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76" r:id="rId10"/>
    <p:sldId id="264" r:id="rId11"/>
    <p:sldId id="269" r:id="rId12"/>
    <p:sldId id="267" r:id="rId13"/>
    <p:sldId id="268" r:id="rId14"/>
    <p:sldId id="271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3813" autoAdjust="0"/>
  </p:normalViewPr>
  <p:slideViewPr>
    <p:cSldViewPr>
      <p:cViewPr varScale="1">
        <p:scale>
          <a:sx n="41" d="100"/>
          <a:sy n="41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4672-89A2-48A0-B106-C90EC3D2F139}" type="datetimeFigureOut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3525-81CF-4832-966B-FD05B9094C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3525-81CF-4832-966B-FD05B9094C0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3ACCC4-9F59-4272-B7B9-0C9CDB6F739A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47A0C-AC68-418A-9A1D-E95FE6D39738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FFEA4-901C-493E-AF17-71292CE0DC4E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EBEF7-2F10-405E-A98D-AADD3B3A015C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9003E0-1CD0-43C2-BE4B-71B84F0EE793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1C1D7-70B0-4D34-9F28-E4111AC02ABD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E42E8-B345-4553-A804-65921508660E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D2454-9204-427D-B358-10A189EDF373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9B34F-6427-41A6-8DC6-F1397808EE09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16975A-221B-458C-BE9B-4F2E7444A22F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627352-2ABF-4843-8401-C708944EF3BF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9F5AE61-71C3-4DFB-8003-873125257B3C}" type="datetime1">
              <a:rPr kumimoji="1" lang="ja-JP" altLang="en-US" smtClean="0"/>
              <a:pPr/>
              <a:t>2008/9/29</a:t>
            </a:fld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55D71F-7DD1-40E8-9958-78D60B95BD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J-PARC</a:t>
            </a:r>
            <a:r>
              <a:rPr lang="ja-JP" altLang="en-US" b="1" dirty="0" smtClean="0"/>
              <a:t>における</a:t>
            </a:r>
            <a:r>
              <a:rPr lang="en-US" b="1" dirty="0" smtClean="0"/>
              <a:t>K</a:t>
            </a:r>
            <a:r>
              <a:rPr lang="ja-JP" altLang="en-US" b="1" dirty="0" smtClean="0"/>
              <a:t>中間子原子核探索実験のための円筒形ドリフト・チェンバーの開発</a:t>
            </a:r>
            <a:r>
              <a:rPr lang="en-US" b="1" dirty="0" smtClean="0"/>
              <a:t>II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89574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理研</a:t>
            </a:r>
            <a:endParaRPr kumimoji="1" lang="en-US" altLang="ja-JP" dirty="0" smtClean="0"/>
          </a:p>
          <a:p>
            <a:r>
              <a:rPr lang="ja-JP" altLang="en-US" dirty="0" smtClean="0"/>
              <a:t>塚田暁</a:t>
            </a:r>
            <a:endParaRPr lang="en-US" altLang="ja-JP" dirty="0" smtClean="0"/>
          </a:p>
          <a:p>
            <a:pPr algn="l"/>
            <a:endParaRPr kumimoji="1" lang="en-US" altLang="ja-JP" dirty="0" smtClean="0"/>
          </a:p>
          <a:p>
            <a:pPr marL="514350" indent="-514350" algn="l">
              <a:buAutoNum type="arabicPeriod"/>
            </a:pPr>
            <a:r>
              <a:rPr kumimoji="1" lang="en-US" altLang="ja-JP" dirty="0" smtClean="0"/>
              <a:t>E15 experiment</a:t>
            </a:r>
          </a:p>
          <a:p>
            <a:pPr marL="514350" indent="-514350" algn="l">
              <a:buAutoNum type="arabicPeriod"/>
            </a:pPr>
            <a:r>
              <a:rPr lang="en-US" altLang="ja-JP" dirty="0" smtClean="0"/>
              <a:t>CDS &amp; CDC</a:t>
            </a:r>
          </a:p>
          <a:p>
            <a:pPr marL="514350" indent="-514350" algn="l">
              <a:buAutoNum type="arabicPeriod"/>
            </a:pPr>
            <a:r>
              <a:rPr lang="en-US" altLang="ja-JP" dirty="0" smtClean="0"/>
              <a:t>Present status of CDC</a:t>
            </a:r>
          </a:p>
          <a:p>
            <a:pPr marL="514350" indent="-514350" algn="l">
              <a:buAutoNum type="arabicPeriod"/>
            </a:pPr>
            <a:r>
              <a:rPr lang="en-US" altLang="ja-JP" dirty="0" smtClean="0"/>
              <a:t>Readout systems</a:t>
            </a:r>
          </a:p>
          <a:p>
            <a:pPr marL="514350" indent="-514350" algn="l">
              <a:buAutoNum type="arabicPeriod"/>
            </a:pPr>
            <a:r>
              <a:rPr lang="en-US" altLang="ja-JP" dirty="0" smtClean="0"/>
              <a:t>Study of test chamber</a:t>
            </a:r>
          </a:p>
          <a:p>
            <a:pPr marL="514350" indent="-514350" algn="l">
              <a:buAutoNum type="arabicPeriod"/>
            </a:pPr>
            <a:r>
              <a:rPr lang="en-US" altLang="ja-JP" dirty="0" smtClean="0"/>
              <a:t>summary</a:t>
            </a:r>
          </a:p>
          <a:p>
            <a:pPr marL="514350" indent="-514350" algn="l">
              <a:buAutoNum type="arabicPeriod"/>
            </a:pPr>
            <a:endParaRPr lang="en-US" altLang="ja-JP" dirty="0" smtClean="0"/>
          </a:p>
          <a:p>
            <a:pPr marL="514350" indent="-514350" algn="l"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1260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 8" descr="IMGP04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286280" cy="3214710"/>
          </a:xfr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 l="3935" t="12402" r="5567" b="3261"/>
          <a:stretch>
            <a:fillRect/>
          </a:stretch>
        </p:blipFill>
        <p:spPr bwMode="auto">
          <a:xfrm>
            <a:off x="3786182" y="4071942"/>
            <a:ext cx="4929222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Study using </a:t>
            </a:r>
            <a:r>
              <a:rPr lang="en-US" altLang="ja-JP" dirty="0" smtClean="0"/>
              <a:t>a </a:t>
            </a:r>
            <a:r>
              <a:rPr kumimoji="1" lang="en-US" altLang="ja-JP" dirty="0" smtClean="0"/>
              <a:t>test chamber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3903" t="10145" r="3903" b="2898"/>
          <a:stretch>
            <a:fillRect/>
          </a:stretch>
        </p:blipFill>
        <p:spPr bwMode="auto">
          <a:xfrm>
            <a:off x="500034" y="3938696"/>
            <a:ext cx="3000396" cy="29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4786314" y="1643050"/>
            <a:ext cx="37278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Corresponding to Layer#1 ~ 3</a:t>
            </a:r>
          </a:p>
          <a:p>
            <a:r>
              <a:rPr kumimoji="1" lang="en-US" altLang="ja-JP" sz="2000" dirty="0" smtClean="0"/>
              <a:t>Gas : Ar</a:t>
            </a:r>
            <a:r>
              <a:rPr lang="en-US" altLang="ja-JP" sz="2000" dirty="0" smtClean="0"/>
              <a:t>-C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6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(50:50)</a:t>
            </a:r>
          </a:p>
          <a:p>
            <a:r>
              <a:rPr kumimoji="1" lang="en-US" altLang="ja-JP" sz="2000" dirty="0" smtClean="0"/>
              <a:t>Trigger : 2 plastic </a:t>
            </a:r>
            <a:r>
              <a:rPr kumimoji="1" lang="en-US" altLang="ja-JP" sz="2000" dirty="0" err="1" smtClean="0"/>
              <a:t>scintilator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TDC : CAMAC 2277</a:t>
            </a:r>
          </a:p>
          <a:p>
            <a:r>
              <a:rPr lang="en-US" altLang="ja-JP" sz="2000" dirty="0" smtClean="0"/>
              <a:t>DAQ : </a:t>
            </a:r>
            <a:r>
              <a:rPr lang="en-US" altLang="ja-JP" sz="2000" dirty="0" err="1" smtClean="0"/>
              <a:t>unidaq</a:t>
            </a:r>
            <a:endParaRPr kumimoji="1" lang="ja-JP" altLang="en-US" sz="20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 l="3935" t="12402" r="5568" b="3261"/>
          <a:stretch>
            <a:fillRect/>
          </a:stretch>
        </p:blipFill>
        <p:spPr bwMode="auto">
          <a:xfrm>
            <a:off x="3786182" y="4071942"/>
            <a:ext cx="4929222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072330" y="4357694"/>
            <a:ext cx="13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HV : 2600 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/>
          <a:srcRect l="4688" t="14080" r="6249" b="1149"/>
          <a:stretch>
            <a:fillRect/>
          </a:stretch>
        </p:blipFill>
        <p:spPr bwMode="auto">
          <a:xfrm>
            <a:off x="4673710" y="1490400"/>
            <a:ext cx="4041694" cy="25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727012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6215082"/>
            <a:ext cx="399250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Spacial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resolution &lt; 200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m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13" t="8937" r="3281" b="1690"/>
          <a:stretch>
            <a:fillRect/>
          </a:stretch>
        </p:blipFill>
        <p:spPr bwMode="auto">
          <a:xfrm>
            <a:off x="4286248" y="4000504"/>
            <a:ext cx="4429156" cy="28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Tolerance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temperature</a:t>
            </a:r>
            <a:endParaRPr kumimoji="1" lang="ja-JP" altLang="en-US" dirty="0"/>
          </a:p>
        </p:txBody>
      </p:sp>
      <p:pic>
        <p:nvPicPr>
          <p:cNvPr id="7" name="コンテンツ プレースホルダ 6" descr="IMGP048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57224" y="1500174"/>
            <a:ext cx="3214710" cy="241103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5882" t="7162" r="6958" b="1774"/>
          <a:stretch>
            <a:fillRect/>
          </a:stretch>
        </p:blipFill>
        <p:spPr bwMode="auto">
          <a:xfrm>
            <a:off x="1142976" y="4018129"/>
            <a:ext cx="2584610" cy="28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500174"/>
            <a:ext cx="3764092" cy="241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1142976" y="4371811"/>
            <a:ext cx="1338828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黒：６０℃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赤：７０℃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0070C0"/>
                </a:solidFill>
              </a:rPr>
              <a:t>青：８０℃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 smtClean="0">
                <a:solidFill>
                  <a:srgbClr val="7030A0"/>
                </a:solidFill>
              </a:rPr>
              <a:t>紫：</a:t>
            </a:r>
            <a:r>
              <a:rPr lang="ja-JP" altLang="en-US" dirty="0" smtClean="0">
                <a:solidFill>
                  <a:srgbClr val="7030A0"/>
                </a:solidFill>
              </a:rPr>
              <a:t>６</a:t>
            </a:r>
            <a:r>
              <a:rPr kumimoji="1" lang="ja-JP" altLang="en-US" dirty="0" smtClean="0">
                <a:solidFill>
                  <a:srgbClr val="7030A0"/>
                </a:solidFill>
              </a:rPr>
              <a:t>０℃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1538" y="392906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TDC (test pulse)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857620" y="5072074"/>
            <a:ext cx="285752" cy="54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60107" y="398836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center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58016" y="402568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RMS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 flipH="1" flipV="1">
            <a:off x="1333294" y="640540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2226025" y="6416329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643042" y="6215082"/>
            <a:ext cx="785818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428860" y="60007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1nsec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8662" y="1785926"/>
            <a:ext cx="90120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Heater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57752" y="2786058"/>
            <a:ext cx="345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By thermocouple thermometer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57488" y="5643578"/>
            <a:ext cx="57864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ASD can work in the high temperature.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The timing change, but it is small (0.1nsec/10deg ).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7012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&amp; Outlook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At the J-PARC K1.8BR beam line, we are constructing the dedicated detector system  for the search of </a:t>
            </a:r>
            <a:r>
              <a:rPr lang="en-US" altLang="ja-JP" dirty="0" err="1" smtClean="0"/>
              <a:t>Kaonic</a:t>
            </a:r>
            <a:r>
              <a:rPr lang="en-US" altLang="ja-JP" dirty="0" smtClean="0"/>
              <a:t> nuclear bound state.</a:t>
            </a:r>
          </a:p>
          <a:p>
            <a:r>
              <a:rPr kumimoji="1" lang="en-US" altLang="ja-JP" dirty="0" smtClean="0"/>
              <a:t>CDC was already moved to J-PARC, and more studies will be done in a few month.</a:t>
            </a:r>
          </a:p>
          <a:p>
            <a:pPr lvl="1"/>
            <a:r>
              <a:rPr lang="en-US" altLang="ja-JP" dirty="0" smtClean="0"/>
              <a:t>The test chamber shows good performance.</a:t>
            </a:r>
          </a:p>
          <a:p>
            <a:pPr lvl="1"/>
            <a:r>
              <a:rPr lang="en-US" altLang="ja-JP" dirty="0" smtClean="0"/>
              <a:t>Needed parts will be ready soon.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installation method and jigs must be confirmed in this year.</a:t>
            </a:r>
          </a:p>
          <a:p>
            <a:pPr lvl="1"/>
            <a:r>
              <a:rPr lang="en-US" altLang="ja-JP" dirty="0" smtClean="0"/>
              <a:t>Design &amp; Construction 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4876" y="6357958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1" cy="396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78" t="8937" r="1613" b="2898"/>
          <a:stretch>
            <a:fillRect/>
          </a:stretch>
        </p:blipFill>
        <p:spPr bwMode="auto">
          <a:xfrm>
            <a:off x="571472" y="1643050"/>
            <a:ext cx="8072494" cy="50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3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11" b="4411"/>
          <a:stretch>
            <a:fillRect/>
          </a:stretch>
        </p:blipFill>
        <p:spPr bwMode="auto">
          <a:xfrm>
            <a:off x="1285852" y="1643050"/>
            <a:ext cx="6428469" cy="474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/>
              <a:t>Bound state  will be seen if exist.</a:t>
            </a:r>
          </a:p>
          <a:p>
            <a:pPr lvl="1"/>
            <a:r>
              <a:rPr lang="en-US" altLang="ja-JP" b="1" dirty="0" smtClean="0"/>
              <a:t>Cross section : 5 ~ 40 </a:t>
            </a:r>
            <a:r>
              <a:rPr lang="en-US" altLang="ja-JP" b="1" dirty="0" err="1" smtClean="0">
                <a:latin typeface="Symbol" pitchFamily="18" charset="2"/>
              </a:rPr>
              <a:t>m</a:t>
            </a:r>
            <a:r>
              <a:rPr lang="en-US" altLang="ja-JP" b="1" dirty="0" err="1" smtClean="0"/>
              <a:t>b</a:t>
            </a:r>
            <a:r>
              <a:rPr lang="en-US" altLang="ja-JP" b="1" dirty="0" smtClean="0"/>
              <a:t>/(</a:t>
            </a:r>
            <a:r>
              <a:rPr lang="en-US" altLang="ja-JP" b="1" dirty="0" err="1" smtClean="0"/>
              <a:t>sr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MeV</a:t>
            </a:r>
            <a:r>
              <a:rPr lang="en-US" altLang="ja-JP" b="1" dirty="0" smtClean="0"/>
              <a:t>)</a:t>
            </a:r>
          </a:p>
          <a:p>
            <a:pPr lvl="1"/>
            <a:r>
              <a:rPr lang="en-US" altLang="ja-JP" b="1" dirty="0" smtClean="0"/>
              <a:t>Resolution should be &lt; 20 </a:t>
            </a:r>
            <a:r>
              <a:rPr lang="en-US" altLang="ja-JP" b="1" dirty="0" err="1" smtClean="0"/>
              <a:t>MeV</a:t>
            </a:r>
            <a:r>
              <a:rPr lang="en-US" altLang="ja-JP" b="1" dirty="0" smtClean="0"/>
              <a:t>  </a:t>
            </a:r>
            <a:endParaRPr lang="ja-JP" altLang="en-US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357563"/>
            <a:ext cx="2143125" cy="2903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 t="-5901"/>
          <a:stretch>
            <a:fillRect/>
          </a:stretch>
        </p:blipFill>
        <p:spPr bwMode="auto">
          <a:xfrm>
            <a:off x="1785938" y="3343275"/>
            <a:ext cx="2716212" cy="2917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/>
          </p:cNvSpPr>
          <p:nvPr/>
        </p:nvSpPr>
        <p:spPr bwMode="auto">
          <a:xfrm>
            <a:off x="4786313" y="3929063"/>
            <a:ext cx="2071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1100" b="1">
                <a:solidFill>
                  <a:schemeClr val="bg1"/>
                </a:solidFill>
                <a:latin typeface="Helvetica"/>
                <a:cs typeface="Helvetica"/>
                <a:sym typeface="Helvetica"/>
              </a:rPr>
              <a:t>J. Yamagata, S. Hirenzaki, H. Nagahiro, D. Jido, Mod. Phys. Lett. A accepted. Proc. of Chiral07.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285750" y="3929063"/>
            <a:ext cx="1500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sz="1200" b="1">
                <a:solidFill>
                  <a:schemeClr val="bg1"/>
                </a:solidFill>
                <a:latin typeface="Helvetica"/>
                <a:cs typeface="Helvetica"/>
                <a:sym typeface="Helvetica"/>
              </a:rPr>
              <a:t>T. Koike, T. Harada, Phys. Lett. B652 (2007) 262</a:t>
            </a: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0" y="3500438"/>
            <a:ext cx="1804988" cy="369887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Constantia" pitchFamily="18" charset="0"/>
                <a:ea typeface="HG明朝E" pitchFamily="17" charset="-128"/>
              </a:rPr>
              <a:t>Deep Potential</a:t>
            </a:r>
            <a:endParaRPr lang="ja-JP" altLang="en-US" b="1">
              <a:solidFill>
                <a:schemeClr val="bg1"/>
              </a:solidFill>
              <a:latin typeface="Constantia" pitchFamily="18" charset="0"/>
              <a:ea typeface="HG明朝E" pitchFamily="17" charset="-128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714875" y="3500438"/>
            <a:ext cx="2089150" cy="369887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Constantia" pitchFamily="18" charset="0"/>
                <a:ea typeface="HG明朝E" pitchFamily="17" charset="-128"/>
              </a:rPr>
              <a:t>Shallow Potential</a:t>
            </a:r>
            <a:endParaRPr lang="ja-JP" altLang="en-US" b="1">
              <a:solidFill>
                <a:schemeClr val="bg1"/>
              </a:solidFill>
              <a:latin typeface="Constantia" pitchFamily="18" charset="0"/>
              <a:ea typeface="HG明朝E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Readout systems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8m cable</a:t>
            </a:r>
          </a:p>
          <a:p>
            <a:r>
              <a:rPr kumimoji="1" lang="en-US" altLang="ja-JP" dirty="0" smtClean="0"/>
              <a:t>Repeater</a:t>
            </a:r>
          </a:p>
          <a:p>
            <a:r>
              <a:rPr kumimoji="1" lang="en-US" altLang="ja-JP" dirty="0" smtClean="0"/>
              <a:t>50m cable</a:t>
            </a:r>
          </a:p>
          <a:p>
            <a:r>
              <a:rPr lang="en-US" altLang="ja-JP" dirty="0" smtClean="0"/>
              <a:t>TKO </a:t>
            </a:r>
            <a:r>
              <a:rPr lang="en-US" altLang="ja-JP" dirty="0" err="1" smtClean="0"/>
              <a:t>DrT</a:t>
            </a:r>
            <a:r>
              <a:rPr lang="en-US" altLang="ja-JP" dirty="0" smtClean="0"/>
              <a:t>  in the counting house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646237"/>
            <a:ext cx="8572560" cy="452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2000" b="1" dirty="0" smtClean="0"/>
              <a:t>理研</a:t>
            </a:r>
            <a:r>
              <a:rPr lang="en-US" altLang="ja-JP" sz="2000" b="1" dirty="0" smtClean="0"/>
              <a:t>, </a:t>
            </a:r>
            <a:r>
              <a:rPr lang="en-US" sz="2000" b="1" dirty="0" smtClean="0"/>
              <a:t>KEK</a:t>
            </a:r>
            <a:r>
              <a:rPr lang="en-US" sz="2000" b="1" baseline="30000" dirty="0" smtClean="0"/>
              <a:t>A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東大理</a:t>
            </a:r>
            <a:r>
              <a:rPr lang="en-US" sz="2000" b="1" baseline="30000" dirty="0" smtClean="0"/>
              <a:t>B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東大教養</a:t>
            </a:r>
            <a:r>
              <a:rPr lang="en-US" sz="2000" b="1" baseline="30000" dirty="0" smtClean="0"/>
              <a:t>C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京大理</a:t>
            </a:r>
            <a:r>
              <a:rPr lang="en-US" sz="2000" b="1" baseline="30000" dirty="0" smtClean="0"/>
              <a:t>D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阪大理</a:t>
            </a:r>
            <a:r>
              <a:rPr lang="en-US" sz="2000" b="1" baseline="30000" dirty="0" smtClean="0"/>
              <a:t>E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阪大</a:t>
            </a:r>
            <a:r>
              <a:rPr lang="en-US" sz="2000" b="1" dirty="0" smtClean="0"/>
              <a:t>RCNP</a:t>
            </a:r>
            <a:r>
              <a:rPr lang="en-US" sz="2000" b="1" baseline="30000" dirty="0" smtClean="0"/>
              <a:t>F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ja-JP" altLang="en-US" sz="2000" b="1" dirty="0" smtClean="0"/>
              <a:t>東工大理</a:t>
            </a:r>
            <a:r>
              <a:rPr lang="en-US" sz="2000" b="1" baseline="30000" dirty="0" smtClean="0"/>
              <a:t>G</a:t>
            </a:r>
            <a:r>
              <a:rPr lang="en-US" sz="2000" b="1" dirty="0" smtClean="0"/>
              <a:t>,</a:t>
            </a:r>
            <a:r>
              <a:rPr lang="ja-JP" altLang="en-US" sz="2000" b="1" dirty="0" smtClean="0"/>
              <a:t>東理大理工</a:t>
            </a:r>
            <a:r>
              <a:rPr lang="en-US" sz="2000" b="1" baseline="30000" dirty="0" smtClean="0"/>
              <a:t>H</a:t>
            </a:r>
            <a:r>
              <a:rPr lang="en-US" sz="2000" b="1" dirty="0" smtClean="0"/>
              <a:t>,</a:t>
            </a:r>
            <a:r>
              <a:rPr lang="ja-JP" altLang="en-US" sz="2000" b="1" dirty="0" smtClean="0"/>
              <a:t>大阪電通大</a:t>
            </a:r>
            <a:r>
              <a:rPr lang="en-US" sz="2000" b="1" baseline="30000" dirty="0" err="1" smtClean="0"/>
              <a:t>I</a:t>
            </a:r>
            <a:r>
              <a:rPr lang="en-US" sz="2000" b="1" dirty="0" err="1" smtClean="0"/>
              <a:t>,Victoria</a:t>
            </a:r>
            <a:r>
              <a:rPr lang="ja-JP" altLang="en-US" sz="2000" b="1" dirty="0" smtClean="0"/>
              <a:t>大</a:t>
            </a:r>
            <a:r>
              <a:rPr lang="en-US" sz="2000" b="1" baseline="30000" dirty="0" smtClean="0"/>
              <a:t>J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ソウル国立大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,SMI</a:t>
            </a:r>
            <a:r>
              <a:rPr lang="en-US" sz="2000" b="1" baseline="30000" dirty="0" smtClean="0"/>
              <a:t>L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ja-JP" altLang="en-US" sz="2000" b="1" dirty="0" smtClean="0"/>
              <a:t>ミュンヘン工大</a:t>
            </a:r>
            <a:r>
              <a:rPr lang="en-US" sz="2000" b="1" baseline="30000" dirty="0" smtClean="0"/>
              <a:t>M</a:t>
            </a:r>
            <a:r>
              <a:rPr lang="en-US" sz="2000" b="1" dirty="0" smtClean="0"/>
              <a:t>, INFN-LNF</a:t>
            </a:r>
            <a:r>
              <a:rPr lang="en-US" sz="2000" b="1" baseline="30000" dirty="0" smtClean="0"/>
              <a:t>N</a:t>
            </a:r>
            <a:r>
              <a:rPr lang="en-US" sz="2000" b="1" dirty="0" smtClean="0"/>
              <a:t>, INFN-</a:t>
            </a:r>
            <a:r>
              <a:rPr lang="en-US" sz="2000" b="1" dirty="0" err="1" smtClean="0"/>
              <a:t>Torino</a:t>
            </a:r>
            <a:r>
              <a:rPr lang="en-US" sz="2000" b="1" baseline="30000" dirty="0" err="1" smtClean="0"/>
              <a:t>O</a:t>
            </a:r>
            <a:r>
              <a:rPr lang="en-US" sz="2000" b="1" dirty="0" smtClean="0"/>
              <a:t>, Torino</a:t>
            </a:r>
            <a:r>
              <a:rPr lang="ja-JP" altLang="en-US" sz="2000" b="1" dirty="0" smtClean="0"/>
              <a:t>大</a:t>
            </a:r>
            <a:r>
              <a:rPr lang="en-US" sz="2000" b="1" baseline="30000" dirty="0" smtClean="0"/>
              <a:t>P</a:t>
            </a:r>
            <a:endParaRPr lang="ja-JP" altLang="en-US" sz="2000" dirty="0" smtClean="0"/>
          </a:p>
          <a:p>
            <a:pPr>
              <a:buNone/>
            </a:pPr>
            <a:r>
              <a:rPr lang="en-US" sz="2000" b="1" dirty="0" smtClean="0"/>
              <a:t> </a:t>
            </a:r>
            <a:endParaRPr lang="ja-JP" altLang="en-US" sz="2000" dirty="0" smtClean="0"/>
          </a:p>
          <a:p>
            <a:pPr>
              <a:buNone/>
            </a:pPr>
            <a:r>
              <a:rPr lang="ja-JP" altLang="en-US" sz="2000" b="1" dirty="0" smtClean="0"/>
              <a:t>塚田暁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飯尾雅実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板橋健太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岩崎雅彦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應田治彦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大西宏明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佐久間史典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ja-JP" altLang="en-US" sz="2000" b="1" dirty="0" smtClean="0"/>
              <a:t>佐藤将春</a:t>
            </a:r>
            <a:r>
              <a:rPr lang="en-US" altLang="ja-JP" sz="2000" b="1" dirty="0" smtClean="0"/>
              <a:t>, </a:t>
            </a:r>
            <a:r>
              <a:rPr lang="ja-JP" altLang="en-US" sz="2000" b="1" dirty="0" smtClean="0"/>
              <a:t>友野大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山崎敏光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石元茂</a:t>
            </a:r>
            <a:r>
              <a:rPr lang="en-US" sz="2000" b="1" baseline="30000" dirty="0" smtClean="0"/>
              <a:t>A</a:t>
            </a:r>
            <a:r>
              <a:rPr lang="ja-JP" altLang="en-US" sz="2000" b="1" dirty="0" err="1" smtClean="0"/>
              <a:t>，</a:t>
            </a:r>
            <a:r>
              <a:rPr lang="ja-JP" altLang="en-US" sz="2000" b="1" dirty="0" smtClean="0"/>
              <a:t>岩井正明</a:t>
            </a:r>
            <a:r>
              <a:rPr lang="en-US" sz="2000" b="1" baseline="30000" dirty="0" smtClean="0"/>
              <a:t>A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鈴木祥仁</a:t>
            </a:r>
            <a:r>
              <a:rPr lang="en-US" sz="2000" b="1" baseline="30000" dirty="0" smtClean="0"/>
              <a:t>A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ja-JP" altLang="en-US" sz="2000" b="1" dirty="0" smtClean="0"/>
              <a:t>関本美知子</a:t>
            </a:r>
            <a:r>
              <a:rPr lang="en-US" sz="2000" b="1" baseline="30000" dirty="0" smtClean="0"/>
              <a:t>A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豊田晃久</a:t>
            </a:r>
            <a:r>
              <a:rPr lang="en-US" sz="2000" b="1" baseline="30000" dirty="0" smtClean="0"/>
              <a:t>A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石川隆</a:t>
            </a:r>
            <a:r>
              <a:rPr lang="en-US" sz="2000" b="1" baseline="30000" dirty="0" smtClean="0"/>
              <a:t>B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竜野秀行</a:t>
            </a:r>
            <a:r>
              <a:rPr lang="en-US" sz="2000" b="1" baseline="30000" dirty="0" smtClean="0"/>
              <a:t>B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鈴木隆敏</a:t>
            </a:r>
            <a:r>
              <a:rPr lang="en-US" sz="2000" b="1" baseline="30000" dirty="0" smtClean="0"/>
              <a:t>B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早野龍五</a:t>
            </a:r>
            <a:r>
              <a:rPr lang="en-US" sz="2000" b="1" baseline="30000" dirty="0" smtClean="0"/>
              <a:t>B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ja-JP" altLang="en-US" sz="2000" b="1" dirty="0" smtClean="0"/>
              <a:t>松田恭幸</a:t>
            </a:r>
            <a:r>
              <a:rPr lang="en-US" sz="2000" b="1" baseline="30000" dirty="0" smtClean="0"/>
              <a:t>C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永江知文</a:t>
            </a:r>
            <a:r>
              <a:rPr lang="en-US" sz="2000" b="1" baseline="30000" dirty="0" smtClean="0"/>
              <a:t>D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平岩聡彦</a:t>
            </a:r>
            <a:r>
              <a:rPr lang="en-US" sz="2000" b="1" baseline="30000" dirty="0" smtClean="0"/>
              <a:t>D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藤岡宏之</a:t>
            </a:r>
            <a:r>
              <a:rPr lang="en-US" altLang="ja-JP" sz="2000" b="1" baseline="30000" dirty="0" smtClean="0"/>
              <a:t>D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味村周平</a:t>
            </a:r>
            <a:r>
              <a:rPr lang="en-US" sz="2000" b="1" baseline="30000" dirty="0" smtClean="0"/>
              <a:t>E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阪口篤志</a:t>
            </a:r>
            <a:r>
              <a:rPr lang="en-US" sz="2000" b="1" baseline="30000" dirty="0" smtClean="0"/>
              <a:t>E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ja-JP" altLang="en-US" sz="2000" b="1" dirty="0" smtClean="0"/>
              <a:t>野海博之</a:t>
            </a:r>
            <a:r>
              <a:rPr lang="en-US" sz="2000" b="1" baseline="30000" dirty="0" smtClean="0"/>
              <a:t>F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藤原裕也</a:t>
            </a:r>
            <a:r>
              <a:rPr lang="en-US" sz="2000" b="1" baseline="30000" dirty="0" smtClean="0"/>
              <a:t>G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徳田真</a:t>
            </a:r>
            <a:r>
              <a:rPr lang="en-US" sz="2000" b="1" baseline="30000" dirty="0" smtClean="0"/>
              <a:t>G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千葉順成</a:t>
            </a:r>
            <a:r>
              <a:rPr lang="en-US" sz="2000" b="1" baseline="30000" dirty="0" smtClean="0"/>
              <a:t>H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福田共和</a:t>
            </a:r>
            <a:r>
              <a:rPr lang="en-US" sz="2000" b="1" baseline="30000" dirty="0" smtClean="0"/>
              <a:t>I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溝井浩</a:t>
            </a:r>
            <a:r>
              <a:rPr lang="en-US" sz="2000" b="1" baseline="30000" dirty="0" smtClean="0"/>
              <a:t>I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en-US" sz="2000" b="1" dirty="0" smtClean="0"/>
              <a:t>G. </a:t>
            </a:r>
            <a:r>
              <a:rPr lang="en-US" sz="2000" b="1" dirty="0" err="1" smtClean="0"/>
              <a:t>Beer</a:t>
            </a:r>
            <a:r>
              <a:rPr lang="en-US" sz="2000" b="1" baseline="30000" dirty="0" err="1" smtClean="0"/>
              <a:t>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H.Bhang</a:t>
            </a:r>
            <a:r>
              <a:rPr lang="en-US" sz="2000" b="1" baseline="30000" dirty="0" err="1" smtClean="0"/>
              <a:t>K</a:t>
            </a:r>
            <a:r>
              <a:rPr lang="ja-JP" altLang="en-US" sz="2000" b="1" dirty="0" err="1" smtClean="0"/>
              <a:t>，</a:t>
            </a:r>
            <a:r>
              <a:rPr lang="en-US" sz="2000" b="1" dirty="0" smtClean="0"/>
              <a:t>S. </a:t>
            </a:r>
            <a:r>
              <a:rPr lang="en-US" sz="2000" b="1" dirty="0" err="1" smtClean="0"/>
              <a:t>Choi</a:t>
            </a:r>
            <a:r>
              <a:rPr lang="en-US" sz="2000" b="1" baseline="30000" dirty="0" err="1" smtClean="0"/>
              <a:t>K</a:t>
            </a:r>
            <a:r>
              <a:rPr lang="ja-JP" altLang="en-US" sz="2000" b="1" dirty="0" err="1" smtClean="0"/>
              <a:t>，</a:t>
            </a:r>
            <a:r>
              <a:rPr lang="en-US" sz="2000" b="1" dirty="0" smtClean="0"/>
              <a:t>H. </a:t>
            </a:r>
            <a:r>
              <a:rPr lang="en-US" sz="2000" b="1" dirty="0" err="1" smtClean="0"/>
              <a:t>Yim</a:t>
            </a:r>
            <a:r>
              <a:rPr lang="en-US" sz="2000" b="1" baseline="30000" dirty="0" err="1" smtClean="0"/>
              <a:t>K</a:t>
            </a:r>
            <a:r>
              <a:rPr lang="ja-JP" altLang="en-US" sz="2000" b="1" dirty="0" err="1" smtClean="0"/>
              <a:t>，</a:t>
            </a:r>
            <a:r>
              <a:rPr lang="ja-JP" altLang="en-US" sz="2000" b="1" dirty="0" smtClean="0"/>
              <a:t>石渡智一</a:t>
            </a:r>
            <a:r>
              <a:rPr lang="en-US" sz="2000" b="1" baseline="30000" dirty="0" smtClean="0"/>
              <a:t>L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en-US" sz="2000" b="1" dirty="0" err="1" smtClean="0"/>
              <a:t>P.Buehler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 M. </a:t>
            </a:r>
            <a:r>
              <a:rPr lang="en-US" sz="2000" b="1" dirty="0" err="1" smtClean="0"/>
              <a:t>Cargnelli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 A. </a:t>
            </a:r>
            <a:r>
              <a:rPr lang="en-US" sz="2000" b="1" dirty="0" err="1" smtClean="0"/>
              <a:t>Hirtl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 P. </a:t>
            </a:r>
            <a:r>
              <a:rPr lang="en-US" sz="2000" b="1" dirty="0" err="1" smtClean="0"/>
              <a:t>Kienle</a:t>
            </a:r>
            <a:r>
              <a:rPr lang="en-US" sz="2000" b="1" baseline="30000" dirty="0" err="1" smtClean="0"/>
              <a:t>L,M</a:t>
            </a:r>
            <a:r>
              <a:rPr lang="en-US" sz="2000" b="1" dirty="0" smtClean="0"/>
              <a:t>, J. </a:t>
            </a:r>
            <a:r>
              <a:rPr lang="en-US" sz="2000" b="1" dirty="0" err="1" smtClean="0"/>
              <a:t>Marton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</a:t>
            </a:r>
          </a:p>
          <a:p>
            <a:pPr>
              <a:buNone/>
            </a:pPr>
            <a:r>
              <a:rPr lang="en-US" sz="2000" b="1" dirty="0" smtClean="0"/>
              <a:t>E. </a:t>
            </a:r>
            <a:r>
              <a:rPr lang="en-US" sz="2000" b="1" dirty="0" err="1" smtClean="0"/>
              <a:t>Widmann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 J. </a:t>
            </a:r>
            <a:r>
              <a:rPr lang="en-US" sz="2000" b="1" dirty="0" err="1" smtClean="0"/>
              <a:t>Zmeskal</a:t>
            </a:r>
            <a:r>
              <a:rPr lang="en-US" sz="2000" b="1" baseline="30000" dirty="0" err="1" smtClean="0"/>
              <a:t>L</a:t>
            </a:r>
            <a:r>
              <a:rPr lang="en-US" sz="2000" b="1" dirty="0" smtClean="0"/>
              <a:t>, </a:t>
            </a:r>
            <a:r>
              <a:rPr lang="ja-JP" altLang="en-US" sz="2000" b="1" dirty="0" smtClean="0"/>
              <a:t>岡田信二</a:t>
            </a:r>
            <a:r>
              <a:rPr lang="en-US" sz="2000" b="1" baseline="30000" dirty="0" smtClean="0"/>
              <a:t>N</a:t>
            </a:r>
            <a:r>
              <a:rPr lang="en-US" sz="2000" b="1" dirty="0" smtClean="0"/>
              <a:t>, C. </a:t>
            </a:r>
            <a:r>
              <a:rPr lang="en-US" sz="2000" b="1" dirty="0" err="1" smtClean="0"/>
              <a:t>Curceanu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en-US" sz="2000" b="1" dirty="0" err="1" smtClean="0"/>
              <a:t>C.Guaraldo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M. </a:t>
            </a:r>
            <a:r>
              <a:rPr lang="en-US" sz="2000" b="1" dirty="0" err="1" smtClean="0"/>
              <a:t>Iliescu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D. </a:t>
            </a:r>
            <a:r>
              <a:rPr lang="en-US" sz="2000" b="1" dirty="0" err="1" smtClean="0"/>
              <a:t>Pietreanu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D. </a:t>
            </a:r>
            <a:r>
              <a:rPr lang="en-US" sz="2000" b="1" dirty="0" err="1" smtClean="0"/>
              <a:t>Sirghi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F. </a:t>
            </a:r>
            <a:r>
              <a:rPr lang="en-US" sz="2000" b="1" dirty="0" err="1" smtClean="0"/>
              <a:t>Sirghi</a:t>
            </a:r>
            <a:r>
              <a:rPr lang="en-US" sz="2000" b="1" baseline="30000" dirty="0" err="1" smtClean="0"/>
              <a:t>N</a:t>
            </a:r>
            <a:r>
              <a:rPr lang="en-US" sz="2000" b="1" dirty="0" smtClean="0"/>
              <a:t>, </a:t>
            </a:r>
          </a:p>
          <a:p>
            <a:pPr>
              <a:buNone/>
            </a:pPr>
            <a:r>
              <a:rPr lang="en-US" sz="2000" b="1" dirty="0" smtClean="0"/>
              <a:t>D. </a:t>
            </a:r>
            <a:r>
              <a:rPr lang="en-US" sz="2000" b="1" dirty="0" err="1" smtClean="0"/>
              <a:t>Faso</a:t>
            </a:r>
            <a:r>
              <a:rPr lang="en-US" sz="2000" b="1" baseline="30000" dirty="0" err="1" smtClean="0"/>
              <a:t>O</a:t>
            </a:r>
            <a:r>
              <a:rPr lang="en-US" sz="2000" b="1" dirty="0" smtClean="0"/>
              <a:t>, O. </a:t>
            </a:r>
            <a:r>
              <a:rPr lang="en-US" sz="2000" b="1" dirty="0" err="1" smtClean="0"/>
              <a:t>Morra</a:t>
            </a:r>
            <a:r>
              <a:rPr lang="en-US" sz="2000" b="1" baseline="30000" dirty="0" err="1" smtClean="0"/>
              <a:t>O</a:t>
            </a:r>
            <a:r>
              <a:rPr lang="en-US" sz="2000" b="1" dirty="0" smtClean="0"/>
              <a:t>, L. </a:t>
            </a:r>
            <a:r>
              <a:rPr lang="en-US" sz="2000" b="1" dirty="0" err="1" smtClean="0"/>
              <a:t>Busso</a:t>
            </a:r>
            <a:r>
              <a:rPr lang="en-US" sz="2000" b="1" baseline="30000" dirty="0" err="1" smtClean="0"/>
              <a:t>P</a:t>
            </a:r>
            <a:endParaRPr lang="ja-JP" altLang="en-US" sz="2000" dirty="0" smtClean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7012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E15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03050"/>
            <a:ext cx="8229600" cy="4526280"/>
          </a:xfrm>
        </p:spPr>
        <p:txBody>
          <a:bodyPr/>
          <a:lstStyle/>
          <a:p>
            <a:r>
              <a:rPr kumimoji="1" lang="en-US" altLang="ja-JP" dirty="0" smtClean="0"/>
              <a:t>Search for the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nuclear bound state</a:t>
            </a:r>
          </a:p>
          <a:p>
            <a:pPr lvl="1"/>
            <a:r>
              <a:rPr lang="en-US" altLang="ja-JP" dirty="0" smtClean="0"/>
              <a:t>Some experiments &amp; theoretical calculations implies the existence of the bound state. 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To clarify this question, we proposed the experiment detecting the formation &amp; decay of the second simplest state.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5" name="コンテンツ プレースホルダ 3" descr="図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392909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857752" y="2714620"/>
            <a:ext cx="4035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C000"/>
                </a:solidFill>
              </a:rPr>
              <a:t>Really?</a:t>
            </a:r>
            <a:r>
              <a:rPr lang="ja-JP" altLang="en-US" sz="3200" dirty="0" smtClean="0">
                <a:solidFill>
                  <a:srgbClr val="FFC000"/>
                </a:solidFill>
              </a:rPr>
              <a:t> </a:t>
            </a:r>
            <a:r>
              <a:rPr lang="en-US" altLang="ja-JP" sz="3200" dirty="0" smtClean="0">
                <a:solidFill>
                  <a:srgbClr val="FFC000"/>
                </a:solidFill>
              </a:rPr>
              <a:t>If exist, how?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388" y="5384085"/>
            <a:ext cx="22145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Missing Mass  detecting neutron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7224" y="5643578"/>
            <a:ext cx="22145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Invariant Mass for decayed particles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012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7957" y="1467366"/>
            <a:ext cx="6341428" cy="531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リーフォーム 7"/>
          <p:cNvSpPr/>
          <p:nvPr/>
        </p:nvSpPr>
        <p:spPr>
          <a:xfrm>
            <a:off x="6168715" y="4790122"/>
            <a:ext cx="716280" cy="1737360"/>
          </a:xfrm>
          <a:custGeom>
            <a:avLst/>
            <a:gdLst>
              <a:gd name="connsiteX0" fmla="*/ 121920 w 716280"/>
              <a:gd name="connsiteY0" fmla="*/ 1737360 h 1737360"/>
              <a:gd name="connsiteX1" fmla="*/ 655320 w 716280"/>
              <a:gd name="connsiteY1" fmla="*/ 1097280 h 1737360"/>
              <a:gd name="connsiteX2" fmla="*/ 487680 w 716280"/>
              <a:gd name="connsiteY2" fmla="*/ 274320 h 1737360"/>
              <a:gd name="connsiteX3" fmla="*/ 0 w 716280"/>
              <a:gd name="connsiteY3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1737360">
                <a:moveTo>
                  <a:pt x="121920" y="1737360"/>
                </a:moveTo>
                <a:cubicBezTo>
                  <a:pt x="358140" y="1539240"/>
                  <a:pt x="594360" y="1341120"/>
                  <a:pt x="655320" y="1097280"/>
                </a:cubicBezTo>
                <a:cubicBezTo>
                  <a:pt x="716280" y="853440"/>
                  <a:pt x="596900" y="457200"/>
                  <a:pt x="487680" y="274320"/>
                </a:cubicBezTo>
                <a:cubicBezTo>
                  <a:pt x="378460" y="91440"/>
                  <a:pt x="86360" y="45720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4429132"/>
            <a:ext cx="1253869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1.0GeV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beam</a:t>
            </a:r>
          </a:p>
        </p:txBody>
      </p:sp>
      <p:pic>
        <p:nvPicPr>
          <p:cNvPr id="10" name="図 9" descr="CDS1.png"/>
          <p:cNvPicPr>
            <a:picLocks noChangeAspect="1"/>
          </p:cNvPicPr>
          <p:nvPr/>
        </p:nvPicPr>
        <p:blipFill>
          <a:blip r:embed="rId4" cstate="print"/>
          <a:srcRect l="21429" r="-1191" b="-1493"/>
          <a:stretch>
            <a:fillRect/>
          </a:stretch>
        </p:blipFill>
        <p:spPr>
          <a:xfrm>
            <a:off x="6286512" y="1643050"/>
            <a:ext cx="2357454" cy="2357454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7072330" y="5214950"/>
            <a:ext cx="207167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23aSD-9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Y. Fujiwara will report about the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Beam Line detectors.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5852" y="1643050"/>
            <a:ext cx="29289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K1.8BR beam line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2234041">
            <a:off x="6238267" y="3984527"/>
            <a:ext cx="201161" cy="50683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862820" y="4863067"/>
            <a:ext cx="1632411" cy="235745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" name="右矢印 16"/>
          <p:cNvSpPr/>
          <p:nvPr/>
        </p:nvSpPr>
        <p:spPr>
          <a:xfrm rot="19500536">
            <a:off x="4860979" y="5059884"/>
            <a:ext cx="786651" cy="2592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7950" y="1714488"/>
            <a:ext cx="944489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2060"/>
                </a:solidFill>
              </a:rPr>
              <a:t>CDS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1736" y="5286388"/>
            <a:ext cx="8572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baseline="30000" dirty="0" smtClean="0">
                <a:solidFill>
                  <a:srgbClr val="00206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002060"/>
                </a:solidFill>
              </a:rPr>
              <a:t>He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470" y="5380672"/>
            <a:ext cx="235739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23pSN-4 &amp; 23pSN-5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M.Iio</a:t>
            </a:r>
            <a:r>
              <a:rPr lang="en-US" b="1" dirty="0" smtClean="0">
                <a:solidFill>
                  <a:srgbClr val="002060"/>
                </a:solidFill>
              </a:rPr>
              <a:t> and M. </a:t>
            </a:r>
            <a:r>
              <a:rPr lang="en-US" b="1" dirty="0" err="1" smtClean="0">
                <a:solidFill>
                  <a:srgbClr val="002060"/>
                </a:solidFill>
              </a:rPr>
              <a:t>sato</a:t>
            </a:r>
            <a:r>
              <a:rPr lang="en-US" b="1" dirty="0" smtClean="0">
                <a:solidFill>
                  <a:srgbClr val="002060"/>
                </a:solidFill>
              </a:rPr>
              <a:t> will report about the Liquid </a:t>
            </a:r>
            <a:r>
              <a:rPr lang="en-US" b="1" baseline="30000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He target.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43372" y="3639925"/>
            <a:ext cx="1828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Sweep Magnet</a:t>
            </a:r>
          </a:p>
          <a:p>
            <a:r>
              <a:rPr kumimoji="1" lang="en-US" altLang="ja-JP" b="1" dirty="0" smtClean="0">
                <a:solidFill>
                  <a:srgbClr val="002060"/>
                </a:solidFill>
              </a:rPr>
              <a:t>KURAMA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7356" y="3000372"/>
            <a:ext cx="270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Neutron counter array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285984" y="4071942"/>
            <a:ext cx="3571900" cy="928694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071802" y="4214818"/>
            <a:ext cx="72006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15m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7012" y="120827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Cylindrical Detector System (CDS)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図 4" descr="CDS1.png"/>
          <p:cNvPicPr>
            <a:picLocks noChangeAspect="1"/>
          </p:cNvPicPr>
          <p:nvPr/>
        </p:nvPicPr>
        <p:blipFill>
          <a:blip r:embed="rId3" cstate="print"/>
          <a:srcRect r="-11905" b="-6037"/>
          <a:stretch>
            <a:fillRect/>
          </a:stretch>
        </p:blipFill>
        <p:spPr>
          <a:xfrm>
            <a:off x="1214414" y="1571612"/>
            <a:ext cx="6715172" cy="50006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6000760" y="3181649"/>
            <a:ext cx="25995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Target chamber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0760" y="2714620"/>
            <a:ext cx="187750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00206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He Target 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図 8" descr="DSCN0668.JPG"/>
          <p:cNvPicPr>
            <a:picLocks noChangeAspect="1"/>
          </p:cNvPicPr>
          <p:nvPr/>
        </p:nvPicPr>
        <p:blipFill>
          <a:blip r:embed="rId4" cstate="print"/>
          <a:srcRect l="21875" t="4166" r="19335" b="6250"/>
          <a:stretch>
            <a:fillRect/>
          </a:stretch>
        </p:blipFill>
        <p:spPr>
          <a:xfrm>
            <a:off x="214282" y="1214422"/>
            <a:ext cx="2500330" cy="28575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43042" y="1785926"/>
            <a:ext cx="348088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Solenoid Magnet Yoke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1" name="直線矢印コネクタ 10"/>
          <p:cNvCxnSpPr>
            <a:stCxn id="8" idx="1"/>
          </p:cNvCxnSpPr>
          <p:nvPr/>
        </p:nvCxnSpPr>
        <p:spPr>
          <a:xfrm rot="10800000" flipV="1">
            <a:off x="4786314" y="2945452"/>
            <a:ext cx="1214446" cy="9836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14282" y="4572008"/>
            <a:ext cx="321434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Cylindrical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Detector </a:t>
            </a:r>
            <a:r>
              <a:rPr lang="en-US" altLang="ja-JP" sz="24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Hodoscope</a:t>
            </a:r>
            <a:endParaRPr kumimoji="1" lang="ja-JP" altLang="en-US" sz="2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直線矢印コネクタ 13"/>
          <p:cNvCxnSpPr>
            <a:stCxn id="12" idx="0"/>
          </p:cNvCxnSpPr>
          <p:nvPr/>
        </p:nvCxnSpPr>
        <p:spPr>
          <a:xfrm rot="5400000" flipH="1" flipV="1">
            <a:off x="2196595" y="3839676"/>
            <a:ext cx="357190" cy="11074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6555" y="5442840"/>
            <a:ext cx="17235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 production</a:t>
            </a:r>
            <a:endParaRPr kumimoji="1" lang="ja-JP" alt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4286256"/>
            <a:ext cx="30185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Z-vertex  Chamber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512" y="4786322"/>
            <a:ext cx="17235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In production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cxnSp>
        <p:nvCxnSpPr>
          <p:cNvPr id="19" name="直線矢印コネクタ 18"/>
          <p:cNvCxnSpPr>
            <a:stCxn id="16" idx="0"/>
          </p:cNvCxnSpPr>
          <p:nvPr/>
        </p:nvCxnSpPr>
        <p:spPr>
          <a:xfrm rot="16200000" flipV="1">
            <a:off x="5969572" y="3031560"/>
            <a:ext cx="142876" cy="2366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143372" y="5572140"/>
            <a:ext cx="329500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C00000"/>
                </a:solidFill>
              </a:rPr>
              <a:t>Kaon</a:t>
            </a:r>
            <a:r>
              <a:rPr kumimoji="1" lang="en-US" altLang="ja-JP" sz="2400" b="1" dirty="0" smtClean="0">
                <a:solidFill>
                  <a:srgbClr val="C00000"/>
                </a:solidFill>
              </a:rPr>
              <a:t> Decay Counter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6072206"/>
            <a:ext cx="240706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Under development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25" name="直線矢印コネクタ 24"/>
          <p:cNvCxnSpPr>
            <a:stCxn id="22" idx="0"/>
          </p:cNvCxnSpPr>
          <p:nvPr/>
        </p:nvCxnSpPr>
        <p:spPr>
          <a:xfrm rot="16200000" flipV="1">
            <a:off x="4288463" y="4069727"/>
            <a:ext cx="1357322" cy="1647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0" y="6550223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Cylindrical Drift Chamber (CDC)</a:t>
            </a:r>
            <a:endParaRPr kumimoji="1" lang="ja-JP" altLang="en-US" dirty="0"/>
          </a:p>
        </p:txBody>
      </p:sp>
      <p:pic>
        <p:nvPicPr>
          <p:cNvPr id="5" name="コンテンツ プレースホルダ 4" descr="DSCN04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714776" cy="2786082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28596" y="4643446"/>
            <a:ext cx="3400420" cy="21431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Wires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altLang="ja-JP" sz="2000" dirty="0" smtClean="0"/>
              <a:t>Sense : Au-W 30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altLang="ja-JP" sz="2000" dirty="0" smtClean="0"/>
              <a:t>Field : Au-Al 100 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#sense wire : 1816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Shield layers among super layers</a:t>
            </a:r>
          </a:p>
        </p:txBody>
      </p:sp>
      <p:pic>
        <p:nvPicPr>
          <p:cNvPr id="9" name="図 8" descr="CDC.png"/>
          <p:cNvPicPr>
            <a:picLocks noChangeAspect="1"/>
          </p:cNvPicPr>
          <p:nvPr/>
        </p:nvPicPr>
        <p:blipFill>
          <a:blip r:embed="rId4" cstate="print"/>
          <a:srcRect l="13973" t="3730" r="20411" b="6346"/>
          <a:stretch>
            <a:fillRect/>
          </a:stretch>
        </p:blipFill>
        <p:spPr>
          <a:xfrm>
            <a:off x="4572000" y="1592591"/>
            <a:ext cx="3591966" cy="347948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86644" y="2285992"/>
            <a:ext cx="84350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CFRP</a:t>
            </a:r>
          </a:p>
          <a:p>
            <a:r>
              <a:rPr lang="en-US" altLang="ja-JP" sz="2000" dirty="0" smtClean="0">
                <a:solidFill>
                  <a:srgbClr val="00B050"/>
                </a:solidFill>
              </a:rPr>
              <a:t>t1mm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13" name="直線矢印コネクタ 12"/>
          <p:cNvCxnSpPr>
            <a:stCxn id="11" idx="1"/>
          </p:cNvCxnSpPr>
          <p:nvPr/>
        </p:nvCxnSpPr>
        <p:spPr>
          <a:xfrm rot="10800000" flipV="1">
            <a:off x="6643702" y="2639935"/>
            <a:ext cx="642942" cy="5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610710" y="4572008"/>
            <a:ext cx="224753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B050"/>
                </a:solidFill>
              </a:rPr>
              <a:t>Alminum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 Support</a:t>
            </a:r>
          </a:p>
          <a:p>
            <a:r>
              <a:rPr lang="en-US" altLang="ja-JP" sz="2000" dirty="0" smtClean="0">
                <a:solidFill>
                  <a:srgbClr val="00B050"/>
                </a:solidFill>
              </a:rPr>
              <a:t>×6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16" name="直線矢印コネクタ 15"/>
          <p:cNvCxnSpPr>
            <a:stCxn id="15" idx="0"/>
          </p:cNvCxnSpPr>
          <p:nvPr/>
        </p:nvCxnSpPr>
        <p:spPr>
          <a:xfrm rot="16200000" flipV="1">
            <a:off x="7260529" y="4098057"/>
            <a:ext cx="500066" cy="44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071934" y="1571612"/>
          <a:ext cx="4786346" cy="503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924"/>
                <a:gridCol w="932405"/>
                <a:gridCol w="683764"/>
                <a:gridCol w="745924"/>
                <a:gridCol w="870245"/>
                <a:gridCol w="808084"/>
              </a:tblGrid>
              <a:tr h="426848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Layer#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Direction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#cells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Radius [cm]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Cell</a:t>
                      </a:r>
                      <a:r>
                        <a:rPr kumimoji="1" lang="en-US" altLang="ja-JP" sz="1200" baseline="0" dirty="0" smtClean="0"/>
                        <a:t> size [cm]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Tilt [deg]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72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19.05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20.4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21.75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0.95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90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24.85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0.87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3.72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26.2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0.91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3.92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100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29.3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0.92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3.95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30.65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0.96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4.12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120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33.75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35.1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0.92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150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38.2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3.43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39.55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3.55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160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42.65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3.59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3.71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en-US" altLang="ja-JP" sz="1200" dirty="0" smtClean="0"/>
                        <a:t>180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47.1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5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X’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48.45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0.85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0" y="6550223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Transition &amp; present status of CDC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0298" t="35881" r="22761" b="6359"/>
          <a:stretch>
            <a:fillRect/>
          </a:stretch>
        </p:blipFill>
        <p:spPr bwMode="auto">
          <a:xfrm>
            <a:off x="2500298" y="2357430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コンテンツ プレースホルダ 5" descr="DSCN05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928802"/>
            <a:ext cx="2784000" cy="2088000"/>
          </a:xfrm>
          <a:ln w="38100">
            <a:solidFill>
              <a:srgbClr val="FFC000"/>
            </a:solidFill>
          </a:ln>
        </p:spPr>
      </p:pic>
      <p:pic>
        <p:nvPicPr>
          <p:cNvPr id="7" name="図 6" descr="IMGP0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500570"/>
            <a:ext cx="2784000" cy="2088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57159" y="107154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Mar 2008</a:t>
            </a:r>
          </a:p>
          <a:p>
            <a:r>
              <a:rPr lang="en-US" altLang="ja-JP" b="1" dirty="0" smtClean="0">
                <a:solidFill>
                  <a:schemeClr val="tx2"/>
                </a:solidFill>
              </a:rPr>
              <a:t>CDC was completed and moved to KEK.</a:t>
            </a:r>
            <a:endParaRPr kumimoji="1" lang="en-US" altLang="ja-JP" b="1" dirty="0" smtClean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5984" y="5143512"/>
            <a:ext cx="87075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KEK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5008" y="1285860"/>
            <a:ext cx="326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tx2"/>
                </a:solidFill>
              </a:rPr>
              <a:t>19 Aug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 2008</a:t>
            </a:r>
          </a:p>
          <a:p>
            <a:r>
              <a:rPr lang="en-US" altLang="ja-JP" b="1" dirty="0" smtClean="0">
                <a:solidFill>
                  <a:schemeClr val="tx2"/>
                </a:solidFill>
              </a:rPr>
              <a:t>CDC was moved to J-PARC.</a:t>
            </a:r>
            <a:endParaRPr kumimoji="1" lang="en-US" altLang="ja-JP" b="1" dirty="0" smtClean="0">
              <a:solidFill>
                <a:schemeClr val="tx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9323" y="4214818"/>
            <a:ext cx="2928958" cy="923330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9 Sep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2008</a:t>
            </a: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CDC was moved in the K1.8BR c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ounting room.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14942" y="2643182"/>
            <a:ext cx="1277209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J-PARC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3" name="図 12" descr="DSCN1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928802"/>
            <a:ext cx="2784000" cy="2088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10" name="直線矢印コネクタ 9"/>
          <p:cNvCxnSpPr>
            <a:stCxn id="6" idx="2"/>
          </p:cNvCxnSpPr>
          <p:nvPr/>
        </p:nvCxnSpPr>
        <p:spPr>
          <a:xfrm rot="16200000" flipH="1">
            <a:off x="1561373" y="4133149"/>
            <a:ext cx="1198148" cy="9654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643174" y="3000372"/>
            <a:ext cx="3143272" cy="21431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28861" y="5643578"/>
            <a:ext cx="6429419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We could supply the HV (a few 100 V) at last.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The aging procedure and more studies will be done from now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7158" y="3357562"/>
            <a:ext cx="2643206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We could not use any electronics here.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72198" y="3357562"/>
            <a:ext cx="2643206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We could not use any electronics here.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6550223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Readout systems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4324" y="1646237"/>
            <a:ext cx="8472518" cy="199707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/>
              <a:t>Amp card</a:t>
            </a:r>
          </a:p>
          <a:p>
            <a:pPr lvl="1"/>
            <a:r>
              <a:rPr lang="en-US" altLang="ja-JP" sz="2400" dirty="0" smtClean="0"/>
              <a:t>Chip : CXA3183Q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(SONY, low </a:t>
            </a:r>
            <a:r>
              <a:rPr lang="en-US" altLang="ja-JP" sz="2400" dirty="0" err="1" smtClean="0"/>
              <a:t>noize</a:t>
            </a:r>
            <a:r>
              <a:rPr lang="en-US" altLang="ja-JP" sz="2400" dirty="0" smtClean="0"/>
              <a:t> ASD IC, </a:t>
            </a:r>
            <a:r>
              <a:rPr lang="en-US" altLang="ja-JP" sz="2400" dirty="0" smtClean="0">
                <a:latin typeface="Symbol" pitchFamily="18" charset="2"/>
              </a:rPr>
              <a:t>t</a:t>
            </a:r>
            <a:r>
              <a:rPr lang="en-US" altLang="ja-JP" sz="2400" dirty="0" smtClean="0"/>
              <a:t>=16nsec)</a:t>
            </a:r>
          </a:p>
          <a:p>
            <a:pPr lvl="1"/>
            <a:r>
              <a:rPr lang="en-US" altLang="ja-JP" sz="2400" dirty="0" smtClean="0"/>
              <a:t>Output : LVDS differential</a:t>
            </a:r>
          </a:p>
          <a:p>
            <a:pPr lvl="1"/>
            <a:r>
              <a:rPr lang="en-US" altLang="ja-JP" sz="2400" dirty="0" smtClean="0"/>
              <a:t>Gain : 0.8V/</a:t>
            </a:r>
            <a:r>
              <a:rPr lang="en-US" altLang="ja-JP" sz="2400" dirty="0" err="1" smtClean="0"/>
              <a:t>pC</a:t>
            </a:r>
            <a:r>
              <a:rPr lang="en-US" altLang="ja-JP" sz="2400" dirty="0" smtClean="0"/>
              <a:t> at preamp</a:t>
            </a:r>
            <a:endParaRPr lang="ja-JP" altLang="en-US" sz="2400" dirty="0" smtClean="0"/>
          </a:p>
          <a:p>
            <a:r>
              <a:rPr kumimoji="1" lang="en-US" altLang="ja-JP" sz="3000" dirty="0" smtClean="0"/>
              <a:t>3 layers structure</a:t>
            </a:r>
            <a:endParaRPr kumimoji="1" lang="ja-JP" altLang="en-US" sz="3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図 4" descr="IMGP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839999" cy="288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71670" y="3665794"/>
            <a:ext cx="92685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Output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4678" y="4416990"/>
            <a:ext cx="137018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Analog out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図 7" descr="IMGP0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3786182" cy="2839637"/>
          </a:xfrm>
          <a:prstGeom prst="rect">
            <a:avLst/>
          </a:prstGeom>
        </p:spPr>
      </p:pic>
      <p:pic>
        <p:nvPicPr>
          <p:cNvPr id="9" name="図 8" descr="IMGP0489.JPG"/>
          <p:cNvPicPr>
            <a:picLocks noChangeAspect="1"/>
          </p:cNvPicPr>
          <p:nvPr/>
        </p:nvPicPr>
        <p:blipFill>
          <a:blip r:embed="rId5" cstate="print"/>
          <a:srcRect t="23189"/>
          <a:stretch>
            <a:fillRect/>
          </a:stretch>
        </p:blipFill>
        <p:spPr>
          <a:xfrm>
            <a:off x="500034" y="1428736"/>
            <a:ext cx="3714776" cy="214003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786050" y="6143644"/>
            <a:ext cx="536403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All parts will be ready in September.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012" y="142852"/>
            <a:ext cx="36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JPS meeting @ Yamagata Univ. 2008/09/21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7884" y="3786190"/>
            <a:ext cx="30970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512" y="5429264"/>
            <a:ext cx="31130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72264" y="4143380"/>
            <a:ext cx="31130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3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9" name="図 18" descr="IMGP0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428736"/>
            <a:ext cx="3429024" cy="25717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4857752" y="1428736"/>
            <a:ext cx="158889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HV board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Readout system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ASD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C000"/>
                </a:solidFill>
              </a:rPr>
              <a:t>LVDS </a:t>
            </a:r>
            <a:r>
              <a:rPr lang="en-US" altLang="ja-JP" dirty="0" smtClean="0">
                <a:solidFill>
                  <a:srgbClr val="FFC000"/>
                </a:solidFill>
                <a:sym typeface="Wingdings" pitchFamily="2" charset="2"/>
              </a:rPr>
              <a:t> ECL translation boards </a:t>
            </a:r>
            <a:r>
              <a:rPr lang="en-US" altLang="ja-JP" dirty="0" smtClean="0">
                <a:sym typeface="Wingdings" pitchFamily="2" charset="2"/>
              </a:rPr>
              <a:t>( in the experimental hall )</a:t>
            </a:r>
          </a:p>
          <a:p>
            <a:pPr lvl="1">
              <a:buNone/>
            </a:pPr>
            <a:r>
              <a:rPr kumimoji="1" lang="en-US" altLang="ja-JP" dirty="0" smtClean="0">
                <a:sym typeface="Wingdings" pitchFamily="2" charset="2"/>
              </a:rPr>
              <a:t> </a:t>
            </a:r>
          </a:p>
          <a:p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>
                <a:sym typeface="Wingdings" pitchFamily="2" charset="2"/>
              </a:rPr>
              <a:t>TKO </a:t>
            </a:r>
            <a:r>
              <a:rPr kumimoji="1" lang="en-US" altLang="ja-JP" dirty="0" err="1" smtClean="0">
                <a:sym typeface="Wingdings" pitchFamily="2" charset="2"/>
              </a:rPr>
              <a:t>DrT</a:t>
            </a:r>
            <a:r>
              <a:rPr kumimoji="1" lang="en-US" altLang="ja-JP" dirty="0" smtClean="0">
                <a:sym typeface="Wingdings" pitchFamily="2" charset="2"/>
              </a:rPr>
              <a:t> modules ( in the counting room)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D71F-7DD1-40E8-9958-78D60B95BDA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1285852" y="2285992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285852" y="4643446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4480" y="2357430"/>
            <a:ext cx="245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8m flat cables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4480" y="4857760"/>
            <a:ext cx="737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60</a:t>
            </a:r>
            <a:r>
              <a:rPr kumimoji="1" lang="en-US" altLang="ja-JP" sz="2800" dirty="0" smtClean="0"/>
              <a:t>m flat cables to the K1.8BR counting roo</a:t>
            </a:r>
            <a:r>
              <a:rPr lang="en-US" altLang="ja-JP" sz="2800" dirty="0" smtClean="0"/>
              <a:t>m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2976" y="4143380"/>
            <a:ext cx="223330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</a:rPr>
              <a:t>In production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10471</TotalTime>
  <Words>888</Words>
  <Application>Microsoft Office PowerPoint</Application>
  <PresentationFormat>画面に合わせる (4:3)</PresentationFormat>
  <Paragraphs>287</Paragraphs>
  <Slides>17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エコロジー</vt:lpstr>
      <vt:lpstr>J-PARCにおけるK中間子原子核探索実験のための円筒形ドリフト・チェンバーの開発II</vt:lpstr>
      <vt:lpstr>collaborations</vt:lpstr>
      <vt:lpstr>E15 experiment</vt:lpstr>
      <vt:lpstr>Experimental setup</vt:lpstr>
      <vt:lpstr>Cylindrical Detector System (CDS)</vt:lpstr>
      <vt:lpstr>Cylindrical Drift Chamber (CDC)</vt:lpstr>
      <vt:lpstr>Transition &amp; present status of CDC</vt:lpstr>
      <vt:lpstr>Readout systems</vt:lpstr>
      <vt:lpstr>Readout system (2)</vt:lpstr>
      <vt:lpstr>Study using a test chamber</vt:lpstr>
      <vt:lpstr>Tolerance for temperature</vt:lpstr>
      <vt:lpstr>Summary &amp; Outlook</vt:lpstr>
      <vt:lpstr>Backup 1</vt:lpstr>
      <vt:lpstr>Backup 2</vt:lpstr>
      <vt:lpstr>Backup 3</vt:lpstr>
      <vt:lpstr>Backup 4</vt:lpstr>
      <vt:lpstr>Readout systems (2)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J-PARCにおけるK中間子原子核探索実験のための円筒形ドリフト・チェンバーの開発II</dc:title>
  <dc:creator>kyo</dc:creator>
  <cp:lastModifiedBy>kyo</cp:lastModifiedBy>
  <cp:revision>244</cp:revision>
  <dcterms:created xsi:type="dcterms:W3CDTF">2008-09-12T07:17:05Z</dcterms:created>
  <dcterms:modified xsi:type="dcterms:W3CDTF">2008-09-29T10:57:10Z</dcterms:modified>
</cp:coreProperties>
</file>