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354" r:id="rId3"/>
    <p:sldId id="345" r:id="rId4"/>
    <p:sldId id="373" r:id="rId5"/>
    <p:sldId id="356" r:id="rId6"/>
    <p:sldId id="365" r:id="rId7"/>
    <p:sldId id="363" r:id="rId8"/>
    <p:sldId id="359" r:id="rId9"/>
    <p:sldId id="360" r:id="rId10"/>
    <p:sldId id="361" r:id="rId11"/>
    <p:sldId id="364" r:id="rId12"/>
    <p:sldId id="362" r:id="rId13"/>
    <p:sldId id="277" r:id="rId14"/>
    <p:sldId id="368" r:id="rId15"/>
    <p:sldId id="369" r:id="rId16"/>
    <p:sldId id="370" r:id="rId17"/>
    <p:sldId id="372" r:id="rId18"/>
    <p:sldId id="371" r:id="rId19"/>
    <p:sldId id="367" r:id="rId20"/>
    <p:sldId id="357" r:id="rId21"/>
    <p:sldId id="358" r:id="rId22"/>
    <p:sldId id="374" r:id="rId23"/>
    <p:sldId id="375" r:id="rId24"/>
    <p:sldId id="376" r:id="rId25"/>
    <p:sldId id="377" r:id="rId26"/>
  </p:sldIdLst>
  <p:sldSz cx="9144000" cy="6858000" type="screen4x3"/>
  <p:notesSz cx="6805613" cy="99393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8000"/>
    <a:srgbClr val="FF0000"/>
    <a:srgbClr val="006699"/>
    <a:srgbClr val="CC00CC"/>
    <a:srgbClr val="660066"/>
    <a:srgbClr val="FF99CC"/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49" autoAdjust="0"/>
    <p:restoredTop sz="61503" autoAdjust="0"/>
  </p:normalViewPr>
  <p:slideViewPr>
    <p:cSldViewPr snapToGrid="0" showGuides="1">
      <p:cViewPr varScale="1">
        <p:scale>
          <a:sx n="65" d="100"/>
          <a:sy n="65" d="100"/>
        </p:scale>
        <p:origin x="-1032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939" y="0"/>
            <a:ext cx="294909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62" y="4721186"/>
            <a:ext cx="5444490" cy="447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646"/>
            <a:ext cx="294909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939" y="9440646"/>
            <a:ext cx="294909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3A91FD6-E4F7-4808-A7E1-0E4B19DAE21C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5113E7-6F85-4E40-BCBF-D760277DC803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D6E154-A5A1-4C16-85F4-015A980FE589}" type="slidenum">
              <a:rPr lang="en-US" altLang="ja-JP"/>
              <a:pPr/>
              <a:t>13</a:t>
            </a:fld>
            <a:endParaRPr lang="en-US" altLang="ja-JP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5700" cy="3725863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D6E154-A5A1-4C16-85F4-015A980FE589}" type="slidenum">
              <a:rPr lang="en-US" altLang="ja-JP"/>
              <a:pPr/>
              <a:t>15</a:t>
            </a:fld>
            <a:endParaRPr lang="en-US" altLang="ja-JP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5700" cy="3725863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D6E154-A5A1-4C16-85F4-015A980FE589}" type="slidenum">
              <a:rPr lang="en-US" altLang="ja-JP"/>
              <a:pPr/>
              <a:t>16</a:t>
            </a:fld>
            <a:endParaRPr lang="en-US" altLang="ja-JP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5700" cy="3725863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D6E154-A5A1-4C16-85F4-015A980FE589}" type="slidenum">
              <a:rPr lang="en-US" altLang="ja-JP"/>
              <a:pPr/>
              <a:t>17</a:t>
            </a:fld>
            <a:endParaRPr lang="en-US" altLang="ja-JP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5700" cy="3725863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D6E154-A5A1-4C16-85F4-015A980FE589}" type="slidenum">
              <a:rPr lang="en-US" altLang="ja-JP"/>
              <a:pPr/>
              <a:t>18</a:t>
            </a:fld>
            <a:endParaRPr lang="en-US" altLang="ja-JP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5700" cy="3725863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D6E154-A5A1-4C16-85F4-015A980FE589}" type="slidenum">
              <a:rPr lang="en-US" altLang="ja-JP"/>
              <a:pPr/>
              <a:t>19</a:t>
            </a:fld>
            <a:endParaRPr lang="en-US" altLang="ja-JP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5700" cy="3725863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D6E154-A5A1-4C16-85F4-015A980FE589}" type="slidenum">
              <a:rPr lang="en-US" altLang="ja-JP"/>
              <a:pPr/>
              <a:t>20</a:t>
            </a:fld>
            <a:endParaRPr lang="en-US" altLang="ja-JP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5700" cy="3725863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D6E154-A5A1-4C16-85F4-015A980FE589}" type="slidenum">
              <a:rPr lang="en-US" altLang="ja-JP"/>
              <a:pPr/>
              <a:t>21</a:t>
            </a:fld>
            <a:endParaRPr lang="en-US" altLang="ja-JP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5700" cy="3725863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0081E5-B85C-4897-86E9-285D7740E4BD}" type="slidenum">
              <a:rPr lang="en-US" altLang="ja-JP"/>
              <a:pPr/>
              <a:t>23</a:t>
            </a:fld>
            <a:endParaRPr lang="en-US" altLang="ja-JP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5700" cy="3725863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D0B0B7-DA30-4BB5-803F-CCCFA2EEC4D2}" type="slidenum">
              <a:rPr lang="en-US" altLang="ja-JP"/>
              <a:pPr/>
              <a:t>24</a:t>
            </a:fld>
            <a:endParaRPr lang="en-US" altLang="ja-JP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5700" cy="3725863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AD5EC9-66D4-4645-9A57-AAF90054D797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5700" cy="3725863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D0B0B7-DA30-4BB5-803F-CCCFA2EEC4D2}" type="slidenum">
              <a:rPr lang="en-US" altLang="ja-JP"/>
              <a:pPr/>
              <a:t>25</a:t>
            </a:fld>
            <a:endParaRPr lang="en-US" altLang="ja-JP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5700" cy="3725863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D6E154-A5A1-4C16-85F4-015A980FE589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5700" cy="3725863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D6E154-A5A1-4C16-85F4-015A980FE589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5700" cy="3725863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D6E154-A5A1-4C16-85F4-015A980FE589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5700" cy="3725863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D6E154-A5A1-4C16-85F4-015A980FE589}" type="slidenum">
              <a:rPr lang="en-US" altLang="ja-JP"/>
              <a:pPr/>
              <a:t>9</a:t>
            </a:fld>
            <a:endParaRPr lang="en-US" altLang="ja-JP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5700" cy="3725863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D6E154-A5A1-4C16-85F4-015A980FE589}" type="slidenum">
              <a:rPr lang="en-US" altLang="ja-JP"/>
              <a:pPr/>
              <a:t>10</a:t>
            </a:fld>
            <a:endParaRPr lang="en-US" altLang="ja-JP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5700" cy="3725863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D6E154-A5A1-4C16-85F4-015A980FE589}" type="slidenum">
              <a:rPr lang="en-US" altLang="ja-JP"/>
              <a:pPr/>
              <a:t>11</a:t>
            </a:fld>
            <a:endParaRPr lang="en-US" altLang="ja-JP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5700" cy="3725863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D6E154-A5A1-4C16-85F4-015A980FE589}" type="slidenum">
              <a:rPr lang="en-US" altLang="ja-JP"/>
              <a:pPr/>
              <a:t>12</a:t>
            </a:fld>
            <a:endParaRPr lang="en-US" altLang="ja-JP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5700" cy="3725863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2007/03/30 公聴会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0BF3E2-B4C8-414F-9594-EFEF63381173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2007/03/30 公聴会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E21482-C620-4045-9A34-267F78ED2702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2007/03/30 公聴会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781FE-7AD3-4DBE-AC51-4E65BF8B4D69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0"/>
          </p:nvPr>
        </p:nvSpPr>
        <p:spPr>
          <a:xfrm>
            <a:off x="-36513" y="6597650"/>
            <a:ext cx="2895601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2007/03/30 公聴会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1"/>
          </p:nvPr>
        </p:nvSpPr>
        <p:spPr>
          <a:xfrm>
            <a:off x="7010400" y="6624638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D02EF92-B592-4A6C-BDC7-7898A328C4EA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0"/>
          </p:nvPr>
        </p:nvSpPr>
        <p:spPr>
          <a:xfrm>
            <a:off x="-36513" y="6597650"/>
            <a:ext cx="2895601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2007/03/30 公聴会</a:t>
            </a:r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1"/>
          </p:nvPr>
        </p:nvSpPr>
        <p:spPr>
          <a:xfrm>
            <a:off x="7010400" y="6624638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5168CC6-4CAB-4C30-BED2-259C818D4E75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0"/>
          </p:nvPr>
        </p:nvSpPr>
        <p:spPr>
          <a:xfrm>
            <a:off x="-36513" y="6597650"/>
            <a:ext cx="2895601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2007/03/30 公聴会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>
          <a:xfrm>
            <a:off x="7010400" y="6624638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65751CF-3E69-4756-A647-0A1CA539FE51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2007/03/30 公聴会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E7EEB24-B0D2-4A15-BF83-B49F56B145B8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2007/03/30 公聴会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ECFE46-2DB9-4FD5-A59C-53A84B2947D9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2007/03/30 公聴会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A72FFF4-2E5B-4389-9BDA-307A55D3817D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2007/03/30 公聴会</a:t>
            </a:r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1081748-F602-41DA-B98D-E43226F761DA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2007/03/30 公聴会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F890C91-E95F-4377-B079-4E8A845B0291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2007/03/30 公聴会</a:t>
            </a: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F71C49-63DD-4A47-828F-7A96A61B3F29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2007/03/30 公聴会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2135662-9C34-412B-9FF2-749EE9F8F468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2007/03/30 公聴会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6A6401F-189D-4AD4-9B47-04D8C9AEE168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36513" y="6597650"/>
            <a:ext cx="2895601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 altLang="ja-JP"/>
              <a:t>2007/03/30 公聴会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246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451FF82-7ED1-4924-A289-10A2F6DFA64D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>
    <p:fade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.jpe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2.jpe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3.bin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8.xml"/><Relationship Id="rId9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46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.jpe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1"/>
            <a:ext cx="9144000" cy="1441938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 anchorCtr="0"/>
          <a:lstStyle/>
          <a:p>
            <a:pPr algn="ctr"/>
            <a:endParaRPr lang="ja-JP" altLang="en-US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73025" y="-25712"/>
            <a:ext cx="9324975" cy="1470025"/>
          </a:xfrm>
        </p:spPr>
        <p:txBody>
          <a:bodyPr/>
          <a:lstStyle/>
          <a:p>
            <a:r>
              <a:rPr lang="en-US" altLang="ja-JP" sz="3600" b="1" dirty="0" smtClean="0"/>
              <a:t>Development of an </a:t>
            </a:r>
            <a:r>
              <a:rPr lang="en-US" altLang="ja-JP" sz="3600" b="1" dirty="0" err="1" smtClean="0"/>
              <a:t>Aerogel</a:t>
            </a:r>
            <a:r>
              <a:rPr lang="en-US" altLang="ja-JP" sz="3600" b="1" dirty="0" smtClean="0"/>
              <a:t> Cherenkov Counter for the J-PARC E16 Upgrade </a:t>
            </a:r>
            <a:endParaRPr lang="en-US" altLang="ja-JP" sz="32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2384" y="2229038"/>
            <a:ext cx="8499232" cy="1569239"/>
          </a:xfrm>
        </p:spPr>
        <p:txBody>
          <a:bodyPr/>
          <a:lstStyle/>
          <a:p>
            <a:r>
              <a:rPr lang="en-US" altLang="ja-JP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明朝" pitchFamily="17" charset="-128"/>
              </a:rPr>
              <a:t>F.Sakuma (RIKEN), </a:t>
            </a:r>
            <a:r>
              <a:rPr lang="en-US" altLang="ja-JP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明朝" pitchFamily="17" charset="-128"/>
              </a:rPr>
              <a:t>M.Nakamura</a:t>
            </a:r>
            <a:r>
              <a:rPr lang="en-US" altLang="ja-JP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明朝" pitchFamily="17" charset="-128"/>
              </a:rPr>
              <a:t> (TITECH), </a:t>
            </a:r>
            <a:r>
              <a:rPr lang="en-US" altLang="ja-JP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明朝" pitchFamily="17" charset="-128"/>
              </a:rPr>
              <a:t>H.Kawai</a:t>
            </a:r>
            <a:r>
              <a:rPr lang="en-US" altLang="ja-JP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明朝" pitchFamily="17" charset="-128"/>
              </a:rPr>
              <a:t> (Chiba-U), </a:t>
            </a:r>
            <a:r>
              <a:rPr lang="en-US" altLang="ja-JP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明朝" pitchFamily="17" charset="-128"/>
              </a:rPr>
              <a:t>H.Ohnishi</a:t>
            </a:r>
            <a:r>
              <a:rPr lang="en-US" altLang="ja-JP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明朝" pitchFamily="17" charset="-128"/>
              </a:rPr>
              <a:t> (RIKEN), </a:t>
            </a:r>
            <a:r>
              <a:rPr lang="en-US" altLang="ja-JP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明朝" pitchFamily="17" charset="-128"/>
              </a:rPr>
              <a:t>M.Tabata</a:t>
            </a:r>
            <a:r>
              <a:rPr lang="en-US" altLang="ja-JP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明朝" pitchFamily="17" charset="-128"/>
              </a:rPr>
              <a:t> (JAXA), </a:t>
            </a:r>
            <a:r>
              <a:rPr lang="en-US" altLang="ja-JP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明朝" pitchFamily="17" charset="-128"/>
              </a:rPr>
              <a:t>M.Tokuda</a:t>
            </a:r>
            <a:r>
              <a:rPr lang="en-US" altLang="ja-JP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明朝" pitchFamily="17" charset="-128"/>
              </a:rPr>
              <a:t> (TITECH)</a:t>
            </a:r>
            <a:endParaRPr lang="ja-JP" altLang="en-US" b="1" dirty="0">
              <a:effectLst>
                <a:outerShdw blurRad="38100" dist="38100" dir="2700000" algn="tl">
                  <a:srgbClr val="C0C0C0"/>
                </a:outerShdw>
              </a:effectLst>
              <a:ea typeface="ＭＳ 明朝" pitchFamily="17" charset="-128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839450" y="4006098"/>
            <a:ext cx="5428851" cy="2117503"/>
          </a:xfrm>
          <a:prstGeom prst="rect">
            <a:avLst/>
          </a:prstGeom>
          <a:noFill/>
          <a:ln w="0" algn="ctr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l"/>
            </a:pPr>
            <a:r>
              <a:rPr lang="ja-JP" altLang="en-US" sz="2800" b="1" dirty="0"/>
              <a:t> </a:t>
            </a:r>
            <a:r>
              <a:rPr lang="en-US" altLang="ja-JP" sz="2800" b="1" dirty="0" smtClean="0"/>
              <a:t>Motivation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l"/>
            </a:pPr>
            <a:r>
              <a:rPr lang="en-US" altLang="ja-JP" sz="2800" b="1" dirty="0" smtClean="0"/>
              <a:t> </a:t>
            </a:r>
            <a:r>
              <a:rPr lang="en-US" altLang="ja-JP" sz="2800" b="1" dirty="0" err="1" smtClean="0"/>
              <a:t>Aerogel</a:t>
            </a:r>
            <a:r>
              <a:rPr lang="en-US" altLang="ja-JP" sz="2800" b="1" dirty="0" smtClean="0"/>
              <a:t> Cherenkov Counter</a:t>
            </a:r>
            <a:endParaRPr lang="en-US" altLang="ja-JP" sz="2800" b="1" dirty="0"/>
          </a:p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l"/>
            </a:pPr>
            <a:r>
              <a:rPr lang="en-US" altLang="ja-JP" sz="2800" b="1" dirty="0" smtClean="0"/>
              <a:t> Present Status</a:t>
            </a:r>
            <a:endParaRPr lang="en-US" altLang="ja-JP" sz="2800" b="1" dirty="0"/>
          </a:p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l"/>
            </a:pPr>
            <a:r>
              <a:rPr lang="ja-JP" altLang="en-US" sz="2800" b="1" dirty="0" smtClean="0"/>
              <a:t> </a:t>
            </a:r>
            <a:r>
              <a:rPr lang="en-US" altLang="ja-JP" sz="2800" b="1" dirty="0" smtClean="0"/>
              <a:t>Summary</a:t>
            </a:r>
            <a:endParaRPr lang="en-US" altLang="ja-JP" sz="2800" b="1" dirty="0"/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546999" y="6301235"/>
            <a:ext cx="797365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ja-JP" altLang="en-US" sz="1600" b="1" i="1" dirty="0" smtClean="0">
                <a:solidFill>
                  <a:srgbClr val="00B050"/>
                </a:solidFill>
              </a:rPr>
              <a:t>新学術領域「多彩なフレーバーで探る新しいハドロン存在形態の包括的研究」 領域研究会</a:t>
            </a:r>
            <a:endParaRPr lang="en-US" altLang="ja-JP" sz="1600" b="1" i="1" dirty="0" smtClean="0">
              <a:solidFill>
                <a:srgbClr val="00B050"/>
              </a:solidFill>
            </a:endParaRPr>
          </a:p>
          <a:p>
            <a:pPr algn="ctr"/>
            <a:r>
              <a:rPr lang="ja-JP" altLang="en-US" sz="1600" b="1" i="1" dirty="0" smtClean="0">
                <a:solidFill>
                  <a:srgbClr val="00B050"/>
                </a:solidFill>
              </a:rPr>
              <a:t> </a:t>
            </a:r>
            <a:r>
              <a:rPr lang="en-US" altLang="ja-JP" sz="1600" b="1" i="1" dirty="0" smtClean="0">
                <a:solidFill>
                  <a:srgbClr val="00B050"/>
                </a:solidFill>
              </a:rPr>
              <a:t>@ </a:t>
            </a:r>
            <a:r>
              <a:rPr lang="ja-JP" altLang="en-US" sz="1600" b="1" i="1" dirty="0" smtClean="0">
                <a:solidFill>
                  <a:srgbClr val="00B050"/>
                </a:solidFill>
              </a:rPr>
              <a:t>理研  </a:t>
            </a:r>
            <a:r>
              <a:rPr lang="en-US" altLang="ja-JP" sz="1600" b="1" i="1" dirty="0" smtClean="0">
                <a:solidFill>
                  <a:srgbClr val="00B050"/>
                </a:solidFill>
              </a:rPr>
              <a:t>2011/02/28-03/01</a:t>
            </a:r>
            <a:endParaRPr lang="ja-JP" altLang="en-US" sz="1600" b="1" i="1" dirty="0">
              <a:solidFill>
                <a:srgbClr val="00B05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08937" y="1535723"/>
            <a:ext cx="51251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課題番号：</a:t>
            </a:r>
            <a:r>
              <a:rPr lang="en-US" altLang="zh-TW" b="1" dirty="0" smtClean="0"/>
              <a:t>22105516</a:t>
            </a:r>
            <a:r>
              <a:rPr lang="zh-TW" altLang="en-US" b="1" dirty="0" smtClean="0"/>
              <a:t>（平成</a:t>
            </a:r>
            <a:r>
              <a:rPr lang="en-US" altLang="zh-TW" b="1" dirty="0" smtClean="0"/>
              <a:t>22</a:t>
            </a:r>
            <a:r>
              <a:rPr lang="zh-TW" altLang="en-US" b="1" dirty="0" smtClean="0"/>
              <a:t>年度～</a:t>
            </a:r>
            <a:r>
              <a:rPr lang="en-US" altLang="zh-TW" b="1" dirty="0" smtClean="0"/>
              <a:t>23</a:t>
            </a:r>
            <a:r>
              <a:rPr lang="zh-TW" altLang="en-US" b="1" dirty="0" smtClean="0"/>
              <a:t>年度）</a:t>
            </a:r>
            <a:endParaRPr lang="ja-JP" altLang="en-US" b="1" dirty="0" smtClean="0"/>
          </a:p>
          <a:p>
            <a:r>
              <a:rPr lang="zh-TW" altLang="en-US" b="1" dirty="0" smtClean="0"/>
              <a:t>研究代表者：佐久間　史典（理化学研究所）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図 34" descr="tra_woAeroge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1925" y="4175257"/>
            <a:ext cx="3960000" cy="2682743"/>
          </a:xfrm>
          <a:prstGeom prst="rect">
            <a:avLst/>
          </a:prstGeom>
        </p:spPr>
      </p:pic>
      <p:pic>
        <p:nvPicPr>
          <p:cNvPr id="34" name="図 33" descr="para_woAeroge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5775" y="4175257"/>
            <a:ext cx="3960000" cy="2682743"/>
          </a:xfrm>
          <a:prstGeom prst="rect">
            <a:avLst/>
          </a:prstGeom>
        </p:spPr>
      </p:pic>
      <p:pic>
        <p:nvPicPr>
          <p:cNvPr id="32" name="図 31" descr="tr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91925" y="1479141"/>
            <a:ext cx="3960000" cy="2682743"/>
          </a:xfrm>
          <a:prstGeom prst="rect">
            <a:avLst/>
          </a:prstGeom>
        </p:spPr>
      </p:pic>
      <p:pic>
        <p:nvPicPr>
          <p:cNvPr id="31" name="図 30" descr="par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5775" y="1473354"/>
            <a:ext cx="3960000" cy="2682743"/>
          </a:xfrm>
          <a:prstGeom prst="rect">
            <a:avLst/>
          </a:prstGeom>
        </p:spPr>
      </p:pic>
      <p:sp>
        <p:nvSpPr>
          <p:cNvPr id="50178" name="Text Box 2" descr="新聞紙"/>
          <p:cNvSpPr txBox="1">
            <a:spLocks noChangeArrowheads="1"/>
          </p:cNvSpPr>
          <p:nvPr/>
        </p:nvSpPr>
        <p:spPr bwMode="auto">
          <a:xfrm>
            <a:off x="0" y="0"/>
            <a:ext cx="9144000" cy="647700"/>
          </a:xfrm>
          <a:prstGeom prst="rect">
            <a:avLst/>
          </a:prstGeom>
          <a:blipFill dpi="0" rotWithShape="1">
            <a:blip r:embed="rId7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ja-JP" sz="3600" b="1" dirty="0" smtClean="0">
                <a:latin typeface="Century" pitchFamily="18" charset="0"/>
              </a:rPr>
              <a:t>WLS (Cont’d)</a:t>
            </a:r>
            <a:endParaRPr lang="en-US" altLang="ja-JP" sz="3600" b="1" dirty="0">
              <a:latin typeface="Century" pitchFamily="18" charset="0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F71C49-63DD-4A47-828F-7A96A61B3F29}" type="slidenum">
              <a:rPr lang="en-US" altLang="ja-JP" smtClean="0"/>
              <a:pPr/>
              <a:t>10</a:t>
            </a:fld>
            <a:endParaRPr lang="en-US" altLang="ja-JP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7083111" y="2615876"/>
            <a:ext cx="2173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fitting is failed…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307940" y="1875098"/>
            <a:ext cx="1470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3333FF"/>
                </a:solidFill>
              </a:rPr>
              <a:t>w/ </a:t>
            </a:r>
            <a:r>
              <a:rPr kumimoji="1" lang="en-US" altLang="ja-JP" b="1" dirty="0" err="1" smtClean="0">
                <a:solidFill>
                  <a:srgbClr val="3333FF"/>
                </a:solidFill>
              </a:rPr>
              <a:t>Aerogel</a:t>
            </a:r>
            <a:endParaRPr kumimoji="1" lang="ja-JP" altLang="en-US" b="1" dirty="0">
              <a:solidFill>
                <a:srgbClr val="3333FF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696674" y="4550779"/>
            <a:ext cx="1627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3333FF"/>
                </a:solidFill>
              </a:rPr>
              <a:t>w/o </a:t>
            </a:r>
            <a:r>
              <a:rPr kumimoji="1" lang="en-US" altLang="ja-JP" b="1" dirty="0" err="1" smtClean="0">
                <a:solidFill>
                  <a:srgbClr val="3333FF"/>
                </a:solidFill>
              </a:rPr>
              <a:t>Aerogel</a:t>
            </a:r>
            <a:endParaRPr kumimoji="1" lang="ja-JP" altLang="en-US" b="1" dirty="0">
              <a:solidFill>
                <a:srgbClr val="3333FF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1253925" y="4517984"/>
            <a:ext cx="1627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3333FF"/>
                </a:solidFill>
              </a:rPr>
              <a:t>w/o </a:t>
            </a:r>
            <a:r>
              <a:rPr kumimoji="1" lang="en-US" altLang="ja-JP" b="1" dirty="0" err="1" smtClean="0">
                <a:solidFill>
                  <a:srgbClr val="3333FF"/>
                </a:solidFill>
              </a:rPr>
              <a:t>Aerogel</a:t>
            </a:r>
            <a:endParaRPr kumimoji="1" lang="ja-JP" altLang="en-US" b="1" dirty="0">
              <a:solidFill>
                <a:srgbClr val="3333FF"/>
              </a:solidFill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5758406" y="1869311"/>
            <a:ext cx="1470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3333FF"/>
                </a:solidFill>
              </a:rPr>
              <a:t>w/ </a:t>
            </a:r>
            <a:r>
              <a:rPr kumimoji="1" lang="en-US" altLang="ja-JP" b="1" dirty="0" err="1" smtClean="0">
                <a:solidFill>
                  <a:srgbClr val="3333FF"/>
                </a:solidFill>
              </a:rPr>
              <a:t>Aerogel</a:t>
            </a:r>
            <a:endParaRPr kumimoji="1" lang="ja-JP" altLang="en-US" b="1" dirty="0">
              <a:solidFill>
                <a:srgbClr val="3333FF"/>
              </a:solidFill>
            </a:endParaRPr>
          </a:p>
        </p:txBody>
      </p:sp>
      <p:grpSp>
        <p:nvGrpSpPr>
          <p:cNvPr id="48" name="グループ化 47"/>
          <p:cNvGrpSpPr/>
          <p:nvPr/>
        </p:nvGrpSpPr>
        <p:grpSpPr>
          <a:xfrm>
            <a:off x="914394" y="578725"/>
            <a:ext cx="2414158" cy="995431"/>
            <a:chOff x="0" y="578725"/>
            <a:chExt cx="2414158" cy="995431"/>
          </a:xfrm>
        </p:grpSpPr>
        <p:sp>
          <p:nvSpPr>
            <p:cNvPr id="6" name="正方形/長方形 5"/>
            <p:cNvSpPr/>
            <p:nvPr/>
          </p:nvSpPr>
          <p:spPr bwMode="auto">
            <a:xfrm>
              <a:off x="659775" y="798640"/>
              <a:ext cx="1134319" cy="219919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7" name="正方形/長方形 6"/>
            <p:cNvSpPr/>
            <p:nvPr/>
          </p:nvSpPr>
          <p:spPr bwMode="auto">
            <a:xfrm>
              <a:off x="661700" y="1101515"/>
              <a:ext cx="1134319" cy="219919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cxnSp>
          <p:nvCxnSpPr>
            <p:cNvPr id="8" name="直線コネクタ 7"/>
            <p:cNvCxnSpPr/>
            <p:nvPr/>
          </p:nvCxnSpPr>
          <p:spPr bwMode="auto">
            <a:xfrm>
              <a:off x="648194" y="763916"/>
              <a:ext cx="1157469" cy="0"/>
            </a:xfrm>
            <a:prstGeom prst="line">
              <a:avLst/>
            </a:prstGeom>
            <a:noFill/>
            <a:ln w="6350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直線コネクタ 8"/>
            <p:cNvCxnSpPr/>
            <p:nvPr/>
          </p:nvCxnSpPr>
          <p:spPr bwMode="auto">
            <a:xfrm>
              <a:off x="661694" y="1055216"/>
              <a:ext cx="1157469" cy="0"/>
            </a:xfrm>
            <a:prstGeom prst="line">
              <a:avLst/>
            </a:prstGeom>
            <a:noFill/>
            <a:ln w="6350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直線コネクタ 9"/>
            <p:cNvCxnSpPr/>
            <p:nvPr/>
          </p:nvCxnSpPr>
          <p:spPr bwMode="auto">
            <a:xfrm>
              <a:off x="652044" y="1358091"/>
              <a:ext cx="1157469" cy="0"/>
            </a:xfrm>
            <a:prstGeom prst="line">
              <a:avLst/>
            </a:prstGeom>
            <a:noFill/>
            <a:ln w="6350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直線矢印コネクタ 14"/>
            <p:cNvCxnSpPr/>
            <p:nvPr/>
          </p:nvCxnSpPr>
          <p:spPr bwMode="auto">
            <a:xfrm rot="5400000">
              <a:off x="596099" y="1059073"/>
              <a:ext cx="995431" cy="34736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3" name="テキスト ボックス 42"/>
            <p:cNvSpPr txBox="1"/>
            <p:nvPr/>
          </p:nvSpPr>
          <p:spPr>
            <a:xfrm>
              <a:off x="0" y="740775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b="1" dirty="0" smtClean="0">
                  <a:solidFill>
                    <a:srgbClr val="FF0000"/>
                  </a:solidFill>
                </a:rPr>
                <a:t>2cm</a:t>
              </a:r>
              <a:endParaRPr kumimoji="1" lang="ja-JP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0" y="1020498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b="1" dirty="0" smtClean="0">
                  <a:solidFill>
                    <a:srgbClr val="FF0000"/>
                  </a:solidFill>
                </a:rPr>
                <a:t>2cm</a:t>
              </a:r>
              <a:endParaRPr kumimoji="1" lang="ja-JP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1794076" y="592972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 smtClean="0">
                  <a:solidFill>
                    <a:srgbClr val="3333FF"/>
                  </a:solidFill>
                </a:rPr>
                <a:t>1mm</a:t>
              </a:r>
              <a:endParaRPr kumimoji="1" lang="ja-JP" altLang="en-US" sz="1400" b="1" dirty="0">
                <a:solidFill>
                  <a:srgbClr val="3333FF"/>
                </a:solidFill>
              </a:endParaRPr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1796004" y="908011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 smtClean="0">
                  <a:solidFill>
                    <a:srgbClr val="3333FF"/>
                  </a:solidFill>
                </a:rPr>
                <a:t>1mm</a:t>
              </a:r>
              <a:endParaRPr kumimoji="1" lang="ja-JP" altLang="en-US" sz="1400" b="1" dirty="0">
                <a:solidFill>
                  <a:srgbClr val="3333FF"/>
                </a:solidFill>
              </a:endParaRPr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1809505" y="1208963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 smtClean="0">
                  <a:solidFill>
                    <a:srgbClr val="3333FF"/>
                  </a:solidFill>
                </a:rPr>
                <a:t>1mm</a:t>
              </a:r>
              <a:endParaRPr kumimoji="1" lang="ja-JP" altLang="en-US" sz="1400" b="1" dirty="0">
                <a:solidFill>
                  <a:srgbClr val="3333FF"/>
                </a:solidFill>
              </a:endParaRPr>
            </a:p>
          </p:txBody>
        </p:sp>
      </p:grpSp>
      <p:cxnSp>
        <p:nvCxnSpPr>
          <p:cNvPr id="49" name="直線コネクタ 48"/>
          <p:cNvCxnSpPr>
            <a:stCxn id="50178" idx="2"/>
          </p:cNvCxnSpPr>
          <p:nvPr/>
        </p:nvCxnSpPr>
        <p:spPr bwMode="auto">
          <a:xfrm rot="5400000">
            <a:off x="1466850" y="3752850"/>
            <a:ext cx="6210300" cy="0"/>
          </a:xfrm>
          <a:prstGeom prst="line">
            <a:avLst/>
          </a:prstGeom>
          <a:noFill/>
          <a:ln w="38100" cap="flat" cmpd="sng" algn="ctr">
            <a:solidFill>
              <a:srgbClr val="3333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60" name="グループ化 59"/>
          <p:cNvGrpSpPr/>
          <p:nvPr/>
        </p:nvGrpSpPr>
        <p:grpSpPr>
          <a:xfrm>
            <a:off x="6308881" y="552717"/>
            <a:ext cx="621216" cy="1123684"/>
            <a:chOff x="6308881" y="590817"/>
            <a:chExt cx="621216" cy="1123684"/>
          </a:xfrm>
        </p:grpSpPr>
        <p:sp>
          <p:nvSpPr>
            <p:cNvPr id="18" name="正方形/長方形 17"/>
            <p:cNvSpPr/>
            <p:nvPr/>
          </p:nvSpPr>
          <p:spPr bwMode="auto">
            <a:xfrm>
              <a:off x="6308881" y="696172"/>
              <a:ext cx="53819" cy="888941"/>
            </a:xfrm>
            <a:prstGeom prst="rect">
              <a:avLst/>
            </a:prstGeom>
            <a:solidFill>
              <a:srgbClr val="3333FF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54" name="正方形/長方形 53"/>
            <p:cNvSpPr/>
            <p:nvPr/>
          </p:nvSpPr>
          <p:spPr bwMode="auto">
            <a:xfrm>
              <a:off x="6377588" y="703292"/>
              <a:ext cx="211172" cy="858808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55" name="正方形/長方形 54"/>
            <p:cNvSpPr/>
            <p:nvPr/>
          </p:nvSpPr>
          <p:spPr bwMode="auto">
            <a:xfrm>
              <a:off x="6598441" y="696172"/>
              <a:ext cx="53819" cy="888941"/>
            </a:xfrm>
            <a:prstGeom prst="rect">
              <a:avLst/>
            </a:prstGeom>
            <a:solidFill>
              <a:srgbClr val="3333FF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56" name="正方形/長方形 55"/>
            <p:cNvSpPr/>
            <p:nvPr/>
          </p:nvSpPr>
          <p:spPr bwMode="auto">
            <a:xfrm>
              <a:off x="6655425" y="703292"/>
              <a:ext cx="211172" cy="858808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57" name="正方形/長方形 56"/>
            <p:cNvSpPr/>
            <p:nvPr/>
          </p:nvSpPr>
          <p:spPr bwMode="auto">
            <a:xfrm>
              <a:off x="6876278" y="691092"/>
              <a:ext cx="53819" cy="888941"/>
            </a:xfrm>
            <a:prstGeom prst="rect">
              <a:avLst/>
            </a:prstGeom>
            <a:solidFill>
              <a:srgbClr val="3333FF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cxnSp>
          <p:nvCxnSpPr>
            <p:cNvPr id="26" name="直線矢印コネクタ 25"/>
            <p:cNvCxnSpPr/>
            <p:nvPr/>
          </p:nvCxnSpPr>
          <p:spPr bwMode="auto">
            <a:xfrm rot="5400000">
              <a:off x="5910457" y="1144660"/>
              <a:ext cx="1123684" cy="15997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 descr="新聞紙"/>
          <p:cNvSpPr txBox="1">
            <a:spLocks noChangeArrowheads="1"/>
          </p:cNvSpPr>
          <p:nvPr/>
        </p:nvSpPr>
        <p:spPr bwMode="auto">
          <a:xfrm>
            <a:off x="0" y="0"/>
            <a:ext cx="9144000" cy="6477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ja-JP" sz="3600" b="1" dirty="0" smtClean="0">
                <a:latin typeface="Century" pitchFamily="18" charset="0"/>
              </a:rPr>
              <a:t>WLS (Cont’d)</a:t>
            </a:r>
            <a:endParaRPr lang="en-US" altLang="ja-JP" sz="3600" b="1" dirty="0">
              <a:latin typeface="Century" pitchFamily="18" charset="0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F71C49-63DD-4A47-828F-7A96A61B3F29}" type="slidenum">
              <a:rPr lang="en-US" altLang="ja-JP" smtClean="0"/>
              <a:pPr/>
              <a:t>11</a:t>
            </a:fld>
            <a:endParaRPr lang="en-US" altLang="ja-JP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798653" y="1116060"/>
            <a:ext cx="79633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/>
              <a:t>--- What we have learned ---</a:t>
            </a:r>
          </a:p>
          <a:p>
            <a:pPr>
              <a:buFont typeface="Wingdings" pitchFamily="2" charset="2"/>
              <a:buChar char="l"/>
            </a:pPr>
            <a:r>
              <a:rPr kumimoji="1" lang="en-US" altLang="ja-JP" sz="2400" dirty="0" smtClean="0"/>
              <a:t>WLS (blue, t1mm) emits several photons with charged particles</a:t>
            </a:r>
          </a:p>
          <a:p>
            <a:pPr marL="531813"/>
            <a:r>
              <a:rPr lang="en-US" altLang="ja-JP" sz="2400" b="1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altLang="ja-JP" sz="2400" dirty="0" smtClean="0">
                <a:sym typeface="Wingdings" pitchFamily="2" charset="2"/>
              </a:rPr>
              <a:t> </a:t>
            </a:r>
            <a:r>
              <a:rPr lang="en-US" altLang="ja-JP" sz="2400" b="1" dirty="0" smtClean="0">
                <a:solidFill>
                  <a:srgbClr val="FF0000"/>
                </a:solidFill>
                <a:sym typeface="Wingdings" pitchFamily="2" charset="2"/>
              </a:rPr>
              <a:t>We cannot install a large amount of WLS in detector acceptance</a:t>
            </a:r>
          </a:p>
          <a:p>
            <a:pPr>
              <a:buFont typeface="Wingdings" pitchFamily="2" charset="2"/>
              <a:buChar char="l"/>
            </a:pPr>
            <a:r>
              <a:rPr kumimoji="1" lang="en-US" altLang="ja-JP" sz="2400" dirty="0" smtClean="0"/>
              <a:t>present method of </a:t>
            </a:r>
            <a:r>
              <a:rPr kumimoji="1" lang="en-US" altLang="ja-JP" sz="2400" dirty="0" err="1" smtClean="0"/>
              <a:t>WLS+fiber</a:t>
            </a:r>
            <a:r>
              <a:rPr kumimoji="1" lang="en-US" altLang="ja-JP" sz="2400" dirty="0" smtClean="0"/>
              <a:t> readout cannot collect Cherenkov light from the </a:t>
            </a:r>
            <a:r>
              <a:rPr kumimoji="1" lang="en-US" altLang="ja-JP" sz="2400" dirty="0" err="1" smtClean="0"/>
              <a:t>Aerogel</a:t>
            </a:r>
            <a:endParaRPr kumimoji="1" lang="ja-JP" altLang="en-US" sz="2400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795645" y="4233671"/>
            <a:ext cx="75527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/>
              <a:t>--- What we have to do ---</a:t>
            </a:r>
          </a:p>
          <a:p>
            <a:pPr>
              <a:buFont typeface="Wingdings" pitchFamily="2" charset="2"/>
              <a:buChar char="l"/>
            </a:pPr>
            <a:r>
              <a:rPr kumimoji="1" lang="en-US" altLang="ja-JP" sz="2400" dirty="0" smtClean="0"/>
              <a:t>reconsider the configuration of the </a:t>
            </a:r>
            <a:r>
              <a:rPr kumimoji="1" lang="en-US" altLang="ja-JP" sz="2400" dirty="0" err="1" smtClean="0"/>
              <a:t>Aerogel</a:t>
            </a:r>
            <a:r>
              <a:rPr kumimoji="1" lang="en-US" altLang="ja-JP" sz="2400" dirty="0" smtClean="0"/>
              <a:t> and WLS</a:t>
            </a:r>
          </a:p>
          <a:p>
            <a:pPr marL="358775">
              <a:buFont typeface="Wingdings" pitchFamily="2" charset="2"/>
              <a:buChar char="Ø"/>
            </a:pPr>
            <a:r>
              <a:rPr lang="en-US" altLang="ja-JP" sz="2400" dirty="0" smtClean="0">
                <a:sym typeface="Wingdings" pitchFamily="2" charset="2"/>
              </a:rPr>
              <a:t>increase the fibers?</a:t>
            </a:r>
          </a:p>
          <a:p>
            <a:pPr marL="358775">
              <a:buFont typeface="Wingdings" pitchFamily="2" charset="2"/>
              <a:buChar char="Ø"/>
            </a:pPr>
            <a:r>
              <a:rPr lang="en-US" altLang="ja-JP" sz="2400" dirty="0" smtClean="0">
                <a:sym typeface="Wingdings" pitchFamily="2" charset="2"/>
              </a:rPr>
              <a:t>usage of blue and green WLS?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ac_si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14417" y="3837475"/>
            <a:ext cx="2442258" cy="3020525"/>
          </a:xfrm>
          <a:prstGeom prst="rect">
            <a:avLst/>
          </a:prstGeom>
          <a:noFill/>
          <a:ln/>
        </p:spPr>
      </p:pic>
      <p:sp>
        <p:nvSpPr>
          <p:cNvPr id="50178" name="Text Box 2" descr="新聞紙"/>
          <p:cNvSpPr txBox="1">
            <a:spLocks noChangeArrowheads="1"/>
          </p:cNvSpPr>
          <p:nvPr/>
        </p:nvSpPr>
        <p:spPr bwMode="auto">
          <a:xfrm>
            <a:off x="0" y="0"/>
            <a:ext cx="9144000" cy="647700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ja-JP" sz="3600" b="1" dirty="0" smtClean="0">
                <a:latin typeface="Century" pitchFamily="18" charset="0"/>
              </a:rPr>
              <a:t>Other Ways …</a:t>
            </a:r>
            <a:endParaRPr lang="en-US" altLang="ja-JP" sz="3600" b="1" dirty="0">
              <a:latin typeface="Century" pitchFamily="18" charset="0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F71C49-63DD-4A47-828F-7A96A61B3F29}" type="slidenum">
              <a:rPr lang="en-US" altLang="ja-JP" smtClean="0"/>
              <a:pPr/>
              <a:t>12</a:t>
            </a:fld>
            <a:endParaRPr lang="en-US" altLang="ja-JP"/>
          </a:p>
        </p:txBody>
      </p:sp>
      <p:pic>
        <p:nvPicPr>
          <p:cNvPr id="4" name="図 3" descr="IMG_23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97032" y="714739"/>
            <a:ext cx="3727048" cy="2795286"/>
          </a:xfrm>
          <a:prstGeom prst="rect">
            <a:avLst/>
          </a:prstGeom>
        </p:spPr>
      </p:pic>
      <p:pic>
        <p:nvPicPr>
          <p:cNvPr id="6" name="図 5" descr="NIM_A433_385_BELLE-AC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11468" y="3854369"/>
            <a:ext cx="3286725" cy="2772137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5535717" y="2802139"/>
            <a:ext cx="3090911" cy="707886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 smtClean="0"/>
              <a:t>R5543 x 52 @ RIKEN</a:t>
            </a:r>
          </a:p>
          <a:p>
            <a:pPr algn="ctr"/>
            <a:r>
              <a:rPr lang="en-US" altLang="ja-JP" b="1" dirty="0" smtClean="0"/>
              <a:t>(from KEK-PS E325 GC)</a:t>
            </a:r>
            <a:endParaRPr kumimoji="1" lang="ja-JP" altLang="en-US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044631" y="6130644"/>
            <a:ext cx="1663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800" b="1" dirty="0" smtClean="0"/>
              <a:t>BELLE AC</a:t>
            </a:r>
          </a:p>
          <a:p>
            <a:pPr algn="ctr"/>
            <a:r>
              <a:rPr lang="en-US" altLang="ja-JP" sz="1800" b="1" dirty="0" smtClean="0"/>
              <a:t>NIM A453,321</a:t>
            </a:r>
            <a:endParaRPr kumimoji="1" lang="ja-JP" altLang="en-US" sz="1800" b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-1" y="763067"/>
            <a:ext cx="494713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kumimoji="1" lang="en-US" altLang="ja-JP" sz="2400" dirty="0" smtClean="0"/>
              <a:t>development of a “normal type” </a:t>
            </a:r>
            <a:r>
              <a:rPr kumimoji="1" lang="en-US" altLang="ja-JP" sz="2400" dirty="0" err="1" smtClean="0"/>
              <a:t>Aerogel</a:t>
            </a:r>
            <a:r>
              <a:rPr kumimoji="1" lang="en-US" altLang="ja-JP" sz="2400" dirty="0" smtClean="0"/>
              <a:t> Cherenkov Counter with </a:t>
            </a:r>
            <a:r>
              <a:rPr kumimoji="1" lang="en-US" altLang="ja-JP" sz="2400" dirty="0" err="1" smtClean="0"/>
              <a:t>finemesh</a:t>
            </a:r>
            <a:r>
              <a:rPr kumimoji="1" lang="en-US" altLang="ja-JP" sz="2400" dirty="0" smtClean="0"/>
              <a:t>-PMTs such as</a:t>
            </a:r>
            <a:r>
              <a:rPr lang="en-US" altLang="ja-JP" sz="2400" dirty="0" smtClean="0"/>
              <a:t> BELLE AC.</a:t>
            </a:r>
          </a:p>
          <a:p>
            <a:endParaRPr kumimoji="1" lang="en-US" altLang="ja-JP" sz="2400" dirty="0" smtClean="0"/>
          </a:p>
          <a:p>
            <a:pPr>
              <a:buFont typeface="Wingdings" pitchFamily="2" charset="2"/>
              <a:buChar char="l"/>
            </a:pPr>
            <a:r>
              <a:rPr lang="en-US" altLang="ja-JP" sz="2400" b="1" dirty="0" smtClean="0"/>
              <a:t>development of a “reflection type” </a:t>
            </a:r>
            <a:r>
              <a:rPr lang="en-US" altLang="ja-JP" sz="2400" b="1" dirty="0" err="1" smtClean="0"/>
              <a:t>Aerogel</a:t>
            </a:r>
            <a:r>
              <a:rPr lang="en-US" altLang="ja-JP" sz="2400" b="1" dirty="0" smtClean="0"/>
              <a:t> Cherenkov Counter with optical mirrors such as E325 AC.</a:t>
            </a:r>
            <a:endParaRPr kumimoji="1" lang="ja-JP" altLang="en-US" sz="2400" b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516315" y="6062808"/>
            <a:ext cx="1907895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b="1" dirty="0" smtClean="0"/>
              <a:t>E325 AC</a:t>
            </a:r>
          </a:p>
          <a:p>
            <a:pPr algn="ctr"/>
            <a:r>
              <a:rPr lang="en-US" altLang="ja-JP" b="1" dirty="0" smtClean="0"/>
              <a:t>NIM</a:t>
            </a:r>
            <a:r>
              <a:rPr kumimoji="1" lang="en-US" altLang="ja-JP" b="1" dirty="0" smtClean="0"/>
              <a:t> A457, 581</a:t>
            </a:r>
            <a:endParaRPr kumimoji="1" lang="ja-JP" altLang="en-US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 descr="新聞紙"/>
          <p:cNvSpPr txBox="1">
            <a:spLocks noChangeArrowheads="1"/>
          </p:cNvSpPr>
          <p:nvPr/>
        </p:nvSpPr>
        <p:spPr bwMode="auto">
          <a:xfrm>
            <a:off x="0" y="0"/>
            <a:ext cx="9144000" cy="6477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ja-JP" sz="3600" b="1" dirty="0" smtClean="0">
                <a:latin typeface="Century" pitchFamily="18" charset="0"/>
              </a:rPr>
              <a:t>Summary</a:t>
            </a:r>
            <a:endParaRPr lang="en-US" altLang="ja-JP" sz="3600" b="1" dirty="0">
              <a:latin typeface="Century" pitchFamily="18" charset="0"/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03837" y="1874728"/>
            <a:ext cx="8536325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3333CC"/>
              </a:buClr>
              <a:buFont typeface="Wingdings" pitchFamily="2" charset="2"/>
              <a:buChar char="l"/>
            </a:pPr>
            <a:r>
              <a:rPr lang="en-US" altLang="ja-JP" sz="2800" dirty="0" smtClean="0">
                <a:sym typeface="Wingdings" pitchFamily="2" charset="2"/>
              </a:rPr>
              <a:t>We have been developing an </a:t>
            </a:r>
            <a:r>
              <a:rPr lang="en-US" altLang="ja-JP" sz="2800" dirty="0" err="1" smtClean="0">
                <a:sym typeface="Wingdings" pitchFamily="2" charset="2"/>
              </a:rPr>
              <a:t>Aerogel</a:t>
            </a:r>
            <a:r>
              <a:rPr lang="en-US" altLang="ja-JP" sz="2800" dirty="0" smtClean="0">
                <a:sym typeface="Wingdings" pitchFamily="2" charset="2"/>
              </a:rPr>
              <a:t> Cherenkov Counter for the E16 upgrade in order to measure K</a:t>
            </a:r>
            <a:r>
              <a:rPr lang="en-US" altLang="ja-JP" sz="2800" baseline="30000" dirty="0" smtClean="0">
                <a:sym typeface="Wingdings" pitchFamily="2" charset="2"/>
              </a:rPr>
              <a:t>+</a:t>
            </a:r>
            <a:r>
              <a:rPr lang="en-US" altLang="ja-JP" sz="2800" dirty="0" smtClean="0">
                <a:sym typeface="Wingdings" pitchFamily="2" charset="2"/>
              </a:rPr>
              <a:t>K</a:t>
            </a:r>
            <a:r>
              <a:rPr lang="en-US" altLang="ja-JP" sz="2800" baseline="30000" dirty="0" smtClean="0">
                <a:sym typeface="Wingdings" pitchFamily="2" charset="2"/>
              </a:rPr>
              <a:t>-</a:t>
            </a:r>
            <a:r>
              <a:rPr lang="en-US" altLang="ja-JP" sz="2800" dirty="0" smtClean="0">
                <a:sym typeface="Wingdings" pitchFamily="2" charset="2"/>
              </a:rPr>
              <a:t> pair.</a:t>
            </a:r>
            <a:endParaRPr lang="en-US" altLang="ja-JP" sz="2800" dirty="0" smtClean="0"/>
          </a:p>
          <a:p>
            <a:pPr>
              <a:buClr>
                <a:srgbClr val="3333CC"/>
              </a:buClr>
            </a:pPr>
            <a:endParaRPr lang="en-US" altLang="ja-JP" sz="2800" dirty="0" smtClean="0"/>
          </a:p>
          <a:p>
            <a:pPr>
              <a:buClr>
                <a:srgbClr val="3333CC"/>
              </a:buClr>
              <a:buFont typeface="Wingdings" pitchFamily="2" charset="2"/>
              <a:buChar char="l"/>
            </a:pPr>
            <a:r>
              <a:rPr lang="en-US" altLang="ja-JP" sz="2800" dirty="0" smtClean="0"/>
              <a:t>Development of </a:t>
            </a:r>
            <a:r>
              <a:rPr lang="en-US" altLang="ja-JP" sz="2800" dirty="0" err="1" smtClean="0"/>
              <a:t>WLS+fiber</a:t>
            </a:r>
            <a:r>
              <a:rPr lang="en-US" altLang="ja-JP" sz="2800" dirty="0" smtClean="0"/>
              <a:t> readout has been started, but we have to adjust the configuration of </a:t>
            </a:r>
            <a:r>
              <a:rPr lang="en-US" altLang="ja-JP" sz="2800" dirty="0" err="1" smtClean="0"/>
              <a:t>AC+WLS+fiber</a:t>
            </a:r>
            <a:r>
              <a:rPr lang="en-US" altLang="ja-JP" sz="2800" dirty="0" smtClean="0"/>
              <a:t>. Further study is required…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F71C49-63DD-4A47-828F-7A96A61B3F29}" type="slidenum">
              <a:rPr lang="en-US" altLang="ja-JP" smtClean="0"/>
              <a:pPr/>
              <a:t>13</a:t>
            </a:fld>
            <a:endParaRPr lang="en-US" altLang="ja-JP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F71C49-63DD-4A47-828F-7A96A61B3F29}" type="slidenum">
              <a:rPr lang="en-US" altLang="ja-JP" smtClean="0"/>
              <a:pPr/>
              <a:t>14</a:t>
            </a:fld>
            <a:endParaRPr lang="en-US" altLang="ja-JP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図 28" descr="np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760652"/>
            <a:ext cx="4536000" cy="3072960"/>
          </a:xfrm>
          <a:prstGeom prst="rect">
            <a:avLst/>
          </a:prstGeom>
        </p:spPr>
      </p:pic>
      <p:pic>
        <p:nvPicPr>
          <p:cNvPr id="30" name="図 29" descr="npe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760652"/>
            <a:ext cx="4572000" cy="3097348"/>
          </a:xfrm>
          <a:prstGeom prst="rect">
            <a:avLst/>
          </a:prstGeom>
        </p:spPr>
      </p:pic>
      <p:sp>
        <p:nvSpPr>
          <p:cNvPr id="50178" name="Text Box 2" descr="新聞紙"/>
          <p:cNvSpPr txBox="1">
            <a:spLocks noChangeArrowheads="1"/>
          </p:cNvSpPr>
          <p:nvPr/>
        </p:nvSpPr>
        <p:spPr bwMode="auto">
          <a:xfrm>
            <a:off x="0" y="0"/>
            <a:ext cx="9144000" cy="647700"/>
          </a:xfrm>
          <a:prstGeom prst="rect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ja-JP" sz="3600" b="1" dirty="0" smtClean="0">
                <a:latin typeface="Century" pitchFamily="18" charset="0"/>
              </a:rPr>
              <a:t>Expected Photon Spectra</a:t>
            </a:r>
            <a:endParaRPr lang="en-US" altLang="ja-JP" sz="3600" b="1" dirty="0">
              <a:latin typeface="Century" pitchFamily="18" charset="0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F71C49-63DD-4A47-828F-7A96A61B3F29}" type="slidenum">
              <a:rPr lang="en-US" altLang="ja-JP" smtClean="0"/>
              <a:pPr/>
              <a:t>15</a:t>
            </a:fld>
            <a:endParaRPr lang="en-US" altLang="ja-JP"/>
          </a:p>
        </p:txBody>
      </p:sp>
      <p:sp>
        <p:nvSpPr>
          <p:cNvPr id="37" name="角丸四角形 36"/>
          <p:cNvSpPr/>
          <p:nvPr/>
        </p:nvSpPr>
        <p:spPr bwMode="auto">
          <a:xfrm>
            <a:off x="0" y="2461846"/>
            <a:ext cx="4572000" cy="4396154"/>
          </a:xfrm>
          <a:prstGeom prst="roundRect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38" name="角丸四角形 37"/>
          <p:cNvSpPr/>
          <p:nvPr/>
        </p:nvSpPr>
        <p:spPr bwMode="auto">
          <a:xfrm>
            <a:off x="4572000" y="2461846"/>
            <a:ext cx="4572000" cy="4396154"/>
          </a:xfrm>
          <a:prstGeom prst="roundRect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pic>
        <p:nvPicPr>
          <p:cNvPr id="34" name="図 33" descr="tmp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07169" y="642544"/>
            <a:ext cx="3118087" cy="2112380"/>
          </a:xfrm>
          <a:prstGeom prst="rect">
            <a:avLst/>
          </a:prstGeom>
          <a:ln>
            <a:solidFill>
              <a:srgbClr val="008000"/>
            </a:solidFill>
          </a:ln>
        </p:spPr>
      </p:pic>
      <p:pic>
        <p:nvPicPr>
          <p:cNvPr id="33" name="図 32" descr="tmp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99943" y="660948"/>
            <a:ext cx="3125165" cy="2117175"/>
          </a:xfrm>
          <a:prstGeom prst="rect">
            <a:avLst/>
          </a:prstGeom>
          <a:ln>
            <a:solidFill>
              <a:srgbClr val="008000"/>
            </a:solidFill>
          </a:ln>
        </p:spPr>
      </p:pic>
      <p:sp>
        <p:nvSpPr>
          <p:cNvPr id="35" name="テキスト ボックス 34"/>
          <p:cNvSpPr txBox="1"/>
          <p:nvPr/>
        </p:nvSpPr>
        <p:spPr>
          <a:xfrm>
            <a:off x="1677735" y="1359553"/>
            <a:ext cx="28280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expected # of photon</a:t>
            </a:r>
          </a:p>
          <a:p>
            <a:pPr algn="ctr"/>
            <a:r>
              <a:rPr lang="en-US" altLang="ja-JP" dirty="0" smtClean="0"/>
              <a:t>@ 1GeV/c </a:t>
            </a:r>
            <a:r>
              <a:rPr lang="en-US" altLang="ja-JP" dirty="0" smtClean="0">
                <a:latin typeface="Symbol" pitchFamily="18" charset="2"/>
              </a:rPr>
              <a:t>p</a:t>
            </a:r>
            <a:r>
              <a:rPr lang="en-US" altLang="ja-JP" dirty="0" smtClean="0"/>
              <a:t> &amp; n=1.034</a:t>
            </a:r>
            <a:endParaRPr kumimoji="1" lang="ja-JP" altLang="en-US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994032" y="1342068"/>
            <a:ext cx="2393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transmission length</a:t>
            </a:r>
          </a:p>
          <a:p>
            <a:pPr algn="ctr"/>
            <a:r>
              <a:rPr lang="en-US" altLang="ja-JP" dirty="0" smtClean="0"/>
              <a:t>n=1.034 (E325)</a:t>
            </a:r>
            <a:endParaRPr kumimoji="1" lang="ja-JP" altLang="en-US" dirty="0"/>
          </a:p>
        </p:txBody>
      </p:sp>
      <p:grpSp>
        <p:nvGrpSpPr>
          <p:cNvPr id="42" name="グループ化 41"/>
          <p:cNvGrpSpPr/>
          <p:nvPr/>
        </p:nvGrpSpPr>
        <p:grpSpPr>
          <a:xfrm>
            <a:off x="5521569" y="2661130"/>
            <a:ext cx="2306143" cy="1946031"/>
            <a:chOff x="6858000" y="1887407"/>
            <a:chExt cx="2306143" cy="1946031"/>
          </a:xfrm>
        </p:grpSpPr>
        <p:sp>
          <p:nvSpPr>
            <p:cNvPr id="12" name="正方形/長方形 11"/>
            <p:cNvSpPr/>
            <p:nvPr/>
          </p:nvSpPr>
          <p:spPr bwMode="auto">
            <a:xfrm>
              <a:off x="7303471" y="1887407"/>
              <a:ext cx="539263" cy="1570891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13" name="正方形/長方形 12"/>
            <p:cNvSpPr/>
            <p:nvPr/>
          </p:nvSpPr>
          <p:spPr bwMode="auto">
            <a:xfrm>
              <a:off x="7315195" y="3470021"/>
              <a:ext cx="539262" cy="363417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7866180" y="2656964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800" b="1" dirty="0" err="1" smtClean="0">
                  <a:solidFill>
                    <a:srgbClr val="FF0000"/>
                  </a:solidFill>
                </a:rPr>
                <a:t>Aerogel</a:t>
              </a:r>
              <a:r>
                <a:rPr lang="en-US" altLang="ja-JP" sz="1800" b="1" dirty="0" smtClean="0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7863787" y="3442410"/>
              <a:ext cx="130035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800" b="1" dirty="0" smtClean="0">
                  <a:solidFill>
                    <a:srgbClr val="3333FF"/>
                  </a:solidFill>
                </a:rPr>
                <a:t>Detection </a:t>
              </a:r>
            </a:p>
          </p:txBody>
        </p:sp>
        <p:cxnSp>
          <p:nvCxnSpPr>
            <p:cNvPr id="21" name="直線矢印コネクタ 20"/>
            <p:cNvCxnSpPr/>
            <p:nvPr/>
          </p:nvCxnSpPr>
          <p:spPr bwMode="auto">
            <a:xfrm>
              <a:off x="6951780" y="2203930"/>
              <a:ext cx="1172308" cy="1588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5" name="直線矢印コネクタ 24"/>
            <p:cNvCxnSpPr/>
            <p:nvPr/>
          </p:nvCxnSpPr>
          <p:spPr bwMode="auto">
            <a:xfrm rot="5400000" flipH="1" flipV="1">
              <a:off x="6506312" y="2848704"/>
              <a:ext cx="1266084" cy="1588"/>
            </a:xfrm>
            <a:prstGeom prst="straightConnector1">
              <a:avLst/>
            </a:prstGeom>
            <a:noFill/>
            <a:ln w="9525" cap="flat" cmpd="sng" algn="ctr">
              <a:solidFill>
                <a:srgbClr val="3333FF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sp>
          <p:nvSpPr>
            <p:cNvPr id="28" name="テキスト ボックス 27"/>
            <p:cNvSpPr txBox="1"/>
            <p:nvPr/>
          </p:nvSpPr>
          <p:spPr>
            <a:xfrm>
              <a:off x="6858000" y="2567346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/>
                <a:t>x</a:t>
              </a:r>
              <a:endParaRPr kumimoji="1" lang="ja-JP" altLang="en-US" b="1" dirty="0"/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7881905" y="2180484"/>
              <a:ext cx="11448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800" dirty="0" smtClean="0">
                  <a:latin typeface="Symbol" pitchFamily="18" charset="2"/>
                </a:rPr>
                <a:t>p</a:t>
              </a:r>
              <a:r>
                <a:rPr kumimoji="1" lang="en-US" altLang="ja-JP" sz="1800" dirty="0" smtClean="0"/>
                <a:t> 1GeV/c</a:t>
              </a:r>
              <a:endParaRPr kumimoji="1" lang="ja-JP" altLang="en-US" sz="1800" dirty="0"/>
            </a:p>
          </p:txBody>
        </p:sp>
      </p:grpSp>
      <p:grpSp>
        <p:nvGrpSpPr>
          <p:cNvPr id="41" name="グループ化 40"/>
          <p:cNvGrpSpPr/>
          <p:nvPr/>
        </p:nvGrpSpPr>
        <p:grpSpPr>
          <a:xfrm>
            <a:off x="691662" y="2819401"/>
            <a:ext cx="2613918" cy="1875691"/>
            <a:chOff x="-58615" y="2116016"/>
            <a:chExt cx="2613918" cy="1875691"/>
          </a:xfrm>
        </p:grpSpPr>
        <p:sp>
          <p:nvSpPr>
            <p:cNvPr id="4" name="正方形/長方形 3"/>
            <p:cNvSpPr/>
            <p:nvPr/>
          </p:nvSpPr>
          <p:spPr bwMode="auto">
            <a:xfrm>
              <a:off x="1268470" y="2690446"/>
              <a:ext cx="926123" cy="562708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6" name="正方形/長方形 5"/>
            <p:cNvSpPr/>
            <p:nvPr/>
          </p:nvSpPr>
          <p:spPr bwMode="auto">
            <a:xfrm>
              <a:off x="1268470" y="3264875"/>
              <a:ext cx="926124" cy="375139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cxnSp>
          <p:nvCxnSpPr>
            <p:cNvPr id="8" name="直線矢印コネクタ 7"/>
            <p:cNvCxnSpPr/>
            <p:nvPr/>
          </p:nvCxnSpPr>
          <p:spPr bwMode="auto">
            <a:xfrm rot="16200000" flipH="1">
              <a:off x="957809" y="3212122"/>
              <a:ext cx="1547446" cy="11723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テキスト ボックス 9"/>
            <p:cNvSpPr txBox="1"/>
            <p:nvPr/>
          </p:nvSpPr>
          <p:spPr>
            <a:xfrm>
              <a:off x="2394" y="2791787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800" b="1" dirty="0" err="1" smtClean="0">
                  <a:solidFill>
                    <a:srgbClr val="FF0000"/>
                  </a:solidFill>
                </a:rPr>
                <a:t>Aerogel</a:t>
              </a:r>
              <a:r>
                <a:rPr lang="en-US" altLang="ja-JP" sz="1800" b="1" dirty="0" smtClean="0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-58615" y="3284156"/>
              <a:ext cx="130035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800" b="1" dirty="0" smtClean="0">
                  <a:solidFill>
                    <a:srgbClr val="3333FF"/>
                  </a:solidFill>
                </a:rPr>
                <a:t>Detection </a:t>
              </a:r>
            </a:p>
          </p:txBody>
        </p:sp>
        <p:cxnSp>
          <p:nvCxnSpPr>
            <p:cNvPr id="23" name="直線矢印コネクタ 22"/>
            <p:cNvCxnSpPr/>
            <p:nvPr/>
          </p:nvCxnSpPr>
          <p:spPr bwMode="auto">
            <a:xfrm rot="5400000" flipH="1" flipV="1">
              <a:off x="2018751" y="2971801"/>
              <a:ext cx="539262" cy="1588"/>
            </a:xfrm>
            <a:prstGeom prst="straightConnector1">
              <a:avLst/>
            </a:prstGeom>
            <a:noFill/>
            <a:ln w="9525" cap="flat" cmpd="sng" algn="ctr">
              <a:solidFill>
                <a:srgbClr val="3333FF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sp>
          <p:nvSpPr>
            <p:cNvPr id="27" name="テキスト ボックス 26"/>
            <p:cNvSpPr txBox="1"/>
            <p:nvPr/>
          </p:nvSpPr>
          <p:spPr>
            <a:xfrm>
              <a:off x="2300105" y="2772509"/>
              <a:ext cx="2551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b="1" dirty="0" smtClean="0"/>
                <a:t>l</a:t>
              </a:r>
              <a:endParaRPr kumimoji="1" lang="ja-JP" altLang="en-US" b="1" dirty="0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1139520" y="2116016"/>
              <a:ext cx="11448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800" dirty="0" smtClean="0">
                  <a:latin typeface="Symbol" pitchFamily="18" charset="2"/>
                </a:rPr>
                <a:t>p</a:t>
              </a:r>
              <a:r>
                <a:rPr kumimoji="1" lang="en-US" altLang="ja-JP" sz="1800" dirty="0" smtClean="0"/>
                <a:t> 1GeV/c</a:t>
              </a:r>
              <a:endParaRPr kumimoji="1" lang="ja-JP" altLang="en-US" sz="1800" dirty="0"/>
            </a:p>
          </p:txBody>
        </p:sp>
      </p:grpSp>
      <p:cxnSp>
        <p:nvCxnSpPr>
          <p:cNvPr id="43" name="直線コネクタ 42"/>
          <p:cNvCxnSpPr/>
          <p:nvPr/>
        </p:nvCxnSpPr>
        <p:spPr bwMode="auto">
          <a:xfrm rot="16200000" flipH="1">
            <a:off x="5556830" y="3634245"/>
            <a:ext cx="1354017" cy="99467"/>
          </a:xfrm>
          <a:prstGeom prst="line">
            <a:avLst/>
          </a:prstGeom>
          <a:noFill/>
          <a:ln w="31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直線コネクタ 44"/>
          <p:cNvCxnSpPr/>
          <p:nvPr/>
        </p:nvCxnSpPr>
        <p:spPr bwMode="auto">
          <a:xfrm rot="16200000" flipH="1">
            <a:off x="5395638" y="3672345"/>
            <a:ext cx="1418492" cy="29126"/>
          </a:xfrm>
          <a:prstGeom prst="line">
            <a:avLst/>
          </a:prstGeom>
          <a:noFill/>
          <a:ln w="31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直線コネクタ 46"/>
          <p:cNvCxnSpPr/>
          <p:nvPr/>
        </p:nvCxnSpPr>
        <p:spPr bwMode="auto">
          <a:xfrm rot="16200000" flipH="1">
            <a:off x="2230407" y="3859914"/>
            <a:ext cx="644769" cy="99464"/>
          </a:xfrm>
          <a:prstGeom prst="line">
            <a:avLst/>
          </a:prstGeom>
          <a:noFill/>
          <a:ln w="31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直線コネクタ 48"/>
          <p:cNvCxnSpPr/>
          <p:nvPr/>
        </p:nvCxnSpPr>
        <p:spPr bwMode="auto">
          <a:xfrm rot="5400000">
            <a:off x="2215663" y="3903786"/>
            <a:ext cx="398584" cy="70336"/>
          </a:xfrm>
          <a:prstGeom prst="line">
            <a:avLst/>
          </a:prstGeom>
          <a:noFill/>
          <a:ln w="31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直線コネクタ 51"/>
          <p:cNvCxnSpPr/>
          <p:nvPr/>
        </p:nvCxnSpPr>
        <p:spPr bwMode="auto">
          <a:xfrm rot="16200000" flipH="1">
            <a:off x="5674061" y="3599075"/>
            <a:ext cx="1354017" cy="99467"/>
          </a:xfrm>
          <a:prstGeom prst="line">
            <a:avLst/>
          </a:prstGeom>
          <a:noFill/>
          <a:ln w="31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直線コネクタ 52"/>
          <p:cNvCxnSpPr/>
          <p:nvPr/>
        </p:nvCxnSpPr>
        <p:spPr bwMode="auto">
          <a:xfrm rot="5400000">
            <a:off x="1969566" y="3710264"/>
            <a:ext cx="767866" cy="205336"/>
          </a:xfrm>
          <a:prstGeom prst="line">
            <a:avLst/>
          </a:prstGeom>
          <a:noFill/>
          <a:ln w="31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図 60" descr="Aerogel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708790"/>
            <a:ext cx="4464000" cy="3024183"/>
          </a:xfrm>
          <a:prstGeom prst="rect">
            <a:avLst/>
          </a:prstGeom>
        </p:spPr>
      </p:pic>
      <p:sp>
        <p:nvSpPr>
          <p:cNvPr id="50178" name="Text Box 2" descr="新聞紙"/>
          <p:cNvSpPr txBox="1">
            <a:spLocks noChangeArrowheads="1"/>
          </p:cNvSpPr>
          <p:nvPr/>
        </p:nvSpPr>
        <p:spPr bwMode="auto">
          <a:xfrm>
            <a:off x="0" y="0"/>
            <a:ext cx="9144000" cy="647700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ja-JP" sz="3600" b="1" dirty="0" smtClean="0">
                <a:latin typeface="Century" pitchFamily="18" charset="0"/>
              </a:rPr>
              <a:t>WLS (Cont’d)</a:t>
            </a:r>
            <a:endParaRPr lang="en-US" altLang="ja-JP" sz="3600" b="1" dirty="0">
              <a:latin typeface="Century" pitchFamily="18" charset="0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F71C49-63DD-4A47-828F-7A96A61B3F29}" type="slidenum">
              <a:rPr lang="en-US" altLang="ja-JP" smtClean="0"/>
              <a:pPr/>
              <a:t>16</a:t>
            </a:fld>
            <a:endParaRPr lang="en-US" altLang="ja-JP"/>
          </a:p>
        </p:txBody>
      </p:sp>
      <p:grpSp>
        <p:nvGrpSpPr>
          <p:cNvPr id="56" name="グループ化 55"/>
          <p:cNvGrpSpPr/>
          <p:nvPr/>
        </p:nvGrpSpPr>
        <p:grpSpPr>
          <a:xfrm>
            <a:off x="879230" y="3892070"/>
            <a:ext cx="2819566" cy="2438400"/>
            <a:chOff x="1054724" y="597880"/>
            <a:chExt cx="2819566" cy="2438400"/>
          </a:xfrm>
        </p:grpSpPr>
        <p:sp>
          <p:nvSpPr>
            <p:cNvPr id="21" name="正方形/長方形 20"/>
            <p:cNvSpPr/>
            <p:nvPr/>
          </p:nvSpPr>
          <p:spPr bwMode="auto">
            <a:xfrm>
              <a:off x="1836523" y="2044523"/>
              <a:ext cx="45719" cy="604894"/>
            </a:xfrm>
            <a:prstGeom prst="rect">
              <a:avLst/>
            </a:prstGeom>
            <a:solidFill>
              <a:srgbClr val="3333FF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1054724" y="2000476"/>
              <a:ext cx="7232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800" b="1" dirty="0" smtClean="0">
                  <a:solidFill>
                    <a:srgbClr val="3333FF"/>
                  </a:solidFill>
                </a:rPr>
                <a:t>WLS</a:t>
              </a:r>
            </a:p>
            <a:p>
              <a:pPr algn="ctr"/>
              <a:r>
                <a:rPr kumimoji="1" lang="en-US" altLang="ja-JP" sz="1800" b="1" dirty="0" smtClean="0">
                  <a:solidFill>
                    <a:srgbClr val="3333FF"/>
                  </a:solidFill>
                </a:rPr>
                <a:t>1mm</a:t>
              </a:r>
              <a:endParaRPr kumimoji="1" lang="ja-JP" altLang="en-US" sz="1800" b="1" dirty="0">
                <a:solidFill>
                  <a:srgbClr val="3333FF"/>
                </a:solidFill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2766294" y="1437769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800" b="1" dirty="0" err="1" smtClean="0">
                  <a:solidFill>
                    <a:srgbClr val="FF0000"/>
                  </a:solidFill>
                </a:rPr>
                <a:t>Aerogel</a:t>
              </a:r>
              <a:r>
                <a:rPr lang="en-US" altLang="ja-JP" sz="1800" b="1" dirty="0" smtClean="0">
                  <a:solidFill>
                    <a:srgbClr val="FF0000"/>
                  </a:solidFill>
                </a:rPr>
                <a:t> </a:t>
              </a:r>
            </a:p>
            <a:p>
              <a:pPr algn="ctr"/>
              <a:r>
                <a:rPr lang="en-US" altLang="ja-JP" sz="1800" b="1" dirty="0" smtClean="0">
                  <a:solidFill>
                    <a:srgbClr val="FF0000"/>
                  </a:solidFill>
                </a:rPr>
                <a:t>6cm</a:t>
              </a:r>
              <a:endParaRPr kumimoji="1" lang="ja-JP" altLang="en-US" sz="18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41" name="グループ化 40"/>
            <p:cNvGrpSpPr/>
            <p:nvPr/>
          </p:nvGrpSpPr>
          <p:grpSpPr>
            <a:xfrm>
              <a:off x="1863964" y="597880"/>
              <a:ext cx="867508" cy="2438400"/>
              <a:chOff x="6588365" y="697525"/>
              <a:chExt cx="867508" cy="2438400"/>
            </a:xfrm>
          </p:grpSpPr>
          <p:grpSp>
            <p:nvGrpSpPr>
              <p:cNvPr id="42" name="グループ化 25"/>
              <p:cNvGrpSpPr/>
              <p:nvPr/>
            </p:nvGrpSpPr>
            <p:grpSpPr>
              <a:xfrm>
                <a:off x="6588365" y="697525"/>
                <a:ext cx="867508" cy="2438400"/>
                <a:chOff x="4865077" y="3985847"/>
                <a:chExt cx="867508" cy="2438400"/>
              </a:xfrm>
            </p:grpSpPr>
            <p:sp>
              <p:nvSpPr>
                <p:cNvPr id="49" name="正方形/長方形 48"/>
                <p:cNvSpPr/>
                <p:nvPr/>
              </p:nvSpPr>
              <p:spPr bwMode="auto">
                <a:xfrm>
                  <a:off x="4876800" y="4126523"/>
                  <a:ext cx="844062" cy="1910862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ja-JP" alt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50" name="正方形/長方形 49"/>
                <p:cNvSpPr/>
                <p:nvPr/>
              </p:nvSpPr>
              <p:spPr bwMode="auto">
                <a:xfrm>
                  <a:off x="4876800" y="4876802"/>
                  <a:ext cx="832338" cy="504090"/>
                </a:xfrm>
                <a:prstGeom prst="rect">
                  <a:avLst/>
                </a:prstGeom>
                <a:solidFill>
                  <a:srgbClr val="FF0000"/>
                </a:solidFill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ja-JP" alt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 pitchFamily="50" charset="-128"/>
                  </a:endParaRPr>
                </a:p>
              </p:txBody>
            </p:sp>
            <p:cxnSp>
              <p:nvCxnSpPr>
                <p:cNvPr id="51" name="直線コネクタ 50"/>
                <p:cNvCxnSpPr/>
                <p:nvPr/>
              </p:nvCxnSpPr>
              <p:spPr bwMode="auto">
                <a:xfrm rot="10800000" flipV="1">
                  <a:off x="4865077" y="5392614"/>
                  <a:ext cx="867508" cy="656493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3333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3" name="直線矢印コネクタ 52"/>
                <p:cNvCxnSpPr/>
                <p:nvPr/>
              </p:nvCxnSpPr>
              <p:spPr bwMode="auto">
                <a:xfrm rot="5400000">
                  <a:off x="4062047" y="5199185"/>
                  <a:ext cx="2438400" cy="11723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cxnSp>
            <p:nvCxnSpPr>
              <p:cNvPr id="43" name="直線コネクタ 42"/>
              <p:cNvCxnSpPr/>
              <p:nvPr/>
            </p:nvCxnSpPr>
            <p:spPr bwMode="auto">
              <a:xfrm rot="5400000">
                <a:off x="6621912" y="2173005"/>
                <a:ext cx="621323" cy="117231"/>
              </a:xfrm>
              <a:prstGeom prst="line">
                <a:avLst/>
              </a:prstGeom>
              <a:noFill/>
              <a:ln w="317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" name="直線コネクタ 43"/>
              <p:cNvCxnSpPr/>
              <p:nvPr/>
            </p:nvCxnSpPr>
            <p:spPr bwMode="auto">
              <a:xfrm rot="16200000" flipH="1">
                <a:off x="6787662" y="2045680"/>
                <a:ext cx="515816" cy="93783"/>
              </a:xfrm>
              <a:prstGeom prst="line">
                <a:avLst/>
              </a:prstGeom>
              <a:noFill/>
              <a:ln w="317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" name="直線コネクタ 44"/>
              <p:cNvCxnSpPr/>
              <p:nvPr/>
            </p:nvCxnSpPr>
            <p:spPr bwMode="auto">
              <a:xfrm rot="10800000" flipV="1">
                <a:off x="6600088" y="2367646"/>
                <a:ext cx="487769" cy="64894"/>
              </a:xfrm>
              <a:prstGeom prst="line">
                <a:avLst/>
              </a:prstGeom>
              <a:noFill/>
              <a:ln w="317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6" name="直線コネクタ 45"/>
              <p:cNvCxnSpPr/>
              <p:nvPr/>
            </p:nvCxnSpPr>
            <p:spPr bwMode="auto">
              <a:xfrm rot="5400000">
                <a:off x="6623540" y="2127740"/>
                <a:ext cx="703385" cy="23448"/>
              </a:xfrm>
              <a:prstGeom prst="line">
                <a:avLst/>
              </a:prstGeom>
              <a:noFill/>
              <a:ln w="317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7" name="直線コネクタ 46"/>
              <p:cNvCxnSpPr/>
              <p:nvPr/>
            </p:nvCxnSpPr>
            <p:spPr bwMode="auto">
              <a:xfrm rot="10800000">
                <a:off x="6600087" y="2432540"/>
                <a:ext cx="275498" cy="90530"/>
              </a:xfrm>
              <a:prstGeom prst="line">
                <a:avLst/>
              </a:prstGeom>
              <a:noFill/>
              <a:ln w="317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8" name="直線コネクタ 47"/>
              <p:cNvCxnSpPr/>
              <p:nvPr/>
            </p:nvCxnSpPr>
            <p:spPr bwMode="auto">
              <a:xfrm rot="10800000">
                <a:off x="6608554" y="2436775"/>
                <a:ext cx="357145" cy="43967"/>
              </a:xfrm>
              <a:prstGeom prst="line">
                <a:avLst/>
              </a:prstGeom>
              <a:noFill/>
              <a:ln w="317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57" name="グループ化 56"/>
          <p:cNvGrpSpPr/>
          <p:nvPr/>
        </p:nvGrpSpPr>
        <p:grpSpPr>
          <a:xfrm>
            <a:off x="205331" y="931985"/>
            <a:ext cx="3475715" cy="2438400"/>
            <a:chOff x="5111257" y="697525"/>
            <a:chExt cx="3475715" cy="2438400"/>
          </a:xfrm>
        </p:grpSpPr>
        <p:grpSp>
          <p:nvGrpSpPr>
            <p:cNvPr id="40" name="グループ化 39"/>
            <p:cNvGrpSpPr/>
            <p:nvPr/>
          </p:nvGrpSpPr>
          <p:grpSpPr>
            <a:xfrm>
              <a:off x="5111257" y="697525"/>
              <a:ext cx="2344616" cy="2438400"/>
              <a:chOff x="5111257" y="697525"/>
              <a:chExt cx="2344616" cy="2438400"/>
            </a:xfrm>
          </p:grpSpPr>
          <p:grpSp>
            <p:nvGrpSpPr>
              <p:cNvPr id="26" name="グループ化 25"/>
              <p:cNvGrpSpPr/>
              <p:nvPr/>
            </p:nvGrpSpPr>
            <p:grpSpPr>
              <a:xfrm>
                <a:off x="5111257" y="697525"/>
                <a:ext cx="2344616" cy="2438400"/>
                <a:chOff x="3387969" y="3985847"/>
                <a:chExt cx="2344616" cy="2438400"/>
              </a:xfrm>
            </p:grpSpPr>
            <p:sp>
              <p:nvSpPr>
                <p:cNvPr id="27" name="正方形/長方形 26"/>
                <p:cNvSpPr/>
                <p:nvPr/>
              </p:nvSpPr>
              <p:spPr bwMode="auto">
                <a:xfrm>
                  <a:off x="4876800" y="4126523"/>
                  <a:ext cx="844062" cy="1910862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ja-JP" alt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8" name="正方形/長方形 27"/>
                <p:cNvSpPr/>
                <p:nvPr/>
              </p:nvSpPr>
              <p:spPr bwMode="auto">
                <a:xfrm>
                  <a:off x="4876800" y="4876802"/>
                  <a:ext cx="832338" cy="504090"/>
                </a:xfrm>
                <a:prstGeom prst="rect">
                  <a:avLst/>
                </a:prstGeom>
                <a:solidFill>
                  <a:srgbClr val="FF0000"/>
                </a:solidFill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ja-JP" alt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 pitchFamily="50" charset="-128"/>
                  </a:endParaRPr>
                </a:p>
              </p:txBody>
            </p:sp>
            <p:cxnSp>
              <p:nvCxnSpPr>
                <p:cNvPr id="29" name="直線コネクタ 28"/>
                <p:cNvCxnSpPr/>
                <p:nvPr/>
              </p:nvCxnSpPr>
              <p:spPr bwMode="auto">
                <a:xfrm rot="10800000" flipV="1">
                  <a:off x="4865077" y="5392614"/>
                  <a:ext cx="867508" cy="656493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3333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30" name="正方形/長方形 29"/>
                <p:cNvSpPr/>
                <p:nvPr/>
              </p:nvSpPr>
              <p:spPr bwMode="auto">
                <a:xfrm>
                  <a:off x="3387969" y="5509846"/>
                  <a:ext cx="1488830" cy="422031"/>
                </a:xfrm>
                <a:prstGeom prst="rect">
                  <a:avLst/>
                </a:prstGeom>
                <a:solidFill>
                  <a:srgbClr val="00B050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1" lang="en-US" altLang="ja-JP" sz="2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ＭＳ Ｐゴシック" pitchFamily="50" charset="-128"/>
                    </a:rPr>
                    <a:t>H6410 (2”)</a:t>
                  </a:r>
                </a:p>
              </p:txBody>
            </p:sp>
            <p:cxnSp>
              <p:nvCxnSpPr>
                <p:cNvPr id="31" name="直線矢印コネクタ 30"/>
                <p:cNvCxnSpPr/>
                <p:nvPr/>
              </p:nvCxnSpPr>
              <p:spPr bwMode="auto">
                <a:xfrm rot="5400000">
                  <a:off x="4062047" y="5199185"/>
                  <a:ext cx="2438400" cy="11723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cxnSp>
            <p:nvCxnSpPr>
              <p:cNvPr id="34" name="直線コネクタ 33"/>
              <p:cNvCxnSpPr/>
              <p:nvPr/>
            </p:nvCxnSpPr>
            <p:spPr bwMode="auto">
              <a:xfrm rot="5400000">
                <a:off x="6621912" y="2173005"/>
                <a:ext cx="621323" cy="117231"/>
              </a:xfrm>
              <a:prstGeom prst="line">
                <a:avLst/>
              </a:prstGeom>
              <a:noFill/>
              <a:ln w="317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直線コネクタ 34"/>
              <p:cNvCxnSpPr/>
              <p:nvPr/>
            </p:nvCxnSpPr>
            <p:spPr bwMode="auto">
              <a:xfrm rot="16200000" flipH="1">
                <a:off x="6787662" y="2045680"/>
                <a:ext cx="515816" cy="93783"/>
              </a:xfrm>
              <a:prstGeom prst="line">
                <a:avLst/>
              </a:prstGeom>
              <a:noFill/>
              <a:ln w="317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" name="直線コネクタ 35"/>
              <p:cNvCxnSpPr/>
              <p:nvPr/>
            </p:nvCxnSpPr>
            <p:spPr bwMode="auto">
              <a:xfrm rot="10800000" flipV="1">
                <a:off x="6600088" y="2367646"/>
                <a:ext cx="487769" cy="64894"/>
              </a:xfrm>
              <a:prstGeom prst="line">
                <a:avLst/>
              </a:prstGeom>
              <a:noFill/>
              <a:ln w="317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" name="直線コネクタ 36"/>
              <p:cNvCxnSpPr/>
              <p:nvPr/>
            </p:nvCxnSpPr>
            <p:spPr bwMode="auto">
              <a:xfrm rot="5400000">
                <a:off x="6623540" y="2127740"/>
                <a:ext cx="703385" cy="23448"/>
              </a:xfrm>
              <a:prstGeom prst="line">
                <a:avLst/>
              </a:prstGeom>
              <a:noFill/>
              <a:ln w="317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" name="直線コネクタ 37"/>
              <p:cNvCxnSpPr/>
              <p:nvPr/>
            </p:nvCxnSpPr>
            <p:spPr bwMode="auto">
              <a:xfrm rot="10800000">
                <a:off x="6600087" y="2432540"/>
                <a:ext cx="275498" cy="90530"/>
              </a:xfrm>
              <a:prstGeom prst="line">
                <a:avLst/>
              </a:prstGeom>
              <a:noFill/>
              <a:ln w="317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直線コネクタ 38"/>
              <p:cNvCxnSpPr/>
              <p:nvPr/>
            </p:nvCxnSpPr>
            <p:spPr bwMode="auto">
              <a:xfrm rot="10800000">
                <a:off x="6608554" y="2436775"/>
                <a:ext cx="357145" cy="43967"/>
              </a:xfrm>
              <a:prstGeom prst="line">
                <a:avLst/>
              </a:prstGeom>
              <a:noFill/>
              <a:ln w="317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54" name="テキスト ボックス 53"/>
            <p:cNvSpPr txBox="1"/>
            <p:nvPr/>
          </p:nvSpPr>
          <p:spPr>
            <a:xfrm>
              <a:off x="7478976" y="1519830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800" b="1" dirty="0" err="1" smtClean="0">
                  <a:solidFill>
                    <a:srgbClr val="FF0000"/>
                  </a:solidFill>
                </a:rPr>
                <a:t>Aerogel</a:t>
              </a:r>
              <a:r>
                <a:rPr lang="en-US" altLang="ja-JP" sz="1800" b="1" dirty="0" smtClean="0">
                  <a:solidFill>
                    <a:srgbClr val="FF0000"/>
                  </a:solidFill>
                </a:rPr>
                <a:t> </a:t>
              </a:r>
            </a:p>
            <a:p>
              <a:pPr algn="ctr"/>
              <a:r>
                <a:rPr lang="en-US" altLang="ja-JP" sz="1800" b="1" dirty="0" smtClean="0">
                  <a:solidFill>
                    <a:srgbClr val="FF0000"/>
                  </a:solidFill>
                </a:rPr>
                <a:t>6cm</a:t>
              </a:r>
              <a:endParaRPr kumimoji="1" lang="ja-JP" altLang="en-US" sz="18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52" name="図 51" descr="Aerogel6_1WLS.pdf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833817"/>
            <a:ext cx="4464000" cy="302418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 descr="EJ299-27 blue WLS data sheet.png"/>
          <p:cNvPicPr>
            <a:picLocks noChangeAspect="1"/>
          </p:cNvPicPr>
          <p:nvPr/>
        </p:nvPicPr>
        <p:blipFill>
          <a:blip r:embed="rId3" cstate="print"/>
          <a:srcRect l="13962" t="49614" r="16795" b="13504"/>
          <a:stretch>
            <a:fillRect/>
          </a:stretch>
        </p:blipFill>
        <p:spPr>
          <a:xfrm>
            <a:off x="4572000" y="3786554"/>
            <a:ext cx="4232031" cy="2919046"/>
          </a:xfrm>
          <a:prstGeom prst="rect">
            <a:avLst/>
          </a:prstGeom>
        </p:spPr>
      </p:pic>
      <p:pic>
        <p:nvPicPr>
          <p:cNvPr id="40" name="図 39" descr="npe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86468" y="575678"/>
            <a:ext cx="4572000" cy="3097348"/>
          </a:xfrm>
          <a:prstGeom prst="rect">
            <a:avLst/>
          </a:prstGeom>
        </p:spPr>
      </p:pic>
      <p:sp>
        <p:nvSpPr>
          <p:cNvPr id="50178" name="Text Box 2" descr="新聞紙"/>
          <p:cNvSpPr txBox="1">
            <a:spLocks noChangeArrowheads="1"/>
          </p:cNvSpPr>
          <p:nvPr/>
        </p:nvSpPr>
        <p:spPr bwMode="auto">
          <a:xfrm>
            <a:off x="0" y="0"/>
            <a:ext cx="9144000" cy="647700"/>
          </a:xfrm>
          <a:prstGeom prst="rect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ja-JP" sz="3600" b="1" dirty="0" smtClean="0">
                <a:latin typeface="Century" pitchFamily="18" charset="0"/>
              </a:rPr>
              <a:t>WLS (Cont’d)</a:t>
            </a:r>
            <a:endParaRPr lang="en-US" altLang="ja-JP" sz="3600" b="1" dirty="0">
              <a:latin typeface="Century" pitchFamily="18" charset="0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F71C49-63DD-4A47-828F-7A96A61B3F29}" type="slidenum">
              <a:rPr lang="en-US" altLang="ja-JP" smtClean="0"/>
              <a:pPr/>
              <a:t>17</a:t>
            </a:fld>
            <a:endParaRPr lang="en-US" altLang="ja-JP"/>
          </a:p>
        </p:txBody>
      </p:sp>
      <p:pic>
        <p:nvPicPr>
          <p:cNvPr id="58" name="図 57" descr="無題.jpg"/>
          <p:cNvPicPr>
            <a:picLocks noChangeAspect="1"/>
          </p:cNvPicPr>
          <p:nvPr/>
        </p:nvPicPr>
        <p:blipFill>
          <a:blip r:embed="rId6" cstate="print"/>
          <a:srcRect l="9872" t="30852" r="56795" b="6597"/>
          <a:stretch>
            <a:fillRect/>
          </a:stretch>
        </p:blipFill>
        <p:spPr>
          <a:xfrm>
            <a:off x="1078524" y="3601537"/>
            <a:ext cx="2879866" cy="3256463"/>
          </a:xfrm>
          <a:prstGeom prst="rect">
            <a:avLst/>
          </a:prstGeom>
        </p:spPr>
      </p:pic>
      <p:sp>
        <p:nvSpPr>
          <p:cNvPr id="59" name="テキスト ボックス 58"/>
          <p:cNvSpPr txBox="1"/>
          <p:nvPr/>
        </p:nvSpPr>
        <p:spPr>
          <a:xfrm>
            <a:off x="1812448" y="5668108"/>
            <a:ext cx="1574470" cy="707886"/>
          </a:xfrm>
          <a:prstGeom prst="rect">
            <a:avLst/>
          </a:prstGeom>
          <a:solidFill>
            <a:schemeClr val="bg1"/>
          </a:solidFill>
          <a:ln>
            <a:solidFill>
              <a:srgbClr val="3333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smtClean="0">
                <a:solidFill>
                  <a:srgbClr val="3333FF"/>
                </a:solidFill>
              </a:rPr>
              <a:t>PMT</a:t>
            </a:r>
          </a:p>
          <a:p>
            <a:pPr algn="ctr"/>
            <a:r>
              <a:rPr kumimoji="1" lang="en-US" altLang="ja-JP" b="1" dirty="0" smtClean="0">
                <a:solidFill>
                  <a:srgbClr val="3333FF"/>
                </a:solidFill>
              </a:rPr>
              <a:t>300~600nm</a:t>
            </a:r>
            <a:endParaRPr kumimoji="1" lang="ja-JP" altLang="en-US" b="1" dirty="0">
              <a:solidFill>
                <a:srgbClr val="3333FF"/>
              </a:solidFill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5053572" y="5467432"/>
            <a:ext cx="1574470" cy="707886"/>
          </a:xfrm>
          <a:prstGeom prst="rect">
            <a:avLst/>
          </a:prstGeom>
          <a:solidFill>
            <a:schemeClr val="bg1"/>
          </a:solidFill>
          <a:ln>
            <a:solidFill>
              <a:srgbClr val="3333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rgbClr val="3333FF"/>
                </a:solidFill>
              </a:rPr>
              <a:t>WLS</a:t>
            </a:r>
          </a:p>
          <a:p>
            <a:pPr algn="ctr"/>
            <a:r>
              <a:rPr kumimoji="1" lang="en-US" altLang="ja-JP" b="1" dirty="0" smtClean="0">
                <a:solidFill>
                  <a:srgbClr val="3333FF"/>
                </a:solidFill>
              </a:rPr>
              <a:t>300~400nm</a:t>
            </a:r>
            <a:endParaRPr kumimoji="1" lang="ja-JP" altLang="en-US" b="1" dirty="0">
              <a:solidFill>
                <a:srgbClr val="3333FF"/>
              </a:solidFill>
            </a:endParaRPr>
          </a:p>
        </p:txBody>
      </p:sp>
      <p:grpSp>
        <p:nvGrpSpPr>
          <p:cNvPr id="41" name="グループ化 40"/>
          <p:cNvGrpSpPr/>
          <p:nvPr/>
        </p:nvGrpSpPr>
        <p:grpSpPr>
          <a:xfrm>
            <a:off x="1297254" y="1167682"/>
            <a:ext cx="2613918" cy="1875691"/>
            <a:chOff x="-58615" y="2116016"/>
            <a:chExt cx="2613918" cy="1875691"/>
          </a:xfrm>
        </p:grpSpPr>
        <p:sp>
          <p:nvSpPr>
            <p:cNvPr id="42" name="正方形/長方形 41"/>
            <p:cNvSpPr/>
            <p:nvPr/>
          </p:nvSpPr>
          <p:spPr bwMode="auto">
            <a:xfrm>
              <a:off x="1268470" y="2690446"/>
              <a:ext cx="926123" cy="562708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52" name="正方形/長方形 51"/>
            <p:cNvSpPr/>
            <p:nvPr/>
          </p:nvSpPr>
          <p:spPr bwMode="auto">
            <a:xfrm>
              <a:off x="1268470" y="3264875"/>
              <a:ext cx="926124" cy="375139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cxnSp>
          <p:nvCxnSpPr>
            <p:cNvPr id="56" name="直線矢印コネクタ 55"/>
            <p:cNvCxnSpPr/>
            <p:nvPr/>
          </p:nvCxnSpPr>
          <p:spPr bwMode="auto">
            <a:xfrm rot="16200000" flipH="1">
              <a:off x="957809" y="3212122"/>
              <a:ext cx="1547446" cy="11723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7" name="テキスト ボックス 56"/>
            <p:cNvSpPr txBox="1"/>
            <p:nvPr/>
          </p:nvSpPr>
          <p:spPr>
            <a:xfrm>
              <a:off x="2394" y="2791787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800" b="1" dirty="0" err="1" smtClean="0">
                  <a:solidFill>
                    <a:srgbClr val="FF0000"/>
                  </a:solidFill>
                </a:rPr>
                <a:t>Aerogel</a:t>
              </a:r>
              <a:r>
                <a:rPr lang="en-US" altLang="ja-JP" sz="1800" b="1" dirty="0" smtClean="0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61" name="テキスト ボックス 60"/>
            <p:cNvSpPr txBox="1"/>
            <p:nvPr/>
          </p:nvSpPr>
          <p:spPr>
            <a:xfrm>
              <a:off x="-58615" y="3284156"/>
              <a:ext cx="130035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800" b="1" dirty="0" smtClean="0">
                  <a:solidFill>
                    <a:srgbClr val="3333FF"/>
                  </a:solidFill>
                </a:rPr>
                <a:t>Detection </a:t>
              </a:r>
            </a:p>
          </p:txBody>
        </p:sp>
        <p:cxnSp>
          <p:nvCxnSpPr>
            <p:cNvPr id="62" name="直線矢印コネクタ 61"/>
            <p:cNvCxnSpPr/>
            <p:nvPr/>
          </p:nvCxnSpPr>
          <p:spPr bwMode="auto">
            <a:xfrm rot="5400000" flipH="1" flipV="1">
              <a:off x="2018751" y="2971801"/>
              <a:ext cx="539262" cy="1588"/>
            </a:xfrm>
            <a:prstGeom prst="straightConnector1">
              <a:avLst/>
            </a:prstGeom>
            <a:noFill/>
            <a:ln w="9525" cap="flat" cmpd="sng" algn="ctr">
              <a:solidFill>
                <a:srgbClr val="3333FF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sp>
          <p:nvSpPr>
            <p:cNvPr id="63" name="テキスト ボックス 62"/>
            <p:cNvSpPr txBox="1"/>
            <p:nvPr/>
          </p:nvSpPr>
          <p:spPr>
            <a:xfrm>
              <a:off x="2300105" y="2772509"/>
              <a:ext cx="2551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b="1" dirty="0" smtClean="0"/>
                <a:t>l</a:t>
              </a:r>
              <a:endParaRPr kumimoji="1" lang="ja-JP" altLang="en-US" b="1" dirty="0"/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1139520" y="2116016"/>
              <a:ext cx="11448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800" dirty="0" smtClean="0">
                  <a:latin typeface="Symbol" pitchFamily="18" charset="2"/>
                </a:rPr>
                <a:t>p</a:t>
              </a:r>
              <a:r>
                <a:rPr kumimoji="1" lang="en-US" altLang="ja-JP" sz="1800" dirty="0" smtClean="0"/>
                <a:t> 1GeV/c</a:t>
              </a:r>
              <a:endParaRPr kumimoji="1" lang="ja-JP" altLang="en-US" sz="1800" dirty="0"/>
            </a:p>
          </p:txBody>
        </p:sp>
      </p:grpSp>
      <p:sp>
        <p:nvSpPr>
          <p:cNvPr id="65" name="角丸四角形 64"/>
          <p:cNvSpPr/>
          <p:nvPr/>
        </p:nvSpPr>
        <p:spPr bwMode="auto">
          <a:xfrm>
            <a:off x="691662" y="703385"/>
            <a:ext cx="8135815" cy="2965938"/>
          </a:xfrm>
          <a:prstGeom prst="roundRect">
            <a:avLst/>
          </a:prstGeom>
          <a:noFill/>
          <a:ln w="254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cxnSp>
        <p:nvCxnSpPr>
          <p:cNvPr id="66" name="直線矢印コネクタ 65"/>
          <p:cNvCxnSpPr/>
          <p:nvPr/>
        </p:nvCxnSpPr>
        <p:spPr bwMode="auto">
          <a:xfrm>
            <a:off x="5553012" y="1409441"/>
            <a:ext cx="331973" cy="1588"/>
          </a:xfrm>
          <a:prstGeom prst="straightConnector1">
            <a:avLst/>
          </a:prstGeom>
          <a:noFill/>
          <a:ln w="25400" cap="flat" cmpd="sng" algn="ctr">
            <a:solidFill>
              <a:srgbClr val="3333FF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67" name="直線矢印コネクタ 66"/>
          <p:cNvCxnSpPr/>
          <p:nvPr/>
        </p:nvCxnSpPr>
        <p:spPr bwMode="auto">
          <a:xfrm>
            <a:off x="5531490" y="1983718"/>
            <a:ext cx="1068602" cy="1588"/>
          </a:xfrm>
          <a:prstGeom prst="straightConnector1">
            <a:avLst/>
          </a:prstGeom>
          <a:noFill/>
          <a:ln w="25400" cap="flat" cmpd="sng" algn="ctr">
            <a:solidFill>
              <a:srgbClr val="3333FF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68" name="テキスト ボックス 67"/>
          <p:cNvSpPr txBox="1"/>
          <p:nvPr/>
        </p:nvSpPr>
        <p:spPr>
          <a:xfrm>
            <a:off x="5134707" y="1001955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b="1" dirty="0" smtClean="0">
                <a:solidFill>
                  <a:srgbClr val="3333FF"/>
                </a:solidFill>
              </a:rPr>
              <a:t>WLS(blue)</a:t>
            </a:r>
            <a:endParaRPr kumimoji="1" lang="ja-JP" altLang="en-US" sz="1800" b="1" dirty="0">
              <a:solidFill>
                <a:srgbClr val="3333FF"/>
              </a:solidFill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5741622" y="1622084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b="1" dirty="0" smtClean="0">
                <a:solidFill>
                  <a:srgbClr val="3333FF"/>
                </a:solidFill>
              </a:rPr>
              <a:t>PMT</a:t>
            </a:r>
            <a:endParaRPr kumimoji="1" lang="ja-JP" altLang="en-US" sz="1800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 descr="新聞紙"/>
          <p:cNvSpPr txBox="1">
            <a:spLocks noChangeArrowheads="1"/>
          </p:cNvSpPr>
          <p:nvPr/>
        </p:nvSpPr>
        <p:spPr bwMode="auto">
          <a:xfrm>
            <a:off x="0" y="0"/>
            <a:ext cx="9144000" cy="6477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ja-JP" sz="3600" b="1" dirty="0" smtClean="0">
                <a:latin typeface="Century" pitchFamily="18" charset="0"/>
              </a:rPr>
              <a:t>WLS (Cont’d)</a:t>
            </a:r>
            <a:endParaRPr lang="en-US" altLang="ja-JP" sz="3600" b="1" dirty="0">
              <a:latin typeface="Century" pitchFamily="18" charset="0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F71C49-63DD-4A47-828F-7A96A61B3F29}" type="slidenum">
              <a:rPr lang="en-US" altLang="ja-JP" smtClean="0"/>
              <a:pPr/>
              <a:t>18</a:t>
            </a:fld>
            <a:endParaRPr lang="en-US" altLang="ja-JP"/>
          </a:p>
        </p:txBody>
      </p:sp>
      <p:pic>
        <p:nvPicPr>
          <p:cNvPr id="30" name="図 29" descr="2WLS_9.4KE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855955"/>
            <a:ext cx="4431323" cy="3002045"/>
          </a:xfrm>
          <a:prstGeom prst="rect">
            <a:avLst/>
          </a:prstGeom>
        </p:spPr>
      </p:pic>
      <p:grpSp>
        <p:nvGrpSpPr>
          <p:cNvPr id="52" name="グループ化 51"/>
          <p:cNvGrpSpPr/>
          <p:nvPr/>
        </p:nvGrpSpPr>
        <p:grpSpPr>
          <a:xfrm>
            <a:off x="181885" y="773720"/>
            <a:ext cx="3710177" cy="2754930"/>
            <a:chOff x="181885" y="832335"/>
            <a:chExt cx="3710177" cy="2754930"/>
          </a:xfrm>
        </p:grpSpPr>
        <p:sp>
          <p:nvSpPr>
            <p:cNvPr id="49" name="正方形/長方形 48"/>
            <p:cNvSpPr/>
            <p:nvPr/>
          </p:nvSpPr>
          <p:spPr bwMode="auto">
            <a:xfrm>
              <a:off x="1828800" y="3089031"/>
              <a:ext cx="562708" cy="164123"/>
            </a:xfrm>
            <a:prstGeom prst="rect">
              <a:avLst/>
            </a:prstGeom>
            <a:solidFill>
              <a:srgbClr val="00B050"/>
            </a:solidFill>
            <a:ln w="254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47" name="正方形/長方形 46"/>
            <p:cNvSpPr/>
            <p:nvPr/>
          </p:nvSpPr>
          <p:spPr bwMode="auto">
            <a:xfrm>
              <a:off x="1805355" y="996458"/>
              <a:ext cx="562708" cy="164123"/>
            </a:xfrm>
            <a:prstGeom prst="rect">
              <a:avLst/>
            </a:prstGeom>
            <a:solidFill>
              <a:srgbClr val="00B050"/>
            </a:solidFill>
            <a:ln w="254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grpSp>
          <p:nvGrpSpPr>
            <p:cNvPr id="32" name="グループ化 31"/>
            <p:cNvGrpSpPr/>
            <p:nvPr/>
          </p:nvGrpSpPr>
          <p:grpSpPr>
            <a:xfrm>
              <a:off x="181885" y="838207"/>
              <a:ext cx="3475715" cy="2749058"/>
              <a:chOff x="5111257" y="697525"/>
              <a:chExt cx="3475715" cy="2749058"/>
            </a:xfrm>
          </p:grpSpPr>
          <p:grpSp>
            <p:nvGrpSpPr>
              <p:cNvPr id="33" name="グループ化 39"/>
              <p:cNvGrpSpPr/>
              <p:nvPr/>
            </p:nvGrpSpPr>
            <p:grpSpPr>
              <a:xfrm>
                <a:off x="5111257" y="697525"/>
                <a:ext cx="2344616" cy="2749058"/>
                <a:chOff x="5111257" y="697525"/>
                <a:chExt cx="2344616" cy="2749058"/>
              </a:xfrm>
            </p:grpSpPr>
            <p:grpSp>
              <p:nvGrpSpPr>
                <p:cNvPr id="35" name="グループ化 25"/>
                <p:cNvGrpSpPr/>
                <p:nvPr/>
              </p:nvGrpSpPr>
              <p:grpSpPr>
                <a:xfrm>
                  <a:off x="5111257" y="697525"/>
                  <a:ext cx="2344616" cy="2749058"/>
                  <a:chOff x="3387969" y="3985847"/>
                  <a:chExt cx="2344616" cy="2749058"/>
                </a:xfrm>
              </p:grpSpPr>
              <p:sp>
                <p:nvSpPr>
                  <p:cNvPr id="42" name="正方形/長方形 41"/>
                  <p:cNvSpPr/>
                  <p:nvPr/>
                </p:nvSpPr>
                <p:spPr bwMode="auto">
                  <a:xfrm>
                    <a:off x="4876800" y="4507517"/>
                    <a:ext cx="844062" cy="1529868"/>
                  </a:xfrm>
                  <a:prstGeom prst="rect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1" lang="ja-JP" altLang="en-US" sz="20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43" name="正方形/長方形 42"/>
                  <p:cNvSpPr/>
                  <p:nvPr/>
                </p:nvSpPr>
                <p:spPr bwMode="auto">
                  <a:xfrm>
                    <a:off x="4876800" y="4718532"/>
                    <a:ext cx="832338" cy="662360"/>
                  </a:xfrm>
                  <a:prstGeom prst="rect">
                    <a:avLst/>
                  </a:prstGeom>
                  <a:solidFill>
                    <a:srgbClr val="FF0000"/>
                  </a:solidFill>
                  <a:ln w="254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1" lang="ja-JP" altLang="en-US" sz="2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ＭＳ Ｐゴシック" pitchFamily="50" charset="-128"/>
                    </a:endParaRPr>
                  </a:p>
                </p:txBody>
              </p:sp>
              <p:cxnSp>
                <p:nvCxnSpPr>
                  <p:cNvPr id="44" name="直線コネクタ 43"/>
                  <p:cNvCxnSpPr/>
                  <p:nvPr/>
                </p:nvCxnSpPr>
                <p:spPr bwMode="auto">
                  <a:xfrm rot="10800000" flipV="1">
                    <a:off x="4865077" y="5392614"/>
                    <a:ext cx="867508" cy="656493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3333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45" name="正方形/長方形 44"/>
                  <p:cNvSpPr/>
                  <p:nvPr/>
                </p:nvSpPr>
                <p:spPr bwMode="auto">
                  <a:xfrm>
                    <a:off x="3387969" y="5509846"/>
                    <a:ext cx="1488830" cy="422031"/>
                  </a:xfrm>
                  <a:prstGeom prst="rect">
                    <a:avLst/>
                  </a:prstGeom>
                  <a:solidFill>
                    <a:srgbClr val="00B050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1" lang="en-US" altLang="ja-JP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rPr>
                      <a:t>H6410 (2”)</a:t>
                    </a:r>
                  </a:p>
                </p:txBody>
              </p:sp>
              <p:cxnSp>
                <p:nvCxnSpPr>
                  <p:cNvPr id="46" name="直線矢印コネクタ 45"/>
                  <p:cNvCxnSpPr/>
                  <p:nvPr/>
                </p:nvCxnSpPr>
                <p:spPr bwMode="auto">
                  <a:xfrm rot="5400000">
                    <a:off x="3891975" y="5339771"/>
                    <a:ext cx="2749058" cy="41210"/>
                  </a:xfrm>
                  <a:prstGeom prst="straightConnector1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</p:grpSp>
            <p:cxnSp>
              <p:nvCxnSpPr>
                <p:cNvPr id="36" name="直線コネクタ 35"/>
                <p:cNvCxnSpPr/>
                <p:nvPr/>
              </p:nvCxnSpPr>
              <p:spPr bwMode="auto">
                <a:xfrm rot="5400000">
                  <a:off x="6621912" y="2173005"/>
                  <a:ext cx="621323" cy="117231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7" name="直線コネクタ 36"/>
                <p:cNvCxnSpPr/>
                <p:nvPr/>
              </p:nvCxnSpPr>
              <p:spPr bwMode="auto">
                <a:xfrm rot="16200000" flipH="1">
                  <a:off x="6787662" y="2045680"/>
                  <a:ext cx="515816" cy="93783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8" name="直線コネクタ 37"/>
                <p:cNvCxnSpPr/>
                <p:nvPr/>
              </p:nvCxnSpPr>
              <p:spPr bwMode="auto">
                <a:xfrm rot="10800000" flipV="1">
                  <a:off x="6600088" y="2367646"/>
                  <a:ext cx="487769" cy="6489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9" name="直線コネクタ 38"/>
                <p:cNvCxnSpPr/>
                <p:nvPr/>
              </p:nvCxnSpPr>
              <p:spPr bwMode="auto">
                <a:xfrm rot="5400000">
                  <a:off x="6623540" y="2127740"/>
                  <a:ext cx="703385" cy="23448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0" name="直線コネクタ 39"/>
                <p:cNvCxnSpPr/>
                <p:nvPr/>
              </p:nvCxnSpPr>
              <p:spPr bwMode="auto">
                <a:xfrm rot="10800000">
                  <a:off x="6600087" y="2432540"/>
                  <a:ext cx="275498" cy="9053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1" name="直線コネクタ 40"/>
                <p:cNvCxnSpPr/>
                <p:nvPr/>
              </p:nvCxnSpPr>
              <p:spPr bwMode="auto">
                <a:xfrm rot="10800000">
                  <a:off x="6608554" y="2436775"/>
                  <a:ext cx="357145" cy="4396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34" name="テキスト ボックス 33"/>
              <p:cNvSpPr txBox="1"/>
              <p:nvPr/>
            </p:nvSpPr>
            <p:spPr>
              <a:xfrm>
                <a:off x="7478976" y="1519830"/>
                <a:ext cx="110799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1800" b="1" dirty="0" err="1" smtClean="0">
                    <a:solidFill>
                      <a:srgbClr val="FF0000"/>
                    </a:solidFill>
                  </a:rPr>
                  <a:t>Aerogel</a:t>
                </a:r>
                <a:r>
                  <a:rPr lang="en-US" altLang="ja-JP" sz="1800" b="1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pPr algn="ctr"/>
                <a:r>
                  <a:rPr lang="en-US" altLang="ja-JP" sz="1800" b="1" dirty="0" smtClean="0">
                    <a:solidFill>
                      <a:srgbClr val="FF0000"/>
                    </a:solidFill>
                  </a:rPr>
                  <a:t>9.4cm</a:t>
                </a:r>
                <a:endParaRPr kumimoji="1" lang="ja-JP" altLang="en-US" sz="18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48" name="正方形/長方形 47"/>
            <p:cNvSpPr/>
            <p:nvPr/>
          </p:nvSpPr>
          <p:spPr bwMode="auto">
            <a:xfrm>
              <a:off x="2356340" y="832335"/>
              <a:ext cx="1512277" cy="457200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2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ＭＳ Ｐゴシック" pitchFamily="50" charset="-128"/>
                </a:rPr>
                <a:t>trigger</a:t>
              </a:r>
              <a:endParaRPr kumimoji="1" lang="ja-JP" alt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50" name="正方形/長方形 49"/>
            <p:cNvSpPr/>
            <p:nvPr/>
          </p:nvSpPr>
          <p:spPr bwMode="auto">
            <a:xfrm>
              <a:off x="2379785" y="2924908"/>
              <a:ext cx="1512277" cy="457200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2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ＭＳ Ｐゴシック" pitchFamily="50" charset="-128"/>
                </a:rPr>
                <a:t>trigger</a:t>
              </a:r>
              <a:endParaRPr kumimoji="1" lang="ja-JP" alt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</p:grpSp>
      <p:pic>
        <p:nvPicPr>
          <p:cNvPr id="53" name="図 52" descr="9.4KE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720514"/>
            <a:ext cx="4464000" cy="3024183"/>
          </a:xfrm>
          <a:prstGeom prst="rect">
            <a:avLst/>
          </a:prstGeom>
        </p:spPr>
      </p:pic>
      <p:grpSp>
        <p:nvGrpSpPr>
          <p:cNvPr id="56" name="グループ化 55"/>
          <p:cNvGrpSpPr/>
          <p:nvPr/>
        </p:nvGrpSpPr>
        <p:grpSpPr>
          <a:xfrm>
            <a:off x="972664" y="4059670"/>
            <a:ext cx="2884228" cy="2382161"/>
            <a:chOff x="796819" y="4059670"/>
            <a:chExt cx="2884228" cy="2382161"/>
          </a:xfrm>
        </p:grpSpPr>
        <p:sp>
          <p:nvSpPr>
            <p:cNvPr id="54" name="正方形/長方形 53"/>
            <p:cNvSpPr/>
            <p:nvPr/>
          </p:nvSpPr>
          <p:spPr bwMode="auto">
            <a:xfrm>
              <a:off x="1541762" y="4947138"/>
              <a:ext cx="832338" cy="662360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grpSp>
          <p:nvGrpSpPr>
            <p:cNvPr id="31" name="グループ化 30"/>
            <p:cNvGrpSpPr/>
            <p:nvPr/>
          </p:nvGrpSpPr>
          <p:grpSpPr>
            <a:xfrm>
              <a:off x="796819" y="4059670"/>
              <a:ext cx="2884228" cy="2382161"/>
              <a:chOff x="1043003" y="1046841"/>
              <a:chExt cx="2884228" cy="2382161"/>
            </a:xfrm>
          </p:grpSpPr>
          <p:sp>
            <p:nvSpPr>
              <p:cNvPr id="12" name="正方形/長方形 11"/>
              <p:cNvSpPr/>
              <p:nvPr/>
            </p:nvSpPr>
            <p:spPr bwMode="auto">
              <a:xfrm>
                <a:off x="1742925" y="1946033"/>
                <a:ext cx="50705" cy="656492"/>
              </a:xfrm>
              <a:prstGeom prst="rect">
                <a:avLst/>
              </a:prstGeom>
              <a:solidFill>
                <a:srgbClr val="3333FF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3" name="テキスト ボックス 12"/>
              <p:cNvSpPr txBox="1"/>
              <p:nvPr/>
            </p:nvSpPr>
            <p:spPr>
              <a:xfrm>
                <a:off x="2660789" y="1953582"/>
                <a:ext cx="110799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1800" b="1" dirty="0" err="1" smtClean="0">
                    <a:solidFill>
                      <a:srgbClr val="FF0000"/>
                    </a:solidFill>
                  </a:rPr>
                  <a:t>Aerogel</a:t>
                </a:r>
                <a:r>
                  <a:rPr lang="en-US" altLang="ja-JP" sz="1800" b="1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pPr algn="ctr"/>
                <a:r>
                  <a:rPr lang="en-US" altLang="ja-JP" sz="1800" b="1" dirty="0" smtClean="0">
                    <a:solidFill>
                      <a:srgbClr val="FF0000"/>
                    </a:solidFill>
                  </a:rPr>
                  <a:t>9.4cm</a:t>
                </a:r>
                <a:endParaRPr kumimoji="1" lang="ja-JP" altLang="en-US" sz="1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3" name="テキスト ボックス 22"/>
              <p:cNvSpPr txBox="1"/>
              <p:nvPr/>
            </p:nvSpPr>
            <p:spPr>
              <a:xfrm>
                <a:off x="1043003" y="2457672"/>
                <a:ext cx="72327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1800" b="1" dirty="0" smtClean="0">
                    <a:solidFill>
                      <a:srgbClr val="3333FF"/>
                    </a:solidFill>
                  </a:rPr>
                  <a:t>WLS</a:t>
                </a:r>
              </a:p>
              <a:p>
                <a:pPr algn="ctr"/>
                <a:r>
                  <a:rPr kumimoji="1" lang="en-US" altLang="ja-JP" sz="1800" b="1" dirty="0" smtClean="0">
                    <a:solidFill>
                      <a:srgbClr val="3333FF"/>
                    </a:solidFill>
                  </a:rPr>
                  <a:t>1mm</a:t>
                </a:r>
                <a:endParaRPr kumimoji="1" lang="ja-JP" altLang="en-US" sz="1800" b="1" dirty="0">
                  <a:solidFill>
                    <a:srgbClr val="3333FF"/>
                  </a:solidFill>
                </a:endParaRPr>
              </a:p>
            </p:txBody>
          </p:sp>
          <p:sp>
            <p:nvSpPr>
              <p:cNvPr id="26" name="正方形/長方形 25"/>
              <p:cNvSpPr/>
              <p:nvPr/>
            </p:nvSpPr>
            <p:spPr bwMode="auto">
              <a:xfrm>
                <a:off x="1863969" y="1500553"/>
                <a:ext cx="562708" cy="164123"/>
              </a:xfrm>
              <a:prstGeom prst="rect">
                <a:avLst/>
              </a:prstGeom>
              <a:solidFill>
                <a:srgbClr val="00B050"/>
              </a:solidFill>
              <a:ln w="254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7" name="正方形/長方形 26"/>
              <p:cNvSpPr/>
              <p:nvPr/>
            </p:nvSpPr>
            <p:spPr bwMode="auto">
              <a:xfrm>
                <a:off x="2414954" y="1336430"/>
                <a:ext cx="1512277" cy="457200"/>
              </a:xfrm>
              <a:prstGeom prst="rect">
                <a:avLst/>
              </a:prstGeom>
              <a:solidFill>
                <a:schemeClr val="tx1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ja-JP" sz="20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ea typeface="ＭＳ Ｐゴシック" pitchFamily="50" charset="-128"/>
                  </a:rPr>
                  <a:t>trigger</a:t>
                </a:r>
                <a:endParaRPr kumimoji="1" lang="ja-JP" altLang="en-US" sz="2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8" name="正方形/長方形 27"/>
              <p:cNvSpPr/>
              <p:nvPr/>
            </p:nvSpPr>
            <p:spPr bwMode="auto">
              <a:xfrm>
                <a:off x="1852246" y="2883877"/>
                <a:ext cx="562708" cy="164123"/>
              </a:xfrm>
              <a:prstGeom prst="rect">
                <a:avLst/>
              </a:prstGeom>
              <a:solidFill>
                <a:srgbClr val="00B050"/>
              </a:solidFill>
              <a:ln w="254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9" name="正方形/長方形 28"/>
              <p:cNvSpPr/>
              <p:nvPr/>
            </p:nvSpPr>
            <p:spPr bwMode="auto">
              <a:xfrm>
                <a:off x="2403231" y="2719754"/>
                <a:ext cx="1512277" cy="457200"/>
              </a:xfrm>
              <a:prstGeom prst="rect">
                <a:avLst/>
              </a:prstGeom>
              <a:solidFill>
                <a:schemeClr val="tx1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ja-JP" sz="20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ea typeface="ＭＳ Ｐゴシック" pitchFamily="50" charset="-128"/>
                  </a:rPr>
                  <a:t>trigger</a:t>
                </a:r>
                <a:endParaRPr kumimoji="1" lang="ja-JP" altLang="en-US" sz="2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ＭＳ Ｐゴシック" pitchFamily="50" charset="-128"/>
                </a:endParaRPr>
              </a:p>
            </p:txBody>
          </p:sp>
          <p:cxnSp>
            <p:nvCxnSpPr>
              <p:cNvPr id="10" name="直線矢印コネクタ 9"/>
              <p:cNvCxnSpPr/>
              <p:nvPr/>
            </p:nvCxnSpPr>
            <p:spPr bwMode="auto">
              <a:xfrm rot="5400000">
                <a:off x="925851" y="2207699"/>
                <a:ext cx="2382161" cy="60445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55" name="正方形/長方形 54"/>
            <p:cNvSpPr/>
            <p:nvPr/>
          </p:nvSpPr>
          <p:spPr bwMode="auto">
            <a:xfrm>
              <a:off x="2375972" y="4958862"/>
              <a:ext cx="50705" cy="656492"/>
            </a:xfrm>
            <a:prstGeom prst="rect">
              <a:avLst/>
            </a:prstGeom>
            <a:solidFill>
              <a:srgbClr val="3333FF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 descr="新聞紙"/>
          <p:cNvSpPr txBox="1">
            <a:spLocks noChangeArrowheads="1"/>
          </p:cNvSpPr>
          <p:nvPr/>
        </p:nvSpPr>
        <p:spPr bwMode="auto">
          <a:xfrm>
            <a:off x="0" y="0"/>
            <a:ext cx="9144000" cy="647700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ja-JP" sz="3600" b="1" dirty="0" smtClean="0">
                <a:latin typeface="Century" pitchFamily="18" charset="0"/>
              </a:rPr>
              <a:t>Photon Fitting</a:t>
            </a:r>
            <a:endParaRPr lang="en-US" altLang="ja-JP" sz="3600" b="1" dirty="0">
              <a:latin typeface="Century" pitchFamily="18" charset="0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F71C49-63DD-4A47-828F-7A96A61B3F29}" type="slidenum">
              <a:rPr lang="en-US" altLang="ja-JP" smtClean="0"/>
              <a:pPr/>
              <a:t>19</a:t>
            </a:fld>
            <a:endParaRPr lang="en-US" altLang="ja-JP"/>
          </a:p>
        </p:txBody>
      </p:sp>
      <p:graphicFrame>
        <p:nvGraphicFramePr>
          <p:cNvPr id="6" name="オブジェクト 5"/>
          <p:cNvGraphicFramePr>
            <a:graphicFrameLocks noChangeAspect="1"/>
          </p:cNvGraphicFramePr>
          <p:nvPr/>
        </p:nvGraphicFramePr>
        <p:xfrm>
          <a:off x="258763" y="1155700"/>
          <a:ext cx="8602662" cy="1341438"/>
        </p:xfrm>
        <a:graphic>
          <a:graphicData uri="http://schemas.openxmlformats.org/presentationml/2006/ole">
            <p:oleObj spid="_x0000_s1026" name="Equation" r:id="rId5" imgW="3746160" imgH="583920" progId="Equation.DSMT4">
              <p:embed/>
            </p:oleObj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2426677" y="2883877"/>
            <a:ext cx="1183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Poisson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849817" y="2911660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Gaussian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9" name="右中かっこ 8"/>
          <p:cNvSpPr/>
          <p:nvPr/>
        </p:nvSpPr>
        <p:spPr bwMode="auto">
          <a:xfrm rot="5400000">
            <a:off x="2803281" y="1921123"/>
            <a:ext cx="313591" cy="1582614"/>
          </a:xfrm>
          <a:prstGeom prst="rightBrac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右中かっこ 10"/>
          <p:cNvSpPr/>
          <p:nvPr/>
        </p:nvSpPr>
        <p:spPr bwMode="auto">
          <a:xfrm rot="5400000">
            <a:off x="6314344" y="367818"/>
            <a:ext cx="313591" cy="4712677"/>
          </a:xfrm>
          <a:prstGeom prst="rightBrac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92923" y="3429000"/>
            <a:ext cx="679545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latin typeface="+mn-lt"/>
              </a:rPr>
              <a:t>C</a:t>
            </a:r>
            <a:r>
              <a:rPr lang="en-US" altLang="ja-JP" sz="2800" dirty="0" smtClean="0">
                <a:latin typeface="+mn-lt"/>
              </a:rPr>
              <a:t>  : normalized factor</a:t>
            </a:r>
          </a:p>
          <a:p>
            <a:r>
              <a:rPr lang="en-US" altLang="ja-JP" sz="2800" b="1" dirty="0" smtClean="0">
                <a:latin typeface="Symbol" pitchFamily="18" charset="2"/>
              </a:rPr>
              <a:t>l</a:t>
            </a:r>
            <a:r>
              <a:rPr lang="en-US" altLang="ja-JP" sz="2800" dirty="0" smtClean="0"/>
              <a:t>  : mean value of photoelectron</a:t>
            </a:r>
          </a:p>
          <a:p>
            <a:r>
              <a:rPr kumimoji="1" lang="en-US" altLang="ja-JP" sz="2800" b="1" dirty="0" smtClean="0"/>
              <a:t>p</a:t>
            </a:r>
            <a:r>
              <a:rPr kumimoji="1" lang="en-US" altLang="ja-JP" sz="2800" b="1" baseline="-25000" dirty="0" smtClean="0"/>
              <a:t>0</a:t>
            </a:r>
            <a:r>
              <a:rPr kumimoji="1" lang="en-US" altLang="ja-JP" sz="2800" dirty="0" smtClean="0"/>
              <a:t> : pedestal peak</a:t>
            </a:r>
          </a:p>
          <a:p>
            <a:r>
              <a:rPr lang="en-US" altLang="ja-JP" sz="2800" b="1" dirty="0" smtClean="0"/>
              <a:t>p</a:t>
            </a:r>
            <a:r>
              <a:rPr lang="en-US" altLang="ja-JP" sz="2800" b="1" baseline="-25000" dirty="0" smtClean="0"/>
              <a:t>1</a:t>
            </a:r>
            <a:r>
              <a:rPr lang="en-US" altLang="ja-JP" sz="2800" dirty="0" smtClean="0"/>
              <a:t> : distance of pedestal to single-photon </a:t>
            </a:r>
          </a:p>
          <a:p>
            <a:r>
              <a:rPr kumimoji="1" lang="en-US" altLang="ja-JP" sz="2800" b="1" dirty="0" smtClean="0">
                <a:latin typeface="Symbol" pitchFamily="18" charset="2"/>
              </a:rPr>
              <a:t>s</a:t>
            </a:r>
            <a:r>
              <a:rPr kumimoji="1" lang="en-US" altLang="ja-JP" sz="2800" b="1" baseline="-25000" dirty="0" smtClean="0"/>
              <a:t>1</a:t>
            </a:r>
            <a:r>
              <a:rPr kumimoji="1" lang="en-US" altLang="ja-JP" sz="2800" dirty="0" smtClean="0"/>
              <a:t> : PMT resolution for single-photon</a:t>
            </a:r>
            <a:endParaRPr kumimoji="1" lang="ja-JP" altLang="en-US" sz="28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470144" y="3522786"/>
            <a:ext cx="1745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3333FF"/>
                </a:solidFill>
                <a:sym typeface="Wingdings" pitchFamily="2" charset="2"/>
              </a:rPr>
              <a:t> parameter</a:t>
            </a:r>
            <a:endParaRPr kumimoji="1" lang="ja-JP" altLang="en-US" b="1" dirty="0">
              <a:solidFill>
                <a:srgbClr val="3333FF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470144" y="3909647"/>
            <a:ext cx="1745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3333FF"/>
                </a:solidFill>
                <a:sym typeface="Wingdings" pitchFamily="2" charset="2"/>
              </a:rPr>
              <a:t> parameter</a:t>
            </a:r>
            <a:endParaRPr kumimoji="1" lang="ja-JP" altLang="en-US" b="1" dirty="0">
              <a:solidFill>
                <a:srgbClr val="3333FF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470144" y="4343400"/>
            <a:ext cx="1475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ym typeface="Wingdings" pitchFamily="2" charset="2"/>
              </a:rPr>
              <a:t> constant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470144" y="4812323"/>
            <a:ext cx="1475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ym typeface="Wingdings" pitchFamily="2" charset="2"/>
              </a:rPr>
              <a:t> constant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479320" y="5257800"/>
            <a:ext cx="1475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ym typeface="Wingdings" pitchFamily="2" charset="2"/>
              </a:rPr>
              <a:t> constant</a:t>
            </a:r>
            <a:endParaRPr kumimoji="1" lang="ja-JP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5" descr="新聞紙"/>
          <p:cNvSpPr txBox="1">
            <a:spLocks noChangeArrowheads="1"/>
          </p:cNvSpPr>
          <p:nvPr/>
        </p:nvSpPr>
        <p:spPr bwMode="auto">
          <a:xfrm>
            <a:off x="0" y="0"/>
            <a:ext cx="9144000" cy="719138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ja-JP" sz="3600" b="1" dirty="0" smtClean="0">
                <a:solidFill>
                  <a:schemeClr val="tx2"/>
                </a:solidFill>
                <a:latin typeface="Century" pitchFamily="18" charset="0"/>
              </a:rPr>
              <a:t>Motivation</a:t>
            </a:r>
            <a:endParaRPr lang="en-US" altLang="ja-JP" sz="3600" b="1" dirty="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152401" y="797899"/>
            <a:ext cx="412652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l"/>
            </a:pPr>
            <a:r>
              <a:rPr lang="en-US" altLang="ja-JP" sz="2400" b="1" dirty="0" smtClean="0"/>
              <a:t>J-PARC E16 experiment</a:t>
            </a:r>
            <a:endParaRPr lang="ja-JP" altLang="en-US" sz="2400" b="1" dirty="0" smtClean="0"/>
          </a:p>
          <a:p>
            <a:pPr>
              <a:buClr>
                <a:srgbClr val="3333FF"/>
              </a:buClr>
            </a:pPr>
            <a:r>
              <a:rPr lang="en-US" altLang="ja-JP" sz="2400" dirty="0" smtClean="0">
                <a:solidFill>
                  <a:srgbClr val="CC0000"/>
                </a:solidFill>
                <a:sym typeface="Wingdings" pitchFamily="2" charset="2"/>
              </a:rPr>
              <a:t> measures in-medium</a:t>
            </a:r>
          </a:p>
          <a:p>
            <a:pPr>
              <a:buClr>
                <a:srgbClr val="3333FF"/>
              </a:buClr>
            </a:pPr>
            <a:r>
              <a:rPr lang="en-US" altLang="ja-JP" sz="2400" dirty="0" smtClean="0">
                <a:solidFill>
                  <a:srgbClr val="CC0000"/>
                </a:solidFill>
                <a:sym typeface="Wingdings" pitchFamily="2" charset="2"/>
              </a:rPr>
              <a:t> </a:t>
            </a:r>
            <a:r>
              <a:rPr lang="en-US" altLang="ja-JP" sz="2400" dirty="0" smtClean="0">
                <a:solidFill>
                  <a:srgbClr val="CC0000"/>
                </a:solidFill>
                <a:latin typeface="Symbol" pitchFamily="18" charset="2"/>
                <a:sym typeface="Wingdings" pitchFamily="2" charset="2"/>
              </a:rPr>
              <a:t>f</a:t>
            </a:r>
            <a:r>
              <a:rPr lang="en-US" altLang="ja-JP" sz="2400" dirty="0" smtClean="0">
                <a:solidFill>
                  <a:srgbClr val="CC0000"/>
                </a:solidFill>
                <a:sym typeface="Wingdings" pitchFamily="2" charset="2"/>
              </a:rPr>
              <a:t>-meson modification in </a:t>
            </a:r>
          </a:p>
          <a:p>
            <a:pPr>
              <a:buClr>
                <a:srgbClr val="3333FF"/>
              </a:buClr>
            </a:pPr>
            <a:r>
              <a:rPr lang="en-US" altLang="ja-JP" sz="2400" b="1" u="sng" dirty="0" smtClean="0">
                <a:solidFill>
                  <a:srgbClr val="CC0000"/>
                </a:solidFill>
                <a:sym typeface="Wingdings" pitchFamily="2" charset="2"/>
              </a:rPr>
              <a:t> </a:t>
            </a:r>
            <a:r>
              <a:rPr lang="en-US" altLang="ja-JP" sz="2400" b="1" u="sng" dirty="0" err="1" smtClean="0">
                <a:solidFill>
                  <a:srgbClr val="CC0000"/>
                </a:solidFill>
                <a:sym typeface="Wingdings" pitchFamily="2" charset="2"/>
              </a:rPr>
              <a:t>di</a:t>
            </a:r>
            <a:r>
              <a:rPr lang="en-US" altLang="ja-JP" sz="2400" b="1" u="sng" dirty="0" smtClean="0">
                <a:solidFill>
                  <a:srgbClr val="CC0000"/>
                </a:solidFill>
                <a:sym typeface="Wingdings" pitchFamily="2" charset="2"/>
              </a:rPr>
              <a:t>-electron spectrum</a:t>
            </a:r>
            <a:r>
              <a:rPr lang="en-US" altLang="ja-JP" sz="2400" u="sng" dirty="0" smtClean="0">
                <a:solidFill>
                  <a:srgbClr val="CC0000"/>
                </a:solidFill>
                <a:sym typeface="Wingdings" pitchFamily="2" charset="2"/>
              </a:rPr>
              <a:t> </a:t>
            </a:r>
            <a:endParaRPr lang="ja-JP" altLang="en-US" sz="2400" u="sng" dirty="0"/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02EF92-B592-4A6C-BDC7-7898A328C4EA}" type="slidenum">
              <a:rPr lang="en-US" altLang="ja-JP" smtClean="0"/>
              <a:pPr/>
              <a:t>2</a:t>
            </a:fld>
            <a:endParaRPr lang="en-US" altLang="ja-JP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-92855" y="3985852"/>
            <a:ext cx="4840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l"/>
            </a:pPr>
            <a:r>
              <a:rPr lang="en-US" altLang="ja-JP" sz="2400" b="1" dirty="0" smtClean="0"/>
              <a:t>K</a:t>
            </a:r>
            <a:r>
              <a:rPr lang="en-US" altLang="ja-JP" sz="2400" b="1" baseline="30000" dirty="0" smtClean="0"/>
              <a:t>+</a:t>
            </a:r>
            <a:r>
              <a:rPr lang="en-US" altLang="ja-JP" sz="2400" b="1" dirty="0" smtClean="0"/>
              <a:t>K</a:t>
            </a:r>
            <a:r>
              <a:rPr lang="en-US" altLang="ja-JP" sz="2400" b="1" baseline="30000" dirty="0" smtClean="0"/>
              <a:t>-</a:t>
            </a:r>
            <a:r>
              <a:rPr lang="en-US" altLang="ja-JP" sz="2400" b="1" dirty="0" smtClean="0"/>
              <a:t> measurement in the E16 experiment is very important</a:t>
            </a:r>
            <a:endParaRPr kumimoji="1" lang="ja-JP" altLang="en-US" sz="2400" b="1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44773" y="2560739"/>
            <a:ext cx="3352200" cy="1200329"/>
          </a:xfrm>
          <a:prstGeom prst="rect">
            <a:avLst/>
          </a:prstGeom>
          <a:noFill/>
          <a:ln w="38100">
            <a:solidFill>
              <a:srgbClr val="3333FF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topics of the </a:t>
            </a:r>
            <a:r>
              <a:rPr kumimoji="1" lang="en-US" altLang="ja-JP" sz="2400" b="1" dirty="0" smtClean="0">
                <a:latin typeface="Symbol" pitchFamily="18" charset="2"/>
              </a:rPr>
              <a:t>f</a:t>
            </a:r>
            <a:r>
              <a:rPr kumimoji="1" lang="en-US" altLang="ja-JP" sz="2400" b="1" dirty="0" smtClean="0"/>
              <a:t>-meson</a:t>
            </a:r>
          </a:p>
          <a:p>
            <a:pPr>
              <a:buFont typeface="Wingdings" pitchFamily="2" charset="2"/>
              <a:buChar char="ü"/>
            </a:pP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di</a:t>
            </a:r>
            <a:r>
              <a:rPr lang="en-US" altLang="ja-JP" sz="2400" dirty="0" smtClean="0"/>
              <a:t>-lepton spectrum</a:t>
            </a:r>
          </a:p>
          <a:p>
            <a:pPr>
              <a:buFont typeface="Wingdings" pitchFamily="2" charset="2"/>
              <a:buChar char="ü"/>
            </a:pPr>
            <a:r>
              <a:rPr lang="en-US" altLang="ja-JP" sz="2400" dirty="0" smtClean="0"/>
              <a:t> </a:t>
            </a:r>
            <a:r>
              <a:rPr lang="en-US" altLang="ja-JP" sz="2400" dirty="0" err="1" smtClean="0">
                <a:latin typeface="Symbol" pitchFamily="18" charset="2"/>
                <a:ea typeface="SimHei" pitchFamily="49" charset="-122"/>
              </a:rPr>
              <a:t>G</a:t>
            </a:r>
            <a:r>
              <a:rPr lang="en-US" altLang="ja-JP" sz="2400" baseline="-25000" dirty="0" err="1" smtClean="0">
                <a:latin typeface="ScriptS_IV50" pitchFamily="2" charset="0"/>
                <a:cs typeface="ScriptS_IV50" pitchFamily="2" charset="0"/>
              </a:rPr>
              <a:t>ll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vs</a:t>
            </a:r>
            <a:r>
              <a:rPr lang="en-US" altLang="ja-JP" sz="2400" dirty="0" smtClean="0"/>
              <a:t> </a:t>
            </a:r>
            <a:r>
              <a:rPr lang="en-US" altLang="ja-JP" sz="2400" dirty="0" smtClean="0">
                <a:latin typeface="Symbol" pitchFamily="18" charset="2"/>
              </a:rPr>
              <a:t>G</a:t>
            </a:r>
            <a:r>
              <a:rPr lang="en-US" altLang="ja-JP" sz="2400" baseline="-25000" dirty="0" smtClean="0"/>
              <a:t>KK</a:t>
            </a:r>
            <a:r>
              <a:rPr lang="en-US" altLang="ja-JP" sz="2400" dirty="0" smtClean="0"/>
              <a:t> (</a:t>
            </a:r>
            <a:r>
              <a:rPr lang="en-US" altLang="ja-JP" sz="2400" dirty="0" smtClean="0">
                <a:latin typeface="Symbol" pitchFamily="18" charset="2"/>
              </a:rPr>
              <a:t>f</a:t>
            </a:r>
            <a:r>
              <a:rPr lang="en-US" altLang="ja-JP" sz="2400" dirty="0" smtClean="0"/>
              <a:t>-puzzle)</a:t>
            </a:r>
            <a:endParaRPr kumimoji="1" lang="ja-JP" altLang="en-US" sz="24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8615" y="5005758"/>
            <a:ext cx="4466493" cy="1384995"/>
          </a:xfrm>
          <a:prstGeom prst="rect">
            <a:avLst/>
          </a:prstGeom>
          <a:solidFill>
            <a:srgbClr val="3333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 smtClean="0">
                <a:solidFill>
                  <a:schemeClr val="bg1"/>
                </a:solidFill>
              </a:rPr>
              <a:t>installation of Kaon detectors in the E16 spectrometer is desired</a:t>
            </a:r>
            <a:endParaRPr kumimoji="1" lang="ja-JP" altLang="en-US" sz="2800" b="1" dirty="0">
              <a:solidFill>
                <a:schemeClr val="bg1"/>
              </a:solidFill>
            </a:endParaRPr>
          </a:p>
        </p:txBody>
      </p:sp>
      <p:grpSp>
        <p:nvGrpSpPr>
          <p:cNvPr id="31" name="グループ化 30"/>
          <p:cNvGrpSpPr/>
          <p:nvPr/>
        </p:nvGrpSpPr>
        <p:grpSpPr>
          <a:xfrm>
            <a:off x="5998753" y="4325815"/>
            <a:ext cx="3110078" cy="2567354"/>
            <a:chOff x="5368903" y="4290646"/>
            <a:chExt cx="3110078" cy="2567354"/>
          </a:xfrm>
        </p:grpSpPr>
        <p:pic>
          <p:nvPicPr>
            <p:cNvPr id="26" name="図 25" descr="NP_A830_753c_phi-NA60_ページ_2.png"/>
            <p:cNvPicPr>
              <a:picLocks noChangeAspect="1"/>
            </p:cNvPicPr>
            <p:nvPr/>
          </p:nvPicPr>
          <p:blipFill>
            <a:blip r:embed="rId5" cstate="print"/>
            <a:srcRect l="50000" t="62727" r="11892" b="14697"/>
            <a:stretch>
              <a:fillRect/>
            </a:stretch>
          </p:blipFill>
          <p:spPr>
            <a:xfrm>
              <a:off x="5498094" y="4290646"/>
              <a:ext cx="2980887" cy="2567354"/>
            </a:xfrm>
            <a:prstGeom prst="rect">
              <a:avLst/>
            </a:prstGeom>
          </p:spPr>
        </p:pic>
        <p:sp>
          <p:nvSpPr>
            <p:cNvPr id="29" name="Text Box 14"/>
            <p:cNvSpPr txBox="1">
              <a:spLocks noChangeArrowheads="1"/>
            </p:cNvSpPr>
            <p:nvPr/>
          </p:nvSpPr>
          <p:spPr bwMode="auto">
            <a:xfrm>
              <a:off x="7458772" y="5004744"/>
              <a:ext cx="774571" cy="36933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buFont typeface="Wingdings" pitchFamily="2" charset="2"/>
                <a:buNone/>
              </a:pPr>
              <a:r>
                <a:rPr lang="en-US" altLang="ja-JP" sz="1800" b="1" dirty="0" smtClean="0"/>
                <a:t>NA60</a:t>
              </a:r>
              <a:endParaRPr lang="en-US" altLang="ja-JP" sz="1800" b="1" dirty="0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5368903" y="5935606"/>
              <a:ext cx="20833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 smtClean="0">
                  <a:solidFill>
                    <a:srgbClr val="00B050"/>
                  </a:solidFill>
                </a:rPr>
                <a:t>NPA830,753c(2009).</a:t>
              </a:r>
              <a:endParaRPr kumimoji="1" lang="ja-JP" altLang="en-US" sz="16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0" name="グループ化 26"/>
          <p:cNvGrpSpPr/>
          <p:nvPr/>
        </p:nvGrpSpPr>
        <p:grpSpPr>
          <a:xfrm>
            <a:off x="4572000" y="2269789"/>
            <a:ext cx="3070378" cy="2634946"/>
            <a:chOff x="5616420" y="1547750"/>
            <a:chExt cx="3070378" cy="2634946"/>
          </a:xfrm>
        </p:grpSpPr>
        <p:pic>
          <p:nvPicPr>
            <p:cNvPr id="21" name="図 20" descr="文書名 _PL_B262_485.png"/>
            <p:cNvPicPr>
              <a:picLocks noChangeAspect="1"/>
            </p:cNvPicPr>
            <p:nvPr/>
          </p:nvPicPr>
          <p:blipFill>
            <a:blip r:embed="rId6" cstate="print"/>
            <a:srcRect l="57288" t="31515" r="13354" b="47727"/>
            <a:stretch>
              <a:fillRect/>
            </a:stretch>
          </p:blipFill>
          <p:spPr>
            <a:xfrm>
              <a:off x="6057900" y="1547750"/>
              <a:ext cx="2628898" cy="2554321"/>
            </a:xfrm>
            <a:prstGeom prst="rect">
              <a:avLst/>
            </a:prstGeom>
          </p:spPr>
        </p:pic>
        <p:sp>
          <p:nvSpPr>
            <p:cNvPr id="22" name="テキスト ボックス 21"/>
            <p:cNvSpPr txBox="1"/>
            <p:nvPr/>
          </p:nvSpPr>
          <p:spPr>
            <a:xfrm>
              <a:off x="6681355" y="1943101"/>
              <a:ext cx="19623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solidFill>
                    <a:srgbClr val="008000"/>
                  </a:solidFill>
                </a:rPr>
                <a:t>PLB262,485(1991).</a:t>
              </a:r>
              <a:endParaRPr kumimoji="1" lang="ja-JP" altLang="en-US" sz="1600" dirty="0">
                <a:solidFill>
                  <a:srgbClr val="008000"/>
                </a:solidFill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5616420" y="2515128"/>
              <a:ext cx="1184940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b="1" dirty="0" smtClean="0">
                  <a:solidFill>
                    <a:srgbClr val="00B050"/>
                  </a:solidFill>
                  <a:latin typeface="+mn-lt"/>
                </a:rPr>
                <a:t>Br</a:t>
              </a:r>
              <a:r>
                <a:rPr kumimoji="1" lang="en-US" altLang="ja-JP" sz="1600" b="1" dirty="0" smtClean="0">
                  <a:solidFill>
                    <a:srgbClr val="00B050"/>
                  </a:solidFill>
                </a:rPr>
                <a:t>*(</a:t>
              </a:r>
              <a:r>
                <a:rPr kumimoji="1" lang="en-US" altLang="ja-JP" sz="1600" b="1" dirty="0" err="1" smtClean="0">
                  <a:solidFill>
                    <a:srgbClr val="00B050"/>
                  </a:solidFill>
                  <a:latin typeface="Symbol" pitchFamily="18" charset="2"/>
                </a:rPr>
                <a:t>f</a:t>
              </a:r>
              <a:r>
                <a:rPr kumimoji="1" lang="en-US" altLang="ja-JP" sz="1600" b="1" dirty="0" err="1" smtClean="0">
                  <a:solidFill>
                    <a:srgbClr val="00B050"/>
                  </a:solidFill>
                  <a:sym typeface="Wingdings" pitchFamily="2" charset="2"/>
                </a:rPr>
                <a:t>ll</a:t>
              </a:r>
              <a:r>
                <a:rPr kumimoji="1" lang="en-US" altLang="ja-JP" sz="1600" b="1" dirty="0" smtClean="0">
                  <a:solidFill>
                    <a:srgbClr val="00B050"/>
                  </a:solidFill>
                </a:rPr>
                <a:t>)</a:t>
              </a:r>
            </a:p>
            <a:p>
              <a:r>
                <a:rPr kumimoji="1" lang="en-US" altLang="ja-JP" sz="1600" b="1" dirty="0" smtClean="0">
                  <a:solidFill>
                    <a:srgbClr val="00B050"/>
                  </a:solidFill>
                </a:rPr>
                <a:t>/</a:t>
              </a:r>
              <a:r>
                <a:rPr kumimoji="1" lang="en-US" altLang="ja-JP" sz="1600" b="1" dirty="0" smtClean="0">
                  <a:solidFill>
                    <a:srgbClr val="00B050"/>
                  </a:solidFill>
                  <a:latin typeface="+mn-lt"/>
                </a:rPr>
                <a:t>Br</a:t>
              </a:r>
              <a:r>
                <a:rPr kumimoji="1" lang="en-US" altLang="ja-JP" sz="1600" b="1" baseline="-25000" dirty="0" smtClean="0">
                  <a:solidFill>
                    <a:srgbClr val="00B050"/>
                  </a:solidFill>
                  <a:latin typeface="+mn-lt"/>
                </a:rPr>
                <a:t>0</a:t>
              </a:r>
              <a:r>
                <a:rPr kumimoji="1" lang="en-US" altLang="ja-JP" sz="1600" b="1" dirty="0" smtClean="0">
                  <a:solidFill>
                    <a:srgbClr val="00B050"/>
                  </a:solidFill>
                </a:rPr>
                <a:t>(</a:t>
              </a:r>
              <a:r>
                <a:rPr kumimoji="1" lang="en-US" altLang="ja-JP" sz="1600" b="1" dirty="0" err="1" smtClean="0">
                  <a:solidFill>
                    <a:srgbClr val="00B050"/>
                  </a:solidFill>
                  <a:latin typeface="Symbol" pitchFamily="18" charset="2"/>
                </a:rPr>
                <a:t>f</a:t>
              </a:r>
              <a:r>
                <a:rPr kumimoji="1" lang="en-US" altLang="ja-JP" sz="1600" b="1" dirty="0" err="1" smtClean="0">
                  <a:solidFill>
                    <a:srgbClr val="00B050"/>
                  </a:solidFill>
                  <a:sym typeface="Wingdings" pitchFamily="2" charset="2"/>
                </a:rPr>
                <a:t>ll</a:t>
              </a:r>
              <a:r>
                <a:rPr kumimoji="1" lang="en-US" altLang="ja-JP" sz="1600" b="1" dirty="0" smtClean="0">
                  <a:solidFill>
                    <a:srgbClr val="00B050"/>
                  </a:solidFill>
                </a:rPr>
                <a:t>) </a:t>
              </a:r>
              <a:endParaRPr kumimoji="1" lang="ja-JP" altLang="en-US" sz="1600" b="1" dirty="0">
                <a:solidFill>
                  <a:srgbClr val="00B050"/>
                </a:solidFill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6784540" y="3844142"/>
              <a:ext cx="1654619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600" b="1" dirty="0" smtClean="0">
                  <a:solidFill>
                    <a:srgbClr val="00B050"/>
                  </a:solidFill>
                </a:rPr>
                <a:t>density </a:t>
              </a:r>
              <a:r>
                <a:rPr lang="en-US" altLang="ja-JP" sz="1600" b="1" dirty="0" smtClean="0">
                  <a:solidFill>
                    <a:srgbClr val="00B050"/>
                  </a:solidFill>
                </a:rPr>
                <a:t>(</a:t>
              </a:r>
              <a:r>
                <a:rPr lang="en-US" altLang="ja-JP" sz="1600" b="1" dirty="0" err="1" smtClean="0">
                  <a:solidFill>
                    <a:srgbClr val="00B050"/>
                  </a:solidFill>
                  <a:latin typeface="Symbol" pitchFamily="18" charset="2"/>
                </a:rPr>
                <a:t>r</a:t>
              </a:r>
              <a:r>
                <a:rPr lang="en-US" altLang="ja-JP" sz="1600" b="1" baseline="-25000" dirty="0" err="1" smtClean="0">
                  <a:solidFill>
                    <a:srgbClr val="00B050"/>
                  </a:solidFill>
                </a:rPr>
                <a:t>CR</a:t>
              </a:r>
              <a:r>
                <a:rPr lang="en-US" altLang="ja-JP" sz="1600" b="1" dirty="0" smtClean="0">
                  <a:solidFill>
                    <a:srgbClr val="00B050"/>
                  </a:solidFill>
                </a:rPr>
                <a:t>/</a:t>
              </a:r>
              <a:r>
                <a:rPr lang="en-US" altLang="ja-JP" sz="1600" b="1" dirty="0" smtClean="0">
                  <a:solidFill>
                    <a:srgbClr val="00B050"/>
                  </a:solidFill>
                  <a:latin typeface="Symbol" pitchFamily="18" charset="2"/>
                </a:rPr>
                <a:t>r</a:t>
              </a:r>
              <a:r>
                <a:rPr lang="en-US" altLang="ja-JP" sz="1600" b="1" baseline="-25000" dirty="0" smtClean="0">
                  <a:solidFill>
                    <a:srgbClr val="00B050"/>
                  </a:solidFill>
                </a:rPr>
                <a:t>0</a:t>
              </a:r>
              <a:r>
                <a:rPr lang="en-US" altLang="ja-JP" sz="1600" b="1" dirty="0" smtClean="0">
                  <a:solidFill>
                    <a:srgbClr val="00B050"/>
                  </a:solidFill>
                </a:rPr>
                <a:t>)</a:t>
              </a:r>
              <a:endParaRPr kumimoji="1" lang="en-US" altLang="ja-JP" sz="1600" b="1" dirty="0" smtClean="0">
                <a:solidFill>
                  <a:srgbClr val="00B050"/>
                </a:solidFill>
              </a:endParaRPr>
            </a:p>
          </p:txBody>
        </p:sp>
      </p:grpSp>
      <p:sp>
        <p:nvSpPr>
          <p:cNvPr id="25" name="テキスト ボックス 24"/>
          <p:cNvSpPr txBox="1"/>
          <p:nvPr/>
        </p:nvSpPr>
        <p:spPr>
          <a:xfrm>
            <a:off x="4712678" y="757372"/>
            <a:ext cx="43492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i="1" dirty="0" smtClean="0"/>
              <a:t>Do decay widths of</a:t>
            </a:r>
          </a:p>
          <a:p>
            <a:pPr algn="ctr"/>
            <a:r>
              <a:rPr kumimoji="1" lang="en-US" altLang="ja-JP" sz="2400" b="1" i="1" dirty="0" err="1" smtClean="0">
                <a:latin typeface="Symbol" pitchFamily="18" charset="2"/>
                <a:ea typeface="SimHei" pitchFamily="49" charset="-122"/>
              </a:rPr>
              <a:t>f</a:t>
            </a:r>
            <a:r>
              <a:rPr kumimoji="1" lang="en-US" altLang="ja-JP" sz="2400" b="1" i="1" dirty="0" err="1" smtClean="0">
                <a:sym typeface="Wingdings" pitchFamily="2" charset="2"/>
              </a:rPr>
              <a:t></a:t>
            </a:r>
            <a:r>
              <a:rPr kumimoji="1" lang="en-US" altLang="ja-JP" sz="2400" b="1" i="1" dirty="0" err="1" smtClean="0">
                <a:latin typeface="ScriptS_IV50" pitchFamily="2" charset="0"/>
                <a:cs typeface="ScriptS_IV50" pitchFamily="2" charset="0"/>
                <a:sym typeface="Wingdings" pitchFamily="2" charset="2"/>
              </a:rPr>
              <a:t>ll</a:t>
            </a:r>
            <a:r>
              <a:rPr kumimoji="1" lang="en-US" altLang="ja-JP" sz="2400" b="1" i="1" dirty="0" smtClean="0">
                <a:latin typeface="ScriptS_IV50" pitchFamily="2" charset="0"/>
                <a:cs typeface="ScriptS_IV50" pitchFamily="2" charset="0"/>
                <a:sym typeface="Wingdings" pitchFamily="2" charset="2"/>
              </a:rPr>
              <a:t> </a:t>
            </a:r>
            <a:r>
              <a:rPr kumimoji="1" lang="en-US" altLang="ja-JP" sz="2400" b="1" i="1" dirty="0" smtClean="0">
                <a:sym typeface="Wingdings" pitchFamily="2" charset="2"/>
              </a:rPr>
              <a:t>/ KK change in</a:t>
            </a:r>
          </a:p>
          <a:p>
            <a:pPr algn="ctr"/>
            <a:r>
              <a:rPr kumimoji="1" lang="en-US" altLang="ja-JP" sz="2400" b="1" i="1" dirty="0" smtClean="0">
                <a:sym typeface="Wingdings" pitchFamily="2" charset="2"/>
              </a:rPr>
              <a:t>nuclear matter caused by</a:t>
            </a:r>
          </a:p>
          <a:p>
            <a:pPr algn="ctr"/>
            <a:r>
              <a:rPr kumimoji="1" lang="en-US" altLang="ja-JP" sz="2400" b="1" i="1" dirty="0" smtClean="0">
                <a:latin typeface="Symbol" pitchFamily="18" charset="2"/>
                <a:cs typeface="ScriptS_IV50" pitchFamily="2" charset="0"/>
                <a:sym typeface="Wingdings" pitchFamily="2" charset="2"/>
              </a:rPr>
              <a:t>f </a:t>
            </a:r>
            <a:r>
              <a:rPr kumimoji="1" lang="en-US" altLang="ja-JP" sz="2400" b="1" i="1" dirty="0" smtClean="0">
                <a:sym typeface="Wingdings" pitchFamily="2" charset="2"/>
              </a:rPr>
              <a:t>/ K spectral modification?</a:t>
            </a:r>
            <a:endParaRPr kumimoji="1" lang="ja-JP" altLang="en-US" sz="2400" b="1" i="1" dirty="0"/>
          </a:p>
        </p:txBody>
      </p:sp>
      <p:sp>
        <p:nvSpPr>
          <p:cNvPr id="33" name="角丸四角形 32"/>
          <p:cNvSpPr/>
          <p:nvPr/>
        </p:nvSpPr>
        <p:spPr bwMode="auto">
          <a:xfrm>
            <a:off x="4572000" y="785447"/>
            <a:ext cx="4572000" cy="6072554"/>
          </a:xfrm>
          <a:prstGeom prst="roundRect">
            <a:avLst>
              <a:gd name="adj" fmla="val 8975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377353" y="3028890"/>
            <a:ext cx="104067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Theory</a:t>
            </a:r>
            <a:endParaRPr kumimoji="1" lang="ja-JP" altLang="en-US" b="1" dirty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 descr="新聞紙"/>
          <p:cNvSpPr txBox="1">
            <a:spLocks noChangeArrowheads="1"/>
          </p:cNvSpPr>
          <p:nvPr/>
        </p:nvSpPr>
        <p:spPr bwMode="auto">
          <a:xfrm>
            <a:off x="0" y="0"/>
            <a:ext cx="9144000" cy="6477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ja-JP" sz="3600" b="1" dirty="0" err="1" smtClean="0">
                <a:latin typeface="Century" pitchFamily="18" charset="0"/>
              </a:rPr>
              <a:t>SiAPD</a:t>
            </a:r>
            <a:endParaRPr lang="en-US" altLang="ja-JP" sz="3600" b="1" dirty="0">
              <a:latin typeface="Century" pitchFamily="18" charset="0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F71C49-63DD-4A47-828F-7A96A61B3F29}" type="slidenum">
              <a:rPr lang="en-US" altLang="ja-JP" smtClean="0"/>
              <a:pPr/>
              <a:t>20</a:t>
            </a:fld>
            <a:endParaRPr lang="en-US" altLang="ja-JP"/>
          </a:p>
        </p:txBody>
      </p:sp>
      <p:pic>
        <p:nvPicPr>
          <p:cNvPr id="4" name="図 3" descr="IMG_2462.JPG"/>
          <p:cNvPicPr>
            <a:picLocks noChangeAspect="1"/>
          </p:cNvPicPr>
          <p:nvPr/>
        </p:nvPicPr>
        <p:blipFill>
          <a:blip r:embed="rId4" cstate="print"/>
          <a:srcRect t="47566"/>
          <a:stretch>
            <a:fillRect/>
          </a:stretch>
        </p:blipFill>
        <p:spPr>
          <a:xfrm>
            <a:off x="1441938" y="710096"/>
            <a:ext cx="6260123" cy="246184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756031" y="1863231"/>
            <a:ext cx="1864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FF00"/>
                </a:solidFill>
              </a:rPr>
              <a:t>S8664-1010</a:t>
            </a:r>
            <a:endParaRPr kumimoji="1" lang="ja-JP" altLang="en-US" sz="2400" b="1" dirty="0">
              <a:solidFill>
                <a:srgbClr val="FFFF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161693" y="1687385"/>
            <a:ext cx="1521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FF00"/>
                </a:solidFill>
              </a:rPr>
              <a:t>S8664-55</a:t>
            </a:r>
            <a:endParaRPr kumimoji="1" lang="ja-JP" altLang="en-US" sz="2400" b="1" dirty="0">
              <a:solidFill>
                <a:srgbClr val="FFFF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465385" y="901939"/>
            <a:ext cx="1093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FF00"/>
                </a:solidFill>
              </a:rPr>
              <a:t>H4083</a:t>
            </a:r>
            <a:endParaRPr kumimoji="1" lang="ja-JP" altLang="en-US" sz="2400" b="1" dirty="0">
              <a:solidFill>
                <a:srgbClr val="FFFF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87569" y="3207851"/>
            <a:ext cx="504092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We purchased and tested </a:t>
            </a:r>
            <a:r>
              <a:rPr kumimoji="1" lang="en-US" altLang="ja-JP" sz="2400" dirty="0" err="1" smtClean="0"/>
              <a:t>SiAPDs</a:t>
            </a:r>
            <a:r>
              <a:rPr kumimoji="1" lang="en-US" altLang="ja-JP" sz="2400" dirty="0" smtClean="0"/>
              <a:t>.</a:t>
            </a:r>
          </a:p>
          <a:p>
            <a:endParaRPr lang="en-US" altLang="ja-JP" sz="1600" dirty="0" smtClean="0"/>
          </a:p>
          <a:p>
            <a:r>
              <a:rPr kumimoji="1" lang="en-US" altLang="ja-JP" sz="2400" dirty="0" smtClean="0"/>
              <a:t>But we </a:t>
            </a:r>
            <a:r>
              <a:rPr kumimoji="1" lang="en-US" altLang="ja-JP" sz="2400" b="1" dirty="0" smtClean="0"/>
              <a:t>CANNOT</a:t>
            </a:r>
            <a:r>
              <a:rPr kumimoji="1" lang="en-US" altLang="ja-JP" sz="2400" dirty="0" smtClean="0"/>
              <a:t> see the signal of a few photons on </a:t>
            </a:r>
            <a:r>
              <a:rPr kumimoji="1" lang="en-US" altLang="ja-JP" sz="2400" dirty="0" err="1" smtClean="0"/>
              <a:t>SiAPD</a:t>
            </a:r>
            <a:r>
              <a:rPr kumimoji="1" lang="en-US" altLang="ja-JP" sz="2400" dirty="0" smtClean="0"/>
              <a:t>,</a:t>
            </a:r>
            <a:r>
              <a:rPr lang="en-US" altLang="ja-JP" sz="2400" dirty="0" smtClean="0"/>
              <a:t> because of read-out electronics noise!</a:t>
            </a:r>
            <a:endParaRPr kumimoji="1" lang="ja-JP" altLang="en-US" sz="2400" dirty="0"/>
          </a:p>
        </p:txBody>
      </p:sp>
      <p:pic>
        <p:nvPicPr>
          <p:cNvPr id="10" name="図 9" descr="IMG_246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77692" y="3500927"/>
            <a:ext cx="3907692" cy="2930769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6588370" y="5298832"/>
            <a:ext cx="19880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~7500 photons</a:t>
            </a:r>
          </a:p>
          <a:p>
            <a:r>
              <a:rPr lang="en-US" altLang="ja-JP" b="1" dirty="0" smtClean="0"/>
              <a:t>(gain : x50)</a:t>
            </a:r>
            <a:endParaRPr kumimoji="1" lang="ja-JP" altLang="en-US" b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16523" y="5134708"/>
            <a:ext cx="4255478" cy="1569660"/>
          </a:xfrm>
          <a:prstGeom prst="rect">
            <a:avLst/>
          </a:prstGeom>
          <a:noFill/>
          <a:ln w="25400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what we have learned is …</a:t>
            </a:r>
          </a:p>
          <a:p>
            <a:pPr algn="ctr"/>
            <a:r>
              <a:rPr kumimoji="1" lang="en-US" altLang="ja-JP" sz="2400" b="1" dirty="0" smtClean="0"/>
              <a:t>“using low-gain devices for Cherenkov detection is </a:t>
            </a:r>
          </a:p>
          <a:p>
            <a:pPr algn="ctr"/>
            <a:r>
              <a:rPr kumimoji="1" lang="en-US" altLang="ja-JP" sz="2400" b="1" dirty="0" smtClean="0"/>
              <a:t>awful difficult!”</a:t>
            </a:r>
            <a:endParaRPr lang="ja-JP" altLang="en-US" sz="2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 descr="新聞紙"/>
          <p:cNvSpPr txBox="1">
            <a:spLocks noChangeArrowheads="1"/>
          </p:cNvSpPr>
          <p:nvPr/>
        </p:nvSpPr>
        <p:spPr bwMode="auto">
          <a:xfrm>
            <a:off x="0" y="0"/>
            <a:ext cx="9144000" cy="6477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ja-JP" sz="3600" b="1" dirty="0" smtClean="0">
                <a:latin typeface="Century" pitchFamily="18" charset="0"/>
              </a:rPr>
              <a:t>MPPC</a:t>
            </a:r>
            <a:endParaRPr lang="en-US" altLang="ja-JP" sz="3600" b="1" dirty="0">
              <a:latin typeface="Century" pitchFamily="18" charset="0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F71C49-63DD-4A47-828F-7A96A61B3F29}" type="slidenum">
              <a:rPr lang="en-US" altLang="ja-JP" smtClean="0"/>
              <a:pPr/>
              <a:t>21</a:t>
            </a:fld>
            <a:endParaRPr lang="en-US" altLang="ja-JP"/>
          </a:p>
        </p:txBody>
      </p:sp>
      <p:pic>
        <p:nvPicPr>
          <p:cNvPr id="4" name="図 3" descr="IMG_2464.JPG"/>
          <p:cNvPicPr>
            <a:picLocks noChangeAspect="1"/>
          </p:cNvPicPr>
          <p:nvPr/>
        </p:nvPicPr>
        <p:blipFill>
          <a:blip r:embed="rId4" cstate="print"/>
          <a:srcRect t="39763" b="5642"/>
          <a:stretch>
            <a:fillRect/>
          </a:stretch>
        </p:blipFill>
        <p:spPr>
          <a:xfrm>
            <a:off x="1358096" y="694475"/>
            <a:ext cx="6427808" cy="263193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280190" y="693596"/>
            <a:ext cx="14532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rgbClr val="FFFF00"/>
                </a:solidFill>
              </a:rPr>
              <a:t>S10362</a:t>
            </a:r>
          </a:p>
          <a:p>
            <a:pPr algn="ctr"/>
            <a:r>
              <a:rPr lang="en-US" altLang="ja-JP" sz="2400" b="1" dirty="0" smtClean="0">
                <a:solidFill>
                  <a:srgbClr val="FFFF00"/>
                </a:solidFill>
              </a:rPr>
              <a:t>-11-100C</a:t>
            </a:r>
            <a:endParaRPr kumimoji="1" lang="ja-JP" altLang="en-US" sz="2400" b="1" dirty="0">
              <a:solidFill>
                <a:srgbClr val="FFFF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23841" y="1829845"/>
            <a:ext cx="2533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FFFF00"/>
                </a:solidFill>
              </a:rPr>
              <a:t>S10362-33-100C</a:t>
            </a:r>
            <a:endParaRPr kumimoji="1" lang="ja-JP" altLang="en-US" sz="2400" b="1" dirty="0">
              <a:solidFill>
                <a:srgbClr val="FFFF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828556" y="614501"/>
            <a:ext cx="2533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FFFF00"/>
                </a:solidFill>
              </a:rPr>
              <a:t>S10362-33-050C</a:t>
            </a:r>
            <a:endParaRPr kumimoji="1" lang="ja-JP" altLang="en-US" sz="2400" b="1" dirty="0">
              <a:solidFill>
                <a:srgbClr val="FFFF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374979" y="915443"/>
            <a:ext cx="14702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rgbClr val="FFFF00"/>
                </a:solidFill>
              </a:rPr>
              <a:t>S10362</a:t>
            </a:r>
          </a:p>
          <a:p>
            <a:pPr algn="ctr"/>
            <a:r>
              <a:rPr lang="en-US" altLang="ja-JP" sz="2400" b="1" dirty="0" smtClean="0">
                <a:solidFill>
                  <a:srgbClr val="FFFF00"/>
                </a:solidFill>
              </a:rPr>
              <a:t>-33-025C</a:t>
            </a:r>
            <a:endParaRPr kumimoji="1" lang="ja-JP" altLang="en-US" sz="2400" b="1" dirty="0">
              <a:solidFill>
                <a:srgbClr val="FFFF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64419" y="3314838"/>
            <a:ext cx="50409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We purchased and tested MPPCs.</a:t>
            </a:r>
          </a:p>
          <a:p>
            <a:endParaRPr lang="en-US" altLang="ja-JP" sz="1600" dirty="0" smtClean="0"/>
          </a:p>
          <a:p>
            <a:r>
              <a:rPr kumimoji="1" lang="en-US" altLang="ja-JP" sz="2400" dirty="0" smtClean="0"/>
              <a:t>The dark count signals of ~</a:t>
            </a:r>
            <a:r>
              <a:rPr kumimoji="1" lang="en-US" altLang="ja-JP" sz="2400" dirty="0" err="1" smtClean="0"/>
              <a:t>Mcps</a:t>
            </a:r>
            <a:r>
              <a:rPr kumimoji="1" lang="en-US" altLang="ja-JP" sz="2400" dirty="0" smtClean="0"/>
              <a:t> </a:t>
            </a:r>
            <a:r>
              <a:rPr lang="en-US" altLang="ja-JP" sz="2400" dirty="0" smtClean="0"/>
              <a:t>were confirmed as written in the product specification.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300" y="5181008"/>
            <a:ext cx="5185457" cy="1569660"/>
          </a:xfrm>
          <a:prstGeom prst="rect">
            <a:avLst/>
          </a:prstGeom>
          <a:noFill/>
          <a:ln w="25400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It seems that </a:t>
            </a:r>
            <a:r>
              <a:rPr lang="en-US" altLang="ja-JP" sz="2400" b="1" dirty="0" smtClean="0"/>
              <a:t>usage of the MPPCs for a single-photon detector</a:t>
            </a:r>
          </a:p>
          <a:p>
            <a:pPr algn="ctr"/>
            <a:r>
              <a:rPr lang="en-US" altLang="ja-JP" sz="2400" b="1" dirty="0" smtClean="0"/>
              <a:t>is too hard!</a:t>
            </a:r>
          </a:p>
          <a:p>
            <a:pPr algn="ctr"/>
            <a:r>
              <a:rPr lang="en-US" altLang="ja-JP" sz="2400" dirty="0" smtClean="0"/>
              <a:t>Several tens of photons are required.</a:t>
            </a:r>
          </a:p>
        </p:txBody>
      </p:sp>
      <p:pic>
        <p:nvPicPr>
          <p:cNvPr id="12" name="図 11" descr="MPPC-counting.png"/>
          <p:cNvPicPr>
            <a:picLocks noChangeAspect="1"/>
          </p:cNvPicPr>
          <p:nvPr/>
        </p:nvPicPr>
        <p:blipFill>
          <a:blip r:embed="rId5" cstate="print"/>
          <a:srcRect r="14953"/>
          <a:stretch>
            <a:fillRect/>
          </a:stretch>
        </p:blipFill>
        <p:spPr>
          <a:xfrm>
            <a:off x="5278061" y="3469191"/>
            <a:ext cx="3842795" cy="338880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F71C49-63DD-4A47-828F-7A96A61B3F29}" type="slidenum">
              <a:rPr lang="en-US" altLang="ja-JP" smtClean="0"/>
              <a:pPr/>
              <a:t>22</a:t>
            </a:fld>
            <a:endParaRPr lang="en-US" altLang="ja-JP"/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Text Box 5" descr="新聞紙"/>
          <p:cNvSpPr txBox="1">
            <a:spLocks noChangeArrowheads="1"/>
          </p:cNvSpPr>
          <p:nvPr/>
        </p:nvSpPr>
        <p:spPr bwMode="auto">
          <a:xfrm>
            <a:off x="0" y="0"/>
            <a:ext cx="9144000" cy="719138"/>
          </a:xfrm>
          <a:prstGeom prst="rect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ja-JP" sz="3600" b="1">
                <a:solidFill>
                  <a:schemeClr val="tx2"/>
                </a:solidFill>
                <a:latin typeface="Century" pitchFamily="18" charset="0"/>
              </a:rPr>
              <a:t>Vector Meson, </a:t>
            </a:r>
            <a:r>
              <a:rPr lang="en-US" altLang="ja-JP" sz="3600" b="1">
                <a:solidFill>
                  <a:schemeClr val="tx2"/>
                </a:solidFill>
                <a:latin typeface="Symbol" pitchFamily="18" charset="2"/>
              </a:rPr>
              <a:t>f</a:t>
            </a:r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1250950" y="717550"/>
            <a:ext cx="670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b="1" u="sng"/>
              <a:t>J.D.Jackson, Nuovo Cimento 34, 1644 (1964).</a:t>
            </a:r>
          </a:p>
        </p:txBody>
      </p:sp>
      <p:graphicFrame>
        <p:nvGraphicFramePr>
          <p:cNvPr id="32787" name="Object 19"/>
          <p:cNvGraphicFramePr>
            <a:graphicFrameLocks noChangeAspect="1"/>
          </p:cNvGraphicFramePr>
          <p:nvPr/>
        </p:nvGraphicFramePr>
        <p:xfrm>
          <a:off x="719138" y="1935163"/>
          <a:ext cx="3071812" cy="1709737"/>
        </p:xfrm>
        <a:graphic>
          <a:graphicData uri="http://schemas.openxmlformats.org/presentationml/2006/ole">
            <p:oleObj spid="_x0000_s43010" name="Equation" r:id="rId6" imgW="1600200" imgH="888840" progId="Equation.DSMT4">
              <p:embed/>
            </p:oleObj>
          </a:graphicData>
        </a:graphic>
      </p:graphicFrame>
      <p:sp>
        <p:nvSpPr>
          <p:cNvPr id="32788" name="Text Box 20"/>
          <p:cNvSpPr txBox="1">
            <a:spLocks noChangeArrowheads="1"/>
          </p:cNvSpPr>
          <p:nvPr/>
        </p:nvSpPr>
        <p:spPr bwMode="auto">
          <a:xfrm>
            <a:off x="1333506" y="1412875"/>
            <a:ext cx="16071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solidFill>
                  <a:srgbClr val="0066FF"/>
                </a:solidFill>
              </a:rPr>
              <a:t>m</a:t>
            </a:r>
            <a:r>
              <a:rPr lang="en-US" altLang="ja-JP" sz="2400" b="1" baseline="-25000" dirty="0" smtClean="0">
                <a:solidFill>
                  <a:srgbClr val="0066FF"/>
                </a:solidFill>
                <a:latin typeface="Symbol" pitchFamily="18" charset="2"/>
              </a:rPr>
              <a:t>f</a:t>
            </a:r>
            <a:r>
              <a:rPr lang="ja-JP" altLang="en-US" sz="2400" b="1" dirty="0" smtClean="0">
                <a:solidFill>
                  <a:srgbClr val="0066FF"/>
                </a:solidFill>
                <a:latin typeface="Symbol" pitchFamily="18" charset="2"/>
              </a:rPr>
              <a:t>が</a:t>
            </a:r>
            <a:r>
              <a:rPr lang="ja-JP" altLang="en-US" sz="2400" b="1" dirty="0" smtClean="0">
                <a:solidFill>
                  <a:srgbClr val="0066FF"/>
                </a:solidFill>
              </a:rPr>
              <a:t>変化</a:t>
            </a:r>
            <a:endParaRPr lang="ja-JP" altLang="en-US" sz="2400" b="1" dirty="0">
              <a:solidFill>
                <a:srgbClr val="0066FF"/>
              </a:solidFill>
            </a:endParaRPr>
          </a:p>
        </p:txBody>
      </p:sp>
      <p:graphicFrame>
        <p:nvGraphicFramePr>
          <p:cNvPr id="32789" name="Object 21"/>
          <p:cNvGraphicFramePr>
            <a:graphicFrameLocks noChangeAspect="1"/>
          </p:cNvGraphicFramePr>
          <p:nvPr/>
        </p:nvGraphicFramePr>
        <p:xfrm>
          <a:off x="1079500" y="4673600"/>
          <a:ext cx="2195513" cy="1743075"/>
        </p:xfrm>
        <a:graphic>
          <a:graphicData uri="http://schemas.openxmlformats.org/presentationml/2006/ole">
            <p:oleObj spid="_x0000_s43011" name="Equation" r:id="rId7" imgW="1104840" imgH="876240" progId="Equation.DSMT4">
              <p:embed/>
            </p:oleObj>
          </a:graphicData>
        </a:graphic>
      </p:graphicFrame>
      <p:sp>
        <p:nvSpPr>
          <p:cNvPr id="32790" name="Text Box 22"/>
          <p:cNvSpPr txBox="1">
            <a:spLocks noChangeArrowheads="1"/>
          </p:cNvSpPr>
          <p:nvPr/>
        </p:nvSpPr>
        <p:spPr bwMode="auto">
          <a:xfrm>
            <a:off x="1265821" y="4149725"/>
            <a:ext cx="173715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2400" b="1" dirty="0" err="1" smtClean="0">
                <a:solidFill>
                  <a:srgbClr val="0066FF"/>
                </a:solidFill>
              </a:rPr>
              <a:t>m</a:t>
            </a:r>
            <a:r>
              <a:rPr lang="en-US" altLang="ja-JP" sz="2400" b="1" baseline="-25000" dirty="0" err="1" smtClean="0">
                <a:solidFill>
                  <a:srgbClr val="0066FF"/>
                </a:solidFill>
                <a:latin typeface="+mn-lt"/>
              </a:rPr>
              <a:t>K</a:t>
            </a:r>
            <a:r>
              <a:rPr lang="ja-JP" altLang="en-US" sz="2400" b="1" dirty="0" smtClean="0">
                <a:solidFill>
                  <a:srgbClr val="0066FF"/>
                </a:solidFill>
              </a:rPr>
              <a:t>が変化</a:t>
            </a:r>
            <a:endParaRPr lang="ja-JP" altLang="en-US" sz="2400" b="1" dirty="0">
              <a:solidFill>
                <a:srgbClr val="0066FF"/>
              </a:solidFill>
            </a:endParaRPr>
          </a:p>
        </p:txBody>
      </p:sp>
      <p:pic>
        <p:nvPicPr>
          <p:cNvPr id="32793" name="Picture 25" descr="phi_width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83188" y="1193800"/>
            <a:ext cx="2773362" cy="2806700"/>
          </a:xfrm>
          <a:prstGeom prst="rect">
            <a:avLst/>
          </a:prstGeom>
          <a:noFill/>
        </p:spPr>
      </p:pic>
      <p:pic>
        <p:nvPicPr>
          <p:cNvPr id="32795" name="Picture 27" descr="phi_width2"/>
          <p:cNvPicPr>
            <a:picLocks noGrp="1" noChangeAspect="1" noChangeArrowheads="1"/>
          </p:cNvPicPr>
          <p:nvPr>
            <p:ph/>
          </p:nvPr>
        </p:nvPicPr>
        <p:blipFill>
          <a:blip r:embed="rId9" cstate="print"/>
          <a:srcRect/>
          <a:stretch>
            <a:fillRect/>
          </a:stretch>
        </p:blipFill>
        <p:spPr>
          <a:xfrm>
            <a:off x="5211763" y="4000500"/>
            <a:ext cx="2852737" cy="2819400"/>
          </a:xfrm>
          <a:noFill/>
          <a:ln/>
        </p:spPr>
      </p:pic>
      <p:sp>
        <p:nvSpPr>
          <p:cNvPr id="32797" name="AutoShape 29"/>
          <p:cNvSpPr>
            <a:spLocks noChangeArrowheads="1"/>
          </p:cNvSpPr>
          <p:nvPr/>
        </p:nvSpPr>
        <p:spPr bwMode="auto">
          <a:xfrm>
            <a:off x="4032250" y="2349500"/>
            <a:ext cx="1150938" cy="711200"/>
          </a:xfrm>
          <a:prstGeom prst="rightArrow">
            <a:avLst>
              <a:gd name="adj1" fmla="val 50000"/>
              <a:gd name="adj2" fmla="val 67632"/>
            </a:avLst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798" name="AutoShape 30"/>
          <p:cNvSpPr>
            <a:spLocks noChangeArrowheads="1"/>
          </p:cNvSpPr>
          <p:nvPr/>
        </p:nvSpPr>
        <p:spPr bwMode="auto">
          <a:xfrm>
            <a:off x="4033838" y="5049838"/>
            <a:ext cx="1150937" cy="711200"/>
          </a:xfrm>
          <a:prstGeom prst="rightArrow">
            <a:avLst>
              <a:gd name="adj1" fmla="val 50000"/>
              <a:gd name="adj2" fmla="val 67632"/>
            </a:avLst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799" name="Line 31"/>
          <p:cNvSpPr>
            <a:spLocks noChangeShapeType="1"/>
          </p:cNvSpPr>
          <p:nvPr/>
        </p:nvSpPr>
        <p:spPr bwMode="auto">
          <a:xfrm>
            <a:off x="7237413" y="3644900"/>
            <a:ext cx="97155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2800" name="Text Box 32"/>
          <p:cNvSpPr txBox="1">
            <a:spLocks noChangeArrowheads="1"/>
          </p:cNvSpPr>
          <p:nvPr/>
        </p:nvSpPr>
        <p:spPr bwMode="auto">
          <a:xfrm>
            <a:off x="7208838" y="3248025"/>
            <a:ext cx="1035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008000"/>
                </a:solidFill>
                <a:latin typeface="Symbol" pitchFamily="18" charset="2"/>
              </a:rPr>
              <a:t>f</a:t>
            </a:r>
            <a:r>
              <a:rPr lang="en-US" altLang="ja-JP" b="1">
                <a:solidFill>
                  <a:srgbClr val="008000"/>
                </a:solidFill>
              </a:rPr>
              <a:t> mass</a:t>
            </a:r>
          </a:p>
        </p:txBody>
      </p:sp>
      <p:sp>
        <p:nvSpPr>
          <p:cNvPr id="32801" name="Line 33"/>
          <p:cNvSpPr>
            <a:spLocks noChangeShapeType="1"/>
          </p:cNvSpPr>
          <p:nvPr/>
        </p:nvSpPr>
        <p:spPr bwMode="auto">
          <a:xfrm>
            <a:off x="7202488" y="6418263"/>
            <a:ext cx="97155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2802" name="Text Box 34"/>
          <p:cNvSpPr txBox="1">
            <a:spLocks noChangeArrowheads="1"/>
          </p:cNvSpPr>
          <p:nvPr/>
        </p:nvSpPr>
        <p:spPr bwMode="auto">
          <a:xfrm>
            <a:off x="7173913" y="6024563"/>
            <a:ext cx="1087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008000"/>
                </a:solidFill>
              </a:rPr>
              <a:t>K mass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 rot="16200000">
            <a:off x="4748647" y="1350813"/>
            <a:ext cx="75693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latin typeface="Symbol" pitchFamily="18" charset="2"/>
              </a:rPr>
              <a:t>G</a:t>
            </a:r>
            <a:r>
              <a:rPr kumimoji="1" lang="en-US" altLang="ja-JP" b="1" dirty="0" smtClean="0"/>
              <a:t>*/</a:t>
            </a:r>
            <a:r>
              <a:rPr kumimoji="1" lang="en-US" altLang="ja-JP" b="1" dirty="0" smtClean="0">
                <a:latin typeface="Symbol" pitchFamily="18" charset="2"/>
              </a:rPr>
              <a:t>G</a:t>
            </a:r>
            <a:r>
              <a:rPr lang="en-US" altLang="ja-JP" b="1" baseline="-25000" dirty="0"/>
              <a:t>0</a:t>
            </a:r>
            <a:endParaRPr kumimoji="1" lang="ja-JP" altLang="en-US" b="1" baseline="-25000" dirty="0"/>
          </a:p>
        </p:txBody>
      </p:sp>
      <p:sp>
        <p:nvSpPr>
          <p:cNvPr id="18" name="テキスト ボックス 17"/>
          <p:cNvSpPr txBox="1"/>
          <p:nvPr/>
        </p:nvSpPr>
        <p:spPr>
          <a:xfrm rot="16200000">
            <a:off x="4797138" y="4152895"/>
            <a:ext cx="75693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latin typeface="Symbol" pitchFamily="18" charset="2"/>
              </a:rPr>
              <a:t>G</a:t>
            </a:r>
            <a:r>
              <a:rPr kumimoji="1" lang="en-US" altLang="ja-JP" b="1" dirty="0" smtClean="0"/>
              <a:t>*/</a:t>
            </a:r>
            <a:r>
              <a:rPr kumimoji="1" lang="en-US" altLang="ja-JP" b="1" dirty="0" smtClean="0">
                <a:latin typeface="Symbol" pitchFamily="18" charset="2"/>
              </a:rPr>
              <a:t>G</a:t>
            </a:r>
            <a:r>
              <a:rPr lang="en-US" altLang="ja-JP" b="1" baseline="-25000" dirty="0"/>
              <a:t>0</a:t>
            </a:r>
            <a:endParaRPr kumimoji="1" lang="ja-JP" altLang="en-US" b="1" baseline="-25000" dirty="0"/>
          </a:p>
        </p:txBody>
      </p:sp>
      <p:sp>
        <p:nvSpPr>
          <p:cNvPr id="19" name="スライド番号プレースホルダ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02EF92-B592-4A6C-BDC7-7898A328C4EA}" type="slidenum">
              <a:rPr lang="en-US" altLang="ja-JP" smtClean="0"/>
              <a:pPr/>
              <a:t>23</a:t>
            </a:fld>
            <a:endParaRPr lang="en-US" altLang="ja-JP"/>
          </a:p>
        </p:txBody>
      </p:sp>
    </p:spTree>
    <p:custDataLst>
      <p:tags r:id="rId2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90" grpId="0"/>
      <p:bldP spid="32798" grpId="0" animBg="1"/>
      <p:bldP spid="32801" grpId="0" animBg="1"/>
      <p:bldP spid="32802" grpId="0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 descr="新聞紙"/>
          <p:cNvSpPr txBox="1">
            <a:spLocks noChangeArrowheads="1"/>
          </p:cNvSpPr>
          <p:nvPr/>
        </p:nvSpPr>
        <p:spPr bwMode="auto">
          <a:xfrm>
            <a:off x="0" y="0"/>
            <a:ext cx="9144000" cy="719138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ja-JP" sz="3600" b="1" dirty="0">
                <a:solidFill>
                  <a:schemeClr val="tx2"/>
                </a:solidFill>
                <a:latin typeface="Symbol" pitchFamily="18" charset="2"/>
              </a:rPr>
              <a:t>f</a:t>
            </a:r>
            <a:r>
              <a:rPr lang="en-US" altLang="ja-JP" sz="3600" b="1" dirty="0">
                <a:solidFill>
                  <a:schemeClr val="tx2"/>
                </a:solidFill>
                <a:latin typeface="Century" pitchFamily="18" charset="0"/>
              </a:rPr>
              <a:t> </a:t>
            </a:r>
            <a:r>
              <a:rPr lang="en-US" altLang="ja-JP" sz="3600" b="1" dirty="0" smtClean="0">
                <a:solidFill>
                  <a:schemeClr val="tx2"/>
                </a:solidFill>
                <a:latin typeface="Century" pitchFamily="18" charset="0"/>
              </a:rPr>
              <a:t>Puzzle</a:t>
            </a:r>
            <a:endParaRPr lang="en-US" altLang="ja-JP" sz="3600" b="1" dirty="0">
              <a:solidFill>
                <a:schemeClr val="tx2"/>
              </a:solidFill>
              <a:latin typeface="Symbol" pitchFamily="18" charset="2"/>
            </a:endParaRPr>
          </a:p>
        </p:txBody>
      </p:sp>
      <p:grpSp>
        <p:nvGrpSpPr>
          <p:cNvPr id="2" name="グループ化 28"/>
          <p:cNvGrpSpPr/>
          <p:nvPr/>
        </p:nvGrpSpPr>
        <p:grpSpPr>
          <a:xfrm>
            <a:off x="41562" y="1693724"/>
            <a:ext cx="5656292" cy="2646878"/>
            <a:chOff x="41562" y="1693724"/>
            <a:chExt cx="5656292" cy="2646878"/>
          </a:xfrm>
        </p:grpSpPr>
        <p:sp>
          <p:nvSpPr>
            <p:cNvPr id="12" name="テキスト ボックス 11"/>
            <p:cNvSpPr txBox="1"/>
            <p:nvPr/>
          </p:nvSpPr>
          <p:spPr>
            <a:xfrm>
              <a:off x="41562" y="1693724"/>
              <a:ext cx="5656292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Wingdings" pitchFamily="2" charset="2"/>
                <a:buChar char="l"/>
              </a:pPr>
              <a:r>
                <a:rPr kumimoji="1" lang="en-US" altLang="ja-JP" sz="2400" b="1" dirty="0" smtClean="0"/>
                <a:t>theoretical predictions</a:t>
              </a:r>
            </a:p>
            <a:p>
              <a:pPr>
                <a:buFont typeface="Arial" pitchFamily="34" charset="0"/>
                <a:buChar char="−"/>
              </a:pPr>
              <a:r>
                <a:rPr lang="ja-JP" altLang="en-US" sz="2200" dirty="0"/>
                <a:t> </a:t>
              </a:r>
              <a:r>
                <a:rPr lang="en-US" altLang="ja-JP" dirty="0" err="1"/>
                <a:t>D.Lissauer</a:t>
              </a:r>
              <a:r>
                <a:rPr lang="en-US" altLang="ja-JP" dirty="0"/>
                <a:t> and </a:t>
              </a:r>
              <a:r>
                <a:rPr lang="en-US" altLang="ja-JP" dirty="0" err="1"/>
                <a:t>V.Shuryak</a:t>
              </a:r>
              <a:r>
                <a:rPr lang="en-US" altLang="ja-JP" dirty="0"/>
                <a:t>, PLB253,15(1991</a:t>
              </a:r>
              <a:r>
                <a:rPr lang="en-US" altLang="ja-JP" dirty="0" smtClean="0"/>
                <a:t>).</a:t>
              </a:r>
              <a:endParaRPr lang="en-US" altLang="ja-JP" dirty="0"/>
            </a:p>
            <a:p>
              <a:pPr>
                <a:buFont typeface="Arial" pitchFamily="34" charset="0"/>
                <a:buChar char="−"/>
              </a:pPr>
              <a:endParaRPr lang="en-US" altLang="ja-JP" dirty="0" smtClean="0"/>
            </a:p>
            <a:p>
              <a:pPr>
                <a:buFont typeface="Arial" pitchFamily="34" charset="0"/>
                <a:buChar char="−"/>
              </a:pPr>
              <a:r>
                <a:rPr lang="en-US" altLang="ja-JP" dirty="0" smtClean="0"/>
                <a:t> P.-Z. Bi and </a:t>
              </a:r>
              <a:r>
                <a:rPr lang="en-US" altLang="ja-JP" dirty="0" err="1" smtClean="0"/>
                <a:t>J.Rafelski</a:t>
              </a:r>
              <a:r>
                <a:rPr lang="en-US" altLang="ja-JP" dirty="0" smtClean="0"/>
                <a:t>, PLB262,485(1991).</a:t>
              </a:r>
            </a:p>
            <a:p>
              <a:pPr>
                <a:buFont typeface="Arial" pitchFamily="34" charset="0"/>
                <a:buChar char="−"/>
              </a:pPr>
              <a:endParaRPr kumimoji="1" lang="en-US" altLang="ja-JP" dirty="0"/>
            </a:p>
            <a:p>
              <a:pPr>
                <a:buFont typeface="Arial" pitchFamily="34" charset="0"/>
                <a:buChar char="−"/>
              </a:pPr>
              <a:r>
                <a:rPr kumimoji="1" lang="en-US" altLang="ja-JP" dirty="0" smtClean="0"/>
                <a:t> </a:t>
              </a:r>
              <a:r>
                <a:rPr kumimoji="1" lang="en-US" altLang="ja-JP" dirty="0" err="1" smtClean="0"/>
                <a:t>J.P.Blaziot</a:t>
              </a:r>
              <a:r>
                <a:rPr kumimoji="1" lang="en-US" altLang="ja-JP" dirty="0" smtClean="0"/>
                <a:t> and </a:t>
              </a:r>
              <a:r>
                <a:rPr kumimoji="1" lang="en-US" altLang="ja-JP" dirty="0" err="1" smtClean="0"/>
                <a:t>R.M.Galain</a:t>
              </a:r>
              <a:r>
                <a:rPr kumimoji="1" lang="en-US" altLang="ja-JP" dirty="0" smtClean="0"/>
                <a:t>, PLB271,32(1991).</a:t>
              </a:r>
            </a:p>
            <a:p>
              <a:endParaRPr lang="en-US" altLang="ja-JP" dirty="0"/>
            </a:p>
            <a:p>
              <a:pPr>
                <a:buFont typeface="Arial" pitchFamily="34" charset="0"/>
                <a:buChar char="−"/>
              </a:pPr>
              <a:r>
                <a:rPr kumimoji="1" lang="en-US" altLang="ja-JP" dirty="0" smtClean="0"/>
                <a:t> et</a:t>
              </a:r>
              <a:r>
                <a:rPr lang="en-US" altLang="ja-JP" dirty="0" smtClean="0"/>
                <a:t>c.</a:t>
              </a:r>
              <a:endParaRPr kumimoji="1" lang="ja-JP" altLang="en-US" dirty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976747" y="2421080"/>
              <a:ext cx="26292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b="1" i="1" dirty="0" smtClean="0">
                  <a:solidFill>
                    <a:srgbClr val="0070C0"/>
                  </a:solidFill>
                  <a:latin typeface="Symbol" pitchFamily="18" charset="2"/>
                </a:rPr>
                <a:t>G</a:t>
              </a:r>
              <a:r>
                <a:rPr kumimoji="1" lang="en-US" altLang="ja-JP" sz="1600" b="1" i="1" dirty="0" smtClean="0">
                  <a:solidFill>
                    <a:srgbClr val="0070C0"/>
                  </a:solidFill>
                </a:rPr>
                <a:t>*(</a:t>
              </a:r>
              <a:r>
                <a:rPr kumimoji="1" lang="en-US" altLang="ja-JP" sz="1600" b="1" i="1" dirty="0" err="1" smtClean="0">
                  <a:solidFill>
                    <a:srgbClr val="0070C0"/>
                  </a:solidFill>
                  <a:latin typeface="Symbol" pitchFamily="18" charset="2"/>
                </a:rPr>
                <a:t>f</a:t>
              </a:r>
              <a:r>
                <a:rPr kumimoji="1" lang="en-US" altLang="ja-JP" sz="1600" b="1" i="1" dirty="0" err="1" smtClean="0">
                  <a:solidFill>
                    <a:srgbClr val="0070C0"/>
                  </a:solidFill>
                  <a:sym typeface="Wingdings" pitchFamily="2" charset="2"/>
                </a:rPr>
                <a:t>KK</a:t>
              </a:r>
              <a:r>
                <a:rPr kumimoji="1" lang="en-US" altLang="ja-JP" sz="1600" b="1" i="1" dirty="0" smtClean="0">
                  <a:solidFill>
                    <a:srgbClr val="0070C0"/>
                  </a:solidFill>
                </a:rPr>
                <a:t>)/</a:t>
              </a:r>
              <a:r>
                <a:rPr kumimoji="1" lang="en-US" altLang="ja-JP" sz="1600" b="1" i="1" dirty="0" smtClean="0">
                  <a:solidFill>
                    <a:srgbClr val="0070C0"/>
                  </a:solidFill>
                  <a:latin typeface="Symbol" pitchFamily="18" charset="2"/>
                </a:rPr>
                <a:t>G</a:t>
              </a:r>
              <a:r>
                <a:rPr kumimoji="1" lang="en-US" altLang="ja-JP" sz="1600" b="1" i="1" dirty="0" smtClean="0">
                  <a:solidFill>
                    <a:srgbClr val="0070C0"/>
                  </a:solidFill>
                  <a:latin typeface="+mn-lt"/>
                </a:rPr>
                <a:t>*</a:t>
              </a:r>
              <a:r>
                <a:rPr kumimoji="1" lang="en-US" altLang="ja-JP" sz="1600" b="1" i="1" dirty="0" smtClean="0">
                  <a:solidFill>
                    <a:srgbClr val="0070C0"/>
                  </a:solidFill>
                </a:rPr>
                <a:t>(</a:t>
              </a:r>
              <a:r>
                <a:rPr kumimoji="1" lang="en-US" altLang="ja-JP" sz="1600" b="1" i="1" dirty="0" err="1" smtClean="0">
                  <a:solidFill>
                    <a:srgbClr val="0070C0"/>
                  </a:solidFill>
                  <a:latin typeface="Symbol" pitchFamily="18" charset="2"/>
                </a:rPr>
                <a:t>f</a:t>
              </a:r>
              <a:r>
                <a:rPr kumimoji="1" lang="en-US" altLang="ja-JP" sz="1600" b="1" i="1" dirty="0" err="1" smtClean="0">
                  <a:solidFill>
                    <a:srgbClr val="0070C0"/>
                  </a:solidFill>
                  <a:sym typeface="Wingdings" pitchFamily="2" charset="2"/>
                </a:rPr>
                <a:t>ll</a:t>
              </a:r>
              <a:r>
                <a:rPr kumimoji="1" lang="en-US" altLang="ja-JP" sz="1600" b="1" i="1" dirty="0" smtClean="0">
                  <a:solidFill>
                    <a:srgbClr val="0070C0"/>
                  </a:solidFill>
                </a:rPr>
                <a:t>) </a:t>
              </a:r>
              <a:r>
                <a:rPr kumimoji="1" lang="ja-JP" altLang="en-US" sz="1600" b="1" i="1" dirty="0" smtClean="0">
                  <a:solidFill>
                    <a:srgbClr val="0070C0"/>
                  </a:solidFill>
                </a:rPr>
                <a:t>の増加</a:t>
              </a:r>
              <a:endParaRPr kumimoji="1" lang="ja-JP" altLang="en-US" sz="1600" b="1" i="1" dirty="0">
                <a:solidFill>
                  <a:srgbClr val="0070C0"/>
                </a:solidFill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952501" y="3631168"/>
              <a:ext cx="26292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b="1" i="1" dirty="0" smtClean="0">
                  <a:solidFill>
                    <a:srgbClr val="C00000"/>
                  </a:solidFill>
                  <a:latin typeface="Symbol" pitchFamily="18" charset="2"/>
                </a:rPr>
                <a:t>G</a:t>
              </a:r>
              <a:r>
                <a:rPr kumimoji="1" lang="en-US" altLang="ja-JP" sz="1600" b="1" i="1" dirty="0" smtClean="0">
                  <a:solidFill>
                    <a:srgbClr val="C00000"/>
                  </a:solidFill>
                </a:rPr>
                <a:t>*(</a:t>
              </a:r>
              <a:r>
                <a:rPr kumimoji="1" lang="en-US" altLang="ja-JP" sz="1600" b="1" i="1" dirty="0" err="1" smtClean="0">
                  <a:solidFill>
                    <a:srgbClr val="C00000"/>
                  </a:solidFill>
                  <a:latin typeface="Symbol" pitchFamily="18" charset="2"/>
                </a:rPr>
                <a:t>f</a:t>
              </a:r>
              <a:r>
                <a:rPr kumimoji="1" lang="en-US" altLang="ja-JP" sz="1600" b="1" i="1" dirty="0" err="1" smtClean="0">
                  <a:solidFill>
                    <a:srgbClr val="C00000"/>
                  </a:solidFill>
                  <a:sym typeface="Wingdings" pitchFamily="2" charset="2"/>
                </a:rPr>
                <a:t>KK</a:t>
              </a:r>
              <a:r>
                <a:rPr kumimoji="1" lang="en-US" altLang="ja-JP" sz="1600" b="1" i="1" dirty="0" smtClean="0">
                  <a:solidFill>
                    <a:srgbClr val="C00000"/>
                  </a:solidFill>
                </a:rPr>
                <a:t>)/</a:t>
              </a:r>
              <a:r>
                <a:rPr kumimoji="1" lang="en-US" altLang="ja-JP" sz="1600" b="1" i="1" dirty="0" smtClean="0">
                  <a:solidFill>
                    <a:srgbClr val="C00000"/>
                  </a:solidFill>
                  <a:latin typeface="Symbol" pitchFamily="18" charset="2"/>
                </a:rPr>
                <a:t>G</a:t>
              </a:r>
              <a:r>
                <a:rPr kumimoji="1" lang="en-US" altLang="ja-JP" sz="1600" b="1" i="1" dirty="0" smtClean="0">
                  <a:solidFill>
                    <a:srgbClr val="C00000"/>
                  </a:solidFill>
                </a:rPr>
                <a:t>*(</a:t>
              </a:r>
              <a:r>
                <a:rPr kumimoji="1" lang="en-US" altLang="ja-JP" sz="1600" b="1" i="1" dirty="0" err="1" smtClean="0">
                  <a:solidFill>
                    <a:srgbClr val="C00000"/>
                  </a:solidFill>
                  <a:latin typeface="Symbol" pitchFamily="18" charset="2"/>
                </a:rPr>
                <a:t>f</a:t>
              </a:r>
              <a:r>
                <a:rPr kumimoji="1" lang="en-US" altLang="ja-JP" sz="1600" b="1" i="1" dirty="0" err="1" smtClean="0">
                  <a:solidFill>
                    <a:srgbClr val="C00000"/>
                  </a:solidFill>
                  <a:sym typeface="Wingdings" pitchFamily="2" charset="2"/>
                </a:rPr>
                <a:t>ll</a:t>
              </a:r>
              <a:r>
                <a:rPr kumimoji="1" lang="en-US" altLang="ja-JP" sz="1600" b="1" i="1" dirty="0" smtClean="0">
                  <a:solidFill>
                    <a:srgbClr val="C00000"/>
                  </a:solidFill>
                </a:rPr>
                <a:t>) </a:t>
              </a:r>
              <a:r>
                <a:rPr kumimoji="1" lang="ja-JP" altLang="en-US" sz="1600" b="1" i="1" dirty="0" smtClean="0">
                  <a:solidFill>
                    <a:srgbClr val="C00000"/>
                  </a:solidFill>
                </a:rPr>
                <a:t>の減少</a:t>
              </a:r>
              <a:endParaRPr kumimoji="1" lang="ja-JP" altLang="en-US" sz="1600" b="1" i="1" dirty="0">
                <a:solidFill>
                  <a:srgbClr val="C00000"/>
                </a:solidFill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931718" y="3038491"/>
              <a:ext cx="26292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b="1" i="1" dirty="0" smtClean="0">
                  <a:solidFill>
                    <a:srgbClr val="0070C0"/>
                  </a:solidFill>
                  <a:latin typeface="Symbol" pitchFamily="18" charset="2"/>
                </a:rPr>
                <a:t>G</a:t>
              </a:r>
              <a:r>
                <a:rPr kumimoji="1" lang="en-US" altLang="ja-JP" sz="1600" b="1" i="1" dirty="0" smtClean="0">
                  <a:solidFill>
                    <a:srgbClr val="0070C0"/>
                  </a:solidFill>
                </a:rPr>
                <a:t>*(</a:t>
              </a:r>
              <a:r>
                <a:rPr kumimoji="1" lang="en-US" altLang="ja-JP" sz="1600" b="1" i="1" dirty="0" err="1" smtClean="0">
                  <a:solidFill>
                    <a:srgbClr val="0070C0"/>
                  </a:solidFill>
                  <a:latin typeface="Symbol" pitchFamily="18" charset="2"/>
                </a:rPr>
                <a:t>f</a:t>
              </a:r>
              <a:r>
                <a:rPr kumimoji="1" lang="en-US" altLang="ja-JP" sz="1600" b="1" i="1" dirty="0" err="1" smtClean="0">
                  <a:solidFill>
                    <a:srgbClr val="0070C0"/>
                  </a:solidFill>
                  <a:sym typeface="Wingdings" pitchFamily="2" charset="2"/>
                </a:rPr>
                <a:t>KK</a:t>
              </a:r>
              <a:r>
                <a:rPr kumimoji="1" lang="en-US" altLang="ja-JP" sz="1600" b="1" i="1" dirty="0" smtClean="0">
                  <a:solidFill>
                    <a:srgbClr val="0070C0"/>
                  </a:solidFill>
                </a:rPr>
                <a:t>)/</a:t>
              </a:r>
              <a:r>
                <a:rPr kumimoji="1" lang="en-US" altLang="ja-JP" sz="1600" b="1" i="1" dirty="0" smtClean="0">
                  <a:solidFill>
                    <a:srgbClr val="0070C0"/>
                  </a:solidFill>
                  <a:latin typeface="Symbol" pitchFamily="18" charset="2"/>
                </a:rPr>
                <a:t>G</a:t>
              </a:r>
              <a:r>
                <a:rPr kumimoji="1" lang="en-US" altLang="ja-JP" sz="1600" b="1" i="1" dirty="0" smtClean="0">
                  <a:solidFill>
                    <a:srgbClr val="0070C0"/>
                  </a:solidFill>
                </a:rPr>
                <a:t>*(</a:t>
              </a:r>
              <a:r>
                <a:rPr kumimoji="1" lang="en-US" altLang="ja-JP" sz="1600" b="1" i="1" dirty="0" err="1" smtClean="0">
                  <a:solidFill>
                    <a:srgbClr val="0070C0"/>
                  </a:solidFill>
                  <a:latin typeface="Symbol" pitchFamily="18" charset="2"/>
                </a:rPr>
                <a:t>f</a:t>
              </a:r>
              <a:r>
                <a:rPr kumimoji="1" lang="en-US" altLang="ja-JP" sz="1600" b="1" i="1" dirty="0" err="1" smtClean="0">
                  <a:solidFill>
                    <a:srgbClr val="0070C0"/>
                  </a:solidFill>
                  <a:sym typeface="Wingdings" pitchFamily="2" charset="2"/>
                </a:rPr>
                <a:t>ll</a:t>
              </a:r>
              <a:r>
                <a:rPr kumimoji="1" lang="en-US" altLang="ja-JP" sz="1600" b="1" i="1" dirty="0" smtClean="0">
                  <a:solidFill>
                    <a:srgbClr val="0070C0"/>
                  </a:solidFill>
                </a:rPr>
                <a:t>) </a:t>
              </a:r>
              <a:r>
                <a:rPr kumimoji="1" lang="ja-JP" altLang="en-US" sz="1600" b="1" i="1" dirty="0" smtClean="0">
                  <a:solidFill>
                    <a:srgbClr val="0070C0"/>
                  </a:solidFill>
                </a:rPr>
                <a:t>の増加</a:t>
              </a:r>
              <a:endParaRPr kumimoji="1" lang="ja-JP" altLang="en-US" sz="1600" b="1" i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" name="グループ化 26"/>
          <p:cNvGrpSpPr/>
          <p:nvPr/>
        </p:nvGrpSpPr>
        <p:grpSpPr>
          <a:xfrm>
            <a:off x="5721928" y="1525978"/>
            <a:ext cx="3022031" cy="2634946"/>
            <a:chOff x="5721928" y="1547750"/>
            <a:chExt cx="3022031" cy="2634946"/>
          </a:xfrm>
        </p:grpSpPr>
        <p:pic>
          <p:nvPicPr>
            <p:cNvPr id="10" name="図 9" descr="文書名 _PL_B262_485.png"/>
            <p:cNvPicPr>
              <a:picLocks noChangeAspect="1"/>
            </p:cNvPicPr>
            <p:nvPr/>
          </p:nvPicPr>
          <p:blipFill>
            <a:blip r:embed="rId5" cstate="print"/>
            <a:srcRect l="57288" t="31515" r="13354" b="47727"/>
            <a:stretch>
              <a:fillRect/>
            </a:stretch>
          </p:blipFill>
          <p:spPr>
            <a:xfrm>
              <a:off x="6057900" y="1547750"/>
              <a:ext cx="2628898" cy="2554321"/>
            </a:xfrm>
            <a:prstGeom prst="rect">
              <a:avLst/>
            </a:prstGeom>
          </p:spPr>
        </p:pic>
        <p:sp>
          <p:nvSpPr>
            <p:cNvPr id="16" name="テキスト ボックス 15"/>
            <p:cNvSpPr txBox="1"/>
            <p:nvPr/>
          </p:nvSpPr>
          <p:spPr>
            <a:xfrm>
              <a:off x="6681355" y="1943101"/>
              <a:ext cx="19623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solidFill>
                    <a:srgbClr val="008000"/>
                  </a:solidFill>
                </a:rPr>
                <a:t>PLB262,485(1991).</a:t>
              </a:r>
              <a:endParaRPr kumimoji="1" lang="ja-JP" altLang="en-US" sz="1600" dirty="0">
                <a:solidFill>
                  <a:srgbClr val="008000"/>
                </a:solidFill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5721928" y="2479958"/>
              <a:ext cx="1059906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b="1" dirty="0" smtClean="0">
                  <a:solidFill>
                    <a:srgbClr val="00B050"/>
                  </a:solidFill>
                  <a:latin typeface="Symbol" pitchFamily="18" charset="2"/>
                </a:rPr>
                <a:t>G</a:t>
              </a:r>
              <a:r>
                <a:rPr kumimoji="1" lang="en-US" altLang="ja-JP" sz="1600" b="1" dirty="0" smtClean="0">
                  <a:solidFill>
                    <a:srgbClr val="00B050"/>
                  </a:solidFill>
                </a:rPr>
                <a:t>*(</a:t>
              </a:r>
              <a:r>
                <a:rPr kumimoji="1" lang="en-US" altLang="ja-JP" sz="1600" b="1" dirty="0" err="1" smtClean="0">
                  <a:solidFill>
                    <a:srgbClr val="00B050"/>
                  </a:solidFill>
                  <a:latin typeface="Symbol" pitchFamily="18" charset="2"/>
                </a:rPr>
                <a:t>f</a:t>
              </a:r>
              <a:r>
                <a:rPr kumimoji="1" lang="en-US" altLang="ja-JP" sz="1600" b="1" dirty="0" err="1" smtClean="0">
                  <a:solidFill>
                    <a:srgbClr val="00B050"/>
                  </a:solidFill>
                  <a:sym typeface="Wingdings" pitchFamily="2" charset="2"/>
                </a:rPr>
                <a:t>ll</a:t>
              </a:r>
              <a:r>
                <a:rPr kumimoji="1" lang="en-US" altLang="ja-JP" sz="1600" b="1" dirty="0" smtClean="0">
                  <a:solidFill>
                    <a:srgbClr val="00B050"/>
                  </a:solidFill>
                </a:rPr>
                <a:t>)</a:t>
              </a:r>
            </a:p>
            <a:p>
              <a:r>
                <a:rPr kumimoji="1" lang="en-US" altLang="ja-JP" sz="1600" b="1" dirty="0" smtClean="0">
                  <a:solidFill>
                    <a:srgbClr val="00B050"/>
                  </a:solidFill>
                </a:rPr>
                <a:t>/</a:t>
              </a:r>
              <a:r>
                <a:rPr kumimoji="1" lang="en-US" altLang="ja-JP" sz="1600" b="1" dirty="0" smtClean="0">
                  <a:solidFill>
                    <a:srgbClr val="00B050"/>
                  </a:solidFill>
                  <a:latin typeface="Symbol" pitchFamily="18" charset="2"/>
                </a:rPr>
                <a:t>G</a:t>
              </a:r>
              <a:r>
                <a:rPr kumimoji="1" lang="en-US" altLang="ja-JP" sz="1600" b="1" baseline="-25000" dirty="0" smtClean="0">
                  <a:solidFill>
                    <a:srgbClr val="00B050"/>
                  </a:solidFill>
                  <a:latin typeface="+mn-lt"/>
                </a:rPr>
                <a:t>0</a:t>
              </a:r>
              <a:r>
                <a:rPr kumimoji="1" lang="en-US" altLang="ja-JP" sz="1600" b="1" dirty="0" smtClean="0">
                  <a:solidFill>
                    <a:srgbClr val="00B050"/>
                  </a:solidFill>
                </a:rPr>
                <a:t>(</a:t>
              </a:r>
              <a:r>
                <a:rPr kumimoji="1" lang="en-US" altLang="ja-JP" sz="1600" b="1" dirty="0" err="1" smtClean="0">
                  <a:solidFill>
                    <a:srgbClr val="00B050"/>
                  </a:solidFill>
                  <a:latin typeface="Symbol" pitchFamily="18" charset="2"/>
                </a:rPr>
                <a:t>f</a:t>
              </a:r>
              <a:r>
                <a:rPr kumimoji="1" lang="en-US" altLang="ja-JP" sz="1600" b="1" dirty="0" err="1" smtClean="0">
                  <a:solidFill>
                    <a:srgbClr val="00B050"/>
                  </a:solidFill>
                  <a:sym typeface="Wingdings" pitchFamily="2" charset="2"/>
                </a:rPr>
                <a:t>ll</a:t>
              </a:r>
              <a:r>
                <a:rPr kumimoji="1" lang="en-US" altLang="ja-JP" sz="1600" b="1" dirty="0" smtClean="0">
                  <a:solidFill>
                    <a:srgbClr val="00B050"/>
                  </a:solidFill>
                </a:rPr>
                <a:t>) </a:t>
              </a:r>
              <a:endParaRPr kumimoji="1" lang="ja-JP" altLang="en-US" sz="1600" b="1" dirty="0">
                <a:solidFill>
                  <a:srgbClr val="00B050"/>
                </a:solidFill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7089340" y="3844142"/>
              <a:ext cx="1654619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600" b="1" dirty="0" smtClean="0">
                  <a:solidFill>
                    <a:srgbClr val="00B050"/>
                  </a:solidFill>
                </a:rPr>
                <a:t>density </a:t>
              </a:r>
              <a:r>
                <a:rPr lang="en-US" altLang="ja-JP" sz="1600" b="1" dirty="0" smtClean="0">
                  <a:solidFill>
                    <a:srgbClr val="00B050"/>
                  </a:solidFill>
                </a:rPr>
                <a:t>(</a:t>
              </a:r>
              <a:r>
                <a:rPr lang="en-US" altLang="ja-JP" sz="1600" b="1" dirty="0" err="1" smtClean="0">
                  <a:solidFill>
                    <a:srgbClr val="00B050"/>
                  </a:solidFill>
                  <a:latin typeface="Symbol" pitchFamily="18" charset="2"/>
                </a:rPr>
                <a:t>r</a:t>
              </a:r>
              <a:r>
                <a:rPr lang="en-US" altLang="ja-JP" sz="1600" b="1" baseline="-25000" dirty="0" err="1" smtClean="0">
                  <a:solidFill>
                    <a:srgbClr val="00B050"/>
                  </a:solidFill>
                </a:rPr>
                <a:t>CR</a:t>
              </a:r>
              <a:r>
                <a:rPr lang="en-US" altLang="ja-JP" sz="1600" b="1" dirty="0" smtClean="0">
                  <a:solidFill>
                    <a:srgbClr val="00B050"/>
                  </a:solidFill>
                </a:rPr>
                <a:t>/</a:t>
              </a:r>
              <a:r>
                <a:rPr lang="en-US" altLang="ja-JP" sz="1600" b="1" dirty="0" smtClean="0">
                  <a:solidFill>
                    <a:srgbClr val="00B050"/>
                  </a:solidFill>
                  <a:latin typeface="Symbol" pitchFamily="18" charset="2"/>
                </a:rPr>
                <a:t>r</a:t>
              </a:r>
              <a:r>
                <a:rPr lang="en-US" altLang="ja-JP" sz="1600" b="1" baseline="-25000" dirty="0" smtClean="0">
                  <a:solidFill>
                    <a:srgbClr val="00B050"/>
                  </a:solidFill>
                </a:rPr>
                <a:t>0</a:t>
              </a:r>
              <a:r>
                <a:rPr lang="en-US" altLang="ja-JP" sz="1600" b="1" dirty="0" smtClean="0">
                  <a:solidFill>
                    <a:srgbClr val="00B050"/>
                  </a:solidFill>
                </a:rPr>
                <a:t>)</a:t>
              </a:r>
              <a:endParaRPr kumimoji="1" lang="en-US" altLang="ja-JP" sz="1600" b="1" dirty="0" smtClean="0">
                <a:solidFill>
                  <a:srgbClr val="00B050"/>
                </a:solidFill>
              </a:endParaRPr>
            </a:p>
          </p:txBody>
        </p:sp>
      </p:grpSp>
      <p:sp>
        <p:nvSpPr>
          <p:cNvPr id="13" name="テキスト ボックス 12"/>
          <p:cNvSpPr txBox="1"/>
          <p:nvPr/>
        </p:nvSpPr>
        <p:spPr>
          <a:xfrm>
            <a:off x="678111" y="748145"/>
            <a:ext cx="7811259" cy="830997"/>
          </a:xfrm>
          <a:prstGeom prst="rect">
            <a:avLst/>
          </a:prstGeom>
          <a:solidFill>
            <a:srgbClr val="3333F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 smtClean="0">
                <a:solidFill>
                  <a:schemeClr val="bg1"/>
                </a:solidFill>
              </a:rPr>
              <a:t>核物質中での</a:t>
            </a:r>
            <a:r>
              <a:rPr kumimoji="1" lang="en-US" altLang="ja-JP" sz="2400" b="1" dirty="0" smtClean="0">
                <a:solidFill>
                  <a:schemeClr val="bg1"/>
                </a:solidFill>
                <a:latin typeface="Symbol" pitchFamily="18" charset="2"/>
              </a:rPr>
              <a:t>f</a:t>
            </a:r>
            <a:r>
              <a:rPr kumimoji="1" lang="ja-JP" altLang="en-US" sz="2400" b="1" dirty="0" smtClean="0">
                <a:solidFill>
                  <a:schemeClr val="bg1"/>
                </a:solidFill>
              </a:rPr>
              <a:t>または</a:t>
            </a:r>
            <a:r>
              <a:rPr kumimoji="1" lang="en-US" altLang="ja-JP" sz="2400" b="1" dirty="0" smtClean="0">
                <a:solidFill>
                  <a:schemeClr val="bg1"/>
                </a:solidFill>
              </a:rPr>
              <a:t>K</a:t>
            </a:r>
            <a:r>
              <a:rPr kumimoji="1" lang="ja-JP" altLang="en-US" sz="2400" b="1" dirty="0" smtClean="0">
                <a:solidFill>
                  <a:schemeClr val="bg1"/>
                </a:solidFill>
              </a:rPr>
              <a:t>のスペクトラル関数の変化によって、</a:t>
            </a:r>
            <a:r>
              <a:rPr kumimoji="1" lang="en-US" altLang="ja-JP" sz="2400" b="1" dirty="0" err="1" smtClean="0">
                <a:solidFill>
                  <a:schemeClr val="bg1"/>
                </a:solidFill>
                <a:latin typeface="Symbol" pitchFamily="18" charset="2"/>
              </a:rPr>
              <a:t>f</a:t>
            </a:r>
            <a:r>
              <a:rPr kumimoji="1" lang="en-US" altLang="ja-JP" sz="2400" b="1" dirty="0" err="1" smtClean="0">
                <a:solidFill>
                  <a:schemeClr val="bg1"/>
                </a:solidFill>
                <a:sym typeface="Wingdings" pitchFamily="2" charset="2"/>
              </a:rPr>
              <a:t>ll</a:t>
            </a:r>
            <a:r>
              <a:rPr kumimoji="1" lang="en-US" altLang="ja-JP" sz="2400" b="1" dirty="0" smtClean="0">
                <a:solidFill>
                  <a:schemeClr val="bg1"/>
                </a:solidFill>
                <a:sym typeface="Wingdings" pitchFamily="2" charset="2"/>
              </a:rPr>
              <a:t>/KK</a:t>
            </a:r>
            <a:r>
              <a:rPr kumimoji="1" lang="ja-JP" altLang="en-US" sz="2400" b="1" dirty="0" smtClean="0">
                <a:solidFill>
                  <a:schemeClr val="bg1"/>
                </a:solidFill>
                <a:sym typeface="Wingdings" pitchFamily="2" charset="2"/>
              </a:rPr>
              <a:t>の崩壊幅が変化するのではないか</a:t>
            </a:r>
            <a:r>
              <a:rPr kumimoji="1" lang="en-US" altLang="ja-JP" sz="2400" b="1" dirty="0" smtClean="0">
                <a:solidFill>
                  <a:schemeClr val="bg1"/>
                </a:solidFill>
                <a:sym typeface="Wingdings" pitchFamily="2" charset="2"/>
              </a:rPr>
              <a:t>?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grpSp>
        <p:nvGrpSpPr>
          <p:cNvPr id="4" name="グループ化 27"/>
          <p:cNvGrpSpPr/>
          <p:nvPr/>
        </p:nvGrpSpPr>
        <p:grpSpPr>
          <a:xfrm>
            <a:off x="5808518" y="4112605"/>
            <a:ext cx="2901980" cy="2776963"/>
            <a:chOff x="5808518" y="4090833"/>
            <a:chExt cx="2901980" cy="2776963"/>
          </a:xfrm>
        </p:grpSpPr>
        <p:pic>
          <p:nvPicPr>
            <p:cNvPr id="21" name="図 20" descr="文書名 _JPhys_G27_355_SPS.png"/>
            <p:cNvPicPr>
              <a:picLocks noChangeAspect="1"/>
            </p:cNvPicPr>
            <p:nvPr/>
          </p:nvPicPr>
          <p:blipFill>
            <a:blip r:embed="rId6" cstate="print"/>
            <a:srcRect l="51499" t="10909" r="21619" b="71364"/>
            <a:stretch>
              <a:fillRect/>
            </a:stretch>
          </p:blipFill>
          <p:spPr>
            <a:xfrm>
              <a:off x="5808518" y="4090833"/>
              <a:ext cx="2867892" cy="2673649"/>
            </a:xfrm>
            <a:prstGeom prst="rect">
              <a:avLst/>
            </a:prstGeom>
          </p:spPr>
        </p:pic>
        <p:sp>
          <p:nvSpPr>
            <p:cNvPr id="22" name="テキスト ボックス 21"/>
            <p:cNvSpPr txBox="1"/>
            <p:nvPr/>
          </p:nvSpPr>
          <p:spPr>
            <a:xfrm>
              <a:off x="6411191" y="4177145"/>
              <a:ext cx="229582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 smtClean="0">
                  <a:solidFill>
                    <a:srgbClr val="006699"/>
                  </a:solidFill>
                </a:rPr>
                <a:t>J.Phys.G27,355(2001).</a:t>
              </a:r>
              <a:endParaRPr kumimoji="1" lang="ja-JP" altLang="en-US" sz="1600" dirty="0">
                <a:solidFill>
                  <a:srgbClr val="006699"/>
                </a:solidFill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7365258" y="6529242"/>
              <a:ext cx="134524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600" b="1" dirty="0" smtClean="0">
                  <a:solidFill>
                    <a:srgbClr val="006699"/>
                  </a:solidFill>
                </a:rPr>
                <a:t>m</a:t>
              </a:r>
              <a:r>
                <a:rPr kumimoji="1" lang="en-US" altLang="ja-JP" sz="1600" b="1" baseline="-25000" dirty="0" smtClean="0">
                  <a:solidFill>
                    <a:srgbClr val="006699"/>
                  </a:solidFill>
                </a:rPr>
                <a:t>t</a:t>
              </a:r>
              <a:r>
                <a:rPr kumimoji="1" lang="en-US" altLang="ja-JP" sz="1600" b="1" dirty="0" smtClean="0">
                  <a:solidFill>
                    <a:srgbClr val="006699"/>
                  </a:solidFill>
                </a:rPr>
                <a:t>-m</a:t>
              </a:r>
              <a:r>
                <a:rPr kumimoji="1" lang="en-US" altLang="ja-JP" sz="1600" b="1" baseline="-25000" dirty="0" smtClean="0">
                  <a:solidFill>
                    <a:srgbClr val="006699"/>
                  </a:solidFill>
                </a:rPr>
                <a:t>0</a:t>
              </a:r>
              <a:r>
                <a:rPr kumimoji="1" lang="en-US" altLang="ja-JP" sz="1600" b="1" dirty="0" smtClean="0">
                  <a:solidFill>
                    <a:srgbClr val="006699"/>
                  </a:solidFill>
                </a:rPr>
                <a:t> (GeV)</a:t>
              </a: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 rot="16200000">
              <a:off x="5309175" y="4635616"/>
              <a:ext cx="135646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600" b="1" dirty="0" err="1" smtClean="0">
                  <a:solidFill>
                    <a:srgbClr val="006699"/>
                  </a:solidFill>
                </a:rPr>
                <a:t>dN</a:t>
              </a:r>
              <a:r>
                <a:rPr kumimoji="1" lang="en-US" altLang="ja-JP" sz="1600" b="1" dirty="0" smtClean="0">
                  <a:solidFill>
                    <a:srgbClr val="006699"/>
                  </a:solidFill>
                </a:rPr>
                <a:t>/</a:t>
              </a:r>
              <a:r>
                <a:rPr kumimoji="1" lang="en-US" altLang="ja-JP" sz="1600" b="1" dirty="0" err="1" smtClean="0">
                  <a:solidFill>
                    <a:srgbClr val="006699"/>
                  </a:solidFill>
                </a:rPr>
                <a:t>m</a:t>
              </a:r>
              <a:r>
                <a:rPr kumimoji="1" lang="en-US" altLang="ja-JP" sz="1600" b="1" baseline="-25000" dirty="0" err="1" smtClean="0">
                  <a:solidFill>
                    <a:srgbClr val="006699"/>
                  </a:solidFill>
                </a:rPr>
                <a:t>t</a:t>
              </a:r>
              <a:r>
                <a:rPr kumimoji="1" lang="en-US" altLang="ja-JP" sz="1600" b="1" dirty="0" err="1" smtClean="0">
                  <a:solidFill>
                    <a:srgbClr val="006699"/>
                  </a:solidFill>
                  <a:latin typeface="Symbol" pitchFamily="18" charset="2"/>
                </a:rPr>
                <a:t>D</a:t>
              </a:r>
              <a:r>
                <a:rPr kumimoji="1" lang="en-US" altLang="ja-JP" sz="1600" b="1" dirty="0" err="1" smtClean="0">
                  <a:solidFill>
                    <a:srgbClr val="006699"/>
                  </a:solidFill>
                </a:rPr>
                <a:t>ydm</a:t>
              </a:r>
              <a:r>
                <a:rPr kumimoji="1" lang="en-US" altLang="ja-JP" sz="1600" b="1" baseline="-25000" dirty="0" err="1" smtClean="0">
                  <a:solidFill>
                    <a:srgbClr val="006699"/>
                  </a:solidFill>
                </a:rPr>
                <a:t>t</a:t>
              </a:r>
              <a:endParaRPr kumimoji="1" lang="en-US" altLang="ja-JP" sz="1600" b="1" dirty="0" smtClean="0">
                <a:solidFill>
                  <a:srgbClr val="006699"/>
                </a:solidFill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6421582" y="5247409"/>
              <a:ext cx="91242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b="1" dirty="0" err="1" smtClean="0">
                  <a:latin typeface="Symbol" pitchFamily="18" charset="2"/>
                </a:rPr>
                <a:t>f</a:t>
              </a:r>
              <a:r>
                <a:rPr lang="en-US" altLang="ja-JP" sz="1600" b="1" dirty="0" err="1" smtClean="0">
                  <a:sym typeface="Wingdings" pitchFamily="2" charset="2"/>
                </a:rPr>
                <a:t>K</a:t>
              </a:r>
              <a:r>
                <a:rPr lang="en-US" altLang="ja-JP" sz="1600" b="1" baseline="30000" dirty="0" err="1" smtClean="0">
                  <a:sym typeface="Wingdings" pitchFamily="2" charset="2"/>
                </a:rPr>
                <a:t>+</a:t>
              </a:r>
              <a:r>
                <a:rPr lang="en-US" altLang="ja-JP" sz="1600" b="1" dirty="0" err="1" smtClean="0">
                  <a:sym typeface="Wingdings" pitchFamily="2" charset="2"/>
                </a:rPr>
                <a:t>K</a:t>
              </a:r>
              <a:r>
                <a:rPr lang="en-US" altLang="ja-JP" sz="1600" b="1" baseline="30000" dirty="0" smtClean="0">
                  <a:sym typeface="Wingdings" pitchFamily="2" charset="2"/>
                </a:rPr>
                <a:t>-</a:t>
              </a:r>
              <a:endParaRPr kumimoji="1" lang="ja-JP" altLang="en-US" sz="1600" b="1" dirty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7571510" y="5981699"/>
              <a:ext cx="85472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b="1" dirty="0" err="1" smtClean="0">
                  <a:solidFill>
                    <a:schemeClr val="bg1">
                      <a:lumMod val="50000"/>
                    </a:schemeClr>
                  </a:solidFill>
                  <a:latin typeface="Symbol" pitchFamily="18" charset="2"/>
                </a:rPr>
                <a:t>f</a:t>
              </a:r>
              <a:r>
                <a:rPr lang="en-US" altLang="ja-JP" sz="1600" b="1" dirty="0" err="1" smtClean="0">
                  <a:solidFill>
                    <a:schemeClr val="bg1">
                      <a:lumMod val="50000"/>
                    </a:schemeClr>
                  </a:solidFill>
                  <a:sym typeface="Wingdings" pitchFamily="2" charset="2"/>
                </a:rPr>
                <a:t></a:t>
              </a:r>
              <a:r>
                <a:rPr lang="en-US" altLang="ja-JP" sz="1600" b="1" dirty="0" err="1" smtClean="0">
                  <a:solidFill>
                    <a:schemeClr val="bg1">
                      <a:lumMod val="50000"/>
                    </a:schemeClr>
                  </a:solidFill>
                  <a:latin typeface="Symbol" pitchFamily="18" charset="2"/>
                  <a:sym typeface="Wingdings" pitchFamily="2" charset="2"/>
                </a:rPr>
                <a:t>m</a:t>
              </a:r>
              <a:r>
                <a:rPr lang="en-US" altLang="ja-JP" sz="1600" b="1" baseline="30000" dirty="0" err="1" smtClean="0">
                  <a:solidFill>
                    <a:schemeClr val="bg1">
                      <a:lumMod val="50000"/>
                    </a:schemeClr>
                  </a:solidFill>
                  <a:sym typeface="Wingdings" pitchFamily="2" charset="2"/>
                </a:rPr>
                <a:t>+</a:t>
              </a:r>
              <a:r>
                <a:rPr lang="en-US" altLang="ja-JP" sz="1600" b="1" dirty="0" err="1" smtClean="0">
                  <a:solidFill>
                    <a:schemeClr val="bg1">
                      <a:lumMod val="50000"/>
                    </a:schemeClr>
                  </a:solidFill>
                  <a:latin typeface="Symbol" pitchFamily="18" charset="2"/>
                  <a:sym typeface="Wingdings" pitchFamily="2" charset="2"/>
                </a:rPr>
                <a:t>m</a:t>
              </a:r>
              <a:r>
                <a:rPr lang="en-US" altLang="ja-JP" sz="1600" b="1" baseline="30000" dirty="0" smtClean="0">
                  <a:solidFill>
                    <a:schemeClr val="bg1">
                      <a:lumMod val="50000"/>
                    </a:schemeClr>
                  </a:solidFill>
                  <a:sym typeface="Wingdings" pitchFamily="2" charset="2"/>
                </a:rPr>
                <a:t>-</a:t>
              </a:r>
              <a:endParaRPr kumimoji="1" lang="ja-JP" altLang="en-US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51953" y="4677643"/>
            <a:ext cx="6109856" cy="20621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l"/>
            </a:pPr>
            <a:r>
              <a:rPr lang="en-US" altLang="ja-JP" sz="2400" b="1" dirty="0" smtClean="0"/>
              <a:t>NA49/NA50@CERN-SPS</a:t>
            </a:r>
            <a:endParaRPr lang="en-US" altLang="ja-JP" sz="2400" b="1" dirty="0"/>
          </a:p>
          <a:p>
            <a:pPr>
              <a:buFont typeface="Arial" pitchFamily="34" charset="0"/>
              <a:buChar char="–"/>
            </a:pPr>
            <a:r>
              <a:rPr lang="en-US" altLang="ja-JP" dirty="0" smtClean="0">
                <a:latin typeface="+mn-lt"/>
              </a:rPr>
              <a:t> PLB491,59(2000).; PLB555,147(2003).;       	</a:t>
            </a:r>
            <a:r>
              <a:rPr lang="en-US" altLang="ja-JP" dirty="0" smtClean="0"/>
              <a:t>J.Phys,G27,355(2001).</a:t>
            </a:r>
            <a:endParaRPr lang="en-US" altLang="ja-JP" dirty="0" smtClean="0">
              <a:latin typeface="+mn-lt"/>
            </a:endParaRPr>
          </a:p>
          <a:p>
            <a:pPr>
              <a:buFont typeface="Arial" pitchFamily="34" charset="0"/>
              <a:buChar char="–"/>
            </a:pPr>
            <a:r>
              <a:rPr lang="en-US" altLang="ja-JP" sz="2200" dirty="0" smtClean="0">
                <a:latin typeface="Symbol" pitchFamily="18" charset="2"/>
              </a:rPr>
              <a:t> </a:t>
            </a:r>
            <a:r>
              <a:rPr lang="en-US" altLang="ja-JP" dirty="0" err="1">
                <a:latin typeface="Symbol" pitchFamily="18" charset="2"/>
              </a:rPr>
              <a:t>f</a:t>
            </a:r>
            <a:r>
              <a:rPr lang="en-US" altLang="ja-JP" dirty="0" err="1">
                <a:sym typeface="Wingdings" pitchFamily="2" charset="2"/>
              </a:rPr>
              <a:t>K</a:t>
            </a:r>
            <a:r>
              <a:rPr lang="en-US" altLang="ja-JP" baseline="30000" dirty="0" err="1">
                <a:sym typeface="Wingdings" pitchFamily="2" charset="2"/>
              </a:rPr>
              <a:t>+</a:t>
            </a:r>
            <a:r>
              <a:rPr lang="en-US" altLang="ja-JP" dirty="0" err="1">
                <a:sym typeface="Wingdings" pitchFamily="2" charset="2"/>
              </a:rPr>
              <a:t>K</a:t>
            </a:r>
            <a:r>
              <a:rPr lang="en-US" altLang="ja-JP" baseline="30000" dirty="0">
                <a:sym typeface="Wingdings" pitchFamily="2" charset="2"/>
              </a:rPr>
              <a:t>-</a:t>
            </a:r>
            <a:r>
              <a:rPr lang="en-US" altLang="ja-JP" dirty="0">
                <a:sym typeface="Wingdings" pitchFamily="2" charset="2"/>
              </a:rPr>
              <a:t>/</a:t>
            </a:r>
            <a:r>
              <a:rPr lang="en-US" altLang="ja-JP" dirty="0" err="1" smtClean="0">
                <a:latin typeface="Symbol" pitchFamily="18" charset="2"/>
                <a:sym typeface="Wingdings" pitchFamily="2" charset="2"/>
              </a:rPr>
              <a:t>m</a:t>
            </a:r>
            <a:r>
              <a:rPr lang="en-US" altLang="ja-JP" baseline="30000" dirty="0" err="1" smtClean="0">
                <a:sym typeface="Wingdings" pitchFamily="2" charset="2"/>
              </a:rPr>
              <a:t>+</a:t>
            </a:r>
            <a:r>
              <a:rPr lang="en-US" altLang="ja-JP" dirty="0" err="1" smtClean="0">
                <a:latin typeface="Symbol" pitchFamily="18" charset="2"/>
                <a:sym typeface="Wingdings" pitchFamily="2" charset="2"/>
              </a:rPr>
              <a:t>m</a:t>
            </a:r>
            <a:r>
              <a:rPr lang="en-US" altLang="ja-JP" baseline="30000" dirty="0" smtClean="0">
                <a:sym typeface="Wingdings" pitchFamily="2" charset="2"/>
              </a:rPr>
              <a:t>-</a:t>
            </a:r>
            <a:r>
              <a:rPr lang="en-US" altLang="ja-JP" dirty="0" smtClean="0">
                <a:sym typeface="Wingdings" pitchFamily="2" charset="2"/>
              </a:rPr>
              <a:t>, 158AGeV </a:t>
            </a:r>
            <a:r>
              <a:rPr lang="en-US" altLang="ja-JP" dirty="0" err="1" smtClean="0">
                <a:sym typeface="Wingdings" pitchFamily="2" charset="2"/>
              </a:rPr>
              <a:t>Pb+Pb</a:t>
            </a:r>
            <a:endParaRPr lang="en-US" altLang="ja-JP" dirty="0"/>
          </a:p>
          <a:p>
            <a:pPr>
              <a:buFont typeface="Arial" pitchFamily="34" charset="0"/>
              <a:buChar char="–"/>
            </a:pPr>
            <a:r>
              <a:rPr lang="en-US" altLang="ja-JP" dirty="0"/>
              <a:t> production CS’s are </a:t>
            </a:r>
            <a:r>
              <a:rPr lang="en-US" altLang="ja-JP" sz="2400" b="1" i="1" u="sng" dirty="0">
                <a:solidFill>
                  <a:srgbClr val="FF0000"/>
                </a:solidFill>
              </a:rPr>
              <a:t>inconsistent</a:t>
            </a:r>
            <a:r>
              <a:rPr lang="en-US" altLang="ja-JP" dirty="0"/>
              <a:t> </a:t>
            </a:r>
          </a:p>
          <a:p>
            <a:pPr>
              <a:buFont typeface="Arial" pitchFamily="34" charset="0"/>
              <a:buNone/>
            </a:pPr>
            <a:endParaRPr lang="en-US" altLang="ja-JP" sz="1800" b="1" dirty="0"/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7729215" y="4823837"/>
            <a:ext cx="764953" cy="5847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altLang="ja-JP" sz="1600" b="1" dirty="0" smtClean="0"/>
              <a:t>NA49/</a:t>
            </a:r>
          </a:p>
          <a:p>
            <a:pPr algn="ctr">
              <a:buFont typeface="Wingdings" pitchFamily="2" charset="2"/>
              <a:buNone/>
            </a:pPr>
            <a:r>
              <a:rPr lang="en-US" altLang="ja-JP" sz="1600" b="1" dirty="0" smtClean="0"/>
              <a:t>NA50</a:t>
            </a:r>
            <a:endParaRPr lang="en-US" altLang="ja-JP" sz="1600" b="1" dirty="0"/>
          </a:p>
        </p:txBody>
      </p:sp>
      <p:sp>
        <p:nvSpPr>
          <p:cNvPr id="31" name="スライド番号プレースホルダ 3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F71C49-63DD-4A47-828F-7A96A61B3F29}" type="slidenum">
              <a:rPr lang="en-US" altLang="ja-JP" smtClean="0"/>
              <a:pPr/>
              <a:t>24</a:t>
            </a:fld>
            <a:endParaRPr lang="en-US" altLang="ja-JP" dirty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/>
      <p:bldP spid="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5" name="Picture 13" descr="CERES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6699" y="728663"/>
            <a:ext cx="3339989" cy="2908155"/>
          </a:xfrm>
          <a:prstGeom prst="rect">
            <a:avLst/>
          </a:prstGeom>
          <a:noFill/>
        </p:spPr>
      </p:pic>
      <p:sp>
        <p:nvSpPr>
          <p:cNvPr id="13316" name="Text Box 4" descr="新聞紙"/>
          <p:cNvSpPr txBox="1">
            <a:spLocks noChangeArrowheads="1"/>
          </p:cNvSpPr>
          <p:nvPr/>
        </p:nvSpPr>
        <p:spPr bwMode="auto">
          <a:xfrm>
            <a:off x="0" y="0"/>
            <a:ext cx="9144000" cy="719138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ja-JP" sz="3600" b="1">
                <a:solidFill>
                  <a:schemeClr val="tx2"/>
                </a:solidFill>
                <a:latin typeface="Symbol" pitchFamily="18" charset="2"/>
              </a:rPr>
              <a:t>f</a:t>
            </a:r>
            <a:r>
              <a:rPr lang="en-US" altLang="ja-JP" sz="3600" b="1">
                <a:solidFill>
                  <a:schemeClr val="tx2"/>
                </a:solidFill>
                <a:latin typeface="Century" pitchFamily="18" charset="0"/>
              </a:rPr>
              <a:t> Meson Measurements</a:t>
            </a:r>
            <a:endParaRPr lang="en-US" altLang="ja-JP" sz="3600" b="1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142875" y="1139969"/>
            <a:ext cx="4938280" cy="48628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l"/>
            </a:pPr>
            <a:r>
              <a:rPr lang="en-US" altLang="ja-JP" sz="2400" b="1" dirty="0" smtClean="0"/>
              <a:t>CERES(NA45</a:t>
            </a:r>
            <a:r>
              <a:rPr lang="en-US" altLang="ja-JP" sz="2400" b="1" dirty="0"/>
              <a:t>)@</a:t>
            </a:r>
            <a:r>
              <a:rPr lang="en-US" altLang="ja-JP" sz="2400" b="1" dirty="0" smtClean="0"/>
              <a:t>CERN-SPS</a:t>
            </a:r>
            <a:endParaRPr lang="en-US" altLang="ja-JP" sz="2400" b="1" dirty="0"/>
          </a:p>
          <a:p>
            <a:pPr>
              <a:buFont typeface="Arial" pitchFamily="34" charset="0"/>
              <a:buChar char="–"/>
            </a:pPr>
            <a:r>
              <a:rPr lang="en-US" altLang="ja-JP" dirty="0" smtClean="0">
                <a:latin typeface="+mn-lt"/>
              </a:rPr>
              <a:t> PRL96,152301(2006).</a:t>
            </a:r>
          </a:p>
          <a:p>
            <a:pPr>
              <a:buFont typeface="Arial" pitchFamily="34" charset="0"/>
              <a:buChar char="–"/>
            </a:pPr>
            <a:r>
              <a:rPr lang="en-US" altLang="ja-JP" dirty="0" smtClean="0">
                <a:latin typeface="Symbol" pitchFamily="18" charset="2"/>
              </a:rPr>
              <a:t> </a:t>
            </a:r>
            <a:r>
              <a:rPr lang="en-US" altLang="ja-JP" dirty="0" err="1">
                <a:latin typeface="Symbol" pitchFamily="18" charset="2"/>
              </a:rPr>
              <a:t>f</a:t>
            </a:r>
            <a:r>
              <a:rPr lang="en-US" altLang="ja-JP" dirty="0" err="1">
                <a:sym typeface="Wingdings" pitchFamily="2" charset="2"/>
              </a:rPr>
              <a:t>e</a:t>
            </a:r>
            <a:r>
              <a:rPr lang="en-US" altLang="ja-JP" baseline="30000" dirty="0" err="1">
                <a:sym typeface="Wingdings" pitchFamily="2" charset="2"/>
              </a:rPr>
              <a:t>+</a:t>
            </a:r>
            <a:r>
              <a:rPr lang="en-US" altLang="ja-JP" dirty="0" err="1">
                <a:sym typeface="Wingdings" pitchFamily="2" charset="2"/>
              </a:rPr>
              <a:t>e</a:t>
            </a:r>
            <a:r>
              <a:rPr lang="en-US" altLang="ja-JP" baseline="30000" dirty="0">
                <a:sym typeface="Wingdings" pitchFamily="2" charset="2"/>
              </a:rPr>
              <a:t>-</a:t>
            </a:r>
            <a:r>
              <a:rPr lang="en-US" altLang="ja-JP" dirty="0">
                <a:sym typeface="Wingdings" pitchFamily="2" charset="2"/>
              </a:rPr>
              <a:t>/</a:t>
            </a:r>
            <a:r>
              <a:rPr lang="en-US" altLang="ja-JP" dirty="0" smtClean="0">
                <a:sym typeface="Wingdings" pitchFamily="2" charset="2"/>
              </a:rPr>
              <a:t>K</a:t>
            </a:r>
            <a:r>
              <a:rPr lang="en-US" altLang="ja-JP" baseline="30000" dirty="0" smtClean="0">
                <a:sym typeface="Wingdings" pitchFamily="2" charset="2"/>
              </a:rPr>
              <a:t>+</a:t>
            </a:r>
            <a:r>
              <a:rPr lang="en-US" altLang="ja-JP" dirty="0" smtClean="0">
                <a:sym typeface="Wingdings" pitchFamily="2" charset="2"/>
              </a:rPr>
              <a:t>K</a:t>
            </a:r>
            <a:r>
              <a:rPr lang="en-US" altLang="ja-JP" baseline="30000" dirty="0" smtClean="0">
                <a:sym typeface="Wingdings" pitchFamily="2" charset="2"/>
              </a:rPr>
              <a:t>-</a:t>
            </a:r>
            <a:r>
              <a:rPr lang="en-US" altLang="ja-JP" dirty="0" smtClean="0">
                <a:sym typeface="Wingdings" pitchFamily="2" charset="2"/>
              </a:rPr>
              <a:t>, 158AGeV </a:t>
            </a:r>
            <a:r>
              <a:rPr lang="en-US" altLang="ja-JP" dirty="0" err="1" smtClean="0">
                <a:sym typeface="Wingdings" pitchFamily="2" charset="2"/>
              </a:rPr>
              <a:t>Pb+Au</a:t>
            </a:r>
            <a:endParaRPr lang="en-US" altLang="ja-JP" dirty="0"/>
          </a:p>
          <a:p>
            <a:pPr>
              <a:buFont typeface="Arial" pitchFamily="34" charset="0"/>
              <a:buChar char="–"/>
            </a:pPr>
            <a:r>
              <a:rPr lang="en-US" altLang="ja-JP" dirty="0"/>
              <a:t> production CS’s are </a:t>
            </a:r>
            <a:r>
              <a:rPr lang="en-US" altLang="ja-JP" b="1" i="1" u="sng" dirty="0" smtClean="0">
                <a:solidFill>
                  <a:srgbClr val="3333FF"/>
                </a:solidFill>
              </a:rPr>
              <a:t>consistent</a:t>
            </a:r>
            <a:endParaRPr lang="en-US" altLang="ja-JP" dirty="0" smtClean="0">
              <a:sym typeface="Wingdings" pitchFamily="2" charset="2"/>
            </a:endParaRPr>
          </a:p>
          <a:p>
            <a:pPr>
              <a:buFont typeface="Arial" pitchFamily="34" charset="0"/>
              <a:buNone/>
            </a:pPr>
            <a:endParaRPr lang="en-US" altLang="ja-JP" sz="900" dirty="0" smtClean="0">
              <a:sym typeface="Wingdings" pitchFamily="2" charset="2"/>
            </a:endParaRPr>
          </a:p>
          <a:p>
            <a:pPr>
              <a:buFont typeface="Wingdings" pitchFamily="2" charset="2"/>
              <a:buChar char="l"/>
            </a:pPr>
            <a:r>
              <a:rPr lang="en-US" altLang="ja-JP" sz="2400" b="1" dirty="0" smtClean="0"/>
              <a:t>PHENIX@BNL-RHIC</a:t>
            </a:r>
          </a:p>
          <a:p>
            <a:pPr>
              <a:buFont typeface="Arial" pitchFamily="34" charset="0"/>
              <a:buChar char="–"/>
            </a:pPr>
            <a:r>
              <a:rPr lang="en-US" altLang="ja-JP" dirty="0" smtClean="0"/>
              <a:t> EPJ,A31,836(2007).</a:t>
            </a:r>
          </a:p>
          <a:p>
            <a:pPr>
              <a:buFont typeface="Arial" pitchFamily="34" charset="0"/>
              <a:buChar char="–"/>
            </a:pPr>
            <a:r>
              <a:rPr lang="en-US" altLang="ja-JP" dirty="0" smtClean="0">
                <a:latin typeface="Symbol" pitchFamily="18" charset="2"/>
              </a:rPr>
              <a:t> </a:t>
            </a:r>
            <a:r>
              <a:rPr lang="en-US" altLang="ja-JP" dirty="0" err="1" smtClean="0">
                <a:latin typeface="Symbol" pitchFamily="18" charset="2"/>
              </a:rPr>
              <a:t>f</a:t>
            </a:r>
            <a:r>
              <a:rPr lang="en-US" altLang="ja-JP" dirty="0" err="1" smtClean="0">
                <a:sym typeface="Wingdings" pitchFamily="2" charset="2"/>
              </a:rPr>
              <a:t></a:t>
            </a:r>
            <a:r>
              <a:rPr lang="en-US" altLang="ja-JP" dirty="0" err="1" smtClean="0">
                <a:latin typeface="+mn-lt"/>
                <a:sym typeface="Wingdings" pitchFamily="2" charset="2"/>
              </a:rPr>
              <a:t>e</a:t>
            </a:r>
            <a:r>
              <a:rPr lang="en-US" altLang="ja-JP" baseline="30000" dirty="0" err="1" smtClean="0">
                <a:sym typeface="Wingdings" pitchFamily="2" charset="2"/>
              </a:rPr>
              <a:t>+</a:t>
            </a:r>
            <a:r>
              <a:rPr lang="en-US" altLang="ja-JP" dirty="0" err="1" smtClean="0">
                <a:latin typeface="+mn-lt"/>
                <a:sym typeface="Wingdings" pitchFamily="2" charset="2"/>
              </a:rPr>
              <a:t>e</a:t>
            </a:r>
            <a:r>
              <a:rPr lang="en-US" altLang="ja-JP" baseline="30000" dirty="0" smtClean="0">
                <a:sym typeface="Wingdings" pitchFamily="2" charset="2"/>
              </a:rPr>
              <a:t>-</a:t>
            </a:r>
            <a:r>
              <a:rPr lang="en-US" altLang="ja-JP" dirty="0" smtClean="0">
                <a:sym typeface="Wingdings" pitchFamily="2" charset="2"/>
              </a:rPr>
              <a:t>/K</a:t>
            </a:r>
            <a:r>
              <a:rPr lang="en-US" altLang="ja-JP" baseline="30000" dirty="0" smtClean="0">
                <a:sym typeface="Wingdings" pitchFamily="2" charset="2"/>
              </a:rPr>
              <a:t>+</a:t>
            </a:r>
            <a:r>
              <a:rPr lang="en-US" altLang="ja-JP" dirty="0" smtClean="0">
                <a:sym typeface="Wingdings" pitchFamily="2" charset="2"/>
              </a:rPr>
              <a:t>K</a:t>
            </a:r>
            <a:r>
              <a:rPr lang="en-US" altLang="ja-JP" baseline="30000" dirty="0" smtClean="0">
                <a:sym typeface="Wingdings" pitchFamily="2" charset="2"/>
              </a:rPr>
              <a:t>-</a:t>
            </a:r>
            <a:r>
              <a:rPr lang="en-US" altLang="ja-JP" dirty="0" smtClean="0">
                <a:sym typeface="Wingdings" pitchFamily="2" charset="2"/>
              </a:rPr>
              <a:t>, </a:t>
            </a:r>
            <a:r>
              <a:rPr lang="en-US" altLang="ja-JP" dirty="0" err="1" smtClean="0">
                <a:sym typeface="Wingdings" pitchFamily="2" charset="2"/>
              </a:rPr>
              <a:t>sqrt</a:t>
            </a:r>
            <a:r>
              <a:rPr lang="en-US" altLang="ja-JP" dirty="0" smtClean="0">
                <a:sym typeface="Wingdings" pitchFamily="2" charset="2"/>
              </a:rPr>
              <a:t>(</a:t>
            </a:r>
            <a:r>
              <a:rPr lang="en-US" altLang="ja-JP" dirty="0" err="1" smtClean="0">
                <a:sym typeface="Wingdings" pitchFamily="2" charset="2"/>
              </a:rPr>
              <a:t>s</a:t>
            </a:r>
            <a:r>
              <a:rPr lang="en-US" altLang="ja-JP" baseline="-25000" dirty="0" err="1" smtClean="0">
                <a:sym typeface="Wingdings" pitchFamily="2" charset="2"/>
              </a:rPr>
              <a:t>NN</a:t>
            </a:r>
            <a:r>
              <a:rPr lang="en-US" altLang="ja-JP" dirty="0" smtClean="0">
                <a:sym typeface="Wingdings" pitchFamily="2" charset="2"/>
              </a:rPr>
              <a:t>)=200GeV </a:t>
            </a:r>
            <a:r>
              <a:rPr lang="en-US" altLang="ja-JP" dirty="0" err="1" smtClean="0">
                <a:sym typeface="Wingdings" pitchFamily="2" charset="2"/>
              </a:rPr>
              <a:t>Au+Au</a:t>
            </a:r>
            <a:endParaRPr lang="en-US" altLang="ja-JP" baseline="30000" dirty="0" smtClean="0"/>
          </a:p>
          <a:p>
            <a:pPr>
              <a:buFont typeface="Arial" pitchFamily="34" charset="0"/>
              <a:buChar char="–"/>
            </a:pPr>
            <a:r>
              <a:rPr lang="en-US" altLang="ja-JP" dirty="0" smtClean="0"/>
              <a:t> production CS’s are </a:t>
            </a:r>
            <a:r>
              <a:rPr lang="en-US" altLang="ja-JP" b="1" i="1" u="sng" dirty="0" smtClean="0">
                <a:solidFill>
                  <a:srgbClr val="3333FF"/>
                </a:solidFill>
              </a:rPr>
              <a:t>consistent</a:t>
            </a:r>
          </a:p>
          <a:p>
            <a:pPr>
              <a:buFont typeface="Arial" pitchFamily="34" charset="0"/>
              <a:buChar char="–"/>
            </a:pPr>
            <a:endParaRPr lang="en-US" altLang="ja-JP" sz="900" b="1" i="1" u="sng" dirty="0" smtClean="0">
              <a:solidFill>
                <a:srgbClr val="3333FF"/>
              </a:solidFill>
            </a:endParaRPr>
          </a:p>
          <a:p>
            <a:pPr>
              <a:buFont typeface="Wingdings" pitchFamily="2" charset="2"/>
              <a:buChar char="l"/>
            </a:pPr>
            <a:r>
              <a:rPr lang="en-US" altLang="ja-JP" sz="2400" b="1" dirty="0" smtClean="0"/>
              <a:t>NA60@CERN-SPS</a:t>
            </a:r>
          </a:p>
          <a:p>
            <a:pPr>
              <a:buFont typeface="Arial" pitchFamily="34" charset="0"/>
              <a:buChar char="–"/>
            </a:pPr>
            <a:r>
              <a:rPr lang="en-US" altLang="ja-JP" dirty="0" smtClean="0"/>
              <a:t> NPA830,753c(2009).</a:t>
            </a:r>
          </a:p>
          <a:p>
            <a:pPr>
              <a:buFont typeface="Arial" pitchFamily="34" charset="0"/>
              <a:buChar char="–"/>
            </a:pPr>
            <a:r>
              <a:rPr lang="en-US" altLang="ja-JP" dirty="0" smtClean="0">
                <a:latin typeface="Symbol" pitchFamily="18" charset="2"/>
              </a:rPr>
              <a:t> </a:t>
            </a:r>
            <a:r>
              <a:rPr lang="en-US" altLang="ja-JP" dirty="0" err="1" smtClean="0">
                <a:latin typeface="Symbol" pitchFamily="18" charset="2"/>
              </a:rPr>
              <a:t>f</a:t>
            </a:r>
            <a:r>
              <a:rPr lang="en-US" altLang="ja-JP" dirty="0" err="1" smtClean="0">
                <a:sym typeface="Wingdings" pitchFamily="2" charset="2"/>
              </a:rPr>
              <a:t></a:t>
            </a:r>
            <a:r>
              <a:rPr lang="en-US" altLang="ja-JP" dirty="0" err="1" smtClean="0">
                <a:latin typeface="Symbol" pitchFamily="18" charset="2"/>
                <a:sym typeface="Wingdings" pitchFamily="2" charset="2"/>
              </a:rPr>
              <a:t>m</a:t>
            </a:r>
            <a:r>
              <a:rPr lang="en-US" altLang="ja-JP" baseline="30000" dirty="0" err="1" smtClean="0">
                <a:sym typeface="Wingdings" pitchFamily="2" charset="2"/>
              </a:rPr>
              <a:t>+</a:t>
            </a:r>
            <a:r>
              <a:rPr lang="en-US" altLang="ja-JP" dirty="0" err="1" smtClean="0">
                <a:latin typeface="Symbol" pitchFamily="18" charset="2"/>
                <a:sym typeface="Wingdings" pitchFamily="2" charset="2"/>
              </a:rPr>
              <a:t>m</a:t>
            </a:r>
            <a:r>
              <a:rPr lang="en-US" altLang="ja-JP" baseline="30000" dirty="0" smtClean="0">
                <a:sym typeface="Wingdings" pitchFamily="2" charset="2"/>
              </a:rPr>
              <a:t>-</a:t>
            </a:r>
            <a:r>
              <a:rPr lang="en-US" altLang="ja-JP" dirty="0" smtClean="0">
                <a:sym typeface="Wingdings" pitchFamily="2" charset="2"/>
              </a:rPr>
              <a:t>/K</a:t>
            </a:r>
            <a:r>
              <a:rPr lang="en-US" altLang="ja-JP" baseline="30000" dirty="0" smtClean="0">
                <a:sym typeface="Wingdings" pitchFamily="2" charset="2"/>
              </a:rPr>
              <a:t>+</a:t>
            </a:r>
            <a:r>
              <a:rPr lang="en-US" altLang="ja-JP" dirty="0" smtClean="0">
                <a:sym typeface="Wingdings" pitchFamily="2" charset="2"/>
              </a:rPr>
              <a:t>K</a:t>
            </a:r>
            <a:r>
              <a:rPr lang="en-US" altLang="ja-JP" baseline="30000" dirty="0" smtClean="0">
                <a:sym typeface="Wingdings" pitchFamily="2" charset="2"/>
              </a:rPr>
              <a:t>-</a:t>
            </a:r>
            <a:r>
              <a:rPr lang="en-US" altLang="ja-JP" dirty="0" smtClean="0">
                <a:sym typeface="Wingdings" pitchFamily="2" charset="2"/>
              </a:rPr>
              <a:t>, 158AGeV </a:t>
            </a:r>
            <a:r>
              <a:rPr lang="en-US" altLang="ja-JP" dirty="0" err="1" smtClean="0">
                <a:sym typeface="Wingdings" pitchFamily="2" charset="2"/>
              </a:rPr>
              <a:t>In+In</a:t>
            </a:r>
            <a:endParaRPr lang="en-US" altLang="ja-JP" baseline="30000" dirty="0" smtClean="0"/>
          </a:p>
          <a:p>
            <a:pPr>
              <a:buFont typeface="Arial" pitchFamily="34" charset="0"/>
              <a:buChar char="–"/>
            </a:pPr>
            <a:r>
              <a:rPr lang="en-US" altLang="ja-JP" dirty="0" smtClean="0"/>
              <a:t> production CS’s are </a:t>
            </a:r>
            <a:r>
              <a:rPr lang="en-US" altLang="ja-JP" b="1" i="1" u="sng" dirty="0" smtClean="0">
                <a:solidFill>
                  <a:srgbClr val="3333FF"/>
                </a:solidFill>
              </a:rPr>
              <a:t>consistent</a:t>
            </a:r>
          </a:p>
          <a:p>
            <a:pPr>
              <a:buFont typeface="Arial" pitchFamily="34" charset="0"/>
              <a:buChar char="–"/>
            </a:pPr>
            <a:endParaRPr lang="en-US" altLang="ja-JP" sz="900" b="1" i="1" u="sng" dirty="0" smtClean="0">
              <a:solidFill>
                <a:srgbClr val="3333FF"/>
              </a:solidFill>
            </a:endParaRPr>
          </a:p>
          <a:p>
            <a:pPr>
              <a:buFont typeface="Arial" pitchFamily="34" charset="0"/>
              <a:buChar char="–"/>
            </a:pPr>
            <a:endParaRPr lang="en-US" altLang="ja-JP" b="1" i="1" u="sng" dirty="0" smtClean="0">
              <a:solidFill>
                <a:srgbClr val="3333FF"/>
              </a:solidFill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51955" y="718272"/>
            <a:ext cx="2123353" cy="461665"/>
          </a:xfrm>
          <a:prstGeom prst="rect">
            <a:avLst/>
          </a:prstGeom>
          <a:solidFill>
            <a:srgbClr val="FF0000"/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chemeClr val="bg1"/>
                </a:solidFill>
              </a:rPr>
              <a:t>Hot Matter</a:t>
            </a:r>
            <a:endParaRPr lang="en-US" altLang="ja-JP" sz="2400" b="1" dirty="0">
              <a:solidFill>
                <a:schemeClr val="bg1"/>
              </a:solidFill>
            </a:endParaRP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51955" y="5365576"/>
            <a:ext cx="2123353" cy="461665"/>
          </a:xfrm>
          <a:prstGeom prst="rect">
            <a:avLst/>
          </a:prstGeom>
          <a:solidFill>
            <a:srgbClr val="3333FF"/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chemeClr val="bg1"/>
                </a:solidFill>
              </a:rPr>
              <a:t>Cold Matter</a:t>
            </a:r>
            <a:endParaRPr lang="en-US" altLang="ja-JP" sz="2400" b="1" dirty="0">
              <a:solidFill>
                <a:schemeClr val="bg1"/>
              </a:solidFill>
            </a:endParaRP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7195786" y="1426008"/>
            <a:ext cx="979755" cy="36933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altLang="ja-JP" sz="1800" b="1" dirty="0" smtClean="0"/>
              <a:t>CERES</a:t>
            </a:r>
            <a:endParaRPr lang="en-US" altLang="ja-JP" sz="1800" b="1" dirty="0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60194" y="5780782"/>
            <a:ext cx="3798742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l"/>
            </a:pPr>
            <a:r>
              <a:rPr lang="en-US" altLang="ja-JP" sz="2400" b="1" dirty="0" smtClean="0"/>
              <a:t>E325@KEK-PS</a:t>
            </a:r>
            <a:endParaRPr lang="en-US" altLang="ja-JP" sz="2400" b="1" dirty="0"/>
          </a:p>
          <a:p>
            <a:pPr>
              <a:buFont typeface="Arial" pitchFamily="34" charset="0"/>
              <a:buChar char="–"/>
            </a:pPr>
            <a:r>
              <a:rPr lang="en-US" altLang="ja-JP" dirty="0" smtClean="0">
                <a:latin typeface="+mn-lt"/>
              </a:rPr>
              <a:t> PRL98, 152302(2007).</a:t>
            </a:r>
          </a:p>
          <a:p>
            <a:pPr>
              <a:buFont typeface="Arial" pitchFamily="34" charset="0"/>
              <a:buChar char="–"/>
            </a:pPr>
            <a:r>
              <a:rPr lang="en-US" altLang="ja-JP" dirty="0" smtClean="0">
                <a:latin typeface="Symbol" pitchFamily="18" charset="2"/>
              </a:rPr>
              <a:t> </a:t>
            </a:r>
            <a:r>
              <a:rPr lang="en-US" altLang="ja-JP" dirty="0">
                <a:latin typeface="Symbol" pitchFamily="18" charset="2"/>
              </a:rPr>
              <a:t>f</a:t>
            </a:r>
            <a:r>
              <a:rPr lang="en-US" altLang="ja-JP" dirty="0" smtClean="0">
                <a:sym typeface="Wingdings" pitchFamily="2" charset="2"/>
              </a:rPr>
              <a:t> </a:t>
            </a:r>
            <a:r>
              <a:rPr lang="en-US" altLang="ja-JP" dirty="0" err="1" smtClean="0">
                <a:sym typeface="Wingdings" pitchFamily="2" charset="2"/>
              </a:rPr>
              <a:t>e</a:t>
            </a:r>
            <a:r>
              <a:rPr lang="en-US" altLang="ja-JP" baseline="30000" dirty="0" err="1" smtClean="0">
                <a:sym typeface="Wingdings" pitchFamily="2" charset="2"/>
              </a:rPr>
              <a:t>+</a:t>
            </a:r>
            <a:r>
              <a:rPr lang="en-US" altLang="ja-JP" dirty="0" err="1" smtClean="0">
                <a:sym typeface="Wingdings" pitchFamily="2" charset="2"/>
              </a:rPr>
              <a:t>e</a:t>
            </a:r>
            <a:r>
              <a:rPr lang="en-US" altLang="ja-JP" baseline="30000" dirty="0" smtClean="0">
                <a:sym typeface="Wingdings" pitchFamily="2" charset="2"/>
              </a:rPr>
              <a:t>-</a:t>
            </a:r>
            <a:r>
              <a:rPr lang="en-US" altLang="ja-JP" dirty="0" smtClean="0">
                <a:sym typeface="Wingdings" pitchFamily="2" charset="2"/>
              </a:rPr>
              <a:t>/K</a:t>
            </a:r>
            <a:r>
              <a:rPr lang="en-US" altLang="ja-JP" baseline="30000" dirty="0" smtClean="0">
                <a:sym typeface="Wingdings" pitchFamily="2" charset="2"/>
              </a:rPr>
              <a:t>+</a:t>
            </a:r>
            <a:r>
              <a:rPr lang="en-US" altLang="ja-JP" dirty="0" smtClean="0">
                <a:sym typeface="Wingdings" pitchFamily="2" charset="2"/>
              </a:rPr>
              <a:t>K</a:t>
            </a:r>
            <a:r>
              <a:rPr lang="en-US" altLang="ja-JP" baseline="30000" dirty="0" smtClean="0">
                <a:sym typeface="Wingdings" pitchFamily="2" charset="2"/>
              </a:rPr>
              <a:t>-</a:t>
            </a:r>
            <a:r>
              <a:rPr lang="en-US" altLang="ja-JP" dirty="0" smtClean="0">
                <a:sym typeface="Wingdings" pitchFamily="2" charset="2"/>
              </a:rPr>
              <a:t>, 12GeV </a:t>
            </a:r>
            <a:r>
              <a:rPr lang="en-US" altLang="ja-JP" dirty="0" err="1" smtClean="0">
                <a:sym typeface="Wingdings" pitchFamily="2" charset="2"/>
              </a:rPr>
              <a:t>p+C</a:t>
            </a:r>
            <a:r>
              <a:rPr lang="en-US" altLang="ja-JP" dirty="0" smtClean="0">
                <a:sym typeface="Wingdings" pitchFamily="2" charset="2"/>
              </a:rPr>
              <a:t>/Cu</a:t>
            </a:r>
            <a:endParaRPr lang="en-US" altLang="ja-JP" baseline="30000" dirty="0"/>
          </a:p>
        </p:txBody>
      </p:sp>
      <p:pic>
        <p:nvPicPr>
          <p:cNvPr id="14" name="図 13" descr="NP_A830_753c_phi-NA60_ページ_2.png"/>
          <p:cNvPicPr>
            <a:picLocks noChangeAspect="1"/>
          </p:cNvPicPr>
          <p:nvPr/>
        </p:nvPicPr>
        <p:blipFill>
          <a:blip r:embed="rId5" cstate="print"/>
          <a:srcRect l="50000" t="62727" r="11892" b="14697"/>
          <a:stretch>
            <a:fillRect/>
          </a:stretch>
        </p:blipFill>
        <p:spPr>
          <a:xfrm>
            <a:off x="4759036" y="3654116"/>
            <a:ext cx="3719945" cy="3203884"/>
          </a:xfrm>
          <a:prstGeom prst="rect">
            <a:avLst/>
          </a:prstGeom>
        </p:spPr>
      </p:pic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7388433" y="4570990"/>
            <a:ext cx="774571" cy="36933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altLang="ja-JP" sz="1800" b="1" dirty="0" smtClean="0"/>
              <a:t>NA60</a:t>
            </a:r>
            <a:endParaRPr lang="en-US" altLang="ja-JP" sz="1800" b="1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569527" y="2971800"/>
            <a:ext cx="22012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rgbClr val="00B050"/>
                </a:solidFill>
              </a:rPr>
              <a:t>PRL96,152301(2006).</a:t>
            </a:r>
            <a:endParaRPr kumimoji="1" lang="ja-JP" altLang="en-US" sz="1600" dirty="0">
              <a:solidFill>
                <a:srgbClr val="00B05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579918" y="6005945"/>
            <a:ext cx="20833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rgbClr val="00B050"/>
                </a:solidFill>
              </a:rPr>
              <a:t>NPA830,753c(2009).</a:t>
            </a:r>
            <a:endParaRPr kumimoji="1" lang="ja-JP" altLang="en-US" sz="1600" dirty="0">
              <a:solidFill>
                <a:srgbClr val="00B050"/>
              </a:solidFill>
            </a:endParaRPr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F71C49-63DD-4A47-828F-7A96A61B3F29}" type="slidenum">
              <a:rPr lang="en-US" altLang="ja-JP" smtClean="0"/>
              <a:pPr/>
              <a:t>25</a:t>
            </a:fld>
            <a:endParaRPr lang="en-US" altLang="ja-JP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 descr="新聞紙"/>
          <p:cNvSpPr txBox="1">
            <a:spLocks noChangeArrowheads="1"/>
          </p:cNvSpPr>
          <p:nvPr/>
        </p:nvSpPr>
        <p:spPr bwMode="auto">
          <a:xfrm>
            <a:off x="0" y="0"/>
            <a:ext cx="9144000" cy="719138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ja-JP" sz="3500" b="1" dirty="0" smtClean="0">
                <a:latin typeface="Century" pitchFamily="18" charset="0"/>
              </a:rPr>
              <a:t>Forward Kaon Spectrometer</a:t>
            </a:r>
            <a:endParaRPr lang="en-US" altLang="ja-JP" sz="3500" b="1" dirty="0">
              <a:latin typeface="Century" pitchFamily="18" charset="0"/>
            </a:endParaRPr>
          </a:p>
        </p:txBody>
      </p:sp>
      <p:grpSp>
        <p:nvGrpSpPr>
          <p:cNvPr id="64" name="グループ化 63"/>
          <p:cNvGrpSpPr/>
          <p:nvPr/>
        </p:nvGrpSpPr>
        <p:grpSpPr>
          <a:xfrm>
            <a:off x="0" y="634102"/>
            <a:ext cx="4724401" cy="4327131"/>
            <a:chOff x="0" y="1182716"/>
            <a:chExt cx="4724401" cy="4327131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1" y="1710733"/>
              <a:ext cx="4724400" cy="3799114"/>
              <a:chOff x="1650960" y="2224071"/>
              <a:chExt cx="5578935" cy="4494142"/>
            </a:xfrm>
          </p:grpSpPr>
          <p:pic>
            <p:nvPicPr>
              <p:cNvPr id="6" name="図 5" descr="文書名 _E16_proposal.jpg"/>
              <p:cNvPicPr>
                <a:picLocks noChangeAspect="1"/>
              </p:cNvPicPr>
              <p:nvPr/>
            </p:nvPicPr>
            <p:blipFill>
              <a:blip r:embed="rId4" cstate="print"/>
              <a:srcRect l="23818" t="14328" r="26574" b="54792"/>
              <a:stretch>
                <a:fillRect/>
              </a:stretch>
            </p:blipFill>
            <p:spPr>
              <a:xfrm>
                <a:off x="1650960" y="2224071"/>
                <a:ext cx="5578935" cy="4494142"/>
              </a:xfrm>
              <a:prstGeom prst="rect">
                <a:avLst/>
              </a:prstGeom>
            </p:spPr>
          </p:pic>
          <p:sp>
            <p:nvSpPr>
              <p:cNvPr id="7" name="アーチ 6"/>
              <p:cNvSpPr/>
              <p:nvPr/>
            </p:nvSpPr>
            <p:spPr>
              <a:xfrm rot="17055138">
                <a:off x="4300261" y="4795821"/>
                <a:ext cx="356131" cy="319001"/>
              </a:xfrm>
              <a:prstGeom prst="blockArc">
                <a:avLst>
                  <a:gd name="adj1" fmla="val 16043018"/>
                  <a:gd name="adj2" fmla="val 0"/>
                  <a:gd name="adj3" fmla="val 25000"/>
                </a:avLst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正方形/長方形 7"/>
              <p:cNvSpPr/>
              <p:nvPr/>
            </p:nvSpPr>
            <p:spPr>
              <a:xfrm rot="20050195">
                <a:off x="3622662" y="3794130"/>
                <a:ext cx="620721" cy="182565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9" name="直線矢印コネクタ 8"/>
            <p:cNvCxnSpPr>
              <a:stCxn id="10" idx="2"/>
            </p:cNvCxnSpPr>
            <p:nvPr/>
          </p:nvCxnSpPr>
          <p:spPr>
            <a:xfrm rot="16200000" flipH="1">
              <a:off x="751200" y="2298645"/>
              <a:ext cx="1813354" cy="1278017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テキスト ボックス 9"/>
            <p:cNvSpPr txBox="1"/>
            <p:nvPr/>
          </p:nvSpPr>
          <p:spPr>
            <a:xfrm>
              <a:off x="0" y="1630867"/>
              <a:ext cx="20377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segmented STC</a:t>
              </a:r>
              <a:endParaRPr kumimoji="1" lang="ja-JP" altLang="en-US" sz="2000" dirty="0"/>
            </a:p>
          </p:txBody>
        </p:sp>
        <p:cxnSp>
          <p:nvCxnSpPr>
            <p:cNvPr id="11" name="直線矢印コネクタ 10"/>
            <p:cNvCxnSpPr>
              <a:stCxn id="12" idx="2"/>
            </p:cNvCxnSpPr>
            <p:nvPr/>
          </p:nvCxnSpPr>
          <p:spPr>
            <a:xfrm rot="5400000">
              <a:off x="1468241" y="2142678"/>
              <a:ext cx="1336219" cy="216515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テキスト ボックス 11"/>
            <p:cNvSpPr txBox="1"/>
            <p:nvPr/>
          </p:nvSpPr>
          <p:spPr>
            <a:xfrm>
              <a:off x="562704" y="1182716"/>
              <a:ext cx="33638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AC(n=1.034) </a:t>
              </a:r>
              <a:r>
                <a:rPr lang="en-US" altLang="ja-JP" sz="2000" dirty="0" smtClean="0"/>
                <a:t>+ TOF counter</a:t>
              </a:r>
              <a:endParaRPr kumimoji="1" lang="ja-JP" altLang="en-US" sz="2000" dirty="0"/>
            </a:p>
          </p:txBody>
        </p:sp>
      </p:grpSp>
      <p:grpSp>
        <p:nvGrpSpPr>
          <p:cNvPr id="60" name="グループ化 59"/>
          <p:cNvGrpSpPr/>
          <p:nvPr/>
        </p:nvGrpSpPr>
        <p:grpSpPr>
          <a:xfrm>
            <a:off x="4915671" y="1788576"/>
            <a:ext cx="4072937" cy="2784100"/>
            <a:chOff x="4997732" y="827290"/>
            <a:chExt cx="4072937" cy="2784100"/>
          </a:xfrm>
        </p:grpSpPr>
        <p:grpSp>
          <p:nvGrpSpPr>
            <p:cNvPr id="57" name="グループ化 56"/>
            <p:cNvGrpSpPr/>
            <p:nvPr/>
          </p:nvGrpSpPr>
          <p:grpSpPr>
            <a:xfrm>
              <a:off x="4997732" y="827290"/>
              <a:ext cx="4072937" cy="1962405"/>
              <a:chOff x="4997732" y="827290"/>
              <a:chExt cx="4072937" cy="1962405"/>
            </a:xfrm>
          </p:grpSpPr>
          <p:pic>
            <p:nvPicPr>
              <p:cNvPr id="16" name="図 15" descr="文書名 _E16_proposal.png"/>
              <p:cNvPicPr>
                <a:picLocks noChangeAspect="1"/>
              </p:cNvPicPr>
              <p:nvPr/>
            </p:nvPicPr>
            <p:blipFill>
              <a:blip r:embed="rId5" cstate="print"/>
              <a:srcRect l="22778" t="14944" r="28162" b="67846"/>
              <a:stretch>
                <a:fillRect/>
              </a:stretch>
            </p:blipFill>
            <p:spPr>
              <a:xfrm>
                <a:off x="4997732" y="827290"/>
                <a:ext cx="3765268" cy="1709058"/>
              </a:xfrm>
              <a:prstGeom prst="rect">
                <a:avLst/>
              </a:prstGeom>
            </p:spPr>
          </p:pic>
          <p:sp>
            <p:nvSpPr>
              <p:cNvPr id="21" name="テキスト ボックス 20"/>
              <p:cNvSpPr txBox="1"/>
              <p:nvPr/>
            </p:nvSpPr>
            <p:spPr>
              <a:xfrm>
                <a:off x="6440574" y="2481918"/>
                <a:ext cx="487634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dirty="0" smtClean="0"/>
                  <a:t>+15</a:t>
                </a:r>
                <a:endParaRPr kumimoji="1" lang="ja-JP" altLang="en-US" sz="1400" dirty="0"/>
              </a:p>
            </p:txBody>
          </p:sp>
          <p:sp>
            <p:nvSpPr>
              <p:cNvPr id="22" name="テキスト ボックス 21"/>
              <p:cNvSpPr txBox="1"/>
              <p:nvPr/>
            </p:nvSpPr>
            <p:spPr>
              <a:xfrm>
                <a:off x="8601338" y="1851464"/>
                <a:ext cx="44275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dirty="0" smtClean="0"/>
                  <a:t>-15</a:t>
                </a:r>
                <a:endParaRPr kumimoji="1" lang="ja-JP" altLang="en-US" sz="1400" dirty="0"/>
              </a:p>
            </p:txBody>
          </p:sp>
          <p:sp>
            <p:nvSpPr>
              <p:cNvPr id="23" name="テキスト ボックス 22"/>
              <p:cNvSpPr txBox="1"/>
              <p:nvPr/>
            </p:nvSpPr>
            <p:spPr>
              <a:xfrm>
                <a:off x="8583035" y="1492683"/>
                <a:ext cx="487634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dirty="0" smtClean="0"/>
                  <a:t>+15</a:t>
                </a:r>
                <a:endParaRPr kumimoji="1" lang="ja-JP" altLang="en-US" sz="1400" dirty="0"/>
              </a:p>
            </p:txBody>
          </p:sp>
          <p:sp>
            <p:nvSpPr>
              <p:cNvPr id="24" name="テキスト ボックス 23"/>
              <p:cNvSpPr txBox="1"/>
              <p:nvPr/>
            </p:nvSpPr>
            <p:spPr>
              <a:xfrm>
                <a:off x="6895508" y="2481918"/>
                <a:ext cx="44275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400" dirty="0" smtClean="0"/>
                  <a:t>-</a:t>
                </a:r>
                <a:r>
                  <a:rPr kumimoji="1" lang="en-US" altLang="ja-JP" sz="1400" dirty="0" smtClean="0"/>
                  <a:t>15</a:t>
                </a:r>
                <a:endParaRPr kumimoji="1" lang="ja-JP" altLang="en-US" sz="1400" dirty="0"/>
              </a:p>
            </p:txBody>
          </p:sp>
          <p:sp>
            <p:nvSpPr>
              <p:cNvPr id="28" name="正方形/長方形 27"/>
              <p:cNvSpPr/>
              <p:nvPr/>
            </p:nvSpPr>
            <p:spPr bwMode="auto">
              <a:xfrm>
                <a:off x="6749143" y="1328057"/>
                <a:ext cx="348343" cy="304800"/>
              </a:xfrm>
              <a:prstGeom prst="rect">
                <a:avLst/>
              </a:prstGeom>
              <a:solidFill>
                <a:srgbClr val="FF0000">
                  <a:alpha val="50000"/>
                </a:srgbClr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9" name="正方形/長方形 28"/>
              <p:cNvSpPr/>
              <p:nvPr/>
            </p:nvSpPr>
            <p:spPr bwMode="auto">
              <a:xfrm>
                <a:off x="7130143" y="1676400"/>
                <a:ext cx="348343" cy="304800"/>
              </a:xfrm>
              <a:prstGeom prst="rect">
                <a:avLst/>
              </a:prstGeom>
              <a:solidFill>
                <a:srgbClr val="FF0000">
                  <a:alpha val="50000"/>
                </a:srgbClr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0" name="正方形/長方形 29"/>
              <p:cNvSpPr/>
              <p:nvPr/>
            </p:nvSpPr>
            <p:spPr bwMode="auto">
              <a:xfrm>
                <a:off x="6357257" y="1687285"/>
                <a:ext cx="348343" cy="304800"/>
              </a:xfrm>
              <a:prstGeom prst="rect">
                <a:avLst/>
              </a:prstGeom>
              <a:solidFill>
                <a:srgbClr val="FF0000">
                  <a:alpha val="50000"/>
                </a:srgbClr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1" name="正方形/長方形 30"/>
              <p:cNvSpPr/>
              <p:nvPr/>
            </p:nvSpPr>
            <p:spPr bwMode="auto">
              <a:xfrm>
                <a:off x="6738257" y="2035629"/>
                <a:ext cx="348343" cy="304800"/>
              </a:xfrm>
              <a:prstGeom prst="rect">
                <a:avLst/>
              </a:prstGeom>
              <a:solidFill>
                <a:srgbClr val="FF0000">
                  <a:alpha val="50000"/>
                </a:srgbClr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2" name="テキスト ボックス 31"/>
              <p:cNvSpPr txBox="1"/>
              <p:nvPr/>
            </p:nvSpPr>
            <p:spPr>
              <a:xfrm>
                <a:off x="6114002" y="2481917"/>
                <a:ext cx="4876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dirty="0" smtClean="0"/>
                  <a:t>+45</a:t>
                </a:r>
                <a:endParaRPr kumimoji="1" lang="ja-JP" altLang="en-US" sz="1400" dirty="0"/>
              </a:p>
            </p:txBody>
          </p:sp>
          <p:sp>
            <p:nvSpPr>
              <p:cNvPr id="33" name="テキスト ボックス 32"/>
              <p:cNvSpPr txBox="1"/>
              <p:nvPr/>
            </p:nvSpPr>
            <p:spPr>
              <a:xfrm>
                <a:off x="7211198" y="2481914"/>
                <a:ext cx="4427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400" dirty="0" smtClean="0"/>
                  <a:t>-</a:t>
                </a:r>
                <a:r>
                  <a:rPr kumimoji="1" lang="en-US" altLang="ja-JP" sz="1400" dirty="0" smtClean="0"/>
                  <a:t>45</a:t>
                </a:r>
                <a:endParaRPr kumimoji="1" lang="ja-JP" altLang="en-US" sz="1400" dirty="0"/>
              </a:p>
            </p:txBody>
          </p:sp>
        </p:grpSp>
        <p:sp>
          <p:nvSpPr>
            <p:cNvPr id="52" name="正方形/長方形 51"/>
            <p:cNvSpPr/>
            <p:nvPr/>
          </p:nvSpPr>
          <p:spPr bwMode="auto">
            <a:xfrm>
              <a:off x="5584374" y="3254824"/>
              <a:ext cx="348343" cy="304800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53" name="正方形/長方形 52"/>
            <p:cNvSpPr/>
            <p:nvPr/>
          </p:nvSpPr>
          <p:spPr bwMode="auto">
            <a:xfrm>
              <a:off x="5595259" y="2862943"/>
              <a:ext cx="348343" cy="304800"/>
            </a:xfrm>
            <a:prstGeom prst="rect">
              <a:avLst/>
            </a:prstGeom>
            <a:solidFill>
              <a:schemeClr val="bg1">
                <a:lumMod val="50000"/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6019800" y="2819395"/>
              <a:ext cx="20858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/>
                <a:t>e</a:t>
              </a:r>
              <a:r>
                <a:rPr kumimoji="1" lang="en-US" altLang="ja-JP" baseline="30000" dirty="0" err="1" smtClean="0"/>
                <a:t>+</a:t>
              </a:r>
              <a:r>
                <a:rPr kumimoji="1" lang="en-US" altLang="ja-JP" dirty="0" err="1" smtClean="0"/>
                <a:t>e</a:t>
              </a:r>
              <a:r>
                <a:rPr kumimoji="1" lang="en-US" altLang="ja-JP" baseline="30000" dirty="0" smtClean="0"/>
                <a:t>-</a:t>
              </a:r>
              <a:r>
                <a:rPr kumimoji="1" lang="en-US" altLang="ja-JP" dirty="0" smtClean="0"/>
                <a:t> acceptance</a:t>
              </a:r>
              <a:endParaRPr kumimoji="1" lang="ja-JP" altLang="en-US" dirty="0"/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6041570" y="3211280"/>
              <a:ext cx="20858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K</a:t>
              </a:r>
              <a:r>
                <a:rPr kumimoji="1" lang="en-US" altLang="ja-JP" baseline="30000" dirty="0" smtClean="0"/>
                <a:t>+</a:t>
              </a:r>
              <a:r>
                <a:rPr kumimoji="1" lang="en-US" altLang="ja-JP" dirty="0" smtClean="0"/>
                <a:t>K</a:t>
              </a:r>
              <a:r>
                <a:rPr kumimoji="1" lang="en-US" altLang="ja-JP" baseline="30000" dirty="0" smtClean="0"/>
                <a:t>-</a:t>
              </a:r>
              <a:r>
                <a:rPr kumimoji="1" lang="en-US" altLang="ja-JP" dirty="0" smtClean="0"/>
                <a:t> acceptance</a:t>
              </a:r>
              <a:endParaRPr kumimoji="1" lang="ja-JP" altLang="en-US" dirty="0"/>
            </a:p>
          </p:txBody>
        </p:sp>
      </p:grpSp>
      <p:sp>
        <p:nvSpPr>
          <p:cNvPr id="58" name="テキスト ボックス 57"/>
          <p:cNvSpPr txBox="1"/>
          <p:nvPr/>
        </p:nvSpPr>
        <p:spPr>
          <a:xfrm>
            <a:off x="1530423" y="4895858"/>
            <a:ext cx="6039425" cy="1938992"/>
          </a:xfrm>
          <a:prstGeom prst="rect">
            <a:avLst/>
          </a:prstGeom>
          <a:solidFill>
            <a:srgbClr val="3333F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chemeClr val="bg1"/>
                </a:solidFill>
              </a:rPr>
              <a:t>--- Requirements ---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400" b="1" dirty="0" smtClean="0">
                <a:solidFill>
                  <a:schemeClr val="bg1"/>
                </a:solidFill>
              </a:rPr>
              <a:t>threshold type AC for kaon trigger (veto counter)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sz="2400" b="1" dirty="0" smtClean="0">
                <a:solidFill>
                  <a:schemeClr val="bg1"/>
                </a:solidFill>
              </a:rPr>
              <a:t>work in magnetic field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400" b="1" dirty="0" smtClean="0">
                <a:solidFill>
                  <a:schemeClr val="bg1"/>
                </a:solidFill>
              </a:rPr>
              <a:t>small &amp; compact</a:t>
            </a:r>
          </a:p>
        </p:txBody>
      </p:sp>
      <p:sp>
        <p:nvSpPr>
          <p:cNvPr id="59" name="スライド番号プレースホルダ 5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890C91-E95F-4377-B079-4E8A845B0291}" type="slidenum">
              <a:rPr lang="en-US" altLang="ja-JP" smtClean="0"/>
              <a:pPr/>
              <a:t>3</a:t>
            </a:fld>
            <a:endParaRPr lang="en-US" altLang="ja-JP" dirty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 descr="新聞紙"/>
          <p:cNvSpPr txBox="1">
            <a:spLocks noChangeArrowheads="1"/>
          </p:cNvSpPr>
          <p:nvPr/>
        </p:nvSpPr>
        <p:spPr bwMode="auto">
          <a:xfrm>
            <a:off x="0" y="0"/>
            <a:ext cx="9144000" cy="7191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ja-JP" sz="3500" b="1" dirty="0" err="1" smtClean="0">
                <a:latin typeface="Symbol" pitchFamily="18" charset="2"/>
                <a:sym typeface="Wingdings" pitchFamily="2" charset="2"/>
              </a:rPr>
              <a:t>f</a:t>
            </a:r>
            <a:r>
              <a:rPr lang="en-US" altLang="ja-JP" sz="3500" b="1" dirty="0" err="1" smtClean="0">
                <a:latin typeface="Century" pitchFamily="18" charset="0"/>
                <a:sym typeface="Wingdings" pitchFamily="2" charset="2"/>
              </a:rPr>
              <a:t>e</a:t>
            </a:r>
            <a:r>
              <a:rPr lang="en-US" altLang="ja-JP" sz="3500" b="1" baseline="30000" dirty="0" err="1" smtClean="0">
                <a:latin typeface="Century" pitchFamily="18" charset="0"/>
                <a:sym typeface="Wingdings" pitchFamily="2" charset="2"/>
              </a:rPr>
              <a:t>+</a:t>
            </a:r>
            <a:r>
              <a:rPr lang="en-US" altLang="ja-JP" sz="3500" b="1" dirty="0" err="1" smtClean="0">
                <a:latin typeface="Century" pitchFamily="18" charset="0"/>
                <a:sym typeface="Wingdings" pitchFamily="2" charset="2"/>
              </a:rPr>
              <a:t>e</a:t>
            </a:r>
            <a:r>
              <a:rPr lang="en-US" altLang="ja-JP" sz="3500" b="1" baseline="30000" dirty="0" smtClean="0">
                <a:latin typeface="Century" pitchFamily="18" charset="0"/>
                <a:sym typeface="Wingdings" pitchFamily="2" charset="2"/>
              </a:rPr>
              <a:t>-</a:t>
            </a:r>
            <a:r>
              <a:rPr lang="en-US" altLang="ja-JP" sz="3500" b="1" dirty="0" smtClean="0">
                <a:latin typeface="Century" pitchFamily="18" charset="0"/>
                <a:sym typeface="Wingdings" pitchFamily="2" charset="2"/>
              </a:rPr>
              <a:t>/K</a:t>
            </a:r>
            <a:r>
              <a:rPr lang="en-US" altLang="ja-JP" sz="3500" b="1" baseline="30000" dirty="0" smtClean="0">
                <a:latin typeface="Century" pitchFamily="18" charset="0"/>
                <a:sym typeface="Wingdings" pitchFamily="2" charset="2"/>
              </a:rPr>
              <a:t>+</a:t>
            </a:r>
            <a:r>
              <a:rPr lang="en-US" altLang="ja-JP" sz="3500" b="1" dirty="0" smtClean="0">
                <a:latin typeface="Century" pitchFamily="18" charset="0"/>
                <a:sym typeface="Wingdings" pitchFamily="2" charset="2"/>
              </a:rPr>
              <a:t>K</a:t>
            </a:r>
            <a:r>
              <a:rPr lang="en-US" altLang="ja-JP" sz="3500" b="1" baseline="30000" dirty="0" smtClean="0">
                <a:latin typeface="Century" pitchFamily="18" charset="0"/>
                <a:sym typeface="Wingdings" pitchFamily="2" charset="2"/>
              </a:rPr>
              <a:t>-</a:t>
            </a:r>
            <a:r>
              <a:rPr lang="en-US" altLang="ja-JP" sz="3500" b="1" dirty="0" smtClean="0">
                <a:latin typeface="Century" pitchFamily="18" charset="0"/>
                <a:sym typeface="Wingdings" pitchFamily="2" charset="2"/>
              </a:rPr>
              <a:t> acceptance</a:t>
            </a:r>
            <a:endParaRPr lang="en-US" altLang="ja-JP" sz="3500" b="1" dirty="0">
              <a:latin typeface="Century" pitchFamily="18" charset="0"/>
            </a:endParaRPr>
          </a:p>
        </p:txBody>
      </p:sp>
      <p:sp>
        <p:nvSpPr>
          <p:cNvPr id="17" name="スライド番号プレースホルダ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890C91-E95F-4377-B079-4E8A845B0291}" type="slidenum">
              <a:rPr lang="en-US" altLang="ja-JP" smtClean="0"/>
              <a:pPr/>
              <a:t>4</a:t>
            </a:fld>
            <a:endParaRPr lang="en-US" altLang="ja-JP"/>
          </a:p>
        </p:txBody>
      </p:sp>
      <p:grpSp>
        <p:nvGrpSpPr>
          <p:cNvPr id="31" name="グループ化 30"/>
          <p:cNvGrpSpPr/>
          <p:nvPr/>
        </p:nvGrpSpPr>
        <p:grpSpPr>
          <a:xfrm>
            <a:off x="3168000" y="675994"/>
            <a:ext cx="5976000" cy="5288777"/>
            <a:chOff x="3168000" y="769778"/>
            <a:chExt cx="5976000" cy="5288777"/>
          </a:xfrm>
        </p:grpSpPr>
        <p:pic>
          <p:nvPicPr>
            <p:cNvPr id="30" name="図 29" descr="acc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68000" y="2010052"/>
              <a:ext cx="5976000" cy="4048503"/>
            </a:xfrm>
            <a:prstGeom prst="rect">
              <a:avLst/>
            </a:prstGeom>
          </p:spPr>
        </p:pic>
        <p:grpSp>
          <p:nvGrpSpPr>
            <p:cNvPr id="27" name="グループ化 26"/>
            <p:cNvGrpSpPr/>
            <p:nvPr/>
          </p:nvGrpSpPr>
          <p:grpSpPr>
            <a:xfrm>
              <a:off x="4032739" y="769778"/>
              <a:ext cx="4729834" cy="4572631"/>
              <a:chOff x="4032739" y="605656"/>
              <a:chExt cx="4729834" cy="4572631"/>
            </a:xfrm>
          </p:grpSpPr>
          <p:sp>
            <p:nvSpPr>
              <p:cNvPr id="12" name="テキスト ボックス 11"/>
              <p:cNvSpPr txBox="1"/>
              <p:nvPr/>
            </p:nvSpPr>
            <p:spPr>
              <a:xfrm>
                <a:off x="7789147" y="2134271"/>
                <a:ext cx="86914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2400" b="1" dirty="0" smtClean="0">
                    <a:latin typeface="+mn-lt"/>
                  </a:rPr>
                  <a:t>y</a:t>
                </a:r>
              </a:p>
              <a:p>
                <a:pPr algn="ctr"/>
                <a:r>
                  <a:rPr kumimoji="1" lang="en-US" altLang="ja-JP" sz="2400" b="1" dirty="0" smtClean="0"/>
                  <a:t>(CM)</a:t>
                </a:r>
                <a:endParaRPr kumimoji="1" lang="ja-JP" altLang="en-US" sz="2400" b="1" dirty="0"/>
              </a:p>
            </p:txBody>
          </p:sp>
          <p:sp>
            <p:nvSpPr>
              <p:cNvPr id="13" name="テキスト ボックス 12"/>
              <p:cNvSpPr txBox="1"/>
              <p:nvPr/>
            </p:nvSpPr>
            <p:spPr>
              <a:xfrm>
                <a:off x="4072204" y="3941457"/>
                <a:ext cx="102303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2400" b="1" dirty="0" err="1" smtClean="0"/>
                  <a:t>p</a:t>
                </a:r>
                <a:r>
                  <a:rPr lang="en-US" altLang="ja-JP" sz="2400" b="1" baseline="-25000" dirty="0" err="1" smtClean="0"/>
                  <a:t>T</a:t>
                </a:r>
                <a:endParaRPr kumimoji="1" lang="en-US" altLang="ja-JP" sz="2400" b="1" baseline="-25000" dirty="0" smtClean="0"/>
              </a:p>
              <a:p>
                <a:pPr algn="ctr"/>
                <a:r>
                  <a:rPr kumimoji="1" lang="en-US" altLang="ja-JP" sz="2400" b="1" dirty="0" smtClean="0"/>
                  <a:t>(LAB)</a:t>
                </a:r>
                <a:endParaRPr kumimoji="1" lang="ja-JP" altLang="en-US" sz="2400" b="1" dirty="0"/>
              </a:p>
            </p:txBody>
          </p:sp>
          <p:sp>
            <p:nvSpPr>
              <p:cNvPr id="14" name="テキスト ボックス 13"/>
              <p:cNvSpPr txBox="1"/>
              <p:nvPr/>
            </p:nvSpPr>
            <p:spPr>
              <a:xfrm>
                <a:off x="4728696" y="2153393"/>
                <a:ext cx="102303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2400" b="1" dirty="0" err="1" smtClean="0">
                    <a:latin typeface="Symbol" pitchFamily="18" charset="2"/>
                  </a:rPr>
                  <a:t>bg</a:t>
                </a:r>
                <a:endParaRPr kumimoji="1" lang="en-US" altLang="ja-JP" sz="2400" b="1" baseline="-25000" dirty="0" smtClean="0">
                  <a:latin typeface="Symbol" pitchFamily="18" charset="2"/>
                </a:endParaRPr>
              </a:p>
              <a:p>
                <a:pPr algn="ctr"/>
                <a:r>
                  <a:rPr kumimoji="1" lang="en-US" altLang="ja-JP" sz="2400" b="1" dirty="0" smtClean="0"/>
                  <a:t>(LAB)</a:t>
                </a:r>
                <a:endParaRPr kumimoji="1" lang="ja-JP" altLang="en-US" sz="2400" b="1" dirty="0"/>
              </a:p>
            </p:txBody>
          </p:sp>
          <p:sp>
            <p:nvSpPr>
              <p:cNvPr id="15" name="テキスト ボックス 14"/>
              <p:cNvSpPr txBox="1"/>
              <p:nvPr/>
            </p:nvSpPr>
            <p:spPr>
              <a:xfrm>
                <a:off x="7518322" y="4166412"/>
                <a:ext cx="12442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2400" b="1" dirty="0" smtClean="0"/>
                  <a:t>pt vs</a:t>
                </a:r>
                <a:r>
                  <a:rPr lang="en-US" altLang="ja-JP" sz="2400" b="1" dirty="0" smtClean="0"/>
                  <a:t>. </a:t>
                </a:r>
                <a:r>
                  <a:rPr kumimoji="1" lang="en-US" altLang="ja-JP" sz="2400" b="1" dirty="0" smtClean="0"/>
                  <a:t>y</a:t>
                </a:r>
                <a:endParaRPr kumimoji="1" lang="ja-JP" altLang="en-US" sz="2400" b="1" baseline="-25000" dirty="0"/>
              </a:p>
            </p:txBody>
          </p:sp>
          <p:sp>
            <p:nvSpPr>
              <p:cNvPr id="20" name="テキスト ボックス 19"/>
              <p:cNvSpPr txBox="1"/>
              <p:nvPr/>
            </p:nvSpPr>
            <p:spPr>
              <a:xfrm>
                <a:off x="4032739" y="605656"/>
                <a:ext cx="3763108" cy="141577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buFont typeface="Calibri" pitchFamily="34" charset="0"/>
                  <a:buChar char="−"/>
                </a:pPr>
                <a:r>
                  <a:rPr kumimoji="1" lang="en-US" altLang="ja-JP" sz="1600" b="1" dirty="0" smtClean="0">
                    <a:solidFill>
                      <a:srgbClr val="3333FF"/>
                    </a:solidFill>
                  </a:rPr>
                  <a:t> e-accepted (double-arm)</a:t>
                </a:r>
              </a:p>
              <a:p>
                <a:pPr>
                  <a:buFont typeface="Calibri" pitchFamily="34" charset="0"/>
                  <a:buChar char="−"/>
                </a:pPr>
                <a:r>
                  <a:rPr lang="en-US" altLang="ja-JP" sz="1600" b="1" dirty="0" smtClean="0">
                    <a:solidFill>
                      <a:srgbClr val="FF0000"/>
                    </a:solidFill>
                  </a:rPr>
                  <a:t> e-accepted (single-arm)</a:t>
                </a:r>
              </a:p>
              <a:p>
                <a:pPr>
                  <a:buFont typeface="Calibri" pitchFamily="34" charset="0"/>
                  <a:buChar char="−"/>
                </a:pPr>
                <a:endParaRPr lang="en-US" altLang="ja-JP" sz="600" b="1" dirty="0" smtClean="0">
                  <a:solidFill>
                    <a:srgbClr val="FF0000"/>
                  </a:solidFill>
                </a:endParaRPr>
              </a:p>
              <a:p>
                <a:pPr>
                  <a:buFont typeface="Calibri" pitchFamily="34" charset="0"/>
                  <a:buChar char="−"/>
                </a:pPr>
                <a:r>
                  <a:rPr lang="en-US" altLang="ja-JP" sz="1600" b="1" dirty="0" smtClean="0">
                    <a:solidFill>
                      <a:srgbClr val="CC00CC"/>
                    </a:solidFill>
                  </a:rPr>
                  <a:t> k-accepted (opposite-module pair)</a:t>
                </a:r>
              </a:p>
              <a:p>
                <a:pPr>
                  <a:buFont typeface="Calibri" pitchFamily="34" charset="0"/>
                  <a:buChar char="−"/>
                </a:pPr>
                <a:r>
                  <a:rPr lang="en-US" altLang="ja-JP" sz="1600" b="1" dirty="0" smtClean="0">
                    <a:solidFill>
                      <a:srgbClr val="00B0F0"/>
                    </a:solidFill>
                  </a:rPr>
                  <a:t> k-accepted (same-module pair)</a:t>
                </a:r>
              </a:p>
              <a:p>
                <a:pPr>
                  <a:buFont typeface="Calibri" pitchFamily="34" charset="0"/>
                  <a:buChar char="−"/>
                </a:pPr>
                <a:r>
                  <a:rPr lang="en-US" altLang="ja-JP" sz="1600" b="1" dirty="0" smtClean="0">
                    <a:solidFill>
                      <a:srgbClr val="00B050"/>
                    </a:solidFill>
                  </a:rPr>
                  <a:t> k-accepted (neighbor-module pair)</a:t>
                </a:r>
                <a:endParaRPr lang="en-US" altLang="ja-JP" sz="1600" b="1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3" name="Text Box 7"/>
              <p:cNvSpPr txBox="1">
                <a:spLocks noChangeArrowheads="1"/>
              </p:cNvSpPr>
              <p:nvPr/>
            </p:nvSpPr>
            <p:spPr bwMode="auto">
              <a:xfrm>
                <a:off x="5134707" y="3722077"/>
                <a:ext cx="1580882" cy="70788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rgbClr val="3333FF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ja-JP" b="1" dirty="0" err="1">
                    <a:solidFill>
                      <a:srgbClr val="3333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pitchFamily="18" charset="2"/>
                  </a:rPr>
                  <a:t>f</a:t>
                </a:r>
                <a:r>
                  <a:rPr lang="en-US" altLang="ja-JP" b="1" dirty="0" err="1" smtClean="0">
                    <a:solidFill>
                      <a:srgbClr val="3333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Wingdings" pitchFamily="2" charset="2"/>
                  </a:rPr>
                  <a:t>e</a:t>
                </a:r>
                <a:r>
                  <a:rPr lang="en-US" altLang="ja-JP" b="1" baseline="30000" dirty="0" err="1" smtClean="0">
                    <a:solidFill>
                      <a:srgbClr val="3333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Wingdings" pitchFamily="2" charset="2"/>
                  </a:rPr>
                  <a:t>+</a:t>
                </a:r>
                <a:r>
                  <a:rPr lang="en-US" altLang="ja-JP" b="1" dirty="0" err="1" smtClean="0">
                    <a:solidFill>
                      <a:srgbClr val="3333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Wingdings" pitchFamily="2" charset="2"/>
                  </a:rPr>
                  <a:t>e</a:t>
                </a:r>
                <a:r>
                  <a:rPr lang="en-US" altLang="ja-JP" b="1" baseline="30000" dirty="0" smtClean="0">
                    <a:solidFill>
                      <a:srgbClr val="3333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Wingdings" pitchFamily="2" charset="2"/>
                  </a:rPr>
                  <a:t>- </a:t>
                </a:r>
                <a:endParaRPr lang="en-US" altLang="ja-JP" b="1" dirty="0" smtClean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 pitchFamily="2" charset="2"/>
                </a:endParaRPr>
              </a:p>
              <a:p>
                <a:pPr algn="ctr"/>
                <a:r>
                  <a:rPr lang="en-US" altLang="ja-JP" b="1" dirty="0" smtClean="0">
                    <a:solidFill>
                      <a:srgbClr val="3333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Wingdings" pitchFamily="2" charset="2"/>
                  </a:rPr>
                  <a:t>double-arm</a:t>
                </a:r>
                <a:endParaRPr lang="en-US" altLang="ja-JP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 pitchFamily="2" charset="2"/>
                </a:endParaRPr>
              </a:p>
            </p:txBody>
          </p:sp>
          <p:sp>
            <p:nvSpPr>
              <p:cNvPr id="34" name="Text Box 8"/>
              <p:cNvSpPr txBox="1">
                <a:spLocks noChangeArrowheads="1"/>
              </p:cNvSpPr>
              <p:nvPr/>
            </p:nvSpPr>
            <p:spPr bwMode="auto">
              <a:xfrm>
                <a:off x="5009942" y="4470401"/>
                <a:ext cx="1880643" cy="70788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rgbClr val="00B05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ja-JP" b="1" dirty="0" err="1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pitchFamily="18" charset="2"/>
                  </a:rPr>
                  <a:t>f</a:t>
                </a:r>
                <a:r>
                  <a:rPr lang="en-US" altLang="ja-JP" b="1" dirty="0" err="1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Wingdings" pitchFamily="2" charset="2"/>
                  </a:rPr>
                  <a:t></a:t>
                </a:r>
                <a:r>
                  <a:rPr lang="en-US" altLang="ja-JP" b="1" dirty="0" err="1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Wingdings" pitchFamily="2" charset="2"/>
                  </a:rPr>
                  <a:t>K</a:t>
                </a:r>
                <a:r>
                  <a:rPr lang="en-US" altLang="ja-JP" b="1" baseline="30000" dirty="0" err="1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Wingdings" pitchFamily="2" charset="2"/>
                  </a:rPr>
                  <a:t>+</a:t>
                </a:r>
                <a:r>
                  <a:rPr lang="en-US" altLang="ja-JP" b="1" dirty="0" err="1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Wingdings" pitchFamily="2" charset="2"/>
                  </a:rPr>
                  <a:t>K</a:t>
                </a:r>
                <a:r>
                  <a:rPr lang="en-US" altLang="ja-JP" b="1" baseline="30000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Wingdings" pitchFamily="2" charset="2"/>
                  </a:rPr>
                  <a:t>-</a:t>
                </a:r>
                <a:endParaRPr lang="en-US" altLang="ja-JP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 pitchFamily="2" charset="2"/>
                </a:endParaRPr>
              </a:p>
              <a:p>
                <a:pPr algn="ctr"/>
                <a:r>
                  <a:rPr lang="en-US" altLang="ja-JP" b="1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Wingdings" pitchFamily="2" charset="2"/>
                  </a:rPr>
                  <a:t>neighbor-side</a:t>
                </a:r>
                <a:endParaRPr lang="en-US" altLang="ja-JP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 pitchFamily="2" charset="2"/>
                </a:endParaRPr>
              </a:p>
            </p:txBody>
          </p:sp>
        </p:grpSp>
      </p:grpSp>
      <p:pic>
        <p:nvPicPr>
          <p:cNvPr id="19" name="Picture 2" descr="par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91592"/>
            <a:ext cx="3130062" cy="315232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テキスト ボックス 20"/>
          <p:cNvSpPr txBox="1"/>
          <p:nvPr/>
        </p:nvSpPr>
        <p:spPr>
          <a:xfrm>
            <a:off x="2295631" y="2141759"/>
            <a:ext cx="813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800" b="1" dirty="0" smtClean="0">
                <a:latin typeface="+mn-lt"/>
              </a:rPr>
              <a:t>y</a:t>
            </a:r>
          </a:p>
          <a:p>
            <a:pPr algn="ctr"/>
            <a:r>
              <a:rPr kumimoji="1" lang="en-US" altLang="ja-JP" sz="1800" b="1" dirty="0" smtClean="0"/>
              <a:t>(</a:t>
            </a:r>
            <a:r>
              <a:rPr lang="en-US" altLang="ja-JP" sz="1800" b="1" dirty="0" smtClean="0"/>
              <a:t>LAB</a:t>
            </a:r>
            <a:r>
              <a:rPr kumimoji="1" lang="en-US" altLang="ja-JP" sz="1800" b="1" dirty="0" smtClean="0"/>
              <a:t>)</a:t>
            </a:r>
            <a:endParaRPr kumimoji="1" lang="ja-JP" altLang="en-US" sz="1800" b="1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73724" y="3681046"/>
            <a:ext cx="813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800" b="1" dirty="0" err="1" smtClean="0"/>
              <a:t>p</a:t>
            </a:r>
            <a:r>
              <a:rPr lang="en-US" altLang="ja-JP" sz="1800" b="1" baseline="-25000" dirty="0" err="1" smtClean="0"/>
              <a:t>T</a:t>
            </a:r>
            <a:endParaRPr kumimoji="1" lang="en-US" altLang="ja-JP" sz="1800" b="1" baseline="-25000" dirty="0" smtClean="0"/>
          </a:p>
          <a:p>
            <a:pPr algn="ctr"/>
            <a:r>
              <a:rPr kumimoji="1" lang="en-US" altLang="ja-JP" sz="1800" b="1" dirty="0" smtClean="0"/>
              <a:t>(LAB)</a:t>
            </a:r>
            <a:endParaRPr kumimoji="1" lang="ja-JP" altLang="en-US" sz="1800" b="1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08892" y="2505087"/>
            <a:ext cx="813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800" b="1" dirty="0" err="1" smtClean="0">
                <a:latin typeface="Symbol" pitchFamily="18" charset="2"/>
              </a:rPr>
              <a:t>bg</a:t>
            </a:r>
            <a:endParaRPr kumimoji="1" lang="en-US" altLang="ja-JP" sz="1800" b="1" baseline="-25000" dirty="0" smtClean="0">
              <a:latin typeface="Symbol" pitchFamily="18" charset="2"/>
            </a:endParaRPr>
          </a:p>
          <a:p>
            <a:pPr algn="ctr"/>
            <a:r>
              <a:rPr kumimoji="1" lang="en-US" altLang="ja-JP" sz="1800" b="1" dirty="0" smtClean="0"/>
              <a:t>(LAB)</a:t>
            </a:r>
            <a:endParaRPr kumimoji="1" lang="ja-JP" altLang="en-US" sz="1800" b="1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035216" y="3662321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800" b="1" dirty="0" smtClean="0"/>
              <a:t>pt vs</a:t>
            </a:r>
            <a:r>
              <a:rPr lang="en-US" altLang="ja-JP" sz="1800" b="1" dirty="0" smtClean="0"/>
              <a:t>. </a:t>
            </a:r>
            <a:r>
              <a:rPr kumimoji="1" lang="en-US" altLang="ja-JP" sz="1800" b="1" dirty="0" smtClean="0"/>
              <a:t>y</a:t>
            </a:r>
            <a:endParaRPr kumimoji="1" lang="ja-JP" altLang="en-US" sz="1800" b="1" baseline="-250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39970" y="1570892"/>
            <a:ext cx="2667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E325 acceptance</a:t>
            </a:r>
            <a:endParaRPr kumimoji="1" lang="ja-JP" altLang="en-US" sz="2400" b="1" dirty="0"/>
          </a:p>
        </p:txBody>
      </p:sp>
      <p:sp>
        <p:nvSpPr>
          <p:cNvPr id="26" name="角丸四角形 25"/>
          <p:cNvSpPr/>
          <p:nvPr/>
        </p:nvSpPr>
        <p:spPr bwMode="auto">
          <a:xfrm>
            <a:off x="0" y="1406769"/>
            <a:ext cx="3188677" cy="4009293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50630" y="5903893"/>
            <a:ext cx="7842739" cy="954107"/>
          </a:xfrm>
          <a:prstGeom prst="rect">
            <a:avLst/>
          </a:prstGeom>
          <a:solidFill>
            <a:srgbClr val="3333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 smtClean="0">
                <a:solidFill>
                  <a:schemeClr val="bg1"/>
                </a:solidFill>
              </a:rPr>
              <a:t>Improvement of the acceptance overlap between </a:t>
            </a:r>
            <a:r>
              <a:rPr lang="en-US" altLang="ja-JP" sz="2800" b="1" dirty="0" err="1" smtClean="0">
                <a:solidFill>
                  <a:schemeClr val="bg1"/>
                </a:solidFill>
              </a:rPr>
              <a:t>e</a:t>
            </a:r>
            <a:r>
              <a:rPr lang="en-US" altLang="ja-JP" sz="2800" b="1" baseline="30000" dirty="0" err="1" smtClean="0">
                <a:solidFill>
                  <a:schemeClr val="bg1"/>
                </a:solidFill>
              </a:rPr>
              <a:t>+</a:t>
            </a:r>
            <a:r>
              <a:rPr lang="en-US" altLang="ja-JP" sz="2800" b="1" dirty="0" err="1" smtClean="0">
                <a:solidFill>
                  <a:schemeClr val="bg1"/>
                </a:solidFill>
              </a:rPr>
              <a:t>e</a:t>
            </a:r>
            <a:r>
              <a:rPr lang="en-US" altLang="ja-JP" sz="2800" b="1" baseline="30000" dirty="0" smtClean="0">
                <a:solidFill>
                  <a:schemeClr val="bg1"/>
                </a:solidFill>
              </a:rPr>
              <a:t>-</a:t>
            </a:r>
            <a:r>
              <a:rPr lang="en-US" altLang="ja-JP" sz="2800" b="1" dirty="0" smtClean="0">
                <a:solidFill>
                  <a:schemeClr val="bg1"/>
                </a:solidFill>
              </a:rPr>
              <a:t> and K</a:t>
            </a:r>
            <a:r>
              <a:rPr lang="en-US" altLang="ja-JP" sz="2800" b="1" baseline="30000" dirty="0" smtClean="0">
                <a:solidFill>
                  <a:schemeClr val="bg1"/>
                </a:solidFill>
              </a:rPr>
              <a:t>+</a:t>
            </a:r>
            <a:r>
              <a:rPr lang="en-US" altLang="ja-JP" sz="2800" b="1" dirty="0" smtClean="0">
                <a:solidFill>
                  <a:schemeClr val="bg1"/>
                </a:solidFill>
              </a:rPr>
              <a:t>K</a:t>
            </a:r>
            <a:r>
              <a:rPr lang="en-US" altLang="ja-JP" sz="2800" b="1" baseline="30000" dirty="0" smtClean="0">
                <a:solidFill>
                  <a:schemeClr val="bg1"/>
                </a:solidFill>
              </a:rPr>
              <a:t>-</a:t>
            </a:r>
            <a:endParaRPr kumimoji="1" lang="ja-JP" altLang="en-US" sz="2800" b="1" baseline="30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グループ化 17"/>
          <p:cNvGrpSpPr/>
          <p:nvPr/>
        </p:nvGrpSpPr>
        <p:grpSpPr>
          <a:xfrm>
            <a:off x="5174974" y="3946401"/>
            <a:ext cx="3969026" cy="2688858"/>
            <a:chOff x="4913710" y="2900344"/>
            <a:chExt cx="3969026" cy="2688858"/>
          </a:xfrm>
        </p:grpSpPr>
        <p:pic>
          <p:nvPicPr>
            <p:cNvPr id="84" name="図 83" descr="np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13710" y="2900344"/>
              <a:ext cx="3969026" cy="2688858"/>
            </a:xfrm>
            <a:prstGeom prst="rect">
              <a:avLst/>
            </a:prstGeom>
          </p:spPr>
        </p:pic>
        <p:sp>
          <p:nvSpPr>
            <p:cNvPr id="85" name="テキスト ボックス 84"/>
            <p:cNvSpPr txBox="1"/>
            <p:nvPr/>
          </p:nvSpPr>
          <p:spPr>
            <a:xfrm>
              <a:off x="6007803" y="3145964"/>
              <a:ext cx="14478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800" dirty="0" smtClean="0">
                  <a:solidFill>
                    <a:srgbClr val="7030A0"/>
                  </a:solidFill>
                </a:rPr>
                <a:t>index=1.034</a:t>
              </a:r>
              <a:endParaRPr kumimoji="1" lang="ja-JP" altLang="en-US" sz="1800" dirty="0">
                <a:solidFill>
                  <a:srgbClr val="7030A0"/>
                </a:solidFill>
              </a:endParaRPr>
            </a:p>
          </p:txBody>
        </p:sp>
        <p:sp>
          <p:nvSpPr>
            <p:cNvPr id="92" name="テキスト ボックス 91"/>
            <p:cNvSpPr txBox="1"/>
            <p:nvPr/>
          </p:nvSpPr>
          <p:spPr>
            <a:xfrm>
              <a:off x="5763688" y="3397483"/>
              <a:ext cx="20441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800" dirty="0" smtClean="0">
                  <a:solidFill>
                    <a:srgbClr val="FF0000"/>
                  </a:solidFill>
                </a:rPr>
                <a:t>integration range :</a:t>
              </a:r>
            </a:p>
            <a:p>
              <a:pPr algn="ctr"/>
              <a:r>
                <a:rPr kumimoji="1" lang="en-US" altLang="ja-JP" sz="1800" dirty="0" smtClean="0">
                  <a:solidFill>
                    <a:srgbClr val="FF0000"/>
                  </a:solidFill>
                </a:rPr>
                <a:t>300-800nm</a:t>
              </a:r>
              <a:endParaRPr kumimoji="1" lang="ja-JP" altLang="en-US" sz="1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5099939" y="1234431"/>
            <a:ext cx="4044061" cy="2739690"/>
            <a:chOff x="4838675" y="642257"/>
            <a:chExt cx="4044061" cy="2739690"/>
          </a:xfrm>
        </p:grpSpPr>
        <p:pic>
          <p:nvPicPr>
            <p:cNvPr id="81" name="コンテンツ プレースホルダ 3" descr="tmp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38675" y="642257"/>
              <a:ext cx="4044061" cy="2739690"/>
            </a:xfrm>
            <a:prstGeom prst="rect">
              <a:avLst/>
            </a:prstGeom>
          </p:spPr>
        </p:pic>
        <p:sp>
          <p:nvSpPr>
            <p:cNvPr id="82" name="テキスト ボックス 81"/>
            <p:cNvSpPr txBox="1"/>
            <p:nvPr/>
          </p:nvSpPr>
          <p:spPr>
            <a:xfrm>
              <a:off x="5710427" y="2630300"/>
              <a:ext cx="14478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800" dirty="0" smtClean="0">
                  <a:solidFill>
                    <a:srgbClr val="7030A0"/>
                  </a:solidFill>
                </a:rPr>
                <a:t>index=1.034</a:t>
              </a:r>
              <a:endParaRPr kumimoji="1" lang="ja-JP" altLang="en-US" sz="1800" dirty="0">
                <a:solidFill>
                  <a:srgbClr val="7030A0"/>
                </a:solidFill>
              </a:endParaRPr>
            </a:p>
          </p:txBody>
        </p:sp>
      </p:grpSp>
      <p:graphicFrame>
        <p:nvGraphicFramePr>
          <p:cNvPr id="16" name="表 15"/>
          <p:cNvGraphicFramePr>
            <a:graphicFrameLocks noGrp="1"/>
          </p:cNvGraphicFramePr>
          <p:nvPr/>
        </p:nvGraphicFramePr>
        <p:xfrm>
          <a:off x="875049" y="2051864"/>
          <a:ext cx="2296266" cy="2133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711"/>
                <a:gridCol w="382711"/>
                <a:gridCol w="382711"/>
                <a:gridCol w="382711"/>
                <a:gridCol w="382711"/>
                <a:gridCol w="382711"/>
              </a:tblGrid>
              <a:tr h="2133273"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2784" marR="82784" marT="41392" marB="413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2784" marR="82784" marT="41392" marB="413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2784" marR="82784" marT="41392" marB="413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2784" marR="82784" marT="41392" marB="413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82784" marR="82784" marT="41392" marB="413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2784" marR="82784" marT="41392" marB="413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3" name="テキスト ボックス 82"/>
          <p:cNvSpPr txBox="1"/>
          <p:nvPr/>
        </p:nvSpPr>
        <p:spPr>
          <a:xfrm>
            <a:off x="-81505" y="750317"/>
            <a:ext cx="5849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ja-JP" sz="2400" dirty="0" smtClean="0"/>
              <a:t>use </a:t>
            </a:r>
            <a:r>
              <a:rPr kumimoji="1" lang="en-US" altLang="ja-JP" sz="2400" dirty="0" smtClean="0"/>
              <a:t>n=1.034</a:t>
            </a:r>
            <a:r>
              <a:rPr lang="en-US" altLang="ja-JP" sz="2400" dirty="0" smtClean="0"/>
              <a:t>, as same as KEK-PS E325</a:t>
            </a:r>
            <a:endParaRPr kumimoji="1" lang="en-US" altLang="ja-JP" sz="2400" dirty="0" smtClean="0"/>
          </a:p>
          <a:p>
            <a:pPr>
              <a:buFont typeface="Wingdings" pitchFamily="2" charset="2"/>
              <a:buChar char="l"/>
            </a:pPr>
            <a:r>
              <a:rPr lang="en-US" altLang="ja-JP" sz="2400" dirty="0" smtClean="0"/>
              <a:t>60x60cm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 divided by 6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(or 10) sectors</a:t>
            </a:r>
            <a:endParaRPr kumimoji="1" lang="en-US" altLang="ja-JP" sz="2400" dirty="0" smtClean="0"/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679239" y="1674372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10cm</a:t>
            </a:r>
            <a:endParaRPr kumimoji="1" lang="ja-JP" altLang="en-US" dirty="0"/>
          </a:p>
        </p:txBody>
      </p:sp>
      <p:sp>
        <p:nvSpPr>
          <p:cNvPr id="88" name="テキスト ボックス 87"/>
          <p:cNvSpPr txBox="1"/>
          <p:nvPr/>
        </p:nvSpPr>
        <p:spPr>
          <a:xfrm rot="16200000">
            <a:off x="201740" y="2942041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60</a:t>
            </a:r>
            <a:r>
              <a:rPr kumimoji="1" lang="en-US" altLang="ja-JP" dirty="0" smtClean="0"/>
              <a:t>cm</a:t>
            </a:r>
            <a:endParaRPr kumimoji="1" lang="ja-JP" altLang="en-US" dirty="0"/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432571" y="4401965"/>
            <a:ext cx="3940137" cy="892552"/>
          </a:xfrm>
          <a:prstGeom prst="rect">
            <a:avLst/>
          </a:prstGeom>
          <a:noFill/>
          <a:ln w="25400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u="sng" dirty="0" smtClean="0"/>
              <a:t>readout</a:t>
            </a:r>
          </a:p>
          <a:p>
            <a:pPr marL="457200" indent="-457200"/>
            <a:r>
              <a:rPr kumimoji="1" lang="en-US" altLang="ja-JP" sz="2400" dirty="0" smtClean="0"/>
              <a:t>WLS + fiber + (FM)PMT</a:t>
            </a:r>
          </a:p>
        </p:txBody>
      </p:sp>
      <p:sp>
        <p:nvSpPr>
          <p:cNvPr id="4" name="Text Box 3" descr="新聞紙"/>
          <p:cNvSpPr txBox="1">
            <a:spLocks noChangeArrowheads="1"/>
          </p:cNvSpPr>
          <p:nvPr/>
        </p:nvSpPr>
        <p:spPr bwMode="auto">
          <a:xfrm>
            <a:off x="0" y="0"/>
            <a:ext cx="9144000" cy="719138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ja-JP" sz="3500" b="1" dirty="0" smtClean="0">
                <a:latin typeface="Century" pitchFamily="18" charset="0"/>
              </a:rPr>
              <a:t>AC design</a:t>
            </a:r>
            <a:endParaRPr lang="en-US" altLang="ja-JP" sz="3500" b="1" dirty="0">
              <a:latin typeface="Century" pitchFamily="18" charset="0"/>
            </a:endParaRPr>
          </a:p>
        </p:txBody>
      </p:sp>
      <p:sp>
        <p:nvSpPr>
          <p:cNvPr id="93" name="スライド番号プレースホルダ 9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890C91-E95F-4377-B079-4E8A845B0291}" type="slidenum">
              <a:rPr lang="en-US" altLang="ja-JP" smtClean="0"/>
              <a:pPr/>
              <a:t>5</a:t>
            </a:fld>
            <a:endParaRPr lang="en-US" altLang="ja-JP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34466" y="5517105"/>
            <a:ext cx="4865073" cy="954107"/>
          </a:xfrm>
          <a:prstGeom prst="rect">
            <a:avLst/>
          </a:prstGeom>
          <a:solidFill>
            <a:srgbClr val="3333FF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bg1"/>
                </a:solidFill>
              </a:rPr>
              <a:t>Goal : construct a prototype of ¼ size module</a:t>
            </a:r>
            <a:endParaRPr kumimoji="1" lang="ja-JP" altLang="en-US" sz="2800" b="1" dirty="0">
              <a:solidFill>
                <a:schemeClr val="bg1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282461" y="2743198"/>
            <a:ext cx="1996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/>
              <a:t>X 4 modules</a:t>
            </a:r>
            <a:endParaRPr kumimoji="1" lang="ja-JP" altLang="en-US" sz="2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 descr="新聞紙"/>
          <p:cNvSpPr txBox="1">
            <a:spLocks noChangeArrowheads="1"/>
          </p:cNvSpPr>
          <p:nvPr/>
        </p:nvSpPr>
        <p:spPr bwMode="auto">
          <a:xfrm>
            <a:off x="0" y="0"/>
            <a:ext cx="9144000" cy="6477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ja-JP" sz="3200" b="1" dirty="0" smtClean="0">
                <a:latin typeface="Century" pitchFamily="18" charset="0"/>
              </a:rPr>
              <a:t>Some Hints in detector development in Russia?</a:t>
            </a:r>
            <a:endParaRPr lang="en-US" altLang="ja-JP" sz="3200" b="1" dirty="0">
              <a:latin typeface="Century" pitchFamily="18" charset="0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F71C49-63DD-4A47-828F-7A96A61B3F29}" type="slidenum">
              <a:rPr lang="en-US" altLang="ja-JP" smtClean="0"/>
              <a:pPr/>
              <a:t>6</a:t>
            </a:fld>
            <a:endParaRPr lang="en-US" altLang="ja-JP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39837" y="716740"/>
            <a:ext cx="370646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800" dirty="0" err="1" smtClean="0"/>
              <a:t>arXiv:hep</a:t>
            </a:r>
            <a:r>
              <a:rPr lang="en-US" altLang="ja-JP" sz="2800" dirty="0" smtClean="0"/>
              <a:t>-ex/0106016</a:t>
            </a:r>
            <a:endParaRPr kumimoji="1" lang="ja-JP" altLang="en-US" sz="2800" dirty="0"/>
          </a:p>
        </p:txBody>
      </p:sp>
      <p:pic>
        <p:nvPicPr>
          <p:cNvPr id="6" name="図 5" descr="hep_ex_0106016_WLS_ページ_2.png"/>
          <p:cNvPicPr>
            <a:picLocks noChangeAspect="1"/>
          </p:cNvPicPr>
          <p:nvPr/>
        </p:nvPicPr>
        <p:blipFill>
          <a:blip r:embed="rId4" cstate="print"/>
          <a:srcRect l="11996" t="40675" r="54368" b="22363"/>
          <a:stretch>
            <a:fillRect/>
          </a:stretch>
        </p:blipFill>
        <p:spPr>
          <a:xfrm>
            <a:off x="0" y="2102064"/>
            <a:ext cx="2588290" cy="3680749"/>
          </a:xfrm>
          <a:prstGeom prst="rect">
            <a:avLst/>
          </a:prstGeom>
        </p:spPr>
      </p:pic>
      <p:pic>
        <p:nvPicPr>
          <p:cNvPr id="7" name="図 6" descr="hep_ex_0106016_WLS_ページ_2.png"/>
          <p:cNvPicPr>
            <a:picLocks noChangeAspect="1"/>
          </p:cNvPicPr>
          <p:nvPr/>
        </p:nvPicPr>
        <p:blipFill>
          <a:blip r:embed="rId4" cstate="print"/>
          <a:srcRect l="53495" t="6076" r="16582" b="66751"/>
          <a:stretch>
            <a:fillRect/>
          </a:stretch>
        </p:blipFill>
        <p:spPr>
          <a:xfrm>
            <a:off x="2384383" y="2061548"/>
            <a:ext cx="3459559" cy="4065611"/>
          </a:xfrm>
          <a:prstGeom prst="rect">
            <a:avLst/>
          </a:prstGeom>
        </p:spPr>
      </p:pic>
      <p:pic>
        <p:nvPicPr>
          <p:cNvPr id="8" name="図 7" descr="hep_ex_0106016_WLS_ページ_3.png"/>
          <p:cNvPicPr>
            <a:picLocks noChangeAspect="1"/>
          </p:cNvPicPr>
          <p:nvPr/>
        </p:nvPicPr>
        <p:blipFill>
          <a:blip r:embed="rId5" cstate="print"/>
          <a:srcRect l="13306" t="8204" r="57426" b="71308"/>
          <a:stretch>
            <a:fillRect/>
          </a:stretch>
        </p:blipFill>
        <p:spPr>
          <a:xfrm>
            <a:off x="5744962" y="636608"/>
            <a:ext cx="3248568" cy="2942863"/>
          </a:xfrm>
          <a:prstGeom prst="rect">
            <a:avLst/>
          </a:prstGeom>
        </p:spPr>
      </p:pic>
      <p:pic>
        <p:nvPicPr>
          <p:cNvPr id="9" name="図 8" descr="hep_ex_0106016_WLS_ページ_4.png"/>
          <p:cNvPicPr>
            <a:picLocks noChangeAspect="1"/>
          </p:cNvPicPr>
          <p:nvPr/>
        </p:nvPicPr>
        <p:blipFill>
          <a:blip r:embed="rId6" cstate="print"/>
          <a:srcRect l="11716" t="60291" r="57146" b="12912"/>
          <a:stretch>
            <a:fillRect/>
          </a:stretch>
        </p:blipFill>
        <p:spPr>
          <a:xfrm>
            <a:off x="5833641" y="3429000"/>
            <a:ext cx="3078865" cy="3429000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3495555" y="1775079"/>
            <a:ext cx="14446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err="1" smtClean="0"/>
              <a:t>endcap</a:t>
            </a:r>
            <a:endParaRPr kumimoji="1" lang="ja-JP" altLang="en-US" sz="2800" b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71331" y="1751929"/>
            <a:ext cx="1183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barrel</a:t>
            </a:r>
            <a:endParaRPr kumimoji="1" lang="ja-JP" altLang="en-US" sz="2800" b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354250" y="5988264"/>
            <a:ext cx="35637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Aerogel</a:t>
            </a:r>
            <a:r>
              <a:rPr kumimoji="1" lang="en-US" altLang="ja-JP" sz="2400" dirty="0" smtClean="0"/>
              <a:t> : t74mm, n=1.05</a:t>
            </a:r>
          </a:p>
          <a:p>
            <a:r>
              <a:rPr lang="en-US" altLang="ja-JP" sz="2400" dirty="0" smtClean="0"/>
              <a:t>WLS : BBQ</a:t>
            </a:r>
            <a:endParaRPr kumimoji="1"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430939" y="4085857"/>
            <a:ext cx="1149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~8 </a:t>
            </a:r>
            <a:r>
              <a:rPr kumimoji="1" lang="en-US" altLang="ja-JP" sz="2400" b="1" dirty="0" err="1" smtClean="0">
                <a:solidFill>
                  <a:srgbClr val="FF0000"/>
                </a:solidFill>
              </a:rPr>
              <a:t>p.e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.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736434" y="6527340"/>
            <a:ext cx="1375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Symbol" pitchFamily="18" charset="2"/>
              </a:rPr>
              <a:t>p </a:t>
            </a:r>
            <a:r>
              <a:rPr kumimoji="1" lang="en-US" altLang="ja-JP" sz="1600" dirty="0" smtClean="0">
                <a:latin typeface="+mn-lt"/>
              </a:rPr>
              <a:t>momentum</a:t>
            </a:r>
            <a:endParaRPr kumimoji="1" lang="ja-JP" altLang="en-US" sz="1600" dirty="0">
              <a:latin typeface="+mn-lt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80652" y="1266094"/>
            <a:ext cx="5647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candidate for PEP-N detector @ SLAC</a:t>
            </a:r>
            <a:endParaRPr kumimoji="1" lang="ja-JP" altLang="en-US" sz="2400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 descr="新聞紙"/>
          <p:cNvSpPr txBox="1">
            <a:spLocks noChangeArrowheads="1"/>
          </p:cNvSpPr>
          <p:nvPr/>
        </p:nvSpPr>
        <p:spPr bwMode="auto">
          <a:xfrm>
            <a:off x="0" y="0"/>
            <a:ext cx="9144000" cy="6477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ja-JP" sz="3600" b="1" dirty="0" smtClean="0">
                <a:latin typeface="Century" pitchFamily="18" charset="0"/>
              </a:rPr>
              <a:t>Minimum Goal : KEK-PS E325 AC</a:t>
            </a:r>
            <a:endParaRPr lang="en-US" altLang="ja-JP" sz="3600" b="1" dirty="0">
              <a:latin typeface="Century" pitchFamily="18" charset="0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F71C49-63DD-4A47-828F-7A96A61B3F29}" type="slidenum">
              <a:rPr lang="en-US" altLang="ja-JP" smtClean="0"/>
              <a:pPr/>
              <a:t>7</a:t>
            </a:fld>
            <a:endParaRPr lang="en-US" altLang="ja-JP"/>
          </a:p>
        </p:txBody>
      </p:sp>
      <p:grpSp>
        <p:nvGrpSpPr>
          <p:cNvPr id="18" name="グループ化 17"/>
          <p:cNvGrpSpPr/>
          <p:nvPr/>
        </p:nvGrpSpPr>
        <p:grpSpPr>
          <a:xfrm>
            <a:off x="4574896" y="597880"/>
            <a:ext cx="4569104" cy="2985109"/>
            <a:chOff x="4574896" y="1008188"/>
            <a:chExt cx="4569104" cy="2985109"/>
          </a:xfrm>
        </p:grpSpPr>
        <p:pic>
          <p:nvPicPr>
            <p:cNvPr id="4" name="図 3" descr="e325_g4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4896" y="1487429"/>
              <a:ext cx="4569104" cy="2505868"/>
            </a:xfrm>
            <a:prstGeom prst="rect">
              <a:avLst/>
            </a:prstGeom>
          </p:spPr>
        </p:pic>
        <p:cxnSp>
          <p:nvCxnSpPr>
            <p:cNvPr id="7" name="直線矢印コネクタ 6"/>
            <p:cNvCxnSpPr/>
            <p:nvPr/>
          </p:nvCxnSpPr>
          <p:spPr bwMode="auto">
            <a:xfrm rot="10800000" flipV="1">
              <a:off x="6201510" y="1383326"/>
              <a:ext cx="574428" cy="422032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" name="直線矢印コネクタ 9"/>
            <p:cNvCxnSpPr/>
            <p:nvPr/>
          </p:nvCxnSpPr>
          <p:spPr bwMode="auto">
            <a:xfrm>
              <a:off x="6811108" y="1395046"/>
              <a:ext cx="1113692" cy="71511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" name="テキスト ボックス 10"/>
            <p:cNvSpPr txBox="1"/>
            <p:nvPr/>
          </p:nvSpPr>
          <p:spPr>
            <a:xfrm>
              <a:off x="6471138" y="1008188"/>
              <a:ext cx="6303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 smtClean="0"/>
                <a:t>AC</a:t>
              </a:r>
              <a:endParaRPr kumimoji="1" lang="ja-JP" altLang="en-US" sz="2400" b="1" dirty="0"/>
            </a:p>
          </p:txBody>
        </p:sp>
        <p:sp>
          <p:nvSpPr>
            <p:cNvPr id="12" name="円/楕円 11"/>
            <p:cNvSpPr/>
            <p:nvPr/>
          </p:nvSpPr>
          <p:spPr bwMode="auto">
            <a:xfrm rot="21261570">
              <a:off x="5208498" y="1593591"/>
              <a:ext cx="1676400" cy="554962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13" name="円/楕円 12"/>
            <p:cNvSpPr/>
            <p:nvPr/>
          </p:nvSpPr>
          <p:spPr bwMode="auto">
            <a:xfrm rot="1873791">
              <a:off x="7194232" y="1856554"/>
              <a:ext cx="1676400" cy="808796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</p:grpSp>
      <p:pic>
        <p:nvPicPr>
          <p:cNvPr id="14" name="Picture 5" descr="ac_sid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0" y="651486"/>
            <a:ext cx="3151188" cy="3897312"/>
          </a:xfrm>
          <a:prstGeom prst="rect">
            <a:avLst/>
          </a:prstGeom>
          <a:noFill/>
          <a:ln/>
        </p:spPr>
      </p:pic>
      <p:sp>
        <p:nvSpPr>
          <p:cNvPr id="15" name="テキスト ボックス 14"/>
          <p:cNvSpPr txBox="1"/>
          <p:nvPr/>
        </p:nvSpPr>
        <p:spPr>
          <a:xfrm>
            <a:off x="2370196" y="2602493"/>
            <a:ext cx="2563715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dirty="0" smtClean="0"/>
              <a:t>n=1.034</a:t>
            </a:r>
          </a:p>
          <a:p>
            <a:pPr>
              <a:buFont typeface="Arial" pitchFamily="34" charset="0"/>
              <a:buChar char="•"/>
            </a:pPr>
            <a:r>
              <a:rPr kumimoji="1" lang="en-US" altLang="ja-JP" dirty="0" smtClean="0"/>
              <a:t>12.5cm </a:t>
            </a:r>
            <a:r>
              <a:rPr kumimoji="1" lang="en-US" altLang="ja-JP" dirty="0" err="1" smtClean="0"/>
              <a:t>Aerogel</a:t>
            </a:r>
            <a:endParaRPr kumimoji="1" lang="en-US" altLang="ja-JP" dirty="0" smtClean="0"/>
          </a:p>
          <a:p>
            <a:pPr>
              <a:buFont typeface="Arial" pitchFamily="34" charset="0"/>
              <a:buChar char="•"/>
            </a:pPr>
            <a:r>
              <a:rPr lang="en-US" altLang="ja-JP" dirty="0" smtClean="0"/>
              <a:t>5 inch PMT (H6527)</a:t>
            </a:r>
            <a:endParaRPr kumimoji="1" lang="ja-JP" altLang="en-US" dirty="0"/>
          </a:p>
        </p:txBody>
      </p:sp>
      <p:pic>
        <p:nvPicPr>
          <p:cNvPr id="16" name="図 15" descr="NIM_A457_581_AGC-E325_ページ_6.png"/>
          <p:cNvPicPr>
            <a:picLocks noChangeAspect="1"/>
          </p:cNvPicPr>
          <p:nvPr/>
        </p:nvPicPr>
        <p:blipFill>
          <a:blip r:embed="rId6" cstate="print"/>
          <a:srcRect l="8421" t="25394" r="50000" b="60171"/>
          <a:stretch>
            <a:fillRect/>
          </a:stretch>
        </p:blipFill>
        <p:spPr>
          <a:xfrm>
            <a:off x="1078524" y="4565389"/>
            <a:ext cx="4841632" cy="2292611"/>
          </a:xfrm>
          <a:prstGeom prst="rect">
            <a:avLst/>
          </a:prstGeom>
        </p:spPr>
      </p:pic>
      <p:pic>
        <p:nvPicPr>
          <p:cNvPr id="17" name="図 16" descr="NIM_A457_581_AGC-E325_ページ_6.png"/>
          <p:cNvPicPr>
            <a:picLocks noChangeAspect="1"/>
          </p:cNvPicPr>
          <p:nvPr/>
        </p:nvPicPr>
        <p:blipFill>
          <a:blip r:embed="rId6" cstate="print"/>
          <a:srcRect l="8266" t="49744" r="51632" b="19658"/>
          <a:stretch>
            <a:fillRect/>
          </a:stretch>
        </p:blipFill>
        <p:spPr>
          <a:xfrm>
            <a:off x="5673971" y="3393151"/>
            <a:ext cx="3329352" cy="3464849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5896708" y="3845170"/>
            <a:ext cx="1226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1.1 </a:t>
            </a:r>
            <a:r>
              <a:rPr kumimoji="1" lang="en-US" altLang="ja-JP" sz="2400" b="1" dirty="0" err="1" smtClean="0">
                <a:solidFill>
                  <a:srgbClr val="FF0000"/>
                </a:solidFill>
              </a:rPr>
              <a:t>p.e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.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967046" y="6072555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proton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377353" y="4771292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pion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781907" y="4982308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8 </a:t>
            </a:r>
            <a:r>
              <a:rPr kumimoji="1" lang="en-US" altLang="ja-JP" sz="2400" b="1" dirty="0" err="1" smtClean="0">
                <a:solidFill>
                  <a:srgbClr val="FF0000"/>
                </a:solidFill>
              </a:rPr>
              <a:t>p.e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.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192215" y="3927231"/>
            <a:ext cx="3642344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M.Ishino</a:t>
            </a:r>
            <a:r>
              <a:rPr lang="en-US" altLang="ja-JP" dirty="0" smtClean="0"/>
              <a:t> </a:t>
            </a:r>
            <a:r>
              <a:rPr lang="en-US" altLang="ja-JP" i="1" dirty="0" smtClean="0"/>
              <a:t>et al., </a:t>
            </a:r>
            <a:r>
              <a:rPr lang="en-US" altLang="ja-JP" dirty="0" smtClean="0"/>
              <a:t>NIM</a:t>
            </a:r>
            <a:r>
              <a:rPr kumimoji="1" lang="en-US" altLang="ja-JP" dirty="0" smtClean="0"/>
              <a:t> </a:t>
            </a:r>
            <a:r>
              <a:rPr kumimoji="1" lang="en-US" altLang="ja-JP" b="1" dirty="0" smtClean="0"/>
              <a:t>A457</a:t>
            </a:r>
            <a:r>
              <a:rPr kumimoji="1" lang="en-US" altLang="ja-JP" dirty="0" smtClean="0"/>
              <a:t>, 581</a:t>
            </a:r>
            <a:endParaRPr kumimoji="1" lang="ja-JP" altLang="en-US" dirty="0"/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7537938" y="3371973"/>
            <a:ext cx="1606062" cy="101566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Symbol" pitchFamily="18" charset="2"/>
                <a:ea typeface="SimHei" pitchFamily="49" charset="-122"/>
              </a:rPr>
              <a:t>p</a:t>
            </a:r>
            <a:r>
              <a:rPr lang="en-US" altLang="ja-JP" dirty="0" smtClean="0"/>
              <a:t> Rejection</a:t>
            </a:r>
          </a:p>
          <a:p>
            <a:r>
              <a:rPr lang="en-US" altLang="ja-JP" dirty="0" smtClean="0"/>
              <a:t>       : 1x10</a:t>
            </a:r>
            <a:r>
              <a:rPr lang="en-US" altLang="ja-JP" baseline="30000" dirty="0" smtClean="0"/>
              <a:t>-2</a:t>
            </a:r>
            <a:endParaRPr lang="en-US" altLang="ja-JP" dirty="0" smtClean="0"/>
          </a:p>
          <a:p>
            <a:r>
              <a:rPr lang="en-US" altLang="ja-JP" dirty="0" smtClean="0"/>
              <a:t>@ 1.4GeV/c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045" y="2836783"/>
            <a:ext cx="4393956" cy="2648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178" name="Text Box 2" descr="新聞紙"/>
          <p:cNvSpPr txBox="1">
            <a:spLocks noChangeArrowheads="1"/>
          </p:cNvSpPr>
          <p:nvPr/>
        </p:nvSpPr>
        <p:spPr bwMode="auto">
          <a:xfrm>
            <a:off x="0" y="0"/>
            <a:ext cx="9144000" cy="647700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ja-JP" sz="3600" b="1" dirty="0" err="1" smtClean="0">
                <a:latin typeface="Century" pitchFamily="18" charset="0"/>
              </a:rPr>
              <a:t>Aerogel</a:t>
            </a:r>
            <a:endParaRPr lang="en-US" altLang="ja-JP" sz="3600" b="1" dirty="0">
              <a:latin typeface="Century" pitchFamily="18" charset="0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F71C49-63DD-4A47-828F-7A96A61B3F29}" type="slidenum">
              <a:rPr lang="en-US" altLang="ja-JP" smtClean="0"/>
              <a:pPr/>
              <a:t>8</a:t>
            </a:fld>
            <a:endParaRPr lang="en-US" altLang="ja-JP"/>
          </a:p>
        </p:txBody>
      </p:sp>
      <p:pic>
        <p:nvPicPr>
          <p:cNvPr id="4" name="図 3" descr="IMG_225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6800" y="647169"/>
            <a:ext cx="4373416" cy="3280062"/>
          </a:xfrm>
          <a:prstGeom prst="rect">
            <a:avLst/>
          </a:prstGeom>
        </p:spPr>
      </p:pic>
      <p:pic>
        <p:nvPicPr>
          <p:cNvPr id="6" name="図 5" descr="IMG_228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23538" y="3094893"/>
            <a:ext cx="2520462" cy="1890346"/>
          </a:xfrm>
          <a:prstGeom prst="rect">
            <a:avLst/>
          </a:prstGeom>
          <a:ln w="25400">
            <a:solidFill>
              <a:srgbClr val="FFFF00"/>
            </a:solidFill>
          </a:ln>
        </p:spPr>
      </p:pic>
      <p:grpSp>
        <p:nvGrpSpPr>
          <p:cNvPr id="23" name="グループ化 22"/>
          <p:cNvGrpSpPr/>
          <p:nvPr/>
        </p:nvGrpSpPr>
        <p:grpSpPr>
          <a:xfrm>
            <a:off x="4103072" y="4278922"/>
            <a:ext cx="2344616" cy="2438400"/>
            <a:chOff x="3387969" y="3985847"/>
            <a:chExt cx="2344616" cy="2438400"/>
          </a:xfrm>
        </p:grpSpPr>
        <p:sp>
          <p:nvSpPr>
            <p:cNvPr id="7" name="正方形/長方形 6"/>
            <p:cNvSpPr/>
            <p:nvPr/>
          </p:nvSpPr>
          <p:spPr bwMode="auto">
            <a:xfrm>
              <a:off x="4876800" y="4126523"/>
              <a:ext cx="844062" cy="1910862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8" name="正方形/長方形 7"/>
            <p:cNvSpPr/>
            <p:nvPr/>
          </p:nvSpPr>
          <p:spPr bwMode="auto">
            <a:xfrm>
              <a:off x="4876800" y="4876802"/>
              <a:ext cx="832338" cy="504090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cxnSp>
          <p:nvCxnSpPr>
            <p:cNvPr id="10" name="直線コネクタ 9"/>
            <p:cNvCxnSpPr/>
            <p:nvPr/>
          </p:nvCxnSpPr>
          <p:spPr bwMode="auto">
            <a:xfrm rot="10800000" flipV="1">
              <a:off x="4865077" y="5392614"/>
              <a:ext cx="867508" cy="656493"/>
            </a:xfrm>
            <a:prstGeom prst="line">
              <a:avLst/>
            </a:prstGeom>
            <a:noFill/>
            <a:ln w="2540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" name="正方形/長方形 10"/>
            <p:cNvSpPr/>
            <p:nvPr/>
          </p:nvSpPr>
          <p:spPr bwMode="auto">
            <a:xfrm>
              <a:off x="3387969" y="5509846"/>
              <a:ext cx="1488830" cy="422031"/>
            </a:xfrm>
            <a:prstGeom prst="rect">
              <a:avLst/>
            </a:prstGeom>
            <a:solidFill>
              <a:srgbClr val="00B05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</a:rPr>
                <a:t>H6410 (2”)</a:t>
              </a:r>
            </a:p>
          </p:txBody>
        </p:sp>
        <p:cxnSp>
          <p:nvCxnSpPr>
            <p:cNvPr id="13" name="直線矢印コネクタ 12"/>
            <p:cNvCxnSpPr/>
            <p:nvPr/>
          </p:nvCxnSpPr>
          <p:spPr bwMode="auto">
            <a:xfrm rot="5400000">
              <a:off x="4062047" y="5199185"/>
              <a:ext cx="2438400" cy="11723"/>
            </a:xfrm>
            <a:prstGeom prst="straightConnector1">
              <a:avLst/>
            </a:prstGeom>
            <a:noFill/>
            <a:ln w="9525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4" name="テキスト ボックス 13"/>
          <p:cNvSpPr txBox="1"/>
          <p:nvPr/>
        </p:nvSpPr>
        <p:spPr>
          <a:xfrm>
            <a:off x="6107719" y="6399275"/>
            <a:ext cx="1568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Cosmic Ray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775934" y="5298829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Aerogel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822826" y="5814644"/>
            <a:ext cx="853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Mirror</a:t>
            </a:r>
            <a:endParaRPr kumimoji="1" lang="ja-JP" altLang="en-US" dirty="0"/>
          </a:p>
        </p:txBody>
      </p:sp>
      <p:cxnSp>
        <p:nvCxnSpPr>
          <p:cNvPr id="18" name="直線矢印コネクタ 17"/>
          <p:cNvCxnSpPr>
            <a:stCxn id="15" idx="1"/>
          </p:cNvCxnSpPr>
          <p:nvPr/>
        </p:nvCxnSpPr>
        <p:spPr bwMode="auto">
          <a:xfrm rot="10800000" flipV="1">
            <a:off x="6307010" y="5498884"/>
            <a:ext cx="468924" cy="1096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直線矢印コネクタ 20"/>
          <p:cNvCxnSpPr/>
          <p:nvPr/>
        </p:nvCxnSpPr>
        <p:spPr bwMode="auto">
          <a:xfrm rot="10800000">
            <a:off x="6236672" y="5967045"/>
            <a:ext cx="550986" cy="2420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直線コネクタ 24"/>
          <p:cNvCxnSpPr/>
          <p:nvPr/>
        </p:nvCxnSpPr>
        <p:spPr bwMode="auto">
          <a:xfrm rot="5400000">
            <a:off x="5613727" y="5754402"/>
            <a:ext cx="621323" cy="117231"/>
          </a:xfrm>
          <a:prstGeom prst="line">
            <a:avLst/>
          </a:prstGeom>
          <a:noFill/>
          <a:ln w="31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直線コネクタ 25"/>
          <p:cNvCxnSpPr/>
          <p:nvPr/>
        </p:nvCxnSpPr>
        <p:spPr bwMode="auto">
          <a:xfrm rot="16200000" flipH="1">
            <a:off x="5779477" y="5627077"/>
            <a:ext cx="515816" cy="93783"/>
          </a:xfrm>
          <a:prstGeom prst="line">
            <a:avLst/>
          </a:prstGeom>
          <a:noFill/>
          <a:ln w="31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直線コネクタ 26"/>
          <p:cNvCxnSpPr>
            <a:endCxn id="11" idx="3"/>
          </p:cNvCxnSpPr>
          <p:nvPr/>
        </p:nvCxnSpPr>
        <p:spPr bwMode="auto">
          <a:xfrm rot="10800000" flipV="1">
            <a:off x="5591903" y="5949043"/>
            <a:ext cx="487769" cy="64894"/>
          </a:xfrm>
          <a:prstGeom prst="line">
            <a:avLst/>
          </a:prstGeom>
          <a:noFill/>
          <a:ln w="31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直線コネクタ 27"/>
          <p:cNvCxnSpPr/>
          <p:nvPr/>
        </p:nvCxnSpPr>
        <p:spPr bwMode="auto">
          <a:xfrm rot="5400000">
            <a:off x="5615355" y="5709137"/>
            <a:ext cx="703385" cy="23448"/>
          </a:xfrm>
          <a:prstGeom prst="line">
            <a:avLst/>
          </a:prstGeom>
          <a:noFill/>
          <a:ln w="31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直線コネクタ 28"/>
          <p:cNvCxnSpPr>
            <a:endCxn id="11" idx="3"/>
          </p:cNvCxnSpPr>
          <p:nvPr/>
        </p:nvCxnSpPr>
        <p:spPr bwMode="auto">
          <a:xfrm rot="10800000">
            <a:off x="5591902" y="6013937"/>
            <a:ext cx="275498" cy="90530"/>
          </a:xfrm>
          <a:prstGeom prst="line">
            <a:avLst/>
          </a:prstGeom>
          <a:noFill/>
          <a:ln w="31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直線コネクタ 29"/>
          <p:cNvCxnSpPr/>
          <p:nvPr/>
        </p:nvCxnSpPr>
        <p:spPr bwMode="auto">
          <a:xfrm rot="10800000">
            <a:off x="5600369" y="6018172"/>
            <a:ext cx="357145" cy="43967"/>
          </a:xfrm>
          <a:prstGeom prst="line">
            <a:avLst/>
          </a:prstGeom>
          <a:noFill/>
          <a:ln w="31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テキスト ボックス 23"/>
          <p:cNvSpPr txBox="1"/>
          <p:nvPr/>
        </p:nvSpPr>
        <p:spPr>
          <a:xfrm>
            <a:off x="328247" y="844064"/>
            <a:ext cx="37044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We have checked 3-types of the </a:t>
            </a:r>
            <a:r>
              <a:rPr kumimoji="1" lang="en-US" altLang="ja-JP" sz="2400" dirty="0" err="1" smtClean="0"/>
              <a:t>aerogel</a:t>
            </a:r>
            <a:r>
              <a:rPr kumimoji="1" lang="en-US" altLang="ja-JP" sz="2400" dirty="0" smtClean="0"/>
              <a:t> (n~1.034):</a:t>
            </a:r>
          </a:p>
          <a:p>
            <a:pPr>
              <a:buFont typeface="Wingdings" pitchFamily="2" charset="2"/>
              <a:buChar char="l"/>
            </a:pPr>
            <a:r>
              <a:rPr lang="en-US" altLang="ja-JP" sz="2400" dirty="0" smtClean="0">
                <a:solidFill>
                  <a:srgbClr val="3333FF"/>
                </a:solidFill>
              </a:rPr>
              <a:t>Panasonic-</a:t>
            </a:r>
            <a:r>
              <a:rPr lang="en-US" altLang="ja-JP" sz="2400" dirty="0" err="1" smtClean="0">
                <a:solidFill>
                  <a:srgbClr val="3333FF"/>
                </a:solidFill>
              </a:rPr>
              <a:t>denko</a:t>
            </a:r>
            <a:endParaRPr lang="en-US" altLang="ja-JP" sz="2400" dirty="0" smtClean="0">
              <a:solidFill>
                <a:srgbClr val="3333FF"/>
              </a:solidFill>
            </a:endParaRPr>
          </a:p>
          <a:p>
            <a:pPr>
              <a:buFont typeface="Wingdings" pitchFamily="2" charset="2"/>
              <a:buChar char="l"/>
            </a:pPr>
            <a:r>
              <a:rPr kumimoji="1" lang="en-US" altLang="ja-JP" sz="2400" smtClean="0">
                <a:solidFill>
                  <a:srgbClr val="FF0000"/>
                </a:solidFill>
              </a:rPr>
              <a:t>KEK-PS E325</a:t>
            </a:r>
            <a:endParaRPr kumimoji="1" lang="en-US" altLang="ja-JP" sz="24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l"/>
            </a:pPr>
            <a:r>
              <a:rPr lang="en-US" altLang="ja-JP" sz="2400" dirty="0" smtClean="0">
                <a:solidFill>
                  <a:srgbClr val="00B050"/>
                </a:solidFill>
              </a:rPr>
              <a:t>Chiba-U</a:t>
            </a:r>
            <a:endParaRPr kumimoji="1" lang="ja-JP" altLang="en-US" sz="2400" dirty="0">
              <a:solidFill>
                <a:srgbClr val="00B050"/>
              </a:solidFill>
            </a:endParaRPr>
          </a:p>
        </p:txBody>
      </p:sp>
      <p:cxnSp>
        <p:nvCxnSpPr>
          <p:cNvPr id="31" name="直線矢印コネクタ 30"/>
          <p:cNvCxnSpPr>
            <a:stCxn id="15" idx="0"/>
          </p:cNvCxnSpPr>
          <p:nvPr/>
        </p:nvCxnSpPr>
        <p:spPr bwMode="auto">
          <a:xfrm rot="5400000" flipH="1" flipV="1">
            <a:off x="7049182" y="4341149"/>
            <a:ext cx="1219195" cy="69616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直線矢印コネクタ 35"/>
          <p:cNvCxnSpPr/>
          <p:nvPr/>
        </p:nvCxnSpPr>
        <p:spPr bwMode="auto">
          <a:xfrm flipV="1">
            <a:off x="7317130" y="2176036"/>
            <a:ext cx="553655" cy="178101"/>
          </a:xfrm>
          <a:prstGeom prst="straightConnector1">
            <a:avLst/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triangle" w="med" len="med"/>
            <a:tailEnd type="triangle" w="lg" len="med"/>
          </a:ln>
          <a:effectLst/>
        </p:spPr>
      </p:cxnSp>
      <p:sp>
        <p:nvSpPr>
          <p:cNvPr id="37" name="テキスト ボックス 36"/>
          <p:cNvSpPr txBox="1"/>
          <p:nvPr/>
        </p:nvSpPr>
        <p:spPr>
          <a:xfrm rot="20496782">
            <a:off x="7236110" y="1865250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FF00"/>
                </a:solidFill>
              </a:rPr>
              <a:t>10cm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cxnSp>
        <p:nvCxnSpPr>
          <p:cNvPr id="39" name="直線矢印コネクタ 38"/>
          <p:cNvCxnSpPr/>
          <p:nvPr/>
        </p:nvCxnSpPr>
        <p:spPr bwMode="auto">
          <a:xfrm>
            <a:off x="6898511" y="2152891"/>
            <a:ext cx="418617" cy="187126"/>
          </a:xfrm>
          <a:prstGeom prst="straightConnector1">
            <a:avLst/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triangle" w="med" len="med"/>
            <a:tailEnd type="triangle" w="lg" len="med"/>
          </a:ln>
          <a:effectLst/>
        </p:spPr>
      </p:cxnSp>
      <p:sp>
        <p:nvSpPr>
          <p:cNvPr id="40" name="テキスト ボックス 39"/>
          <p:cNvSpPr txBox="1"/>
          <p:nvPr/>
        </p:nvSpPr>
        <p:spPr>
          <a:xfrm rot="1402174">
            <a:off x="6624580" y="1832459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FF00"/>
                </a:solidFill>
              </a:rPr>
              <a:t>10cm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図 53" descr="np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0000" y="3346046"/>
            <a:ext cx="5184000" cy="3511954"/>
          </a:xfrm>
          <a:prstGeom prst="rect">
            <a:avLst/>
          </a:prstGeom>
        </p:spPr>
      </p:pic>
      <p:pic>
        <p:nvPicPr>
          <p:cNvPr id="67" name="図 66" descr="tm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2630426"/>
            <a:ext cx="3125165" cy="2117175"/>
          </a:xfrm>
          <a:prstGeom prst="rect">
            <a:avLst/>
          </a:prstGeom>
        </p:spPr>
      </p:pic>
      <p:sp>
        <p:nvSpPr>
          <p:cNvPr id="50178" name="Text Box 2" descr="新聞紙"/>
          <p:cNvSpPr txBox="1">
            <a:spLocks noChangeArrowheads="1"/>
          </p:cNvSpPr>
          <p:nvPr/>
        </p:nvSpPr>
        <p:spPr bwMode="auto">
          <a:xfrm>
            <a:off x="0" y="0"/>
            <a:ext cx="9144000" cy="647700"/>
          </a:xfrm>
          <a:prstGeom prst="rect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ja-JP" sz="3600" b="1" dirty="0" smtClean="0">
                <a:latin typeface="Century" pitchFamily="18" charset="0"/>
              </a:rPr>
              <a:t>WLS</a:t>
            </a:r>
            <a:endParaRPr lang="en-US" altLang="ja-JP" sz="3600" b="1" dirty="0">
              <a:latin typeface="Century" pitchFamily="18" charset="0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F71C49-63DD-4A47-828F-7A96A61B3F29}" type="slidenum">
              <a:rPr lang="en-US" altLang="ja-JP" smtClean="0"/>
              <a:pPr/>
              <a:t>9</a:t>
            </a:fld>
            <a:endParaRPr lang="en-US" altLang="ja-JP"/>
          </a:p>
        </p:txBody>
      </p:sp>
      <p:pic>
        <p:nvPicPr>
          <p:cNvPr id="4" name="図 3" descr="IMG_2447.JPG"/>
          <p:cNvPicPr>
            <a:picLocks noChangeAspect="1"/>
          </p:cNvPicPr>
          <p:nvPr/>
        </p:nvPicPr>
        <p:blipFill>
          <a:blip r:embed="rId6" cstate="print"/>
          <a:srcRect t="14044" b="33153"/>
          <a:stretch>
            <a:fillRect/>
          </a:stretch>
        </p:blipFill>
        <p:spPr>
          <a:xfrm>
            <a:off x="4051139" y="730210"/>
            <a:ext cx="4907666" cy="1943542"/>
          </a:xfrm>
          <a:prstGeom prst="rect">
            <a:avLst/>
          </a:prstGeom>
        </p:spPr>
      </p:pic>
      <p:cxnSp>
        <p:nvCxnSpPr>
          <p:cNvPr id="7" name="直線矢印コネクタ 6"/>
          <p:cNvCxnSpPr/>
          <p:nvPr/>
        </p:nvCxnSpPr>
        <p:spPr bwMode="auto">
          <a:xfrm rot="16200000" flipH="1">
            <a:off x="4253697" y="2054506"/>
            <a:ext cx="706055" cy="416688"/>
          </a:xfrm>
          <a:prstGeom prst="straightConnector1">
            <a:avLst/>
          </a:prstGeom>
          <a:noFill/>
          <a:ln w="25400" cap="flat" cmpd="sng" algn="ctr">
            <a:solidFill>
              <a:srgbClr val="3333FF"/>
            </a:solidFill>
            <a:prstDash val="solid"/>
            <a:round/>
            <a:headEnd type="triangle" w="med" len="med"/>
            <a:tailEnd type="triangle" w="lg" len="med"/>
          </a:ln>
          <a:effectLst/>
        </p:spPr>
      </p:cxnSp>
      <p:cxnSp>
        <p:nvCxnSpPr>
          <p:cNvPr id="8" name="直線矢印コネクタ 7"/>
          <p:cNvCxnSpPr/>
          <p:nvPr/>
        </p:nvCxnSpPr>
        <p:spPr bwMode="auto">
          <a:xfrm flipV="1">
            <a:off x="4898021" y="2233915"/>
            <a:ext cx="1421759" cy="421168"/>
          </a:xfrm>
          <a:prstGeom prst="straightConnector1">
            <a:avLst/>
          </a:prstGeom>
          <a:noFill/>
          <a:ln w="25400" cap="flat" cmpd="sng" algn="ctr">
            <a:solidFill>
              <a:srgbClr val="3333FF"/>
            </a:solidFill>
            <a:prstDash val="solid"/>
            <a:round/>
            <a:headEnd type="triangle" w="med" len="med"/>
            <a:tailEnd type="triangle" w="lg" len="med"/>
          </a:ln>
          <a:effectLst/>
        </p:spPr>
      </p:cxnSp>
      <p:cxnSp>
        <p:nvCxnSpPr>
          <p:cNvPr id="10" name="直線矢印コネクタ 9"/>
          <p:cNvCxnSpPr/>
          <p:nvPr/>
        </p:nvCxnSpPr>
        <p:spPr bwMode="auto">
          <a:xfrm flipV="1">
            <a:off x="6483753" y="1574157"/>
            <a:ext cx="1560655" cy="615386"/>
          </a:xfrm>
          <a:prstGeom prst="straightConnector1">
            <a:avLst/>
          </a:prstGeom>
          <a:noFill/>
          <a:ln w="25400" cap="flat" cmpd="sng" algn="ctr">
            <a:solidFill>
              <a:srgbClr val="3333FF"/>
            </a:solidFill>
            <a:prstDash val="solid"/>
            <a:round/>
            <a:headEnd type="triangle" w="med" len="med"/>
            <a:tailEnd type="triangle" w="lg" len="med"/>
          </a:ln>
          <a:effectLst/>
        </p:spPr>
      </p:cxnSp>
      <p:sp>
        <p:nvSpPr>
          <p:cNvPr id="12" name="テキスト ボックス 11"/>
          <p:cNvSpPr txBox="1"/>
          <p:nvPr/>
        </p:nvSpPr>
        <p:spPr>
          <a:xfrm rot="3618316">
            <a:off x="3946967" y="2129741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3333FF"/>
                </a:solidFill>
              </a:rPr>
              <a:t>10cm</a:t>
            </a:r>
            <a:endParaRPr kumimoji="1" lang="ja-JP" altLang="en-US" dirty="0">
              <a:solidFill>
                <a:srgbClr val="3333FF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 rot="20086370">
            <a:off x="7085636" y="1853878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3333FF"/>
                </a:solidFill>
              </a:rPr>
              <a:t>3</a:t>
            </a:r>
            <a:r>
              <a:rPr kumimoji="1" lang="en-US" altLang="ja-JP" dirty="0" smtClean="0">
                <a:solidFill>
                  <a:srgbClr val="3333FF"/>
                </a:solidFill>
              </a:rPr>
              <a:t>0cm</a:t>
            </a:r>
            <a:endParaRPr kumimoji="1" lang="ja-JP" altLang="en-US" dirty="0">
              <a:solidFill>
                <a:srgbClr val="3333FF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085418" y="1224701"/>
            <a:ext cx="9412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FFFF00"/>
                </a:solidFill>
              </a:rPr>
              <a:t>H6410</a:t>
            </a:r>
          </a:p>
          <a:p>
            <a:pPr algn="ctr"/>
            <a:r>
              <a:rPr kumimoji="1" lang="en-US" altLang="ja-JP" dirty="0" smtClean="0">
                <a:solidFill>
                  <a:srgbClr val="FFFF00"/>
                </a:solidFill>
              </a:rPr>
              <a:t>(2”)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993180" y="1284505"/>
            <a:ext cx="1309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FFFF00"/>
                </a:solidFill>
              </a:rPr>
              <a:t>fiber x100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911899" y="1816941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FFFF00"/>
                </a:solidFill>
              </a:rPr>
              <a:t>WLS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grpSp>
        <p:nvGrpSpPr>
          <p:cNvPr id="98" name="グループ化 97"/>
          <p:cNvGrpSpPr/>
          <p:nvPr/>
        </p:nvGrpSpPr>
        <p:grpSpPr>
          <a:xfrm>
            <a:off x="185194" y="497701"/>
            <a:ext cx="3379809" cy="1400537"/>
            <a:chOff x="185194" y="648176"/>
            <a:chExt cx="3379809" cy="1400537"/>
          </a:xfrm>
        </p:grpSpPr>
        <p:sp>
          <p:nvSpPr>
            <p:cNvPr id="33" name="正方形/長方形 32"/>
            <p:cNvSpPr/>
            <p:nvPr/>
          </p:nvSpPr>
          <p:spPr bwMode="auto">
            <a:xfrm>
              <a:off x="196775" y="1076440"/>
              <a:ext cx="1134319" cy="219919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34" name="正方形/長方形 33"/>
            <p:cNvSpPr/>
            <p:nvPr/>
          </p:nvSpPr>
          <p:spPr bwMode="auto">
            <a:xfrm>
              <a:off x="198700" y="1379315"/>
              <a:ext cx="1134319" cy="219919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cxnSp>
          <p:nvCxnSpPr>
            <p:cNvPr id="36" name="直線コネクタ 35"/>
            <p:cNvCxnSpPr/>
            <p:nvPr/>
          </p:nvCxnSpPr>
          <p:spPr bwMode="auto">
            <a:xfrm>
              <a:off x="185194" y="1041716"/>
              <a:ext cx="1157469" cy="0"/>
            </a:xfrm>
            <a:prstGeom prst="line">
              <a:avLst/>
            </a:prstGeom>
            <a:noFill/>
            <a:ln w="6350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直線コネクタ 36"/>
            <p:cNvCxnSpPr/>
            <p:nvPr/>
          </p:nvCxnSpPr>
          <p:spPr bwMode="auto">
            <a:xfrm>
              <a:off x="198694" y="1333016"/>
              <a:ext cx="1157469" cy="0"/>
            </a:xfrm>
            <a:prstGeom prst="line">
              <a:avLst/>
            </a:prstGeom>
            <a:noFill/>
            <a:ln w="6350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直線コネクタ 37"/>
            <p:cNvCxnSpPr/>
            <p:nvPr/>
          </p:nvCxnSpPr>
          <p:spPr bwMode="auto">
            <a:xfrm>
              <a:off x="189044" y="1635891"/>
              <a:ext cx="1157469" cy="0"/>
            </a:xfrm>
            <a:prstGeom prst="line">
              <a:avLst/>
            </a:prstGeom>
            <a:noFill/>
            <a:ln w="6350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直線コネクタ 39"/>
            <p:cNvCxnSpPr/>
            <p:nvPr/>
          </p:nvCxnSpPr>
          <p:spPr bwMode="auto">
            <a:xfrm>
              <a:off x="1319514" y="1030141"/>
              <a:ext cx="1145894" cy="243068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直線コネクタ 41"/>
            <p:cNvCxnSpPr/>
            <p:nvPr/>
          </p:nvCxnSpPr>
          <p:spPr bwMode="auto">
            <a:xfrm>
              <a:off x="1342663" y="1331082"/>
              <a:ext cx="1180618" cy="0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直線コネクタ 43"/>
            <p:cNvCxnSpPr/>
            <p:nvPr/>
          </p:nvCxnSpPr>
          <p:spPr bwMode="auto">
            <a:xfrm flipV="1">
              <a:off x="1331089" y="1377381"/>
              <a:ext cx="1145893" cy="243069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5" name="正方形/長方形 44"/>
            <p:cNvSpPr/>
            <p:nvPr/>
          </p:nvSpPr>
          <p:spPr bwMode="auto">
            <a:xfrm>
              <a:off x="2465409" y="1111163"/>
              <a:ext cx="1099594" cy="38196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ＭＳ Ｐゴシック" pitchFamily="50" charset="-128"/>
                </a:rPr>
                <a:t>PMT</a:t>
              </a:r>
              <a:endParaRPr kumimoji="1" lang="ja-JP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cxnSp>
          <p:nvCxnSpPr>
            <p:cNvPr id="47" name="直線矢印コネクタ 46"/>
            <p:cNvCxnSpPr/>
            <p:nvPr/>
          </p:nvCxnSpPr>
          <p:spPr bwMode="auto">
            <a:xfrm rot="5400000">
              <a:off x="-86809" y="1336870"/>
              <a:ext cx="1400537" cy="23149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8" name="テキスト ボックス 47"/>
          <p:cNvSpPr txBox="1"/>
          <p:nvPr/>
        </p:nvSpPr>
        <p:spPr>
          <a:xfrm>
            <a:off x="0" y="1956110"/>
            <a:ext cx="1568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Cosmic Ray</a:t>
            </a:r>
            <a:endParaRPr kumimoji="1" lang="ja-JP" altLang="en-US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1747778" y="2060286"/>
            <a:ext cx="2262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kumimoji="1" lang="en-US" altLang="ja-JP" dirty="0" smtClean="0"/>
              <a:t>WLS (ELJEN </a:t>
            </a:r>
          </a:p>
          <a:p>
            <a:r>
              <a:rPr kumimoji="1" lang="en-US" altLang="ja-JP" dirty="0" smtClean="0"/>
              <a:t>EJ-299-27, </a:t>
            </a:r>
            <a:r>
              <a:rPr kumimoji="1" lang="en-US" altLang="ja-JP" b="1" dirty="0" smtClean="0"/>
              <a:t>t1mm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1689904" y="590303"/>
            <a:ext cx="2098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kumimoji="1" lang="en-US" altLang="ja-JP" dirty="0" err="1" smtClean="0"/>
              <a:t>Aerogel</a:t>
            </a:r>
            <a:r>
              <a:rPr kumimoji="1" lang="en-US" altLang="ja-JP" dirty="0" smtClean="0"/>
              <a:t> (</a:t>
            </a:r>
            <a:r>
              <a:rPr kumimoji="1" lang="en-US" altLang="ja-JP" b="1" dirty="0" smtClean="0"/>
              <a:t>t2cm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1828792" y="1342652"/>
            <a:ext cx="24112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kumimoji="1" lang="en-US" altLang="ja-JP" dirty="0" smtClean="0"/>
              <a:t>clear fiber x100</a:t>
            </a:r>
          </a:p>
          <a:p>
            <a:r>
              <a:rPr kumimoji="1" lang="en-US" altLang="ja-JP" dirty="0" smtClean="0"/>
              <a:t>(</a:t>
            </a:r>
            <a:r>
              <a:rPr kumimoji="1" lang="en-US" altLang="ja-JP" dirty="0" smtClean="0">
                <a:latin typeface="Symbol" pitchFamily="18" charset="2"/>
              </a:rPr>
              <a:t>f</a:t>
            </a:r>
            <a:r>
              <a:rPr kumimoji="1" lang="en-US" altLang="ja-JP" dirty="0" smtClean="0"/>
              <a:t>1mm, single clad)</a:t>
            </a:r>
            <a:endParaRPr kumimoji="1" lang="ja-JP" altLang="en-US" dirty="0"/>
          </a:p>
        </p:txBody>
      </p:sp>
      <p:cxnSp>
        <p:nvCxnSpPr>
          <p:cNvPr id="57" name="直線矢印コネクタ 56"/>
          <p:cNvCxnSpPr/>
          <p:nvPr/>
        </p:nvCxnSpPr>
        <p:spPr bwMode="auto">
          <a:xfrm rot="16200000" flipV="1">
            <a:off x="1174832" y="1591520"/>
            <a:ext cx="625032" cy="590307"/>
          </a:xfrm>
          <a:prstGeom prst="straightConnector1">
            <a:avLst/>
          </a:prstGeom>
          <a:noFill/>
          <a:ln w="9525" cap="flat" cmpd="sng" algn="ctr">
            <a:solidFill>
              <a:srgbClr val="3333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9" name="直線矢印コネクタ 58"/>
          <p:cNvCxnSpPr>
            <a:stCxn id="53" idx="1"/>
          </p:cNvCxnSpPr>
          <p:nvPr/>
        </p:nvCxnSpPr>
        <p:spPr bwMode="auto">
          <a:xfrm rot="10800000" flipV="1">
            <a:off x="1076448" y="790358"/>
            <a:ext cx="613456" cy="239788"/>
          </a:xfrm>
          <a:prstGeom prst="straightConnector1">
            <a:avLst/>
          </a:prstGeom>
          <a:noFill/>
          <a:ln w="9525" cap="flat" cmpd="sng" algn="ctr">
            <a:solidFill>
              <a:srgbClr val="3333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1" name="直線矢印コネクタ 60"/>
          <p:cNvCxnSpPr/>
          <p:nvPr/>
        </p:nvCxnSpPr>
        <p:spPr bwMode="auto">
          <a:xfrm rot="10800000">
            <a:off x="1643609" y="1481560"/>
            <a:ext cx="277788" cy="46299"/>
          </a:xfrm>
          <a:prstGeom prst="straightConnector1">
            <a:avLst/>
          </a:prstGeom>
          <a:noFill/>
          <a:ln w="9525" cap="flat" cmpd="sng" algn="ctr">
            <a:solidFill>
              <a:srgbClr val="3333FF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68" name="図 67" descr="tmp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1" y="4745621"/>
            <a:ext cx="3118087" cy="2112380"/>
          </a:xfrm>
          <a:prstGeom prst="rect">
            <a:avLst/>
          </a:prstGeom>
        </p:spPr>
      </p:pic>
      <p:sp>
        <p:nvSpPr>
          <p:cNvPr id="69" name="テキスト ボックス 68"/>
          <p:cNvSpPr txBox="1"/>
          <p:nvPr/>
        </p:nvSpPr>
        <p:spPr>
          <a:xfrm>
            <a:off x="277791" y="3329031"/>
            <a:ext cx="28280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expected # of photon</a:t>
            </a:r>
          </a:p>
          <a:p>
            <a:pPr algn="ctr"/>
            <a:r>
              <a:rPr lang="en-US" altLang="ja-JP" dirty="0" smtClean="0"/>
              <a:t>@ 1GeV/c </a:t>
            </a:r>
            <a:r>
              <a:rPr lang="en-US" altLang="ja-JP" dirty="0" smtClean="0">
                <a:latin typeface="Symbol" pitchFamily="18" charset="2"/>
              </a:rPr>
              <a:t>p</a:t>
            </a:r>
            <a:r>
              <a:rPr lang="en-US" altLang="ja-JP" dirty="0" smtClean="0"/>
              <a:t> &amp; n=1.034</a:t>
            </a:r>
            <a:endParaRPr kumimoji="1" lang="ja-JP" altLang="en-US" dirty="0"/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407043" y="5046562"/>
            <a:ext cx="2393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transmission length</a:t>
            </a:r>
          </a:p>
          <a:p>
            <a:pPr algn="ctr"/>
            <a:r>
              <a:rPr lang="en-US" altLang="ja-JP" dirty="0" smtClean="0"/>
              <a:t>n=1.034 (KEK)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 rot="20496782">
            <a:off x="5326285" y="2351385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3333FF"/>
                </a:solidFill>
              </a:rPr>
              <a:t>10cm</a:t>
            </a:r>
            <a:endParaRPr kumimoji="1" lang="ja-JP" altLang="en-US" dirty="0">
              <a:solidFill>
                <a:srgbClr val="3333FF"/>
              </a:solidFill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1284791" y="446782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3333FF"/>
                </a:solidFill>
              </a:rPr>
              <a:t>x</a:t>
            </a:r>
            <a:endParaRPr kumimoji="1" lang="ja-JP" altLang="en-US" sz="3200" b="1" dirty="0">
              <a:solidFill>
                <a:srgbClr val="3333FF"/>
              </a:solidFill>
            </a:endParaRPr>
          </a:p>
        </p:txBody>
      </p:sp>
      <p:sp>
        <p:nvSpPr>
          <p:cNvPr id="74" name="円/楕円 73"/>
          <p:cNvSpPr/>
          <p:nvPr/>
        </p:nvSpPr>
        <p:spPr bwMode="auto">
          <a:xfrm>
            <a:off x="1296367" y="4618298"/>
            <a:ext cx="370388" cy="370388"/>
          </a:xfrm>
          <a:prstGeom prst="ellipse">
            <a:avLst/>
          </a:prstGeom>
          <a:noFill/>
          <a:ln w="254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cxnSp>
        <p:nvCxnSpPr>
          <p:cNvPr id="76" name="直線矢印コネクタ 75"/>
          <p:cNvCxnSpPr/>
          <p:nvPr/>
        </p:nvCxnSpPr>
        <p:spPr bwMode="auto">
          <a:xfrm>
            <a:off x="5729468" y="5278056"/>
            <a:ext cx="416689" cy="1588"/>
          </a:xfrm>
          <a:prstGeom prst="straightConnector1">
            <a:avLst/>
          </a:prstGeom>
          <a:noFill/>
          <a:ln w="9525" cap="flat" cmpd="sng" algn="ctr">
            <a:solidFill>
              <a:srgbClr val="3333FF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77" name="直線矢印コネクタ 76"/>
          <p:cNvCxnSpPr/>
          <p:nvPr/>
        </p:nvCxnSpPr>
        <p:spPr bwMode="auto">
          <a:xfrm flipV="1">
            <a:off x="5731393" y="6389077"/>
            <a:ext cx="1021099" cy="2517"/>
          </a:xfrm>
          <a:prstGeom prst="straightConnector1">
            <a:avLst/>
          </a:prstGeom>
          <a:noFill/>
          <a:ln w="9525" cap="flat" cmpd="sng" algn="ctr">
            <a:solidFill>
              <a:srgbClr val="3333FF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79" name="テキスト ボックス 78"/>
          <p:cNvSpPr txBox="1"/>
          <p:nvPr/>
        </p:nvSpPr>
        <p:spPr>
          <a:xfrm>
            <a:off x="4689841" y="5116754"/>
            <a:ext cx="1152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rgbClr val="3333FF"/>
                </a:solidFill>
              </a:rPr>
              <a:t>WLS(blue)</a:t>
            </a:r>
            <a:endParaRPr kumimoji="1" lang="ja-JP" altLang="en-US" sz="1600" dirty="0">
              <a:solidFill>
                <a:srgbClr val="3333FF"/>
              </a:solidFill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5238142" y="6194083"/>
            <a:ext cx="617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rgbClr val="3333FF"/>
                </a:solidFill>
              </a:rPr>
              <a:t>PMT</a:t>
            </a:r>
            <a:endParaRPr kumimoji="1" lang="ja-JP" altLang="en-US" sz="1600" dirty="0">
              <a:solidFill>
                <a:srgbClr val="3333FF"/>
              </a:solidFill>
            </a:endParaRPr>
          </a:p>
        </p:txBody>
      </p:sp>
      <p:sp>
        <p:nvSpPr>
          <p:cNvPr id="93" name="右矢印 92"/>
          <p:cNvSpPr/>
          <p:nvPr/>
        </p:nvSpPr>
        <p:spPr bwMode="auto">
          <a:xfrm>
            <a:off x="2870519" y="5463252"/>
            <a:ext cx="1088021" cy="659757"/>
          </a:xfrm>
          <a:prstGeom prst="rightArrow">
            <a:avLst>
              <a:gd name="adj1" fmla="val 27142"/>
              <a:gd name="adj2" fmla="val 55198"/>
            </a:avLst>
          </a:prstGeom>
          <a:solidFill>
            <a:srgbClr val="3333FF"/>
          </a:solidFill>
          <a:ln w="254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94" name="角丸四角形 93"/>
          <p:cNvSpPr/>
          <p:nvPr/>
        </p:nvSpPr>
        <p:spPr bwMode="auto">
          <a:xfrm>
            <a:off x="3102015" y="2731625"/>
            <a:ext cx="6041985" cy="4126375"/>
          </a:xfrm>
          <a:prstGeom prst="roundRect">
            <a:avLst>
              <a:gd name="adj" fmla="val 4984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pic>
        <p:nvPicPr>
          <p:cNvPr id="49" name="図 48" descr="EJ299-27 blue WLS data sheet.png"/>
          <p:cNvPicPr>
            <a:picLocks noChangeAspect="1"/>
          </p:cNvPicPr>
          <p:nvPr/>
        </p:nvPicPr>
        <p:blipFill>
          <a:blip r:embed="rId8" cstate="print"/>
          <a:srcRect l="13962" t="49614" r="16795" b="13504"/>
          <a:stretch>
            <a:fillRect/>
          </a:stretch>
        </p:blipFill>
        <p:spPr>
          <a:xfrm>
            <a:off x="3200400" y="2778368"/>
            <a:ext cx="3446583" cy="23772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2" grpId="0"/>
      <p:bldP spid="74" grpId="0" animBg="1"/>
      <p:bldP spid="79" grpId="0"/>
      <p:bldP spid="80" grpId="0"/>
      <p:bldP spid="93" grpId="0" animBg="1"/>
      <p:bldP spid="9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8|9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5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"/>
</p:tagLst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3333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noFill/>
        <a:ln w="9525" cap="flat" cmpd="sng" algn="ctr">
          <a:solidFill>
            <a:srgbClr val="3333FF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7084</TotalTime>
  <Words>1222</Words>
  <Application>Microsoft Office PowerPoint</Application>
  <PresentationFormat>画面に合わせる (4:3)</PresentationFormat>
  <Paragraphs>361</Paragraphs>
  <Slides>25</Slides>
  <Notes>20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27" baseType="lpstr">
      <vt:lpstr>標準デザイン</vt:lpstr>
      <vt:lpstr>Equation</vt:lpstr>
      <vt:lpstr>Development of an Aerogel Cherenkov Counter for the J-PARC E16 Upgrade 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スライド 22</vt:lpstr>
      <vt:lpstr>スライド 23</vt:lpstr>
      <vt:lpstr>スライド 24</vt:lpstr>
      <vt:lpstr>スライド 25</vt:lpstr>
    </vt:vector>
  </TitlesOfParts>
  <Company>Kyoto-u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Nuclear-matter modification of decay widths in the fe+e- and fK+K- channels studied in 12 GeV p+A reactions</dc:title>
  <dc:creator>Fuminori Sakuma</dc:creator>
  <cp:lastModifiedBy>sakuma</cp:lastModifiedBy>
  <cp:revision>915</cp:revision>
  <dcterms:created xsi:type="dcterms:W3CDTF">2007-03-15T07:06:43Z</dcterms:created>
  <dcterms:modified xsi:type="dcterms:W3CDTF">2011-03-01T01:44:34Z</dcterms:modified>
</cp:coreProperties>
</file>