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497" r:id="rId4"/>
    <p:sldId id="494" r:id="rId5"/>
    <p:sldId id="413" r:id="rId6"/>
    <p:sldId id="493" r:id="rId7"/>
    <p:sldId id="477" r:id="rId8"/>
    <p:sldId id="435" r:id="rId9"/>
    <p:sldId id="457" r:id="rId10"/>
    <p:sldId id="417" r:id="rId11"/>
    <p:sldId id="438" r:id="rId12"/>
    <p:sldId id="498" r:id="rId13"/>
    <p:sldId id="502" r:id="rId14"/>
    <p:sldId id="424" r:id="rId15"/>
    <p:sldId id="487" r:id="rId16"/>
    <p:sldId id="427" r:id="rId17"/>
    <p:sldId id="431" r:id="rId18"/>
    <p:sldId id="433" r:id="rId19"/>
    <p:sldId id="492" r:id="rId20"/>
    <p:sldId id="444" r:id="rId21"/>
    <p:sldId id="490" r:id="rId22"/>
    <p:sldId id="329" r:id="rId23"/>
    <p:sldId id="459" r:id="rId24"/>
    <p:sldId id="297" r:id="rId25"/>
    <p:sldId id="336" r:id="rId26"/>
    <p:sldId id="464" r:id="rId27"/>
    <p:sldId id="289" r:id="rId28"/>
    <p:sldId id="470" r:id="rId29"/>
    <p:sldId id="471" r:id="rId30"/>
    <p:sldId id="495" r:id="rId31"/>
    <p:sldId id="436" r:id="rId32"/>
    <p:sldId id="501" r:id="rId3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kuma fuminori" initials="sf" lastIdx="3" clrIdx="0">
    <p:extLst>
      <p:ext uri="{19B8F6BF-5375-455C-9EA6-DF929625EA0E}">
        <p15:presenceInfo xmlns:p15="http://schemas.microsoft.com/office/powerpoint/2012/main" userId="289d416634db11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2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169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kuma fuminori" userId="289d416634db11fc" providerId="LiveId" clId="{71CF5ED0-B43F-475B-B13A-0C3B138C1CC2}"/>
    <pc:docChg chg="undo custSel addSld delSld modSld sldOrd">
      <pc:chgData name="sakuma fuminori" userId="289d416634db11fc" providerId="LiveId" clId="{71CF5ED0-B43F-475B-B13A-0C3B138C1CC2}" dt="2021-03-10T09:31:32.469" v="177"/>
      <pc:docMkLst>
        <pc:docMk/>
      </pc:docMkLst>
      <pc:sldChg chg="addSp delSp modSp">
        <pc:chgData name="sakuma fuminori" userId="289d416634db11fc" providerId="LiveId" clId="{71CF5ED0-B43F-475B-B13A-0C3B138C1CC2}" dt="2021-03-09T11:12:39.436" v="138" actId="1076"/>
        <pc:sldMkLst>
          <pc:docMk/>
          <pc:sldMk cId="4210632541" sldId="256"/>
        </pc:sldMkLst>
        <pc:spChg chg="mod">
          <ac:chgData name="sakuma fuminori" userId="289d416634db11fc" providerId="LiveId" clId="{71CF5ED0-B43F-475B-B13A-0C3B138C1CC2}" dt="2021-03-09T11:03:34.805" v="74" actId="1035"/>
          <ac:spMkLst>
            <pc:docMk/>
            <pc:sldMk cId="4210632541" sldId="256"/>
            <ac:spMk id="4" creationId="{00000000-0000-0000-0000-000000000000}"/>
          </ac:spMkLst>
        </pc:spChg>
        <pc:spChg chg="del mod">
          <ac:chgData name="sakuma fuminori" userId="289d416634db11fc" providerId="LiveId" clId="{71CF5ED0-B43F-475B-B13A-0C3B138C1CC2}" dt="2021-03-09T11:12:28.061" v="134" actId="478"/>
          <ac:spMkLst>
            <pc:docMk/>
            <pc:sldMk cId="4210632541" sldId="256"/>
            <ac:spMk id="6" creationId="{00000000-0000-0000-0000-000000000000}"/>
          </ac:spMkLst>
        </pc:spChg>
        <pc:picChg chg="mod">
          <ac:chgData name="sakuma fuminori" userId="289d416634db11fc" providerId="LiveId" clId="{71CF5ED0-B43F-475B-B13A-0C3B138C1CC2}" dt="2021-03-09T11:03:34.805" v="74" actId="1035"/>
          <ac:picMkLst>
            <pc:docMk/>
            <pc:sldMk cId="4210632541" sldId="256"/>
            <ac:picMk id="5" creationId="{00000000-0000-0000-0000-000000000000}"/>
          </ac:picMkLst>
        </pc:picChg>
        <pc:picChg chg="del">
          <ac:chgData name="sakuma fuminori" userId="289d416634db11fc" providerId="LiveId" clId="{71CF5ED0-B43F-475B-B13A-0C3B138C1CC2}" dt="2021-03-09T11:00:24.371" v="12" actId="478"/>
          <ac:picMkLst>
            <pc:docMk/>
            <pc:sldMk cId="4210632541" sldId="256"/>
            <ac:picMk id="7" creationId="{A0F0F4DC-B792-47D7-8E3C-7578415E1FDE}"/>
          </ac:picMkLst>
        </pc:picChg>
        <pc:picChg chg="mod">
          <ac:chgData name="sakuma fuminori" userId="289d416634db11fc" providerId="LiveId" clId="{71CF5ED0-B43F-475B-B13A-0C3B138C1CC2}" dt="2021-03-09T11:03:34.805" v="74" actId="1035"/>
          <ac:picMkLst>
            <pc:docMk/>
            <pc:sldMk cId="4210632541" sldId="256"/>
            <ac:picMk id="9" creationId="{CC352583-3A0E-41F7-9BB8-6F7B82E584C4}"/>
          </ac:picMkLst>
        </pc:picChg>
        <pc:picChg chg="add mod">
          <ac:chgData name="sakuma fuminori" userId="289d416634db11fc" providerId="LiveId" clId="{71CF5ED0-B43F-475B-B13A-0C3B138C1CC2}" dt="2021-03-09T11:12:39.436" v="138" actId="1076"/>
          <ac:picMkLst>
            <pc:docMk/>
            <pc:sldMk cId="4210632541" sldId="256"/>
            <ac:picMk id="1026" creationId="{201E6DA2-A766-456F-8F88-F25ECC6D7577}"/>
          </ac:picMkLst>
        </pc:picChg>
        <pc:picChg chg="add del">
          <ac:chgData name="sakuma fuminori" userId="289d416634db11fc" providerId="LiveId" clId="{71CF5ED0-B43F-475B-B13A-0C3B138C1CC2}" dt="2021-03-09T11:03:00.214" v="43"/>
          <ac:picMkLst>
            <pc:docMk/>
            <pc:sldMk cId="4210632541" sldId="256"/>
            <ac:picMk id="1028" creationId="{C5D216D0-8B4C-4305-9D2D-27A3A4823B2E}"/>
          </ac:picMkLst>
        </pc:picChg>
      </pc:sldChg>
      <pc:sldChg chg="del">
        <pc:chgData name="sakuma fuminori" userId="289d416634db11fc" providerId="LiveId" clId="{71CF5ED0-B43F-475B-B13A-0C3B138C1CC2}" dt="2021-03-09T11:04:40.555" v="77" actId="2696"/>
        <pc:sldMkLst>
          <pc:docMk/>
          <pc:sldMk cId="599787472" sldId="257"/>
        </pc:sldMkLst>
      </pc:sldChg>
      <pc:sldChg chg="del">
        <pc:chgData name="sakuma fuminori" userId="289d416634db11fc" providerId="LiveId" clId="{71CF5ED0-B43F-475B-B13A-0C3B138C1CC2}" dt="2021-03-09T11:04:41.525" v="79" actId="2696"/>
        <pc:sldMkLst>
          <pc:docMk/>
          <pc:sldMk cId="441156812" sldId="261"/>
        </pc:sldMkLst>
      </pc:sldChg>
      <pc:sldChg chg="del">
        <pc:chgData name="sakuma fuminori" userId="289d416634db11fc" providerId="LiveId" clId="{71CF5ED0-B43F-475B-B13A-0C3B138C1CC2}" dt="2021-03-09T11:04:44.792" v="83" actId="2696"/>
        <pc:sldMkLst>
          <pc:docMk/>
          <pc:sldMk cId="3872290530" sldId="275"/>
        </pc:sldMkLst>
      </pc:sldChg>
      <pc:sldChg chg="del">
        <pc:chgData name="sakuma fuminori" userId="289d416634db11fc" providerId="LiveId" clId="{71CF5ED0-B43F-475B-B13A-0C3B138C1CC2}" dt="2021-03-09T11:04:45.191" v="84" actId="2696"/>
        <pc:sldMkLst>
          <pc:docMk/>
          <pc:sldMk cId="2176975542" sldId="276"/>
        </pc:sldMkLst>
      </pc:sldChg>
      <pc:sldChg chg="del">
        <pc:chgData name="sakuma fuminori" userId="289d416634db11fc" providerId="LiveId" clId="{71CF5ED0-B43F-475B-B13A-0C3B138C1CC2}" dt="2021-03-09T11:05:38.692" v="92" actId="2696"/>
        <pc:sldMkLst>
          <pc:docMk/>
          <pc:sldMk cId="941745829" sldId="304"/>
        </pc:sldMkLst>
      </pc:sldChg>
      <pc:sldChg chg="del">
        <pc:chgData name="sakuma fuminori" userId="289d416634db11fc" providerId="LiveId" clId="{71CF5ED0-B43F-475B-B13A-0C3B138C1CC2}" dt="2021-03-09T11:04:41.040" v="78" actId="2696"/>
        <pc:sldMkLst>
          <pc:docMk/>
          <pc:sldMk cId="767736584" sldId="411"/>
        </pc:sldMkLst>
      </pc:sldChg>
      <pc:sldChg chg="del">
        <pc:chgData name="sakuma fuminori" userId="289d416634db11fc" providerId="LiveId" clId="{71CF5ED0-B43F-475B-B13A-0C3B138C1CC2}" dt="2021-03-09T11:09:55.139" v="121" actId="2696"/>
        <pc:sldMkLst>
          <pc:docMk/>
          <pc:sldMk cId="1694190050" sldId="415"/>
        </pc:sldMkLst>
      </pc:sldChg>
      <pc:sldChg chg="del">
        <pc:chgData name="sakuma fuminori" userId="289d416634db11fc" providerId="LiveId" clId="{71CF5ED0-B43F-475B-B13A-0C3B138C1CC2}" dt="2021-03-09T11:09:50.192" v="117" actId="2696"/>
        <pc:sldMkLst>
          <pc:docMk/>
          <pc:sldMk cId="2742042020" sldId="422"/>
        </pc:sldMkLst>
      </pc:sldChg>
      <pc:sldChg chg="del">
        <pc:chgData name="sakuma fuminori" userId="289d416634db11fc" providerId="LiveId" clId="{71CF5ED0-B43F-475B-B13A-0C3B138C1CC2}" dt="2021-03-09T11:04:45.751" v="85" actId="2696"/>
        <pc:sldMkLst>
          <pc:docMk/>
          <pc:sldMk cId="620622820" sldId="429"/>
        </pc:sldMkLst>
      </pc:sldChg>
      <pc:sldChg chg="del">
        <pc:chgData name="sakuma fuminori" userId="289d416634db11fc" providerId="LiveId" clId="{71CF5ED0-B43F-475B-B13A-0C3B138C1CC2}" dt="2021-03-09T11:04:49.047" v="89" actId="2696"/>
        <pc:sldMkLst>
          <pc:docMk/>
          <pc:sldMk cId="896290922" sldId="430"/>
        </pc:sldMkLst>
      </pc:sldChg>
      <pc:sldChg chg="del">
        <pc:chgData name="sakuma fuminori" userId="289d416634db11fc" providerId="LiveId" clId="{71CF5ED0-B43F-475B-B13A-0C3B138C1CC2}" dt="2021-03-09T11:04:41.924" v="80" actId="2696"/>
        <pc:sldMkLst>
          <pc:docMk/>
          <pc:sldMk cId="1144323289" sldId="437"/>
        </pc:sldMkLst>
      </pc:sldChg>
      <pc:sldChg chg="del">
        <pc:chgData name="sakuma fuminori" userId="289d416634db11fc" providerId="LiveId" clId="{71CF5ED0-B43F-475B-B13A-0C3B138C1CC2}" dt="2021-03-09T11:04:43.098" v="81" actId="2696"/>
        <pc:sldMkLst>
          <pc:docMk/>
          <pc:sldMk cId="953153126" sldId="438"/>
        </pc:sldMkLst>
      </pc:sldChg>
      <pc:sldChg chg="modSp add del">
        <pc:chgData name="sakuma fuminori" userId="289d416634db11fc" providerId="LiveId" clId="{71CF5ED0-B43F-475B-B13A-0C3B138C1CC2}" dt="2021-03-09T11:07:36.279" v="102" actId="2696"/>
        <pc:sldMkLst>
          <pc:docMk/>
          <pc:sldMk cId="1262439244" sldId="438"/>
        </pc:sldMkLst>
        <pc:spChg chg="mod">
          <ac:chgData name="sakuma fuminori" userId="289d416634db11fc" providerId="LiveId" clId="{71CF5ED0-B43F-475B-B13A-0C3B138C1CC2}" dt="2021-03-09T11:07:34.375" v="101" actId="14100"/>
          <ac:spMkLst>
            <pc:docMk/>
            <pc:sldMk cId="1262439244" sldId="438"/>
            <ac:spMk id="3" creationId="{F6C944B5-0C05-48FD-A811-884E143C7A8D}"/>
          </ac:spMkLst>
        </pc:spChg>
      </pc:sldChg>
      <pc:sldChg chg="del">
        <pc:chgData name="sakuma fuminori" userId="289d416634db11fc" providerId="LiveId" clId="{71CF5ED0-B43F-475B-B13A-0C3B138C1CC2}" dt="2021-03-09T11:04:44.086" v="82" actId="2696"/>
        <pc:sldMkLst>
          <pc:docMk/>
          <pc:sldMk cId="1246743383" sldId="440"/>
        </pc:sldMkLst>
      </pc:sldChg>
      <pc:sldChg chg="del">
        <pc:chgData name="sakuma fuminori" userId="289d416634db11fc" providerId="LiveId" clId="{71CF5ED0-B43F-475B-B13A-0C3B138C1CC2}" dt="2021-03-09T11:04:46.684" v="87" actId="2696"/>
        <pc:sldMkLst>
          <pc:docMk/>
          <pc:sldMk cId="269928972" sldId="441"/>
        </pc:sldMkLst>
      </pc:sldChg>
      <pc:sldChg chg="del">
        <pc:chgData name="sakuma fuminori" userId="289d416634db11fc" providerId="LiveId" clId="{71CF5ED0-B43F-475B-B13A-0C3B138C1CC2}" dt="2021-03-09T11:04:46.269" v="86" actId="2696"/>
        <pc:sldMkLst>
          <pc:docMk/>
          <pc:sldMk cId="2090487122" sldId="442"/>
        </pc:sldMkLst>
      </pc:sldChg>
      <pc:sldChg chg="del">
        <pc:chgData name="sakuma fuminori" userId="289d416634db11fc" providerId="LiveId" clId="{71CF5ED0-B43F-475B-B13A-0C3B138C1CC2}" dt="2021-03-09T11:04:47.194" v="88" actId="2696"/>
        <pc:sldMkLst>
          <pc:docMk/>
          <pc:sldMk cId="3067160584" sldId="443"/>
        </pc:sldMkLst>
      </pc:sldChg>
      <pc:sldChg chg="del">
        <pc:chgData name="sakuma fuminori" userId="289d416634db11fc" providerId="LiveId" clId="{71CF5ED0-B43F-475B-B13A-0C3B138C1CC2}" dt="2021-03-09T11:09:49.144" v="116" actId="2696"/>
        <pc:sldMkLst>
          <pc:docMk/>
          <pc:sldMk cId="425831539" sldId="445"/>
        </pc:sldMkLst>
      </pc:sldChg>
      <pc:sldChg chg="del">
        <pc:chgData name="sakuma fuminori" userId="289d416634db11fc" providerId="LiveId" clId="{71CF5ED0-B43F-475B-B13A-0C3B138C1CC2}" dt="2021-03-09T11:04:49.841" v="91" actId="2696"/>
        <pc:sldMkLst>
          <pc:docMk/>
          <pc:sldMk cId="2137316026" sldId="446"/>
        </pc:sldMkLst>
      </pc:sldChg>
      <pc:sldChg chg="del">
        <pc:chgData name="sakuma fuminori" userId="289d416634db11fc" providerId="LiveId" clId="{71CF5ED0-B43F-475B-B13A-0C3B138C1CC2}" dt="2021-03-09T11:09:50.918" v="118" actId="2696"/>
        <pc:sldMkLst>
          <pc:docMk/>
          <pc:sldMk cId="3939250536" sldId="447"/>
        </pc:sldMkLst>
      </pc:sldChg>
      <pc:sldChg chg="modSp add modAnim">
        <pc:chgData name="sakuma fuminori" userId="289d416634db11fc" providerId="LiveId" clId="{71CF5ED0-B43F-475B-B13A-0C3B138C1CC2}" dt="2021-03-10T09:30:10.519" v="176" actId="20577"/>
        <pc:sldMkLst>
          <pc:docMk/>
          <pc:sldMk cId="3106974769" sldId="457"/>
        </pc:sldMkLst>
        <pc:spChg chg="mod">
          <ac:chgData name="sakuma fuminori" userId="289d416634db11fc" providerId="LiveId" clId="{71CF5ED0-B43F-475B-B13A-0C3B138C1CC2}" dt="2021-03-10T09:30:10.519" v="176" actId="20577"/>
          <ac:spMkLst>
            <pc:docMk/>
            <pc:sldMk cId="3106974769" sldId="457"/>
            <ac:spMk id="8" creationId="{22B5AF31-22EF-4DDC-9232-BE72A050D1D1}"/>
          </ac:spMkLst>
        </pc:spChg>
      </pc:sldChg>
      <pc:sldChg chg="del">
        <pc:chgData name="sakuma fuminori" userId="289d416634db11fc" providerId="LiveId" clId="{71CF5ED0-B43F-475B-B13A-0C3B138C1CC2}" dt="2021-03-09T11:10:24.269" v="122" actId="2696"/>
        <pc:sldMkLst>
          <pc:docMk/>
          <pc:sldMk cId="3982984202" sldId="465"/>
        </pc:sldMkLst>
      </pc:sldChg>
      <pc:sldChg chg="del">
        <pc:chgData name="sakuma fuminori" userId="289d416634db11fc" providerId="LiveId" clId="{71CF5ED0-B43F-475B-B13A-0C3B138C1CC2}" dt="2021-03-09T11:10:25.021" v="123" actId="2696"/>
        <pc:sldMkLst>
          <pc:docMk/>
          <pc:sldMk cId="1308075090" sldId="466"/>
        </pc:sldMkLst>
      </pc:sldChg>
      <pc:sldChg chg="del">
        <pc:chgData name="sakuma fuminori" userId="289d416634db11fc" providerId="LiveId" clId="{71CF5ED0-B43F-475B-B13A-0C3B138C1CC2}" dt="2021-03-09T11:10:25.654" v="124" actId="2696"/>
        <pc:sldMkLst>
          <pc:docMk/>
          <pc:sldMk cId="278333144" sldId="467"/>
        </pc:sldMkLst>
      </pc:sldChg>
      <pc:sldChg chg="add del">
        <pc:chgData name="sakuma fuminori" userId="289d416634db11fc" providerId="LiveId" clId="{71CF5ED0-B43F-475B-B13A-0C3B138C1CC2}" dt="2021-03-09T11:10:38.910" v="131" actId="2696"/>
        <pc:sldMkLst>
          <pc:docMk/>
          <pc:sldMk cId="2858375621" sldId="469"/>
        </pc:sldMkLst>
      </pc:sldChg>
      <pc:sldChg chg="add del">
        <pc:chgData name="sakuma fuminori" userId="289d416634db11fc" providerId="LiveId" clId="{71CF5ED0-B43F-475B-B13A-0C3B138C1CC2}" dt="2021-03-09T11:10:35.594" v="129" actId="2696"/>
        <pc:sldMkLst>
          <pc:docMk/>
          <pc:sldMk cId="2917540050" sldId="470"/>
        </pc:sldMkLst>
      </pc:sldChg>
      <pc:sldChg chg="add del">
        <pc:chgData name="sakuma fuminori" userId="289d416634db11fc" providerId="LiveId" clId="{71CF5ED0-B43F-475B-B13A-0C3B138C1CC2}" dt="2021-03-09T11:10:34.864" v="128" actId="2696"/>
        <pc:sldMkLst>
          <pc:docMk/>
          <pc:sldMk cId="3227624287" sldId="471"/>
        </pc:sldMkLst>
      </pc:sldChg>
      <pc:sldChg chg="del">
        <pc:chgData name="sakuma fuminori" userId="289d416634db11fc" providerId="LiveId" clId="{71CF5ED0-B43F-475B-B13A-0C3B138C1CC2}" dt="2021-03-09T11:04:49.439" v="90" actId="2696"/>
        <pc:sldMkLst>
          <pc:docMk/>
          <pc:sldMk cId="718086830" sldId="473"/>
        </pc:sldMkLst>
      </pc:sldChg>
      <pc:sldChg chg="del">
        <pc:chgData name="sakuma fuminori" userId="289d416634db11fc" providerId="LiveId" clId="{71CF5ED0-B43F-475B-B13A-0C3B138C1CC2}" dt="2021-03-09T11:09:54.210" v="119" actId="2696"/>
        <pc:sldMkLst>
          <pc:docMk/>
          <pc:sldMk cId="990218328" sldId="476"/>
        </pc:sldMkLst>
      </pc:sldChg>
      <pc:sldChg chg="del">
        <pc:chgData name="sakuma fuminori" userId="289d416634db11fc" providerId="LiveId" clId="{71CF5ED0-B43F-475B-B13A-0C3B138C1CC2}" dt="2021-03-09T11:09:54.663" v="120" actId="2696"/>
        <pc:sldMkLst>
          <pc:docMk/>
          <pc:sldMk cId="3644206714" sldId="480"/>
        </pc:sldMkLst>
      </pc:sldChg>
      <pc:sldChg chg="del">
        <pc:chgData name="sakuma fuminori" userId="289d416634db11fc" providerId="LiveId" clId="{71CF5ED0-B43F-475B-B13A-0C3B138C1CC2}" dt="2021-03-09T11:09:47.760" v="115" actId="2696"/>
        <pc:sldMkLst>
          <pc:docMk/>
          <pc:sldMk cId="380323167" sldId="496"/>
        </pc:sldMkLst>
      </pc:sldChg>
      <pc:sldChg chg="add del modAnim">
        <pc:chgData name="sakuma fuminori" userId="289d416634db11fc" providerId="LiveId" clId="{71CF5ED0-B43F-475B-B13A-0C3B138C1CC2}" dt="2021-03-09T11:11:50.909" v="132"/>
        <pc:sldMkLst>
          <pc:docMk/>
          <pc:sldMk cId="501367692" sldId="497"/>
        </pc:sldMkLst>
      </pc:sldChg>
      <pc:sldChg chg="add">
        <pc:chgData name="sakuma fuminori" userId="289d416634db11fc" providerId="LiveId" clId="{71CF5ED0-B43F-475B-B13A-0C3B138C1CC2}" dt="2021-03-09T11:06:36.141" v="94"/>
        <pc:sldMkLst>
          <pc:docMk/>
          <pc:sldMk cId="3431581141" sldId="498"/>
        </pc:sldMkLst>
      </pc:sldChg>
      <pc:sldChg chg="modSp add del">
        <pc:chgData name="sakuma fuminori" userId="289d416634db11fc" providerId="LiveId" clId="{71CF5ED0-B43F-475B-B13A-0C3B138C1CC2}" dt="2021-03-09T11:08:44.920" v="104" actId="2696"/>
        <pc:sldMkLst>
          <pc:docMk/>
          <pc:sldMk cId="3402245697" sldId="499"/>
        </pc:sldMkLst>
        <pc:spChg chg="mod">
          <ac:chgData name="sakuma fuminori" userId="289d416634db11fc" providerId="LiveId" clId="{71CF5ED0-B43F-475B-B13A-0C3B138C1CC2}" dt="2021-03-09T11:07:11.195" v="96" actId="27636"/>
          <ac:spMkLst>
            <pc:docMk/>
            <pc:sldMk cId="3402245697" sldId="499"/>
            <ac:spMk id="7" creationId="{3E00FD82-6408-4F02-8548-47540F2DDCC4}"/>
          </ac:spMkLst>
        </pc:spChg>
      </pc:sldChg>
      <pc:sldChg chg="modSp add del">
        <pc:chgData name="sakuma fuminori" userId="289d416634db11fc" providerId="LiveId" clId="{71CF5ED0-B43F-475B-B13A-0C3B138C1CC2}" dt="2021-03-09T11:08:28.879" v="103" actId="2696"/>
        <pc:sldMkLst>
          <pc:docMk/>
          <pc:sldMk cId="2349879113" sldId="500"/>
        </pc:sldMkLst>
        <pc:spChg chg="mod">
          <ac:chgData name="sakuma fuminori" userId="289d416634db11fc" providerId="LiveId" clId="{71CF5ED0-B43F-475B-B13A-0C3B138C1CC2}" dt="2021-03-09T11:07:11.389" v="97" actId="27636"/>
          <ac:spMkLst>
            <pc:docMk/>
            <pc:sldMk cId="2349879113" sldId="500"/>
            <ac:spMk id="7" creationId="{3E00FD82-6408-4F02-8548-47540F2DDCC4}"/>
          </ac:spMkLst>
        </pc:spChg>
      </pc:sldChg>
      <pc:sldChg chg="ord">
        <pc:chgData name="sakuma fuminori" userId="289d416634db11fc" providerId="LiveId" clId="{71CF5ED0-B43F-475B-B13A-0C3B138C1CC2}" dt="2021-03-10T09:31:32.469" v="177"/>
        <pc:sldMkLst>
          <pc:docMk/>
          <pc:sldMk cId="2229180626" sldId="501"/>
        </pc:sldMkLst>
      </pc:sldChg>
      <pc:sldChg chg="modSp">
        <pc:chgData name="sakuma fuminori" userId="289d416634db11fc" providerId="LiveId" clId="{71CF5ED0-B43F-475B-B13A-0C3B138C1CC2}" dt="2021-03-09T11:09:03.863" v="114" actId="1036"/>
        <pc:sldMkLst>
          <pc:docMk/>
          <pc:sldMk cId="2181787076" sldId="502"/>
        </pc:sldMkLst>
        <pc:spChg chg="mod">
          <ac:chgData name="sakuma fuminori" userId="289d416634db11fc" providerId="LiveId" clId="{71CF5ED0-B43F-475B-B13A-0C3B138C1CC2}" dt="2021-03-09T11:09:03.863" v="114" actId="1036"/>
          <ac:spMkLst>
            <pc:docMk/>
            <pc:sldMk cId="2181787076" sldId="502"/>
            <ac:spMk id="7" creationId="{3E00FD82-6408-4F02-8548-47540F2DDCC4}"/>
          </ac:spMkLst>
        </pc:spChg>
      </pc:sldChg>
    </pc:docChg>
  </pc:docChgLst>
  <pc:docChgLst>
    <pc:chgData name="sakuma fuminori" userId="289d416634db11fc" providerId="LiveId" clId="{E6D79361-B19C-480A-A78B-07BFF16A5701}"/>
    <pc:docChg chg="undo custSel modSld">
      <pc:chgData name="sakuma fuminori" userId="289d416634db11fc" providerId="LiveId" clId="{E6D79361-B19C-480A-A78B-07BFF16A5701}" dt="2021-02-26T02:28:23.945" v="641"/>
      <pc:docMkLst>
        <pc:docMk/>
      </pc:docMkLst>
      <pc:sldChg chg="addSp modSp">
        <pc:chgData name="sakuma fuminori" userId="289d416634db11fc" providerId="LiveId" clId="{E6D79361-B19C-480A-A78B-07BFF16A5701}" dt="2021-02-24T07:48:51.865" v="626" actId="1076"/>
        <pc:sldMkLst>
          <pc:docMk/>
          <pc:sldMk cId="3250199709" sldId="413"/>
        </pc:sldMkLst>
        <pc:spChg chg="mod">
          <ac:chgData name="sakuma fuminori" userId="289d416634db11fc" providerId="LiveId" clId="{E6D79361-B19C-480A-A78B-07BFF16A5701}" dt="2021-02-24T07:16:17.786" v="372" actId="1076"/>
          <ac:spMkLst>
            <pc:docMk/>
            <pc:sldMk cId="3250199709" sldId="413"/>
            <ac:spMk id="2" creationId="{6B92F5B2-A1C9-47BB-AC49-00E12C327F32}"/>
          </ac:spMkLst>
        </pc:spChg>
        <pc:spChg chg="mod">
          <ac:chgData name="sakuma fuminori" userId="289d416634db11fc" providerId="LiveId" clId="{E6D79361-B19C-480A-A78B-07BFF16A5701}" dt="2021-02-24T07:21:38.002" v="570" actId="20577"/>
          <ac:spMkLst>
            <pc:docMk/>
            <pc:sldMk cId="3250199709" sldId="413"/>
            <ac:spMk id="3" creationId="{F6C944B5-0C05-48FD-A811-884E143C7A8D}"/>
          </ac:spMkLst>
        </pc:spChg>
        <pc:spChg chg="add mod">
          <ac:chgData name="sakuma fuminori" userId="289d416634db11fc" providerId="LiveId" clId="{E6D79361-B19C-480A-A78B-07BFF16A5701}" dt="2021-02-24T07:18:42.880" v="473" actId="1037"/>
          <ac:spMkLst>
            <pc:docMk/>
            <pc:sldMk cId="3250199709" sldId="413"/>
            <ac:spMk id="4" creationId="{26C69EA8-4AC4-4A60-A2C3-D51ECAA78D4A}"/>
          </ac:spMkLst>
        </pc:spChg>
        <pc:spChg chg="mod">
          <ac:chgData name="sakuma fuminori" userId="289d416634db11fc" providerId="LiveId" clId="{E6D79361-B19C-480A-A78B-07BFF16A5701}" dt="2021-02-24T07:19:25.411" v="476" actId="1076"/>
          <ac:spMkLst>
            <pc:docMk/>
            <pc:sldMk cId="3250199709" sldId="413"/>
            <ac:spMk id="7" creationId="{D4617B6C-958E-4E88-8317-F786811634FB}"/>
          </ac:spMkLst>
        </pc:spChg>
        <pc:spChg chg="mod">
          <ac:chgData name="sakuma fuminori" userId="289d416634db11fc" providerId="LiveId" clId="{E6D79361-B19C-480A-A78B-07BFF16A5701}" dt="2021-02-24T07:44:40.941" v="605" actId="1037"/>
          <ac:spMkLst>
            <pc:docMk/>
            <pc:sldMk cId="3250199709" sldId="413"/>
            <ac:spMk id="8" creationId="{FE242040-8881-48F2-86A4-12D7D8819CDA}"/>
          </ac:spMkLst>
        </pc:spChg>
        <pc:spChg chg="add mod">
          <ac:chgData name="sakuma fuminori" userId="289d416634db11fc" providerId="LiveId" clId="{E6D79361-B19C-480A-A78B-07BFF16A5701}" dt="2021-02-24T07:18:39.755" v="466" actId="1037"/>
          <ac:spMkLst>
            <pc:docMk/>
            <pc:sldMk cId="3250199709" sldId="413"/>
            <ac:spMk id="11" creationId="{2821880C-C811-4164-A8F3-9EAB2462A1D2}"/>
          </ac:spMkLst>
        </pc:spChg>
        <pc:spChg chg="add mod">
          <ac:chgData name="sakuma fuminori" userId="289d416634db11fc" providerId="LiveId" clId="{E6D79361-B19C-480A-A78B-07BFF16A5701}" dt="2021-02-24T07:18:23.601" v="438" actId="1038"/>
          <ac:spMkLst>
            <pc:docMk/>
            <pc:sldMk cId="3250199709" sldId="413"/>
            <ac:spMk id="12" creationId="{1FFA463D-9F49-4011-B1C7-AC555BE18C9F}"/>
          </ac:spMkLst>
        </pc:spChg>
        <pc:spChg chg="add mod">
          <ac:chgData name="sakuma fuminori" userId="289d416634db11fc" providerId="LiveId" clId="{E6D79361-B19C-480A-A78B-07BFF16A5701}" dt="2021-02-24T07:18:27.654" v="444" actId="1037"/>
          <ac:spMkLst>
            <pc:docMk/>
            <pc:sldMk cId="3250199709" sldId="413"/>
            <ac:spMk id="13" creationId="{8E0C5A9B-12F4-44C2-A877-55F378F7FB55}"/>
          </ac:spMkLst>
        </pc:spChg>
        <pc:spChg chg="add mod">
          <ac:chgData name="sakuma fuminori" userId="289d416634db11fc" providerId="LiveId" clId="{E6D79361-B19C-480A-A78B-07BFF16A5701}" dt="2021-02-24T07:18:10.345" v="433" actId="1076"/>
          <ac:spMkLst>
            <pc:docMk/>
            <pc:sldMk cId="3250199709" sldId="413"/>
            <ac:spMk id="14" creationId="{5B415633-E24E-451E-A0E4-CDCE064CC1EA}"/>
          </ac:spMkLst>
        </pc:spChg>
        <pc:spChg chg="add mod">
          <ac:chgData name="sakuma fuminori" userId="289d416634db11fc" providerId="LiveId" clId="{E6D79361-B19C-480A-A78B-07BFF16A5701}" dt="2021-02-24T07:18:18.515" v="436" actId="1076"/>
          <ac:spMkLst>
            <pc:docMk/>
            <pc:sldMk cId="3250199709" sldId="413"/>
            <ac:spMk id="15" creationId="{E2DD252E-5F45-4E34-BE1B-7F5F1FBA4D8B}"/>
          </ac:spMkLst>
        </pc:spChg>
        <pc:spChg chg="add mod">
          <ac:chgData name="sakuma fuminori" userId="289d416634db11fc" providerId="LiveId" clId="{E6D79361-B19C-480A-A78B-07BFF16A5701}" dt="2021-02-24T07:48:51.865" v="626" actId="1076"/>
          <ac:spMkLst>
            <pc:docMk/>
            <pc:sldMk cId="3250199709" sldId="413"/>
            <ac:spMk id="16" creationId="{6058A2F8-020A-43F6-BC41-62BA3A1AD42C}"/>
          </ac:spMkLst>
        </pc:spChg>
        <pc:picChg chg="mod">
          <ac:chgData name="sakuma fuminori" userId="289d416634db11fc" providerId="LiveId" clId="{E6D79361-B19C-480A-A78B-07BFF16A5701}" dt="2021-02-24T07:18:13.725" v="435" actId="1076"/>
          <ac:picMkLst>
            <pc:docMk/>
            <pc:sldMk cId="3250199709" sldId="413"/>
            <ac:picMk id="6" creationId="{08F8AEEB-4269-4C04-8411-B9E82610EDA1}"/>
          </ac:picMkLst>
        </pc:picChg>
      </pc:sldChg>
      <pc:sldChg chg="modSp">
        <pc:chgData name="sakuma fuminori" userId="289d416634db11fc" providerId="LiveId" clId="{E6D79361-B19C-480A-A78B-07BFF16A5701}" dt="2021-02-22T09:19:12.785" v="255" actId="6549"/>
        <pc:sldMkLst>
          <pc:docMk/>
          <pc:sldMk cId="3699682833" sldId="424"/>
        </pc:sldMkLst>
        <pc:spChg chg="mod">
          <ac:chgData name="sakuma fuminori" userId="289d416634db11fc" providerId="LiveId" clId="{E6D79361-B19C-480A-A78B-07BFF16A5701}" dt="2021-02-22T09:19:12.785" v="255" actId="6549"/>
          <ac:spMkLst>
            <pc:docMk/>
            <pc:sldMk cId="3699682833" sldId="424"/>
            <ac:spMk id="20" creationId="{7B635298-BED7-423A-BD22-C482FFF5842D}"/>
          </ac:spMkLst>
        </pc:spChg>
      </pc:sldChg>
      <pc:sldChg chg="modSp">
        <pc:chgData name="sakuma fuminori" userId="289d416634db11fc" providerId="LiveId" clId="{E6D79361-B19C-480A-A78B-07BFF16A5701}" dt="2021-02-22T09:18:42.851" v="253" actId="313"/>
        <pc:sldMkLst>
          <pc:docMk/>
          <pc:sldMk cId="1716809324" sldId="427"/>
        </pc:sldMkLst>
        <pc:spChg chg="mod">
          <ac:chgData name="sakuma fuminori" userId="289d416634db11fc" providerId="LiveId" clId="{E6D79361-B19C-480A-A78B-07BFF16A5701}" dt="2021-02-22T09:18:42.851" v="253" actId="313"/>
          <ac:spMkLst>
            <pc:docMk/>
            <pc:sldMk cId="1716809324" sldId="427"/>
            <ac:spMk id="3" creationId="{F6C944B5-0C05-48FD-A811-884E143C7A8D}"/>
          </ac:spMkLst>
        </pc:spChg>
      </pc:sldChg>
      <pc:sldChg chg="modSp">
        <pc:chgData name="sakuma fuminori" userId="289d416634db11fc" providerId="LiveId" clId="{E6D79361-B19C-480A-A78B-07BFF16A5701}" dt="2021-02-24T09:55:56.088" v="636" actId="27636"/>
        <pc:sldMkLst>
          <pc:docMk/>
          <pc:sldMk cId="258923641" sldId="477"/>
        </pc:sldMkLst>
        <pc:spChg chg="mod">
          <ac:chgData name="sakuma fuminori" userId="289d416634db11fc" providerId="LiveId" clId="{E6D79361-B19C-480A-A78B-07BFF16A5701}" dt="2021-02-24T09:55:56.088" v="636" actId="27636"/>
          <ac:spMkLst>
            <pc:docMk/>
            <pc:sldMk cId="258923641" sldId="477"/>
            <ac:spMk id="2" creationId="{78516F50-6394-4D61-A42B-CB9FCE13F6AC}"/>
          </ac:spMkLst>
        </pc:spChg>
      </pc:sldChg>
      <pc:sldChg chg="modSp">
        <pc:chgData name="sakuma fuminori" userId="289d416634db11fc" providerId="LiveId" clId="{E6D79361-B19C-480A-A78B-07BFF16A5701}" dt="2021-02-24T06:46:34.161" v="282" actId="27636"/>
        <pc:sldMkLst>
          <pc:docMk/>
          <pc:sldMk cId="316632251" sldId="494"/>
        </pc:sldMkLst>
        <pc:spChg chg="mod">
          <ac:chgData name="sakuma fuminori" userId="289d416634db11fc" providerId="LiveId" clId="{E6D79361-B19C-480A-A78B-07BFF16A5701}" dt="2021-02-24T06:46:34.161" v="282" actId="27636"/>
          <ac:spMkLst>
            <pc:docMk/>
            <pc:sldMk cId="316632251" sldId="494"/>
            <ac:spMk id="3" creationId="{0E5AE437-68AB-42E3-B2EA-EDA759CCFC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C6C88-65FE-42DA-A6F9-69121F6E3BB5}" type="datetimeFigureOut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12330-C050-49DA-AFDF-FB7BE36F50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59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169E9-AE89-4472-93C5-87429294717C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867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11902-62EE-490B-B1D0-D3F2AD4306CD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77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4925-6883-4754-BA7F-45316B1F02C6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45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C43B3-69C4-4472-8E8B-6C203741E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646343-E6CA-45B4-8E8D-C95143F3D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0E4B8-8EC8-4D4A-9253-0A511A76F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2FBD8-6F38-4313-9480-A575957A7388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F0D5A-CDCF-4D26-8AB3-B7F265EF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203E25-D6BC-4C3E-A790-976231753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2F12FD73-3B79-4649-AE7F-26B9A55D462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05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180E6-54A2-4D78-AE33-EF90DD76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B4C965-70E9-4C2E-95F1-36924294A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6E21F7-0996-484D-86A5-1A684BEF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F44D-6552-4522-8F33-7CCF5D4228C3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00FD08-D1C7-475D-95B4-502F42C4F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BC359-0AEF-4231-8692-0F13ECFF4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2F12FD73-3B79-4649-AE7F-26B9A55D462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320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0C2D67-A690-4859-B468-26B6AB72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CFCBD3-316F-4A1E-A8F4-E2992CCF8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ADC9D88-7F75-4EB6-852D-8B56E960C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8CCA-FD93-4DA8-874A-344269F6868F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946D5A-C394-49DF-B1F0-878F34E3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B572B0-8F91-456F-BE13-C660A7DBE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238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CEFE40-469B-4C74-9D33-E814827F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B28120-A378-4341-A778-80611D47E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A5F6D1C-D056-4DD8-9421-5B6034B67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E97D34-CF04-47B6-A17B-D227B0DF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5A74F-20AD-4921-B080-F1868583AFA8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E19EBE-40C9-42EA-8815-D876A523E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9DBE3E-DF72-4B5F-82EC-81EFFC9F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4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915DDA-B047-4801-8B75-7B64380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19159A-D820-4F17-ABB9-92A499DB3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FB2F0C-74BD-4276-8730-8F4FDCF8C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21FCE1-2865-4B58-8413-62CEAD377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FE8BA0-EC4C-40D2-952B-09B229F8E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3946D89-9ACD-4720-B545-6509CCB3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09091-BDFF-4A16-BC68-C394603569F6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767699-59FB-4DDE-92C6-5F38795F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95853C3-B8DB-4C80-9AFD-FAA85D0C0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37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AE9FD3-E053-4FF7-AF8B-FAE97985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4B1FBDE-A7D4-4A32-B527-08FB1A641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41851-DDB0-43F6-81B8-60102D42B08E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49FD37B-8529-49A0-8029-74B242715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24F9F3-310D-412A-B44B-684B174D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8879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F5C5D30-4151-44B7-AFB5-2829E3E1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BA56-DBAD-4F88-AB8D-074558C9B97C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99D67B-5E6E-44E0-BDA2-FDA750D65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6EBC9-0C53-493F-9241-F0984963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50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723FF9-E635-4BE3-9C5D-0110D8EB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80F033-48BB-4F01-9F0F-B59039B84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69B77A-C33D-4E6B-89D8-2DFC95EA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12AE323-2C3B-49E5-A34F-0B5CF9B55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6D6D0-75C5-4934-9913-3364412FC41E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A0F7D8-DDA5-4978-9C63-7E1C2BD3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01643D-78CE-425D-9482-5DFB556F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62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D2024-A985-4731-8193-15F6D11C8820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EA32CA84-0364-4DAD-A1EA-1C1900C6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3175"/>
            <a:ext cx="2057400" cy="365125"/>
          </a:xfrm>
        </p:spPr>
        <p:txBody>
          <a:bodyPr/>
          <a:lstStyle>
            <a:lvl1pPr>
              <a:defRPr sz="2400"/>
            </a:lvl1pPr>
          </a:lstStyle>
          <a:p>
            <a:fld id="{2F12FD73-3B79-4649-AE7F-26B9A55D462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2708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4A835-EF9D-4685-B4E7-34A41836F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116D7AB-DE47-45B0-888B-E9CC8EED8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DFDFAF-EF31-4A17-8FA9-E428F70F2B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76024A-F834-425C-987F-7CC48667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7441A-B1E2-41D4-A9EC-93C17BD22B42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F78090-ECE6-46F8-A417-0F2508421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189BC1-6FFA-4D3E-9C6E-E375755E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921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6C7C38-D263-4017-A04A-CB3513628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FE7E75-1F93-462B-98E1-4E77A150A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C56368-E9CE-4F5C-B2E7-0CFC526D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29552-1EDE-4057-BC94-F5014C35EF8E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41743E-1152-4592-899C-AC1A5B7E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F0525E-54E3-41C1-9350-B8015035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133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F0EB14A-DFE5-4F17-B01B-CDFA399C9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8BE2A38-DA9B-43C6-864F-8D4724C3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A80FA1-EC9E-4F5A-B422-0A611019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9862-5B5C-48F0-8491-0823472566AE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316868-3F1D-48E0-BE27-13ABFAA5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5C745D-1FC8-481E-BAC8-3DFEDA56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42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8025-76DB-47DE-9567-17E2A51FCF67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322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26C-3831-44A1-A31F-28913C2E7D7D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89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77F3-9DFF-499C-BE0B-5622684DB3CD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9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E58B-30BB-4275-AFD9-6242FE7C9CDE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C5DB70-FD1F-442A-84F4-385C49219524}"/>
              </a:ext>
            </a:extLst>
          </p:cNvPr>
          <p:cNvSpPr txBox="1">
            <a:spLocks/>
          </p:cNvSpPr>
          <p:nvPr userDrawn="1"/>
        </p:nvSpPr>
        <p:spPr>
          <a:xfrm>
            <a:off x="7086600" y="3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12FD73-3B79-4649-AE7F-26B9A55D462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618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9ABC1-AA7A-49F2-B587-9BC17AF243F3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F3EBCEFB-B2A4-43E9-B292-53B9C6C69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3175"/>
            <a:ext cx="2057400" cy="365125"/>
          </a:xfrm>
        </p:spPr>
        <p:txBody>
          <a:bodyPr/>
          <a:lstStyle>
            <a:lvl1pPr>
              <a:defRPr sz="2400"/>
            </a:lvl1pPr>
          </a:lstStyle>
          <a:p>
            <a:fld id="{2F12FD73-3B79-4649-AE7F-26B9A55D462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638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09101-7F40-433C-A49D-86BB09E1D76C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38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F8DF-86DB-4845-9684-6BDF50950474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02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5A83-D895-4D71-B814-F4AB934C77E7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6616A-6552-4B74-988A-CC4A057EE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2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DC9034-2E54-4A23-BC0A-8E32C140D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DCE0DC-C369-4589-8A5F-7D59DCCF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24E9C9-17AD-48D3-B428-937B0AC62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3163D-9A67-4CDB-A858-19985C4A0A3A}" type="datetime1">
              <a:rPr kumimoji="1" lang="ja-JP" altLang="en-US" smtClean="0"/>
              <a:t>2021/3/10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BD5DC5-1B93-4385-A9B9-C1BBE41CD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6DC919-9151-456C-BB61-5279C0AFC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3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2FD73-3B79-4649-AE7F-26B9A55D46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56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0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emf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2533174"/>
          </a:xfrm>
        </p:spPr>
        <p:txBody>
          <a:bodyPr>
            <a:noAutofit/>
          </a:bodyPr>
          <a:lstStyle/>
          <a:p>
            <a:r>
              <a:rPr lang="ja-JP" altLang="en-US" b="1" dirty="0"/>
              <a:t>軽い</a:t>
            </a:r>
            <a:r>
              <a:rPr lang="en-US" altLang="ja-JP" b="1" dirty="0"/>
              <a:t>K</a:t>
            </a:r>
            <a:r>
              <a:rPr lang="ja-JP" altLang="en-US" b="1" dirty="0"/>
              <a:t>中間子原子核の系統的測定</a:t>
            </a:r>
            <a:br>
              <a:rPr lang="en-US" altLang="ja-JP" b="1" dirty="0"/>
            </a:br>
            <a:r>
              <a:rPr lang="en-US" altLang="ja-JP" b="1" dirty="0"/>
              <a:t>Systematic Investigation of</a:t>
            </a:r>
            <a:br>
              <a:rPr lang="en-US" altLang="ja-JP" b="1" dirty="0"/>
            </a:br>
            <a:r>
              <a:rPr lang="en-US" altLang="ja-JP" b="1" dirty="0"/>
              <a:t> the Light Kaonic Nuclei</a:t>
            </a:r>
            <a:endParaRPr kumimoji="1" lang="ja-JP" altLang="en-US" sz="7200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1227584" y="3083300"/>
            <a:ext cx="6728792" cy="1752600"/>
          </a:xfrm>
        </p:spPr>
        <p:txBody>
          <a:bodyPr>
            <a:noAutofit/>
          </a:bodyPr>
          <a:lstStyle/>
          <a:p>
            <a:r>
              <a:rPr lang="en-US" altLang="ja-JP" sz="4000" b="1" dirty="0">
                <a:solidFill>
                  <a:schemeClr val="tx1"/>
                </a:solidFill>
              </a:rPr>
              <a:t>F. Sakuma, RIKEN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 behalf of the J-PARC P80 collaboration</a:t>
            </a:r>
            <a:endParaRPr lang="ja-JP" alt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グループロ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1619672" y="2816932"/>
            <a:ext cx="835383" cy="98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CC352583-3A0E-41F7-9BB8-6F7B82E5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0955" y="2817657"/>
            <a:ext cx="1071563" cy="90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01E6DA2-A766-456F-8F88-F25ECC6D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563" y="5101543"/>
            <a:ext cx="4924874" cy="175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63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6A41591-21BD-4AE5-BE8A-4B03F184B254}"/>
              </a:ext>
            </a:extLst>
          </p:cNvPr>
          <p:cNvGrpSpPr/>
          <p:nvPr/>
        </p:nvGrpSpPr>
        <p:grpSpPr>
          <a:xfrm>
            <a:off x="193180" y="1069251"/>
            <a:ext cx="8752249" cy="4719498"/>
            <a:chOff x="115910" y="1037358"/>
            <a:chExt cx="8752249" cy="471949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368A3ED-A9E8-4352-9008-2A518E686C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2907"/>
            <a:stretch/>
          </p:blipFill>
          <p:spPr>
            <a:xfrm>
              <a:off x="275841" y="1037358"/>
              <a:ext cx="8592318" cy="4026210"/>
            </a:xfrm>
            <a:prstGeom prst="rect">
              <a:avLst/>
            </a:prstGeom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3D40EC88-861A-4569-8C41-804E505FC06A}"/>
                </a:ext>
              </a:extLst>
            </p:cNvPr>
            <p:cNvSpPr/>
            <p:nvPr/>
          </p:nvSpPr>
          <p:spPr>
            <a:xfrm>
              <a:off x="115910" y="5125792"/>
              <a:ext cx="1803042" cy="631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80" y="0"/>
            <a:ext cx="8757634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/>
              <a:t>A New Cylindrical Detector System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944B5-0C05-48FD-A811-884E143C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389" y="5537602"/>
            <a:ext cx="5346838" cy="12828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angle: ~</a:t>
            </a:r>
            <a:r>
              <a:rPr kumimoji="1"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x1.5 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(~90%)</a:t>
            </a:r>
            <a:endPara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Neutron detection capability: ~x10 				   </a:t>
            </a:r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 ~1.5x15%)</a:t>
            </a:r>
            <a:endParaRPr kumimoji="1" lang="ja-JP" altLang="en-US" sz="20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914DC-A46E-44AF-BBC6-09CCAFE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2FD73-3B79-4649-AE7F-26B9A55D462C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DA36A5F-035C-470E-B90F-7285E4A44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3" y="1145716"/>
            <a:ext cx="5927080" cy="3871074"/>
          </a:xfrm>
          <a:prstGeom prst="rect">
            <a:avLst/>
          </a:prstGeom>
        </p:spPr>
      </p:pic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F2EDEA91-2B6F-447E-87EF-D7F0E3FE6BD7}"/>
              </a:ext>
            </a:extLst>
          </p:cNvPr>
          <p:cNvSpPr txBox="1">
            <a:spLocks/>
          </p:cNvSpPr>
          <p:nvPr/>
        </p:nvSpPr>
        <p:spPr>
          <a:xfrm>
            <a:off x="189730" y="4601614"/>
            <a:ext cx="3948431" cy="231048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5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SC Solenoid Magnet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5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Cylindrical Drift Chamber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5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Neutron Counter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FWD/BWD Drift Chambers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Vertex Fiber Tracker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Electromagnetic Calorimeter (constructed in 2</a:t>
            </a:r>
            <a:r>
              <a:rPr kumimoji="1" lang="en-US" altLang="ja-JP" sz="3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nd</a:t>
            </a:r>
            <a:r>
              <a:rPr kumimoji="1" lang="en-US" altLang="ja-JP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-stage)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0469F263-F472-4D4B-BBFC-67820E3C07D9}"/>
              </a:ext>
            </a:extLst>
          </p:cNvPr>
          <p:cNvSpPr/>
          <p:nvPr/>
        </p:nvSpPr>
        <p:spPr>
          <a:xfrm>
            <a:off x="2491409" y="2617304"/>
            <a:ext cx="1212573" cy="1179444"/>
          </a:xfrm>
          <a:prstGeom prst="rightArrow">
            <a:avLst>
              <a:gd name="adj1" fmla="val 50000"/>
              <a:gd name="adj2" fmla="val 682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02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/>
              <a:t>Improvement of Kaon Intensity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944B5-0C05-48FD-A811-884E143C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26524"/>
            <a:ext cx="9143999" cy="1231476"/>
          </a:xfrm>
        </p:spPr>
        <p:txBody>
          <a:bodyPr>
            <a:normAutofit fontScale="92500"/>
          </a:bodyPr>
          <a:lstStyle/>
          <a:p>
            <a:r>
              <a:rPr lang="en-US" altLang="ja-JP" sz="3600" b="1" dirty="0"/>
              <a:t>We propose a new configuration of the beamline</a:t>
            </a:r>
          </a:p>
          <a:p>
            <a:pPr lvl="1"/>
            <a:r>
              <a:rPr lang="en-US" altLang="ja-JP" sz="2800" dirty="0"/>
              <a:t>K- yield is expected to increase </a:t>
            </a:r>
            <a:r>
              <a:rPr lang="en-US" altLang="ja-JP" sz="3000" dirty="0"/>
              <a:t>by </a:t>
            </a:r>
            <a:r>
              <a:rPr lang="en-US" altLang="ja-JP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1.4 times @ 1.0 GeV/c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2BA304-CBB8-4E0F-86DD-A3CBB62DA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75" y="1539985"/>
            <a:ext cx="4328305" cy="352082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AD89DBB-ACC6-453A-9867-D9E2E778A1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8874" r="14958" b="8544"/>
          <a:stretch/>
        </p:blipFill>
        <p:spPr>
          <a:xfrm rot="16200000">
            <a:off x="623542" y="1373178"/>
            <a:ext cx="2313429" cy="3251421"/>
          </a:xfrm>
          <a:prstGeom prst="rect">
            <a:avLst/>
          </a:prstGeom>
        </p:spPr>
      </p:pic>
      <p:sp>
        <p:nvSpPr>
          <p:cNvPr id="8" name="矢印: 右 7">
            <a:extLst>
              <a:ext uri="{FF2B5EF4-FFF2-40B4-BE49-F238E27FC236}">
                <a16:creationId xmlns:a16="http://schemas.microsoft.com/office/drawing/2014/main" id="{3A8651A9-E297-4BBB-A937-2F17260EA5E5}"/>
              </a:ext>
            </a:extLst>
          </p:cNvPr>
          <p:cNvSpPr/>
          <p:nvPr/>
        </p:nvSpPr>
        <p:spPr>
          <a:xfrm>
            <a:off x="3721994" y="2358164"/>
            <a:ext cx="701899" cy="12814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775AC28-E59E-4C04-B60C-316152A55544}"/>
              </a:ext>
            </a:extLst>
          </p:cNvPr>
          <p:cNvSpPr txBox="1"/>
          <p:nvPr/>
        </p:nvSpPr>
        <p:spPr>
          <a:xfrm>
            <a:off x="2447232" y="3663571"/>
            <a:ext cx="3251422" cy="6463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Shorten the beamline (~3.7m) by removing the final D magnet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19614F-3081-4EC1-9857-046E36DB8C31}"/>
              </a:ext>
            </a:extLst>
          </p:cNvPr>
          <p:cNvSpPr txBox="1"/>
          <p:nvPr/>
        </p:nvSpPr>
        <p:spPr>
          <a:xfrm>
            <a:off x="2044858" y="1294994"/>
            <a:ext cx="2722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K1.8BR beamline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321FEC-C9CA-494B-837B-C4FF13126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58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4522B83-37A4-4C48-B5B9-1861238D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640" y="2449290"/>
            <a:ext cx="3641050" cy="4123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ja-JP" b="1" dirty="0"/>
                  <a:t>Expected Yield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𝑵𝑵𝑵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914DC-A46E-44AF-BBC6-09CCAFE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2FD73-3B79-4649-AE7F-26B9A55D462C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3E00FD82-6408-4F02-8548-47540F2DDC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61174" y="2769356"/>
                <a:ext cx="5789054" cy="3575968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assume the K</a:t>
                </a:r>
                <a:r>
                  <a:rPr lang="en-US" altLang="ja-JP" baseline="30000" dirty="0"/>
                  <a:t>-</a:t>
                </a:r>
                <a:r>
                  <a:rPr lang="en-US" altLang="ja-JP" dirty="0" err="1"/>
                  <a:t>ppn</a:t>
                </a:r>
                <a:r>
                  <a:rPr lang="en-US" altLang="ja-JP" dirty="0"/>
                  <a:t> cross section of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ja-JP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𝒑𝒑𝒏</m:t>
                          </m:r>
                        </m:e>
                      </m:d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𝑩𝒓</m:t>
                      </m:r>
                      <m:d>
                        <m:dPr>
                          <m:ctrlPr>
                            <a:rPr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~ 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ja-JP" alt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ja-JP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p>
                              <m:r>
                                <a:rPr lang="en-US" altLang="ja-JP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𝒑𝒑𝒏</m:t>
                          </m:r>
                        </m:e>
                      </m:d>
                      <m:r>
                        <a:rPr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𝑩𝒓</m:t>
                      </m:r>
                      <m:d>
                        <m:dPr>
                          <m:ctrlP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  <m:r>
                            <a:rPr lang="en-US" altLang="ja-JP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𝒑𝒏</m:t>
                          </m:r>
                        </m:e>
                      </m:d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ja-JP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altLang="ja-JP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altLang="ja-JP" b="1" dirty="0"/>
              </a:p>
              <a:p>
                <a:pPr lvl="1"/>
                <a:endParaRPr lang="en-US" altLang="ja-JP" sz="1200" dirty="0"/>
              </a:p>
              <a:p>
                <a:pPr lvl="1">
                  <a:buFont typeface="Wingdings" panose="05000000000000000000" pitchFamily="2" charset="2"/>
                  <a:buChar char="u"/>
                </a:pPr>
                <a:r>
                  <a:rPr lang="en-US" altLang="ja-JP" dirty="0"/>
                  <a:t> The same CS of “K-pp”</a:t>
                </a:r>
                <a:r>
                  <a:rPr lang="en-US" altLang="ja-JP" dirty="0">
                    <a:sym typeface="Wingdings" panose="05000000000000000000" pitchFamily="2" charset="2"/>
                  </a:rPr>
                  <a:t></a:t>
                </a:r>
                <a:r>
                  <a:rPr lang="en-US" altLang="ja-JP" dirty="0" err="1">
                    <a:latin typeface="Symbol" panose="05050102010706020507" pitchFamily="18" charset="2"/>
                  </a:rPr>
                  <a:t>L</a:t>
                </a:r>
                <a:r>
                  <a:rPr lang="en-US" altLang="ja-JP" dirty="0" err="1"/>
                  <a:t>p</a:t>
                </a:r>
                <a:r>
                  <a:rPr lang="en-US" altLang="ja-JP" dirty="0"/>
                  <a:t> in E15</a:t>
                </a:r>
              </a:p>
              <a:p>
                <a:pPr lvl="1">
                  <a:buFont typeface="Wingdings" panose="05000000000000000000" pitchFamily="2" charset="2"/>
                  <a:buChar char="u"/>
                </a:pPr>
                <a:r>
                  <a:rPr lang="en-US" altLang="ja-JP" i="1" dirty="0"/>
                  <a:t> As for </a:t>
                </a:r>
                <a:r>
                  <a:rPr lang="en-US" altLang="ja-JP" i="1" dirty="0" err="1">
                    <a:latin typeface="Symbol" panose="05050102010706020507" pitchFamily="18" charset="2"/>
                  </a:rPr>
                  <a:t>L</a:t>
                </a:r>
                <a:r>
                  <a:rPr lang="en-US" altLang="ja-JP" i="1" dirty="0" err="1"/>
                  <a:t>d</a:t>
                </a:r>
                <a:r>
                  <a:rPr lang="en-US" altLang="ja-JP" i="1" dirty="0"/>
                  <a:t> decay, we refer to the absorption of stopped K</a:t>
                </a:r>
                <a:r>
                  <a:rPr lang="en-US" altLang="ja-JP" i="1" baseline="30000" dirty="0"/>
                  <a:t>−</a:t>
                </a:r>
                <a:r>
                  <a:rPr lang="en-US" altLang="ja-JP" i="1" dirty="0"/>
                  <a:t> on </a:t>
                </a:r>
                <a:r>
                  <a:rPr lang="en-US" altLang="ja-JP" i="1" baseline="30000" dirty="0"/>
                  <a:t>4</a:t>
                </a:r>
                <a:r>
                  <a:rPr lang="en-US" altLang="ja-JP" i="1" dirty="0"/>
                  <a:t>He</a:t>
                </a:r>
              </a:p>
              <a:p>
                <a:pPr marL="457200" lvl="1" indent="0">
                  <a:buNone/>
                </a:pPr>
                <a:r>
                  <a:rPr lang="en-US" altLang="ja-JP" sz="2200" i="1" dirty="0">
                    <a:sym typeface="Wingdings" panose="05000000000000000000" pitchFamily="2" charset="2"/>
                  </a:rPr>
                  <a:t>     </a:t>
                </a:r>
                <a:r>
                  <a:rPr lang="en-US" altLang="ja-JP" sz="2200" i="1" dirty="0"/>
                  <a:t>decay fraction to </a:t>
                </a:r>
                <a:r>
                  <a:rPr lang="en-US" altLang="ja-JP" sz="2200" i="1" dirty="0">
                    <a:latin typeface="Symbol" panose="05050102010706020507" pitchFamily="18" charset="2"/>
                  </a:rPr>
                  <a:t>S</a:t>
                </a:r>
                <a:r>
                  <a:rPr lang="en-US" altLang="ja-JP" sz="2200" i="1" baseline="30000" dirty="0">
                    <a:latin typeface="Symbol" panose="05050102010706020507" pitchFamily="18" charset="2"/>
                  </a:rPr>
                  <a:t>-</a:t>
                </a:r>
                <a:r>
                  <a:rPr lang="en-US" altLang="ja-JP" sz="2200" i="1" dirty="0"/>
                  <a:t>pd : </a:t>
                </a:r>
                <a:r>
                  <a:rPr lang="en-US" altLang="ja-JP" sz="2200" i="1" dirty="0">
                    <a:latin typeface="Symbol" panose="05050102010706020507" pitchFamily="18" charset="2"/>
                  </a:rPr>
                  <a:t>S</a:t>
                </a:r>
                <a:r>
                  <a:rPr lang="en-US" altLang="ja-JP" sz="2200" i="1" baseline="30000" dirty="0">
                    <a:latin typeface="Symbol" panose="05050102010706020507" pitchFamily="18" charset="2"/>
                  </a:rPr>
                  <a:t>-</a:t>
                </a:r>
                <a:r>
                  <a:rPr lang="en-US" altLang="ja-JP" sz="2200" i="1" dirty="0" err="1"/>
                  <a:t>ppn</a:t>
                </a:r>
                <a:r>
                  <a:rPr lang="en-US" altLang="ja-JP" sz="2200" i="1" dirty="0"/>
                  <a:t> ~ 1 : 1</a:t>
                </a:r>
              </a:p>
              <a:p>
                <a:pPr marL="0" indent="0">
                  <a:buNone/>
                </a:pPr>
                <a:endParaRPr lang="ja-JP" altLang="en-US" dirty="0"/>
              </a:p>
            </p:txBody>
          </p:sp>
        </mc:Choice>
        <mc:Fallback xmlns="">
          <p:sp>
            <p:nvSpPr>
              <p:cNvPr id="7" name="コンテンツ プレースホルダー 6">
                <a:extLst>
                  <a:ext uri="{FF2B5EF4-FFF2-40B4-BE49-F238E27FC236}">
                    <a16:creationId xmlns:a16="http://schemas.microsoft.com/office/drawing/2014/main" id="{3E00FD82-6408-4F02-8548-47540F2DDC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61174" y="2769356"/>
                <a:ext cx="5789054" cy="3575968"/>
              </a:xfrm>
              <a:blipFill>
                <a:blip r:embed="rId4"/>
                <a:stretch>
                  <a:fillRect l="-1895" t="-27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D6DC1F3-1152-460F-991F-BB9ED4862008}"/>
              </a:ext>
            </a:extLst>
          </p:cNvPr>
          <p:cNvSpPr txBox="1"/>
          <p:nvPr/>
        </p:nvSpPr>
        <p:spPr>
          <a:xfrm>
            <a:off x="6569288" y="6547384"/>
            <a:ext cx="1592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PRD1(1970)1267</a:t>
            </a:r>
            <a:endParaRPr kumimoji="1" lang="ja-JP" alt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4299051-1833-4E68-A71D-43A4C20A20EA}"/>
              </a:ext>
            </a:extLst>
          </p:cNvPr>
          <p:cNvSpPr/>
          <p:nvPr/>
        </p:nvSpPr>
        <p:spPr>
          <a:xfrm>
            <a:off x="6310648" y="4655696"/>
            <a:ext cx="2414789" cy="2446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FBB0116F-6622-4AE6-96CF-523DA0B3F94A}"/>
              </a:ext>
            </a:extLst>
          </p:cNvPr>
          <p:cNvSpPr/>
          <p:nvPr/>
        </p:nvSpPr>
        <p:spPr>
          <a:xfrm>
            <a:off x="5617776" y="2255810"/>
            <a:ext cx="355571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absorption of stopped K</a:t>
            </a:r>
            <a:r>
              <a:rPr kumimoji="1" lang="en-US" altLang="ja-JP" sz="20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−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on </a:t>
            </a:r>
            <a:r>
              <a:rPr kumimoji="1" lang="en-US" altLang="ja-JP" sz="2000" b="1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4</a:t>
            </a:r>
            <a:r>
              <a:rPr kumimoji="1" lang="en-US" altLang="ja-JP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He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FE6DA6-1262-491A-9299-8A8A9F8D8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65" y="1144755"/>
            <a:ext cx="8558055" cy="9995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178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ECCC0EB1-86C4-4558-8D6E-4E4D0EC67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707"/>
          <a:stretch/>
        </p:blipFill>
        <p:spPr>
          <a:xfrm>
            <a:off x="2027639" y="1607241"/>
            <a:ext cx="3670830" cy="354292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69297B4-98A8-47AE-B056-0C23C3E842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579"/>
          <a:stretch/>
        </p:blipFill>
        <p:spPr>
          <a:xfrm>
            <a:off x="5455991" y="1607241"/>
            <a:ext cx="3577449" cy="354292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/>
              <a:t>Expected Spectra of </a:t>
            </a:r>
            <a:r>
              <a:rPr lang="en-US" altLang="ja-JP" b="1" dirty="0"/>
              <a:t>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+</a:t>
            </a:r>
            <a:r>
              <a:rPr lang="en-US" altLang="ja-JP" b="1" baseline="30000" dirty="0"/>
              <a:t>4</a:t>
            </a:r>
            <a:r>
              <a:rPr lang="en-US" altLang="ja-JP" b="1" dirty="0"/>
              <a:t>He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944B5-0C05-48FD-A811-884E143C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28" y="5392820"/>
            <a:ext cx="8601744" cy="1465180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Similar parameters obtained with the K</a:t>
            </a:r>
            <a:r>
              <a:rPr kumimoji="1" lang="en-US" altLang="ja-JP" baseline="30000" dirty="0"/>
              <a:t>-</a:t>
            </a:r>
            <a:r>
              <a:rPr kumimoji="1" lang="en-US" altLang="ja-JP" dirty="0"/>
              <a:t>+</a:t>
            </a:r>
            <a:r>
              <a:rPr kumimoji="1" lang="en-US" altLang="ja-JP" baseline="30000" dirty="0"/>
              <a:t>3</a:t>
            </a:r>
            <a:r>
              <a:rPr kumimoji="1" lang="en-US" altLang="ja-JP" dirty="0"/>
              <a:t>He</a:t>
            </a:r>
            <a:r>
              <a:rPr kumimoji="1" lang="en-US" altLang="ja-JP" dirty="0">
                <a:sym typeface="Wingdings" panose="05000000000000000000" pitchFamily="2" charset="2"/>
              </a:rPr>
              <a:t></a:t>
            </a:r>
            <a:r>
              <a:rPr kumimoji="1"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pn (PRC102(2020)044002.) are adopted to</a:t>
            </a:r>
            <a:r>
              <a:rPr kumimoji="1" lang="en-US" altLang="ja-JP" dirty="0"/>
              <a:t> K</a:t>
            </a:r>
            <a:r>
              <a:rPr kumimoji="1" lang="en-US" altLang="ja-JP" baseline="30000" dirty="0"/>
              <a:t>-</a:t>
            </a:r>
            <a:r>
              <a:rPr kumimoji="1" lang="en-US" altLang="ja-JP" dirty="0" err="1"/>
              <a:t>ppn</a:t>
            </a:r>
            <a:r>
              <a:rPr kumimoji="1" lang="en-US" altLang="ja-JP" dirty="0"/>
              <a:t>/QF/BG shapes</a:t>
            </a:r>
          </a:p>
          <a:p>
            <a:r>
              <a:rPr kumimoji="1" lang="en-US" altLang="ja-JP" b="1" dirty="0"/>
              <a:t>K-</a:t>
            </a:r>
            <a:r>
              <a:rPr kumimoji="1" lang="en-US" altLang="ja-JP" b="1" dirty="0" err="1"/>
              <a:t>ppn</a:t>
            </a:r>
            <a:r>
              <a:rPr kumimoji="1" lang="en-US" altLang="ja-JP" b="1" dirty="0"/>
              <a:t> signal [</a:t>
            </a:r>
            <a:r>
              <a:rPr kumimoji="1" lang="en-US" altLang="ja-JP" b="1" u="sng" dirty="0"/>
              <a:t>q-independent</a:t>
            </a:r>
            <a:r>
              <a:rPr kumimoji="1" lang="en-US" altLang="ja-JP" b="1" dirty="0"/>
              <a:t>] will be seen clearly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914DC-A46E-44AF-BBC6-09CCAFE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1A4820-A806-4EAB-AA06-00807DD14121}"/>
              </a:ext>
            </a:extLst>
          </p:cNvPr>
          <p:cNvSpPr txBox="1"/>
          <p:nvPr/>
        </p:nvSpPr>
        <p:spPr>
          <a:xfrm>
            <a:off x="4661600" y="4287800"/>
            <a:ext cx="20737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r>
              <a:rPr kumimoji="1" lang="en-US" altLang="ja-JP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weeks, 90kW</a:t>
            </a:r>
            <a:endParaRPr kumimoji="1" lang="ja-JP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7257884-B9E3-4CF4-A4FE-9BE7B7B32144}"/>
              </a:ext>
            </a:extLst>
          </p:cNvPr>
          <p:cNvCxnSpPr/>
          <p:nvPr/>
        </p:nvCxnSpPr>
        <p:spPr>
          <a:xfrm flipV="1">
            <a:off x="3573886" y="1945680"/>
            <a:ext cx="0" cy="274223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53FAD34-83C9-4F45-8CB1-A3C27A810C0D}"/>
              </a:ext>
            </a:extLst>
          </p:cNvPr>
          <p:cNvCxnSpPr/>
          <p:nvPr/>
        </p:nvCxnSpPr>
        <p:spPr>
          <a:xfrm flipV="1">
            <a:off x="7023278" y="1980763"/>
            <a:ext cx="0" cy="2742230"/>
          </a:xfrm>
          <a:prstGeom prst="line">
            <a:avLst/>
          </a:prstGeom>
          <a:ln w="127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85D564B-24C5-491D-BD23-3FBF1674F8BD}"/>
              </a:ext>
            </a:extLst>
          </p:cNvPr>
          <p:cNvSpPr txBox="1"/>
          <p:nvPr/>
        </p:nvSpPr>
        <p:spPr>
          <a:xfrm>
            <a:off x="3300921" y="1721334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M(K</a:t>
            </a:r>
            <a:r>
              <a:rPr kumimoji="1" lang="en-US" altLang="ja-JP" sz="1400" b="1" baseline="30000" dirty="0"/>
              <a:t>-</a:t>
            </a:r>
            <a:r>
              <a:rPr kumimoji="1" lang="en-US" altLang="ja-JP" sz="1400" b="1" dirty="0" err="1"/>
              <a:t>ppn</a:t>
            </a:r>
            <a:r>
              <a:rPr kumimoji="1" lang="en-US" altLang="ja-JP" sz="1400" b="1" dirty="0"/>
              <a:t>)</a:t>
            </a:r>
            <a:endParaRPr kumimoji="1" lang="ja-JP" altLang="en-US" sz="1400" b="1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37C357-E16A-4A31-8782-2DFA15D51B26}"/>
              </a:ext>
            </a:extLst>
          </p:cNvPr>
          <p:cNvSpPr txBox="1"/>
          <p:nvPr/>
        </p:nvSpPr>
        <p:spPr>
          <a:xfrm>
            <a:off x="6652195" y="170604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M(K</a:t>
            </a:r>
            <a:r>
              <a:rPr kumimoji="1" lang="en-US" altLang="ja-JP" sz="1400" b="1" baseline="30000" dirty="0"/>
              <a:t>-</a:t>
            </a:r>
            <a:r>
              <a:rPr kumimoji="1" lang="en-US" altLang="ja-JP" sz="1400" b="1" dirty="0" err="1"/>
              <a:t>ppn</a:t>
            </a:r>
            <a:r>
              <a:rPr kumimoji="1" lang="en-US" altLang="ja-JP" sz="1400" b="1" dirty="0"/>
              <a:t>)</a:t>
            </a:r>
            <a:endParaRPr kumimoji="1" lang="ja-JP" altLang="en-US" sz="14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5D2C57D-5E5C-4FD5-8679-EF1A0ABB4F2A}"/>
              </a:ext>
            </a:extLst>
          </p:cNvPr>
          <p:cNvSpPr txBox="1"/>
          <p:nvPr/>
        </p:nvSpPr>
        <p:spPr>
          <a:xfrm>
            <a:off x="2743809" y="1222926"/>
            <a:ext cx="2327881" cy="523220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K</a:t>
            </a:r>
            <a:r>
              <a:rPr kumimoji="1" lang="en-US" altLang="ja-JP" sz="2800" b="1" baseline="30000" dirty="0"/>
              <a:t>-</a:t>
            </a:r>
            <a:r>
              <a:rPr kumimoji="1" lang="en-US" altLang="ja-JP" sz="2800" b="1" dirty="0"/>
              <a:t>+</a:t>
            </a:r>
            <a:r>
              <a:rPr kumimoji="1" lang="en-US" altLang="ja-JP" sz="2800" b="1" baseline="30000" dirty="0"/>
              <a:t>4</a:t>
            </a:r>
            <a:r>
              <a:rPr kumimoji="1" lang="en-US" altLang="ja-JP" sz="2800" b="1" dirty="0"/>
              <a:t>He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d+n</a:t>
            </a:r>
            <a:endParaRPr kumimoji="1" lang="ja-JP" altLang="en-US" sz="2800" b="1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360DB98-DF62-4677-BA80-F0D01AE79D8C}"/>
              </a:ext>
            </a:extLst>
          </p:cNvPr>
          <p:cNvSpPr txBox="1"/>
          <p:nvPr/>
        </p:nvSpPr>
        <p:spPr>
          <a:xfrm>
            <a:off x="6066229" y="1222926"/>
            <a:ext cx="2520242" cy="523220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K</a:t>
            </a:r>
            <a:r>
              <a:rPr kumimoji="1" lang="en-US" altLang="ja-JP" sz="2800" b="1" baseline="30000" dirty="0"/>
              <a:t>-</a:t>
            </a:r>
            <a:r>
              <a:rPr kumimoji="1" lang="en-US" altLang="ja-JP" sz="2800" b="1" dirty="0"/>
              <a:t>+</a:t>
            </a:r>
            <a:r>
              <a:rPr kumimoji="1" lang="en-US" altLang="ja-JP" sz="2800" b="1" baseline="30000" dirty="0"/>
              <a:t>4</a:t>
            </a:r>
            <a:r>
              <a:rPr kumimoji="1" lang="en-US" altLang="ja-JP" sz="2800" b="1" dirty="0"/>
              <a:t>He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pn+n</a:t>
            </a:r>
            <a:endParaRPr kumimoji="1" lang="ja-JP" altLang="en-US" sz="2800" b="1" dirty="0"/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F827F4BE-C370-47FA-9D9D-318A25D9245D}"/>
              </a:ext>
            </a:extLst>
          </p:cNvPr>
          <p:cNvSpPr txBox="1">
            <a:spLocks/>
          </p:cNvSpPr>
          <p:nvPr/>
        </p:nvSpPr>
        <p:spPr>
          <a:xfrm>
            <a:off x="-66395" y="2189471"/>
            <a:ext cx="2699229" cy="1512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 err="1"/>
              <a:t>B</a:t>
            </a:r>
            <a:r>
              <a:rPr lang="en-US" altLang="ja-JP" sz="2000" b="1" baseline="-25000" dirty="0" err="1"/>
              <a:t>Kppn</a:t>
            </a:r>
            <a:r>
              <a:rPr lang="en-US" altLang="ja-JP" sz="2000" b="1" dirty="0"/>
              <a:t> ~ 40 MeV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 err="1">
                <a:latin typeface="Symbol" panose="05050102010706020507" pitchFamily="18" charset="2"/>
              </a:rPr>
              <a:t>G</a:t>
            </a:r>
            <a:r>
              <a:rPr lang="en-US" altLang="ja-JP" sz="2000" b="1" baseline="-25000" dirty="0" err="1"/>
              <a:t>Kppn</a:t>
            </a:r>
            <a:r>
              <a:rPr lang="en-US" altLang="ja-JP" sz="2000" b="1" dirty="0"/>
              <a:t> ~ 100 MeV</a:t>
            </a:r>
          </a:p>
          <a:p>
            <a:pPr marL="0" indent="0">
              <a:buNone/>
            </a:pPr>
            <a:r>
              <a:rPr lang="en-US" altLang="ja-JP" sz="2000" b="1" dirty="0" err="1"/>
              <a:t>Q</a:t>
            </a:r>
            <a:r>
              <a:rPr lang="en-US" altLang="ja-JP" sz="2000" b="1" baseline="-25000" dirty="0" err="1"/>
              <a:t>kppn</a:t>
            </a:r>
            <a:r>
              <a:rPr lang="en-US" altLang="ja-JP" sz="2000" b="1" dirty="0"/>
              <a:t> ~ 400 MeV/c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815E566-4939-4E6E-9F17-A06D4FA23EAA}"/>
              </a:ext>
            </a:extLst>
          </p:cNvPr>
          <p:cNvSpPr txBox="1"/>
          <p:nvPr/>
        </p:nvSpPr>
        <p:spPr>
          <a:xfrm>
            <a:off x="19249" y="3573888"/>
            <a:ext cx="2286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Symbol" panose="05050102010706020507" pitchFamily="18" charset="2"/>
              </a:rPr>
              <a:t>s</a:t>
            </a:r>
            <a:r>
              <a:rPr kumimoji="1" lang="en-US" altLang="ja-JP" sz="2000" dirty="0"/>
              <a:t>(K</a:t>
            </a:r>
            <a:r>
              <a:rPr kumimoji="1" lang="en-US" altLang="ja-JP" sz="2000" baseline="30000" dirty="0"/>
              <a:t>-</a:t>
            </a:r>
            <a:r>
              <a:rPr kumimoji="1" lang="en-US" altLang="ja-JP" sz="2000" dirty="0" err="1"/>
              <a:t>ppn</a:t>
            </a:r>
            <a:r>
              <a:rPr kumimoji="1" lang="en-US" altLang="ja-JP" sz="2000" dirty="0"/>
              <a:t>)*Br ~ 10 </a:t>
            </a:r>
            <a:r>
              <a:rPr kumimoji="1" lang="en-US" altLang="ja-JP" sz="2000" dirty="0">
                <a:latin typeface="Symbol" panose="05050102010706020507" pitchFamily="18" charset="2"/>
              </a:rPr>
              <a:t>m</a:t>
            </a:r>
            <a:r>
              <a:rPr kumimoji="1" lang="en-US" altLang="ja-JP" sz="2000" dirty="0"/>
              <a:t>b</a:t>
            </a:r>
          </a:p>
          <a:p>
            <a:r>
              <a:rPr lang="en-US" altLang="ja-JP" sz="2000" dirty="0">
                <a:latin typeface="Symbol" panose="05050102010706020507" pitchFamily="18" charset="2"/>
              </a:rPr>
              <a:t>s</a:t>
            </a:r>
            <a:r>
              <a:rPr lang="en-US" altLang="ja-JP" sz="2000" dirty="0"/>
              <a:t>(QF)            ~ 10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b</a:t>
            </a:r>
          </a:p>
          <a:p>
            <a:r>
              <a:rPr lang="en-US" altLang="ja-JP" sz="2000" dirty="0">
                <a:latin typeface="Symbol" panose="05050102010706020507" pitchFamily="18" charset="2"/>
              </a:rPr>
              <a:t>s</a:t>
            </a:r>
            <a:r>
              <a:rPr lang="en-US" altLang="ja-JP" sz="2000" dirty="0"/>
              <a:t>(BG)            ~ 20 </a:t>
            </a:r>
            <a:r>
              <a:rPr lang="en-US" altLang="ja-JP" sz="2000" dirty="0">
                <a:latin typeface="Symbol" panose="05050102010706020507" pitchFamily="18" charset="2"/>
              </a:rPr>
              <a:t>m</a:t>
            </a:r>
            <a:r>
              <a:rPr lang="en-US" altLang="ja-JP" sz="2000" dirty="0"/>
              <a:t>b</a:t>
            </a:r>
            <a:endParaRPr lang="ja-JP" altLang="en-US" sz="20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C1D337F-E1B2-48A5-83AA-1A74EBA0BE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39" r="27751"/>
          <a:stretch/>
        </p:blipFill>
        <p:spPr>
          <a:xfrm>
            <a:off x="0" y="0"/>
            <a:ext cx="1167822" cy="1394231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0CA7B44-5402-4F72-949F-21856036F4EF}"/>
              </a:ext>
            </a:extLst>
          </p:cNvPr>
          <p:cNvSpPr/>
          <p:nvPr/>
        </p:nvSpPr>
        <p:spPr>
          <a:xfrm>
            <a:off x="2568251" y="1980763"/>
            <a:ext cx="5900149" cy="1664261"/>
          </a:xfrm>
          <a:prstGeom prst="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lvl="1" algn="ctr"/>
            <a:endParaRPr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B635298-BED7-423A-BD22-C482FFF5842D}"/>
                  </a:ext>
                </a:extLst>
              </p:cNvPr>
              <p:cNvSpPr txBox="1"/>
              <p:nvPr/>
            </p:nvSpPr>
            <p:spPr>
              <a:xfrm>
                <a:off x="3395203" y="2192878"/>
                <a:ext cx="431165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schemeClr val="bg1"/>
                    </a:solidFill>
                  </a:rPr>
                  <a:t>BS and QF will be</a:t>
                </a:r>
              </a:p>
              <a:p>
                <a:pPr algn="ctr"/>
                <a:r>
                  <a:rPr lang="en-US" altLang="ja-JP" sz="2800" dirty="0">
                    <a:solidFill>
                      <a:schemeClr val="bg1"/>
                    </a:solidFill>
                  </a:rPr>
                  <a:t>well separated in</a:t>
                </a:r>
              </a:p>
              <a:p>
                <a:pPr algn="ctr"/>
                <a:r>
                  <a:rPr lang="en-US" altLang="ja-JP" sz="2800" b="1" dirty="0">
                    <a:solidFill>
                      <a:schemeClr val="bg1"/>
                    </a:solidFill>
                  </a:rPr>
                  <a:t>0.3 &lt; 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US" altLang="ja-JP" sz="2800" b="1" dirty="0">
                    <a:solidFill>
                      <a:schemeClr val="bg1"/>
                    </a:solidFill>
                  </a:rPr>
                  <a:t> &lt; 0.6 GeV/c</a:t>
                </a:r>
                <a:endParaRPr kumimoji="1" lang="ja-JP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7B635298-BED7-423A-BD22-C482FFF58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203" y="2192878"/>
                <a:ext cx="4311656" cy="1384995"/>
              </a:xfrm>
              <a:prstGeom prst="rect">
                <a:avLst/>
              </a:prstGeom>
              <a:blipFill>
                <a:blip r:embed="rId5"/>
                <a:stretch>
                  <a:fillRect t="-4405" b="-118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4766F66-1C51-461C-92D3-4E6F48F0CFA1}"/>
              </a:ext>
            </a:extLst>
          </p:cNvPr>
          <p:cNvSpPr/>
          <p:nvPr/>
        </p:nvSpPr>
        <p:spPr>
          <a:xfrm>
            <a:off x="2563259" y="4200560"/>
            <a:ext cx="5952091" cy="523220"/>
          </a:xfrm>
          <a:prstGeom prst="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6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123985D-4761-40ED-9B29-C9B043B9256D}"/>
              </a:ext>
            </a:extLst>
          </p:cNvPr>
          <p:cNvGrpSpPr/>
          <p:nvPr/>
        </p:nvGrpSpPr>
        <p:grpSpPr>
          <a:xfrm>
            <a:off x="940968" y="1720564"/>
            <a:ext cx="3542922" cy="3542922"/>
            <a:chOff x="940968" y="1720564"/>
            <a:chExt cx="3542922" cy="3542922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BFAFDA8A-6B40-4029-8FBA-C8893C2F31B3}"/>
                </a:ext>
              </a:extLst>
            </p:cNvPr>
            <p:cNvGrpSpPr/>
            <p:nvPr/>
          </p:nvGrpSpPr>
          <p:grpSpPr>
            <a:xfrm>
              <a:off x="940968" y="1720564"/>
              <a:ext cx="3542922" cy="3542922"/>
              <a:chOff x="2091593" y="1607241"/>
              <a:chExt cx="3542922" cy="3542922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ECCC0EB1-86C4-4558-8D6E-4E4D0EC67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1593" y="1607241"/>
                <a:ext cx="3542922" cy="3542922"/>
              </a:xfrm>
              <a:prstGeom prst="rect">
                <a:avLst/>
              </a:prstGeom>
            </p:spPr>
          </p:pic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D7257884-B9E3-4CF4-A4FE-9BE7B7B32144}"/>
                  </a:ext>
                </a:extLst>
              </p:cNvPr>
              <p:cNvCxnSpPr/>
              <p:nvPr/>
            </p:nvCxnSpPr>
            <p:spPr>
              <a:xfrm flipV="1">
                <a:off x="3721993" y="1945680"/>
                <a:ext cx="0" cy="274223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3137CCBC-AC93-410A-8A38-84407D1EF67A}"/>
                  </a:ext>
                </a:extLst>
              </p:cNvPr>
              <p:cNvSpPr txBox="1"/>
              <p:nvPr/>
            </p:nvSpPr>
            <p:spPr>
              <a:xfrm>
                <a:off x="3300921" y="1721334"/>
                <a:ext cx="877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b="1" dirty="0"/>
                  <a:t>M(K</a:t>
                </a:r>
                <a:r>
                  <a:rPr kumimoji="1" lang="en-US" altLang="ja-JP" sz="1400" b="1" baseline="30000" dirty="0"/>
                  <a:t>-</a:t>
                </a:r>
                <a:r>
                  <a:rPr kumimoji="1" lang="en-US" altLang="ja-JP" sz="1400" b="1" dirty="0" err="1"/>
                  <a:t>ppn</a:t>
                </a:r>
                <a:r>
                  <a:rPr kumimoji="1" lang="en-US" altLang="ja-JP" sz="1400" b="1" dirty="0"/>
                  <a:t>)</a:t>
                </a:r>
                <a:endParaRPr kumimoji="1" lang="ja-JP" altLang="en-US" sz="1400" b="1" dirty="0"/>
              </a:p>
            </p:txBody>
          </p:sp>
        </p:grp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4047156-C8D4-42A3-8361-99CA8FA5E39D}"/>
                </a:ext>
              </a:extLst>
            </p:cNvPr>
            <p:cNvSpPr/>
            <p:nvPr/>
          </p:nvSpPr>
          <p:spPr>
            <a:xfrm>
              <a:off x="3027459" y="3617843"/>
              <a:ext cx="1021073" cy="244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50F28B72-6137-4B50-AF06-4D4C7DDB0AC4}"/>
                </a:ext>
              </a:extLst>
            </p:cNvPr>
            <p:cNvSpPr txBox="1"/>
            <p:nvPr/>
          </p:nvSpPr>
          <p:spPr>
            <a:xfrm>
              <a:off x="2966004" y="3572255"/>
              <a:ext cx="12679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/>
                <a:t>Broad comp.</a:t>
              </a:r>
              <a:endParaRPr kumimoji="1" lang="ja-JP" altLang="en-US" sz="1600" b="1" dirty="0"/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3" y="0"/>
            <a:ext cx="8336446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/>
              <a:t>Expected Spectra of </a:t>
            </a:r>
            <a:r>
              <a:rPr lang="en-US" altLang="ja-JP" b="1" dirty="0"/>
              <a:t>K</a:t>
            </a:r>
            <a:r>
              <a:rPr lang="en-US" altLang="ja-JP" b="1" baseline="30000" dirty="0"/>
              <a:t>-</a:t>
            </a:r>
            <a:r>
              <a:rPr lang="en-US" altLang="ja-JP" b="1" dirty="0"/>
              <a:t>+</a:t>
            </a:r>
            <a:r>
              <a:rPr lang="en-US" altLang="ja-JP" b="1" baseline="30000" dirty="0"/>
              <a:t>4</a:t>
            </a:r>
            <a:r>
              <a:rPr lang="en-US" altLang="ja-JP" b="1" dirty="0"/>
              <a:t>He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944B5-0C05-48FD-A811-884E143C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55" y="5355454"/>
            <a:ext cx="7552488" cy="1465180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Assumption: similar parameters obtained at E15</a:t>
            </a:r>
            <a:endParaRPr kumimoji="1" lang="en-US" altLang="ja-JP" dirty="0"/>
          </a:p>
          <a:p>
            <a:r>
              <a:rPr lang="en-US" altLang="ja-JP" sz="3300" b="1" dirty="0">
                <a:highlight>
                  <a:srgbClr val="FFFF00"/>
                </a:highlight>
              </a:rPr>
              <a:t>Mass-number dependence of the kaonic nuclei will be provided for the first time.</a:t>
            </a:r>
            <a:endParaRPr kumimoji="1" lang="ja-JP" altLang="en-US" sz="3300" b="1" dirty="0">
              <a:highlight>
                <a:srgbClr val="FFFF00"/>
              </a:highlight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914DC-A46E-44AF-BBC6-09CCAFE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87B5D5C-EC39-4C43-8B74-7CC6AED3C624}"/>
              </a:ext>
            </a:extLst>
          </p:cNvPr>
          <p:cNvGrpSpPr/>
          <p:nvPr/>
        </p:nvGrpSpPr>
        <p:grpSpPr>
          <a:xfrm>
            <a:off x="4925536" y="1720564"/>
            <a:ext cx="3542922" cy="3542922"/>
            <a:chOff x="5473254" y="1607241"/>
            <a:chExt cx="3542922" cy="3542922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269297B4-98A8-47AE-B056-0C23C3E84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3254" y="1607241"/>
              <a:ext cx="3542922" cy="3542922"/>
            </a:xfrm>
            <a:prstGeom prst="rect">
              <a:avLst/>
            </a:prstGeom>
          </p:spPr>
        </p:pic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53FAD34-83C9-4F45-8CB1-A3C27A810C0D}"/>
                </a:ext>
              </a:extLst>
            </p:cNvPr>
            <p:cNvCxnSpPr/>
            <p:nvPr/>
          </p:nvCxnSpPr>
          <p:spPr>
            <a:xfrm flipV="1">
              <a:off x="7087669" y="1980763"/>
              <a:ext cx="0" cy="274223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8A3A637-47A0-4FB2-BC38-4835AC2C1EA0}"/>
                </a:ext>
              </a:extLst>
            </p:cNvPr>
            <p:cNvSpPr txBox="1"/>
            <p:nvPr/>
          </p:nvSpPr>
          <p:spPr>
            <a:xfrm>
              <a:off x="6652195" y="1706043"/>
              <a:ext cx="8771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/>
                <a:t>M(K</a:t>
              </a:r>
              <a:r>
                <a:rPr kumimoji="1" lang="en-US" altLang="ja-JP" sz="1400" b="1" baseline="30000" dirty="0"/>
                <a:t>-</a:t>
              </a:r>
              <a:r>
                <a:rPr kumimoji="1" lang="en-US" altLang="ja-JP" sz="1400" b="1" dirty="0" err="1"/>
                <a:t>ppn</a:t>
              </a:r>
              <a:r>
                <a:rPr kumimoji="1" lang="en-US" altLang="ja-JP" sz="1400" b="1" dirty="0"/>
                <a:t>)</a:t>
              </a:r>
              <a:endParaRPr kumimoji="1" lang="ja-JP" altLang="en-US" sz="1400" b="1" dirty="0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736E9A-4971-4291-877F-77A3529AA331}"/>
              </a:ext>
            </a:extLst>
          </p:cNvPr>
          <p:cNvSpPr txBox="1"/>
          <p:nvPr/>
        </p:nvSpPr>
        <p:spPr>
          <a:xfrm>
            <a:off x="1424936" y="1162000"/>
            <a:ext cx="2327881" cy="523220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K</a:t>
            </a:r>
            <a:r>
              <a:rPr kumimoji="1" lang="en-US" altLang="ja-JP" sz="2800" b="1" baseline="30000" dirty="0"/>
              <a:t>-</a:t>
            </a:r>
            <a:r>
              <a:rPr kumimoji="1" lang="en-US" altLang="ja-JP" sz="2800" b="1" dirty="0"/>
              <a:t>+</a:t>
            </a:r>
            <a:r>
              <a:rPr kumimoji="1" lang="en-US" altLang="ja-JP" sz="2800" b="1" baseline="30000" dirty="0"/>
              <a:t>4</a:t>
            </a:r>
            <a:r>
              <a:rPr kumimoji="1" lang="en-US" altLang="ja-JP" sz="2800" b="1" dirty="0"/>
              <a:t>He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d+n</a:t>
            </a:r>
            <a:endParaRPr kumimoji="1" lang="ja-JP" altLang="en-US" sz="28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65B300-BFBE-4570-8241-65AE214053B4}"/>
              </a:ext>
            </a:extLst>
          </p:cNvPr>
          <p:cNvSpPr txBox="1"/>
          <p:nvPr/>
        </p:nvSpPr>
        <p:spPr>
          <a:xfrm>
            <a:off x="5436876" y="1142208"/>
            <a:ext cx="2520242" cy="523220"/>
          </a:xfrm>
          <a:prstGeom prst="rect">
            <a:avLst/>
          </a:prstGeom>
          <a:solidFill>
            <a:schemeClr val="bg1">
              <a:alpha val="97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K</a:t>
            </a:r>
            <a:r>
              <a:rPr kumimoji="1" lang="en-US" altLang="ja-JP" sz="2800" b="1" baseline="30000" dirty="0"/>
              <a:t>-</a:t>
            </a:r>
            <a:r>
              <a:rPr kumimoji="1" lang="en-US" altLang="ja-JP" sz="2800" b="1" dirty="0"/>
              <a:t>+</a:t>
            </a:r>
            <a:r>
              <a:rPr kumimoji="1" lang="en-US" altLang="ja-JP" sz="2800" b="1" baseline="30000" dirty="0"/>
              <a:t>4</a:t>
            </a:r>
            <a:r>
              <a:rPr kumimoji="1" lang="en-US" altLang="ja-JP" sz="2800" b="1" dirty="0"/>
              <a:t>He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800" b="1" dirty="0">
                <a:sym typeface="Wingdings" panose="05000000000000000000" pitchFamily="2" charset="2"/>
              </a:rPr>
              <a:t>pn+n</a:t>
            </a:r>
            <a:endParaRPr kumimoji="1" lang="ja-JP" altLang="en-US" sz="2800" b="1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99DDA1B-90DF-4095-B85F-9EEACB8EBC5F}"/>
              </a:ext>
            </a:extLst>
          </p:cNvPr>
          <p:cNvSpPr txBox="1"/>
          <p:nvPr/>
        </p:nvSpPr>
        <p:spPr>
          <a:xfrm>
            <a:off x="3109492" y="3897799"/>
            <a:ext cx="2925015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 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weeks, 90kW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923348CF-0492-4157-A95E-EAB042B5D0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39" r="27751"/>
          <a:stretch/>
        </p:blipFill>
        <p:spPr>
          <a:xfrm>
            <a:off x="0" y="0"/>
            <a:ext cx="1167822" cy="13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62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/>
              <a:t>Summary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6C944B5-0C05-48FD-A811-884E143C7A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9092" y="1480101"/>
                <a:ext cx="8525815" cy="5229795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ja-JP" b="1" dirty="0">
                    <a:sym typeface="Wingdings" panose="05000000000000000000" pitchFamily="2" charset="2"/>
                  </a:rPr>
                  <a:t>We observed the “K</a:t>
                </a:r>
                <a:r>
                  <a:rPr lang="en-US" altLang="ja-JP" b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b="1" dirty="0">
                    <a:sym typeface="Wingdings" panose="05000000000000000000" pitchFamily="2" charset="2"/>
                  </a:rPr>
                  <a:t>pp” bound state in </a:t>
                </a:r>
                <a:r>
                  <a:rPr lang="en-US" altLang="ja-JP" b="1" baseline="30000" dirty="0">
                    <a:sym typeface="Wingdings" panose="05000000000000000000" pitchFamily="2" charset="2"/>
                  </a:rPr>
                  <a:t>3</a:t>
                </a:r>
                <a:r>
                  <a:rPr lang="en-US" altLang="ja-JP" b="1" dirty="0">
                    <a:sym typeface="Wingdings" panose="05000000000000000000" pitchFamily="2" charset="2"/>
                  </a:rPr>
                  <a:t>He(K</a:t>
                </a:r>
                <a:r>
                  <a:rPr lang="en-US" altLang="ja-JP" b="1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b="1" dirty="0">
                    <a:sym typeface="Wingdings" panose="05000000000000000000" pitchFamily="2" charset="2"/>
                  </a:rPr>
                  <a:t>,</a:t>
                </a:r>
                <a:r>
                  <a:rPr lang="en-US" altLang="ja-JP" b="1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L</a:t>
                </a:r>
                <a:r>
                  <a:rPr lang="en-US" altLang="ja-JP" b="1" dirty="0" err="1">
                    <a:sym typeface="Wingdings" panose="05000000000000000000" pitchFamily="2" charset="2"/>
                  </a:rPr>
                  <a:t>p</a:t>
                </a:r>
                <a:r>
                  <a:rPr lang="en-US" altLang="ja-JP" b="1" dirty="0">
                    <a:sym typeface="Wingdings" panose="05000000000000000000" pitchFamily="2" charset="2"/>
                  </a:rPr>
                  <a:t>)n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ja-JP" dirty="0"/>
                  <a:t>PLB789(2019)620., PRC102(2020)044002.</a:t>
                </a:r>
              </a:p>
              <a:p>
                <a:pPr marL="0" indent="0">
                  <a:buNone/>
                </a:pPr>
                <a:endParaRPr lang="en-US" altLang="ja-JP" sz="1200" b="1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ja-JP" b="1" dirty="0"/>
                  <a:t>As the next step, the new project has been launched to reveal the properties of the light kaonic nuclei from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ja-JP" b="1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𝑵𝑵𝑵𝑵</m:t>
                    </m:r>
                  </m:oMath>
                </a14:m>
                <a:endParaRPr lang="en-US" altLang="ja-JP" b="1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 a powerful probe to understand low energy QCD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ja-JP" dirty="0"/>
                  <a:t> the best approach to cold &amp; high-density nuclear matter</a:t>
                </a:r>
              </a:p>
              <a:p>
                <a:pPr marL="457200" lvl="1" indent="0">
                  <a:buNone/>
                </a:pPr>
                <a:endParaRPr kumimoji="1" lang="en-US" altLang="ja-JP" sz="1200" dirty="0"/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ja-JP" dirty="0"/>
                  <a:t>We take a step-by-step approach:</a:t>
                </a:r>
              </a:p>
              <a:p>
                <a:pPr lvl="1"/>
                <a:r>
                  <a:rPr lang="en-US" altLang="ja-JP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𝑵𝑵𝑵</m:t>
                    </m:r>
                  </m:oMath>
                </a14:m>
                <a:r>
                  <a:rPr lang="en-US" altLang="ja-JP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search via 4He(K-,N) reactions as a first step</a:t>
                </a:r>
                <a:endParaRPr lang="en-US" altLang="ja-JP" b="1" dirty="0"/>
              </a:p>
              <a:p>
                <a:pPr lvl="1"/>
                <a:r>
                  <a:rPr lang="en-US" altLang="ja-JP" dirty="0"/>
                  <a:t>followed by a spin/parity measurement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altLang="ja-JP" dirty="0"/>
                  <a:t>, soon</a:t>
                </a:r>
              </a:p>
              <a:p>
                <a:pPr lvl="1"/>
                <a:r>
                  <a:rPr lang="en-US" altLang="ja-JP" dirty="0"/>
                  <a:t>experimental challenges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𝑁𝑁𝑁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 will also be followed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6C944B5-0C05-48FD-A811-884E143C7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9092" y="1480101"/>
                <a:ext cx="8525815" cy="5229795"/>
              </a:xfrm>
              <a:blipFill>
                <a:blip r:embed="rId2"/>
                <a:stretch>
                  <a:fillRect l="-1216" t="-2214" r="-787" b="-18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914DC-A46E-44AF-BBC6-09CCAFE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809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91015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/>
              <a:t>J-PARC P80 Collaboration</a:t>
            </a:r>
            <a:endParaRPr kumimoji="1" lang="ja-JP" altLang="en-US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F472467-2913-41FF-BC05-6B927D5BA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13" y="1005222"/>
            <a:ext cx="5913443" cy="5852778"/>
          </a:xfrm>
          <a:prstGeom prst="rect">
            <a:avLst/>
          </a:prstGeom>
        </p:spPr>
      </p:pic>
      <p:pic>
        <p:nvPicPr>
          <p:cNvPr id="6" name="Picture 4" descr="グループロゴ">
            <a:extLst>
              <a:ext uri="{FF2B5EF4-FFF2-40B4-BE49-F238E27FC236}">
                <a16:creationId xmlns:a16="http://schemas.microsoft.com/office/drawing/2014/main" id="{08692A49-2ECB-4CEA-A053-B97B88D64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68"/>
          <a:stretch/>
        </p:blipFill>
        <p:spPr bwMode="auto">
          <a:xfrm>
            <a:off x="871203" y="891015"/>
            <a:ext cx="900000" cy="106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CNP 暑気払い &amp; 同窓会（仮称）を開催します。">
            <a:extLst>
              <a:ext uri="{FF2B5EF4-FFF2-40B4-BE49-F238E27FC236}">
                <a16:creationId xmlns:a16="http://schemas.microsoft.com/office/drawing/2014/main" id="{575A4A4D-F69E-4576-A602-97D75417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656" y="1628089"/>
            <a:ext cx="900000" cy="9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日本原子力研究開発機構（JAEA） (@JAEA_japan) | Twitter">
            <a:extLst>
              <a:ext uri="{FF2B5EF4-FFF2-40B4-BE49-F238E27FC236}">
                <a16:creationId xmlns:a16="http://schemas.microsoft.com/office/drawing/2014/main" id="{D7BB01DC-DDC9-4A28-A558-53DB6984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179" y="2620441"/>
            <a:ext cx="1090411" cy="109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EK 高エネルギー加速器研究機構 on Twitter: &quot;【To KEK users: Update ...">
            <a:extLst>
              <a:ext uri="{FF2B5EF4-FFF2-40B4-BE49-F238E27FC236}">
                <a16:creationId xmlns:a16="http://schemas.microsoft.com/office/drawing/2014/main" id="{C011B0E8-85E0-425F-839E-BD859121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70" y="3418984"/>
            <a:ext cx="884833" cy="8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le:Universität Ōsaka Logo.svg - Wikimedia Commons">
            <a:extLst>
              <a:ext uri="{FF2B5EF4-FFF2-40B4-BE49-F238E27FC236}">
                <a16:creationId xmlns:a16="http://schemas.microsoft.com/office/drawing/2014/main" id="{9C2F6315-A9CB-43A5-BED0-F304BA56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352" y="3800875"/>
            <a:ext cx="828302" cy="8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京都大学-お知らせ／京大ロゴマーク">
            <a:extLst>
              <a:ext uri="{FF2B5EF4-FFF2-40B4-BE49-F238E27FC236}">
                <a16:creationId xmlns:a16="http://schemas.microsoft.com/office/drawing/2014/main" id="{ED52D5B8-DA2F-4992-8437-2C790246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73" y="4527666"/>
            <a:ext cx="824829" cy="82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GC and Tokyo Institute of Technology to Open &quot;AGC Material ...">
            <a:extLst>
              <a:ext uri="{FF2B5EF4-FFF2-40B4-BE49-F238E27FC236}">
                <a16:creationId xmlns:a16="http://schemas.microsoft.com/office/drawing/2014/main" id="{F5C4F813-D41C-462F-9808-D7DDC57B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73" y="4829258"/>
            <a:ext cx="1155545" cy="11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stituto nazionale di fisica nucleare - Wikipedia">
            <a:extLst>
              <a:ext uri="{FF2B5EF4-FFF2-40B4-BE49-F238E27FC236}">
                <a16:creationId xmlns:a16="http://schemas.microsoft.com/office/drawing/2014/main" id="{83636D6C-364D-4DF0-96DB-13946B82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1" y="5745205"/>
            <a:ext cx="913172" cy="5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MI Vienna on Twitter: &quot;The Stefan Meyer Institute for Subatomic ...">
            <a:extLst>
              <a:ext uri="{FF2B5EF4-FFF2-40B4-BE49-F238E27FC236}">
                <a16:creationId xmlns:a16="http://schemas.microsoft.com/office/drawing/2014/main" id="{1713F4ED-7AFF-4DF5-986C-7088C1BA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6" y="5924223"/>
            <a:ext cx="933777" cy="93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Research Center for Electron Photon Science (ELPH), Tohoku University">
            <a:extLst>
              <a:ext uri="{FF2B5EF4-FFF2-40B4-BE49-F238E27FC236}">
                <a16:creationId xmlns:a16="http://schemas.microsoft.com/office/drawing/2014/main" id="{0E162C96-0899-4EAE-A871-ADB446366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73" y="2389249"/>
            <a:ext cx="1035263" cy="63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A60C5D-FFE3-4FF9-82C4-65C45497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856FE3-A1D0-4A5A-8C04-FDA3BCFF3ED4}"/>
              </a:ext>
            </a:extLst>
          </p:cNvPr>
          <p:cNvSpPr txBox="1"/>
          <p:nvPr/>
        </p:nvSpPr>
        <p:spPr>
          <a:xfrm>
            <a:off x="1821899" y="2836528"/>
            <a:ext cx="5603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We're looking for new collaborators!</a:t>
            </a:r>
            <a:endParaRPr kumimoji="1" lang="ja-JP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3443F316-85DE-44E0-9F6A-4A9D5375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90" y="4374370"/>
            <a:ext cx="7898260" cy="216029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96306B4-6E78-4CEE-8CC7-1B7AFCE1861B}"/>
              </a:ext>
            </a:extLst>
          </p:cNvPr>
          <p:cNvSpPr/>
          <p:nvPr/>
        </p:nvSpPr>
        <p:spPr>
          <a:xfrm>
            <a:off x="4449651" y="4393688"/>
            <a:ext cx="2050592" cy="2098142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EF30901-BF1D-4503-AA0F-01E779CFE899}"/>
              </a:ext>
            </a:extLst>
          </p:cNvPr>
          <p:cNvSpPr txBox="1"/>
          <p:nvPr/>
        </p:nvSpPr>
        <p:spPr>
          <a:xfrm>
            <a:off x="3455876" y="3949346"/>
            <a:ext cx="3942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first step of the new project</a:t>
            </a:r>
            <a:endParaRPr kumimoji="1" lang="ja-JP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437B17B-255F-4257-A33B-10F78510C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80106"/>
            <a:ext cx="9134632" cy="985704"/>
          </a:xfrm>
        </p:spPr>
        <p:txBody>
          <a:bodyPr>
            <a:normAutofit/>
          </a:bodyPr>
          <a:lstStyle/>
          <a:p>
            <a:r>
              <a:rPr lang="en-US" altLang="ja-JP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attention! </a:t>
            </a:r>
            <a:endParaRPr lang="ja-JP" altLang="en-US" sz="5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A5934D-B402-4C44-8CDA-D9011AFB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243" y="-3629"/>
            <a:ext cx="2643757" cy="262461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AF6F34F-F9C7-48D4-8232-EBA2293FF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440" y="639"/>
            <a:ext cx="3520440" cy="2628437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1E4EF407-7D0F-47BD-885E-ED9CD57BB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6" r="25124" b="9309"/>
          <a:stretch/>
        </p:blipFill>
        <p:spPr bwMode="auto">
          <a:xfrm>
            <a:off x="9368" y="-1094"/>
            <a:ext cx="3130072" cy="263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54AB84-1686-497E-A16F-A26871D8F0B5}"/>
              </a:ext>
            </a:extLst>
          </p:cNvPr>
          <p:cNvSpPr txBox="1"/>
          <p:nvPr/>
        </p:nvSpPr>
        <p:spPr>
          <a:xfrm>
            <a:off x="-9690" y="111461"/>
            <a:ext cx="3241913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intense K beam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0C4662B-00DE-4B2F-A412-D7FD3553E1B2}"/>
              </a:ext>
            </a:extLst>
          </p:cNvPr>
          <p:cNvSpPr txBox="1"/>
          <p:nvPr/>
        </p:nvSpPr>
        <p:spPr>
          <a:xfrm>
            <a:off x="5328878" y="1958720"/>
            <a:ext cx="3828997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kumimoji="1" lang="en-US" altLang="ja-JP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 era of </a:t>
            </a:r>
            <a:r>
              <a:rPr lang="en-US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kaonic nuclei</a:t>
            </a:r>
            <a:endParaRPr kumimoji="1" lang="ja-JP" altLang="en-US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45D559D-CC95-4896-A24C-FF236BFF1D10}"/>
              </a:ext>
            </a:extLst>
          </p:cNvPr>
          <p:cNvSpPr txBox="1"/>
          <p:nvPr/>
        </p:nvSpPr>
        <p:spPr>
          <a:xfrm>
            <a:off x="3696734" y="111461"/>
            <a:ext cx="2356543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large CDS</a:t>
            </a:r>
            <a:endParaRPr kumimoji="1" lang="ja-JP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1D1B173-3337-4F9C-B730-8D11C8557B92}"/>
              </a:ext>
            </a:extLst>
          </p:cNvPr>
          <p:cNvSpPr txBox="1"/>
          <p:nvPr/>
        </p:nvSpPr>
        <p:spPr>
          <a:xfrm>
            <a:off x="4047115" y="6429432"/>
            <a:ext cx="2906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in-flight </a:t>
            </a:r>
            <a:r>
              <a:rPr lang="en-US" altLang="ja-JP" sz="2400" b="1" i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ja-JP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He(K</a:t>
            </a:r>
            <a:r>
              <a:rPr lang="en-US" altLang="ja-JP" sz="2400" b="1" i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−</a:t>
            </a:r>
            <a:r>
              <a:rPr lang="en-US" altLang="ja-JP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,N)</a:t>
            </a:r>
            <a:endParaRPr kumimoji="1" lang="ja-JP" altLang="en-US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0FA0C2B-5CF9-43E0-88D6-8548C5F6A348}"/>
              </a:ext>
            </a:extLst>
          </p:cNvPr>
          <p:cNvSpPr txBox="1"/>
          <p:nvPr/>
        </p:nvSpPr>
        <p:spPr>
          <a:xfrm>
            <a:off x="7883799" y="0"/>
            <a:ext cx="12923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solidFill>
                  <a:schemeClr val="bg1"/>
                </a:solidFill>
              </a:rPr>
              <a:t>ÖWA/Harald </a:t>
            </a:r>
            <a:r>
              <a:rPr lang="en-US" altLang="ja-JP" sz="1100" dirty="0" err="1">
                <a:solidFill>
                  <a:schemeClr val="bg1"/>
                </a:solidFill>
              </a:rPr>
              <a:t>Ritsch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7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524EA1-84C7-4D1E-9D44-E5598EA3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BE025A-7C7C-419A-9321-A8C8789AE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2CDB80-DB31-4226-82EA-C2285458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lang="ja-JP" altLang="en-US" smtClean="0"/>
              <a:pPr/>
              <a:t>18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04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8E7C15D7-4237-4A65-8ACE-85BA40C26E2C}"/>
              </a:ext>
            </a:extLst>
          </p:cNvPr>
          <p:cNvSpPr/>
          <p:nvPr/>
        </p:nvSpPr>
        <p:spPr>
          <a:xfrm>
            <a:off x="575556" y="3681028"/>
            <a:ext cx="7992888" cy="30963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5AE437-68AB-42E3-B2EA-EDA759CCF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53349" y="1154540"/>
                <a:ext cx="6078820" cy="2209298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b="1" dirty="0"/>
                  <a:t>Further details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𝑵𝑵</m:t>
                    </m:r>
                  </m:oMath>
                </a14:m>
                <a:endParaRPr kumimoji="1" lang="en-US" altLang="ja-JP" dirty="0"/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kumimoji="1" lang="en-US" altLang="ja-JP" dirty="0"/>
                  <a:t> Spin and parity of the “K</a:t>
                </a:r>
                <a:r>
                  <a:rPr kumimoji="1" lang="en-US" altLang="ja-JP" baseline="30000" dirty="0"/>
                  <a:t>-</a:t>
                </a:r>
                <a:r>
                  <a:rPr kumimoji="1" lang="en-US" altLang="ja-JP" dirty="0"/>
                  <a:t>pp”?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Really compact and dense system?</a:t>
                </a:r>
                <a:endParaRPr lang="en-US" altLang="ja-JP" sz="1200" b="1" dirty="0">
                  <a:latin typeface="Symbol" panose="05050102010706020507" pitchFamily="18" charset="2"/>
                </a:endParaRPr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Other decay modes?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5AE437-68AB-42E3-B2EA-EDA759CCF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3349" y="1154540"/>
                <a:ext cx="6078820" cy="2209298"/>
              </a:xfrm>
              <a:blipFill>
                <a:blip r:embed="rId2"/>
                <a:stretch>
                  <a:fillRect l="-2307" t="-3306" r="-702" b="-3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>
            <a:extLst>
              <a:ext uri="{FF2B5EF4-FFF2-40B4-BE49-F238E27FC236}">
                <a16:creationId xmlns:a16="http://schemas.microsoft.com/office/drawing/2014/main" id="{25962623-7E8F-40ED-8C63-D9DFBED3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3" y="0"/>
            <a:ext cx="8970134" cy="1325563"/>
          </a:xfrm>
        </p:spPr>
        <p:txBody>
          <a:bodyPr/>
          <a:lstStyle/>
          <a:p>
            <a:pPr algn="ctr"/>
            <a:r>
              <a:rPr lang="en-US" altLang="ja-JP" b="1" dirty="0"/>
              <a:t>Many Questions to be Answered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400F41-9A39-4E61-912F-A0EE1B5B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2" name="コンテンツ プレースホルダー 1">
            <a:extLst>
              <a:ext uri="{FF2B5EF4-FFF2-40B4-BE49-F238E27FC236}">
                <a16:creationId xmlns:a16="http://schemas.microsoft.com/office/drawing/2014/main" id="{C98951D6-2F46-40B7-BA2D-243E08EDA6D4}"/>
              </a:ext>
            </a:extLst>
          </p:cNvPr>
          <p:cNvSpPr txBox="1">
            <a:spLocks/>
          </p:cNvSpPr>
          <p:nvPr/>
        </p:nvSpPr>
        <p:spPr>
          <a:xfrm>
            <a:off x="740331" y="3766728"/>
            <a:ext cx="7704856" cy="3010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N</a:t>
            </a:r>
            <a:r>
              <a:rPr lang="en-US" altLang="ja-JP" b="1" dirty="0"/>
              <a:t> </a:t>
            </a:r>
            <a:r>
              <a:rPr lang="en-US" altLang="ja-JP" b="1" dirty="0" err="1"/>
              <a:t>mesonic</a:t>
            </a:r>
            <a:r>
              <a:rPr lang="en-US" altLang="ja-JP" b="1" dirty="0"/>
              <a:t> decay</a:t>
            </a:r>
          </a:p>
          <a:p>
            <a:pPr lvl="1"/>
            <a:r>
              <a:rPr lang="en-US" altLang="ja-JP" dirty="0"/>
              <a:t>expected to be the dominant channel</a:t>
            </a:r>
          </a:p>
          <a:p>
            <a:pPr lvl="2"/>
            <a:r>
              <a:rPr lang="en-US" altLang="ja-JP" dirty="0"/>
              <a:t>only YN non-</a:t>
            </a:r>
            <a:r>
              <a:rPr lang="en-US" altLang="ja-JP" dirty="0" err="1"/>
              <a:t>mesonic</a:t>
            </a:r>
            <a:r>
              <a:rPr lang="en-US" altLang="ja-JP" dirty="0"/>
              <a:t> decays were reported</a:t>
            </a:r>
          </a:p>
          <a:p>
            <a:r>
              <a:rPr lang="en-US" altLang="ja-JP" b="1" dirty="0"/>
              <a:t>Reaction mechanism</a:t>
            </a:r>
          </a:p>
          <a:p>
            <a:pPr lvl="1"/>
            <a:r>
              <a:rPr lang="en-US" altLang="ja-JP" dirty="0"/>
              <a:t>relation between 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(1405)=“K</a:t>
            </a:r>
            <a:r>
              <a:rPr lang="en-US" altLang="ja-JP" baseline="30000" dirty="0"/>
              <a:t>-</a:t>
            </a:r>
            <a:r>
              <a:rPr lang="en-US" altLang="ja-JP" dirty="0"/>
              <a:t>p” &amp; “K</a:t>
            </a:r>
            <a:r>
              <a:rPr lang="en-US" altLang="ja-JP" baseline="30000" dirty="0"/>
              <a:t>-</a:t>
            </a:r>
            <a:r>
              <a:rPr lang="en-US" altLang="ja-JP" dirty="0"/>
              <a:t>pp”</a:t>
            </a:r>
            <a:endParaRPr lang="ja-JP" altLang="en-US" dirty="0"/>
          </a:p>
          <a:p>
            <a:pPr lvl="2"/>
            <a:r>
              <a:rPr lang="en-US" altLang="ja-JP" dirty="0"/>
              <a:t>“K</a:t>
            </a:r>
            <a:r>
              <a:rPr lang="en-US" altLang="ja-JP" baseline="30000" dirty="0"/>
              <a:t>-</a:t>
            </a:r>
            <a:r>
              <a:rPr lang="en-US" altLang="ja-JP" dirty="0"/>
              <a:t>pp” is expected to be produced via </a:t>
            </a:r>
            <a:r>
              <a:rPr lang="en-US" altLang="ja-JP" dirty="0">
                <a:latin typeface="Symbol" panose="05050102010706020507" pitchFamily="18" charset="2"/>
              </a:rPr>
              <a:t>L</a:t>
            </a:r>
            <a:r>
              <a:rPr lang="en-US" altLang="ja-JP" dirty="0"/>
              <a:t>(1405)+</a:t>
            </a:r>
            <a:r>
              <a:rPr lang="en-US" altLang="ja-JP" dirty="0" err="1"/>
              <a:t>p</a:t>
            </a:r>
            <a:r>
              <a:rPr lang="en-US" altLang="ja-JP" dirty="0" err="1">
                <a:sym typeface="Wingdings" panose="05000000000000000000" pitchFamily="2" charset="2"/>
              </a:rPr>
              <a:t>”K</a:t>
            </a:r>
            <a:r>
              <a:rPr lang="en-US" altLang="ja-JP" baseline="30000" dirty="0" err="1">
                <a:sym typeface="Wingdings" panose="05000000000000000000" pitchFamily="2" charset="2"/>
              </a:rPr>
              <a:t>-</a:t>
            </a:r>
            <a:r>
              <a:rPr lang="en-US" altLang="ja-JP" dirty="0" err="1">
                <a:sym typeface="Wingdings" panose="05000000000000000000" pitchFamily="2" charset="2"/>
              </a:rPr>
              <a:t>pp</a:t>
            </a:r>
            <a:r>
              <a:rPr lang="en-US" altLang="ja-JP" dirty="0">
                <a:sym typeface="Wingdings" panose="05000000000000000000" pitchFamily="2" charset="2"/>
              </a:rPr>
              <a:t>” door-way process</a:t>
            </a:r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5" name="矢印: 上向き折線 4">
            <a:extLst>
              <a:ext uri="{FF2B5EF4-FFF2-40B4-BE49-F238E27FC236}">
                <a16:creationId xmlns:a16="http://schemas.microsoft.com/office/drawing/2014/main" id="{BA6F3188-6FAE-4122-9A98-D63862A32C40}"/>
              </a:ext>
            </a:extLst>
          </p:cNvPr>
          <p:cNvSpPr/>
          <p:nvPr/>
        </p:nvSpPr>
        <p:spPr>
          <a:xfrm rot="10800000">
            <a:off x="1331639" y="2924943"/>
            <a:ext cx="683339" cy="720079"/>
          </a:xfrm>
          <a:prstGeom prst="bentUpArrow">
            <a:avLst>
              <a:gd name="adj1" fmla="val 25970"/>
              <a:gd name="adj2" fmla="val 38090"/>
              <a:gd name="adj3" fmla="val 34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97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F5F79227-B5C7-44BE-8D85-D97FBA5E7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496" y="3942962"/>
            <a:ext cx="3068754" cy="29150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84CE9DB-3538-4666-A03E-81EA09EB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kumimoji="1" lang="en-US" altLang="ja-JP" b="1" dirty="0"/>
              <a:t>Physics Goal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F9DFA8A-BE82-4394-8F18-6F35656CC1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28166"/>
                <a:ext cx="8167620" cy="1555079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kumimoji="1" lang="en-US" altLang="ja-JP" sz="3600" dirty="0"/>
                  <a:t>Reveal the</a:t>
                </a:r>
                <a:r>
                  <a:rPr kumimoji="1" lang="ja-JP" altLang="en-US" sz="3600" dirty="0"/>
                  <a:t> </a:t>
                </a:r>
                <a:r>
                  <a:rPr kumimoji="1" lang="en-US" altLang="ja-JP" sz="3600" dirty="0"/>
                  <a:t>meson properties inside nuclei via </a:t>
                </a:r>
                <a:r>
                  <a:rPr kumimoji="1" lang="en-US" altLang="ja-JP" sz="3600" b="1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6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sz="3600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kumimoji="1" lang="ja-JP" altLang="en-US" sz="3600" b="1" dirty="0"/>
                  <a:t> </a:t>
                </a:r>
                <a:r>
                  <a:rPr kumimoji="1" lang="en-US" altLang="ja-JP" sz="3600" b="1" dirty="0"/>
                  <a:t>interaction</a:t>
                </a:r>
              </a:p>
              <a:p>
                <a:pPr algn="ctr"/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F9DFA8A-BE82-4394-8F18-6F35656CC1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28166"/>
                <a:ext cx="8167620" cy="1555079"/>
              </a:xfrm>
              <a:blipFill>
                <a:blip r:embed="rId3"/>
                <a:stretch>
                  <a:fillRect l="-672" t="-9412" r="-20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374CC3D-6597-453A-9D17-290EE60D1E59}"/>
              </a:ext>
            </a:extLst>
          </p:cNvPr>
          <p:cNvCxnSpPr>
            <a:cxnSpLocks/>
          </p:cNvCxnSpPr>
          <p:nvPr/>
        </p:nvCxnSpPr>
        <p:spPr>
          <a:xfrm>
            <a:off x="3200400" y="2143418"/>
            <a:ext cx="363821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26212137-F6D3-43F5-A41E-73A19265E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1"/>
          <a:stretch/>
        </p:blipFill>
        <p:spPr bwMode="auto">
          <a:xfrm>
            <a:off x="-17343" y="2928191"/>
            <a:ext cx="2814234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FA0C7A7-3411-4E25-B2CC-81AC458587DC}"/>
              </a:ext>
            </a:extLst>
          </p:cNvPr>
          <p:cNvSpPr txBox="1"/>
          <p:nvPr/>
        </p:nvSpPr>
        <p:spPr>
          <a:xfrm>
            <a:off x="564868" y="4039994"/>
            <a:ext cx="16498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K</a:t>
            </a:r>
            <a:r>
              <a:rPr kumimoji="1" lang="en-US" altLang="ja-JP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-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 scattering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NPB179(1981)33.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D29C78B-C5AC-40FE-9F03-2D70828F6093}"/>
              </a:ext>
            </a:extLst>
          </p:cNvPr>
          <p:cNvGrpSpPr/>
          <p:nvPr/>
        </p:nvGrpSpPr>
        <p:grpSpPr>
          <a:xfrm>
            <a:off x="2783100" y="3991735"/>
            <a:ext cx="2716647" cy="2691777"/>
            <a:chOff x="5029221" y="2312876"/>
            <a:chExt cx="3825976" cy="3790950"/>
          </a:xfrm>
        </p:grpSpPr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72DA7957-04E4-4D3F-90CC-D5A7A87D67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2" r="3334"/>
            <a:stretch/>
          </p:blipFill>
          <p:spPr bwMode="auto">
            <a:xfrm>
              <a:off x="5029221" y="2312876"/>
              <a:ext cx="3825976" cy="379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2F6ACED-BB33-4AB7-93FC-406F67A5DCA1}"/>
                </a:ext>
              </a:extLst>
            </p:cNvPr>
            <p:cNvSpPr/>
            <p:nvPr/>
          </p:nvSpPr>
          <p:spPr>
            <a:xfrm>
              <a:off x="7452320" y="2780928"/>
              <a:ext cx="1152128" cy="252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sp>
        <p:nvSpPr>
          <p:cNvPr id="18" name="Rectangle 6">
            <a:extLst>
              <a:ext uri="{FF2B5EF4-FFF2-40B4-BE49-F238E27FC236}">
                <a16:creationId xmlns:a16="http://schemas.microsoft.com/office/drawing/2014/main" id="{18680AB6-05CD-4EEB-8ACF-F85640E0D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795" y="4920926"/>
            <a:ext cx="18004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K</a:t>
            </a:r>
            <a:r>
              <a:rPr kumimoji="1" lang="it-IT" altLang="it-IT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</a:t>
            </a:r>
            <a:r>
              <a:rPr kumimoji="1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 atom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PLB704(2011)113.</a:t>
            </a:r>
            <a:r>
              <a:rPr kumimoji="1" lang="it-IT" alt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D67F676-6DFE-4F0E-9A83-DC6B40F82437}"/>
              </a:ext>
            </a:extLst>
          </p:cNvPr>
          <p:cNvSpPr txBox="1"/>
          <p:nvPr/>
        </p:nvSpPr>
        <p:spPr>
          <a:xfrm>
            <a:off x="1691852" y="2271002"/>
            <a:ext cx="729129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 powerful probe to understand low energy QCD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7AED11C-0389-4874-954E-34120C5A04DB}"/>
              </a:ext>
            </a:extLst>
          </p:cNvPr>
          <p:cNvSpPr txBox="1"/>
          <p:nvPr/>
        </p:nvSpPr>
        <p:spPr>
          <a:xfrm>
            <a:off x="2918814" y="2882307"/>
            <a:ext cx="6064329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Strongly attractive in I=0 from extensive measurements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068C1EF9-D561-4D2C-BFEC-FA50650F3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8607" y="3447601"/>
            <a:ext cx="2284535" cy="95410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txBody>
          <a:bodyPr wrap="none" anchor="ctr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"K</a:t>
            </a:r>
            <a:r>
              <a:rPr kumimoji="1" lang="it-IT" alt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-</a:t>
            </a:r>
            <a:r>
              <a:rPr kumimoji="1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pp</a:t>
            </a:r>
            <a:r>
              <a:rPr kumimoji="1" lang="it-IT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" @ E15</a:t>
            </a:r>
            <a:endParaRPr kumimoji="1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PLB789(2019)620.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PRC102(2020)044002.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EDAD51-0F12-4E53-B840-0CD390CE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2FD73-3B79-4649-AE7F-26B9A55D462C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A1B3DA-09EA-4C3F-8AC6-C69BE78CF99F}"/>
              </a:ext>
            </a:extLst>
          </p:cNvPr>
          <p:cNvSpPr txBox="1"/>
          <p:nvPr/>
        </p:nvSpPr>
        <p:spPr>
          <a:xfrm>
            <a:off x="4452507" y="3319820"/>
            <a:ext cx="264572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 Kaonic Nuclei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3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1" grpId="0" animBg="1"/>
      <p:bldP spid="20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45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kumimoji="1" lang="en-US" altLang="ja-JP" b="1" dirty="0"/>
              <a:t>K</a:t>
            </a:r>
            <a:r>
              <a:rPr kumimoji="1" lang="en-US" altLang="ja-JP" b="1" baseline="30000" dirty="0"/>
              <a:t>-</a:t>
            </a:r>
            <a:r>
              <a:rPr kumimoji="1" lang="en-US" altLang="ja-JP" b="1" dirty="0"/>
              <a:t> </a:t>
            </a:r>
            <a:r>
              <a:rPr kumimoji="1" lang="en-US" altLang="ja-JP" b="1" baseline="30000" dirty="0"/>
              <a:t>3</a:t>
            </a:r>
            <a:r>
              <a:rPr kumimoji="1" lang="en-US" altLang="ja-JP" b="1" dirty="0"/>
              <a:t>He </a:t>
            </a:r>
            <a:r>
              <a:rPr kumimoji="1" lang="en-US" altLang="ja-JP" b="1" dirty="0">
                <a:sym typeface="Wingdings" panose="05000000000000000000" pitchFamily="2" charset="2"/>
              </a:rPr>
              <a:t> </a:t>
            </a:r>
            <a:r>
              <a:rPr kumimoji="1" lang="en-US" altLang="ja-JP" b="1" dirty="0" err="1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>
                <a:latin typeface="+mn-lt"/>
              </a:rPr>
              <a:t>pn</a:t>
            </a:r>
            <a:r>
              <a:rPr kumimoji="1" lang="en-US" altLang="ja-JP" b="1" dirty="0">
                <a:latin typeface="+mn-lt"/>
              </a:rPr>
              <a:t> </a:t>
            </a:r>
            <a:r>
              <a:rPr lang="en-US" altLang="ja-JP" b="1" dirty="0">
                <a:latin typeface="+mn-lt"/>
              </a:rPr>
              <a:t>@ E15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47AA-9E9A-4314-BC12-EB1DF6CAC482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6700" marR="0" lvl="0" indent="-2667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Exclusive measurement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𝛑</m:t>
                        </m:r>
                      </m:e>
                      <m:sup>
                        <m:r>
                          <a:rPr kumimoji="1" lang="en-US" altLang="ja-JP" sz="2800" b="1" i="0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1" i="1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1" lang="en-US" altLang="ja-JP" sz="2800" b="1" i="0" u="sng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∓</m:t>
                        </m:r>
                      </m:sup>
                    </m:sSup>
                    <m:r>
                      <a:rPr kumimoji="1" lang="en-US" altLang="ja-JP" sz="28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𝐩𝐧</m:t>
                    </m:r>
                  </m:oMath>
                </a14:m>
                <a:r>
                  <a:rPr kumimoji="1" lang="en-US" altLang="ja-JP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final state in K</a:t>
                </a:r>
                <a:r>
                  <a:rPr kumimoji="1" lang="en-US" altLang="ja-JP" sz="2800" b="1" i="0" u="sng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-</a:t>
                </a:r>
                <a:r>
                  <a:rPr kumimoji="1" lang="en-US" altLang="ja-JP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+</a:t>
                </a:r>
                <a:r>
                  <a:rPr kumimoji="1" lang="en-US" altLang="ja-JP" sz="2800" b="1" i="0" u="sng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3</a:t>
                </a:r>
                <a:r>
                  <a:rPr kumimoji="1" lang="en-US" altLang="ja-JP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He</a:t>
                </a:r>
                <a:endParaRPr kumimoji="1" lang="en-US" altLang="ja-JP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3" y="1124744"/>
                <a:ext cx="4831604" cy="978794"/>
              </a:xfrm>
              <a:prstGeom prst="rect">
                <a:avLst/>
              </a:prstGeom>
              <a:blipFill rotWithShape="1">
                <a:blip r:embed="rId2"/>
                <a:stretch>
                  <a:fillRect l="-2273" t="-5625" r="-126" b="-17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テキスト ボックス 93"/>
          <p:cNvSpPr txBox="1"/>
          <p:nvPr/>
        </p:nvSpPr>
        <p:spPr>
          <a:xfrm>
            <a:off x="36004" y="4892967"/>
            <a:ext cx="5151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Experimental challenge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of neutron detection with thin scintillation counter (t=3cm)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9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/>
          <a:stretch>
            <a:fillRect/>
          </a:stretch>
        </p:blipFill>
        <p:spPr bwMode="auto">
          <a:xfrm>
            <a:off x="5187446" y="4401108"/>
            <a:ext cx="3721696" cy="240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テキスト ボックス 96"/>
          <p:cNvSpPr txBox="1"/>
          <p:nvPr/>
        </p:nvSpPr>
        <p:spPr>
          <a:xfrm>
            <a:off x="6624228" y="5769260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10cm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003221" y="5301801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 = 3cm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 rot="16140000">
            <a:off x="6994550" y="5451546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79cm</a:t>
            </a: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804248" y="6093296"/>
            <a:ext cx="345713" cy="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/>
          <p:cNvCxnSpPr/>
          <p:nvPr/>
        </p:nvCxnSpPr>
        <p:spPr>
          <a:xfrm flipH="1" flipV="1">
            <a:off x="7149961" y="5121188"/>
            <a:ext cx="14328" cy="1080120"/>
          </a:xfrm>
          <a:prstGeom prst="straightConnector1">
            <a:avLst/>
          </a:prstGeom>
          <a:ln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795604" y="6027675"/>
            <a:ext cx="4006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 detection efficiency ~ 3-10%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727684" y="908720"/>
            <a:ext cx="6120680" cy="4094964"/>
            <a:chOff x="1727684" y="908720"/>
            <a:chExt cx="6120680" cy="4094964"/>
          </a:xfrm>
        </p:grpSpPr>
        <p:grpSp>
          <p:nvGrpSpPr>
            <p:cNvPr id="61" name="グループ化 60"/>
            <p:cNvGrpSpPr/>
            <p:nvPr/>
          </p:nvGrpSpPr>
          <p:grpSpPr>
            <a:xfrm>
              <a:off x="1727684" y="908720"/>
              <a:ext cx="6120680" cy="4094964"/>
              <a:chOff x="1367644" y="846204"/>
              <a:chExt cx="6120680" cy="4094964"/>
            </a:xfrm>
          </p:grpSpPr>
          <p:grpSp>
            <p:nvGrpSpPr>
              <p:cNvPr id="90" name="グループ化 89"/>
              <p:cNvGrpSpPr/>
              <p:nvPr/>
            </p:nvGrpSpPr>
            <p:grpSpPr>
              <a:xfrm>
                <a:off x="1367644" y="846204"/>
                <a:ext cx="6120680" cy="4094964"/>
                <a:chOff x="1436987" y="1667519"/>
                <a:chExt cx="6120680" cy="4094964"/>
              </a:xfrm>
            </p:grpSpPr>
            <p:grpSp>
              <p:nvGrpSpPr>
                <p:cNvPr id="96" name="グループ化 95"/>
                <p:cNvGrpSpPr/>
                <p:nvPr/>
              </p:nvGrpSpPr>
              <p:grpSpPr>
                <a:xfrm>
                  <a:off x="1436987" y="2208017"/>
                  <a:ext cx="6120680" cy="3554466"/>
                  <a:chOff x="1436987" y="2208017"/>
                  <a:chExt cx="6120680" cy="3554466"/>
                </a:xfrm>
              </p:grpSpPr>
              <p:grpSp>
                <p:nvGrpSpPr>
                  <p:cNvPr id="102" name="グループ化 101"/>
                  <p:cNvGrpSpPr/>
                  <p:nvPr/>
                </p:nvGrpSpPr>
                <p:grpSpPr>
                  <a:xfrm>
                    <a:off x="1436987" y="2810355"/>
                    <a:ext cx="6120680" cy="2173254"/>
                    <a:chOff x="1402315" y="2266390"/>
                    <a:chExt cx="6120680" cy="2173254"/>
                  </a:xfrm>
                </p:grpSpPr>
                <p:grpSp>
                  <p:nvGrpSpPr>
                    <p:cNvPr id="120" name="グループ化 119"/>
                    <p:cNvGrpSpPr/>
                    <p:nvPr/>
                  </p:nvGrpSpPr>
                  <p:grpSpPr>
                    <a:xfrm>
                      <a:off x="1402315" y="2266390"/>
                      <a:ext cx="6120680" cy="2102984"/>
                      <a:chOff x="250338" y="64712"/>
                      <a:chExt cx="6120680" cy="2102984"/>
                    </a:xfrm>
                  </p:grpSpPr>
                  <p:sp>
                    <p:nvSpPr>
                      <p:cNvPr id="124" name="円/楕円 123"/>
                      <p:cNvSpPr/>
                      <p:nvPr/>
                    </p:nvSpPr>
                    <p:spPr>
                      <a:xfrm>
                        <a:off x="3513511" y="359736"/>
                        <a:ext cx="714380" cy="785818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solidFill>
                          <a:schemeClr val="tx1"/>
                        </a:solidFill>
                      </a:ln>
                      <a:effectLst>
                        <a:softEdge rad="127000"/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5" name="円/楕円 124"/>
                      <p:cNvSpPr/>
                      <p:nvPr/>
                    </p:nvSpPr>
                    <p:spPr>
                      <a:xfrm>
                        <a:off x="1964838" y="522490"/>
                        <a:ext cx="357187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6" name="円/楕円 125"/>
                      <p:cNvSpPr/>
                      <p:nvPr/>
                    </p:nvSpPr>
                    <p:spPr>
                      <a:xfrm>
                        <a:off x="1750525" y="66536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27" name="円/楕円 126"/>
                      <p:cNvSpPr/>
                      <p:nvPr/>
                    </p:nvSpPr>
                    <p:spPr>
                      <a:xfrm>
                        <a:off x="464650" y="593927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28" name="直線矢印コネクタ 127"/>
                      <p:cNvCxnSpPr/>
                      <p:nvPr/>
                    </p:nvCxnSpPr>
                    <p:spPr>
                      <a:xfrm>
                        <a:off x="678963" y="701877"/>
                        <a:ext cx="10001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29" name="円/楕円 128"/>
                      <p:cNvSpPr/>
                      <p:nvPr/>
                    </p:nvSpPr>
                    <p:spPr>
                      <a:xfrm>
                        <a:off x="4442205" y="601989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30" name="直線矢印コネクタ 129"/>
                      <p:cNvCxnSpPr/>
                      <p:nvPr/>
                    </p:nvCxnSpPr>
                    <p:spPr>
                      <a:xfrm>
                        <a:off x="4799393" y="778201"/>
                        <a:ext cx="1571625" cy="1588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31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0338" y="236740"/>
                        <a:ext cx="375424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itchFamily="34" charset="0"/>
                            <a:ea typeface="ＭＳ Ｐゴシック" panose="020B0600070205080204" pitchFamily="50" charset="-128"/>
                            <a:cs typeface="+mn-cs"/>
                          </a:rPr>
                          <a:t>K-</a:t>
                        </a: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772405" y="374976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itchFamily="34" charset="0"/>
                            <a:ea typeface="ＭＳ Ｐゴシック" panose="020B0600070205080204" pitchFamily="50" charset="-128"/>
                            <a:cs typeface="+mn-cs"/>
                          </a:rPr>
                          <a:t>n</a:t>
                        </a: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3" name="円/楕円 132"/>
                      <p:cNvSpPr/>
                      <p:nvPr/>
                    </p:nvSpPr>
                    <p:spPr>
                      <a:xfrm>
                        <a:off x="3799263" y="68892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0000FF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5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29770" y="224584"/>
                        <a:ext cx="522900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1800" b="0" i="0" u="none" strike="noStrike" kern="1200" cap="none" spc="0" normalizeH="0" baseline="3000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itchFamily="34" charset="0"/>
                            <a:ea typeface="ＭＳ Ｐゴシック" panose="020B0600070205080204" pitchFamily="50" charset="-128"/>
                            <a:cs typeface="+mn-cs"/>
                          </a:rPr>
                          <a:t>3</a:t>
                        </a:r>
                        <a:r>
                          <a:rPr kumimoji="1" lang="en-US" altLang="ja-JP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itchFamily="34" charset="0"/>
                            <a:ea typeface="ＭＳ Ｐゴシック" panose="020B0600070205080204" pitchFamily="50" charset="-128"/>
                            <a:cs typeface="+mn-cs"/>
                          </a:rPr>
                          <a:t>He</a:t>
                        </a: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6" name="テキスト ボックス 96"/>
                      <p:cNvSpPr txBox="1"/>
                      <p:nvPr/>
                    </p:nvSpPr>
                    <p:spPr>
                      <a:xfrm>
                        <a:off x="3382686" y="64712"/>
                        <a:ext cx="494046" cy="369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txBody>
                      <a:bodyPr wrap="none" rtlCol="0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/>
                            <a:ea typeface="ＭＳ Ｐゴシック" panose="020B0600070205080204" pitchFamily="50" charset="-128"/>
                            <a:cs typeface="+mn-cs"/>
                          </a:rPr>
                          <a:t>“X”</a:t>
                        </a:r>
                        <a:endParaRPr kumimoji="1" lang="ja-JP" altLang="en-US" sz="1800" b="0" i="1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8" name="円/楕円 137"/>
                      <p:cNvSpPr/>
                      <p:nvPr/>
                    </p:nvSpPr>
                    <p:spPr>
                      <a:xfrm>
                        <a:off x="3126582" y="1291515"/>
                        <a:ext cx="357188" cy="357187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9" name="円/楕円 138"/>
                      <p:cNvSpPr/>
                      <p:nvPr/>
                    </p:nvSpPr>
                    <p:spPr>
                      <a:xfrm>
                        <a:off x="4007238" y="143831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0" name="円/楕円 139"/>
                      <p:cNvSpPr/>
                      <p:nvPr/>
                    </p:nvSpPr>
                    <p:spPr>
                      <a:xfrm>
                        <a:off x="3181093" y="1953383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1" name="円/楕円 140"/>
                      <p:cNvSpPr/>
                      <p:nvPr/>
                    </p:nvSpPr>
                    <p:spPr>
                      <a:xfrm>
                        <a:off x="2264320" y="1538035"/>
                        <a:ext cx="357188" cy="357187"/>
                      </a:xfrm>
                      <a:prstGeom prst="ellips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42" name="テキスト ボックス 3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931265" y="1463758"/>
                        <a:ext cx="306388" cy="3698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itchFamily="34" charset="0"/>
                            <a:ea typeface="ＭＳ Ｐゴシック" panose="020B0600070205080204" pitchFamily="50" charset="-128"/>
                            <a:cs typeface="+mn-cs"/>
                          </a:rPr>
                          <a:t>n</a:t>
                        </a: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cxnSp>
                    <p:nvCxnSpPr>
                      <p:cNvPr id="143" name="直線矢印コネクタ 142"/>
                      <p:cNvCxnSpPr>
                        <a:endCxn id="138" idx="7"/>
                      </p:cNvCxnSpPr>
                      <p:nvPr/>
                    </p:nvCxnSpPr>
                    <p:spPr>
                      <a:xfrm flipH="1">
                        <a:off x="3431461" y="1107133"/>
                        <a:ext cx="366640" cy="236691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4" name="直線矢印コネクタ 143"/>
                      <p:cNvCxnSpPr/>
                      <p:nvPr/>
                    </p:nvCxnSpPr>
                    <p:spPr>
                      <a:xfrm>
                        <a:off x="3798491" y="1113824"/>
                        <a:ext cx="238497" cy="333604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5" name="直線矢印コネクタ 144"/>
                      <p:cNvCxnSpPr>
                        <a:endCxn id="140" idx="0"/>
                      </p:cNvCxnSpPr>
                      <p:nvPr/>
                    </p:nvCxnSpPr>
                    <p:spPr>
                      <a:xfrm>
                        <a:off x="3288249" y="1504081"/>
                        <a:ext cx="1" cy="449302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46" name="直線矢印コネクタ 145"/>
                      <p:cNvCxnSpPr/>
                      <p:nvPr/>
                    </p:nvCxnSpPr>
                    <p:spPr>
                      <a:xfrm flipH="1">
                        <a:off x="2505218" y="1496893"/>
                        <a:ext cx="783029" cy="173479"/>
                      </a:xfrm>
                      <a:prstGeom prst="straightConnector1">
                        <a:avLst/>
                      </a:prstGeom>
                      <a:ln>
                        <a:solidFill>
                          <a:schemeClr val="tx1"/>
                        </a:solidFill>
                        <a:prstDash val="solid"/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47" name="テキスト ボックス 3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1986" y="812508"/>
                        <a:ext cx="918778" cy="36933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1" lang="en-US" altLang="ja-JP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itchFamily="34" charset="0"/>
                            <a:ea typeface="ＭＳ Ｐゴシック" panose="020B0600070205080204" pitchFamily="50" charset="-128"/>
                            <a:cs typeface="+mn-cs"/>
                          </a:rPr>
                          <a:t>1 GeV/c</a:t>
                        </a:r>
                        <a:endParaRPr kumimoji="1" lang="ja-JP" alt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  <p:sp>
                    <p:nvSpPr>
                      <p:cNvPr id="134" name="円/楕円 133"/>
                      <p:cNvSpPr/>
                      <p:nvPr/>
                    </p:nvSpPr>
                    <p:spPr>
                      <a:xfrm>
                        <a:off x="3816445" y="514055"/>
                        <a:ext cx="214313" cy="214313"/>
                      </a:xfrm>
                      <a:prstGeom prst="ellipse">
                        <a:avLst/>
                      </a:prstGeom>
                      <a:solidFill>
                        <a:srgbClr val="00B050"/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>
                        <a:defPPr>
                          <a:defRPr lang="ja-JP"/>
                        </a:defPPr>
                        <a:lvl1pPr marL="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kumimoji="1"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1" lang="ja-JP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21" name="正方形/長方形 120"/>
                    <p:cNvSpPr/>
                    <p:nvPr/>
                  </p:nvSpPr>
                  <p:spPr>
                    <a:xfrm>
                      <a:off x="4011354" y="3236889"/>
                      <a:ext cx="320922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ＭＳ Ｐゴシック" panose="020B0600070205080204" pitchFamily="50" charset="-128"/>
                          <a:cs typeface="+mn-cs"/>
                        </a:rPr>
                        <a:t>S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5360287" y="3499035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ＭＳ Ｐゴシック" panose="020B0600070205080204" pitchFamily="50" charset="-128"/>
                          <a:cs typeface="+mn-cs"/>
                        </a:rPr>
                        <a:t>p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  <p:sp>
                  <p:nvSpPr>
                    <p:cNvPr id="123" name="正方形/長方形 122"/>
                    <p:cNvSpPr/>
                    <p:nvPr/>
                  </p:nvSpPr>
                  <p:spPr>
                    <a:xfrm>
                      <a:off x="4550060" y="4070312"/>
                      <a:ext cx="311304" cy="36933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anose="05050102010706020507" pitchFamily="18" charset="2"/>
                          <a:ea typeface="ＭＳ Ｐゴシック" panose="020B0600070205080204" pitchFamily="50" charset="-128"/>
                          <a:cs typeface="+mn-cs"/>
                        </a:rPr>
                        <a:t>p</a:t>
                      </a:r>
                      <a:endParaRPr kumimoji="1" lang="ja-JP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03" name="グループ化 102"/>
                  <p:cNvGrpSpPr/>
                  <p:nvPr/>
                </p:nvGrpSpPr>
                <p:grpSpPr>
                  <a:xfrm rot="5400000">
                    <a:off x="3990084" y="3191476"/>
                    <a:ext cx="913303" cy="2773805"/>
                    <a:chOff x="6759414" y="3601134"/>
                    <a:chExt cx="368870" cy="734841"/>
                  </a:xfrm>
                </p:grpSpPr>
                <p:cxnSp>
                  <p:nvCxnSpPr>
                    <p:cNvPr id="112" name="直線コネクタ 111"/>
                    <p:cNvCxnSpPr/>
                    <p:nvPr/>
                  </p:nvCxnSpPr>
                  <p:spPr>
                    <a:xfrm>
                      <a:off x="6759414" y="360393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直線コネクタ 112"/>
                    <p:cNvCxnSpPr/>
                    <p:nvPr/>
                  </p:nvCxnSpPr>
                  <p:spPr>
                    <a:xfrm>
                      <a:off x="7128284" y="3601134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直線コネクタ 113"/>
                    <p:cNvCxnSpPr/>
                    <p:nvPr/>
                  </p:nvCxnSpPr>
                  <p:spPr>
                    <a:xfrm>
                      <a:off x="6759414" y="4330439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04" name="テキスト ボックス 103"/>
                  <p:cNvSpPr txBox="1"/>
                  <p:nvPr/>
                </p:nvSpPr>
                <p:spPr>
                  <a:xfrm>
                    <a:off x="4067944" y="5177708"/>
                    <a:ext cx="854721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rPr>
                      <a:t>CDS</a:t>
                    </a:r>
                    <a:endParaRPr kumimoji="1" lang="ja-JP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05" name="円/楕円 104"/>
                  <p:cNvSpPr/>
                  <p:nvPr/>
                </p:nvSpPr>
                <p:spPr>
                  <a:xfrm>
                    <a:off x="3188904" y="349558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06" name="円/楕円 105"/>
                  <p:cNvSpPr/>
                  <p:nvPr/>
                </p:nvSpPr>
                <p:spPr>
                  <a:xfrm>
                    <a:off x="5496656" y="2757359"/>
                    <a:ext cx="357188" cy="357187"/>
                  </a:xfrm>
                  <a:prstGeom prst="ellipse">
                    <a:avLst/>
                  </a:prstGeom>
                  <a:solidFill>
                    <a:srgbClr val="0000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ja-JP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sp>
                <p:nvSpPr>
                  <p:cNvPr id="107" name="テキスト ボックス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7330" y="2447600"/>
                    <a:ext cx="306494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>
                    <a:defPPr>
                      <a:defRPr lang="ja-JP"/>
                    </a:defPPr>
                    <a:lvl1pPr marL="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ja-JP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ＭＳ Ｐゴシック" panose="020B0600070205080204" pitchFamily="50" charset="-128"/>
                        <a:cs typeface="+mn-cs"/>
                      </a:rPr>
                      <a:t>p</a:t>
                    </a:r>
                    <a:endParaRPr kumimoji="1" lang="ja-JP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ＭＳ Ｐゴシック" panose="020B0600070205080204" pitchFamily="50" charset="-128"/>
                      <a:cs typeface="+mn-cs"/>
                    </a:endParaRPr>
                  </a:p>
                </p:txBody>
              </p:sp>
              <p:grpSp>
                <p:nvGrpSpPr>
                  <p:cNvPr id="108" name="グループ化 107"/>
                  <p:cNvGrpSpPr/>
                  <p:nvPr/>
                </p:nvGrpSpPr>
                <p:grpSpPr>
                  <a:xfrm rot="17162785">
                    <a:off x="5270832" y="2285268"/>
                    <a:ext cx="889343" cy="734841"/>
                    <a:chOff x="6768244" y="3601531"/>
                    <a:chExt cx="360040" cy="734841"/>
                  </a:xfrm>
                </p:grpSpPr>
                <p:cxnSp>
                  <p:nvCxnSpPr>
                    <p:cNvPr id="109" name="直線コネクタ 108"/>
                    <p:cNvCxnSpPr/>
                    <p:nvPr/>
                  </p:nvCxnSpPr>
                  <p:spPr>
                    <a:xfrm>
                      <a:off x="6768244" y="3628184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直線コネクタ 109"/>
                    <p:cNvCxnSpPr/>
                    <p:nvPr/>
                  </p:nvCxnSpPr>
                  <p:spPr>
                    <a:xfrm>
                      <a:off x="7128284" y="3601531"/>
                      <a:ext cx="0" cy="734841"/>
                    </a:xfrm>
                    <a:prstGeom prst="line">
                      <a:avLst/>
                    </a:prstGeom>
                    <a:ln w="508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直線コネクタ 110"/>
                    <p:cNvCxnSpPr/>
                    <p:nvPr/>
                  </p:nvCxnSpPr>
                  <p:spPr>
                    <a:xfrm>
                      <a:off x="6768244" y="4312740"/>
                      <a:ext cx="360040" cy="0"/>
                    </a:xfrm>
                    <a:prstGeom prst="line">
                      <a:avLst/>
                    </a:prstGeom>
                    <a:ln w="539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01" name="テキスト ボックス 100"/>
                <p:cNvSpPr txBox="1"/>
                <p:nvPr/>
              </p:nvSpPr>
              <p:spPr>
                <a:xfrm rot="1004667">
                  <a:off x="5523369" y="1667519"/>
                  <a:ext cx="854721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ja-JP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/>
                      <a:ea typeface="ＭＳ Ｐゴシック" panose="020B0600070205080204" pitchFamily="50" charset="-128"/>
                      <a:cs typeface="+mn-cs"/>
                    </a:rPr>
                    <a:t>CDS</a:t>
                  </a:r>
                  <a:endParaRPr kumimoji="1" lang="ja-JP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91" name="円/楕円 90"/>
              <p:cNvSpPr/>
              <p:nvPr/>
            </p:nvSpPr>
            <p:spPr>
              <a:xfrm>
                <a:off x="4671041" y="2510391"/>
                <a:ext cx="357188" cy="357187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92" name="直線矢印コネクタ 91"/>
              <p:cNvCxnSpPr/>
              <p:nvPr/>
            </p:nvCxnSpPr>
            <p:spPr>
              <a:xfrm flipV="1">
                <a:off x="5195756" y="2293231"/>
                <a:ext cx="245828" cy="2250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直線矢印コネクタ 61"/>
            <p:cNvCxnSpPr/>
            <p:nvPr/>
          </p:nvCxnSpPr>
          <p:spPr>
            <a:xfrm flipH="1">
              <a:off x="4729159" y="2780928"/>
              <a:ext cx="3468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9088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 err="1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/>
              <a:t>pn</a:t>
            </a:r>
            <a:r>
              <a:rPr kumimoji="1" lang="en-US" altLang="ja-JP" b="1" dirty="0"/>
              <a:t> Events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47AA-9E9A-4314-BC12-EB1DF6CAC482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5"/>
          <a:stretch/>
        </p:blipFill>
        <p:spPr>
          <a:xfrm>
            <a:off x="404985" y="1285433"/>
            <a:ext cx="3960000" cy="35345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6"/>
          <a:stretch/>
        </p:blipFill>
        <p:spPr>
          <a:xfrm>
            <a:off x="4824028" y="1318425"/>
            <a:ext cx="3960000" cy="3514731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893989" y="908720"/>
            <a:ext cx="3133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IM(n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 vs MM(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256076" y="908720"/>
            <a:ext cx="313329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IM(n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 vs MM(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24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pn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230288" y="166480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32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32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32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miss</a:t>
            </a:r>
            <a:endParaRPr kumimoji="1" lang="ja-JP" altLang="en-US" sz="32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>
            <a:off x="6531170" y="2348880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6630502" y="1664804"/>
            <a:ext cx="1914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32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32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3200" b="1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miss</a:t>
            </a:r>
            <a:endParaRPr kumimoji="1" lang="ja-JP" altLang="en-US" sz="3200" b="1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3"/>
          <a:stretch/>
        </p:blipFill>
        <p:spPr bwMode="auto">
          <a:xfrm>
            <a:off x="2919273" y="4551053"/>
            <a:ext cx="2872525" cy="244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円/楕円 50"/>
          <p:cNvSpPr/>
          <p:nvPr/>
        </p:nvSpPr>
        <p:spPr>
          <a:xfrm rot="1344692">
            <a:off x="3879648" y="6082950"/>
            <a:ext cx="970674" cy="363601"/>
          </a:xfrm>
          <a:prstGeom prst="ellipse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2007990" y="3969061"/>
            <a:ext cx="0" cy="976753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532118" y="4813992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miss</a:t>
            </a:r>
            <a:endParaRPr kumimoji="1" lang="ja-JP" alt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5496" y="3320988"/>
            <a:ext cx="516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+</a:t>
            </a:r>
            <a:endParaRPr kumimoji="1" lang="ja-JP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496440" y="3331732"/>
            <a:ext cx="471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</a:t>
            </a:r>
            <a:endParaRPr kumimoji="1" lang="ja-JP" altLang="en-US" sz="28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594547" y="3602610"/>
            <a:ext cx="981397" cy="0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5076056" y="3577664"/>
            <a:ext cx="1116126" cy="31357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6408204" y="4041069"/>
            <a:ext cx="0" cy="904745"/>
          </a:xfrm>
          <a:prstGeom prst="straightConnector1">
            <a:avLst/>
          </a:prstGeom>
          <a:ln w="635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5996873" y="4813226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8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miss</a:t>
            </a:r>
            <a:endParaRPr kumimoji="1" lang="ja-JP" alt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2" name="直線矢印コネクタ 51"/>
          <p:cNvCxnSpPr/>
          <p:nvPr/>
        </p:nvCxnSpPr>
        <p:spPr>
          <a:xfrm flipH="1">
            <a:off x="2123728" y="2308806"/>
            <a:ext cx="1101170" cy="1084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>
            <a:glow rad="254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12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pPr algn="ctr"/>
                <a:r>
                  <a:rPr kumimoji="1" lang="en-US" altLang="ja-JP" b="1" dirty="0"/>
                  <a:t>BG Subtracted </a:t>
                </a:r>
                <a:r>
                  <a:rPr lang="en-US" altLang="ja-JP" b="1" dirty="0"/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</m:oMath>
                </a14:m>
                <a:r>
                  <a:rPr lang="en-US" altLang="ja-JP" b="1" dirty="0"/>
                  <a:t>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𝛑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ja-JP" b="1" i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𝚺</m:t>
                        </m:r>
                      </m:e>
                      <m:sup>
                        <m:r>
                          <a:rPr lang="en-US" altLang="ja-JP" b="1" dirty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∓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>
                <a:blip r:embed="rId2"/>
                <a:stretch>
                  <a:fillRect l="-963" t="-12097" b="-29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47AA-9E9A-4314-BC12-EB1DF6CAC482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D2D0295-01BE-429D-B34A-14973A931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3" y="1088740"/>
            <a:ext cx="4185111" cy="57450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B37DF9A-6914-4ABC-8935-95361ED24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37" y="955444"/>
            <a:ext cx="4030475" cy="5892032"/>
          </a:xfrm>
          <a:prstGeom prst="rect">
            <a:avLst/>
          </a:prstGeom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4DD6F034-391C-4E54-BCB9-6B17FE8D0236}"/>
              </a:ext>
            </a:extLst>
          </p:cNvPr>
          <p:cNvSpPr>
            <a:spLocks/>
          </p:cNvSpPr>
          <p:nvPr/>
        </p:nvSpPr>
        <p:spPr bwMode="auto">
          <a:xfrm rot="19417915">
            <a:off x="1427218" y="3038951"/>
            <a:ext cx="60224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600" b="0" i="1" u="none" strike="noStrike" kern="1200" cap="none" spc="0" normalizeH="0" baseline="0" noProof="0" dirty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2380629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5" y="1078775"/>
            <a:ext cx="5989863" cy="5794639"/>
          </a:xfrm>
          <a:prstGeom prst="rect">
            <a:avLst/>
          </a:prstGeom>
        </p:spPr>
      </p:pic>
      <p:sp>
        <p:nvSpPr>
          <p:cNvPr id="55" name="角丸四角形 54"/>
          <p:cNvSpPr/>
          <p:nvPr/>
        </p:nvSpPr>
        <p:spPr>
          <a:xfrm>
            <a:off x="36004" y="1124743"/>
            <a:ext cx="2051720" cy="212133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ymbol" panose="05050102010706020507" pitchFamily="18" charset="2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4889"/>
                <a:ext cx="8229600" cy="756084"/>
              </a:xfrm>
              <a:noFill/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𝒀</m:t>
                        </m:r>
                      </m:e>
                      <m:sup>
                        <m:r>
                          <a:rPr lang="en-US" altLang="ja-JP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r>
                  <a:rPr lang="en-US" altLang="ja-JP" b="1" dirty="0"/>
                  <a:t> Final State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4889"/>
                <a:ext cx="8229600" cy="756084"/>
              </a:xfrm>
              <a:blipFill>
                <a:blip r:embed="rId3"/>
                <a:stretch>
                  <a:fillRect t="-11290" b="-306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47AA-9E9A-4314-BC12-EB1DF6CAC482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𝛑</m:t>
                        </m:r>
                      </m:e>
                      <m:sup>
                        <m:r>
                          <a:rPr kumimoji="1" lang="en-US" altLang="ja-JP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1" lang="en-US" altLang="ja-JP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blipFill rotWithShape="1">
                <a:blip r:embed="rId4"/>
                <a:stretch>
                  <a:fillRect l="-7554" t="-5556" r="-575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7793594" y="2688383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(1520)</a:t>
            </a:r>
            <a:endParaRPr kumimoji="1" lang="ja-JP" alt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51520" y="1226375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(1405)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93059" y="4246639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S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(1385)</a:t>
            </a:r>
            <a:r>
              <a:rPr lang="en-US" altLang="ja-JP" sz="2800" b="1" baseline="30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Segoe UI Black" panose="020B0A02040204020203" pitchFamily="34" charset="0"/>
                <a:cs typeface="Segoe UI Black" panose="020B0A02040204020203" pitchFamily="34" charset="0"/>
              </a:rPr>
              <a:t> 0</a:t>
            </a:r>
            <a:endParaRPr kumimoji="1" lang="ja-JP" altLang="en-US" sz="28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7" name="直線矢印コネクタ 6"/>
          <p:cNvCxnSpPr>
            <a:cxnSpLocks/>
            <a:stCxn id="30" idx="1"/>
          </p:cNvCxnSpPr>
          <p:nvPr/>
        </p:nvCxnSpPr>
        <p:spPr>
          <a:xfrm flipH="1">
            <a:off x="6013986" y="2949993"/>
            <a:ext cx="1779608" cy="203008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55" idx="3"/>
          </p:cNvCxnSpPr>
          <p:nvPr/>
        </p:nvCxnSpPr>
        <p:spPr>
          <a:xfrm>
            <a:off x="2087724" y="2185411"/>
            <a:ext cx="2484276" cy="1819653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cxnSpLocks/>
          </p:cNvCxnSpPr>
          <p:nvPr/>
        </p:nvCxnSpPr>
        <p:spPr>
          <a:xfrm>
            <a:off x="1835696" y="4564579"/>
            <a:ext cx="2196244" cy="98865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91959" y="4725144"/>
            <a:ext cx="21242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~ 100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-150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[evaluated from</a:t>
            </a:r>
          </a:p>
          <a:p>
            <a:pPr marL="0" lvl="1" algn="ctr"/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(1385)</a:t>
            </a:r>
            <a:r>
              <a:rPr lang="en-US" altLang="ja-JP" sz="2000" baseline="30000" dirty="0">
                <a:solidFill>
                  <a:prstClr val="black"/>
                </a:solidFill>
              </a:rPr>
              <a:t>+/-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p</a:t>
            </a:r>
            <a:r>
              <a:rPr kumimoji="1" lang="en-US" altLang="ja-JP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+/-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L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measurement</a:t>
            </a:r>
            <a:r>
              <a:rPr kumimoji="1" lang="en-US" altLang="ja-JP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]</a:t>
            </a:r>
            <a:endParaRPr kumimoji="1" lang="ja-JP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919250" y="310182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~ 100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179512" y="1736812"/>
            <a:ext cx="1475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~ </a:t>
            </a:r>
            <a:r>
              <a:rPr lang="en-US" altLang="ja-JP" sz="2800" b="1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  <a:sym typeface="Wingdings" panose="05000000000000000000" pitchFamily="2" charset="2"/>
              </a:rPr>
              <a:t>25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282167" y="2204864"/>
            <a:ext cx="1568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Fit with BW: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 ~ 1422 MeV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</a:rPr>
              <a:t>G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~ </a:t>
            </a:r>
            <a:r>
              <a:rPr lang="en-US" altLang="ja-JP" dirty="0">
                <a:solidFill>
                  <a:prstClr val="white"/>
                </a:solidFill>
                <a:latin typeface="Calibri"/>
                <a:ea typeface="ＭＳ Ｐゴシック" panose="020B0600070205080204" pitchFamily="50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0 MeV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6057292"/>
            <a:ext cx="2488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(1385)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pL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/</a:t>
            </a:r>
            <a:r>
              <a:rPr kumimoji="1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pS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 : 87.0/11.7%)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538B29F-95DC-409A-BC59-A2815F1B7B13}"/>
              </a:ext>
            </a:extLst>
          </p:cNvPr>
          <p:cNvSpPr txBox="1"/>
          <p:nvPr/>
        </p:nvSpPr>
        <p:spPr>
          <a:xfrm>
            <a:off x="7333055" y="3601743"/>
            <a:ext cx="191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pS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pn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non-resonant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83EC439-36D1-40CC-998D-B01FE4DB4ABB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553201" y="4432740"/>
            <a:ext cx="1735436" cy="6672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5">
            <a:extLst>
              <a:ext uri="{FF2B5EF4-FFF2-40B4-BE49-F238E27FC236}">
                <a16:creationId xmlns:a16="http://schemas.microsoft.com/office/drawing/2014/main" id="{2DBFD03B-7A8B-42A3-9ECF-3C61D9152E5F}"/>
              </a:ext>
            </a:extLst>
          </p:cNvPr>
          <p:cNvSpPr>
            <a:spLocks/>
          </p:cNvSpPr>
          <p:nvPr/>
        </p:nvSpPr>
        <p:spPr bwMode="auto">
          <a:xfrm rot="19417915">
            <a:off x="2661003" y="2476228"/>
            <a:ext cx="27587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1" u="none" strike="noStrike" kern="1200" cap="none" spc="0" normalizeH="0" baseline="0" noProof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kumimoji="1" lang="en-US" altLang="ja-JP" sz="4400" b="0" i="1" u="none" strike="noStrike" kern="1200" cap="none" spc="0" normalizeH="0" baseline="0" noProof="0" dirty="0">
              <a:ln w="18415" cmpd="sng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</a:ln>
              <a:noFill/>
              <a:effectLst/>
              <a:uLnTx/>
              <a:uFillTx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98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コンテンツ プレースホルダー 4">
            <a:extLst>
              <a:ext uri="{FF2B5EF4-FFF2-40B4-BE49-F238E27FC236}">
                <a16:creationId xmlns:a16="http://schemas.microsoft.com/office/drawing/2014/main" id="{36588FB6-5231-4D7F-A147-A7B4394E0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65" y="1078775"/>
            <a:ext cx="5989863" cy="5794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noFill/>
              <a:ln>
                <a:noFill/>
              </a:ln>
            </p:spPr>
            <p:txBody>
              <a:bodyPr>
                <a:normAutofit fontScale="90000"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ja-JP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𝚲</m:t>
                    </m:r>
                    <m:r>
                      <a:rPr lang="en-US" altLang="ja-JP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altLang="ja-JP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𝟏𝟒𝟎𝟓</m:t>
                    </m:r>
                    <m:r>
                      <a:rPr lang="en-US" altLang="ja-JP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r>
                      <a:rPr lang="en-US" altLang="ja-JP" b="1" i="1" dirty="0">
                        <a:latin typeface="Cambria Math"/>
                        <a:ea typeface="Cambria Math"/>
                      </a:rPr>
                      <m:t>𝒑𝒏</m:t>
                    </m:r>
                  </m:oMath>
                </a14:m>
                <a:r>
                  <a:rPr lang="en-US" altLang="ja-JP" b="1" dirty="0"/>
                  <a:t> Final State Selection</a:t>
                </a:r>
                <a:endParaRPr kumimoji="1" lang="ja-JP" altLang="en-US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80628"/>
                <a:ext cx="8229600" cy="756084"/>
              </a:xfrm>
              <a:blipFill>
                <a:blip r:embed="rId3"/>
                <a:stretch>
                  <a:fillRect t="-10484" b="-31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47AA-9E9A-4314-BC12-EB1DF6CAC482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𝛑</m:t>
                        </m:r>
                      </m:e>
                      <m:sup>
                        <m:r>
                          <a:rPr kumimoji="1" lang="en-US" altLang="ja-JP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1" lang="en-US" altLang="ja-JP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∓</m:t>
                        </m:r>
                      </m:sup>
                    </m:sSup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215" y="1491962"/>
                <a:ext cx="1695785" cy="547907"/>
              </a:xfrm>
              <a:prstGeom prst="rect">
                <a:avLst/>
              </a:prstGeom>
              <a:blipFill rotWithShape="1">
                <a:blip r:embed="rId4"/>
                <a:stretch>
                  <a:fillRect l="-7554" t="-5556" r="-5755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2880F57-382D-478B-93EF-366D80073F03}"/>
              </a:ext>
            </a:extLst>
          </p:cNvPr>
          <p:cNvSpPr/>
          <p:nvPr/>
        </p:nvSpPr>
        <p:spPr>
          <a:xfrm>
            <a:off x="-149149" y="1700504"/>
            <a:ext cx="2497105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Select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L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  <a:sym typeface="Wingdings" panose="05000000000000000000" pitchFamily="2" charset="2"/>
              </a:rPr>
              <a:t>(1405) region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299BCC-5EF9-4BBB-B168-D7A407851A97}"/>
              </a:ext>
            </a:extLst>
          </p:cNvPr>
          <p:cNvSpPr txBox="1"/>
          <p:nvPr/>
        </p:nvSpPr>
        <p:spPr>
          <a:xfrm>
            <a:off x="30870" y="3423160"/>
            <a:ext cx="2247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Below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L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(1520)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Small contribution from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S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(1385)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774B4EA3-9D2D-49BE-AA99-7A1B3628F6D5}"/>
              </a:ext>
            </a:extLst>
          </p:cNvPr>
          <p:cNvCxnSpPr>
            <a:cxnSpLocks/>
          </p:cNvCxnSpPr>
          <p:nvPr/>
        </p:nvCxnSpPr>
        <p:spPr>
          <a:xfrm>
            <a:off x="1946042" y="2744924"/>
            <a:ext cx="2697966" cy="1620485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9EBB2A2-5813-4FFA-84B1-C445E5E30BFB}"/>
              </a:ext>
            </a:extLst>
          </p:cNvPr>
          <p:cNvSpPr/>
          <p:nvPr/>
        </p:nvSpPr>
        <p:spPr>
          <a:xfrm>
            <a:off x="5426887" y="1390918"/>
            <a:ext cx="2133445" cy="463037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57C6DC3-04B8-402B-ADCB-2EA5052C6273}"/>
              </a:ext>
            </a:extLst>
          </p:cNvPr>
          <p:cNvSpPr>
            <a:spLocks/>
          </p:cNvSpPr>
          <p:nvPr/>
        </p:nvSpPr>
        <p:spPr bwMode="auto">
          <a:xfrm rot="19417915">
            <a:off x="2661003" y="2476228"/>
            <a:ext cx="27587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1" u="none" strike="noStrike" kern="1200" cap="none" spc="0" normalizeH="0" baseline="0" noProof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  <a:endParaRPr kumimoji="1" lang="en-US" altLang="ja-JP" sz="4400" b="0" i="1" u="none" strike="noStrike" kern="1200" cap="none" spc="0" normalizeH="0" baseline="0" noProof="0" dirty="0">
              <a:ln w="18415" cmpd="sng">
                <a:solidFill>
                  <a:srgbClr val="1F497D">
                    <a:lumMod val="20000"/>
                    <a:lumOff val="80000"/>
                  </a:srgbClr>
                </a:solidFill>
                <a:prstDash val="solid"/>
              </a:ln>
              <a:noFill/>
              <a:effectLst/>
              <a:uLnTx/>
              <a:uFillTx/>
              <a:latin typeface="Helvetica" charset="0"/>
              <a:ea typeface="ＭＳ Ｐゴシック" charset="-128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54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FF66BC5-9EF5-41B5-9D1B-64E493BCD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11271"/>
            <a:ext cx="3929701" cy="381661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F4DD89CF-73F1-4B30-889B-EFEBE4C237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105" b="-1"/>
          <a:stretch/>
        </p:blipFill>
        <p:spPr>
          <a:xfrm>
            <a:off x="1323" y="5011528"/>
            <a:ext cx="4966721" cy="63520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944280B-83A3-4C8F-878F-90547DFEB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94" y="1468892"/>
            <a:ext cx="4592886" cy="4255478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80628"/>
            <a:ext cx="8229600" cy="75608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ja-JP" b="1" dirty="0">
                <a:latin typeface="+mn-lt"/>
              </a:rPr>
              <a:t>IM(</a:t>
            </a:r>
            <a:r>
              <a:rPr lang="en-US" altLang="ja-JP" b="1" dirty="0" err="1">
                <a:latin typeface="Symbol" panose="05050102010706020507" pitchFamily="18" charset="2"/>
              </a:rPr>
              <a:t>pS</a:t>
            </a:r>
            <a:r>
              <a:rPr lang="en-US" altLang="ja-JP" b="1" dirty="0" err="1"/>
              <a:t>p</a:t>
            </a:r>
            <a:r>
              <a:rPr lang="en-US" altLang="ja-JP" b="1" dirty="0"/>
              <a:t>) in</a:t>
            </a:r>
            <a:r>
              <a:rPr lang="en-US" altLang="ja-JP" b="1" dirty="0">
                <a:latin typeface="Symbol" panose="05050102010706020507" pitchFamily="18" charset="2"/>
              </a:rPr>
              <a:t> L</a:t>
            </a:r>
            <a:r>
              <a:rPr lang="en-US" altLang="ja-JP" b="1" dirty="0"/>
              <a:t>(1405)</a:t>
            </a:r>
            <a:r>
              <a:rPr lang="en-US" altLang="ja-JP" b="1" dirty="0" err="1"/>
              <a:t>pn</a:t>
            </a:r>
            <a:r>
              <a:rPr lang="en-US" altLang="ja-JP" b="1" dirty="0"/>
              <a:t> Final State</a:t>
            </a:r>
            <a:endParaRPr kumimoji="1" lang="ja-JP" altLang="en-US" b="1" dirty="0">
              <a:latin typeface="+mn-lt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C747AA-9E9A-4314-BC12-EB1DF6CAC482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60183" y="823093"/>
                <a:ext cx="1918602" cy="547907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IM(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𝛑</m:t>
                        </m:r>
                      </m:e>
                      <m:sup>
                        <m:r>
                          <a:rPr kumimoji="1" lang="en-US" altLang="ja-JP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kumimoji="1" lang="en-US" altLang="ja-JP" sz="28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1" lang="ja-JP" altLang="en-US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𝚺</m:t>
                        </m:r>
                      </m:e>
                      <m:sup>
                        <m:r>
                          <a:rPr kumimoji="1" lang="en-US" altLang="ja-JP" sz="2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∓</m:t>
                        </m:r>
                      </m:sup>
                    </m:sSup>
                    <m:r>
                      <a:rPr kumimoji="1" lang="en-US" altLang="ja-JP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𝒑</m:t>
                    </m:r>
                  </m:oMath>
                </a14:m>
                <a:r>
                  <a:rPr kumimoji="1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ja-JP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3" y="823093"/>
                <a:ext cx="1918602" cy="547907"/>
              </a:xfrm>
              <a:prstGeom prst="rect">
                <a:avLst/>
              </a:prstGeom>
              <a:blipFill>
                <a:blip r:embed="rId5"/>
                <a:stretch>
                  <a:fillRect l="-6667" t="-5556" r="-5079" b="-3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B506399-9767-4D29-BEE9-DCBF69D53C04}"/>
              </a:ext>
            </a:extLst>
          </p:cNvPr>
          <p:cNvCxnSpPr>
            <a:cxnSpLocks/>
          </p:cNvCxnSpPr>
          <p:nvPr/>
        </p:nvCxnSpPr>
        <p:spPr>
          <a:xfrm>
            <a:off x="2123728" y="1468892"/>
            <a:ext cx="0" cy="3542636"/>
          </a:xfrm>
          <a:prstGeom prst="line">
            <a:avLst/>
          </a:prstGeom>
          <a:ln w="635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7F2F42-9AA5-4976-BD09-5FF3999E79FC}"/>
              </a:ext>
            </a:extLst>
          </p:cNvPr>
          <p:cNvSpPr txBox="1"/>
          <p:nvPr/>
        </p:nvSpPr>
        <p:spPr>
          <a:xfrm>
            <a:off x="2464523" y="826913"/>
            <a:ext cx="5474673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Dominant above the threshold</a:t>
            </a:r>
            <a:endParaRPr kumimoji="1" lang="ja-JP" alt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30FF5FB-A98F-4A30-B800-C9776E72ED0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2993789" y="1411688"/>
            <a:ext cx="2208071" cy="191172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F28BFDE-41F1-4FC4-B4D0-5F018D124BF0}"/>
              </a:ext>
            </a:extLst>
          </p:cNvPr>
          <p:cNvSpPr txBox="1"/>
          <p:nvPr/>
        </p:nvSpPr>
        <p:spPr>
          <a:xfrm rot="16200000">
            <a:off x="1155236" y="1906326"/>
            <a:ext cx="1301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M(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Kpp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)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B3D5BB56-B6DD-4BA9-9504-DDC6CF9AAFAE}"/>
              </a:ext>
            </a:extLst>
          </p:cNvPr>
          <p:cNvSpPr>
            <a:spLocks/>
          </p:cNvSpPr>
          <p:nvPr/>
        </p:nvSpPr>
        <p:spPr bwMode="auto">
          <a:xfrm rot="19417915">
            <a:off x="3312784" y="3520713"/>
            <a:ext cx="27587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ヒラギノ角ゴ Pro W3" charset="0"/>
              </a:defRPr>
            </a:lvl1pPr>
            <a:lvl2pPr algn="l">
              <a:defRPr sz="1200">
                <a:solidFill>
                  <a:schemeClr val="tx1"/>
                </a:solidFill>
                <a:latin typeface="ヒラギノ角ゴ Pro W3" charset="0"/>
              </a:defRPr>
            </a:lvl2pPr>
            <a:lvl3pPr algn="l">
              <a:defRPr sz="1200">
                <a:solidFill>
                  <a:schemeClr val="tx1"/>
                </a:solidFill>
                <a:latin typeface="ヒラギノ角ゴ Pro W3" charset="0"/>
              </a:defRPr>
            </a:lvl3pPr>
            <a:lvl4pPr algn="l">
              <a:defRPr sz="1200">
                <a:solidFill>
                  <a:schemeClr val="tx1"/>
                </a:solidFill>
                <a:latin typeface="ヒラギノ角ゴ Pro W3" charset="0"/>
              </a:defRPr>
            </a:lvl4pPr>
            <a:lvl5pPr algn="l">
              <a:defRPr sz="1200">
                <a:solidFill>
                  <a:schemeClr val="tx1"/>
                </a:solidFill>
                <a:latin typeface="ヒラギノ角ゴ Pro W3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ヒラギノ角ゴ Pro W3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1" u="none" strike="noStrike" kern="1200" cap="none" spc="0" normalizeH="0" baseline="0" noProof="0" dirty="0">
                <a:ln w="18415" cmpd="sng">
                  <a:solidFill>
                    <a:srgbClr val="1F497D">
                      <a:lumMod val="20000"/>
                      <a:lumOff val="80000"/>
                    </a:srgbClr>
                  </a:solidFill>
                  <a:prstDash val="solid"/>
                </a:ln>
                <a:noFill/>
                <a:effectLst/>
                <a:uLnTx/>
                <a:uFillTx/>
                <a:latin typeface="Helvetica" charset="0"/>
                <a:ea typeface="ＭＳ Ｐゴシック" charset="-128"/>
                <a:cs typeface="Helvetica" charset="0"/>
                <a:sym typeface="Helvetica" charset="0"/>
              </a:rPr>
              <a:t>preliminary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90BAC327-93ED-4500-8EF3-E8508D8CF39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5201860" y="1411688"/>
            <a:ext cx="1304882" cy="157365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4845346-278E-4600-AFEF-71918F27A0A9}"/>
              </a:ext>
            </a:extLst>
          </p:cNvPr>
          <p:cNvSpPr txBox="1"/>
          <p:nvPr/>
        </p:nvSpPr>
        <p:spPr>
          <a:xfrm>
            <a:off x="1058641" y="5894467"/>
            <a:ext cx="7467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b="1" dirty="0">
                <a:highlight>
                  <a:srgbClr val="FFFF00"/>
                </a:highlight>
              </a:rPr>
              <a:t>IM(</a:t>
            </a:r>
            <a:r>
              <a:rPr lang="en-US" altLang="ja-JP" sz="2800" b="1" dirty="0">
                <a:highlight>
                  <a:srgbClr val="FFFF00"/>
                </a:highlight>
                <a:latin typeface="Symbol" panose="05050102010706020507" pitchFamily="18" charset="2"/>
              </a:rPr>
              <a:t>L</a:t>
            </a:r>
            <a:r>
              <a:rPr lang="en-US" altLang="ja-JP" sz="2800" b="1" dirty="0">
                <a:highlight>
                  <a:srgbClr val="FFFF00"/>
                </a:highlight>
              </a:rPr>
              <a:t>(1405)p</a:t>
            </a:r>
            <a:r>
              <a:rPr kumimoji="1" lang="en-US" altLang="ja-JP" sz="2800" b="1" dirty="0">
                <a:highlight>
                  <a:srgbClr val="FFFF00"/>
                </a:highlight>
              </a:rPr>
              <a:t>) distributes above the M(</a:t>
            </a:r>
            <a:r>
              <a:rPr kumimoji="1" lang="en-US" altLang="ja-JP" sz="2800" b="1" dirty="0" err="1">
                <a:highlight>
                  <a:srgbClr val="FFFF00"/>
                </a:highlight>
              </a:rPr>
              <a:t>Kpp</a:t>
            </a:r>
            <a:r>
              <a:rPr lang="en-US" altLang="ja-JP" sz="2800" b="1" dirty="0">
                <a:highlight>
                  <a:srgbClr val="FFFF00"/>
                </a:highlight>
              </a:rPr>
              <a:t>)</a:t>
            </a:r>
            <a:endParaRPr kumimoji="1" lang="en-US" altLang="ja-JP" sz="2800" b="1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b="1" dirty="0">
                <a:highlight>
                  <a:srgbClr val="FFFF00"/>
                </a:highlight>
              </a:rPr>
              <a:t>QF </a:t>
            </a:r>
            <a:r>
              <a:rPr kumimoji="1" lang="en-US" altLang="ja-JP" sz="2800" b="1" dirty="0" err="1">
                <a:highlight>
                  <a:srgbClr val="FFFF00"/>
                </a:highlight>
              </a:rPr>
              <a:t>K</a:t>
            </a:r>
            <a:r>
              <a:rPr kumimoji="1" lang="en-US" altLang="ja-JP" sz="2800" b="1" baseline="30000" dirty="0" err="1">
                <a:highlight>
                  <a:srgbClr val="FFFF00"/>
                </a:highlight>
              </a:rPr>
              <a:t>-</a:t>
            </a:r>
            <a:r>
              <a:rPr kumimoji="1" lang="en-US" altLang="ja-JP" sz="2800" b="1" dirty="0" err="1">
                <a:highlight>
                  <a:srgbClr val="FFFF00"/>
                </a:highlight>
              </a:rPr>
              <a:t>N</a:t>
            </a:r>
            <a:r>
              <a:rPr kumimoji="1" lang="en-US" altLang="ja-JP" sz="28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K</a:t>
            </a:r>
            <a:r>
              <a:rPr kumimoji="1" lang="en-US" altLang="ja-JP" sz="2800" b="1" baseline="30000" dirty="0" err="1">
                <a:highlight>
                  <a:srgbClr val="FFFF00"/>
                </a:highlight>
                <a:sym typeface="Wingdings" panose="05000000000000000000" pitchFamily="2" charset="2"/>
              </a:rPr>
              <a:t>bar</a:t>
            </a:r>
            <a:r>
              <a:rPr kumimoji="1" lang="en-US" altLang="ja-JP" sz="28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n</a:t>
            </a:r>
            <a:r>
              <a:rPr kumimoji="1" lang="en-US" altLang="ja-JP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 followed by </a:t>
            </a:r>
            <a:r>
              <a:rPr kumimoji="1" lang="en-US" altLang="ja-JP" sz="28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K</a:t>
            </a:r>
            <a:r>
              <a:rPr kumimoji="1" lang="en-US" altLang="ja-JP" sz="2800" b="1" baseline="30000" dirty="0" err="1">
                <a:highlight>
                  <a:srgbClr val="FFFF00"/>
                </a:highlight>
                <a:sym typeface="Wingdings" panose="05000000000000000000" pitchFamily="2" charset="2"/>
              </a:rPr>
              <a:t>bar</a:t>
            </a:r>
            <a:r>
              <a:rPr kumimoji="1" lang="en-US" altLang="ja-JP" sz="28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NN</a:t>
            </a:r>
            <a:r>
              <a:rPr lang="en-US" altLang="ja-JP" sz="2800" b="1" dirty="0" err="1">
                <a:highlight>
                  <a:srgbClr val="FFFF00"/>
                </a:highlight>
                <a:sym typeface="Wingdings" panose="05000000000000000000" pitchFamily="2" charset="2"/>
              </a:rPr>
              <a:t></a:t>
            </a:r>
            <a:r>
              <a:rPr kumimoji="1" lang="en-US" altLang="ja-JP" sz="2800" b="1" dirty="0" err="1">
                <a:highlight>
                  <a:srgbClr val="FFFF00"/>
                </a:highlight>
                <a:latin typeface="Symbol" panose="05050102010706020507" pitchFamily="18" charset="2"/>
              </a:rPr>
              <a:t>L</a:t>
            </a:r>
            <a:r>
              <a:rPr kumimoji="1" lang="en-US" altLang="ja-JP" sz="2800" b="1" dirty="0">
                <a:highlight>
                  <a:srgbClr val="FFFF00"/>
                </a:highlight>
              </a:rPr>
              <a:t>(1405)p </a:t>
            </a:r>
            <a:endParaRPr kumimoji="1" lang="ja-JP" altLang="en-US" sz="28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39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EB3E842-D7CF-4AE3-B0FC-1950EBD4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818" y="2312733"/>
            <a:ext cx="4631106" cy="4140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8FE68A2-01EA-4B8D-845D-FAE4C137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b="1" dirty="0"/>
              <a:t>Detector acceptances of</a:t>
            </a:r>
            <a:br>
              <a:rPr kumimoji="1" lang="en-US" altLang="ja-JP" b="1" dirty="0"/>
            </a:br>
            <a:r>
              <a:rPr kumimoji="1" lang="en-US" altLang="ja-JP" b="1" dirty="0"/>
              <a:t> </a:t>
            </a:r>
            <a:r>
              <a:rPr kumimoji="1" lang="en-US" altLang="ja-JP" b="1" dirty="0" err="1">
                <a:latin typeface="Symbol" panose="05050102010706020507" pitchFamily="18" charset="2"/>
              </a:rPr>
              <a:t>L</a:t>
            </a:r>
            <a:r>
              <a:rPr kumimoji="1" lang="en-US" altLang="ja-JP" b="1" dirty="0" err="1"/>
              <a:t>pn</a:t>
            </a:r>
            <a:r>
              <a:rPr kumimoji="1" lang="en-US" altLang="ja-JP" b="1" dirty="0"/>
              <a:t> and </a:t>
            </a:r>
            <a:r>
              <a:rPr kumimoji="1" lang="en-US" altLang="ja-JP" b="1" dirty="0" err="1">
                <a:latin typeface="Symbol" panose="05050102010706020507" pitchFamily="18" charset="2"/>
              </a:rPr>
              <a:t>pS</a:t>
            </a:r>
            <a:r>
              <a:rPr kumimoji="1" lang="en-US" altLang="ja-JP" b="1" dirty="0" err="1"/>
              <a:t>pn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287654-41D0-49A5-9696-4AC0CBD1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361AE9-B1F3-47C1-9A9C-F39A91BF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0" y="2559322"/>
            <a:ext cx="4322602" cy="364742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ED91485-942C-44DB-A4D9-BBA0B5445C16}"/>
              </a:ext>
            </a:extLst>
          </p:cNvPr>
          <p:cNvSpPr txBox="1"/>
          <p:nvPr/>
        </p:nvSpPr>
        <p:spPr>
          <a:xfrm>
            <a:off x="1763688" y="1810561"/>
            <a:ext cx="7505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latin typeface="Symbol" panose="05050102010706020507" pitchFamily="18" charset="2"/>
              </a:rPr>
              <a:t>L</a:t>
            </a:r>
            <a:r>
              <a:rPr lang="en-US" altLang="ja-JP" sz="3600" b="1" dirty="0" err="1"/>
              <a:t>p</a:t>
            </a:r>
            <a:endParaRPr lang="ja-JP" altLang="en-US" sz="36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449751D-BFD5-4B58-8EAE-10C7827C3417}"/>
              </a:ext>
            </a:extLst>
          </p:cNvPr>
          <p:cNvSpPr txBox="1"/>
          <p:nvPr/>
        </p:nvSpPr>
        <p:spPr>
          <a:xfrm>
            <a:off x="6470696" y="1805591"/>
            <a:ext cx="96051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3600" b="1" dirty="0" err="1">
                <a:latin typeface="Symbol" panose="05050102010706020507" pitchFamily="18" charset="2"/>
              </a:rPr>
              <a:t>pS</a:t>
            </a:r>
            <a:r>
              <a:rPr lang="en-US" altLang="ja-JP" sz="3600" b="1" dirty="0" err="1"/>
              <a:t>p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8986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18A874-867C-4B37-8B6E-AF418E5B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" y="-9387"/>
            <a:ext cx="8908773" cy="1325563"/>
          </a:xfrm>
        </p:spPr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*N bound state? Other possibilities?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2A52FB-C0AD-4684-A4D9-9FC553E2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A4B3E0F-0FBE-49B1-AE9C-1846101D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87" y="2248736"/>
            <a:ext cx="8663024" cy="2572016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* coupling through </a:t>
            </a:r>
            <a:r>
              <a:rPr lang="en-US" altLang="ja-JP" dirty="0" err="1"/>
              <a:t>K</a:t>
            </a:r>
            <a:r>
              <a:rPr lang="en-US" altLang="ja-JP" baseline="30000" dirty="0" err="1"/>
              <a:t>bar</a:t>
            </a:r>
            <a:r>
              <a:rPr lang="en-US" altLang="ja-JP" dirty="0"/>
              <a:t>-N channel (P-wave) would be weak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 err="1"/>
              <a:t>A.Cieply</a:t>
            </a:r>
            <a:r>
              <a:rPr lang="en-US" altLang="ja-JP" dirty="0"/>
              <a:t> et al., PRC84(2011)045206, etc.</a:t>
            </a:r>
          </a:p>
          <a:p>
            <a:r>
              <a:rPr lang="en-US" altLang="ja-JP" dirty="0"/>
              <a:t>Naively, </a:t>
            </a:r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*N system with 1</a:t>
            </a:r>
            <a:r>
              <a:rPr lang="en-US" altLang="ja-JP" baseline="30000" dirty="0"/>
              <a:t>+</a:t>
            </a:r>
            <a:r>
              <a:rPr lang="en-US" altLang="ja-JP" dirty="0"/>
              <a:t>/2</a:t>
            </a:r>
            <a:r>
              <a:rPr lang="en-US" altLang="ja-JP" baseline="30000" dirty="0"/>
              <a:t>+</a:t>
            </a:r>
            <a:r>
              <a:rPr lang="en-US" altLang="ja-JP" dirty="0"/>
              <a:t> state (S-wave) could not be bound, because corresponding </a:t>
            </a:r>
            <a:r>
              <a:rPr lang="en-US" altLang="ja-JP" dirty="0">
                <a:latin typeface="Symbol" panose="05050102010706020507" pitchFamily="18" charset="2"/>
              </a:rPr>
              <a:t>D</a:t>
            </a:r>
            <a:r>
              <a:rPr lang="en-US" altLang="ja-JP" dirty="0"/>
              <a:t>N system (non-strangeness sector) is considered to </a:t>
            </a:r>
            <a:r>
              <a:rPr lang="en-US" altLang="ja-JP"/>
              <a:t>be no-bound </a:t>
            </a:r>
            <a:r>
              <a:rPr lang="en-US" altLang="ja-JP" dirty="0"/>
              <a:t>or quite-weakly bound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dirty="0"/>
              <a:t>R. D. </a:t>
            </a:r>
            <a:r>
              <a:rPr lang="en-US" altLang="ja-JP" dirty="0" err="1"/>
              <a:t>Mota</a:t>
            </a:r>
            <a:r>
              <a:rPr lang="en-US" altLang="ja-JP" dirty="0"/>
              <a:t> et al., PRC59(1999)46, etc.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76ADC8-7281-4DA2-87B9-ADE81E495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171"/>
          <a:stretch/>
        </p:blipFill>
        <p:spPr>
          <a:xfrm>
            <a:off x="672666" y="1490916"/>
            <a:ext cx="1717727" cy="58882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FC5305C-6ECC-476F-81AD-EB2C89906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51" y="1423687"/>
            <a:ext cx="4207083" cy="81283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B9614B5-A488-4808-8825-ABD5CC10F865}"/>
              </a:ext>
            </a:extLst>
          </p:cNvPr>
          <p:cNvSpPr txBox="1"/>
          <p:nvPr/>
        </p:nvSpPr>
        <p:spPr>
          <a:xfrm>
            <a:off x="1393267" y="4663967"/>
            <a:ext cx="6321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i="1" dirty="0">
                <a:highlight>
                  <a:srgbClr val="FFFF00"/>
                </a:highlight>
                <a:sym typeface="Wingdings" panose="05000000000000000000" pitchFamily="2" charset="2"/>
              </a:rPr>
              <a:t>need J</a:t>
            </a:r>
            <a:r>
              <a:rPr lang="en-US" altLang="ja-JP" sz="2800" b="1" i="1" baseline="30000" dirty="0">
                <a:highlight>
                  <a:srgbClr val="FFFF00"/>
                </a:highlight>
                <a:sym typeface="Wingdings" panose="05000000000000000000" pitchFamily="2" charset="2"/>
              </a:rPr>
              <a:t>P</a:t>
            </a:r>
            <a:r>
              <a:rPr lang="en-US" altLang="ja-JP" sz="2800" b="1" i="1" dirty="0">
                <a:highlight>
                  <a:srgbClr val="FFFF00"/>
                </a:highlight>
                <a:sym typeface="Wingdings" panose="05000000000000000000" pitchFamily="2" charset="2"/>
              </a:rPr>
              <a:t> determination with a polarimeter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5BC6392-0AE5-49C6-99F1-B78E07A41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098"/>
          <a:stretch/>
        </p:blipFill>
        <p:spPr>
          <a:xfrm>
            <a:off x="2339009" y="1440310"/>
            <a:ext cx="1671427" cy="690035"/>
          </a:xfrm>
          <a:prstGeom prst="rect">
            <a:avLst/>
          </a:prstGeom>
        </p:spPr>
      </p:pic>
      <p:sp>
        <p:nvSpPr>
          <p:cNvPr id="10" name="コンテンツ プレースホルダー 4">
            <a:extLst>
              <a:ext uri="{FF2B5EF4-FFF2-40B4-BE49-F238E27FC236}">
                <a16:creationId xmlns:a16="http://schemas.microsoft.com/office/drawing/2014/main" id="{B51CA711-3F39-4A6C-8163-81FB45A44DDD}"/>
              </a:ext>
            </a:extLst>
          </p:cNvPr>
          <p:cNvSpPr txBox="1">
            <a:spLocks/>
          </p:cNvSpPr>
          <p:nvPr/>
        </p:nvSpPr>
        <p:spPr>
          <a:xfrm>
            <a:off x="508054" y="5333999"/>
            <a:ext cx="8127891" cy="1567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The </a:t>
            </a:r>
            <a:r>
              <a:rPr lang="en-US" altLang="ja-JP" sz="2400" dirty="0" err="1"/>
              <a:t>K</a:t>
            </a:r>
            <a:r>
              <a:rPr lang="en-US" altLang="ja-JP" sz="2400" baseline="30000" dirty="0" err="1"/>
              <a:t>bar</a:t>
            </a:r>
            <a:r>
              <a:rPr lang="en-US" altLang="ja-JP" sz="2400" dirty="0" err="1"/>
              <a:t>NN</a:t>
            </a:r>
            <a:r>
              <a:rPr lang="en-US" altLang="ja-JP" sz="2400" dirty="0"/>
              <a:t> state (I=1/2, J</a:t>
            </a:r>
            <a:r>
              <a:rPr lang="en-US" altLang="ja-JP" sz="2400" baseline="30000" dirty="0"/>
              <a:t>P</a:t>
            </a:r>
            <a:r>
              <a:rPr lang="en-US" altLang="ja-JP" sz="2400" dirty="0"/>
              <a:t>=0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) is calculated with a </a:t>
            </a:r>
            <a:r>
              <a:rPr lang="en-US" altLang="ja-JP" sz="2400" dirty="0" err="1"/>
              <a:t>K</a:t>
            </a:r>
            <a:r>
              <a:rPr lang="en-US" altLang="ja-JP" sz="2400" baseline="30000" dirty="0" err="1"/>
              <a:t>bar</a:t>
            </a:r>
            <a:r>
              <a:rPr lang="en-US" altLang="ja-JP" sz="2400" dirty="0" err="1"/>
              <a:t>NN-</a:t>
            </a:r>
            <a:r>
              <a:rPr lang="en-US" altLang="ja-JP" sz="2400" dirty="0" err="1">
                <a:latin typeface="Symbol" panose="05050102010706020507" pitchFamily="18" charset="2"/>
              </a:rPr>
              <a:t>pS</a:t>
            </a:r>
            <a:r>
              <a:rPr lang="en-US" altLang="ja-JP" sz="2400" dirty="0" err="1"/>
              <a:t>N-</a:t>
            </a:r>
            <a:r>
              <a:rPr lang="en-US" altLang="ja-JP" sz="2400" dirty="0" err="1">
                <a:latin typeface="Symbol" panose="05050102010706020507" pitchFamily="18" charset="2"/>
              </a:rPr>
              <a:t>pL</a:t>
            </a:r>
            <a:r>
              <a:rPr lang="en-US" altLang="ja-JP" sz="2400" dirty="0" err="1"/>
              <a:t>N</a:t>
            </a:r>
            <a:r>
              <a:rPr lang="en-US" altLang="ja-JP" sz="2400" dirty="0"/>
              <a:t> coupled channel system, where the </a:t>
            </a:r>
            <a:r>
              <a:rPr lang="en-US" altLang="ja-JP" sz="2400" dirty="0" err="1">
                <a:latin typeface="Symbol" panose="05050102010706020507" pitchFamily="18" charset="2"/>
              </a:rPr>
              <a:t>pL</a:t>
            </a:r>
            <a:r>
              <a:rPr lang="en-US" altLang="ja-JP" sz="2400" dirty="0" err="1"/>
              <a:t>N</a:t>
            </a:r>
            <a:r>
              <a:rPr lang="en-US" altLang="ja-JP" sz="2400" dirty="0"/>
              <a:t> coupling is expected to be small</a:t>
            </a:r>
          </a:p>
          <a:p>
            <a:r>
              <a:rPr lang="en-US" altLang="ja-JP" sz="2400" dirty="0"/>
              <a:t>The </a:t>
            </a:r>
            <a:r>
              <a:rPr lang="en-US" altLang="ja-JP" sz="2400" dirty="0" err="1"/>
              <a:t>K</a:t>
            </a:r>
            <a:r>
              <a:rPr lang="en-US" altLang="ja-JP" sz="2400" baseline="30000" dirty="0" err="1"/>
              <a:t>bar</a:t>
            </a:r>
            <a:r>
              <a:rPr lang="en-US" altLang="ja-JP" sz="2400" dirty="0" err="1"/>
              <a:t>NN</a:t>
            </a:r>
            <a:r>
              <a:rPr lang="en-US" altLang="ja-JP" sz="2400" dirty="0"/>
              <a:t> state with J</a:t>
            </a:r>
            <a:r>
              <a:rPr lang="en-US" altLang="ja-JP" sz="2400" baseline="30000" dirty="0"/>
              <a:t>P</a:t>
            </a:r>
            <a:r>
              <a:rPr lang="en-US" altLang="ja-JP" sz="2400" dirty="0"/>
              <a:t>=1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 (</a:t>
            </a:r>
            <a:r>
              <a:rPr lang="en-US" altLang="ja-JP" sz="2400" dirty="0" err="1"/>
              <a:t>K</a:t>
            </a:r>
            <a:r>
              <a:rPr lang="en-US" altLang="ja-JP" sz="2400" baseline="30000" dirty="0" err="1"/>
              <a:t>bar</a:t>
            </a:r>
            <a:r>
              <a:rPr lang="en-US" altLang="ja-JP" sz="2400" dirty="0"/>
              <a:t>-d like configuration) is expected to not be bound, or have small B.E.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ja-JP" sz="2000" dirty="0" err="1"/>
              <a:t>S.Ohnishi</a:t>
            </a:r>
            <a:r>
              <a:rPr lang="en-US" altLang="ja-JP" sz="2000" dirty="0"/>
              <a:t> et al., PRC95(2017)065202, etc.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7D7EFD66-AC8A-40D0-B54E-EA9AE53EF1D6}"/>
              </a:ext>
            </a:extLst>
          </p:cNvPr>
          <p:cNvSpPr/>
          <p:nvPr/>
        </p:nvSpPr>
        <p:spPr>
          <a:xfrm>
            <a:off x="450574" y="5267739"/>
            <a:ext cx="8209722" cy="15877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75400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18A874-867C-4B37-8B6E-AF418E5B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" y="-9387"/>
            <a:ext cx="8908773" cy="1325563"/>
          </a:xfrm>
        </p:spPr>
        <p:txBody>
          <a:bodyPr/>
          <a:lstStyle/>
          <a:p>
            <a:r>
              <a:rPr lang="en-US" altLang="ja-JP" dirty="0">
                <a:latin typeface="Symbol" panose="05050102010706020507" pitchFamily="18" charset="2"/>
              </a:rPr>
              <a:t>S</a:t>
            </a:r>
            <a:r>
              <a:rPr lang="en-US" altLang="ja-JP" dirty="0"/>
              <a:t>*N bound state? Other possibilities?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2A52FB-C0AD-4684-A4D9-9FC553E2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lang="ja-JP" altLang="en-US" smtClean="0"/>
              <a:pPr/>
              <a:t>28</a:t>
            </a:fld>
            <a:endParaRPr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41F1B05-E7AE-4623-BB25-779CB5736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92" y="1378572"/>
            <a:ext cx="8716616" cy="4959418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dirty="0"/>
              <a:t>One theoretical possibility is a “</a:t>
            </a:r>
            <a:r>
              <a:rPr lang="en-US" altLang="ja-JP" dirty="0" err="1">
                <a:latin typeface="Symbol" panose="05050102010706020507" pitchFamily="18" charset="2"/>
              </a:rPr>
              <a:t>pL</a:t>
            </a:r>
            <a:r>
              <a:rPr lang="en-US" altLang="ja-JP" dirty="0" err="1"/>
              <a:t>N-</a:t>
            </a:r>
            <a:r>
              <a:rPr lang="en-US" altLang="ja-JP" dirty="0" err="1">
                <a:latin typeface="Symbol" panose="05050102010706020507" pitchFamily="18" charset="2"/>
              </a:rPr>
              <a:t>pS</a:t>
            </a:r>
            <a:r>
              <a:rPr lang="en-US" altLang="ja-JP" dirty="0" err="1"/>
              <a:t>N</a:t>
            </a:r>
            <a:r>
              <a:rPr lang="en-US" altLang="ja-JP" dirty="0"/>
              <a:t> dibaryon”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Calculated</a:t>
            </a:r>
            <a:r>
              <a:rPr lang="ja-JP" altLang="en-US" dirty="0"/>
              <a:t> </a:t>
            </a:r>
            <a:r>
              <a:rPr lang="en-US" altLang="ja-JP" dirty="0" err="1">
                <a:latin typeface="Symbol" panose="05050102010706020507" pitchFamily="18" charset="2"/>
              </a:rPr>
              <a:t>pL</a:t>
            </a:r>
            <a:r>
              <a:rPr lang="en-US" altLang="ja-JP" dirty="0" err="1"/>
              <a:t>N</a:t>
            </a:r>
            <a:r>
              <a:rPr lang="en-US" altLang="ja-JP" dirty="0"/>
              <a:t> resonance with </a:t>
            </a:r>
            <a:r>
              <a:rPr lang="en-US" altLang="ja-JP" b="1" dirty="0">
                <a:latin typeface="Symbol" panose="05050102010706020507" pitchFamily="18" charset="2"/>
              </a:rPr>
              <a:t>S</a:t>
            </a:r>
            <a:r>
              <a:rPr lang="en-US" altLang="ja-JP" b="1" dirty="0"/>
              <a:t>*N-</a:t>
            </a:r>
            <a:r>
              <a:rPr lang="en-US" altLang="ja-JP" b="1" dirty="0">
                <a:latin typeface="Symbol" panose="05050102010706020507" pitchFamily="18" charset="2"/>
              </a:rPr>
              <a:t>DS</a:t>
            </a:r>
            <a:r>
              <a:rPr lang="en-US" altLang="ja-JP" b="1" dirty="0"/>
              <a:t> </a:t>
            </a:r>
            <a:r>
              <a:rPr lang="en-US" altLang="ja-JP" dirty="0"/>
              <a:t>configuration is:</a:t>
            </a:r>
          </a:p>
          <a:p>
            <a:pPr lvl="1"/>
            <a:r>
              <a:rPr lang="en-US" altLang="ja-JP" dirty="0"/>
              <a:t>I=1/2, J</a:t>
            </a:r>
            <a:r>
              <a:rPr lang="en-US" altLang="ja-JP" baseline="30000" dirty="0"/>
              <a:t>P</a:t>
            </a:r>
            <a:r>
              <a:rPr lang="en-US" altLang="ja-JP" dirty="0"/>
              <a:t>=2</a:t>
            </a:r>
            <a:r>
              <a:rPr lang="en-US" altLang="ja-JP" baseline="30000" dirty="0"/>
              <a:t>+</a:t>
            </a:r>
            <a:r>
              <a:rPr lang="en-US" altLang="ja-JP" dirty="0"/>
              <a:t> : </a:t>
            </a:r>
            <a:r>
              <a:rPr lang="en-US" altLang="ja-JP" b="1" dirty="0"/>
              <a:t>E = -10-i52 MeV</a:t>
            </a:r>
          </a:p>
          <a:p>
            <a:pPr lvl="1"/>
            <a:r>
              <a:rPr lang="en-US" altLang="ja-JP" dirty="0"/>
              <a:t>I=3/2, J</a:t>
            </a:r>
            <a:r>
              <a:rPr lang="en-US" altLang="ja-JP" baseline="30000" dirty="0"/>
              <a:t>P</a:t>
            </a:r>
            <a:r>
              <a:rPr lang="en-US" altLang="ja-JP" dirty="0"/>
              <a:t>=2</a:t>
            </a:r>
            <a:r>
              <a:rPr lang="en-US" altLang="ja-JP" baseline="30000" dirty="0"/>
              <a:t>+</a:t>
            </a:r>
            <a:r>
              <a:rPr lang="en-US" altLang="ja-JP" dirty="0"/>
              <a:t> : </a:t>
            </a:r>
            <a:r>
              <a:rPr lang="en-US" altLang="ja-JP" b="1" dirty="0"/>
              <a:t>E = -120-i2.6 MeV</a:t>
            </a:r>
          </a:p>
          <a:p>
            <a:pPr lvl="1"/>
            <a:endParaRPr lang="en-US" altLang="ja-JP" sz="1200" dirty="0"/>
          </a:p>
          <a:p>
            <a:r>
              <a:rPr lang="en-US" altLang="ja-JP" dirty="0"/>
              <a:t>The obtained K</a:t>
            </a:r>
            <a:r>
              <a:rPr lang="en-US" altLang="ja-JP" baseline="30000" dirty="0"/>
              <a:t>-</a:t>
            </a:r>
            <a:r>
              <a:rPr lang="en-US" altLang="ja-JP" dirty="0"/>
              <a:t>pp parameter at E15 is </a:t>
            </a:r>
            <a:r>
              <a:rPr lang="en-US" altLang="ja-JP" b="1" dirty="0"/>
              <a:t>E=-40-i50 MeV</a:t>
            </a:r>
          </a:p>
          <a:p>
            <a:r>
              <a:rPr lang="en-US" altLang="ja-JP" dirty="0"/>
              <a:t>Therefore, the “observed K-pp structure” would be different from the “</a:t>
            </a:r>
            <a:r>
              <a:rPr lang="en-US" altLang="ja-JP" dirty="0" err="1">
                <a:latin typeface="Symbol" panose="05050102010706020507" pitchFamily="18" charset="2"/>
              </a:rPr>
              <a:t>pL</a:t>
            </a:r>
            <a:r>
              <a:rPr lang="en-US" altLang="ja-JP" dirty="0" err="1"/>
              <a:t>N-</a:t>
            </a:r>
            <a:r>
              <a:rPr lang="en-US" altLang="ja-JP" dirty="0" err="1">
                <a:latin typeface="Symbol" panose="05050102010706020507" pitchFamily="18" charset="2"/>
              </a:rPr>
              <a:t>pS</a:t>
            </a:r>
            <a:r>
              <a:rPr lang="en-US" altLang="ja-JP" dirty="0" err="1"/>
              <a:t>N</a:t>
            </a:r>
            <a:r>
              <a:rPr lang="en-US" altLang="ja-JP" dirty="0"/>
              <a:t> dibaryon”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394200BF-6308-48FB-91BB-28386E5C8F07}"/>
              </a:ext>
            </a:extLst>
          </p:cNvPr>
          <p:cNvGrpSpPr/>
          <p:nvPr/>
        </p:nvGrpSpPr>
        <p:grpSpPr>
          <a:xfrm>
            <a:off x="2119193" y="1844824"/>
            <a:ext cx="4905613" cy="1406073"/>
            <a:chOff x="2045152" y="2340092"/>
            <a:chExt cx="4905613" cy="1406073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C1BCFF2B-D40B-411E-B4AE-F99C1348B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8864" y="2350471"/>
              <a:ext cx="4100961" cy="535004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1013D44D-2CD1-49F5-B728-EBD50DD4B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5152" y="2862318"/>
              <a:ext cx="4905613" cy="883847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8E5A30E2-E512-4372-85C3-C79F93B3EFC3}"/>
                </a:ext>
              </a:extLst>
            </p:cNvPr>
            <p:cNvSpPr/>
            <p:nvPr/>
          </p:nvSpPr>
          <p:spPr>
            <a:xfrm>
              <a:off x="2045152" y="2340092"/>
              <a:ext cx="4819474" cy="140607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43E69C3-064D-42D6-9D65-DD365B4F5E4E}"/>
              </a:ext>
            </a:extLst>
          </p:cNvPr>
          <p:cNvSpPr txBox="1"/>
          <p:nvPr/>
        </p:nvSpPr>
        <p:spPr>
          <a:xfrm>
            <a:off x="5076056" y="3969060"/>
            <a:ext cx="288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with respect to M(</a:t>
            </a:r>
            <a:r>
              <a:rPr lang="en-US" altLang="ja-JP" sz="2000" dirty="0" err="1"/>
              <a:t>K</a:t>
            </a:r>
            <a:r>
              <a:rPr lang="en-US" altLang="ja-JP" sz="2000" baseline="30000" dirty="0" err="1"/>
              <a:t>bar</a:t>
            </a:r>
            <a:r>
              <a:rPr lang="en-US" altLang="ja-JP" sz="2000" dirty="0" err="1"/>
              <a:t>NN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27624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76CA3-3ADB-4DED-B94E-39BF1E9D8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520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id="{997BA5B8-79E9-4B79-AECD-26738D8A1B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4" r="51195"/>
          <a:stretch/>
        </p:blipFill>
        <p:spPr>
          <a:xfrm>
            <a:off x="7227622" y="1421600"/>
            <a:ext cx="1146220" cy="1022504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5AE437-68AB-42E3-B2EA-EDA759CCF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65488" y="1138820"/>
                <a:ext cx="6078820" cy="5719180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ja-JP" b="1" dirty="0"/>
                  <a:t>Further details of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𝑵𝑵</m:t>
                    </m:r>
                  </m:oMath>
                </a14:m>
                <a:endParaRPr kumimoji="1" lang="en-US" altLang="ja-JP" dirty="0"/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kumimoji="1" lang="en-US" altLang="ja-JP" dirty="0"/>
                  <a:t> Spin and parity of the “K</a:t>
                </a:r>
                <a:r>
                  <a:rPr kumimoji="1" lang="en-US" altLang="ja-JP" baseline="30000" dirty="0"/>
                  <a:t>-</a:t>
                </a:r>
                <a:r>
                  <a:rPr kumimoji="1" lang="en-US" altLang="ja-JP" dirty="0"/>
                  <a:t>pp”?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Really compact and dense system?</a:t>
                </a:r>
                <a:endParaRPr lang="en-US" altLang="ja-JP" sz="1200" b="1" dirty="0">
                  <a:latin typeface="Symbol" panose="05050102010706020507" pitchFamily="18" charset="2"/>
                </a:endParaRPr>
              </a:p>
              <a:p>
                <a:r>
                  <a:rPr lang="en-US" altLang="ja-JP" b="1" dirty="0">
                    <a:latin typeface="Symbol" panose="05050102010706020507" pitchFamily="18" charset="2"/>
                  </a:rPr>
                  <a:t>L</a:t>
                </a:r>
                <a:r>
                  <a:rPr lang="en-US" altLang="ja-JP" b="1" dirty="0"/>
                  <a:t>(1405) state</a:t>
                </a:r>
                <a:endParaRPr kumimoji="1" lang="en-US" altLang="ja-JP" dirty="0"/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 quasi-bound state as considered?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Size?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Relation between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b="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b="0" i="1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altLang="ja-JP" dirty="0"/>
                  <a:t>?</a:t>
                </a:r>
              </a:p>
              <a:p>
                <a:r>
                  <a:rPr lang="en-US" altLang="ja-JP" b="1" dirty="0"/>
                  <a:t>More heavier kaonic nuclei?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Mass number dependence?</a:t>
                </a:r>
              </a:p>
              <a:p>
                <a:r>
                  <a:rPr lang="en-US" altLang="ja-JP" b="1" dirty="0"/>
                  <a:t>Double kaonic nuclei?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:r>
                  <a:rPr lang="en-US" altLang="ja-JP" dirty="0"/>
                  <a:t> Much compact and dense system?</a:t>
                </a:r>
              </a:p>
              <a:p>
                <a:pPr lvl="1">
                  <a:buFont typeface="Cambria Math" panose="02040503050406030204" pitchFamily="18" charset="0"/>
                  <a:buChar char="−"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E5AE437-68AB-42E3-B2EA-EDA759CCF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5488" y="1138820"/>
                <a:ext cx="6078820" cy="5719180"/>
              </a:xfrm>
              <a:blipFill>
                <a:blip r:embed="rId3"/>
                <a:stretch>
                  <a:fillRect l="-2106" t="-1279" r="-10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>
            <a:extLst>
              <a:ext uri="{FF2B5EF4-FFF2-40B4-BE49-F238E27FC236}">
                <a16:creationId xmlns:a16="http://schemas.microsoft.com/office/drawing/2014/main" id="{FD552311-C2F9-4433-A808-1FDF38D85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674"/>
          <a:stretch/>
        </p:blipFill>
        <p:spPr>
          <a:xfrm>
            <a:off x="7414153" y="3138950"/>
            <a:ext cx="759854" cy="102250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5962623-7E8F-40ED-8C63-D9DFBED3D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3" y="0"/>
            <a:ext cx="8970134" cy="1325563"/>
          </a:xfrm>
        </p:spPr>
        <p:txBody>
          <a:bodyPr/>
          <a:lstStyle/>
          <a:p>
            <a:pPr algn="ctr"/>
            <a:r>
              <a:rPr lang="en-US" altLang="ja-JP" b="1" dirty="0"/>
              <a:t>Many Questions to be Answered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400F41-9A39-4E61-912F-A0EE1B5BF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9DD06755-A4AB-4547-8B48-8D31628EA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72"/>
          <a:stretch/>
        </p:blipFill>
        <p:spPr>
          <a:xfrm>
            <a:off x="7241786" y="4592386"/>
            <a:ext cx="1892681" cy="1022504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B2124AC-C156-44E6-9B16-784C941E2EAE}"/>
              </a:ext>
            </a:extLst>
          </p:cNvPr>
          <p:cNvGrpSpPr/>
          <p:nvPr/>
        </p:nvGrpSpPr>
        <p:grpSpPr>
          <a:xfrm>
            <a:off x="7438203" y="5872339"/>
            <a:ext cx="759163" cy="790831"/>
            <a:chOff x="6901082" y="5793825"/>
            <a:chExt cx="759163" cy="790831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ABFEF6C-76D8-4931-A95F-E28226583122}"/>
                </a:ext>
              </a:extLst>
            </p:cNvPr>
            <p:cNvSpPr txBox="1"/>
            <p:nvPr/>
          </p:nvSpPr>
          <p:spPr>
            <a:xfrm>
              <a:off x="6964256" y="6276879"/>
              <a:ext cx="646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FF0000"/>
                  </a:solidFill>
                </a:rPr>
                <a:t>K</a:t>
              </a:r>
              <a:r>
                <a:rPr kumimoji="1" lang="en-US" altLang="ja-JP" sz="1400" b="1" baseline="30000" dirty="0">
                  <a:solidFill>
                    <a:srgbClr val="FF0000"/>
                  </a:solidFill>
                </a:rPr>
                <a:t>-</a:t>
              </a:r>
              <a:r>
                <a:rPr kumimoji="1" lang="en-US" altLang="ja-JP" sz="1400" b="1" dirty="0">
                  <a:solidFill>
                    <a:srgbClr val="FF0000"/>
                  </a:solidFill>
                </a:rPr>
                <a:t>K</a:t>
              </a:r>
              <a:r>
                <a:rPr kumimoji="1" lang="en-US" altLang="ja-JP" sz="1400" b="1" baseline="30000" dirty="0">
                  <a:solidFill>
                    <a:srgbClr val="FF0000"/>
                  </a:solidFill>
                </a:rPr>
                <a:t>-</a:t>
              </a:r>
              <a:r>
                <a:rPr kumimoji="1" lang="en-US" altLang="ja-JP" sz="1400" b="1" dirty="0">
                  <a:solidFill>
                    <a:srgbClr val="0070C0"/>
                  </a:solidFill>
                </a:rPr>
                <a:t>pp</a:t>
              </a:r>
              <a:endParaRPr kumimoji="1" lang="ja-JP" altLang="en-US" sz="1400" b="1" dirty="0">
                <a:solidFill>
                  <a:srgbClr val="0070C0"/>
                </a:solidFill>
              </a:endParaRPr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3B4D568-55F7-4D42-8DF7-1FBBCFA7D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1082" y="5793825"/>
              <a:ext cx="759163" cy="483053"/>
            </a:xfrm>
            <a:prstGeom prst="rect">
              <a:avLst/>
            </a:prstGeom>
          </p:spPr>
        </p:pic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0E79A21-C011-4CF1-AD90-1BBEF641431B}"/>
              </a:ext>
            </a:extLst>
          </p:cNvPr>
          <p:cNvSpPr/>
          <p:nvPr/>
        </p:nvSpPr>
        <p:spPr>
          <a:xfrm>
            <a:off x="791580" y="1088740"/>
            <a:ext cx="8100900" cy="342038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FE596FF-A156-4A19-B8A0-AE63CD7D0BA3}"/>
              </a:ext>
            </a:extLst>
          </p:cNvPr>
          <p:cNvSpPr/>
          <p:nvPr/>
        </p:nvSpPr>
        <p:spPr>
          <a:xfrm>
            <a:off x="791580" y="5614890"/>
            <a:ext cx="8100900" cy="111330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FC518E0-1E58-4529-95ED-366968AAA251}"/>
              </a:ext>
            </a:extLst>
          </p:cNvPr>
          <p:cNvGrpSpPr/>
          <p:nvPr/>
        </p:nvGrpSpPr>
        <p:grpSpPr>
          <a:xfrm>
            <a:off x="4126463" y="5226020"/>
            <a:ext cx="5017537" cy="1651298"/>
            <a:chOff x="5730721" y="4846094"/>
            <a:chExt cx="3409517" cy="112209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B7709DBF-A548-44F6-8C61-4D32C234F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8546"/>
            <a:stretch/>
          </p:blipFill>
          <p:spPr>
            <a:xfrm>
              <a:off x="5730891" y="4846094"/>
              <a:ext cx="3409347" cy="820094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4B96125B-0A01-4315-BAFA-512FFC65CF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8007"/>
            <a:stretch/>
          </p:blipFill>
          <p:spPr>
            <a:xfrm>
              <a:off x="5730721" y="5655491"/>
              <a:ext cx="3409347" cy="312693"/>
            </a:xfrm>
            <a:prstGeom prst="rect">
              <a:avLst/>
            </a:prstGeom>
          </p:spPr>
        </p:pic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15F4BC07-B6D3-4401-8214-462B2A94F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01" y="3044521"/>
            <a:ext cx="3123348" cy="224641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006630C-3D93-4FF0-A85B-34BFD48984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017"/>
          <a:stretch/>
        </p:blipFill>
        <p:spPr>
          <a:xfrm>
            <a:off x="7048129" y="866141"/>
            <a:ext cx="2095871" cy="19718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A2E0529-DA66-422F-87D2-7911867B76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879" b="10689"/>
          <a:stretch/>
        </p:blipFill>
        <p:spPr>
          <a:xfrm>
            <a:off x="4882381" y="895576"/>
            <a:ext cx="2276122" cy="197186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87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/>
              <a:t>“K</a:t>
            </a:r>
            <a:r>
              <a:rPr kumimoji="1" lang="en-US" altLang="ja-JP" b="1" baseline="30000" dirty="0"/>
              <a:t>-</a:t>
            </a:r>
            <a:r>
              <a:rPr kumimoji="1" lang="en-US" altLang="ja-JP" b="1" dirty="0" err="1"/>
              <a:t>ppn</a:t>
            </a:r>
            <a:r>
              <a:rPr kumimoji="1" lang="en-US" altLang="ja-JP" b="1" dirty="0"/>
              <a:t>” </a:t>
            </a:r>
            <a:r>
              <a:rPr lang="en-US" altLang="ja-JP" b="1" dirty="0"/>
              <a:t>Candidates so far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944B5-0C05-48FD-A811-884E143C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7290"/>
            <a:ext cx="4261619" cy="552821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A few candidates have been reported in </a:t>
            </a:r>
            <a:r>
              <a:rPr lang="en-US" altLang="ja-JP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</a:t>
            </a:r>
            <a:r>
              <a:rPr lang="en-US" altLang="ja-JP" dirty="0"/>
              <a:t> measurements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b="1" dirty="0"/>
              <a:t>E471/E549@KEK</a:t>
            </a:r>
          </a:p>
          <a:p>
            <a:pPr lvl="1"/>
            <a:r>
              <a:rPr lang="en-US" altLang="ja-JP" baseline="30000" dirty="0"/>
              <a:t>4</a:t>
            </a:r>
            <a:r>
              <a:rPr lang="en-US" altLang="ja-JP" dirty="0"/>
              <a:t>He(stopped-K</a:t>
            </a:r>
            <a:r>
              <a:rPr lang="en-US" altLang="ja-JP" baseline="30000" dirty="0"/>
              <a:t>-</a:t>
            </a:r>
            <a:r>
              <a:rPr lang="en-US" altLang="ja-JP" dirty="0"/>
              <a:t>,p/n)X</a:t>
            </a:r>
          </a:p>
          <a:p>
            <a:pPr>
              <a:buFont typeface="Wingdings" panose="05000000000000000000" pitchFamily="2" charset="2"/>
              <a:buChar char="u"/>
            </a:pPr>
            <a:r>
              <a:rPr kumimoji="1" lang="en-US" altLang="ja-JP" b="1" dirty="0"/>
              <a:t>FINUDA@DA</a:t>
            </a:r>
            <a:r>
              <a:rPr kumimoji="1" lang="en-US" altLang="ja-JP" b="1" dirty="0">
                <a:latin typeface="Symbol" panose="05050102010706020507" pitchFamily="18" charset="2"/>
              </a:rPr>
              <a:t>F</a:t>
            </a:r>
            <a:r>
              <a:rPr kumimoji="1" lang="en-US" altLang="ja-JP" b="1" dirty="0"/>
              <a:t>NE</a:t>
            </a:r>
          </a:p>
          <a:p>
            <a:pPr lvl="1"/>
            <a:r>
              <a:rPr kumimoji="1" lang="en-US" altLang="ja-JP" dirty="0"/>
              <a:t>Li/C(</a:t>
            </a:r>
            <a:r>
              <a:rPr lang="en-US" altLang="ja-JP" dirty="0"/>
              <a:t>stopped-K</a:t>
            </a:r>
            <a:r>
              <a:rPr lang="en-US" altLang="ja-JP" baseline="30000" dirty="0"/>
              <a:t>-</a:t>
            </a:r>
            <a:r>
              <a:rPr lang="en-US" altLang="ja-JP" dirty="0"/>
              <a:t>,</a:t>
            </a:r>
            <a:r>
              <a:rPr lang="en-US" altLang="ja-JP" dirty="0" err="1">
                <a:latin typeface="Symbol" panose="05050102010706020507" pitchFamily="18" charset="2"/>
              </a:rPr>
              <a:t>L</a:t>
            </a:r>
            <a:r>
              <a:rPr lang="en-US" altLang="ja-JP" dirty="0" err="1"/>
              <a:t>d</a:t>
            </a:r>
            <a:r>
              <a:rPr lang="en-US" altLang="ja-JP" dirty="0"/>
              <a:t>)</a:t>
            </a:r>
          </a:p>
          <a:p>
            <a:pPr>
              <a:buFont typeface="Wingdings" panose="05000000000000000000" pitchFamily="2" charset="2"/>
              <a:buChar char="u"/>
            </a:pPr>
            <a:r>
              <a:rPr lang="en-US" altLang="ja-JP" b="1" dirty="0"/>
              <a:t>FOPI@GSI</a:t>
            </a:r>
          </a:p>
          <a:p>
            <a:pPr lvl="1"/>
            <a:r>
              <a:rPr kumimoji="1" lang="en-US" altLang="ja-JP" dirty="0" err="1">
                <a:latin typeface="Symbol" panose="05050102010706020507" pitchFamily="18" charset="2"/>
              </a:rPr>
              <a:t>L</a:t>
            </a:r>
            <a:r>
              <a:rPr kumimoji="1" lang="en-US" altLang="ja-JP" dirty="0" err="1"/>
              <a:t>d</a:t>
            </a:r>
            <a:r>
              <a:rPr kumimoji="1" lang="en-US" altLang="ja-JP" dirty="0"/>
              <a:t> in </a:t>
            </a:r>
            <a:r>
              <a:rPr kumimoji="1" lang="en-US" altLang="ja-JP" dirty="0" err="1"/>
              <a:t>Ni+Ni</a:t>
            </a:r>
            <a:endParaRPr kumimoji="1" lang="en-US" altLang="ja-JP" dirty="0">
              <a:sym typeface="Wingdings" panose="05000000000000000000" pitchFamily="2" charset="2"/>
            </a:endParaRPr>
          </a:p>
          <a:p>
            <a:pPr lvl="1"/>
            <a:endParaRPr lang="en-US" altLang="ja-JP" dirty="0">
              <a:sym typeface="Wingdings" panose="05000000000000000000" pitchFamily="2" charset="2"/>
            </a:endParaRPr>
          </a:p>
          <a:p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Exclusive measurement using a simple reaction (in-flight &amp; light nuclei) is crucial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416A96-87B2-4E73-82B8-5049B7F9F446}"/>
              </a:ext>
            </a:extLst>
          </p:cNvPr>
          <p:cNvSpPr txBox="1"/>
          <p:nvPr/>
        </p:nvSpPr>
        <p:spPr>
          <a:xfrm>
            <a:off x="2962138" y="2208737"/>
            <a:ext cx="2141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NULL results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DAE4189-ADC8-4859-A99F-263E52C464A9}"/>
              </a:ext>
            </a:extLst>
          </p:cNvPr>
          <p:cNvSpPr txBox="1"/>
          <p:nvPr/>
        </p:nvSpPr>
        <p:spPr>
          <a:xfrm>
            <a:off x="2995776" y="3083054"/>
            <a:ext cx="1923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 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Observed?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F1DFC3-BB69-4502-97DB-08B3714D9EFF}"/>
              </a:ext>
            </a:extLst>
          </p:cNvPr>
          <p:cNvSpPr txBox="1"/>
          <p:nvPr/>
        </p:nvSpPr>
        <p:spPr>
          <a:xfrm>
            <a:off x="2992159" y="3873935"/>
            <a:ext cx="1923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70C0"/>
                </a:solidFill>
                <a:sym typeface="Wingdings" panose="05000000000000000000" pitchFamily="2" charset="2"/>
              </a:rPr>
              <a:t> </a:t>
            </a:r>
            <a:r>
              <a:rPr kumimoji="1" lang="en-US" altLang="ja-JP" sz="2400" b="1" dirty="0">
                <a:solidFill>
                  <a:srgbClr val="0070C0"/>
                </a:solidFill>
              </a:rPr>
              <a:t>Observed?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8F733C2-8C3C-4670-AF4A-D4406F0D2A5E}"/>
              </a:ext>
            </a:extLst>
          </p:cNvPr>
          <p:cNvSpPr txBox="1"/>
          <p:nvPr/>
        </p:nvSpPr>
        <p:spPr>
          <a:xfrm>
            <a:off x="5745042" y="979755"/>
            <a:ext cx="2909707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baseline="30000" dirty="0">
                <a:solidFill>
                  <a:srgbClr val="FF0000"/>
                </a:solidFill>
              </a:rPr>
              <a:t>4</a:t>
            </a:r>
            <a:r>
              <a:rPr lang="en-US" altLang="ja-JP" sz="2400" b="1" dirty="0">
                <a:solidFill>
                  <a:srgbClr val="FF0000"/>
                </a:solidFill>
              </a:rPr>
              <a:t>He(stopped-K</a:t>
            </a:r>
            <a:r>
              <a:rPr lang="en-US" altLang="ja-JP" sz="2400" b="1" baseline="30000" dirty="0">
                <a:solidFill>
                  <a:srgbClr val="FF0000"/>
                </a:solidFill>
              </a:rPr>
              <a:t>-</a:t>
            </a:r>
            <a:r>
              <a:rPr lang="en-US" altLang="ja-JP" sz="2400" b="1" dirty="0">
                <a:solidFill>
                  <a:srgbClr val="FF0000"/>
                </a:solidFill>
              </a:rPr>
              <a:t>,p/n)X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DF02339-DB33-464D-8F0A-7C0A8864B500}"/>
              </a:ext>
            </a:extLst>
          </p:cNvPr>
          <p:cNvSpPr/>
          <p:nvPr/>
        </p:nvSpPr>
        <p:spPr>
          <a:xfrm>
            <a:off x="5657061" y="1466282"/>
            <a:ext cx="3121367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r>
              <a:rPr lang="ja-JP" altLang="en-US" sz="1600" i="1" dirty="0"/>
              <a:t>PLB6</a:t>
            </a:r>
            <a:r>
              <a:rPr lang="en-US" altLang="ja-JP" sz="1600" i="1" dirty="0"/>
              <a:t>59(2008)107, </a:t>
            </a:r>
            <a:r>
              <a:rPr lang="ja-JP" altLang="en-US" sz="1600" i="1" dirty="0"/>
              <a:t>PLB688</a:t>
            </a:r>
            <a:r>
              <a:rPr lang="en-US" altLang="ja-JP" sz="1600" i="1" dirty="0"/>
              <a:t>(2010)</a:t>
            </a:r>
            <a:r>
              <a:rPr lang="ja-JP" altLang="en-US" sz="1600" i="1" dirty="0"/>
              <a:t>43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AE1D28-36BB-4FAC-ACAD-26B36D42DD3F}"/>
              </a:ext>
            </a:extLst>
          </p:cNvPr>
          <p:cNvSpPr/>
          <p:nvPr/>
        </p:nvSpPr>
        <p:spPr>
          <a:xfrm>
            <a:off x="5788737" y="2873035"/>
            <a:ext cx="2701317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0" lvl="1"/>
            <a:r>
              <a:rPr lang="en-US" altLang="ja-JP" sz="2400" b="1" dirty="0">
                <a:solidFill>
                  <a:srgbClr val="0070C0"/>
                </a:solidFill>
              </a:rPr>
              <a:t>Li/C(stopped-K</a:t>
            </a:r>
            <a:r>
              <a:rPr lang="en-US" altLang="ja-JP" sz="2400" b="1" baseline="30000" dirty="0">
                <a:solidFill>
                  <a:srgbClr val="0070C0"/>
                </a:solidFill>
              </a:rPr>
              <a:t>-</a:t>
            </a:r>
            <a:r>
              <a:rPr lang="en-US" altLang="ja-JP" sz="2400" b="1" dirty="0">
                <a:solidFill>
                  <a:srgbClr val="0070C0"/>
                </a:solidFill>
              </a:rPr>
              <a:t>,</a:t>
            </a:r>
            <a:r>
              <a:rPr lang="en-US" altLang="ja-JP" sz="24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err="1">
                <a:solidFill>
                  <a:srgbClr val="0070C0"/>
                </a:solidFill>
              </a:rPr>
              <a:t>d</a:t>
            </a:r>
            <a:r>
              <a:rPr lang="en-US" altLang="ja-JP" sz="2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780054B-5D2E-4E08-A33B-2544A229F7BC}"/>
              </a:ext>
            </a:extLst>
          </p:cNvPr>
          <p:cNvSpPr/>
          <p:nvPr/>
        </p:nvSpPr>
        <p:spPr>
          <a:xfrm>
            <a:off x="7408195" y="4421409"/>
            <a:ext cx="15520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i="1" dirty="0"/>
              <a:t>PLB654</a:t>
            </a:r>
            <a:r>
              <a:rPr lang="en-US" altLang="ja-JP" sz="1600" i="1" dirty="0"/>
              <a:t>(2007)</a:t>
            </a:r>
            <a:r>
              <a:rPr lang="ja-JP" altLang="en-US" sz="1600" i="1" dirty="0"/>
              <a:t>80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697FAE20-4BAA-44B7-BE66-A74F2A7630B8}"/>
              </a:ext>
            </a:extLst>
          </p:cNvPr>
          <p:cNvSpPr/>
          <p:nvPr/>
        </p:nvSpPr>
        <p:spPr>
          <a:xfrm>
            <a:off x="5411931" y="5258909"/>
            <a:ext cx="1648208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/>
          <a:p>
            <a:pPr marL="0" lvl="1"/>
            <a:r>
              <a:rPr lang="en-US" altLang="ja-JP" sz="2400" b="1" dirty="0" err="1">
                <a:solidFill>
                  <a:srgbClr val="0070C0"/>
                </a:solidFill>
                <a:latin typeface="Symbol" panose="05050102010706020507" pitchFamily="18" charset="2"/>
              </a:rPr>
              <a:t>L</a:t>
            </a:r>
            <a:r>
              <a:rPr lang="en-US" altLang="ja-JP" sz="2400" b="1" dirty="0" err="1">
                <a:solidFill>
                  <a:srgbClr val="0070C0"/>
                </a:solidFill>
              </a:rPr>
              <a:t>d</a:t>
            </a:r>
            <a:r>
              <a:rPr lang="en-US" altLang="ja-JP" sz="2400" b="1" dirty="0">
                <a:solidFill>
                  <a:srgbClr val="0070C0"/>
                </a:solidFill>
              </a:rPr>
              <a:t> in </a:t>
            </a:r>
            <a:r>
              <a:rPr lang="en-US" altLang="ja-JP" sz="2400" b="1" dirty="0" err="1">
                <a:solidFill>
                  <a:srgbClr val="0070C0"/>
                </a:solidFill>
              </a:rPr>
              <a:t>Ni+Ni</a:t>
            </a:r>
            <a:endParaRPr lang="en-US" altLang="ja-JP" sz="2400" b="1" dirty="0">
              <a:solidFill>
                <a:srgbClr val="0070C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E3409DB-558E-4BA3-934C-F544BB6D3ED9}"/>
              </a:ext>
            </a:extLst>
          </p:cNvPr>
          <p:cNvSpPr txBox="1"/>
          <p:nvPr/>
        </p:nvSpPr>
        <p:spPr>
          <a:xfrm>
            <a:off x="4893880" y="5657926"/>
            <a:ext cx="2306016" cy="33855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1600" i="1" dirty="0"/>
              <a:t>EXA05 Conference (2005)</a:t>
            </a:r>
            <a:endParaRPr kumimoji="1" lang="ja-JP" altLang="en-US" sz="1600" i="1" dirty="0"/>
          </a:p>
        </p:txBody>
      </p: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3AC4A27F-0C78-47EE-BD91-1BBDBD2F6717}"/>
              </a:ext>
            </a:extLst>
          </p:cNvPr>
          <p:cNvCxnSpPr/>
          <p:nvPr/>
        </p:nvCxnSpPr>
        <p:spPr>
          <a:xfrm flipV="1">
            <a:off x="7022373" y="4490143"/>
            <a:ext cx="0" cy="321971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EFF7E79F-F4DE-4BD8-A595-AD19C2625D99}"/>
              </a:ext>
            </a:extLst>
          </p:cNvPr>
          <p:cNvCxnSpPr/>
          <p:nvPr/>
        </p:nvCxnSpPr>
        <p:spPr>
          <a:xfrm flipV="1">
            <a:off x="7440758" y="6020583"/>
            <a:ext cx="0" cy="321971"/>
          </a:xfrm>
          <a:prstGeom prst="straightConnector1">
            <a:avLst/>
          </a:prstGeom>
          <a:ln w="6350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B15556-325B-4EE6-A7F3-F9F54A33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2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ja-JP" b="1" dirty="0"/>
                  <a:t>Expected Yield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𝑵𝑵𝑵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E00FD82-6408-4F02-8548-47540F2D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44059"/>
            <a:ext cx="5590903" cy="2289197"/>
          </a:xfrm>
        </p:spPr>
        <p:txBody>
          <a:bodyPr>
            <a:normAutofit/>
          </a:bodyPr>
          <a:lstStyle/>
          <a:p>
            <a:r>
              <a:rPr lang="en-US" altLang="ja-JP" dirty="0" err="1"/>
              <a:t>N</a:t>
            </a:r>
            <a:r>
              <a:rPr lang="en-US" altLang="ja-JP" baseline="-25000" dirty="0" err="1"/>
              <a:t>beam</a:t>
            </a:r>
            <a:r>
              <a:rPr lang="en-US" altLang="ja-JP" dirty="0"/>
              <a:t> = </a:t>
            </a:r>
            <a:r>
              <a:rPr lang="en-US" altLang="ja-JP" b="1" dirty="0"/>
              <a:t>100 G</a:t>
            </a:r>
            <a:r>
              <a:rPr lang="en-US" altLang="ja-JP" dirty="0"/>
              <a:t> K- on target</a:t>
            </a:r>
          </a:p>
          <a:p>
            <a:pPr lvl="1"/>
            <a:r>
              <a:rPr lang="en-US" altLang="ja-JP" dirty="0"/>
              <a:t>under the MR beam power of </a:t>
            </a:r>
            <a:r>
              <a:rPr lang="en-US" altLang="ja-JP" b="1" dirty="0"/>
              <a:t>90 kW </a:t>
            </a:r>
            <a:r>
              <a:rPr lang="en-US" altLang="ja-JP" dirty="0"/>
              <a:t>with </a:t>
            </a:r>
            <a:r>
              <a:rPr lang="en-US" altLang="ja-JP" b="1" dirty="0"/>
              <a:t>5.2 s</a:t>
            </a:r>
            <a:r>
              <a:rPr lang="en-US" altLang="ja-JP" dirty="0"/>
              <a:t> repetition cycle.</a:t>
            </a:r>
          </a:p>
          <a:p>
            <a:pPr lvl="2"/>
            <a:r>
              <a:rPr lang="en-US" altLang="ja-JP" dirty="0"/>
              <a:t>3.2 x 10</a:t>
            </a:r>
            <a:r>
              <a:rPr lang="en-US" altLang="ja-JP" baseline="30000" dirty="0"/>
              <a:t>5</a:t>
            </a:r>
            <a:r>
              <a:rPr lang="en-US" altLang="ja-JP" dirty="0"/>
              <a:t> K- on target / spill @ 1.0 GeV/c</a:t>
            </a:r>
          </a:p>
          <a:p>
            <a:pPr lvl="1"/>
            <a:r>
              <a:rPr lang="en-US" altLang="ja-JP" b="1" dirty="0"/>
              <a:t>3 weeks</a:t>
            </a:r>
            <a:r>
              <a:rPr lang="en-US" altLang="ja-JP" dirty="0"/>
              <a:t> data taking (90% up-time)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A380F33-1763-4089-8F03-7B6935040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65" y="1144755"/>
            <a:ext cx="8558055" cy="999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コンテンツ プレースホルダー 6">
            <a:extLst>
              <a:ext uri="{FF2B5EF4-FFF2-40B4-BE49-F238E27FC236}">
                <a16:creationId xmlns:a16="http://schemas.microsoft.com/office/drawing/2014/main" id="{37D660D9-B308-4991-8FC5-2028FAB4783B}"/>
              </a:ext>
            </a:extLst>
          </p:cNvPr>
          <p:cNvSpPr txBox="1">
            <a:spLocks/>
          </p:cNvSpPr>
          <p:nvPr/>
        </p:nvSpPr>
        <p:spPr>
          <a:xfrm>
            <a:off x="0" y="4789496"/>
            <a:ext cx="5071455" cy="1847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K</a:t>
            </a:r>
            <a:r>
              <a:rPr kumimoji="1" lang="en-US" altLang="ja-JP" sz="28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-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ppn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L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d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)   ~ 2 x 10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N(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K</a:t>
            </a:r>
            <a:r>
              <a:rPr kumimoji="1" lang="en-US" altLang="ja-JP" sz="28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-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ppn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L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pn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) ~ 3 x 10</a:t>
            </a:r>
            <a:r>
              <a:rPr kumimoji="1" lang="en-US" altLang="ja-JP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3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c.f. 1.7 x 10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“K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pp”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L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 accumulated in E15-2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nd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 (40 G K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  <a:sym typeface="Wingdings" panose="05000000000000000000" pitchFamily="2" charset="2"/>
              </a:rPr>
              <a:t>)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556D7596-F02B-4747-877A-F111A0CC8A0C}"/>
              </a:ext>
            </a:extLst>
          </p:cNvPr>
          <p:cNvGraphicFramePr>
            <a:graphicFrameLocks noGrp="1"/>
          </p:cNvGraphicFramePr>
          <p:nvPr/>
        </p:nvGraphicFramePr>
        <p:xfrm>
          <a:off x="5830354" y="2812479"/>
          <a:ext cx="318191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0955">
                  <a:extLst>
                    <a:ext uri="{9D8B030D-6E8A-4147-A177-3AD203B41FA5}">
                      <a16:colId xmlns:a16="http://schemas.microsoft.com/office/drawing/2014/main" val="2407114789"/>
                    </a:ext>
                  </a:extLst>
                </a:gridCol>
                <a:gridCol w="1590955">
                  <a:extLst>
                    <a:ext uri="{9D8B030D-6E8A-4147-A177-3AD203B41FA5}">
                      <a16:colId xmlns:a16="http://schemas.microsoft.com/office/drawing/2014/main" val="1657022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err="1"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b="1" dirty="0" err="1"/>
                        <a:t>d</a:t>
                      </a:r>
                      <a:r>
                        <a:rPr kumimoji="1" lang="en-US" altLang="ja-JP" b="1" dirty="0"/>
                        <a:t> / </a:t>
                      </a:r>
                      <a:r>
                        <a:rPr kumimoji="1" lang="en-US" altLang="ja-JP" b="1" dirty="0" err="1">
                          <a:latin typeface="Symbol" panose="05050102010706020507" pitchFamily="18" charset="2"/>
                        </a:rPr>
                        <a:t>L</a:t>
                      </a:r>
                      <a:r>
                        <a:rPr kumimoji="1" lang="en-US" altLang="ja-JP" b="1" dirty="0" err="1"/>
                        <a:t>pn</a:t>
                      </a:r>
                      <a:endParaRPr kumimoji="1"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1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latin typeface="Symbol" panose="05050102010706020507" pitchFamily="18" charset="2"/>
                        </a:rPr>
                        <a:t>s</a:t>
                      </a:r>
                      <a:r>
                        <a:rPr kumimoji="1" lang="en-US" altLang="ja-JP" b="1" dirty="0"/>
                        <a:t>(K</a:t>
                      </a:r>
                      <a:r>
                        <a:rPr kumimoji="1" lang="en-US" altLang="ja-JP" b="1" baseline="30000" dirty="0"/>
                        <a:t>-</a:t>
                      </a:r>
                      <a:r>
                        <a:rPr kumimoji="1" lang="en-US" altLang="ja-JP" b="1" dirty="0" err="1"/>
                        <a:t>ppn</a:t>
                      </a:r>
                      <a:r>
                        <a:rPr kumimoji="1" lang="en-US" altLang="ja-JP" b="1" dirty="0"/>
                        <a:t>)*Br</a:t>
                      </a:r>
                      <a:endParaRPr kumimoji="1" lang="ja-JP" altLang="en-US" b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 </a:t>
                      </a:r>
                      <a:r>
                        <a:rPr kumimoji="1" lang="en-US" altLang="ja-JP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1" lang="en-US" altLang="ja-JP" dirty="0"/>
                        <a:t>b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376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rgbClr val="0070C0"/>
                          </a:solidFill>
                        </a:rPr>
                        <a:t>N(K</a:t>
                      </a:r>
                      <a:r>
                        <a:rPr kumimoji="1" lang="en-US" altLang="ja-JP" b="1" baseline="30000" dirty="0">
                          <a:solidFill>
                            <a:srgbClr val="0070C0"/>
                          </a:solidFill>
                        </a:rPr>
                        <a:t>-</a:t>
                      </a:r>
                      <a:r>
                        <a:rPr kumimoji="1" lang="en-US" altLang="ja-JP" b="1" dirty="0">
                          <a:solidFill>
                            <a:srgbClr val="0070C0"/>
                          </a:solidFill>
                        </a:rPr>
                        <a:t> on target)</a:t>
                      </a:r>
                      <a:endParaRPr kumimoji="1" lang="ja-JP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0070C0"/>
                          </a:solidFill>
                        </a:rPr>
                        <a:t>100 G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71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N(target)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2.65 x 10</a:t>
                      </a:r>
                      <a:r>
                        <a:rPr kumimoji="1" lang="en-US" altLang="ja-JP" baseline="30000" dirty="0"/>
                        <a:t>23</a:t>
                      </a:r>
                      <a:endParaRPr kumimoji="1" lang="ja-JP" altLang="en-US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50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rgbClr val="0070C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="1" dirty="0">
                          <a:solidFill>
                            <a:srgbClr val="0070C0"/>
                          </a:solidFill>
                        </a:rPr>
                        <a:t>(DAQ)</a:t>
                      </a:r>
                      <a:endParaRPr kumimoji="1" lang="ja-JP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0070C0"/>
                          </a:solidFill>
                        </a:rPr>
                        <a:t>0.9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37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="1" dirty="0"/>
                        <a:t>(trigger)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0.93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42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="1" dirty="0"/>
                        <a:t>(beam)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0.55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83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solidFill>
                            <a:srgbClr val="0070C0"/>
                          </a:solidFill>
                          <a:latin typeface="Symbol" panose="05050102010706020507" pitchFamily="18" charset="2"/>
                        </a:rPr>
                        <a:t>W</a:t>
                      </a:r>
                      <a:r>
                        <a:rPr kumimoji="1" lang="en-US" altLang="ja-JP" b="1" dirty="0">
                          <a:solidFill>
                            <a:srgbClr val="0070C0"/>
                          </a:solidFill>
                        </a:rPr>
                        <a:t>(CDC)</a:t>
                      </a:r>
                      <a:endParaRPr kumimoji="1" lang="ja-JP" altLang="en-US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rgbClr val="0070C0"/>
                          </a:solidFill>
                        </a:rPr>
                        <a:t>0.27 / 0.077</a:t>
                      </a:r>
                      <a:endParaRPr kumimoji="1" lang="ja-JP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42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kumimoji="1" lang="en-US" altLang="ja-JP" b="1" dirty="0"/>
                        <a:t>(CDC)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0.6 / 0.3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75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/>
                        <a:t>N(K</a:t>
                      </a:r>
                      <a:r>
                        <a:rPr kumimoji="1" lang="en-US" altLang="ja-JP" b="1" baseline="30000" dirty="0"/>
                        <a:t>-</a:t>
                      </a:r>
                      <a:r>
                        <a:rPr kumimoji="1" lang="en-US" altLang="ja-JP" b="1" dirty="0" err="1"/>
                        <a:t>ppn</a:t>
                      </a:r>
                      <a:r>
                        <a:rPr kumimoji="1" lang="en-US" altLang="ja-JP" b="1" dirty="0"/>
                        <a:t>)</a:t>
                      </a:r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 k / 2.8 k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8931"/>
                  </a:ext>
                </a:extLst>
              </a:tr>
            </a:tbl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DEC339-ADDA-4B81-957D-38FC25A300EC}"/>
              </a:ext>
            </a:extLst>
          </p:cNvPr>
          <p:cNvSpPr txBox="1"/>
          <p:nvPr/>
        </p:nvSpPr>
        <p:spPr>
          <a:xfrm>
            <a:off x="4018089" y="3269051"/>
            <a:ext cx="1793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>
                    <a:alpha val="20000"/>
                  </a:srgbClr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around 2024</a:t>
            </a:r>
            <a:endParaRPr kumimoji="1" lang="ja-JP" altLang="en-US" sz="2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>
                  <a:alpha val="20000"/>
                </a:srgbClr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63FA859-8E0F-4609-8086-FDCEC5D39805}"/>
              </a:ext>
            </a:extLst>
          </p:cNvPr>
          <p:cNvSpPr txBox="1"/>
          <p:nvPr/>
        </p:nvSpPr>
        <p:spPr>
          <a:xfrm>
            <a:off x="7089817" y="6506354"/>
            <a:ext cx="1957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* improved from E15</a:t>
            </a:r>
            <a:endParaRPr kumimoji="1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52D7F5-7A8E-40BB-9D32-5DA9F9843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12FD73-3B79-4649-AE7F-26B9A55D462C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80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𝑵𝑵</m:t>
                    </m:r>
                  </m:oMath>
                </a14:m>
                <a:r>
                  <a:rPr kumimoji="1" lang="ja-JP" altLang="en-US" b="1" dirty="0"/>
                  <a:t> </a:t>
                </a:r>
                <a:r>
                  <a:rPr kumimoji="1" lang="en-US" altLang="ja-JP" b="1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𝑵𝑵𝑵𝑵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>
                <a:blip r:embed="rId2"/>
                <a:stretch>
                  <a:fillRect b="-13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944B5-0C05-48FD-A811-884E143C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97" y="1253502"/>
            <a:ext cx="8664583" cy="1050104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More heavier system must be explored to provide more conclusive evidence of the </a:t>
            </a:r>
            <a:r>
              <a:rPr lang="en-US" altLang="ja-JP" dirty="0"/>
              <a:t>kaonic nuclei</a:t>
            </a:r>
            <a:endParaRPr kumimoji="1"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65A8C-68B9-47AF-98F9-A5F70A26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F8AEEB-4269-4C04-8411-B9E82610E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96" y="2427535"/>
            <a:ext cx="8248886" cy="348559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617B6C-958E-4E88-8317-F786811634FB}"/>
              </a:ext>
            </a:extLst>
          </p:cNvPr>
          <p:cNvSpPr txBox="1"/>
          <p:nvPr/>
        </p:nvSpPr>
        <p:spPr>
          <a:xfrm>
            <a:off x="2479121" y="2480922"/>
            <a:ext cx="209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70C0"/>
                </a:solidFill>
              </a:rPr>
              <a:t>the larger nuclei </a:t>
            </a:r>
            <a:r>
              <a:rPr lang="en-US" altLang="ja-JP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ja-JP" sz="2000" b="1" dirty="0">
                <a:solidFill>
                  <a:srgbClr val="0070C0"/>
                </a:solidFill>
              </a:rPr>
              <a:t> the larger B.E.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42040-8881-48F2-86A4-12D7D8819CDA}"/>
              </a:ext>
            </a:extLst>
          </p:cNvPr>
          <p:cNvSpPr txBox="1"/>
          <p:nvPr/>
        </p:nvSpPr>
        <p:spPr>
          <a:xfrm>
            <a:off x="5652120" y="2469666"/>
            <a:ext cx="300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Discrepancy would be resolved if the models adopt both </a:t>
            </a:r>
            <a:r>
              <a:rPr lang="en-US" altLang="ja-JP" b="1" dirty="0" err="1">
                <a:solidFill>
                  <a:srgbClr val="FF0000"/>
                </a:solidFill>
              </a:rPr>
              <a:t>mesonic</a:t>
            </a:r>
            <a:r>
              <a:rPr lang="en-US" altLang="ja-JP" b="1" dirty="0">
                <a:solidFill>
                  <a:srgbClr val="FF0000"/>
                </a:solidFill>
              </a:rPr>
              <a:t> &amp; non-</a:t>
            </a:r>
            <a:r>
              <a:rPr lang="en-US" altLang="ja-JP" b="1" dirty="0" err="1">
                <a:solidFill>
                  <a:srgbClr val="FF0000"/>
                </a:solidFill>
              </a:rPr>
              <a:t>mesonic</a:t>
            </a:r>
            <a:r>
              <a:rPr lang="en-US" altLang="ja-JP" b="1" dirty="0">
                <a:solidFill>
                  <a:srgbClr val="FF0000"/>
                </a:solidFill>
              </a:rPr>
              <a:t> decays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C5F78DC-8929-4676-956D-BC4412563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411" r="26062"/>
          <a:stretch/>
        </p:blipFill>
        <p:spPr>
          <a:xfrm>
            <a:off x="863588" y="151529"/>
            <a:ext cx="991679" cy="10225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F736FF-D646-452B-875A-8B977D02CC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578"/>
          <a:stretch/>
        </p:blipFill>
        <p:spPr>
          <a:xfrm>
            <a:off x="7164288" y="76597"/>
            <a:ext cx="1062510" cy="102250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C69EA8-4AC4-4A60-A2C3-D51ECAA78D4A}"/>
              </a:ext>
            </a:extLst>
          </p:cNvPr>
          <p:cNvSpPr txBox="1"/>
          <p:nvPr/>
        </p:nvSpPr>
        <p:spPr>
          <a:xfrm>
            <a:off x="215516" y="2312877"/>
            <a:ext cx="896399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</a:rPr>
              <a:t>B.E.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821880C-C811-4164-A8F3-9EAB2462A1D2}"/>
              </a:ext>
            </a:extLst>
          </p:cNvPr>
          <p:cNvSpPr txBox="1"/>
          <p:nvPr/>
        </p:nvSpPr>
        <p:spPr>
          <a:xfrm>
            <a:off x="4716016" y="2312876"/>
            <a:ext cx="476412" cy="646331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Symbol" panose="05050102010706020507" pitchFamily="18" charset="2"/>
              </a:rPr>
              <a:t>G</a:t>
            </a:r>
            <a:endParaRPr kumimoji="1" lang="ja-JP" altLang="en-US" sz="3600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sp>
        <p:nvSpPr>
          <p:cNvPr id="12" name="星: 5 pt 11">
            <a:extLst>
              <a:ext uri="{FF2B5EF4-FFF2-40B4-BE49-F238E27FC236}">
                <a16:creationId xmlns:a16="http://schemas.microsoft.com/office/drawing/2014/main" id="{1FFA463D-9F49-4011-B1C7-AC555BE18C9F}"/>
              </a:ext>
            </a:extLst>
          </p:cNvPr>
          <p:cNvSpPr/>
          <p:nvPr/>
        </p:nvSpPr>
        <p:spPr>
          <a:xfrm>
            <a:off x="1259632" y="4905164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星: 5 pt 12">
            <a:extLst>
              <a:ext uri="{FF2B5EF4-FFF2-40B4-BE49-F238E27FC236}">
                <a16:creationId xmlns:a16="http://schemas.microsoft.com/office/drawing/2014/main" id="{8E0C5A9B-12F4-44C2-A877-55F378F7FB55}"/>
              </a:ext>
            </a:extLst>
          </p:cNvPr>
          <p:cNvSpPr/>
          <p:nvPr/>
        </p:nvSpPr>
        <p:spPr>
          <a:xfrm>
            <a:off x="5364088" y="2722701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: 5 pt 13">
            <a:extLst>
              <a:ext uri="{FF2B5EF4-FFF2-40B4-BE49-F238E27FC236}">
                <a16:creationId xmlns:a16="http://schemas.microsoft.com/office/drawing/2014/main" id="{5B415633-E24E-451E-A0E4-CDCE064CC1EA}"/>
              </a:ext>
            </a:extLst>
          </p:cNvPr>
          <p:cNvSpPr/>
          <p:nvPr/>
        </p:nvSpPr>
        <p:spPr>
          <a:xfrm>
            <a:off x="1359426" y="3754777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DD252E-5F45-4E34-BE1B-7F5F1FBA4D8B}"/>
              </a:ext>
            </a:extLst>
          </p:cNvPr>
          <p:cNvSpPr txBox="1"/>
          <p:nvPr/>
        </p:nvSpPr>
        <p:spPr>
          <a:xfrm>
            <a:off x="1647458" y="4057499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(E15=</a:t>
            </a:r>
            <a:r>
              <a:rPr kumimoji="1" lang="en-US" altLang="ja-JP" sz="1400" b="1" dirty="0" err="1">
                <a:latin typeface="Symbol" panose="05050102010706020507" pitchFamily="18" charset="2"/>
              </a:rPr>
              <a:t>L</a:t>
            </a:r>
            <a:r>
              <a:rPr kumimoji="1" lang="en-US" altLang="ja-JP" sz="1400" b="1" dirty="0" err="1"/>
              <a:t>p</a:t>
            </a:r>
            <a:r>
              <a:rPr kumimoji="1" lang="en-US" altLang="ja-JP" sz="1400" b="1" dirty="0"/>
              <a:t>)</a:t>
            </a:r>
            <a:endParaRPr kumimoji="1" lang="ja-JP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2">
                <a:extLst>
                  <a:ext uri="{FF2B5EF4-FFF2-40B4-BE49-F238E27FC236}">
                    <a16:creationId xmlns:a16="http://schemas.microsoft.com/office/drawing/2014/main" id="{6058A2F8-020A-43F6-BC41-62BA3A1AD4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50582" y="5995240"/>
                <a:ext cx="6856348" cy="8011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altLang="ja-JP" sz="2400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en-US" altLang="ja-JP" sz="2400" i="1" smtClean="0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altLang="ja-JP" sz="2400" dirty="0"/>
                  <a:t> system is expected to be the most compact system due to an </a:t>
                </a:r>
                <a:r>
                  <a:rPr lang="en-US" altLang="ja-JP" sz="2400" dirty="0">
                    <a:latin typeface="Symbol" panose="05050102010706020507" pitchFamily="18" charset="2"/>
                  </a:rPr>
                  <a:t>a</a:t>
                </a:r>
                <a:r>
                  <a:rPr lang="el-GR" altLang="ja-JP" sz="2400" dirty="0"/>
                  <a:t> </a:t>
                </a:r>
                <a:r>
                  <a:rPr lang="en-US" altLang="ja-JP" sz="2400" dirty="0"/>
                  <a:t>particle configuration</a:t>
                </a:r>
              </a:p>
            </p:txBody>
          </p:sp>
        </mc:Choice>
        <mc:Fallback xmlns="">
          <p:sp>
            <p:nvSpPr>
              <p:cNvPr id="16" name="コンテンツ プレースホルダー 2">
                <a:extLst>
                  <a:ext uri="{FF2B5EF4-FFF2-40B4-BE49-F238E27FC236}">
                    <a16:creationId xmlns:a16="http://schemas.microsoft.com/office/drawing/2014/main" id="{6058A2F8-020A-43F6-BC41-62BA3A1A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82" y="5995240"/>
                <a:ext cx="6856348" cy="801102"/>
              </a:xfrm>
              <a:prstGeom prst="rect">
                <a:avLst/>
              </a:prstGeom>
              <a:blipFill>
                <a:blip r:embed="rId5"/>
                <a:stretch>
                  <a:fillRect l="-1246" t="-10606" b="-106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199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altLang="ja-JP" b="1" i="1" smtClean="0">
                        <a:latin typeface="Cambria Math" panose="02040503050406030204" pitchFamily="18" charset="0"/>
                      </a:rPr>
                      <m:t>𝑵𝑵</m:t>
                    </m:r>
                  </m:oMath>
                </a14:m>
                <a:r>
                  <a:rPr kumimoji="1" lang="ja-JP" altLang="en-US" b="1" dirty="0"/>
                  <a:t> </a:t>
                </a:r>
                <a:r>
                  <a:rPr kumimoji="1" lang="en-US" altLang="ja-JP" b="1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b="1" i="1">
                        <a:latin typeface="Cambria Math" panose="02040503050406030204" pitchFamily="18" charset="0"/>
                      </a:rPr>
                      <m:t>𝑵𝑵𝑵𝑵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0"/>
                <a:ext cx="7886700" cy="1325563"/>
              </a:xfrm>
              <a:blipFill>
                <a:blip r:embed="rId2"/>
                <a:stretch>
                  <a:fillRect b="-13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6C944B5-0C05-48FD-A811-884E143C7A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311" y="1091529"/>
                <a:ext cx="7886700" cy="2573747"/>
              </a:xfrm>
            </p:spPr>
            <p:txBody>
              <a:bodyPr>
                <a:normAutofit fontScale="92500"/>
              </a:bodyPr>
              <a:lstStyle/>
              <a:p>
                <a:r>
                  <a:rPr kumimoji="1" lang="en-US" altLang="ja-JP" dirty="0"/>
                  <a:t>Beyond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kumimoji="1" lang="en-US" altLang="ja-JP" dirty="0"/>
                  <a:t>, more heavier system must be explored to establish the </a:t>
                </a:r>
                <a:r>
                  <a:rPr lang="en-US" altLang="ja-JP" dirty="0"/>
                  <a:t>kaonic nuclei</a:t>
                </a:r>
                <a:endParaRPr kumimoji="1" lang="en-US" altLang="ja-JP" dirty="0"/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ja-JP" dirty="0"/>
                  <a:t>In particular,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𝑁𝑁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𝑁𝑁</m:t>
                    </m:r>
                  </m:oMath>
                </a14:m>
                <a:r>
                  <a:rPr lang="en-US" altLang="ja-JP" dirty="0"/>
                  <a:t> system is expected to be the most compact system due to an </a:t>
                </a:r>
                <a:r>
                  <a:rPr lang="en-US" altLang="ja-JP" dirty="0">
                    <a:latin typeface="Symbol" panose="05050102010706020507" pitchFamily="18" charset="2"/>
                  </a:rPr>
                  <a:t>a</a:t>
                </a:r>
                <a:r>
                  <a:rPr lang="el-GR" altLang="ja-JP" dirty="0"/>
                  <a:t> </a:t>
                </a:r>
                <a:r>
                  <a:rPr lang="en-US" altLang="ja-JP" dirty="0"/>
                  <a:t>particle configuration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6C944B5-0C05-48FD-A811-884E143C7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311" y="1091529"/>
                <a:ext cx="7886700" cy="2573747"/>
              </a:xfrm>
              <a:blipFill>
                <a:blip r:embed="rId3"/>
                <a:stretch>
                  <a:fillRect l="-1546" t="-2844" r="-7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3965A8C-68B9-47AF-98F9-A5F70A26A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F8AEEB-4269-4C04-8411-B9E82610E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24" y="3754846"/>
            <a:ext cx="7074466" cy="298933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617B6C-958E-4E88-8317-F786811634FB}"/>
              </a:ext>
            </a:extLst>
          </p:cNvPr>
          <p:cNvSpPr txBox="1"/>
          <p:nvPr/>
        </p:nvSpPr>
        <p:spPr>
          <a:xfrm>
            <a:off x="2775403" y="3767724"/>
            <a:ext cx="187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0070C0"/>
                </a:solidFill>
              </a:rPr>
              <a:t>the larger nuclei </a:t>
            </a:r>
            <a:r>
              <a:rPr lang="en-US" altLang="ja-JP" b="1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en-US" altLang="ja-JP" b="1" dirty="0">
                <a:solidFill>
                  <a:srgbClr val="0070C0"/>
                </a:solidFill>
              </a:rPr>
              <a:t> the larger B.E.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242040-8881-48F2-86A4-12D7D8819CDA}"/>
              </a:ext>
            </a:extLst>
          </p:cNvPr>
          <p:cNvSpPr txBox="1"/>
          <p:nvPr/>
        </p:nvSpPr>
        <p:spPr>
          <a:xfrm>
            <a:off x="5562029" y="3784657"/>
            <a:ext cx="2466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would become large if the models adopt </a:t>
            </a:r>
            <a:r>
              <a:rPr lang="en-US" altLang="ja-JP" b="1" dirty="0" err="1">
                <a:solidFill>
                  <a:srgbClr val="FF0000"/>
                </a:solidFill>
              </a:rPr>
              <a:t>mesonic</a:t>
            </a:r>
            <a:r>
              <a:rPr lang="en-US" altLang="ja-JP" b="1" dirty="0">
                <a:solidFill>
                  <a:srgbClr val="FF0000"/>
                </a:solidFill>
              </a:rPr>
              <a:t> &amp; non-</a:t>
            </a:r>
            <a:r>
              <a:rPr lang="en-US" altLang="ja-JP" b="1" dirty="0" err="1">
                <a:solidFill>
                  <a:srgbClr val="FF0000"/>
                </a:solidFill>
              </a:rPr>
              <a:t>mesonic</a:t>
            </a:r>
            <a:r>
              <a:rPr lang="en-US" altLang="ja-JP" b="1" dirty="0">
                <a:solidFill>
                  <a:srgbClr val="FF0000"/>
                </a:solidFill>
              </a:rPr>
              <a:t> decays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C5F78DC-8929-4676-956D-BC44125631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411" r="26062"/>
          <a:stretch/>
        </p:blipFill>
        <p:spPr>
          <a:xfrm>
            <a:off x="863588" y="151529"/>
            <a:ext cx="991679" cy="10225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7F736FF-D646-452B-875A-8B977D02CC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578"/>
          <a:stretch/>
        </p:blipFill>
        <p:spPr>
          <a:xfrm>
            <a:off x="7164288" y="76597"/>
            <a:ext cx="1062510" cy="102250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C5DF220-174C-40B7-9498-5E8B9E2575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42" y="953311"/>
            <a:ext cx="6016030" cy="581829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ACBB43A-10A6-4C75-8FA0-180BECD9EFA4}"/>
              </a:ext>
            </a:extLst>
          </p:cNvPr>
          <p:cNvSpPr txBox="1"/>
          <p:nvPr/>
        </p:nvSpPr>
        <p:spPr>
          <a:xfrm>
            <a:off x="2754280" y="979080"/>
            <a:ext cx="3720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err="1"/>
              <a:t>Y.Kanada-En’yo</a:t>
            </a:r>
            <a:r>
              <a:rPr lang="en-US" altLang="ja-JP" sz="2000" b="1" dirty="0"/>
              <a:t> arXiv:2008.06802</a:t>
            </a:r>
            <a:endParaRPr kumimoji="1" lang="ja-JP" altLang="en-US" sz="2000" b="1" dirty="0"/>
          </a:p>
        </p:txBody>
      </p:sp>
      <p:sp>
        <p:nvSpPr>
          <p:cNvPr id="13" name="星: 5 pt 12">
            <a:extLst>
              <a:ext uri="{FF2B5EF4-FFF2-40B4-BE49-F238E27FC236}">
                <a16:creationId xmlns:a16="http://schemas.microsoft.com/office/drawing/2014/main" id="{6F74E322-9C78-4A1E-B8F4-CDC50B812A1B}"/>
              </a:ext>
            </a:extLst>
          </p:cNvPr>
          <p:cNvSpPr/>
          <p:nvPr/>
        </p:nvSpPr>
        <p:spPr>
          <a:xfrm>
            <a:off x="3851920" y="252890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星: 5 pt 13">
            <a:extLst>
              <a:ext uri="{FF2B5EF4-FFF2-40B4-BE49-F238E27FC236}">
                <a16:creationId xmlns:a16="http://schemas.microsoft.com/office/drawing/2014/main" id="{1A3A7181-1057-4023-84F0-3DA67221B2F6}"/>
              </a:ext>
            </a:extLst>
          </p:cNvPr>
          <p:cNvSpPr/>
          <p:nvPr/>
        </p:nvSpPr>
        <p:spPr>
          <a:xfrm>
            <a:off x="3850568" y="529354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CF64A-4627-4A5E-8A5D-A0349894D747}"/>
              </a:ext>
            </a:extLst>
          </p:cNvPr>
          <p:cNvSpPr txBox="1"/>
          <p:nvPr/>
        </p:nvSpPr>
        <p:spPr>
          <a:xfrm>
            <a:off x="4022834" y="2600340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endParaRPr kumimoji="1" lang="ja-JP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9EE048-D546-40F9-9E3E-9876A4CE9527}"/>
              </a:ext>
            </a:extLst>
          </p:cNvPr>
          <p:cNvSpPr txBox="1"/>
          <p:nvPr/>
        </p:nvSpPr>
        <p:spPr>
          <a:xfrm>
            <a:off x="4022834" y="5380915"/>
            <a:ext cx="455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E15</a:t>
            </a:r>
            <a:endParaRPr kumimoji="1" lang="ja-JP" altLang="en-US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019ECC-C58F-4A83-8998-C62A8724D390}"/>
              </a:ext>
            </a:extLst>
          </p:cNvPr>
          <p:cNvSpPr txBox="1"/>
          <p:nvPr/>
        </p:nvSpPr>
        <p:spPr>
          <a:xfrm rot="20584835">
            <a:off x="1013489" y="3552280"/>
            <a:ext cx="707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systematic investigation is essential</a:t>
            </a:r>
          </a:p>
          <a:p>
            <a:pPr algn="ctr"/>
            <a:r>
              <a:rPr kumimoji="1" lang="en-US" altLang="ja-JP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both in experiment and calculation</a:t>
            </a:r>
            <a:endParaRPr kumimoji="1" lang="ja-JP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55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516F50-6394-4D61-A42B-CB9FCE13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44" y="210343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altLang="ja-JP" sz="6600" b="1">
                <a:sym typeface="Wingdings" panose="05000000000000000000" pitchFamily="2" charset="2"/>
              </a:rPr>
              <a:t>New Project @ J-PARC</a:t>
            </a:r>
            <a:endParaRPr kumimoji="1" lang="ja-JP" altLang="en-US" sz="66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242A71-F8FE-4CA0-9074-F83AD0A26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53C1B3-814F-41FF-B76F-B8521D4646CF}"/>
              </a:ext>
            </a:extLst>
          </p:cNvPr>
          <p:cNvSpPr txBox="1"/>
          <p:nvPr/>
        </p:nvSpPr>
        <p:spPr>
          <a:xfrm>
            <a:off x="-181204" y="3717032"/>
            <a:ext cx="9546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i="1" dirty="0"/>
              <a:t>-- systematic investigation of the light kaonic nuclei --</a:t>
            </a:r>
            <a:endParaRPr kumimoji="1" lang="ja-JP" alt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5892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584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/>
              <a:t>Strategy of the New Project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C944B5-0C05-48FD-A811-884E143C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17" y="4380981"/>
            <a:ext cx="7560365" cy="217943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/>
              <a:t>To realize the systematic measurements, we need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800" dirty="0"/>
              <a:t>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large acceptance spectrometer</a:t>
            </a:r>
          </a:p>
          <a:p>
            <a:pPr lvl="2"/>
            <a:r>
              <a:rPr lang="en-US" altLang="ja-JP" sz="2400" dirty="0"/>
              <a:t>detect/identify all particles to specify the reaction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ja-JP" sz="2800" dirty="0"/>
              <a:t> 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high-intensity kaon beam</a:t>
            </a:r>
          </a:p>
          <a:p>
            <a:pPr lvl="2"/>
            <a:r>
              <a:rPr lang="en-US" altLang="ja-JP" sz="2400" dirty="0"/>
              <a:t>more K</a:t>
            </a:r>
            <a:r>
              <a:rPr lang="en-US" altLang="ja-JP" sz="2400" baseline="30000" dirty="0"/>
              <a:t>−</a:t>
            </a:r>
            <a:r>
              <a:rPr lang="en-US" altLang="ja-JP" sz="2400" dirty="0"/>
              <a:t> yield than the existing beamline</a:t>
            </a:r>
          </a:p>
          <a:p>
            <a:r>
              <a:rPr lang="en-US" altLang="ja-JP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take a </a:t>
            </a:r>
            <a:r>
              <a:rPr lang="en-US" altLang="ja-JP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step-by-step</a:t>
            </a:r>
            <a:r>
              <a:rPr lang="en-US" altLang="ja-JP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</a:t>
            </a:r>
          </a:p>
          <a:p>
            <a:endParaRPr lang="en-US" altLang="ja-JP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914DC-A46E-44AF-BBC6-09CCAFE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58826BC8-DFB8-42A5-A2C4-943929D406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811385"/>
                  </p:ext>
                </p:extLst>
              </p:nvPr>
            </p:nvGraphicFramePr>
            <p:xfrm>
              <a:off x="323528" y="1297977"/>
              <a:ext cx="8496944" cy="27432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1404156">
                      <a:extLst>
                        <a:ext uri="{9D8B030D-6E8A-4147-A177-3AD203B41FA5}">
                          <a16:colId xmlns:a16="http://schemas.microsoft.com/office/drawing/2014/main" val="2727602191"/>
                        </a:ext>
                      </a:extLst>
                    </a:gridCol>
                    <a:gridCol w="1404156">
                      <a:extLst>
                        <a:ext uri="{9D8B030D-6E8A-4147-A177-3AD203B41FA5}">
                          <a16:colId xmlns:a16="http://schemas.microsoft.com/office/drawing/2014/main" val="306764163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776455571"/>
                        </a:ext>
                      </a:extLst>
                    </a:gridCol>
                    <a:gridCol w="3744416">
                      <a:extLst>
                        <a:ext uri="{9D8B030D-6E8A-4147-A177-3AD203B41FA5}">
                          <a16:colId xmlns:a16="http://schemas.microsoft.com/office/drawing/2014/main" val="7001396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/>
                            <a:t>Reaction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/>
                            <a:t>Decays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Key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86093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</m:acc>
                                <m: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kumimoji="1" lang="ja-JP" altLang="en-US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/>
                            <a:t>d(K</a:t>
                          </a:r>
                          <a:r>
                            <a:rPr lang="en-US" altLang="ja-JP" sz="2400" baseline="30000" dirty="0"/>
                            <a:t>-</a:t>
                          </a:r>
                          <a:r>
                            <a:rPr lang="en-US" altLang="ja-JP" sz="2400" dirty="0"/>
                            <a:t>,n)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>
                              <a:latin typeface="Symbol" panose="05050102010706020507" pitchFamily="18" charset="2"/>
                            </a:rPr>
                            <a:t>p</a:t>
                          </a:r>
                          <a:r>
                            <a:rPr lang="en-US" altLang="ja-JP" sz="2400" baseline="30000" dirty="0">
                              <a:latin typeface="Symbol" panose="05050102010706020507" pitchFamily="18" charset="2"/>
                            </a:rPr>
                            <a:t>±0</a:t>
                          </a:r>
                          <a:r>
                            <a:rPr lang="en-US" altLang="ja-JP" sz="2400" dirty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ja-JP" altLang="en-US" sz="2400" baseline="30000" dirty="0">
                              <a:latin typeface="+mn-lt"/>
                            </a:rPr>
                            <a:t>∓</a:t>
                          </a:r>
                          <a:r>
                            <a:rPr lang="en-US" altLang="ja-JP" sz="2400" baseline="30000" dirty="0">
                              <a:latin typeface="+mn-lt"/>
                            </a:rPr>
                            <a:t>0</a:t>
                          </a:r>
                          <a:endParaRPr kumimoji="1" lang="ja-JP" altLang="en-US" sz="24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F-factor </a:t>
                          </a:r>
                          <a:r>
                            <a:rPr kumimoji="1" lang="en-US" altLang="ja-JP" sz="2400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kumimoji="1" lang="en-US" altLang="ja-JP" sz="2400" dirty="0"/>
                            <a:t>n/</a:t>
                          </a:r>
                          <a:r>
                            <a:rPr kumimoji="1" lang="en-US" altLang="ja-JP" sz="2400" dirty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kumimoji="1" lang="en-US" altLang="ja-JP" sz="2400" dirty="0"/>
                            <a:t> identification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14462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</m:acc>
                                <m: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𝑵𝑵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baseline="30000" dirty="0"/>
                            <a:t>3</a:t>
                          </a:r>
                          <a:r>
                            <a:rPr lang="en-US" altLang="ja-JP" sz="2400" dirty="0"/>
                            <a:t>He(K</a:t>
                          </a:r>
                          <a:r>
                            <a:rPr lang="en-US" altLang="ja-JP" sz="2400" baseline="30000" dirty="0"/>
                            <a:t>-</a:t>
                          </a:r>
                          <a:r>
                            <a:rPr lang="en-US" altLang="ja-JP" sz="2400" dirty="0"/>
                            <a:t>,N)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 err="1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 err="1"/>
                            <a:t>p</a:t>
                          </a:r>
                          <a:r>
                            <a:rPr lang="en-US" altLang="ja-JP" sz="2400" dirty="0"/>
                            <a:t>/</a:t>
                          </a:r>
                          <a:r>
                            <a:rPr lang="en-US" altLang="ja-JP" sz="2400" dirty="0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/>
                            <a:t>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u="none" dirty="0"/>
                            <a:t>J</a:t>
                          </a:r>
                          <a:r>
                            <a:rPr kumimoji="1" lang="en-US" altLang="ja-JP" sz="2400" u="none" baseline="30000" dirty="0"/>
                            <a:t>P</a:t>
                          </a:r>
                          <a:r>
                            <a:rPr kumimoji="1" lang="en-US" altLang="ja-JP" sz="2400" u="none" baseline="0" dirty="0"/>
                            <a:t> </a:t>
                          </a:r>
                          <a:r>
                            <a:rPr kumimoji="1" lang="en-US" altLang="ja-JP" sz="2400" u="none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kumimoji="1" lang="en-US" altLang="ja-JP" sz="2400" u="none" dirty="0"/>
                            <a:t>polarimeter</a:t>
                          </a:r>
                          <a:endParaRPr kumimoji="1" lang="ja-JP" altLang="en-US" sz="2400" u="non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211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</m:acc>
                                <m:r>
                                  <a:rPr lang="en-US" altLang="ja-JP" sz="2400">
                                    <a:latin typeface="Cambria Math" panose="02040503050406030204" pitchFamily="18" charset="0"/>
                                  </a:rPr>
                                  <m:t>𝑵𝑵𝑵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baseline="30000" dirty="0"/>
                            <a:t>4</a:t>
                          </a:r>
                          <a:r>
                            <a:rPr lang="en-US" altLang="ja-JP" sz="2400" dirty="0"/>
                            <a:t>He(K</a:t>
                          </a:r>
                          <a:r>
                            <a:rPr lang="en-US" altLang="ja-JP" sz="2400" baseline="30000" dirty="0"/>
                            <a:t>-</a:t>
                          </a:r>
                          <a:r>
                            <a:rPr lang="en-US" altLang="ja-JP" sz="2400" dirty="0"/>
                            <a:t>,N)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 err="1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 err="1"/>
                            <a:t>d</a:t>
                          </a:r>
                          <a:r>
                            <a:rPr lang="en-US" altLang="ja-JP" sz="2400" dirty="0"/>
                            <a:t>/</a:t>
                          </a:r>
                          <a:r>
                            <a:rPr lang="en-US" altLang="ja-JP" sz="2400" dirty="0" err="1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 err="1"/>
                            <a:t>pn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large acceptance 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01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ja-JP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ja-JP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𝑁𝑁𝑁𝑁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i="1" baseline="30000" dirty="0">
                              <a:solidFill>
                                <a:srgbClr val="7030A0"/>
                              </a:solidFill>
                            </a:rPr>
                            <a:t>6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Li(K</a:t>
                          </a:r>
                          <a:r>
                            <a:rPr lang="en-US" altLang="ja-JP" sz="2400" i="1" baseline="30000" dirty="0">
                              <a:solidFill>
                                <a:srgbClr val="7030A0"/>
                              </a:solidFill>
                            </a:rPr>
                            <a:t>-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,d)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t/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</a:rPr>
                            <a:t>dn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/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</a:rPr>
                            <a:t>pnn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i="1" dirty="0">
                              <a:solidFill>
                                <a:srgbClr val="7030A0"/>
                              </a:solidFill>
                            </a:rPr>
                            <a:t>many body decay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7167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altLang="ja-JP" sz="240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altLang="ja-JP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acc>
                                <m:r>
                                  <a:rPr lang="en-US" altLang="ja-JP" sz="24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𝑁𝑁</m:t>
                                </m:r>
                              </m:oMath>
                            </m:oMathPara>
                          </a14:m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ja-JP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 + </a:t>
                          </a:r>
                          <a:r>
                            <a:rPr lang="en-US" altLang="ja-JP" sz="2400" i="1" baseline="30000" dirty="0">
                              <a:solidFill>
                                <a:srgbClr val="7030A0"/>
                              </a:solidFill>
                            </a:rPr>
                            <a:t>3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He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LL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altLang="ja-JP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ja-JP" sz="2400" i="1" dirty="0">
                              <a:solidFill>
                                <a:srgbClr val="7030A0"/>
                              </a:solidFill>
                            </a:rPr>
                            <a:t> beam yield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01001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>
                <a:extLst>
                  <a:ext uri="{FF2B5EF4-FFF2-40B4-BE49-F238E27FC236}">
                    <a16:creationId xmlns:a16="http://schemas.microsoft.com/office/drawing/2014/main" id="{58826BC8-DFB8-42A5-A2C4-943929D406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1811385"/>
                  </p:ext>
                </p:extLst>
              </p:nvPr>
            </p:nvGraphicFramePr>
            <p:xfrm>
              <a:off x="323528" y="1297977"/>
              <a:ext cx="8496944" cy="2743200"/>
            </p:xfrm>
            <a:graphic>
              <a:graphicData uri="http://schemas.openxmlformats.org/drawingml/2006/table">
                <a:tbl>
                  <a:tblPr firstRow="1" bandRow="1">
                    <a:tableStyleId>{5202B0CA-FC54-4496-8BCA-5EF66A818D29}</a:tableStyleId>
                  </a:tblPr>
                  <a:tblGrid>
                    <a:gridCol w="1404156">
                      <a:extLst>
                        <a:ext uri="{9D8B030D-6E8A-4147-A177-3AD203B41FA5}">
                          <a16:colId xmlns:a16="http://schemas.microsoft.com/office/drawing/2014/main" val="2727602191"/>
                        </a:ext>
                      </a:extLst>
                    </a:gridCol>
                    <a:gridCol w="1404156">
                      <a:extLst>
                        <a:ext uri="{9D8B030D-6E8A-4147-A177-3AD203B41FA5}">
                          <a16:colId xmlns:a16="http://schemas.microsoft.com/office/drawing/2014/main" val="306764163"/>
                        </a:ext>
                      </a:extLst>
                    </a:gridCol>
                    <a:gridCol w="1944216">
                      <a:extLst>
                        <a:ext uri="{9D8B030D-6E8A-4147-A177-3AD203B41FA5}">
                          <a16:colId xmlns:a16="http://schemas.microsoft.com/office/drawing/2014/main" val="2776455571"/>
                        </a:ext>
                      </a:extLst>
                    </a:gridCol>
                    <a:gridCol w="3744416">
                      <a:extLst>
                        <a:ext uri="{9D8B030D-6E8A-4147-A177-3AD203B41FA5}">
                          <a16:colId xmlns:a16="http://schemas.microsoft.com/office/drawing/2014/main" val="700139639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/>
                            <a:t>Reaction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kumimoji="1" lang="en-US" altLang="ja-JP" sz="2400" dirty="0"/>
                            <a:t>Decays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Key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860933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t="-109333" r="-506087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/>
                            <a:t>d(K</a:t>
                          </a:r>
                          <a:r>
                            <a:rPr lang="en-US" altLang="ja-JP" sz="2400" baseline="30000" dirty="0"/>
                            <a:t>-</a:t>
                          </a:r>
                          <a:r>
                            <a:rPr lang="en-US" altLang="ja-JP" sz="2400" dirty="0"/>
                            <a:t>,n)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>
                              <a:latin typeface="Symbol" panose="05050102010706020507" pitchFamily="18" charset="2"/>
                            </a:rPr>
                            <a:t>p</a:t>
                          </a:r>
                          <a:r>
                            <a:rPr lang="en-US" altLang="ja-JP" sz="2400" baseline="30000" dirty="0">
                              <a:latin typeface="Symbol" panose="05050102010706020507" pitchFamily="18" charset="2"/>
                            </a:rPr>
                            <a:t>±0</a:t>
                          </a:r>
                          <a:r>
                            <a:rPr lang="en-US" altLang="ja-JP" sz="2400" dirty="0">
                              <a:latin typeface="Symbol" panose="05050102010706020507" pitchFamily="18" charset="2"/>
                            </a:rPr>
                            <a:t>S</a:t>
                          </a:r>
                          <a:r>
                            <a:rPr lang="ja-JP" altLang="en-US" sz="2400" baseline="30000" dirty="0">
                              <a:latin typeface="+mn-lt"/>
                            </a:rPr>
                            <a:t>∓</a:t>
                          </a:r>
                          <a:r>
                            <a:rPr lang="en-US" altLang="ja-JP" sz="2400" baseline="30000" dirty="0">
                              <a:latin typeface="+mn-lt"/>
                            </a:rPr>
                            <a:t>0</a:t>
                          </a:r>
                          <a:endParaRPr kumimoji="1" lang="ja-JP" altLang="en-US" sz="2400" baseline="300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F-factor </a:t>
                          </a:r>
                          <a:r>
                            <a:rPr kumimoji="1" lang="en-US" altLang="ja-JP" sz="2400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kumimoji="1" lang="en-US" altLang="ja-JP" sz="2400" dirty="0"/>
                            <a:t>n/</a:t>
                          </a:r>
                          <a:r>
                            <a:rPr kumimoji="1" lang="en-US" altLang="ja-JP" sz="2400" dirty="0">
                              <a:latin typeface="Symbol" panose="05050102010706020507" pitchFamily="18" charset="2"/>
                            </a:rPr>
                            <a:t>g</a:t>
                          </a:r>
                          <a:r>
                            <a:rPr kumimoji="1" lang="en-US" altLang="ja-JP" sz="2400" dirty="0"/>
                            <a:t> identification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144624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t="-206579" r="-506087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baseline="30000" dirty="0"/>
                            <a:t>3</a:t>
                          </a:r>
                          <a:r>
                            <a:rPr lang="en-US" altLang="ja-JP" sz="2400" dirty="0"/>
                            <a:t>He(K</a:t>
                          </a:r>
                          <a:r>
                            <a:rPr lang="en-US" altLang="ja-JP" sz="2400" baseline="30000" dirty="0"/>
                            <a:t>-</a:t>
                          </a:r>
                          <a:r>
                            <a:rPr lang="en-US" altLang="ja-JP" sz="2400" dirty="0"/>
                            <a:t>,N)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 err="1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 err="1"/>
                            <a:t>p</a:t>
                          </a:r>
                          <a:r>
                            <a:rPr lang="en-US" altLang="ja-JP" sz="2400" dirty="0"/>
                            <a:t>/</a:t>
                          </a:r>
                          <a:r>
                            <a:rPr lang="en-US" altLang="ja-JP" sz="2400" dirty="0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/>
                            <a:t>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u="none" dirty="0"/>
                            <a:t>J</a:t>
                          </a:r>
                          <a:r>
                            <a:rPr kumimoji="1" lang="en-US" altLang="ja-JP" sz="2400" u="none" baseline="30000" dirty="0"/>
                            <a:t>P</a:t>
                          </a:r>
                          <a:r>
                            <a:rPr kumimoji="1" lang="en-US" altLang="ja-JP" sz="2400" u="none" baseline="0" dirty="0"/>
                            <a:t> </a:t>
                          </a:r>
                          <a:r>
                            <a:rPr kumimoji="1" lang="en-US" altLang="ja-JP" sz="2400" u="none" dirty="0">
                              <a:sym typeface="Wingdings" panose="05000000000000000000" pitchFamily="2" charset="2"/>
                            </a:rPr>
                            <a:t> </a:t>
                          </a:r>
                          <a:r>
                            <a:rPr kumimoji="1" lang="en-US" altLang="ja-JP" sz="2400" u="none" dirty="0"/>
                            <a:t>polarimeter</a:t>
                          </a:r>
                          <a:endParaRPr kumimoji="1" lang="ja-JP" altLang="en-US" sz="2400" u="non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121174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t="-310667" r="-506087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baseline="30000" dirty="0"/>
                            <a:t>4</a:t>
                          </a:r>
                          <a:r>
                            <a:rPr lang="en-US" altLang="ja-JP" sz="2400" dirty="0"/>
                            <a:t>He(K</a:t>
                          </a:r>
                          <a:r>
                            <a:rPr lang="en-US" altLang="ja-JP" sz="2400" baseline="30000" dirty="0"/>
                            <a:t>-</a:t>
                          </a:r>
                          <a:r>
                            <a:rPr lang="en-US" altLang="ja-JP" sz="2400" dirty="0"/>
                            <a:t>,N)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dirty="0" err="1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 err="1"/>
                            <a:t>d</a:t>
                          </a:r>
                          <a:r>
                            <a:rPr lang="en-US" altLang="ja-JP" sz="2400" dirty="0"/>
                            <a:t>/</a:t>
                          </a:r>
                          <a:r>
                            <a:rPr lang="en-US" altLang="ja-JP" sz="2400" dirty="0" err="1"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dirty="0" err="1"/>
                            <a:t>pn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400" dirty="0"/>
                            <a:t>large acceptance </a:t>
                          </a:r>
                          <a:endParaRPr kumimoji="1" lang="ja-JP" alt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1901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t="-410667" r="-506087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i="1" baseline="30000" dirty="0">
                              <a:solidFill>
                                <a:srgbClr val="7030A0"/>
                              </a:solidFill>
                            </a:rPr>
                            <a:t>6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Li(K</a:t>
                          </a:r>
                          <a:r>
                            <a:rPr lang="en-US" altLang="ja-JP" sz="2400" i="1" baseline="30000" dirty="0">
                              <a:solidFill>
                                <a:srgbClr val="7030A0"/>
                              </a:solidFill>
                            </a:rPr>
                            <a:t>-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,d)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t/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</a:rPr>
                            <a:t>dn</a:t>
                          </a:r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</a:rPr>
                            <a:t>/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</a:t>
                          </a:r>
                          <a:r>
                            <a:rPr lang="en-US" altLang="ja-JP" sz="2400" i="1" dirty="0" err="1">
                              <a:solidFill>
                                <a:srgbClr val="7030A0"/>
                              </a:solidFill>
                            </a:rPr>
                            <a:t>pnn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en-US" altLang="ja-JP" sz="2400" i="1" dirty="0">
                              <a:solidFill>
                                <a:srgbClr val="7030A0"/>
                              </a:solidFill>
                            </a:rPr>
                            <a:t>many body decay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716732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t="-510667" r="-506087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99567" t="-510667" r="-40389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ja-JP" sz="2400" i="1" dirty="0">
                              <a:solidFill>
                                <a:srgbClr val="7030A0"/>
                              </a:solidFill>
                              <a:latin typeface="Symbol" panose="05050102010706020507" pitchFamily="18" charset="2"/>
                            </a:rPr>
                            <a:t>LL</a:t>
                          </a:r>
                          <a:endParaRPr kumimoji="1" lang="ja-JP" altLang="en-US" sz="2400" i="1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127036" t="-510667" b="-3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01001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CAD87FC-15C5-44AA-85D8-71647134E894}"/>
                  </a:ext>
                </a:extLst>
              </p:cNvPr>
              <p:cNvSpPr txBox="1"/>
              <p:nvPr/>
            </p:nvSpPr>
            <p:spPr>
              <a:xfrm>
                <a:off x="817386" y="671263"/>
                <a:ext cx="75850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400" b="1" i="1" dirty="0"/>
                  <a:t>- for systematic study from the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altLang="ja-JP" sz="2400" b="1" i="1" dirty="0"/>
                  <a:t> 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𝑵𝑵𝑵𝑵</m:t>
                    </m:r>
                  </m:oMath>
                </a14:m>
                <a:r>
                  <a:rPr kumimoji="1" lang="ja-JP" altLang="en-US" sz="2400" b="1" i="1" dirty="0"/>
                  <a:t> </a:t>
                </a:r>
                <a:r>
                  <a:rPr kumimoji="1" lang="en-US" altLang="ja-JP" sz="2400" b="1" i="1" dirty="0"/>
                  <a:t>systems -</a:t>
                </a:r>
                <a:endParaRPr kumimoji="1" lang="ja-JP" altLang="en-US" sz="2400" b="1" i="1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4CAD87FC-15C5-44AA-85D8-71647134E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86" y="671263"/>
                <a:ext cx="7585090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A68622-A045-4A88-AF05-7468C1A2FDFC}"/>
              </a:ext>
            </a:extLst>
          </p:cNvPr>
          <p:cNvSpPr txBox="1"/>
          <p:nvPr/>
        </p:nvSpPr>
        <p:spPr>
          <a:xfrm>
            <a:off x="7215330" y="2676169"/>
            <a:ext cx="192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sym typeface="Wingdings" panose="05000000000000000000" pitchFamily="2" charset="2"/>
              </a:rPr>
              <a:t> A first step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CF7366-13EF-4C45-898F-4B95AD9E2CD6}"/>
              </a:ext>
            </a:extLst>
          </p:cNvPr>
          <p:cNvSpPr txBox="1"/>
          <p:nvPr/>
        </p:nvSpPr>
        <p:spPr>
          <a:xfrm>
            <a:off x="6012160" y="4740021"/>
            <a:ext cx="1675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sym typeface="Wingdings" panose="05000000000000000000" pitchFamily="2" charset="2"/>
              </a:rPr>
              <a:t> new CDS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95A52C7-CDF4-4928-B7BB-E6F5008E00D7}"/>
              </a:ext>
            </a:extLst>
          </p:cNvPr>
          <p:cNvSpPr txBox="1"/>
          <p:nvPr/>
        </p:nvSpPr>
        <p:spPr>
          <a:xfrm>
            <a:off x="6012159" y="5415607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sym typeface="Wingdings" panose="05000000000000000000" pitchFamily="2" charset="2"/>
              </a:rPr>
              <a:t> modified K1.8BR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397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260FCA33-2DAA-4972-8185-B3A7ECD9D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39" r="27751"/>
          <a:stretch/>
        </p:blipFill>
        <p:spPr>
          <a:xfrm>
            <a:off x="0" y="0"/>
            <a:ext cx="1167822" cy="13942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57060" y="0"/>
                <a:ext cx="7886700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kumimoji="1" lang="en-US" altLang="ja-JP" b="1" dirty="0"/>
                  <a:t>A First Step: Search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  <m:r>
                      <a:rPr lang="en-US" altLang="ja-JP">
                        <a:latin typeface="Cambria Math" panose="02040503050406030204" pitchFamily="18" charset="0"/>
                      </a:rPr>
                      <m:t>𝑵𝑵𝑵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B92F5B2-A1C9-47BB-AC49-00E12C327F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57060" y="0"/>
                <a:ext cx="7886700" cy="1325563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8914DC-A46E-44AF-BBC6-09CCAFE9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3175"/>
            <a:ext cx="2057400" cy="365125"/>
          </a:xfrm>
        </p:spPr>
        <p:txBody>
          <a:bodyPr/>
          <a:lstStyle/>
          <a:p>
            <a:fld id="{2F12FD73-3B79-4649-AE7F-26B9A55D462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22B5AF31-22EF-4DDC-9232-BE72A050D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33" y="2737872"/>
            <a:ext cx="9137561" cy="412441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altLang="ja-JP" sz="3200" b="1" dirty="0"/>
              <a:t>Observe the K</a:t>
            </a:r>
            <a:r>
              <a:rPr lang="en-US" altLang="ja-JP" sz="3200" b="1" baseline="30000" dirty="0"/>
              <a:t>-</a:t>
            </a:r>
            <a:r>
              <a:rPr lang="en-US" altLang="ja-JP" sz="3200" b="1" dirty="0" err="1"/>
              <a:t>ppn</a:t>
            </a:r>
            <a:r>
              <a:rPr lang="ja-JP" altLang="en-US" sz="3200" b="1" dirty="0"/>
              <a:t> </a:t>
            </a:r>
            <a:r>
              <a:rPr lang="en-US" altLang="ja-JP" sz="3200" b="1" dirty="0"/>
              <a:t>state via 2-body </a:t>
            </a:r>
            <a:r>
              <a:rPr lang="en-US" altLang="ja-JP" sz="3200" b="1" dirty="0" err="1">
                <a:latin typeface="Symbol" panose="05050102010706020507" pitchFamily="18" charset="2"/>
              </a:rPr>
              <a:t>L</a:t>
            </a:r>
            <a:r>
              <a:rPr lang="en-US" altLang="ja-JP" sz="3200" b="1" dirty="0" err="1"/>
              <a:t>d</a:t>
            </a:r>
            <a:r>
              <a:rPr lang="en-US" altLang="ja-JP" sz="3200" b="1" dirty="0"/>
              <a:t> decay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 Establish the existence of the kaonic nuclei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sz="1400" dirty="0"/>
          </a:p>
          <a:p>
            <a:pPr marL="514350" indent="-514350">
              <a:buFont typeface="+mj-ea"/>
              <a:buAutoNum type="circleNumDbPlain"/>
            </a:pPr>
            <a:r>
              <a:rPr lang="en-US" altLang="ja-JP" sz="3200" b="1" dirty="0"/>
              <a:t>Reconstruct the K</a:t>
            </a:r>
            <a:r>
              <a:rPr lang="en-US" altLang="ja-JP" sz="3200" b="1" baseline="30000" dirty="0"/>
              <a:t>-</a:t>
            </a:r>
            <a:r>
              <a:rPr lang="en-US" altLang="ja-JP" sz="3200" b="1" dirty="0" err="1"/>
              <a:t>ppn</a:t>
            </a:r>
            <a:r>
              <a:rPr lang="en-US" altLang="ja-JP" sz="3200" b="1" dirty="0"/>
              <a:t> state via 3-body </a:t>
            </a:r>
            <a:r>
              <a:rPr lang="en-US" altLang="ja-JP" sz="3200" b="1" dirty="0" err="1">
                <a:latin typeface="Symbol" panose="05050102010706020507" pitchFamily="18" charset="2"/>
              </a:rPr>
              <a:t>L</a:t>
            </a:r>
            <a:r>
              <a:rPr lang="en-US" altLang="ja-JP" sz="3200" b="1" dirty="0" err="1"/>
              <a:t>pn</a:t>
            </a:r>
            <a:r>
              <a:rPr lang="en-US" altLang="ja-JP" sz="3200" b="1" dirty="0"/>
              <a:t> decay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sz="2800" dirty="0"/>
              <a:t> As a feasibility study to access heavier system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sz="1400" dirty="0"/>
          </a:p>
          <a:p>
            <a:pPr marL="541338" indent="-541338">
              <a:buFont typeface="Wingdings" panose="05000000000000000000" pitchFamily="2" charset="2"/>
              <a:buChar char="l"/>
            </a:pPr>
            <a:r>
              <a:rPr lang="en-US" altLang="ja-JP" b="1" dirty="0"/>
              <a:t>Feasibility study of proton spin-direction measurement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ja-JP" dirty="0"/>
              <a:t> </a:t>
            </a:r>
            <a:r>
              <a:rPr lang="en-US" altLang="ja-JP" i="1" dirty="0"/>
              <a:t>e.g</a:t>
            </a:r>
            <a:r>
              <a:rPr lang="en-US" altLang="ja-JP" dirty="0"/>
              <a:t>., by installing a prototype module of a polarimeter</a:t>
            </a:r>
            <a:endParaRPr lang="ja-JP" alt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altLang="ja-JP" sz="2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1AF0450-369B-4F6E-9B4F-1A2E543F5DBA}"/>
              </a:ext>
            </a:extLst>
          </p:cNvPr>
          <p:cNvSpPr txBox="1"/>
          <p:nvPr/>
        </p:nvSpPr>
        <p:spPr>
          <a:xfrm>
            <a:off x="1181712" y="1780609"/>
            <a:ext cx="678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the proposed experiment:</a:t>
            </a:r>
            <a:endParaRPr kumimoji="1" lang="ja-JP" alt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A1AB317-3F69-4813-AA48-7869868B9816}"/>
              </a:ext>
            </a:extLst>
          </p:cNvPr>
          <p:cNvSpPr txBox="1"/>
          <p:nvPr/>
        </p:nvSpPr>
        <p:spPr>
          <a:xfrm>
            <a:off x="2319511" y="1033175"/>
            <a:ext cx="5161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i="1" dirty="0"/>
              <a:t>via </a:t>
            </a:r>
            <a:r>
              <a:rPr kumimoji="1" lang="en-US" altLang="ja-JP" sz="3200" i="1" baseline="30000" dirty="0"/>
              <a:t>4</a:t>
            </a:r>
            <a:r>
              <a:rPr kumimoji="1" lang="en-US" altLang="ja-JP" sz="3200" i="1" dirty="0"/>
              <a:t>He(1 GeV/c K</a:t>
            </a:r>
            <a:r>
              <a:rPr kumimoji="1" lang="en-US" altLang="ja-JP" sz="3200" i="1" baseline="30000" dirty="0"/>
              <a:t>-</a:t>
            </a:r>
            <a:r>
              <a:rPr kumimoji="1" lang="en-US" altLang="ja-JP" sz="3200" i="1" dirty="0"/>
              <a:t>, n) reaction</a:t>
            </a:r>
            <a:endParaRPr kumimoji="1" lang="ja-JP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069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9F57C8F-C50A-46D4-946C-01BA23C16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" r="6840"/>
          <a:stretch/>
        </p:blipFill>
        <p:spPr>
          <a:xfrm>
            <a:off x="-508" y="-2406"/>
            <a:ext cx="9144508" cy="633718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B92F5B2-A1C9-47BB-AC49-00E12C32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50" y="0"/>
            <a:ext cx="8448541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b="1" dirty="0">
                <a:solidFill>
                  <a:schemeClr val="bg1"/>
                </a:solidFill>
              </a:rPr>
              <a:t>A New Cylindrical Detector System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888684-2EAF-4322-BA33-72EABB6CA907}"/>
              </a:ext>
            </a:extLst>
          </p:cNvPr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4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p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spectrometer with </a:t>
            </a:r>
            <a:r>
              <a:rPr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n/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kumimoji="1" lang="en-US" altLang="ja-JP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detection capability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A569356-F41B-4981-95D9-D41F0CC5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2FD73-3B79-4649-AE7F-26B9A55D462C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1553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7E64B96-ABD5-4E78-9199-F684FA833F52}" vid="{E5565156-02B8-43CF-94D3-8DB8C11CF433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15378</TotalTime>
  <Words>1960</Words>
  <Application>Microsoft Office PowerPoint</Application>
  <PresentationFormat>画面に合わせる (4:3)</PresentationFormat>
  <Paragraphs>338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3" baseType="lpstr">
      <vt:lpstr>ＭＳ Ｐゴシック</vt:lpstr>
      <vt:lpstr>メイリオ</vt:lpstr>
      <vt:lpstr>Arial</vt:lpstr>
      <vt:lpstr>Calibri</vt:lpstr>
      <vt:lpstr>Cambria Math</vt:lpstr>
      <vt:lpstr>Helvetica</vt:lpstr>
      <vt:lpstr>Segoe UI</vt:lpstr>
      <vt:lpstr>Segoe UI Black</vt:lpstr>
      <vt:lpstr>Symbol</vt:lpstr>
      <vt:lpstr>Wingdings</vt:lpstr>
      <vt:lpstr>Office ​​テーマ</vt:lpstr>
      <vt:lpstr>Office テーマ</vt:lpstr>
      <vt:lpstr>軽いK中間子原子核の系統的測定 Systematic Investigation of  the Light Kaonic Nuclei</vt:lpstr>
      <vt:lpstr>Physics Goal</vt:lpstr>
      <vt:lpstr>Many Questions to be Answered</vt:lpstr>
      <vt:lpstr>K ̅NNN and K ̅NNNN</vt:lpstr>
      <vt:lpstr>K ̅NNN and K ̅NNNN</vt:lpstr>
      <vt:lpstr>New Project @ J-PARC</vt:lpstr>
      <vt:lpstr>Strategy of the New Project</vt:lpstr>
      <vt:lpstr>A First Step: Search for K ̅NNN</vt:lpstr>
      <vt:lpstr>A New Cylindrical Detector System</vt:lpstr>
      <vt:lpstr>A New Cylindrical Detector System</vt:lpstr>
      <vt:lpstr>Improvement of Kaon Intensity</vt:lpstr>
      <vt:lpstr>Expected Yield of K ̅NNN</vt:lpstr>
      <vt:lpstr>Expected Spectra of K-+4He</vt:lpstr>
      <vt:lpstr>Expected Spectra of K-+4He</vt:lpstr>
      <vt:lpstr>Summary</vt:lpstr>
      <vt:lpstr>J-PARC P80 Collaboration</vt:lpstr>
      <vt:lpstr>Thank you for your attention! </vt:lpstr>
      <vt:lpstr>PowerPoint プレゼンテーション</vt:lpstr>
      <vt:lpstr>Many Questions to be Answered</vt:lpstr>
      <vt:lpstr>K- 3He  pSpn @ E15</vt:lpstr>
      <vt:lpstr>pSpn Events</vt:lpstr>
      <vt:lpstr>BG Subtracted IM(π^± Σ^∓) in π^± Σ^∓ pn</vt:lpstr>
      <vt:lpstr>Y^∗ pn Final State</vt:lpstr>
      <vt:lpstr>Λ(1405)pn Final State Selection</vt:lpstr>
      <vt:lpstr>IM(pSp) in L(1405)pn Final State</vt:lpstr>
      <vt:lpstr>Detector acceptances of  Lpn and pSpn</vt:lpstr>
      <vt:lpstr>S*N bound state? Other possibilities?</vt:lpstr>
      <vt:lpstr>S*N bound state? Other possibilities?</vt:lpstr>
      <vt:lpstr>PowerPoint プレゼンテーション</vt:lpstr>
      <vt:lpstr>“K-ppn” Candidates so far</vt:lpstr>
      <vt:lpstr>Expected Yield of K ̅NNN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Kbar-Nuclear Bound State at J-PARC</dc:title>
  <dc:creator>sakuma</dc:creator>
  <cp:lastModifiedBy>sakuma fuminori</cp:lastModifiedBy>
  <cp:revision>963</cp:revision>
  <cp:lastPrinted>2019-05-31T07:47:47Z</cp:lastPrinted>
  <dcterms:created xsi:type="dcterms:W3CDTF">2018-11-19T08:42:23Z</dcterms:created>
  <dcterms:modified xsi:type="dcterms:W3CDTF">2021-03-10T09:31:53Z</dcterms:modified>
</cp:coreProperties>
</file>