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2" r:id="rId6"/>
    <p:sldId id="261" r:id="rId7"/>
    <p:sldId id="262" r:id="rId8"/>
    <p:sldId id="263" r:id="rId9"/>
    <p:sldId id="264" r:id="rId10"/>
    <p:sldId id="267" r:id="rId11"/>
    <p:sldId id="265" r:id="rId12"/>
    <p:sldId id="269" r:id="rId13"/>
    <p:sldId id="268" r:id="rId14"/>
    <p:sldId id="275" r:id="rId15"/>
    <p:sldId id="266" r:id="rId16"/>
    <p:sldId id="273" r:id="rId17"/>
    <p:sldId id="270" r:id="rId18"/>
    <p:sldId id="274" r:id="rId19"/>
    <p:sldId id="271" r:id="rId20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kuma\Desktop\MPPC-scint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kuma\Desktop\MPPC-scint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89765886005821"/>
          <c:y val="0.16939436012527426"/>
          <c:w val="0.76956012520906791"/>
          <c:h val="0.60412942041665085"/>
        </c:manualLayout>
      </c:layout>
      <c:scatterChart>
        <c:scatterStyle val="lineMarker"/>
        <c:varyColors val="0"/>
        <c:ser>
          <c:idx val="0"/>
          <c:order val="0"/>
          <c:tx>
            <c:v>S12572-050C (t=5mm)</c:v>
          </c:tx>
          <c:spPr>
            <a:ln>
              <a:prstDash val="solid"/>
            </a:ln>
          </c:spPr>
          <c:errBars>
            <c:errDir val="y"/>
            <c:errBarType val="both"/>
            <c:errValType val="cust"/>
            <c:noEndCap val="0"/>
            <c:plus>
              <c:numRef>
                <c:f>Sheet1!$O$6:$O$8</c:f>
                <c:numCache>
                  <c:formatCode>General</c:formatCode>
                  <c:ptCount val="3"/>
                  <c:pt idx="0">
                    <c:v>2</c:v>
                  </c:pt>
                  <c:pt idx="1">
                    <c:v>3</c:v>
                  </c:pt>
                  <c:pt idx="2">
                    <c:v>3</c:v>
                  </c:pt>
                </c:numCache>
              </c:numRef>
            </c:plus>
            <c:minus>
              <c:numRef>
                <c:f>Sheet1!$O$6:$O$8</c:f>
                <c:numCache>
                  <c:formatCode>General</c:formatCode>
                  <c:ptCount val="3"/>
                  <c:pt idx="0">
                    <c:v>2</c:v>
                  </c:pt>
                  <c:pt idx="1">
                    <c:v>3</c:v>
                  </c:pt>
                  <c:pt idx="2">
                    <c:v>3</c:v>
                  </c:pt>
                </c:numCache>
              </c:numRef>
            </c:minus>
            <c:spPr>
              <a:ln>
                <a:solidFill>
                  <a:srgbClr val="0070C0"/>
                </a:solidFill>
              </a:ln>
            </c:spPr>
          </c:errBars>
          <c:xVal>
            <c:numRef>
              <c:f>Sheet1!$A$35:$A$38</c:f>
              <c:numCache>
                <c:formatCode>General</c:formatCode>
                <c:ptCount val="4"/>
                <c:pt idx="0">
                  <c:v>2.8</c:v>
                </c:pt>
                <c:pt idx="1">
                  <c:v>3.3</c:v>
                </c:pt>
                <c:pt idx="2">
                  <c:v>3.8</c:v>
                </c:pt>
                <c:pt idx="3">
                  <c:v>4.3</c:v>
                </c:pt>
              </c:numCache>
            </c:numRef>
          </c:xVal>
          <c:yVal>
            <c:numRef>
              <c:f>Sheet1!$B$35:$B$38</c:f>
              <c:numCache>
                <c:formatCode>General</c:formatCode>
                <c:ptCount val="4"/>
                <c:pt idx="0">
                  <c:v>106</c:v>
                </c:pt>
                <c:pt idx="1">
                  <c:v>95</c:v>
                </c:pt>
                <c:pt idx="2">
                  <c:v>97</c:v>
                </c:pt>
                <c:pt idx="3">
                  <c:v>114</c:v>
                </c:pt>
              </c:numCache>
            </c:numRef>
          </c:yVal>
          <c:smooth val="0"/>
        </c:ser>
        <c:ser>
          <c:idx val="1"/>
          <c:order val="1"/>
          <c:tx>
            <c:v>S13360-3050C (t=5mm)</c:v>
          </c:tx>
          <c:xVal>
            <c:numRef>
              <c:f>Sheet1!$F$35:$F$39</c:f>
              <c:numCache>
                <c:formatCode>General</c:formatCode>
                <c:ptCount val="5"/>
                <c:pt idx="0">
                  <c:v>3</c:v>
                </c:pt>
                <c:pt idx="1">
                  <c:v>3.5</c:v>
                </c:pt>
                <c:pt idx="2">
                  <c:v>4</c:v>
                </c:pt>
                <c:pt idx="3">
                  <c:v>4.5</c:v>
                </c:pt>
                <c:pt idx="4">
                  <c:v>5</c:v>
                </c:pt>
              </c:numCache>
            </c:numRef>
          </c:xVal>
          <c:yVal>
            <c:numRef>
              <c:f>Sheet1!$G$35:$G$39</c:f>
              <c:numCache>
                <c:formatCode>General</c:formatCode>
                <c:ptCount val="5"/>
                <c:pt idx="0">
                  <c:v>88</c:v>
                </c:pt>
                <c:pt idx="1">
                  <c:v>81</c:v>
                </c:pt>
                <c:pt idx="2">
                  <c:v>80</c:v>
                </c:pt>
                <c:pt idx="3">
                  <c:v>74</c:v>
                </c:pt>
                <c:pt idx="4">
                  <c:v>73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431424"/>
        <c:axId val="169433344"/>
      </c:scatterChart>
      <c:valAx>
        <c:axId val="169431424"/>
        <c:scaling>
          <c:orientation val="minMax"/>
          <c:min val="2.5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ja-JP" sz="1800" baseline="0"/>
                  <a:t>Over-voltage/MPPC (V)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/>
        </c:spPr>
        <c:txPr>
          <a:bodyPr/>
          <a:lstStyle/>
          <a:p>
            <a:pPr>
              <a:defRPr sz="1800"/>
            </a:pPr>
            <a:endParaRPr lang="ja-JP"/>
          </a:p>
        </c:txPr>
        <c:crossAx val="169433344"/>
        <c:crosses val="autoZero"/>
        <c:crossBetween val="midCat"/>
      </c:valAx>
      <c:valAx>
        <c:axId val="169433344"/>
        <c:scaling>
          <c:orientation val="minMax"/>
          <c:max val="140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altLang="ja-JP" sz="1800"/>
                  <a:t>resolution σ (psec)</a:t>
                </a:r>
                <a:endParaRPr lang="ja-JP" altLang="en-US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/>
        </c:spPr>
        <c:txPr>
          <a:bodyPr/>
          <a:lstStyle/>
          <a:p>
            <a:pPr>
              <a:defRPr sz="1800"/>
            </a:pPr>
            <a:endParaRPr lang="ja-JP"/>
          </a:p>
        </c:txPr>
        <c:crossAx val="1694314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5608393051992099"/>
          <c:y val="5.8794552854806191E-2"/>
          <c:w val="0.6275405181093936"/>
          <c:h val="0.2015379927833122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20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v>t=5mm</c:v>
          </c:tx>
          <c:spPr>
            <a:ln w="28575">
              <a:noFill/>
            </a:ln>
          </c:spPr>
          <c:marker>
            <c:symbol val="square"/>
            <c:size val="10"/>
          </c:marker>
          <c:xVal>
            <c:numRef>
              <c:f>Sheet1!$O$132:$O$135</c:f>
              <c:numCache>
                <c:formatCode>General</c:formatCode>
                <c:ptCount val="4"/>
                <c:pt idx="0">
                  <c:v>45</c:v>
                </c:pt>
                <c:pt idx="1">
                  <c:v>90</c:v>
                </c:pt>
                <c:pt idx="2">
                  <c:v>145</c:v>
                </c:pt>
                <c:pt idx="3">
                  <c:v>195</c:v>
                </c:pt>
              </c:numCache>
            </c:numRef>
          </c:xVal>
          <c:yVal>
            <c:numRef>
              <c:f>Sheet1!$P$132:$P$135</c:f>
              <c:numCache>
                <c:formatCode>General</c:formatCode>
                <c:ptCount val="4"/>
                <c:pt idx="0">
                  <c:v>53</c:v>
                </c:pt>
                <c:pt idx="1">
                  <c:v>70</c:v>
                </c:pt>
                <c:pt idx="2">
                  <c:v>74</c:v>
                </c:pt>
                <c:pt idx="3">
                  <c:v>79</c:v>
                </c:pt>
              </c:numCache>
            </c:numRef>
          </c:yVal>
          <c:smooth val="0"/>
        </c:ser>
        <c:ser>
          <c:idx val="0"/>
          <c:order val="1"/>
          <c:tx>
            <c:v>t=3mm</c:v>
          </c:tx>
          <c:spPr>
            <a:ln w="28575">
              <a:noFill/>
            </a:ln>
          </c:spPr>
          <c:marker>
            <c:symbol val="diamond"/>
            <c:size val="10"/>
          </c:marker>
          <c:xVal>
            <c:numRef>
              <c:f>Sheet1!$O$136:$O$137</c:f>
              <c:numCache>
                <c:formatCode>General</c:formatCode>
                <c:ptCount val="2"/>
                <c:pt idx="0">
                  <c:v>95</c:v>
                </c:pt>
                <c:pt idx="1">
                  <c:v>110</c:v>
                </c:pt>
              </c:numCache>
            </c:numRef>
          </c:xVal>
          <c:yVal>
            <c:numRef>
              <c:f>Sheet1!$P$136:$P$137</c:f>
              <c:numCache>
                <c:formatCode>General</c:formatCode>
                <c:ptCount val="2"/>
                <c:pt idx="0">
                  <c:v>75</c:v>
                </c:pt>
                <c:pt idx="1">
                  <c:v>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490304"/>
        <c:axId val="171504768"/>
      </c:scatterChart>
      <c:valAx>
        <c:axId val="171490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ja-JP" sz="1800"/>
                  <a:t>length (mm)</a:t>
                </a:r>
                <a:endParaRPr lang="ja-JP" altLang="en-US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/>
        </c:spPr>
        <c:txPr>
          <a:bodyPr/>
          <a:lstStyle/>
          <a:p>
            <a:pPr>
              <a:defRPr sz="1800"/>
            </a:pPr>
            <a:endParaRPr lang="ja-JP"/>
          </a:p>
        </c:txPr>
        <c:crossAx val="171504768"/>
        <c:crosses val="autoZero"/>
        <c:crossBetween val="midCat"/>
      </c:valAx>
      <c:valAx>
        <c:axId val="17150476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altLang="ja-JP" sz="1800"/>
                  <a:t>resolution</a:t>
                </a:r>
                <a:r>
                  <a:rPr lang="en-US" altLang="ja-JP" sz="1800" baseline="0"/>
                  <a:t> (ps)</a:t>
                </a:r>
                <a:endParaRPr lang="ja-JP" altLang="en-US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/>
        </c:spPr>
        <c:txPr>
          <a:bodyPr/>
          <a:lstStyle/>
          <a:p>
            <a:pPr>
              <a:defRPr sz="1800"/>
            </a:pPr>
            <a:endParaRPr lang="ja-JP"/>
          </a:p>
        </c:txPr>
        <c:crossAx val="171490304"/>
        <c:crosses val="autoZero"/>
        <c:crossBetween val="midCat"/>
      </c:valAx>
      <c:spPr>
        <a:ln w="25400"/>
      </c:spPr>
    </c:plotArea>
    <c:legend>
      <c:legendPos val="l"/>
      <c:layout>
        <c:manualLayout>
          <c:xMode val="edge"/>
          <c:yMode val="edge"/>
          <c:x val="0.69337028930407441"/>
          <c:y val="0.42091243802857975"/>
          <c:w val="0.20208649255421837"/>
          <c:h val="0.16743438320209975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20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5BB84-C9A7-4739-BECC-DFAD7134E637}" type="datetimeFigureOut">
              <a:rPr kumimoji="1" lang="ja-JP" altLang="en-US" smtClean="0"/>
              <a:t>2016/3/21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401ED-C970-4A5C-BE8B-C0A253DEC8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6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401ED-C970-4A5C-BE8B-C0A253DEC85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482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3E42-E721-4617-BEF8-CE6C1082155A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E8E1-69F7-4BD0-9E6C-08D02C494137}" type="datetime1">
              <a:rPr kumimoji="1" lang="ja-JP" altLang="en-US" smtClean="0"/>
              <a:t>2016/3/21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13F-E868-48A4-9782-0CCA6C573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22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1FFB-8C08-4437-AA78-200D85FD590C}" type="datetime1">
              <a:rPr kumimoji="1" lang="ja-JP" altLang="en-US" smtClean="0"/>
              <a:t>2016/3/21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13F-E868-48A4-9782-0CCA6C573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75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3101-52A8-4980-A426-31146C2E84CC}" type="datetime1">
              <a:rPr kumimoji="1" lang="ja-JP" altLang="en-US" smtClean="0"/>
              <a:t>2016/3/21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13F-E868-48A4-9782-0CCA6C573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40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640F-2479-407E-85B9-D4A2BECE0C5E}" type="datetime1">
              <a:rPr kumimoji="1" lang="ja-JP" altLang="en-US" smtClean="0"/>
              <a:t>2016/3/21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13F-E868-48A4-9782-0CCA6C573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09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0536-C364-4344-A47C-CDB2E724CB8B}" type="datetime1">
              <a:rPr kumimoji="1" lang="ja-JP" altLang="en-US" smtClean="0"/>
              <a:t>2016/3/21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13F-E868-48A4-9782-0CCA6C573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76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2452-3590-409F-80F9-49DEA9B45C84}" type="datetime1">
              <a:rPr kumimoji="1" lang="ja-JP" altLang="en-US" smtClean="0"/>
              <a:t>2016/3/21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13F-E868-48A4-9782-0CCA6C573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1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5141-E57B-4A01-9126-034F3CAA707E}" type="datetime1">
              <a:rPr kumimoji="1" lang="ja-JP" altLang="en-US" smtClean="0"/>
              <a:t>2016/3/21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13F-E868-48A4-9782-0CCA6C573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846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A8D5-5899-4D58-BB24-00A79DB74CD8}" type="datetime1">
              <a:rPr kumimoji="1" lang="ja-JP" altLang="en-US" smtClean="0"/>
              <a:t>2016/3/21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13F-E868-48A4-9782-0CCA6C573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03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9E9C-790D-482F-A698-990A870BECDF}" type="datetime1">
              <a:rPr kumimoji="1" lang="ja-JP" altLang="en-US" smtClean="0"/>
              <a:t>2016/3/21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13F-E868-48A4-9782-0CCA6C573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89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18F0-0112-4CEE-A04B-E6207A56315B}" type="datetime1">
              <a:rPr kumimoji="1" lang="ja-JP" altLang="en-US" smtClean="0"/>
              <a:t>2016/3/21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13F-E868-48A4-9782-0CCA6C573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24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FDD6-F6D6-4E9F-B8C7-90ADA4187739}" type="datetime1">
              <a:rPr kumimoji="1" lang="ja-JP" altLang="en-US" smtClean="0"/>
              <a:t>2016/3/21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13F-E868-48A4-9782-0CCA6C573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899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87772-3414-464E-9CDD-6F5568E7CCF5}" type="datetime1">
              <a:rPr kumimoji="1" lang="ja-JP" altLang="en-US" smtClean="0"/>
              <a:t>2016/3/21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7F13F-E868-48A4-9782-0CCA6C573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16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ja-JP" altLang="ja-JP" b="1" dirty="0"/>
              <a:t>ストレンジ・ダイバリオン探索実験に</a:t>
            </a:r>
            <a:r>
              <a:rPr lang="ja-JP" altLang="ja-JP" b="1" dirty="0" smtClean="0"/>
              <a:t>用いる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ja-JP" b="1" dirty="0" smtClean="0"/>
              <a:t>高時間</a:t>
            </a:r>
            <a:r>
              <a:rPr lang="ja-JP" altLang="ja-JP" b="1" dirty="0"/>
              <a:t>分解能</a:t>
            </a:r>
            <a:r>
              <a:rPr lang="en-US" altLang="ja-JP" b="1" dirty="0"/>
              <a:t>TOF</a:t>
            </a:r>
            <a:r>
              <a:rPr lang="ja-JP" altLang="ja-JP" b="1" dirty="0"/>
              <a:t>検出器の</a:t>
            </a:r>
            <a:r>
              <a:rPr lang="ja-JP" altLang="ja-JP" b="1" dirty="0" smtClean="0"/>
              <a:t>開発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340696"/>
            <a:ext cx="6400800" cy="1752600"/>
          </a:xfrm>
        </p:spPr>
        <p:txBody>
          <a:bodyPr/>
          <a:lstStyle/>
          <a:p>
            <a:r>
              <a:rPr lang="ja-JP" altLang="ja-JP" b="1" dirty="0"/>
              <a:t>理化学研究所　仁科加速器センター</a:t>
            </a:r>
            <a:endParaRPr lang="ja-JP" altLang="ja-JP" dirty="0"/>
          </a:p>
          <a:p>
            <a:r>
              <a:rPr lang="ja-JP" altLang="ja-JP" b="1" dirty="0"/>
              <a:t>佐久間　史</a:t>
            </a:r>
            <a:r>
              <a:rPr lang="ja-JP" altLang="ja-JP" b="1" dirty="0" smtClean="0"/>
              <a:t>典</a:t>
            </a:r>
            <a:endParaRPr lang="ja-JP" altLang="ja-JP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65646" y="6480048"/>
            <a:ext cx="5958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日本物理学会</a:t>
            </a:r>
            <a:r>
              <a:rPr lang="zh-CN" altLang="en-US" dirty="0"/>
              <a:t>第</a:t>
            </a:r>
            <a:r>
              <a:rPr lang="en-US" altLang="zh-CN" dirty="0"/>
              <a:t>71</a:t>
            </a:r>
            <a:r>
              <a:rPr lang="zh-CN" altLang="en-US" dirty="0"/>
              <a:t>回年次</a:t>
            </a:r>
            <a:r>
              <a:rPr lang="zh-CN" altLang="en-US" dirty="0" smtClean="0"/>
              <a:t>大会 </a:t>
            </a:r>
            <a:r>
              <a:rPr lang="en-US" altLang="ja-JP" dirty="0" smtClean="0"/>
              <a:t>@ </a:t>
            </a:r>
            <a:r>
              <a:rPr lang="ja-JP" altLang="en-US" dirty="0" smtClean="0"/>
              <a:t>東北学院大学 </a:t>
            </a:r>
            <a:r>
              <a:rPr lang="en-US" altLang="ja-JP" dirty="0" smtClean="0"/>
              <a:t>2016, 3/21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13F-E868-48A4-9782-0CCA6C573AA3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2052" name="Picture 4" descr="グループロゴ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68"/>
          <a:stretch/>
        </p:blipFill>
        <p:spPr bwMode="auto">
          <a:xfrm>
            <a:off x="362261" y="4027512"/>
            <a:ext cx="969379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グループロゴ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892925" y="4027512"/>
            <a:ext cx="1071563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85373" y="2337405"/>
            <a:ext cx="83990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/>
              <a:t>Development of a high-resolution TOF counter using MPPC array</a:t>
            </a:r>
            <a:endParaRPr lang="ja-JP" altLang="ja-JP" sz="2400" b="1" dirty="0"/>
          </a:p>
          <a:p>
            <a:pPr algn="ctr"/>
            <a:r>
              <a:rPr lang="en-US" altLang="ja-JP" sz="2400" b="1" dirty="0"/>
              <a:t> for strange-</a:t>
            </a:r>
            <a:r>
              <a:rPr lang="en-US" altLang="ja-JP" sz="2400" b="1" dirty="0" err="1"/>
              <a:t>dibaryon</a:t>
            </a:r>
            <a:r>
              <a:rPr lang="en-US" altLang="ja-JP" sz="2400" b="1" dirty="0"/>
              <a:t> </a:t>
            </a:r>
            <a:r>
              <a:rPr lang="en-US" altLang="ja-JP" sz="2400" b="1" dirty="0" smtClean="0"/>
              <a:t>searches</a:t>
            </a:r>
            <a:endParaRPr lang="ja-JP" altLang="ja-JP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82693" y="5589240"/>
            <a:ext cx="2585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>
                    <a:lumMod val="50000"/>
                  </a:schemeClr>
                </a:solidFill>
              </a:rPr>
              <a:t>RIKEN </a:t>
            </a:r>
            <a:r>
              <a:rPr kumimoji="1" lang="en-US" altLang="ja-JP" sz="2800" b="1" dirty="0" err="1" smtClean="0">
                <a:solidFill>
                  <a:schemeClr val="bg1">
                    <a:lumMod val="50000"/>
                  </a:schemeClr>
                </a:solidFill>
              </a:rPr>
              <a:t>F.Sakuma</a:t>
            </a:r>
            <a:endParaRPr kumimoji="1" lang="ja-JP" alt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83768" y="3219363"/>
            <a:ext cx="4097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i="1" dirty="0" smtClean="0">
                <a:solidFill>
                  <a:srgbClr val="0070C0"/>
                </a:solidFill>
              </a:rPr>
              <a:t>科研費 若手研究</a:t>
            </a:r>
            <a:r>
              <a:rPr lang="en-US" altLang="ja-JP" sz="2400" b="1" i="1" dirty="0" smtClean="0">
                <a:solidFill>
                  <a:srgbClr val="0070C0"/>
                </a:solidFill>
              </a:rPr>
              <a:t>(B) 26800158</a:t>
            </a:r>
            <a:endParaRPr kumimoji="1" lang="ja-JP" altLang="en-US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5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グラフ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742278"/>
              </p:ext>
            </p:extLst>
          </p:nvPr>
        </p:nvGraphicFramePr>
        <p:xfrm>
          <a:off x="4200894" y="3104964"/>
          <a:ext cx="4747260" cy="315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Pre-Test with Cosmic-Ray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35285"/>
            <a:ext cx="5734980" cy="2221707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ym typeface="Wingdings" panose="05000000000000000000" pitchFamily="2" charset="2"/>
              </a:rPr>
              <a:t>2 types of MPPCs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2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nd</a:t>
            </a:r>
            <a:r>
              <a:rPr lang="en-US" altLang="ja-JP" dirty="0" smtClean="0">
                <a:sym typeface="Wingdings" panose="05000000000000000000" pitchFamily="2" charset="2"/>
              </a:rPr>
              <a:t> gen. MPPC (S12572-050C)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3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rd</a:t>
            </a:r>
            <a:r>
              <a:rPr lang="en-US" altLang="ja-JP" dirty="0" smtClean="0">
                <a:sym typeface="Wingdings" panose="05000000000000000000" pitchFamily="2" charset="2"/>
              </a:rPr>
              <a:t> gen. MPPC (S13360-3050CS)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CAMAC(ADC/TDC)+</a:t>
            </a:r>
            <a:r>
              <a:rPr lang="en-US" altLang="ja-JP" dirty="0" err="1" smtClean="0">
                <a:sym typeface="Wingdings" panose="05000000000000000000" pitchFamily="2" charset="2"/>
              </a:rPr>
              <a:t>Kinoko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13F-E868-48A4-9782-0CCA6C573AA3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3074" name="Picture 2" descr="C:\Users\sakuma\Desktop\s-2015-08-12 13.57.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7" t="12216" r="14213"/>
          <a:stretch/>
        </p:blipFill>
        <p:spPr bwMode="auto">
          <a:xfrm>
            <a:off x="503548" y="3429000"/>
            <a:ext cx="3564870" cy="269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346209" y="2732248"/>
            <a:ext cx="2433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Cover Ratio: 27</a:t>
            </a:r>
            <a:r>
              <a:rPr lang="ja-JP" altLang="en-US" sz="2400" b="1" dirty="0" smtClean="0"/>
              <a:t>％</a:t>
            </a:r>
            <a:endParaRPr kumimoji="1" lang="ja-JP" altLang="en-US" sz="2400" b="1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6012160" y="1088740"/>
            <a:ext cx="3247803" cy="1654966"/>
            <a:chOff x="6048164" y="1088740"/>
            <a:chExt cx="3247803" cy="1654966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6048164" y="1088740"/>
              <a:ext cx="2196244" cy="1654966"/>
              <a:chOff x="4945740" y="2512698"/>
              <a:chExt cx="2196244" cy="1654966"/>
            </a:xfrm>
          </p:grpSpPr>
          <p:sp>
            <p:nvSpPr>
              <p:cNvPr id="5" name="直方体 4"/>
              <p:cNvSpPr/>
              <p:nvPr/>
            </p:nvSpPr>
            <p:spPr>
              <a:xfrm>
                <a:off x="5688124" y="2564904"/>
                <a:ext cx="1453860" cy="1216152"/>
              </a:xfrm>
              <a:prstGeom prst="cube">
                <a:avLst>
                  <a:gd name="adj" fmla="val 8754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テキスト ボックス 5"/>
              <p:cNvSpPr txBox="1"/>
              <p:nvPr/>
            </p:nvSpPr>
            <p:spPr>
              <a:xfrm rot="18761369">
                <a:off x="5719845" y="2721730"/>
                <a:ext cx="787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95mm</a:t>
                </a:r>
                <a:endParaRPr kumimoji="1" lang="ja-JP" altLang="en-US" dirty="0"/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4945740" y="3501008"/>
                <a:ext cx="670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5</a:t>
                </a:r>
                <a:r>
                  <a:rPr lang="en-US" altLang="ja-JP" dirty="0" smtClean="0"/>
                  <a:t>mm</a:t>
                </a:r>
                <a:endParaRPr kumimoji="1" lang="ja-JP" altLang="en-US" dirty="0"/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5472100" y="3798332"/>
                <a:ext cx="787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20mm</a:t>
                </a:r>
                <a:endParaRPr kumimoji="1" lang="ja-JP" altLang="en-US" dirty="0"/>
              </a:p>
            </p:txBody>
          </p:sp>
          <p:sp>
            <p:nvSpPr>
              <p:cNvPr id="9" name="正方形/長方形 8"/>
              <p:cNvSpPr/>
              <p:nvPr/>
            </p:nvSpPr>
            <p:spPr>
              <a:xfrm>
                <a:off x="5688124" y="3657654"/>
                <a:ext cx="96379" cy="9538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5811082" y="3657654"/>
                <a:ext cx="96379" cy="9538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5940152" y="3657654"/>
                <a:ext cx="96379" cy="9538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" name="テキスト ボックス 13"/>
            <p:cNvSpPr txBox="1"/>
            <p:nvPr/>
          </p:nvSpPr>
          <p:spPr>
            <a:xfrm>
              <a:off x="7524328" y="2015552"/>
              <a:ext cx="1771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MPPC*3 (3mm</a:t>
              </a:r>
              <a:r>
                <a:rPr kumimoji="1" lang="en-US" altLang="ja-JP" baseline="30000" dirty="0" smtClean="0"/>
                <a:t>2</a:t>
              </a:r>
              <a:r>
                <a:rPr kumimoji="1" lang="en-US" altLang="ja-JP" dirty="0" smtClean="0"/>
                <a:t>)</a:t>
              </a:r>
              <a:endParaRPr kumimoji="1" lang="ja-JP" altLang="en-US" dirty="0"/>
            </a:p>
          </p:txBody>
        </p:sp>
        <p:cxnSp>
          <p:nvCxnSpPr>
            <p:cNvPr id="17" name="直線矢印コネクタ 16"/>
            <p:cNvCxnSpPr>
              <a:stCxn id="14" idx="1"/>
              <a:endCxn id="5" idx="4"/>
            </p:cNvCxnSpPr>
            <p:nvPr/>
          </p:nvCxnSpPr>
          <p:spPr>
            <a:xfrm flipH="1">
              <a:off x="7179716" y="2200218"/>
              <a:ext cx="344612" cy="811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テキスト ボックス 21"/>
          <p:cNvSpPr txBox="1"/>
          <p:nvPr/>
        </p:nvSpPr>
        <p:spPr>
          <a:xfrm>
            <a:off x="422242" y="6345324"/>
            <a:ext cx="829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70C0"/>
                </a:solidFill>
              </a:rPr>
              <a:t>3</a:t>
            </a:r>
            <a:r>
              <a:rPr kumimoji="1" lang="en-US" altLang="ja-JP" sz="2800" b="1" baseline="30000" dirty="0" smtClean="0">
                <a:solidFill>
                  <a:srgbClr val="0070C0"/>
                </a:solidFill>
              </a:rPr>
              <a:t>rd</a:t>
            </a:r>
            <a:r>
              <a:rPr kumimoji="1" lang="en-US" altLang="ja-JP" sz="2800" b="1" dirty="0" smtClean="0">
                <a:solidFill>
                  <a:srgbClr val="0070C0"/>
                </a:solidFill>
              </a:rPr>
              <a:t> gen. MPPC (S13360-3050C) has better performance</a:t>
            </a:r>
            <a:endParaRPr kumimoji="1" lang="ja-JP" altLang="en-US" sz="2800" b="1" dirty="0">
              <a:solidFill>
                <a:srgbClr val="0070C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984566" y="4567956"/>
            <a:ext cx="58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C00000"/>
                </a:solidFill>
              </a:rPr>
              <a:t>V</a:t>
            </a:r>
            <a:r>
              <a:rPr kumimoji="1" lang="en-US" altLang="ja-JP" b="1" baseline="-25000" dirty="0" smtClean="0">
                <a:solidFill>
                  <a:srgbClr val="C00000"/>
                </a:solidFill>
              </a:rPr>
              <a:t>max</a:t>
            </a:r>
            <a:endParaRPr kumimoji="1" lang="ja-JP" alt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6012160" y="1016732"/>
            <a:ext cx="3095836" cy="2126066"/>
          </a:xfrm>
          <a:prstGeom prst="roundRect">
            <a:avLst>
              <a:gd name="adj" fmla="val 98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6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Beam-Test @ K1.8BR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35285"/>
            <a:ext cx="8229600" cy="2149699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>
                <a:sym typeface="Wingdings" panose="05000000000000000000" pitchFamily="2" charset="2"/>
              </a:rPr>
              <a:t>Beam-test </a:t>
            </a:r>
            <a:r>
              <a:rPr lang="en-US" altLang="ja-JP" dirty="0">
                <a:sym typeface="Wingdings" panose="05000000000000000000" pitchFamily="2" charset="2"/>
              </a:rPr>
              <a:t>with 1 GeV/c </a:t>
            </a:r>
            <a:r>
              <a:rPr lang="en-US" altLang="ja-JP" dirty="0" smtClean="0">
                <a:latin typeface="Symbol" panose="05050102010706020507" pitchFamily="18" charset="2"/>
                <a:cs typeface="Symap" panose="00000400000000000000" pitchFamily="2" charset="0"/>
                <a:sym typeface="Wingdings" panose="05000000000000000000" pitchFamily="2" charset="2"/>
              </a:rPr>
              <a:t>p</a:t>
            </a:r>
            <a:r>
              <a:rPr lang="en-US" altLang="ja-JP" baseline="30000" dirty="0" smtClean="0">
                <a:latin typeface="Symbol" panose="05050102010706020507" pitchFamily="18" charset="2"/>
                <a:cs typeface="Symap" panose="00000400000000000000" pitchFamily="2" charset="0"/>
                <a:sym typeface="Wingdings" panose="05000000000000000000" pitchFamily="2" charset="2"/>
              </a:rPr>
              <a:t>-</a:t>
            </a:r>
            <a:r>
              <a:rPr lang="en-US" altLang="ja-JP" dirty="0" smtClean="0">
                <a:sym typeface="Wingdings" panose="05000000000000000000" pitchFamily="2" charset="2"/>
              </a:rPr>
              <a:t> @ K1.8BR beam-dump in Nov</a:t>
            </a:r>
            <a:r>
              <a:rPr lang="en-US" altLang="ja-JP" dirty="0">
                <a:sym typeface="Wingdings" panose="05000000000000000000" pitchFamily="2" charset="2"/>
              </a:rPr>
              <a:t>.-Dec</a:t>
            </a:r>
            <a:r>
              <a:rPr lang="en-US" altLang="ja-JP" dirty="0" smtClean="0">
                <a:sym typeface="Wingdings" panose="05000000000000000000" pitchFamily="2" charset="2"/>
              </a:rPr>
              <a:t>., 2015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length and thickness dependence</a:t>
            </a:r>
          </a:p>
          <a:p>
            <a:r>
              <a:rPr lang="en-US" altLang="ja-JP" dirty="0" smtClean="0">
                <a:sym typeface="Wingdings" panose="05000000000000000000" pitchFamily="2" charset="2"/>
              </a:rPr>
              <a:t>CAMAC(ADC/TDC)+</a:t>
            </a:r>
            <a:r>
              <a:rPr lang="en-US" altLang="ja-JP" dirty="0" err="1" smtClean="0">
                <a:sym typeface="Wingdings" panose="05000000000000000000" pitchFamily="2" charset="2"/>
              </a:rPr>
              <a:t>Kinoko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13F-E868-48A4-9782-0CCA6C573AA3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2050" name="Picture 2" descr="C:\Users\sakuma\Desktop\s-2015-11-25 10.44.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8"/>
          <a:stretch/>
        </p:blipFill>
        <p:spPr bwMode="auto">
          <a:xfrm>
            <a:off x="4644008" y="3537012"/>
            <a:ext cx="4368663" cy="3095625"/>
          </a:xfrm>
          <a:prstGeom prst="rect">
            <a:avLst/>
          </a:prstGeom>
          <a:noFill/>
          <a:ln w="254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kuma\Desktop\s-2015-11-21 11.22.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47"/>
          <a:stretch/>
        </p:blipFill>
        <p:spPr bwMode="auto">
          <a:xfrm>
            <a:off x="90005" y="3392996"/>
            <a:ext cx="4481995" cy="339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円/楕円 4"/>
          <p:cNvSpPr/>
          <p:nvPr/>
        </p:nvSpPr>
        <p:spPr>
          <a:xfrm>
            <a:off x="2785853" y="3687906"/>
            <a:ext cx="828092" cy="82809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3613945" y="4167082"/>
            <a:ext cx="1534119" cy="306034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6836691" y="1960160"/>
            <a:ext cx="217598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B050"/>
                </a:solidFill>
              </a:rPr>
              <a:t>~1000 trig./spill(5.5s)</a:t>
            </a:r>
          </a:p>
          <a:p>
            <a:pPr algn="ctr"/>
            <a:r>
              <a:rPr lang="en-US" altLang="ja-JP" dirty="0" smtClean="0">
                <a:solidFill>
                  <a:srgbClr val="00B050"/>
                </a:solidFill>
              </a:rPr>
              <a:t>[2*2mm</a:t>
            </a:r>
            <a:r>
              <a:rPr lang="en-US" altLang="ja-JP" baseline="30000" dirty="0" smtClean="0">
                <a:solidFill>
                  <a:srgbClr val="00B050"/>
                </a:solidFill>
              </a:rPr>
              <a:t>2</a:t>
            </a:r>
            <a:r>
              <a:rPr lang="en-US" altLang="ja-JP" dirty="0" smtClean="0">
                <a:solidFill>
                  <a:srgbClr val="00B050"/>
                </a:solidFill>
              </a:rPr>
              <a:t>]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3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Beam-Test @ K1.8BR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35285"/>
            <a:ext cx="8229600" cy="2149699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>
                <a:sym typeface="Wingdings" panose="05000000000000000000" pitchFamily="2" charset="2"/>
              </a:rPr>
              <a:t>Beam-test </a:t>
            </a:r>
            <a:r>
              <a:rPr lang="en-US" altLang="ja-JP" dirty="0">
                <a:sym typeface="Wingdings" panose="05000000000000000000" pitchFamily="2" charset="2"/>
              </a:rPr>
              <a:t>with 1 GeV/c </a:t>
            </a:r>
            <a:r>
              <a:rPr lang="en-US" altLang="ja-JP" dirty="0" smtClean="0">
                <a:latin typeface="Symbol" panose="05050102010706020507" pitchFamily="18" charset="2"/>
                <a:cs typeface="Symap" panose="00000400000000000000" pitchFamily="2" charset="0"/>
                <a:sym typeface="Wingdings" panose="05000000000000000000" pitchFamily="2" charset="2"/>
              </a:rPr>
              <a:t>p</a:t>
            </a:r>
            <a:r>
              <a:rPr lang="en-US" altLang="ja-JP" baseline="30000" dirty="0" smtClean="0">
                <a:latin typeface="Symbol" panose="05050102010706020507" pitchFamily="18" charset="2"/>
                <a:cs typeface="Symap" panose="00000400000000000000" pitchFamily="2" charset="0"/>
                <a:sym typeface="Wingdings" panose="05000000000000000000" pitchFamily="2" charset="2"/>
              </a:rPr>
              <a:t>-</a:t>
            </a:r>
            <a:r>
              <a:rPr lang="en-US" altLang="ja-JP" dirty="0" smtClean="0">
                <a:sym typeface="Wingdings" panose="05000000000000000000" pitchFamily="2" charset="2"/>
              </a:rPr>
              <a:t> @ K1.8BR beam-dump in Nov</a:t>
            </a:r>
            <a:r>
              <a:rPr lang="en-US" altLang="ja-JP" dirty="0">
                <a:sym typeface="Wingdings" panose="05000000000000000000" pitchFamily="2" charset="2"/>
              </a:rPr>
              <a:t>.-Dec</a:t>
            </a:r>
            <a:r>
              <a:rPr lang="en-US" altLang="ja-JP" dirty="0" smtClean="0">
                <a:sym typeface="Wingdings" panose="05000000000000000000" pitchFamily="2" charset="2"/>
              </a:rPr>
              <a:t>., 2015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length and thickness dependence</a:t>
            </a:r>
          </a:p>
          <a:p>
            <a:r>
              <a:rPr lang="en-US" altLang="ja-JP" dirty="0" smtClean="0">
                <a:sym typeface="Wingdings" panose="05000000000000000000" pitchFamily="2" charset="2"/>
              </a:rPr>
              <a:t>CAMAC(ADC/TDC)+</a:t>
            </a:r>
            <a:r>
              <a:rPr lang="en-US" altLang="ja-JP" dirty="0" err="1" smtClean="0">
                <a:sym typeface="Wingdings" panose="05000000000000000000" pitchFamily="2" charset="2"/>
              </a:rPr>
              <a:t>Kinoko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13F-E868-48A4-9782-0CCA6C573AA3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6691" y="1960160"/>
            <a:ext cx="217598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B050"/>
                </a:solidFill>
              </a:rPr>
              <a:t>~1000 trig./spill(5.5s)</a:t>
            </a:r>
          </a:p>
          <a:p>
            <a:pPr algn="ctr"/>
            <a:r>
              <a:rPr lang="en-US" altLang="ja-JP" dirty="0" smtClean="0">
                <a:solidFill>
                  <a:srgbClr val="00B050"/>
                </a:solidFill>
              </a:rPr>
              <a:t>[2*2mm</a:t>
            </a:r>
            <a:r>
              <a:rPr lang="en-US" altLang="ja-JP" baseline="30000" dirty="0" smtClean="0">
                <a:solidFill>
                  <a:srgbClr val="00B050"/>
                </a:solidFill>
              </a:rPr>
              <a:t>2</a:t>
            </a:r>
            <a:r>
              <a:rPr lang="en-US" altLang="ja-JP" dirty="0" smtClean="0">
                <a:solidFill>
                  <a:srgbClr val="00B050"/>
                </a:solidFill>
              </a:rPr>
              <a:t>]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" y="3087494"/>
            <a:ext cx="3924436" cy="3761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3053494"/>
            <a:ext cx="2943373" cy="1887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230" y="4185084"/>
            <a:ext cx="4167769" cy="2672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603173" y="4761148"/>
            <a:ext cx="728084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ADC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32140" y="5290709"/>
            <a:ext cx="262123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slewing correction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1684" y="0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Results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9532" y="4329100"/>
            <a:ext cx="8363272" cy="2412268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b="1" dirty="0" err="1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altLang="ja-JP" b="1" baseline="-250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t</a:t>
            </a:r>
            <a:r>
              <a:rPr lang="en-US" altLang="ja-JP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&lt;80ps was achieved with the new DEF Counter</a:t>
            </a:r>
          </a:p>
          <a:p>
            <a:pPr lvl="1"/>
            <a:r>
              <a:rPr lang="en-US" altLang="ja-JP" dirty="0" smtClean="0"/>
              <a:t>sum of # of </a:t>
            </a:r>
            <a:r>
              <a:rPr lang="en-US" altLang="ja-JP" i="1" dirty="0" err="1" smtClean="0"/>
              <a:t>N</a:t>
            </a:r>
            <a:r>
              <a:rPr lang="en-US" altLang="ja-JP" i="1" baseline="-25000" dirty="0" err="1" smtClean="0"/>
              <a:t>pe</a:t>
            </a:r>
            <a:r>
              <a:rPr lang="en-US" altLang="ja-JP" dirty="0" smtClean="0"/>
              <a:t> &gt; 100</a:t>
            </a:r>
          </a:p>
          <a:p>
            <a:pPr lvl="1"/>
            <a:r>
              <a:rPr lang="en-US" altLang="ja-JP" dirty="0" smtClean="0"/>
              <a:t>no position dependence of </a:t>
            </a:r>
            <a:r>
              <a:rPr lang="en-US" altLang="ja-JP" dirty="0" err="1" smtClean="0"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altLang="ja-JP" baseline="-25000" dirty="0" err="1" smtClean="0"/>
              <a:t>t</a:t>
            </a:r>
            <a:endParaRPr kumimoji="1" lang="en-US" altLang="ja-JP" baseline="-25000" dirty="0" smtClean="0"/>
          </a:p>
          <a:p>
            <a:r>
              <a:rPr lang="en-US" altLang="ja-JP" b="1" dirty="0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altLang="ja-JP" b="1" baseline="-25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t</a:t>
            </a:r>
            <a:r>
              <a:rPr lang="en-US" altLang="ja-JP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~80 </a:t>
            </a:r>
            <a:r>
              <a:rPr lang="en-US" altLang="ja-JP" b="1" dirty="0" err="1">
                <a:solidFill>
                  <a:srgbClr val="0070C0"/>
                </a:solidFill>
                <a:sym typeface="Wingdings" panose="05000000000000000000" pitchFamily="2" charset="2"/>
              </a:rPr>
              <a:t>ps</a:t>
            </a:r>
            <a:r>
              <a:rPr lang="en-US" altLang="ja-JP" b="1" dirty="0">
                <a:solidFill>
                  <a:srgbClr val="0070C0"/>
                </a:solidFill>
                <a:sym typeface="Wingdings" panose="05000000000000000000" pitchFamily="2" charset="2"/>
              </a:rPr>
              <a:t> was achieved with </a:t>
            </a:r>
            <a:r>
              <a:rPr lang="en-US" altLang="ja-JP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“</a:t>
            </a:r>
            <a:r>
              <a:rPr lang="en-US" altLang="ja-JP" b="1" dirty="0" smtClean="0">
                <a:solidFill>
                  <a:srgbClr val="0070C0"/>
                </a:solidFill>
              </a:rPr>
              <a:t>l~200mm (t=5mm)”</a:t>
            </a:r>
          </a:p>
          <a:p>
            <a:pPr lvl="1"/>
            <a:r>
              <a:rPr lang="en-US" altLang="ja-JP" dirty="0">
                <a:latin typeface="Symbol" panose="05050102010706020507" pitchFamily="18" charset="2"/>
              </a:rPr>
              <a:t>s</a:t>
            </a:r>
            <a:r>
              <a:rPr kumimoji="1" lang="en-US" altLang="ja-JP" baseline="-25000" dirty="0" smtClean="0"/>
              <a:t>t</a:t>
            </a:r>
            <a:r>
              <a:rPr kumimoji="1" lang="en-US" altLang="ja-JP" dirty="0" smtClean="0"/>
              <a:t>~100ps is expected with “l=300mm (t=5mm)”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13F-E868-48A4-9782-0CCA6C573AA3}" type="slidenum">
              <a:rPr kumimoji="1" lang="ja-JP" altLang="en-US" smtClean="0"/>
              <a:t>13</a:t>
            </a:fld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5616116" y="1196752"/>
            <a:ext cx="3571839" cy="1613288"/>
            <a:chOff x="5724128" y="1130418"/>
            <a:chExt cx="3571839" cy="1613288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5724128" y="1130418"/>
              <a:ext cx="2520280" cy="1613288"/>
              <a:chOff x="4621704" y="2554376"/>
              <a:chExt cx="2520280" cy="1613288"/>
            </a:xfrm>
          </p:grpSpPr>
          <p:sp>
            <p:nvSpPr>
              <p:cNvPr id="9" name="直方体 8"/>
              <p:cNvSpPr/>
              <p:nvPr/>
            </p:nvSpPr>
            <p:spPr>
              <a:xfrm>
                <a:off x="5688124" y="2564904"/>
                <a:ext cx="1453860" cy="1216152"/>
              </a:xfrm>
              <a:prstGeom prst="cube">
                <a:avLst>
                  <a:gd name="adj" fmla="val 8754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 rot="18761369">
                <a:off x="5761524" y="2721730"/>
                <a:ext cx="70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L</a:t>
                </a:r>
                <a:r>
                  <a:rPr kumimoji="1" lang="en-US" altLang="ja-JP" dirty="0" smtClean="0"/>
                  <a:t> mm</a:t>
                </a:r>
                <a:endParaRPr kumimoji="1" lang="ja-JP" altLang="en-US" dirty="0"/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4621704" y="3501008"/>
                <a:ext cx="9893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5or3mm</a:t>
                </a:r>
                <a:endParaRPr kumimoji="1" lang="ja-JP" altLang="en-US" dirty="0"/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5472100" y="3798332"/>
                <a:ext cx="787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20mm</a:t>
                </a:r>
                <a:endParaRPr kumimoji="1"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5688124" y="3657654"/>
                <a:ext cx="96379" cy="9538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5811082" y="3657654"/>
                <a:ext cx="96379" cy="9538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5940152" y="3657654"/>
                <a:ext cx="96379" cy="9538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" name="テキスト ボックス 6"/>
            <p:cNvSpPr txBox="1"/>
            <p:nvPr/>
          </p:nvSpPr>
          <p:spPr>
            <a:xfrm>
              <a:off x="7524328" y="2015552"/>
              <a:ext cx="1771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MPPC*3 (3mm</a:t>
              </a:r>
              <a:r>
                <a:rPr kumimoji="1" lang="en-US" altLang="ja-JP" baseline="30000" dirty="0" smtClean="0"/>
                <a:t>2</a:t>
              </a:r>
              <a:r>
                <a:rPr kumimoji="1" lang="en-US" altLang="ja-JP" dirty="0" smtClean="0"/>
                <a:t>)</a:t>
              </a:r>
              <a:endParaRPr kumimoji="1" lang="ja-JP" altLang="en-US" dirty="0"/>
            </a:p>
          </p:txBody>
        </p:sp>
        <p:cxnSp>
          <p:nvCxnSpPr>
            <p:cNvPr id="8" name="直線矢印コネクタ 7"/>
            <p:cNvCxnSpPr>
              <a:stCxn id="7" idx="1"/>
              <a:endCxn id="9" idx="4"/>
            </p:cNvCxnSpPr>
            <p:nvPr/>
          </p:nvCxnSpPr>
          <p:spPr>
            <a:xfrm flipH="1">
              <a:off x="7179716" y="2200218"/>
              <a:ext cx="344612" cy="811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テキスト ボックス 15"/>
          <p:cNvSpPr txBox="1"/>
          <p:nvPr/>
        </p:nvSpPr>
        <p:spPr>
          <a:xfrm>
            <a:off x="5616116" y="2816932"/>
            <a:ext cx="3611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Cover Ratio: (t=5mm) 27</a:t>
            </a:r>
            <a:r>
              <a:rPr lang="ja-JP" altLang="en-US" sz="2400" b="1" dirty="0" smtClean="0"/>
              <a:t>％</a:t>
            </a:r>
            <a:endParaRPr lang="en-US" altLang="ja-JP" sz="2400" b="1" dirty="0" smtClean="0"/>
          </a:p>
          <a:p>
            <a:r>
              <a:rPr kumimoji="1" lang="en-US" altLang="ja-JP" sz="2400" b="1" dirty="0"/>
              <a:t> </a:t>
            </a:r>
            <a:r>
              <a:rPr kumimoji="1" lang="en-US" altLang="ja-JP" sz="2400" b="1" dirty="0" smtClean="0"/>
              <a:t>                       (t=3mm) 45%</a:t>
            </a:r>
            <a:endParaRPr kumimoji="1" lang="ja-JP" altLang="en-US" sz="2400" b="1" dirty="0"/>
          </a:p>
        </p:txBody>
      </p:sp>
      <p:graphicFrame>
        <p:nvGraphicFramePr>
          <p:cNvPr id="17" name="グラフ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036631"/>
              </p:ext>
            </p:extLst>
          </p:nvPr>
        </p:nvGraphicFramePr>
        <p:xfrm>
          <a:off x="215516" y="1016732"/>
          <a:ext cx="554461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直線矢印コネクタ 18"/>
          <p:cNvCxnSpPr>
            <a:stCxn id="20" idx="2"/>
          </p:cNvCxnSpPr>
          <p:nvPr/>
        </p:nvCxnSpPr>
        <p:spPr>
          <a:xfrm>
            <a:off x="3095836" y="1262373"/>
            <a:ext cx="0" cy="366427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433571" y="800708"/>
            <a:ext cx="1324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F0"/>
                </a:solidFill>
              </a:rPr>
              <a:t>New DEF</a:t>
            </a:r>
            <a:endParaRPr kumimoji="1" lang="ja-JP" altLang="en-US" sz="2400" b="1" dirty="0">
              <a:solidFill>
                <a:srgbClr val="00B0F0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5616116" y="1088740"/>
            <a:ext cx="3491880" cy="2628292"/>
          </a:xfrm>
          <a:prstGeom prst="roundRect">
            <a:avLst>
              <a:gd name="adj" fmla="val 98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96" y="6235402"/>
            <a:ext cx="1295400" cy="3619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9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グループ化 24"/>
          <p:cNvGrpSpPr/>
          <p:nvPr/>
        </p:nvGrpSpPr>
        <p:grpSpPr>
          <a:xfrm>
            <a:off x="1223628" y="2672916"/>
            <a:ext cx="6689056" cy="4104456"/>
            <a:chOff x="14869" y="2672916"/>
            <a:chExt cx="5961287" cy="36208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1" t="12953" r="13389" b="20875"/>
            <a:stretch/>
          </p:blipFill>
          <p:spPr bwMode="auto">
            <a:xfrm>
              <a:off x="14869" y="2857582"/>
              <a:ext cx="5961287" cy="343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23528" y="2672916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0070C0"/>
                  </a:solidFill>
                </a:rPr>
                <a:t>14mm</a:t>
              </a:r>
              <a:endParaRPr kumimoji="1" lang="ja-JP" alt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 rot="16200000">
              <a:off x="820761" y="4539594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0070C0"/>
                  </a:solidFill>
                  <a:latin typeface="Symbol" panose="05050102010706020507" pitchFamily="18" charset="2"/>
                </a:rPr>
                <a:t>f</a:t>
              </a:r>
              <a:r>
                <a:rPr kumimoji="1" lang="en-US" altLang="ja-JP" b="1" dirty="0" smtClean="0">
                  <a:solidFill>
                    <a:srgbClr val="0070C0"/>
                  </a:solidFill>
                </a:rPr>
                <a:t>168mm</a:t>
              </a:r>
              <a:endParaRPr kumimoji="1" lang="ja-JP" alt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458899" y="4762889"/>
              <a:ext cx="1537455" cy="624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solidFill>
                    <a:srgbClr val="0070C0"/>
                  </a:solidFill>
                </a:rPr>
                <a:t>Effective area:</a:t>
              </a:r>
            </a:p>
            <a:p>
              <a:pPr algn="ctr"/>
              <a:r>
                <a:rPr lang="en-US" altLang="ja-JP" sz="2000" b="1" dirty="0" smtClean="0">
                  <a:solidFill>
                    <a:srgbClr val="0070C0"/>
                  </a:solidFill>
                </a:rPr>
                <a:t>96*100mm</a:t>
              </a:r>
              <a:r>
                <a:rPr lang="en-US" altLang="ja-JP" sz="2000" b="1" baseline="30000" dirty="0" smtClean="0">
                  <a:solidFill>
                    <a:srgbClr val="0070C0"/>
                  </a:solidFill>
                </a:rPr>
                <a:t>2</a:t>
              </a:r>
              <a:endParaRPr kumimoji="1" lang="ja-JP" altLang="en-US" sz="20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1684" y="0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New DEF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9612" y="832066"/>
            <a:ext cx="6948772" cy="2056874"/>
          </a:xfrm>
        </p:spPr>
        <p:txBody>
          <a:bodyPr>
            <a:noAutofit/>
          </a:bodyPr>
          <a:lstStyle/>
          <a:p>
            <a:r>
              <a:rPr lang="en-US" altLang="ja-JP" b="1" dirty="0" smtClean="0">
                <a:sym typeface="Wingdings" panose="05000000000000000000" pitchFamily="2" charset="2"/>
              </a:rPr>
              <a:t>Design of the new DEF was completed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all modules have been in </a:t>
            </a:r>
            <a:r>
              <a:rPr lang="en-US" altLang="ja-JP" dirty="0" smtClean="0">
                <a:sym typeface="Wingdings" panose="05000000000000000000" pitchFamily="2" charset="2"/>
              </a:rPr>
              <a:t>hand</a:t>
            </a:r>
            <a:endParaRPr lang="en-US" altLang="ja-JP" dirty="0" smtClean="0">
              <a:sym typeface="Wingdings" panose="05000000000000000000" pitchFamily="2" charset="2"/>
            </a:endParaRP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will be installed in this year?</a:t>
            </a:r>
          </a:p>
          <a:p>
            <a:pPr lvl="2"/>
            <a:r>
              <a:rPr lang="en-US" altLang="ja-JP" dirty="0" smtClean="0">
                <a:sym typeface="Wingdings" panose="05000000000000000000" pitchFamily="2" charset="2"/>
              </a:rPr>
              <a:t>depend on beam-time schedule @ K1.8BR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13F-E868-48A4-9782-0CCA6C573AA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7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980728"/>
            <a:ext cx="8820980" cy="5877272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b="1" dirty="0" smtClean="0">
                <a:sym typeface="Wingdings" panose="05000000000000000000" pitchFamily="2" charset="2"/>
              </a:rPr>
              <a:t>A </a:t>
            </a:r>
            <a:r>
              <a:rPr lang="en-US" altLang="ja-JP" b="1" dirty="0">
                <a:sym typeface="Wingdings" panose="05000000000000000000" pitchFamily="2" charset="2"/>
              </a:rPr>
              <a:t>high-resolution TOF counter using MPPC </a:t>
            </a:r>
            <a:r>
              <a:rPr lang="en-US" altLang="ja-JP" b="1" dirty="0" smtClean="0">
                <a:sym typeface="Wingdings" panose="05000000000000000000" pitchFamily="2" charset="2"/>
              </a:rPr>
              <a:t>array was developed for </a:t>
            </a:r>
            <a:r>
              <a:rPr lang="en-US" altLang="ja-JP" b="1" dirty="0">
                <a:sym typeface="Wingdings" panose="05000000000000000000" pitchFamily="2" charset="2"/>
              </a:rPr>
              <a:t>strange-</a:t>
            </a:r>
            <a:r>
              <a:rPr lang="en-US" altLang="ja-JP" b="1" dirty="0" err="1">
                <a:sym typeface="Wingdings" panose="05000000000000000000" pitchFamily="2" charset="2"/>
              </a:rPr>
              <a:t>dibaryon</a:t>
            </a:r>
            <a:r>
              <a:rPr lang="en-US" altLang="ja-JP" b="1" dirty="0">
                <a:sym typeface="Wingdings" panose="05000000000000000000" pitchFamily="2" charset="2"/>
              </a:rPr>
              <a:t> searches</a:t>
            </a:r>
          </a:p>
          <a:p>
            <a:pPr lvl="1"/>
            <a:r>
              <a:rPr lang="en-US" altLang="ja-JP" dirty="0" err="1" smtClean="0">
                <a:sym typeface="Wingdings" panose="05000000000000000000" pitchFamily="2" charset="2"/>
              </a:rPr>
              <a:t>K</a:t>
            </a:r>
            <a:r>
              <a:rPr lang="en-US" altLang="ja-JP" baseline="30000" dirty="0" err="1" smtClean="0">
                <a:sym typeface="Wingdings" panose="05000000000000000000" pitchFamily="2" charset="2"/>
              </a:rPr>
              <a:t>bar</a:t>
            </a:r>
            <a:r>
              <a:rPr lang="en-US" altLang="ja-JP" dirty="0" err="1" smtClean="0">
                <a:sym typeface="Wingdings" panose="05000000000000000000" pitchFamily="2" charset="2"/>
              </a:rPr>
              <a:t>NN</a:t>
            </a:r>
            <a:r>
              <a:rPr lang="en-US" altLang="ja-JP" dirty="0" smtClean="0">
                <a:sym typeface="Wingdings" panose="05000000000000000000" pitchFamily="2" charset="2"/>
              </a:rPr>
              <a:t> (E15): K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-</a:t>
            </a:r>
            <a:r>
              <a:rPr lang="en-US" altLang="ja-JP" dirty="0" smtClean="0">
                <a:sym typeface="Wingdings" panose="05000000000000000000" pitchFamily="2" charset="2"/>
              </a:rPr>
              <a:t> 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3</a:t>
            </a:r>
            <a:r>
              <a:rPr lang="en-US" altLang="ja-JP" dirty="0" smtClean="0">
                <a:sym typeface="Wingdings" panose="05000000000000000000" pitchFamily="2" charset="2"/>
              </a:rPr>
              <a:t>He  </a:t>
            </a:r>
            <a:r>
              <a:rPr lang="en-US" altLang="ja-JP" dirty="0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dirty="0" smtClean="0">
                <a:sym typeface="Wingdings" panose="05000000000000000000" pitchFamily="2" charset="2"/>
              </a:rPr>
              <a:t> p n</a:t>
            </a:r>
          </a:p>
          <a:p>
            <a:pPr lvl="1"/>
            <a:r>
              <a:rPr lang="en-US" altLang="ja-JP" dirty="0" err="1" smtClean="0">
                <a:sym typeface="Wingdings" panose="05000000000000000000" pitchFamily="2" charset="2"/>
              </a:rPr>
              <a:t>K</a:t>
            </a:r>
            <a:r>
              <a:rPr lang="en-US" altLang="ja-JP" baseline="30000" dirty="0" err="1" smtClean="0">
                <a:sym typeface="Wingdings" panose="05000000000000000000" pitchFamily="2" charset="2"/>
              </a:rPr>
              <a:t>bar</a:t>
            </a:r>
            <a:r>
              <a:rPr lang="en-US" altLang="ja-JP" dirty="0" err="1" smtClean="0">
                <a:sym typeface="Wingdings" panose="05000000000000000000" pitchFamily="2" charset="2"/>
              </a:rPr>
              <a:t>K</a:t>
            </a:r>
            <a:r>
              <a:rPr lang="en-US" altLang="ja-JP" baseline="30000" dirty="0" err="1" smtClean="0">
                <a:sym typeface="Wingdings" panose="05000000000000000000" pitchFamily="2" charset="2"/>
              </a:rPr>
              <a:t>bar</a:t>
            </a:r>
            <a:r>
              <a:rPr lang="en-US" altLang="ja-JP" dirty="0" err="1" smtClean="0">
                <a:sym typeface="Wingdings" panose="05000000000000000000" pitchFamily="2" charset="2"/>
              </a:rPr>
              <a:t>NN</a:t>
            </a:r>
            <a:r>
              <a:rPr lang="en-US" altLang="ja-JP" dirty="0" smtClean="0">
                <a:sym typeface="Wingdings" panose="05000000000000000000" pitchFamily="2" charset="2"/>
              </a:rPr>
              <a:t> (</a:t>
            </a:r>
            <a:r>
              <a:rPr lang="en-US" altLang="ja-JP" dirty="0" err="1" smtClean="0">
                <a:sym typeface="Wingdings" panose="05000000000000000000" pitchFamily="2" charset="2"/>
              </a:rPr>
              <a:t>LoI</a:t>
            </a:r>
            <a:r>
              <a:rPr lang="en-US" altLang="ja-JP" dirty="0" smtClean="0">
                <a:sym typeface="Wingdings" panose="05000000000000000000" pitchFamily="2" charset="2"/>
              </a:rPr>
              <a:t>): </a:t>
            </a:r>
            <a:r>
              <a:rPr lang="en-US" altLang="ja-JP" dirty="0" err="1" smtClean="0">
                <a:sym typeface="Wingdings" panose="05000000000000000000" pitchFamily="2" charset="2"/>
              </a:rPr>
              <a:t>p</a:t>
            </a:r>
            <a:r>
              <a:rPr lang="en-US" altLang="ja-JP" baseline="30000" dirty="0" err="1" smtClean="0">
                <a:sym typeface="Wingdings" panose="05000000000000000000" pitchFamily="2" charset="2"/>
              </a:rPr>
              <a:t>bar</a:t>
            </a:r>
            <a:r>
              <a:rPr lang="en-US" altLang="ja-JP" dirty="0" smtClean="0">
                <a:sym typeface="Wingdings" panose="05000000000000000000" pitchFamily="2" charset="2"/>
              </a:rPr>
              <a:t> 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3</a:t>
            </a:r>
            <a:r>
              <a:rPr lang="en-US" altLang="ja-JP" dirty="0" smtClean="0">
                <a:sym typeface="Wingdings" panose="05000000000000000000" pitchFamily="2" charset="2"/>
              </a:rPr>
              <a:t>He </a:t>
            </a:r>
            <a:r>
              <a:rPr lang="en-US" altLang="ja-JP" dirty="0">
                <a:sym typeface="Wingdings" panose="05000000000000000000" pitchFamily="2" charset="2"/>
              </a:rPr>
              <a:t> </a:t>
            </a:r>
            <a:r>
              <a:rPr lang="en-US" altLang="ja-JP" dirty="0" smtClean="0">
                <a:sym typeface="Wingdings" panose="05000000000000000000" pitchFamily="2" charset="2"/>
              </a:rPr>
              <a:t>K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+</a:t>
            </a:r>
            <a:r>
              <a:rPr lang="en-US" altLang="ja-JP" dirty="0" smtClean="0">
                <a:sym typeface="Wingdings" panose="05000000000000000000" pitchFamily="2" charset="2"/>
              </a:rPr>
              <a:t> K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0</a:t>
            </a:r>
            <a:r>
              <a:rPr lang="en-US" altLang="ja-JP" dirty="0" smtClean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dirty="0" smtClean="0">
                <a:sym typeface="Wingdings" panose="05000000000000000000" pitchFamily="2" charset="2"/>
              </a:rPr>
              <a:t> </a:t>
            </a:r>
            <a:r>
              <a:rPr lang="en-US" altLang="ja-JP" dirty="0" err="1" smtClean="0"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L</a:t>
            </a:r>
            <a:endParaRPr lang="en-US" altLang="ja-JP" dirty="0"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lvl="1"/>
            <a:endParaRPr lang="en-US" altLang="ja-JP" dirty="0" smtClean="0">
              <a:sym typeface="Wingdings" panose="05000000000000000000" pitchFamily="2" charset="2"/>
            </a:endParaRPr>
          </a:p>
          <a:p>
            <a:r>
              <a:rPr lang="en-US" altLang="ja-JP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A new Beam-Definition-Counter (DEF) was fabricated and we confirmed </a:t>
            </a:r>
            <a:r>
              <a:rPr lang="en-US" altLang="ja-JP" b="1" dirty="0" err="1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altLang="ja-JP" b="1" baseline="-250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t</a:t>
            </a:r>
            <a:r>
              <a:rPr lang="en-US" altLang="ja-JP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to be &lt;80ps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A plastic </a:t>
            </a:r>
            <a:r>
              <a:rPr lang="en-US" altLang="ja-JP" dirty="0">
                <a:sym typeface="Wingdings" panose="05000000000000000000" pitchFamily="2" charset="2"/>
              </a:rPr>
              <a:t>scintillator (</a:t>
            </a:r>
            <a:r>
              <a:rPr lang="en-US" altLang="ja-JP" dirty="0" smtClean="0">
                <a:sym typeface="Wingdings" panose="05000000000000000000" pitchFamily="2" charset="2"/>
              </a:rPr>
              <a:t>3*20*115mm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3</a:t>
            </a:r>
            <a:r>
              <a:rPr lang="en-US" altLang="ja-JP" dirty="0" smtClean="0">
                <a:sym typeface="Wingdings" panose="05000000000000000000" pitchFamily="2" charset="2"/>
              </a:rPr>
              <a:t>) with 3 MPPCs in series connection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Also we achieved </a:t>
            </a:r>
            <a:r>
              <a:rPr lang="en-US" altLang="ja-JP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altLang="ja-JP" baseline="-25000" dirty="0" smtClean="0">
                <a:sym typeface="Wingdings" panose="05000000000000000000" pitchFamily="2" charset="2"/>
              </a:rPr>
              <a:t>t</a:t>
            </a:r>
            <a:r>
              <a:rPr lang="en-US" altLang="ja-JP" dirty="0" smtClean="0">
                <a:sym typeface="Wingdings" panose="05000000000000000000" pitchFamily="2" charset="2"/>
              </a:rPr>
              <a:t>~80ps with a l=200mm (t=5mmm) counter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Outlook:</a:t>
            </a:r>
          </a:p>
          <a:p>
            <a:pPr lvl="1"/>
            <a:r>
              <a:rPr lang="en-US" altLang="ja-JP" dirty="0" smtClean="0"/>
              <a:t>Pre-</a:t>
            </a:r>
            <a:r>
              <a:rPr lang="en-US" altLang="ja-JP" dirty="0" err="1" smtClean="0"/>
              <a:t>amplifire</a:t>
            </a:r>
            <a:r>
              <a:rPr lang="en-US" altLang="ja-JP" dirty="0" smtClean="0"/>
              <a:t>: </a:t>
            </a:r>
            <a:r>
              <a:rPr lang="en-US" altLang="ja-JP" dirty="0"/>
              <a:t>integration in </a:t>
            </a:r>
            <a:r>
              <a:rPr lang="en-US" altLang="ja-JP" dirty="0" smtClean="0"/>
              <a:t>1-module (~8 channels)</a:t>
            </a:r>
          </a:p>
          <a:p>
            <a:pPr lvl="1"/>
            <a:r>
              <a:rPr lang="en-US" altLang="ja-JP" dirty="0" smtClean="0"/>
              <a:t>Counter: test of a large size detector for a neutron counter, etc.</a:t>
            </a:r>
          </a:p>
          <a:p>
            <a:pPr lvl="2"/>
            <a:r>
              <a:rPr lang="en-US" altLang="ja-JP" dirty="0" smtClean="0"/>
              <a:t>c.f. </a:t>
            </a:r>
            <a:r>
              <a:rPr lang="en-US" altLang="ja-JP" dirty="0" err="1" smtClean="0"/>
              <a:t>NueLAND</a:t>
            </a:r>
            <a:r>
              <a:rPr lang="ja-JP" altLang="en-US" dirty="0" smtClean="0"/>
              <a:t>＠</a:t>
            </a:r>
            <a:r>
              <a:rPr lang="en-US" altLang="ja-JP" dirty="0" smtClean="0"/>
              <a:t>FAIR: 270</a:t>
            </a:r>
            <a:r>
              <a:rPr lang="ja-JP" altLang="en-US" dirty="0" smtClean="0"/>
              <a:t>*</a:t>
            </a:r>
            <a:r>
              <a:rPr lang="en-US" altLang="ja-JP" dirty="0" smtClean="0"/>
              <a:t>5</a:t>
            </a:r>
            <a:r>
              <a:rPr lang="ja-JP" altLang="en-US" dirty="0" smtClean="0"/>
              <a:t>*</a:t>
            </a:r>
            <a:r>
              <a:rPr lang="en-US" altLang="ja-JP" dirty="0" smtClean="0"/>
              <a:t>5cm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, 6mm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-MPPC</a:t>
            </a:r>
            <a:r>
              <a:rPr lang="ja-JP" altLang="en-US" dirty="0" smtClean="0"/>
              <a:t>*</a:t>
            </a:r>
            <a:r>
              <a:rPr lang="en-US" altLang="ja-JP" dirty="0" smtClean="0"/>
              <a:t>4, </a:t>
            </a:r>
            <a:r>
              <a:rPr lang="en-US" altLang="ja-JP" dirty="0" err="1" smtClean="0">
                <a:latin typeface="Symbol" panose="05050102010706020507" pitchFamily="18" charset="2"/>
              </a:rPr>
              <a:t>s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&lt;150ps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13F-E868-48A4-9782-0CCA6C573AA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89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13F-E868-48A4-9782-0CCA6C573AA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1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21229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en-US" altLang="ja-JP" sz="3600" b="1" dirty="0" smtClean="0"/>
              <a:t>Past Experiments of Double-Strangeness Production in Stopped-p</a:t>
            </a:r>
            <a:r>
              <a:rPr lang="en-US" altLang="ja-JP" sz="3600" b="1" baseline="30000" dirty="0" smtClean="0"/>
              <a:t>bar</a:t>
            </a:r>
            <a:r>
              <a:rPr lang="en-US" altLang="ja-JP" sz="3600" b="1" dirty="0" smtClean="0"/>
              <a:t> Annihilation</a:t>
            </a:r>
            <a:endParaRPr kumimoji="1" lang="ja-JP" altLang="en-US" sz="3600" b="1" baseline="30000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367990" y="1430562"/>
          <a:ext cx="8408020" cy="384247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102005"/>
                <a:gridCol w="2102005"/>
                <a:gridCol w="2102005"/>
                <a:gridCol w="2102005"/>
              </a:tblGrid>
              <a:tr h="47942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experiment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Channel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# of events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yield (x10</a:t>
                      </a:r>
                      <a:r>
                        <a:rPr kumimoji="1" lang="en-US" altLang="ja-JP" sz="2400" baseline="30000" dirty="0" smtClean="0"/>
                        <a:t>-4</a:t>
                      </a:r>
                      <a:r>
                        <a:rPr kumimoji="1" lang="en-US" altLang="ja-JP" sz="2400" dirty="0" smtClean="0"/>
                        <a:t>)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  <a:tr h="479424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DIANA@ITEP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[p</a:t>
                      </a:r>
                      <a:r>
                        <a:rPr kumimoji="1" lang="en-US" altLang="ja-JP" sz="2400" baseline="30000" dirty="0" smtClean="0"/>
                        <a:t>bar</a:t>
                      </a:r>
                      <a:r>
                        <a:rPr kumimoji="1" lang="en-US" altLang="ja-JP" sz="2400" dirty="0" smtClean="0"/>
                        <a:t>+Xe</a:t>
                      </a:r>
                      <a:r>
                        <a:rPr kumimoji="1" lang="en-US" altLang="ja-JP" sz="2400" dirty="0" smtClean="0">
                          <a:sym typeface="Wingdings" pitchFamily="2" charset="2"/>
                        </a:rPr>
                        <a:t>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 smtClean="0">
                          <a:solidFill>
                            <a:srgbClr val="00B050"/>
                          </a:solidFill>
                        </a:rPr>
                        <a:t>PLB464, 323 (1999).</a:t>
                      </a:r>
                      <a:endParaRPr kumimoji="1" lang="ja-JP" altLang="en-US" sz="18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K</a:t>
                      </a:r>
                      <a:r>
                        <a:rPr kumimoji="1" lang="en-US" altLang="ja-JP" sz="2400" baseline="30000" dirty="0" smtClean="0"/>
                        <a:t>+</a:t>
                      </a:r>
                      <a:r>
                        <a:rPr kumimoji="1" lang="en-US" altLang="ja-JP" sz="2400" dirty="0" smtClean="0"/>
                        <a:t>K</a:t>
                      </a:r>
                      <a:r>
                        <a:rPr kumimoji="1" lang="en-US" altLang="ja-JP" sz="2400" baseline="30000" dirty="0" smtClean="0"/>
                        <a:t>+</a:t>
                      </a:r>
                      <a:r>
                        <a:rPr kumimoji="1" lang="en-US" altLang="ja-JP" sz="2400" dirty="0" smtClean="0"/>
                        <a:t>X</a:t>
                      </a:r>
                      <a:endParaRPr kumimoji="1" lang="ja-JP" alt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0.31+/-0.16</a:t>
                      </a:r>
                      <a:endParaRPr kumimoji="1" lang="ja-JP" alt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79424">
                <a:tc vMerge="1">
                  <a:txBody>
                    <a:bodyPr/>
                    <a:lstStyle/>
                    <a:p>
                      <a:pPr algn="ctr"/>
                      <a:endParaRPr kumimoji="1" lang="ja-JP" altLang="en-US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K</a:t>
                      </a:r>
                      <a:r>
                        <a:rPr kumimoji="1" lang="en-US" altLang="ja-JP" sz="2400" baseline="30000" dirty="0" smtClean="0"/>
                        <a:t>+</a:t>
                      </a:r>
                      <a:r>
                        <a:rPr kumimoji="1" lang="en-US" altLang="ja-JP" sz="2400" dirty="0" smtClean="0"/>
                        <a:t>K</a:t>
                      </a:r>
                      <a:r>
                        <a:rPr kumimoji="1" lang="en-US" altLang="ja-JP" sz="2400" baseline="30000" dirty="0" smtClean="0"/>
                        <a:t>0</a:t>
                      </a:r>
                      <a:r>
                        <a:rPr kumimoji="1" lang="en-US" altLang="ja-JP" sz="2400" dirty="0" smtClean="0"/>
                        <a:t>X</a:t>
                      </a:r>
                      <a:endParaRPr kumimoji="1" lang="ja-JP" altLang="en-US" sz="2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</a:t>
                      </a:r>
                      <a:endParaRPr kumimoji="1" lang="ja-JP" altLang="en-US" sz="2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2.1+/-1.2</a:t>
                      </a:r>
                      <a:endParaRPr kumimoji="1" lang="ja-JP" altLang="en-US" sz="2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9424">
                <a:tc rowSpan="4"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OBELIX</a:t>
                      </a:r>
                    </a:p>
                    <a:p>
                      <a:pPr algn="ctr"/>
                      <a:r>
                        <a:rPr kumimoji="1" lang="en-US" altLang="ja-JP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@CERN/LEAR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[p</a:t>
                      </a:r>
                      <a:r>
                        <a:rPr kumimoji="1" lang="en-US" altLang="ja-JP" sz="2400" baseline="30000" dirty="0" smtClean="0"/>
                        <a:t>bar</a:t>
                      </a:r>
                      <a:r>
                        <a:rPr kumimoji="1" lang="en-US" altLang="ja-JP" sz="2400" baseline="0" dirty="0" smtClean="0"/>
                        <a:t>+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r>
                        <a:rPr kumimoji="1" lang="en-US" altLang="ja-JP" sz="2400" dirty="0" smtClean="0"/>
                        <a:t>He</a:t>
                      </a:r>
                      <a:r>
                        <a:rPr kumimoji="1" lang="en-US" altLang="ja-JP" sz="2400" dirty="0" smtClean="0">
                          <a:sym typeface="Wingdings" pitchFamily="2" charset="2"/>
                        </a:rPr>
                        <a:t>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 smtClean="0">
                          <a:solidFill>
                            <a:srgbClr val="00B050"/>
                          </a:solidFill>
                        </a:rPr>
                        <a:t>NPA797, 109 (2007).</a:t>
                      </a:r>
                      <a:endParaRPr kumimoji="1" lang="ja-JP" altLang="en-US" sz="18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K</a:t>
                      </a:r>
                      <a:r>
                        <a:rPr kumimoji="1" lang="en-US" altLang="ja-JP" sz="2400" baseline="30000" dirty="0" smtClean="0"/>
                        <a:t>+</a:t>
                      </a:r>
                      <a:r>
                        <a:rPr kumimoji="1" lang="en-US" altLang="ja-JP" sz="2400" dirty="0" smtClean="0"/>
                        <a:t>K</a:t>
                      </a:r>
                      <a:r>
                        <a:rPr kumimoji="1" lang="en-US" altLang="ja-JP" sz="2400" baseline="30000" dirty="0" smtClean="0"/>
                        <a:t>+</a:t>
                      </a:r>
                      <a:r>
                        <a:rPr kumimoji="1" lang="en-US" altLang="ja-JP" sz="2400" dirty="0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sz="2400" baseline="30000" dirty="0" smtClean="0"/>
                        <a:t>-</a:t>
                      </a:r>
                      <a:r>
                        <a:rPr kumimoji="1" lang="en-US" altLang="ja-JP" sz="2400" dirty="0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sz="2400" baseline="30000" dirty="0" smtClean="0"/>
                        <a:t>-</a:t>
                      </a:r>
                      <a:r>
                        <a:rPr kumimoji="1" lang="en-US" altLang="ja-JP" sz="2400" dirty="0" err="1" smtClean="0"/>
                        <a:t>p</a:t>
                      </a:r>
                      <a:r>
                        <a:rPr kumimoji="1" lang="en-US" altLang="ja-JP" sz="2400" baseline="-25000" dirty="0" err="1" smtClean="0"/>
                        <a:t>s</a:t>
                      </a:r>
                      <a:endParaRPr kumimoji="1" lang="ja-JP" altLang="en-US" sz="2400" baseline="-25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34+/-8</a:t>
                      </a:r>
                      <a:endParaRPr kumimoji="1" lang="ja-JP" altLang="en-US" sz="2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0.17+/-0.04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827499">
                <a:tc vMerge="1">
                  <a:txBody>
                    <a:bodyPr/>
                    <a:lstStyle/>
                    <a:p>
                      <a:pPr algn="ctr"/>
                      <a:endParaRPr kumimoji="1" lang="ja-JP" altLang="en-US" b="1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K</a:t>
                      </a:r>
                      <a:r>
                        <a:rPr kumimoji="1" lang="en-US" altLang="ja-JP" sz="2400" baseline="30000" dirty="0" smtClean="0"/>
                        <a:t>+</a:t>
                      </a:r>
                      <a:r>
                        <a:rPr kumimoji="1" lang="en-US" altLang="ja-JP" sz="2400" dirty="0" smtClean="0"/>
                        <a:t>K</a:t>
                      </a:r>
                      <a:r>
                        <a:rPr kumimoji="1" lang="en-US" altLang="ja-JP" sz="2400" baseline="30000" dirty="0" smtClean="0"/>
                        <a:t>+</a:t>
                      </a:r>
                      <a:r>
                        <a:rPr kumimoji="1" lang="en-US" altLang="ja-JP" sz="2400" dirty="0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sz="2400" baseline="30000" dirty="0" smtClean="0"/>
                        <a:t>-</a:t>
                      </a:r>
                      <a:r>
                        <a:rPr kumimoji="1" lang="en-US" altLang="ja-JP" sz="2400" dirty="0" err="1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sz="2400" baseline="30000" dirty="0" err="1" smtClean="0"/>
                        <a:t>+</a:t>
                      </a:r>
                      <a:r>
                        <a:rPr kumimoji="1" lang="en-US" altLang="ja-JP" sz="2400" dirty="0" err="1" smtClean="0"/>
                        <a:t>n</a:t>
                      </a:r>
                      <a:r>
                        <a:rPr kumimoji="1" lang="en-US" altLang="ja-JP" sz="2400" dirty="0" err="1" smtClean="0">
                          <a:latin typeface="Symbol" pitchFamily="18" charset="2"/>
                        </a:rPr>
                        <a:t>p</a:t>
                      </a:r>
                      <a:r>
                        <a:rPr kumimoji="1" lang="en-US" altLang="ja-JP" sz="2400" baseline="30000" dirty="0" smtClean="0"/>
                        <a:t>-</a:t>
                      </a:r>
                      <a:endParaRPr kumimoji="1" lang="ja-JP" altLang="en-US" sz="2400" baseline="30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36+/-6</a:t>
                      </a:r>
                      <a:endParaRPr kumimoji="1" lang="ja-JP" alt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2.71+/-0.47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7942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="1" dirty="0" smtClean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K</a:t>
                      </a:r>
                      <a:r>
                        <a:rPr kumimoji="1" lang="en-US" altLang="ja-JP" sz="2400" baseline="30000" dirty="0" smtClean="0"/>
                        <a:t>+</a:t>
                      </a:r>
                      <a:r>
                        <a:rPr kumimoji="1" lang="en-US" altLang="ja-JP" sz="2400" dirty="0" smtClean="0"/>
                        <a:t>K</a:t>
                      </a:r>
                      <a:r>
                        <a:rPr kumimoji="1" lang="en-US" altLang="ja-JP" sz="2400" baseline="30000" dirty="0" smtClean="0"/>
                        <a:t>+</a:t>
                      </a:r>
                      <a:r>
                        <a:rPr kumimoji="1" lang="en-US" altLang="ja-JP" sz="2400" dirty="0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sz="2400" baseline="30000" dirty="0" smtClean="0"/>
                        <a:t>-</a:t>
                      </a:r>
                      <a:r>
                        <a:rPr kumimoji="1" lang="en-US" altLang="ja-JP" sz="2400" dirty="0" err="1" smtClean="0">
                          <a:latin typeface="Symbol" pitchFamily="18" charset="2"/>
                        </a:rPr>
                        <a:t>L</a:t>
                      </a:r>
                      <a:r>
                        <a:rPr kumimoji="1" lang="en-US" altLang="ja-JP" sz="2400" dirty="0" err="1" smtClean="0"/>
                        <a:t>n</a:t>
                      </a:r>
                      <a:endParaRPr kumimoji="1" lang="ja-JP" alt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16+/-4</a:t>
                      </a:r>
                      <a:endParaRPr kumimoji="1" lang="ja-JP" alt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1.21+/-0.29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79424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K</a:t>
                      </a:r>
                      <a:r>
                        <a:rPr kumimoji="1" lang="en-US" altLang="ja-JP" sz="2400" baseline="30000" dirty="0" smtClean="0"/>
                        <a:t>+</a:t>
                      </a:r>
                      <a:r>
                        <a:rPr kumimoji="1" lang="en-US" altLang="ja-JP" sz="2400" dirty="0" smtClean="0"/>
                        <a:t>K</a:t>
                      </a:r>
                      <a:r>
                        <a:rPr kumimoji="1" lang="en-US" altLang="ja-JP" sz="2400" baseline="30000" dirty="0" smtClean="0"/>
                        <a:t>+</a:t>
                      </a:r>
                      <a:r>
                        <a:rPr kumimoji="1" lang="en-US" altLang="ja-JP" sz="2400" dirty="0" smtClean="0"/>
                        <a:t>K</a:t>
                      </a:r>
                      <a:r>
                        <a:rPr kumimoji="1" lang="en-US" altLang="ja-JP" sz="2400" baseline="30000" dirty="0" smtClean="0"/>
                        <a:t>-</a:t>
                      </a:r>
                      <a:r>
                        <a:rPr kumimoji="1" lang="en-US" altLang="ja-JP" sz="2400" dirty="0" err="1" smtClean="0">
                          <a:latin typeface="Symbol" pitchFamily="18" charset="2"/>
                        </a:rPr>
                        <a:t>L</a:t>
                      </a:r>
                      <a:r>
                        <a:rPr kumimoji="1" lang="en-US" altLang="ja-JP" sz="2400" dirty="0" err="1" smtClean="0"/>
                        <a:t>nn</a:t>
                      </a:r>
                      <a:endParaRPr kumimoji="1" lang="ja-JP" alt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4+/-2</a:t>
                      </a:r>
                      <a:endParaRPr kumimoji="1" lang="ja-JP" alt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0.28+/-0.14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395536" y="5553236"/>
            <a:ext cx="8388424" cy="10772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3200" b="1" dirty="0" smtClean="0">
                <a:solidFill>
                  <a:schemeClr val="bg1"/>
                </a:solidFill>
              </a:rPr>
              <a:t>Double strangeness production-yield:</a:t>
            </a:r>
            <a:r>
              <a:rPr lang="en-US" altLang="ja-JP" sz="3200" b="1" dirty="0" smtClean="0">
                <a:solidFill>
                  <a:srgbClr val="FFFF00"/>
                </a:solidFill>
              </a:rPr>
              <a:t> </a:t>
            </a:r>
            <a:r>
              <a:rPr lang="en-US" altLang="ja-JP" sz="3200" b="1" i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O</a:t>
            </a:r>
            <a:r>
              <a:rPr lang="en-US" altLang="ja-JP" sz="3200" b="1" i="1" dirty="0" smtClean="0">
                <a:solidFill>
                  <a:srgbClr val="FFFF00"/>
                </a:solidFill>
              </a:rPr>
              <a:t>(10</a:t>
            </a:r>
            <a:r>
              <a:rPr lang="en-US" altLang="ja-JP" sz="3200" b="1" i="1" baseline="30000" dirty="0" smtClean="0">
                <a:solidFill>
                  <a:srgbClr val="FFFF00"/>
                </a:solidFill>
              </a:rPr>
              <a:t>-4</a:t>
            </a:r>
            <a:r>
              <a:rPr lang="en-US" altLang="ja-JP" sz="3200" b="1" i="1" dirty="0" smtClean="0">
                <a:solidFill>
                  <a:srgbClr val="FFFF00"/>
                </a:solidFill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3200" b="1" dirty="0">
                <a:solidFill>
                  <a:schemeClr val="bg1"/>
                </a:solidFill>
              </a:rPr>
              <a:t>No result of </a:t>
            </a:r>
            <a:r>
              <a:rPr lang="en-US" altLang="ja-JP" sz="3200" b="1" dirty="0">
                <a:solidFill>
                  <a:schemeClr val="bg1"/>
                </a:solidFill>
                <a:latin typeface="Symbol" panose="05050102010706020507" pitchFamily="18" charset="2"/>
              </a:rPr>
              <a:t>LL</a:t>
            </a:r>
            <a:r>
              <a:rPr lang="en-US" altLang="ja-JP" sz="3200" b="1" dirty="0">
                <a:solidFill>
                  <a:schemeClr val="bg1"/>
                </a:solidFill>
              </a:rPr>
              <a:t> measurement so </a:t>
            </a:r>
            <a:r>
              <a:rPr lang="en-US" altLang="ja-JP" sz="3200" b="1" dirty="0" smtClean="0">
                <a:solidFill>
                  <a:schemeClr val="bg1"/>
                </a:solidFill>
              </a:rPr>
              <a:t>far</a:t>
            </a:r>
            <a:endParaRPr lang="en-US" altLang="ja-JP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7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3725979" y="2836121"/>
            <a:ext cx="5256437" cy="2447212"/>
            <a:chOff x="3903794" y="2421948"/>
            <a:chExt cx="5256437" cy="244721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794" y="2421948"/>
              <a:ext cx="5256437" cy="244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線コネクタ 8"/>
            <p:cNvCxnSpPr/>
            <p:nvPr/>
          </p:nvCxnSpPr>
          <p:spPr>
            <a:xfrm>
              <a:off x="4175956" y="4186144"/>
              <a:ext cx="40420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Trigger</a:t>
            </a:r>
            <a:endParaRPr kumimoji="1" lang="ja-JP" altLang="en-US" b="1" baseline="30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23628" y="692696"/>
            <a:ext cx="6642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/>
              <a:t>Simple multiplicity trigger in the CDS</a:t>
            </a:r>
            <a:endParaRPr kumimoji="1" lang="ja-JP" altLang="en-US" sz="32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9932" y="1808820"/>
            <a:ext cx="4788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Estimated trigger rate at </a:t>
            </a:r>
            <a:r>
              <a:rPr lang="en-US" altLang="ja-JP" sz="2400" dirty="0" smtClean="0"/>
              <a:t>50 </a:t>
            </a:r>
            <a:r>
              <a:rPr lang="en-US" altLang="ja-JP" sz="2400" dirty="0"/>
              <a:t>kW with </a:t>
            </a:r>
            <a:r>
              <a:rPr lang="en-US" altLang="ja-JP" sz="2400" dirty="0" smtClean="0"/>
              <a:t>Geant4.10 QGSP </a:t>
            </a:r>
            <a:r>
              <a:rPr lang="en-US" altLang="ja-JP" sz="2400" dirty="0"/>
              <a:t>BERT physics list.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19972" y="5553236"/>
            <a:ext cx="39793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rgbClr val="0070C0"/>
                </a:solidFill>
              </a:rPr>
              <a:t>Trigger rate = ~1k/spill</a:t>
            </a:r>
          </a:p>
          <a:p>
            <a:pPr algn="ctr"/>
            <a:r>
              <a:rPr kumimoji="1" lang="en-US" altLang="ja-JP" sz="3200" b="1" dirty="0" smtClean="0">
                <a:solidFill>
                  <a:srgbClr val="0070C0"/>
                </a:solidFill>
              </a:rPr>
              <a:t>NO problem!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26"/>
          <a:stretch/>
        </p:blipFill>
        <p:spPr bwMode="auto">
          <a:xfrm>
            <a:off x="611560" y="1215916"/>
            <a:ext cx="2824770" cy="27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11560" y="4087972"/>
            <a:ext cx="2907670" cy="27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3860758" y="5193196"/>
            <a:ext cx="1395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SC: start counter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764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26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Expected Yield &amp; Sensitivity</a:t>
            </a:r>
            <a:endParaRPr kumimoji="1" lang="ja-JP" altLang="en-US" b="1" baseline="30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5516" y="692696"/>
            <a:ext cx="8730916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u="sng" dirty="0" smtClean="0"/>
              <a:t>Expected yield @ 50kW:</a:t>
            </a:r>
          </a:p>
          <a:p>
            <a:r>
              <a:rPr kumimoji="1" lang="en-US" altLang="ja-JP" sz="2800" b="1" dirty="0" smtClean="0"/>
              <a:t>10</a:t>
            </a:r>
            <a:r>
              <a:rPr kumimoji="1" lang="en-US" altLang="ja-JP" sz="2800" b="1" baseline="30000" dirty="0" smtClean="0"/>
              <a:t>-4</a:t>
            </a:r>
            <a:r>
              <a:rPr kumimoji="1" lang="en-US" altLang="ja-JP" sz="2800" b="1" dirty="0" smtClean="0"/>
              <a:t> [</a:t>
            </a:r>
            <a:r>
              <a:rPr kumimoji="1" lang="en-US" altLang="ja-JP" sz="2800" b="1" dirty="0" smtClean="0">
                <a:latin typeface="Symbol" panose="05050102010706020507" pitchFamily="18" charset="2"/>
              </a:rPr>
              <a:t>LL</a:t>
            </a:r>
            <a:r>
              <a:rPr kumimoji="1" lang="en-US" altLang="ja-JP" sz="2800" b="1" dirty="0" smtClean="0"/>
              <a:t>/</a:t>
            </a:r>
            <a:r>
              <a:rPr kumimoji="1" lang="en-US" altLang="ja-JP" sz="2800" b="1" dirty="0" err="1" smtClean="0"/>
              <a:t>p</a:t>
            </a:r>
            <a:r>
              <a:rPr kumimoji="1" lang="en-US" altLang="ja-JP" sz="2800" b="1" baseline="30000" dirty="0" err="1" smtClean="0"/>
              <a:t>bar</a:t>
            </a:r>
            <a:r>
              <a:rPr kumimoji="1" lang="en-US" altLang="ja-JP" sz="2800" b="1" dirty="0" smtClean="0"/>
              <a:t>]</a:t>
            </a:r>
            <a:r>
              <a:rPr kumimoji="1" lang="en-US" altLang="ja-JP" sz="2400" dirty="0" smtClean="0"/>
              <a:t> * 800 [</a:t>
            </a:r>
            <a:r>
              <a:rPr kumimoji="1" lang="en-US" altLang="ja-JP" sz="2400" dirty="0" err="1" smtClean="0"/>
              <a:t>p</a:t>
            </a:r>
            <a:r>
              <a:rPr kumimoji="1" lang="en-US" altLang="ja-JP" sz="2400" baseline="30000" dirty="0" err="1" smtClean="0"/>
              <a:t>bar</a:t>
            </a:r>
            <a:r>
              <a:rPr kumimoji="1" lang="en-US" altLang="ja-JP" sz="2400" dirty="0" smtClean="0"/>
              <a:t>/spi</a:t>
            </a:r>
            <a:r>
              <a:rPr lang="en-US" altLang="ja-JP" sz="2400" dirty="0" smtClean="0"/>
              <a:t>ll]</a:t>
            </a:r>
            <a:r>
              <a:rPr kumimoji="1" lang="en-US" altLang="ja-JP" sz="2400" dirty="0" smtClean="0"/>
              <a:t> * 655 [spill/h] </a:t>
            </a:r>
            <a:r>
              <a:rPr lang="en-US" altLang="ja-JP" sz="2400" dirty="0" smtClean="0"/>
              <a:t>* 21 [h]</a:t>
            </a:r>
          </a:p>
          <a:p>
            <a:r>
              <a:rPr lang="en-US" altLang="ja-JP" sz="2400" dirty="0"/>
              <a:t>	</a:t>
            </a:r>
            <a:r>
              <a:rPr lang="en-US" altLang="ja-JP" sz="2400" dirty="0" smtClean="0"/>
              <a:t>					~ 1100 [</a:t>
            </a:r>
            <a:r>
              <a:rPr lang="en-US" altLang="ja-JP" sz="2400" dirty="0" smtClean="0">
                <a:latin typeface="Symbol" panose="05050102010706020507" pitchFamily="18" charset="2"/>
              </a:rPr>
              <a:t>LL</a:t>
            </a:r>
            <a:r>
              <a:rPr lang="en-US" altLang="ja-JP" sz="2400" dirty="0" smtClean="0"/>
              <a:t>/day]</a:t>
            </a:r>
          </a:p>
          <a:p>
            <a:r>
              <a:rPr kumimoji="1" lang="en-US" altLang="ja-JP" sz="2400" dirty="0" smtClean="0"/>
              <a:t> * 0.01 [acceptance*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err="1" smtClean="0">
                <a:sym typeface="Wingdings" panose="05000000000000000000" pitchFamily="2" charset="2"/>
              </a:rPr>
              <a:t>p</a:t>
            </a:r>
            <a:r>
              <a:rPr kumimoji="1" lang="en-US" altLang="ja-JP" sz="24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kumimoji="1" lang="en-US" altLang="ja-JP" sz="2400" baseline="30000" dirty="0" smtClean="0">
                <a:sym typeface="Wingdings" panose="05000000000000000000" pitchFamily="2" charset="2"/>
              </a:rPr>
              <a:t>-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]</a:t>
            </a:r>
            <a:r>
              <a:rPr kumimoji="1" lang="en-US" altLang="ja-JP" sz="2400" dirty="0" smtClean="0"/>
              <a:t> * 0.7 [DAQ*</a:t>
            </a:r>
            <a:r>
              <a:rPr kumimoji="1" lang="en-US" altLang="ja-JP" sz="2400" dirty="0" err="1" smtClean="0"/>
              <a:t>ana</a:t>
            </a:r>
            <a:r>
              <a:rPr kumimoji="1" lang="en-US" altLang="ja-JP" sz="2400" dirty="0" smtClean="0"/>
              <a:t>] * 14 [days]</a:t>
            </a:r>
          </a:p>
          <a:p>
            <a:r>
              <a:rPr lang="en-US" altLang="ja-JP" sz="2400" dirty="0"/>
              <a:t>	</a:t>
            </a:r>
            <a:r>
              <a:rPr lang="en-US" altLang="ja-JP" sz="2400" dirty="0" smtClean="0"/>
              <a:t>					</a:t>
            </a:r>
            <a:r>
              <a:rPr lang="en-US" altLang="ja-JP" sz="2800" b="1" dirty="0" smtClean="0"/>
              <a:t>~ 110 [</a:t>
            </a:r>
            <a:r>
              <a:rPr lang="en-US" altLang="ja-JP" sz="2800" b="1" dirty="0" smtClean="0">
                <a:latin typeface="Symbol" panose="05050102010706020507" pitchFamily="18" charset="2"/>
              </a:rPr>
              <a:t>LL</a:t>
            </a:r>
            <a:r>
              <a:rPr lang="en-US" altLang="ja-JP" sz="2800" b="1" dirty="0" smtClean="0"/>
              <a:t>/2-weeks]</a:t>
            </a:r>
            <a:endParaRPr kumimoji="1" lang="ja-JP" alt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15" y="3068960"/>
            <a:ext cx="5046184" cy="309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079612" y="3429000"/>
            <a:ext cx="2331087" cy="461665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Sensitivity of </a:t>
            </a:r>
            <a:r>
              <a:rPr kumimoji="1" lang="en-US" altLang="ja-JP" sz="2400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LL</a:t>
            </a:r>
            <a:endParaRPr kumimoji="1" lang="ja-JP" altLang="en-US" sz="2400" b="1" dirty="0">
              <a:solidFill>
                <a:srgbClr val="0070C0"/>
              </a:solidFill>
              <a:latin typeface="Symbol" panose="05050102010706020507" pitchFamily="18" charset="2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63588" y="3897052"/>
            <a:ext cx="2883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*S/N of 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Symbol" panose="05050102010706020507" pitchFamily="18" charset="2"/>
              </a:rPr>
              <a:t>LL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 is assumed to be 2.5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pic>
        <p:nvPicPr>
          <p:cNvPr id="17" name="図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1" t="9705"/>
          <a:stretch/>
        </p:blipFill>
        <p:spPr bwMode="auto">
          <a:xfrm>
            <a:off x="5542306" y="3806757"/>
            <a:ext cx="3494190" cy="305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7384353" y="3875708"/>
            <a:ext cx="1192213" cy="461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+mn-ea"/>
                <a:sym typeface="Wingdings" panose="05000000000000000000" pitchFamily="2" charset="2"/>
              </a:rPr>
              <a:t>LL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Wingdings" panose="05000000000000000000" pitchFamily="2" charset="2"/>
              </a:rPr>
              <a:t> I.M.</a:t>
            </a:r>
            <a:endParaRPr lang="ja-JP" altLang="en-US" sz="2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92080" y="2960948"/>
            <a:ext cx="3773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R(H/K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K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pp) = 10</a:t>
            </a:r>
            <a:r>
              <a:rPr lang="en-US" altLang="ja-JP" sz="2400" baseline="30000" dirty="0" smtClean="0"/>
              <a:t>-5</a:t>
            </a:r>
            <a:r>
              <a:rPr lang="en-US" altLang="ja-JP" sz="2400" dirty="0" smtClean="0"/>
              <a:t>/</a:t>
            </a:r>
            <a:r>
              <a:rPr lang="en-US" altLang="ja-JP" sz="2400" dirty="0" err="1" smtClean="0"/>
              <a:t>p</a:t>
            </a:r>
            <a:r>
              <a:rPr lang="en-US" altLang="ja-JP" sz="2400" baseline="30000" dirty="0" err="1" smtClean="0"/>
              <a:t>bar</a:t>
            </a:r>
            <a:endParaRPr lang="en-US" altLang="ja-JP" sz="2400" baseline="30000" dirty="0" smtClean="0"/>
          </a:p>
          <a:p>
            <a:r>
              <a:rPr kumimoji="1" lang="en-US" altLang="ja-JP" sz="2400" dirty="0" smtClean="0">
                <a:sym typeface="Wingdings" panose="05000000000000000000" pitchFamily="2" charset="2"/>
              </a:rPr>
              <a:t> N(H/K</a:t>
            </a:r>
            <a:r>
              <a:rPr kumimoji="1" lang="en-US" altLang="ja-JP" sz="2400" baseline="30000" dirty="0" smtClean="0">
                <a:sym typeface="Wingdings" panose="05000000000000000000" pitchFamily="2" charset="2"/>
              </a:rPr>
              <a:t>-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K</a:t>
            </a:r>
            <a:r>
              <a:rPr kumimoji="1" lang="en-US" altLang="ja-JP" sz="2400" baseline="30000" dirty="0" smtClean="0">
                <a:sym typeface="Wingdings" panose="05000000000000000000" pitchFamily="2" charset="2"/>
              </a:rPr>
              <a:t>-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pp) ~ 10/2-weeks</a:t>
            </a:r>
            <a:endParaRPr kumimoji="1" lang="ja-JP" altLang="en-US" sz="2400" dirty="0"/>
          </a:p>
        </p:txBody>
      </p:sp>
      <p:sp>
        <p:nvSpPr>
          <p:cNvPr id="16" name="角丸四角形 15"/>
          <p:cNvSpPr/>
          <p:nvPr/>
        </p:nvSpPr>
        <p:spPr>
          <a:xfrm>
            <a:off x="5182265" y="2960948"/>
            <a:ext cx="3854231" cy="3897052"/>
          </a:xfrm>
          <a:prstGeom prst="roundRect">
            <a:avLst>
              <a:gd name="adj" fmla="val 74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3548" y="6182144"/>
            <a:ext cx="4379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sensitivities of </a:t>
            </a:r>
            <a:r>
              <a:rPr lang="en-US" altLang="ja-JP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~10</a:t>
            </a:r>
            <a:r>
              <a:rPr lang="en-US" altLang="ja-JP" sz="32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-5</a:t>
            </a:r>
            <a:r>
              <a:rPr lang="en-US" altLang="ja-JP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altLang="ja-JP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(3</a:t>
            </a:r>
            <a:r>
              <a:rPr lang="en-US" altLang="ja-JP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itchFamily="2" charset="2"/>
              </a:rPr>
              <a:t>s</a:t>
            </a:r>
            <a:r>
              <a:rPr lang="en-US" altLang="ja-JP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)</a:t>
            </a:r>
            <a:endParaRPr lang="ja-JP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380312" y="4319808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Symbol" panose="05050102010706020507" pitchFamily="18" charset="2"/>
              </a:rPr>
              <a:t>LL</a:t>
            </a:r>
            <a:r>
              <a:rPr kumimoji="1" lang="en-US" altLang="ja-JP" dirty="0" smtClean="0">
                <a:solidFill>
                  <a:srgbClr val="FF0000"/>
                </a:solidFill>
              </a:rPr>
              <a:t>~10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-4</a:t>
            </a:r>
            <a:r>
              <a:rPr kumimoji="1" lang="en-US" altLang="ja-JP" dirty="0" smtClean="0">
                <a:solidFill>
                  <a:srgbClr val="FF0000"/>
                </a:solidFill>
              </a:rPr>
              <a:t>/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p</a:t>
            </a:r>
            <a:r>
              <a:rPr kumimoji="1" lang="en-US" altLang="ja-JP" baseline="30000" dirty="0" err="1" smtClean="0">
                <a:solidFill>
                  <a:srgbClr val="FF0000"/>
                </a:solidFill>
              </a:rPr>
              <a:t>bar</a:t>
            </a:r>
            <a:endParaRPr kumimoji="1" lang="ja-JP" altLang="en-US" baseline="30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30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Di-baryon</a:t>
            </a:r>
            <a:r>
              <a:rPr lang="ja-JP" altLang="en-US" dirty="0" smtClean="0"/>
              <a:t> </a:t>
            </a:r>
            <a:r>
              <a:rPr lang="en-US" altLang="ja-JP" dirty="0" smtClean="0"/>
              <a:t>(S=0)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35285"/>
            <a:ext cx="8229600" cy="4525963"/>
          </a:xfrm>
        </p:spPr>
        <p:txBody>
          <a:bodyPr/>
          <a:lstStyle/>
          <a:p>
            <a:r>
              <a:rPr lang="en-US" altLang="ja-JP" b="1" dirty="0" smtClean="0"/>
              <a:t>Discovery of d* di-baryon</a:t>
            </a:r>
          </a:p>
          <a:p>
            <a:pPr lvl="1"/>
            <a:r>
              <a:rPr lang="en-US" altLang="ja-JP" dirty="0" smtClean="0"/>
              <a:t>WASA@COSY, PRL106(2011)242302</a:t>
            </a:r>
          </a:p>
          <a:p>
            <a:pPr lvl="1"/>
            <a:r>
              <a:rPr lang="en-US" altLang="ja-JP" dirty="0" smtClean="0"/>
              <a:t>p n</a:t>
            </a:r>
            <a:r>
              <a:rPr lang="ja-JP" altLang="en-US" dirty="0"/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 d </a:t>
            </a:r>
            <a:r>
              <a:rPr lang="en-US" altLang="ja-JP" dirty="0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0 </a:t>
            </a:r>
            <a:r>
              <a:rPr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baseline="30000" dirty="0" err="1" smtClean="0">
                <a:sym typeface="Wingdings" panose="05000000000000000000" pitchFamily="2" charset="2"/>
              </a:rPr>
              <a:t>0</a:t>
            </a:r>
            <a:r>
              <a:rPr lang="en-US" altLang="ja-JP" dirty="0" smtClean="0">
                <a:sym typeface="Wingdings" panose="05000000000000000000" pitchFamily="2" charset="2"/>
              </a:rPr>
              <a:t> (</a:t>
            </a:r>
            <a:r>
              <a:rPr lang="en-US" altLang="ja-JP" dirty="0" err="1" smtClean="0">
                <a:sym typeface="Wingdings" panose="05000000000000000000" pitchFamily="2" charset="2"/>
              </a:rPr>
              <a:t>T</a:t>
            </a:r>
            <a:r>
              <a:rPr lang="en-US" altLang="ja-JP" baseline="-25000" dirty="0" err="1" smtClean="0">
                <a:sym typeface="Wingdings" panose="05000000000000000000" pitchFamily="2" charset="2"/>
              </a:rPr>
              <a:t>p</a:t>
            </a:r>
            <a:r>
              <a:rPr lang="en-US" altLang="ja-JP" dirty="0" smtClean="0">
                <a:sym typeface="Wingdings" panose="05000000000000000000" pitchFamily="2" charset="2"/>
              </a:rPr>
              <a:t>=1.0/1.2/1.4GeV) 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7" y="3171825"/>
            <a:ext cx="53054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630949" y="3710363"/>
            <a:ext cx="3477555" cy="83099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0070C0"/>
                </a:solidFill>
              </a:rPr>
              <a:t>d*: s-channel resonance</a:t>
            </a: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</a:rPr>
              <a:t>m = 2.37 GeV, </a:t>
            </a:r>
            <a:r>
              <a:rPr lang="en-US" altLang="ja-JP" sz="2400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G</a:t>
            </a:r>
            <a:r>
              <a:rPr lang="en-US" altLang="ja-JP" sz="2400" b="1" dirty="0" smtClean="0">
                <a:solidFill>
                  <a:srgbClr val="0070C0"/>
                </a:solidFill>
              </a:rPr>
              <a:t> = 68 MeV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72372" y="4941168"/>
            <a:ext cx="35081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t-channel </a:t>
            </a:r>
            <a:r>
              <a:rPr kumimoji="1" lang="en-US" altLang="ja-JP" sz="2400" b="1" dirty="0" smtClean="0">
                <a:latin typeface="Symbol" panose="05050102010706020507" pitchFamily="18" charset="2"/>
              </a:rPr>
              <a:t>DD</a:t>
            </a:r>
            <a:r>
              <a:rPr kumimoji="1" lang="en-US" altLang="ja-JP" sz="2400" b="1" dirty="0" smtClean="0"/>
              <a:t> contribution</a:t>
            </a:r>
            <a:endParaRPr kumimoji="1" lang="ja-JP" altLang="en-US" sz="2400" b="1" dirty="0"/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6516216" y="5402833"/>
            <a:ext cx="288032" cy="4744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>
            <a:stCxn id="4" idx="1"/>
          </p:cNvCxnSpPr>
          <p:nvPr/>
        </p:nvCxnSpPr>
        <p:spPr>
          <a:xfrm flipH="1">
            <a:off x="5004048" y="4125862"/>
            <a:ext cx="626901" cy="23924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13F-E868-48A4-9782-0CCA6C573AA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6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Di-baryon</a:t>
            </a:r>
            <a:r>
              <a:rPr lang="ja-JP" altLang="en-US" dirty="0" smtClean="0"/>
              <a:t> </a:t>
            </a:r>
            <a:r>
              <a:rPr lang="en-US" altLang="ja-JP" dirty="0" smtClean="0"/>
              <a:t>(S=-1)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35285"/>
            <a:ext cx="8229600" cy="4525963"/>
          </a:xfrm>
        </p:spPr>
        <p:txBody>
          <a:bodyPr/>
          <a:lstStyle/>
          <a:p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NN</a:t>
            </a:r>
            <a:r>
              <a:rPr lang="en-US" altLang="ja-JP" b="1" dirty="0" smtClean="0"/>
              <a:t> bound state?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Still controversial…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" y="2378652"/>
            <a:ext cx="439102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61" y="2348880"/>
            <a:ext cx="4580559" cy="336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672635" y="5841268"/>
            <a:ext cx="42661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J-PARC E15</a:t>
            </a:r>
            <a:r>
              <a:rPr kumimoji="1" lang="ja-JP" altLang="en-US" sz="2800" b="1" dirty="0" smtClean="0"/>
              <a:t>： 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K</a:t>
            </a:r>
            <a:r>
              <a:rPr kumimoji="1" lang="en-US" altLang="ja-JP" sz="2800" b="1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800" b="1" baseline="30000" dirty="0" smtClean="0">
                <a:solidFill>
                  <a:srgbClr val="FF0000"/>
                </a:solidFill>
              </a:rPr>
              <a:t>3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He </a:t>
            </a:r>
            <a:r>
              <a:rPr kumimoji="1" lang="en-US" altLang="ja-JP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kumimoji="1" lang="en-US" altLang="ja-JP" sz="2800" b="1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p n</a:t>
            </a:r>
          </a:p>
          <a:p>
            <a:pPr algn="ctr"/>
            <a:r>
              <a:rPr lang="en-US" altLang="ja-JP" sz="2800" b="1" dirty="0" smtClean="0">
                <a:sym typeface="Wingdings" panose="05000000000000000000" pitchFamily="2" charset="2"/>
              </a:rPr>
              <a:t>(</a:t>
            </a:r>
            <a:r>
              <a:rPr lang="ja-JP" altLang="en-US" sz="2800" b="1" dirty="0" smtClean="0">
                <a:sym typeface="Wingdings" panose="05000000000000000000" pitchFamily="2" charset="2"/>
              </a:rPr>
              <a:t>山我 </a:t>
            </a:r>
            <a:r>
              <a:rPr lang="en-US" altLang="ja-JP" sz="2800" b="1" dirty="0" smtClean="0"/>
              <a:t>21pAC-2)</a:t>
            </a:r>
            <a:endParaRPr lang="en-US" altLang="ja-JP" sz="2800" b="1" dirty="0"/>
          </a:p>
        </p:txBody>
      </p:sp>
      <p:sp>
        <p:nvSpPr>
          <p:cNvPr id="8" name="角丸四角形 7"/>
          <p:cNvSpPr/>
          <p:nvPr/>
        </p:nvSpPr>
        <p:spPr>
          <a:xfrm>
            <a:off x="971600" y="3501008"/>
            <a:ext cx="432048" cy="648072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35479" y="3356992"/>
            <a:ext cx="792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</a:t>
            </a:r>
            <a:r>
              <a:rPr kumimoji="1" lang="en-US" altLang="ja-JP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535996" y="2276872"/>
            <a:ext cx="4560432" cy="4500500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 descr="PL_B587_167.bmp"/>
          <p:cNvPicPr>
            <a:picLocks noChangeAspect="1"/>
          </p:cNvPicPr>
          <p:nvPr/>
        </p:nvPicPr>
        <p:blipFill>
          <a:blip r:embed="rId4" cstate="print"/>
          <a:srcRect t="4901" b="55556"/>
          <a:stretch>
            <a:fillRect/>
          </a:stretch>
        </p:blipFill>
        <p:spPr>
          <a:xfrm>
            <a:off x="6336196" y="901879"/>
            <a:ext cx="1933598" cy="126698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673312" y="5646730"/>
            <a:ext cx="4293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dirty="0" smtClean="0">
                <a:solidFill>
                  <a:srgbClr val="0070C0"/>
                </a:solidFill>
              </a:rPr>
              <a:t>Y</a:t>
            </a:r>
            <a:r>
              <a:rPr lang="en-US" altLang="ja-JP" sz="1600" b="1" dirty="0">
                <a:solidFill>
                  <a:srgbClr val="0070C0"/>
                </a:solidFill>
              </a:rPr>
              <a:t>. </a:t>
            </a:r>
            <a:r>
              <a:rPr lang="en-US" altLang="ja-JP" sz="1600" b="1" dirty="0" err="1">
                <a:solidFill>
                  <a:srgbClr val="0070C0"/>
                </a:solidFill>
              </a:rPr>
              <a:t>Sada</a:t>
            </a:r>
            <a:r>
              <a:rPr lang="en-US" altLang="ja-JP" sz="1600" b="1" dirty="0">
                <a:solidFill>
                  <a:srgbClr val="0070C0"/>
                </a:solidFill>
              </a:rPr>
              <a:t>, et </a:t>
            </a:r>
            <a:r>
              <a:rPr lang="en-US" altLang="ja-JP" sz="1600" b="1" dirty="0" smtClean="0">
                <a:solidFill>
                  <a:srgbClr val="0070C0"/>
                </a:solidFill>
              </a:rPr>
              <a:t>al.,</a:t>
            </a:r>
            <a:r>
              <a:rPr lang="ja-JP" altLang="en-US" sz="1600" b="1" dirty="0" smtClean="0">
                <a:solidFill>
                  <a:srgbClr val="0070C0"/>
                </a:solidFill>
              </a:rPr>
              <a:t> </a:t>
            </a:r>
            <a:r>
              <a:rPr lang="en-US" altLang="ja-JP" sz="1600" b="1" dirty="0" smtClean="0">
                <a:solidFill>
                  <a:srgbClr val="0070C0"/>
                </a:solidFill>
              </a:rPr>
              <a:t>arXiv:1601.06876 (PTEP accepted)</a:t>
            </a:r>
            <a:endParaRPr kumimoji="1"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13F-E868-48A4-9782-0CCA6C573AA3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9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940152" y="912956"/>
            <a:ext cx="3168352" cy="251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6" t="3043" r="16114" b="16875"/>
          <a:stretch/>
        </p:blipFill>
        <p:spPr bwMode="auto">
          <a:xfrm>
            <a:off x="4996991" y="3489030"/>
            <a:ext cx="4147517" cy="332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4" t="52424" r="46773" b="4916"/>
          <a:stretch/>
        </p:blipFill>
        <p:spPr bwMode="auto">
          <a:xfrm>
            <a:off x="26378" y="116632"/>
            <a:ext cx="1383365" cy="112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Di-baryon</a:t>
            </a:r>
            <a:r>
              <a:rPr lang="ja-JP" altLang="en-US" dirty="0" smtClean="0"/>
              <a:t> </a:t>
            </a:r>
            <a:r>
              <a:rPr lang="en-US" altLang="ja-JP" dirty="0" smtClean="0"/>
              <a:t>(S=-2)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8824" y="1160748"/>
            <a:ext cx="6213376" cy="5210039"/>
          </a:xfrm>
        </p:spPr>
        <p:txBody>
          <a:bodyPr/>
          <a:lstStyle/>
          <a:p>
            <a:r>
              <a:rPr lang="en-US" altLang="ja-JP" b="1" dirty="0" smtClean="0"/>
              <a:t>H di-baryon?</a:t>
            </a:r>
            <a:r>
              <a:rPr lang="en-US" altLang="ja-JP" b="1" dirty="0" smtClean="0">
                <a:sym typeface="Wingdings" panose="05000000000000000000" pitchFamily="2" charset="2"/>
              </a:rPr>
              <a:t> (resonance?)</a:t>
            </a:r>
            <a:endParaRPr lang="en-US" altLang="ja-JP" b="1" dirty="0" smtClean="0"/>
          </a:p>
          <a:p>
            <a:pPr lvl="1"/>
            <a:r>
              <a:rPr kumimoji="1" lang="en-US" altLang="ja-JP" sz="2400" dirty="0" smtClean="0"/>
              <a:t>Lattice-QCDs predict </a:t>
            </a:r>
            <a:r>
              <a:rPr lang="en-US" altLang="ja-JP" sz="2400" dirty="0" smtClean="0"/>
              <a:t>the existence, but</a:t>
            </a:r>
            <a:r>
              <a:rPr kumimoji="1" lang="en-US" altLang="ja-JP" sz="2400" dirty="0" smtClean="0"/>
              <a:t>…</a:t>
            </a:r>
          </a:p>
          <a:p>
            <a:pPr lvl="1"/>
            <a:r>
              <a:rPr kumimoji="1" lang="en-US" altLang="ja-JP" sz="2400" dirty="0" smtClean="0"/>
              <a:t>No experimental evidence so far</a:t>
            </a:r>
          </a:p>
          <a:p>
            <a:pPr lvl="1"/>
            <a:endParaRPr kumimoji="1" lang="en-US" altLang="ja-JP" dirty="0" smtClean="0"/>
          </a:p>
          <a:p>
            <a:endParaRPr lang="en-US" altLang="ja-JP" sz="2400" b="1" dirty="0" smtClean="0"/>
          </a:p>
          <a:p>
            <a:endParaRPr lang="en-US" altLang="ja-JP" sz="1050" b="1" dirty="0" smtClean="0"/>
          </a:p>
          <a:p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NN</a:t>
            </a:r>
            <a:r>
              <a:rPr lang="en-US" altLang="ja-JP" b="1" dirty="0" smtClean="0"/>
              <a:t> bound state?</a:t>
            </a:r>
          </a:p>
          <a:p>
            <a:pPr lvl="1"/>
            <a:r>
              <a:rPr kumimoji="1" lang="en-US" altLang="ja-JP" sz="2400" dirty="0" smtClean="0"/>
              <a:t>Theo. </a:t>
            </a:r>
            <a:r>
              <a:rPr kumimoji="1" lang="en-US" altLang="ja-JP" sz="2400" dirty="0" err="1" smtClean="0"/>
              <a:t>calcs</a:t>
            </a:r>
            <a:r>
              <a:rPr kumimoji="1" lang="en-US" altLang="ja-JP" sz="2400" dirty="0" smtClean="0"/>
              <a:t>. predict the existence</a:t>
            </a:r>
          </a:p>
          <a:p>
            <a:pPr lvl="1"/>
            <a:r>
              <a:rPr kumimoji="1" lang="en-US" altLang="ja-JP" sz="2400" dirty="0" smtClean="0"/>
              <a:t>No experimental search has been performed</a:t>
            </a:r>
            <a:endParaRPr kumimoji="1" lang="ja-JP" altLang="en-US" sz="24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50455" y="2767450"/>
            <a:ext cx="1245181" cy="1011049"/>
            <a:chOff x="5859599" y="1630725"/>
            <a:chExt cx="1480474" cy="1202100"/>
          </a:xfrm>
        </p:grpSpPr>
        <p:sp>
          <p:nvSpPr>
            <p:cNvPr id="4" name="円/楕円 3"/>
            <p:cNvSpPr/>
            <p:nvPr/>
          </p:nvSpPr>
          <p:spPr>
            <a:xfrm>
              <a:off x="5859599" y="1734912"/>
              <a:ext cx="961053" cy="96105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 smtClean="0"/>
                <a:t>p</a:t>
              </a:r>
              <a:endParaRPr kumimoji="1" lang="ja-JP" altLang="en-US" sz="2800" b="1" dirty="0"/>
            </a:p>
          </p:txBody>
        </p:sp>
        <p:sp>
          <p:nvSpPr>
            <p:cNvPr id="5" name="円/楕円 4"/>
            <p:cNvSpPr/>
            <p:nvPr/>
          </p:nvSpPr>
          <p:spPr>
            <a:xfrm>
              <a:off x="6379020" y="1798677"/>
              <a:ext cx="961053" cy="96105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 smtClean="0"/>
                <a:t>p</a:t>
              </a:r>
              <a:endParaRPr kumimoji="1" lang="ja-JP" altLang="en-US" sz="2800" b="1" dirty="0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6379020" y="2450270"/>
              <a:ext cx="382555" cy="38255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 smtClean="0"/>
                <a:t>K</a:t>
              </a:r>
              <a:endParaRPr kumimoji="1" lang="ja-JP" altLang="en-US" sz="2800" b="1" dirty="0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6470779" y="1630725"/>
              <a:ext cx="382555" cy="38255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 smtClean="0"/>
                <a:t>K</a:t>
              </a:r>
              <a:endParaRPr kumimoji="1" lang="ja-JP" altLang="en-US" sz="2800" b="1" dirty="0"/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4965973" y="5904565"/>
            <a:ext cx="2954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/>
              <a:t>S.Maeda</a:t>
            </a:r>
            <a:r>
              <a:rPr lang="en-US" altLang="ja-JP" sz="1600" dirty="0"/>
              <a:t>, </a:t>
            </a:r>
            <a:r>
              <a:rPr lang="en-US" altLang="ja-JP" sz="1600" dirty="0" err="1" smtClean="0"/>
              <a:t>Y.Akaishi</a:t>
            </a:r>
            <a:r>
              <a:rPr lang="en-US" altLang="ja-JP" sz="1600" dirty="0"/>
              <a:t>, </a:t>
            </a:r>
            <a:r>
              <a:rPr lang="en-US" altLang="ja-JP" sz="1600" dirty="0" err="1" smtClean="0"/>
              <a:t>T.Yamazaki</a:t>
            </a:r>
            <a:endParaRPr lang="en-US" altLang="ja-JP" sz="1600" dirty="0" smtClean="0"/>
          </a:p>
          <a:p>
            <a:r>
              <a:rPr lang="pl-PL" altLang="ja-JP" sz="1600" dirty="0"/>
              <a:t>Proc. Jpn. Acad., B 89 (2013) 418.</a:t>
            </a:r>
            <a:endParaRPr kumimoji="1" lang="ja-JP" altLang="en-US" sz="1600" dirty="0"/>
          </a:p>
        </p:txBody>
      </p:sp>
      <p:sp>
        <p:nvSpPr>
          <p:cNvPr id="24" name="正方形/長方形 23"/>
          <p:cNvSpPr/>
          <p:nvPr/>
        </p:nvSpPr>
        <p:spPr>
          <a:xfrm>
            <a:off x="6768244" y="408900"/>
            <a:ext cx="2071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smtClean="0"/>
              <a:t>Belle</a:t>
            </a:r>
          </a:p>
          <a:p>
            <a:pPr algn="ctr"/>
            <a:r>
              <a:rPr lang="en-US" altLang="ja-JP" sz="1600" dirty="0" smtClean="0"/>
              <a:t>PRL110,222022(2013).</a:t>
            </a:r>
            <a:endParaRPr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29942" y="5715253"/>
            <a:ext cx="37321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experimental </a:t>
            </a:r>
            <a:r>
              <a:rPr lang="en-US" altLang="ja-JP" sz="2800" b="1" dirty="0"/>
              <a:t>s</a:t>
            </a:r>
            <a:r>
              <a:rPr kumimoji="1" lang="en-US" altLang="ja-JP" sz="2800" b="1" dirty="0" smtClean="0"/>
              <a:t>earch via</a:t>
            </a:r>
          </a:p>
          <a:p>
            <a:pPr algn="ctr"/>
            <a:r>
              <a:rPr kumimoji="1" lang="ja-JP" altLang="en-US" sz="2800" b="1" dirty="0" smtClean="0"/>
              <a:t> </a:t>
            </a:r>
            <a:r>
              <a:rPr kumimoji="1" lang="en-US" altLang="ja-JP" sz="2800" b="1" dirty="0" err="1" smtClean="0">
                <a:solidFill>
                  <a:srgbClr val="FF0000"/>
                </a:solidFill>
              </a:rPr>
              <a:t>p</a:t>
            </a:r>
            <a:r>
              <a:rPr kumimoji="1" lang="en-US" altLang="ja-JP" sz="2800" b="1" baseline="30000" dirty="0" err="1" smtClean="0">
                <a:solidFill>
                  <a:srgbClr val="FF0000"/>
                </a:solidFill>
              </a:rPr>
              <a:t>bar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800" b="1" baseline="30000" dirty="0" smtClean="0">
                <a:solidFill>
                  <a:srgbClr val="FF0000"/>
                </a:solidFill>
              </a:rPr>
              <a:t>3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He </a:t>
            </a:r>
            <a:r>
              <a:rPr kumimoji="1" lang="en-US" altLang="ja-JP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K</a:t>
            </a:r>
            <a:r>
              <a:rPr kumimoji="1" lang="en-US" altLang="ja-JP" sz="2800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kumimoji="1" lang="en-US" altLang="ja-JP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K</a:t>
            </a:r>
            <a:r>
              <a:rPr kumimoji="1" lang="en-US" altLang="ja-JP" sz="2800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0</a:t>
            </a:r>
            <a:r>
              <a:rPr kumimoji="1" lang="en-US" altLang="ja-JP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1" lang="en-US" altLang="ja-JP" sz="2800" b="1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1" lang="en-US" altLang="ja-JP" sz="2800" b="1" dirty="0" err="1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endParaRPr kumimoji="1" lang="en-US" altLang="ja-JP" sz="2800" b="1" dirty="0" smtClean="0">
              <a:solidFill>
                <a:srgbClr val="FF0000"/>
              </a:solidFill>
              <a:latin typeface="Symbol" panose="05050102010706020507" pitchFamily="18" charset="2"/>
              <a:sym typeface="Wingdings" panose="05000000000000000000" pitchFamily="2" charset="2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756976" y="5580238"/>
            <a:ext cx="3923036" cy="1197134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13F-E868-48A4-9782-0CCA6C573AA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75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4"/>
              <p:cNvSpPr>
                <a:spLocks noGrp="1"/>
              </p:cNvSpPr>
              <p:nvPr>
                <p:ph idx="1"/>
              </p:nvPr>
            </p:nvSpPr>
            <p:spPr>
              <a:xfrm>
                <a:off x="149291" y="1013177"/>
                <a:ext cx="8929396" cy="1191687"/>
              </a:xfrm>
              <a:ln w="63500">
                <a:solidFill>
                  <a:srgbClr val="002060"/>
                </a:solidFill>
              </a:ln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kumimoji="1" lang="en-US" altLang="ja-JP" dirty="0" smtClean="0"/>
                  <a:t>p</a:t>
                </a:r>
                <a:r>
                  <a:rPr kumimoji="1" lang="en-US" altLang="ja-JP" baseline="30000" dirty="0" smtClean="0"/>
                  <a:t>bar</a:t>
                </a:r>
                <a:r>
                  <a:rPr kumimoji="1" lang="en-US" altLang="ja-JP" dirty="0" smtClean="0"/>
                  <a:t>+</a:t>
                </a:r>
                <a:r>
                  <a:rPr kumimoji="1" lang="en-US" altLang="ja-JP" baseline="30000" dirty="0" smtClean="0"/>
                  <a:t>3</a:t>
                </a:r>
                <a:r>
                  <a:rPr kumimoji="1" lang="en-US" altLang="ja-JP" dirty="0" smtClean="0"/>
                  <a:t>He annihilation </a:t>
                </a:r>
                <a:r>
                  <a:rPr kumimoji="1" lang="en-US" altLang="ja-JP" u="sng" dirty="0" smtClean="0"/>
                  <a:t>at rest</a:t>
                </a:r>
                <a:r>
                  <a:rPr kumimoji="1" lang="en-US" altLang="ja-JP" dirty="0" smtClean="0"/>
                  <a:t> with 3NA processes: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ja-JP" sz="32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ja-JP" sz="3200" b="1" i="1" smtClean="0"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en-US" altLang="ja-JP" sz="3200" b="1" i="1" smtClean="0"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en-US" altLang="ja-JP" sz="3200" b="1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ja-JP" sz="3200" b="1" i="1" smtClean="0">
                              <a:latin typeface="Cambria Math"/>
                            </a:rPr>
                            <m:t>𝟑</m:t>
                          </m:r>
                        </m:sup>
                        <m:e>
                          <m:r>
                            <a:rPr lang="en-US" altLang="ja-JP" sz="3200" b="1" i="1" smtClean="0">
                              <a:latin typeface="Cambria Math"/>
                            </a:rPr>
                            <m:t>𝑯𝒆</m:t>
                          </m:r>
                        </m:e>
                      </m:sPre>
                      <m:r>
                        <a:rPr lang="ja-JP" altLang="en-US" sz="3200" b="1" i="1" smtClean="0">
                          <a:latin typeface="Cambria Math"/>
                        </a:rPr>
                        <m:t>→</m:t>
                      </m:r>
                      <m:r>
                        <a:rPr lang="ja-JP" altLang="en-US" sz="3200" b="1" i="1" smtClean="0">
                          <a:latin typeface="Cambria Math"/>
                        </a:rPr>
                        <m:t>𝚲</m:t>
                      </m:r>
                      <m:r>
                        <a:rPr lang="en-US" altLang="ja-JP" sz="3200" b="1" i="1" smtClean="0">
                          <a:latin typeface="Cambria Math"/>
                        </a:rPr>
                        <m:t>+</m:t>
                      </m:r>
                      <m:r>
                        <a:rPr lang="ja-JP" altLang="en-US" sz="3200" b="1" i="1" smtClean="0">
                          <a:latin typeface="Cambria Math"/>
                        </a:rPr>
                        <m:t>𝚲</m:t>
                      </m:r>
                      <m:r>
                        <a:rPr lang="en-US" altLang="ja-JP" sz="3200" b="1" i="1" smtClean="0">
                          <a:latin typeface="Cambria Math"/>
                        </a:rPr>
                        <m:t>+</m:t>
                      </m:r>
                      <m:r>
                        <a:rPr lang="en-US" altLang="ja-JP" sz="3200" b="1" i="1" smtClean="0">
                          <a:latin typeface="Cambria Math"/>
                        </a:rPr>
                        <m:t>𝑿</m:t>
                      </m:r>
                    </m:oMath>
                  </m:oMathPara>
                </a14:m>
                <a:endParaRPr lang="en-US" altLang="ja-JP" sz="3200" b="1" dirty="0"/>
              </a:p>
            </p:txBody>
          </p:sp>
        </mc:Choice>
        <mc:Fallback xmlns="">
          <p:sp>
            <p:nvSpPr>
              <p:cNvPr id="5" name="コンテンツ プレースホルダー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9291" y="1013177"/>
                <a:ext cx="8929396" cy="1191687"/>
              </a:xfrm>
              <a:blipFill rotWithShape="1">
                <a:blip r:embed="rId2"/>
                <a:stretch>
                  <a:fillRect t="-3883"/>
                </a:stretch>
              </a:blipFill>
              <a:ln w="635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0D2C-C705-4FC5-9DEB-56542F9210C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コンテンツ プレースホルダー 4"/>
              <p:cNvSpPr txBox="1">
                <a:spLocks/>
              </p:cNvSpPr>
              <p:nvPr/>
            </p:nvSpPr>
            <p:spPr>
              <a:xfrm>
                <a:off x="3422256" y="2816932"/>
                <a:ext cx="5686248" cy="2304256"/>
              </a:xfrm>
              <a:prstGeom prst="rect">
                <a:avLst/>
              </a:prstGeom>
              <a:ln w="38100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2800" b="1" dirty="0" smtClean="0"/>
                  <a:t>aiming to search for</a:t>
                </a:r>
              </a:p>
              <a:p>
                <a:pPr lvl="1"/>
                <a:r>
                  <a:rPr lang="en-US" altLang="ja-JP" sz="2400" b="1" dirty="0" err="1" smtClean="0"/>
                  <a:t>K</a:t>
                </a:r>
                <a:r>
                  <a:rPr lang="en-US" altLang="ja-JP" sz="2400" b="1" baseline="30000" dirty="0" err="1" smtClean="0"/>
                  <a:t>bar</a:t>
                </a:r>
                <a:r>
                  <a:rPr lang="en-US" altLang="ja-JP" sz="2400" b="1" dirty="0" err="1" smtClean="0"/>
                  <a:t>K</a:t>
                </a:r>
                <a:r>
                  <a:rPr lang="en-US" altLang="ja-JP" sz="2400" b="1" baseline="30000" dirty="0" err="1" smtClean="0"/>
                  <a:t>bar</a:t>
                </a:r>
                <a:r>
                  <a:rPr lang="en-US" altLang="ja-JP" sz="2400" b="1" dirty="0" err="1" smtClean="0"/>
                  <a:t>NN</a:t>
                </a:r>
                <a:r>
                  <a:rPr lang="en-US" altLang="ja-JP" sz="2400" b="1" dirty="0" smtClean="0"/>
                  <a:t> with </a:t>
                </a:r>
                <a:r>
                  <a:rPr lang="en-US" altLang="ja-JP" sz="2400" b="1" u="sng" dirty="0" smtClean="0"/>
                  <a:t>deep </a:t>
                </a:r>
                <a:r>
                  <a:rPr lang="en-US" altLang="ja-JP" sz="2400" b="1" u="sng" dirty="0"/>
                  <a:t>bound </a:t>
                </a:r>
                <a:r>
                  <a:rPr lang="en-US" altLang="ja-JP" sz="2400" b="1" u="sng" dirty="0" smtClean="0"/>
                  <a:t>energy</a:t>
                </a:r>
                <a:r>
                  <a:rPr lang="en-US" altLang="ja-JP" sz="2400" b="1" dirty="0" smtClean="0"/>
                  <a:t>:</a:t>
                </a:r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r>
                  <a:rPr lang="en-US" altLang="ja-JP" sz="2400" b="1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sz="2000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altLang="ja-JP" sz="2000" i="1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ja-JP" sz="20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ja-JP" sz="2000" i="1"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a:rPr lang="en-US" altLang="ja-JP" sz="2000" i="1">
                            <a:latin typeface="Cambria Math"/>
                          </a:rPr>
                          <m:t>𝐻𝑒</m:t>
                        </m:r>
                      </m:e>
                    </m:sPre>
                    <m:r>
                      <a:rPr lang="ja-JP" altLang="en-US" sz="200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altLang="ja-JP" sz="2000" dirty="0" smtClean="0"/>
                  <a:t> </a:t>
                </a:r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r>
                  <a:rPr lang="en-US" altLang="ja-JP" sz="2000" dirty="0"/>
                  <a:t> </a:t>
                </a:r>
                <a:r>
                  <a:rPr lang="en-US" altLang="ja-JP" sz="2000" dirty="0" smtClean="0"/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 sz="20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ja-JP" sz="20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ja-JP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altLang="ja-JP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ja-JP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altLang="ja-JP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𝒑𝒑</m:t>
                    </m:r>
                    <m:r>
                      <a:rPr lang="en-US" altLang="ja-JP" sz="2000" i="1" smtClean="0">
                        <a:latin typeface="Cambria Math"/>
                      </a:rPr>
                      <m:t>+</m:t>
                    </m:r>
                    <m:r>
                      <a:rPr lang="en-US" altLang="ja-JP" sz="2000" i="1" smtClean="0">
                        <a:latin typeface="Cambria Math"/>
                      </a:rPr>
                      <m:t>𝐵</m:t>
                    </m:r>
                    <m:r>
                      <a:rPr lang="en-US" altLang="ja-JP" sz="2000" i="1" smtClean="0">
                        <a:latin typeface="Cambria Math"/>
                      </a:rPr>
                      <m:t>.</m:t>
                    </m:r>
                    <m:r>
                      <a:rPr lang="en-US" altLang="ja-JP" sz="2000" i="1" smtClean="0">
                        <a:latin typeface="Cambria Math"/>
                      </a:rPr>
                      <m:t>𝐸</m:t>
                    </m:r>
                    <m:r>
                      <a:rPr lang="en-US" altLang="ja-JP" sz="2000" i="1" smtClean="0">
                        <a:latin typeface="Cambria Math"/>
                      </a:rPr>
                      <m:t>.−109</m:t>
                    </m:r>
                    <m:r>
                      <a:rPr lang="en-US" altLang="ja-JP" sz="2000" i="1" smtClean="0">
                        <a:latin typeface="Cambria Math"/>
                      </a:rPr>
                      <m:t>𝑀𝑒𝑉</m:t>
                    </m:r>
                  </m:oMath>
                </a14:m>
                <a:endParaRPr lang="en-US" altLang="ja-JP" sz="2000" dirty="0"/>
              </a:p>
              <a:p>
                <a:pPr lvl="1"/>
                <a:r>
                  <a:rPr lang="en-US" altLang="ja-JP" sz="2400" b="1" dirty="0" smtClean="0"/>
                  <a:t>H-</a:t>
                </a:r>
                <a:r>
                  <a:rPr lang="en-US" altLang="ja-JP" sz="2400" b="1" dirty="0" err="1" smtClean="0"/>
                  <a:t>dibaryon</a:t>
                </a:r>
                <a:r>
                  <a:rPr lang="en-US" altLang="ja-JP" sz="2400" b="1" dirty="0" smtClean="0"/>
                  <a:t> (resonance):</a:t>
                </a:r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r>
                  <a:rPr lang="en-US" altLang="ja-JP" sz="2400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sz="2000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altLang="ja-JP" sz="2000" i="1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altLang="ja-JP" sz="20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ja-JP" sz="2000" i="1"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a:rPr lang="en-US" altLang="ja-JP" sz="2000" i="1">
                            <a:latin typeface="Cambria Math"/>
                          </a:rPr>
                          <m:t>𝐻𝑒</m:t>
                        </m:r>
                      </m:e>
                    </m:sPre>
                    <m:r>
                      <a:rPr lang="ja-JP" altLang="en-US" sz="2000" i="1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 sz="20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ja-JP" sz="2000" i="1">
                        <a:latin typeface="Cambria Math"/>
                      </a:rPr>
                      <m:t>+</m:t>
                    </m:r>
                    <m:r>
                      <a:rPr lang="en-US" altLang="ja-JP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𝑯</m:t>
                    </m:r>
                  </m:oMath>
                </a14:m>
                <a:endParaRPr lang="en-US" altLang="ja-JP" sz="2000" dirty="0" smtClean="0"/>
              </a:p>
            </p:txBody>
          </p:sp>
        </mc:Choice>
        <mc:Fallback xmlns="">
          <p:sp>
            <p:nvSpPr>
              <p:cNvPr id="25" name="コンテンツ プレースホルダー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256" y="2816932"/>
                <a:ext cx="5686248" cy="2304256"/>
              </a:xfrm>
              <a:prstGeom prst="rect">
                <a:avLst/>
              </a:prstGeom>
              <a:blipFill rotWithShape="1">
                <a:blip r:embed="rId3"/>
                <a:stretch>
                  <a:fillRect l="-2144" t="-2381" b="-1534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179512" y="5649051"/>
            <a:ext cx="8748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baseline="30000" dirty="0" smtClean="0">
                <a:solidFill>
                  <a:srgbClr val="0070C0"/>
                </a:solidFill>
              </a:rPr>
              <a:t>3</a:t>
            </a:r>
            <a:r>
              <a:rPr kumimoji="1" lang="en-US" altLang="ja-JP" sz="3600" b="1" dirty="0" smtClean="0">
                <a:solidFill>
                  <a:srgbClr val="0070C0"/>
                </a:solidFill>
              </a:rPr>
              <a:t>He(stopped-</a:t>
            </a:r>
            <a:r>
              <a:rPr kumimoji="1" lang="en-US" altLang="ja-JP" sz="3600" b="1" dirty="0" err="1" smtClean="0">
                <a:solidFill>
                  <a:srgbClr val="0070C0"/>
                </a:solidFill>
              </a:rPr>
              <a:t>p</a:t>
            </a:r>
            <a:r>
              <a:rPr kumimoji="1" lang="en-US" altLang="ja-JP" sz="3600" b="1" baseline="30000" dirty="0" err="1" smtClean="0">
                <a:solidFill>
                  <a:srgbClr val="0070C0"/>
                </a:solidFill>
              </a:rPr>
              <a:t>bar</a:t>
            </a:r>
            <a:r>
              <a:rPr kumimoji="1" lang="en-US" altLang="ja-JP" sz="3600" b="1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sz="3600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LL</a:t>
            </a:r>
            <a:r>
              <a:rPr kumimoji="1" lang="en-US" altLang="ja-JP" sz="3600" b="1" dirty="0" smtClean="0">
                <a:solidFill>
                  <a:srgbClr val="0070C0"/>
                </a:solidFill>
              </a:rPr>
              <a:t>) measurement would provide hints </a:t>
            </a:r>
            <a:r>
              <a:rPr lang="en-US" altLang="ja-JP" sz="3600" b="1" dirty="0" smtClean="0">
                <a:solidFill>
                  <a:srgbClr val="0070C0"/>
                </a:solidFill>
              </a:rPr>
              <a:t>of</a:t>
            </a:r>
            <a:r>
              <a:rPr kumimoji="1" lang="en-US" altLang="ja-JP" sz="3600" b="1" dirty="0" smtClean="0">
                <a:solidFill>
                  <a:srgbClr val="0070C0"/>
                </a:solidFill>
              </a:rPr>
              <a:t> S=-2 di-baryon</a:t>
            </a:r>
            <a:endParaRPr kumimoji="1" lang="ja-JP" alt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019" y="2960948"/>
            <a:ext cx="3042821" cy="181588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chemeClr val="bg1"/>
                </a:solidFill>
              </a:rPr>
              <a:t>Gola of </a:t>
            </a:r>
            <a:r>
              <a:rPr kumimoji="1" lang="en-US" altLang="ja-JP" sz="28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LL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 study</a:t>
            </a:r>
          </a:p>
          <a:p>
            <a:pPr marL="457200" indent="-457200">
              <a:buFont typeface="+mj-ea"/>
              <a:buAutoNum type="circleNumDbPlain"/>
            </a:pPr>
            <a:r>
              <a:rPr kumimoji="1" lang="en-US" altLang="ja-JP" sz="2800" dirty="0" smtClean="0">
                <a:solidFill>
                  <a:schemeClr val="bg1"/>
                </a:solidFill>
                <a:latin typeface="Symbol" panose="05050102010706020507" pitchFamily="18" charset="2"/>
              </a:rPr>
              <a:t>LL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 prod. rate</a:t>
            </a:r>
            <a:endParaRPr kumimoji="1" lang="en-US" altLang="ja-JP" sz="2800" dirty="0" smtClean="0">
              <a:solidFill>
                <a:schemeClr val="bg1"/>
              </a:solidFill>
              <a:latin typeface="Symbol" panose="05050102010706020507" pitchFamily="18" charset="2"/>
            </a:endParaRPr>
          </a:p>
          <a:p>
            <a:pPr marL="457200" indent="-457200">
              <a:buFont typeface="+mj-ea"/>
              <a:buAutoNum type="circleNumDbPlain"/>
            </a:pPr>
            <a:r>
              <a:rPr lang="en-US" altLang="ja-JP" sz="2800" dirty="0" smtClean="0">
                <a:solidFill>
                  <a:schemeClr val="bg1"/>
                </a:solidFill>
              </a:rPr>
              <a:t>Study of IM(</a:t>
            </a:r>
            <a:r>
              <a:rPr lang="en-US" altLang="ja-JP" sz="2800" dirty="0" smtClean="0">
                <a:solidFill>
                  <a:schemeClr val="bg1"/>
                </a:solidFill>
                <a:latin typeface="Symbol" panose="05050102010706020507" pitchFamily="18" charset="2"/>
              </a:rPr>
              <a:t>LL</a:t>
            </a:r>
            <a:r>
              <a:rPr lang="en-US" altLang="ja-JP" sz="2800" dirty="0" smtClean="0">
                <a:solidFill>
                  <a:schemeClr val="bg1"/>
                </a:solidFill>
              </a:rPr>
              <a:t>)</a:t>
            </a:r>
          </a:p>
          <a:p>
            <a:pPr marL="457200" indent="-457200">
              <a:buFont typeface="+mj-ea"/>
              <a:buAutoNum type="circleNumDbPlain"/>
            </a:pPr>
            <a:r>
              <a:rPr kumimoji="1" lang="en-US" altLang="ja-JP" sz="2800" dirty="0" smtClean="0">
                <a:solidFill>
                  <a:schemeClr val="bg1"/>
                </a:solidFill>
                <a:latin typeface="Symbol" panose="05050102010706020507" pitchFamily="18" charset="2"/>
              </a:rPr>
              <a:t>LL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 interaction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左中かっこ 6"/>
          <p:cNvSpPr/>
          <p:nvPr/>
        </p:nvSpPr>
        <p:spPr>
          <a:xfrm>
            <a:off x="3059832" y="2672916"/>
            <a:ext cx="648072" cy="2844316"/>
          </a:xfrm>
          <a:prstGeom prst="leftBrace">
            <a:avLst>
              <a:gd name="adj1" fmla="val 18293"/>
              <a:gd name="adj2" fmla="val 49622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Symbol" panose="05050102010706020507" pitchFamily="18" charset="2"/>
              </a:rPr>
              <a:t>LL</a:t>
            </a:r>
            <a:r>
              <a:rPr lang="en-US" altLang="ja-JP" dirty="0"/>
              <a:t> </a:t>
            </a:r>
            <a:r>
              <a:rPr lang="en-US" altLang="ja-JP" dirty="0" smtClean="0"/>
              <a:t>Measurement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195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61495" y="3825043"/>
            <a:ext cx="4095643" cy="2910414"/>
            <a:chOff x="-36512" y="3379382"/>
            <a:chExt cx="4968552" cy="3530712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91"/>
            <a:stretch/>
          </p:blipFill>
          <p:spPr bwMode="auto">
            <a:xfrm>
              <a:off x="-36512" y="3645024"/>
              <a:ext cx="4968552" cy="326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1000397" y="3379382"/>
              <a:ext cx="3561373" cy="410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i="1" dirty="0" err="1" smtClean="0"/>
                <a:t>S.Ohnish</a:t>
              </a:r>
              <a:r>
                <a:rPr lang="en-US" altLang="ja-JP" sz="1600" i="1" dirty="0" smtClean="0"/>
                <a:t> </a:t>
              </a:r>
              <a:r>
                <a:rPr lang="en-US" altLang="ja-JP" sz="1600" i="1" dirty="0"/>
                <a:t>et al</a:t>
              </a:r>
              <a:r>
                <a:rPr lang="en-US" altLang="ja-JP" sz="1600" i="1" dirty="0" smtClean="0"/>
                <a:t>., PRC93, 025207</a:t>
              </a:r>
            </a:p>
          </p:txBody>
        </p:sp>
        <p:cxnSp>
          <p:nvCxnSpPr>
            <p:cNvPr id="20" name="直線コネクタ 19"/>
            <p:cNvCxnSpPr/>
            <p:nvPr/>
          </p:nvCxnSpPr>
          <p:spPr>
            <a:xfrm flipV="1">
              <a:off x="3815916" y="4725144"/>
              <a:ext cx="0" cy="1368152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 flipH="1">
              <a:off x="2951820" y="4941168"/>
              <a:ext cx="756084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 w="lg" len="lg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3491880" y="4458598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</a:t>
              </a:r>
              <a:r>
                <a:rPr kumimoji="1" lang="en-US" altLang="ja-JP" sz="1600" b="1" i="1" baseline="30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bar</a:t>
              </a:r>
              <a:r>
                <a:rPr kumimoji="1" lang="en-US" altLang="ja-JP" sz="1600" b="1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endParaRPr kumimoji="1" lang="ja-JP" alt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3563888" y="5445224"/>
              <a:ext cx="540060" cy="540060"/>
            </a:xfrm>
            <a:prstGeom prst="ellipse">
              <a:avLst/>
            </a:pr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J-PARC K1.8BR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59632" y="872716"/>
            <a:ext cx="6588732" cy="637531"/>
          </a:xfrm>
        </p:spPr>
        <p:txBody>
          <a:bodyPr>
            <a:normAutofit/>
          </a:bodyPr>
          <a:lstStyle/>
          <a:p>
            <a:pPr algn="ctr"/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 to explore </a:t>
            </a:r>
            <a:r>
              <a:rPr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8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interaction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571999" y="1520788"/>
            <a:ext cx="4567101" cy="1204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0">
              <a:buNone/>
            </a:pPr>
            <a:r>
              <a:rPr lang="en-US" altLang="ja-JP" sz="2800" u="sng" dirty="0" smtClean="0"/>
              <a:t>At the </a:t>
            </a:r>
            <a:r>
              <a:rPr lang="en-US" altLang="ja-JP" sz="2800" u="sng" dirty="0" err="1" smtClean="0"/>
              <a:t>K</a:t>
            </a:r>
            <a:r>
              <a:rPr lang="en-US" altLang="ja-JP" sz="2800" u="sng" baseline="30000" dirty="0" err="1" smtClean="0"/>
              <a:t>bar</a:t>
            </a:r>
            <a:r>
              <a:rPr lang="en-US" altLang="ja-JP" sz="2800" u="sng" dirty="0" err="1" smtClean="0"/>
              <a:t>N</a:t>
            </a:r>
            <a:r>
              <a:rPr lang="en-US" altLang="ja-JP" sz="2800" u="sng" dirty="0" smtClean="0"/>
              <a:t> threshold:</a:t>
            </a:r>
          </a:p>
          <a:p>
            <a:pPr marL="800100" indent="-457200">
              <a:buFont typeface="Calibri" panose="020F0502020204030204" pitchFamily="34" charset="0"/>
              <a:buChar char="?"/>
            </a:pPr>
            <a:r>
              <a:rPr lang="en-US" altLang="ja-JP" sz="2800" b="1" dirty="0" err="1" smtClean="0">
                <a:solidFill>
                  <a:srgbClr val="FF0000"/>
                </a:solidFill>
              </a:rPr>
              <a:t>K</a:t>
            </a:r>
            <a:r>
              <a:rPr lang="en-US" altLang="ja-JP" sz="2800" b="1" baseline="30000" dirty="0" err="1" smtClean="0">
                <a:solidFill>
                  <a:srgbClr val="FF0000"/>
                </a:solidFill>
              </a:rPr>
              <a:t>bar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-atom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0" y="1619118"/>
            <a:ext cx="4583299" cy="20137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0">
              <a:buNone/>
            </a:pPr>
            <a:r>
              <a:rPr lang="en-US" altLang="ja-JP" sz="2800" u="sng" dirty="0" smtClean="0"/>
              <a:t>Below the </a:t>
            </a:r>
            <a:r>
              <a:rPr lang="en-US" altLang="ja-JP" sz="2800" u="sng" dirty="0" err="1" smtClean="0"/>
              <a:t>K</a:t>
            </a:r>
            <a:r>
              <a:rPr lang="en-US" altLang="ja-JP" sz="2800" u="sng" baseline="30000" dirty="0" err="1" smtClean="0"/>
              <a:t>bar</a:t>
            </a:r>
            <a:r>
              <a:rPr lang="en-US" altLang="ja-JP" sz="2800" u="sng" dirty="0" err="1" smtClean="0"/>
              <a:t>N</a:t>
            </a:r>
            <a:r>
              <a:rPr lang="en-US" altLang="ja-JP" sz="2800" u="sng" dirty="0" smtClean="0"/>
              <a:t> threshold:</a:t>
            </a:r>
          </a:p>
          <a:p>
            <a:pPr marL="800100" indent="-457200">
              <a:buFont typeface="Calibri" panose="020F0502020204030204" pitchFamily="34" charset="0"/>
              <a:buChar char="?"/>
            </a:pPr>
            <a:r>
              <a:rPr lang="en-US" altLang="ja-JP" sz="2800" b="1" dirty="0" smtClean="0">
                <a:solidFill>
                  <a:srgbClr val="FF0000"/>
                </a:solidFill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(1405)</a:t>
            </a:r>
          </a:p>
          <a:p>
            <a:pPr marL="800100" indent="-457200">
              <a:buFont typeface="Calibri" panose="020F0502020204030204" pitchFamily="34" charset="0"/>
              <a:buChar char="?"/>
            </a:pPr>
            <a:r>
              <a:rPr lang="en-US" altLang="ja-JP" sz="2800" b="1" dirty="0" err="1" smtClean="0">
                <a:solidFill>
                  <a:srgbClr val="FF0000"/>
                </a:solidFill>
              </a:rPr>
              <a:t>K</a:t>
            </a:r>
            <a:r>
              <a:rPr lang="en-US" altLang="ja-JP" sz="2800" b="1" baseline="30000" dirty="0" err="1" smtClean="0">
                <a:solidFill>
                  <a:srgbClr val="FF0000"/>
                </a:solidFill>
              </a:rPr>
              <a:t>bar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NN</a:t>
            </a:r>
            <a:endParaRPr lang="en-US" altLang="ja-JP" sz="2800" b="1" dirty="0" smtClean="0">
              <a:solidFill>
                <a:srgbClr val="FF0000"/>
              </a:solidFill>
            </a:endParaRPr>
          </a:p>
          <a:p>
            <a:pPr marL="800100" indent="-457200">
              <a:buFont typeface="Calibri" panose="020F0502020204030204" pitchFamily="34" charset="0"/>
              <a:buChar char="?"/>
            </a:pPr>
            <a:r>
              <a:rPr lang="en-US" altLang="ja-JP" sz="2800" b="1" dirty="0" err="1">
                <a:solidFill>
                  <a:srgbClr val="FF0000"/>
                </a:solidFill>
              </a:rPr>
              <a:t>K</a:t>
            </a:r>
            <a:r>
              <a:rPr lang="en-US" altLang="ja-JP" sz="2800" b="1" baseline="30000" dirty="0" err="1">
                <a:solidFill>
                  <a:srgbClr val="FF0000"/>
                </a:solidFill>
              </a:rPr>
              <a:t>bar</a:t>
            </a:r>
            <a:r>
              <a:rPr lang="en-US" altLang="ja-JP" sz="2800" b="1" dirty="0" err="1">
                <a:solidFill>
                  <a:srgbClr val="FF0000"/>
                </a:solidFill>
              </a:rPr>
              <a:t>K</a:t>
            </a:r>
            <a:r>
              <a:rPr lang="en-US" altLang="ja-JP" sz="2800" b="1" baseline="30000" dirty="0" err="1">
                <a:solidFill>
                  <a:srgbClr val="FF0000"/>
                </a:solidFill>
              </a:rPr>
              <a:t>bar</a:t>
            </a:r>
            <a:r>
              <a:rPr lang="en-US" altLang="ja-JP" sz="2800" b="1" dirty="0" err="1">
                <a:solidFill>
                  <a:srgbClr val="FF0000"/>
                </a:solidFill>
              </a:rPr>
              <a:t>NN</a:t>
            </a:r>
            <a:endParaRPr lang="en-US" altLang="ja-JP" sz="2800" b="1" dirty="0">
              <a:solidFill>
                <a:srgbClr val="FF000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6004" y="1520788"/>
            <a:ext cx="4355976" cy="200404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4535996" y="1520788"/>
            <a:ext cx="4484047" cy="1133853"/>
          </a:xfrm>
          <a:prstGeom prst="roundRect">
            <a:avLst/>
          </a:prstGeom>
          <a:noFill/>
          <a:ln w="381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14165" y="2001023"/>
            <a:ext cx="1297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E31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411760" y="2505079"/>
            <a:ext cx="1297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E15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73851" y="2024844"/>
            <a:ext cx="2090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E62/E57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11760" y="2973131"/>
            <a:ext cx="1183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altLang="ja-JP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LoI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" b="2637"/>
          <a:stretch/>
        </p:blipFill>
        <p:spPr bwMode="auto">
          <a:xfrm>
            <a:off x="4283969" y="3512055"/>
            <a:ext cx="4896544" cy="333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テキスト ボックス 25"/>
          <p:cNvSpPr txBox="1"/>
          <p:nvPr/>
        </p:nvSpPr>
        <p:spPr>
          <a:xfrm>
            <a:off x="4565042" y="2618909"/>
            <a:ext cx="4455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/>
              <a:t>Sensitive in different energy region &amp; isospin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13F-E868-48A4-9782-0CCA6C573AA3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55876" y="1980129"/>
            <a:ext cx="1010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rgbClr val="0070C0"/>
                </a:solidFill>
              </a:rPr>
              <a:t>川</a:t>
            </a:r>
            <a:r>
              <a:rPr lang="ja-JP" altLang="en-US" sz="1600" b="1" dirty="0" smtClean="0">
                <a:solidFill>
                  <a:srgbClr val="0070C0"/>
                </a:solidFill>
              </a:rPr>
              <a:t>﨑</a:t>
            </a:r>
            <a:endParaRPr lang="en-US" altLang="ja-JP" sz="1600" b="1" dirty="0" smtClean="0">
              <a:solidFill>
                <a:srgbClr val="0070C0"/>
              </a:solidFill>
            </a:endParaRPr>
          </a:p>
          <a:p>
            <a:pPr algn="ctr"/>
            <a:r>
              <a:rPr lang="ja-JP" altLang="en-US" sz="1600" b="1" dirty="0" smtClean="0">
                <a:solidFill>
                  <a:srgbClr val="0070C0"/>
                </a:solidFill>
              </a:rPr>
              <a:t> </a:t>
            </a:r>
            <a:r>
              <a:rPr lang="en-US" altLang="ja-JP" sz="1600" b="1" dirty="0" smtClean="0">
                <a:solidFill>
                  <a:srgbClr val="0070C0"/>
                </a:solidFill>
              </a:rPr>
              <a:t>21aAW-6</a:t>
            </a:r>
            <a:endParaRPr kumimoji="1"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32852" y="2520189"/>
            <a:ext cx="901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山我</a:t>
            </a:r>
            <a:endParaRPr lang="en-US" altLang="ja-JP" sz="1600" b="1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algn="ctr"/>
            <a:r>
              <a:rPr lang="en-US" altLang="ja-JP" sz="1600" b="1" dirty="0" smtClean="0">
                <a:solidFill>
                  <a:srgbClr val="0070C0"/>
                </a:solidFill>
              </a:rPr>
              <a:t>21pAC-2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979" y="1149377"/>
            <a:ext cx="68675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939255"/>
            <a:ext cx="3422762" cy="217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Cylindrical Detector System (CDS)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5131729"/>
            <a:ext cx="8802978" cy="1681647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b="1" dirty="0" smtClean="0">
                <a:sym typeface="Wingdings" panose="05000000000000000000" pitchFamily="2" charset="2"/>
              </a:rPr>
              <a:t>Improvement of PID in the CDS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TOF with </a:t>
            </a:r>
            <a:r>
              <a:rPr lang="en-US" altLang="ja-JP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T0</a:t>
            </a:r>
            <a:r>
              <a:rPr lang="en-US" altLang="ja-JP" dirty="0" smtClean="0">
                <a:sym typeface="Wingdings" panose="05000000000000000000" pitchFamily="2" charset="2"/>
              </a:rPr>
              <a:t>-</a:t>
            </a:r>
            <a:r>
              <a:rPr lang="en-US" altLang="ja-JP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CDH</a:t>
            </a:r>
            <a:r>
              <a:rPr lang="ja-JP" altLang="en-US" dirty="0" smtClean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</a:t>
            </a:r>
            <a:r>
              <a:rPr lang="ja-JP" altLang="en-US" dirty="0" smtClean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change to </a:t>
            </a:r>
            <a:r>
              <a:rPr lang="en-US" altLang="ja-JP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DEF</a:t>
            </a:r>
            <a:r>
              <a:rPr lang="en-US" altLang="ja-JP" dirty="0" smtClean="0">
                <a:sym typeface="Wingdings" panose="05000000000000000000" pitchFamily="2" charset="2"/>
              </a:rPr>
              <a:t>-</a:t>
            </a:r>
            <a:r>
              <a:rPr lang="en-US" altLang="ja-JP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CDH 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for</a:t>
            </a:r>
            <a:r>
              <a:rPr lang="ja-JP" altLang="en-US" dirty="0" smtClean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p/</a:t>
            </a:r>
            <a:r>
              <a:rPr lang="en-US" altLang="ja-JP" dirty="0" err="1" smtClean="0">
                <a:sym typeface="Wingdings" panose="05000000000000000000" pitchFamily="2" charset="2"/>
              </a:rPr>
              <a:t>K</a:t>
            </a:r>
            <a:r>
              <a:rPr lang="en-US" altLang="ja-JP" baseline="30000" dirty="0" err="1" smtClean="0">
                <a:sym typeface="Wingdings" panose="05000000000000000000" pitchFamily="2" charset="2"/>
              </a:rPr>
              <a:t>stop</a:t>
            </a:r>
            <a:r>
              <a:rPr lang="en-US" altLang="ja-JP" dirty="0" smtClean="0">
                <a:sym typeface="Wingdings" panose="05000000000000000000" pitchFamily="2" charset="2"/>
              </a:rPr>
              <a:t> exp.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present </a:t>
            </a:r>
            <a:r>
              <a:rPr lang="en-US" altLang="ja-JP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DEF</a:t>
            </a:r>
            <a:r>
              <a:rPr lang="ja-JP" altLang="en-US" dirty="0" smtClean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consists of </a:t>
            </a:r>
            <a:r>
              <a:rPr lang="en-US" altLang="ja-JP" dirty="0" err="1" smtClean="0">
                <a:sym typeface="Wingdings" panose="05000000000000000000" pitchFamily="2" charset="2"/>
              </a:rPr>
              <a:t>WLS-fiber+MPPC</a:t>
            </a:r>
            <a:r>
              <a:rPr lang="en-US" altLang="ja-JP" dirty="0" smtClean="0">
                <a:sym typeface="Wingdings" panose="05000000000000000000" pitchFamily="2" charset="2"/>
              </a:rPr>
              <a:t> (</a:t>
            </a:r>
            <a:r>
              <a:rPr lang="en-US" altLang="ja-JP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altLang="ja-JP" baseline="-25000" dirty="0" smtClean="0">
                <a:sym typeface="Wingdings" panose="05000000000000000000" pitchFamily="2" charset="2"/>
              </a:rPr>
              <a:t>t</a:t>
            </a:r>
            <a:r>
              <a:rPr lang="en-US" altLang="ja-JP" dirty="0" smtClean="0">
                <a:sym typeface="Wingdings" panose="05000000000000000000" pitchFamily="2" charset="2"/>
              </a:rPr>
              <a:t>~1ns)</a:t>
            </a:r>
          </a:p>
          <a:p>
            <a:pPr marL="457200" lvl="1" indent="0">
              <a:buNone/>
            </a:pPr>
            <a:r>
              <a:rPr lang="en-US" altLang="ja-JP" dirty="0" smtClean="0">
                <a:sym typeface="Wingdings" panose="05000000000000000000" pitchFamily="2" charset="2"/>
              </a:rPr>
              <a:t>	      </a:t>
            </a:r>
            <a:r>
              <a:rPr lang="ja-JP" altLang="en-US" dirty="0" smtClean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 change to a high resolution detector (</a:t>
            </a:r>
            <a:r>
              <a:rPr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altLang="ja-JP" baseline="-25000" dirty="0" err="1" smtClean="0">
                <a:sym typeface="Wingdings" panose="05000000000000000000" pitchFamily="2" charset="2"/>
              </a:rPr>
              <a:t>t</a:t>
            </a:r>
            <a:r>
              <a:rPr lang="en-US" altLang="ja-JP" dirty="0" smtClean="0">
                <a:sym typeface="Wingdings" panose="05000000000000000000" pitchFamily="2" charset="2"/>
              </a:rPr>
              <a:t>&lt;100ps)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043608" y="3520172"/>
            <a:ext cx="108012" cy="900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483768" y="3520172"/>
            <a:ext cx="540060" cy="900100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chemeClr val="tx1"/>
                </a:solidFill>
              </a:rPr>
              <a:t>AC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331640" y="3520172"/>
            <a:ext cx="288032" cy="9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1727684" y="3520172"/>
            <a:ext cx="288032" cy="9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39652" y="3804138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</a:t>
            </a:r>
            <a:endParaRPr kumimoji="1" lang="ja-JP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27584" y="375303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B0F0"/>
                </a:solidFill>
              </a:rPr>
              <a:t>T0</a:t>
            </a:r>
            <a:endParaRPr kumimoji="1" lang="ja-JP" altLang="en-US" sz="2800" b="1" dirty="0">
              <a:solidFill>
                <a:srgbClr val="00B0F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04148" y="961564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B0F0"/>
                </a:solidFill>
              </a:rPr>
              <a:t>CDH</a:t>
            </a:r>
            <a:endParaRPr kumimoji="1" lang="ja-JP" altLang="en-US" sz="2800" b="1" dirty="0">
              <a:solidFill>
                <a:srgbClr val="00B0F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5940152" y="1400002"/>
            <a:ext cx="466380" cy="1148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75556" y="4528284"/>
            <a:ext cx="1062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B0F0"/>
                </a:solidFill>
              </a:rPr>
              <a:t>~50ps</a:t>
            </a:r>
            <a:endParaRPr kumimoji="1" lang="ja-JP" altLang="en-US" sz="2800" b="1" dirty="0">
              <a:solidFill>
                <a:srgbClr val="00B0F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624228" y="980728"/>
            <a:ext cx="1062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B0F0"/>
                </a:solidFill>
              </a:rPr>
              <a:t>~80ps</a:t>
            </a:r>
            <a:endParaRPr kumimoji="1" lang="ja-JP" altLang="en-US" sz="2800" b="1" dirty="0">
              <a:solidFill>
                <a:srgbClr val="00B0F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771800" y="4276256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~1ns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755576" y="3398223"/>
            <a:ext cx="683568" cy="120206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860032" y="3560242"/>
            <a:ext cx="341784" cy="8240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3779912" y="2476056"/>
            <a:ext cx="3132348" cy="33303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0" y="908720"/>
            <a:ext cx="3494262" cy="2207354"/>
          </a:xfrm>
          <a:prstGeom prst="roundRect">
            <a:avLst>
              <a:gd name="adj" fmla="val 98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3077959" y="4129916"/>
            <a:ext cx="629945" cy="163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2753798" y="3897052"/>
            <a:ext cx="1073254" cy="9721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998191" y="3897052"/>
            <a:ext cx="745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DEF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 flipV="1">
            <a:off x="3827052" y="4014646"/>
            <a:ext cx="1032980" cy="2616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テキスト ボックス 1030"/>
          <p:cNvSpPr txBox="1"/>
          <p:nvPr/>
        </p:nvSpPr>
        <p:spPr>
          <a:xfrm>
            <a:off x="6804248" y="5379603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Symbol" panose="05050102010706020507" pitchFamily="18" charset="2"/>
              </a:rPr>
              <a:t>-</a:t>
            </a:r>
            <a:endParaRPr kumimoji="1" lang="ja-JP" altLang="en-US" sz="2400" b="1" dirty="0">
              <a:latin typeface="Symbol" panose="05050102010706020507" pitchFamily="18" charset="2"/>
            </a:endParaRPr>
          </a:p>
        </p:txBody>
      </p:sp>
      <p:sp>
        <p:nvSpPr>
          <p:cNvPr id="1032" name="スライド番号プレースホルダー 10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13F-E868-48A4-9782-0CCA6C573AA3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44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TOF Detector with MPPCs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508" y="1279301"/>
            <a:ext cx="4428492" cy="2473735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>
                <a:sym typeface="Wingdings" panose="05000000000000000000" pitchFamily="2" charset="2"/>
              </a:rPr>
              <a:t>O</a:t>
            </a:r>
            <a:r>
              <a:rPr lang="en-US" altLang="ja-JP" dirty="0" smtClean="0">
                <a:sym typeface="Wingdings" panose="05000000000000000000" pitchFamily="2" charset="2"/>
              </a:rPr>
              <a:t>peration in magnetic field</a:t>
            </a:r>
          </a:p>
          <a:p>
            <a:r>
              <a:rPr lang="en-US" altLang="ja-JP" dirty="0" smtClean="0">
                <a:sym typeface="Wingdings" panose="05000000000000000000" pitchFamily="2" charset="2"/>
              </a:rPr>
              <a:t>Small &amp; Compact</a:t>
            </a:r>
          </a:p>
          <a:p>
            <a:r>
              <a:rPr lang="en-US" altLang="ja-JP" dirty="0" smtClean="0">
                <a:sym typeface="Wingdings" panose="05000000000000000000" pitchFamily="2" charset="2"/>
              </a:rPr>
              <a:t>Cheep &amp; Robust</a:t>
            </a:r>
          </a:p>
          <a:p>
            <a:r>
              <a:rPr lang="en-US" altLang="ja-JP" dirty="0" smtClean="0">
                <a:sym typeface="Wingdings" panose="05000000000000000000" pitchFamily="2" charset="2"/>
              </a:rPr>
              <a:t>High-Resolution (</a:t>
            </a:r>
            <a:r>
              <a:rPr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altLang="ja-JP" baseline="-25000" dirty="0" err="1" smtClean="0">
                <a:sym typeface="Wingdings" panose="05000000000000000000" pitchFamily="2" charset="2"/>
              </a:rPr>
              <a:t>t</a:t>
            </a:r>
            <a:r>
              <a:rPr lang="en-US" altLang="ja-JP" dirty="0" smtClean="0">
                <a:sym typeface="Wingdings" panose="05000000000000000000" pitchFamily="2" charset="2"/>
              </a:rPr>
              <a:t>&lt;100ps)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13F-E868-48A4-9782-0CCA6C573AA3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614304" y="1170040"/>
            <a:ext cx="4530204" cy="24389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ja-JP" dirty="0" smtClean="0">
                <a:sym typeface="Wingdings" panose="05000000000000000000" pitchFamily="2" charset="2"/>
              </a:rPr>
              <a:t>Plastic </a:t>
            </a:r>
            <a:r>
              <a:rPr lang="en-US" altLang="ja-JP" dirty="0" err="1" smtClean="0">
                <a:sym typeface="Wingdings" panose="05000000000000000000" pitchFamily="2" charset="2"/>
              </a:rPr>
              <a:t>scint</a:t>
            </a:r>
            <a:r>
              <a:rPr lang="en-US" altLang="ja-JP" dirty="0" smtClean="0">
                <a:sym typeface="Wingdings" panose="05000000000000000000" pitchFamily="2" charset="2"/>
              </a:rPr>
              <a:t>. with MPPC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dirty="0" smtClean="0">
                <a:sym typeface="Wingdings" panose="05000000000000000000" pitchFamily="2" charset="2"/>
              </a:rPr>
              <a:t>Multi-MPPCs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dirty="0" smtClean="0"/>
              <a:t>Series connection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dirty="0" smtClean="0">
                <a:sym typeface="Wingdings" panose="05000000000000000000" pitchFamily="2" charset="2"/>
              </a:rPr>
              <a:t>Direct connection btw </a:t>
            </a:r>
            <a:r>
              <a:rPr lang="en-US" altLang="ja-JP" dirty="0" err="1" smtClean="0">
                <a:sym typeface="Wingdings" panose="05000000000000000000" pitchFamily="2" charset="2"/>
              </a:rPr>
              <a:t>scint</a:t>
            </a:r>
            <a:r>
              <a:rPr lang="en-US" altLang="ja-JP" dirty="0" smtClean="0">
                <a:sym typeface="Wingdings" panose="05000000000000000000" pitchFamily="2" charset="2"/>
              </a:rPr>
              <a:t>. and MPPCs</a:t>
            </a:r>
            <a:endParaRPr lang="en-US" altLang="ja-JP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dirty="0" smtClean="0"/>
              <a:t>Fast pre-</a:t>
            </a:r>
            <a:r>
              <a:rPr lang="en-US" altLang="ja-JP" dirty="0" err="1" smtClean="0"/>
              <a:t>amplifire</a:t>
            </a:r>
            <a:endParaRPr lang="ja-JP" altLang="en-US" dirty="0"/>
          </a:p>
        </p:txBody>
      </p:sp>
      <p:sp>
        <p:nvSpPr>
          <p:cNvPr id="6" name="右矢印 5"/>
          <p:cNvSpPr/>
          <p:nvPr/>
        </p:nvSpPr>
        <p:spPr>
          <a:xfrm>
            <a:off x="3311860" y="1747812"/>
            <a:ext cx="1338448" cy="853096"/>
          </a:xfrm>
          <a:prstGeom prst="rightArrow">
            <a:avLst>
              <a:gd name="adj1" fmla="val 4647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Solution</a:t>
            </a:r>
            <a:endParaRPr kumimoji="1" lang="ja-JP" altLang="en-US" sz="20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88324" y="2926685"/>
            <a:ext cx="1670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i="1" dirty="0" smtClean="0">
                <a:solidFill>
                  <a:srgbClr val="00B050"/>
                </a:solidFill>
              </a:rPr>
              <a:t>Pioneer works:</a:t>
            </a:r>
          </a:p>
          <a:p>
            <a:pPr algn="ctr"/>
            <a:r>
              <a:rPr kumimoji="1" lang="en-US" altLang="ja-JP" b="1" i="1" dirty="0" smtClean="0">
                <a:solidFill>
                  <a:srgbClr val="00B050"/>
                </a:solidFill>
              </a:rPr>
              <a:t> MEG2 upgrade</a:t>
            </a:r>
            <a:endParaRPr kumimoji="1" lang="ja-JP" altLang="en-US" b="1" i="1" dirty="0">
              <a:solidFill>
                <a:srgbClr val="00B050"/>
              </a:solidFill>
            </a:endParaRPr>
          </a:p>
        </p:txBody>
      </p:sp>
      <p:pic>
        <p:nvPicPr>
          <p:cNvPr id="3075" name="Picture 3" descr="C:\Users\sakuma\Desktop\s-2014-08-27 14.52.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4" t="32346" r="31882" b="36856"/>
          <a:stretch/>
        </p:blipFill>
        <p:spPr bwMode="auto">
          <a:xfrm>
            <a:off x="699636" y="4581127"/>
            <a:ext cx="2268043" cy="187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26640" y="3789040"/>
            <a:ext cx="2605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MPPC holder</a:t>
            </a:r>
          </a:p>
          <a:p>
            <a:pPr algn="ctr"/>
            <a:r>
              <a:rPr kumimoji="1" lang="en-US" altLang="ja-JP" sz="2400" b="1" dirty="0" smtClean="0"/>
              <a:t>(3 MPPCs in series)</a:t>
            </a:r>
            <a:endParaRPr kumimoji="1" lang="ja-JP" altLang="en-US" sz="2400" b="1" dirty="0"/>
          </a:p>
        </p:txBody>
      </p:sp>
      <p:pic>
        <p:nvPicPr>
          <p:cNvPr id="3076" name="Picture 4" descr="C:\Users\sakuma\Desktop\s-2015-11-03 14.10.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t="8410" r="21812" b="34926"/>
          <a:stretch/>
        </p:blipFill>
        <p:spPr bwMode="auto">
          <a:xfrm>
            <a:off x="3520364" y="4135240"/>
            <a:ext cx="5206702" cy="259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3491880" y="3779748"/>
            <a:ext cx="5181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Connect MPPC folder and </a:t>
            </a:r>
            <a:r>
              <a:rPr kumimoji="1" lang="en-US" altLang="ja-JP" sz="2000" b="1" dirty="0" err="1" smtClean="0"/>
              <a:t>scint</a:t>
            </a:r>
            <a:r>
              <a:rPr lang="en-US" altLang="ja-JP" sz="2000" b="1" dirty="0"/>
              <a:t>. with </a:t>
            </a:r>
            <a:r>
              <a:rPr lang="en-US" altLang="ja-JP" sz="2000" b="1" dirty="0" smtClean="0"/>
              <a:t>thin wires</a:t>
            </a:r>
            <a:endParaRPr kumimoji="1" lang="ja-JP" altLang="en-US" sz="20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59676" y="5831976"/>
            <a:ext cx="1648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FFFF00"/>
                </a:solidFill>
              </a:rPr>
              <a:t>S13360-3050CS</a:t>
            </a:r>
          </a:p>
          <a:p>
            <a:pPr algn="ctr"/>
            <a:r>
              <a:rPr lang="en-US" altLang="ja-JP" b="1" dirty="0" smtClean="0">
                <a:solidFill>
                  <a:srgbClr val="FFFF00"/>
                </a:solidFill>
              </a:rPr>
              <a:t>(3*3mm</a:t>
            </a:r>
            <a:r>
              <a:rPr lang="en-US" altLang="ja-JP" b="1" baseline="30000" dirty="0" smtClean="0">
                <a:solidFill>
                  <a:srgbClr val="FFFF00"/>
                </a:solidFill>
              </a:rPr>
              <a:t>2</a:t>
            </a:r>
            <a:r>
              <a:rPr lang="en-US" altLang="ja-JP" b="1" dirty="0" smtClean="0">
                <a:solidFill>
                  <a:srgbClr val="FFFF00"/>
                </a:solidFill>
              </a:rPr>
              <a:t>)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36118" y="6372036"/>
            <a:ext cx="436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</a:rPr>
              <a:t>Drill </a:t>
            </a:r>
            <a:r>
              <a:rPr kumimoji="1" lang="en-US" altLang="ja-JP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f</a:t>
            </a:r>
            <a:r>
              <a:rPr kumimoji="1" lang="en-US" altLang="ja-JP" b="1" dirty="0" smtClean="0">
                <a:solidFill>
                  <a:srgbClr val="FFFF00"/>
                </a:solidFill>
              </a:rPr>
              <a:t>0.5mm holes </a:t>
            </a:r>
            <a:r>
              <a:rPr kumimoji="1" lang="en-US" altLang="ja-JP" b="1" smtClean="0">
                <a:solidFill>
                  <a:srgbClr val="FFFF00"/>
                </a:solidFill>
              </a:rPr>
              <a:t>in a plastic </a:t>
            </a:r>
            <a:r>
              <a:rPr kumimoji="1" lang="en-US" altLang="ja-JP" b="1" dirty="0" err="1" smtClean="0">
                <a:solidFill>
                  <a:srgbClr val="FFFF00"/>
                </a:solidFill>
              </a:rPr>
              <a:t>scint</a:t>
            </a:r>
            <a:r>
              <a:rPr kumimoji="1" lang="en-US" altLang="ja-JP" b="1" dirty="0" smtClean="0">
                <a:solidFill>
                  <a:srgbClr val="FFFF00"/>
                </a:solidFill>
              </a:rPr>
              <a:t>.</a:t>
            </a:r>
            <a:r>
              <a:rPr lang="en-US" altLang="ja-JP" b="1" dirty="0" smtClean="0">
                <a:solidFill>
                  <a:srgbClr val="FFFF00"/>
                </a:solidFill>
              </a:rPr>
              <a:t>(EJ-230)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6660232" y="6201308"/>
            <a:ext cx="648072" cy="25726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658723" y="4231346"/>
            <a:ext cx="194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FF00"/>
                </a:solidFill>
              </a:rPr>
              <a:t>Rapping</a:t>
            </a:r>
            <a:r>
              <a:rPr kumimoji="1" lang="en-US" altLang="ja-JP" b="1" dirty="0" smtClean="0">
                <a:solidFill>
                  <a:srgbClr val="FFFF00"/>
                </a:solidFill>
              </a:rPr>
              <a:t>: ESR (3M)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cxnSp>
        <p:nvCxnSpPr>
          <p:cNvPr id="20" name="直線矢印コネクタ 19"/>
          <p:cNvCxnSpPr>
            <a:stCxn id="16" idx="2"/>
          </p:cNvCxnSpPr>
          <p:nvPr/>
        </p:nvCxnSpPr>
        <p:spPr>
          <a:xfrm flipH="1">
            <a:off x="7501458" y="4600678"/>
            <a:ext cx="130128" cy="30448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2843808" y="4752921"/>
            <a:ext cx="1119274" cy="766926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角丸四角形 28"/>
          <p:cNvSpPr/>
          <p:nvPr/>
        </p:nvSpPr>
        <p:spPr>
          <a:xfrm>
            <a:off x="71500" y="3779748"/>
            <a:ext cx="9001000" cy="2997624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8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Fast Pre-Amplifier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F13F-E868-48A4-9782-0CCA6C573AA3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8"/>
          <a:stretch/>
        </p:blipFill>
        <p:spPr bwMode="auto">
          <a:xfrm>
            <a:off x="6199432" y="905319"/>
            <a:ext cx="2058950" cy="18213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8" name="グループ化 17"/>
          <p:cNvGrpSpPr/>
          <p:nvPr/>
        </p:nvGrpSpPr>
        <p:grpSpPr>
          <a:xfrm>
            <a:off x="5269743" y="2780928"/>
            <a:ext cx="3838761" cy="3941508"/>
            <a:chOff x="5695562" y="3389138"/>
            <a:chExt cx="3370709" cy="3460928"/>
          </a:xfrm>
        </p:grpSpPr>
        <p:pic>
          <p:nvPicPr>
            <p:cNvPr id="4098" name="Picture 2" descr="C:\Users\sakuma\Desktop\s-2015-09-08 15.03.41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16" r="23935" b="5537"/>
            <a:stretch/>
          </p:blipFill>
          <p:spPr bwMode="auto">
            <a:xfrm>
              <a:off x="5695562" y="3389138"/>
              <a:ext cx="3370709" cy="3460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6084168" y="5461483"/>
              <a:ext cx="6992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FFFF00"/>
                  </a:solidFill>
                </a:rPr>
                <a:t>HV out</a:t>
              </a:r>
              <a:endParaRPr kumimoji="1" lang="ja-JP" alt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6118478" y="5805264"/>
              <a:ext cx="325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>
                  <a:solidFill>
                    <a:srgbClr val="FFFF00"/>
                  </a:solidFill>
                </a:rPr>
                <a:t>in</a:t>
              </a:r>
              <a:endParaRPr kumimoji="1" lang="ja-JP" alt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7983027" y="5445224"/>
              <a:ext cx="585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FFFF00"/>
                  </a:solidFill>
                </a:rPr>
                <a:t>HV in</a:t>
              </a:r>
              <a:endParaRPr kumimoji="1" lang="ja-JP" alt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8136396" y="5769260"/>
              <a:ext cx="4395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FFFF00"/>
                  </a:solidFill>
                </a:rPr>
                <a:t>out</a:t>
              </a:r>
              <a:endParaRPr kumimoji="1" lang="ja-JP" alt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7961731" y="6217580"/>
              <a:ext cx="725171" cy="459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b="1" dirty="0" smtClean="0">
                  <a:solidFill>
                    <a:srgbClr val="FFFF00"/>
                  </a:solidFill>
                </a:rPr>
                <a:t>+12V</a:t>
              </a:r>
            </a:p>
            <a:p>
              <a:pPr algn="ctr"/>
              <a:r>
                <a:rPr lang="en-US" altLang="ja-JP" sz="1400" b="1" dirty="0" smtClean="0">
                  <a:solidFill>
                    <a:srgbClr val="FFFF00"/>
                  </a:solidFill>
                </a:rPr>
                <a:t>(140mA)</a:t>
              </a:r>
              <a:endParaRPr kumimoji="1" lang="ja-JP" altLang="en-US" sz="14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8" name="直線矢印コネクタ 7"/>
            <p:cNvCxnSpPr/>
            <p:nvPr/>
          </p:nvCxnSpPr>
          <p:spPr>
            <a:xfrm>
              <a:off x="5940152" y="3573016"/>
              <a:ext cx="2736304" cy="0"/>
            </a:xfrm>
            <a:prstGeom prst="straightConnector1">
              <a:avLst/>
            </a:prstGeom>
            <a:ln w="2540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 flipH="1">
              <a:off x="5760132" y="3645024"/>
              <a:ext cx="108012" cy="1474578"/>
            </a:xfrm>
            <a:prstGeom prst="straightConnector1">
              <a:avLst/>
            </a:prstGeom>
            <a:ln w="2540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7027810" y="3555719"/>
              <a:ext cx="436623" cy="270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solidFill>
                    <a:srgbClr val="FFFF00"/>
                  </a:solidFill>
                </a:rPr>
                <a:t>8</a:t>
              </a:r>
              <a:r>
                <a:rPr kumimoji="1" lang="en-US" altLang="ja-JP" sz="1400" b="1" dirty="0" smtClean="0">
                  <a:solidFill>
                    <a:srgbClr val="FFFF00"/>
                  </a:solidFill>
                </a:rPr>
                <a:t>cm</a:t>
              </a:r>
              <a:endParaRPr kumimoji="1" lang="ja-JP" alt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816308" y="4689140"/>
              <a:ext cx="559080" cy="270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>
                  <a:solidFill>
                    <a:srgbClr val="FFFF00"/>
                  </a:solidFill>
                </a:rPr>
                <a:t>4.5</a:t>
              </a:r>
              <a:r>
                <a:rPr kumimoji="1" lang="en-US" altLang="ja-JP" sz="1400" b="1" dirty="0" smtClean="0">
                  <a:solidFill>
                    <a:srgbClr val="FFFF00"/>
                  </a:solidFill>
                </a:rPr>
                <a:t>cm</a:t>
              </a:r>
              <a:endParaRPr kumimoji="1" lang="ja-JP" altLang="en-US" sz="1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 rot="16200000">
            <a:off x="5244094" y="1631335"/>
            <a:ext cx="1473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ym typeface="Wingdings" panose="05000000000000000000" pitchFamily="2" charset="2"/>
              </a:rPr>
              <a:t>HP MSA-0385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088740"/>
            <a:ext cx="5466289" cy="5769260"/>
          </a:xfrm>
        </p:spPr>
        <p:txBody>
          <a:bodyPr>
            <a:normAutofit fontScale="92500"/>
          </a:bodyPr>
          <a:lstStyle/>
          <a:p>
            <a:r>
              <a:rPr lang="en-US" altLang="ja-JP" b="1" dirty="0" smtClean="0"/>
              <a:t>Fuji Diamond International </a:t>
            </a:r>
            <a:r>
              <a:rPr lang="en-US" altLang="ja-JP" b="1" dirty="0"/>
              <a:t>Inc</a:t>
            </a:r>
            <a:r>
              <a:rPr lang="en-US" altLang="ja-JP" b="1" dirty="0" smtClean="0"/>
              <a:t>.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1504-S2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1 </a:t>
            </a:r>
            <a:r>
              <a:rPr lang="en-US" altLang="ja-JP" dirty="0" err="1" smtClean="0">
                <a:sym typeface="Wingdings" panose="05000000000000000000" pitchFamily="2" charset="2"/>
              </a:rPr>
              <a:t>ch</a:t>
            </a:r>
            <a:r>
              <a:rPr lang="en-US" altLang="ja-JP" dirty="0" smtClean="0">
                <a:sym typeface="Wingdings" panose="05000000000000000000" pitchFamily="2" charset="2"/>
              </a:rPr>
              <a:t>/module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HP </a:t>
            </a:r>
            <a:r>
              <a:rPr lang="en-US" altLang="ja-JP" dirty="0">
                <a:sym typeface="Wingdings" panose="05000000000000000000" pitchFamily="2" charset="2"/>
              </a:rPr>
              <a:t>MSA-0385 (</a:t>
            </a:r>
            <a:r>
              <a:rPr lang="en-US" altLang="ja-JP" dirty="0" err="1">
                <a:sym typeface="Wingdings" panose="05000000000000000000" pitchFamily="2" charset="2"/>
              </a:rPr>
              <a:t>Cascadable</a:t>
            </a:r>
            <a:r>
              <a:rPr lang="en-US" altLang="ja-JP" dirty="0">
                <a:sym typeface="Wingdings" panose="05000000000000000000" pitchFamily="2" charset="2"/>
              </a:rPr>
              <a:t> Silicon </a:t>
            </a:r>
            <a:r>
              <a:rPr lang="en-US" altLang="ja-JP" dirty="0" smtClean="0">
                <a:sym typeface="Wingdings" panose="05000000000000000000" pitchFamily="2" charset="2"/>
              </a:rPr>
              <a:t>Bipolar MMIC Amplifier</a:t>
            </a:r>
            <a:r>
              <a:rPr lang="en-US" altLang="ja-JP" dirty="0">
                <a:sym typeface="Wingdings" panose="05000000000000000000" pitchFamily="2" charset="2"/>
              </a:rPr>
              <a:t>) </a:t>
            </a:r>
            <a:r>
              <a:rPr lang="en-US" altLang="ja-JP" dirty="0" smtClean="0">
                <a:sym typeface="Wingdings" panose="05000000000000000000" pitchFamily="2" charset="2"/>
              </a:rPr>
              <a:t>x 2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Pole Zero Cancellation</a:t>
            </a:r>
          </a:p>
          <a:p>
            <a:pPr lvl="1"/>
            <a:r>
              <a:rPr lang="en-US" altLang="ja-JP" dirty="0" smtClean="0"/>
              <a:t>Bandwidth (3dB):</a:t>
            </a:r>
          </a:p>
          <a:p>
            <a:pPr marL="457200" lvl="1" indent="0">
              <a:buNone/>
            </a:pPr>
            <a:r>
              <a:rPr lang="en-US" altLang="ja-JP" dirty="0" smtClean="0"/>
              <a:t>	100kHz ~ 2GHz</a:t>
            </a:r>
          </a:p>
          <a:p>
            <a:pPr lvl="1"/>
            <a:r>
              <a:rPr lang="en-US" altLang="ja-JP" dirty="0" smtClean="0"/>
              <a:t>Dynamic Range (output):</a:t>
            </a:r>
          </a:p>
          <a:p>
            <a:pPr marL="457200" lvl="1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-2V ~ +2V</a:t>
            </a:r>
          </a:p>
          <a:p>
            <a:pPr lvl="1"/>
            <a:r>
              <a:rPr lang="en-US" altLang="ja-JP" dirty="0" smtClean="0"/>
              <a:t>Gain: 10~16 (depend on PZC)</a:t>
            </a:r>
          </a:p>
          <a:p>
            <a:pPr lvl="1"/>
            <a:r>
              <a:rPr kumimoji="1" lang="en-US" altLang="ja-JP" dirty="0" smtClean="0"/>
              <a:t>Noise: &lt;10mV </a:t>
            </a:r>
            <a:r>
              <a:rPr kumimoji="1" lang="en-US" altLang="ja-JP" dirty="0" err="1" smtClean="0"/>
              <a:t>rms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85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2518</TotalTime>
  <Words>1029</Words>
  <Application>Microsoft Office PowerPoint</Application>
  <PresentationFormat>画面に合わせる (4:3)</PresentationFormat>
  <Paragraphs>268</Paragraphs>
  <Slides>19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​​テーマ</vt:lpstr>
      <vt:lpstr>ストレンジ・ダイバリオン探索実験に用いる 高時間分解能TOF検出器の開発</vt:lpstr>
      <vt:lpstr>Di-baryon (S=0)</vt:lpstr>
      <vt:lpstr>Di-baryon (S=-1)</vt:lpstr>
      <vt:lpstr>Di-baryon (S=-2)</vt:lpstr>
      <vt:lpstr>LL Measurement</vt:lpstr>
      <vt:lpstr>J-PARC K1.8BR</vt:lpstr>
      <vt:lpstr>Cylindrical Detector System (CDS)</vt:lpstr>
      <vt:lpstr>TOF Detector with MPPCs</vt:lpstr>
      <vt:lpstr>Fast Pre-Amplifier</vt:lpstr>
      <vt:lpstr>Pre-Test with Cosmic-Ray</vt:lpstr>
      <vt:lpstr>Beam-Test @ K1.8BR</vt:lpstr>
      <vt:lpstr>Beam-Test @ K1.8BR</vt:lpstr>
      <vt:lpstr>Results</vt:lpstr>
      <vt:lpstr>New DEF</vt:lpstr>
      <vt:lpstr>Summary</vt:lpstr>
      <vt:lpstr>PowerPoint プレゼンテーション</vt:lpstr>
      <vt:lpstr>Past Experiments of Double-Strangeness Production in Stopped-pbar Annihilation</vt:lpstr>
      <vt:lpstr>Trigger</vt:lpstr>
      <vt:lpstr>Expected Yield &amp; Sensitivity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ストレンジ・ダイバリオン探索実験に用いる 高時間分解能TOF検出器の開発</dc:title>
  <dc:creator>sakuma</dc:creator>
  <cp:lastModifiedBy>sakuma</cp:lastModifiedBy>
  <cp:revision>254</cp:revision>
  <dcterms:created xsi:type="dcterms:W3CDTF">2016-03-10T01:14:40Z</dcterms:created>
  <dcterms:modified xsi:type="dcterms:W3CDTF">2016-03-21T02:56:04Z</dcterms:modified>
</cp:coreProperties>
</file>