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08" r:id="rId3"/>
    <p:sldId id="310" r:id="rId4"/>
    <p:sldId id="299" r:id="rId5"/>
    <p:sldId id="312" r:id="rId6"/>
    <p:sldId id="313" r:id="rId7"/>
    <p:sldId id="314" r:id="rId8"/>
    <p:sldId id="316" r:id="rId9"/>
    <p:sldId id="321" r:id="rId10"/>
    <p:sldId id="317" r:id="rId11"/>
    <p:sldId id="319" r:id="rId12"/>
    <p:sldId id="323" r:id="rId13"/>
    <p:sldId id="322" r:id="rId14"/>
    <p:sldId id="300" r:id="rId15"/>
    <p:sldId id="324" r:id="rId16"/>
    <p:sldId id="257" r:id="rId17"/>
    <p:sldId id="296" r:id="rId18"/>
    <p:sldId id="309" r:id="rId19"/>
    <p:sldId id="315" r:id="rId20"/>
    <p:sldId id="320" r:id="rId21"/>
    <p:sldId id="301" r:id="rId22"/>
    <p:sldId id="289" r:id="rId23"/>
    <p:sldId id="311" r:id="rId24"/>
  </p:sldIdLst>
  <p:sldSz cx="9144000" cy="6858000" type="screen4x3"/>
  <p:notesSz cx="6805613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F77B"/>
    <a:srgbClr val="FF6699"/>
    <a:srgbClr val="FF33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中間スタイル 3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838" autoAdjust="0"/>
  </p:normalViewPr>
  <p:slideViewPr>
    <p:cSldViewPr snapToGrid="0">
      <p:cViewPr varScale="1">
        <p:scale>
          <a:sx n="82" d="100"/>
          <a:sy n="82" d="100"/>
        </p:scale>
        <p:origin x="-1105" y="-94"/>
      </p:cViewPr>
      <p:guideLst>
        <p:guide orient="horz" pos="431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722E7-0300-4C61-AD61-3F8603251B15}" type="datetimeFigureOut">
              <a:rPr kumimoji="1" lang="ja-JP" altLang="en-US" smtClean="0"/>
              <a:pPr/>
              <a:t>2009/10/12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73E42-E721-4617-BEF8-CE6C1082155A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b="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570461-3FED-44B0-BEF0-7D234B358EF6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570461-3FED-44B0-BEF0-7D234B358EF6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3DF6A-29BB-4EBC-A064-44720AC1EC5F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3DF6A-29BB-4EBC-A064-44720AC1EC5F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3DF6A-29BB-4EBC-A064-44720AC1EC5F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73E42-E721-4617-BEF8-CE6C1082155A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570461-3FED-44B0-BEF0-7D234B358EF6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570461-3FED-44B0-BEF0-7D234B358EF6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570461-3FED-44B0-BEF0-7D234B358EF6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E7773-F588-42FD-A311-605ECEBAD8D5}" type="datetime1">
              <a:rPr kumimoji="1" lang="ja-JP" altLang="en-US" smtClean="0"/>
              <a:pPr/>
              <a:t>2009/10/12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010400" y="6577012"/>
            <a:ext cx="2133600" cy="365125"/>
          </a:xfrm>
        </p:spPr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DCCA5-EE55-47E5-8238-B5FF33EDBB3C}" type="datetime1">
              <a:rPr kumimoji="1" lang="ja-JP" altLang="en-US" smtClean="0"/>
              <a:pPr/>
              <a:t>2009/10/12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7C32-FBED-450F-9D63-DEF44DD958C7}" type="datetime1">
              <a:rPr kumimoji="1" lang="ja-JP" altLang="en-US" smtClean="0"/>
              <a:pPr/>
              <a:t>2009/10/12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B063-688F-4FD7-A04F-13E48E079862}" type="datetime1">
              <a:rPr kumimoji="1" lang="ja-JP" altLang="en-US" smtClean="0"/>
              <a:pPr/>
              <a:t>2009/10/12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630C6-B722-4F73-A187-3C1E59108CEA}" type="datetime1">
              <a:rPr kumimoji="1" lang="ja-JP" altLang="en-US" smtClean="0"/>
              <a:pPr/>
              <a:t>2009/10/12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6E610-799D-4C79-B7CD-1A8AB488267E}" type="datetime1">
              <a:rPr kumimoji="1" lang="ja-JP" altLang="en-US" smtClean="0"/>
              <a:pPr/>
              <a:t>2009/10/12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9CFDD-AC45-419E-A9D0-346BFAA010D5}" type="datetime1">
              <a:rPr kumimoji="1" lang="ja-JP" altLang="en-US" smtClean="0"/>
              <a:pPr/>
              <a:t>2009/10/12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17A72-1A58-4D44-BCB0-9F608044826E}" type="datetime1">
              <a:rPr kumimoji="1" lang="ja-JP" altLang="en-US" smtClean="0"/>
              <a:pPr/>
              <a:t>2009/10/12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D60B-9C4C-4B5E-ACD8-ABEF821F5E57}" type="datetime1">
              <a:rPr kumimoji="1" lang="ja-JP" altLang="en-US" smtClean="0"/>
              <a:pPr/>
              <a:t>2009/10/12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D63DC-4193-4CCF-BD27-0E7306A56E68}" type="datetime1">
              <a:rPr kumimoji="1" lang="ja-JP" altLang="en-US" smtClean="0"/>
              <a:pPr/>
              <a:t>2009/10/12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20FA-7B1F-4070-82DE-21BE6C9A4C21}" type="datetime1">
              <a:rPr kumimoji="1" lang="ja-JP" altLang="en-US" smtClean="0"/>
              <a:pPr/>
              <a:t>2009/10/12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BD8B0-9910-471A-8393-8C87EDDF8FF8}" type="datetime1">
              <a:rPr kumimoji="1" lang="ja-JP" altLang="en-US" smtClean="0"/>
              <a:pPr/>
              <a:t>2009/10/12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7010400" y="65849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0D2C-C705-4FC5-9DEB-56542F9210CB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-11720"/>
            <a:ext cx="9144000" cy="3016177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/>
          </a:gradFill>
        </p:spPr>
        <p:txBody>
          <a:bodyPr>
            <a:noAutofit/>
          </a:bodyPr>
          <a:lstStyle/>
          <a:p>
            <a:r>
              <a:rPr lang="en-US" altLang="ja-JP" sz="4000" b="1" dirty="0" smtClean="0"/>
              <a:t>Development of</a:t>
            </a:r>
            <a:br>
              <a:rPr lang="en-US" altLang="ja-JP" sz="4000" b="1" dirty="0" smtClean="0"/>
            </a:br>
            <a:r>
              <a:rPr lang="en-US" altLang="ja-JP" sz="4000" b="1" dirty="0" smtClean="0"/>
              <a:t>the Cylindrical Detector System</a:t>
            </a:r>
            <a:br>
              <a:rPr lang="en-US" altLang="ja-JP" sz="4000" b="1" dirty="0" smtClean="0"/>
            </a:br>
            <a:r>
              <a:rPr lang="en-US" altLang="ja-JP" sz="4000" b="1" dirty="0" smtClean="0"/>
              <a:t>for an experimental search</a:t>
            </a:r>
            <a:br>
              <a:rPr lang="en-US" altLang="ja-JP" sz="4000" b="1" dirty="0" smtClean="0"/>
            </a:br>
            <a:r>
              <a:rPr lang="en-US" altLang="ja-JP" sz="4000" b="1" dirty="0" smtClean="0"/>
              <a:t>for kaonic nuclei</a:t>
            </a:r>
            <a:br>
              <a:rPr lang="en-US" altLang="ja-JP" sz="4000" b="1" dirty="0" smtClean="0"/>
            </a:br>
            <a:r>
              <a:rPr lang="en-US" altLang="ja-JP" sz="4000" b="1" dirty="0" smtClean="0"/>
              <a:t> at J-PARC</a:t>
            </a:r>
            <a:endParaRPr kumimoji="1" lang="ja-JP" altLang="en-US" sz="4000" b="1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0" y="2944597"/>
            <a:ext cx="9144000" cy="1148431"/>
          </a:xfrm>
        </p:spPr>
        <p:txBody>
          <a:bodyPr>
            <a:noAutofit/>
          </a:bodyPr>
          <a:lstStyle/>
          <a:p>
            <a:r>
              <a:rPr kumimoji="1" lang="en-US" altLang="ja-JP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rury"/>
                <a:cs typeface="Times New Roman" pitchFamily="18" charset="0"/>
              </a:rPr>
              <a:t>Fuminori Sakuma, RIKEN</a:t>
            </a:r>
          </a:p>
          <a:p>
            <a:r>
              <a:rPr lang="en-US" altLang="ja-JP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rury"/>
                <a:cs typeface="Times New Roman" pitchFamily="18" charset="0"/>
              </a:rPr>
              <a:t>for the J-PARC E15 Collaboration</a:t>
            </a:r>
            <a:endParaRPr lang="ja-JP" altLang="en-US" sz="18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rury"/>
              <a:cs typeface="Times New Roman" pitchFamily="18" charset="0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993745" y="4128609"/>
            <a:ext cx="5148845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en-US" altLang="ja-JP" sz="3200" b="1" dirty="0" smtClean="0"/>
              <a:t>J-PARC E15</a:t>
            </a:r>
            <a:r>
              <a:rPr lang="ja-JP" altLang="en-US" sz="3200" b="1" dirty="0" smtClean="0"/>
              <a:t> </a:t>
            </a:r>
            <a:r>
              <a:rPr lang="en-US" altLang="ja-JP" sz="3200" b="1" dirty="0" smtClean="0"/>
              <a:t>Experiment</a:t>
            </a:r>
          </a:p>
          <a:p>
            <a:pPr>
              <a:buFont typeface="Wingdings" pitchFamily="2" charset="2"/>
              <a:buChar char="l"/>
            </a:pPr>
            <a:r>
              <a:rPr kumimoji="1" lang="en-US" altLang="ja-JP" sz="3200" b="1" dirty="0" smtClean="0"/>
              <a:t>Cylindrical Detector System</a:t>
            </a:r>
          </a:p>
          <a:p>
            <a:pPr lvl="1">
              <a:buFont typeface="Arial" pitchFamily="34" charset="0"/>
              <a:buChar char="•"/>
            </a:pPr>
            <a:r>
              <a:rPr kumimoji="1" lang="en-US" altLang="ja-JP" sz="2400" b="1" dirty="0" smtClean="0"/>
              <a:t>Cylindrical Drift Chamber (CDC)</a:t>
            </a:r>
          </a:p>
          <a:p>
            <a:pPr lvl="1">
              <a:buFont typeface="Arial" pitchFamily="34" charset="0"/>
              <a:buChar char="•"/>
            </a:pPr>
            <a:r>
              <a:rPr lang="en-US" altLang="ja-JP" sz="2400" b="1" dirty="0" smtClean="0"/>
              <a:t>Z-Vertex TPC</a:t>
            </a:r>
            <a:endParaRPr kumimoji="1" lang="en-US" altLang="ja-JP" sz="2400" b="1" dirty="0" smtClean="0"/>
          </a:p>
          <a:p>
            <a:pPr>
              <a:buFont typeface="Wingdings" pitchFamily="2" charset="2"/>
              <a:buChar char="l"/>
            </a:pPr>
            <a:r>
              <a:rPr kumimoji="1" lang="en-US" altLang="ja-JP" sz="3200" b="1" dirty="0" smtClean="0"/>
              <a:t>Summary</a:t>
            </a:r>
            <a:endParaRPr kumimoji="1" lang="ja-JP" altLang="en-US" sz="32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04252" y="6488668"/>
            <a:ext cx="6398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i="1" dirty="0" smtClean="0"/>
              <a:t>The Third Joint JPS/DNP Meeting (Hawaii 2009), Oct. 13-17, 2009</a:t>
            </a:r>
            <a:endParaRPr kumimoji="1" lang="ja-JP" altLang="en-US" b="1" i="1" dirty="0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03111-418B-4BEB-A441-5F47FB91B5B4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  <p:grpSp>
        <p:nvGrpSpPr>
          <p:cNvPr id="23" name="グループ化 22"/>
          <p:cNvGrpSpPr/>
          <p:nvPr/>
        </p:nvGrpSpPr>
        <p:grpSpPr>
          <a:xfrm>
            <a:off x="4822371" y="501241"/>
            <a:ext cx="3690261" cy="3101930"/>
            <a:chOff x="5780314" y="501241"/>
            <a:chExt cx="3363686" cy="2927759"/>
          </a:xfrm>
        </p:grpSpPr>
        <p:pic>
          <p:nvPicPr>
            <p:cNvPr id="5" name="図 4" descr="DSCN1093.JPG"/>
            <p:cNvPicPr>
              <a:picLocks noChangeAspect="1"/>
            </p:cNvPicPr>
            <p:nvPr/>
          </p:nvPicPr>
          <p:blipFill>
            <a:blip r:embed="rId3" cstate="print"/>
            <a:srcRect l="32031" t="27106" r="25243" b="23379"/>
            <a:stretch>
              <a:fillRect/>
            </a:stretch>
          </p:blipFill>
          <p:spPr>
            <a:xfrm>
              <a:off x="5780314" y="501241"/>
              <a:ext cx="3363686" cy="2923577"/>
            </a:xfrm>
            <a:prstGeom prst="rect">
              <a:avLst/>
            </a:prstGeom>
          </p:spPr>
        </p:pic>
        <p:cxnSp>
          <p:nvCxnSpPr>
            <p:cNvPr id="7" name="直線矢印コネクタ 6"/>
            <p:cNvCxnSpPr/>
            <p:nvPr/>
          </p:nvCxnSpPr>
          <p:spPr>
            <a:xfrm flipV="1">
              <a:off x="6030686" y="742774"/>
              <a:ext cx="1364147" cy="1042483"/>
            </a:xfrm>
            <a:prstGeom prst="straightConnector1">
              <a:avLst/>
            </a:prstGeom>
            <a:ln w="19050">
              <a:solidFill>
                <a:srgbClr val="FFFF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矢印コネクタ 7"/>
            <p:cNvCxnSpPr/>
            <p:nvPr/>
          </p:nvCxnSpPr>
          <p:spPr>
            <a:xfrm rot="10800000">
              <a:off x="7486174" y="731889"/>
              <a:ext cx="1363912" cy="1118682"/>
            </a:xfrm>
            <a:prstGeom prst="straightConnector1">
              <a:avLst/>
            </a:prstGeom>
            <a:ln w="19050">
              <a:solidFill>
                <a:srgbClr val="FFFF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/>
            <p:cNvSpPr txBox="1"/>
            <p:nvPr/>
          </p:nvSpPr>
          <p:spPr>
            <a:xfrm rot="19322382">
              <a:off x="6255953" y="912946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FF00"/>
                  </a:solidFill>
                </a:rPr>
                <a:t>10cm</a:t>
              </a:r>
              <a:endParaRPr kumimoji="1" lang="ja-JP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 rot="2489468">
              <a:off x="7877488" y="890763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FF00"/>
                  </a:solidFill>
                </a:rPr>
                <a:t>10cm</a:t>
              </a:r>
              <a:endParaRPr kumimoji="1" lang="ja-JP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5929775" y="3059668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FF00"/>
                  </a:solidFill>
                </a:rPr>
                <a:t>HV</a:t>
              </a:r>
              <a:endParaRPr kumimoji="1" lang="ja-JP" alt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0" y="712628"/>
            <a:ext cx="474669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7030A0"/>
                </a:solidFill>
              </a:rPr>
              <a:t>Thick-GEM</a:t>
            </a:r>
          </a:p>
          <a:p>
            <a:pPr>
              <a:buFont typeface="Wingdings" pitchFamily="2" charset="2"/>
              <a:buChar char="l"/>
            </a:pPr>
            <a:r>
              <a:rPr kumimoji="1" lang="en-US" altLang="ja-JP" dirty="0" smtClean="0"/>
              <a:t>a robust, simple to manufacture, high-gain gaseous electron multiplier</a:t>
            </a:r>
          </a:p>
          <a:p>
            <a:pPr>
              <a:buFont typeface="Wingdings" pitchFamily="2" charset="2"/>
              <a:buChar char="l"/>
            </a:pPr>
            <a:r>
              <a:rPr lang="en-US" altLang="ja-JP" b="1" dirty="0" smtClean="0"/>
              <a:t>cost-effectively fabricated from double-clad G10 plates, using standard printed circuit board (PCB) techniques</a:t>
            </a:r>
          </a:p>
          <a:p>
            <a:pPr>
              <a:buFont typeface="Wingdings" pitchFamily="2" charset="2"/>
              <a:buChar char="l"/>
            </a:pPr>
            <a:r>
              <a:rPr kumimoji="1" lang="en-US" altLang="ja-JP" b="1" dirty="0" smtClean="0"/>
              <a:t>holes are mechanically drilled (and the hole’s rim is chemically etched to prevent discharges)</a:t>
            </a:r>
          </a:p>
          <a:p>
            <a:pPr>
              <a:buFont typeface="Wingdings" pitchFamily="2" charset="2"/>
              <a:buChar char="l"/>
            </a:pPr>
            <a:r>
              <a:rPr lang="en-US" altLang="ja-JP" dirty="0" smtClean="0"/>
              <a:t>easy to operate and feasible to cover large areas, compared to the standard foil GEM</a:t>
            </a:r>
            <a:endParaRPr kumimoji="1" lang="en-US" altLang="ja-JP" dirty="0" smtClean="0"/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Thick-GEM</a:t>
            </a:r>
            <a:r>
              <a:rPr kumimoji="1" lang="en-US" altLang="ja-JP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@ RIKEN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6" name="グループ化 45"/>
          <p:cNvGrpSpPr/>
          <p:nvPr/>
        </p:nvGrpSpPr>
        <p:grpSpPr>
          <a:xfrm>
            <a:off x="4744316" y="3796992"/>
            <a:ext cx="4068088" cy="3061008"/>
            <a:chOff x="4853174" y="550985"/>
            <a:chExt cx="4068088" cy="3061008"/>
          </a:xfrm>
        </p:grpSpPr>
        <p:grpSp>
          <p:nvGrpSpPr>
            <p:cNvPr id="47" name="グループ化 28"/>
            <p:cNvGrpSpPr/>
            <p:nvPr/>
          </p:nvGrpSpPr>
          <p:grpSpPr>
            <a:xfrm>
              <a:off x="4853174" y="550985"/>
              <a:ext cx="4068088" cy="3061008"/>
              <a:chOff x="4853174" y="679938"/>
              <a:chExt cx="4068088" cy="3061008"/>
            </a:xfrm>
          </p:grpSpPr>
          <p:sp>
            <p:nvSpPr>
              <p:cNvPr id="51" name="正方形/長方形 50"/>
              <p:cNvSpPr/>
              <p:nvPr/>
            </p:nvSpPr>
            <p:spPr>
              <a:xfrm>
                <a:off x="5567554" y="1535121"/>
                <a:ext cx="2017446" cy="4920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2" name="正方形/長方形 51"/>
              <p:cNvSpPr/>
              <p:nvPr/>
            </p:nvSpPr>
            <p:spPr>
              <a:xfrm>
                <a:off x="5567554" y="2392377"/>
                <a:ext cx="2017446" cy="4920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" name="正方形/長方形 52"/>
              <p:cNvSpPr/>
              <p:nvPr/>
            </p:nvSpPr>
            <p:spPr>
              <a:xfrm>
                <a:off x="5567554" y="2821005"/>
                <a:ext cx="2017446" cy="4920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4" name="正方形/長方形 53"/>
              <p:cNvSpPr/>
              <p:nvPr/>
            </p:nvSpPr>
            <p:spPr>
              <a:xfrm>
                <a:off x="5567554" y="3249633"/>
                <a:ext cx="2017446" cy="4920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テキスト ボックス 54"/>
              <p:cNvSpPr txBox="1"/>
              <p:nvPr/>
            </p:nvSpPr>
            <p:spPr>
              <a:xfrm>
                <a:off x="4853174" y="1808731"/>
                <a:ext cx="7873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11mm</a:t>
                </a:r>
                <a:endParaRPr kumimoji="1" lang="ja-JP" altLang="en-US" dirty="0"/>
              </a:p>
            </p:txBody>
          </p:sp>
          <p:sp>
            <p:nvSpPr>
              <p:cNvPr id="56" name="テキスト ボックス 55"/>
              <p:cNvSpPr txBox="1"/>
              <p:nvPr/>
            </p:nvSpPr>
            <p:spPr>
              <a:xfrm>
                <a:off x="4853174" y="2880301"/>
                <a:ext cx="6703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/>
                  <a:t>2mm</a:t>
                </a:r>
                <a:endParaRPr kumimoji="1" lang="ja-JP" altLang="en-US" dirty="0"/>
              </a:p>
            </p:txBody>
          </p:sp>
          <p:sp>
            <p:nvSpPr>
              <p:cNvPr id="57" name="テキスト ボックス 56"/>
              <p:cNvSpPr txBox="1"/>
              <p:nvPr/>
            </p:nvSpPr>
            <p:spPr>
              <a:xfrm>
                <a:off x="4856230" y="2451673"/>
                <a:ext cx="6703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/>
                  <a:t>2mm</a:t>
                </a:r>
                <a:endParaRPr kumimoji="1" lang="ja-JP" altLang="en-US" dirty="0"/>
              </a:p>
            </p:txBody>
          </p:sp>
          <p:sp>
            <p:nvSpPr>
              <p:cNvPr id="58" name="テキスト ボックス 57"/>
              <p:cNvSpPr txBox="1"/>
              <p:nvPr/>
            </p:nvSpPr>
            <p:spPr>
              <a:xfrm>
                <a:off x="7583687" y="1380103"/>
                <a:ext cx="11512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drift mesh</a:t>
                </a:r>
                <a:endParaRPr kumimoji="1" lang="ja-JP" altLang="en-US" dirty="0"/>
              </a:p>
            </p:txBody>
          </p:sp>
          <p:sp>
            <p:nvSpPr>
              <p:cNvPr id="59" name="テキスト ボックス 58"/>
              <p:cNvSpPr txBox="1"/>
              <p:nvPr/>
            </p:nvSpPr>
            <p:spPr>
              <a:xfrm>
                <a:off x="7624462" y="2237359"/>
                <a:ext cx="10307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TGEM #1</a:t>
                </a:r>
                <a:endParaRPr kumimoji="1" lang="ja-JP" altLang="en-US" dirty="0"/>
              </a:p>
            </p:txBody>
          </p:sp>
          <p:sp>
            <p:nvSpPr>
              <p:cNvPr id="60" name="テキスト ボックス 59"/>
              <p:cNvSpPr txBox="1"/>
              <p:nvPr/>
            </p:nvSpPr>
            <p:spPr>
              <a:xfrm>
                <a:off x="7624462" y="2665987"/>
                <a:ext cx="10307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TGEM #2</a:t>
                </a:r>
                <a:endParaRPr kumimoji="1" lang="ja-JP" altLang="en-US" dirty="0"/>
              </a:p>
            </p:txBody>
          </p:sp>
          <p:sp>
            <p:nvSpPr>
              <p:cNvPr id="61" name="テキスト ボックス 60"/>
              <p:cNvSpPr txBox="1"/>
              <p:nvPr/>
            </p:nvSpPr>
            <p:spPr>
              <a:xfrm>
                <a:off x="7655125" y="3094615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R/O pad </a:t>
                </a:r>
              </a:p>
              <a:p>
                <a:r>
                  <a:rPr kumimoji="1" lang="en-US" altLang="ja-JP" dirty="0" smtClean="0">
                    <a:sym typeface="Wingdings" pitchFamily="2" charset="2"/>
                  </a:rPr>
                  <a:t> ASD</a:t>
                </a:r>
                <a:endParaRPr kumimoji="1" lang="ja-JP" altLang="en-US" dirty="0"/>
              </a:p>
            </p:txBody>
          </p:sp>
          <p:sp>
            <p:nvSpPr>
              <p:cNvPr id="62" name="下矢印 61"/>
              <p:cNvSpPr/>
              <p:nvPr/>
            </p:nvSpPr>
            <p:spPr>
              <a:xfrm rot="10800000">
                <a:off x="5710430" y="2892443"/>
                <a:ext cx="285752" cy="357190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" name="下矢印 62"/>
              <p:cNvSpPr/>
              <p:nvPr/>
            </p:nvSpPr>
            <p:spPr>
              <a:xfrm rot="10800000">
                <a:off x="5710430" y="1820873"/>
                <a:ext cx="285752" cy="357190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4" name="下矢印 63"/>
              <p:cNvSpPr/>
              <p:nvPr/>
            </p:nvSpPr>
            <p:spPr>
              <a:xfrm rot="10800000">
                <a:off x="5710430" y="2463815"/>
                <a:ext cx="285752" cy="357190"/>
              </a:xfrm>
              <a:prstGeom prst="down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5" name="テキスト ボックス 64"/>
              <p:cNvSpPr txBox="1"/>
              <p:nvPr/>
            </p:nvSpPr>
            <p:spPr>
              <a:xfrm>
                <a:off x="5996182" y="1820873"/>
                <a:ext cx="570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err="1" smtClean="0">
                    <a:solidFill>
                      <a:srgbClr val="FF0000"/>
                    </a:solidFill>
                  </a:rPr>
                  <a:t>E</a:t>
                </a:r>
                <a:r>
                  <a:rPr lang="en-US" b="1" baseline="-25000" dirty="0" err="1" smtClean="0">
                    <a:solidFill>
                      <a:srgbClr val="FF0000"/>
                    </a:solidFill>
                  </a:rPr>
                  <a:t>drift</a:t>
                </a:r>
                <a:endParaRPr kumimoji="1" lang="ja-JP" alt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6" name="テキスト ボックス 65"/>
              <p:cNvSpPr txBox="1"/>
              <p:nvPr/>
            </p:nvSpPr>
            <p:spPr>
              <a:xfrm>
                <a:off x="5996182" y="2463815"/>
                <a:ext cx="6170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err="1" smtClean="0">
                    <a:solidFill>
                      <a:srgbClr val="FF0000"/>
                    </a:solidFill>
                  </a:rPr>
                  <a:t>E</a:t>
                </a:r>
                <a:r>
                  <a:rPr lang="en-US" b="1" baseline="-25000" dirty="0" err="1" smtClean="0">
                    <a:solidFill>
                      <a:srgbClr val="FF0000"/>
                    </a:solidFill>
                  </a:rPr>
                  <a:t>trans</a:t>
                </a:r>
                <a:endParaRPr kumimoji="1" lang="ja-JP" alt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7" name="テキスト ボックス 66"/>
              <p:cNvSpPr txBox="1"/>
              <p:nvPr/>
            </p:nvSpPr>
            <p:spPr>
              <a:xfrm>
                <a:off x="5996182" y="2892443"/>
                <a:ext cx="6170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err="1" smtClean="0">
                    <a:solidFill>
                      <a:srgbClr val="FF0000"/>
                    </a:solidFill>
                  </a:rPr>
                  <a:t>E</a:t>
                </a:r>
                <a:r>
                  <a:rPr lang="en-US" b="1" baseline="-25000" dirty="0" err="1" smtClean="0">
                    <a:solidFill>
                      <a:srgbClr val="FF0000"/>
                    </a:solidFill>
                  </a:rPr>
                  <a:t>trans</a:t>
                </a:r>
                <a:endParaRPr kumimoji="1" lang="ja-JP" alt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8" name="角丸四角形 67"/>
              <p:cNvSpPr/>
              <p:nvPr/>
            </p:nvSpPr>
            <p:spPr>
              <a:xfrm>
                <a:off x="6326398" y="1106493"/>
                <a:ext cx="571504" cy="142876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9" name="テキスト ボックス 68"/>
              <p:cNvSpPr txBox="1"/>
              <p:nvPr/>
            </p:nvSpPr>
            <p:spPr>
              <a:xfrm>
                <a:off x="6214382" y="716266"/>
                <a:ext cx="6835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b="1" baseline="30000" dirty="0" smtClean="0">
                    <a:solidFill>
                      <a:srgbClr val="00B050"/>
                    </a:solidFill>
                  </a:rPr>
                  <a:t>55</a:t>
                </a:r>
                <a:r>
                  <a:rPr kumimoji="1" lang="en-US" altLang="ja-JP" sz="2400" b="1" dirty="0" smtClean="0">
                    <a:solidFill>
                      <a:srgbClr val="00B050"/>
                    </a:solidFill>
                  </a:rPr>
                  <a:t>Fe</a:t>
                </a:r>
                <a:endParaRPr kumimoji="1" lang="ja-JP" altLang="en-US" sz="2400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70" name="角丸四角形 69"/>
              <p:cNvSpPr/>
              <p:nvPr/>
            </p:nvSpPr>
            <p:spPr>
              <a:xfrm>
                <a:off x="4888523" y="679938"/>
                <a:ext cx="4032739" cy="3001107"/>
              </a:xfrm>
              <a:prstGeom prst="roundRect">
                <a:avLst/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1" name="テキスト ボックス 70"/>
              <p:cNvSpPr txBox="1"/>
              <p:nvPr/>
            </p:nvSpPr>
            <p:spPr>
              <a:xfrm>
                <a:off x="5149678" y="748113"/>
                <a:ext cx="7792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i="1" dirty="0" smtClean="0"/>
                  <a:t>setup</a:t>
                </a:r>
                <a:endParaRPr kumimoji="1" lang="ja-JP" altLang="en-US" sz="2000" b="1" i="1" dirty="0"/>
              </a:p>
            </p:txBody>
          </p:sp>
        </p:grpSp>
        <p:sp>
          <p:nvSpPr>
            <p:cNvPr id="48" name="テキスト ボックス 47"/>
            <p:cNvSpPr txBox="1"/>
            <p:nvPr/>
          </p:nvSpPr>
          <p:spPr>
            <a:xfrm>
              <a:off x="6487875" y="1741711"/>
              <a:ext cx="1031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rgbClr val="FF0000"/>
                  </a:solidFill>
                </a:rPr>
                <a:t>=150V/cm</a:t>
              </a:r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6476440" y="2343480"/>
              <a:ext cx="18837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=2.5*</a:t>
              </a:r>
              <a:r>
                <a:rPr lang="en-US" sz="1600" dirty="0" smtClean="0">
                  <a:solidFill>
                    <a:srgbClr val="FF0000"/>
                  </a:solidFill>
                  <a:latin typeface="Symbol" pitchFamily="18" charset="2"/>
                </a:rPr>
                <a:t>D</a:t>
              </a:r>
              <a:r>
                <a:rPr lang="en-US" sz="1600" dirty="0" smtClean="0">
                  <a:solidFill>
                    <a:srgbClr val="FF0000"/>
                  </a:solidFill>
                </a:rPr>
                <a:t>V</a:t>
              </a:r>
              <a:r>
                <a:rPr lang="en-US" sz="1600" baseline="-25000" dirty="0" smtClean="0">
                  <a:solidFill>
                    <a:srgbClr val="FF0000"/>
                  </a:solidFill>
                </a:rPr>
                <a:t>GEM</a:t>
              </a:r>
              <a:r>
                <a:rPr lang="en-US" sz="1600" dirty="0" smtClean="0">
                  <a:solidFill>
                    <a:srgbClr val="FF0000"/>
                  </a:solidFill>
                </a:rPr>
                <a:t> V/cm</a:t>
              </a:r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6476435" y="2757138"/>
              <a:ext cx="15572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=5*</a:t>
              </a:r>
              <a:r>
                <a:rPr lang="en-US" sz="1600" dirty="0" smtClean="0">
                  <a:solidFill>
                    <a:srgbClr val="FF0000"/>
                  </a:solidFill>
                  <a:latin typeface="Symbol" pitchFamily="18" charset="2"/>
                </a:rPr>
                <a:t>D</a:t>
              </a:r>
              <a:r>
                <a:rPr lang="en-US" sz="1600" dirty="0" smtClean="0">
                  <a:solidFill>
                    <a:srgbClr val="FF0000"/>
                  </a:solidFill>
                </a:rPr>
                <a:t>V</a:t>
              </a:r>
              <a:r>
                <a:rPr lang="en-US" sz="1600" baseline="-25000" dirty="0" smtClean="0">
                  <a:solidFill>
                    <a:srgbClr val="FF0000"/>
                  </a:solidFill>
                </a:rPr>
                <a:t>GEM</a:t>
              </a:r>
              <a:r>
                <a:rPr lang="en-US" sz="1600" dirty="0" smtClean="0">
                  <a:solidFill>
                    <a:srgbClr val="FF0000"/>
                  </a:solidFill>
                </a:rPr>
                <a:t> V/cm</a:t>
              </a:r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3" name="図 72" descr="DSCN19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41714" y="4733697"/>
            <a:ext cx="2830286" cy="2122715"/>
          </a:xfrm>
          <a:prstGeom prst="rect">
            <a:avLst/>
          </a:prstGeom>
        </p:spPr>
      </p:pic>
      <p:pic>
        <p:nvPicPr>
          <p:cNvPr id="19" name="図 18" descr="DSCN15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81" y="3552955"/>
            <a:ext cx="2732314" cy="2144389"/>
          </a:xfrm>
          <a:prstGeom prst="rect">
            <a:avLst/>
          </a:prstGeom>
        </p:spPr>
      </p:pic>
      <p:sp>
        <p:nvSpPr>
          <p:cNvPr id="74" name="テキスト ボックス 73"/>
          <p:cNvSpPr txBox="1"/>
          <p:nvPr/>
        </p:nvSpPr>
        <p:spPr>
          <a:xfrm>
            <a:off x="1665515" y="3557954"/>
            <a:ext cx="1061509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FFFF00"/>
                </a:solidFill>
              </a:rPr>
              <a:t>w/ Rims</a:t>
            </a: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3358087" y="4744502"/>
            <a:ext cx="1193725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FFFF00"/>
                </a:solidFill>
              </a:rPr>
              <a:t>w/o Rims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204" y="3246930"/>
            <a:ext cx="4578350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03111-418B-4BEB-A441-5F47FB91B5B4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  <p:sp>
        <p:nvSpPr>
          <p:cNvPr id="28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Thick-GEM</a:t>
            </a:r>
            <a:r>
              <a:rPr kumimoji="1" lang="en-US" altLang="ja-JP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Study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598712" y="558800"/>
          <a:ext cx="7946575" cy="167640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135225"/>
                <a:gridCol w="1433805"/>
                <a:gridCol w="968829"/>
                <a:gridCol w="1153885"/>
                <a:gridCol w="1045029"/>
                <a:gridCol w="1175657"/>
                <a:gridCol w="1034145"/>
              </a:tblGrid>
              <a:tr h="2148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Type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Comment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err="1" smtClean="0">
                          <a:latin typeface="Symbol" pitchFamily="18" charset="2"/>
                        </a:rPr>
                        <a:t>f</a:t>
                      </a:r>
                      <a:r>
                        <a:rPr kumimoji="1" lang="en-US" altLang="ja-JP" sz="1600" baseline="-25000" dirty="0" err="1" smtClean="0"/>
                        <a:t>hole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err="1" smtClean="0"/>
                        <a:t>d</a:t>
                      </a:r>
                      <a:r>
                        <a:rPr kumimoji="1" lang="en-US" altLang="ja-JP" sz="1600" baseline="-25000" dirty="0" err="1" smtClean="0"/>
                        <a:t>rim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pitch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thick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size</a:t>
                      </a:r>
                      <a:endParaRPr kumimoji="1" lang="ja-JP" altLang="en-US" sz="1600" dirty="0"/>
                    </a:p>
                  </a:txBody>
                  <a:tcPr anchor="ctr"/>
                </a:tc>
              </a:tr>
              <a:tr h="2148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TGEM1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w/ rim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0.3mm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0.05mm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0.6mm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0.4mm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100mm</a:t>
                      </a:r>
                    </a:p>
                    <a:p>
                      <a:pPr algn="ctr"/>
                      <a:r>
                        <a:rPr kumimoji="1" lang="en-US" altLang="ja-JP" sz="1600" dirty="0" smtClean="0"/>
                        <a:t>X</a:t>
                      </a:r>
                    </a:p>
                    <a:p>
                      <a:pPr algn="ctr"/>
                      <a:r>
                        <a:rPr kumimoji="1" lang="en-US" altLang="ja-JP" sz="1600" dirty="0" smtClean="0"/>
                        <a:t>100mm</a:t>
                      </a:r>
                    </a:p>
                    <a:p>
                      <a:pPr algn="ctr"/>
                      <a:endParaRPr kumimoji="1" lang="ja-JP" altLang="en-US" sz="1600" dirty="0" smtClean="0"/>
                    </a:p>
                  </a:txBody>
                  <a:tcPr anchor="ctr">
                    <a:noFill/>
                  </a:tcPr>
                </a:tc>
              </a:tr>
              <a:tr h="2148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TGEM2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w/o rim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X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 smtClean="0"/>
                    </a:p>
                  </a:txBody>
                  <a:tcPr>
                    <a:noFill/>
                  </a:tcPr>
                </a:tc>
              </a:tr>
              <a:tr h="2148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RETGEM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Carbon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X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 smtClean="0"/>
                    </a:p>
                  </a:txBody>
                  <a:tcPr>
                    <a:noFill/>
                  </a:tcPr>
                </a:tc>
              </a:tr>
              <a:tr h="2148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H-RETGEM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err="1" smtClean="0"/>
                        <a:t>C+Cu</a:t>
                      </a:r>
                      <a:r>
                        <a:rPr kumimoji="1" lang="en-US" altLang="ja-JP" sz="1600" dirty="0" smtClean="0"/>
                        <a:t> hybrid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X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 smtClean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08" name="テキスト ボックス 107"/>
          <p:cNvSpPr txBox="1"/>
          <p:nvPr/>
        </p:nvSpPr>
        <p:spPr>
          <a:xfrm>
            <a:off x="152381" y="2231565"/>
            <a:ext cx="4978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i="1" dirty="0" smtClean="0">
                <a:solidFill>
                  <a:srgbClr val="C00000"/>
                </a:solidFill>
              </a:rPr>
              <a:t>RETGEM:     carbon electrodes</a:t>
            </a:r>
          </a:p>
          <a:p>
            <a:r>
              <a:rPr lang="en-US" altLang="ja-JP" sz="1600" b="1" i="1" dirty="0" smtClean="0">
                <a:solidFill>
                  <a:srgbClr val="C00000"/>
                </a:solidFill>
              </a:rPr>
              <a:t>H-RETGEM: carbon and copper electrodes on each side</a:t>
            </a:r>
            <a:endParaRPr kumimoji="1" lang="ja-JP" altLang="en-US" sz="1600" b="1" i="1" dirty="0">
              <a:solidFill>
                <a:srgbClr val="C00000"/>
              </a:solidFill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4648202" y="3646699"/>
            <a:ext cx="44304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en-US" altLang="ja-JP" sz="2400" b="1" dirty="0" smtClean="0"/>
              <a:t>The TGEMs reach effective gain of ~10</a:t>
            </a:r>
            <a:r>
              <a:rPr lang="en-US" altLang="ja-JP" sz="2400" b="1" baseline="30000" dirty="0" smtClean="0"/>
              <a:t>4</a:t>
            </a:r>
            <a:r>
              <a:rPr lang="en-US" altLang="ja-JP" sz="2400" b="1" dirty="0" smtClean="0"/>
              <a:t>, that is of practical use</a:t>
            </a:r>
          </a:p>
          <a:p>
            <a:pPr>
              <a:buFont typeface="Wingdings" pitchFamily="2" charset="2"/>
              <a:buChar char="u"/>
            </a:pPr>
            <a:endParaRPr lang="en-US" altLang="ja-JP" sz="2400" b="1" dirty="0" smtClean="0"/>
          </a:p>
          <a:p>
            <a:pPr marL="0" lvl="1">
              <a:buFont typeface="Wingdings" pitchFamily="2" charset="2"/>
              <a:buChar char="u"/>
            </a:pPr>
            <a:r>
              <a:rPr lang="en-US" altLang="ja-JP" sz="2400" b="1" dirty="0" smtClean="0"/>
              <a:t>It seems that the RETGEMs and hybrid RETGEMs work good</a:t>
            </a:r>
          </a:p>
        </p:txBody>
      </p:sp>
      <p:cxnSp>
        <p:nvCxnSpPr>
          <p:cNvPr id="23" name="直線コネクタ 22"/>
          <p:cNvCxnSpPr/>
          <p:nvPr/>
        </p:nvCxnSpPr>
        <p:spPr>
          <a:xfrm>
            <a:off x="1295187" y="4195585"/>
            <a:ext cx="260785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1173008" y="3523898"/>
            <a:ext cx="97776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</a:t>
            </a:r>
            <a:r>
              <a:rPr lang="ja-JP" altLang="en-US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~10</a:t>
            </a:r>
            <a:r>
              <a:rPr lang="en-US" altLang="ja-JP" b="1" baseline="30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altLang="ja-JP" sz="1600" b="1" baseline="300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直線矢印コネクタ 24"/>
          <p:cNvCxnSpPr/>
          <p:nvPr/>
        </p:nvCxnSpPr>
        <p:spPr>
          <a:xfrm rot="5400000" flipH="1" flipV="1">
            <a:off x="1472863" y="4000641"/>
            <a:ext cx="389960" cy="147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5927835" y="2270237"/>
            <a:ext cx="3163623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 err="1" smtClean="0">
                <a:solidFill>
                  <a:srgbClr val="0070C0"/>
                </a:solidFill>
              </a:rPr>
              <a:t>M.Tokuda</a:t>
            </a:r>
            <a:r>
              <a:rPr kumimoji="1" lang="en-US" altLang="ja-JP" sz="2400" b="1" i="1" dirty="0" smtClean="0">
                <a:solidFill>
                  <a:srgbClr val="0070C0"/>
                </a:solidFill>
              </a:rPr>
              <a:t> (Tokyo-TECH)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図 51" descr="TGEM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93115"/>
            <a:ext cx="2448000" cy="1658423"/>
          </a:xfrm>
          <a:prstGeom prst="rect">
            <a:avLst/>
          </a:prstGeom>
        </p:spPr>
      </p:pic>
      <p:pic>
        <p:nvPicPr>
          <p:cNvPr id="53" name="図 52" descr="TGEM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612686"/>
            <a:ext cx="2448000" cy="1658423"/>
          </a:xfrm>
          <a:prstGeom prst="rect">
            <a:avLst/>
          </a:prstGeom>
        </p:spPr>
      </p:pic>
      <p:pic>
        <p:nvPicPr>
          <p:cNvPr id="42" name="図 41" descr="TGEM2-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10942" y="2982230"/>
            <a:ext cx="2448000" cy="1658423"/>
          </a:xfrm>
          <a:prstGeom prst="rect">
            <a:avLst/>
          </a:prstGeom>
        </p:spPr>
      </p:pic>
      <p:pic>
        <p:nvPicPr>
          <p:cNvPr id="55" name="図 54" descr="TGEM2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19429" y="4634459"/>
            <a:ext cx="2448000" cy="1658423"/>
          </a:xfrm>
          <a:prstGeom prst="rect">
            <a:avLst/>
          </a:prstGeom>
        </p:spPr>
      </p:pic>
      <p:pic>
        <p:nvPicPr>
          <p:cNvPr id="50" name="図 49" descr="RETGEM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2993115"/>
            <a:ext cx="2448000" cy="1658423"/>
          </a:xfrm>
          <a:prstGeom prst="rect">
            <a:avLst/>
          </a:prstGeom>
        </p:spPr>
      </p:pic>
      <p:pic>
        <p:nvPicPr>
          <p:cNvPr id="51" name="図 50" descr="RETGEM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0" y="4601802"/>
            <a:ext cx="2448000" cy="1658423"/>
          </a:xfrm>
          <a:prstGeom prst="rect">
            <a:avLst/>
          </a:prstGeom>
        </p:spPr>
      </p:pic>
      <p:pic>
        <p:nvPicPr>
          <p:cNvPr id="49" name="図 48" descr="tmp3.png"/>
          <p:cNvPicPr>
            <a:picLocks noChangeAspect="1"/>
          </p:cNvPicPr>
          <p:nvPr/>
        </p:nvPicPr>
        <p:blipFill>
          <a:blip r:embed="rId9" cstate="print"/>
          <a:srcRect r="7330"/>
          <a:stretch>
            <a:fillRect/>
          </a:stretch>
        </p:blipFill>
        <p:spPr>
          <a:xfrm>
            <a:off x="6844196" y="4601800"/>
            <a:ext cx="2268562" cy="1658423"/>
          </a:xfrm>
          <a:prstGeom prst="rect">
            <a:avLst/>
          </a:prstGeom>
        </p:spPr>
      </p:pic>
      <p:pic>
        <p:nvPicPr>
          <p:cNvPr id="48" name="図 47" descr="tmp2.png"/>
          <p:cNvPicPr>
            <a:picLocks noChangeAspect="1"/>
          </p:cNvPicPr>
          <p:nvPr/>
        </p:nvPicPr>
        <p:blipFill>
          <a:blip r:embed="rId10" cstate="print"/>
          <a:srcRect r="6670"/>
          <a:stretch>
            <a:fillRect/>
          </a:stretch>
        </p:blipFill>
        <p:spPr>
          <a:xfrm>
            <a:off x="6839398" y="2982230"/>
            <a:ext cx="2284718" cy="1658423"/>
          </a:xfrm>
          <a:prstGeom prst="rect">
            <a:avLst/>
          </a:prstGeom>
        </p:spPr>
      </p:pic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03111-418B-4BEB-A441-5F47FB91B5B4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  <p:sp>
        <p:nvSpPr>
          <p:cNvPr id="28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Thick-GEM</a:t>
            </a:r>
            <a:r>
              <a:rPr kumimoji="1" lang="en-US" altLang="ja-JP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Study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598712" y="558800"/>
          <a:ext cx="7946575" cy="167640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135225"/>
                <a:gridCol w="1433805"/>
                <a:gridCol w="968829"/>
                <a:gridCol w="1153885"/>
                <a:gridCol w="1045029"/>
                <a:gridCol w="1175657"/>
                <a:gridCol w="1034145"/>
              </a:tblGrid>
              <a:tr h="2148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Type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Comment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err="1" smtClean="0">
                          <a:latin typeface="Symbol" pitchFamily="18" charset="2"/>
                        </a:rPr>
                        <a:t>f</a:t>
                      </a:r>
                      <a:r>
                        <a:rPr kumimoji="1" lang="en-US" altLang="ja-JP" sz="1600" baseline="-25000" dirty="0" err="1" smtClean="0"/>
                        <a:t>hole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err="1" smtClean="0"/>
                        <a:t>d</a:t>
                      </a:r>
                      <a:r>
                        <a:rPr kumimoji="1" lang="en-US" altLang="ja-JP" sz="1600" baseline="-25000" dirty="0" err="1" smtClean="0"/>
                        <a:t>rim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pitch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thick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size</a:t>
                      </a:r>
                      <a:endParaRPr kumimoji="1" lang="ja-JP" altLang="en-US" sz="1600" dirty="0"/>
                    </a:p>
                  </a:txBody>
                  <a:tcPr anchor="ctr"/>
                </a:tc>
              </a:tr>
              <a:tr h="2148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TGEM1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w/ rim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0.3mm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0.05mm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0.6mm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0.4mm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100mm</a:t>
                      </a:r>
                    </a:p>
                    <a:p>
                      <a:pPr algn="ctr"/>
                      <a:r>
                        <a:rPr kumimoji="1" lang="en-US" altLang="ja-JP" sz="1600" dirty="0" smtClean="0"/>
                        <a:t>X</a:t>
                      </a:r>
                    </a:p>
                    <a:p>
                      <a:pPr algn="ctr"/>
                      <a:r>
                        <a:rPr kumimoji="1" lang="en-US" altLang="ja-JP" sz="1600" dirty="0" smtClean="0"/>
                        <a:t>100mm</a:t>
                      </a:r>
                    </a:p>
                    <a:p>
                      <a:pPr algn="ctr"/>
                      <a:endParaRPr kumimoji="1" lang="ja-JP" altLang="en-US" sz="1600" dirty="0" smtClean="0"/>
                    </a:p>
                  </a:txBody>
                  <a:tcPr anchor="ctr">
                    <a:noFill/>
                  </a:tcPr>
                </a:tc>
              </a:tr>
              <a:tr h="2148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TGEM2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w/o rim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X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 smtClean="0"/>
                    </a:p>
                  </a:txBody>
                  <a:tcPr>
                    <a:noFill/>
                  </a:tcPr>
                </a:tc>
              </a:tr>
              <a:tr h="2148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RETGEM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Carbon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X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 smtClean="0"/>
                    </a:p>
                  </a:txBody>
                  <a:tcPr>
                    <a:noFill/>
                  </a:tcPr>
                </a:tc>
              </a:tr>
              <a:tr h="2148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H-RETGEM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err="1" smtClean="0"/>
                        <a:t>C+Cu</a:t>
                      </a:r>
                      <a:r>
                        <a:rPr kumimoji="1" lang="en-US" altLang="ja-JP" sz="1600" dirty="0" smtClean="0"/>
                        <a:t> hybrid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X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 smtClean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59" name="テキスト ボックス 49"/>
          <p:cNvSpPr txBox="1">
            <a:spLocks noChangeArrowheads="1"/>
          </p:cNvSpPr>
          <p:nvPr/>
        </p:nvSpPr>
        <p:spPr bwMode="auto">
          <a:xfrm>
            <a:off x="5127174" y="5210404"/>
            <a:ext cx="13079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 i="1" dirty="0" smtClean="0">
                <a:solidFill>
                  <a:srgbClr val="FF0000"/>
                </a:solidFill>
                <a:latin typeface="Calibri" pitchFamily="-111" charset="0"/>
              </a:rPr>
              <a:t>start gain ~ 2x10</a:t>
            </a:r>
            <a:r>
              <a:rPr lang="en-US" altLang="ja-JP" sz="1200" b="1" i="1" baseline="30000" dirty="0" smtClean="0">
                <a:solidFill>
                  <a:srgbClr val="FF0000"/>
                </a:solidFill>
                <a:latin typeface="Calibri" pitchFamily="-111" charset="0"/>
              </a:rPr>
              <a:t>4</a:t>
            </a:r>
            <a:endParaRPr lang="ja-JP" altLang="en-US" sz="1200" b="1" i="1" baseline="30000" dirty="0">
              <a:solidFill>
                <a:srgbClr val="FF0000"/>
              </a:solidFill>
              <a:latin typeface="Calibri" pitchFamily="-111" charset="0"/>
            </a:endParaRPr>
          </a:p>
        </p:txBody>
      </p:sp>
      <p:sp>
        <p:nvSpPr>
          <p:cNvPr id="60" name="テキスト ボックス 49"/>
          <p:cNvSpPr txBox="1">
            <a:spLocks noChangeArrowheads="1"/>
          </p:cNvSpPr>
          <p:nvPr/>
        </p:nvSpPr>
        <p:spPr bwMode="auto">
          <a:xfrm>
            <a:off x="5127174" y="5428801"/>
            <a:ext cx="13079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 i="1" dirty="0" smtClean="0">
                <a:solidFill>
                  <a:srgbClr val="0000FF"/>
                </a:solidFill>
                <a:latin typeface="Calibri" pitchFamily="-111" charset="0"/>
              </a:rPr>
              <a:t>start gain ~ 4x10</a:t>
            </a:r>
            <a:r>
              <a:rPr lang="en-US" altLang="ja-JP" sz="1200" b="1" i="1" baseline="30000" dirty="0" smtClean="0">
                <a:solidFill>
                  <a:srgbClr val="0000FF"/>
                </a:solidFill>
                <a:latin typeface="Calibri" pitchFamily="-111" charset="0"/>
              </a:rPr>
              <a:t>3</a:t>
            </a:r>
            <a:endParaRPr lang="ja-JP" altLang="en-US" sz="1200" b="1" i="1" baseline="30000" dirty="0">
              <a:solidFill>
                <a:srgbClr val="0000FF"/>
              </a:solidFill>
              <a:latin typeface="Calibri" pitchFamily="-111" charset="0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4809932" y="3113798"/>
            <a:ext cx="951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RETGEM </a:t>
            </a:r>
            <a:endParaRPr kumimoji="1" lang="ja-JP" altLang="en-US" sz="1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4928898" y="3419553"/>
            <a:ext cx="1099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00B050"/>
                </a:solidFill>
              </a:rPr>
              <a:t>relative gain</a:t>
            </a:r>
            <a:endParaRPr kumimoji="1" lang="ja-JP" altLang="en-US" sz="1400" b="1" dirty="0">
              <a:solidFill>
                <a:srgbClr val="00B050"/>
              </a:solidFill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4809932" y="4773611"/>
            <a:ext cx="1493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00B050"/>
                </a:solidFill>
              </a:rPr>
              <a:t>energy resolution</a:t>
            </a:r>
            <a:endParaRPr kumimoji="1" lang="ja-JP" altLang="en-US" sz="1400" b="1" dirty="0">
              <a:solidFill>
                <a:srgbClr val="00B050"/>
              </a:solidFill>
            </a:endParaRPr>
          </a:p>
        </p:txBody>
      </p:sp>
      <p:sp>
        <p:nvSpPr>
          <p:cNvPr id="68" name="角丸四角形 67"/>
          <p:cNvSpPr/>
          <p:nvPr/>
        </p:nvSpPr>
        <p:spPr>
          <a:xfrm>
            <a:off x="4611655" y="2939095"/>
            <a:ext cx="2220682" cy="3494330"/>
          </a:xfrm>
          <a:prstGeom prst="roundRect">
            <a:avLst>
              <a:gd name="adj" fmla="val 820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50"/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395752" y="3135572"/>
            <a:ext cx="7945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TGEM1</a:t>
            </a:r>
            <a:endParaRPr kumimoji="1" lang="ja-JP" altLang="en-US" sz="1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433079" y="3441327"/>
            <a:ext cx="1099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00B050"/>
                </a:solidFill>
              </a:rPr>
              <a:t>relative gain</a:t>
            </a:r>
            <a:endParaRPr kumimoji="1" lang="ja-JP" altLang="en-US" sz="1400" b="1" dirty="0">
              <a:solidFill>
                <a:srgbClr val="00B050"/>
              </a:solidFill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353768" y="4795385"/>
            <a:ext cx="1493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00B050"/>
                </a:solidFill>
              </a:rPr>
              <a:t>energy resolution</a:t>
            </a:r>
            <a:endParaRPr kumimoji="1" lang="ja-JP" altLang="en-US" sz="1400" b="1" dirty="0">
              <a:solidFill>
                <a:srgbClr val="00B050"/>
              </a:solidFill>
            </a:endParaRPr>
          </a:p>
        </p:txBody>
      </p:sp>
      <p:sp>
        <p:nvSpPr>
          <p:cNvPr id="85" name="角丸四角形 84"/>
          <p:cNvSpPr/>
          <p:nvPr/>
        </p:nvSpPr>
        <p:spPr>
          <a:xfrm>
            <a:off x="115854" y="2960869"/>
            <a:ext cx="2220682" cy="3494330"/>
          </a:xfrm>
          <a:prstGeom prst="roundRect">
            <a:avLst>
              <a:gd name="adj" fmla="val 820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50"/>
          </a:p>
        </p:txBody>
      </p:sp>
      <p:sp>
        <p:nvSpPr>
          <p:cNvPr id="87" name="テキスト ボックス 49"/>
          <p:cNvSpPr txBox="1">
            <a:spLocks noChangeArrowheads="1"/>
          </p:cNvSpPr>
          <p:nvPr/>
        </p:nvSpPr>
        <p:spPr bwMode="auto">
          <a:xfrm>
            <a:off x="716444" y="5616249"/>
            <a:ext cx="13079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 i="1" dirty="0" smtClean="0">
                <a:solidFill>
                  <a:srgbClr val="FF0000"/>
                </a:solidFill>
                <a:latin typeface="Calibri" pitchFamily="-111" charset="0"/>
              </a:rPr>
              <a:t>start gain ~ 2x10</a:t>
            </a:r>
            <a:r>
              <a:rPr lang="en-US" altLang="ja-JP" sz="1200" b="1" i="1" baseline="30000" dirty="0" smtClean="0">
                <a:solidFill>
                  <a:srgbClr val="FF0000"/>
                </a:solidFill>
                <a:latin typeface="Calibri" pitchFamily="-111" charset="0"/>
              </a:rPr>
              <a:t>4</a:t>
            </a:r>
            <a:endParaRPr lang="ja-JP" altLang="en-US" sz="1200" b="1" i="1" baseline="30000" dirty="0">
              <a:solidFill>
                <a:srgbClr val="FF0000"/>
              </a:solidFill>
              <a:latin typeface="Calibri" pitchFamily="-111" charset="0"/>
            </a:endParaRPr>
          </a:p>
        </p:txBody>
      </p:sp>
      <p:sp>
        <p:nvSpPr>
          <p:cNvPr id="88" name="テキスト ボックス 49"/>
          <p:cNvSpPr txBox="1">
            <a:spLocks noChangeArrowheads="1"/>
          </p:cNvSpPr>
          <p:nvPr/>
        </p:nvSpPr>
        <p:spPr bwMode="auto">
          <a:xfrm>
            <a:off x="716444" y="5834645"/>
            <a:ext cx="13079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 i="1" dirty="0" smtClean="0">
                <a:solidFill>
                  <a:srgbClr val="0000FF"/>
                </a:solidFill>
                <a:latin typeface="Calibri" pitchFamily="-111" charset="0"/>
              </a:rPr>
              <a:t>start gain ~ 4x10</a:t>
            </a:r>
            <a:r>
              <a:rPr lang="en-US" altLang="ja-JP" sz="1200" b="1" i="1" baseline="30000" dirty="0" smtClean="0">
                <a:solidFill>
                  <a:srgbClr val="0000FF"/>
                </a:solidFill>
                <a:latin typeface="Calibri" pitchFamily="-111" charset="0"/>
              </a:rPr>
              <a:t>3</a:t>
            </a:r>
            <a:endParaRPr lang="ja-JP" altLang="en-US" sz="1200" b="1" i="1" baseline="30000" dirty="0">
              <a:solidFill>
                <a:srgbClr val="0000FF"/>
              </a:solidFill>
              <a:latin typeface="Calibri" pitchFamily="-111" charset="0"/>
            </a:endParaRPr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2681752" y="3124685"/>
            <a:ext cx="7945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TGEM2</a:t>
            </a:r>
            <a:endParaRPr kumimoji="1" lang="ja-JP" altLang="en-US" sz="1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2675535" y="3430440"/>
            <a:ext cx="1099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00B050"/>
                </a:solidFill>
              </a:rPr>
              <a:t>relative gain</a:t>
            </a:r>
            <a:endParaRPr kumimoji="1" lang="ja-JP" altLang="en-US" sz="1400" b="1" dirty="0">
              <a:solidFill>
                <a:srgbClr val="00B050"/>
              </a:solidFill>
            </a:endParaRP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2596224" y="4784498"/>
            <a:ext cx="1493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00B050"/>
                </a:solidFill>
              </a:rPr>
              <a:t>energy resolution</a:t>
            </a:r>
            <a:endParaRPr kumimoji="1" lang="ja-JP" altLang="en-US" sz="1400" b="1" dirty="0">
              <a:solidFill>
                <a:srgbClr val="00B050"/>
              </a:solidFill>
            </a:endParaRPr>
          </a:p>
        </p:txBody>
      </p:sp>
      <p:sp>
        <p:nvSpPr>
          <p:cNvPr id="95" name="角丸四角形 94"/>
          <p:cNvSpPr/>
          <p:nvPr/>
        </p:nvSpPr>
        <p:spPr>
          <a:xfrm>
            <a:off x="2358310" y="2949982"/>
            <a:ext cx="2220682" cy="3494330"/>
          </a:xfrm>
          <a:prstGeom prst="roundRect">
            <a:avLst>
              <a:gd name="adj" fmla="val 820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50"/>
          </a:p>
        </p:txBody>
      </p:sp>
      <p:sp>
        <p:nvSpPr>
          <p:cNvPr id="96" name="テキスト ボックス 49"/>
          <p:cNvSpPr txBox="1">
            <a:spLocks noChangeArrowheads="1"/>
          </p:cNvSpPr>
          <p:nvPr/>
        </p:nvSpPr>
        <p:spPr bwMode="auto">
          <a:xfrm>
            <a:off x="2958900" y="5126378"/>
            <a:ext cx="13079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 i="1" dirty="0" smtClean="0">
                <a:solidFill>
                  <a:srgbClr val="FF0000"/>
                </a:solidFill>
                <a:latin typeface="Calibri" pitchFamily="-111" charset="0"/>
              </a:rPr>
              <a:t>start gain ~ 2x10</a:t>
            </a:r>
            <a:r>
              <a:rPr lang="en-US" altLang="ja-JP" sz="1200" b="1" i="1" baseline="30000" dirty="0" smtClean="0">
                <a:solidFill>
                  <a:srgbClr val="FF0000"/>
                </a:solidFill>
                <a:latin typeface="Calibri" pitchFamily="-111" charset="0"/>
              </a:rPr>
              <a:t>4</a:t>
            </a:r>
            <a:endParaRPr lang="ja-JP" altLang="en-US" sz="1200" b="1" i="1" baseline="30000" dirty="0">
              <a:solidFill>
                <a:srgbClr val="FF0000"/>
              </a:solidFill>
              <a:latin typeface="Calibri" pitchFamily="-111" charset="0"/>
            </a:endParaRPr>
          </a:p>
        </p:txBody>
      </p:sp>
      <p:sp>
        <p:nvSpPr>
          <p:cNvPr id="97" name="テキスト ボックス 49"/>
          <p:cNvSpPr txBox="1">
            <a:spLocks noChangeArrowheads="1"/>
          </p:cNvSpPr>
          <p:nvPr/>
        </p:nvSpPr>
        <p:spPr bwMode="auto">
          <a:xfrm>
            <a:off x="2958900" y="5344774"/>
            <a:ext cx="13079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 i="1" dirty="0" smtClean="0">
                <a:solidFill>
                  <a:srgbClr val="0000FF"/>
                </a:solidFill>
                <a:latin typeface="Calibri" pitchFamily="-111" charset="0"/>
              </a:rPr>
              <a:t>start gain ~ 4x10</a:t>
            </a:r>
            <a:r>
              <a:rPr lang="en-US" altLang="ja-JP" sz="1200" b="1" i="1" baseline="30000" dirty="0" smtClean="0">
                <a:solidFill>
                  <a:srgbClr val="0000FF"/>
                </a:solidFill>
                <a:latin typeface="Calibri" pitchFamily="-111" charset="0"/>
              </a:rPr>
              <a:t>3</a:t>
            </a:r>
            <a:endParaRPr lang="ja-JP" altLang="en-US" sz="1200" b="1" i="1" baseline="30000" dirty="0">
              <a:solidFill>
                <a:srgbClr val="0000FF"/>
              </a:solidFill>
              <a:latin typeface="Calibri" pitchFamily="-111" charset="0"/>
            </a:endParaRPr>
          </a:p>
        </p:txBody>
      </p:sp>
      <p:sp>
        <p:nvSpPr>
          <p:cNvPr id="101" name="テキスト ボックス 49"/>
          <p:cNvSpPr txBox="1">
            <a:spLocks noChangeArrowheads="1"/>
          </p:cNvSpPr>
          <p:nvPr/>
        </p:nvSpPr>
        <p:spPr bwMode="auto">
          <a:xfrm>
            <a:off x="7380517" y="5068886"/>
            <a:ext cx="13079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 i="1" dirty="0" smtClean="0">
                <a:solidFill>
                  <a:srgbClr val="FF0000"/>
                </a:solidFill>
                <a:latin typeface="Calibri" pitchFamily="-111" charset="0"/>
              </a:rPr>
              <a:t>start gain ~ 2x10</a:t>
            </a:r>
            <a:r>
              <a:rPr lang="en-US" altLang="ja-JP" sz="1200" b="1" i="1" baseline="30000" dirty="0" smtClean="0">
                <a:solidFill>
                  <a:srgbClr val="FF0000"/>
                </a:solidFill>
                <a:latin typeface="Calibri" pitchFamily="-111" charset="0"/>
              </a:rPr>
              <a:t>4</a:t>
            </a:r>
            <a:endParaRPr lang="ja-JP" altLang="en-US" sz="1200" b="1" i="1" baseline="30000" dirty="0">
              <a:solidFill>
                <a:srgbClr val="FF0000"/>
              </a:solidFill>
              <a:latin typeface="Calibri" pitchFamily="-111" charset="0"/>
            </a:endParaRPr>
          </a:p>
        </p:txBody>
      </p:sp>
      <p:sp>
        <p:nvSpPr>
          <p:cNvPr id="102" name="テキスト ボックス 49"/>
          <p:cNvSpPr txBox="1">
            <a:spLocks noChangeArrowheads="1"/>
          </p:cNvSpPr>
          <p:nvPr/>
        </p:nvSpPr>
        <p:spPr bwMode="auto">
          <a:xfrm>
            <a:off x="7380517" y="5287283"/>
            <a:ext cx="13079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 i="1" dirty="0" smtClean="0">
                <a:solidFill>
                  <a:srgbClr val="0000FF"/>
                </a:solidFill>
                <a:latin typeface="Calibri" pitchFamily="-111" charset="0"/>
              </a:rPr>
              <a:t>start gain ~ 4x10</a:t>
            </a:r>
            <a:r>
              <a:rPr lang="en-US" altLang="ja-JP" sz="1200" b="1" i="1" baseline="30000" dirty="0" smtClean="0">
                <a:solidFill>
                  <a:srgbClr val="0000FF"/>
                </a:solidFill>
                <a:latin typeface="Calibri" pitchFamily="-111" charset="0"/>
              </a:rPr>
              <a:t>3</a:t>
            </a:r>
            <a:endParaRPr lang="ja-JP" altLang="en-US" sz="1200" b="1" i="1" baseline="30000" dirty="0">
              <a:solidFill>
                <a:srgbClr val="0000FF"/>
              </a:solidFill>
              <a:latin typeface="Calibri" pitchFamily="-111" charset="0"/>
            </a:endParaRPr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7063276" y="3124684"/>
            <a:ext cx="1144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H-RETGEM </a:t>
            </a:r>
            <a:endParaRPr kumimoji="1" lang="ja-JP" altLang="en-US" sz="1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" name="テキスト ボックス 103"/>
          <p:cNvSpPr txBox="1"/>
          <p:nvPr/>
        </p:nvSpPr>
        <p:spPr>
          <a:xfrm>
            <a:off x="7182241" y="3430439"/>
            <a:ext cx="1099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00B050"/>
                </a:solidFill>
              </a:rPr>
              <a:t>relative gain</a:t>
            </a:r>
            <a:endParaRPr kumimoji="1" lang="ja-JP" altLang="en-US" sz="1400" b="1" dirty="0">
              <a:solidFill>
                <a:srgbClr val="00B050"/>
              </a:solidFill>
            </a:endParaRPr>
          </a:p>
        </p:txBody>
      </p:sp>
      <p:sp>
        <p:nvSpPr>
          <p:cNvPr id="105" name="テキスト ボックス 104"/>
          <p:cNvSpPr txBox="1"/>
          <p:nvPr/>
        </p:nvSpPr>
        <p:spPr>
          <a:xfrm>
            <a:off x="7063276" y="4784497"/>
            <a:ext cx="1493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00B050"/>
                </a:solidFill>
              </a:rPr>
              <a:t>energy resolution</a:t>
            </a:r>
            <a:endParaRPr kumimoji="1" lang="ja-JP" altLang="en-US" sz="1400" b="1" dirty="0">
              <a:solidFill>
                <a:srgbClr val="00B050"/>
              </a:solidFill>
            </a:endParaRPr>
          </a:p>
        </p:txBody>
      </p:sp>
      <p:sp>
        <p:nvSpPr>
          <p:cNvPr id="106" name="角丸四角形 105"/>
          <p:cNvSpPr/>
          <p:nvPr/>
        </p:nvSpPr>
        <p:spPr>
          <a:xfrm>
            <a:off x="6864999" y="2949981"/>
            <a:ext cx="2220682" cy="3494330"/>
          </a:xfrm>
          <a:prstGeom prst="roundRect">
            <a:avLst>
              <a:gd name="adj" fmla="val 820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5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52381" y="2231565"/>
            <a:ext cx="4978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i="1" dirty="0" smtClean="0">
                <a:solidFill>
                  <a:srgbClr val="C00000"/>
                </a:solidFill>
              </a:rPr>
              <a:t>RETGEM:     carbon electrodes</a:t>
            </a:r>
          </a:p>
          <a:p>
            <a:r>
              <a:rPr lang="en-US" altLang="ja-JP" sz="1600" b="1" i="1" dirty="0" smtClean="0">
                <a:solidFill>
                  <a:srgbClr val="C00000"/>
                </a:solidFill>
              </a:rPr>
              <a:t>H-RETGEM: carbon and copper electrodes on each side</a:t>
            </a:r>
            <a:endParaRPr kumimoji="1" lang="ja-JP" altLang="en-US" sz="1600" b="1" i="1" dirty="0">
              <a:solidFill>
                <a:srgbClr val="C00000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783761" y="2732299"/>
            <a:ext cx="7589385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TGEMs keep almost constant gain after initial gain drop</a:t>
            </a:r>
            <a:endParaRPr kumimoji="1" lang="ja-JP" alt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31363" y="6383862"/>
            <a:ext cx="1197700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instable</a:t>
            </a:r>
            <a:endParaRPr kumimoji="1" lang="ja-JP" alt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276614" y="6027003"/>
            <a:ext cx="4963894" cy="83099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stable, but, there are no reproductive repeatability of the </a:t>
            </a:r>
            <a:r>
              <a:rPr lang="en-US" altLang="ja-JP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RETGEMs</a:t>
            </a:r>
            <a:endParaRPr kumimoji="1" lang="ja-JP" alt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03111-418B-4BEB-A441-5F47FB91B5B4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  <p:sp>
        <p:nvSpPr>
          <p:cNvPr id="28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Thick-GEM</a:t>
            </a:r>
            <a:r>
              <a:rPr kumimoji="1" lang="en-US" altLang="ja-JP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Study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598712" y="558800"/>
          <a:ext cx="7946575" cy="167640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135225"/>
                <a:gridCol w="1433805"/>
                <a:gridCol w="968829"/>
                <a:gridCol w="1153885"/>
                <a:gridCol w="1045029"/>
                <a:gridCol w="1175657"/>
                <a:gridCol w="1034145"/>
              </a:tblGrid>
              <a:tr h="2148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Type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Comment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err="1" smtClean="0">
                          <a:latin typeface="Symbol" pitchFamily="18" charset="2"/>
                        </a:rPr>
                        <a:t>f</a:t>
                      </a:r>
                      <a:r>
                        <a:rPr kumimoji="1" lang="en-US" altLang="ja-JP" sz="1600" baseline="-25000" dirty="0" err="1" smtClean="0"/>
                        <a:t>hole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err="1" smtClean="0"/>
                        <a:t>d</a:t>
                      </a:r>
                      <a:r>
                        <a:rPr kumimoji="1" lang="en-US" altLang="ja-JP" sz="1600" baseline="-25000" dirty="0" err="1" smtClean="0"/>
                        <a:t>rim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pitch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thick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size</a:t>
                      </a:r>
                      <a:endParaRPr kumimoji="1" lang="ja-JP" altLang="en-US" sz="1600" dirty="0"/>
                    </a:p>
                  </a:txBody>
                  <a:tcPr anchor="ctr"/>
                </a:tc>
              </a:tr>
              <a:tr h="2148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TGEM1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w/ rim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0.3mm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0.05mm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0.6mm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0.4mm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100mm</a:t>
                      </a:r>
                    </a:p>
                    <a:p>
                      <a:pPr algn="ctr"/>
                      <a:r>
                        <a:rPr kumimoji="1" lang="en-US" altLang="ja-JP" sz="1600" dirty="0" smtClean="0"/>
                        <a:t>X</a:t>
                      </a:r>
                    </a:p>
                    <a:p>
                      <a:pPr algn="ctr"/>
                      <a:r>
                        <a:rPr kumimoji="1" lang="en-US" altLang="ja-JP" sz="1600" dirty="0" smtClean="0"/>
                        <a:t>100mm</a:t>
                      </a:r>
                    </a:p>
                    <a:p>
                      <a:pPr algn="ctr"/>
                      <a:endParaRPr kumimoji="1" lang="ja-JP" altLang="en-US" sz="1600" dirty="0" smtClean="0"/>
                    </a:p>
                  </a:txBody>
                  <a:tcPr anchor="ctr">
                    <a:noFill/>
                  </a:tcPr>
                </a:tc>
              </a:tr>
              <a:tr h="2148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TGEM2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w/o rim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X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 smtClean="0"/>
                    </a:p>
                  </a:txBody>
                  <a:tcPr>
                    <a:noFill/>
                  </a:tcPr>
                </a:tc>
              </a:tr>
              <a:tr h="2148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RETGEM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Carbon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X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 smtClean="0"/>
                    </a:p>
                  </a:txBody>
                  <a:tcPr>
                    <a:noFill/>
                  </a:tcPr>
                </a:tc>
              </a:tr>
              <a:tr h="2148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H-RETGEM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err="1" smtClean="0"/>
                        <a:t>C+Cu</a:t>
                      </a:r>
                      <a:r>
                        <a:rPr kumimoji="1" lang="en-US" altLang="ja-JP" sz="1600" dirty="0" smtClean="0"/>
                        <a:t> hybrid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X</a:t>
                      </a:r>
                      <a:endParaRPr kumimoji="1" lang="ja-JP" altLang="en-US" sz="1600" dirty="0"/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 smtClean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07" name="テキスト ボックス 106"/>
          <p:cNvSpPr txBox="1"/>
          <p:nvPr/>
        </p:nvSpPr>
        <p:spPr>
          <a:xfrm>
            <a:off x="718454" y="3559654"/>
            <a:ext cx="769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buFont typeface="Wingdings" pitchFamily="2" charset="2"/>
              <a:buChar char="u"/>
            </a:pPr>
            <a:r>
              <a:rPr lang="en-US" altLang="ja-JP" sz="2400" b="1" dirty="0" smtClean="0"/>
              <a:t>instability in the TGEM with rims is caused by</a:t>
            </a:r>
            <a:r>
              <a:rPr lang="en-US" altLang="ja-JP" sz="2400" b="1" dirty="0" smtClean="0">
                <a:sym typeface="Wingdings" pitchFamily="2" charset="2"/>
              </a:rPr>
              <a:t> charge up of the insulator?</a:t>
            </a:r>
            <a:endParaRPr lang="en-US" altLang="ja-JP" sz="2400" b="1" dirty="0" smtClean="0"/>
          </a:p>
          <a:p>
            <a:pPr marL="446088" lvl="2" indent="-446088">
              <a:buFont typeface="Wingdings" pitchFamily="2" charset="2"/>
              <a:buChar char="u"/>
            </a:pPr>
            <a:r>
              <a:rPr lang="en-US" altLang="ja-JP" sz="2400" b="1" dirty="0" smtClean="0"/>
              <a:t>lack of productive repeatability of RETGEM is caused by drilling process?</a:t>
            </a:r>
          </a:p>
          <a:p>
            <a:pPr marL="446088" lvl="2" indent="-446088">
              <a:buFont typeface="Wingdings" pitchFamily="2" charset="2"/>
              <a:buChar char="u"/>
            </a:pPr>
            <a:r>
              <a:rPr lang="en-US" altLang="ja-JP" sz="2400" b="1" dirty="0" smtClean="0"/>
              <a:t>…</a:t>
            </a: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979700" y="6030692"/>
            <a:ext cx="7142340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marL="0" lvl="1"/>
            <a:r>
              <a:rPr lang="en-US" altLang="ja-JP" sz="2800" b="1" dirty="0" smtClean="0">
                <a:solidFill>
                  <a:schemeClr val="bg1"/>
                </a:solidFill>
              </a:rPr>
              <a:t>We have to study TGEM/REGEM in more detail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38522" y="2884723"/>
            <a:ext cx="4048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problems to be solved!</a:t>
            </a:r>
            <a:endParaRPr kumimoji="1" lang="ja-JP" alt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2381" y="2231565"/>
            <a:ext cx="4978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i="1" dirty="0" smtClean="0">
                <a:solidFill>
                  <a:srgbClr val="C00000"/>
                </a:solidFill>
              </a:rPr>
              <a:t>RETGEM:     carbon electrodes</a:t>
            </a:r>
          </a:p>
          <a:p>
            <a:r>
              <a:rPr lang="en-US" altLang="ja-JP" sz="1600" b="1" i="1" dirty="0" smtClean="0">
                <a:solidFill>
                  <a:srgbClr val="C00000"/>
                </a:solidFill>
              </a:rPr>
              <a:t>H-RETGEM: carbon and copper electrodes on each side</a:t>
            </a:r>
            <a:endParaRPr kumimoji="1" lang="ja-JP" altLang="en-US" sz="16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9262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>
            <a:noAutofit/>
          </a:bodyPr>
          <a:lstStyle/>
          <a:p>
            <a:r>
              <a:rPr kumimoji="1" lang="en-US" altLang="ja-JP" sz="4000" b="1" dirty="0" smtClean="0"/>
              <a:t>Summary</a:t>
            </a:r>
            <a:endParaRPr kumimoji="1" lang="ja-JP" altLang="en-US" sz="4000" b="1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57200" y="977172"/>
            <a:ext cx="8229600" cy="1624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J-PARC E15 experiment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Search for the simplest deeply-bound kaonic nuclear state, K</a:t>
            </a:r>
            <a:r>
              <a:rPr kumimoji="1" lang="en-US" altLang="ja-JP" sz="2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pp, by in-flight </a:t>
            </a:r>
            <a:r>
              <a:rPr kumimoji="1" lang="en-US" altLang="ja-JP" sz="2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He(K-,n) reaction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57200" y="2825992"/>
            <a:ext cx="8229600" cy="28349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l"/>
            </a:pPr>
            <a:r>
              <a:rPr lang="en-US" altLang="ja-JP" sz="2800" b="1" dirty="0" smtClean="0"/>
              <a:t>Detector construction is in progress</a:t>
            </a:r>
            <a:endParaRPr kumimoji="1" lang="en-US" altLang="ja-JP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altLang="ja-JP" sz="2400" dirty="0" smtClean="0"/>
              <a:t>Solenoid Magnet, CDC, Z-TPC, CDH, </a:t>
            </a:r>
            <a:r>
              <a:rPr lang="en-US" altLang="ja-JP" sz="2400" baseline="30000" dirty="0" smtClean="0"/>
              <a:t>3</a:t>
            </a:r>
            <a:r>
              <a:rPr lang="en-US" altLang="ja-JP" sz="2400" dirty="0" smtClean="0"/>
              <a:t>He Target,  and other detectors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altLang="ja-JP" sz="2400" dirty="0" smtClean="0"/>
              <a:t>CDC works good with expected performances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altLang="ja-JP" sz="2400" dirty="0" smtClean="0"/>
              <a:t>Z-TPC will be completed in this year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altLang="ja-JP" sz="2400" dirty="0" smtClean="0"/>
              <a:t>TGEM study is ongoing…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ja-JP" sz="2400" dirty="0" smtClean="0"/>
              <a:t>Instability of TGEM with rims</a:t>
            </a:r>
          </a:p>
          <a:p>
            <a:pPr marL="1200150" lvl="2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ja-JP" sz="2400" dirty="0" smtClean="0"/>
              <a:t>Lack of productive repeatability of RETGEM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21208" y="5507422"/>
            <a:ext cx="7722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goa</a:t>
            </a:r>
            <a:r>
              <a:rPr lang="en-US" altLang="ja-JP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 is to develop the “stable” TGEM/RETGEM.</a:t>
            </a:r>
            <a:endParaRPr kumimoji="1" lang="ja-JP" altLang="en-US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9262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>
            <a:noAutofit/>
          </a:bodyPr>
          <a:lstStyle/>
          <a:p>
            <a:r>
              <a:rPr lang="en-US" altLang="ja-JP" sz="4000" b="1" dirty="0" smtClean="0"/>
              <a:t>J-PARC E15 Collaboration</a:t>
            </a:r>
            <a:endParaRPr kumimoji="1" lang="ja-JP" altLang="en-US" sz="4000" b="1" dirty="0"/>
          </a:p>
        </p:txBody>
      </p:sp>
      <p:pic>
        <p:nvPicPr>
          <p:cNvPr id="7" name="図 6" descr="collaboration.png"/>
          <p:cNvPicPr>
            <a:picLocks noChangeAspect="1"/>
          </p:cNvPicPr>
          <p:nvPr/>
        </p:nvPicPr>
        <p:blipFill>
          <a:blip r:embed="rId3" cstate="print"/>
          <a:srcRect t="10667" b="41926"/>
          <a:stretch>
            <a:fillRect/>
          </a:stretch>
        </p:blipFill>
        <p:spPr>
          <a:xfrm>
            <a:off x="0" y="680720"/>
            <a:ext cx="9144000" cy="613394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43345" y="2574488"/>
            <a:ext cx="8229600" cy="1143000"/>
          </a:xfrm>
        </p:spPr>
        <p:txBody>
          <a:bodyPr>
            <a:noAutofit/>
          </a:bodyPr>
          <a:lstStyle/>
          <a:p>
            <a:r>
              <a:rPr kumimoji="1" lang="en-US" altLang="ja-JP" sz="11500" b="1" dirty="0" smtClean="0"/>
              <a:t>backup</a:t>
            </a:r>
            <a:endParaRPr kumimoji="1" lang="ja-JP" altLang="en-US" sz="11500" b="1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図 41" descr="文書名 _nucl_ex_0810.5182_Yamazaki_EXA08.png"/>
          <p:cNvPicPr>
            <a:picLocks noChangeAspect="1"/>
          </p:cNvPicPr>
          <p:nvPr/>
        </p:nvPicPr>
        <p:blipFill>
          <a:blip r:embed="rId4" cstate="print"/>
          <a:srcRect l="10917" t="23605" r="60810" b="53253"/>
          <a:stretch>
            <a:fillRect/>
          </a:stretch>
        </p:blipFill>
        <p:spPr>
          <a:xfrm>
            <a:off x="2207049" y="3876361"/>
            <a:ext cx="2103696" cy="2228235"/>
          </a:xfrm>
          <a:prstGeom prst="rect">
            <a:avLst/>
          </a:prstGeom>
        </p:spPr>
      </p:pic>
      <p:pic>
        <p:nvPicPr>
          <p:cNvPr id="6" name="Picture 2" descr="condensat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3033094"/>
            <a:ext cx="4427537" cy="3442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9262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Physics Motivation</a:t>
            </a:r>
            <a:endParaRPr kumimoji="1" lang="ja-JP" altLang="en-US" b="1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  <p:pic>
        <p:nvPicPr>
          <p:cNvPr id="7" name="Picture 3" descr="vacu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207" y="2778365"/>
            <a:ext cx="1035011" cy="1013889"/>
          </a:xfrm>
          <a:prstGeom prst="rect">
            <a:avLst/>
          </a:prstGeom>
          <a:noFill/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 rot="20646068">
            <a:off x="4479317" y="5372348"/>
            <a:ext cx="9367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0000"/>
                </a:solidFill>
                <a:latin typeface="Times New Roman" pitchFamily="18" charset="0"/>
              </a:rPr>
              <a:t>QGP</a:t>
            </a:r>
            <a:endParaRPr lang="ja-JP" altLang="en-US" sz="2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 rot="1134641">
            <a:off x="7836028" y="5659776"/>
            <a:ext cx="1554162" cy="489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ja-JP" sz="2000" b="1" dirty="0" smtClean="0">
                <a:solidFill>
                  <a:srgbClr val="FF0000"/>
                </a:solidFill>
                <a:latin typeface="Times New Roman" pitchFamily="18" charset="0"/>
              </a:rPr>
              <a:t>neutron</a:t>
            </a:r>
          </a:p>
          <a:p>
            <a:pPr algn="ctr">
              <a:lnSpc>
                <a:spcPts val="1500"/>
              </a:lnSpc>
            </a:pPr>
            <a:r>
              <a:rPr lang="en-US" altLang="ja-JP" sz="2000" b="1" dirty="0" smtClean="0">
                <a:solidFill>
                  <a:srgbClr val="FF0000"/>
                </a:solidFill>
                <a:latin typeface="Times New Roman" pitchFamily="18" charset="0"/>
              </a:rPr>
              <a:t>star</a:t>
            </a:r>
            <a:endParaRPr lang="ja-JP" altLang="en-US" sz="2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1" name="Picture 10" descr="qg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6905" y="3518277"/>
            <a:ext cx="1263520" cy="963962"/>
          </a:xfrm>
          <a:prstGeom prst="rect">
            <a:avLst/>
          </a:prstGeom>
          <a:noFill/>
        </p:spPr>
      </p:pic>
      <p:pic>
        <p:nvPicPr>
          <p:cNvPr id="12" name="Picture 11" descr="dens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25226" y="3261933"/>
            <a:ext cx="1326248" cy="1221915"/>
          </a:xfrm>
          <a:prstGeom prst="rect">
            <a:avLst/>
          </a:prstGeom>
          <a:noFill/>
        </p:spPr>
      </p:pic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5439508" y="4525110"/>
            <a:ext cx="258041" cy="1024915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>
            <a:off x="7866182" y="4525108"/>
            <a:ext cx="468925" cy="1132867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4577920" y="3097509"/>
            <a:ext cx="15737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u="sng" dirty="0" smtClean="0">
                <a:solidFill>
                  <a:srgbClr val="0000FF"/>
                </a:solidFill>
              </a:rPr>
              <a:t>SPS, RHIC</a:t>
            </a:r>
            <a:r>
              <a:rPr lang="en-US" altLang="ja-JP" b="1" u="sng" dirty="0">
                <a:solidFill>
                  <a:srgbClr val="0000FF"/>
                </a:solidFill>
              </a:rPr>
              <a:t>, LHC</a:t>
            </a:r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6466665" y="2397307"/>
            <a:ext cx="9305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b="1" u="sng" dirty="0" smtClean="0">
                <a:solidFill>
                  <a:srgbClr val="0000FF"/>
                </a:solidFill>
              </a:rPr>
              <a:t>KEK-PS</a:t>
            </a:r>
            <a:endParaRPr lang="en-US" altLang="ja-JP" b="1" u="sng" dirty="0">
              <a:solidFill>
                <a:srgbClr val="0000FF"/>
              </a:solidFill>
            </a:endParaRPr>
          </a:p>
        </p:txBody>
      </p:sp>
      <p:sp>
        <p:nvSpPr>
          <p:cNvPr id="21" name="Line 26"/>
          <p:cNvSpPr>
            <a:spLocks noChangeShapeType="1"/>
          </p:cNvSpPr>
          <p:nvPr/>
        </p:nvSpPr>
        <p:spPr bwMode="auto">
          <a:xfrm flipH="1">
            <a:off x="7010395" y="3692772"/>
            <a:ext cx="45719" cy="98876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5607599" y="6252553"/>
            <a:ext cx="2537875" cy="33855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 err="1">
                <a:solidFill>
                  <a:srgbClr val="008000"/>
                </a:solidFill>
              </a:rPr>
              <a:t>W.Weise</a:t>
            </a:r>
            <a:r>
              <a:rPr lang="en-US" altLang="ja-JP" sz="1600" dirty="0">
                <a:solidFill>
                  <a:srgbClr val="008000"/>
                </a:solidFill>
              </a:rPr>
              <a:t> NPA553</a:t>
            </a:r>
            <a:r>
              <a:rPr lang="en-US" altLang="ja-JP" sz="1600" dirty="0" smtClean="0">
                <a:solidFill>
                  <a:srgbClr val="008000"/>
                </a:solidFill>
              </a:rPr>
              <a:t>, 59 </a:t>
            </a:r>
            <a:r>
              <a:rPr lang="en-US" altLang="ja-JP" sz="1600" dirty="0">
                <a:solidFill>
                  <a:srgbClr val="008000"/>
                </a:solidFill>
              </a:rPr>
              <a:t>(1993</a:t>
            </a:r>
            <a:r>
              <a:rPr lang="en-US" altLang="ja-JP" sz="1600" dirty="0" smtClean="0">
                <a:solidFill>
                  <a:srgbClr val="008000"/>
                </a:solidFill>
              </a:rPr>
              <a:t>).</a:t>
            </a:r>
            <a:endParaRPr lang="en-US" altLang="ja-JP" sz="1600" dirty="0">
              <a:solidFill>
                <a:srgbClr val="008000"/>
              </a:solidFill>
            </a:endParaRPr>
          </a:p>
        </p:txBody>
      </p:sp>
      <p:pic>
        <p:nvPicPr>
          <p:cNvPr id="25" name="Picture 84" descr="dense_cal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06865" y="550985"/>
            <a:ext cx="3810000" cy="1634345"/>
          </a:xfrm>
          <a:prstGeom prst="rect">
            <a:avLst/>
          </a:prstGeom>
          <a:noFill/>
        </p:spPr>
      </p:pic>
      <p:pic>
        <p:nvPicPr>
          <p:cNvPr id="29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58615" y="1910168"/>
            <a:ext cx="2205038" cy="1738312"/>
          </a:xfrm>
          <a:noFill/>
          <a:ln/>
        </p:spPr>
      </p:pic>
      <p:pic>
        <p:nvPicPr>
          <p:cNvPr id="30" name="Picture 10" descr="plinv_accep"/>
          <p:cNvPicPr>
            <a:picLocks noChangeAspect="1" noChangeArrowheads="1"/>
          </p:cNvPicPr>
          <p:nvPr/>
        </p:nvPicPr>
        <p:blipFill>
          <a:blip r:embed="rId11" cstate="print"/>
          <a:srcRect l="3998" b="3787"/>
          <a:stretch>
            <a:fillRect/>
          </a:stretch>
        </p:blipFill>
        <p:spPr bwMode="auto">
          <a:xfrm>
            <a:off x="2314453" y="1797700"/>
            <a:ext cx="2028825" cy="1733550"/>
          </a:xfrm>
          <a:prstGeom prst="rect">
            <a:avLst/>
          </a:prstGeom>
          <a:noFill/>
        </p:spPr>
      </p:pic>
      <p:sp>
        <p:nvSpPr>
          <p:cNvPr id="33" name="Text Box 20"/>
          <p:cNvSpPr txBox="1">
            <a:spLocks noChangeArrowheads="1"/>
          </p:cNvSpPr>
          <p:nvPr/>
        </p:nvSpPr>
        <p:spPr bwMode="auto">
          <a:xfrm>
            <a:off x="483945" y="3600855"/>
            <a:ext cx="16332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0" dirty="0" smtClean="0">
                <a:latin typeface="Tahoma" pitchFamily="34" charset="0"/>
              </a:rPr>
              <a:t>E549@KEK-PS</a:t>
            </a:r>
            <a:endParaRPr lang="en-US" altLang="ja-JP" b="0" dirty="0">
              <a:latin typeface="Tahoma" pitchFamily="34" charset="0"/>
            </a:endParaRP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2432908" y="3514398"/>
            <a:ext cx="19559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0" dirty="0" smtClean="0">
                <a:latin typeface="Tahoma" pitchFamily="34" charset="0"/>
              </a:rPr>
              <a:t>FINUDA@DA</a:t>
            </a:r>
            <a:r>
              <a:rPr lang="en-US" altLang="ja-JP" b="0" dirty="0" smtClean="0">
                <a:latin typeface="Symbol" pitchFamily="18" charset="2"/>
              </a:rPr>
              <a:t>F</a:t>
            </a:r>
            <a:r>
              <a:rPr lang="en-US" altLang="ja-JP" b="0" dirty="0" smtClean="0">
                <a:latin typeface="Tahoma" pitchFamily="34" charset="0"/>
              </a:rPr>
              <a:t>NE</a:t>
            </a:r>
            <a:endParaRPr lang="en-US" altLang="ja-JP" b="0" dirty="0">
              <a:latin typeface="Tahoma" pitchFamily="34" charset="0"/>
            </a:endParaRPr>
          </a:p>
        </p:txBody>
      </p:sp>
      <p:sp>
        <p:nvSpPr>
          <p:cNvPr id="35" name="Text Box 22"/>
          <p:cNvSpPr txBox="1">
            <a:spLocks noChangeArrowheads="1"/>
          </p:cNvSpPr>
          <p:nvPr/>
        </p:nvSpPr>
        <p:spPr bwMode="auto">
          <a:xfrm>
            <a:off x="2426601" y="5979562"/>
            <a:ext cx="2022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Tahoma" pitchFamily="34" charset="0"/>
              </a:rPr>
              <a:t>DISTO@SATUREN</a:t>
            </a:r>
            <a:endParaRPr lang="en-US" altLang="ja-JP" b="0" dirty="0">
              <a:latin typeface="Tahoma" pitchFamily="34" charset="0"/>
            </a:endParaRPr>
          </a:p>
        </p:txBody>
      </p:sp>
      <p:pic>
        <p:nvPicPr>
          <p:cNvPr id="36" name="Picture 3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9291" y="4000905"/>
            <a:ext cx="2006600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Text Box 37"/>
          <p:cNvSpPr txBox="1">
            <a:spLocks noChangeArrowheads="1"/>
          </p:cNvSpPr>
          <p:nvPr/>
        </p:nvSpPr>
        <p:spPr bwMode="auto">
          <a:xfrm>
            <a:off x="115280" y="5607455"/>
            <a:ext cx="23342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0" dirty="0" smtClean="0">
                <a:latin typeface="Tahoma" pitchFamily="34" charset="0"/>
              </a:rPr>
              <a:t>OBELIX@CERN-LEAR</a:t>
            </a:r>
            <a:endParaRPr lang="en-US" altLang="ja-JP" b="0" dirty="0">
              <a:latin typeface="Tahoma" pitchFamily="34" charset="0"/>
            </a:endParaRPr>
          </a:p>
        </p:txBody>
      </p:sp>
      <p:sp>
        <p:nvSpPr>
          <p:cNvPr id="38" name="角丸四角形 37"/>
          <p:cNvSpPr/>
          <p:nvPr/>
        </p:nvSpPr>
        <p:spPr>
          <a:xfrm>
            <a:off x="23446" y="1590783"/>
            <a:ext cx="4432423" cy="5246507"/>
          </a:xfrm>
          <a:prstGeom prst="roundRect">
            <a:avLst>
              <a:gd name="adj" fmla="val 6843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Text Box 64"/>
          <p:cNvSpPr txBox="1">
            <a:spLocks noChangeArrowheads="1"/>
          </p:cNvSpPr>
          <p:nvPr/>
        </p:nvSpPr>
        <p:spPr bwMode="auto">
          <a:xfrm>
            <a:off x="5043959" y="2069063"/>
            <a:ext cx="3696066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1400" dirty="0" err="1">
                <a:solidFill>
                  <a:srgbClr val="008000"/>
                </a:solidFill>
              </a:rPr>
              <a:t>T.Yamazaki</a:t>
            </a:r>
            <a:r>
              <a:rPr lang="en-US" altLang="ja-JP" sz="1400" dirty="0">
                <a:solidFill>
                  <a:srgbClr val="008000"/>
                </a:solidFill>
              </a:rPr>
              <a:t>, </a:t>
            </a:r>
            <a:r>
              <a:rPr lang="en-US" altLang="ja-JP" sz="1400" dirty="0" err="1">
                <a:solidFill>
                  <a:srgbClr val="008000"/>
                </a:solidFill>
              </a:rPr>
              <a:t>A.Dote</a:t>
            </a:r>
            <a:r>
              <a:rPr lang="en-US" altLang="ja-JP" sz="1400" dirty="0">
                <a:solidFill>
                  <a:srgbClr val="008000"/>
                </a:solidFill>
              </a:rPr>
              <a:t>, </a:t>
            </a:r>
            <a:r>
              <a:rPr lang="en-US" altLang="ja-JP" sz="1400" dirty="0" err="1">
                <a:solidFill>
                  <a:srgbClr val="008000"/>
                </a:solidFill>
              </a:rPr>
              <a:t>Y.Akiaishi</a:t>
            </a:r>
            <a:r>
              <a:rPr lang="en-US" altLang="ja-JP" sz="1400" dirty="0">
                <a:solidFill>
                  <a:srgbClr val="008000"/>
                </a:solidFill>
              </a:rPr>
              <a:t> PLB587,167(2004).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34409" y="6301893"/>
            <a:ext cx="4024692" cy="46166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bg1"/>
                </a:solidFill>
              </a:rPr>
              <a:t>We need conclusive evidence!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39" name="下矢印 38"/>
          <p:cNvSpPr/>
          <p:nvPr/>
        </p:nvSpPr>
        <p:spPr>
          <a:xfrm rot="19685744">
            <a:off x="7798542" y="2301495"/>
            <a:ext cx="345693" cy="948905"/>
          </a:xfrm>
          <a:prstGeom prst="downArrow">
            <a:avLst>
              <a:gd name="adj1" fmla="val 50000"/>
              <a:gd name="adj2" fmla="val 90953"/>
            </a:avLst>
          </a:prstGeom>
          <a:solidFill>
            <a:srgbClr val="FF66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88408" y="525764"/>
            <a:ext cx="4243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i="1" dirty="0" smtClean="0"/>
              <a:t>deeply-bound kaonic nuclear states exist? 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 descr="evdis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46" y="1805691"/>
            <a:ext cx="9019127" cy="4786323"/>
          </a:xfrm>
          <a:prstGeom prst="rect">
            <a:avLst/>
          </a:prstGeom>
        </p:spPr>
      </p:pic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4555-ADA7-416B-8055-30C15A07EC6B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  <p:cxnSp>
        <p:nvCxnSpPr>
          <p:cNvPr id="5" name="直線矢印コネクタ 4"/>
          <p:cNvCxnSpPr/>
          <p:nvPr/>
        </p:nvCxnSpPr>
        <p:spPr>
          <a:xfrm rot="10800000">
            <a:off x="2595182" y="4257468"/>
            <a:ext cx="500066" cy="21431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 flipV="1">
            <a:off x="1840524" y="4078324"/>
            <a:ext cx="649151" cy="13157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1045351" y="3967977"/>
            <a:ext cx="861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3">
                    <a:lumMod val="50000"/>
                  </a:schemeClr>
                </a:solidFill>
                <a:latin typeface="Symbol" pitchFamily="18" charset="2"/>
              </a:rPr>
              <a:t>L</a:t>
            </a:r>
            <a:r>
              <a:rPr kumimoji="1" lang="en-US" altLang="ja-JP" sz="24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ja-JP" sz="2400" b="1" dirty="0" err="1" smtClean="0">
                <a:solidFill>
                  <a:schemeClr val="accent3">
                    <a:lumMod val="50000"/>
                  </a:schemeClr>
                </a:solidFill>
              </a:rPr>
              <a:t>vtx</a:t>
            </a:r>
            <a:endParaRPr kumimoji="1" lang="ja-JP" alt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058979" y="4222981"/>
            <a:ext cx="1242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3">
                    <a:lumMod val="50000"/>
                  </a:schemeClr>
                </a:solidFill>
              </a:rPr>
              <a:t>K-pp </a:t>
            </a:r>
            <a:r>
              <a:rPr kumimoji="1" lang="en-US" altLang="ja-JP" sz="2400" b="1" dirty="0" err="1" smtClean="0">
                <a:solidFill>
                  <a:schemeClr val="accent3">
                    <a:lumMod val="50000"/>
                  </a:schemeClr>
                </a:solidFill>
              </a:rPr>
              <a:t>vtx</a:t>
            </a:r>
            <a:endParaRPr kumimoji="1" lang="ja-JP" alt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330676" y="4866342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p</a:t>
            </a:r>
            <a:endParaRPr kumimoji="1" lang="ja-JP" altLang="en-US" sz="24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10643" y="2868278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p</a:t>
            </a:r>
            <a:endParaRPr kumimoji="1" lang="ja-JP" altLang="en-US" sz="24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141040" y="3068669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Symbol" pitchFamily="18" charset="2"/>
              </a:rPr>
              <a:t>p</a:t>
            </a:r>
            <a:r>
              <a:rPr kumimoji="1" lang="en-US" altLang="ja-JP" sz="2400" b="1" dirty="0" smtClean="0"/>
              <a:t>-</a:t>
            </a:r>
            <a:endParaRPr kumimoji="1" lang="ja-JP" altLang="en-US" sz="2400" b="1" dirty="0"/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7667280" y="4186031"/>
            <a:ext cx="714380" cy="15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7915663" y="3723334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n</a:t>
            </a:r>
            <a:endParaRPr kumimoji="1" lang="ja-JP" altLang="en-US" sz="2400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689835" y="4251948"/>
            <a:ext cx="1383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~1300MeV/c</a:t>
            </a:r>
            <a:endParaRPr kumimoji="1" lang="ja-JP" altLang="en-US" i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217650" y="3266860"/>
            <a:ext cx="1266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~400MeV/c</a:t>
            </a:r>
            <a:endParaRPr kumimoji="1" lang="ja-JP" altLang="en-US" i="1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965194" y="3434963"/>
            <a:ext cx="1266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~150MeV/c</a:t>
            </a:r>
            <a:endParaRPr kumimoji="1" lang="ja-JP" altLang="en-US" i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139017" y="5259120"/>
            <a:ext cx="1266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~500MeV/c</a:t>
            </a:r>
            <a:endParaRPr kumimoji="1" lang="ja-JP" altLang="en-US" i="1" dirty="0"/>
          </a:p>
        </p:txBody>
      </p:sp>
      <p:sp>
        <p:nvSpPr>
          <p:cNvPr id="23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Expected</a:t>
            </a:r>
            <a:r>
              <a:rPr kumimoji="1" lang="en-US" altLang="ja-JP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Kinematics</a:t>
            </a: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for K-pp Decay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832428" y="5009545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p</a:t>
            </a:r>
            <a:endParaRPr kumimoji="1" lang="ja-JP" altLang="en-US" sz="2400" b="1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354489" y="2812190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p</a:t>
            </a:r>
            <a:endParaRPr kumimoji="1" lang="ja-JP" altLang="en-US" sz="2400" b="1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7326271" y="2813290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Symbol" pitchFamily="18" charset="2"/>
              </a:rPr>
              <a:t>p</a:t>
            </a:r>
            <a:r>
              <a:rPr kumimoji="1" lang="en-US" altLang="ja-JP" sz="2400" b="1" dirty="0" smtClean="0"/>
              <a:t>-</a:t>
            </a:r>
            <a:endParaRPr kumimoji="1" lang="ja-JP" altLang="en-US" sz="2400" b="1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09602" y="550986"/>
            <a:ext cx="41027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kumimoji="1" lang="en-US" altLang="ja-JP" sz="2400" b="1" dirty="0" smtClean="0">
                <a:solidFill>
                  <a:srgbClr val="002060"/>
                </a:solidFill>
              </a:rPr>
              <a:t>binding energy = 100MeV/c</a:t>
            </a:r>
            <a:r>
              <a:rPr kumimoji="1" lang="en-US" altLang="ja-JP" sz="2400" b="1" baseline="30000" dirty="0" smtClean="0">
                <a:solidFill>
                  <a:srgbClr val="002060"/>
                </a:solidFill>
              </a:rPr>
              <a:t>2</a:t>
            </a:r>
          </a:p>
          <a:p>
            <a:pPr>
              <a:buFont typeface="Wingdings" pitchFamily="2" charset="2"/>
              <a:buChar char="l"/>
            </a:pPr>
            <a:r>
              <a:rPr lang="en-US" altLang="ja-JP" sz="2400" b="1" dirty="0" smtClean="0">
                <a:solidFill>
                  <a:srgbClr val="002060"/>
                </a:solidFill>
              </a:rPr>
              <a:t>Isotropic decay of K-pp </a:t>
            </a:r>
            <a:endParaRPr kumimoji="1" lang="en-US" altLang="ja-JP" sz="2400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l"/>
            </a:pPr>
            <a:r>
              <a:rPr lang="en-US" altLang="ja-JP" sz="2400" b="1" dirty="0" smtClean="0">
                <a:solidFill>
                  <a:srgbClr val="002060"/>
                </a:solidFill>
              </a:rPr>
              <a:t>with forward </a:t>
            </a:r>
            <a:r>
              <a:rPr kumimoji="1" lang="en-US" altLang="ja-JP" sz="2400" b="1" dirty="0" smtClean="0">
                <a:solidFill>
                  <a:srgbClr val="002060"/>
                </a:solidFill>
              </a:rPr>
              <a:t>neutron</a:t>
            </a:r>
            <a:endParaRPr kumimoji="1" lang="ja-JP" altLang="en-US" sz="2400" b="1" dirty="0">
              <a:solidFill>
                <a:srgbClr val="00206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386322" y="539261"/>
            <a:ext cx="2757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>
                <a:solidFill>
                  <a:srgbClr val="7030A0"/>
                </a:solidFill>
              </a:rPr>
              <a:t>Calculated </a:t>
            </a:r>
            <a:r>
              <a:rPr lang="en-US" altLang="ja-JP" sz="2000" b="1" i="1" dirty="0" smtClean="0">
                <a:solidFill>
                  <a:srgbClr val="7030A0"/>
                </a:solidFill>
              </a:rPr>
              <a:t>using</a:t>
            </a:r>
            <a:r>
              <a:rPr kumimoji="1" lang="en-US" altLang="ja-JP" sz="2000" b="1" i="1" dirty="0" smtClean="0">
                <a:solidFill>
                  <a:srgbClr val="7030A0"/>
                </a:solidFill>
              </a:rPr>
              <a:t> Geant4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DSCN22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09453" y="3698421"/>
            <a:ext cx="4038603" cy="3028953"/>
          </a:xfrm>
          <a:prstGeom prst="rect">
            <a:avLst/>
          </a:prstGeom>
        </p:spPr>
      </p:pic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  <p:sp>
        <p:nvSpPr>
          <p:cNvPr id="24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Hodoscope</a:t>
            </a:r>
            <a:r>
              <a:rPr kumimoji="1" lang="en-US" altLang="ja-JP" sz="4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Counter (CDH</a:t>
            </a: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図 9" descr="tmp3.png"/>
          <p:cNvPicPr>
            <a:picLocks noChangeAspect="1"/>
          </p:cNvPicPr>
          <p:nvPr/>
        </p:nvPicPr>
        <p:blipFill>
          <a:blip r:embed="rId4" cstate="print"/>
          <a:srcRect r="6854"/>
          <a:stretch>
            <a:fillRect/>
          </a:stretch>
        </p:blipFill>
        <p:spPr>
          <a:xfrm>
            <a:off x="4932948" y="819690"/>
            <a:ext cx="4078088" cy="296602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4876803" y="504094"/>
            <a:ext cx="4266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2060"/>
                </a:solidFill>
              </a:rPr>
              <a:t>expected </a:t>
            </a:r>
            <a:r>
              <a:rPr kumimoji="1" lang="en-US" altLang="ja-JP" sz="2000" b="1" dirty="0" err="1" smtClean="0">
                <a:solidFill>
                  <a:srgbClr val="002060"/>
                </a:solidFill>
              </a:rPr>
              <a:t>pID</a:t>
            </a:r>
            <a:r>
              <a:rPr kumimoji="1" lang="en-US" altLang="ja-JP" sz="2000" b="1" dirty="0" smtClean="0">
                <a:solidFill>
                  <a:srgbClr val="002060"/>
                </a:solidFill>
              </a:rPr>
              <a:t> using </a:t>
            </a:r>
            <a:r>
              <a:rPr kumimoji="1" lang="en-US" altLang="ja-JP" sz="2000" b="1" dirty="0" err="1" smtClean="0">
                <a:solidFill>
                  <a:srgbClr val="002060"/>
                </a:solidFill>
              </a:rPr>
              <a:t>ToF</a:t>
            </a:r>
            <a:r>
              <a:rPr kumimoji="1" lang="en-US" altLang="ja-JP" sz="2000" b="1" dirty="0" smtClean="0">
                <a:solidFill>
                  <a:srgbClr val="002060"/>
                </a:solidFill>
              </a:rPr>
              <a:t> measurements</a:t>
            </a:r>
            <a:endParaRPr kumimoji="1" lang="ja-JP" altLang="en-US" sz="2000" b="1" dirty="0">
              <a:solidFill>
                <a:srgbClr val="00206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42257" y="6396335"/>
            <a:ext cx="7881258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bg1"/>
                </a:solidFill>
              </a:rPr>
              <a:t> CDH system has been mounted </a:t>
            </a:r>
            <a:r>
              <a:rPr kumimoji="1" lang="en-US" altLang="ja-JP" sz="2400" b="1" dirty="0" smtClean="0">
                <a:solidFill>
                  <a:schemeClr val="bg1"/>
                </a:solidFill>
              </a:rPr>
              <a:t>inside </a:t>
            </a:r>
            <a:r>
              <a:rPr lang="en-US" altLang="ja-JP" sz="2400" b="1" dirty="0" smtClean="0">
                <a:solidFill>
                  <a:schemeClr val="bg1"/>
                </a:solidFill>
              </a:rPr>
              <a:t>the S</a:t>
            </a:r>
            <a:r>
              <a:rPr kumimoji="1" lang="en-US" altLang="ja-JP" sz="2400" b="1" dirty="0" smtClean="0">
                <a:solidFill>
                  <a:schemeClr val="bg1"/>
                </a:solidFill>
              </a:rPr>
              <a:t>olenoid </a:t>
            </a:r>
            <a:r>
              <a:rPr lang="en-US" altLang="ja-JP" sz="2400" b="1" dirty="0" smtClean="0">
                <a:solidFill>
                  <a:schemeClr val="bg1"/>
                </a:solidFill>
              </a:rPr>
              <a:t>M</a:t>
            </a:r>
            <a:r>
              <a:rPr kumimoji="1" lang="en-US" altLang="ja-JP" sz="2400" b="1" dirty="0" smtClean="0">
                <a:solidFill>
                  <a:schemeClr val="bg1"/>
                </a:solidFill>
              </a:rPr>
              <a:t>agnet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85352" y="506626"/>
            <a:ext cx="4584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CDH is used for the charged trigger and particle identification.</a:t>
            </a:r>
            <a:endParaRPr kumimoji="1" lang="ja-JP" altLang="en-US" sz="2400" dirty="0"/>
          </a:p>
        </p:txBody>
      </p:sp>
      <p:pic>
        <p:nvPicPr>
          <p:cNvPr id="7" name="図 6" descr="CDH.png"/>
          <p:cNvPicPr>
            <a:picLocks noChangeAspect="1"/>
          </p:cNvPicPr>
          <p:nvPr/>
        </p:nvPicPr>
        <p:blipFill>
          <a:blip r:embed="rId5" cstate="print"/>
          <a:srcRect l="15769" t="3858" r="18077" b="17274"/>
          <a:stretch>
            <a:fillRect/>
          </a:stretch>
        </p:blipFill>
        <p:spPr>
          <a:xfrm>
            <a:off x="60161" y="1246770"/>
            <a:ext cx="4860758" cy="4097731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3446" y="4745793"/>
            <a:ext cx="4548554" cy="1631216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2000" dirty="0" smtClean="0"/>
              <a:t>Plastic Scintillator : </a:t>
            </a:r>
            <a:endParaRPr lang="en-US" altLang="ja-JP" sz="2000" b="0" dirty="0" smtClean="0"/>
          </a:p>
          <a:p>
            <a:r>
              <a:rPr lang="en-US" altLang="ja-JP" sz="2000" b="0" dirty="0" smtClean="0"/>
              <a:t>    99x30x700 mm</a:t>
            </a:r>
            <a:r>
              <a:rPr lang="en-US" altLang="ja-JP" sz="2000" b="0" baseline="30000" dirty="0" smtClean="0"/>
              <a:t>3</a:t>
            </a:r>
            <a:r>
              <a:rPr lang="ja-JP" altLang="en-US" sz="2000" baseline="30000" dirty="0" smtClean="0"/>
              <a:t> </a:t>
            </a:r>
            <a:r>
              <a:rPr lang="ja-JP" altLang="en-US" sz="2000" b="0" dirty="0" smtClean="0"/>
              <a:t>（</a:t>
            </a:r>
            <a:r>
              <a:rPr lang="en-US" altLang="ja-JP" sz="2000" b="0" dirty="0"/>
              <a:t>W</a:t>
            </a:r>
            <a:r>
              <a:rPr lang="ja-JP" altLang="en-US" sz="2000" b="0" dirty="0" smtClean="0"/>
              <a:t>Ｘ</a:t>
            </a:r>
            <a:r>
              <a:rPr lang="en-US" altLang="ja-JP" sz="2000" b="0" dirty="0" smtClean="0"/>
              <a:t>T</a:t>
            </a:r>
            <a:r>
              <a:rPr lang="ja-JP" altLang="en-US" sz="2000" b="0" dirty="0" smtClean="0"/>
              <a:t>Ｘ</a:t>
            </a:r>
            <a:r>
              <a:rPr lang="en-US" altLang="ja-JP" sz="2000" b="0" dirty="0" smtClean="0"/>
              <a:t>L</a:t>
            </a:r>
            <a:r>
              <a:rPr lang="ja-JP" altLang="en-US" sz="2000" b="0" dirty="0" smtClean="0"/>
              <a:t>）</a:t>
            </a:r>
            <a:r>
              <a:rPr lang="en-US" altLang="ja-JP" sz="2000" b="0" dirty="0" smtClean="0"/>
              <a:t>Configuration :  36 modules</a:t>
            </a:r>
          </a:p>
          <a:p>
            <a:r>
              <a:rPr lang="en-US" altLang="ja-JP" sz="2000" dirty="0" smtClean="0"/>
              <a:t>PMT: Hamamatsu H8409 (fine mesh) x 72</a:t>
            </a:r>
            <a:endParaRPr lang="en-US" altLang="ja-JP" sz="2000" b="0" dirty="0" smtClean="0"/>
          </a:p>
          <a:p>
            <a:r>
              <a:rPr lang="en-US" altLang="ja-JP" sz="2000" dirty="0" err="1" smtClean="0">
                <a:latin typeface="Symbol" pitchFamily="18" charset="2"/>
              </a:rPr>
              <a:t>s</a:t>
            </a:r>
            <a:r>
              <a:rPr lang="en-US" altLang="ja-JP" sz="2000" baseline="-25000" dirty="0" err="1" smtClean="0"/>
              <a:t>int</a:t>
            </a:r>
            <a:r>
              <a:rPr lang="en-US" altLang="ja-JP" sz="2000" dirty="0" smtClean="0"/>
              <a:t> = 76psec</a:t>
            </a:r>
            <a:endParaRPr lang="en-US" altLang="ja-JP" sz="2000" b="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959699" y="3797440"/>
            <a:ext cx="1211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FFFF00"/>
                </a:solidFill>
              </a:rPr>
              <a:t>Feb. 2009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9262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J-PARC E15 Experiment</a:t>
            </a:r>
            <a:endParaRPr kumimoji="1" lang="ja-JP" altLang="en-US" b="1" dirty="0"/>
          </a:p>
        </p:txBody>
      </p:sp>
      <p:sp>
        <p:nvSpPr>
          <p:cNvPr id="7" name="Oval 62"/>
          <p:cNvSpPr>
            <a:spLocks noChangeArrowheads="1"/>
          </p:cNvSpPr>
          <p:nvPr/>
        </p:nvSpPr>
        <p:spPr bwMode="auto">
          <a:xfrm>
            <a:off x="1263650" y="2432050"/>
            <a:ext cx="649288" cy="64928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99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107950" y="1411288"/>
            <a:ext cx="2519363" cy="2089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466725" y="2563813"/>
            <a:ext cx="576263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94666" y="633535"/>
            <a:ext cx="8623055" cy="6588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kumimoji="1" lang="en-US" altLang="ja-JP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search for K-pp bound state using </a:t>
            </a:r>
            <a:r>
              <a:rPr kumimoji="1" lang="en-US" altLang="ja-JP" sz="32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He(K</a:t>
            </a:r>
            <a:r>
              <a:rPr kumimoji="1" lang="en-US" altLang="ja-JP" sz="32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,n) reaction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249238" y="2419350"/>
            <a:ext cx="288925" cy="28892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77800" y="1741488"/>
            <a:ext cx="5207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3200" b="0">
                <a:solidFill>
                  <a:schemeClr val="folHlink"/>
                </a:solidFill>
                <a:latin typeface="Tahoma" pitchFamily="34" charset="0"/>
              </a:rPr>
              <a:t>K</a:t>
            </a:r>
            <a:r>
              <a:rPr lang="en-US" altLang="ja-JP" sz="3200" b="0" baseline="30000">
                <a:solidFill>
                  <a:schemeClr val="folHlink"/>
                </a:solidFill>
                <a:latin typeface="Tahoma" pitchFamily="34" charset="0"/>
              </a:rPr>
              <a:t>-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376363" y="1555750"/>
            <a:ext cx="819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3200" b="0" baseline="30000">
                <a:solidFill>
                  <a:schemeClr val="hlink"/>
                </a:solidFill>
                <a:latin typeface="Tahoma" pitchFamily="34" charset="0"/>
              </a:rPr>
              <a:t>3</a:t>
            </a:r>
            <a:r>
              <a:rPr lang="en-US" altLang="ja-JP" sz="3200" b="0">
                <a:solidFill>
                  <a:schemeClr val="hlink"/>
                </a:solidFill>
                <a:latin typeface="Tahoma" pitchFamily="34" charset="0"/>
              </a:rPr>
              <a:t>He</a:t>
            </a: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2619374" y="1784351"/>
            <a:ext cx="1546225" cy="1139825"/>
            <a:chOff x="1650" y="1124"/>
            <a:chExt cx="974" cy="718"/>
          </a:xfrm>
        </p:grpSpPr>
        <p:sp>
          <p:nvSpPr>
            <p:cNvPr id="24" name="AutoShape 41"/>
            <p:cNvSpPr>
              <a:spLocks noChangeArrowheads="1"/>
            </p:cNvSpPr>
            <p:nvPr/>
          </p:nvSpPr>
          <p:spPr bwMode="auto">
            <a:xfrm>
              <a:off x="1791" y="1434"/>
              <a:ext cx="680" cy="408"/>
            </a:xfrm>
            <a:prstGeom prst="rightArrow">
              <a:avLst>
                <a:gd name="adj1" fmla="val 50000"/>
                <a:gd name="adj2" fmla="val 41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5" name="Text Box 42"/>
            <p:cNvSpPr txBox="1">
              <a:spLocks noChangeArrowheads="1"/>
            </p:cNvSpPr>
            <p:nvPr/>
          </p:nvSpPr>
          <p:spPr bwMode="auto">
            <a:xfrm>
              <a:off x="1650" y="1124"/>
              <a:ext cx="97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 b="0" dirty="0" smtClean="0">
                  <a:solidFill>
                    <a:schemeClr val="hlink"/>
                  </a:solidFill>
                  <a:latin typeface="Tahoma" pitchFamily="34" charset="0"/>
                </a:rPr>
                <a:t>Formation</a:t>
              </a:r>
              <a:endParaRPr lang="en-US" altLang="ja-JP" sz="2400" b="0" dirty="0">
                <a:solidFill>
                  <a:schemeClr val="hlink"/>
                </a:solidFill>
                <a:latin typeface="Tahoma" pitchFamily="34" charset="0"/>
              </a:endParaRPr>
            </a:p>
          </p:txBody>
        </p:sp>
      </p:grpSp>
      <p:sp>
        <p:nvSpPr>
          <p:cNvPr id="27" name="Text Box 45"/>
          <p:cNvSpPr txBox="1">
            <a:spLocks noChangeArrowheads="1"/>
          </p:cNvSpPr>
          <p:nvPr/>
        </p:nvSpPr>
        <p:spPr bwMode="auto">
          <a:xfrm>
            <a:off x="4148138" y="4606925"/>
            <a:ext cx="494718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2400" b="1" dirty="0" smtClean="0">
                <a:latin typeface="Tahoma" pitchFamily="34" charset="0"/>
              </a:rPr>
              <a:t>exclusive measurement</a:t>
            </a:r>
            <a:r>
              <a:rPr lang="en-US" altLang="ja-JP" sz="2400" b="0" dirty="0" smtClean="0">
                <a:latin typeface="Tahoma" pitchFamily="34" charset="0"/>
              </a:rPr>
              <a:t> by</a:t>
            </a:r>
            <a:r>
              <a:rPr lang="en-US" altLang="ja-JP" sz="2400" b="0" dirty="0">
                <a:latin typeface="Tahoma" pitchFamily="34" charset="0"/>
              </a:rPr>
              <a:t/>
            </a:r>
            <a:br>
              <a:rPr lang="en-US" altLang="ja-JP" sz="2400" b="0" dirty="0">
                <a:latin typeface="Tahoma" pitchFamily="34" charset="0"/>
              </a:rPr>
            </a:br>
            <a:r>
              <a:rPr lang="en-US" altLang="ja-JP" sz="2400" b="1" dirty="0">
                <a:solidFill>
                  <a:srgbClr val="FF0000"/>
                </a:solidFill>
                <a:latin typeface="Tahoma" pitchFamily="34" charset="0"/>
              </a:rPr>
              <a:t>Missing mass spectroscopy</a:t>
            </a:r>
          </a:p>
          <a:p>
            <a:pPr algn="ctr"/>
            <a:r>
              <a:rPr lang="en-US" altLang="ja-JP" sz="2400" dirty="0" smtClean="0">
                <a:latin typeface="Tahoma" pitchFamily="34" charset="0"/>
              </a:rPr>
              <a:t>and</a:t>
            </a:r>
            <a:endParaRPr lang="en-US" altLang="ja-JP" sz="2400" b="0" dirty="0">
              <a:latin typeface="Tahoma" pitchFamily="34" charset="0"/>
            </a:endParaRPr>
          </a:p>
          <a:p>
            <a:pPr algn="ctr"/>
            <a:r>
              <a:rPr lang="en-US" altLang="ja-JP" sz="2400" b="1" dirty="0">
                <a:solidFill>
                  <a:srgbClr val="FF0000"/>
                </a:solidFill>
                <a:latin typeface="Tahoma" pitchFamily="34" charset="0"/>
              </a:rPr>
              <a:t>Invariant mass </a:t>
            </a:r>
            <a:r>
              <a:rPr lang="en-US" altLang="ja-JP" sz="2400" b="1" dirty="0" smtClean="0">
                <a:solidFill>
                  <a:srgbClr val="FF0000"/>
                </a:solidFill>
                <a:latin typeface="Tahoma" pitchFamily="34" charset="0"/>
              </a:rPr>
              <a:t>reconstruction</a:t>
            </a:r>
            <a:r>
              <a:rPr lang="en-US" altLang="ja-JP" sz="2400" b="1" dirty="0" smtClean="0">
                <a:latin typeface="Tahoma" pitchFamily="34" charset="0"/>
              </a:rPr>
              <a:t> </a:t>
            </a:r>
          </a:p>
        </p:txBody>
      </p:sp>
      <p:sp>
        <p:nvSpPr>
          <p:cNvPr id="28" name="Rectangle 46"/>
          <p:cNvSpPr>
            <a:spLocks noChangeArrowheads="1"/>
          </p:cNvSpPr>
          <p:nvPr/>
        </p:nvSpPr>
        <p:spPr bwMode="auto">
          <a:xfrm>
            <a:off x="4494458" y="5045444"/>
            <a:ext cx="4239234" cy="360363"/>
          </a:xfrm>
          <a:prstGeom prst="rect">
            <a:avLst/>
          </a:prstGeom>
          <a:noFill/>
          <a:ln w="38100">
            <a:solidFill>
              <a:srgbClr val="FF33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" name="Rectangle 47"/>
          <p:cNvSpPr>
            <a:spLocks noChangeArrowheads="1"/>
          </p:cNvSpPr>
          <p:nvPr/>
        </p:nvSpPr>
        <p:spPr bwMode="auto">
          <a:xfrm>
            <a:off x="4239970" y="5752858"/>
            <a:ext cx="4728184" cy="360363"/>
          </a:xfrm>
          <a:prstGeom prst="rect">
            <a:avLst/>
          </a:prstGeom>
          <a:noFill/>
          <a:ln w="38100">
            <a:solidFill>
              <a:srgbClr val="FF33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3" name="Group 52"/>
          <p:cNvGrpSpPr>
            <a:grpSpLocks/>
          </p:cNvGrpSpPr>
          <p:nvPr/>
        </p:nvGrpSpPr>
        <p:grpSpPr bwMode="auto">
          <a:xfrm>
            <a:off x="3416295" y="3371847"/>
            <a:ext cx="1719685" cy="668063"/>
            <a:chOff x="2099" y="2124"/>
            <a:chExt cx="1141" cy="482"/>
          </a:xfrm>
        </p:grpSpPr>
        <p:sp>
          <p:nvSpPr>
            <p:cNvPr id="44" name="AutoShape 24"/>
            <p:cNvSpPr>
              <a:spLocks noChangeArrowheads="1"/>
            </p:cNvSpPr>
            <p:nvPr/>
          </p:nvSpPr>
          <p:spPr bwMode="auto">
            <a:xfrm rot="2983643">
              <a:off x="2337" y="1886"/>
              <a:ext cx="363" cy="840"/>
            </a:xfrm>
            <a:prstGeom prst="downArrow">
              <a:avLst>
                <a:gd name="adj1" fmla="val 32685"/>
                <a:gd name="adj2" fmla="val 10806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ja-JP" altLang="en-US"/>
            </a:p>
          </p:txBody>
        </p:sp>
        <p:sp>
          <p:nvSpPr>
            <p:cNvPr id="45" name="Text Box 37"/>
            <p:cNvSpPr txBox="1">
              <a:spLocks noChangeArrowheads="1"/>
            </p:cNvSpPr>
            <p:nvPr/>
          </p:nvSpPr>
          <p:spPr bwMode="auto">
            <a:xfrm>
              <a:off x="2573" y="2276"/>
              <a:ext cx="667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 b="0" dirty="0">
                  <a:solidFill>
                    <a:schemeClr val="hlink"/>
                  </a:solidFill>
                  <a:latin typeface="Tahoma" pitchFamily="34" charset="0"/>
                </a:rPr>
                <a:t>Decay</a:t>
              </a:r>
            </a:p>
          </p:txBody>
        </p:sp>
      </p:grpSp>
      <p:sp>
        <p:nvSpPr>
          <p:cNvPr id="48" name="Oval 57"/>
          <p:cNvSpPr>
            <a:spLocks noChangeArrowheads="1"/>
          </p:cNvSpPr>
          <p:nvPr/>
        </p:nvSpPr>
        <p:spPr bwMode="auto">
          <a:xfrm>
            <a:off x="1498600" y="2124075"/>
            <a:ext cx="647700" cy="647700"/>
          </a:xfrm>
          <a:prstGeom prst="ellipse">
            <a:avLst/>
          </a:prstGeom>
          <a:gradFill rotWithShape="1">
            <a:gsLst>
              <a:gs pos="0">
                <a:srgbClr val="00B050"/>
              </a:gs>
              <a:gs pos="100000">
                <a:srgbClr val="00CC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6" name="グループ化 52"/>
          <p:cNvGrpSpPr/>
          <p:nvPr/>
        </p:nvGrpSpPr>
        <p:grpSpPr>
          <a:xfrm>
            <a:off x="4140200" y="1344613"/>
            <a:ext cx="3600450" cy="2222500"/>
            <a:chOff x="4140200" y="1344613"/>
            <a:chExt cx="3600450" cy="2222500"/>
          </a:xfrm>
        </p:grpSpPr>
        <p:sp>
          <p:nvSpPr>
            <p:cNvPr id="8" name="Oval 59"/>
            <p:cNvSpPr>
              <a:spLocks noChangeArrowheads="1"/>
            </p:cNvSpPr>
            <p:nvPr/>
          </p:nvSpPr>
          <p:spPr bwMode="auto">
            <a:xfrm>
              <a:off x="4432300" y="2466975"/>
              <a:ext cx="649288" cy="649288"/>
            </a:xfrm>
            <a:prstGeom prst="ellipse">
              <a:avLst/>
            </a:prstGeom>
            <a:gradFill rotWithShape="1">
              <a:gsLst>
                <a:gs pos="0">
                  <a:srgbClr val="FF99FF"/>
                </a:gs>
                <a:gs pos="100000">
                  <a:srgbClr val="FF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4140200" y="1344613"/>
              <a:ext cx="3600450" cy="22225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4490916" y="1627356"/>
              <a:ext cx="122229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b="1" dirty="0">
                  <a:solidFill>
                    <a:schemeClr val="tx2"/>
                  </a:solidFill>
                  <a:latin typeface="Tahoma" pitchFamily="34" charset="0"/>
                </a:rPr>
                <a:t>K</a:t>
              </a:r>
              <a:r>
                <a:rPr lang="en-US" altLang="ja-JP" sz="2000" b="1" baseline="30000" dirty="0">
                  <a:solidFill>
                    <a:schemeClr val="tx2"/>
                  </a:solidFill>
                  <a:latin typeface="Tahoma" pitchFamily="34" charset="0"/>
                </a:rPr>
                <a:t>-</a:t>
              </a:r>
              <a:r>
                <a:rPr lang="en-US" altLang="ja-JP" sz="2000" b="1" dirty="0">
                  <a:solidFill>
                    <a:schemeClr val="tx2"/>
                  </a:solidFill>
                  <a:latin typeface="Tahoma" pitchFamily="34" charset="0"/>
                </a:rPr>
                <a:t>pp</a:t>
              </a:r>
            </a:p>
            <a:p>
              <a:pPr algn="ctr"/>
              <a:r>
                <a:rPr lang="en-US" altLang="ja-JP" sz="2000" b="1" dirty="0">
                  <a:solidFill>
                    <a:schemeClr val="tx2"/>
                  </a:solidFill>
                  <a:latin typeface="Tahoma" pitchFamily="34" charset="0"/>
                </a:rPr>
                <a:t>cluster</a:t>
              </a:r>
            </a:p>
          </p:txBody>
        </p:sp>
        <p:sp>
          <p:nvSpPr>
            <p:cNvPr id="17" name="Oval 12"/>
            <p:cNvSpPr>
              <a:spLocks noChangeArrowheads="1"/>
            </p:cNvSpPr>
            <p:nvPr/>
          </p:nvSpPr>
          <p:spPr bwMode="auto">
            <a:xfrm>
              <a:off x="4932363" y="2635250"/>
              <a:ext cx="288925" cy="288925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flipV="1">
              <a:off x="7164388" y="2362200"/>
              <a:ext cx="433387" cy="1588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6013450" y="1482725"/>
              <a:ext cx="1582738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3200" b="0">
                  <a:solidFill>
                    <a:schemeClr val="hlink"/>
                  </a:solidFill>
                  <a:latin typeface="Tahoma" pitchFamily="34" charset="0"/>
                </a:rPr>
                <a:t>neutron</a:t>
              </a:r>
            </a:p>
          </p:txBody>
        </p:sp>
        <p:sp>
          <p:nvSpPr>
            <p:cNvPr id="20" name="Oval 22"/>
            <p:cNvSpPr>
              <a:spLocks noChangeArrowheads="1"/>
            </p:cNvSpPr>
            <p:nvPr/>
          </p:nvSpPr>
          <p:spPr bwMode="auto">
            <a:xfrm>
              <a:off x="4284663" y="1411288"/>
              <a:ext cx="1584325" cy="2087562"/>
            </a:xfrm>
            <a:prstGeom prst="ellips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1" name="Rectangle 38"/>
            <p:cNvSpPr>
              <a:spLocks noChangeArrowheads="1"/>
            </p:cNvSpPr>
            <p:nvPr/>
          </p:nvSpPr>
          <p:spPr bwMode="auto">
            <a:xfrm>
              <a:off x="5940425" y="1482725"/>
              <a:ext cx="1728788" cy="194468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7" name="Oval 56"/>
            <p:cNvSpPr>
              <a:spLocks noChangeArrowheads="1"/>
            </p:cNvSpPr>
            <p:nvPr/>
          </p:nvSpPr>
          <p:spPr bwMode="auto">
            <a:xfrm>
              <a:off x="6494463" y="2047875"/>
              <a:ext cx="647700" cy="647700"/>
            </a:xfrm>
            <a:prstGeom prst="ellipse">
              <a:avLst/>
            </a:prstGeom>
            <a:gradFill rotWithShape="1">
              <a:gsLst>
                <a:gs pos="0">
                  <a:srgbClr val="00B050"/>
                </a:gs>
                <a:gs pos="100000">
                  <a:srgbClr val="00CC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" name="Oval 58"/>
            <p:cNvSpPr>
              <a:spLocks noChangeArrowheads="1"/>
            </p:cNvSpPr>
            <p:nvPr/>
          </p:nvSpPr>
          <p:spPr bwMode="auto">
            <a:xfrm>
              <a:off x="5103813" y="2481263"/>
              <a:ext cx="649287" cy="649287"/>
            </a:xfrm>
            <a:prstGeom prst="ellipse">
              <a:avLst/>
            </a:prstGeom>
            <a:gradFill rotWithShape="1">
              <a:gsLst>
                <a:gs pos="0">
                  <a:srgbClr val="FF99FF"/>
                </a:gs>
                <a:gs pos="100000">
                  <a:srgbClr val="FF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50" name="Oval 61"/>
          <p:cNvSpPr>
            <a:spLocks noChangeArrowheads="1"/>
          </p:cNvSpPr>
          <p:nvPr/>
        </p:nvSpPr>
        <p:spPr bwMode="auto">
          <a:xfrm>
            <a:off x="1739900" y="2457450"/>
            <a:ext cx="649288" cy="64928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99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23" name="グループ化 53"/>
          <p:cNvGrpSpPr/>
          <p:nvPr/>
        </p:nvGrpSpPr>
        <p:grpSpPr>
          <a:xfrm>
            <a:off x="107950" y="3860800"/>
            <a:ext cx="3527425" cy="2663825"/>
            <a:chOff x="107950" y="3860800"/>
            <a:chExt cx="3527425" cy="2663825"/>
          </a:xfrm>
        </p:grpSpPr>
        <p:sp>
          <p:nvSpPr>
            <p:cNvPr id="30" name="Rectangle 23"/>
            <p:cNvSpPr>
              <a:spLocks noChangeArrowheads="1"/>
            </p:cNvSpPr>
            <p:nvPr/>
          </p:nvSpPr>
          <p:spPr bwMode="auto">
            <a:xfrm>
              <a:off x="107950" y="3860800"/>
              <a:ext cx="3527425" cy="26638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ja-JP" altLang="ja-JP" b="0">
                <a:latin typeface="Tahoma" pitchFamily="34" charset="0"/>
              </a:endParaRPr>
            </a:p>
          </p:txBody>
        </p:sp>
        <p:sp>
          <p:nvSpPr>
            <p:cNvPr id="31" name="Oval 25"/>
            <p:cNvSpPr>
              <a:spLocks noChangeArrowheads="1"/>
            </p:cNvSpPr>
            <p:nvPr/>
          </p:nvSpPr>
          <p:spPr bwMode="auto">
            <a:xfrm>
              <a:off x="1187450" y="4727575"/>
              <a:ext cx="647700" cy="64770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2" name="Line 27"/>
            <p:cNvSpPr>
              <a:spLocks noChangeShapeType="1"/>
            </p:cNvSpPr>
            <p:nvPr/>
          </p:nvSpPr>
          <p:spPr bwMode="auto">
            <a:xfrm>
              <a:off x="2627313" y="5016500"/>
              <a:ext cx="576262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Line 28"/>
            <p:cNvSpPr>
              <a:spLocks noChangeShapeType="1"/>
            </p:cNvSpPr>
            <p:nvPr/>
          </p:nvSpPr>
          <p:spPr bwMode="auto">
            <a:xfrm flipH="1">
              <a:off x="1187450" y="5303838"/>
              <a:ext cx="215900" cy="21590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Text Box 29"/>
            <p:cNvSpPr txBox="1">
              <a:spLocks noChangeArrowheads="1"/>
            </p:cNvSpPr>
            <p:nvPr/>
          </p:nvSpPr>
          <p:spPr bwMode="auto">
            <a:xfrm>
              <a:off x="1042988" y="4230688"/>
              <a:ext cx="49847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3600" b="0">
                  <a:solidFill>
                    <a:srgbClr val="FF0000"/>
                  </a:solidFill>
                  <a:latin typeface="Symbol" pitchFamily="18" charset="2"/>
                </a:rPr>
                <a:t>L</a:t>
              </a:r>
            </a:p>
          </p:txBody>
        </p:sp>
        <p:sp>
          <p:nvSpPr>
            <p:cNvPr id="35" name="Text Box 30"/>
            <p:cNvSpPr txBox="1">
              <a:spLocks noChangeArrowheads="1"/>
            </p:cNvSpPr>
            <p:nvPr/>
          </p:nvSpPr>
          <p:spPr bwMode="auto">
            <a:xfrm>
              <a:off x="2339975" y="4219575"/>
              <a:ext cx="409575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3200" b="0">
                  <a:solidFill>
                    <a:srgbClr val="FF33CC"/>
                  </a:solidFill>
                  <a:latin typeface="Tahoma" pitchFamily="34" charset="0"/>
                </a:rPr>
                <a:t>p</a:t>
              </a:r>
            </a:p>
          </p:txBody>
        </p:sp>
        <p:sp>
          <p:nvSpPr>
            <p:cNvPr id="36" name="Oval 32"/>
            <p:cNvSpPr>
              <a:spLocks noChangeArrowheads="1"/>
            </p:cNvSpPr>
            <p:nvPr/>
          </p:nvSpPr>
          <p:spPr bwMode="auto">
            <a:xfrm>
              <a:off x="539750" y="5375275"/>
              <a:ext cx="288925" cy="288925"/>
            </a:xfrm>
            <a:prstGeom prst="ellipse">
              <a:avLst/>
            </a:prstGeom>
            <a:gradFill rotWithShape="1">
              <a:gsLst>
                <a:gs pos="0">
                  <a:srgbClr val="339966"/>
                </a:gs>
                <a:gs pos="100000">
                  <a:srgbClr val="3399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7" name="Line 33"/>
            <p:cNvSpPr>
              <a:spLocks noChangeShapeType="1"/>
            </p:cNvSpPr>
            <p:nvPr/>
          </p:nvSpPr>
          <p:spPr bwMode="auto">
            <a:xfrm flipH="1">
              <a:off x="827088" y="5519738"/>
              <a:ext cx="360362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Line 34"/>
            <p:cNvSpPr>
              <a:spLocks noChangeShapeType="1"/>
            </p:cNvSpPr>
            <p:nvPr/>
          </p:nvSpPr>
          <p:spPr bwMode="auto">
            <a:xfrm flipH="1">
              <a:off x="1187450" y="5519738"/>
              <a:ext cx="0" cy="287337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Text Box 35"/>
            <p:cNvSpPr txBox="1">
              <a:spLocks noChangeArrowheads="1"/>
            </p:cNvSpPr>
            <p:nvPr/>
          </p:nvSpPr>
          <p:spPr bwMode="auto">
            <a:xfrm>
              <a:off x="466725" y="5730875"/>
              <a:ext cx="409575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3200" b="0">
                  <a:solidFill>
                    <a:srgbClr val="FF33CC"/>
                  </a:solidFill>
                  <a:latin typeface="Tahoma" pitchFamily="34" charset="0"/>
                </a:rPr>
                <a:t>p</a:t>
              </a:r>
            </a:p>
          </p:txBody>
        </p:sp>
        <p:sp>
          <p:nvSpPr>
            <p:cNvPr id="40" name="Text Box 36"/>
            <p:cNvSpPr txBox="1">
              <a:spLocks noChangeArrowheads="1"/>
            </p:cNvSpPr>
            <p:nvPr/>
          </p:nvSpPr>
          <p:spPr bwMode="auto">
            <a:xfrm>
              <a:off x="250825" y="4943475"/>
              <a:ext cx="504825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3200" b="0">
                  <a:solidFill>
                    <a:srgbClr val="33CC33"/>
                  </a:solidFill>
                  <a:latin typeface="Symbol" pitchFamily="18" charset="2"/>
                </a:rPr>
                <a:t>p</a:t>
              </a:r>
              <a:r>
                <a:rPr lang="en-US" altLang="ja-JP" sz="3200" b="0" baseline="30000">
                  <a:solidFill>
                    <a:srgbClr val="33CC33"/>
                  </a:solidFill>
                  <a:latin typeface="Tahoma" pitchFamily="34" charset="0"/>
                </a:rPr>
                <a:t>-</a:t>
              </a:r>
            </a:p>
          </p:txBody>
        </p:sp>
        <p:sp>
          <p:nvSpPr>
            <p:cNvPr id="41" name="Rectangle 43"/>
            <p:cNvSpPr>
              <a:spLocks noChangeArrowheads="1"/>
            </p:cNvSpPr>
            <p:nvPr/>
          </p:nvSpPr>
          <p:spPr bwMode="auto">
            <a:xfrm>
              <a:off x="179388" y="4291013"/>
              <a:ext cx="3384550" cy="2160587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ja-JP" altLang="ja-JP">
                <a:solidFill>
                  <a:schemeClr val="tx2"/>
                </a:solidFill>
                <a:latin typeface="Tahoma" pitchFamily="34" charset="0"/>
              </a:endParaRPr>
            </a:p>
          </p:txBody>
        </p:sp>
        <p:sp>
          <p:nvSpPr>
            <p:cNvPr id="42" name="Text Box 49"/>
            <p:cNvSpPr txBox="1">
              <a:spLocks noChangeArrowheads="1"/>
            </p:cNvSpPr>
            <p:nvPr/>
          </p:nvSpPr>
          <p:spPr bwMode="auto">
            <a:xfrm>
              <a:off x="139700" y="3894138"/>
              <a:ext cx="345281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b="0" dirty="0">
                  <a:solidFill>
                    <a:schemeClr val="tx2"/>
                  </a:solidFill>
                  <a:latin typeface="Tahoma" pitchFamily="34" charset="0"/>
                </a:rPr>
                <a:t>Mode to decay charged particles</a:t>
              </a:r>
            </a:p>
          </p:txBody>
        </p:sp>
        <p:sp>
          <p:nvSpPr>
            <p:cNvPr id="51" name="Oval 63"/>
            <p:cNvSpPr>
              <a:spLocks noChangeArrowheads="1"/>
            </p:cNvSpPr>
            <p:nvPr/>
          </p:nvSpPr>
          <p:spPr bwMode="auto">
            <a:xfrm>
              <a:off x="2195513" y="4732338"/>
              <a:ext cx="649287" cy="649287"/>
            </a:xfrm>
            <a:prstGeom prst="ellipse">
              <a:avLst/>
            </a:prstGeom>
            <a:gradFill rotWithShape="1">
              <a:gsLst>
                <a:gs pos="0">
                  <a:srgbClr val="FF99FF"/>
                </a:gs>
                <a:gs pos="100000">
                  <a:srgbClr val="FF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" name="Oval 64"/>
            <p:cNvSpPr>
              <a:spLocks noChangeArrowheads="1"/>
            </p:cNvSpPr>
            <p:nvPr/>
          </p:nvSpPr>
          <p:spPr bwMode="auto">
            <a:xfrm>
              <a:off x="839788" y="5783263"/>
              <a:ext cx="649287" cy="649287"/>
            </a:xfrm>
            <a:prstGeom prst="ellipse">
              <a:avLst/>
            </a:prstGeom>
            <a:gradFill rotWithShape="1">
              <a:gsLst>
                <a:gs pos="0">
                  <a:srgbClr val="FF99FF"/>
                </a:gs>
                <a:gs pos="100000">
                  <a:srgbClr val="FF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2" name="Text Box 40"/>
          <p:cNvSpPr txBox="1">
            <a:spLocks noChangeArrowheads="1"/>
          </p:cNvSpPr>
          <p:nvPr/>
        </p:nvSpPr>
        <p:spPr bwMode="auto">
          <a:xfrm rot="20212104">
            <a:off x="6372225" y="2674938"/>
            <a:ext cx="2457450" cy="1401762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 sz="2800" b="0" dirty="0">
                <a:solidFill>
                  <a:srgbClr val="FFFF00"/>
                </a:solidFill>
                <a:latin typeface="Tahoma" pitchFamily="34" charset="0"/>
              </a:rPr>
              <a:t>Missing mass</a:t>
            </a:r>
          </a:p>
          <a:p>
            <a:pPr algn="ctr"/>
            <a:r>
              <a:rPr lang="en-US" altLang="ja-JP" sz="2800" b="0" dirty="0">
                <a:solidFill>
                  <a:srgbClr val="FFFF00"/>
                </a:solidFill>
                <a:latin typeface="Tahoma" pitchFamily="34" charset="0"/>
              </a:rPr>
              <a:t>Spectroscopy</a:t>
            </a:r>
            <a:br>
              <a:rPr lang="en-US" altLang="ja-JP" sz="2800" b="0" dirty="0">
                <a:solidFill>
                  <a:srgbClr val="FFFF00"/>
                </a:solidFill>
                <a:latin typeface="Tahoma" pitchFamily="34" charset="0"/>
              </a:rPr>
            </a:br>
            <a:r>
              <a:rPr lang="en-US" altLang="ja-JP" sz="2800" b="0" dirty="0">
                <a:solidFill>
                  <a:srgbClr val="FFFF00"/>
                </a:solidFill>
                <a:latin typeface="Tahoma" pitchFamily="34" charset="0"/>
              </a:rPr>
              <a:t>via neutron </a:t>
            </a:r>
          </a:p>
        </p:txBody>
      </p:sp>
      <p:sp>
        <p:nvSpPr>
          <p:cNvPr id="46" name="Text Box 44"/>
          <p:cNvSpPr txBox="1">
            <a:spLocks noChangeArrowheads="1"/>
          </p:cNvSpPr>
          <p:nvPr/>
        </p:nvSpPr>
        <p:spPr bwMode="auto">
          <a:xfrm rot="20111148">
            <a:off x="1692275" y="5373688"/>
            <a:ext cx="2576513" cy="974725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ja-JP" sz="2800" b="0" dirty="0">
                <a:solidFill>
                  <a:srgbClr val="FFFF00"/>
                </a:solidFill>
                <a:latin typeface="Tahoma" pitchFamily="34" charset="0"/>
              </a:rPr>
              <a:t>Invariant mass reconstruction </a:t>
            </a:r>
          </a:p>
        </p:txBody>
      </p:sp>
      <p:sp>
        <p:nvSpPr>
          <p:cNvPr id="55" name="Text Box 45"/>
          <p:cNvSpPr txBox="1">
            <a:spLocks noChangeArrowheads="1"/>
          </p:cNvSpPr>
          <p:nvPr/>
        </p:nvSpPr>
        <p:spPr bwMode="auto">
          <a:xfrm>
            <a:off x="5621169" y="6259879"/>
            <a:ext cx="19720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at J-PARC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DSCN0222.JPG"/>
          <p:cNvPicPr>
            <a:picLocks noChangeAspect="1"/>
          </p:cNvPicPr>
          <p:nvPr/>
        </p:nvPicPr>
        <p:blipFill>
          <a:blip r:embed="rId3" cstate="print"/>
          <a:srcRect t="6150" r="2278"/>
          <a:stretch>
            <a:fillRect/>
          </a:stretch>
        </p:blipFill>
        <p:spPr>
          <a:xfrm>
            <a:off x="0" y="3235569"/>
            <a:ext cx="5029200" cy="3622431"/>
          </a:xfrm>
          <a:prstGeom prst="rect">
            <a:avLst/>
          </a:prstGeom>
        </p:spPr>
      </p:pic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  <p:sp>
        <p:nvSpPr>
          <p:cNvPr id="24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Kaon Decay Veto</a:t>
            </a:r>
            <a:r>
              <a:rPr kumimoji="1" lang="en-US" altLang="ja-JP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Counter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16523" y="691661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en-US" altLang="ja-JP" sz="2400" dirty="0" smtClean="0"/>
              <a:t>reduce fake triggers caused by decay of K- beam</a:t>
            </a:r>
          </a:p>
          <a:p>
            <a:pPr>
              <a:buFont typeface="Wingdings" pitchFamily="2" charset="2"/>
              <a:buChar char="l"/>
            </a:pPr>
            <a:r>
              <a:rPr lang="en-US" altLang="ja-JP" sz="2400" dirty="0" smtClean="0"/>
              <a:t>requirements for the detector</a:t>
            </a:r>
            <a:endParaRPr kumimoji="1" lang="en-US" altLang="ja-JP" sz="2400" dirty="0" smtClean="0"/>
          </a:p>
          <a:p>
            <a:pPr lvl="2">
              <a:buFont typeface="Arial" pitchFamily="34" charset="0"/>
              <a:buChar char="•"/>
            </a:pPr>
            <a:r>
              <a:rPr kumimoji="1" lang="en-US" altLang="ja-JP" sz="2400" dirty="0" smtClean="0"/>
              <a:t>inside CDC &amp; magnetic field</a:t>
            </a:r>
          </a:p>
          <a:p>
            <a:pPr lvl="2">
              <a:buFont typeface="Arial" pitchFamily="34" charset="0"/>
              <a:buChar char="•"/>
            </a:pPr>
            <a:r>
              <a:rPr kumimoji="1" lang="en-US" altLang="ja-JP" sz="2400" dirty="0" smtClean="0"/>
              <a:t>small and compact</a:t>
            </a:r>
            <a:endParaRPr lang="en-US" altLang="ja-JP" sz="2400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7537" y="2321171"/>
            <a:ext cx="7995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0070C0"/>
                </a:solidFill>
              </a:rPr>
              <a:t>plastic </a:t>
            </a:r>
            <a:r>
              <a:rPr lang="en-US" altLang="ja-JP" sz="2400" b="1" dirty="0" err="1" smtClean="0">
                <a:solidFill>
                  <a:srgbClr val="0070C0"/>
                </a:solidFill>
              </a:rPr>
              <a:t>scintillators</a:t>
            </a:r>
            <a:r>
              <a:rPr lang="en-US" altLang="ja-JP" sz="2400" b="1" dirty="0" smtClean="0">
                <a:solidFill>
                  <a:srgbClr val="0070C0"/>
                </a:solidFill>
              </a:rPr>
              <a:t> embedded with wavelength shifting (WLS) fibers are in progress</a:t>
            </a:r>
            <a:endParaRPr kumimoji="1" lang="ja-JP" altLang="en-US" sz="2400" dirty="0">
              <a:solidFill>
                <a:srgbClr val="0070C0"/>
              </a:solidFill>
            </a:endParaRPr>
          </a:p>
        </p:txBody>
      </p:sp>
      <p:pic>
        <p:nvPicPr>
          <p:cNvPr id="11" name="図 10" descr="DSCN0270.JPG"/>
          <p:cNvPicPr>
            <a:picLocks noChangeAspect="1"/>
          </p:cNvPicPr>
          <p:nvPr/>
        </p:nvPicPr>
        <p:blipFill>
          <a:blip r:embed="rId4" cstate="print"/>
          <a:srcRect l="15038" t="27179" b="24274"/>
          <a:stretch>
            <a:fillRect/>
          </a:stretch>
        </p:blipFill>
        <p:spPr>
          <a:xfrm>
            <a:off x="5134708" y="4759570"/>
            <a:ext cx="4021252" cy="1723290"/>
          </a:xfrm>
          <a:prstGeom prst="rect">
            <a:avLst/>
          </a:prstGeom>
        </p:spPr>
      </p:pic>
      <p:pic>
        <p:nvPicPr>
          <p:cNvPr id="12" name="図 11" descr="DSCN0248.JPG"/>
          <p:cNvPicPr>
            <a:picLocks noChangeAspect="1"/>
          </p:cNvPicPr>
          <p:nvPr/>
        </p:nvPicPr>
        <p:blipFill>
          <a:blip r:embed="rId5" cstate="print"/>
          <a:srcRect l="4783" t="39316" r="20582" b="26838"/>
          <a:stretch>
            <a:fillRect/>
          </a:stretch>
        </p:blipFill>
        <p:spPr>
          <a:xfrm>
            <a:off x="5111262" y="3305907"/>
            <a:ext cx="4032738" cy="137160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0" y="3247292"/>
            <a:ext cx="2604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FF00"/>
                </a:solidFill>
              </a:rPr>
              <a:t>Feb. 5-8, 2008</a:t>
            </a:r>
          </a:p>
          <a:p>
            <a:r>
              <a:rPr lang="en-US" altLang="ja-JP" b="1" dirty="0" smtClean="0">
                <a:solidFill>
                  <a:srgbClr val="FFFF00"/>
                </a:solidFill>
              </a:rPr>
              <a:t>test experiment at</a:t>
            </a:r>
          </a:p>
          <a:p>
            <a:r>
              <a:rPr lang="en-US" altLang="ja-JP" b="1" dirty="0" smtClean="0">
                <a:solidFill>
                  <a:srgbClr val="FFFF00"/>
                </a:solidFill>
              </a:rPr>
              <a:t>LNS, Tohoku Univ., Japan</a:t>
            </a:r>
            <a:endParaRPr lang="ja-JP" alt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4555-ADA7-416B-8055-30C15A07EC6B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071570"/>
            <a:ext cx="9144001" cy="3963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Detailed Cell</a:t>
            </a:r>
            <a:r>
              <a:rPr kumimoji="1" lang="en-US" altLang="ja-JP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Configuration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tot4.png"/>
          <p:cNvPicPr>
            <a:picLocks noChangeAspect="1"/>
          </p:cNvPicPr>
          <p:nvPr/>
        </p:nvPicPr>
        <p:blipFill>
          <a:blip r:embed="rId3" cstate="print"/>
          <a:srcRect l="1598" t="6004" r="7233"/>
          <a:stretch>
            <a:fillRect/>
          </a:stretch>
        </p:blipFill>
        <p:spPr>
          <a:xfrm>
            <a:off x="1195754" y="1676399"/>
            <a:ext cx="6424246" cy="4487155"/>
          </a:xfrm>
          <a:prstGeom prst="rect">
            <a:avLst/>
          </a:prstGeom>
        </p:spPr>
      </p:pic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386322" y="539261"/>
            <a:ext cx="2757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>
                <a:solidFill>
                  <a:srgbClr val="7030A0"/>
                </a:solidFill>
              </a:rPr>
              <a:t>Calculated </a:t>
            </a:r>
            <a:r>
              <a:rPr lang="en-US" altLang="ja-JP" sz="2000" b="1" i="1" dirty="0" smtClean="0">
                <a:solidFill>
                  <a:srgbClr val="7030A0"/>
                </a:solidFill>
              </a:rPr>
              <a:t>using</a:t>
            </a:r>
            <a:r>
              <a:rPr kumimoji="1" lang="en-US" altLang="ja-JP" sz="2000" b="1" i="1" dirty="0" smtClean="0">
                <a:solidFill>
                  <a:srgbClr val="7030A0"/>
                </a:solidFill>
              </a:rPr>
              <a:t> Geant4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537802"/>
            <a:ext cx="39796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kumimoji="1" lang="en-US" altLang="ja-JP" sz="2000" dirty="0" smtClean="0"/>
              <a:t>generated at the center of CDS</a:t>
            </a:r>
          </a:p>
          <a:p>
            <a:pPr>
              <a:buFont typeface="Wingdings" pitchFamily="2" charset="2"/>
              <a:buChar char="l"/>
            </a:pPr>
            <a:r>
              <a:rPr lang="en-US" altLang="ja-JP" sz="2000" dirty="0" smtClean="0"/>
              <a:t>0&lt;p&lt;1 GeV/c, flat distribution</a:t>
            </a:r>
          </a:p>
          <a:p>
            <a:pPr>
              <a:buFont typeface="Wingdings" pitchFamily="2" charset="2"/>
              <a:buChar char="l"/>
            </a:pPr>
            <a:r>
              <a:rPr kumimoji="1" lang="en-US" altLang="ja-JP" sz="2000" dirty="0" smtClean="0"/>
              <a:t>60&lt;</a:t>
            </a:r>
            <a:r>
              <a:rPr kumimoji="1" lang="en-US" altLang="ja-JP" sz="2000" dirty="0" smtClean="0">
                <a:latin typeface="Symbol" pitchFamily="18" charset="2"/>
              </a:rPr>
              <a:t>q</a:t>
            </a:r>
            <a:r>
              <a:rPr kumimoji="1" lang="en-US" altLang="ja-JP" sz="2000" dirty="0" smtClean="0"/>
              <a:t>&lt;120 degree, flat distribution</a:t>
            </a:r>
          </a:p>
          <a:p>
            <a:pPr>
              <a:buFont typeface="Wingdings" pitchFamily="2" charset="2"/>
              <a:buChar char="l"/>
            </a:pPr>
            <a:r>
              <a:rPr lang="en-US" altLang="ja-JP" sz="2000" dirty="0" smtClean="0"/>
              <a:t>accepted = track with a CDH-hit</a:t>
            </a:r>
            <a:endParaRPr kumimoji="1" lang="ja-JP" altLang="en-US" sz="2000" dirty="0"/>
          </a:p>
        </p:txBody>
      </p:sp>
      <p:grpSp>
        <p:nvGrpSpPr>
          <p:cNvPr id="14" name="グループ化 13"/>
          <p:cNvGrpSpPr/>
          <p:nvPr/>
        </p:nvGrpSpPr>
        <p:grpSpPr>
          <a:xfrm>
            <a:off x="7685092" y="1927716"/>
            <a:ext cx="802143" cy="400110"/>
            <a:chOff x="7708538" y="2080115"/>
            <a:chExt cx="802143" cy="400110"/>
          </a:xfrm>
        </p:grpSpPr>
        <p:cxnSp>
          <p:nvCxnSpPr>
            <p:cNvPr id="10" name="直線矢印コネクタ 9"/>
            <p:cNvCxnSpPr/>
            <p:nvPr/>
          </p:nvCxnSpPr>
          <p:spPr>
            <a:xfrm rot="5400000">
              <a:off x="7546932" y="2273474"/>
              <a:ext cx="338202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/>
            <p:cNvSpPr txBox="1"/>
            <p:nvPr/>
          </p:nvSpPr>
          <p:spPr>
            <a:xfrm>
              <a:off x="7708538" y="2080115"/>
              <a:ext cx="8021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 smtClean="0">
                  <a:solidFill>
                    <a:srgbClr val="FF0000"/>
                  </a:solidFill>
                </a:rPr>
                <a:t>decay</a:t>
              </a:r>
              <a:endParaRPr kumimoji="1" lang="ja-JP" alt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653711" y="6299611"/>
            <a:ext cx="7903702" cy="523220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proton&gt;250MeV/c, </a:t>
            </a:r>
            <a:r>
              <a:rPr kumimoji="1" lang="en-US" altLang="ja-JP" sz="2800" b="1" dirty="0" err="1" smtClean="0">
                <a:solidFill>
                  <a:srgbClr val="FF0000"/>
                </a:solidFill>
              </a:rPr>
              <a:t>kaon</a:t>
            </a:r>
            <a:r>
              <a:rPr kumimoji="1" lang="en-US" altLang="ja-JP" sz="2800" b="1" dirty="0" smtClean="0">
                <a:solidFill>
                  <a:srgbClr val="FF0000"/>
                </a:solidFill>
              </a:rPr>
              <a:t>&gt;150MeV/c</a:t>
            </a:r>
            <a:r>
              <a:rPr kumimoji="1" lang="en-US" altLang="ja-JP" sz="2800" b="1" dirty="0" smtClean="0"/>
              <a:t>, </a:t>
            </a:r>
            <a:r>
              <a:rPr kumimoji="1" lang="en-US" altLang="ja-JP" sz="2800" b="1" dirty="0" err="1" smtClean="0">
                <a:solidFill>
                  <a:srgbClr val="0070C0"/>
                </a:solidFill>
              </a:rPr>
              <a:t>pion</a:t>
            </a:r>
            <a:r>
              <a:rPr kumimoji="1" lang="en-US" altLang="ja-JP" sz="2800" b="1" dirty="0" smtClean="0">
                <a:solidFill>
                  <a:srgbClr val="0070C0"/>
                </a:solidFill>
              </a:rPr>
              <a:t>&gt;50MeV/c</a:t>
            </a:r>
            <a:endParaRPr kumimoji="1" lang="ja-JP" altLang="en-US" sz="2800" b="1" dirty="0">
              <a:solidFill>
                <a:srgbClr val="0070C0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rot="10800000">
            <a:off x="1783114" y="5986945"/>
            <a:ext cx="1389215" cy="1588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1771389" y="5928330"/>
            <a:ext cx="1377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</a:rPr>
              <a:t>energy loss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796478" y="3305906"/>
            <a:ext cx="2401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magnetic field = 0.5T</a:t>
            </a:r>
            <a:endParaRPr kumimoji="1" lang="ja-JP" altLang="en-US" sz="2000" b="1" dirty="0"/>
          </a:p>
        </p:txBody>
      </p:sp>
      <p:sp>
        <p:nvSpPr>
          <p:cNvPr id="18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anchor="ctr" anchorCtr="0">
            <a:noAutofit/>
          </a:bodyPr>
          <a:lstStyle/>
          <a:p>
            <a:pPr algn="ctr"/>
            <a:r>
              <a:rPr lang="en-US" altLang="ja-JP" sz="4000" b="1" dirty="0" smtClean="0"/>
              <a:t>Geometrical Acceptance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角丸四角形 18"/>
          <p:cNvSpPr/>
          <p:nvPr/>
        </p:nvSpPr>
        <p:spPr>
          <a:xfrm>
            <a:off x="4888523" y="902043"/>
            <a:ext cx="4255477" cy="49550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 descr="momres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0400" y="1619066"/>
            <a:ext cx="4294530" cy="2992291"/>
          </a:xfrm>
          <a:prstGeom prst="rect">
            <a:avLst/>
          </a:prstGeom>
        </p:spPr>
      </p:pic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4555-ADA7-416B-8055-30C15A07EC6B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  <p:graphicFrame>
        <p:nvGraphicFramePr>
          <p:cNvPr id="30" name="表 29"/>
          <p:cNvGraphicFramePr>
            <a:graphicFrameLocks noGrp="1"/>
          </p:cNvGraphicFramePr>
          <p:nvPr/>
        </p:nvGraphicFramePr>
        <p:xfrm>
          <a:off x="44358" y="5612053"/>
          <a:ext cx="5957858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5513"/>
                <a:gridCol w="1715908"/>
                <a:gridCol w="154643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mass resolution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/>
                        <a:t>K-</a:t>
                      </a:r>
                      <a:r>
                        <a:rPr kumimoji="1" lang="en-US" altLang="ja-JP" sz="2000" dirty="0" err="1" smtClean="0"/>
                        <a:t>pp</a:t>
                      </a:r>
                      <a:r>
                        <a:rPr kumimoji="1" lang="en-US" altLang="ja-JP" sz="2000" dirty="0" err="1" smtClean="0">
                          <a:sym typeface="Wingdings" pitchFamily="2" charset="2"/>
                        </a:rPr>
                        <a:t></a:t>
                      </a:r>
                      <a:r>
                        <a:rPr kumimoji="1" lang="en-US" altLang="ja-JP" sz="2000" dirty="0" err="1" smtClean="0">
                          <a:latin typeface="Symbol" pitchFamily="18" charset="2"/>
                          <a:sym typeface="Wingdings" pitchFamily="2" charset="2"/>
                        </a:rPr>
                        <a:t>L</a:t>
                      </a:r>
                      <a:r>
                        <a:rPr kumimoji="1" lang="en-US" altLang="ja-JP" sz="2000" dirty="0" err="1" smtClean="0">
                          <a:sym typeface="Wingdings" pitchFamily="2" charset="2"/>
                        </a:rPr>
                        <a:t>p</a:t>
                      </a:r>
                      <a:endParaRPr kumimoji="1" lang="ja-JP" altLang="en-US" sz="20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err="1" smtClean="0">
                          <a:latin typeface="Symbol" pitchFamily="18" charset="2"/>
                          <a:ea typeface="SimHei" pitchFamily="49" charset="-122"/>
                        </a:rPr>
                        <a:t>L</a:t>
                      </a:r>
                      <a:r>
                        <a:rPr kumimoji="1" lang="en-US" altLang="ja-JP" sz="2000" dirty="0" err="1" smtClean="0">
                          <a:latin typeface="Symbol" pitchFamily="18" charset="2"/>
                          <a:ea typeface="SimHei" pitchFamily="49" charset="-122"/>
                          <a:sym typeface="Wingdings" pitchFamily="2" charset="2"/>
                        </a:rPr>
                        <a:t></a:t>
                      </a:r>
                      <a:r>
                        <a:rPr kumimoji="1" lang="en-US" altLang="ja-JP" sz="2000" dirty="0" err="1" smtClean="0">
                          <a:latin typeface="Arial" pitchFamily="34" charset="0"/>
                          <a:ea typeface="SimHei" pitchFamily="49" charset="-122"/>
                          <a:cs typeface="Arial" pitchFamily="34" charset="0"/>
                          <a:sym typeface="Wingdings" pitchFamily="2" charset="2"/>
                        </a:rPr>
                        <a:t>p</a:t>
                      </a:r>
                      <a:r>
                        <a:rPr kumimoji="1" lang="en-US" altLang="ja-JP" sz="2000" dirty="0" err="1" smtClean="0">
                          <a:latin typeface="Symbol" pitchFamily="18" charset="2"/>
                          <a:ea typeface="SimHei" pitchFamily="49" charset="-122"/>
                          <a:sym typeface="Wingdings" pitchFamily="2" charset="2"/>
                        </a:rPr>
                        <a:t>p</a:t>
                      </a:r>
                      <a:r>
                        <a:rPr kumimoji="1" lang="en-US" altLang="ja-JP" sz="2000" dirty="0" smtClean="0">
                          <a:latin typeface="Symbol" pitchFamily="18" charset="2"/>
                          <a:ea typeface="SimHei" pitchFamily="49" charset="-122"/>
                          <a:sym typeface="Wingdings" pitchFamily="2" charset="2"/>
                        </a:rPr>
                        <a:t>-</a:t>
                      </a:r>
                      <a:endParaRPr kumimoji="1" lang="ja-JP" altLang="en-US" sz="2000" dirty="0" smtClean="0">
                        <a:latin typeface="Symbol" pitchFamily="18" charset="2"/>
                        <a:ea typeface="SimHei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w/o chamber-resolution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5.8 </a:t>
                      </a:r>
                      <a:r>
                        <a:rPr kumimoji="1" lang="en-US" altLang="ja-JP" sz="2000" dirty="0" err="1" smtClean="0"/>
                        <a:t>MeV</a:t>
                      </a:r>
                      <a:r>
                        <a:rPr kumimoji="1" lang="en-US" altLang="ja-JP" sz="2000" dirty="0" smtClean="0"/>
                        <a:t>/c</a:t>
                      </a:r>
                      <a:r>
                        <a:rPr kumimoji="1" lang="en-US" altLang="ja-JP" sz="2000" strike="noStrike" baseline="30000" dirty="0" smtClean="0"/>
                        <a:t>2</a:t>
                      </a:r>
                      <a:endParaRPr kumimoji="1" lang="ja-JP" altLang="en-US" sz="2000" strike="noStrike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1.6MeV/c</a:t>
                      </a:r>
                      <a:r>
                        <a:rPr kumimoji="1" lang="en-US" altLang="ja-JP" sz="2000" strike="noStrike" baseline="30000" dirty="0" smtClean="0"/>
                        <a:t>2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/>
                        <a:t>w/ chamber-resolution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/>
                        <a:t>18.7MeV/c</a:t>
                      </a:r>
                      <a:r>
                        <a:rPr kumimoji="1" lang="en-US" altLang="ja-JP" sz="2000" b="1" strike="noStrike" baseline="30000" dirty="0" smtClean="0"/>
                        <a:t>2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/>
                        <a:t>2.5MeV/c</a:t>
                      </a:r>
                      <a:r>
                        <a:rPr kumimoji="1" lang="en-US" altLang="ja-JP" sz="2000" b="1" strike="noStrike" baseline="30000" dirty="0" smtClean="0"/>
                        <a:t>2</a:t>
                      </a:r>
                      <a:endParaRPr kumimoji="1" lang="ja-JP" alt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3" name="テキスト ボックス 32"/>
          <p:cNvSpPr txBox="1"/>
          <p:nvPr/>
        </p:nvSpPr>
        <p:spPr>
          <a:xfrm>
            <a:off x="2549236" y="5818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-24526" y="4994056"/>
            <a:ext cx="5340886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invariant mass resolution for K-pp and </a:t>
            </a:r>
            <a:r>
              <a:rPr kumimoji="1" lang="en-US" altLang="ja-JP" sz="2400" b="1" dirty="0" smtClean="0">
                <a:latin typeface="Symbol" pitchFamily="18" charset="2"/>
              </a:rPr>
              <a:t>L</a:t>
            </a:r>
            <a:endParaRPr kumimoji="1" lang="ja-JP" altLang="en-US" sz="2400" b="1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21657" y="923577"/>
            <a:ext cx="4367093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smtClean="0"/>
              <a:t>momentum resolution for </a:t>
            </a:r>
            <a:r>
              <a:rPr kumimoji="1" lang="en-US" altLang="ja-JP" sz="2400" b="1" dirty="0" smtClean="0">
                <a:latin typeface="Symbol" pitchFamily="18" charset="2"/>
              </a:rPr>
              <a:t>p</a:t>
            </a:r>
            <a:r>
              <a:rPr kumimoji="1" lang="en-US" altLang="ja-JP" sz="2400" b="1" dirty="0" smtClean="0"/>
              <a:t>, K, p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386322" y="539261"/>
            <a:ext cx="2757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>
                <a:solidFill>
                  <a:srgbClr val="7030A0"/>
                </a:solidFill>
              </a:rPr>
              <a:t>Calculated </a:t>
            </a:r>
            <a:r>
              <a:rPr lang="en-US" altLang="ja-JP" sz="2000" b="1" i="1" dirty="0" smtClean="0">
                <a:solidFill>
                  <a:srgbClr val="7030A0"/>
                </a:solidFill>
              </a:rPr>
              <a:t>using</a:t>
            </a:r>
            <a:r>
              <a:rPr kumimoji="1" lang="en-US" altLang="ja-JP" sz="2000" b="1" i="1" dirty="0" smtClean="0">
                <a:solidFill>
                  <a:srgbClr val="7030A0"/>
                </a:solidFill>
              </a:rPr>
              <a:t> Geant4</a:t>
            </a:r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anchor="ctr" anchorCtr="0">
            <a:noAutofit/>
          </a:bodyPr>
          <a:lstStyle/>
          <a:p>
            <a:pPr algn="ctr"/>
            <a:r>
              <a:rPr lang="en-US" altLang="ja-JP" sz="4000" b="1" dirty="0" smtClean="0"/>
              <a:t>Expected Spectrometer Performance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70922" y="2768246"/>
            <a:ext cx="3886200" cy="260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397725" y="5305949"/>
            <a:ext cx="2811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/>
              <a:t>Invariant mass of </a:t>
            </a:r>
            <a:r>
              <a:rPr lang="en-US" altLang="ja-JP" dirty="0" err="1" smtClean="0">
                <a:latin typeface="Symbol" pitchFamily="18" charset="2"/>
              </a:rPr>
              <a:t>L</a:t>
            </a:r>
            <a:r>
              <a:rPr lang="en-US" altLang="ja-JP" dirty="0" err="1" smtClean="0"/>
              <a:t>p</a:t>
            </a:r>
            <a:r>
              <a:rPr lang="en-US" altLang="ja-JP" dirty="0" smtClean="0"/>
              <a:t> </a:t>
            </a:r>
            <a:r>
              <a:rPr lang="en-US" altLang="ja-JP" dirty="0"/>
              <a:t>(MeV)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401110" y="2768246"/>
            <a:ext cx="15343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solidFill>
                  <a:srgbClr val="0000FF"/>
                </a:solidFill>
                <a:latin typeface="Symbol" pitchFamily="18" charset="2"/>
              </a:rPr>
              <a:t>S</a:t>
            </a:r>
            <a:r>
              <a:rPr lang="en-US" altLang="ja-JP" sz="2400" b="1" baseline="30000" dirty="0" smtClean="0">
                <a:solidFill>
                  <a:srgbClr val="0000FF"/>
                </a:solidFill>
              </a:rPr>
              <a:t>0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2400" b="1" dirty="0">
                <a:solidFill>
                  <a:srgbClr val="0000FF"/>
                </a:solidFill>
              </a:rPr>
              <a:t>channel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477244" y="2768246"/>
            <a:ext cx="14798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latin typeface="Symbol" pitchFamily="18" charset="2"/>
              </a:rPr>
              <a:t>L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400" b="1" dirty="0">
                <a:solidFill>
                  <a:srgbClr val="FF0000"/>
                </a:solidFill>
              </a:rPr>
              <a:t>channel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7314062" y="4103645"/>
            <a:ext cx="16786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000" b="1" dirty="0" smtClean="0">
                <a:latin typeface="Symbol" pitchFamily="18" charset="2"/>
              </a:rPr>
              <a:t>G</a:t>
            </a:r>
            <a:r>
              <a:rPr lang="en-US" altLang="ja-JP" sz="2000" b="1" baseline="-25000" dirty="0" smtClean="0"/>
              <a:t>K-pp</a:t>
            </a:r>
            <a:r>
              <a:rPr lang="en-US" altLang="ja-JP" sz="2000" b="1" dirty="0" smtClean="0"/>
              <a:t>= 60 MeV</a:t>
            </a:r>
            <a:endParaRPr lang="ja-JP" altLang="en-US" sz="2000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936551" y="1185087"/>
            <a:ext cx="4277788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ja-JP" sz="2400" b="1" dirty="0" smtClean="0"/>
              <a:t>we can distinguish the two non-</a:t>
            </a:r>
            <a:r>
              <a:rPr lang="en-US" altLang="ja-JP" sz="2400" b="1" dirty="0" err="1" smtClean="0"/>
              <a:t>mesonic</a:t>
            </a:r>
            <a:r>
              <a:rPr lang="en-US" altLang="ja-JP" sz="2400" b="1" dirty="0" smtClean="0"/>
              <a:t> decay modes for K-pp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2000" dirty="0" smtClean="0"/>
              <a:t>K-pp </a:t>
            </a:r>
            <a:r>
              <a:rPr lang="en-US" altLang="ja-JP" sz="2000" dirty="0" smtClean="0">
                <a:sym typeface="Wingdings" pitchFamily="2" charset="2"/>
              </a:rPr>
              <a:t>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>
                <a:latin typeface="Symbol" pitchFamily="18" charset="2"/>
              </a:rPr>
              <a:t>L</a:t>
            </a:r>
            <a:r>
              <a:rPr lang="en-US" altLang="ja-JP" sz="2000" dirty="0" err="1" smtClean="0"/>
              <a:t>p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sym typeface="Wingdings" pitchFamily="2" charset="2"/>
              </a:rPr>
              <a:t></a:t>
            </a:r>
            <a:r>
              <a:rPr lang="en-US" altLang="ja-JP" sz="2000" dirty="0" smtClean="0"/>
              <a:t>  p</a:t>
            </a:r>
            <a:r>
              <a:rPr lang="en-US" altLang="ja-JP" sz="2000" dirty="0" smtClean="0">
                <a:latin typeface="Symbol" pitchFamily="18" charset="2"/>
              </a:rPr>
              <a:t>p</a:t>
            </a:r>
            <a:r>
              <a:rPr lang="en-US" altLang="ja-JP" sz="2000" dirty="0" smtClean="0"/>
              <a:t>-p 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altLang="ja-JP" sz="2000" dirty="0" smtClean="0"/>
              <a:t>K-pp </a:t>
            </a:r>
            <a:r>
              <a:rPr lang="en-US" altLang="ja-JP" sz="2000" dirty="0" smtClean="0">
                <a:sym typeface="Wingdings" pitchFamily="2" charset="2"/>
              </a:rPr>
              <a:t>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latin typeface="Symbol" pitchFamily="18" charset="2"/>
              </a:rPr>
              <a:t>S</a:t>
            </a:r>
            <a:r>
              <a:rPr lang="en-US" altLang="ja-JP" sz="2000" baseline="30000" dirty="0" smtClean="0"/>
              <a:t>0</a:t>
            </a:r>
            <a:r>
              <a:rPr lang="en-US" altLang="ja-JP" sz="2000" dirty="0" smtClean="0"/>
              <a:t>p </a:t>
            </a:r>
            <a:r>
              <a:rPr lang="en-US" altLang="ja-JP" sz="2000" dirty="0" smtClean="0">
                <a:sym typeface="Wingdings" pitchFamily="2" charset="2"/>
              </a:rPr>
              <a:t>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>
                <a:latin typeface="Symbol" pitchFamily="18" charset="2"/>
              </a:rPr>
              <a:t>gL</a:t>
            </a:r>
            <a:r>
              <a:rPr lang="en-US" altLang="ja-JP" sz="2000" dirty="0" err="1" smtClean="0"/>
              <a:t>p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sym typeface="Wingdings" pitchFamily="2" charset="2"/>
              </a:rPr>
              <a:t>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>
                <a:latin typeface="Symbol" pitchFamily="18" charset="2"/>
              </a:rPr>
              <a:t>g</a:t>
            </a:r>
            <a:r>
              <a:rPr lang="en-US" altLang="ja-JP" sz="2000" dirty="0" err="1" smtClean="0"/>
              <a:t>p</a:t>
            </a:r>
            <a:r>
              <a:rPr lang="en-US" altLang="ja-JP" sz="2000" dirty="0" err="1" smtClean="0">
                <a:latin typeface="Symbol" pitchFamily="18" charset="2"/>
              </a:rPr>
              <a:t>p</a:t>
            </a:r>
            <a:r>
              <a:rPr lang="en-US" altLang="ja-JP" sz="2000" dirty="0" smtClean="0"/>
              <a:t>-p</a:t>
            </a:r>
            <a:r>
              <a:rPr lang="en-US" altLang="ja-JP" sz="2400" dirty="0" smtClean="0"/>
              <a:t> 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2" grpId="0"/>
      <p:bldP spid="15" grpId="0"/>
      <p:bldP spid="16" grpId="0"/>
      <p:bldP spid="18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setup.jpg"/>
          <p:cNvPicPr>
            <a:picLocks noChangeAspect="1"/>
          </p:cNvPicPr>
          <p:nvPr/>
        </p:nvPicPr>
        <p:blipFill>
          <a:blip r:embed="rId3" cstate="print"/>
          <a:srcRect l="2846" t="16830" r="407" b="3364"/>
          <a:stretch>
            <a:fillRect/>
          </a:stretch>
        </p:blipFill>
        <p:spPr>
          <a:xfrm>
            <a:off x="480646" y="1793630"/>
            <a:ext cx="8370277" cy="5005754"/>
          </a:xfrm>
          <a:prstGeom prst="rect">
            <a:avLst/>
          </a:prstGeom>
        </p:spPr>
      </p:pic>
      <p:pic>
        <p:nvPicPr>
          <p:cNvPr id="44" name="図 43" descr="K18BRエリア案 MODEL (1).png"/>
          <p:cNvPicPr>
            <a:picLocks noChangeAspect="1"/>
          </p:cNvPicPr>
          <p:nvPr/>
        </p:nvPicPr>
        <p:blipFill>
          <a:blip r:embed="rId4" cstate="print"/>
          <a:srcRect t="14701" r="35960"/>
          <a:stretch>
            <a:fillRect/>
          </a:stretch>
        </p:blipFill>
        <p:spPr>
          <a:xfrm rot="5400000">
            <a:off x="1372072" y="-820143"/>
            <a:ext cx="3105670" cy="5849815"/>
          </a:xfrm>
          <a:prstGeom prst="rect">
            <a:avLst/>
          </a:prstGeom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9262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J-PARC E15 Setup</a:t>
            </a:r>
            <a:endParaRPr kumimoji="1" lang="ja-JP" altLang="en-US" b="1" dirty="0"/>
          </a:p>
        </p:txBody>
      </p:sp>
      <p:cxnSp>
        <p:nvCxnSpPr>
          <p:cNvPr id="30" name="直線矢印コネクタ 29"/>
          <p:cNvCxnSpPr/>
          <p:nvPr/>
        </p:nvCxnSpPr>
        <p:spPr>
          <a:xfrm flipV="1">
            <a:off x="46892" y="5814646"/>
            <a:ext cx="656493" cy="339969"/>
          </a:xfrm>
          <a:prstGeom prst="straightConnector1">
            <a:avLst/>
          </a:prstGeom>
          <a:ln w="762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-11723" y="6069138"/>
            <a:ext cx="1239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smtClean="0"/>
              <a:t>1GeV/c</a:t>
            </a:r>
          </a:p>
          <a:p>
            <a:pPr algn="ctr"/>
            <a:r>
              <a:rPr lang="en-US" altLang="ja-JP" sz="2400" b="1" dirty="0" smtClean="0"/>
              <a:t>K- beam</a:t>
            </a:r>
            <a:endParaRPr kumimoji="1" lang="ja-JP" altLang="en-US" sz="2400" b="1" dirty="0"/>
          </a:p>
        </p:txBody>
      </p:sp>
      <p:cxnSp>
        <p:nvCxnSpPr>
          <p:cNvPr id="33" name="直線矢印コネクタ 32"/>
          <p:cNvCxnSpPr>
            <a:stCxn id="49" idx="1"/>
          </p:cNvCxnSpPr>
          <p:nvPr/>
        </p:nvCxnSpPr>
        <p:spPr>
          <a:xfrm rot="16200000" flipV="1">
            <a:off x="1565032" y="4730262"/>
            <a:ext cx="544704" cy="27507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>
            <a:stCxn id="49" idx="5"/>
          </p:cNvCxnSpPr>
          <p:nvPr/>
        </p:nvCxnSpPr>
        <p:spPr>
          <a:xfrm rot="16200000" flipH="1">
            <a:off x="2069540" y="5211322"/>
            <a:ext cx="439199" cy="46264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>
            <a:stCxn id="49" idx="4"/>
          </p:cNvCxnSpPr>
          <p:nvPr/>
        </p:nvCxnSpPr>
        <p:spPr>
          <a:xfrm rot="16200000" flipH="1">
            <a:off x="1793631" y="5462952"/>
            <a:ext cx="574430" cy="12895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円/楕円 48"/>
          <p:cNvSpPr/>
          <p:nvPr/>
        </p:nvSpPr>
        <p:spPr>
          <a:xfrm>
            <a:off x="1957753" y="5122983"/>
            <a:ext cx="117231" cy="1172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1477108" y="4044462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p</a:t>
            </a:r>
            <a:endParaRPr kumimoji="1" lang="ja-JP" altLang="en-US" sz="2800" b="1" dirty="0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2485293" y="5486401"/>
            <a:ext cx="513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Symbol" pitchFamily="18" charset="2"/>
              </a:rPr>
              <a:t>p</a:t>
            </a:r>
            <a:r>
              <a:rPr kumimoji="1" lang="en-US" altLang="ja-JP" sz="2800" b="1" baseline="30000" dirty="0" smtClean="0">
                <a:latin typeface="Symbol" pitchFamily="18" charset="2"/>
              </a:rPr>
              <a:t>-</a:t>
            </a:r>
            <a:endParaRPr kumimoji="1" lang="ja-JP" altLang="en-US" sz="2800" b="1" baseline="30000" dirty="0">
              <a:latin typeface="Symbol" pitchFamily="18" charset="2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2028093" y="569741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p</a:t>
            </a:r>
            <a:endParaRPr kumimoji="1" lang="ja-JP" altLang="en-US" sz="2800" b="1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2625974" y="4278925"/>
            <a:ext cx="346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/>
              <a:t>n</a:t>
            </a:r>
            <a:endParaRPr kumimoji="1" lang="ja-JP" altLang="en-US" sz="2800" b="1" dirty="0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5100134" y="5153197"/>
            <a:ext cx="4038350" cy="1692771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u="sng" dirty="0" smtClean="0">
                <a:solidFill>
                  <a:schemeClr val="bg1"/>
                </a:solidFill>
              </a:rPr>
              <a:t>mass resolution for K-pp</a:t>
            </a:r>
          </a:p>
          <a:p>
            <a:r>
              <a:rPr lang="en-US" altLang="ja-JP" sz="2000" b="1" i="1" dirty="0" smtClean="0">
                <a:solidFill>
                  <a:schemeClr val="bg1"/>
                </a:solidFill>
              </a:rPr>
              <a:t>invariant mass</a:t>
            </a:r>
          </a:p>
          <a:p>
            <a:r>
              <a:rPr lang="en-US" altLang="ja-JP" sz="2000" dirty="0" smtClean="0">
                <a:solidFill>
                  <a:schemeClr val="bg1"/>
                </a:solidFill>
                <a:latin typeface="Symbol" pitchFamily="18" charset="2"/>
              </a:rPr>
              <a:t>  s </a:t>
            </a:r>
            <a:r>
              <a:rPr lang="en-US" altLang="ja-JP" sz="2000" dirty="0" smtClean="0">
                <a:solidFill>
                  <a:schemeClr val="bg1"/>
                </a:solidFill>
              </a:rPr>
              <a:t>= 19MeV/c</a:t>
            </a:r>
            <a:r>
              <a:rPr lang="en-US" altLang="ja-JP" sz="2000" baseline="30000" dirty="0" smtClean="0">
                <a:solidFill>
                  <a:schemeClr val="bg1"/>
                </a:solidFill>
              </a:rPr>
              <a:t>2</a:t>
            </a:r>
            <a:r>
              <a:rPr lang="en-US" altLang="ja-JP" sz="2000" dirty="0" smtClean="0">
                <a:solidFill>
                  <a:schemeClr val="bg1"/>
                </a:solidFill>
              </a:rPr>
              <a:t> (</a:t>
            </a:r>
            <a:r>
              <a:rPr lang="en-US" altLang="ja-JP" sz="2000" dirty="0" err="1" smtClean="0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lang="en-US" altLang="ja-JP" sz="2000" baseline="-25000" dirty="0" err="1" smtClean="0">
                <a:solidFill>
                  <a:schemeClr val="bg1"/>
                </a:solidFill>
              </a:rPr>
              <a:t>CDC</a:t>
            </a:r>
            <a:r>
              <a:rPr lang="en-US" altLang="ja-JP" sz="2000" baseline="-25000" dirty="0" smtClean="0">
                <a:solidFill>
                  <a:schemeClr val="bg1"/>
                </a:solidFill>
              </a:rPr>
              <a:t> </a:t>
            </a:r>
            <a:r>
              <a:rPr lang="en-US" altLang="ja-JP" sz="2000" dirty="0" smtClean="0">
                <a:solidFill>
                  <a:schemeClr val="bg1"/>
                </a:solidFill>
              </a:rPr>
              <a:t>= 250</a:t>
            </a:r>
            <a:r>
              <a:rPr lang="en-US" altLang="ja-JP" sz="2000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altLang="ja-JP" sz="2000" dirty="0" smtClean="0">
                <a:solidFill>
                  <a:schemeClr val="bg1"/>
                </a:solidFill>
              </a:rPr>
              <a:t>m)</a:t>
            </a:r>
            <a:endParaRPr lang="en-US" altLang="ja-JP" sz="2000" b="1" i="1" dirty="0" smtClean="0">
              <a:solidFill>
                <a:schemeClr val="bg1"/>
              </a:solidFill>
            </a:endParaRPr>
          </a:p>
          <a:p>
            <a:r>
              <a:rPr lang="en-US" altLang="ja-JP" sz="2000" b="1" i="1" dirty="0" smtClean="0">
                <a:solidFill>
                  <a:schemeClr val="bg1"/>
                </a:solidFill>
              </a:rPr>
              <a:t>missing mass (for 1.3GeV/c neutron)</a:t>
            </a:r>
          </a:p>
          <a:p>
            <a:r>
              <a:rPr kumimoji="1" lang="en-US" altLang="ja-JP" sz="2000" dirty="0" smtClean="0">
                <a:solidFill>
                  <a:schemeClr val="bg1"/>
                </a:solidFill>
                <a:latin typeface="Symbol" pitchFamily="18" charset="2"/>
              </a:rPr>
              <a:t>  s 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= 9.2MeV/c</a:t>
            </a:r>
            <a:r>
              <a:rPr kumimoji="1" lang="en-US" altLang="ja-JP" sz="2000" baseline="30000" dirty="0" smtClean="0">
                <a:solidFill>
                  <a:schemeClr val="bg1"/>
                </a:solidFill>
              </a:rPr>
              <a:t>2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 (</a:t>
            </a:r>
            <a:r>
              <a:rPr kumimoji="1" lang="en-US" altLang="ja-JP" sz="2000" dirty="0" err="1" smtClean="0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kumimoji="1" lang="en-US" altLang="ja-JP" sz="2000" baseline="-25000" dirty="0" err="1" smtClean="0">
                <a:solidFill>
                  <a:schemeClr val="bg1"/>
                </a:solidFill>
              </a:rPr>
              <a:t>ToF</a:t>
            </a:r>
            <a:r>
              <a:rPr kumimoji="1" lang="en-US" altLang="ja-JP" sz="2000" baseline="-250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= 150ps)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grpSp>
        <p:nvGrpSpPr>
          <p:cNvPr id="2" name="グループ化 40"/>
          <p:cNvGrpSpPr/>
          <p:nvPr/>
        </p:nvGrpSpPr>
        <p:grpSpPr>
          <a:xfrm>
            <a:off x="7536066" y="2883883"/>
            <a:ext cx="1279689" cy="832332"/>
            <a:chOff x="7536066" y="2883883"/>
            <a:chExt cx="1279689" cy="832332"/>
          </a:xfrm>
        </p:grpSpPr>
        <p:sp>
          <p:nvSpPr>
            <p:cNvPr id="32" name="角丸四角形 31"/>
            <p:cNvSpPr/>
            <p:nvPr/>
          </p:nvSpPr>
          <p:spPr>
            <a:xfrm>
              <a:off x="7549663" y="2942492"/>
              <a:ext cx="1266092" cy="77372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7536066" y="2883883"/>
              <a:ext cx="12562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b="1" dirty="0" smtClean="0"/>
                <a:t>Neutron</a:t>
              </a:r>
            </a:p>
            <a:p>
              <a:pPr algn="ctr"/>
              <a:r>
                <a:rPr kumimoji="1" lang="en-US" altLang="ja-JP" sz="2400" b="1" dirty="0" err="1" smtClean="0"/>
                <a:t>ToF</a:t>
              </a:r>
              <a:r>
                <a:rPr kumimoji="1" lang="en-US" altLang="ja-JP" sz="2400" b="1" dirty="0" smtClean="0"/>
                <a:t> Wall</a:t>
              </a:r>
              <a:endParaRPr kumimoji="1" lang="ja-JP" altLang="en-US" sz="2400" b="1" dirty="0"/>
            </a:p>
          </p:txBody>
        </p:sp>
      </p:grpSp>
      <p:grpSp>
        <p:nvGrpSpPr>
          <p:cNvPr id="3" name="グループ化 41"/>
          <p:cNvGrpSpPr/>
          <p:nvPr/>
        </p:nvGrpSpPr>
        <p:grpSpPr>
          <a:xfrm>
            <a:off x="3364523" y="5474678"/>
            <a:ext cx="1513363" cy="1230924"/>
            <a:chOff x="3341076" y="5251939"/>
            <a:chExt cx="1513363" cy="1230924"/>
          </a:xfrm>
        </p:grpSpPr>
        <p:sp>
          <p:nvSpPr>
            <p:cNvPr id="39" name="角丸四角形 38"/>
            <p:cNvSpPr/>
            <p:nvPr/>
          </p:nvSpPr>
          <p:spPr>
            <a:xfrm>
              <a:off x="3423140" y="5251939"/>
              <a:ext cx="1430214" cy="123092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3341076" y="5263665"/>
              <a:ext cx="151336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b="1" dirty="0" smtClean="0"/>
                <a:t>Cylindrical</a:t>
              </a:r>
            </a:p>
            <a:p>
              <a:pPr algn="ctr"/>
              <a:r>
                <a:rPr kumimoji="1" lang="en-US" altLang="ja-JP" sz="2400" b="1" dirty="0" smtClean="0"/>
                <a:t>Detector</a:t>
              </a:r>
            </a:p>
            <a:p>
              <a:pPr algn="ctr"/>
              <a:r>
                <a:rPr kumimoji="1" lang="en-US" altLang="ja-JP" sz="2400" b="1" dirty="0" smtClean="0"/>
                <a:t>System</a:t>
              </a:r>
            </a:p>
          </p:txBody>
        </p:sp>
      </p:grpSp>
      <p:grpSp>
        <p:nvGrpSpPr>
          <p:cNvPr id="7" name="グループ化 37"/>
          <p:cNvGrpSpPr/>
          <p:nvPr/>
        </p:nvGrpSpPr>
        <p:grpSpPr>
          <a:xfrm>
            <a:off x="4654061" y="4196861"/>
            <a:ext cx="2262554" cy="830997"/>
            <a:chOff x="4654061" y="4196861"/>
            <a:chExt cx="2262554" cy="830997"/>
          </a:xfrm>
        </p:grpSpPr>
        <p:sp>
          <p:nvSpPr>
            <p:cNvPr id="40" name="角丸四角形 39"/>
            <p:cNvSpPr/>
            <p:nvPr/>
          </p:nvSpPr>
          <p:spPr>
            <a:xfrm>
              <a:off x="4712679" y="4243754"/>
              <a:ext cx="2121875" cy="71510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4654061" y="4196861"/>
              <a:ext cx="22625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b="1" dirty="0" smtClean="0"/>
                <a:t>Beam Sweeping</a:t>
              </a:r>
            </a:p>
            <a:p>
              <a:pPr algn="ctr"/>
              <a:r>
                <a:rPr kumimoji="1" lang="en-US" altLang="ja-JP" sz="2400" b="1" dirty="0" smtClean="0"/>
                <a:t>Magnet</a:t>
              </a:r>
              <a:endParaRPr kumimoji="1" lang="ja-JP" altLang="en-US" sz="2400" b="1" dirty="0"/>
            </a:p>
          </p:txBody>
        </p:sp>
      </p:grpSp>
      <p:sp>
        <p:nvSpPr>
          <p:cNvPr id="22" name="テキスト ボックス 21"/>
          <p:cNvSpPr txBox="1"/>
          <p:nvPr/>
        </p:nvSpPr>
        <p:spPr>
          <a:xfrm>
            <a:off x="0" y="2197408"/>
            <a:ext cx="17331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 smtClean="0"/>
              <a:t>K1.8BR </a:t>
            </a:r>
          </a:p>
          <a:p>
            <a:pPr algn="ctr"/>
            <a:r>
              <a:rPr lang="en-US" altLang="ja-JP" sz="2800" b="1" dirty="0" smtClean="0"/>
              <a:t>Beam Line</a:t>
            </a:r>
          </a:p>
        </p:txBody>
      </p:sp>
      <p:cxnSp>
        <p:nvCxnSpPr>
          <p:cNvPr id="46" name="直線矢印コネクタ 45"/>
          <p:cNvCxnSpPr>
            <a:stCxn id="49" idx="7"/>
          </p:cNvCxnSpPr>
          <p:nvPr/>
        </p:nvCxnSpPr>
        <p:spPr>
          <a:xfrm rot="5400000" flipH="1" flipV="1">
            <a:off x="3701580" y="881763"/>
            <a:ext cx="2614624" cy="5902153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/>
          <p:cNvSpPr txBox="1"/>
          <p:nvPr/>
        </p:nvSpPr>
        <p:spPr>
          <a:xfrm rot="20191787">
            <a:off x="4651032" y="3399694"/>
            <a:ext cx="2582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B0F0"/>
                </a:solidFill>
              </a:rPr>
              <a:t>flight length = 15m</a:t>
            </a:r>
            <a:endParaRPr kumimoji="1" lang="ja-JP" altLang="en-US" sz="2400" b="1" dirty="0">
              <a:solidFill>
                <a:srgbClr val="00B0F0"/>
              </a:solidFill>
            </a:endParaRPr>
          </a:p>
        </p:txBody>
      </p:sp>
      <p:sp>
        <p:nvSpPr>
          <p:cNvPr id="43" name="フリーフォーム 42"/>
          <p:cNvSpPr/>
          <p:nvPr/>
        </p:nvSpPr>
        <p:spPr>
          <a:xfrm>
            <a:off x="2451100" y="1943100"/>
            <a:ext cx="323850" cy="374650"/>
          </a:xfrm>
          <a:custGeom>
            <a:avLst/>
            <a:gdLst>
              <a:gd name="connsiteX0" fmla="*/ 76200 w 323850"/>
              <a:gd name="connsiteY0" fmla="*/ 0 h 374650"/>
              <a:gd name="connsiteX1" fmla="*/ 0 w 323850"/>
              <a:gd name="connsiteY1" fmla="*/ 311150 h 374650"/>
              <a:gd name="connsiteX2" fmla="*/ 241300 w 323850"/>
              <a:gd name="connsiteY2" fmla="*/ 374650 h 374650"/>
              <a:gd name="connsiteX3" fmla="*/ 323850 w 323850"/>
              <a:gd name="connsiteY3" fmla="*/ 63500 h 374650"/>
              <a:gd name="connsiteX4" fmla="*/ 76200 w 323850"/>
              <a:gd name="connsiteY4" fmla="*/ 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850" h="374650">
                <a:moveTo>
                  <a:pt x="76200" y="0"/>
                </a:moveTo>
                <a:lnTo>
                  <a:pt x="0" y="311150"/>
                </a:lnTo>
                <a:lnTo>
                  <a:pt x="241300" y="374650"/>
                </a:lnTo>
                <a:lnTo>
                  <a:pt x="323850" y="63500"/>
                </a:lnTo>
                <a:lnTo>
                  <a:pt x="7620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リーフォーム 44"/>
          <p:cNvSpPr/>
          <p:nvPr/>
        </p:nvSpPr>
        <p:spPr>
          <a:xfrm>
            <a:off x="2851150" y="1993900"/>
            <a:ext cx="342900" cy="469900"/>
          </a:xfrm>
          <a:custGeom>
            <a:avLst/>
            <a:gdLst>
              <a:gd name="connsiteX0" fmla="*/ 107950 w 342900"/>
              <a:gd name="connsiteY0" fmla="*/ 0 h 469900"/>
              <a:gd name="connsiteX1" fmla="*/ 0 w 342900"/>
              <a:gd name="connsiteY1" fmla="*/ 406400 h 469900"/>
              <a:gd name="connsiteX2" fmla="*/ 247650 w 342900"/>
              <a:gd name="connsiteY2" fmla="*/ 469900 h 469900"/>
              <a:gd name="connsiteX3" fmla="*/ 342900 w 342900"/>
              <a:gd name="connsiteY3" fmla="*/ 69850 h 469900"/>
              <a:gd name="connsiteX4" fmla="*/ 107950 w 342900"/>
              <a:gd name="connsiteY4" fmla="*/ 0 h 46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" h="469900">
                <a:moveTo>
                  <a:pt x="107950" y="0"/>
                </a:moveTo>
                <a:lnTo>
                  <a:pt x="0" y="406400"/>
                </a:lnTo>
                <a:lnTo>
                  <a:pt x="247650" y="469900"/>
                </a:lnTo>
                <a:lnTo>
                  <a:pt x="342900" y="69850"/>
                </a:lnTo>
                <a:lnTo>
                  <a:pt x="10795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フリーフォーム 46"/>
          <p:cNvSpPr/>
          <p:nvPr/>
        </p:nvSpPr>
        <p:spPr>
          <a:xfrm>
            <a:off x="5003800" y="2457450"/>
            <a:ext cx="241300" cy="584200"/>
          </a:xfrm>
          <a:custGeom>
            <a:avLst/>
            <a:gdLst>
              <a:gd name="connsiteX0" fmla="*/ 0 w 241300"/>
              <a:gd name="connsiteY0" fmla="*/ 552450 h 584200"/>
              <a:gd name="connsiteX1" fmla="*/ 133350 w 241300"/>
              <a:gd name="connsiteY1" fmla="*/ 0 h 584200"/>
              <a:gd name="connsiteX2" fmla="*/ 241300 w 241300"/>
              <a:gd name="connsiteY2" fmla="*/ 25400 h 584200"/>
              <a:gd name="connsiteX3" fmla="*/ 101600 w 241300"/>
              <a:gd name="connsiteY3" fmla="*/ 584200 h 584200"/>
              <a:gd name="connsiteX4" fmla="*/ 0 w 241300"/>
              <a:gd name="connsiteY4" fmla="*/ 55245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300" h="584200">
                <a:moveTo>
                  <a:pt x="0" y="552450"/>
                </a:moveTo>
                <a:lnTo>
                  <a:pt x="133350" y="0"/>
                </a:lnTo>
                <a:lnTo>
                  <a:pt x="241300" y="25400"/>
                </a:lnTo>
                <a:lnTo>
                  <a:pt x="101600" y="584200"/>
                </a:lnTo>
                <a:lnTo>
                  <a:pt x="0" y="55245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2" name="直線コネクタ 51"/>
          <p:cNvCxnSpPr/>
          <p:nvPr/>
        </p:nvCxnSpPr>
        <p:spPr>
          <a:xfrm>
            <a:off x="2590800" y="2120900"/>
            <a:ext cx="2755900" cy="692150"/>
          </a:xfrm>
          <a:prstGeom prst="line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/>
        </p:nvCxnSpPr>
        <p:spPr>
          <a:xfrm flipV="1">
            <a:off x="3162300" y="2159000"/>
            <a:ext cx="2362200" cy="63500"/>
          </a:xfrm>
          <a:prstGeom prst="line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65"/>
          <p:cNvSpPr txBox="1"/>
          <p:nvPr/>
        </p:nvSpPr>
        <p:spPr>
          <a:xfrm rot="778755">
            <a:off x="3829050" y="2565400"/>
            <a:ext cx="940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neutron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3657112" y="1835150"/>
            <a:ext cx="1685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Beam trajectory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2121876" y="2286000"/>
            <a:ext cx="766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2060"/>
                </a:solidFill>
              </a:rPr>
              <a:t>CDS &amp;</a:t>
            </a:r>
          </a:p>
          <a:p>
            <a:r>
              <a:rPr lang="en-US" altLang="ja-JP" dirty="0" smtClean="0">
                <a:solidFill>
                  <a:srgbClr val="002060"/>
                </a:solidFill>
              </a:rPr>
              <a:t>target</a:t>
            </a:r>
            <a:endParaRPr kumimoji="1" lang="en-US" altLang="ja-JP" dirty="0" smtClean="0">
              <a:solidFill>
                <a:srgbClr val="002060"/>
              </a:solidFill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2555631" y="1324708"/>
            <a:ext cx="1087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002060"/>
                </a:solidFill>
              </a:rPr>
              <a:t>Sweeping</a:t>
            </a:r>
          </a:p>
          <a:p>
            <a:pPr algn="ctr"/>
            <a:r>
              <a:rPr lang="en-US" altLang="ja-JP" dirty="0" smtClean="0">
                <a:solidFill>
                  <a:srgbClr val="002060"/>
                </a:solidFill>
              </a:rPr>
              <a:t>Magnet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4572000" y="2965940"/>
            <a:ext cx="968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002060"/>
                </a:solidFill>
              </a:rPr>
              <a:t>Neutron</a:t>
            </a:r>
          </a:p>
          <a:p>
            <a:pPr algn="ctr"/>
            <a:r>
              <a:rPr lang="en-US" altLang="ja-JP" dirty="0" smtClean="0">
                <a:solidFill>
                  <a:srgbClr val="002060"/>
                </a:solidFill>
              </a:rPr>
              <a:t>Counter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422034" y="1371600"/>
            <a:ext cx="1469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002060"/>
                </a:solidFill>
              </a:rPr>
              <a:t>Beam Line</a:t>
            </a:r>
          </a:p>
          <a:p>
            <a:pPr algn="ctr"/>
            <a:r>
              <a:rPr kumimoji="1" lang="en-US" altLang="ja-JP" dirty="0" smtClean="0">
                <a:solidFill>
                  <a:srgbClr val="002060"/>
                </a:solidFill>
              </a:rPr>
              <a:t>Spectrometer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図 85" descr="CDS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58687" y="519403"/>
            <a:ext cx="5704114" cy="4482817"/>
          </a:xfrm>
          <a:prstGeom prst="rect">
            <a:avLst/>
          </a:prstGeom>
        </p:spPr>
      </p:pic>
      <p:pic>
        <p:nvPicPr>
          <p:cNvPr id="64" name="コンテンツ プレースホルダ 4" descr="DSCN0485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3483433" y="4857750"/>
            <a:ext cx="2666999" cy="2000250"/>
          </a:xfrm>
        </p:spPr>
      </p:pic>
      <p:pic>
        <p:nvPicPr>
          <p:cNvPr id="33" name="Picture 16" descr="C:\Documents and Settings\Masami\My Documents\My Pictures\IMG_1585_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54243" y="1137416"/>
            <a:ext cx="2015581" cy="2400433"/>
          </a:xfrm>
          <a:prstGeom prst="rect">
            <a:avLst/>
          </a:prstGeom>
          <a:noFill/>
        </p:spPr>
      </p:pic>
      <p:pic>
        <p:nvPicPr>
          <p:cNvPr id="25" name="図 24" descr="DSCN0668.JPG"/>
          <p:cNvPicPr>
            <a:picLocks noChangeAspect="1"/>
          </p:cNvPicPr>
          <p:nvPr/>
        </p:nvPicPr>
        <p:blipFill>
          <a:blip r:embed="rId7" cstate="print"/>
          <a:srcRect l="21875" t="4166" r="19335" b="6250"/>
          <a:stretch>
            <a:fillRect/>
          </a:stretch>
        </p:blipFill>
        <p:spPr>
          <a:xfrm>
            <a:off x="163290" y="1077373"/>
            <a:ext cx="2133600" cy="2438400"/>
          </a:xfrm>
          <a:prstGeom prst="rect">
            <a:avLst/>
          </a:prstGeom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9262"/>
          </a:xfr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Cylindrical Detector System (CDS)</a:t>
            </a:r>
            <a:endParaRPr kumimoji="1" lang="ja-JP" altLang="en-US" b="1" dirty="0"/>
          </a:p>
        </p:txBody>
      </p:sp>
      <p:cxnSp>
        <p:nvCxnSpPr>
          <p:cNvPr id="17" name="直線矢印コネクタ 16"/>
          <p:cNvCxnSpPr>
            <a:stCxn id="19" idx="3"/>
          </p:cNvCxnSpPr>
          <p:nvPr/>
        </p:nvCxnSpPr>
        <p:spPr>
          <a:xfrm>
            <a:off x="2449689" y="833428"/>
            <a:ext cx="881340" cy="940943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56444" y="602595"/>
            <a:ext cx="2393245" cy="461665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/>
              <a:t>Solenoid Magnet</a:t>
            </a:r>
            <a:endParaRPr kumimoji="1" lang="ja-JP" altLang="en-US" sz="2400" b="1" dirty="0"/>
          </a:p>
        </p:txBody>
      </p:sp>
      <p:cxnSp>
        <p:nvCxnSpPr>
          <p:cNvPr id="21" name="直線矢印コネクタ 20"/>
          <p:cNvCxnSpPr>
            <a:stCxn id="22" idx="0"/>
          </p:cNvCxnSpPr>
          <p:nvPr/>
        </p:nvCxnSpPr>
        <p:spPr>
          <a:xfrm rot="5400000" flipH="1" flipV="1">
            <a:off x="2036086" y="2548055"/>
            <a:ext cx="620826" cy="1969059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>
            <a:stCxn id="31" idx="0"/>
          </p:cNvCxnSpPr>
          <p:nvPr/>
        </p:nvCxnSpPr>
        <p:spPr>
          <a:xfrm rot="16200000" flipV="1">
            <a:off x="4131129" y="3750131"/>
            <a:ext cx="718464" cy="598715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3004465" y="4408721"/>
            <a:ext cx="3570506" cy="461665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/>
              <a:t>Cylindrical </a:t>
            </a:r>
            <a:r>
              <a:rPr lang="en-US" altLang="ja-JP" sz="2400" b="1" dirty="0" smtClean="0"/>
              <a:t>Drift Chamber</a:t>
            </a:r>
            <a:endParaRPr kumimoji="1" lang="en-US" altLang="ja-JP" sz="2400" b="1" dirty="0" smtClean="0"/>
          </a:p>
        </p:txBody>
      </p:sp>
      <p:cxnSp>
        <p:nvCxnSpPr>
          <p:cNvPr id="35" name="直線矢印コネクタ 34"/>
          <p:cNvCxnSpPr>
            <a:stCxn id="36" idx="1"/>
          </p:cNvCxnSpPr>
          <p:nvPr/>
        </p:nvCxnSpPr>
        <p:spPr>
          <a:xfrm rot="10800000" flipV="1">
            <a:off x="4833258" y="824744"/>
            <a:ext cx="1696591" cy="1994655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6529848" y="593912"/>
            <a:ext cx="2610650" cy="461665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/>
              <a:t>L</a:t>
            </a:r>
            <a:r>
              <a:rPr lang="en-US" altLang="ja-JP" sz="2400" b="1" baseline="30000" dirty="0" smtClean="0"/>
              <a:t>3</a:t>
            </a:r>
            <a:r>
              <a:rPr lang="en-US" altLang="ja-JP" sz="2400" b="1" dirty="0" smtClean="0"/>
              <a:t>He Target System</a:t>
            </a:r>
          </a:p>
        </p:txBody>
      </p:sp>
      <p:cxnSp>
        <p:nvCxnSpPr>
          <p:cNvPr id="56" name="直線矢印コネクタ 55"/>
          <p:cNvCxnSpPr>
            <a:stCxn id="57" idx="1"/>
          </p:cNvCxnSpPr>
          <p:nvPr/>
        </p:nvCxnSpPr>
        <p:spPr>
          <a:xfrm rot="10800000">
            <a:off x="4430487" y="2873829"/>
            <a:ext cx="2525481" cy="1128884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/>
          <p:cNvSpPr txBox="1"/>
          <p:nvPr/>
        </p:nvSpPr>
        <p:spPr>
          <a:xfrm>
            <a:off x="6955967" y="3771880"/>
            <a:ext cx="1996122" cy="461665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/>
              <a:t>Z-Vertex TPC</a:t>
            </a:r>
            <a:endParaRPr kumimoji="1" lang="ja-JP" altLang="en-US" sz="2400" b="1" dirty="0"/>
          </a:p>
        </p:txBody>
      </p:sp>
      <p:grpSp>
        <p:nvGrpSpPr>
          <p:cNvPr id="61" name="グループ化 60"/>
          <p:cNvGrpSpPr/>
          <p:nvPr/>
        </p:nvGrpSpPr>
        <p:grpSpPr>
          <a:xfrm>
            <a:off x="3533864" y="3119535"/>
            <a:ext cx="494662" cy="618929"/>
            <a:chOff x="3773349" y="3707266"/>
            <a:chExt cx="494662" cy="618929"/>
          </a:xfrm>
        </p:grpSpPr>
        <p:sp>
          <p:nvSpPr>
            <p:cNvPr id="87" name="右矢印 86"/>
            <p:cNvSpPr/>
            <p:nvPr/>
          </p:nvSpPr>
          <p:spPr>
            <a:xfrm rot="20611860" flipV="1">
              <a:off x="3773349" y="3707266"/>
              <a:ext cx="396528" cy="247755"/>
            </a:xfrm>
            <a:prstGeom prst="rightArrow">
              <a:avLst>
                <a:gd name="adj1" fmla="val 29826"/>
                <a:gd name="adj2" fmla="val 5668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テキスト ボックス 87"/>
            <p:cNvSpPr txBox="1"/>
            <p:nvPr/>
          </p:nvSpPr>
          <p:spPr>
            <a:xfrm>
              <a:off x="3910221" y="386453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solidFill>
                    <a:srgbClr val="FFFF00"/>
                  </a:solidFill>
                </a:rPr>
                <a:t>B</a:t>
              </a:r>
              <a:endParaRPr kumimoji="1" lang="ja-JP" altLang="en-US" sz="24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48" name="図 47" descr="DSCN245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6716915" y="4587742"/>
            <a:ext cx="2407042" cy="1805282"/>
          </a:xfrm>
          <a:prstGeom prst="rect">
            <a:avLst/>
          </a:prstGeom>
        </p:spPr>
      </p:pic>
      <p:pic>
        <p:nvPicPr>
          <p:cNvPr id="76" name="図 75" descr="DSCN225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771" y="4376050"/>
            <a:ext cx="2931885" cy="2198914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0" y="3842997"/>
            <a:ext cx="2723940" cy="461665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/>
              <a:t>Hodoscope </a:t>
            </a:r>
            <a:r>
              <a:rPr lang="en-US" altLang="ja-JP" sz="2400" b="1" dirty="0" smtClean="0"/>
              <a:t>Counter</a:t>
            </a:r>
            <a:endParaRPr kumimoji="1" lang="en-US" altLang="ja-JP" sz="2400" b="1" dirty="0" smtClean="0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 descr="cel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1939" y="556869"/>
            <a:ext cx="3892062" cy="3858251"/>
          </a:xfrm>
          <a:prstGeom prst="rect">
            <a:avLst/>
          </a:prstGeom>
        </p:spPr>
      </p:pic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sp>
        <p:nvSpPr>
          <p:cNvPr id="24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Cylindrical Drift Chamber (CDC)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015200" y="4321020"/>
            <a:ext cx="29177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en-US" altLang="ja-JP" sz="2400" dirty="0" smtClean="0"/>
              <a:t>hexagonal cell</a:t>
            </a:r>
            <a:endParaRPr kumimoji="1" lang="en-US" altLang="ja-JP" sz="2400" dirty="0" smtClean="0"/>
          </a:p>
          <a:p>
            <a:r>
              <a:rPr lang="en-US" altLang="ja-JP" sz="2400" dirty="0" smtClean="0"/>
              <a:t>   (drift length </a:t>
            </a:r>
            <a:r>
              <a:rPr lang="en-US" altLang="ja-JP" sz="2400" dirty="0" smtClean="0">
                <a:latin typeface="Symbol" pitchFamily="18" charset="2"/>
              </a:rPr>
              <a:t>~</a:t>
            </a:r>
            <a:r>
              <a:rPr lang="en-US" altLang="ja-JP" sz="2400" dirty="0" smtClean="0"/>
              <a:t>9mm)</a:t>
            </a:r>
            <a:endParaRPr kumimoji="1" lang="en-US" altLang="ja-JP" sz="2400" dirty="0" smtClean="0"/>
          </a:p>
          <a:p>
            <a:pPr>
              <a:buFont typeface="Wingdings" pitchFamily="2" charset="2"/>
              <a:buChar char="l"/>
            </a:pPr>
            <a:r>
              <a:rPr lang="en-US" altLang="ja-JP" sz="2400" dirty="0" smtClean="0"/>
              <a:t>15 layers</a:t>
            </a:r>
          </a:p>
          <a:p>
            <a:r>
              <a:rPr lang="en-US" altLang="ja-JP" sz="2400" dirty="0" smtClean="0"/>
              <a:t>   (r = 19.05</a:t>
            </a:r>
            <a:r>
              <a:rPr lang="en-US" altLang="ja-JP" sz="2400" dirty="0" smtClean="0">
                <a:latin typeface="Symbol" pitchFamily="18" charset="2"/>
              </a:rPr>
              <a:t>~</a:t>
            </a:r>
            <a:r>
              <a:rPr lang="en-US" altLang="ja-JP" sz="2400" dirty="0" smtClean="0"/>
              <a:t>48.45cm)</a:t>
            </a:r>
          </a:p>
          <a:p>
            <a:pPr>
              <a:buFont typeface="Wingdings" pitchFamily="2" charset="2"/>
              <a:buChar char="l"/>
            </a:pPr>
            <a:r>
              <a:rPr lang="en-US" altLang="ja-JP" sz="2400" dirty="0" smtClean="0"/>
              <a:t>7 super layers </a:t>
            </a:r>
          </a:p>
          <a:p>
            <a:r>
              <a:rPr lang="en-US" altLang="ja-JP" sz="2400" dirty="0" smtClean="0"/>
              <a:t>   (AUVAUVA)</a:t>
            </a:r>
          </a:p>
        </p:txBody>
      </p:sp>
      <p:pic>
        <p:nvPicPr>
          <p:cNvPr id="26" name="図 25" descr="図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17231" y="2203939"/>
            <a:ext cx="5855063" cy="446649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4359" y="767026"/>
            <a:ext cx="40511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kumimoji="1" lang="en-US" altLang="ja-JP" sz="2400" dirty="0" smtClean="0"/>
              <a:t>made of Aluminum and</a:t>
            </a:r>
            <a:r>
              <a:rPr lang="ja-JP" altLang="en-US" sz="2400" dirty="0" smtClean="0"/>
              <a:t> </a:t>
            </a:r>
            <a:r>
              <a:rPr kumimoji="1" lang="en-US" altLang="ja-JP" sz="2400" dirty="0" smtClean="0"/>
              <a:t>CFRP</a:t>
            </a:r>
          </a:p>
          <a:p>
            <a:pPr>
              <a:buFont typeface="Wingdings" pitchFamily="2" charset="2"/>
              <a:buChar char="l"/>
            </a:pPr>
            <a:r>
              <a:rPr lang="en-US" altLang="ja-JP" sz="2400" dirty="0" smtClean="0"/>
              <a:t># of wires : 8136</a:t>
            </a:r>
          </a:p>
          <a:p>
            <a:r>
              <a:rPr kumimoji="1" lang="en-US" altLang="ja-JP" sz="2400" dirty="0" smtClean="0"/>
              <a:t>     (</a:t>
            </a:r>
            <a:r>
              <a:rPr lang="en-US" altLang="ja-JP" sz="2400" dirty="0" smtClean="0"/>
              <a:t>read-out</a:t>
            </a:r>
            <a:r>
              <a:rPr kumimoji="1" lang="en-US" altLang="ja-JP" sz="2400" dirty="0" smtClean="0"/>
              <a:t> : 1816ch)</a:t>
            </a:r>
          </a:p>
          <a:p>
            <a:pPr>
              <a:buSzPts val="2400"/>
              <a:buFont typeface="Wingdings"/>
              <a:buChar char="l"/>
            </a:pPr>
            <a:r>
              <a:rPr lang="en-US" altLang="ja-JP" sz="2400" dirty="0" smtClean="0">
                <a:solidFill>
                  <a:srgbClr val="000000"/>
                </a:solidFill>
              </a:rPr>
              <a:t>solid angle = 2.6</a:t>
            </a:r>
            <a:r>
              <a:rPr lang="en-US" altLang="ja-JP" sz="2400" dirty="0" smtClean="0">
                <a:solidFill>
                  <a:srgbClr val="000000"/>
                </a:solidFill>
                <a:latin typeface="Symbol"/>
              </a:rPr>
              <a:t>p</a:t>
            </a:r>
          </a:p>
          <a:p>
            <a:pPr>
              <a:buSzPts val="2400"/>
              <a:buFont typeface="Wingdings"/>
              <a:buChar char="l"/>
            </a:pPr>
            <a:r>
              <a:rPr lang="en-US" altLang="ja-JP" sz="2400" dirty="0" smtClean="0"/>
              <a:t>Ar:C</a:t>
            </a:r>
            <a:r>
              <a:rPr lang="en-US" altLang="ja-JP" sz="2400" baseline="-25000" dirty="0" smtClean="0"/>
              <a:t>2</a:t>
            </a:r>
            <a:r>
              <a:rPr lang="en-US" altLang="ja-JP" sz="2400" dirty="0" smtClean="0"/>
              <a:t>H</a:t>
            </a:r>
            <a:r>
              <a:rPr lang="en-US" altLang="ja-JP" sz="2400" baseline="-25000" dirty="0" smtClean="0"/>
              <a:t>6</a:t>
            </a:r>
            <a:r>
              <a:rPr lang="en-US" altLang="ja-JP" sz="2400" dirty="0" smtClean="0"/>
              <a:t>=50:50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CDC (Cont’d)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図 3" descr="IMG_0441.JPG"/>
          <p:cNvPicPr>
            <a:picLocks noChangeAspect="1"/>
          </p:cNvPicPr>
          <p:nvPr/>
        </p:nvPicPr>
        <p:blipFill>
          <a:blip r:embed="rId2" cstate="print"/>
          <a:srcRect r="27274"/>
          <a:stretch>
            <a:fillRect/>
          </a:stretch>
        </p:blipFill>
        <p:spPr>
          <a:xfrm>
            <a:off x="65316" y="3939235"/>
            <a:ext cx="2830286" cy="2918765"/>
          </a:xfrm>
          <a:prstGeom prst="rect">
            <a:avLst/>
          </a:prstGeom>
        </p:spPr>
      </p:pic>
      <p:pic>
        <p:nvPicPr>
          <p:cNvPr id="5" name="図 4" descr="IMG_04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52623" y="4085165"/>
            <a:ext cx="3168954" cy="2376716"/>
          </a:xfrm>
          <a:prstGeom prst="rect">
            <a:avLst/>
          </a:prstGeom>
        </p:spPr>
      </p:pic>
      <p:pic>
        <p:nvPicPr>
          <p:cNvPr id="6" name="図 5" descr="IMG_08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2477" y="571503"/>
            <a:ext cx="3955143" cy="29663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図 6" descr="IMG_09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63939" y="604162"/>
            <a:ext cx="3955143" cy="296635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450887" y="597039"/>
            <a:ext cx="4210896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FFFF00"/>
                </a:solidFill>
              </a:rPr>
              <a:t>preamp cards and cables are attached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0" y="3688582"/>
            <a:ext cx="3058209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FFFF00"/>
                </a:solidFill>
              </a:rPr>
              <a:t>TDC’s in the counting room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483426" y="3645037"/>
            <a:ext cx="2510046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FF00"/>
                </a:solidFill>
              </a:rPr>
              <a:t>LVDS</a:t>
            </a:r>
            <a:r>
              <a:rPr lang="en-US" altLang="ja-JP" sz="2000" b="1" dirty="0" smtClean="0">
                <a:solidFill>
                  <a:srgbClr val="FFFF00"/>
                </a:solidFill>
                <a:sym typeface="Wingdings" pitchFamily="2" charset="2"/>
              </a:rPr>
              <a:t>ECL converters</a:t>
            </a:r>
          </a:p>
          <a:p>
            <a:pPr algn="ctr"/>
            <a:r>
              <a:rPr lang="en-US" altLang="ja-JP" sz="2000" b="1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ja-JP" sz="2000" b="1" dirty="0" smtClean="0">
                <a:solidFill>
                  <a:srgbClr val="FFFF00"/>
                </a:solidFill>
              </a:rPr>
              <a:t>at the exp. hall</a:t>
            </a:r>
          </a:p>
        </p:txBody>
      </p:sp>
      <p:pic>
        <p:nvPicPr>
          <p:cNvPr id="12" name="図 11" descr="IMGP019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31353" y="2981879"/>
            <a:ext cx="1944913" cy="1458685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7029792" y="4477254"/>
            <a:ext cx="2104679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763" lvl="1">
              <a:buFont typeface="Arial" pitchFamily="34" charset="0"/>
              <a:buChar char="•"/>
            </a:pPr>
            <a:r>
              <a:rPr lang="en-US" altLang="ja-JP" sz="1400" dirty="0" smtClean="0"/>
              <a:t>Chip : CXA3183Q</a:t>
            </a:r>
          </a:p>
          <a:p>
            <a:pPr marL="4763" lvl="1"/>
            <a:r>
              <a:rPr lang="en-US" altLang="ja-JP" sz="1400" dirty="0" smtClean="0"/>
              <a:t> </a:t>
            </a:r>
            <a:r>
              <a:rPr lang="ja-JP" altLang="en-US" sz="1400" dirty="0" smtClean="0"/>
              <a:t> </a:t>
            </a:r>
            <a:r>
              <a:rPr lang="en-US" altLang="ja-JP" sz="1400" dirty="0" smtClean="0"/>
              <a:t>(SONY, low </a:t>
            </a:r>
            <a:r>
              <a:rPr lang="en-US" altLang="ja-JP" sz="1400" dirty="0" err="1" smtClean="0"/>
              <a:t>noize</a:t>
            </a:r>
            <a:r>
              <a:rPr lang="en-US" altLang="ja-JP" sz="1400" dirty="0" smtClean="0"/>
              <a:t> ASD IC,</a:t>
            </a:r>
          </a:p>
          <a:p>
            <a:pPr marL="4763" lvl="1"/>
            <a:r>
              <a:rPr lang="en-US" altLang="ja-JP" sz="1400" dirty="0" smtClean="0"/>
              <a:t>    </a:t>
            </a:r>
            <a:r>
              <a:rPr lang="en-US" altLang="ja-JP" sz="1400" dirty="0" smtClean="0">
                <a:latin typeface="Symbol" pitchFamily="18" charset="2"/>
              </a:rPr>
              <a:t>t</a:t>
            </a:r>
            <a:r>
              <a:rPr lang="en-US" altLang="ja-JP" sz="1400" dirty="0" smtClean="0"/>
              <a:t>=16nsec)</a:t>
            </a:r>
          </a:p>
          <a:p>
            <a:pPr marL="4763" lvl="1">
              <a:buFont typeface="Arial" pitchFamily="34" charset="0"/>
              <a:buChar char="•"/>
            </a:pPr>
            <a:r>
              <a:rPr lang="en-US" altLang="ja-JP" sz="1400" dirty="0" smtClean="0"/>
              <a:t>Output : LVDS differential</a:t>
            </a:r>
          </a:p>
          <a:p>
            <a:pPr marL="4763" lvl="1">
              <a:buFont typeface="Arial" pitchFamily="34" charset="0"/>
              <a:buChar char="•"/>
            </a:pPr>
            <a:r>
              <a:rPr lang="en-US" altLang="ja-JP" sz="1400" dirty="0" smtClean="0"/>
              <a:t>Gain : 0.8V/</a:t>
            </a:r>
            <a:r>
              <a:rPr lang="en-US" altLang="ja-JP" sz="1400" dirty="0" err="1" smtClean="0"/>
              <a:t>pC</a:t>
            </a:r>
            <a:r>
              <a:rPr lang="en-US" altLang="ja-JP" sz="1400" dirty="0" smtClean="0"/>
              <a:t> at preamp</a:t>
            </a:r>
            <a:endParaRPr kumimoji="1" lang="ja-JP" altLang="en-US" sz="1100" dirty="0"/>
          </a:p>
        </p:txBody>
      </p:sp>
      <p:sp>
        <p:nvSpPr>
          <p:cNvPr id="22" name="曲折矢印 21"/>
          <p:cNvSpPr/>
          <p:nvPr/>
        </p:nvSpPr>
        <p:spPr>
          <a:xfrm rot="10800000">
            <a:off x="5900057" y="3592286"/>
            <a:ext cx="740229" cy="181573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919286" y="5279568"/>
            <a:ext cx="850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/>
              <a:t>8m</a:t>
            </a:r>
          </a:p>
          <a:p>
            <a:pPr algn="ctr"/>
            <a:r>
              <a:rPr kumimoji="1" lang="en-US" altLang="ja-JP" sz="2000" b="1" dirty="0" smtClean="0"/>
              <a:t>cables</a:t>
            </a:r>
            <a:endParaRPr kumimoji="1" lang="ja-JP" altLang="en-US" sz="2000" b="1" dirty="0"/>
          </a:p>
        </p:txBody>
      </p:sp>
      <p:sp>
        <p:nvSpPr>
          <p:cNvPr id="24" name="左矢印 23"/>
          <p:cNvSpPr/>
          <p:nvPr/>
        </p:nvSpPr>
        <p:spPr>
          <a:xfrm>
            <a:off x="2873829" y="5007427"/>
            <a:ext cx="651837" cy="3648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805972" y="5312227"/>
            <a:ext cx="850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 smtClean="0"/>
              <a:t>60m</a:t>
            </a:r>
          </a:p>
          <a:p>
            <a:pPr algn="ctr"/>
            <a:r>
              <a:rPr kumimoji="1" lang="en-US" altLang="ja-JP" sz="2000" b="1" dirty="0" smtClean="0"/>
              <a:t>cables</a:t>
            </a:r>
            <a:endParaRPr kumimoji="1" lang="ja-JP" altLang="en-US" sz="2000" b="1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976258" y="5072744"/>
            <a:ext cx="550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chemeClr val="bg1"/>
                </a:solidFill>
              </a:rPr>
              <a:t>LVDS</a:t>
            </a:r>
            <a:endParaRPr kumimoji="1" lang="ja-JP" altLang="en-US" sz="1400" b="1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037116" y="5029201"/>
            <a:ext cx="4401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 smtClean="0">
                <a:solidFill>
                  <a:schemeClr val="bg1"/>
                </a:solidFill>
              </a:rPr>
              <a:t>ECL</a:t>
            </a:r>
            <a:endParaRPr kumimoji="1" lang="ja-JP" alt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 descr="Resl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0492" y="1545546"/>
            <a:ext cx="3963508" cy="3803904"/>
          </a:xfrm>
          <a:prstGeom prst="rect">
            <a:avLst/>
          </a:prstGeom>
        </p:spPr>
      </p:pic>
      <p:pic>
        <p:nvPicPr>
          <p:cNvPr id="30" name="図 29" descr="effcurve_colo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34143"/>
            <a:ext cx="3087581" cy="2058387"/>
          </a:xfrm>
          <a:prstGeom prst="rect">
            <a:avLst/>
          </a:prstGeom>
        </p:spPr>
      </p:pic>
      <p:pic>
        <p:nvPicPr>
          <p:cNvPr id="31" name="図 30" descr="residua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74028" y="1059108"/>
            <a:ext cx="2296686" cy="2120018"/>
          </a:xfrm>
          <a:prstGeom prst="rect">
            <a:avLst/>
          </a:prstGeom>
        </p:spPr>
      </p:pic>
      <p:pic>
        <p:nvPicPr>
          <p:cNvPr id="33" name="図 32" descr="xtplo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1389" y="3429000"/>
            <a:ext cx="3479053" cy="2767865"/>
          </a:xfrm>
          <a:prstGeom prst="rect">
            <a:avLst/>
          </a:prstGeom>
        </p:spPr>
      </p:pic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CDC Study with Cosmic-Ray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72000" y="5224479"/>
            <a:ext cx="4618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Intrinsic spatial resolution ~200</a:t>
            </a:r>
            <a:r>
              <a:rPr kumimoji="1" lang="en-US" altLang="ja-JP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kumimoji="1" lang="en-US" altLang="ja-JP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endParaRPr kumimoji="1" lang="ja-JP" alt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00953" y="6334780"/>
            <a:ext cx="6942093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chemeClr val="bg1"/>
                </a:solidFill>
              </a:rPr>
              <a:t>CDC works good with expected performances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03534" y="566057"/>
            <a:ext cx="1462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u="sng" dirty="0" smtClean="0">
                <a:solidFill>
                  <a:srgbClr val="002060"/>
                </a:solidFill>
              </a:rPr>
              <a:t>efficiency 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328092" y="3141511"/>
            <a:ext cx="2063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u="sng" dirty="0" smtClean="0">
                <a:solidFill>
                  <a:srgbClr val="002060"/>
                </a:solidFill>
              </a:rPr>
              <a:t>x-t correlation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398472" y="561590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u="sng" dirty="0" smtClean="0">
                <a:solidFill>
                  <a:srgbClr val="002060"/>
                </a:solidFill>
              </a:rPr>
              <a:t>residual 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433464" y="1345364"/>
            <a:ext cx="1471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u="sng" dirty="0" smtClean="0">
                <a:solidFill>
                  <a:srgbClr val="002060"/>
                </a:solidFill>
              </a:rPr>
              <a:t>resolution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113314" y="1284512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Symbol" pitchFamily="18" charset="2"/>
              </a:rPr>
              <a:t>s</a:t>
            </a:r>
            <a:r>
              <a:rPr kumimoji="1" lang="en-US" altLang="ja-JP" b="1" dirty="0" smtClean="0"/>
              <a:t>=206</a:t>
            </a:r>
            <a:r>
              <a:rPr kumimoji="1" lang="en-US" altLang="ja-JP" b="1" dirty="0" smtClean="0">
                <a:latin typeface="Symbol" pitchFamily="18" charset="2"/>
              </a:rPr>
              <a:t>m</a:t>
            </a:r>
            <a:r>
              <a:rPr kumimoji="1" lang="en-US" altLang="ja-JP" b="1" dirty="0" smtClean="0"/>
              <a:t>m</a:t>
            </a:r>
            <a:endParaRPr kumimoji="1" lang="ja-JP" altLang="en-US" b="1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834735" y="2035617"/>
            <a:ext cx="2035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/>
              <a:t>--- </a:t>
            </a:r>
            <a:r>
              <a:rPr kumimoji="1" lang="en-US" altLang="ja-JP" sz="2000" b="1" dirty="0" smtClean="0"/>
              <a:t>cosmic-ray run</a:t>
            </a:r>
            <a:endParaRPr kumimoji="1" lang="ja-JP" altLang="en-US" sz="2000" b="1" dirty="0"/>
          </a:p>
        </p:txBody>
      </p:sp>
      <p:cxnSp>
        <p:nvCxnSpPr>
          <p:cNvPr id="38" name="直線矢印コネクタ 37"/>
          <p:cNvCxnSpPr/>
          <p:nvPr/>
        </p:nvCxnSpPr>
        <p:spPr>
          <a:xfrm>
            <a:off x="6574971" y="4626429"/>
            <a:ext cx="631372" cy="15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>
            <a:off x="7772427" y="4615539"/>
            <a:ext cx="631372" cy="15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6531426" y="4343398"/>
            <a:ext cx="712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70C0"/>
                </a:solidFill>
              </a:rPr>
              <a:t>stereo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750654" y="4343394"/>
            <a:ext cx="712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70C0"/>
                </a:solidFill>
              </a:rPr>
              <a:t>stereo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80999" y="1719943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(using </a:t>
            </a:r>
            <a:r>
              <a:rPr kumimoji="1" lang="en-US" altLang="ja-JP" baseline="30000" dirty="0" smtClean="0"/>
              <a:t>90</a:t>
            </a:r>
            <a:r>
              <a:rPr kumimoji="1" lang="en-US" altLang="ja-JP" dirty="0" smtClean="0"/>
              <a:t>Sr)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411302" y="546541"/>
            <a:ext cx="2714076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 err="1" smtClean="0">
                <a:solidFill>
                  <a:srgbClr val="0070C0"/>
                </a:solidFill>
              </a:rPr>
              <a:t>T.Hiraiwa</a:t>
            </a:r>
            <a:r>
              <a:rPr kumimoji="1" lang="en-US" altLang="ja-JP" sz="2400" b="1" i="1" dirty="0" smtClean="0">
                <a:solidFill>
                  <a:srgbClr val="0070C0"/>
                </a:solidFill>
              </a:rPr>
              <a:t>  (Kyoto-u)</a:t>
            </a:r>
          </a:p>
          <a:p>
            <a:r>
              <a:rPr lang="en-US" altLang="ja-JP" sz="2400" b="1" i="1" dirty="0" err="1" smtClean="0">
                <a:solidFill>
                  <a:srgbClr val="0070C0"/>
                </a:solidFill>
              </a:rPr>
              <a:t>K.Tsukada</a:t>
            </a:r>
            <a:r>
              <a:rPr lang="en-US" altLang="ja-JP" sz="2400" b="1" i="1" dirty="0" smtClean="0">
                <a:solidFill>
                  <a:srgbClr val="0070C0"/>
                </a:solidFill>
              </a:rPr>
              <a:t> (RIKEN)</a:t>
            </a:r>
            <a:endParaRPr kumimoji="1" lang="ja-JP" altLang="en-US" sz="24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角丸四角形 67"/>
          <p:cNvSpPr/>
          <p:nvPr/>
        </p:nvSpPr>
        <p:spPr>
          <a:xfrm>
            <a:off x="500743" y="1665514"/>
            <a:ext cx="3548744" cy="1001486"/>
          </a:xfrm>
          <a:prstGeom prst="roundRect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8" name="グループ化 47"/>
          <p:cNvGrpSpPr/>
          <p:nvPr/>
        </p:nvGrpSpPr>
        <p:grpSpPr>
          <a:xfrm>
            <a:off x="0" y="2671954"/>
            <a:ext cx="2122714" cy="2061753"/>
            <a:chOff x="0" y="2695306"/>
            <a:chExt cx="2122714" cy="2061753"/>
          </a:xfrm>
        </p:grpSpPr>
        <p:pic>
          <p:nvPicPr>
            <p:cNvPr id="44" name="図 43" descr="CDS1.png"/>
            <p:cNvPicPr>
              <a:picLocks noChangeAspect="1"/>
            </p:cNvPicPr>
            <p:nvPr/>
          </p:nvPicPr>
          <p:blipFill>
            <a:blip r:embed="rId3" cstate="print"/>
            <a:srcRect l="19087"/>
            <a:stretch>
              <a:fillRect/>
            </a:stretch>
          </p:blipFill>
          <p:spPr>
            <a:xfrm>
              <a:off x="0" y="2695306"/>
              <a:ext cx="2122714" cy="2061753"/>
            </a:xfrm>
            <a:prstGeom prst="rect">
              <a:avLst/>
            </a:prstGeom>
          </p:spPr>
        </p:pic>
        <p:sp>
          <p:nvSpPr>
            <p:cNvPr id="45" name="円/楕円 44"/>
            <p:cNvSpPr/>
            <p:nvPr/>
          </p:nvSpPr>
          <p:spPr>
            <a:xfrm>
              <a:off x="859974" y="3526970"/>
              <a:ext cx="424543" cy="424543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0D2C-C705-4FC5-9DEB-56542F9210CB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Z-</a:t>
            </a:r>
            <a:r>
              <a:rPr kumimoji="1" lang="en-US" altLang="ja-JP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Vetex</a:t>
            </a:r>
            <a:r>
              <a:rPr kumimoji="1" lang="en-US" altLang="ja-JP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TPC (Z-TPC)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4859087" y="551139"/>
            <a:ext cx="4233734" cy="2877199"/>
            <a:chOff x="5443691" y="3676001"/>
            <a:chExt cx="4233734" cy="2877199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68230" y="4094971"/>
              <a:ext cx="3149197" cy="1894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テキスト ボックス 26"/>
            <p:cNvSpPr txBox="1"/>
            <p:nvPr/>
          </p:nvSpPr>
          <p:spPr>
            <a:xfrm>
              <a:off x="6989084" y="4782166"/>
              <a:ext cx="2165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 smtClean="0"/>
                <a:t>gas:P10 (150V/cm)</a:t>
              </a:r>
              <a:endParaRPr kumimoji="1" lang="ja-JP" altLang="en-US" sz="2000" b="1" dirty="0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5443691" y="3676001"/>
              <a:ext cx="36622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i="1" dirty="0" smtClean="0"/>
                <a:t>expected resolution </a:t>
              </a:r>
              <a:r>
                <a:rPr lang="en-US" altLang="ja-JP" sz="2000" b="1" i="1" dirty="0" smtClean="0"/>
                <a:t>(w/o B-field)</a:t>
              </a:r>
              <a:endParaRPr kumimoji="1" lang="ja-JP" altLang="en-US" sz="2000" b="1" i="1" dirty="0"/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6705626" y="6029980"/>
              <a:ext cx="2971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b="1" dirty="0" smtClean="0">
                  <a:solidFill>
                    <a:srgbClr val="FF0000"/>
                  </a:solidFill>
                </a:rPr>
                <a:t>however, </a:t>
              </a:r>
              <a:r>
                <a:rPr lang="en-US" altLang="ja-JP" sz="1400" b="1" dirty="0" err="1" smtClean="0">
                  <a:solidFill>
                    <a:srgbClr val="FF0000"/>
                  </a:solidFill>
                </a:rPr>
                <a:t>r</a:t>
              </a:r>
              <a:r>
                <a:rPr lang="en-US" altLang="ja-JP" sz="1400" b="1" dirty="0" err="1" smtClean="0">
                  <a:solidFill>
                    <a:srgbClr val="FF0000"/>
                  </a:solidFill>
                  <a:latin typeface="Symbol" pitchFamily="18" charset="2"/>
                </a:rPr>
                <a:t>f</a:t>
              </a:r>
              <a:r>
                <a:rPr lang="en-US" altLang="ja-JP" sz="1400" b="1" dirty="0" smtClean="0">
                  <a:solidFill>
                    <a:srgbClr val="FF0000"/>
                  </a:solidFill>
                </a:rPr>
                <a:t>-resolution is limited by pad size, e.g., 20.0/</a:t>
              </a:r>
              <a:r>
                <a:rPr lang="en-US" altLang="ja-JP" sz="1400" b="1" dirty="0" err="1" smtClean="0">
                  <a:solidFill>
                    <a:srgbClr val="FF0000"/>
                  </a:solidFill>
                </a:rPr>
                <a:t>sqrt</a:t>
              </a:r>
              <a:r>
                <a:rPr lang="en-US" altLang="ja-JP" sz="1400" b="1" dirty="0" smtClean="0">
                  <a:solidFill>
                    <a:srgbClr val="FF0000"/>
                  </a:solidFill>
                </a:rPr>
                <a:t>(12) = 5.8mm</a:t>
              </a:r>
              <a:endParaRPr kumimoji="1" lang="ja-JP" alt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7" name="テキスト ボックス 36"/>
          <p:cNvSpPr txBox="1"/>
          <p:nvPr/>
        </p:nvSpPr>
        <p:spPr>
          <a:xfrm>
            <a:off x="373911" y="780708"/>
            <a:ext cx="3791697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bg1"/>
                </a:solidFill>
              </a:rPr>
              <a:t>To improve z-resolution,</a:t>
            </a:r>
            <a:endParaRPr lang="ja-JP" altLang="en-US" sz="2400" b="1" dirty="0" smtClean="0">
              <a:solidFill>
                <a:schemeClr val="bg1"/>
              </a:solidFill>
            </a:endParaRPr>
          </a:p>
          <a:p>
            <a:pPr algn="ctr"/>
            <a:r>
              <a:rPr lang="en-US" altLang="ja-JP" sz="2400" b="1" dirty="0" smtClean="0">
                <a:solidFill>
                  <a:schemeClr val="bg1"/>
                </a:solidFill>
              </a:rPr>
              <a:t>Z-TPC is newly constructing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grpSp>
        <p:nvGrpSpPr>
          <p:cNvPr id="65" name="グループ化 64"/>
          <p:cNvGrpSpPr/>
          <p:nvPr/>
        </p:nvGrpSpPr>
        <p:grpSpPr>
          <a:xfrm>
            <a:off x="595089" y="1664286"/>
            <a:ext cx="3425938" cy="1027356"/>
            <a:chOff x="769265" y="1664286"/>
            <a:chExt cx="3425938" cy="1027356"/>
          </a:xfrm>
        </p:grpSpPr>
        <p:sp>
          <p:nvSpPr>
            <p:cNvPr id="41" name="テキスト ボックス 40"/>
            <p:cNvSpPr txBox="1"/>
            <p:nvPr/>
          </p:nvSpPr>
          <p:spPr>
            <a:xfrm>
              <a:off x="769265" y="1664286"/>
              <a:ext cx="34259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err="1" smtClean="0">
                  <a:latin typeface="Symbol" pitchFamily="18" charset="2"/>
                </a:rPr>
                <a:t>s</a:t>
              </a:r>
              <a:r>
                <a:rPr kumimoji="1" lang="en-US" altLang="ja-JP" sz="2400" baseline="-25000" dirty="0" err="1" smtClean="0"/>
                <a:t>z</a:t>
              </a:r>
              <a:r>
                <a:rPr kumimoji="1" lang="en-US" altLang="ja-JP" sz="2400" dirty="0" smtClean="0"/>
                <a:t>(</a:t>
              </a:r>
              <a:r>
                <a:rPr kumimoji="1" lang="en-US" altLang="ja-JP" sz="2400" dirty="0" err="1" smtClean="0">
                  <a:latin typeface="Symbol" pitchFamily="18" charset="2"/>
                </a:rPr>
                <a:t>L</a:t>
              </a:r>
              <a:r>
                <a:rPr kumimoji="1" lang="en-US" altLang="ja-JP" sz="2400" dirty="0" err="1" smtClean="0">
                  <a:sym typeface="Wingdings" pitchFamily="2" charset="2"/>
                </a:rPr>
                <a:t>p</a:t>
              </a:r>
              <a:r>
                <a:rPr kumimoji="1" lang="en-US" altLang="ja-JP" sz="2400" dirty="0" err="1" smtClean="0">
                  <a:latin typeface="Symbol" pitchFamily="18" charset="2"/>
                  <a:sym typeface="Wingdings" pitchFamily="2" charset="2"/>
                </a:rPr>
                <a:t>p</a:t>
              </a:r>
              <a:r>
                <a:rPr kumimoji="1" lang="en-US" altLang="ja-JP" sz="2400" baseline="30000" dirty="0" smtClean="0">
                  <a:sym typeface="Wingdings" pitchFamily="2" charset="2"/>
                </a:rPr>
                <a:t>-</a:t>
              </a:r>
              <a:r>
                <a:rPr kumimoji="1" lang="en-US" altLang="ja-JP" sz="2400" dirty="0" smtClean="0"/>
                <a:t>): </a:t>
              </a:r>
              <a:r>
                <a:rPr lang="en-US" altLang="ja-JP" sz="2400" dirty="0" smtClean="0"/>
                <a:t>7mm </a:t>
              </a:r>
              <a:r>
                <a:rPr lang="en-US" altLang="ja-JP" sz="2400" dirty="0" smtClean="0">
                  <a:sym typeface="Wingdings" pitchFamily="2" charset="2"/>
                </a:rPr>
                <a:t> 2mm</a:t>
              </a:r>
              <a:endParaRPr kumimoji="1" lang="ja-JP" altLang="en-US" sz="2400" dirty="0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2293287" y="2034426"/>
              <a:ext cx="7232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b="1" i="1" dirty="0" smtClean="0">
                  <a:solidFill>
                    <a:srgbClr val="C00000"/>
                  </a:solidFill>
                </a:rPr>
                <a:t>w/o</a:t>
              </a:r>
              <a:endParaRPr kumimoji="1" lang="en-US" altLang="ja-JP" b="1" i="1" dirty="0" smtClean="0">
                <a:solidFill>
                  <a:srgbClr val="C00000"/>
                </a:solidFill>
              </a:endParaRPr>
            </a:p>
            <a:p>
              <a:pPr algn="ctr"/>
              <a:r>
                <a:rPr kumimoji="1" lang="en-US" altLang="ja-JP" b="1" i="1" dirty="0" smtClean="0">
                  <a:solidFill>
                    <a:srgbClr val="C00000"/>
                  </a:solidFill>
                </a:rPr>
                <a:t>Z-TPC</a:t>
              </a:r>
              <a:endParaRPr kumimoji="1" lang="ja-JP" altLang="en-US" b="1" i="1" dirty="0">
                <a:solidFill>
                  <a:srgbClr val="C00000"/>
                </a:solidFill>
              </a:endParaRPr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3392730" y="2045311"/>
              <a:ext cx="7232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b="1" i="1" dirty="0" smtClean="0">
                  <a:solidFill>
                    <a:srgbClr val="C00000"/>
                  </a:solidFill>
                </a:rPr>
                <a:t>w/</a:t>
              </a:r>
            </a:p>
            <a:p>
              <a:pPr algn="ctr"/>
              <a:r>
                <a:rPr kumimoji="1" lang="en-US" altLang="ja-JP" b="1" i="1" dirty="0" smtClean="0">
                  <a:solidFill>
                    <a:srgbClr val="C00000"/>
                  </a:solidFill>
                </a:rPr>
                <a:t>Z-TPC</a:t>
              </a:r>
              <a:endParaRPr kumimoji="1" lang="ja-JP" altLang="en-US" b="1" i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1752584" y="3739401"/>
            <a:ext cx="4615556" cy="3059200"/>
            <a:chOff x="70693" y="621324"/>
            <a:chExt cx="5067449" cy="3358716"/>
          </a:xfrm>
        </p:grpSpPr>
        <p:pic>
          <p:nvPicPr>
            <p:cNvPr id="6" name="図 5" descr="z-vtx.png"/>
            <p:cNvPicPr>
              <a:picLocks noChangeAspect="1"/>
            </p:cNvPicPr>
            <p:nvPr/>
          </p:nvPicPr>
          <p:blipFill>
            <a:blip r:embed="rId5" cstate="print"/>
            <a:srcRect b="18934"/>
            <a:stretch>
              <a:fillRect/>
            </a:stretch>
          </p:blipFill>
          <p:spPr>
            <a:xfrm rot="10800000">
              <a:off x="414892" y="1009363"/>
              <a:ext cx="4723250" cy="2706850"/>
            </a:xfrm>
            <a:prstGeom prst="rect">
              <a:avLst/>
            </a:prstGeom>
          </p:spPr>
        </p:pic>
        <p:cxnSp>
          <p:nvCxnSpPr>
            <p:cNvPr id="11" name="直線矢印コネクタ 10"/>
            <p:cNvCxnSpPr/>
            <p:nvPr/>
          </p:nvCxnSpPr>
          <p:spPr>
            <a:xfrm>
              <a:off x="1008185" y="832338"/>
              <a:ext cx="3634153" cy="293077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12"/>
            <p:cNvCxnSpPr/>
            <p:nvPr/>
          </p:nvCxnSpPr>
          <p:spPr>
            <a:xfrm>
              <a:off x="2250831" y="3516923"/>
              <a:ext cx="2168769" cy="164123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 rot="5400000">
              <a:off x="-697523" y="2069123"/>
              <a:ext cx="2203938" cy="175846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/>
            <p:cNvSpPr txBox="1"/>
            <p:nvPr/>
          </p:nvSpPr>
          <p:spPr>
            <a:xfrm rot="332452">
              <a:off x="2344615" y="621324"/>
              <a:ext cx="1019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7030A0"/>
                  </a:solidFill>
                </a:rPr>
                <a:t>~500mm</a:t>
              </a:r>
              <a:endParaRPr kumimoji="1" lang="ja-JP" altLang="en-US" b="1" dirty="0">
                <a:solidFill>
                  <a:srgbClr val="7030A0"/>
                </a:solidFill>
              </a:endParaRPr>
            </a:p>
          </p:txBody>
        </p:sp>
        <p:cxnSp>
          <p:nvCxnSpPr>
            <p:cNvPr id="18" name="直線矢印コネクタ 17"/>
            <p:cNvCxnSpPr/>
            <p:nvPr/>
          </p:nvCxnSpPr>
          <p:spPr>
            <a:xfrm rot="5400000">
              <a:off x="357554" y="2116016"/>
              <a:ext cx="1277816" cy="140677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18"/>
            <p:cNvSpPr txBox="1"/>
            <p:nvPr/>
          </p:nvSpPr>
          <p:spPr>
            <a:xfrm rot="347167">
              <a:off x="2836985" y="3610708"/>
              <a:ext cx="1019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7030A0"/>
                  </a:solidFill>
                </a:rPr>
                <a:t>~300mm</a:t>
              </a:r>
              <a:endParaRPr kumimoji="1" lang="ja-JP" altLang="en-US" b="1" dirty="0">
                <a:solidFill>
                  <a:srgbClr val="7030A0"/>
                </a:solidFill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 rot="16457488">
              <a:off x="-256961" y="1770184"/>
              <a:ext cx="1024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7030A0"/>
                  </a:solidFill>
                  <a:latin typeface="Symbol" pitchFamily="18" charset="2"/>
                </a:rPr>
                <a:t>f</a:t>
              </a:r>
              <a:r>
                <a:rPr kumimoji="1" lang="en-US" altLang="ja-JP" b="1" dirty="0" smtClean="0">
                  <a:solidFill>
                    <a:srgbClr val="7030A0"/>
                  </a:solidFill>
                </a:rPr>
                <a:t>280mm</a:t>
              </a:r>
              <a:endParaRPr kumimoji="1" lang="ja-JP" altLang="en-US" b="1" dirty="0">
                <a:solidFill>
                  <a:srgbClr val="7030A0"/>
                </a:solidFill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 rot="16575315">
              <a:off x="633046" y="2074985"/>
              <a:ext cx="1024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7030A0"/>
                  </a:solidFill>
                  <a:latin typeface="Symbol" pitchFamily="18" charset="2"/>
                </a:rPr>
                <a:t>f</a:t>
              </a:r>
              <a:r>
                <a:rPr kumimoji="1" lang="en-US" altLang="ja-JP" b="1" dirty="0" smtClean="0">
                  <a:solidFill>
                    <a:srgbClr val="7030A0"/>
                  </a:solidFill>
                </a:rPr>
                <a:t>170mm</a:t>
              </a:r>
              <a:endParaRPr kumimoji="1" lang="ja-JP" altLang="en-US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23" name="テキスト ボックス 22"/>
          <p:cNvSpPr txBox="1"/>
          <p:nvPr/>
        </p:nvSpPr>
        <p:spPr>
          <a:xfrm>
            <a:off x="6280474" y="3950157"/>
            <a:ext cx="28635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i="1" u="sng" dirty="0" smtClean="0"/>
              <a:t>readout-pad</a:t>
            </a:r>
          </a:p>
          <a:p>
            <a:pPr lvl="1">
              <a:buFont typeface="Arial" pitchFamily="34" charset="0"/>
              <a:buChar char="•"/>
            </a:pPr>
            <a:r>
              <a:rPr lang="en-US" altLang="ja-JP" sz="2000" dirty="0" smtClean="0"/>
              <a:t>pad size:20x4mm</a:t>
            </a:r>
          </a:p>
          <a:p>
            <a:pPr lvl="1">
              <a:buFont typeface="Arial" pitchFamily="34" charset="0"/>
              <a:buChar char="•"/>
            </a:pPr>
            <a:r>
              <a:rPr lang="en-US" altLang="ja-JP" sz="2000" dirty="0" smtClean="0"/>
              <a:t># of pad:4x4x9=144</a:t>
            </a:r>
            <a:endParaRPr lang="ja-JP" altLang="en-US" sz="2000" dirty="0" smtClean="0"/>
          </a:p>
          <a:p>
            <a:r>
              <a:rPr lang="en-US" altLang="ja-JP" sz="2000" b="1" i="1" dirty="0" smtClean="0"/>
              <a:t> </a:t>
            </a:r>
            <a:r>
              <a:rPr lang="en-US" altLang="ja-JP" sz="2400" b="1" i="1" u="sng" dirty="0" smtClean="0"/>
              <a:t>field strip</a:t>
            </a:r>
            <a:endParaRPr lang="en-US" altLang="ja-JP" sz="2000" b="1" i="1" u="sng" dirty="0" smtClean="0"/>
          </a:p>
          <a:p>
            <a:pPr lvl="1">
              <a:buFont typeface="Arial" pitchFamily="34" charset="0"/>
              <a:buChar char="•"/>
            </a:pPr>
            <a:r>
              <a:rPr lang="en-US" altLang="ja-JP" sz="2000" dirty="0" smtClean="0"/>
              <a:t>double sided flexible print circuit board</a:t>
            </a:r>
          </a:p>
          <a:p>
            <a:pPr lvl="1">
              <a:buFont typeface="Arial" pitchFamily="34" charset="0"/>
              <a:buChar char="•"/>
            </a:pPr>
            <a:r>
              <a:rPr lang="en-US" altLang="ja-JP" sz="2000" dirty="0" smtClean="0"/>
              <a:t>8mm strip</a:t>
            </a:r>
          </a:p>
          <a:p>
            <a:pPr lvl="1">
              <a:buFont typeface="Arial" pitchFamily="34" charset="0"/>
              <a:buChar char="•"/>
            </a:pPr>
            <a:r>
              <a:rPr lang="en-US" altLang="ja-JP" sz="2000" dirty="0" smtClean="0"/>
              <a:t>10mm pitch</a:t>
            </a:r>
            <a:endParaRPr kumimoji="1" lang="en-US" altLang="ja-JP" sz="2000" b="1" i="1" dirty="0" smtClean="0"/>
          </a:p>
        </p:txBody>
      </p:sp>
      <p:sp>
        <p:nvSpPr>
          <p:cNvPr id="60" name="角丸四角形 59"/>
          <p:cNvSpPr/>
          <p:nvPr/>
        </p:nvSpPr>
        <p:spPr>
          <a:xfrm>
            <a:off x="1748975" y="3668485"/>
            <a:ext cx="7297053" cy="3111725"/>
          </a:xfrm>
          <a:prstGeom prst="roundRect">
            <a:avLst>
              <a:gd name="adj" fmla="val 8155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2" name="直線矢印コネクタ 61"/>
          <p:cNvCxnSpPr>
            <a:stCxn id="60" idx="1"/>
            <a:endCxn id="45" idx="4"/>
          </p:cNvCxnSpPr>
          <p:nvPr/>
        </p:nvCxnSpPr>
        <p:spPr>
          <a:xfrm rot="10800000">
            <a:off x="1072247" y="3928162"/>
            <a:ext cx="676729" cy="1296187"/>
          </a:xfrm>
          <a:prstGeom prst="straightConnector1">
            <a:avLst/>
          </a:prstGeom>
          <a:ln w="635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DSCN2598.JPG"/>
          <p:cNvPicPr>
            <a:picLocks noChangeAspect="1"/>
          </p:cNvPicPr>
          <p:nvPr/>
        </p:nvPicPr>
        <p:blipFill>
          <a:blip r:embed="rId3" cstate="print"/>
          <a:srcRect l="6731" t="16154" r="15385"/>
          <a:stretch>
            <a:fillRect/>
          </a:stretch>
        </p:blipFill>
        <p:spPr>
          <a:xfrm>
            <a:off x="3147708" y="1676400"/>
            <a:ext cx="3424505" cy="2764971"/>
          </a:xfrm>
          <a:prstGeom prst="rect">
            <a:avLst/>
          </a:prstGeom>
        </p:spPr>
      </p:pic>
      <p:pic>
        <p:nvPicPr>
          <p:cNvPr id="17" name="図 16" descr="DSCN2910.JPG"/>
          <p:cNvPicPr>
            <a:picLocks noChangeAspect="1"/>
          </p:cNvPicPr>
          <p:nvPr/>
        </p:nvPicPr>
        <p:blipFill>
          <a:blip r:embed="rId4" cstate="print"/>
          <a:srcRect l="28621" t="29885" r="32644" b="14843"/>
          <a:stretch>
            <a:fillRect/>
          </a:stretch>
        </p:blipFill>
        <p:spPr>
          <a:xfrm>
            <a:off x="4729657" y="4014952"/>
            <a:ext cx="2655122" cy="2841461"/>
          </a:xfrm>
          <a:prstGeom prst="rect">
            <a:avLst/>
          </a:prstGeom>
        </p:spPr>
      </p:pic>
      <p:pic>
        <p:nvPicPr>
          <p:cNvPr id="8" name="図 7" descr="DSCN2450.JPG"/>
          <p:cNvPicPr>
            <a:picLocks noChangeAspect="1"/>
          </p:cNvPicPr>
          <p:nvPr/>
        </p:nvPicPr>
        <p:blipFill>
          <a:blip r:embed="rId5" cstate="print"/>
          <a:srcRect b="9589"/>
          <a:stretch>
            <a:fillRect/>
          </a:stretch>
        </p:blipFill>
        <p:spPr>
          <a:xfrm rot="5400000">
            <a:off x="6214992" y="2209046"/>
            <a:ext cx="3309257" cy="2243959"/>
          </a:xfrm>
          <a:prstGeom prst="rect">
            <a:avLst/>
          </a:prstGeom>
        </p:spPr>
      </p:pic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03111-418B-4BEB-A441-5F47FB91B5B4}" type="slidenum">
              <a:rPr lang="ja-JP" altLang="en-US" smtClean="0"/>
              <a:pPr>
                <a:defRPr/>
              </a:pPr>
              <a:t>9</a:t>
            </a:fld>
            <a:endParaRPr lang="ja-JP" altLang="en-US" dirty="0"/>
          </a:p>
        </p:txBody>
      </p:sp>
      <p:sp>
        <p:nvSpPr>
          <p:cNvPr id="28" name="タイトル 1"/>
          <p:cNvSpPr txBox="1">
            <a:spLocks/>
          </p:cNvSpPr>
          <p:nvPr/>
        </p:nvSpPr>
        <p:spPr>
          <a:xfrm>
            <a:off x="0" y="0"/>
            <a:ext cx="9144000" cy="5392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Z-TPC </a:t>
            </a:r>
            <a:r>
              <a:rPr kumimoji="1" lang="en-US" altLang="ja-JP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(Cont’d)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30824" y="685800"/>
            <a:ext cx="76306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en-US" altLang="ja-JP" sz="2000" b="1" dirty="0" smtClean="0"/>
              <a:t>a double TGEM structure </a:t>
            </a:r>
            <a:r>
              <a:rPr lang="en-US" altLang="ja-JP" sz="2000" dirty="0" smtClean="0"/>
              <a:t>is used for amplification</a:t>
            </a:r>
          </a:p>
          <a:p>
            <a:pPr>
              <a:buFont typeface="Wingdings" pitchFamily="2" charset="2"/>
              <a:buChar char="l"/>
            </a:pPr>
            <a:r>
              <a:rPr lang="en-US" altLang="ja-JP" sz="2000" dirty="0" smtClean="0"/>
              <a:t>Sony ASD chips are used for our preamp at first (No </a:t>
            </a:r>
            <a:r>
              <a:rPr lang="en-US" altLang="ja-JP" sz="2000" dirty="0" err="1" smtClean="0"/>
              <a:t>dE</a:t>
            </a:r>
            <a:r>
              <a:rPr lang="en-US" altLang="ja-JP" sz="2000" dirty="0" smtClean="0"/>
              <a:t>/</a:t>
            </a:r>
            <a:r>
              <a:rPr lang="en-US" altLang="ja-JP" sz="2000" dirty="0" err="1" smtClean="0"/>
              <a:t>dx</a:t>
            </a:r>
            <a:r>
              <a:rPr lang="en-US" altLang="ja-JP" sz="2000" dirty="0" smtClean="0"/>
              <a:t>)</a:t>
            </a:r>
          </a:p>
          <a:p>
            <a:pPr>
              <a:buFont typeface="Wingdings" pitchFamily="2" charset="2"/>
              <a:buChar char="l"/>
            </a:pPr>
            <a:r>
              <a:rPr lang="en-US" altLang="ja-JP" sz="2000" dirty="0" smtClean="0"/>
              <a:t>in the future, fast FADC or ASDQ chips will be used to measure </a:t>
            </a:r>
            <a:r>
              <a:rPr lang="en-US" altLang="ja-JP" sz="2000" dirty="0" err="1" smtClean="0"/>
              <a:t>dE</a:t>
            </a:r>
            <a:r>
              <a:rPr lang="en-US" altLang="ja-JP" sz="2000" dirty="0" smtClean="0"/>
              <a:t>/</a:t>
            </a:r>
            <a:r>
              <a:rPr lang="en-US" altLang="ja-JP" sz="2000" dirty="0" err="1" smtClean="0"/>
              <a:t>dx</a:t>
            </a:r>
            <a:endParaRPr lang="en-US" altLang="ja-JP" sz="2000" dirty="0" smtClean="0"/>
          </a:p>
        </p:txBody>
      </p:sp>
      <p:pic>
        <p:nvPicPr>
          <p:cNvPr id="6" name="図 5" descr="DSCN2748.JPG"/>
          <p:cNvPicPr>
            <a:picLocks noChangeAspect="1"/>
          </p:cNvPicPr>
          <p:nvPr/>
        </p:nvPicPr>
        <p:blipFill>
          <a:blip r:embed="rId6" cstate="print"/>
          <a:srcRect l="9301" r="11939"/>
          <a:stretch>
            <a:fillRect/>
          </a:stretch>
        </p:blipFill>
        <p:spPr>
          <a:xfrm>
            <a:off x="0" y="1685412"/>
            <a:ext cx="2917371" cy="2778100"/>
          </a:xfrm>
          <a:prstGeom prst="rect">
            <a:avLst/>
          </a:prstGeom>
        </p:spPr>
      </p:pic>
      <p:pic>
        <p:nvPicPr>
          <p:cNvPr id="7" name="図 6" descr="DSCN2742.JPG"/>
          <p:cNvPicPr>
            <a:picLocks noChangeAspect="1"/>
          </p:cNvPicPr>
          <p:nvPr/>
        </p:nvPicPr>
        <p:blipFill>
          <a:blip r:embed="rId7" cstate="print"/>
          <a:srcRect l="9048" t="21746" r="9286" b="11746"/>
          <a:stretch>
            <a:fillRect/>
          </a:stretch>
        </p:blipFill>
        <p:spPr>
          <a:xfrm>
            <a:off x="740045" y="4477504"/>
            <a:ext cx="3897423" cy="238049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0" y="4026039"/>
            <a:ext cx="1839286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FFFF00"/>
                </a:solidFill>
              </a:rPr>
              <a:t>TGEM for Z-TPC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72870" y="6457890"/>
            <a:ext cx="1533112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FFFF00"/>
                </a:solidFill>
              </a:rPr>
              <a:t>readout part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150081" y="4026040"/>
            <a:ext cx="1172757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FFFF00"/>
                </a:solidFill>
              </a:rPr>
              <a:t>preamps 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149272" y="1689194"/>
            <a:ext cx="817019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FFFF00"/>
                </a:solidFill>
              </a:rPr>
              <a:t>frame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736404" y="6456303"/>
            <a:ext cx="1198341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FFFF00"/>
                </a:solidFill>
              </a:rPr>
              <a:t>field cage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412247" y="1688411"/>
            <a:ext cx="4749955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Z-TPC will be ready in this year</a:t>
            </a:r>
            <a:endParaRPr kumimoji="1"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4.2|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5.8|7.3|4.2|1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3054</TotalTime>
  <Words>1266</Words>
  <Application>Microsoft Office PowerPoint</Application>
  <PresentationFormat>画面に合わせる (4:3)</PresentationFormat>
  <Paragraphs>425</Paragraphs>
  <Slides>23</Slides>
  <Notes>21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24" baseType="lpstr">
      <vt:lpstr>Office テーマ</vt:lpstr>
      <vt:lpstr>Development of the Cylindrical Detector System for an experimental search for kaonic nuclei  at J-PARC</vt:lpstr>
      <vt:lpstr>J-PARC E15 Experiment</vt:lpstr>
      <vt:lpstr>J-PARC E15 Setup</vt:lpstr>
      <vt:lpstr>Cylindrical Detector System (CDS)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Summary</vt:lpstr>
      <vt:lpstr>J-PARC E15 Collaboration</vt:lpstr>
      <vt:lpstr>backup</vt:lpstr>
      <vt:lpstr>Physics Motivation</vt:lpstr>
      <vt:lpstr>スライド 18</vt:lpstr>
      <vt:lpstr>スライド 19</vt:lpstr>
      <vt:lpstr>スライド 20</vt:lpstr>
      <vt:lpstr>スライド 21</vt:lpstr>
      <vt:lpstr>スライド 22</vt:lpstr>
      <vt:lpstr>スライド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Z-Vertex Chamber for the J-PARC E15 experiment</dc:title>
  <dc:creator>sakuma</dc:creator>
  <cp:lastModifiedBy>sakuma</cp:lastModifiedBy>
  <cp:revision>619</cp:revision>
  <dcterms:created xsi:type="dcterms:W3CDTF">2007-07-09T06:30:58Z</dcterms:created>
  <dcterms:modified xsi:type="dcterms:W3CDTF">2009-10-12T09:35:58Z</dcterms:modified>
</cp:coreProperties>
</file>