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1723" r:id="rId3"/>
    <p:sldId id="1713" r:id="rId4"/>
    <p:sldId id="2378" r:id="rId5"/>
    <p:sldId id="2382" r:id="rId6"/>
    <p:sldId id="2385" r:id="rId7"/>
    <p:sldId id="2363" r:id="rId8"/>
    <p:sldId id="1740" r:id="rId9"/>
    <p:sldId id="2386" r:id="rId10"/>
    <p:sldId id="2364" r:id="rId11"/>
    <p:sldId id="2359" r:id="rId12"/>
    <p:sldId id="1749" r:id="rId13"/>
    <p:sldId id="2379" r:id="rId14"/>
    <p:sldId id="1753" r:id="rId15"/>
    <p:sldId id="2337" r:id="rId16"/>
    <p:sldId id="1739" r:id="rId17"/>
    <p:sldId id="2361" r:id="rId18"/>
    <p:sldId id="1748" r:id="rId19"/>
    <p:sldId id="2356" r:id="rId20"/>
    <p:sldId id="2357" r:id="rId21"/>
    <p:sldId id="2358" r:id="rId22"/>
    <p:sldId id="1745" r:id="rId23"/>
    <p:sldId id="2329" r:id="rId24"/>
    <p:sldId id="1096" r:id="rId25"/>
    <p:sldId id="1005" r:id="rId26"/>
    <p:sldId id="1714" r:id="rId27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C57"/>
    <a:srgbClr val="05BCFE"/>
    <a:srgbClr val="FFA405"/>
    <a:srgbClr val="005BFA"/>
    <a:srgbClr val="FFB413"/>
    <a:srgbClr val="FF9900"/>
    <a:srgbClr val="CC171E"/>
    <a:srgbClr val="99CCFF"/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2" d="100"/>
          <a:sy n="102" d="100"/>
        </p:scale>
        <p:origin x="786" y="132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14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15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61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E267-9293-4358-AD22-88337A7BFE39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2AF61-4901-4601-A088-2AA6DD4E48CD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5368-50AF-464B-83E0-DADE68B20991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8CFD-9EB8-43D1-89E5-CC3D3486D364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1F3-44E3-4F81-9C30-48F32B152C7B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9E39-705B-4AB8-83E2-C8B708D47D17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DB6E-DDCC-4C63-95DF-C8707FE29835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E98B-52B5-46E8-A523-15FE4CC6BB21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4128-0246-4723-8EE7-1BC5162C81BF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AA1-4D10-4FD1-858B-5C0928232C7F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C7880-DC01-45A1-B045-4530110056F0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4C88F-42FC-486F-AFB5-6ACE749141F5}" type="datetime1">
              <a:rPr kumimoji="1" lang="ja-JP" altLang="en-US" smtClean="0"/>
              <a:t>2023/1/31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hyperlink" Target="https://www.rcnp.osaka-u.ac.jp/~jparchua/en/hefextension.html" TargetMode="External"/><Relationship Id="rId5" Type="http://schemas.openxmlformats.org/officeDocument/2006/relationships/image" Target="../media/image27.jpeg"/><Relationship Id="rId10" Type="http://schemas.openxmlformats.org/officeDocument/2006/relationships/hyperlink" Target="https://kds.kek.jp/event/44086/" TargetMode="External"/><Relationship Id="rId4" Type="http://schemas.openxmlformats.org/officeDocument/2006/relationships/image" Target="../media/image26.jpg"/><Relationship Id="rId9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emf"/><Relationship Id="rId7" Type="http://schemas.openxmlformats.org/officeDocument/2006/relationships/image" Target="../media/image3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0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39.jpg"/><Relationship Id="rId4" Type="http://schemas.openxmlformats.org/officeDocument/2006/relationships/image" Target="../media/image2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3.png"/><Relationship Id="rId7" Type="http://schemas.openxmlformats.org/officeDocument/2006/relationships/image" Target="../media/image3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6.svg"/><Relationship Id="rId21" Type="http://schemas.openxmlformats.org/officeDocument/2006/relationships/image" Target="../media/image58.svg"/><Relationship Id="rId7" Type="http://schemas.openxmlformats.org/officeDocument/2006/relationships/image" Target="NULL"/><Relationship Id="rId2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0.svg"/><Relationship Id="rId23" Type="http://schemas.openxmlformats.org/officeDocument/2006/relationships/image" Target="../media/image59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64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5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About/Roadmap/" TargetMode="Externa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110.0446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kek.jp/wp-content/uploads/2022/07/KEK-PIP2022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2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840DF9FD-C045-41E3-99A5-7EFCD3103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1" y="187"/>
            <a:ext cx="10837889" cy="6857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003389-F962-4C8C-B22B-A1BF9942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9935" y="0"/>
            <a:ext cx="1172066" cy="365125"/>
          </a:xfrm>
        </p:spPr>
        <p:txBody>
          <a:bodyPr/>
          <a:lstStyle/>
          <a:p>
            <a:fld id="{2F12FD73-3B79-4649-AE7F-26B9A55D462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19" y="1284052"/>
            <a:ext cx="6296881" cy="3002048"/>
          </a:xfrm>
          <a:solidFill>
            <a:schemeClr val="bg1">
              <a:alpha val="90000"/>
            </a:schemeClr>
          </a:solidFill>
        </p:spPr>
        <p:txBody>
          <a:bodyPr anchor="ctr">
            <a:normAutofit fontScale="90000"/>
          </a:bodyPr>
          <a:lstStyle/>
          <a:p>
            <a:r>
              <a:rPr kumimoji="1" lang="en-US" altLang="ja-JP" b="1" dirty="0"/>
              <a:t>Present status of</a:t>
            </a:r>
            <a:br>
              <a:rPr kumimoji="1" lang="en-US" altLang="ja-JP" b="1" dirty="0"/>
            </a:br>
            <a:r>
              <a:rPr kumimoji="1" lang="en-US" altLang="ja-JP" b="1" dirty="0"/>
              <a:t>J-PARC Hadron Hall Extension Project</a:t>
            </a:r>
            <a:br>
              <a:rPr lang="en-US" altLang="ja-JP" b="1" dirty="0"/>
            </a:br>
            <a:r>
              <a:rPr lang="en-US" altLang="ja-JP" sz="3600" dirty="0" err="1"/>
              <a:t>F.Sakuma</a:t>
            </a:r>
            <a:r>
              <a:rPr lang="en-US" altLang="ja-JP" sz="3600" dirty="0"/>
              <a:t>, RIKEN</a:t>
            </a:r>
            <a:br>
              <a:rPr lang="en-US" altLang="ja-JP" sz="4000" dirty="0"/>
            </a:br>
            <a:r>
              <a:rPr lang="en-US" altLang="ja-JP" sz="2200" dirty="0"/>
              <a:t>on behalf of HEF-ex TF</a:t>
            </a:r>
            <a:endParaRPr kumimoji="1" lang="ja-JP" altLang="en-US" sz="4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515911" y="6539645"/>
            <a:ext cx="6055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Workshop on "Physics of heavy quark and exotic hadrons 2023", Jan.30-31, 2023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115200" y="1851697"/>
            <a:ext cx="2124000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058400" y="3374711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37" y="3464500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458451" y="3038475"/>
            <a:ext cx="105787" cy="667763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123" y="3539885"/>
            <a:ext cx="439437" cy="7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A0658665-0099-4D8E-A931-A995663F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130860" y="2708209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6983001" y="6026537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0879852" y="1681747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586598" y="5310130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041025" y="232514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6864D4-D9B5-4C90-9D29-1AA48DAA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both in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538856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</a:t>
            </a:r>
            <a:r>
              <a:rPr lang="en-US" altLang="ja-JP" b="1" u="sng">
                <a:solidFill>
                  <a:srgbClr val="FF0000"/>
                </a:solidFill>
                <a:latin typeface="Calibri" panose="020F0502020204030204" pitchFamily="34" charset="0"/>
              </a:rPr>
              <a:t>project at </a:t>
            </a: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KEK-PIP2022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 Progress in facility-side preparation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The project will start in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FY2024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4581" y="5759859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0D7E7F0-370C-8210-1229-8B620194AF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580E9B-FF19-4B24-8998-407945B4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329" y="0"/>
            <a:ext cx="1108671" cy="365125"/>
          </a:xfrm>
        </p:spPr>
        <p:txBody>
          <a:bodyPr/>
          <a:lstStyle/>
          <a:p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pic>
        <p:nvPicPr>
          <p:cNvPr id="12" name="図 11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26F6EBB2-A706-47D2-85DA-35A320392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91" y="1632095"/>
            <a:ext cx="2621497" cy="1474592"/>
          </a:xfrm>
          <a:prstGeom prst="rect">
            <a:avLst/>
          </a:prstGeom>
        </p:spPr>
      </p:pic>
      <p:pic>
        <p:nvPicPr>
          <p:cNvPr id="14" name="図 13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8D7CAB9-ABB5-4184-921A-42CDC491C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95" y="1632095"/>
            <a:ext cx="2621497" cy="1474593"/>
          </a:xfrm>
          <a:prstGeom prst="rect">
            <a:avLst/>
          </a:prstGeom>
        </p:spPr>
      </p:pic>
      <p:pic>
        <p:nvPicPr>
          <p:cNvPr id="9218" name="Picture 2" descr="http://www.rcnp.osaka-u.ac.jp/~jparchua/share/index.jpg">
            <a:extLst>
              <a:ext uri="{FF2B5EF4-FFF2-40B4-BE49-F238E27FC236}">
                <a16:creationId xmlns:a16="http://schemas.microsoft.com/office/drawing/2014/main" id="{280EA3DC-0CE3-418E-9E3F-03FAB838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" y="1434001"/>
            <a:ext cx="5267597" cy="17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4FC4F6-3190-4B1B-B9BD-3E4F0A8604CD}"/>
              </a:ext>
            </a:extLst>
          </p:cNvPr>
          <p:cNvSpPr txBox="1"/>
          <p:nvPr/>
        </p:nvSpPr>
        <p:spPr>
          <a:xfrm>
            <a:off x="235671" y="2686228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図 7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D4C4360C-0C40-4D60-A83A-1197998B41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331926" y="3289408"/>
            <a:ext cx="5267597" cy="19036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0EBB50-645F-480A-85DE-E04A8ED1A525}"/>
              </a:ext>
            </a:extLst>
          </p:cNvPr>
          <p:cNvSpPr txBox="1"/>
          <p:nvPr/>
        </p:nvSpPr>
        <p:spPr>
          <a:xfrm>
            <a:off x="393499" y="4385005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図 5" descr="会議室に集まる人々&#10;&#10;自動的に生成された説明">
            <a:extLst>
              <a:ext uri="{FF2B5EF4-FFF2-40B4-BE49-F238E27FC236}">
                <a16:creationId xmlns:a16="http://schemas.microsoft.com/office/drawing/2014/main" id="{9F9BFD3C-37F7-454E-AB82-6E69D0A6B7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331927" y="5277030"/>
            <a:ext cx="5304529" cy="134641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F869C-478A-4F20-B7D0-73A7463EE822}"/>
              </a:ext>
            </a:extLst>
          </p:cNvPr>
          <p:cNvSpPr txBox="1"/>
          <p:nvPr/>
        </p:nvSpPr>
        <p:spPr>
          <a:xfrm>
            <a:off x="331926" y="5870014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1CE67A-610B-4043-8796-9E689451839A}"/>
              </a:ext>
            </a:extLst>
          </p:cNvPr>
          <p:cNvSpPr txBox="1"/>
          <p:nvPr/>
        </p:nvSpPr>
        <p:spPr>
          <a:xfrm>
            <a:off x="6096171" y="1117329"/>
            <a:ext cx="558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the Extension Project for the J-PARC Hadron Experimental Facility (1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WS),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15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A618930F-8171-DC2C-5FAF-837E9D4C2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80" y="3660093"/>
            <a:ext cx="5938173" cy="3065915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532FE2-DADC-7D55-B82F-55621D7F8808}"/>
              </a:ext>
            </a:extLst>
          </p:cNvPr>
          <p:cNvSpPr txBox="1"/>
          <p:nvPr/>
        </p:nvSpPr>
        <p:spPr>
          <a:xfrm>
            <a:off x="6096170" y="3146886"/>
            <a:ext cx="5588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  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J-PARC HEF-ex WS),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E08F6A-295D-272B-7742-F2E9F8CAA76E}"/>
              </a:ext>
            </a:extLst>
          </p:cNvPr>
          <p:cNvSpPr txBox="1"/>
          <p:nvPr/>
        </p:nvSpPr>
        <p:spPr>
          <a:xfrm>
            <a:off x="6475725" y="5272082"/>
            <a:ext cx="4954882" cy="1569660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looking forward to seeing you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3</a:t>
            </a:r>
            <a:r>
              <a:rPr kumimoji="1" lang="en-US" altLang="ja-JP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J-PARC HEF-ex WS</a:t>
            </a: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Mar. 14-17, 2023 (hybrid style)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https://kds.kek.jp/event/44086/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BD42CA-4526-3C6A-219F-A7210E107206}"/>
              </a:ext>
            </a:extLst>
          </p:cNvPr>
          <p:cNvSpPr txBox="1"/>
          <p:nvPr/>
        </p:nvSpPr>
        <p:spPr>
          <a:xfrm>
            <a:off x="1331862" y="1116982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11"/>
              </a:rPr>
              <a:t>https://www.rcnp.osaka-u.ac.jp/~jparchua/en/hefextension.html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7257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1A4D19-BEF4-6B12-A8C1-8FB3D731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7D8E51-841D-85C0-0057-9B206038E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7C9A80-E0F7-1082-5940-D6338CF3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198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61AAC1-453E-4C97-8AFD-071A44F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775" y="0"/>
            <a:ext cx="108722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2FD73-3B79-4649-AE7F-26B9A55D462C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61AAC1-453E-4C97-8AFD-071A44F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5031" y="0"/>
            <a:ext cx="92697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6E9FB-643D-4BD1-AE99-07D51D67F2A5}"/>
              </a:ext>
            </a:extLst>
          </p:cNvPr>
          <p:cNvSpPr txBox="1"/>
          <p:nvPr/>
        </p:nvSpPr>
        <p:spPr>
          <a:xfrm>
            <a:off x="7019789" y="3295910"/>
            <a:ext cx="4985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quark interactions</a:t>
            </a:r>
          </a:p>
          <a:p>
            <a:pPr lvl="0"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mass-generation mechanism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7D02BA-2B12-43DF-9A62-00CEA1310BC9}"/>
              </a:ext>
            </a:extLst>
          </p:cNvPr>
          <p:cNvSpPr txBox="1"/>
          <p:nvPr/>
        </p:nvSpPr>
        <p:spPr>
          <a:xfrm>
            <a:off x="8050138" y="5380619"/>
            <a:ext cx="484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interactions</a:t>
            </a:r>
          </a:p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hadronic many-body systems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233074-7C40-4F75-A31D-CCD3C1ADBEDA}"/>
              </a:ext>
            </a:extLst>
          </p:cNvPr>
          <p:cNvSpPr txBox="1"/>
          <p:nvPr/>
        </p:nvSpPr>
        <p:spPr>
          <a:xfrm>
            <a:off x="6392960" y="1657867"/>
            <a:ext cx="3020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CP violation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weak interaction</a:t>
            </a:r>
          </a:p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		 </a:t>
            </a: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new physics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56AE6C-9F6F-42CE-A191-CB2CE375371F}"/>
              </a:ext>
            </a:extLst>
          </p:cNvPr>
          <p:cNvSpPr/>
          <p:nvPr/>
        </p:nvSpPr>
        <p:spPr>
          <a:xfrm>
            <a:off x="8150789" y="6016745"/>
            <a:ext cx="4840399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Hyperon-Nucleon scattering</a:t>
            </a:r>
          </a:p>
          <a:p>
            <a:pPr defTabSz="457200">
              <a:defRPr/>
            </a:pPr>
            <a:r>
              <a:rPr lang="en-US" altLang="ja-JP" sz="2400" dirty="0" err="1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Hypernuclear</a:t>
            </a:r>
            <a:r>
              <a:rPr lang="ja-JP" altLang="en-US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spectroscopy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C6D1A5-2328-4F1B-9EF8-BE294E038A13}"/>
              </a:ext>
            </a:extLst>
          </p:cNvPr>
          <p:cNvSpPr/>
          <p:nvPr/>
        </p:nvSpPr>
        <p:spPr>
          <a:xfrm>
            <a:off x="8981664" y="3880446"/>
            <a:ext cx="3584963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spectroscopy</a:t>
            </a:r>
          </a:p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Meson in nuclei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2A4E966-0685-4997-A626-EAE388C64AA5}"/>
              </a:ext>
            </a:extLst>
          </p:cNvPr>
          <p:cNvSpPr/>
          <p:nvPr/>
        </p:nvSpPr>
        <p:spPr>
          <a:xfrm>
            <a:off x="9317255" y="1494576"/>
            <a:ext cx="2963949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Kaon rare decays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Symbol" panose="05050102010706020507" pitchFamily="18" charset="2"/>
                <a:ea typeface="UD デジタル 教科書体 NK-B" panose="02020700000000000000" pitchFamily="18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Wingdings" panose="05000000000000000000" pitchFamily="2" charset="2"/>
              </a:rPr>
              <a:t>e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Wingdings" panose="05000000000000000000" pitchFamily="2" charset="2"/>
              </a:rPr>
              <a:t> conversion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98F4565-3C27-4B1F-866A-845D1106B357}"/>
              </a:ext>
            </a:extLst>
          </p:cNvPr>
          <p:cNvSpPr txBox="1"/>
          <p:nvPr/>
        </p:nvSpPr>
        <p:spPr>
          <a:xfrm>
            <a:off x="7810039" y="4852001"/>
            <a:ext cx="3765839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Strangeness Nuclear Physics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DDB938-C6E6-4A0F-9217-7C5B6D89737B}"/>
              </a:ext>
            </a:extLst>
          </p:cNvPr>
          <p:cNvSpPr txBox="1"/>
          <p:nvPr/>
        </p:nvSpPr>
        <p:spPr>
          <a:xfrm>
            <a:off x="6875844" y="2821176"/>
            <a:ext cx="2117824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Hadron Physics</a:t>
            </a:r>
            <a:endParaRPr kumimoji="1" lang="ja-JP" alt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0157920-3AFD-400E-9EBD-F0E29DBEDD02}"/>
              </a:ext>
            </a:extLst>
          </p:cNvPr>
          <p:cNvSpPr txBox="1"/>
          <p:nvPr/>
        </p:nvSpPr>
        <p:spPr>
          <a:xfrm>
            <a:off x="5960586" y="1186744"/>
            <a:ext cx="1952458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Flavor Physics</a:t>
            </a:r>
            <a:endParaRPr kumimoji="1" lang="ja-JP" alt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7AE3F8D-AE77-40D6-897C-9067BEB381BD}"/>
              </a:ext>
            </a:extLst>
          </p:cNvPr>
          <p:cNvSpPr txBox="1"/>
          <p:nvPr/>
        </p:nvSpPr>
        <p:spPr>
          <a:xfrm>
            <a:off x="626745" y="2092634"/>
            <a:ext cx="10938507" cy="3477875"/>
          </a:xfrm>
          <a:prstGeom prst="rect">
            <a:avLst/>
          </a:prstGeom>
          <a:solidFill>
            <a:srgbClr val="FFFF99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J-PARC Hadron Experimental Facility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 a unique facility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where we can conduct comprehensive studies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from “elementary particles”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“high-density hadronic matter”</a:t>
            </a:r>
          </a:p>
        </p:txBody>
      </p:sp>
    </p:spTree>
    <p:extLst>
      <p:ext uri="{BB962C8B-B14F-4D97-AF65-F5344CB8AC3E}">
        <p14:creationId xmlns:p14="http://schemas.microsoft.com/office/powerpoint/2010/main" val="20405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67" y="4800715"/>
            <a:ext cx="2446561" cy="197739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0BDB0E-91A3-4BFD-AC05-A692764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742" y="2868012"/>
            <a:ext cx="2201535" cy="21418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3936984" y="35108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nuclei, </a:t>
            </a:r>
          </a:p>
          <a:p>
            <a:pPr algn="ctr"/>
            <a:r>
              <a:rPr kumimoji="1" lang="en-US" altLang="ja-JP" sz="1600" dirty="0"/>
              <a:t>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6183422" y="5373915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9957381" y="4475152"/>
            <a:ext cx="1645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hyperon-nucleon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</a:t>
            </a:r>
            <a:r>
              <a:rPr kumimoji="1" lang="en-US" altLang="ja-JP" b="1">
                <a:sym typeface="Wingdings" panose="05000000000000000000" pitchFamily="2" charset="2"/>
              </a:rPr>
              <a:t>S=</a:t>
            </a:r>
            <a:r>
              <a:rPr kumimoji="1" lang="en-US" altLang="ja-JP" b="1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Future research directions at the H</a:t>
            </a:r>
            <a:r>
              <a:rPr kumimoji="1" lang="en-US" altLang="ja-JP" sz="24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4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400" b="1" dirty="0"/>
              <a:t>acility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87E27-80AB-4C4E-9000-804B6CE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752096" y="5833857"/>
            <a:ext cx="43708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cutting-edge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39B1CF9-D880-4F81-95EE-69CC845D7F11}"/>
              </a:ext>
            </a:extLst>
          </p:cNvPr>
          <p:cNvSpPr txBox="1"/>
          <p:nvPr/>
        </p:nvSpPr>
        <p:spPr>
          <a:xfrm>
            <a:off x="7971494" y="4989322"/>
            <a:ext cx="233692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2022/6/17 under installation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124926F-7EDD-D4BF-12FB-0A163AF4A8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45891F-C75C-53A1-4703-161C61022D4A}"/>
              </a:ext>
            </a:extLst>
          </p:cNvPr>
          <p:cNvSpPr txBox="1"/>
          <p:nvPr/>
        </p:nvSpPr>
        <p:spPr>
          <a:xfrm>
            <a:off x="4165648" y="5004350"/>
            <a:ext cx="131157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2021/3/3 Run0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E698118-6CAF-61AB-3C38-502B5E6CE412}"/>
              </a:ext>
            </a:extLst>
          </p:cNvPr>
          <p:cNvGrpSpPr/>
          <p:nvPr/>
        </p:nvGrpSpPr>
        <p:grpSpPr>
          <a:xfrm>
            <a:off x="1726548" y="351305"/>
            <a:ext cx="9551415" cy="4937192"/>
            <a:chOff x="1532204" y="266197"/>
            <a:chExt cx="9551415" cy="493719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9141723-C6AC-53BA-A008-0DE721D04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2204" y="266197"/>
              <a:ext cx="8777230" cy="4937192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CAE5FD0-A086-4BAB-A415-AADD73FA52A5}"/>
                </a:ext>
              </a:extLst>
            </p:cNvPr>
            <p:cNvSpPr txBox="1"/>
            <p:nvPr/>
          </p:nvSpPr>
          <p:spPr>
            <a:xfrm>
              <a:off x="6969005" y="2646225"/>
              <a:ext cx="2852214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Understand how quarks build hadrons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FFC661B-0DB8-43B0-8E8E-7E14EEE1BF04}"/>
                </a:ext>
              </a:extLst>
            </p:cNvPr>
            <p:cNvSpPr txBox="1"/>
            <p:nvPr/>
          </p:nvSpPr>
          <p:spPr>
            <a:xfrm>
              <a:off x="6253793" y="1428495"/>
              <a:ext cx="2799268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</a:rPr>
                <a:t>Further explore new physics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6CE9E5E-645B-44F8-BF74-94608B9B7152}"/>
                </a:ext>
              </a:extLst>
            </p:cNvPr>
            <p:cNvSpPr txBox="1"/>
            <p:nvPr/>
          </p:nvSpPr>
          <p:spPr>
            <a:xfrm>
              <a:off x="7425919" y="4097982"/>
              <a:ext cx="3657700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</a:rPr>
                <a:t>Elucidate the nature of extremely dense matter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688" y="0"/>
            <a:ext cx="976313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688" y="0"/>
            <a:ext cx="976313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B71E4E-44A9-4D82-B10C-ED00145C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265676" y="981107"/>
            <a:ext cx="5815128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 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more deeply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97" y="0"/>
            <a:ext cx="974104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885" y="0"/>
            <a:ext cx="908116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 data of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3674983" y="5948114"/>
            <a:ext cx="484203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neutron stars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 will provide us information on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1909" y="0"/>
            <a:ext cx="1040092" cy="365125"/>
          </a:xfrm>
        </p:spPr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 err="1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27504" cy="1865538"/>
              <a:chOff x="1845124" y="1994058"/>
              <a:chExt cx="6127504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233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with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177" y="0"/>
            <a:ext cx="945824" cy="365125"/>
          </a:xfrm>
        </p:spPr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941641"/>
            <a:ext cx="10608445" cy="954107"/>
            <a:chOff x="841010" y="5941641"/>
            <a:chExt cx="10608445" cy="954107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941641"/>
              <a:ext cx="9990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chemeClr val="bg1"/>
                  </a:solidFill>
                </a:rPr>
                <a:t>Systematic measurements of charm and multi-strange baryons will reveal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955639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233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with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0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with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 err="1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686231" y="1334059"/>
            <a:ext cx="10938325" cy="1015663"/>
            <a:chOff x="686231" y="905870"/>
            <a:chExt cx="10938325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686231" y="1451629"/>
              <a:ext cx="5075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ABF9500-19D7-4340-98BF-CBA9448A5F55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812187" y="2542719"/>
            <a:chExt cx="3279090" cy="4240675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DB63C9F0-5510-4959-8EB7-49F2738B6206}"/>
                </a:ext>
              </a:extLst>
            </p:cNvPr>
            <p:cNvGrpSpPr/>
            <p:nvPr/>
          </p:nvGrpSpPr>
          <p:grpSpPr>
            <a:xfrm>
              <a:off x="8812187" y="2542719"/>
              <a:ext cx="3279090" cy="4240675"/>
              <a:chOff x="8764666" y="2336538"/>
              <a:chExt cx="3279090" cy="4240675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54F1C7D-A568-41D5-8402-F8502D6E718C}"/>
                  </a:ext>
                </a:extLst>
              </p:cNvPr>
              <p:cNvSpPr txBox="1"/>
              <p:nvPr/>
            </p:nvSpPr>
            <p:spPr>
              <a:xfrm>
                <a:off x="8808969" y="3113965"/>
                <a:ext cx="3194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New physics search with </a:t>
                </a:r>
              </a:p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world’s highest sensitivity</a:t>
                </a:r>
              </a:p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more than 100 times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D2200807-7747-4AAB-B025-78D24B02BEE7}"/>
                      </a:ext>
                    </a:extLst>
                  </p:cNvPr>
                  <p:cNvSpPr txBox="1"/>
                  <p:nvPr/>
                </p:nvSpPr>
                <p:spPr>
                  <a:xfrm>
                    <a:off x="8786789" y="4208796"/>
                    <a:ext cx="3256967" cy="1329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>
                      <a:buFont typeface="Wingdings" panose="05000000000000000000" pitchFamily="2" charset="2"/>
                      <a:buChar char="l"/>
                    </a:pPr>
                    <a:r>
                      <a:rPr lang="en-US" altLang="ja-JP" sz="2000" dirty="0"/>
                      <a:t>Discover the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  <m:acc>
                          <m:accPr>
                            <m:chr m:val="̅"/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altLang="ja-JP" sz="2000" dirty="0"/>
                      <a:t>signal with 5</a:t>
                    </a:r>
                    <a:r>
                      <a:rPr lang="en-US" altLang="ja-JP" sz="2000" dirty="0">
                        <a:latin typeface="Symbol" panose="05050102010706020507" pitchFamily="18" charset="2"/>
                        <a:cs typeface="Sabon Next LT" panose="02000500000000000000" pitchFamily="2" charset="0"/>
                      </a:rPr>
                      <a:t>s</a:t>
                    </a:r>
                  </a:p>
                  <a:p>
                    <a:pPr marL="342900" indent="-342900">
                      <a:buFont typeface="Wingdings" panose="05000000000000000000" pitchFamily="2" charset="2"/>
                      <a:buChar char="l"/>
                    </a:pPr>
                    <a:r>
                      <a:rPr lang="en-US" altLang="ja-JP" sz="2000" dirty="0"/>
                      <a:t>Measure the branching ratio with 30% accuracy</a:t>
                    </a:r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D2200807-7747-4AAB-B025-78D24B02BE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6789" y="4208796"/>
                    <a:ext cx="3256967" cy="132965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85" t="-2294" r="-1685" b="-733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B397490-B151-4A58-868F-71615FA64604}"/>
                  </a:ext>
                </a:extLst>
              </p:cNvPr>
              <p:cNvSpPr txBox="1"/>
              <p:nvPr/>
            </p:nvSpPr>
            <p:spPr>
              <a:xfrm>
                <a:off x="8764666" y="5596821"/>
                <a:ext cx="32752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b="1" dirty="0"/>
                  <a:t>Indicate new physics, if deviation form the </a:t>
                </a:r>
                <a:r>
                  <a:rPr lang="en-US" altLang="ja-JP" sz="2000" b="1" dirty="0"/>
                  <a:t>SM </a:t>
                </a:r>
                <a:r>
                  <a:rPr kumimoji="1" lang="en-US" altLang="ja-JP" sz="2000" b="1" dirty="0"/>
                  <a:t>&gt; 40%</a:t>
                </a:r>
                <a:endParaRPr kumimoji="1" lang="ja-JP" altLang="en-US" sz="2000" b="1" dirty="0"/>
              </a:p>
            </p:txBody>
          </p:sp>
          <p:sp>
            <p:nvSpPr>
              <p:cNvPr id="45" name="四角形: 角を丸くする 44">
                <a:extLst>
                  <a:ext uri="{FF2B5EF4-FFF2-40B4-BE49-F238E27FC236}">
                    <a16:creationId xmlns:a16="http://schemas.microsoft.com/office/drawing/2014/main" id="{97731103-3323-4A9E-8E85-EEA287AC34C4}"/>
                  </a:ext>
                </a:extLst>
              </p:cNvPr>
              <p:cNvSpPr/>
              <p:nvPr/>
            </p:nvSpPr>
            <p:spPr>
              <a:xfrm>
                <a:off x="8768486" y="2336538"/>
                <a:ext cx="3275270" cy="4240675"/>
              </a:xfrm>
              <a:prstGeom prst="roundRect">
                <a:avLst/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6" name="Picture 2" descr="Group Logo">
              <a:extLst>
                <a:ext uri="{FF2B5EF4-FFF2-40B4-BE49-F238E27FC236}">
                  <a16:creationId xmlns:a16="http://schemas.microsoft.com/office/drawing/2014/main" id="{8E512DDD-E55B-4606-ADA9-D95F8C0A0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490" y="2608038"/>
              <a:ext cx="1756924" cy="64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1E764A8-B42A-46D6-A9DD-CF289CB66B51}"/>
                </a:ext>
              </a:extLst>
            </p:cNvPr>
            <p:cNvSpPr txBox="1"/>
            <p:nvPr/>
          </p:nvSpPr>
          <p:spPr>
            <a:xfrm>
              <a:off x="10533809" y="2660369"/>
              <a:ext cx="12761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/>
                <a:t>Step-2</a:t>
              </a:r>
              <a:endParaRPr kumimoji="1" lang="ja-JP" altLang="en-US" sz="3200" b="1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412550"/>
            <a:ext cx="4711120" cy="4332716"/>
            <a:chOff x="4063727" y="2525284"/>
            <a:chExt cx="4711120" cy="4332716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745952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178752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525284"/>
              <a:ext cx="4711120" cy="1701289"/>
              <a:chOff x="4063727" y="2525284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525284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580242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F47374-7FAF-4A59-9C97-4324CA67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16" y="2566667"/>
            <a:ext cx="10515600" cy="172466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6600" b="1" dirty="0"/>
              <a:t>Status and Timeline </a:t>
            </a:r>
            <a:br>
              <a:rPr lang="en-US" altLang="ja-JP" sz="6000" b="1" dirty="0"/>
            </a:br>
            <a:r>
              <a:rPr lang="en-US" altLang="ja-JP" sz="3600" dirty="0"/>
              <a:t>of the Extension Project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543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Present Status of the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67" y="994733"/>
            <a:ext cx="5674772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One of the candidate projects to be funded: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of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49E95E5-E75F-45EC-A747-167C5ED2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41485" y="2923781"/>
            <a:ext cx="5571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the KEK's mid-term plan (FY2022-26) at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r>
              <a:rPr lang="en-US" altLang="ja-JP" sz="2800" dirty="0"/>
              <a:t> [will be published soon]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55" y="5066251"/>
            <a:ext cx="4786009" cy="1486915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1763667" y="5686683"/>
            <a:ext cx="404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https://www.kek.jp/en/About/Roadmap/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0F3282-C225-C6DC-2FB0-9D6955F26387}"/>
              </a:ext>
            </a:extLst>
          </p:cNvPr>
          <p:cNvSpPr txBox="1"/>
          <p:nvPr/>
        </p:nvSpPr>
        <p:spPr>
          <a:xfrm>
            <a:off x="2514372" y="6192619"/>
            <a:ext cx="7730066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project will start in full swing soon!</a:t>
            </a:r>
            <a:endParaRPr kumimoji="1" lang="ja-JP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30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CB05D6B-1452-CFB1-6907-3604EC1583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E624649-027D-47EC-B7D0-FC82EFC3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01" y="915"/>
            <a:ext cx="11460997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The Plan Refined with Communities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773C19-8C5F-4DC5-8732-769AAFCD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52" y="1424191"/>
            <a:ext cx="6355521" cy="52806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ja-JP" dirty="0"/>
              <a:t>A task force was formed under</a:t>
            </a:r>
            <a:r>
              <a:rPr lang="en-US" altLang="ja-JP" b="1" dirty="0"/>
              <a:t> H</a:t>
            </a:r>
            <a:r>
              <a:rPr lang="en-US" altLang="ja-JP" sz="2000" dirty="0"/>
              <a:t>adron</a:t>
            </a:r>
            <a:r>
              <a:rPr lang="en-US" altLang="ja-JP" dirty="0"/>
              <a:t> </a:t>
            </a:r>
            <a:r>
              <a:rPr lang="en-US" altLang="ja-JP" sz="2000" dirty="0"/>
              <a:t>hall</a:t>
            </a:r>
            <a:r>
              <a:rPr lang="en-US" altLang="ja-JP" dirty="0"/>
              <a:t> </a:t>
            </a:r>
            <a:r>
              <a:rPr lang="en-US" altLang="ja-JP" b="1" dirty="0"/>
              <a:t>U</a:t>
            </a:r>
            <a:r>
              <a:rPr lang="en-US" altLang="ja-JP" sz="2000" dirty="0"/>
              <a:t>sers’</a:t>
            </a:r>
            <a:r>
              <a:rPr lang="en-US" altLang="ja-JP" dirty="0"/>
              <a:t> </a:t>
            </a:r>
            <a:r>
              <a:rPr lang="en-US" altLang="ja-JP" b="1" dirty="0"/>
              <a:t>A</a:t>
            </a:r>
            <a:r>
              <a:rPr lang="en-US" altLang="ja-JP" sz="2000" dirty="0"/>
              <a:t>ssociation</a:t>
            </a:r>
            <a:r>
              <a:rPr lang="en-US" altLang="ja-JP" dirty="0"/>
              <a:t> (HUA) aiming at early realization of the extension project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2020</a:t>
            </a:r>
            <a:endParaRPr lang="en-US" altLang="ja-JP" b="1" dirty="0"/>
          </a:p>
          <a:p>
            <a:pPr>
              <a:lnSpc>
                <a:spcPct val="110000"/>
              </a:lnSpc>
            </a:pPr>
            <a:r>
              <a:rPr kumimoji="1" lang="en-US" altLang="ja-JP" dirty="0"/>
              <a:t>Multiple </a:t>
            </a:r>
            <a:r>
              <a:rPr kumimoji="1" lang="en-US" altLang="ja-JP" b="1" dirty="0"/>
              <a:t>domestic and international workshops</a:t>
            </a:r>
            <a:r>
              <a:rPr kumimoji="1" lang="en-US" altLang="ja-JP" dirty="0"/>
              <a:t> were organized </a:t>
            </a:r>
            <a:r>
              <a:rPr kumimoji="1" lang="en-US" altLang="ja-JP"/>
              <a:t>in 2021-22</a:t>
            </a:r>
            <a:endParaRPr kumimoji="1" lang="en-US" altLang="ja-JP" dirty="0"/>
          </a:p>
          <a:p>
            <a:pPr lvl="1">
              <a:lnSpc>
                <a:spcPct val="110000"/>
              </a:lnSpc>
            </a:pPr>
            <a:r>
              <a:rPr kumimoji="1" lang="en-US" altLang="ja-JP" b="1" u="sng" dirty="0"/>
              <a:t>worldwide support</a:t>
            </a:r>
            <a:r>
              <a:rPr kumimoji="1" lang="en-US" altLang="ja-JP" dirty="0"/>
              <a:t> </a:t>
            </a:r>
            <a:r>
              <a:rPr lang="en-US" altLang="ja-JP" dirty="0"/>
              <a:t>for the project</a:t>
            </a:r>
            <a:endParaRPr kumimoji="1" lang="en-US" altLang="ja-JP" dirty="0"/>
          </a:p>
          <a:p>
            <a:pPr lvl="1">
              <a:lnSpc>
                <a:spcPct val="110000"/>
              </a:lnSpc>
            </a:pPr>
            <a:r>
              <a:rPr lang="en-US" altLang="ja-JP" u="sng" dirty="0"/>
              <a:t>3 new proposals</a:t>
            </a:r>
            <a:r>
              <a:rPr lang="en-US" altLang="ja-JP" dirty="0"/>
              <a:t> to the J-PARC PAC</a:t>
            </a:r>
            <a:endParaRPr kumimoji="1" lang="en-US" altLang="ja-JP" u="sng" dirty="0"/>
          </a:p>
          <a:p>
            <a:pPr lvl="1">
              <a:lnSpc>
                <a:spcPct val="110000"/>
              </a:lnSpc>
            </a:pPr>
            <a:r>
              <a:rPr kumimoji="1" lang="en-US" altLang="ja-JP" u="sng" dirty="0"/>
              <a:t>3</a:t>
            </a:r>
            <a:r>
              <a:rPr kumimoji="1" lang="en-US" altLang="ja-JP" u="sng" baseline="30000" dirty="0"/>
              <a:t>rd</a:t>
            </a:r>
            <a:r>
              <a:rPr kumimoji="1" lang="en-US" altLang="ja-JP" u="sng" dirty="0"/>
              <a:t> white paper</a:t>
            </a:r>
            <a:r>
              <a:rPr kumimoji="1" lang="ja-JP" altLang="en-US" dirty="0"/>
              <a:t> </a:t>
            </a:r>
            <a:r>
              <a:rPr kumimoji="1" lang="en-US" altLang="ja-JP" dirty="0"/>
              <a:t>(</a:t>
            </a:r>
            <a:r>
              <a:rPr kumimoji="1" lang="en-US" altLang="ja-JP" dirty="0">
                <a:hlinkClick r:id="rId3"/>
              </a:rPr>
              <a:t>arXiv:2110.04462</a:t>
            </a:r>
            <a:r>
              <a:rPr kumimoji="1" lang="en-US" altLang="ja-JP" dirty="0"/>
              <a:t>)</a:t>
            </a:r>
          </a:p>
          <a:p>
            <a:pPr>
              <a:lnSpc>
                <a:spcPct val="110000"/>
              </a:lnSpc>
            </a:pPr>
            <a:r>
              <a:rPr kumimoji="1" lang="en-US" altLang="ja-JP" b="1" dirty="0">
                <a:solidFill>
                  <a:srgbClr val="FF0000"/>
                </a:solidFill>
              </a:rPr>
              <a:t>International review </a:t>
            </a:r>
            <a:r>
              <a:rPr kumimoji="1" lang="en-US" altLang="ja-JP" dirty="0"/>
              <a:t>in Aug. 2021</a:t>
            </a:r>
          </a:p>
          <a:p>
            <a:pPr lvl="1">
              <a:lnSpc>
                <a:spcPct val="110000"/>
              </a:lnSpc>
            </a:pPr>
            <a:r>
              <a:rPr lang="en-US" altLang="ja-JP" dirty="0"/>
              <a:t>formed </a:t>
            </a:r>
            <a:r>
              <a:rPr kumimoji="1" lang="en-US" altLang="ja-JP" dirty="0"/>
              <a:t>under the J-PARC PAC: chaired by Prof. </a:t>
            </a:r>
            <a:r>
              <a:rPr kumimoji="1" lang="en-US" altLang="ja-JP" dirty="0" err="1"/>
              <a:t>T.Hatsuda</a:t>
            </a:r>
            <a:r>
              <a:rPr kumimoji="1" lang="en-US" altLang="ja-JP" dirty="0"/>
              <a:t> (RIKEN)</a:t>
            </a:r>
          </a:p>
          <a:p>
            <a:pPr lvl="1">
              <a:lnSpc>
                <a:spcPct val="110000"/>
              </a:lnSpc>
            </a:pPr>
            <a:r>
              <a:rPr kumimoji="1" lang="en-US" altLang="ja-JP" sz="2600" b="1" dirty="0">
                <a:solidFill>
                  <a:srgbClr val="FF0000"/>
                </a:solidFill>
              </a:rPr>
              <a:t>a high evaluation </a:t>
            </a:r>
            <a:r>
              <a:rPr kumimoji="1" lang="en-US" altLang="ja-JP" sz="2600" dirty="0"/>
              <a:t>for the project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86EDEE-5F10-44D3-B991-550A1E4A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2A8143-BD76-422D-A99D-510EA9EE3819}"/>
              </a:ext>
            </a:extLst>
          </p:cNvPr>
          <p:cNvSpPr txBox="1"/>
          <p:nvPr/>
        </p:nvSpPr>
        <p:spPr>
          <a:xfrm>
            <a:off x="0" y="8415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Communities and facility staff have been working together on the project</a:t>
            </a:r>
            <a:endParaRPr kumimoji="1" lang="ja-JP" altLang="en-US" sz="2400" i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171370-BFF2-4784-AC8E-BCE8C01E4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60" b="8511"/>
          <a:stretch/>
        </p:blipFill>
        <p:spPr>
          <a:xfrm>
            <a:off x="9498486" y="1341371"/>
            <a:ext cx="2506762" cy="2684378"/>
          </a:xfrm>
          <a:prstGeom prst="rect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587540-90FF-4CC9-BCD7-8523E8A3D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63" b="11304"/>
          <a:stretch/>
        </p:blipFill>
        <p:spPr>
          <a:xfrm>
            <a:off x="6838283" y="1341005"/>
            <a:ext cx="2506763" cy="27235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2DD88D-9397-48A9-969B-E4916076496D}"/>
              </a:ext>
            </a:extLst>
          </p:cNvPr>
          <p:cNvSpPr txBox="1"/>
          <p:nvPr/>
        </p:nvSpPr>
        <p:spPr>
          <a:xfrm>
            <a:off x="9857349" y="2376005"/>
            <a:ext cx="1740669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Review Report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6EC475-E544-454B-AF2D-20B8564D7C6C}"/>
              </a:ext>
            </a:extLst>
          </p:cNvPr>
          <p:cNvSpPr txBox="1"/>
          <p:nvPr/>
        </p:nvSpPr>
        <p:spPr>
          <a:xfrm>
            <a:off x="7245748" y="2379962"/>
            <a:ext cx="18447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3</a:t>
            </a:r>
            <a:r>
              <a:rPr kumimoji="1" lang="en-US" altLang="ja-JP" sz="2000" b="1" baseline="30000" dirty="0">
                <a:solidFill>
                  <a:schemeClr val="bg1"/>
                </a:solidFill>
              </a:rPr>
              <a:t>rd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 White Paper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1EB0959-9244-4F18-B197-397C4686C3CB}"/>
              </a:ext>
            </a:extLst>
          </p:cNvPr>
          <p:cNvSpPr/>
          <p:nvPr/>
        </p:nvSpPr>
        <p:spPr>
          <a:xfrm>
            <a:off x="200922" y="4848224"/>
            <a:ext cx="6355521" cy="182494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EB7F42B-2DF2-4076-A615-EB4C85010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089" y="3777927"/>
            <a:ext cx="5277661" cy="2968684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F0DF8F-E30C-4173-A677-28FDEAD5DFF5}"/>
              </a:ext>
            </a:extLst>
          </p:cNvPr>
          <p:cNvSpPr txBox="1"/>
          <p:nvPr/>
        </p:nvSpPr>
        <p:spPr>
          <a:xfrm>
            <a:off x="8257473" y="3357511"/>
            <a:ext cx="113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268 pages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69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30867FCB-820D-9F1D-8983-B74F9373A8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FB1C0F4-E832-7CB3-4F60-4B80B152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Top-</a:t>
            </a:r>
            <a:r>
              <a:rPr lang="en-US" altLang="ja-JP" b="1" dirty="0"/>
              <a:t>P</a:t>
            </a:r>
            <a:r>
              <a:rPr kumimoji="1" lang="en-US" altLang="ja-JP" b="1" dirty="0"/>
              <a:t>riority Project @ KEK-PIP2022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BE6EA7-D21D-0758-C52E-33712658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0FE68F-4065-2030-AF5C-9D0195C7F144}"/>
              </a:ext>
            </a:extLst>
          </p:cNvPr>
          <p:cNvSpPr txBox="1"/>
          <p:nvPr/>
        </p:nvSpPr>
        <p:spPr>
          <a:xfrm>
            <a:off x="-63445" y="1457255"/>
            <a:ext cx="503942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Through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KEK-SAC2022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cientific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dvisory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ommittee)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the project was selected as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the top-priority project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to be budgeted in the KEK's mid-term plan (FY2022-26) at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KEK-PIP2022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roject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mplementation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lan)</a:t>
            </a:r>
            <a:endParaRPr lang="en-US" altLang="ja-JP" sz="2800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4559EFC-A920-F428-0A51-FD02562CB4BF}"/>
              </a:ext>
            </a:extLst>
          </p:cNvPr>
          <p:cNvGrpSpPr/>
          <p:nvPr/>
        </p:nvGrpSpPr>
        <p:grpSpPr>
          <a:xfrm>
            <a:off x="4584758" y="1354132"/>
            <a:ext cx="7668201" cy="4897378"/>
            <a:chOff x="4443353" y="1354132"/>
            <a:chExt cx="7668201" cy="4897378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A748FDBB-7BF3-D721-ACA4-6178C1676979}"/>
                </a:ext>
              </a:extLst>
            </p:cNvPr>
            <p:cNvGrpSpPr/>
            <p:nvPr/>
          </p:nvGrpSpPr>
          <p:grpSpPr>
            <a:xfrm>
              <a:off x="4443353" y="1354132"/>
              <a:ext cx="7668201" cy="4897378"/>
              <a:chOff x="4376678" y="1906582"/>
              <a:chExt cx="7668201" cy="4897378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0049F539-4FA6-4194-160C-EDF088D9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57813" y="1906582"/>
                <a:ext cx="5839640" cy="13717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846E7151-44B7-CFF5-6409-A28442A37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67608" y="3504815"/>
                <a:ext cx="5039428" cy="304843"/>
              </a:xfrm>
              <a:prstGeom prst="rect">
                <a:avLst/>
              </a:prstGeom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4D96A81F-7DF6-F612-309A-2ADE43EF1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04763" y="3923070"/>
                <a:ext cx="7640116" cy="1886213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F2F0D867-5A36-8A2F-74F1-471107F10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64564" y="5798535"/>
                <a:ext cx="7039957" cy="362001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A280030F-219C-2A90-3884-EBFEF2071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76678" y="6118064"/>
                <a:ext cx="1400370" cy="352474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A3CC0AE5-0057-19C6-BA6F-419636E45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3813" y="6470538"/>
                <a:ext cx="3467584" cy="333422"/>
              </a:xfrm>
              <a:prstGeom prst="rect">
                <a:avLst/>
              </a:prstGeom>
            </p:spPr>
          </p:pic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56F32FF1-C99D-79E2-5584-0F78ED0F940E}"/>
                  </a:ext>
                </a:extLst>
              </p:cNvPr>
              <p:cNvSpPr/>
              <p:nvPr/>
            </p:nvSpPr>
            <p:spPr>
              <a:xfrm>
                <a:off x="4455039" y="5486400"/>
                <a:ext cx="5479536" cy="36200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153D0C0C-D492-19B8-DB5F-AD0B3393ACBF}"/>
                </a:ext>
              </a:extLst>
            </p:cNvPr>
            <p:cNvCxnSpPr/>
            <p:nvPr/>
          </p:nvCxnSpPr>
          <p:spPr>
            <a:xfrm>
              <a:off x="4467608" y="4619625"/>
              <a:ext cx="289521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D97F43A8-E7B9-4380-F6F1-A7D5FB63450E}"/>
                </a:ext>
              </a:extLst>
            </p:cNvPr>
            <p:cNvCxnSpPr/>
            <p:nvPr/>
          </p:nvCxnSpPr>
          <p:spPr>
            <a:xfrm>
              <a:off x="8029575" y="4305300"/>
              <a:ext cx="39052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BEA6AAE-394E-E36C-0B55-DA2EB5AC28A2}"/>
              </a:ext>
            </a:extLst>
          </p:cNvPr>
          <p:cNvSpPr txBox="1"/>
          <p:nvPr/>
        </p:nvSpPr>
        <p:spPr>
          <a:xfrm>
            <a:off x="4926862" y="6370898"/>
            <a:ext cx="655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https: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www.kek.jp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wp-content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uploads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2022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07</a:t>
            </a:r>
            <a:r>
              <a:rPr lang="en-US" altLang="ja-JP" sz="1800" b="0" i="0" u="none" strike="noStrike" baseline="0" dirty="0">
                <a:latin typeface="rtxr"/>
                <a:hlinkClick r:id="rId9"/>
              </a:rPr>
              <a:t>/</a:t>
            </a:r>
            <a:r>
              <a:rPr lang="en-US" altLang="ja-JP" sz="1800" b="0" i="0" u="none" strike="noStrike" baseline="0" dirty="0">
                <a:latin typeface="NimbusRomNo9L-Regu"/>
                <a:hlinkClick r:id="rId9"/>
              </a:rPr>
              <a:t>KEK-PIP2022.pdf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0470CA-1730-5A8D-E3CF-CFFCDCEFFFAF}"/>
              </a:ext>
            </a:extLst>
          </p:cNvPr>
          <p:cNvSpPr txBox="1"/>
          <p:nvPr/>
        </p:nvSpPr>
        <p:spPr>
          <a:xfrm>
            <a:off x="105048" y="4884470"/>
            <a:ext cx="43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project will start in full swing soon!</a:t>
            </a:r>
            <a:endParaRPr kumimoji="1" lang="ja-JP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8BB65D-8678-0FC6-2507-E0462C8DEFDB}"/>
              </a:ext>
            </a:extLst>
          </p:cNvPr>
          <p:cNvSpPr txBox="1"/>
          <p:nvPr/>
        </p:nvSpPr>
        <p:spPr>
          <a:xfrm>
            <a:off x="2211733" y="1254810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/>
              <a:t>March 2022</a:t>
            </a:r>
            <a:endParaRPr kumimoji="1" lang="ja-JP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84540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194C53-E05F-0B6A-EDB6-C6ABF99F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1FC349B-5D73-46D6-BEF2-2DE9C3F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601" y="1348221"/>
          <a:ext cx="11620798" cy="4020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COMET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614553"/>
                  </a:ext>
                </a:extLst>
              </a:tr>
            </a:tbl>
          </a:graphicData>
        </a:graphic>
      </p:graphicFrame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166355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758588" y="2537387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3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8" y="3007817"/>
            <a:ext cx="6291604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785263" y="2172825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HK start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start the project in FY2024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13D81913-7A5B-EAB2-76C0-C6EF1A70471F}"/>
              </a:ext>
            </a:extLst>
          </p:cNvPr>
          <p:cNvSpPr/>
          <p:nvPr/>
        </p:nvSpPr>
        <p:spPr>
          <a:xfrm>
            <a:off x="9807802" y="4556349"/>
            <a:ext cx="2384198" cy="803911"/>
          </a:xfrm>
          <a:prstGeom prst="rightArrow">
            <a:avLst>
              <a:gd name="adj1" fmla="val 57165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 Phase-2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8096CAD8-BEB4-2A44-C40C-859F123887EE}"/>
              </a:ext>
            </a:extLst>
          </p:cNvPr>
          <p:cNvSpPr/>
          <p:nvPr/>
        </p:nvSpPr>
        <p:spPr>
          <a:xfrm>
            <a:off x="5867400" y="4551190"/>
            <a:ext cx="3940401" cy="820662"/>
          </a:xfrm>
          <a:prstGeom prst="rightArrow">
            <a:avLst>
              <a:gd name="adj1" fmla="val 55264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22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COMET2 Construction</a:t>
            </a:r>
            <a:endParaRPr kumimoji="1" lang="ja-JP" altLang="en-US" b="1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42CCF78-2F6F-F892-457E-87D7F89D1C57}"/>
              </a:ext>
            </a:extLst>
          </p:cNvPr>
          <p:cNvSpPr/>
          <p:nvPr/>
        </p:nvSpPr>
        <p:spPr>
          <a:xfrm>
            <a:off x="9320645" y="3660820"/>
            <a:ext cx="2871356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  <a:p>
            <a:pPr algn="ctr"/>
            <a:r>
              <a:rPr lang="en-US" altLang="ja-JP" sz="2000" b="1" dirty="0"/>
              <a:t>with more beam lines</a:t>
            </a:r>
            <a:endParaRPr kumimoji="1" lang="ja-JP" altLang="en-US" sz="2000" b="1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F368EA96-4BBF-B2C8-60EF-0A8F0F420257}"/>
              </a:ext>
            </a:extLst>
          </p:cNvPr>
          <p:cNvSpPr/>
          <p:nvPr/>
        </p:nvSpPr>
        <p:spPr>
          <a:xfrm>
            <a:off x="2286001" y="4557151"/>
            <a:ext cx="3809999" cy="784736"/>
          </a:xfrm>
          <a:prstGeom prst="rightArrow">
            <a:avLst>
              <a:gd name="adj1" fmla="val 57340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1000">
                <a:srgbClr val="0070C0"/>
              </a:gs>
              <a:gs pos="100000">
                <a:schemeClr val="bg1"/>
              </a:gs>
              <a:gs pos="14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/>
              <a:t>Phase-</a:t>
            </a:r>
            <a:r>
              <a:rPr kumimoji="1" lang="en-US" altLang="ja-JP" b="1" dirty="0">
                <a:latin typeface="Symbol" panose="05050102010706020507" pitchFamily="18" charset="2"/>
              </a:rPr>
              <a:t>a</a:t>
            </a:r>
            <a:r>
              <a:rPr kumimoji="1" lang="en-US" altLang="ja-JP" b="1" dirty="0"/>
              <a:t>                   Phase-1</a:t>
            </a:r>
            <a:endParaRPr kumimoji="1" lang="ja-JP" altLang="en-US" b="1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929ADC3-C72F-AAB4-F8E9-4DE117F3425C}"/>
              </a:ext>
            </a:extLst>
          </p:cNvPr>
          <p:cNvSpPr/>
          <p:nvPr/>
        </p:nvSpPr>
        <p:spPr>
          <a:xfrm>
            <a:off x="2384198" y="3652818"/>
            <a:ext cx="4306129" cy="829560"/>
          </a:xfrm>
          <a:prstGeom prst="rightArrow">
            <a:avLst>
              <a:gd name="adj1" fmla="val 63887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6498089F-E3E4-98AE-B3D6-427B79F3A196}"/>
              </a:ext>
            </a:extLst>
          </p:cNvPr>
          <p:cNvSpPr/>
          <p:nvPr/>
        </p:nvSpPr>
        <p:spPr>
          <a:xfrm>
            <a:off x="6690327" y="3655486"/>
            <a:ext cx="27357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2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  <a:p>
            <a:pPr algn="ctr"/>
            <a:r>
              <a:rPr lang="ja-JP" altLang="en-US" sz="1200" b="1" dirty="0"/>
              <a:t> </a:t>
            </a:r>
            <a:r>
              <a:rPr lang="en-US" altLang="ja-JP" sz="1200" b="1" dirty="0"/>
              <a:t>(beam-suspension)</a:t>
            </a:r>
            <a:endParaRPr kumimoji="1" lang="ja-JP" altLang="en-US" sz="2000" b="1" dirty="0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3B8C090-D162-9953-33D9-5CDB5C71DBEA}"/>
              </a:ext>
            </a:extLst>
          </p:cNvPr>
          <p:cNvSpPr/>
          <p:nvPr/>
        </p:nvSpPr>
        <p:spPr>
          <a:xfrm>
            <a:off x="1432801" y="4555020"/>
            <a:ext cx="951398" cy="820662"/>
          </a:xfrm>
          <a:prstGeom prst="rightArrow">
            <a:avLst>
              <a:gd name="adj1" fmla="val 535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Construction</a:t>
            </a:r>
            <a:endParaRPr kumimoji="1" lang="ja-JP" altLang="en-US" sz="14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A2340F-A6E9-7178-B4B7-4F26CCE08F22}"/>
              </a:ext>
            </a:extLst>
          </p:cNvPr>
          <p:cNvSpPr txBox="1"/>
          <p:nvPr/>
        </p:nvSpPr>
        <p:spPr>
          <a:xfrm>
            <a:off x="9171534" y="489445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 of KEK-PIP2022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052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194C53-E05F-0B6A-EDB6-C6ABF99F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1FC349B-5D73-46D6-BEF2-2DE9C3F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601" y="1348221"/>
          <a:ext cx="11620798" cy="4020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COMET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614553"/>
                  </a:ext>
                </a:extLst>
              </a:tr>
            </a:tbl>
          </a:graphicData>
        </a:graphic>
      </p:graphicFrame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166355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758588" y="2537387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3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8" y="3007817"/>
            <a:ext cx="6291604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785263" y="2172825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HK start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start the project in FY2024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13D81913-7A5B-EAB2-76C0-C6EF1A70471F}"/>
              </a:ext>
            </a:extLst>
          </p:cNvPr>
          <p:cNvSpPr/>
          <p:nvPr/>
        </p:nvSpPr>
        <p:spPr>
          <a:xfrm>
            <a:off x="9807802" y="4556349"/>
            <a:ext cx="2384198" cy="803911"/>
          </a:xfrm>
          <a:prstGeom prst="rightArrow">
            <a:avLst>
              <a:gd name="adj1" fmla="val 57165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 Phase-2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8096CAD8-BEB4-2A44-C40C-859F123887EE}"/>
              </a:ext>
            </a:extLst>
          </p:cNvPr>
          <p:cNvSpPr/>
          <p:nvPr/>
        </p:nvSpPr>
        <p:spPr>
          <a:xfrm>
            <a:off x="5867400" y="4551190"/>
            <a:ext cx="3940401" cy="820662"/>
          </a:xfrm>
          <a:prstGeom prst="rightArrow">
            <a:avLst>
              <a:gd name="adj1" fmla="val 55264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22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COMET2 Construction</a:t>
            </a:r>
            <a:endParaRPr kumimoji="1" lang="ja-JP" altLang="en-US" b="1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42CCF78-2F6F-F892-457E-87D7F89D1C57}"/>
              </a:ext>
            </a:extLst>
          </p:cNvPr>
          <p:cNvSpPr/>
          <p:nvPr/>
        </p:nvSpPr>
        <p:spPr>
          <a:xfrm>
            <a:off x="9320645" y="3660820"/>
            <a:ext cx="2871356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  <a:p>
            <a:pPr algn="ctr"/>
            <a:r>
              <a:rPr lang="en-US" altLang="ja-JP" sz="2000" b="1" dirty="0"/>
              <a:t>with more beam lines</a:t>
            </a:r>
            <a:endParaRPr kumimoji="1" lang="ja-JP" altLang="en-US" sz="2000" b="1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F368EA96-4BBF-B2C8-60EF-0A8F0F420257}"/>
              </a:ext>
            </a:extLst>
          </p:cNvPr>
          <p:cNvSpPr/>
          <p:nvPr/>
        </p:nvSpPr>
        <p:spPr>
          <a:xfrm>
            <a:off x="2286001" y="4557151"/>
            <a:ext cx="3809999" cy="784736"/>
          </a:xfrm>
          <a:prstGeom prst="rightArrow">
            <a:avLst>
              <a:gd name="adj1" fmla="val 57340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1000">
                <a:srgbClr val="0070C0"/>
              </a:gs>
              <a:gs pos="100000">
                <a:schemeClr val="bg1"/>
              </a:gs>
              <a:gs pos="14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/>
              <a:t>Phase-</a:t>
            </a:r>
            <a:r>
              <a:rPr kumimoji="1" lang="en-US" altLang="ja-JP" b="1" dirty="0">
                <a:latin typeface="Symbol" panose="05050102010706020507" pitchFamily="18" charset="2"/>
              </a:rPr>
              <a:t>a</a:t>
            </a:r>
            <a:r>
              <a:rPr kumimoji="1" lang="en-US" altLang="ja-JP" b="1" dirty="0"/>
              <a:t>                   Phase-1</a:t>
            </a:r>
            <a:endParaRPr kumimoji="1" lang="ja-JP" altLang="en-US" b="1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929ADC3-C72F-AAB4-F8E9-4DE117F3425C}"/>
              </a:ext>
            </a:extLst>
          </p:cNvPr>
          <p:cNvSpPr/>
          <p:nvPr/>
        </p:nvSpPr>
        <p:spPr>
          <a:xfrm>
            <a:off x="2384198" y="3652818"/>
            <a:ext cx="4306129" cy="829560"/>
          </a:xfrm>
          <a:prstGeom prst="rightArrow">
            <a:avLst>
              <a:gd name="adj1" fmla="val 63887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6498089F-E3E4-98AE-B3D6-427B79F3A196}"/>
              </a:ext>
            </a:extLst>
          </p:cNvPr>
          <p:cNvSpPr/>
          <p:nvPr/>
        </p:nvSpPr>
        <p:spPr>
          <a:xfrm>
            <a:off x="6690327" y="3655486"/>
            <a:ext cx="27357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2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  <a:p>
            <a:pPr algn="ctr"/>
            <a:r>
              <a:rPr lang="ja-JP" altLang="en-US" sz="1200" b="1" dirty="0"/>
              <a:t> </a:t>
            </a:r>
            <a:r>
              <a:rPr lang="en-US" altLang="ja-JP" sz="1200" b="1" dirty="0"/>
              <a:t>(beam-suspension)</a:t>
            </a:r>
            <a:endParaRPr kumimoji="1" lang="ja-JP" altLang="en-US" sz="2000" b="1" dirty="0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3B8C090-D162-9953-33D9-5CDB5C71DBEA}"/>
              </a:ext>
            </a:extLst>
          </p:cNvPr>
          <p:cNvSpPr/>
          <p:nvPr/>
        </p:nvSpPr>
        <p:spPr>
          <a:xfrm>
            <a:off x="1432801" y="4555020"/>
            <a:ext cx="951398" cy="820662"/>
          </a:xfrm>
          <a:prstGeom prst="rightArrow">
            <a:avLst>
              <a:gd name="adj1" fmla="val 535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Construction</a:t>
            </a:r>
            <a:endParaRPr kumimoji="1" lang="ja-JP" altLang="en-US" sz="14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D737CC3-6EF5-68DF-0B76-4E63B4717EB0}"/>
              </a:ext>
            </a:extLst>
          </p:cNvPr>
          <p:cNvSpPr/>
          <p:nvPr/>
        </p:nvSpPr>
        <p:spPr>
          <a:xfrm>
            <a:off x="-16362" y="-11639"/>
            <a:ext cx="2505666" cy="686963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A46AFB1-2A29-CDAE-EAD6-C6B8DE721CB3}"/>
              </a:ext>
            </a:extLst>
          </p:cNvPr>
          <p:cNvSpPr/>
          <p:nvPr/>
        </p:nvSpPr>
        <p:spPr>
          <a:xfrm>
            <a:off x="2489304" y="-23278"/>
            <a:ext cx="4165023" cy="1348841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3896759-D533-30B3-6B3A-02A82DE23F08}"/>
              </a:ext>
            </a:extLst>
          </p:cNvPr>
          <p:cNvSpPr/>
          <p:nvPr/>
        </p:nvSpPr>
        <p:spPr>
          <a:xfrm>
            <a:off x="2490602" y="5410200"/>
            <a:ext cx="4163725" cy="144780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2610FFF-8456-42D3-0910-9A984B9CB2AE}"/>
              </a:ext>
            </a:extLst>
          </p:cNvPr>
          <p:cNvSpPr/>
          <p:nvPr/>
        </p:nvSpPr>
        <p:spPr>
          <a:xfrm>
            <a:off x="6654328" y="-11639"/>
            <a:ext cx="5563237" cy="686963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7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65kW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5.2s)</a:t>
            </a:r>
          </a:p>
          <a:p>
            <a:r>
              <a:rPr lang="en-US" altLang="ja-JP" sz="2400" dirty="0"/>
              <a:t>       [as of 2021,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A0658665-0099-4D8E-A931-A995663F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R</a:t>
            </a:r>
            <a:r>
              <a:rPr kumimoji="1" lang="en-US" altLang="ja-JP" b="1" dirty="0"/>
              <a:t>esearch directions at the H</a:t>
            </a:r>
            <a:r>
              <a:rPr kumimoji="1" lang="en-US" altLang="ja-JP" sz="24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4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400" b="1" dirty="0"/>
              <a:t>acility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87E27-80AB-4C4E-9000-804B6CE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31971" y="1938511"/>
            <a:ext cx="3848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752096" y="5833857"/>
            <a:ext cx="43708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cutting-edge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>
                <a:solidFill>
                  <a:schemeClr val="bg1"/>
                </a:solidFill>
              </a:rPr>
              <a:t>Further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>
                <a:solidFill>
                  <a:schemeClr val="bg1"/>
                </a:solidFill>
              </a:rPr>
              <a:t>Further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>
                <a:solidFill>
                  <a:schemeClr val="bg1"/>
                </a:solidFill>
              </a:rPr>
              <a:t>Further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7060" r="-422" b="26681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39B1CF9-D880-4F81-95EE-69CC845D7F11}"/>
              </a:ext>
            </a:extLst>
          </p:cNvPr>
          <p:cNvSpPr txBox="1"/>
          <p:nvPr/>
        </p:nvSpPr>
        <p:spPr>
          <a:xfrm>
            <a:off x="7971494" y="4989322"/>
            <a:ext cx="236135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2023/1/23 </a:t>
            </a:r>
            <a:r>
              <a:rPr lang="en-US" altLang="ja-JP" sz="1400" b="1" dirty="0">
                <a:solidFill>
                  <a:schemeClr val="bg2"/>
                </a:solidFill>
              </a:rPr>
              <a:t>35</a:t>
            </a:r>
            <a:r>
              <a:rPr lang="en-US" altLang="ja-JP" sz="1400" b="1" baseline="30000" dirty="0">
                <a:solidFill>
                  <a:schemeClr val="bg2"/>
                </a:solidFill>
              </a:rPr>
              <a:t>th</a:t>
            </a:r>
            <a:r>
              <a:rPr lang="en-US" altLang="ja-JP" sz="1400" b="1" dirty="0">
                <a:solidFill>
                  <a:schemeClr val="bg2"/>
                </a:solidFill>
              </a:rPr>
              <a:t> PAC </a:t>
            </a:r>
            <a:r>
              <a:rPr lang="en-US" altLang="ja-JP" sz="1400" b="1" dirty="0" err="1">
                <a:solidFill>
                  <a:schemeClr val="bg2"/>
                </a:solidFill>
              </a:rPr>
              <a:t>T.Gogami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23E4BF2-74CB-4759-56A6-E10975E371E0}"/>
              </a:ext>
            </a:extLst>
          </p:cNvPr>
          <p:cNvSpPr txBox="1"/>
          <p:nvPr/>
        </p:nvSpPr>
        <p:spPr>
          <a:xfrm>
            <a:off x="4165648" y="5004350"/>
            <a:ext cx="131157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2021/3/3 Run0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74D5A67-2486-6407-1CFA-9853B9E59E31}"/>
                  </a:ext>
                </a:extLst>
              </p:cNvPr>
              <p:cNvSpPr txBox="1"/>
              <p:nvPr/>
            </p:nvSpPr>
            <p:spPr>
              <a:xfrm>
                <a:off x="-80526" y="1529003"/>
                <a:ext cx="3856675" cy="37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  <a:r>
                  <a:rPr lang="ja-JP" altLang="en-US" dirty="0"/>
                  <a:t> </a:t>
                </a:r>
                <a:r>
                  <a:rPr kumimoji="1" lang="en-US" altLang="ja-JP" dirty="0"/>
                  <a:t>&amp;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74D5A67-2486-6407-1CFA-9853B9E59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526" y="1529003"/>
                <a:ext cx="3856675" cy="374911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9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194C53-E05F-0B6A-EDB6-C6ABF99F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1FC349B-5D73-46D6-BEF2-2DE9C3F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601" y="1348221"/>
          <a:ext cx="11620798" cy="4020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COMET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614553"/>
                  </a:ext>
                </a:extLst>
              </a:tr>
            </a:tbl>
          </a:graphicData>
        </a:graphic>
      </p:graphicFrame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166355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758588" y="2537387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3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8" y="3007817"/>
            <a:ext cx="6291604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785263" y="2172825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HK start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start the project in FY2024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13D81913-7A5B-EAB2-76C0-C6EF1A70471F}"/>
              </a:ext>
            </a:extLst>
          </p:cNvPr>
          <p:cNvSpPr/>
          <p:nvPr/>
        </p:nvSpPr>
        <p:spPr>
          <a:xfrm>
            <a:off x="9807802" y="4556349"/>
            <a:ext cx="2384198" cy="803911"/>
          </a:xfrm>
          <a:prstGeom prst="rightArrow">
            <a:avLst>
              <a:gd name="adj1" fmla="val 57165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 Phase-2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8096CAD8-BEB4-2A44-C40C-859F123887EE}"/>
              </a:ext>
            </a:extLst>
          </p:cNvPr>
          <p:cNvSpPr/>
          <p:nvPr/>
        </p:nvSpPr>
        <p:spPr>
          <a:xfrm>
            <a:off x="5867400" y="4551190"/>
            <a:ext cx="3940401" cy="820662"/>
          </a:xfrm>
          <a:prstGeom prst="rightArrow">
            <a:avLst>
              <a:gd name="adj1" fmla="val 55264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22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COMET2 Construction</a:t>
            </a:r>
            <a:endParaRPr kumimoji="1" lang="ja-JP" altLang="en-US" b="1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42CCF78-2F6F-F892-457E-87D7F89D1C57}"/>
              </a:ext>
            </a:extLst>
          </p:cNvPr>
          <p:cNvSpPr/>
          <p:nvPr/>
        </p:nvSpPr>
        <p:spPr>
          <a:xfrm>
            <a:off x="9320645" y="3660820"/>
            <a:ext cx="2871356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  <a:p>
            <a:pPr algn="ctr"/>
            <a:r>
              <a:rPr lang="en-US" altLang="ja-JP" sz="2000" b="1" dirty="0"/>
              <a:t>with more beam lines</a:t>
            </a:r>
            <a:endParaRPr kumimoji="1" lang="ja-JP" altLang="en-US" sz="2000" b="1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F368EA96-4BBF-B2C8-60EF-0A8F0F420257}"/>
              </a:ext>
            </a:extLst>
          </p:cNvPr>
          <p:cNvSpPr/>
          <p:nvPr/>
        </p:nvSpPr>
        <p:spPr>
          <a:xfrm>
            <a:off x="2286001" y="4557151"/>
            <a:ext cx="3809999" cy="784736"/>
          </a:xfrm>
          <a:prstGeom prst="rightArrow">
            <a:avLst>
              <a:gd name="adj1" fmla="val 57340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1000">
                <a:srgbClr val="0070C0"/>
              </a:gs>
              <a:gs pos="100000">
                <a:schemeClr val="bg1"/>
              </a:gs>
              <a:gs pos="14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/>
              <a:t>Phase-</a:t>
            </a:r>
            <a:r>
              <a:rPr kumimoji="1" lang="en-US" altLang="ja-JP" b="1" dirty="0">
                <a:latin typeface="Symbol" panose="05050102010706020507" pitchFamily="18" charset="2"/>
              </a:rPr>
              <a:t>a</a:t>
            </a:r>
            <a:r>
              <a:rPr kumimoji="1" lang="en-US" altLang="ja-JP" b="1" dirty="0"/>
              <a:t>                   Phase-1</a:t>
            </a:r>
            <a:endParaRPr kumimoji="1" lang="ja-JP" altLang="en-US" b="1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929ADC3-C72F-AAB4-F8E9-4DE117F3425C}"/>
              </a:ext>
            </a:extLst>
          </p:cNvPr>
          <p:cNvSpPr/>
          <p:nvPr/>
        </p:nvSpPr>
        <p:spPr>
          <a:xfrm>
            <a:off x="2384198" y="3652818"/>
            <a:ext cx="4306129" cy="829560"/>
          </a:xfrm>
          <a:prstGeom prst="rightArrow">
            <a:avLst>
              <a:gd name="adj1" fmla="val 63887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6498089F-E3E4-98AE-B3D6-427B79F3A196}"/>
              </a:ext>
            </a:extLst>
          </p:cNvPr>
          <p:cNvSpPr/>
          <p:nvPr/>
        </p:nvSpPr>
        <p:spPr>
          <a:xfrm>
            <a:off x="6690327" y="3655486"/>
            <a:ext cx="27357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2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  <a:p>
            <a:pPr algn="ctr"/>
            <a:r>
              <a:rPr lang="ja-JP" altLang="en-US" sz="1200" b="1" dirty="0"/>
              <a:t> </a:t>
            </a:r>
            <a:r>
              <a:rPr lang="en-US" altLang="ja-JP" sz="1200" b="1" dirty="0"/>
              <a:t>(beam-suspension)</a:t>
            </a:r>
            <a:endParaRPr kumimoji="1" lang="ja-JP" altLang="en-US" sz="2000" b="1" dirty="0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3B8C090-D162-9953-33D9-5CDB5C71DBEA}"/>
              </a:ext>
            </a:extLst>
          </p:cNvPr>
          <p:cNvSpPr/>
          <p:nvPr/>
        </p:nvSpPr>
        <p:spPr>
          <a:xfrm>
            <a:off x="1432801" y="4555020"/>
            <a:ext cx="951398" cy="820662"/>
          </a:xfrm>
          <a:prstGeom prst="rightArrow">
            <a:avLst>
              <a:gd name="adj1" fmla="val 535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Construction</a:t>
            </a:r>
            <a:endParaRPr kumimoji="1" lang="ja-JP" altLang="en-US" sz="14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6AE38B-F9F9-1803-3105-BD893DC2DA6A}"/>
              </a:ext>
            </a:extLst>
          </p:cNvPr>
          <p:cNvSpPr/>
          <p:nvPr/>
        </p:nvSpPr>
        <p:spPr>
          <a:xfrm>
            <a:off x="-47862" y="-11637"/>
            <a:ext cx="9442464" cy="6869638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307C2C1-956E-6DC7-C589-146E24E7C32D}"/>
              </a:ext>
            </a:extLst>
          </p:cNvPr>
          <p:cNvSpPr/>
          <p:nvPr/>
        </p:nvSpPr>
        <p:spPr>
          <a:xfrm>
            <a:off x="9394602" y="5418769"/>
            <a:ext cx="2803792" cy="1439833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1626B3-5671-BCD4-C31B-72C649C6D35F}"/>
              </a:ext>
            </a:extLst>
          </p:cNvPr>
          <p:cNvSpPr/>
          <p:nvPr/>
        </p:nvSpPr>
        <p:spPr>
          <a:xfrm>
            <a:off x="9394602" y="-7648"/>
            <a:ext cx="2797398" cy="1313924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43972</TotalTime>
  <Words>3963</Words>
  <Application>Microsoft Office PowerPoint</Application>
  <PresentationFormat>ワイド画面</PresentationFormat>
  <Paragraphs>654</Paragraphs>
  <Slides>26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42" baseType="lpstr">
      <vt:lpstr>BIZ UDPゴシック</vt:lpstr>
      <vt:lpstr>Helvetica Neue Light</vt:lpstr>
      <vt:lpstr>Meiryo UI</vt:lpstr>
      <vt:lpstr>ＭＳ Ｐゴシック</vt:lpstr>
      <vt:lpstr>NimbusRomNo9L-Regu</vt:lpstr>
      <vt:lpstr>rtxr</vt:lpstr>
      <vt:lpstr>UD デジタル 教科書体 NK-B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Present status of J-PARC Hadron Hall Extension Project F.Sakuma, RIKEN on behalf of HEF-ex TF</vt:lpstr>
      <vt:lpstr>Hadron Experimental Facility extension (HEF-ex) Project</vt:lpstr>
      <vt:lpstr>The Plan Refined with Communities</vt:lpstr>
      <vt:lpstr>Top-Priority Project @ KEK-PIP2022</vt:lpstr>
      <vt:lpstr>Timeline of the Project</vt:lpstr>
      <vt:lpstr>Timeline of the Project</vt:lpstr>
      <vt:lpstr>Present Hadron Experimental Facility (HEF)</vt:lpstr>
      <vt:lpstr>Research directions at the Hadron Experimental Facility</vt:lpstr>
      <vt:lpstr>Timeline of the Project</vt:lpstr>
      <vt:lpstr>Expanded Research Programs  at the Extended Facility</vt:lpstr>
      <vt:lpstr>Summary of the Extension Project of the J-PARC Hadron Experimental Facility</vt:lpstr>
      <vt:lpstr>Thank you for your attention!</vt:lpstr>
      <vt:lpstr>PowerPoint プレゼンテーション</vt:lpstr>
      <vt:lpstr>Origin &amp; Evolution of Matter</vt:lpstr>
      <vt:lpstr>Origin &amp; Evolution of Matter</vt:lpstr>
      <vt:lpstr>Achievements in research at the Hadron Experimental Facility</vt:lpstr>
      <vt:lpstr>Future research directions at the Hadron Experimental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Hadron Physics: Diquarks in Baryons</vt:lpstr>
      <vt:lpstr>Hadron Physics: Diquarks in Baryons</vt:lpstr>
      <vt:lpstr>Flavor Physics: New Physics Search at KOTO Step-2</vt:lpstr>
      <vt:lpstr>Status and Timeline  of the Extension Project</vt:lpstr>
      <vt:lpstr>Present Status of the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1813</cp:revision>
  <cp:lastPrinted>2022-06-17T09:10:11Z</cp:lastPrinted>
  <dcterms:created xsi:type="dcterms:W3CDTF">2021-05-24T01:28:54Z</dcterms:created>
  <dcterms:modified xsi:type="dcterms:W3CDTF">2023-01-31T07:44:13Z</dcterms:modified>
</cp:coreProperties>
</file>