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charts/chart3.xml" ContentType="application/vnd.openxmlformats-officedocument.drawingml.chart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50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361" r:id="rId3"/>
    <p:sldId id="363" r:id="rId4"/>
    <p:sldId id="296" r:id="rId5"/>
    <p:sldId id="314" r:id="rId6"/>
    <p:sldId id="347" r:id="rId7"/>
    <p:sldId id="348" r:id="rId8"/>
    <p:sldId id="298" r:id="rId9"/>
    <p:sldId id="297" r:id="rId10"/>
    <p:sldId id="320" r:id="rId11"/>
    <p:sldId id="365" r:id="rId12"/>
    <p:sldId id="364" r:id="rId13"/>
    <p:sldId id="409" r:id="rId14"/>
    <p:sldId id="367" r:id="rId15"/>
    <p:sldId id="366" r:id="rId16"/>
    <p:sldId id="374" r:id="rId17"/>
    <p:sldId id="375" r:id="rId18"/>
    <p:sldId id="359" r:id="rId19"/>
    <p:sldId id="369" r:id="rId20"/>
    <p:sldId id="370" r:id="rId21"/>
    <p:sldId id="402" r:id="rId22"/>
    <p:sldId id="376" r:id="rId23"/>
    <p:sldId id="371" r:id="rId24"/>
    <p:sldId id="382" r:id="rId25"/>
    <p:sldId id="410" r:id="rId26"/>
    <p:sldId id="403" r:id="rId27"/>
    <p:sldId id="423" r:id="rId28"/>
    <p:sldId id="401" r:id="rId29"/>
    <p:sldId id="378" r:id="rId30"/>
    <p:sldId id="412" r:id="rId31"/>
    <p:sldId id="360" r:id="rId32"/>
    <p:sldId id="372" r:id="rId33"/>
    <p:sldId id="383" r:id="rId34"/>
    <p:sldId id="385" r:id="rId35"/>
    <p:sldId id="426" r:id="rId36"/>
    <p:sldId id="420" r:id="rId37"/>
    <p:sldId id="381" r:id="rId38"/>
    <p:sldId id="418" r:id="rId39"/>
    <p:sldId id="404" r:id="rId40"/>
    <p:sldId id="413" r:id="rId41"/>
    <p:sldId id="406" r:id="rId42"/>
    <p:sldId id="407" r:id="rId43"/>
    <p:sldId id="424" r:id="rId44"/>
    <p:sldId id="414" r:id="rId45"/>
    <p:sldId id="419" r:id="rId46"/>
    <p:sldId id="408" r:id="rId47"/>
    <p:sldId id="380" r:id="rId48"/>
    <p:sldId id="415" r:id="rId49"/>
    <p:sldId id="425" r:id="rId50"/>
    <p:sldId id="416" r:id="rId51"/>
    <p:sldId id="421" r:id="rId52"/>
    <p:sldId id="417" r:id="rId53"/>
    <p:sldId id="422" r:id="rId54"/>
    <p:sldId id="397" r:id="rId55"/>
    <p:sldId id="368" r:id="rId56"/>
    <p:sldId id="373" r:id="rId57"/>
    <p:sldId id="379" r:id="rId58"/>
    <p:sldId id="387" r:id="rId59"/>
    <p:sldId id="388" r:id="rId60"/>
    <p:sldId id="398" r:id="rId61"/>
    <p:sldId id="399" r:id="rId62"/>
    <p:sldId id="400" r:id="rId63"/>
    <p:sldId id="390" r:id="rId64"/>
    <p:sldId id="392" r:id="rId65"/>
    <p:sldId id="393" r:id="rId66"/>
    <p:sldId id="394" r:id="rId67"/>
    <p:sldId id="395" r:id="rId68"/>
    <p:sldId id="396" r:id="rId69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3399"/>
    <a:srgbClr val="FF6699"/>
    <a:srgbClr val="E5F77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9838" autoAdjust="0"/>
  </p:normalViewPr>
  <p:slideViewPr>
    <p:cSldViewPr snapToGrid="0">
      <p:cViewPr>
        <p:scale>
          <a:sx n="75" d="100"/>
          <a:sy n="75" d="100"/>
        </p:scale>
        <p:origin x="-1079" y="-9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kuma\data\pbarHe\pbarHe8\acceptan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kuma\Desktop\Germany-100508\acceptanc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kuma\Desktop\Germany-100508\acceptanc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kuma\Desktop\Germany-100508\acceptanc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kuma\data\pbarHe\pbarHe8\acceptanc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kuma\Desktop\Germany-100508\accept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autoTitleDeleted val="1"/>
    <c:plotArea>
      <c:layout>
        <c:manualLayout>
          <c:layoutTarget val="inner"/>
          <c:xMode val="edge"/>
          <c:yMode val="edge"/>
          <c:x val="0.17076640419947658"/>
          <c:y val="4.6770924467774859E-2"/>
          <c:w val="0.80995581802274763"/>
          <c:h val="0.80285469524642761"/>
        </c:manualLayout>
      </c:layout>
      <c:lineChart>
        <c:grouping val="standard"/>
        <c:ser>
          <c:idx val="0"/>
          <c:order val="0"/>
          <c:tx>
            <c:strRef>
              <c:f>'stopped (fig)'!$B$5</c:f>
              <c:strCache>
                <c:ptCount val="1"/>
                <c:pt idx="0">
                  <c:v>LL inv-mass</c:v>
                </c:pt>
              </c:strCache>
            </c:strRef>
          </c:tx>
          <c:marker>
            <c:symbol val="square"/>
            <c:size val="10"/>
          </c:marker>
          <c:cat>
            <c:strRef>
              <c:f>'stopped (fig)'!$A$6:$A$8</c:f>
              <c:strCache>
                <c:ptCount val="3"/>
                <c:pt idx="0">
                  <c:v>B.E.=120MeV</c:v>
                </c:pt>
                <c:pt idx="1">
                  <c:v>B.E.=150MeV</c:v>
                </c:pt>
                <c:pt idx="2">
                  <c:v>B.E.=200MeV</c:v>
                </c:pt>
              </c:strCache>
            </c:strRef>
          </c:cat>
          <c:val>
            <c:numRef>
              <c:f>'stopped (fig)'!$B$11:$B$13</c:f>
              <c:numCache>
                <c:formatCode>0.0E+00</c:formatCode>
                <c:ptCount val="3"/>
                <c:pt idx="0">
                  <c:v>9.950000000000038E-2</c:v>
                </c:pt>
                <c:pt idx="1">
                  <c:v>9.6110000000000001E-2</c:v>
                </c:pt>
                <c:pt idx="2">
                  <c:v>9.0445000000000025E-2</c:v>
                </c:pt>
              </c:numCache>
            </c:numRef>
          </c:val>
        </c:ser>
        <c:ser>
          <c:idx val="1"/>
          <c:order val="1"/>
          <c:tx>
            <c:strRef>
              <c:f>'stopped (fig)'!$C$5</c:f>
              <c:strCache>
                <c:ptCount val="1"/>
                <c:pt idx="0">
                  <c:v>K0K+ miss-mass w/L</c:v>
                </c:pt>
              </c:strCache>
            </c:strRef>
          </c:tx>
          <c:marker>
            <c:symbol val="square"/>
            <c:size val="10"/>
          </c:marker>
          <c:val>
            <c:numRef>
              <c:f>'stopped (fig)'!$C$11:$C$13</c:f>
              <c:numCache>
                <c:formatCode>0.0E+00</c:formatCode>
                <c:ptCount val="3"/>
                <c:pt idx="0">
                  <c:v>1.2619999999999998E-2</c:v>
                </c:pt>
                <c:pt idx="1">
                  <c:v>1.9949999999999999E-2</c:v>
                </c:pt>
                <c:pt idx="2">
                  <c:v>3.491000000000001E-2</c:v>
                </c:pt>
              </c:numCache>
            </c:numRef>
          </c:val>
        </c:ser>
        <c:ser>
          <c:idx val="2"/>
          <c:order val="2"/>
          <c:tx>
            <c:strRef>
              <c:f>'stopped (fig)'!$D$5</c:f>
              <c:strCache>
                <c:ptCount val="1"/>
                <c:pt idx="0">
                  <c:v>K0K+LL exclusive</c:v>
                </c:pt>
              </c:strCache>
            </c:strRef>
          </c:tx>
          <c:marker>
            <c:symbol val="triangle"/>
            <c:size val="10"/>
          </c:marker>
          <c:val>
            <c:numRef>
              <c:f>'stopped (fig)'!$D$11:$D$13</c:f>
              <c:numCache>
                <c:formatCode>0.0E+00</c:formatCode>
                <c:ptCount val="3"/>
                <c:pt idx="0">
                  <c:v>2.9650000000000071E-3</c:v>
                </c:pt>
                <c:pt idx="1">
                  <c:v>4.6800000000000114E-3</c:v>
                </c:pt>
                <c:pt idx="2">
                  <c:v>7.7000000000000254E-3</c:v>
                </c:pt>
              </c:numCache>
            </c:numRef>
          </c:val>
        </c:ser>
        <c:marker val="1"/>
        <c:axId val="57986432"/>
        <c:axId val="57996416"/>
      </c:lineChart>
      <c:catAx>
        <c:axId val="57986432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57996416"/>
        <c:crosses val="autoZero"/>
        <c:auto val="1"/>
        <c:lblAlgn val="ctr"/>
        <c:lblOffset val="100"/>
      </c:catAx>
      <c:valAx>
        <c:axId val="57996416"/>
        <c:scaling>
          <c:orientation val="minMax"/>
          <c:max val="0.15000000000000024"/>
          <c:min val="0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altLang="ja-JP" sz="2000"/>
                  <a:t>acceptance</a:t>
                </a:r>
                <a:endParaRPr lang="ja-JP" altLang="en-US" sz="2000"/>
              </a:p>
            </c:rich>
          </c:tx>
        </c:title>
        <c:numFmt formatCode="#,##0.00;[Red]\-#,##0.00" sourceLinked="0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57986432"/>
        <c:crosses val="autoZero"/>
        <c:crossBetween val="between"/>
        <c:majorUnit val="5.0000000000000114E-2"/>
        <c:minorUnit val="5.0000000000000114E-2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0.24097481518785446"/>
          <c:y val="4.6770924467774859E-2"/>
          <c:w val="0.74222044922717245"/>
          <c:h val="0.80285469524642761"/>
        </c:manualLayout>
      </c:layout>
      <c:lineChart>
        <c:grouping val="standard"/>
        <c:ser>
          <c:idx val="0"/>
          <c:order val="0"/>
          <c:tx>
            <c:strRef>
              <c:f>'stopped (fig)'!$B$5</c:f>
              <c:strCache>
                <c:ptCount val="1"/>
                <c:pt idx="0">
                  <c:v>LL inv-mass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10"/>
          </c:marker>
          <c:cat>
            <c:strRef>
              <c:f>'stopped (fig)'!$A$6:$A$8</c:f>
              <c:strCache>
                <c:ptCount val="3"/>
                <c:pt idx="0">
                  <c:v>B.E.=120MeV</c:v>
                </c:pt>
                <c:pt idx="1">
                  <c:v>B.E.=150MeV</c:v>
                </c:pt>
                <c:pt idx="2">
                  <c:v>B.E.=200MeV</c:v>
                </c:pt>
              </c:strCache>
            </c:strRef>
          </c:cat>
          <c:val>
            <c:numRef>
              <c:f>'yield stopped (fig)'!$B$11:$B$13</c:f>
              <c:numCache>
                <c:formatCode>0.0E+00</c:formatCode>
                <c:ptCount val="3"/>
                <c:pt idx="0">
                  <c:v>1117.1369664000001</c:v>
                </c:pt>
                <c:pt idx="1">
                  <c:v>1079.075716992</c:v>
                </c:pt>
                <c:pt idx="2">
                  <c:v>1015.471888704</c:v>
                </c:pt>
              </c:numCache>
            </c:numRef>
          </c:val>
        </c:ser>
        <c:ser>
          <c:idx val="1"/>
          <c:order val="1"/>
          <c:tx>
            <c:strRef>
              <c:f>'stopped (fig)'!$C$5</c:f>
              <c:strCache>
                <c:ptCount val="1"/>
                <c:pt idx="0">
                  <c:v>K0K+ miss-mass w/L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10"/>
          </c:marker>
          <c:val>
            <c:numRef>
              <c:f>'yield stopped (fig)'!$C$11:$C$13</c:f>
              <c:numCache>
                <c:formatCode>0.0E+00</c:formatCode>
                <c:ptCount val="3"/>
                <c:pt idx="0">
                  <c:v>141.691140864</c:v>
                </c:pt>
                <c:pt idx="1">
                  <c:v>223.98876864000007</c:v>
                </c:pt>
                <c:pt idx="2">
                  <c:v>391.95227635199967</c:v>
                </c:pt>
              </c:numCache>
            </c:numRef>
          </c:val>
        </c:ser>
        <c:ser>
          <c:idx val="2"/>
          <c:order val="2"/>
          <c:tx>
            <c:strRef>
              <c:f>'stopped (fig)'!$D$5</c:f>
              <c:strCache>
                <c:ptCount val="1"/>
                <c:pt idx="0">
                  <c:v>K0K+LL exclusive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quare"/>
            <c:size val="10"/>
          </c:marker>
          <c:val>
            <c:numRef>
              <c:f>'yield stopped (fig)'!$D$11:$D$13</c:f>
              <c:numCache>
                <c:formatCode>0.0E+00</c:formatCode>
                <c:ptCount val="3"/>
                <c:pt idx="0">
                  <c:v>33.289558848000063</c:v>
                </c:pt>
                <c:pt idx="1">
                  <c:v>52.544733696000002</c:v>
                </c:pt>
                <c:pt idx="2">
                  <c:v>86.451805440000086</c:v>
                </c:pt>
              </c:numCache>
            </c:numRef>
          </c:val>
        </c:ser>
        <c:marker val="1"/>
        <c:axId val="130026496"/>
        <c:axId val="131429120"/>
      </c:lineChart>
      <c:catAx>
        <c:axId val="130026496"/>
        <c:scaling>
          <c:orientation val="minMax"/>
        </c:scaling>
        <c:axPos val="b"/>
        <c:numFmt formatCode="@" sourceLinked="1"/>
        <c:tickLblPos val="nextTo"/>
        <c:crossAx val="131429120"/>
        <c:crosses val="autoZero"/>
        <c:auto val="1"/>
        <c:lblAlgn val="ctr"/>
        <c:lblOffset val="100"/>
      </c:catAx>
      <c:valAx>
        <c:axId val="13142912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excepted yield (/week@270kW)</a:t>
                </a:r>
              </a:p>
            </c:rich>
          </c:tx>
        </c:title>
        <c:numFmt formatCode="#,##0;[Red]\-#,##0" sourceLinked="0"/>
        <c:tickLblPos val="nextTo"/>
        <c:crossAx val="130026496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ja-JP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0.17076640419947636"/>
          <c:y val="4.6770924467774859E-2"/>
          <c:w val="0.80576431135558646"/>
          <c:h val="0.80285469524642761"/>
        </c:manualLayout>
      </c:layout>
      <c:lineChart>
        <c:grouping val="standard"/>
        <c:ser>
          <c:idx val="0"/>
          <c:order val="0"/>
          <c:tx>
            <c:strRef>
              <c:f>'stopped (fig)'!$B$5</c:f>
              <c:strCache>
                <c:ptCount val="1"/>
                <c:pt idx="0">
                  <c:v>LL inv-mass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10"/>
          </c:marker>
          <c:cat>
            <c:strRef>
              <c:f>'stopped (fig)'!$A$6:$A$8</c:f>
              <c:strCache>
                <c:ptCount val="3"/>
                <c:pt idx="0">
                  <c:v>B.E.=120MeV</c:v>
                </c:pt>
                <c:pt idx="1">
                  <c:v>B.E.=150MeV</c:v>
                </c:pt>
                <c:pt idx="2">
                  <c:v>B.E.=200MeV</c:v>
                </c:pt>
              </c:strCache>
            </c:strRef>
          </c:cat>
          <c:val>
            <c:numRef>
              <c:f>'stopped (fig)'!$B$11:$B$13</c:f>
              <c:numCache>
                <c:formatCode>0.0E+00</c:formatCode>
                <c:ptCount val="3"/>
                <c:pt idx="0">
                  <c:v>9.9500000000000144E-2</c:v>
                </c:pt>
                <c:pt idx="1">
                  <c:v>9.6110000000000001E-2</c:v>
                </c:pt>
                <c:pt idx="2">
                  <c:v>9.0445000000000025E-2</c:v>
                </c:pt>
              </c:numCache>
            </c:numRef>
          </c:val>
        </c:ser>
        <c:ser>
          <c:idx val="1"/>
          <c:order val="1"/>
          <c:tx>
            <c:strRef>
              <c:f>'stopped (fig)'!$C$5</c:f>
              <c:strCache>
                <c:ptCount val="1"/>
                <c:pt idx="0">
                  <c:v>K0K+ miss-mass w/L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10"/>
          </c:marker>
          <c:val>
            <c:numRef>
              <c:f>'stopped (fig)'!$C$11:$C$13</c:f>
              <c:numCache>
                <c:formatCode>0.0E+00</c:formatCode>
                <c:ptCount val="3"/>
                <c:pt idx="0">
                  <c:v>1.2619999999999998E-2</c:v>
                </c:pt>
                <c:pt idx="1">
                  <c:v>1.995000000000002E-2</c:v>
                </c:pt>
                <c:pt idx="2">
                  <c:v>3.4910000000000004E-2</c:v>
                </c:pt>
              </c:numCache>
            </c:numRef>
          </c:val>
        </c:ser>
        <c:ser>
          <c:idx val="2"/>
          <c:order val="2"/>
          <c:tx>
            <c:strRef>
              <c:f>'stopped (fig)'!$D$5</c:f>
              <c:strCache>
                <c:ptCount val="1"/>
                <c:pt idx="0">
                  <c:v>K0K+LL exclusive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quare"/>
            <c:size val="10"/>
          </c:marker>
          <c:val>
            <c:numRef>
              <c:f>'stopped (fig)'!$D$11:$D$13</c:f>
              <c:numCache>
                <c:formatCode>0.0E+00</c:formatCode>
                <c:ptCount val="3"/>
                <c:pt idx="0">
                  <c:v>2.9650000000000002E-3</c:v>
                </c:pt>
                <c:pt idx="1">
                  <c:v>4.6800000000000001E-3</c:v>
                </c:pt>
                <c:pt idx="2">
                  <c:v>7.7000000000000072E-3</c:v>
                </c:pt>
              </c:numCache>
            </c:numRef>
          </c:val>
        </c:ser>
        <c:ser>
          <c:idx val="3"/>
          <c:order val="3"/>
          <c:tx>
            <c:v>1GeV/c inv-mass</c:v>
          </c:tx>
          <c:spPr>
            <a:ln>
              <a:solidFill>
                <a:srgbClr val="0070C0"/>
              </a:solidFill>
              <a:prstDash val="dash"/>
            </a:ln>
          </c:spPr>
          <c:marker>
            <c:symbol val="square"/>
            <c:size val="10"/>
            <c:spPr>
              <a:noFill/>
            </c:spPr>
          </c:marker>
          <c:val>
            <c:numRef>
              <c:f>'1GeV'!$B$11:$B$13</c:f>
              <c:numCache>
                <c:formatCode>0.0E+00</c:formatCode>
                <c:ptCount val="3"/>
                <c:pt idx="0">
                  <c:v>5.2370000000000014E-2</c:v>
                </c:pt>
                <c:pt idx="1">
                  <c:v>4.9935000000000014E-2</c:v>
                </c:pt>
                <c:pt idx="2">
                  <c:v>4.6715000000000013E-2</c:v>
                </c:pt>
              </c:numCache>
            </c:numRef>
          </c:val>
        </c:ser>
        <c:ser>
          <c:idx val="4"/>
          <c:order val="4"/>
          <c:tx>
            <c:v>1GeV/c K0K+ miss-mass w/L</c:v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square"/>
            <c:size val="10"/>
            <c:spPr>
              <a:noFill/>
            </c:spPr>
          </c:marker>
          <c:val>
            <c:numRef>
              <c:f>'1GeV'!$C$11:$C$13</c:f>
              <c:numCache>
                <c:formatCode>0.0E+00</c:formatCode>
                <c:ptCount val="3"/>
                <c:pt idx="0">
                  <c:v>3.8905000000000002E-2</c:v>
                </c:pt>
                <c:pt idx="1">
                  <c:v>4.0115000000000012E-2</c:v>
                </c:pt>
                <c:pt idx="2">
                  <c:v>3.9645000000000041E-2</c:v>
                </c:pt>
              </c:numCache>
            </c:numRef>
          </c:val>
        </c:ser>
        <c:ser>
          <c:idx val="5"/>
          <c:order val="5"/>
          <c:tx>
            <c:v>1GeV/c K0K+LL exclusive</c:v>
          </c:tx>
          <c:spPr>
            <a:ln>
              <a:solidFill>
                <a:srgbClr val="00B050"/>
              </a:solidFill>
              <a:prstDash val="dash"/>
            </a:ln>
          </c:spPr>
          <c:marker>
            <c:symbol val="square"/>
            <c:size val="10"/>
            <c:spPr>
              <a:noFill/>
            </c:spPr>
          </c:marker>
          <c:val>
            <c:numRef>
              <c:f>'1GeV'!$D$11:$D$13</c:f>
              <c:numCache>
                <c:formatCode>0.0E+00</c:formatCode>
                <c:ptCount val="3"/>
                <c:pt idx="0">
                  <c:v>3.5350000000000012E-3</c:v>
                </c:pt>
                <c:pt idx="1">
                  <c:v>3.4050000000000026E-3</c:v>
                </c:pt>
                <c:pt idx="2">
                  <c:v>3.1450000000000046E-3</c:v>
                </c:pt>
              </c:numCache>
            </c:numRef>
          </c:val>
        </c:ser>
        <c:marker val="1"/>
        <c:axId val="74957568"/>
        <c:axId val="131435904"/>
      </c:lineChart>
      <c:catAx>
        <c:axId val="74957568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31435904"/>
        <c:crosses val="autoZero"/>
        <c:auto val="1"/>
        <c:lblAlgn val="ctr"/>
        <c:lblOffset val="100"/>
      </c:catAx>
      <c:valAx>
        <c:axId val="131435904"/>
        <c:scaling>
          <c:orientation val="minMax"/>
          <c:max val="0.15000000000000024"/>
          <c:min val="0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altLang="ja-JP" sz="2000"/>
                  <a:t>acceptance</a:t>
                </a:r>
                <a:endParaRPr lang="ja-JP" altLang="en-US" sz="2000"/>
              </a:p>
            </c:rich>
          </c:tx>
        </c:title>
        <c:numFmt formatCode="#,##0.00;[Red]\-#,##0.00" sourceLinked="0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74957568"/>
        <c:crosses val="autoZero"/>
        <c:crossBetween val="between"/>
        <c:majorUnit val="0.05"/>
        <c:minorUnit val="0.05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0.23416812046237398"/>
          <c:y val="4.6770924467774859E-2"/>
          <c:w val="0.70903311594437468"/>
          <c:h val="0.80285469524642761"/>
        </c:manualLayout>
      </c:layout>
      <c:lineChart>
        <c:grouping val="standard"/>
        <c:ser>
          <c:idx val="0"/>
          <c:order val="0"/>
          <c:tx>
            <c:strRef>
              <c:f>'stopped (fig)'!$B$5</c:f>
              <c:strCache>
                <c:ptCount val="1"/>
                <c:pt idx="0">
                  <c:v>LL inv-mass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10"/>
          </c:marker>
          <c:cat>
            <c:strRef>
              <c:f>'stopped (fig)'!$A$6:$A$8</c:f>
              <c:strCache>
                <c:ptCount val="3"/>
                <c:pt idx="0">
                  <c:v>B.E.=120MeV</c:v>
                </c:pt>
                <c:pt idx="1">
                  <c:v>B.E.=150MeV</c:v>
                </c:pt>
                <c:pt idx="2">
                  <c:v>B.E.=200MeV</c:v>
                </c:pt>
              </c:strCache>
            </c:strRef>
          </c:cat>
          <c:val>
            <c:numRef>
              <c:f>'yield stopped (fig)'!$B$11:$B$13</c:f>
              <c:numCache>
                <c:formatCode>0.0E+00</c:formatCode>
                <c:ptCount val="3"/>
                <c:pt idx="0">
                  <c:v>1117.1369664000001</c:v>
                </c:pt>
                <c:pt idx="1">
                  <c:v>1079.075716992</c:v>
                </c:pt>
                <c:pt idx="2">
                  <c:v>1015.471888704</c:v>
                </c:pt>
              </c:numCache>
            </c:numRef>
          </c:val>
        </c:ser>
        <c:ser>
          <c:idx val="1"/>
          <c:order val="1"/>
          <c:tx>
            <c:strRef>
              <c:f>'stopped (fig)'!$C$5</c:f>
              <c:strCache>
                <c:ptCount val="1"/>
                <c:pt idx="0">
                  <c:v>K0K+ miss-mass w/L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10"/>
          </c:marker>
          <c:val>
            <c:numRef>
              <c:f>'yield stopped (fig)'!$C$11:$C$13</c:f>
              <c:numCache>
                <c:formatCode>0.0E+00</c:formatCode>
                <c:ptCount val="3"/>
                <c:pt idx="0">
                  <c:v>141.691140864</c:v>
                </c:pt>
                <c:pt idx="1">
                  <c:v>223.98876864000007</c:v>
                </c:pt>
                <c:pt idx="2">
                  <c:v>391.95227635199979</c:v>
                </c:pt>
              </c:numCache>
            </c:numRef>
          </c:val>
        </c:ser>
        <c:ser>
          <c:idx val="2"/>
          <c:order val="2"/>
          <c:tx>
            <c:strRef>
              <c:f>'stopped (fig)'!$D$5</c:f>
              <c:strCache>
                <c:ptCount val="1"/>
                <c:pt idx="0">
                  <c:v>K0K+LL exclusive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quare"/>
            <c:size val="10"/>
          </c:marker>
          <c:val>
            <c:numRef>
              <c:f>'yield stopped (fig)'!$D$11:$D$13</c:f>
              <c:numCache>
                <c:formatCode>0.0E+00</c:formatCode>
                <c:ptCount val="3"/>
                <c:pt idx="0">
                  <c:v>33.289558848000034</c:v>
                </c:pt>
                <c:pt idx="1">
                  <c:v>52.544733696000002</c:v>
                </c:pt>
                <c:pt idx="2">
                  <c:v>86.451805440000044</c:v>
                </c:pt>
              </c:numCache>
            </c:numRef>
          </c:val>
        </c:ser>
        <c:ser>
          <c:idx val="3"/>
          <c:order val="3"/>
          <c:tx>
            <c:v>1GeV/c inv-mass</c:v>
          </c:tx>
          <c:spPr>
            <a:ln>
              <a:solidFill>
                <a:srgbClr val="0070C0"/>
              </a:solidFill>
              <a:prstDash val="dash"/>
            </a:ln>
          </c:spPr>
          <c:marker>
            <c:symbol val="square"/>
            <c:size val="10"/>
            <c:spPr>
              <a:noFill/>
            </c:spPr>
          </c:marker>
          <c:val>
            <c:numRef>
              <c:f>'yield 1GeV'!$B$11:$B$13</c:f>
              <c:numCache>
                <c:formatCode>0.0E+00</c:formatCode>
                <c:ptCount val="3"/>
                <c:pt idx="0">
                  <c:v>3916.6567248978017</c:v>
                </c:pt>
                <c:pt idx="1">
                  <c:v>3734.5475187659295</c:v>
                </c:pt>
                <c:pt idx="2">
                  <c:v>3493.7295952568406</c:v>
                </c:pt>
              </c:numCache>
            </c:numRef>
          </c:val>
        </c:ser>
        <c:ser>
          <c:idx val="4"/>
          <c:order val="4"/>
          <c:tx>
            <c:v>1GeV/c K0K+ miss-mass w/L</c:v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square"/>
            <c:size val="10"/>
            <c:spPr>
              <a:noFill/>
            </c:spPr>
          </c:marker>
          <c:val>
            <c:numRef>
              <c:f>'yield 1GeV'!$C$11:$C$13</c:f>
              <c:numCache>
                <c:formatCode>0.0E+00</c:formatCode>
                <c:ptCount val="3"/>
                <c:pt idx="0">
                  <c:v>2909.6339484848004</c:v>
                </c:pt>
                <c:pt idx="1">
                  <c:v>3000.127640238215</c:v>
                </c:pt>
                <c:pt idx="2">
                  <c:v>2964.9771979868906</c:v>
                </c:pt>
              </c:numCache>
            </c:numRef>
          </c:val>
        </c:ser>
        <c:ser>
          <c:idx val="5"/>
          <c:order val="5"/>
          <c:tx>
            <c:v>1GeV/c K0K+LL exclusive</c:v>
          </c:tx>
          <c:spPr>
            <a:ln>
              <a:solidFill>
                <a:srgbClr val="00B050"/>
              </a:solidFill>
              <a:prstDash val="dash"/>
            </a:ln>
          </c:spPr>
          <c:marker>
            <c:symbol val="square"/>
            <c:size val="10"/>
            <c:spPr>
              <a:noFill/>
            </c:spPr>
          </c:marker>
          <c:val>
            <c:numRef>
              <c:f>'yield 1GeV'!$D$11:$D$13</c:f>
              <c:numCache>
                <c:formatCode>0.0E+00</c:formatCode>
                <c:ptCount val="3"/>
                <c:pt idx="0">
                  <c:v>264.37619863497667</c:v>
                </c:pt>
                <c:pt idx="1">
                  <c:v>254.6537358846098</c:v>
                </c:pt>
                <c:pt idx="2">
                  <c:v>235.208810383876</c:v>
                </c:pt>
              </c:numCache>
            </c:numRef>
          </c:val>
        </c:ser>
        <c:marker val="1"/>
        <c:axId val="97314688"/>
        <c:axId val="124854272"/>
      </c:lineChart>
      <c:catAx>
        <c:axId val="97314688"/>
        <c:scaling>
          <c:orientation val="minMax"/>
        </c:scaling>
        <c:axPos val="b"/>
        <c:numFmt formatCode="@" sourceLinked="1"/>
        <c:tickLblPos val="nextTo"/>
        <c:crossAx val="124854272"/>
        <c:crosses val="autoZero"/>
        <c:auto val="1"/>
        <c:lblAlgn val="ctr"/>
        <c:lblOffset val="100"/>
      </c:catAx>
      <c:valAx>
        <c:axId val="12485427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excepted yield (/week@270kW)</a:t>
                </a:r>
              </a:p>
            </c:rich>
          </c:tx>
        </c:title>
        <c:numFmt formatCode="#,##0;[Red]\-#,##0" sourceLinked="0"/>
        <c:tickLblPos val="nextTo"/>
        <c:crossAx val="97314688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ja-JP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autoTitleDeleted val="1"/>
    <c:plotArea>
      <c:layout>
        <c:manualLayout>
          <c:layoutTarget val="inner"/>
          <c:xMode val="edge"/>
          <c:yMode val="edge"/>
          <c:x val="0.17076640419947653"/>
          <c:y val="4.6770924467774859E-2"/>
          <c:w val="0.79738144263890065"/>
          <c:h val="0.80285469524642761"/>
        </c:manualLayout>
      </c:layout>
      <c:lineChart>
        <c:grouping val="standard"/>
        <c:ser>
          <c:idx val="0"/>
          <c:order val="0"/>
          <c:tx>
            <c:strRef>
              <c:f>'stopped (fig)'!$B$5</c:f>
              <c:strCache>
                <c:ptCount val="1"/>
                <c:pt idx="0">
                  <c:v>LL inv-mass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10"/>
          </c:marker>
          <c:cat>
            <c:strRef>
              <c:f>'stopped (fig)'!$A$6:$A$8</c:f>
              <c:strCache>
                <c:ptCount val="3"/>
                <c:pt idx="0">
                  <c:v>B.E.=120MeV</c:v>
                </c:pt>
                <c:pt idx="1">
                  <c:v>B.E.=150MeV</c:v>
                </c:pt>
                <c:pt idx="2">
                  <c:v>B.E.=200MeV</c:v>
                </c:pt>
              </c:strCache>
            </c:strRef>
          </c:cat>
          <c:val>
            <c:numRef>
              <c:f>'stopped (fig)'!$B$31:$B$33</c:f>
              <c:numCache>
                <c:formatCode>0.0E+00</c:formatCode>
                <c:ptCount val="3"/>
                <c:pt idx="0">
                  <c:v>6.7159999999999997E-2</c:v>
                </c:pt>
                <c:pt idx="1">
                  <c:v>6.5970000000000001E-2</c:v>
                </c:pt>
                <c:pt idx="2">
                  <c:v>6.2880000000000033E-2</c:v>
                </c:pt>
              </c:numCache>
            </c:numRef>
          </c:val>
        </c:ser>
        <c:ser>
          <c:idx val="1"/>
          <c:order val="1"/>
          <c:tx>
            <c:strRef>
              <c:f>'stopped (fig)'!$C$5</c:f>
              <c:strCache>
                <c:ptCount val="1"/>
                <c:pt idx="0">
                  <c:v>K0K+ miss-mass w/L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10"/>
          </c:marker>
          <c:val>
            <c:numRef>
              <c:f>'stopped (fig)'!$C$31:$C$33</c:f>
              <c:numCache>
                <c:formatCode>0.0E+00</c:formatCode>
                <c:ptCount val="3"/>
                <c:pt idx="0">
                  <c:v>2.869E-2</c:v>
                </c:pt>
                <c:pt idx="1">
                  <c:v>3.3850000000000005E-2</c:v>
                </c:pt>
                <c:pt idx="2">
                  <c:v>3.9355000000000001E-2</c:v>
                </c:pt>
              </c:numCache>
            </c:numRef>
          </c:val>
        </c:ser>
        <c:ser>
          <c:idx val="2"/>
          <c:order val="2"/>
          <c:tx>
            <c:strRef>
              <c:f>'stopped (fig)'!$D$5</c:f>
              <c:strCache>
                <c:ptCount val="1"/>
                <c:pt idx="0">
                  <c:v>K0K+LL exclusive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quare"/>
            <c:size val="10"/>
          </c:marker>
          <c:val>
            <c:numRef>
              <c:f>'stopped (fig)'!$D$31:$D$33</c:f>
              <c:numCache>
                <c:formatCode>0.0E+00</c:formatCode>
                <c:ptCount val="3"/>
                <c:pt idx="0">
                  <c:v>4.9500000000000091E-3</c:v>
                </c:pt>
                <c:pt idx="1">
                  <c:v>5.7200000000000081E-3</c:v>
                </c:pt>
                <c:pt idx="2">
                  <c:v>6.3750000000000091E-3</c:v>
                </c:pt>
              </c:numCache>
            </c:numRef>
          </c:val>
        </c:ser>
        <c:ser>
          <c:idx val="3"/>
          <c:order val="3"/>
          <c:tx>
            <c:v>1GeV/c inv-mass</c:v>
          </c:tx>
          <c:spPr>
            <a:ln>
              <a:solidFill>
                <a:srgbClr val="0070C0"/>
              </a:solidFill>
              <a:prstDash val="dash"/>
            </a:ln>
          </c:spPr>
          <c:marker>
            <c:symbol val="square"/>
            <c:size val="10"/>
            <c:spPr>
              <a:noFill/>
            </c:spPr>
          </c:marker>
          <c:val>
            <c:numRef>
              <c:f>'1GeV'!$B$31:$B$33</c:f>
              <c:numCache>
                <c:formatCode>0.0E+00</c:formatCode>
                <c:ptCount val="3"/>
                <c:pt idx="0">
                  <c:v>3.9954999999999997E-2</c:v>
                </c:pt>
                <c:pt idx="1">
                  <c:v>3.9370000000000002E-2</c:v>
                </c:pt>
                <c:pt idx="2">
                  <c:v>3.7164999999999997E-2</c:v>
                </c:pt>
              </c:numCache>
            </c:numRef>
          </c:val>
        </c:ser>
        <c:ser>
          <c:idx val="4"/>
          <c:order val="4"/>
          <c:tx>
            <c:v>1GeV/c K0K+ miss-mass w/L</c:v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square"/>
            <c:size val="10"/>
            <c:spPr>
              <a:noFill/>
            </c:spPr>
          </c:marker>
          <c:val>
            <c:numRef>
              <c:f>'1GeV'!$C$31:$C$33</c:f>
              <c:numCache>
                <c:formatCode>0.0E+00</c:formatCode>
                <c:ptCount val="3"/>
                <c:pt idx="0">
                  <c:v>3.2399999999999998E-2</c:v>
                </c:pt>
                <c:pt idx="1">
                  <c:v>3.2660000000000002E-2</c:v>
                </c:pt>
                <c:pt idx="2">
                  <c:v>3.2205000000000053E-2</c:v>
                </c:pt>
              </c:numCache>
            </c:numRef>
          </c:val>
        </c:ser>
        <c:ser>
          <c:idx val="5"/>
          <c:order val="5"/>
          <c:tx>
            <c:v>1GeV/c K0K+LL exclusive</c:v>
          </c:tx>
          <c:spPr>
            <a:ln>
              <a:solidFill>
                <a:srgbClr val="00B050"/>
              </a:solidFill>
              <a:prstDash val="dash"/>
            </a:ln>
          </c:spPr>
          <c:marker>
            <c:symbol val="square"/>
            <c:size val="10"/>
            <c:spPr>
              <a:noFill/>
            </c:spPr>
          </c:marker>
          <c:val>
            <c:numRef>
              <c:f>'1GeV'!$D$31:$D$33</c:f>
              <c:numCache>
                <c:formatCode>0.0E+00</c:formatCode>
                <c:ptCount val="3"/>
                <c:pt idx="0">
                  <c:v>2.9100000000000011E-3</c:v>
                </c:pt>
                <c:pt idx="1">
                  <c:v>2.8500000000000001E-3</c:v>
                </c:pt>
                <c:pt idx="2">
                  <c:v>2.5450000000000034E-3</c:v>
                </c:pt>
              </c:numCache>
            </c:numRef>
          </c:val>
        </c:ser>
        <c:marker val="1"/>
        <c:axId val="130297216"/>
        <c:axId val="130307584"/>
      </c:lineChart>
      <c:catAx>
        <c:axId val="130297216"/>
        <c:scaling>
          <c:orientation val="minMax"/>
        </c:scaling>
        <c:axPos val="b"/>
        <c:numFmt formatCode="@" sourceLinked="1"/>
        <c:tickLblPos val="nextTo"/>
        <c:crossAx val="130307584"/>
        <c:crosses val="autoZero"/>
        <c:auto val="1"/>
        <c:lblAlgn val="ctr"/>
        <c:lblOffset val="100"/>
      </c:catAx>
      <c:valAx>
        <c:axId val="130307584"/>
        <c:scaling>
          <c:orientation val="minMax"/>
          <c:max val="0.1"/>
          <c:min val="0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acceptance</a:t>
                </a:r>
                <a:endParaRPr lang="ja-JP" sz="2000"/>
              </a:p>
            </c:rich>
          </c:tx>
        </c:title>
        <c:numFmt formatCode="#,##0.00;[Red]\-#,##0.00" sourceLinked="0"/>
        <c:tickLblPos val="nextTo"/>
        <c:crossAx val="130297216"/>
        <c:crosses val="autoZero"/>
        <c:crossBetween val="between"/>
        <c:majorUnit val="0.05"/>
        <c:minorUnit val="0.05"/>
      </c:valAx>
    </c:plotArea>
    <c:plotVisOnly val="1"/>
  </c:chart>
  <c:txPr>
    <a:bodyPr/>
    <a:lstStyle/>
    <a:p>
      <a:pPr>
        <a:defRPr sz="1400"/>
      </a:pPr>
      <a:endParaRPr lang="ja-JP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0.22463447722642468"/>
          <c:y val="3.9560002916302135E-2"/>
          <c:w val="0.72290832205637479"/>
          <c:h val="0.80285469524642761"/>
        </c:manualLayout>
      </c:layout>
      <c:lineChart>
        <c:grouping val="standard"/>
        <c:ser>
          <c:idx val="0"/>
          <c:order val="0"/>
          <c:tx>
            <c:strRef>
              <c:f>'stopped (fig)'!$B$5</c:f>
              <c:strCache>
                <c:ptCount val="1"/>
                <c:pt idx="0">
                  <c:v>LL inv-mass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10"/>
          </c:marker>
          <c:cat>
            <c:strRef>
              <c:f>'stopped (fig)'!$A$6:$A$8</c:f>
              <c:strCache>
                <c:ptCount val="3"/>
                <c:pt idx="0">
                  <c:v>B.E.=120MeV</c:v>
                </c:pt>
                <c:pt idx="1">
                  <c:v>B.E.=150MeV</c:v>
                </c:pt>
                <c:pt idx="2">
                  <c:v>B.E.=200MeV</c:v>
                </c:pt>
              </c:strCache>
            </c:strRef>
          </c:cat>
          <c:val>
            <c:numRef>
              <c:f>'yield stopped (fig)'!$B$31:$B$33</c:f>
              <c:numCache>
                <c:formatCode>0.0E+00</c:formatCode>
                <c:ptCount val="3"/>
                <c:pt idx="0">
                  <c:v>754.03938355200034</c:v>
                </c:pt>
                <c:pt idx="1">
                  <c:v>740.678649984</c:v>
                </c:pt>
                <c:pt idx="2">
                  <c:v>705.98565273600002</c:v>
                </c:pt>
              </c:numCache>
            </c:numRef>
          </c:val>
        </c:ser>
        <c:ser>
          <c:idx val="1"/>
          <c:order val="1"/>
          <c:tx>
            <c:strRef>
              <c:f>'stopped (fig)'!$C$5</c:f>
              <c:strCache>
                <c:ptCount val="1"/>
                <c:pt idx="0">
                  <c:v>K0K+ miss-mass w/L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10"/>
          </c:marker>
          <c:val>
            <c:numRef>
              <c:f>'yield stopped (fig)'!$C$31:$C$33</c:f>
              <c:numCache>
                <c:formatCode>0.0E+00</c:formatCode>
                <c:ptCount val="3"/>
                <c:pt idx="0">
                  <c:v>322.11718156799981</c:v>
                </c:pt>
                <c:pt idx="1">
                  <c:v>380.05111871999964</c:v>
                </c:pt>
                <c:pt idx="2">
                  <c:v>441.85854585600003</c:v>
                </c:pt>
              </c:numCache>
            </c:numRef>
          </c:val>
        </c:ser>
        <c:ser>
          <c:idx val="2"/>
          <c:order val="2"/>
          <c:tx>
            <c:strRef>
              <c:f>'stopped (fig)'!$D$5</c:f>
              <c:strCache>
                <c:ptCount val="1"/>
                <c:pt idx="0">
                  <c:v>K0K+LL exclusive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quare"/>
            <c:size val="10"/>
          </c:marker>
          <c:val>
            <c:numRef>
              <c:f>'yield stopped (fig)'!$D$31:$D$33</c:f>
              <c:numCache>
                <c:formatCode>0.0E+00</c:formatCode>
                <c:ptCount val="3"/>
                <c:pt idx="0">
                  <c:v>55.576160640000012</c:v>
                </c:pt>
                <c:pt idx="1">
                  <c:v>64.22134118399994</c:v>
                </c:pt>
                <c:pt idx="2">
                  <c:v>71.575358399999914</c:v>
                </c:pt>
              </c:numCache>
            </c:numRef>
          </c:val>
        </c:ser>
        <c:ser>
          <c:idx val="3"/>
          <c:order val="3"/>
          <c:tx>
            <c:v>1GeV/c inv-mass</c:v>
          </c:tx>
          <c:spPr>
            <a:ln>
              <a:solidFill>
                <a:srgbClr val="0070C0"/>
              </a:solidFill>
              <a:prstDash val="dash"/>
            </a:ln>
          </c:spPr>
          <c:marker>
            <c:symbol val="square"/>
            <c:size val="10"/>
            <c:spPr>
              <a:noFill/>
            </c:spPr>
          </c:marker>
          <c:val>
            <c:numRef>
              <c:f>'yield 1GeV'!$B$31:$B$33</c:f>
              <c:numCache>
                <c:formatCode>0.0E+00</c:formatCode>
                <c:ptCount val="3"/>
                <c:pt idx="0">
                  <c:v>2988.1615322377656</c:v>
                </c:pt>
                <c:pt idx="1">
                  <c:v>2944.4104498611127</c:v>
                </c:pt>
                <c:pt idx="2">
                  <c:v>2779.5025239798892</c:v>
                </c:pt>
              </c:numCache>
            </c:numRef>
          </c:val>
        </c:ser>
        <c:ser>
          <c:idx val="4"/>
          <c:order val="4"/>
          <c:tx>
            <c:v>1GeV/c K0K+ miss-mass w/L</c:v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square"/>
            <c:size val="10"/>
            <c:spPr>
              <a:noFill/>
            </c:spPr>
          </c:marker>
          <c:val>
            <c:numRef>
              <c:f>'yield 1GeV'!$C$31:$C$33</c:f>
              <c:numCache>
                <c:formatCode>0.0E+00</c:formatCode>
                <c:ptCount val="3"/>
                <c:pt idx="0">
                  <c:v>2423.1368700914409</c:v>
                </c:pt>
                <c:pt idx="1">
                  <c:v>2442.5817955921752</c:v>
                </c:pt>
                <c:pt idx="2">
                  <c:v>2408.5531759658911</c:v>
                </c:pt>
              </c:numCache>
            </c:numRef>
          </c:val>
        </c:ser>
        <c:ser>
          <c:idx val="5"/>
          <c:order val="5"/>
          <c:tx>
            <c:v>1GeV/c K0K+LL exclusive</c:v>
          </c:tx>
          <c:spPr>
            <a:ln>
              <a:solidFill>
                <a:srgbClr val="00B050"/>
              </a:solidFill>
              <a:prstDash val="dash"/>
            </a:ln>
          </c:spPr>
          <c:marker>
            <c:symbol val="square"/>
            <c:size val="10"/>
            <c:spPr>
              <a:noFill/>
            </c:spPr>
          </c:marker>
          <c:val>
            <c:numRef>
              <c:f>'yield 1GeV'!$D$31:$D$33</c:f>
              <c:numCache>
                <c:formatCode>0.0E+00</c:formatCode>
                <c:ptCount val="3"/>
                <c:pt idx="0">
                  <c:v>217.63358925821268</c:v>
                </c:pt>
                <c:pt idx="1">
                  <c:v>213.14629875804346</c:v>
                </c:pt>
                <c:pt idx="2">
                  <c:v>190.33590538218266</c:v>
                </c:pt>
              </c:numCache>
            </c:numRef>
          </c:val>
        </c:ser>
        <c:marker val="1"/>
        <c:axId val="131753088"/>
        <c:axId val="131755008"/>
      </c:lineChart>
      <c:catAx>
        <c:axId val="131753088"/>
        <c:scaling>
          <c:orientation val="minMax"/>
        </c:scaling>
        <c:axPos val="b"/>
        <c:numFmt formatCode="@" sourceLinked="1"/>
        <c:tickLblPos val="nextTo"/>
        <c:crossAx val="131755008"/>
        <c:crosses val="autoZero"/>
        <c:auto val="1"/>
        <c:lblAlgn val="ctr"/>
        <c:lblOffset val="100"/>
      </c:catAx>
      <c:valAx>
        <c:axId val="131755008"/>
        <c:scaling>
          <c:orientation val="minMax"/>
          <c:max val="3500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excepted yield (/week@270kW)</a:t>
                </a:r>
                <a:endParaRPr lang="ja-JP" sz="2000"/>
              </a:p>
            </c:rich>
          </c:tx>
        </c:title>
        <c:numFmt formatCode="#,##0;[Red]\-#,##0" sourceLinked="0"/>
        <c:tickLblPos val="nextTo"/>
        <c:crossAx val="131753088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ja-JP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16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6967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00B722E7-0300-4C61-AD61-3F8603251B15}" type="datetimeFigureOut">
              <a:rPr kumimoji="1" lang="ja-JP" altLang="en-US" smtClean="0"/>
              <a:pPr/>
              <a:t>2010/5/10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696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5B373E42-E721-4617-BEF8-CE6C1082155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b="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F357-6D25-4CC7-8872-1D37A47DB502}" type="datetime1">
              <a:rPr kumimoji="1" lang="ja-JP" altLang="en-US" smtClean="0"/>
              <a:pPr/>
              <a:t>2010/5/10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6577012"/>
            <a:ext cx="2133600" cy="365125"/>
          </a:xfrm>
        </p:spPr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E930-5703-47CE-8A32-83E448377941}" type="datetime1">
              <a:rPr kumimoji="1" lang="ja-JP" altLang="en-US" smtClean="0"/>
              <a:pPr/>
              <a:t>2010/5/10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ECA0-5C1D-48F3-BC20-AE6FABD98F35}" type="datetime1">
              <a:rPr kumimoji="1" lang="ja-JP" altLang="en-US" smtClean="0"/>
              <a:pPr/>
              <a:t>2010/5/10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8098-76D7-426A-9C10-50EE5F0E1949}" type="datetime1">
              <a:rPr kumimoji="1" lang="ja-JP" altLang="en-US" smtClean="0"/>
              <a:pPr/>
              <a:t>2010/5/10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0CCE-8FD8-482C-BDCD-12AED40D9027}" type="datetime1">
              <a:rPr kumimoji="1" lang="ja-JP" altLang="en-US" smtClean="0"/>
              <a:pPr/>
              <a:t>2010/5/10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089C-E47A-4232-A342-AF054D645C76}" type="datetime1">
              <a:rPr kumimoji="1" lang="ja-JP" altLang="en-US" smtClean="0"/>
              <a:pPr/>
              <a:t>2010/5/10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171B-70DF-480B-B487-5979D72DF40B}" type="datetime1">
              <a:rPr kumimoji="1" lang="ja-JP" altLang="en-US" smtClean="0"/>
              <a:pPr/>
              <a:t>2010/5/10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7D2C-B8D8-4CAE-8658-B04748BAB550}" type="datetime1">
              <a:rPr kumimoji="1" lang="ja-JP" altLang="en-US" smtClean="0"/>
              <a:pPr/>
              <a:t>2010/5/10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22ED-2F01-4ACC-BE0C-E79C74C49D9D}" type="datetime1">
              <a:rPr kumimoji="1" lang="ja-JP" altLang="en-US" smtClean="0"/>
              <a:pPr/>
              <a:t>2010/5/10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84D0B-40FA-4710-A311-39B6BEFB43BF}" type="datetime1">
              <a:rPr kumimoji="1" lang="ja-JP" altLang="en-US" smtClean="0"/>
              <a:pPr/>
              <a:t>2010/5/10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CFA3-99D0-4D8C-953B-0BF7D71FD901}" type="datetime1">
              <a:rPr kumimoji="1" lang="ja-JP" altLang="en-US" smtClean="0"/>
              <a:pPr/>
              <a:t>2010/5/10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79E8D-15C8-4CB7-B758-5E0D00DD0607}" type="datetime1">
              <a:rPr kumimoji="1" lang="ja-JP" altLang="en-US" smtClean="0"/>
              <a:pPr/>
              <a:t>2010/5/10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10400" y="6584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0D2C-C705-4FC5-9DEB-56542F9210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5.bin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7.png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5" Type="http://schemas.openxmlformats.org/officeDocument/2006/relationships/chart" Target="../charts/chart2.xml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5" Type="http://schemas.openxmlformats.org/officeDocument/2006/relationships/chart" Target="../charts/chart3.xml"/><Relationship Id="rId4" Type="http://schemas.openxmlformats.org/officeDocument/2006/relationships/image" Target="../media/image3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5" Type="http://schemas.openxmlformats.org/officeDocument/2006/relationships/chart" Target="../charts/chart4.xml"/><Relationship Id="rId4" Type="http://schemas.openxmlformats.org/officeDocument/2006/relationships/image" Target="../media/image3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5" Type="http://schemas.openxmlformats.org/officeDocument/2006/relationships/chart" Target="../charts/chart5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5" Type="http://schemas.openxmlformats.org/officeDocument/2006/relationships/chart" Target="../charts/chart6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4.bin"/><Relationship Id="rId2" Type="http://schemas.openxmlformats.org/officeDocument/2006/relationships/tags" Target="../tags/tag2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5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5.bin"/><Relationship Id="rId2" Type="http://schemas.openxmlformats.org/officeDocument/2006/relationships/tags" Target="../tags/tag2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70.png"/><Relationship Id="rId10" Type="http://schemas.openxmlformats.org/officeDocument/2006/relationships/image" Target="../media/image73.png"/><Relationship Id="rId4" Type="http://schemas.openxmlformats.org/officeDocument/2006/relationships/notesSlide" Target="../notesSlides/notesSlide53.xml"/><Relationship Id="rId9" Type="http://schemas.openxmlformats.org/officeDocument/2006/relationships/image" Target="../media/image7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78.png"/><Relationship Id="rId4" Type="http://schemas.openxmlformats.org/officeDocument/2006/relationships/image" Target="../media/image77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8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4290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r>
              <a:rPr lang="en-US" altLang="ja-JP" sz="4800" b="1" dirty="0" smtClean="0"/>
              <a:t>A search for double anti-kaon production in antiproton-</a:t>
            </a:r>
            <a:r>
              <a:rPr lang="en-US" altLang="ja-JP" sz="4800" b="1" baseline="30000" dirty="0" smtClean="0"/>
              <a:t>3</a:t>
            </a:r>
            <a:r>
              <a:rPr lang="en-US" altLang="ja-JP" sz="4800" b="1" dirty="0" smtClean="0"/>
              <a:t>He</a:t>
            </a:r>
            <a:r>
              <a:rPr lang="ja-JP" altLang="en-US" sz="4800" b="1" dirty="0" smtClean="0"/>
              <a:t>　</a:t>
            </a:r>
            <a:r>
              <a:rPr lang="en-US" altLang="ja-JP" sz="4800" b="1" dirty="0" smtClean="0"/>
              <a:t>annihilation at J-PARC</a:t>
            </a:r>
            <a:endParaRPr kumimoji="1" lang="ja-JP" altLang="en-US" sz="60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4122781"/>
            <a:ext cx="9144000" cy="920270"/>
          </a:xfrm>
        </p:spPr>
        <p:txBody>
          <a:bodyPr>
            <a:noAutofit/>
          </a:bodyPr>
          <a:lstStyle/>
          <a:p>
            <a:r>
              <a:rPr kumimoji="1" lang="en-US" altLang="ja-JP" sz="4000" b="1" dirty="0" err="1" smtClean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rPr>
              <a:t>F.Sakuma</a:t>
            </a:r>
            <a:r>
              <a:rPr kumimoji="1" lang="en-US" altLang="ja-JP" sz="4000" b="1" dirty="0" smtClean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rPr>
              <a:t>, RIKEN</a:t>
            </a:r>
          </a:p>
          <a:p>
            <a:endParaRPr kumimoji="1" lang="en-US" altLang="ja-JP" sz="1400" b="1" dirty="0" smtClean="0">
              <a:solidFill>
                <a:schemeClr val="tx1"/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636407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 smtClean="0"/>
              <a:t>Tum</a:t>
            </a:r>
            <a:r>
              <a:rPr lang="en-US" altLang="ja-JP" dirty="0" smtClean="0"/>
              <a:t>-Riken Kick-Off Meeting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@ TUM, May 10-11, 2010.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124335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 smtClean="0"/>
              <a:t>Possibility of “Double-Kaonic</a:t>
            </a:r>
          </a:p>
          <a:p>
            <a:pPr algn="ctr"/>
            <a:r>
              <a:rPr lang="en-US" altLang="ja-JP" sz="5400" b="1" dirty="0" smtClean="0"/>
              <a:t>Nuclear Cluster”</a:t>
            </a:r>
          </a:p>
          <a:p>
            <a:pPr algn="ctr"/>
            <a:r>
              <a:rPr lang="en-US" altLang="ja-JP" sz="5400" b="1" dirty="0" smtClean="0"/>
              <a:t>by Stopped-p</a:t>
            </a:r>
            <a:r>
              <a:rPr lang="en-US" altLang="ja-JP" sz="5400" b="1" baseline="30000" dirty="0" smtClean="0"/>
              <a:t>bar</a:t>
            </a:r>
            <a:r>
              <a:rPr lang="en-US" altLang="ja-JP" sz="5400" b="1" dirty="0" smtClean="0"/>
              <a:t> Annihilation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660" y="990601"/>
            <a:ext cx="909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i="1" dirty="0" smtClean="0">
                <a:solidFill>
                  <a:srgbClr val="0070C0"/>
                </a:solidFill>
              </a:rPr>
              <a:t>What will happen to put one more kaon in the kaonic nuclear cluster?</a:t>
            </a:r>
            <a:r>
              <a:rPr lang="en-US" altLang="ja-JP" sz="2400" b="1" i="1" dirty="0" smtClean="0">
                <a:solidFill>
                  <a:srgbClr val="0070C0"/>
                </a:solidFill>
              </a:rPr>
              <a:t> </a:t>
            </a:r>
            <a:endParaRPr kumimoji="1" lang="en-US" altLang="ja-JP" sz="2400" b="1" i="1" dirty="0" smtClean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Double-Kaonic Nuclear Cluster</a:t>
            </a:r>
            <a:endParaRPr kumimoji="1" lang="ja-JP" altLang="en-US" b="1" baseline="30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5687" y="685791"/>
            <a:ext cx="8501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en-US" altLang="ja-JP" sz="2200" dirty="0" smtClean="0"/>
              <a:t>The double-kaonic nuclear clusters have been predicted theoretically.</a:t>
            </a:r>
          </a:p>
          <a:p>
            <a:pPr>
              <a:buFont typeface="Wingdings" pitchFamily="2" charset="2"/>
              <a:buChar char="l"/>
            </a:pPr>
            <a:r>
              <a:rPr lang="en-US" altLang="ja-JP" sz="2200" dirty="0" smtClean="0"/>
              <a:t>The double-kaonic clusters have much stronger binding energy and a much higher density than single ones.</a:t>
            </a:r>
            <a:endParaRPr kumimoji="1" lang="ja-JP" altLang="en-US" sz="2200" dirty="0"/>
          </a:p>
        </p:txBody>
      </p:sp>
      <p:graphicFrame>
        <p:nvGraphicFramePr>
          <p:cNvPr id="18" name="表 17"/>
          <p:cNvGraphicFramePr>
            <a:graphicFrameLocks noGrp="1"/>
          </p:cNvGraphicFramePr>
          <p:nvPr/>
        </p:nvGraphicFramePr>
        <p:xfrm>
          <a:off x="1869720" y="1865579"/>
          <a:ext cx="5360492" cy="2468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0123"/>
                <a:gridCol w="1340123"/>
                <a:gridCol w="1340123"/>
                <a:gridCol w="1340123"/>
              </a:tblGrid>
              <a:tr h="353586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B.E. [MeV]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Width [MeV]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Central-Density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  <a:tr h="2047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K-K-pp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-117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35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</a:tr>
              <a:tr h="2047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K-K-</a:t>
                      </a:r>
                      <a:r>
                        <a:rPr kumimoji="1" lang="en-US" altLang="ja-JP" sz="1800" dirty="0" err="1" smtClean="0"/>
                        <a:t>ppn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-221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37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17</a:t>
                      </a:r>
                      <a:r>
                        <a:rPr kumimoji="1" lang="en-US" altLang="ja-JP" sz="1800" dirty="0" smtClean="0">
                          <a:latin typeface="Symbol" pitchFamily="18" charset="2"/>
                        </a:rPr>
                        <a:t>r</a:t>
                      </a:r>
                      <a:r>
                        <a:rPr kumimoji="1" lang="en-US" altLang="ja-JP" sz="1800" baseline="-25000" dirty="0" smtClean="0"/>
                        <a:t>0</a:t>
                      </a:r>
                      <a:endParaRPr kumimoji="1" lang="ja-JP" altLang="en-US" sz="1800" baseline="-25000" dirty="0" smtClean="0"/>
                    </a:p>
                  </a:txBody>
                  <a:tcPr anchor="ctr"/>
                </a:tc>
              </a:tr>
              <a:tr h="2047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K-K-</a:t>
                      </a:r>
                      <a:r>
                        <a:rPr kumimoji="1" lang="en-US" altLang="ja-JP" sz="1800" dirty="0" err="1" smtClean="0"/>
                        <a:t>ppp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-103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</a:tr>
              <a:tr h="2047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K-K-</a:t>
                      </a:r>
                      <a:r>
                        <a:rPr kumimoji="1" lang="en-US" altLang="ja-JP" sz="1800" dirty="0" err="1" smtClean="0"/>
                        <a:t>pppn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-230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61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14</a:t>
                      </a:r>
                      <a:r>
                        <a:rPr kumimoji="1" lang="en-US" altLang="ja-JP" sz="1800" dirty="0" smtClean="0">
                          <a:latin typeface="Symbol" pitchFamily="18" charset="2"/>
                        </a:rPr>
                        <a:t>r</a:t>
                      </a:r>
                      <a:r>
                        <a:rPr kumimoji="1" lang="en-US" altLang="ja-JP" sz="1800" baseline="-25000" dirty="0" smtClean="0"/>
                        <a:t>0</a:t>
                      </a:r>
                      <a:endParaRPr kumimoji="1" lang="ja-JP" altLang="en-US" sz="1800" baseline="-25000" dirty="0"/>
                    </a:p>
                  </a:txBody>
                  <a:tcPr anchor="ctr"/>
                </a:tc>
              </a:tr>
              <a:tr h="2047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K-K-</a:t>
                      </a:r>
                      <a:r>
                        <a:rPr kumimoji="1" lang="en-US" altLang="ja-JP" sz="1800" dirty="0" err="1" smtClean="0"/>
                        <a:t>pppp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-109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222873" y="4638099"/>
            <a:ext cx="66985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/>
              <a:t>How to produce the double-kaonic nuclear cluster?</a:t>
            </a:r>
          </a:p>
          <a:p>
            <a:pPr lvl="4">
              <a:buFont typeface="Wingdings" pitchFamily="2" charset="2"/>
              <a:buChar char="Ø"/>
            </a:pPr>
            <a:r>
              <a:rPr lang="en-US" altLang="ja-JP" sz="2400" dirty="0" smtClean="0"/>
              <a:t>heavy ion collision</a:t>
            </a:r>
          </a:p>
          <a:p>
            <a:pPr lvl="4">
              <a:buFont typeface="Wingdings" pitchFamily="2" charset="2"/>
              <a:buChar char="Ø"/>
            </a:pPr>
            <a:r>
              <a:rPr kumimoji="1" lang="en-US" altLang="ja-JP" sz="2400" dirty="0" smtClean="0"/>
              <a:t>(K</a:t>
            </a:r>
            <a:r>
              <a:rPr kumimoji="1" lang="en-US" altLang="ja-JP" sz="2400" baseline="30000" dirty="0" smtClean="0"/>
              <a:t>-</a:t>
            </a:r>
            <a:r>
              <a:rPr kumimoji="1" lang="en-US" altLang="ja-JP" sz="2400" dirty="0" smtClean="0"/>
              <a:t>,K</a:t>
            </a:r>
            <a:r>
              <a:rPr kumimoji="1" lang="en-US" altLang="ja-JP" sz="2400" baseline="30000" dirty="0" smtClean="0"/>
              <a:t>+</a:t>
            </a:r>
            <a:r>
              <a:rPr kumimoji="1" lang="en-US" altLang="ja-JP" sz="2400" dirty="0" smtClean="0"/>
              <a:t>) reaction</a:t>
            </a:r>
          </a:p>
          <a:p>
            <a:pPr lvl="4">
              <a:buFont typeface="Wingdings" pitchFamily="2" charset="2"/>
              <a:buChar char="Ø"/>
            </a:pPr>
            <a:r>
              <a:rPr lang="en-US" altLang="ja-JP" sz="2400" dirty="0" err="1" smtClean="0"/>
              <a:t>p</a:t>
            </a:r>
            <a:r>
              <a:rPr lang="en-US" altLang="ja-JP" sz="2400" baseline="30000" dirty="0" err="1" smtClean="0"/>
              <a:t>bar</a:t>
            </a:r>
            <a:r>
              <a:rPr lang="en-US" altLang="ja-JP" sz="2400" dirty="0" err="1" smtClean="0"/>
              <a:t>A</a:t>
            </a:r>
            <a:r>
              <a:rPr lang="en-US" altLang="ja-JP" sz="2400" dirty="0" smtClean="0"/>
              <a:t> annihilation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20573" y="6169527"/>
            <a:ext cx="4512004" cy="58477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bg1"/>
                </a:solidFill>
              </a:rPr>
              <a:t>We use </a:t>
            </a:r>
            <a:r>
              <a:rPr kumimoji="1" lang="en-US" altLang="ja-JP" sz="3200" b="1" dirty="0" err="1" smtClean="0">
                <a:solidFill>
                  <a:schemeClr val="bg1"/>
                </a:solidFill>
              </a:rPr>
              <a:t>p</a:t>
            </a:r>
            <a:r>
              <a:rPr kumimoji="1" lang="en-US" altLang="ja-JP" sz="3200" b="1" baseline="30000" dirty="0" err="1" smtClean="0">
                <a:solidFill>
                  <a:schemeClr val="bg1"/>
                </a:solidFill>
              </a:rPr>
              <a:t>bar</a:t>
            </a:r>
            <a:r>
              <a:rPr kumimoji="1" lang="en-US" altLang="ja-JP" sz="3200" b="1" dirty="0" err="1" smtClean="0">
                <a:solidFill>
                  <a:schemeClr val="bg1"/>
                </a:solidFill>
              </a:rPr>
              <a:t>A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 annihilation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54194" y="4381851"/>
            <a:ext cx="523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i="1" dirty="0" smtClean="0">
                <a:solidFill>
                  <a:srgbClr val="00B050"/>
                </a:solidFill>
              </a:rPr>
              <a:t>PL,B587,167 (2004). </a:t>
            </a:r>
            <a:r>
              <a:rPr lang="en-US" altLang="ja-JP" b="1" i="1" dirty="0" smtClean="0">
                <a:solidFill>
                  <a:srgbClr val="00B050"/>
                </a:solidFill>
              </a:rPr>
              <a:t>&amp; NP, A754, 391c (2005).</a:t>
            </a:r>
            <a:endParaRPr kumimoji="1" lang="ja-JP" altLang="en-US" b="1" i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924348" y="1310897"/>
          <a:ext cx="3273425" cy="500063"/>
        </p:xfrm>
        <a:graphic>
          <a:graphicData uri="http://schemas.openxmlformats.org/presentationml/2006/ole">
            <p:oleObj spid="_x0000_s159747" name="Equation" r:id="rId5" imgW="1498320" imgH="228600" progId="Equation.DSMT4">
              <p:embed/>
            </p:oleObj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1334055" y="516050"/>
            <a:ext cx="6475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</a:t>
            </a:r>
            <a:r>
              <a:rPr kumimoji="1" lang="en-US" altLang="ja-JP" sz="2400" dirty="0" smtClean="0"/>
              <a:t>he elementary p</a:t>
            </a:r>
            <a:r>
              <a:rPr kumimoji="1" lang="en-US" altLang="ja-JP" sz="2400" baseline="30000" dirty="0" smtClean="0"/>
              <a:t>bar</a:t>
            </a:r>
            <a:r>
              <a:rPr kumimoji="1" lang="en-US" altLang="ja-JP" sz="2400" dirty="0" smtClean="0"/>
              <a:t>-p annihilation reaction with double-strangeness production: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66091" y="1863375"/>
            <a:ext cx="61363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This reaction is </a:t>
            </a:r>
            <a:r>
              <a:rPr kumimoji="1" lang="en-US" altLang="ja-JP" sz="2800" b="1" dirty="0" smtClean="0"/>
              <a:t>forbidden for stopped p</a:t>
            </a:r>
            <a:r>
              <a:rPr kumimoji="1" lang="en-US" altLang="ja-JP" sz="2800" b="1" baseline="30000" dirty="0" smtClean="0"/>
              <a:t>bar</a:t>
            </a:r>
            <a:r>
              <a:rPr kumimoji="1" lang="en-US" altLang="ja-JP" sz="2400" dirty="0" smtClean="0"/>
              <a:t>, because of a negative Q-value of 98MeV</a:t>
            </a: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3731105" y="2920917"/>
            <a:ext cx="1689979" cy="519100"/>
          </a:xfrm>
          <a:prstGeom prst="downArrow">
            <a:avLst>
              <a:gd name="adj1" fmla="val 45844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Double-Strangeness Production with p</a:t>
            </a:r>
            <a:r>
              <a:rPr lang="en-US" altLang="ja-JP" b="1" baseline="30000" dirty="0" smtClean="0"/>
              <a:t>bar</a:t>
            </a:r>
            <a:endParaRPr kumimoji="1" lang="ja-JP" altLang="en-US" b="1" baseline="30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4547" y="3438595"/>
            <a:ext cx="82187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However, if multi kaonic nuclear exists with deep bound energy,  following p</a:t>
            </a:r>
            <a:r>
              <a:rPr kumimoji="1" lang="en-US" altLang="ja-JP" sz="2400" baseline="30000" dirty="0" smtClean="0"/>
              <a:t>bar</a:t>
            </a:r>
            <a:r>
              <a:rPr kumimoji="1" lang="en-US" altLang="ja-JP" sz="2400" dirty="0" smtClean="0"/>
              <a:t> annihilation reactions </a:t>
            </a:r>
            <a:r>
              <a:rPr kumimoji="1" lang="en-US" altLang="ja-JP" sz="2800" b="1" dirty="0" smtClean="0"/>
              <a:t>will be possible</a:t>
            </a:r>
            <a:r>
              <a:rPr kumimoji="1" lang="en-US" altLang="ja-JP" sz="2400" dirty="0" smtClean="0"/>
              <a:t>!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61476" y="1317694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-</a:t>
            </a:r>
            <a:r>
              <a:rPr kumimoji="1" lang="en-US" altLang="ja-JP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98MeV</a:t>
            </a:r>
            <a:endParaRPr kumimoji="1" lang="ja-JP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930079" y="4571545"/>
          <a:ext cx="6164263" cy="1981200"/>
        </p:xfrm>
        <a:graphic>
          <a:graphicData uri="http://schemas.openxmlformats.org/presentationml/2006/ole">
            <p:oleObj spid="_x0000_s159749" name="Equation" r:id="rId6" imgW="3085920" imgH="990360" progId="Equation.DSMT4">
              <p:embed/>
            </p:oleObj>
          </a:graphicData>
        </a:graphic>
      </p:graphicFrame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07276" y="4348798"/>
            <a:ext cx="110818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theoretical</a:t>
            </a:r>
          </a:p>
          <a:p>
            <a:pPr algn="ctr"/>
            <a:r>
              <a:rPr lang="en-US" altLang="ja-JP" sz="16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prediction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30085" y="4945566"/>
            <a:ext cx="136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i="1" dirty="0" smtClean="0">
                <a:solidFill>
                  <a:srgbClr val="00B050"/>
                </a:solidFill>
              </a:rPr>
              <a:t>B.E.=117MeV</a:t>
            </a:r>
          </a:p>
          <a:p>
            <a:pPr algn="ctr"/>
            <a:r>
              <a:rPr kumimoji="1" lang="en-US" altLang="ja-JP" sz="1600" b="1" i="1" dirty="0" smtClean="0">
                <a:solidFill>
                  <a:srgbClr val="00B050"/>
                </a:solidFill>
                <a:latin typeface="Symbol" pitchFamily="18" charset="2"/>
              </a:rPr>
              <a:t>G</a:t>
            </a:r>
            <a:r>
              <a:rPr kumimoji="1" lang="en-US" altLang="ja-JP" sz="1600" b="1" i="1" dirty="0" smtClean="0">
                <a:solidFill>
                  <a:srgbClr val="00B050"/>
                </a:solidFill>
              </a:rPr>
              <a:t>=35MeV</a:t>
            </a:r>
            <a:endParaRPr kumimoji="1" lang="ja-JP" altLang="en-US" sz="1600" b="1" i="1" dirty="0">
              <a:solidFill>
                <a:srgbClr val="00B05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67146" y="5973554"/>
            <a:ext cx="1326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i="1" dirty="0" smtClean="0">
                <a:solidFill>
                  <a:srgbClr val="00B050"/>
                </a:solidFill>
              </a:rPr>
              <a:t>B.E.=221MeV</a:t>
            </a:r>
          </a:p>
          <a:p>
            <a:pPr algn="ctr"/>
            <a:r>
              <a:rPr kumimoji="1" lang="en-US" altLang="ja-JP" sz="1600" b="1" i="1" dirty="0" smtClean="0">
                <a:solidFill>
                  <a:srgbClr val="00B050"/>
                </a:solidFill>
                <a:latin typeface="Symbol" pitchFamily="18" charset="2"/>
              </a:rPr>
              <a:t>G</a:t>
            </a:r>
            <a:r>
              <a:rPr kumimoji="1" lang="en-US" altLang="ja-JP" sz="1600" b="1" i="1" dirty="0" smtClean="0">
                <a:solidFill>
                  <a:srgbClr val="00B050"/>
                </a:solidFill>
              </a:rPr>
              <a:t>=37MeV</a:t>
            </a:r>
            <a:endParaRPr kumimoji="1" lang="ja-JP" altLang="en-US" sz="1600" b="1" i="1" dirty="0">
              <a:solidFill>
                <a:srgbClr val="00B050"/>
              </a:solidFill>
            </a:endParaRPr>
          </a:p>
        </p:txBody>
      </p:sp>
      <p:sp>
        <p:nvSpPr>
          <p:cNvPr id="17" name="右矢印 16"/>
          <p:cNvSpPr/>
          <p:nvPr/>
        </p:nvSpPr>
        <p:spPr>
          <a:xfrm>
            <a:off x="7070985" y="6200672"/>
            <a:ext cx="310310" cy="14504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>
            <a:off x="6947963" y="5207317"/>
            <a:ext cx="310310" cy="14504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561854" y="4307596"/>
            <a:ext cx="8031296" cy="24567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1" grpId="0"/>
      <p:bldP spid="22" grpId="0"/>
      <p:bldP spid="11" grpId="0"/>
      <p:bldP spid="12" grpId="0"/>
      <p:bldP spid="13" grpId="0"/>
      <p:bldP spid="17" grpId="0" animBg="1"/>
      <p:bldP spid="24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en-US" altLang="ja-JP" sz="3200" b="1" dirty="0" smtClean="0"/>
              <a:t>Production Mechanism of K</a:t>
            </a:r>
            <a:r>
              <a:rPr lang="en-US" altLang="ja-JP" sz="3200" b="1" baseline="30000" dirty="0" smtClean="0"/>
              <a:t>-</a:t>
            </a:r>
            <a:r>
              <a:rPr lang="en-US" altLang="ja-JP" sz="3200" b="1" dirty="0" smtClean="0"/>
              <a:t>K</a:t>
            </a:r>
            <a:r>
              <a:rPr lang="en-US" altLang="ja-JP" sz="3200" baseline="30000" dirty="0" smtClean="0"/>
              <a:t>-</a:t>
            </a:r>
            <a:r>
              <a:rPr lang="en-US" altLang="ja-JP" sz="3200" b="1" dirty="0" smtClean="0"/>
              <a:t>pp with p</a:t>
            </a:r>
            <a:r>
              <a:rPr lang="en-US" altLang="ja-JP" sz="3200" b="1" baseline="30000" dirty="0" smtClean="0"/>
              <a:t>bar</a:t>
            </a:r>
            <a:r>
              <a:rPr lang="en-US" altLang="ja-JP" sz="3200" b="1" dirty="0" smtClean="0"/>
              <a:t>+</a:t>
            </a:r>
            <a:r>
              <a:rPr lang="en-US" altLang="ja-JP" sz="3200" b="1" baseline="30000" dirty="0" smtClean="0"/>
              <a:t>3</a:t>
            </a:r>
            <a:r>
              <a:rPr lang="en-US" altLang="ja-JP" sz="3200" b="1" dirty="0" smtClean="0"/>
              <a:t>He?</a:t>
            </a:r>
            <a:endParaRPr kumimoji="1" lang="ja-JP" altLang="en-US" sz="3200" b="1" baseline="30000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22014" y="4069019"/>
            <a:ext cx="621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b="1" i="1" dirty="0" smtClean="0">
                <a:solidFill>
                  <a:srgbClr val="FF0000"/>
                </a:solidFill>
              </a:rPr>
              <a:t>it has been observed that cross section of </a:t>
            </a:r>
            <a:r>
              <a:rPr lang="en-US" altLang="ja-JP" b="1" i="1" dirty="0" err="1" smtClean="0">
                <a:solidFill>
                  <a:srgbClr val="FF0000"/>
                </a:solidFill>
              </a:rPr>
              <a:t>p</a:t>
            </a:r>
            <a:r>
              <a:rPr lang="en-US" altLang="ja-JP" b="1" i="1" baseline="30000" dirty="0" err="1" smtClean="0">
                <a:solidFill>
                  <a:srgbClr val="FF0000"/>
                </a:solidFill>
              </a:rPr>
              <a:t>bar</a:t>
            </a:r>
            <a:r>
              <a:rPr lang="en-US" altLang="ja-JP" b="1" i="1" dirty="0" err="1" smtClean="0">
                <a:solidFill>
                  <a:srgbClr val="FF0000"/>
                </a:solidFill>
              </a:rPr>
              <a:t>+p</a:t>
            </a:r>
            <a:r>
              <a:rPr lang="en-US" altLang="ja-JP" b="1" i="1" dirty="0" smtClean="0">
                <a:solidFill>
                  <a:srgbClr val="FF0000"/>
                </a:solidFill>
              </a:rPr>
              <a:t>-&gt;KKKK with around 1GeV/c p</a:t>
            </a:r>
            <a:r>
              <a:rPr lang="en-US" altLang="ja-JP" b="1" i="1" baseline="30000" dirty="0" smtClean="0">
                <a:solidFill>
                  <a:srgbClr val="FF0000"/>
                </a:solidFill>
              </a:rPr>
              <a:t>bar</a:t>
            </a:r>
            <a:r>
              <a:rPr lang="en-US" altLang="ja-JP" b="1" i="1" dirty="0" smtClean="0">
                <a:solidFill>
                  <a:srgbClr val="FF0000"/>
                </a:solidFill>
              </a:rPr>
              <a:t>-beam is very small of less than 1</a:t>
            </a:r>
            <a:r>
              <a:rPr lang="en-US" altLang="ja-JP" b="1" i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ja-JP" b="1" i="1" dirty="0" smtClean="0">
                <a:solidFill>
                  <a:srgbClr val="FF0000"/>
                </a:solidFill>
              </a:rPr>
              <a:t>b, so it would be very difficult experimentally.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110" y="528807"/>
            <a:ext cx="91292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For example, the possible K</a:t>
            </a:r>
            <a:r>
              <a:rPr kumimoji="1" lang="en-US" altLang="ja-JP" sz="2400" baseline="30000" dirty="0" smtClean="0"/>
              <a:t>-</a:t>
            </a:r>
            <a:r>
              <a:rPr kumimoji="1" lang="en-US" altLang="ja-JP" sz="2400" dirty="0" smtClean="0"/>
              <a:t>K</a:t>
            </a:r>
            <a:r>
              <a:rPr kumimoji="1" lang="en-US" altLang="ja-JP" sz="2400" baseline="30000" dirty="0" smtClean="0"/>
              <a:t>-</a:t>
            </a:r>
            <a:r>
              <a:rPr kumimoji="1" lang="en-US" altLang="ja-JP" sz="2400" dirty="0" smtClean="0"/>
              <a:t>pp production mechanisms are as follows:</a:t>
            </a:r>
          </a:p>
          <a:p>
            <a:pPr marL="363538"/>
            <a:r>
              <a:rPr kumimoji="1" lang="en-US" altLang="ja-JP" sz="2000" b="1" i="1" u="sng" dirty="0" smtClean="0">
                <a:solidFill>
                  <a:srgbClr val="0070C0"/>
                </a:solidFill>
              </a:rPr>
              <a:t>with stopped p</a:t>
            </a:r>
            <a:r>
              <a:rPr kumimoji="1" lang="en-US" altLang="ja-JP" sz="2000" b="1" i="1" u="sng" baseline="30000" dirty="0" smtClean="0">
                <a:solidFill>
                  <a:srgbClr val="0070C0"/>
                </a:solidFill>
              </a:rPr>
              <a:t>bar</a:t>
            </a:r>
          </a:p>
          <a:p>
            <a:pPr marL="1081088" indent="-342900">
              <a:buFont typeface="+mj-ea"/>
              <a:buAutoNum type="circleNumDbPlain"/>
            </a:pPr>
            <a:r>
              <a:rPr lang="en-US" altLang="ja-JP" sz="2000" dirty="0" smtClean="0"/>
              <a:t>direct K</a:t>
            </a:r>
            <a:r>
              <a:rPr lang="en-US" altLang="ja-JP" sz="2000" baseline="30000" dirty="0" smtClean="0"/>
              <a:t>-</a:t>
            </a:r>
            <a:r>
              <a:rPr lang="en-US" altLang="ja-JP" sz="2000" dirty="0" smtClean="0"/>
              <a:t>K</a:t>
            </a:r>
            <a:r>
              <a:rPr lang="en-US" altLang="ja-JP" sz="2000" baseline="30000" dirty="0" smtClean="0"/>
              <a:t>-</a:t>
            </a:r>
            <a:r>
              <a:rPr lang="en-US" altLang="ja-JP" sz="2000" dirty="0" smtClean="0"/>
              <a:t>pp production with 3N annihilation</a:t>
            </a:r>
          </a:p>
          <a:p>
            <a:pPr marL="1081088" indent="-342900">
              <a:buFont typeface="+mj-ea"/>
              <a:buAutoNum type="circleNumDbPlain"/>
            </a:pPr>
            <a:r>
              <a:rPr kumimoji="1" lang="en-US" altLang="ja-JP" sz="2000" dirty="0" smtClean="0">
                <a:latin typeface="Symbol" pitchFamily="18" charset="2"/>
              </a:rPr>
              <a:t>L</a:t>
            </a:r>
            <a:r>
              <a:rPr kumimoji="1" lang="en-US" altLang="ja-JP" sz="2000" dirty="0" smtClean="0"/>
              <a:t>*</a:t>
            </a:r>
            <a:r>
              <a:rPr kumimoji="1" lang="en-US" altLang="ja-JP" sz="2000" dirty="0" smtClean="0">
                <a:latin typeface="Symbol" pitchFamily="18" charset="2"/>
              </a:rPr>
              <a:t>L</a:t>
            </a:r>
            <a:r>
              <a:rPr kumimoji="1" lang="en-US" altLang="ja-JP" sz="2000" dirty="0" smtClean="0"/>
              <a:t>* production with 3N annihilation followed by K</a:t>
            </a:r>
            <a:r>
              <a:rPr kumimoji="1" lang="en-US" altLang="ja-JP" sz="2000" baseline="30000" dirty="0" smtClean="0"/>
              <a:t>-</a:t>
            </a:r>
            <a:r>
              <a:rPr kumimoji="1" lang="en-US" altLang="ja-JP" sz="2000" dirty="0" smtClean="0"/>
              <a:t>K</a:t>
            </a:r>
            <a:r>
              <a:rPr kumimoji="1" lang="en-US" altLang="ja-JP" sz="2000" baseline="30000" dirty="0" smtClean="0"/>
              <a:t>-</a:t>
            </a:r>
            <a:r>
              <a:rPr kumimoji="1" lang="en-US" altLang="ja-JP" sz="2000" dirty="0" smtClean="0"/>
              <a:t>pp formation</a:t>
            </a:r>
          </a:p>
          <a:p>
            <a:pPr marL="363538"/>
            <a:r>
              <a:rPr kumimoji="1" lang="en-US" altLang="ja-JP" sz="2000" b="1" i="1" u="sng" dirty="0" smtClean="0">
                <a:solidFill>
                  <a:srgbClr val="0070C0"/>
                </a:solidFill>
              </a:rPr>
              <a:t>with in-flight p</a:t>
            </a:r>
            <a:r>
              <a:rPr kumimoji="1" lang="en-US" altLang="ja-JP" sz="2000" b="1" i="1" u="sng" baseline="30000" dirty="0" smtClean="0">
                <a:solidFill>
                  <a:srgbClr val="0070C0"/>
                </a:solidFill>
              </a:rPr>
              <a:t>bar</a:t>
            </a:r>
          </a:p>
          <a:p>
            <a:pPr marL="1081088" indent="-342900"/>
            <a:r>
              <a:rPr kumimoji="1" lang="en-US" altLang="ja-JP" sz="2000" dirty="0" smtClean="0"/>
              <a:t>in addition above 2ways,</a:t>
            </a:r>
          </a:p>
          <a:p>
            <a:pPr marL="1081088" indent="-342900">
              <a:buFont typeface="+mj-ea"/>
              <a:buAutoNum type="circleNumDbPlain" startAt="3"/>
            </a:pPr>
            <a:r>
              <a:rPr lang="en-US" altLang="ja-JP" sz="2000" dirty="0" smtClean="0"/>
              <a:t>elementally </a:t>
            </a:r>
            <a:r>
              <a:rPr lang="en-US" altLang="ja-JP" sz="2000" dirty="0" err="1" smtClean="0"/>
              <a:t>p</a:t>
            </a:r>
            <a:r>
              <a:rPr lang="en-US" altLang="ja-JP" sz="2000" baseline="30000" dirty="0" err="1" smtClean="0"/>
              <a:t>bar</a:t>
            </a:r>
            <a:r>
              <a:rPr lang="en-US" altLang="ja-JP" sz="2000" dirty="0" err="1" smtClean="0"/>
              <a:t>+p</a:t>
            </a:r>
            <a:r>
              <a:rPr lang="en-US" altLang="ja-JP" sz="2000" dirty="0" err="1" smtClean="0">
                <a:sym typeface="Wingdings" pitchFamily="2" charset="2"/>
              </a:rPr>
              <a:t>KKKK</a:t>
            </a:r>
            <a:r>
              <a:rPr lang="en-US" altLang="ja-JP" sz="2000" dirty="0" smtClean="0">
                <a:sym typeface="Wingdings" pitchFamily="2" charset="2"/>
              </a:rPr>
              <a:t> production followed by K</a:t>
            </a:r>
            <a:r>
              <a:rPr lang="en-US" altLang="ja-JP" sz="2000" baseline="30000" dirty="0" smtClean="0">
                <a:sym typeface="Wingdings" pitchFamily="2" charset="2"/>
              </a:rPr>
              <a:t>-</a:t>
            </a:r>
            <a:r>
              <a:rPr lang="en-US" altLang="ja-JP" sz="2000" dirty="0" smtClean="0">
                <a:sym typeface="Wingdings" pitchFamily="2" charset="2"/>
              </a:rPr>
              <a:t>K</a:t>
            </a:r>
            <a:r>
              <a:rPr lang="en-US" altLang="ja-JP" sz="2000" baseline="30000" dirty="0" smtClean="0">
                <a:sym typeface="Wingdings" pitchFamily="2" charset="2"/>
              </a:rPr>
              <a:t>-</a:t>
            </a:r>
            <a:r>
              <a:rPr lang="en-US" altLang="ja-JP" sz="2000" dirty="0" smtClean="0">
                <a:sym typeface="Wingdings" pitchFamily="2" charset="2"/>
              </a:rPr>
              <a:t>pp formation</a:t>
            </a:r>
            <a:endParaRPr kumimoji="1" lang="en-US" altLang="ja-JP" sz="2000" dirty="0" smtClean="0"/>
          </a:p>
        </p:txBody>
      </p:sp>
      <p:cxnSp>
        <p:nvCxnSpPr>
          <p:cNvPr id="21" name="直線矢印コネクタ 20"/>
          <p:cNvCxnSpPr/>
          <p:nvPr/>
        </p:nvCxnSpPr>
        <p:spPr>
          <a:xfrm rot="16200000" flipV="1">
            <a:off x="4963099" y="2197865"/>
            <a:ext cx="1068636" cy="3745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37030" y="4968687"/>
            <a:ext cx="8669939" cy="95410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bg1"/>
                </a:solidFill>
              </a:rPr>
              <a:t>It’s worthwhile to explore these exotic system with p</a:t>
            </a:r>
            <a:r>
              <a:rPr lang="en-US" altLang="ja-JP" sz="2800" b="1" baseline="30000" dirty="0" smtClean="0">
                <a:solidFill>
                  <a:schemeClr val="bg1"/>
                </a:solidFill>
              </a:rPr>
              <a:t>bar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altLang="ja-JP" sz="2800" b="1" dirty="0" smtClean="0">
                <a:solidFill>
                  <a:schemeClr val="bg1"/>
                </a:solidFill>
              </a:rPr>
              <a:t>although the mechanism is NOT completely investigated!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77948" y="2894937"/>
            <a:ext cx="6268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b="1" i="1" dirty="0" smtClean="0">
                <a:solidFill>
                  <a:srgbClr val="FF0000"/>
                </a:solidFill>
              </a:rPr>
              <a:t>Some theorist’s comment: If the K</a:t>
            </a:r>
            <a:r>
              <a:rPr lang="en-US" altLang="ja-JP" b="1" i="1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b="1" i="1" dirty="0" smtClean="0">
                <a:solidFill>
                  <a:srgbClr val="FF0000"/>
                </a:solidFill>
              </a:rPr>
              <a:t>K</a:t>
            </a:r>
            <a:r>
              <a:rPr lang="en-US" altLang="ja-JP" b="1" i="1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b="1" i="1" dirty="0" smtClean="0">
                <a:solidFill>
                  <a:srgbClr val="FF0000"/>
                </a:solidFill>
              </a:rPr>
              <a:t>pp bound system can be exist, such system could be </a:t>
            </a:r>
            <a:r>
              <a:rPr lang="en-US" altLang="ja-JP" b="1" i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b="1" i="1" dirty="0" smtClean="0">
                <a:solidFill>
                  <a:srgbClr val="FF0000"/>
                </a:solidFill>
              </a:rPr>
              <a:t>*</a:t>
            </a:r>
            <a:r>
              <a:rPr lang="en-US" altLang="ja-JP" b="1" i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b="1" i="1" dirty="0" smtClean="0">
                <a:solidFill>
                  <a:srgbClr val="FF0000"/>
                </a:solidFill>
              </a:rPr>
              <a:t>* molecular system by analogy between </a:t>
            </a:r>
            <a:r>
              <a:rPr lang="en-US" altLang="ja-JP" b="1" i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b="1" i="1" dirty="0" smtClean="0">
                <a:solidFill>
                  <a:srgbClr val="FF0000"/>
                </a:solidFill>
              </a:rPr>
              <a:t>* K</a:t>
            </a:r>
            <a:r>
              <a:rPr lang="en-US" altLang="ja-JP" b="1" i="1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b="1" i="1" dirty="0" smtClean="0">
                <a:solidFill>
                  <a:srgbClr val="FF0000"/>
                </a:solidFill>
              </a:rPr>
              <a:t>p. Then the binding energy could be small of about from 30 to 60 MeV. 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1178799" y="1817783"/>
            <a:ext cx="697367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1221030" y="2752380"/>
            <a:ext cx="688737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14" idx="1"/>
          </p:cNvCxnSpPr>
          <p:nvPr/>
        </p:nvCxnSpPr>
        <p:spPr>
          <a:xfrm rot="10800000">
            <a:off x="2038120" y="2743200"/>
            <a:ext cx="583894" cy="17874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330506" y="5912636"/>
            <a:ext cx="8482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 smtClean="0">
                <a:solidFill>
                  <a:srgbClr val="00B050"/>
                </a:solidFill>
              </a:rPr>
              <a:t>A theoretical problem: The K</a:t>
            </a:r>
            <a:r>
              <a:rPr lang="en-US" altLang="ja-JP" b="1" i="1" baseline="30000" dirty="0" smtClean="0">
                <a:solidFill>
                  <a:srgbClr val="00B050"/>
                </a:solidFill>
              </a:rPr>
              <a:t>-</a:t>
            </a:r>
            <a:r>
              <a:rPr lang="en-US" altLang="ja-JP" b="1" i="1" dirty="0" smtClean="0">
                <a:solidFill>
                  <a:srgbClr val="00B050"/>
                </a:solidFill>
              </a:rPr>
              <a:t>K</a:t>
            </a:r>
            <a:r>
              <a:rPr lang="en-US" altLang="ja-JP" b="1" i="1" baseline="30000" dirty="0" smtClean="0">
                <a:solidFill>
                  <a:srgbClr val="00B050"/>
                </a:solidFill>
              </a:rPr>
              <a:t>-</a:t>
            </a:r>
            <a:r>
              <a:rPr lang="en-US" altLang="ja-JP" b="1" i="1" dirty="0" smtClean="0">
                <a:solidFill>
                  <a:srgbClr val="00B050"/>
                </a:solidFill>
              </a:rPr>
              <a:t> interactions have been calculated in lattice QCD as strongly repulsive interaction. However, these K-K- interactions are neglected simply in the PLB587,167 calculation which only shows the K-K-pp bound system.</a:t>
            </a:r>
            <a:endParaRPr kumimoji="1" lang="ja-JP" altLang="en-US" b="1" i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  <p:bldP spid="18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21229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en-US" altLang="ja-JP" sz="3600" b="1" dirty="0" smtClean="0"/>
              <a:t>Double-Strangeness Production Yield</a:t>
            </a:r>
            <a:br>
              <a:rPr lang="en-US" altLang="ja-JP" sz="3600" b="1" dirty="0" smtClean="0"/>
            </a:br>
            <a:r>
              <a:rPr lang="en-US" altLang="ja-JP" sz="3600" b="1" dirty="0" smtClean="0"/>
              <a:t>by Stopped-p</a:t>
            </a:r>
            <a:r>
              <a:rPr lang="en-US" altLang="ja-JP" sz="3600" b="1" baseline="30000" dirty="0" smtClean="0"/>
              <a:t>bar</a:t>
            </a:r>
            <a:r>
              <a:rPr lang="en-US" altLang="ja-JP" sz="3600" b="1" dirty="0" smtClean="0"/>
              <a:t> Annihilation</a:t>
            </a:r>
            <a:endParaRPr kumimoji="1" lang="ja-JP" altLang="en-US" sz="3600" b="1" baseline="30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4446" y="1349303"/>
            <a:ext cx="6802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From </a:t>
            </a:r>
            <a:r>
              <a:rPr lang="en-US" altLang="ja-JP" sz="2400" dirty="0" smtClean="0"/>
              <a:t>several</a:t>
            </a:r>
            <a:r>
              <a:rPr kumimoji="1" lang="en-US" altLang="ja-JP" sz="2400" dirty="0" smtClean="0"/>
              <a:t> stopped-p</a:t>
            </a:r>
            <a:r>
              <a:rPr kumimoji="1" lang="en-US" altLang="ja-JP" sz="2400" baseline="30000" dirty="0" smtClean="0"/>
              <a:t>bar</a:t>
            </a:r>
            <a:r>
              <a:rPr kumimoji="1" lang="en-US" altLang="ja-JP" sz="2400" dirty="0" smtClean="0"/>
              <a:t> experiments, the inclusive production yields are: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99467" y="4082160"/>
            <a:ext cx="69450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Naively, the double-strangeness production yield would be considered as: </a:t>
            </a:r>
          </a:p>
          <a:p>
            <a:r>
              <a:rPr lang="en-US" altLang="ja-JP" sz="2400" b="1" dirty="0" smtClean="0"/>
              <a:t>	</a:t>
            </a:r>
          </a:p>
          <a:p>
            <a:endParaRPr kumimoji="1" lang="en-US" altLang="ja-JP" sz="2400" b="1" dirty="0" smtClean="0"/>
          </a:p>
          <a:p>
            <a:endParaRPr kumimoji="1" lang="en-US" altLang="ja-JP" sz="2400" b="1" dirty="0" smtClean="0"/>
          </a:p>
          <a:p>
            <a:r>
              <a:rPr kumimoji="1" lang="en-US" altLang="ja-JP" sz="2000" dirty="0" smtClean="0"/>
              <a:t>				</a:t>
            </a:r>
            <a:r>
              <a:rPr kumimoji="1" lang="en-US" altLang="ja-JP" sz="2000" dirty="0" smtClean="0">
                <a:latin typeface="Symbol" pitchFamily="18" charset="2"/>
              </a:rPr>
              <a:t>g</a:t>
            </a:r>
            <a:r>
              <a:rPr kumimoji="1" lang="en-US" altLang="ja-JP" sz="2000" dirty="0" smtClean="0"/>
              <a:t> : reduction factor ~ 10</a:t>
            </a:r>
            <a:r>
              <a:rPr kumimoji="1" lang="en-US" altLang="ja-JP" sz="2000" baseline="30000" dirty="0" smtClean="0"/>
              <a:t>-2</a:t>
            </a:r>
            <a:endParaRPr kumimoji="1" lang="ja-JP" altLang="en-US" sz="2000" baseline="30000" dirty="0"/>
          </a:p>
        </p:txBody>
      </p:sp>
      <p:sp>
        <p:nvSpPr>
          <p:cNvPr id="7" name="下矢印 6"/>
          <p:cNvSpPr/>
          <p:nvPr/>
        </p:nvSpPr>
        <p:spPr>
          <a:xfrm>
            <a:off x="3727010" y="3429000"/>
            <a:ext cx="1689979" cy="519100"/>
          </a:xfrm>
          <a:prstGeom prst="downArrow">
            <a:avLst>
              <a:gd name="adj1" fmla="val 45844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3081586" y="2089072"/>
          <a:ext cx="3193749" cy="499891"/>
        </p:xfrm>
        <a:graphic>
          <a:graphicData uri="http://schemas.openxmlformats.org/presentationml/2006/ole">
            <p:oleObj spid="_x0000_s182273" name="Equation" r:id="rId5" imgW="1460160" imgH="228600" progId="Equation.DSMT4">
              <p:embed/>
            </p:oleObj>
          </a:graphicData>
        </a:graphic>
      </p:graphicFrame>
      <p:graphicFrame>
        <p:nvGraphicFramePr>
          <p:cNvPr id="182274" name="Object 2"/>
          <p:cNvGraphicFramePr>
            <a:graphicFrameLocks noChangeAspect="1"/>
          </p:cNvGraphicFramePr>
          <p:nvPr/>
        </p:nvGraphicFramePr>
        <p:xfrm>
          <a:off x="3122919" y="2616107"/>
          <a:ext cx="2594835" cy="660857"/>
        </p:xfrm>
        <a:graphic>
          <a:graphicData uri="http://schemas.openxmlformats.org/presentationml/2006/ole">
            <p:oleObj spid="_x0000_s182274" name="Equation" r:id="rId6" imgW="1892160" imgH="482400" progId="Equation.DSMT4">
              <p:embed/>
            </p:oleObj>
          </a:graphicData>
        </a:graphic>
      </p:graphicFrame>
      <p:graphicFrame>
        <p:nvGraphicFramePr>
          <p:cNvPr id="182275" name="Object 3"/>
          <p:cNvGraphicFramePr>
            <a:graphicFrameLocks noChangeAspect="1"/>
          </p:cNvGraphicFramePr>
          <p:nvPr/>
        </p:nvGraphicFramePr>
        <p:xfrm>
          <a:off x="2460625" y="4921615"/>
          <a:ext cx="4222750" cy="1055687"/>
        </p:xfrm>
        <a:graphic>
          <a:graphicData uri="http://schemas.openxmlformats.org/presentationml/2006/ole">
            <p:oleObj spid="_x0000_s182275" name="Equation" r:id="rId7" imgW="1930320" imgH="482400" progId="Equation.DSMT4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21229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en-US" altLang="ja-JP" sz="3600" b="1" dirty="0" smtClean="0"/>
              <a:t>Past Experiments of Double-Strangeness Production in Stopped-p</a:t>
            </a:r>
            <a:r>
              <a:rPr lang="en-US" altLang="ja-JP" sz="3600" b="1" baseline="30000" dirty="0" smtClean="0"/>
              <a:t>bar</a:t>
            </a:r>
            <a:r>
              <a:rPr lang="en-US" altLang="ja-JP" sz="3600" b="1" dirty="0" smtClean="0"/>
              <a:t> Annihilation</a:t>
            </a:r>
            <a:endParaRPr kumimoji="1" lang="ja-JP" altLang="en-US" sz="3600" b="1" baseline="30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8246" y="1332100"/>
            <a:ext cx="8807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Observations of the double-strangeness production in stopped p</a:t>
            </a:r>
            <a:r>
              <a:rPr kumimoji="1" lang="en-US" altLang="ja-JP" sz="2400" baseline="30000" dirty="0" smtClean="0"/>
              <a:t>bar</a:t>
            </a:r>
            <a:r>
              <a:rPr kumimoji="1" lang="en-US" altLang="ja-JP" sz="2400" dirty="0" smtClean="0"/>
              <a:t> annihilation h</a:t>
            </a:r>
            <a:r>
              <a:rPr lang="en-US" altLang="ja-JP" sz="2400" dirty="0" smtClean="0"/>
              <a:t>ave been reported by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nly 2 groups</a:t>
            </a:r>
            <a:r>
              <a:rPr kumimoji="1" lang="en-US" altLang="ja-JP" sz="2400" dirty="0" smtClean="0"/>
              <a:t>, DIANA@ITEP and OBELIX@CERN/LEAR. </a:t>
            </a:r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1559678" y="2603732"/>
          <a:ext cx="6024644" cy="2834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161"/>
                <a:gridCol w="1506161"/>
                <a:gridCol w="1506161"/>
                <a:gridCol w="15061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experiment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channel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events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yield (10</a:t>
                      </a:r>
                      <a:r>
                        <a:rPr kumimoji="1" lang="en-US" altLang="ja-JP" baseline="30000" dirty="0" smtClean="0"/>
                        <a:t>-4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1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DIANA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+</a:t>
                      </a:r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+</a:t>
                      </a:r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0.31+/-0.16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[</a:t>
                      </a:r>
                      <a:r>
                        <a:rPr kumimoji="1" lang="en-US" altLang="ja-JP" b="1" dirty="0" err="1" smtClean="0"/>
                        <a:t>p</a:t>
                      </a:r>
                      <a:r>
                        <a:rPr kumimoji="1" lang="en-US" altLang="ja-JP" b="1" baseline="30000" dirty="0" err="1" smtClean="0"/>
                        <a:t>bar</a:t>
                      </a:r>
                      <a:r>
                        <a:rPr kumimoji="1" lang="en-US" altLang="ja-JP" b="1" dirty="0" err="1" smtClean="0"/>
                        <a:t>+Xe</a:t>
                      </a:r>
                      <a:r>
                        <a:rPr kumimoji="1" lang="en-US" altLang="ja-JP" b="1" dirty="0" smtClean="0">
                          <a:sym typeface="Wingdings" pitchFamily="2" charset="2"/>
                        </a:rPr>
                        <a:t>]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+</a:t>
                      </a:r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0</a:t>
                      </a:r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2.1+/-1.2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121621">
                <a:tc>
                  <a:txBody>
                    <a:bodyPr/>
                    <a:lstStyle/>
                    <a:p>
                      <a:pPr algn="ctr"/>
                      <a:endParaRPr kumimoji="1" lang="ja-JP" altLang="en-US" sz="1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+</a:t>
                      </a:r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+</a:t>
                      </a:r>
                      <a:r>
                        <a:rPr kumimoji="1" lang="en-US" altLang="ja-JP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baseline="30000" dirty="0" smtClean="0"/>
                        <a:t>-</a:t>
                      </a:r>
                      <a:r>
                        <a:rPr kumimoji="1" lang="en-US" altLang="ja-JP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baseline="30000" dirty="0" smtClean="0"/>
                        <a:t>-</a:t>
                      </a:r>
                      <a:r>
                        <a:rPr kumimoji="1" lang="en-US" altLang="ja-JP" dirty="0" err="1" smtClean="0"/>
                        <a:t>p</a:t>
                      </a:r>
                      <a:r>
                        <a:rPr kumimoji="1" lang="en-US" altLang="ja-JP" baseline="-25000" dirty="0" err="1" smtClean="0"/>
                        <a:t>s</a:t>
                      </a:r>
                      <a:endParaRPr kumimoji="1" lang="ja-JP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34+/-8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0.17+/-0.04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OBELIX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+</a:t>
                      </a:r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+</a:t>
                      </a:r>
                      <a:r>
                        <a:rPr kumimoji="1" lang="en-US" altLang="ja-JP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baseline="30000" dirty="0" smtClean="0"/>
                        <a:t>-</a:t>
                      </a:r>
                      <a:r>
                        <a:rPr kumimoji="1" lang="en-US" altLang="ja-JP" dirty="0" err="1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baseline="30000" dirty="0" err="1" smtClean="0"/>
                        <a:t>+</a:t>
                      </a:r>
                      <a:r>
                        <a:rPr kumimoji="1" lang="en-US" altLang="ja-JP" dirty="0" err="1" smtClean="0"/>
                        <a:t>n</a:t>
                      </a:r>
                      <a:r>
                        <a:rPr kumimoji="1" lang="en-US" altLang="ja-JP" dirty="0" err="1" smtClean="0">
                          <a:latin typeface="Symbol" pitchFamily="18" charset="2"/>
                        </a:rPr>
                        <a:t>p</a:t>
                      </a:r>
                      <a:r>
                        <a:rPr kumimoji="1" lang="en-US" altLang="ja-JP" baseline="30000" dirty="0" smtClean="0"/>
                        <a:t>-</a:t>
                      </a:r>
                      <a:endParaRPr kumimoji="1" lang="ja-JP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36+/-6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2.71+/-0.47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 smtClean="0"/>
                        <a:t>[p</a:t>
                      </a:r>
                      <a:r>
                        <a:rPr kumimoji="1" lang="en-US" altLang="ja-JP" b="1" baseline="30000" dirty="0" smtClean="0"/>
                        <a:t>bar</a:t>
                      </a:r>
                      <a:r>
                        <a:rPr kumimoji="1" lang="en-US" altLang="ja-JP" b="1" baseline="0" dirty="0" smtClean="0"/>
                        <a:t>+</a:t>
                      </a:r>
                      <a:r>
                        <a:rPr kumimoji="1" lang="en-US" altLang="ja-JP" b="1" baseline="30000" dirty="0" smtClean="0"/>
                        <a:t>4</a:t>
                      </a:r>
                      <a:r>
                        <a:rPr kumimoji="1" lang="en-US" altLang="ja-JP" b="1" dirty="0" smtClean="0"/>
                        <a:t>He</a:t>
                      </a:r>
                      <a:r>
                        <a:rPr kumimoji="1" lang="en-US" altLang="ja-JP" b="1" dirty="0" smtClean="0">
                          <a:sym typeface="Wingdings" pitchFamily="2" charset="2"/>
                        </a:rPr>
                        <a:t>]</a:t>
                      </a:r>
                      <a:endParaRPr kumimoji="1" lang="ja-JP" alt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+</a:t>
                      </a:r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+</a:t>
                      </a:r>
                      <a:r>
                        <a:rPr kumimoji="1" lang="en-US" altLang="ja-JP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baseline="30000" dirty="0" smtClean="0"/>
                        <a:t>-</a:t>
                      </a:r>
                      <a:r>
                        <a:rPr kumimoji="1" lang="en-US" altLang="ja-JP" dirty="0" err="1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dirty="0" err="1" smtClean="0"/>
                        <a:t>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16+/-4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1.21+/-0.29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+</a:t>
                      </a:r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+</a:t>
                      </a:r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-</a:t>
                      </a:r>
                      <a:r>
                        <a:rPr kumimoji="1" lang="en-US" altLang="ja-JP" dirty="0" err="1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dirty="0" err="1" smtClean="0"/>
                        <a:t>nn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4+/-2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0.28+/-0.14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827315" y="5645221"/>
            <a:ext cx="74676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bg1"/>
                </a:solidFill>
              </a:rPr>
              <a:t>Although observed statistics are very small,</a:t>
            </a:r>
          </a:p>
          <a:p>
            <a:pPr algn="ctr"/>
            <a:r>
              <a:rPr lang="en-US" altLang="ja-JP" sz="2800" b="1" dirty="0" smtClean="0">
                <a:solidFill>
                  <a:schemeClr val="bg1"/>
                </a:solidFill>
              </a:rPr>
              <a:t>their results have indicated a high yield of ~10</a:t>
            </a:r>
            <a:r>
              <a:rPr lang="en-US" altLang="ja-JP" sz="2800" b="1" baseline="30000" dirty="0" smtClean="0">
                <a:solidFill>
                  <a:schemeClr val="bg1"/>
                </a:solidFill>
              </a:rPr>
              <a:t>-4</a:t>
            </a:r>
            <a:endParaRPr lang="ja-JP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Past Experiments (Cont’d)</a:t>
            </a:r>
            <a:endParaRPr kumimoji="1" lang="ja-JP" altLang="en-US" b="1" baseline="30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4290" y="555162"/>
            <a:ext cx="76351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u="sng" dirty="0" smtClean="0"/>
              <a:t>DIANA</a:t>
            </a:r>
            <a:r>
              <a:rPr kumimoji="1" lang="en-US" altLang="ja-JP" sz="2000" dirty="0" smtClean="0"/>
              <a:t>  </a:t>
            </a:r>
            <a:r>
              <a:rPr kumimoji="1" lang="en-US" altLang="ja-JP" sz="2400" dirty="0" smtClean="0"/>
              <a:t>[</a:t>
            </a:r>
            <a:r>
              <a:rPr kumimoji="1" lang="en-US" altLang="ja-JP" sz="2400" dirty="0" err="1" smtClean="0"/>
              <a:t>Phys.Lett</a:t>
            </a:r>
            <a:r>
              <a:rPr kumimoji="1" lang="en-US" altLang="ja-JP" sz="2400" dirty="0" smtClean="0"/>
              <a:t>., </a:t>
            </a:r>
            <a:r>
              <a:rPr kumimoji="1" lang="en-US" altLang="ja-JP" sz="2400" b="1" dirty="0" smtClean="0"/>
              <a:t>B464</a:t>
            </a:r>
            <a:r>
              <a:rPr kumimoji="1" lang="en-US" altLang="ja-JP" sz="2400" dirty="0" smtClean="0"/>
              <a:t>, 323 (1999).]</a:t>
            </a:r>
            <a:endParaRPr kumimoji="1" lang="en-US" altLang="ja-JP" sz="2000" dirty="0" smtClean="0"/>
          </a:p>
          <a:p>
            <a:pPr>
              <a:buFont typeface="Wingdings" pitchFamily="2" charset="2"/>
              <a:buChar char="l"/>
            </a:pPr>
            <a:r>
              <a:rPr kumimoji="1" lang="en-US" altLang="ja-JP" sz="2000" dirty="0" err="1" smtClean="0"/>
              <a:t>p</a:t>
            </a:r>
            <a:r>
              <a:rPr kumimoji="1" lang="en-US" altLang="ja-JP" sz="2000" baseline="30000" dirty="0" err="1" smtClean="0"/>
              <a:t>bar</a:t>
            </a:r>
            <a:r>
              <a:rPr kumimoji="1" lang="en-US" altLang="ja-JP" sz="2000" dirty="0" err="1" smtClean="0"/>
              <a:t>Xe</a:t>
            </a:r>
            <a:r>
              <a:rPr kumimoji="1" lang="en-US" altLang="ja-JP" sz="2000" dirty="0" smtClean="0"/>
              <a:t> annihilation</a:t>
            </a:r>
          </a:p>
          <a:p>
            <a:pPr>
              <a:buFont typeface="Wingdings" pitchFamily="2" charset="2"/>
              <a:buChar char="l"/>
            </a:pPr>
            <a:r>
              <a:rPr kumimoji="1" lang="en-US" altLang="ja-JP" sz="2000" dirty="0" smtClean="0"/>
              <a:t>p=&lt;1GeV/c p</a:t>
            </a:r>
            <a:r>
              <a:rPr kumimoji="1" lang="en-US" altLang="ja-JP" sz="2000" baseline="30000" dirty="0" smtClean="0"/>
              <a:t>bar</a:t>
            </a:r>
            <a:r>
              <a:rPr kumimoji="1" lang="en-US" altLang="ja-JP" sz="2000" dirty="0" smtClean="0"/>
              <a:t>-beam @ ITEP 10GeV-PS</a:t>
            </a:r>
          </a:p>
          <a:p>
            <a:pPr>
              <a:buFont typeface="Wingdings" pitchFamily="2" charset="2"/>
              <a:buChar char="l"/>
            </a:pPr>
            <a:r>
              <a:rPr kumimoji="1" lang="en-US" altLang="ja-JP" sz="2000" b="1" dirty="0" smtClean="0">
                <a:solidFill>
                  <a:srgbClr val="0070C0"/>
                </a:solidFill>
              </a:rPr>
              <a:t>700-liter Xenon bubble chamber, w/o B-field</a:t>
            </a:r>
          </a:p>
          <a:p>
            <a:pPr>
              <a:buFont typeface="Wingdings" pitchFamily="2" charset="2"/>
              <a:buChar char="l"/>
            </a:pPr>
            <a:r>
              <a:rPr lang="en-US" altLang="ja-JP" sz="2000" dirty="0" smtClean="0"/>
              <a:t>10</a:t>
            </a:r>
            <a:r>
              <a:rPr lang="en-US" altLang="ja-JP" sz="2000" baseline="30000" dirty="0" smtClean="0"/>
              <a:t>6</a:t>
            </a:r>
            <a:r>
              <a:rPr lang="en-US" altLang="ja-JP" sz="2000" dirty="0" smtClean="0"/>
              <a:t> pictures</a:t>
            </a:r>
            <a:r>
              <a:rPr lang="ja-JP" altLang="en-US" sz="2000" dirty="0" smtClean="0"/>
              <a:t> </a:t>
            </a:r>
            <a:r>
              <a:rPr lang="en-US" altLang="ja-JP" sz="2000" dirty="0" smtClean="0">
                <a:sym typeface="Wingdings" pitchFamily="2" charset="2"/>
              </a:rPr>
              <a:t>7.8x10</a:t>
            </a:r>
            <a:r>
              <a:rPr lang="en-US" altLang="ja-JP" sz="2000" baseline="30000" dirty="0" smtClean="0">
                <a:sym typeface="Wingdings" pitchFamily="2" charset="2"/>
              </a:rPr>
              <a:t>5</a:t>
            </a:r>
            <a:r>
              <a:rPr lang="en-US" altLang="ja-JP" sz="2000" dirty="0" smtClean="0">
                <a:sym typeface="Wingdings" pitchFamily="2" charset="2"/>
              </a:rPr>
              <a:t> </a:t>
            </a:r>
            <a:r>
              <a:rPr lang="en-US" altLang="ja-JP" sz="2000" dirty="0" err="1" smtClean="0">
                <a:sym typeface="Wingdings" pitchFamily="2" charset="2"/>
              </a:rPr>
              <a:t>p</a:t>
            </a:r>
            <a:r>
              <a:rPr lang="en-US" altLang="ja-JP" sz="2000" baseline="30000" dirty="0" err="1" smtClean="0">
                <a:sym typeface="Wingdings" pitchFamily="2" charset="2"/>
              </a:rPr>
              <a:t>bar</a:t>
            </a:r>
            <a:r>
              <a:rPr lang="en-US" altLang="ja-JP" sz="2000" dirty="0" err="1" smtClean="0">
                <a:sym typeface="Wingdings" pitchFamily="2" charset="2"/>
              </a:rPr>
              <a:t>Xe</a:t>
            </a:r>
            <a:r>
              <a:rPr lang="en-US" altLang="ja-JP" sz="2000" dirty="0" smtClean="0">
                <a:sym typeface="Wingdings" pitchFamily="2" charset="2"/>
              </a:rPr>
              <a:t> inelastic  2.8x10</a:t>
            </a:r>
            <a:r>
              <a:rPr lang="en-US" altLang="ja-JP" sz="2000" baseline="30000" dirty="0" smtClean="0">
                <a:sym typeface="Wingdings" pitchFamily="2" charset="2"/>
              </a:rPr>
              <a:t>5</a:t>
            </a:r>
            <a:r>
              <a:rPr lang="en-US" altLang="ja-JP" sz="2000" dirty="0" smtClean="0">
                <a:sym typeface="Wingdings" pitchFamily="2" charset="2"/>
              </a:rPr>
              <a:t> </a:t>
            </a:r>
            <a:r>
              <a:rPr lang="en-US" altLang="ja-JP" sz="2000" dirty="0" err="1" smtClean="0">
                <a:sym typeface="Wingdings" pitchFamily="2" charset="2"/>
              </a:rPr>
              <a:t>p</a:t>
            </a:r>
            <a:r>
              <a:rPr lang="en-US" altLang="ja-JP" sz="2000" baseline="30000" dirty="0" err="1" smtClean="0">
                <a:sym typeface="Wingdings" pitchFamily="2" charset="2"/>
              </a:rPr>
              <a:t>bar</a:t>
            </a:r>
            <a:r>
              <a:rPr lang="en-US" altLang="ja-JP" sz="2000" dirty="0" err="1" smtClean="0">
                <a:sym typeface="Wingdings" pitchFamily="2" charset="2"/>
              </a:rPr>
              <a:t>Xe</a:t>
            </a:r>
            <a:r>
              <a:rPr lang="en-US" altLang="ja-JP" sz="2000" dirty="0" smtClean="0">
                <a:sym typeface="Wingdings" pitchFamily="2" charset="2"/>
              </a:rPr>
              <a:t> @ 0-0.4GeV/c</a:t>
            </a:r>
          </a:p>
        </p:txBody>
      </p:sp>
      <p:pic>
        <p:nvPicPr>
          <p:cNvPr id="7" name="図 6" descr="文書名 _PL_B464_323_DIANA-2.png"/>
          <p:cNvPicPr>
            <a:picLocks noChangeAspect="1"/>
          </p:cNvPicPr>
          <p:nvPr/>
        </p:nvPicPr>
        <p:blipFill>
          <a:blip r:embed="rId3" cstate="print"/>
          <a:srcRect l="23496" t="10416" r="20576" b="52250"/>
          <a:stretch>
            <a:fillRect/>
          </a:stretch>
        </p:blipFill>
        <p:spPr>
          <a:xfrm>
            <a:off x="772889" y="3559632"/>
            <a:ext cx="3635829" cy="32004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図 5" descr="文書名 _PL_B464_323_DIANA-2.png"/>
          <p:cNvPicPr>
            <a:picLocks noChangeAspect="1"/>
          </p:cNvPicPr>
          <p:nvPr/>
        </p:nvPicPr>
        <p:blipFill>
          <a:blip r:embed="rId3" cstate="print"/>
          <a:srcRect l="21151" t="48750" r="19236" b="14044"/>
          <a:stretch>
            <a:fillRect/>
          </a:stretch>
        </p:blipFill>
        <p:spPr>
          <a:xfrm>
            <a:off x="4735290" y="3559632"/>
            <a:ext cx="3875314" cy="3189514"/>
          </a:xfrm>
          <a:prstGeom prst="rect">
            <a:avLst/>
          </a:prstGeom>
          <a:ln>
            <a:solidFill>
              <a:srgbClr val="00B0F0"/>
            </a:solidFill>
          </a:ln>
        </p:spPr>
      </p:pic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2267256" y="2360024"/>
          <a:ext cx="451848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161"/>
                <a:gridCol w="1506161"/>
                <a:gridCol w="15061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Channel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events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yield (10</a:t>
                      </a:r>
                      <a:r>
                        <a:rPr kumimoji="1" lang="en-US" altLang="ja-JP" baseline="30000" dirty="0" smtClean="0"/>
                        <a:t>-4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+</a:t>
                      </a:r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+</a:t>
                      </a:r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0.31+/-0.16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+</a:t>
                      </a:r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0</a:t>
                      </a:r>
                      <a:r>
                        <a:rPr kumimoji="1" lang="en-US" altLang="ja-JP" dirty="0" smtClean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2.1+/-1.2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4767942" y="1210361"/>
          <a:ext cx="4343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channel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events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yield (10</a:t>
                      </a:r>
                      <a:r>
                        <a:rPr kumimoji="1" lang="en-US" altLang="ja-JP" baseline="30000" dirty="0" smtClean="0"/>
                        <a:t>-4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+</a:t>
                      </a:r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+</a:t>
                      </a:r>
                      <a:r>
                        <a:rPr kumimoji="1" lang="en-US" altLang="ja-JP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baseline="30000" dirty="0" smtClean="0"/>
                        <a:t>-</a:t>
                      </a:r>
                      <a:r>
                        <a:rPr kumimoji="1" lang="en-US" altLang="ja-JP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baseline="30000" dirty="0" smtClean="0"/>
                        <a:t>-</a:t>
                      </a:r>
                      <a:r>
                        <a:rPr kumimoji="1" lang="en-US" altLang="ja-JP" dirty="0" err="1" smtClean="0"/>
                        <a:t>p</a:t>
                      </a:r>
                      <a:r>
                        <a:rPr kumimoji="1" lang="en-US" altLang="ja-JP" baseline="-25000" dirty="0" err="1" smtClean="0"/>
                        <a:t>s</a:t>
                      </a:r>
                      <a:endParaRPr kumimoji="1" lang="ja-JP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34+/-8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0.17+/-0.04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+</a:t>
                      </a:r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+</a:t>
                      </a:r>
                      <a:r>
                        <a:rPr kumimoji="1" lang="en-US" altLang="ja-JP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baseline="30000" dirty="0" smtClean="0"/>
                        <a:t>-</a:t>
                      </a:r>
                      <a:r>
                        <a:rPr kumimoji="1" lang="en-US" altLang="ja-JP" dirty="0" err="1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baseline="30000" dirty="0" err="1" smtClean="0"/>
                        <a:t>+</a:t>
                      </a:r>
                      <a:r>
                        <a:rPr kumimoji="1" lang="en-US" altLang="ja-JP" dirty="0" err="1" smtClean="0"/>
                        <a:t>n</a:t>
                      </a:r>
                      <a:r>
                        <a:rPr kumimoji="1" lang="en-US" altLang="ja-JP" dirty="0" err="1" smtClean="0">
                          <a:latin typeface="Symbol" pitchFamily="18" charset="2"/>
                        </a:rPr>
                        <a:t>p</a:t>
                      </a:r>
                      <a:r>
                        <a:rPr kumimoji="1" lang="en-US" altLang="ja-JP" baseline="30000" dirty="0" smtClean="0"/>
                        <a:t>-</a:t>
                      </a:r>
                      <a:endParaRPr kumimoji="1" lang="ja-JP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36+/-6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2.71+/-0.47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+</a:t>
                      </a:r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+</a:t>
                      </a:r>
                      <a:r>
                        <a:rPr kumimoji="1" lang="en-US" altLang="ja-JP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baseline="30000" dirty="0" smtClean="0"/>
                        <a:t>-</a:t>
                      </a:r>
                      <a:r>
                        <a:rPr kumimoji="1" lang="en-US" altLang="ja-JP" dirty="0" err="1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dirty="0" err="1" smtClean="0"/>
                        <a:t>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16+/-4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1.21+/-0.29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+</a:t>
                      </a:r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+</a:t>
                      </a:r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30000" dirty="0" smtClean="0"/>
                        <a:t>-</a:t>
                      </a:r>
                      <a:r>
                        <a:rPr kumimoji="1" lang="en-US" altLang="ja-JP" dirty="0" err="1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dirty="0" err="1" smtClean="0"/>
                        <a:t>nn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4+/-2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0.28+/-0.14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Past Experiments (Cont’d)</a:t>
            </a:r>
            <a:endParaRPr kumimoji="1" lang="ja-JP" altLang="en-US" b="1" baseline="30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489834"/>
            <a:ext cx="661052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u="sng" dirty="0" smtClean="0"/>
              <a:t>OBELIX</a:t>
            </a:r>
            <a:r>
              <a:rPr kumimoji="1" lang="en-US" altLang="ja-JP" sz="2000" dirty="0" smtClean="0"/>
              <a:t>  </a:t>
            </a:r>
            <a:r>
              <a:rPr kumimoji="1" lang="en-US" altLang="ja-JP" sz="2400" dirty="0" smtClean="0"/>
              <a:t>(’86~’96) [</a:t>
            </a:r>
            <a:r>
              <a:rPr kumimoji="1" lang="en-US" altLang="ja-JP" sz="2400" dirty="0" err="1" smtClean="0"/>
              <a:t>Nucl</a:t>
            </a:r>
            <a:r>
              <a:rPr kumimoji="1" lang="en-US" altLang="ja-JP" sz="2400" dirty="0" smtClean="0"/>
              <a:t>. Phys., </a:t>
            </a:r>
            <a:r>
              <a:rPr kumimoji="1" lang="en-US" altLang="ja-JP" sz="2400" b="1" dirty="0" smtClean="0"/>
              <a:t>A797</a:t>
            </a:r>
            <a:r>
              <a:rPr kumimoji="1" lang="en-US" altLang="ja-JP" sz="2400" dirty="0" smtClean="0"/>
              <a:t>, 109 (2007).]</a:t>
            </a:r>
            <a:endParaRPr kumimoji="1" lang="en-US" altLang="ja-JP" sz="2000" dirty="0" smtClean="0"/>
          </a:p>
          <a:p>
            <a:pPr>
              <a:buFont typeface="Wingdings" pitchFamily="2" charset="2"/>
              <a:buChar char="l"/>
            </a:pPr>
            <a:r>
              <a:rPr kumimoji="1" lang="en-US" altLang="ja-JP" sz="2000" dirty="0" smtClean="0"/>
              <a:t>p</a:t>
            </a:r>
            <a:r>
              <a:rPr kumimoji="1" lang="en-US" altLang="ja-JP" sz="2000" baseline="30000" dirty="0" smtClean="0"/>
              <a:t>bar4</a:t>
            </a:r>
            <a:r>
              <a:rPr kumimoji="1" lang="en-US" altLang="ja-JP" sz="2000" dirty="0" smtClean="0"/>
              <a:t>He annihilation</a:t>
            </a:r>
          </a:p>
          <a:p>
            <a:pPr>
              <a:buFont typeface="Wingdings" pitchFamily="2" charset="2"/>
              <a:buChar char="l"/>
            </a:pPr>
            <a:r>
              <a:rPr kumimoji="1" lang="en-US" altLang="ja-JP" sz="2000" dirty="0" smtClean="0"/>
              <a:t>stopped  p</a:t>
            </a:r>
            <a:r>
              <a:rPr kumimoji="1" lang="en-US" altLang="ja-JP" sz="2000" baseline="30000" dirty="0" smtClean="0"/>
              <a:t>bar</a:t>
            </a:r>
            <a:r>
              <a:rPr kumimoji="1" lang="en-US" altLang="ja-JP" sz="2000" dirty="0" smtClean="0"/>
              <a:t> @ CERN/LEAR</a:t>
            </a:r>
          </a:p>
          <a:p>
            <a:pPr>
              <a:buFont typeface="Wingdings" pitchFamily="2" charset="2"/>
              <a:buChar char="l"/>
            </a:pPr>
            <a:r>
              <a:rPr lang="en-US" altLang="ja-JP" sz="2000" dirty="0" smtClean="0"/>
              <a:t>gas target (</a:t>
            </a:r>
            <a:r>
              <a:rPr lang="en-US" altLang="ja-JP" sz="2000" baseline="30000" dirty="0" smtClean="0"/>
              <a:t>4</a:t>
            </a:r>
            <a:r>
              <a:rPr lang="en-US" altLang="ja-JP" sz="2000" dirty="0" smtClean="0"/>
              <a:t>He@NTP, H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@3atm)</a:t>
            </a:r>
            <a:endParaRPr kumimoji="1" lang="en-US" altLang="ja-JP" sz="2000" dirty="0" smtClean="0"/>
          </a:p>
          <a:p>
            <a:pPr>
              <a:buFont typeface="Wingdings" pitchFamily="2" charset="2"/>
              <a:buChar char="l"/>
            </a:pPr>
            <a:r>
              <a:rPr kumimoji="1" lang="en-US" altLang="ja-JP" sz="2000" b="1" dirty="0" smtClean="0">
                <a:solidFill>
                  <a:srgbClr val="0070C0"/>
                </a:solidFill>
              </a:rPr>
              <a:t>cylindrical spectrometer w/ B-field</a:t>
            </a:r>
          </a:p>
          <a:p>
            <a:pPr>
              <a:buFont typeface="Wingdings" pitchFamily="2" charset="2"/>
              <a:buChar char="l"/>
            </a:pPr>
            <a:r>
              <a:rPr lang="en-US" altLang="ja-JP" sz="2000" dirty="0" smtClean="0"/>
              <a:t>spiral projection chamber, </a:t>
            </a:r>
          </a:p>
          <a:p>
            <a:pPr marL="271463"/>
            <a:r>
              <a:rPr lang="en-US" altLang="ja-JP" sz="2000" dirty="0" smtClean="0"/>
              <a:t>scintillator barrels, jet-drift chambers</a:t>
            </a:r>
          </a:p>
          <a:p>
            <a:pPr>
              <a:buFont typeface="Wingdings" pitchFamily="2" charset="2"/>
              <a:buChar char="l"/>
            </a:pPr>
            <a:r>
              <a:rPr lang="en-US" altLang="ja-JP" sz="2000" dirty="0" smtClean="0"/>
              <a:t>2.4x10</a:t>
            </a:r>
            <a:r>
              <a:rPr lang="en-US" altLang="ja-JP" sz="2000" baseline="30000" dirty="0" smtClean="0"/>
              <a:t>5</a:t>
            </a:r>
            <a:r>
              <a:rPr lang="en-US" altLang="ja-JP" sz="2000" dirty="0" smtClean="0"/>
              <a:t>/4.7x10</a:t>
            </a:r>
            <a:r>
              <a:rPr lang="en-US" altLang="ja-JP" sz="2000" baseline="30000" dirty="0" smtClean="0"/>
              <a:t>4 </a:t>
            </a:r>
            <a:r>
              <a:rPr lang="en-US" altLang="ja-JP" sz="2000" dirty="0" smtClean="0"/>
              <a:t>events of 4/5-prong in </a:t>
            </a:r>
            <a:r>
              <a:rPr lang="en-US" altLang="ja-JP" sz="2000" baseline="30000" dirty="0" smtClean="0"/>
              <a:t>4</a:t>
            </a:r>
            <a:r>
              <a:rPr lang="en-US" altLang="ja-JP" sz="2000" dirty="0" smtClean="0"/>
              <a:t>He</a:t>
            </a:r>
          </a:p>
          <a:p>
            <a:pPr>
              <a:buFont typeface="Wingdings" pitchFamily="2" charset="2"/>
              <a:buChar char="l"/>
            </a:pPr>
            <a:r>
              <a:rPr lang="en-US" altLang="ja-JP" sz="2000" dirty="0" err="1" smtClean="0"/>
              <a:t>p</a:t>
            </a:r>
            <a:r>
              <a:rPr lang="en-US" altLang="ja-JP" sz="2000" baseline="-25000" dirty="0" err="1" smtClean="0"/>
              <a:t>min</a:t>
            </a:r>
            <a:r>
              <a:rPr lang="en-US" altLang="ja-JP" sz="2000" dirty="0" smtClean="0"/>
              <a:t> = 100/150/300MeV/c for </a:t>
            </a:r>
            <a:r>
              <a:rPr lang="en-US" altLang="ja-JP" sz="2000" dirty="0" smtClean="0">
                <a:latin typeface="Symbol" pitchFamily="18" charset="2"/>
              </a:rPr>
              <a:t>p</a:t>
            </a:r>
            <a:r>
              <a:rPr lang="en-US" altLang="ja-JP" sz="2000" dirty="0" smtClean="0"/>
              <a:t>/K/p</a:t>
            </a:r>
          </a:p>
        </p:txBody>
      </p:sp>
      <p:pic>
        <p:nvPicPr>
          <p:cNvPr id="9" name="図 8" descr="文書名 _OBELIX-proposal.png"/>
          <p:cNvPicPr>
            <a:picLocks noChangeAspect="1"/>
          </p:cNvPicPr>
          <p:nvPr/>
        </p:nvPicPr>
        <p:blipFill>
          <a:blip r:embed="rId3" cstate="print"/>
          <a:srcRect t="6411" b="3142"/>
          <a:stretch>
            <a:fillRect/>
          </a:stretch>
        </p:blipFill>
        <p:spPr>
          <a:xfrm>
            <a:off x="271647" y="3482028"/>
            <a:ext cx="4049981" cy="262617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0" name="図 9" descr="文書名 _OBELIX-proposal.png"/>
          <p:cNvPicPr>
            <a:picLocks noChangeAspect="1"/>
          </p:cNvPicPr>
          <p:nvPr/>
        </p:nvPicPr>
        <p:blipFill>
          <a:blip r:embed="rId4" cstate="print"/>
          <a:srcRect l="6250" t="9680" r="5468" b="14039"/>
          <a:stretch>
            <a:fillRect/>
          </a:stretch>
        </p:blipFill>
        <p:spPr>
          <a:xfrm>
            <a:off x="4798578" y="3472544"/>
            <a:ext cx="4061409" cy="2515918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1103265" y="6027003"/>
            <a:ext cx="6937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i="1" dirty="0" smtClean="0">
                <a:solidFill>
                  <a:srgbClr val="0070C0"/>
                </a:solidFill>
              </a:rPr>
              <a:t>they discuss the possibility of formation and decay of K</a:t>
            </a:r>
            <a:r>
              <a:rPr kumimoji="1" lang="en-US" altLang="ja-JP" sz="2400" b="1" i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sz="2400" b="1" i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400" b="1" i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sz="2400" b="1" i="1" dirty="0" err="1" smtClean="0">
                <a:solidFill>
                  <a:srgbClr val="0070C0"/>
                </a:solidFill>
              </a:rPr>
              <a:t>nn</a:t>
            </a:r>
            <a:r>
              <a:rPr kumimoji="1" lang="en-US" altLang="ja-JP" sz="2400" b="1" i="1" dirty="0" smtClean="0">
                <a:solidFill>
                  <a:srgbClr val="0070C0"/>
                </a:solidFill>
              </a:rPr>
              <a:t> and K</a:t>
            </a:r>
            <a:r>
              <a:rPr kumimoji="1" lang="en-US" altLang="ja-JP" sz="2400" b="1" i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sz="2400" b="1" i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400" b="1" i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sz="2400" b="1" i="1" dirty="0" err="1" smtClean="0">
                <a:solidFill>
                  <a:srgbClr val="0070C0"/>
                </a:solidFill>
              </a:rPr>
              <a:t>pnn</a:t>
            </a:r>
            <a:r>
              <a:rPr kumimoji="1" lang="en-US" altLang="ja-JP" sz="2400" b="1" i="1" dirty="0" smtClean="0">
                <a:solidFill>
                  <a:srgbClr val="0070C0"/>
                </a:solidFill>
              </a:rPr>
              <a:t> bound system</a:t>
            </a:r>
            <a:endParaRPr kumimoji="1" lang="ja-JP" altLang="en-US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96255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 smtClean="0"/>
              <a:t>Experimental Approach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" y="990601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i="1" dirty="0" smtClean="0">
                <a:solidFill>
                  <a:srgbClr val="0070C0"/>
                </a:solidFill>
              </a:rPr>
              <a:t>The double-strangeness production yield of ~10</a:t>
            </a:r>
            <a:r>
              <a:rPr lang="en-US" altLang="ja-JP" sz="2400" b="1" i="1" baseline="30000" dirty="0" smtClean="0">
                <a:solidFill>
                  <a:srgbClr val="0070C0"/>
                </a:solidFill>
              </a:rPr>
              <a:t>-4</a:t>
            </a:r>
            <a:r>
              <a:rPr lang="en-US" altLang="ja-JP" sz="2400" b="1" i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altLang="ja-JP" sz="2400" b="1" i="1" dirty="0" smtClean="0">
                <a:solidFill>
                  <a:srgbClr val="0070C0"/>
                </a:solidFill>
              </a:rPr>
              <a:t>makes it possible to explore the exotic systems.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How to Measure?</a:t>
            </a:r>
            <a:endParaRPr kumimoji="1" lang="ja-JP" altLang="en-US" b="1" baseline="30000" dirty="0"/>
          </a:p>
        </p:txBody>
      </p:sp>
      <p:graphicFrame>
        <p:nvGraphicFramePr>
          <p:cNvPr id="175106" name="Object 2"/>
          <p:cNvGraphicFramePr>
            <a:graphicFrameLocks noChangeAspect="1"/>
          </p:cNvGraphicFramePr>
          <p:nvPr/>
        </p:nvGraphicFramePr>
        <p:xfrm>
          <a:off x="2648363" y="1146098"/>
          <a:ext cx="3856037" cy="457200"/>
        </p:xfrm>
        <a:graphic>
          <a:graphicData uri="http://schemas.openxmlformats.org/presentationml/2006/ole">
            <p:oleObj spid="_x0000_s175106" name="Equation" r:id="rId5" imgW="1930320" imgH="228600" progId="Equation.DSMT4">
              <p:embed/>
            </p:oleObj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862706" y="705074"/>
            <a:ext cx="3420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we focus the reaction:</a:t>
            </a:r>
            <a:endParaRPr kumimoji="1" lang="ja-JP" altLang="en-US" sz="2800" dirty="0"/>
          </a:p>
        </p:txBody>
      </p:sp>
      <p:sp>
        <p:nvSpPr>
          <p:cNvPr id="8" name="角丸四角形 7"/>
          <p:cNvSpPr/>
          <p:nvPr/>
        </p:nvSpPr>
        <p:spPr>
          <a:xfrm>
            <a:off x="958472" y="672029"/>
            <a:ext cx="7194015" cy="94745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89829" y="1806761"/>
            <a:ext cx="6731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rgbClr val="00B0F0"/>
                </a:solidFill>
              </a:rPr>
              <a:t>(although K</a:t>
            </a:r>
            <a:r>
              <a:rPr lang="en-US" altLang="ja-JP" sz="2400" i="1" baseline="30000" dirty="0" smtClean="0">
                <a:solidFill>
                  <a:srgbClr val="00B0F0"/>
                </a:solidFill>
              </a:rPr>
              <a:t>-</a:t>
            </a:r>
            <a:r>
              <a:rPr lang="en-US" altLang="ja-JP" sz="2400" i="1" dirty="0" smtClean="0">
                <a:solidFill>
                  <a:srgbClr val="00B0F0"/>
                </a:solidFill>
              </a:rPr>
              <a:t>K</a:t>
            </a:r>
            <a:r>
              <a:rPr lang="en-US" altLang="ja-JP" sz="2400" i="1" baseline="30000" dirty="0" smtClean="0">
                <a:solidFill>
                  <a:srgbClr val="00B0F0"/>
                </a:solidFill>
              </a:rPr>
              <a:t>-</a:t>
            </a:r>
            <a:r>
              <a:rPr lang="en-US" altLang="ja-JP" sz="2400" i="1" dirty="0" smtClean="0">
                <a:solidFill>
                  <a:srgbClr val="00B0F0"/>
                </a:solidFill>
              </a:rPr>
              <a:t>pp decay modes are not known at all,)</a:t>
            </a:r>
          </a:p>
          <a:p>
            <a:pPr algn="ctr"/>
            <a:r>
              <a:rPr lang="en-US" altLang="ja-JP" sz="2400" dirty="0" smtClean="0"/>
              <a:t>we assume the most energetic favored decay mode:</a:t>
            </a:r>
          </a:p>
        </p:txBody>
      </p:sp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3405187" y="2581407"/>
          <a:ext cx="2333625" cy="457200"/>
        </p:xfrm>
        <a:graphic>
          <a:graphicData uri="http://schemas.openxmlformats.org/presentationml/2006/ole">
            <p:oleObj spid="_x0000_s175108" name="Equation" r:id="rId6" imgW="1168200" imgH="228600" progId="Equation.DSMT4">
              <p:embed/>
            </p:oleObj>
          </a:graphicData>
        </a:graphic>
      </p:graphicFrame>
      <p:sp>
        <p:nvSpPr>
          <p:cNvPr id="11" name="下矢印 10"/>
          <p:cNvSpPr/>
          <p:nvPr/>
        </p:nvSpPr>
        <p:spPr>
          <a:xfrm>
            <a:off x="3877938" y="3161841"/>
            <a:ext cx="1310952" cy="1036244"/>
          </a:xfrm>
          <a:prstGeom prst="downArrow">
            <a:avLst>
              <a:gd name="adj1" fmla="val 50000"/>
              <a:gd name="adj2" fmla="val 39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4056" y="4356615"/>
            <a:ext cx="8645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We can measure the K</a:t>
            </a:r>
            <a:r>
              <a:rPr kumimoji="1" lang="en-US" altLang="ja-JP" sz="2800" baseline="30000" dirty="0" smtClean="0"/>
              <a:t>-</a:t>
            </a:r>
            <a:r>
              <a:rPr kumimoji="1" lang="en-US" altLang="ja-JP" sz="2800" dirty="0" smtClean="0"/>
              <a:t>K</a:t>
            </a:r>
            <a:r>
              <a:rPr kumimoji="1" lang="en-US" altLang="ja-JP" sz="2800" baseline="30000" dirty="0" smtClean="0"/>
              <a:t>-</a:t>
            </a:r>
            <a:r>
              <a:rPr kumimoji="1" lang="en-US" altLang="ja-JP" sz="2800" dirty="0" smtClean="0"/>
              <a:t>pp signal </a:t>
            </a:r>
            <a:r>
              <a:rPr kumimoji="1" lang="en-US" altLang="ja-JP" sz="2800" b="1" u="sng" dirty="0" smtClean="0"/>
              <a:t>exclusively</a:t>
            </a:r>
          </a:p>
          <a:p>
            <a:pPr algn="ctr"/>
            <a:r>
              <a:rPr kumimoji="1" lang="en-US" altLang="ja-JP" sz="2800" dirty="0" smtClean="0"/>
              <a:t> by detection of </a:t>
            </a:r>
            <a:r>
              <a:rPr lang="en-US" altLang="ja-JP" sz="2800" dirty="0" smtClean="0"/>
              <a:t>a</a:t>
            </a:r>
            <a:r>
              <a:rPr kumimoji="1" lang="en-US" altLang="ja-JP" sz="2800" dirty="0" smtClean="0"/>
              <a:t>ll particles, K</a:t>
            </a:r>
            <a:r>
              <a:rPr kumimoji="1" lang="en-US" altLang="ja-JP" sz="2800" baseline="30000" dirty="0" smtClean="0"/>
              <a:t>+</a:t>
            </a:r>
            <a:r>
              <a:rPr kumimoji="1" lang="en-US" altLang="ja-JP" sz="2800" dirty="0" smtClean="0"/>
              <a:t>K</a:t>
            </a:r>
            <a:r>
              <a:rPr kumimoji="1" lang="en-US" altLang="ja-JP" sz="2800" baseline="30000" dirty="0" smtClean="0"/>
              <a:t>0</a:t>
            </a:r>
            <a:r>
              <a:rPr kumimoji="1" lang="en-US" altLang="ja-JP" sz="2800" dirty="0" smtClean="0">
                <a:latin typeface="Symbol" pitchFamily="18" charset="2"/>
              </a:rPr>
              <a:t>LL</a:t>
            </a:r>
            <a:r>
              <a:rPr kumimoji="1" lang="en-US" altLang="ja-JP" sz="2800" dirty="0" smtClean="0"/>
              <a:t>, usin</a:t>
            </a:r>
            <a:r>
              <a:rPr lang="en-US" altLang="ja-JP" sz="2800" dirty="0" smtClean="0"/>
              <a:t>g K</a:t>
            </a:r>
            <a:r>
              <a:rPr lang="en-US" altLang="ja-JP" sz="2800" baseline="30000" dirty="0" smtClean="0"/>
              <a:t>0</a:t>
            </a:r>
            <a:r>
              <a:rPr lang="en-US" altLang="ja-JP" sz="2800" dirty="0" smtClean="0">
                <a:sym typeface="Wingdings" pitchFamily="2" charset="2"/>
              </a:rPr>
              <a:t></a:t>
            </a:r>
            <a:r>
              <a:rPr lang="en-US" altLang="ja-JP" sz="28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2800" baseline="30000" dirty="0" smtClean="0">
                <a:sym typeface="Wingdings" pitchFamily="2" charset="2"/>
              </a:rPr>
              <a:t>+</a:t>
            </a:r>
            <a:r>
              <a:rPr lang="en-US" altLang="ja-JP" sz="28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2800" baseline="30000" dirty="0" smtClean="0">
                <a:sym typeface="Wingdings" pitchFamily="2" charset="2"/>
              </a:rPr>
              <a:t>-</a:t>
            </a:r>
            <a:r>
              <a:rPr lang="en-US" altLang="ja-JP" sz="2800" dirty="0" smtClean="0">
                <a:sym typeface="Wingdings" pitchFamily="2" charset="2"/>
              </a:rPr>
              <a:t> mode</a:t>
            </a:r>
            <a:endParaRPr lang="en-US" altLang="ja-JP" sz="28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93755" y="3274762"/>
            <a:ext cx="2723566" cy="46166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rgbClr val="0070C0"/>
                </a:solidFill>
              </a:rPr>
              <a:t>final state = K</a:t>
            </a:r>
            <a:r>
              <a:rPr kumimoji="1" lang="en-US" altLang="ja-JP" sz="2400" b="1" i="1" baseline="30000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sz="2400" b="1" i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400" b="1" i="1" baseline="30000" dirty="0" smtClean="0">
                <a:solidFill>
                  <a:srgbClr val="0070C0"/>
                </a:solidFill>
              </a:rPr>
              <a:t>0</a:t>
            </a:r>
            <a:r>
              <a:rPr kumimoji="1" lang="en-US" altLang="ja-JP" sz="2400" b="1" i="1" dirty="0" smtClean="0">
                <a:solidFill>
                  <a:srgbClr val="0070C0"/>
                </a:solidFill>
                <a:latin typeface="Symbol" pitchFamily="18" charset="2"/>
              </a:rPr>
              <a:t>LL</a:t>
            </a:r>
            <a:endParaRPr kumimoji="1" lang="ja-JP" altLang="en-US" sz="2400" b="1" i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61940" y="5661523"/>
            <a:ext cx="5010883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chemeClr val="bg1"/>
                </a:solidFill>
              </a:rPr>
              <a:t>We need</a:t>
            </a:r>
            <a:endParaRPr kumimoji="1" lang="en-US" altLang="ja-JP" sz="32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3200" b="1" dirty="0" smtClean="0">
                <a:solidFill>
                  <a:schemeClr val="bg1"/>
                </a:solidFill>
              </a:rPr>
              <a:t>wide-acceptance detectors.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07" y="566072"/>
            <a:ext cx="912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/>
              <a:t>This talk </a:t>
            </a:r>
            <a:r>
              <a:rPr lang="en-US" altLang="ja-JP" sz="3200" b="1" dirty="0" smtClean="0"/>
              <a:t>is </a:t>
            </a:r>
            <a:r>
              <a:rPr kumimoji="1" lang="en-US" altLang="ja-JP" sz="3200" b="1" dirty="0" smtClean="0"/>
              <a:t>based on the </a:t>
            </a:r>
            <a:r>
              <a:rPr kumimoji="1" lang="en-US" altLang="ja-JP" sz="3200" b="1" dirty="0" err="1" smtClean="0"/>
              <a:t>LoI</a:t>
            </a:r>
            <a:r>
              <a:rPr kumimoji="1" lang="en-US" altLang="ja-JP" sz="3200" b="1" dirty="0" smtClean="0"/>
              <a:t> </a:t>
            </a:r>
            <a:r>
              <a:rPr lang="en-US" altLang="ja-JP" sz="3200" b="1" dirty="0" smtClean="0"/>
              <a:t>submitted in June, 2009.</a:t>
            </a:r>
            <a:endParaRPr kumimoji="1" lang="ja-JP" altLang="en-US" sz="3200" b="1" dirty="0"/>
          </a:p>
        </p:txBody>
      </p:sp>
      <p:pic>
        <p:nvPicPr>
          <p:cNvPr id="6" name="図 5" descr="文書名 _pbar.6.png"/>
          <p:cNvPicPr>
            <a:picLocks noChangeAspect="1"/>
          </p:cNvPicPr>
          <p:nvPr/>
        </p:nvPicPr>
        <p:blipFill>
          <a:blip r:embed="rId3" cstate="print"/>
          <a:srcRect l="11680" t="12381" r="9362" b="54286"/>
          <a:stretch>
            <a:fillRect/>
          </a:stretch>
        </p:blipFill>
        <p:spPr>
          <a:xfrm>
            <a:off x="551626" y="1347107"/>
            <a:ext cx="8040748" cy="48033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be120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013333"/>
            <a:ext cx="3168000" cy="2146194"/>
          </a:xfrm>
          <a:prstGeom prst="rect">
            <a:avLst/>
          </a:prstGeom>
        </p:spPr>
      </p:pic>
      <p:pic>
        <p:nvPicPr>
          <p:cNvPr id="25" name="図 24" descr="be150-1.png"/>
          <p:cNvPicPr>
            <a:picLocks noChangeAspect="1"/>
          </p:cNvPicPr>
          <p:nvPr/>
        </p:nvPicPr>
        <p:blipFill>
          <a:blip r:embed="rId6" cstate="print"/>
          <a:srcRect r="3764"/>
          <a:stretch>
            <a:fillRect/>
          </a:stretch>
        </p:blipFill>
        <p:spPr>
          <a:xfrm>
            <a:off x="3047114" y="2039500"/>
            <a:ext cx="3049772" cy="2146911"/>
          </a:xfrm>
          <a:prstGeom prst="rect">
            <a:avLst/>
          </a:prstGeom>
        </p:spPr>
      </p:pic>
      <p:pic>
        <p:nvPicPr>
          <p:cNvPr id="26" name="図 25" descr="be200-1.png"/>
          <p:cNvPicPr>
            <a:picLocks noChangeAspect="1"/>
          </p:cNvPicPr>
          <p:nvPr/>
        </p:nvPicPr>
        <p:blipFill>
          <a:blip r:embed="rId7" cstate="print"/>
          <a:srcRect r="4172"/>
          <a:stretch>
            <a:fillRect/>
          </a:stretch>
        </p:blipFill>
        <p:spPr>
          <a:xfrm>
            <a:off x="6107144" y="2047762"/>
            <a:ext cx="3036856" cy="2146911"/>
          </a:xfrm>
          <a:prstGeom prst="rect">
            <a:avLst/>
          </a:prstGeom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Expected Kinematics</a:t>
            </a:r>
            <a:endParaRPr kumimoji="1" lang="ja-JP" altLang="en-US" b="1" baseline="30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55029" y="627959"/>
            <a:ext cx="242887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assumptions:</a:t>
            </a:r>
          </a:p>
          <a:p>
            <a:pPr>
              <a:buFont typeface="Wingdings" pitchFamily="2" charset="2"/>
              <a:buChar char="ü"/>
            </a:pPr>
            <a:r>
              <a:rPr lang="en-US" altLang="ja-JP" sz="2000" dirty="0" smtClean="0"/>
              <a:t>widths of K</a:t>
            </a:r>
            <a:r>
              <a:rPr lang="en-US" altLang="ja-JP" sz="2000" baseline="30000" dirty="0" smtClean="0"/>
              <a:t>-</a:t>
            </a:r>
            <a:r>
              <a:rPr lang="en-US" altLang="ja-JP" sz="2000" dirty="0" smtClean="0"/>
              <a:t>K</a:t>
            </a:r>
            <a:r>
              <a:rPr lang="en-US" altLang="ja-JP" sz="2000" baseline="30000" dirty="0" smtClean="0"/>
              <a:t>-</a:t>
            </a:r>
            <a:r>
              <a:rPr lang="en-US" altLang="ja-JP" sz="2000" dirty="0" smtClean="0"/>
              <a:t>pp = 0</a:t>
            </a:r>
          </a:p>
          <a:p>
            <a:pPr>
              <a:buFont typeface="Wingdings" pitchFamily="2" charset="2"/>
              <a:buChar char="ü"/>
            </a:pPr>
            <a:r>
              <a:rPr kumimoji="1" lang="en-US" altLang="ja-JP" sz="2000" dirty="0" smtClean="0"/>
              <a:t>isotropic decay</a:t>
            </a:r>
            <a:endParaRPr kumimoji="1" lang="ja-JP" altLang="en-US" sz="20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721168" y="1204537"/>
          <a:ext cx="3632683" cy="454459"/>
        </p:xfrm>
        <a:graphic>
          <a:graphicData uri="http://schemas.openxmlformats.org/presentationml/2006/ole">
            <p:oleObj spid="_x0000_s178178" name="Equation" r:id="rId8" imgW="1930320" imgH="241200" progId="Equation.DSMT4">
              <p:embed/>
            </p:oleObj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0" y="1809565"/>
            <a:ext cx="154721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B.E=120MeV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24782" y="1827776"/>
            <a:ext cx="154721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B.E=150MeV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06801" y="1846347"/>
            <a:ext cx="154721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B.E=200MeV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375272" y="1796709"/>
            <a:ext cx="153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(th.+11MeV)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54234" y="4219461"/>
            <a:ext cx="8835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K</a:t>
            </a:r>
            <a:r>
              <a:rPr kumimoji="1" lang="en-US" altLang="ja-JP" sz="28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28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 production channel, the </a:t>
            </a:r>
            <a:r>
              <a:rPr kumimoji="1" lang="en-US" altLang="ja-JP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kaons</a:t>
            </a:r>
            <a:r>
              <a:rPr kumimoji="1"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very small momentum of up to 300MeV/c, even if B.E.=200MeV.</a:t>
            </a:r>
            <a:endParaRPr kumimoji="1" lang="ja-JP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72700" y="5894104"/>
            <a:ext cx="7998600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bg1"/>
                </a:solidFill>
              </a:rPr>
              <a:t>We have to construct 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low mass material detectors.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下矢印 29"/>
          <p:cNvSpPr/>
          <p:nvPr/>
        </p:nvSpPr>
        <p:spPr>
          <a:xfrm>
            <a:off x="3899971" y="5166911"/>
            <a:ext cx="1388018" cy="661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97454" y="627958"/>
            <a:ext cx="4065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2800" b="1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kumimoji="1" lang="en-US" altLang="ja-JP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2800" b="1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kumimoji="1" lang="en-US" altLang="ja-JP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momentum spectra</a:t>
            </a:r>
            <a:endParaRPr kumimoji="1" lang="ja-JP" alt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37281" y="2192354"/>
            <a:ext cx="15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/>
              <a:t>~70MeV/c Kaon</a:t>
            </a:r>
            <a:endParaRPr kumimoji="1" lang="ja-JP" altLang="en-US" sz="1600" b="1" i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91361" y="2223570"/>
            <a:ext cx="1642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/>
              <a:t>~150MeV/c Kaon</a:t>
            </a:r>
            <a:endParaRPr kumimoji="1" lang="ja-JP" altLang="en-US" sz="1600" b="1" i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64597" y="2242145"/>
            <a:ext cx="1642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/>
              <a:t>~200MeV/c Kaon</a:t>
            </a:r>
            <a:endParaRPr kumimoji="1" lang="ja-JP" altLang="en-US" sz="1600" b="1" i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36432" y="6519446"/>
            <a:ext cx="732162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/>
              <a:t>~200MeV/c </a:t>
            </a:r>
            <a:r>
              <a:rPr kumimoji="1" lang="en-US" altLang="ja-JP" sz="1600" b="1" i="1" dirty="0" smtClean="0">
                <a:latin typeface="Symbol" pitchFamily="18" charset="2"/>
              </a:rPr>
              <a:t>p</a:t>
            </a:r>
            <a:r>
              <a:rPr kumimoji="1" lang="en-US" altLang="ja-JP" sz="1600" b="1" i="1" dirty="0" smtClean="0"/>
              <a:t> from K</a:t>
            </a:r>
            <a:r>
              <a:rPr kumimoji="1" lang="en-US" altLang="ja-JP" sz="1600" b="1" i="1" baseline="30000" dirty="0" smtClean="0"/>
              <a:t>0</a:t>
            </a:r>
            <a:r>
              <a:rPr kumimoji="1" lang="en-US" altLang="ja-JP" sz="1600" b="1" i="1" baseline="-25000" dirty="0" smtClean="0"/>
              <a:t>S</a:t>
            </a:r>
            <a:r>
              <a:rPr kumimoji="1" lang="en-US" altLang="ja-JP" sz="1600" b="1" i="1" dirty="0" smtClean="0"/>
              <a:t>,  ~800MeV/c </a:t>
            </a:r>
            <a:r>
              <a:rPr kumimoji="1" lang="en-US" altLang="ja-JP" sz="1600" b="1" i="1" dirty="0" smtClean="0">
                <a:latin typeface="Symbol" pitchFamily="18" charset="2"/>
              </a:rPr>
              <a:t>L</a:t>
            </a:r>
            <a:r>
              <a:rPr kumimoji="1" lang="en-US" altLang="ja-JP" sz="1600" b="1" i="1" dirty="0" smtClean="0"/>
              <a:t>,  </a:t>
            </a:r>
            <a:r>
              <a:rPr lang="en-US" altLang="ja-JP" sz="1600" b="1" i="1" dirty="0" smtClean="0"/>
              <a:t>~700MeV/c p from </a:t>
            </a:r>
            <a:r>
              <a:rPr lang="en-US" altLang="ja-JP" sz="1600" b="1" i="1" dirty="0" smtClean="0">
                <a:latin typeface="Symbol" pitchFamily="18" charset="2"/>
              </a:rPr>
              <a:t>L</a:t>
            </a:r>
            <a:r>
              <a:rPr lang="en-US" altLang="ja-JP" sz="1600" b="1" i="1" dirty="0" smtClean="0"/>
              <a:t>,  </a:t>
            </a:r>
            <a:r>
              <a:rPr kumimoji="1" lang="en-US" altLang="ja-JP" sz="1600" b="1" i="1" dirty="0" smtClean="0"/>
              <a:t>~150MeV/c </a:t>
            </a:r>
            <a:r>
              <a:rPr kumimoji="1" lang="en-US" altLang="ja-JP" sz="1600" b="1" i="1" dirty="0" smtClean="0">
                <a:latin typeface="Symbol" pitchFamily="18" charset="2"/>
              </a:rPr>
              <a:t>p</a:t>
            </a:r>
            <a:r>
              <a:rPr kumimoji="1" lang="en-US" altLang="ja-JP" sz="1600" b="1" i="1" baseline="30000" dirty="0" smtClean="0"/>
              <a:t>-</a:t>
            </a:r>
            <a:r>
              <a:rPr kumimoji="1" lang="en-US" altLang="ja-JP" sz="1600" b="1" i="1" dirty="0" smtClean="0"/>
              <a:t> from </a:t>
            </a:r>
            <a:r>
              <a:rPr kumimoji="1" lang="en-US" altLang="ja-JP" sz="1600" b="1" i="1" dirty="0" smtClean="0">
                <a:latin typeface="Symbol" pitchFamily="18" charset="2"/>
              </a:rPr>
              <a:t>L</a:t>
            </a:r>
            <a:endParaRPr kumimoji="1" lang="ja-JP" altLang="en-US" sz="1600" b="1" i="1" dirty="0">
              <a:latin typeface="Symbol" pitchFamily="18" charset="2"/>
            </a:endParaRPr>
          </a:p>
        </p:txBody>
      </p: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Procedure of the 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 Measurement</a:t>
            </a:r>
            <a:endParaRPr kumimoji="1" lang="ja-JP" altLang="en-US" b="1" baseline="30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6096" y="903383"/>
            <a:ext cx="622375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points of the experiment</a:t>
            </a:r>
          </a:p>
          <a:p>
            <a:pPr marL="363538">
              <a:buFont typeface="Wingdings" pitchFamily="2" charset="2"/>
              <a:buChar char="l"/>
            </a:pPr>
            <a:r>
              <a:rPr lang="en-US" altLang="ja-JP" sz="2400" dirty="0" smtClean="0"/>
              <a:t>high intensity p</a:t>
            </a:r>
            <a:r>
              <a:rPr lang="en-US" altLang="ja-JP" sz="2400" baseline="30000" dirty="0" smtClean="0"/>
              <a:t>bar</a:t>
            </a:r>
            <a:r>
              <a:rPr lang="en-US" altLang="ja-JP" sz="2400" dirty="0" smtClean="0"/>
              <a:t> beam</a:t>
            </a:r>
          </a:p>
          <a:p>
            <a:pPr marL="363538">
              <a:buFont typeface="Wingdings" pitchFamily="2" charset="2"/>
              <a:buChar char="l"/>
            </a:pPr>
            <a:r>
              <a:rPr kumimoji="1" lang="en-US" altLang="ja-JP" sz="2400" dirty="0" smtClean="0"/>
              <a:t>wide-acceptance and low-material detector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8130" y="2467778"/>
            <a:ext cx="7260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measure the K-K-pp signal</a:t>
            </a:r>
          </a:p>
          <a:p>
            <a:pPr marL="363538">
              <a:buFont typeface="Wingdings" pitchFamily="2" charset="2"/>
              <a:buChar char="l"/>
            </a:pPr>
            <a:r>
              <a:rPr lang="en-US" altLang="ja-JP" sz="2400" dirty="0" smtClean="0"/>
              <a:t>(semi-inclusive) K</a:t>
            </a:r>
            <a:r>
              <a:rPr lang="en-US" altLang="ja-JP" sz="2400" baseline="30000" dirty="0" smtClean="0"/>
              <a:t>0</a:t>
            </a:r>
            <a:r>
              <a:rPr lang="en-US" altLang="ja-JP" sz="2400" baseline="-25000" dirty="0" smtClean="0"/>
              <a:t>S</a:t>
            </a:r>
            <a:r>
              <a:rPr lang="en-US" altLang="ja-JP" sz="2400" dirty="0" smtClean="0"/>
              <a:t>K</a:t>
            </a:r>
            <a:r>
              <a:rPr lang="en-US" altLang="ja-JP" sz="2400" baseline="30000" dirty="0" smtClean="0"/>
              <a:t>+</a:t>
            </a:r>
            <a:r>
              <a:rPr lang="en-US" altLang="ja-JP" sz="2400" dirty="0" smtClean="0"/>
              <a:t> missing-mass w/ </a:t>
            </a:r>
            <a:r>
              <a:rPr lang="en-US" altLang="ja-JP" sz="2400" dirty="0" smtClean="0">
                <a:latin typeface="Symbol" pitchFamily="18" charset="2"/>
                <a:ea typeface="SimHei" pitchFamily="49" charset="-122"/>
              </a:rPr>
              <a:t>L</a:t>
            </a:r>
            <a:r>
              <a:rPr lang="en-US" altLang="ja-JP" sz="2400" dirty="0" smtClean="0"/>
              <a:t>-tag</a:t>
            </a:r>
          </a:p>
          <a:p>
            <a:pPr marL="363538">
              <a:buFont typeface="Wingdings" pitchFamily="2" charset="2"/>
              <a:buChar char="l"/>
            </a:pPr>
            <a:r>
              <a:rPr lang="en-US" altLang="ja-JP" sz="2400" dirty="0" smtClean="0"/>
              <a:t>(inclusive)           </a:t>
            </a:r>
            <a:r>
              <a:rPr lang="en-US" altLang="ja-JP" sz="2400" dirty="0" smtClean="0">
                <a:latin typeface="Symbol" pitchFamily="18" charset="2"/>
              </a:rPr>
              <a:t>LL</a:t>
            </a:r>
            <a:r>
              <a:rPr lang="en-US" altLang="ja-JP" sz="2400" dirty="0" smtClean="0"/>
              <a:t> invariant mass</a:t>
            </a:r>
          </a:p>
          <a:p>
            <a:pPr marL="363538">
              <a:buFont typeface="Wingdings" pitchFamily="2" charset="2"/>
              <a:buChar char="l"/>
            </a:pPr>
            <a:r>
              <a:rPr lang="en-US" altLang="ja-JP" sz="2400" dirty="0" smtClean="0"/>
              <a:t>(exclusive)           K</a:t>
            </a:r>
            <a:r>
              <a:rPr lang="en-US" altLang="ja-JP" sz="2400" baseline="30000" dirty="0" smtClean="0"/>
              <a:t>0</a:t>
            </a:r>
            <a:r>
              <a:rPr lang="en-US" altLang="ja-JP" sz="2400" baseline="-25000" dirty="0" smtClean="0"/>
              <a:t>S</a:t>
            </a:r>
            <a:r>
              <a:rPr lang="en-US" altLang="ja-JP" sz="2400" dirty="0" smtClean="0"/>
              <a:t>K</a:t>
            </a:r>
            <a:r>
              <a:rPr lang="en-US" altLang="ja-JP" sz="2400" baseline="30000" dirty="0" smtClean="0"/>
              <a:t>+</a:t>
            </a:r>
            <a:r>
              <a:rPr lang="en-US" altLang="ja-JP" sz="2400" dirty="0" smtClean="0">
                <a:latin typeface="Symbol" pitchFamily="18" charset="2"/>
              </a:rPr>
              <a:t>LL</a:t>
            </a:r>
            <a:r>
              <a:rPr lang="en-US" altLang="ja-JP" sz="2400" dirty="0" smtClean="0"/>
              <a:t> detection</a:t>
            </a:r>
          </a:p>
          <a:p>
            <a:r>
              <a:rPr lang="en-US" altLang="ja-JP" sz="2000" i="1" dirty="0" smtClean="0">
                <a:solidFill>
                  <a:srgbClr val="C00000"/>
                </a:solidFill>
              </a:rPr>
              <a:t>*</a:t>
            </a:r>
            <a:r>
              <a:rPr lang="en-US" altLang="ja-JP" sz="2000" i="1" baseline="30000" dirty="0" smtClean="0">
                <a:solidFill>
                  <a:srgbClr val="C00000"/>
                </a:solidFill>
              </a:rPr>
              <a:t>1</a:t>
            </a:r>
            <a:r>
              <a:rPr lang="en-US" altLang="ja-JP" sz="2000" i="1" dirty="0" smtClean="0">
                <a:solidFill>
                  <a:srgbClr val="C00000"/>
                </a:solidFill>
              </a:rPr>
              <a:t> because of the low-momentum kaon, it could be hard to detect all particles</a:t>
            </a:r>
          </a:p>
          <a:p>
            <a:r>
              <a:rPr lang="en-US" altLang="ja-JP" sz="2000" i="1" dirty="0" smtClean="0">
                <a:solidFill>
                  <a:srgbClr val="C00000"/>
                </a:solidFill>
              </a:rPr>
              <a:t>*</a:t>
            </a:r>
            <a:r>
              <a:rPr lang="en-US" altLang="ja-JP" sz="2000" i="1" baseline="30000" dirty="0" smtClean="0">
                <a:solidFill>
                  <a:srgbClr val="C00000"/>
                </a:solidFill>
              </a:rPr>
              <a:t>2</a:t>
            </a:r>
            <a:r>
              <a:rPr lang="en-US" altLang="ja-JP" sz="2000" i="1" dirty="0" smtClean="0">
                <a:solidFill>
                  <a:srgbClr val="C00000"/>
                </a:solidFill>
              </a:rPr>
              <a:t> semi-inclusive and inclusive spectra could contain background from 2N annihilation and K</a:t>
            </a:r>
            <a:r>
              <a:rPr lang="en-US" altLang="ja-JP" sz="2000" i="1" baseline="30000" dirty="0" smtClean="0">
                <a:solidFill>
                  <a:srgbClr val="C00000"/>
                </a:solidFill>
              </a:rPr>
              <a:t>-</a:t>
            </a:r>
            <a:r>
              <a:rPr lang="en-US" altLang="ja-JP" sz="2000" i="1" dirty="0" smtClean="0">
                <a:solidFill>
                  <a:srgbClr val="C00000"/>
                </a:solidFill>
              </a:rPr>
              <a:t>K</a:t>
            </a:r>
            <a:r>
              <a:rPr lang="en-US" altLang="ja-JP" sz="2000" i="1" baseline="30000" dirty="0" smtClean="0">
                <a:solidFill>
                  <a:srgbClr val="C00000"/>
                </a:solidFill>
              </a:rPr>
              <a:t>-</a:t>
            </a:r>
            <a:r>
              <a:rPr lang="en-US" altLang="ja-JP" sz="2000" i="1" dirty="0" smtClean="0">
                <a:solidFill>
                  <a:srgbClr val="C00000"/>
                </a:solidFill>
              </a:rPr>
              <a:t>pp decays, respectively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Beam-Line</a:t>
            </a:r>
            <a:endParaRPr kumimoji="1" lang="ja-JP" altLang="en-US" b="1" baseline="30000" dirty="0"/>
          </a:p>
        </p:txBody>
      </p:sp>
      <p:pic>
        <p:nvPicPr>
          <p:cNvPr id="5" name="図 4" descr="文書名 _E17_proposal.png"/>
          <p:cNvPicPr>
            <a:picLocks noChangeAspect="1"/>
          </p:cNvPicPr>
          <p:nvPr/>
        </p:nvPicPr>
        <p:blipFill>
          <a:blip r:embed="rId4" cstate="print"/>
          <a:srcRect l="26093" t="3373" r="27340" b="58394"/>
          <a:stretch>
            <a:fillRect/>
          </a:stretch>
        </p:blipFill>
        <p:spPr>
          <a:xfrm>
            <a:off x="484741" y="1167788"/>
            <a:ext cx="2666083" cy="283271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192421" y="451690"/>
            <a:ext cx="6759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would like to perform the proposed experiment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J-PARC K1.8BR beam line (or K1.1)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0" y="4174623"/>
            <a:ext cx="3888953" cy="2683377"/>
            <a:chOff x="154237" y="4174623"/>
            <a:chExt cx="3888953" cy="2683377"/>
          </a:xfrm>
        </p:grpSpPr>
        <p:pic>
          <p:nvPicPr>
            <p:cNvPr id="11" name="Picture 3" descr="C:\Users\sakuma\Desktop\gr_pbar_k18br1-2.png"/>
            <p:cNvPicPr>
              <a:picLocks noChangeAspect="1" noChangeArrowheads="1"/>
            </p:cNvPicPr>
            <p:nvPr/>
          </p:nvPicPr>
          <p:blipFill>
            <a:blip r:embed="rId5" cstate="print"/>
            <a:srcRect l="1687" t="7987" r="7952"/>
            <a:stretch>
              <a:fillRect/>
            </a:stretch>
          </p:blipFill>
          <p:spPr bwMode="auto">
            <a:xfrm>
              <a:off x="154237" y="4174623"/>
              <a:ext cx="3888953" cy="2683377"/>
            </a:xfrm>
            <a:prstGeom prst="rect">
              <a:avLst/>
            </a:prstGeom>
            <a:noFill/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741270" y="5831398"/>
              <a:ext cx="204203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rgbClr val="002060"/>
                  </a:solidFill>
                </a:rPr>
                <a:t>p</a:t>
              </a:r>
              <a:r>
                <a:rPr lang="en-US" altLang="ja-JP" sz="2000" b="1" baseline="30000" dirty="0" smtClean="0">
                  <a:solidFill>
                    <a:srgbClr val="002060"/>
                  </a:solidFill>
                </a:rPr>
                <a:t>bar</a:t>
              </a:r>
              <a:r>
                <a:rPr lang="en-US" altLang="ja-JP" sz="2000" b="1" dirty="0" smtClean="0">
                  <a:solidFill>
                    <a:srgbClr val="002060"/>
                  </a:solidFill>
                </a:rPr>
                <a:t> stopping-rate</a:t>
              </a:r>
              <a:endParaRPr kumimoji="1" lang="ja-JP" altLang="en-US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2638539" y="4198199"/>
            <a:ext cx="3866921" cy="2659801"/>
            <a:chOff x="2225407" y="4198199"/>
            <a:chExt cx="3866921" cy="2659801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2225407" y="4198199"/>
              <a:ext cx="3866921" cy="2659801"/>
              <a:chOff x="2225407" y="4198199"/>
              <a:chExt cx="3866921" cy="2659801"/>
            </a:xfrm>
          </p:grpSpPr>
          <p:pic>
            <p:nvPicPr>
              <p:cNvPr id="12" name="Picture 2" descr="C:\Users\sakuma\Desktop\SanfordWan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687" t="8521" r="8193"/>
              <a:stretch>
                <a:fillRect/>
              </a:stretch>
            </p:blipFill>
            <p:spPr bwMode="auto">
              <a:xfrm>
                <a:off x="2225407" y="4198199"/>
                <a:ext cx="3866921" cy="2659801"/>
              </a:xfrm>
              <a:prstGeom prst="rect">
                <a:avLst/>
              </a:prstGeom>
              <a:noFill/>
            </p:spPr>
          </p:pic>
          <p:sp>
            <p:nvSpPr>
              <p:cNvPr id="13" name="テキスト ボックス 12"/>
              <p:cNvSpPr txBox="1"/>
              <p:nvPr/>
            </p:nvSpPr>
            <p:spPr>
              <a:xfrm>
                <a:off x="2618852" y="4305512"/>
                <a:ext cx="1416670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Font typeface="Wingdings" pitchFamily="2" charset="2"/>
                  <a:buChar char="u"/>
                </a:pPr>
                <a:r>
                  <a:rPr lang="en-US" altLang="ja-JP" sz="1600" b="1" dirty="0" smtClean="0">
                    <a:solidFill>
                      <a:srgbClr val="0070C0"/>
                    </a:solidFill>
                  </a:rPr>
                  <a:t>30GeV-9</a:t>
                </a:r>
                <a:r>
                  <a:rPr lang="en-US" altLang="ja-JP" sz="1600" b="1" dirty="0" smtClean="0">
                    <a:solidFill>
                      <a:srgbClr val="0070C0"/>
                    </a:solidFill>
                    <a:latin typeface="Symbol" pitchFamily="18" charset="2"/>
                  </a:rPr>
                  <a:t>m</a:t>
                </a:r>
                <a:r>
                  <a:rPr lang="en-US" altLang="ja-JP" sz="1600" b="1" dirty="0" smtClean="0">
                    <a:solidFill>
                      <a:srgbClr val="0070C0"/>
                    </a:solidFill>
                  </a:rPr>
                  <a:t>A,</a:t>
                </a:r>
              </a:p>
              <a:p>
                <a:pPr>
                  <a:buFont typeface="Wingdings" pitchFamily="2" charset="2"/>
                  <a:buChar char="u"/>
                </a:pPr>
                <a:r>
                  <a:rPr lang="en-US" altLang="ja-JP" sz="1600" b="1" dirty="0" smtClean="0">
                    <a:solidFill>
                      <a:srgbClr val="0070C0"/>
                    </a:solidFill>
                  </a:rPr>
                  <a:t>6.0degrees</a:t>
                </a:r>
              </a:p>
              <a:p>
                <a:pPr>
                  <a:buFont typeface="Wingdings" pitchFamily="2" charset="2"/>
                  <a:buChar char="u"/>
                </a:pPr>
                <a:r>
                  <a:rPr lang="en-US" altLang="ja-JP" sz="1600" b="1" dirty="0" smtClean="0">
                    <a:solidFill>
                      <a:srgbClr val="0070C0"/>
                    </a:solidFill>
                  </a:rPr>
                  <a:t>Ni-target</a:t>
                </a:r>
                <a:endParaRPr kumimoji="1" lang="ja-JP" altLang="en-US" sz="16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9" name="テキスト ボックス 18"/>
            <p:cNvSpPr txBox="1"/>
            <p:nvPr/>
          </p:nvSpPr>
          <p:spPr>
            <a:xfrm>
              <a:off x="3462116" y="5789167"/>
              <a:ext cx="242091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rgbClr val="002060"/>
                  </a:solidFill>
                </a:rPr>
                <a:t>p</a:t>
              </a:r>
              <a:r>
                <a:rPr kumimoji="1" lang="en-US" altLang="ja-JP" sz="2000" b="1" baseline="30000" dirty="0" smtClean="0">
                  <a:solidFill>
                    <a:srgbClr val="002060"/>
                  </a:solidFill>
                </a:rPr>
                <a:t>bar</a:t>
              </a:r>
              <a:r>
                <a:rPr kumimoji="1" lang="en-US" altLang="ja-JP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ja-JP" sz="2000" b="1" dirty="0" smtClean="0">
                  <a:solidFill>
                    <a:srgbClr val="002060"/>
                  </a:solidFill>
                </a:rPr>
                <a:t>production yield </a:t>
              </a:r>
            </a:p>
            <a:p>
              <a:pPr algn="ctr"/>
              <a:r>
                <a:rPr lang="en-US" altLang="ja-JP" sz="2000" b="1" dirty="0" smtClean="0">
                  <a:solidFill>
                    <a:srgbClr val="002060"/>
                  </a:solidFill>
                </a:rPr>
                <a:t>with a Sanford-Wang</a:t>
              </a:r>
              <a:endParaRPr kumimoji="1" lang="ja-JP" altLang="en-US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5023691" y="4009493"/>
            <a:ext cx="4120309" cy="2848507"/>
            <a:chOff x="5023691" y="4009493"/>
            <a:chExt cx="4120309" cy="2848507"/>
          </a:xfrm>
        </p:grpSpPr>
        <p:pic>
          <p:nvPicPr>
            <p:cNvPr id="14" name="Picture 2" descr="C:\Users\sakuma\Desktop\yield.png"/>
            <p:cNvPicPr>
              <a:picLocks noChangeAspect="1" noChangeArrowheads="1"/>
            </p:cNvPicPr>
            <p:nvPr/>
          </p:nvPicPr>
          <p:blipFill>
            <a:blip r:embed="rId7" cstate="print"/>
            <a:srcRect l="1687" t="7810" r="7952"/>
            <a:stretch>
              <a:fillRect/>
            </a:stretch>
          </p:blipFill>
          <p:spPr bwMode="auto">
            <a:xfrm>
              <a:off x="5023691" y="4009493"/>
              <a:ext cx="4120309" cy="2848507"/>
            </a:xfrm>
            <a:prstGeom prst="rect">
              <a:avLst/>
            </a:prstGeom>
            <a:noFill/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5721696" y="4130378"/>
              <a:ext cx="31200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1.3x10</a:t>
              </a:r>
              <a:r>
                <a:rPr lang="en-US" altLang="ja-JP" sz="2000" b="1" baseline="30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US" altLang="ja-JP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stopped p</a:t>
              </a:r>
              <a:r>
                <a:rPr lang="en-US" altLang="ja-JP" sz="2000" b="1" baseline="30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bar</a:t>
              </a:r>
              <a:r>
                <a:rPr lang="en-US" altLang="ja-JP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/spill</a:t>
              </a:r>
            </a:p>
            <a:p>
              <a:pPr algn="ctr"/>
              <a:r>
                <a:rPr lang="en-US" altLang="ja-JP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 0.65GeV/c, l</a:t>
              </a:r>
              <a:r>
                <a:rPr lang="en-US" altLang="ja-JP" sz="2000" b="1" baseline="-25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degrader</a:t>
              </a:r>
              <a:r>
                <a:rPr lang="en-US" altLang="ja-JP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~</a:t>
              </a:r>
              <a:r>
                <a:rPr lang="en-US" altLang="ja-JP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14cm</a:t>
              </a:r>
              <a:endParaRPr kumimoji="1" lang="ja-JP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415229" y="1206153"/>
            <a:ext cx="5599910" cy="2815003"/>
            <a:chOff x="3415229" y="1151068"/>
            <a:chExt cx="5599910" cy="2815003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3722454" y="1539853"/>
              <a:ext cx="38855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u="sng" dirty="0" smtClean="0"/>
                <a:t>Incident Beam</a:t>
              </a:r>
            </a:p>
            <a:p>
              <a:pPr>
                <a:buFont typeface="Wingdings" pitchFamily="2" charset="2"/>
                <a:buChar char="l"/>
              </a:pPr>
              <a:r>
                <a:rPr kumimoji="1" lang="en-US" altLang="ja-JP" sz="2000" dirty="0" smtClean="0"/>
                <a:t>momentum bite : +/-2.5% (flat)</a:t>
              </a:r>
            </a:p>
            <a:p>
              <a:pPr>
                <a:buFont typeface="Wingdings" pitchFamily="2" charset="2"/>
                <a:buChar char="l"/>
              </a:pPr>
              <a:r>
                <a:rPr lang="en-US" altLang="ja-JP" sz="2000" dirty="0" smtClean="0"/>
                <a:t>incident beam distribution :  ideal</a:t>
              </a:r>
              <a:endParaRPr kumimoji="1" lang="ja-JP" altLang="en-US" sz="20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704839" y="2578112"/>
              <a:ext cx="531030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u="sng" dirty="0" smtClean="0"/>
                <a:t>Detectors</a:t>
              </a:r>
            </a:p>
            <a:p>
              <a:pPr>
                <a:buFont typeface="Wingdings" pitchFamily="2" charset="2"/>
                <a:buChar char="l"/>
              </a:pPr>
              <a:r>
                <a:rPr lang="en-US" altLang="ja-JP" sz="2000" dirty="0" smtClean="0"/>
                <a:t>Carbon Degrader : 1.99*g/cm</a:t>
              </a:r>
              <a:r>
                <a:rPr lang="en-US" altLang="ja-JP" sz="2000" baseline="30000" dirty="0" smtClean="0"/>
                <a:t>3</a:t>
              </a:r>
            </a:p>
            <a:p>
              <a:pPr>
                <a:buFont typeface="Wingdings" pitchFamily="2" charset="2"/>
                <a:buChar char="l"/>
              </a:pPr>
              <a:r>
                <a:rPr lang="en-US" altLang="ja-JP" sz="2000" dirty="0" smtClean="0"/>
                <a:t>Plastic Scintillator : l=1cm, 1.032*g/cm</a:t>
              </a:r>
              <a:r>
                <a:rPr lang="en-US" altLang="ja-JP" sz="2000" baseline="30000" dirty="0" smtClean="0"/>
                <a:t>3</a:t>
              </a:r>
            </a:p>
            <a:p>
              <a:pPr>
                <a:buFont typeface="Wingdings" pitchFamily="2" charset="2"/>
                <a:buChar char="l"/>
              </a:pPr>
              <a:r>
                <a:rPr lang="en-US" altLang="ja-JP" sz="2000" dirty="0" smtClean="0"/>
                <a:t>Liquid He3 target : </a:t>
              </a:r>
              <a:r>
                <a:rPr lang="en-US" altLang="ja-JP" sz="2000" dirty="0" smtClean="0">
                  <a:latin typeface="Symbol" pitchFamily="18" charset="2"/>
                </a:rPr>
                <a:t>f</a:t>
              </a:r>
              <a:r>
                <a:rPr lang="en-US" altLang="ja-JP" sz="2000" dirty="0" smtClean="0"/>
                <a:t>7cm, l=12cm, 0.080*g/cm</a:t>
              </a:r>
              <a:r>
                <a:rPr lang="en-US" altLang="ja-JP" sz="2000" baseline="30000" dirty="0" smtClean="0"/>
                <a:t>3</a:t>
              </a:r>
              <a:endParaRPr kumimoji="1" lang="ja-JP" altLang="en-US" sz="2000" baseline="300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589732" y="1151068"/>
              <a:ext cx="53201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p</a:t>
              </a:r>
              <a:r>
                <a:rPr kumimoji="1" lang="en-US" altLang="ja-JP" sz="2400" b="1" baseline="30000" dirty="0" smtClean="0"/>
                <a:t>bar</a:t>
              </a:r>
              <a:r>
                <a:rPr kumimoji="1" lang="en-US" altLang="ja-JP" sz="2400" b="1" dirty="0" smtClean="0"/>
                <a:t> stopping-rate evaluation by GEANT4</a:t>
              </a:r>
              <a:endParaRPr kumimoji="1" lang="ja-JP" altLang="en-US" sz="2400" b="1" dirty="0"/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3415229" y="1178804"/>
              <a:ext cx="5585552" cy="2787267"/>
            </a:xfrm>
            <a:prstGeom prst="roundRect">
              <a:avLst>
                <a:gd name="adj" fmla="val 1073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Detector Design</a:t>
            </a:r>
            <a:endParaRPr kumimoji="1" lang="ja-JP" altLang="en-US" b="1" baseline="30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5910" y="583661"/>
            <a:ext cx="4042838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u="sng" dirty="0" smtClean="0"/>
              <a:t>Key points</a:t>
            </a:r>
          </a:p>
          <a:p>
            <a:pPr>
              <a:buFont typeface="Wingdings" pitchFamily="2" charset="2"/>
              <a:buChar char="l"/>
            </a:pPr>
            <a:r>
              <a:rPr kumimoji="1" lang="en-US" altLang="ja-JP" sz="2400" dirty="0" smtClean="0"/>
              <a:t>low material detector system</a:t>
            </a:r>
          </a:p>
          <a:p>
            <a:pPr>
              <a:buFont typeface="Wingdings" pitchFamily="2" charset="2"/>
              <a:buChar char="l"/>
            </a:pPr>
            <a:r>
              <a:rPr lang="en-US" altLang="ja-JP" sz="2400" dirty="0" smtClean="0"/>
              <a:t>wide acceptance with </a:t>
            </a:r>
            <a:r>
              <a:rPr lang="en-US" altLang="ja-JP" sz="2400" dirty="0" err="1" smtClean="0"/>
              <a:t>pID</a:t>
            </a:r>
            <a:endParaRPr lang="en-US" altLang="ja-JP" sz="2400" dirty="0" smtClean="0"/>
          </a:p>
        </p:txBody>
      </p:sp>
      <p:pic>
        <p:nvPicPr>
          <p:cNvPr id="7" name="Picture 3" descr="C:\Users\sakuma\Desktop\fig10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4867" y="2093206"/>
            <a:ext cx="4759133" cy="3121166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5188942" y="1233900"/>
            <a:ext cx="3331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CDS @ K1.8BR</a:t>
            </a:r>
            <a:endParaRPr kumimoji="1" lang="ja-JP" alt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76960" y="5283853"/>
          <a:ext cx="899008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880"/>
                <a:gridCol w="561880"/>
                <a:gridCol w="561880"/>
                <a:gridCol w="561880"/>
                <a:gridCol w="561880"/>
                <a:gridCol w="561880"/>
                <a:gridCol w="561880"/>
                <a:gridCol w="561880"/>
                <a:gridCol w="561880"/>
                <a:gridCol w="561880"/>
                <a:gridCol w="561880"/>
                <a:gridCol w="561880"/>
                <a:gridCol w="561880"/>
                <a:gridCol w="561880"/>
                <a:gridCol w="561880"/>
                <a:gridCol w="561880"/>
              </a:tblGrid>
              <a:tr h="370840">
                <a:tc gridSpan="16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CDC</a:t>
                      </a:r>
                      <a:endParaRPr kumimoji="1" lang="ja-JP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Type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A’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U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U’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V’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A’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U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U’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V’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A’</a:t>
                      </a:r>
                      <a:endParaRPr kumimoji="1" lang="ja-JP" alt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Layer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5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6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7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8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11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12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13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14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15</a:t>
                      </a:r>
                      <a:endParaRPr kumimoji="1" lang="ja-JP" alt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radius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190.5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204.0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217.5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248.5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262.0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293.0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306.5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337.5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351.0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382.0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395.5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426.5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440.0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471.0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484.5</a:t>
                      </a:r>
                      <a:endParaRPr kumimoji="1" lang="ja-JP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121187" y="4013453"/>
          <a:ext cx="2809400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880"/>
                <a:gridCol w="561880"/>
                <a:gridCol w="561880"/>
                <a:gridCol w="561880"/>
                <a:gridCol w="561880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ZTPC</a:t>
                      </a:r>
                      <a:endParaRPr kumimoji="1" lang="ja-JP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Layer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</a:t>
                      </a:r>
                      <a:endParaRPr kumimoji="1" lang="ja-JP" alt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radius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92.5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97.5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102.5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107.5</a:t>
                      </a:r>
                      <a:endParaRPr kumimoji="1" lang="ja-JP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0" y="1951672"/>
            <a:ext cx="46386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B = 0.5T</a:t>
            </a:r>
          </a:p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CDC resolution : </a:t>
            </a:r>
            <a:r>
              <a:rPr kumimoji="1" lang="en-US" altLang="ja-JP" dirty="0" err="1" smtClean="0">
                <a:latin typeface="Symbol" pitchFamily="18" charset="2"/>
              </a:rPr>
              <a:t>s</a:t>
            </a:r>
            <a:r>
              <a:rPr kumimoji="1" lang="en-US" altLang="ja-JP" baseline="-25000" dirty="0" err="1" smtClean="0"/>
              <a:t>r</a:t>
            </a:r>
            <a:r>
              <a:rPr kumimoji="1" lang="en-US" altLang="ja-JP" baseline="-25000" dirty="0" err="1" smtClean="0">
                <a:latin typeface="Symbol" pitchFamily="18" charset="2"/>
              </a:rPr>
              <a:t>f</a:t>
            </a:r>
            <a:r>
              <a:rPr kumimoji="1" lang="en-US" altLang="ja-JP" dirty="0" smtClean="0"/>
              <a:t> = 0.2mm</a:t>
            </a:r>
          </a:p>
          <a:p>
            <a:r>
              <a:rPr lang="en-US" altLang="ja-JP" dirty="0" smtClean="0">
                <a:latin typeface="Symbol" pitchFamily="18" charset="2"/>
              </a:rPr>
              <a:t>	</a:t>
            </a:r>
            <a:r>
              <a:rPr lang="en-US" altLang="ja-JP" dirty="0" err="1" smtClean="0">
                <a:latin typeface="Symbol" pitchFamily="18" charset="2"/>
              </a:rPr>
              <a:t>s</a:t>
            </a:r>
            <a:r>
              <a:rPr lang="en-US" altLang="ja-JP" baseline="-25000" dirty="0" err="1" smtClean="0"/>
              <a:t>z</a:t>
            </a:r>
            <a:r>
              <a:rPr lang="en-US" altLang="ja-JP" dirty="0" err="1" smtClean="0"/>
              <a:t>’s</a:t>
            </a:r>
            <a:r>
              <a:rPr lang="en-US" altLang="ja-JP" dirty="0" smtClean="0"/>
              <a:t> depend on the tilt angles (~3mm)</a:t>
            </a:r>
          </a:p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ZTPC resolution : </a:t>
            </a:r>
            <a:r>
              <a:rPr kumimoji="1" lang="en-US" altLang="ja-JP" dirty="0" err="1" smtClean="0">
                <a:latin typeface="Symbol" pitchFamily="18" charset="2"/>
              </a:rPr>
              <a:t>s</a:t>
            </a:r>
            <a:r>
              <a:rPr kumimoji="1" lang="en-US" altLang="ja-JP" baseline="-25000" dirty="0" err="1" smtClean="0"/>
              <a:t>z</a:t>
            </a:r>
            <a:r>
              <a:rPr kumimoji="1" lang="en-US" altLang="ja-JP" dirty="0" smtClean="0"/>
              <a:t> = 1mm</a:t>
            </a:r>
            <a:endParaRPr lang="en-US" altLang="ja-JP" dirty="0" smtClean="0"/>
          </a:p>
          <a:p>
            <a:pPr lvl="1"/>
            <a:r>
              <a:rPr lang="en-US" altLang="ja-JP" dirty="0" smtClean="0">
                <a:latin typeface="Symbol" pitchFamily="18" charset="2"/>
              </a:rPr>
              <a:t> </a:t>
            </a:r>
            <a:r>
              <a:rPr lang="en-US" altLang="ja-JP" dirty="0" err="1" smtClean="0">
                <a:latin typeface="Symbol" pitchFamily="18" charset="2"/>
              </a:rPr>
              <a:t>s</a:t>
            </a:r>
            <a:r>
              <a:rPr lang="en-US" altLang="ja-JP" baseline="-25000" dirty="0" err="1" smtClean="0"/>
              <a:t>r</a:t>
            </a:r>
            <a:r>
              <a:rPr lang="en-US" altLang="ja-JP" baseline="-25000" dirty="0" err="1" smtClean="0">
                <a:latin typeface="Symbol" pitchFamily="18" charset="2"/>
              </a:rPr>
              <a:t>f</a:t>
            </a:r>
            <a:r>
              <a:rPr lang="en-US" altLang="ja-JP" dirty="0" smtClean="0"/>
              <a:t> is not used for present setup</a:t>
            </a:r>
            <a:endParaRPr kumimoji="1" lang="en-US" altLang="ja-JP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Trigger Scheme</a:t>
            </a:r>
            <a:endParaRPr kumimoji="1" lang="ja-JP" altLang="en-US" b="1" baseline="30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68540" y="3128789"/>
            <a:ext cx="5606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p</a:t>
            </a:r>
            <a:r>
              <a:rPr kumimoji="1" lang="en-US" altLang="ja-JP" sz="2400" b="1" baseline="30000" dirty="0" smtClean="0"/>
              <a:t>bar3</a:t>
            </a:r>
            <a:r>
              <a:rPr kumimoji="1" lang="en-US" altLang="ja-JP" sz="2400" b="1" dirty="0" smtClean="0"/>
              <a:t>He charged particle multiplicity at rest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40963" y="3536414"/>
            <a:ext cx="546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CERN LEAR, streamer chamber exp. NPA518,683 91990).</a:t>
            </a:r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2822154" y="3974952"/>
          <a:ext cx="3499692" cy="26212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749846"/>
                <a:gridCol w="17498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Nc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Branch (%)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5.14 +/- 0.04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39.38 +/- 0.88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48.22 +/- 0.91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7.06 +/- 0.46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0.19 +/- 0.08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effectLst/>
                        </a:rPr>
                        <a:t>&lt;</a:t>
                      </a:r>
                      <a:r>
                        <a:rPr kumimoji="1" lang="en-US" altLang="ja-JP" sz="2000" b="1" dirty="0" err="1" smtClean="0">
                          <a:effectLst/>
                        </a:rPr>
                        <a:t>Nc</a:t>
                      </a:r>
                      <a:r>
                        <a:rPr kumimoji="1" lang="en-US" altLang="ja-JP" sz="2000" b="1" dirty="0" smtClean="0">
                          <a:effectLst/>
                        </a:rPr>
                        <a:t>&gt;</a:t>
                      </a:r>
                      <a:endParaRPr kumimoji="1" lang="ja-JP" altLang="en-US" sz="2000" b="1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effectLst/>
                        </a:rPr>
                        <a:t>4.16 +/- 0.06</a:t>
                      </a:r>
                      <a:endParaRPr kumimoji="1" lang="ja-JP" altLang="en-US" sz="2000" b="1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788770" y="910303"/>
            <a:ext cx="5566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expected stopped-p</a:t>
            </a:r>
            <a:r>
              <a:rPr kumimoji="1" lang="en-US" altLang="ja-JP" sz="2400" b="1" baseline="30000" dirty="0" smtClean="0"/>
              <a:t>bar</a:t>
            </a:r>
            <a:r>
              <a:rPr kumimoji="1" lang="en-US" altLang="ja-JP" sz="2400" b="1" dirty="0" smtClean="0"/>
              <a:t> yield = 1.3x10</a:t>
            </a:r>
            <a:r>
              <a:rPr kumimoji="1" lang="en-US" altLang="ja-JP" sz="2400" b="1" baseline="30000" dirty="0" smtClean="0"/>
              <a:t>3</a:t>
            </a:r>
            <a:r>
              <a:rPr kumimoji="1" lang="en-US" altLang="ja-JP" sz="2400" b="1" dirty="0" smtClean="0"/>
              <a:t>/spill</a:t>
            </a:r>
          </a:p>
        </p:txBody>
      </p:sp>
      <p:sp>
        <p:nvSpPr>
          <p:cNvPr id="11" name="下矢印 10"/>
          <p:cNvSpPr/>
          <p:nvPr/>
        </p:nvSpPr>
        <p:spPr>
          <a:xfrm>
            <a:off x="3952109" y="1454226"/>
            <a:ext cx="1266830" cy="616945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3731" y="2225486"/>
            <a:ext cx="8031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events with a scintillator hit can be </a:t>
            </a:r>
            <a:r>
              <a:rPr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accumulated</a:t>
            </a:r>
            <a:endParaRPr kumimoji="1" lang="ja-JP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432194" y="3007606"/>
            <a:ext cx="6290631" cy="37787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>
            <a:stCxn id="16" idx="1"/>
          </p:cNvCxnSpPr>
          <p:nvPr/>
        </p:nvCxnSpPr>
        <p:spPr>
          <a:xfrm rot="10800000" flipV="1">
            <a:off x="6356740" y="5446356"/>
            <a:ext cx="1553371" cy="216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910110" y="5277079"/>
            <a:ext cx="1244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i="1" dirty="0" smtClean="0">
                <a:solidFill>
                  <a:srgbClr val="0070C0"/>
                </a:solidFill>
              </a:rPr>
              <a:t>K-K-pp event</a:t>
            </a:r>
            <a:endParaRPr kumimoji="1" lang="ja-JP" altLang="en-US" sz="1600" i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/>
      <p:bldP spid="13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Detector Acceptance</a:t>
            </a:r>
            <a:endParaRPr kumimoji="1" lang="ja-JP" altLang="en-US" b="1" baseline="30000" dirty="0"/>
          </a:p>
        </p:txBody>
      </p:sp>
      <p:pic>
        <p:nvPicPr>
          <p:cNvPr id="7" name="Picture 3" descr="C:\Users\sakuma\Desktop\fig10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7909" y="3216925"/>
            <a:ext cx="3556091" cy="2332179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5812639" y="2602746"/>
            <a:ext cx="3331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CDS @ K1.8BR</a:t>
            </a:r>
            <a:endParaRPr kumimoji="1" lang="ja-JP" alt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グラフ 5"/>
          <p:cNvGraphicFramePr/>
          <p:nvPr/>
        </p:nvGraphicFramePr>
        <p:xfrm>
          <a:off x="0" y="2622015"/>
          <a:ext cx="5788440" cy="3473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850833" y="2413337"/>
            <a:ext cx="308994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--- 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detection</a:t>
            </a:r>
          </a:p>
          <a:p>
            <a:r>
              <a:rPr lang="en-US" altLang="ja-JP" sz="2000" b="1" dirty="0" smtClean="0">
                <a:solidFill>
                  <a:srgbClr val="FF0000"/>
                </a:solidFill>
              </a:rPr>
              <a:t>--- K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sz="2000" b="1" baseline="-25000" dirty="0" smtClean="0">
                <a:solidFill>
                  <a:srgbClr val="FF0000"/>
                </a:solidFill>
              </a:rPr>
              <a:t>S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K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w/ </a:t>
            </a:r>
            <a:r>
              <a:rPr lang="en-US" altLang="ja-JP" sz="20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-tag detection</a:t>
            </a:r>
          </a:p>
          <a:p>
            <a:r>
              <a:rPr kumimoji="1" lang="en-US" altLang="ja-JP" sz="2000" b="1" dirty="0" smtClean="0">
                <a:solidFill>
                  <a:srgbClr val="33CC33"/>
                </a:solidFill>
              </a:rPr>
              <a:t>--- K</a:t>
            </a:r>
            <a:r>
              <a:rPr kumimoji="1" lang="en-US" altLang="ja-JP" sz="2000" b="1" baseline="30000" dirty="0" smtClean="0">
                <a:solidFill>
                  <a:srgbClr val="33CC33"/>
                </a:solidFill>
              </a:rPr>
              <a:t>0</a:t>
            </a:r>
            <a:r>
              <a:rPr kumimoji="1" lang="en-US" altLang="ja-JP" sz="2000" b="1" baseline="-25000" dirty="0" smtClean="0">
                <a:solidFill>
                  <a:srgbClr val="33CC33"/>
                </a:solidFill>
              </a:rPr>
              <a:t>S</a:t>
            </a:r>
            <a:r>
              <a:rPr kumimoji="1" lang="en-US" altLang="ja-JP" sz="2000" b="1" dirty="0" smtClean="0">
                <a:solidFill>
                  <a:srgbClr val="33CC33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33CC33"/>
                </a:solidFill>
              </a:rPr>
              <a:t>+</a:t>
            </a:r>
            <a:r>
              <a:rPr kumimoji="1" lang="en-US" altLang="ja-JP" sz="2000" b="1" dirty="0" smtClean="0">
                <a:solidFill>
                  <a:srgbClr val="33CC33"/>
                </a:solidFill>
                <a:latin typeface="Symbol" pitchFamily="18" charset="2"/>
              </a:rPr>
              <a:t>LL</a:t>
            </a:r>
            <a:r>
              <a:rPr kumimoji="1" lang="en-US" altLang="ja-JP" sz="2000" b="1" dirty="0" smtClean="0">
                <a:solidFill>
                  <a:srgbClr val="33CC33"/>
                </a:solidFill>
              </a:rPr>
              <a:t> detection</a:t>
            </a:r>
            <a:endParaRPr kumimoji="1" lang="ja-JP" altLang="en-US" sz="2000" b="1" dirty="0">
              <a:solidFill>
                <a:srgbClr val="33CC33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42006" y="782197"/>
            <a:ext cx="398032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800" dirty="0" smtClean="0"/>
              <a:t>P</a:t>
            </a:r>
            <a:r>
              <a:rPr lang="en-US" altLang="ja-JP" sz="2800" baseline="30000" dirty="0" smtClean="0"/>
              <a:t>bar</a:t>
            </a:r>
            <a:r>
              <a:rPr lang="en-US" altLang="ja-JP" sz="2800" dirty="0" smtClean="0"/>
              <a:t>+</a:t>
            </a:r>
            <a:r>
              <a:rPr lang="en-US" altLang="ja-JP" sz="2800" baseline="30000" dirty="0" smtClean="0"/>
              <a:t>3</a:t>
            </a:r>
            <a:r>
              <a:rPr lang="en-US" altLang="ja-JP" sz="2800" dirty="0" smtClean="0"/>
              <a:t>He </a:t>
            </a:r>
            <a:r>
              <a:rPr lang="en-US" altLang="ja-JP" sz="2800" dirty="0" smtClean="0">
                <a:sym typeface="Wingdings" pitchFamily="2" charset="2"/>
              </a:rPr>
              <a:t>K</a:t>
            </a:r>
            <a:r>
              <a:rPr lang="en-US" altLang="ja-JP" sz="2800" baseline="30000" dirty="0" smtClean="0">
                <a:sym typeface="Wingdings" pitchFamily="2" charset="2"/>
              </a:rPr>
              <a:t>+</a:t>
            </a:r>
            <a:r>
              <a:rPr lang="en-US" altLang="ja-JP" sz="2800" dirty="0" smtClean="0">
                <a:sym typeface="Wingdings" pitchFamily="2" charset="2"/>
              </a:rPr>
              <a:t>+K</a:t>
            </a:r>
            <a:r>
              <a:rPr lang="en-US" altLang="ja-JP" sz="2800" baseline="30000" dirty="0" smtClean="0">
                <a:sym typeface="Wingdings" pitchFamily="2" charset="2"/>
              </a:rPr>
              <a:t>0</a:t>
            </a:r>
            <a:r>
              <a:rPr lang="en-US" altLang="ja-JP" sz="2800" baseline="-25000" dirty="0" smtClean="0">
                <a:sym typeface="Wingdings" pitchFamily="2" charset="2"/>
              </a:rPr>
              <a:t>S</a:t>
            </a:r>
            <a:r>
              <a:rPr lang="en-US" altLang="ja-JP" sz="2800" dirty="0" smtClean="0">
                <a:sym typeface="Wingdings" pitchFamily="2" charset="2"/>
              </a:rPr>
              <a:t>+K</a:t>
            </a:r>
            <a:r>
              <a:rPr lang="en-US" altLang="ja-JP" sz="2800" baseline="30000" dirty="0" smtClean="0">
                <a:sym typeface="Wingdings" pitchFamily="2" charset="2"/>
              </a:rPr>
              <a:t>-</a:t>
            </a:r>
            <a:r>
              <a:rPr lang="en-US" altLang="ja-JP" sz="2800" dirty="0" smtClean="0">
                <a:sym typeface="Wingdings" pitchFamily="2" charset="2"/>
              </a:rPr>
              <a:t>K</a:t>
            </a:r>
            <a:r>
              <a:rPr lang="en-US" altLang="ja-JP" sz="2800" baseline="30000" dirty="0" smtClean="0">
                <a:sym typeface="Wingdings" pitchFamily="2" charset="2"/>
              </a:rPr>
              <a:t>-</a:t>
            </a:r>
            <a:r>
              <a:rPr lang="en-US" altLang="ja-JP" sz="2800" dirty="0" smtClean="0">
                <a:sym typeface="Wingdings" pitchFamily="2" charset="2"/>
              </a:rPr>
              <a:t>pp,</a:t>
            </a:r>
            <a:endParaRPr lang="en-US" altLang="ja-JP" sz="2800" dirty="0" smtClean="0"/>
          </a:p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800" dirty="0" smtClean="0"/>
              <a:t>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pp </a:t>
            </a:r>
            <a:r>
              <a:rPr lang="en-US" altLang="ja-JP" sz="2800" dirty="0" smtClean="0">
                <a:sym typeface="Wingdings" pitchFamily="2" charset="2"/>
              </a:rPr>
              <a:t>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Symbol" pitchFamily="18" charset="2"/>
              </a:rPr>
              <a:t>LL</a:t>
            </a:r>
            <a:r>
              <a:rPr lang="en-US" altLang="ja-JP" sz="2800" dirty="0" smtClean="0"/>
              <a:t>,</a:t>
            </a:r>
          </a:p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800" dirty="0" smtClean="0">
                <a:latin typeface="Symbol" pitchFamily="18" charset="2"/>
              </a:rPr>
              <a:t>G</a:t>
            </a:r>
            <a:r>
              <a:rPr lang="en-US" altLang="ja-JP" sz="2800" dirty="0" smtClean="0"/>
              <a:t>(K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pp)=100MeV</a:t>
            </a:r>
            <a:endParaRPr lang="ja-JP" altLang="en-US" sz="28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23715" y="5993172"/>
            <a:ext cx="1770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binding energy</a:t>
            </a:r>
            <a:endParaRPr kumimoji="1" lang="ja-JP" alt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Expected 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 Production Yield</a:t>
            </a:r>
            <a:endParaRPr kumimoji="1" lang="ja-JP" altLang="en-US" b="1" baseline="30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78257" y="581617"/>
            <a:ext cx="6985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400" dirty="0" smtClean="0"/>
              <a:t>pbar beam momentum : 0.65GeV/c</a:t>
            </a:r>
          </a:p>
          <a:p>
            <a:pPr>
              <a:buFont typeface="Wingdings" pitchFamily="2" charset="2"/>
              <a:buChar char="l"/>
            </a:pPr>
            <a:r>
              <a:rPr lang="en-US" altLang="ja-JP" sz="2400" dirty="0" smtClean="0"/>
              <a:t>beam intensity :                3.4x10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/spill/3.5s @ 270kW</a:t>
            </a:r>
          </a:p>
          <a:p>
            <a:pPr>
              <a:buFont typeface="Wingdings" pitchFamily="2" charset="2"/>
              <a:buChar char="l"/>
            </a:pPr>
            <a:r>
              <a:rPr lang="en-US" altLang="ja-JP" sz="2400" dirty="0" smtClean="0"/>
              <a:t>pbar stopping rate :         3.9%</a:t>
            </a:r>
          </a:p>
        </p:txBody>
      </p:sp>
      <p:sp>
        <p:nvSpPr>
          <p:cNvPr id="19" name="下矢印 18"/>
          <p:cNvSpPr/>
          <p:nvPr/>
        </p:nvSpPr>
        <p:spPr>
          <a:xfrm>
            <a:off x="4261639" y="1746571"/>
            <a:ext cx="638978" cy="438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62142" y="2180634"/>
            <a:ext cx="5019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en-US" altLang="ja-JP" sz="2400" dirty="0" smtClean="0"/>
              <a:t>stopped-p</a:t>
            </a:r>
            <a:r>
              <a:rPr kumimoji="1" lang="en-US" altLang="ja-JP" sz="2400" baseline="30000" dirty="0" smtClean="0"/>
              <a:t>bar</a:t>
            </a:r>
            <a:r>
              <a:rPr kumimoji="1" lang="en-US" altLang="ja-JP" sz="2400" dirty="0" smtClean="0"/>
              <a:t> yield : 1.3x10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/spill/3.5s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73907" y="3020433"/>
            <a:ext cx="6201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we assume 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K</a:t>
            </a:r>
            <a:r>
              <a:rPr kumimoji="1" lang="en-US" altLang="ja-JP" sz="2800" b="1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K</a:t>
            </a:r>
            <a:r>
              <a:rPr kumimoji="1" lang="en-US" altLang="ja-JP" sz="2800" b="1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pp production rate = 10</a:t>
            </a:r>
            <a:r>
              <a:rPr kumimoji="1" lang="en-US" altLang="ja-JP" sz="2800" b="1" baseline="30000" dirty="0" smtClean="0">
                <a:solidFill>
                  <a:srgbClr val="FF0000"/>
                </a:solidFill>
              </a:rPr>
              <a:t>-4</a:t>
            </a:r>
            <a:endParaRPr kumimoji="1" lang="ja-JP" alt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2" name="下矢印 21"/>
          <p:cNvSpPr/>
          <p:nvPr/>
        </p:nvSpPr>
        <p:spPr>
          <a:xfrm>
            <a:off x="4261639" y="2655303"/>
            <a:ext cx="638978" cy="438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下矢印 22"/>
          <p:cNvSpPr/>
          <p:nvPr/>
        </p:nvSpPr>
        <p:spPr>
          <a:xfrm>
            <a:off x="4261639" y="3568128"/>
            <a:ext cx="638978" cy="438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5109" y="3979767"/>
            <a:ext cx="7735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K-K-pp production yield = 2.3x10</a:t>
            </a:r>
            <a:r>
              <a:rPr kumimoji="1" lang="en-US" altLang="ja-JP" sz="2800" b="1" baseline="30000" dirty="0" smtClean="0"/>
              <a:t>4</a:t>
            </a:r>
            <a:r>
              <a:rPr lang="en-US" altLang="ja-JP" sz="2800" b="1" dirty="0" smtClean="0"/>
              <a:t> /week @ 270kW</a:t>
            </a:r>
            <a:endParaRPr kumimoji="1" lang="ja-JP" altLang="en-US" sz="2800" b="1" baseline="-25000" dirty="0"/>
          </a:p>
        </p:txBody>
      </p:sp>
      <p:sp>
        <p:nvSpPr>
          <p:cNvPr id="25" name="下矢印 24"/>
          <p:cNvSpPr/>
          <p:nvPr/>
        </p:nvSpPr>
        <p:spPr>
          <a:xfrm>
            <a:off x="4261639" y="4502987"/>
            <a:ext cx="638978" cy="438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77628" y="4985211"/>
            <a:ext cx="5894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DAQ &amp; </a:t>
            </a:r>
            <a:r>
              <a:rPr lang="en-US" altLang="ja-JP" sz="2400" dirty="0" err="1" smtClean="0"/>
              <a:t>ana</a:t>
            </a:r>
            <a:r>
              <a:rPr lang="en-US" altLang="ja-JP" sz="2400" dirty="0" smtClean="0"/>
              <a:t> efficiency = 0.7 &amp; duty factor = 0.7</a:t>
            </a:r>
            <a:endParaRPr kumimoji="1" lang="en-US" altLang="ja-JP" sz="2400" dirty="0" smtClean="0"/>
          </a:p>
        </p:txBody>
      </p:sp>
      <p:sp>
        <p:nvSpPr>
          <p:cNvPr id="27" name="下矢印 26"/>
          <p:cNvSpPr/>
          <p:nvPr/>
        </p:nvSpPr>
        <p:spPr>
          <a:xfrm>
            <a:off x="4252511" y="5459880"/>
            <a:ext cx="638978" cy="438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468114" y="5938011"/>
            <a:ext cx="6204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expected K</a:t>
            </a:r>
            <a:r>
              <a:rPr kumimoji="1" lang="en-US" altLang="ja-JP" sz="2400" baseline="30000" dirty="0" smtClean="0"/>
              <a:t>-</a:t>
            </a:r>
            <a:r>
              <a:rPr kumimoji="1" lang="en-US" altLang="ja-JP" sz="2400" dirty="0" smtClean="0"/>
              <a:t>K</a:t>
            </a:r>
            <a:r>
              <a:rPr kumimoji="1" lang="en-US" altLang="ja-JP" sz="2400" baseline="30000" dirty="0" smtClean="0"/>
              <a:t>-</a:t>
            </a:r>
            <a:r>
              <a:rPr kumimoji="1" lang="en-US" altLang="ja-JP" sz="2400" dirty="0" smtClean="0"/>
              <a:t>pp yield = 1.1x10</a:t>
            </a:r>
            <a:r>
              <a:rPr kumimoji="1" lang="en-US" altLang="ja-JP" sz="2400" baseline="30000" dirty="0" smtClean="0"/>
              <a:t>4</a:t>
            </a:r>
            <a:r>
              <a:rPr lang="en-US" altLang="ja-JP" sz="2400" dirty="0" smtClean="0"/>
              <a:t> /week @ 270kW</a:t>
            </a:r>
          </a:p>
          <a:p>
            <a:pPr algn="ctr"/>
            <a:r>
              <a:rPr kumimoji="1" lang="en-US" altLang="ja-JP" sz="2400" dirty="0" smtClean="0"/>
              <a:t>w/o detector acceptance</a:t>
            </a:r>
            <a:endParaRPr kumimoji="1" lang="ja-JP" alt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Expected 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 </a:t>
            </a:r>
            <a:r>
              <a:rPr lang="en-US" altLang="ja-JP" b="1" dirty="0" err="1" smtClean="0"/>
              <a:t>Detction</a:t>
            </a:r>
            <a:r>
              <a:rPr lang="en-US" altLang="ja-JP" b="1" dirty="0" smtClean="0"/>
              <a:t> Yield</a:t>
            </a:r>
            <a:endParaRPr kumimoji="1" lang="ja-JP" altLang="en-US" b="1" baseline="30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42006" y="782197"/>
            <a:ext cx="398032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800" dirty="0" smtClean="0"/>
              <a:t>P</a:t>
            </a:r>
            <a:r>
              <a:rPr lang="en-US" altLang="ja-JP" sz="2800" baseline="30000" dirty="0" smtClean="0"/>
              <a:t>bar</a:t>
            </a:r>
            <a:r>
              <a:rPr lang="en-US" altLang="ja-JP" sz="2800" dirty="0" smtClean="0"/>
              <a:t>+</a:t>
            </a:r>
            <a:r>
              <a:rPr lang="en-US" altLang="ja-JP" sz="2800" baseline="30000" dirty="0" smtClean="0"/>
              <a:t>3</a:t>
            </a:r>
            <a:r>
              <a:rPr lang="en-US" altLang="ja-JP" sz="2800" dirty="0" smtClean="0"/>
              <a:t>He </a:t>
            </a:r>
            <a:r>
              <a:rPr lang="en-US" altLang="ja-JP" sz="2800" dirty="0" smtClean="0">
                <a:sym typeface="Wingdings" pitchFamily="2" charset="2"/>
              </a:rPr>
              <a:t>K</a:t>
            </a:r>
            <a:r>
              <a:rPr lang="en-US" altLang="ja-JP" sz="2800" baseline="30000" dirty="0" smtClean="0">
                <a:sym typeface="Wingdings" pitchFamily="2" charset="2"/>
              </a:rPr>
              <a:t>+</a:t>
            </a:r>
            <a:r>
              <a:rPr lang="en-US" altLang="ja-JP" sz="2800" dirty="0" smtClean="0">
                <a:sym typeface="Wingdings" pitchFamily="2" charset="2"/>
              </a:rPr>
              <a:t>+K</a:t>
            </a:r>
            <a:r>
              <a:rPr lang="en-US" altLang="ja-JP" sz="2800" baseline="30000" dirty="0" smtClean="0">
                <a:sym typeface="Wingdings" pitchFamily="2" charset="2"/>
              </a:rPr>
              <a:t>0</a:t>
            </a:r>
            <a:r>
              <a:rPr lang="en-US" altLang="ja-JP" sz="2800" baseline="-25000" dirty="0" smtClean="0">
                <a:sym typeface="Wingdings" pitchFamily="2" charset="2"/>
              </a:rPr>
              <a:t>S</a:t>
            </a:r>
            <a:r>
              <a:rPr lang="en-US" altLang="ja-JP" sz="2800" dirty="0" smtClean="0">
                <a:sym typeface="Wingdings" pitchFamily="2" charset="2"/>
              </a:rPr>
              <a:t>+K</a:t>
            </a:r>
            <a:r>
              <a:rPr lang="en-US" altLang="ja-JP" sz="2800" baseline="30000" dirty="0" smtClean="0">
                <a:sym typeface="Wingdings" pitchFamily="2" charset="2"/>
              </a:rPr>
              <a:t>-</a:t>
            </a:r>
            <a:r>
              <a:rPr lang="en-US" altLang="ja-JP" sz="2800" dirty="0" smtClean="0">
                <a:sym typeface="Wingdings" pitchFamily="2" charset="2"/>
              </a:rPr>
              <a:t>K</a:t>
            </a:r>
            <a:r>
              <a:rPr lang="en-US" altLang="ja-JP" sz="2800" baseline="30000" dirty="0" smtClean="0">
                <a:sym typeface="Wingdings" pitchFamily="2" charset="2"/>
              </a:rPr>
              <a:t>-</a:t>
            </a:r>
            <a:r>
              <a:rPr lang="en-US" altLang="ja-JP" sz="2800" dirty="0" smtClean="0">
                <a:sym typeface="Wingdings" pitchFamily="2" charset="2"/>
              </a:rPr>
              <a:t>pp,</a:t>
            </a:r>
            <a:endParaRPr lang="en-US" altLang="ja-JP" sz="2800" dirty="0" smtClean="0"/>
          </a:p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800" dirty="0" smtClean="0"/>
              <a:t>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pp </a:t>
            </a:r>
            <a:r>
              <a:rPr lang="en-US" altLang="ja-JP" sz="2800" dirty="0" smtClean="0">
                <a:sym typeface="Wingdings" pitchFamily="2" charset="2"/>
              </a:rPr>
              <a:t>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Symbol" pitchFamily="18" charset="2"/>
              </a:rPr>
              <a:t>LL</a:t>
            </a:r>
            <a:r>
              <a:rPr lang="en-US" altLang="ja-JP" sz="2800" dirty="0" smtClean="0"/>
              <a:t>,</a:t>
            </a:r>
          </a:p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800" dirty="0" smtClean="0">
                <a:latin typeface="Symbol" pitchFamily="18" charset="2"/>
              </a:rPr>
              <a:t>G</a:t>
            </a:r>
            <a:r>
              <a:rPr lang="en-US" altLang="ja-JP" sz="2800" dirty="0" smtClean="0"/>
              <a:t>(K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pp)=100MeV</a:t>
            </a:r>
            <a:endParaRPr lang="ja-JP" altLang="en-US" sz="2800" dirty="0" smtClean="0"/>
          </a:p>
        </p:txBody>
      </p:sp>
      <p:pic>
        <p:nvPicPr>
          <p:cNvPr id="16" name="Picture 3" descr="C:\Users\sakuma\Desktop\fig10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7909" y="3216925"/>
            <a:ext cx="3556091" cy="2332179"/>
          </a:xfrm>
          <a:prstGeom prst="rect">
            <a:avLst/>
          </a:prstGeom>
          <a:noFill/>
        </p:spPr>
      </p:pic>
      <p:sp>
        <p:nvSpPr>
          <p:cNvPr id="18" name="テキスト ボックス 17"/>
          <p:cNvSpPr txBox="1"/>
          <p:nvPr/>
        </p:nvSpPr>
        <p:spPr>
          <a:xfrm>
            <a:off x="5812639" y="2602746"/>
            <a:ext cx="3331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CDS @ K1.8BR</a:t>
            </a:r>
            <a:endParaRPr kumimoji="1" lang="ja-JP" alt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850833" y="2413337"/>
            <a:ext cx="308994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--- 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detection</a:t>
            </a:r>
          </a:p>
          <a:p>
            <a:r>
              <a:rPr lang="en-US" altLang="ja-JP" sz="2000" b="1" dirty="0" smtClean="0">
                <a:solidFill>
                  <a:srgbClr val="FF0000"/>
                </a:solidFill>
              </a:rPr>
              <a:t>--- K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sz="2000" b="1" baseline="-25000" dirty="0" smtClean="0">
                <a:solidFill>
                  <a:srgbClr val="FF0000"/>
                </a:solidFill>
              </a:rPr>
              <a:t>S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K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w/ </a:t>
            </a:r>
            <a:r>
              <a:rPr lang="en-US" altLang="ja-JP" sz="20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-tag detection</a:t>
            </a:r>
          </a:p>
          <a:p>
            <a:r>
              <a:rPr kumimoji="1" lang="en-US" altLang="ja-JP" sz="2000" b="1" dirty="0" smtClean="0">
                <a:solidFill>
                  <a:srgbClr val="33CC33"/>
                </a:solidFill>
              </a:rPr>
              <a:t>--- K</a:t>
            </a:r>
            <a:r>
              <a:rPr kumimoji="1" lang="en-US" altLang="ja-JP" sz="2000" b="1" baseline="30000" dirty="0" smtClean="0">
                <a:solidFill>
                  <a:srgbClr val="33CC33"/>
                </a:solidFill>
              </a:rPr>
              <a:t>0</a:t>
            </a:r>
            <a:r>
              <a:rPr kumimoji="1" lang="en-US" altLang="ja-JP" sz="2000" b="1" baseline="-25000" dirty="0" smtClean="0">
                <a:solidFill>
                  <a:srgbClr val="33CC33"/>
                </a:solidFill>
              </a:rPr>
              <a:t>S</a:t>
            </a:r>
            <a:r>
              <a:rPr kumimoji="1" lang="en-US" altLang="ja-JP" sz="2000" b="1" dirty="0" smtClean="0">
                <a:solidFill>
                  <a:srgbClr val="33CC33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33CC33"/>
                </a:solidFill>
              </a:rPr>
              <a:t>+</a:t>
            </a:r>
            <a:r>
              <a:rPr kumimoji="1" lang="en-US" altLang="ja-JP" sz="2000" b="1" dirty="0" smtClean="0">
                <a:solidFill>
                  <a:srgbClr val="33CC33"/>
                </a:solidFill>
                <a:latin typeface="Symbol" pitchFamily="18" charset="2"/>
              </a:rPr>
              <a:t>LL</a:t>
            </a:r>
            <a:r>
              <a:rPr kumimoji="1" lang="en-US" altLang="ja-JP" sz="2000" b="1" dirty="0" smtClean="0">
                <a:solidFill>
                  <a:srgbClr val="33CC33"/>
                </a:solidFill>
              </a:rPr>
              <a:t> detection</a:t>
            </a:r>
            <a:endParaRPr kumimoji="1" lang="ja-JP" altLang="en-US" sz="2000" b="1" dirty="0">
              <a:solidFill>
                <a:srgbClr val="33CC33"/>
              </a:solidFill>
            </a:endParaRPr>
          </a:p>
        </p:txBody>
      </p:sp>
      <p:graphicFrame>
        <p:nvGraphicFramePr>
          <p:cNvPr id="30" name="グラフ 29"/>
          <p:cNvGraphicFramePr/>
          <p:nvPr/>
        </p:nvGraphicFramePr>
        <p:xfrm>
          <a:off x="0" y="3294043"/>
          <a:ext cx="560758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テキスト ボックス 30"/>
          <p:cNvSpPr txBox="1"/>
          <p:nvPr/>
        </p:nvSpPr>
        <p:spPr>
          <a:xfrm>
            <a:off x="2423715" y="5993172"/>
            <a:ext cx="1770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binding energy</a:t>
            </a:r>
            <a:endParaRPr kumimoji="1" lang="ja-JP" altLang="en-US" sz="20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50177" y="4045001"/>
            <a:ext cx="3406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en-US" altLang="ja-JP" sz="2000" b="1" dirty="0" smtClean="0">
                <a:solidFill>
                  <a:srgbClr val="FF000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pp production rate = 10</a:t>
            </a:r>
            <a:r>
              <a:rPr kumimoji="1" lang="en-US" altLang="ja-JP" sz="2000" b="1" baseline="30000" dirty="0" smtClean="0">
                <a:solidFill>
                  <a:srgbClr val="FF0000"/>
                </a:solidFill>
              </a:rPr>
              <a:t>-4</a:t>
            </a:r>
          </a:p>
          <a:p>
            <a:pPr>
              <a:buFont typeface="Wingdings" pitchFamily="2" charset="2"/>
              <a:buChar char="ü"/>
            </a:pPr>
            <a:r>
              <a:rPr lang="en-US" altLang="ja-JP" sz="2000" b="1" dirty="0" smtClean="0">
                <a:solidFill>
                  <a:srgbClr val="FF0000"/>
                </a:solidFill>
              </a:rPr>
              <a:t>Br(K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K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sz="2000" b="1" dirty="0" err="1" smtClean="0">
                <a:solidFill>
                  <a:srgbClr val="FF0000"/>
                </a:solidFill>
              </a:rPr>
              <a:t>pp</a:t>
            </a:r>
            <a:r>
              <a:rPr lang="en-US" altLang="ja-JP" sz="2000" b="1" dirty="0" err="1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LL</a:t>
            </a:r>
            <a:r>
              <a:rPr lang="en-US" altLang="ja-JP" sz="2000" b="1" dirty="0" smtClean="0">
                <a:solidFill>
                  <a:srgbClr val="FF0000"/>
                </a:solidFill>
                <a:sym typeface="Wingdings" pitchFamily="2" charset="2"/>
              </a:rPr>
              <a:t>) = 100%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Backgrounds</a:t>
            </a:r>
            <a:endParaRPr kumimoji="1" lang="ja-JP" altLang="en-US" b="1" baseline="30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1354" y="495758"/>
            <a:ext cx="6101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(semi-inclusive) K</a:t>
            </a:r>
            <a:r>
              <a:rPr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altLang="ja-JP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missing-mass w/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SimHei" pitchFamily="49" charset="-122"/>
              </a:rPr>
              <a:t>L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-tag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6436" y="3529202"/>
            <a:ext cx="412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(inclusive)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LL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invariant mass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0905" y="897641"/>
            <a:ext cx="64127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>
              <a:buFont typeface="Wingdings" pitchFamily="2" charset="2"/>
              <a:buChar char="u"/>
            </a:pPr>
            <a:r>
              <a:rPr lang="en-US" altLang="ja-JP" sz="2000" b="1" dirty="0" smtClean="0">
                <a:solidFill>
                  <a:srgbClr val="0070C0"/>
                </a:solidFill>
              </a:rPr>
              <a:t>stopped-p</a:t>
            </a:r>
            <a:r>
              <a:rPr lang="en-US" altLang="ja-JP" sz="2000" b="1" baseline="30000" dirty="0" smtClean="0">
                <a:solidFill>
                  <a:srgbClr val="0070C0"/>
                </a:solidFill>
              </a:rPr>
              <a:t>bar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 + </a:t>
            </a:r>
            <a:r>
              <a:rPr lang="en-US" altLang="ja-JP" sz="2000" b="1" baseline="30000" dirty="0" smtClean="0">
                <a:solidFill>
                  <a:srgbClr val="0070C0"/>
                </a:solidFill>
              </a:rPr>
              <a:t>3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He 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K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0</a:t>
            </a:r>
            <a:r>
              <a:rPr lang="en-US" altLang="ja-JP" sz="2000" b="1" baseline="-25000" dirty="0" smtClean="0">
                <a:solidFill>
                  <a:srgbClr val="0070C0"/>
                </a:solidFill>
                <a:sym typeface="Wingdings" pitchFamily="2" charset="2"/>
              </a:rPr>
              <a:t>S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 + K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+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 + K-K-pp</a:t>
            </a:r>
          </a:p>
          <a:p>
            <a:pPr marL="1588">
              <a:buFont typeface="Wingdings" pitchFamily="2" charset="2"/>
              <a:buChar char="u"/>
            </a:pPr>
            <a:endParaRPr lang="en-US" altLang="ja-JP" sz="1000" b="1" dirty="0" smtClean="0">
              <a:solidFill>
                <a:srgbClr val="00B050"/>
              </a:solidFill>
              <a:sym typeface="Wingdings" pitchFamily="2" charset="2"/>
            </a:endParaRPr>
          </a:p>
          <a:p>
            <a:pPr marL="1588">
              <a:buFont typeface="Wingdings" pitchFamily="2" charset="2"/>
              <a:buChar char="u"/>
            </a:pPr>
            <a:r>
              <a:rPr lang="en-US" altLang="ja-JP" sz="2000" dirty="0" smtClean="0"/>
              <a:t>stopped-p</a:t>
            </a:r>
            <a:r>
              <a:rPr lang="en-US" altLang="ja-JP" sz="2000" baseline="30000" dirty="0" smtClean="0"/>
              <a:t>bar</a:t>
            </a:r>
            <a:r>
              <a:rPr lang="en-US" altLang="ja-JP" sz="2000" dirty="0" smtClean="0"/>
              <a:t> + </a:t>
            </a:r>
            <a:r>
              <a:rPr lang="en-US" altLang="ja-JP" sz="2000" baseline="30000" dirty="0" smtClean="0"/>
              <a:t>3</a:t>
            </a:r>
            <a:r>
              <a:rPr lang="en-US" altLang="ja-JP" sz="2000" dirty="0" smtClean="0"/>
              <a:t>He </a:t>
            </a:r>
            <a:r>
              <a:rPr lang="en-US" altLang="ja-JP" sz="2000" dirty="0" smtClean="0">
                <a:sym typeface="Wingdings" pitchFamily="2" charset="2"/>
              </a:rPr>
              <a:t> K</a:t>
            </a:r>
            <a:r>
              <a:rPr lang="en-US" altLang="ja-JP" sz="2000" baseline="30000" dirty="0" smtClean="0">
                <a:sym typeface="Wingdings" pitchFamily="2" charset="2"/>
              </a:rPr>
              <a:t>0</a:t>
            </a:r>
            <a:r>
              <a:rPr lang="en-US" altLang="ja-JP" sz="2000" baseline="-25000" dirty="0" smtClean="0">
                <a:sym typeface="Wingdings" pitchFamily="2" charset="2"/>
              </a:rPr>
              <a:t>S</a:t>
            </a:r>
            <a:r>
              <a:rPr lang="en-US" altLang="ja-JP" sz="2000" dirty="0" smtClean="0">
                <a:sym typeface="Wingdings" pitchFamily="2" charset="2"/>
              </a:rPr>
              <a:t> + K</a:t>
            </a:r>
            <a:r>
              <a:rPr lang="en-US" altLang="ja-JP" sz="2000" baseline="30000" dirty="0" smtClean="0">
                <a:sym typeface="Wingdings" pitchFamily="2" charset="2"/>
              </a:rPr>
              <a:t>+</a:t>
            </a:r>
            <a:r>
              <a:rPr lang="en-US" altLang="ja-JP" sz="2000" dirty="0" smtClean="0">
                <a:sym typeface="Wingdings" pitchFamily="2" charset="2"/>
              </a:rPr>
              <a:t> + </a:t>
            </a:r>
            <a:r>
              <a:rPr lang="en-US" altLang="ja-JP" sz="2000" dirty="0" smtClean="0"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ja-JP" sz="2000" dirty="0" smtClean="0">
                <a:sym typeface="Wingdings" pitchFamily="2" charset="2"/>
              </a:rPr>
              <a:t> + </a:t>
            </a:r>
            <a:r>
              <a:rPr lang="en-US" altLang="ja-JP" sz="2000" dirty="0" smtClean="0">
                <a:latin typeface="Symbol" pitchFamily="18" charset="2"/>
                <a:cs typeface="Symap" pitchFamily="2" charset="0"/>
                <a:sym typeface="Wingdings" pitchFamily="2" charset="2"/>
              </a:rPr>
              <a:t>L</a:t>
            </a:r>
            <a:endParaRPr lang="en-US" altLang="ja-JP" sz="2000" baseline="30000" dirty="0" smtClean="0"/>
          </a:p>
          <a:p>
            <a:pPr marL="1588">
              <a:buFont typeface="Wingdings" pitchFamily="2" charset="2"/>
              <a:buChar char="u"/>
            </a:pPr>
            <a:r>
              <a:rPr lang="en-US" altLang="ja-JP" sz="2000" dirty="0" smtClean="0"/>
              <a:t>stopped-p</a:t>
            </a:r>
            <a:r>
              <a:rPr lang="en-US" altLang="ja-JP" sz="2000" baseline="30000" dirty="0" smtClean="0"/>
              <a:t>bar</a:t>
            </a:r>
            <a:r>
              <a:rPr lang="en-US" altLang="ja-JP" sz="2000" dirty="0" smtClean="0"/>
              <a:t> + </a:t>
            </a:r>
            <a:r>
              <a:rPr lang="en-US" altLang="ja-JP" sz="2000" baseline="30000" dirty="0" smtClean="0"/>
              <a:t>3</a:t>
            </a:r>
            <a:r>
              <a:rPr lang="en-US" altLang="ja-JP" sz="2000" dirty="0" smtClean="0"/>
              <a:t>He </a:t>
            </a:r>
            <a:r>
              <a:rPr lang="en-US" altLang="ja-JP" sz="2000" dirty="0" smtClean="0">
                <a:sym typeface="Wingdings" pitchFamily="2" charset="2"/>
              </a:rPr>
              <a:t> K</a:t>
            </a:r>
            <a:r>
              <a:rPr lang="en-US" altLang="ja-JP" sz="2000" baseline="30000" dirty="0" smtClean="0">
                <a:sym typeface="Wingdings" pitchFamily="2" charset="2"/>
              </a:rPr>
              <a:t>0</a:t>
            </a:r>
            <a:r>
              <a:rPr lang="en-US" altLang="ja-JP" sz="2000" baseline="-25000" dirty="0" smtClean="0">
                <a:sym typeface="Wingdings" pitchFamily="2" charset="2"/>
              </a:rPr>
              <a:t>S</a:t>
            </a:r>
            <a:r>
              <a:rPr lang="en-US" altLang="ja-JP" sz="2000" dirty="0" smtClean="0">
                <a:sym typeface="Wingdings" pitchFamily="2" charset="2"/>
              </a:rPr>
              <a:t> + K</a:t>
            </a:r>
            <a:r>
              <a:rPr lang="en-US" altLang="ja-JP" sz="2000" baseline="30000" dirty="0" smtClean="0">
                <a:sym typeface="Wingdings" pitchFamily="2" charset="2"/>
              </a:rPr>
              <a:t>+</a:t>
            </a:r>
            <a:r>
              <a:rPr lang="en-US" altLang="ja-JP" sz="2000" dirty="0" smtClean="0">
                <a:sym typeface="Wingdings" pitchFamily="2" charset="2"/>
              </a:rPr>
              <a:t> + </a:t>
            </a:r>
            <a:r>
              <a:rPr lang="en-US" altLang="ja-JP" sz="2000" dirty="0" smtClean="0">
                <a:latin typeface="Symbol" pitchFamily="18" charset="2"/>
                <a:sym typeface="Wingdings" pitchFamily="2" charset="2"/>
              </a:rPr>
              <a:t>S</a:t>
            </a:r>
            <a:r>
              <a:rPr lang="en-US" altLang="ja-JP" sz="2000" baseline="30000" dirty="0" smtClean="0">
                <a:sym typeface="Wingdings" pitchFamily="2" charset="2"/>
              </a:rPr>
              <a:t>0</a:t>
            </a:r>
            <a:r>
              <a:rPr lang="en-US" altLang="ja-JP" sz="2000" dirty="0" smtClean="0">
                <a:sym typeface="Wingdings" pitchFamily="2" charset="2"/>
              </a:rPr>
              <a:t> + </a:t>
            </a:r>
            <a:r>
              <a:rPr lang="en-US" altLang="ja-JP" sz="2000" dirty="0" smtClean="0">
                <a:latin typeface="Symbol" pitchFamily="18" charset="2"/>
                <a:cs typeface="Symap" pitchFamily="2" charset="0"/>
                <a:sym typeface="Wingdings" pitchFamily="2" charset="2"/>
              </a:rPr>
              <a:t>S</a:t>
            </a:r>
            <a:r>
              <a:rPr lang="en-US" altLang="ja-JP" sz="2000" baseline="30000" dirty="0" smtClean="0">
                <a:cs typeface="Symap" pitchFamily="2" charset="0"/>
                <a:sym typeface="Wingdings" pitchFamily="2" charset="2"/>
              </a:rPr>
              <a:t>0</a:t>
            </a:r>
            <a:r>
              <a:rPr lang="en-US" altLang="ja-JP" sz="2000" dirty="0" smtClean="0">
                <a:cs typeface="Symap" pitchFamily="2" charset="0"/>
                <a:sym typeface="Wingdings" pitchFamily="2" charset="2"/>
              </a:rPr>
              <a:t> + </a:t>
            </a:r>
            <a:r>
              <a:rPr lang="en-US" altLang="ja-JP" sz="2000" dirty="0" smtClean="0">
                <a:latin typeface="Symbol" pitchFamily="18" charset="2"/>
                <a:cs typeface="Symap" pitchFamily="2" charset="0"/>
                <a:sym typeface="Wingdings" pitchFamily="2" charset="2"/>
              </a:rPr>
              <a:t>p</a:t>
            </a:r>
            <a:r>
              <a:rPr lang="en-US" altLang="ja-JP" sz="2000" baseline="30000" dirty="0" smtClean="0">
                <a:cs typeface="Symap" pitchFamily="2" charset="0"/>
                <a:sym typeface="Wingdings" pitchFamily="2" charset="2"/>
              </a:rPr>
              <a:t>0</a:t>
            </a:r>
          </a:p>
          <a:p>
            <a:pPr marL="1588">
              <a:buFont typeface="Wingdings" pitchFamily="2" charset="2"/>
              <a:buChar char="u"/>
            </a:pPr>
            <a:r>
              <a:rPr lang="en-US" altLang="ja-JP" sz="2000" dirty="0" smtClean="0"/>
              <a:t>…</a:t>
            </a:r>
          </a:p>
          <a:p>
            <a:pPr marL="1588">
              <a:buFont typeface="Wingdings" pitchFamily="2" charset="2"/>
              <a:buChar char="u"/>
            </a:pPr>
            <a:endParaRPr lang="en-US" altLang="ja-JP" sz="1000" dirty="0" smtClean="0"/>
          </a:p>
          <a:p>
            <a:pPr marL="1588">
              <a:buFont typeface="Wingdings" pitchFamily="2" charset="2"/>
              <a:buChar char="u"/>
            </a:pPr>
            <a:r>
              <a:rPr lang="en-US" altLang="ja-JP" sz="2000" dirty="0" smtClean="0"/>
              <a:t>stopped-p</a:t>
            </a:r>
            <a:r>
              <a:rPr lang="en-US" altLang="ja-JP" sz="2000" baseline="30000" dirty="0" smtClean="0"/>
              <a:t>bar</a:t>
            </a:r>
            <a:r>
              <a:rPr lang="en-US" altLang="ja-JP" sz="2000" dirty="0" smtClean="0"/>
              <a:t> + </a:t>
            </a:r>
            <a:r>
              <a:rPr lang="en-US" altLang="ja-JP" sz="2000" baseline="30000" dirty="0" smtClean="0"/>
              <a:t>3</a:t>
            </a:r>
            <a:r>
              <a:rPr lang="en-US" altLang="ja-JP" sz="2000" dirty="0" smtClean="0"/>
              <a:t>He </a:t>
            </a:r>
            <a:r>
              <a:rPr lang="en-US" altLang="ja-JP" sz="2000" dirty="0" smtClean="0">
                <a:sym typeface="Wingdings" pitchFamily="2" charset="2"/>
              </a:rPr>
              <a:t> K</a:t>
            </a:r>
            <a:r>
              <a:rPr lang="en-US" altLang="ja-JP" sz="2000" baseline="30000" dirty="0" smtClean="0">
                <a:sym typeface="Wingdings" pitchFamily="2" charset="2"/>
              </a:rPr>
              <a:t>0</a:t>
            </a:r>
            <a:r>
              <a:rPr lang="en-US" altLang="ja-JP" sz="2000" baseline="-25000" dirty="0" smtClean="0">
                <a:sym typeface="Wingdings" pitchFamily="2" charset="2"/>
              </a:rPr>
              <a:t>S</a:t>
            </a:r>
            <a:r>
              <a:rPr lang="en-US" altLang="ja-JP" sz="2000" dirty="0" smtClean="0">
                <a:sym typeface="Wingdings" pitchFamily="2" charset="2"/>
              </a:rPr>
              <a:t> + K</a:t>
            </a:r>
            <a:r>
              <a:rPr lang="en-US" altLang="ja-JP" sz="2000" baseline="30000" dirty="0" smtClean="0">
                <a:sym typeface="Wingdings" pitchFamily="2" charset="2"/>
              </a:rPr>
              <a:t>+</a:t>
            </a:r>
            <a:r>
              <a:rPr lang="en-US" altLang="ja-JP" sz="2000" dirty="0" smtClean="0">
                <a:sym typeface="Wingdings" pitchFamily="2" charset="2"/>
              </a:rPr>
              <a:t> + K</a:t>
            </a:r>
            <a:r>
              <a:rPr lang="en-US" altLang="ja-JP" sz="2000" baseline="30000" dirty="0" smtClean="0">
                <a:sym typeface="Wingdings" pitchFamily="2" charset="2"/>
              </a:rPr>
              <a:t>0</a:t>
            </a:r>
            <a:r>
              <a:rPr lang="en-US" altLang="ja-JP" sz="2000" dirty="0" smtClean="0">
                <a:sym typeface="Wingdings" pitchFamily="2" charset="2"/>
              </a:rPr>
              <a:t> + </a:t>
            </a:r>
            <a:r>
              <a:rPr lang="en-US" altLang="ja-JP" sz="2000" dirty="0" smtClean="0">
                <a:latin typeface="Symbol" pitchFamily="18" charset="2"/>
                <a:cs typeface="Symap" pitchFamily="2" charset="0"/>
                <a:sym typeface="Wingdings" pitchFamily="2" charset="2"/>
              </a:rPr>
              <a:t>S</a:t>
            </a:r>
            <a:r>
              <a:rPr lang="en-US" altLang="ja-JP" sz="2000" baseline="30000" dirty="0" smtClean="0">
                <a:cs typeface="Symap" pitchFamily="2" charset="0"/>
                <a:sym typeface="Wingdings" pitchFamily="2" charset="2"/>
              </a:rPr>
              <a:t>0</a:t>
            </a:r>
            <a:r>
              <a:rPr lang="en-US" altLang="ja-JP" sz="2000" dirty="0" smtClean="0">
                <a:cs typeface="Symap" pitchFamily="2" charset="0"/>
                <a:sym typeface="Wingdings" pitchFamily="2" charset="2"/>
              </a:rPr>
              <a:t> + (n)</a:t>
            </a:r>
            <a:endParaRPr lang="en-US" altLang="ja-JP" sz="2000" baseline="30000" dirty="0" smtClean="0">
              <a:cs typeface="Symap" pitchFamily="2" charset="0"/>
              <a:sym typeface="Wingdings" pitchFamily="2" charset="2"/>
            </a:endParaRPr>
          </a:p>
          <a:p>
            <a:pPr marL="1588">
              <a:buFont typeface="Wingdings" pitchFamily="2" charset="2"/>
              <a:buChar char="u"/>
            </a:pPr>
            <a:r>
              <a:rPr lang="en-US" altLang="ja-JP" sz="2000" dirty="0" smtClean="0"/>
              <a:t>stopped-p</a:t>
            </a:r>
            <a:r>
              <a:rPr lang="en-US" altLang="ja-JP" sz="2000" baseline="30000" dirty="0" smtClean="0"/>
              <a:t>bar</a:t>
            </a:r>
            <a:r>
              <a:rPr lang="en-US" altLang="ja-JP" sz="2000" dirty="0" smtClean="0"/>
              <a:t> + </a:t>
            </a:r>
            <a:r>
              <a:rPr lang="en-US" altLang="ja-JP" sz="2000" baseline="30000" dirty="0" smtClean="0"/>
              <a:t>3</a:t>
            </a:r>
            <a:r>
              <a:rPr lang="en-US" altLang="ja-JP" sz="2000" dirty="0" smtClean="0"/>
              <a:t>He </a:t>
            </a:r>
            <a:r>
              <a:rPr lang="en-US" altLang="ja-JP" sz="2000" dirty="0" smtClean="0">
                <a:sym typeface="Wingdings" pitchFamily="2" charset="2"/>
              </a:rPr>
              <a:t> K</a:t>
            </a:r>
            <a:r>
              <a:rPr lang="en-US" altLang="ja-JP" sz="2000" baseline="30000" dirty="0" smtClean="0">
                <a:sym typeface="Wingdings" pitchFamily="2" charset="2"/>
              </a:rPr>
              <a:t>0</a:t>
            </a:r>
            <a:r>
              <a:rPr lang="en-US" altLang="ja-JP" sz="2000" baseline="-25000" dirty="0" smtClean="0">
                <a:sym typeface="Wingdings" pitchFamily="2" charset="2"/>
              </a:rPr>
              <a:t>S</a:t>
            </a:r>
            <a:r>
              <a:rPr lang="en-US" altLang="ja-JP" sz="2000" dirty="0" smtClean="0">
                <a:sym typeface="Wingdings" pitchFamily="2" charset="2"/>
              </a:rPr>
              <a:t> + K</a:t>
            </a:r>
            <a:r>
              <a:rPr lang="en-US" altLang="ja-JP" sz="2000" baseline="30000" dirty="0" smtClean="0">
                <a:sym typeface="Wingdings" pitchFamily="2" charset="2"/>
              </a:rPr>
              <a:t>+</a:t>
            </a:r>
            <a:r>
              <a:rPr lang="en-US" altLang="ja-JP" sz="2000" dirty="0" smtClean="0">
                <a:sym typeface="Wingdings" pitchFamily="2" charset="2"/>
              </a:rPr>
              <a:t> + K</a:t>
            </a:r>
            <a:r>
              <a:rPr lang="en-US" altLang="ja-JP" sz="2000" baseline="30000" dirty="0" smtClean="0">
                <a:sym typeface="Wingdings" pitchFamily="2" charset="2"/>
              </a:rPr>
              <a:t>-</a:t>
            </a:r>
            <a:r>
              <a:rPr lang="en-US" altLang="ja-JP" sz="2000" dirty="0" smtClean="0">
                <a:sym typeface="Wingdings" pitchFamily="2" charset="2"/>
              </a:rPr>
              <a:t> + </a:t>
            </a:r>
            <a:r>
              <a:rPr lang="en-US" altLang="ja-JP" sz="2000" dirty="0" smtClean="0">
                <a:latin typeface="Symbol" pitchFamily="18" charset="2"/>
                <a:cs typeface="Symap" pitchFamily="2" charset="0"/>
                <a:sym typeface="Wingdings" pitchFamily="2" charset="2"/>
              </a:rPr>
              <a:t>S</a:t>
            </a:r>
            <a:r>
              <a:rPr lang="en-US" altLang="ja-JP" sz="2000" baseline="30000" dirty="0" smtClean="0">
                <a:cs typeface="Symap" pitchFamily="2" charset="0"/>
                <a:sym typeface="Wingdings" pitchFamily="2" charset="2"/>
              </a:rPr>
              <a:t>0</a:t>
            </a:r>
            <a:r>
              <a:rPr lang="en-US" altLang="ja-JP" sz="2000" dirty="0" smtClean="0">
                <a:cs typeface="Symap" pitchFamily="2" charset="0"/>
                <a:sym typeface="Wingdings" pitchFamily="2" charset="2"/>
              </a:rPr>
              <a:t> + (p)</a:t>
            </a:r>
          </a:p>
          <a:p>
            <a:pPr marL="1588">
              <a:buFont typeface="Wingdings" pitchFamily="2" charset="2"/>
              <a:buChar char="u"/>
            </a:pPr>
            <a:r>
              <a:rPr lang="en-US" altLang="ja-JP" sz="2000" dirty="0" smtClean="0">
                <a:cs typeface="Symap" pitchFamily="2" charset="0"/>
                <a:sym typeface="Wingdings" pitchFamily="2" charset="2"/>
              </a:rPr>
              <a:t>…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6849" y="1623808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3N annihilation</a:t>
            </a:r>
            <a:endParaRPr kumimoji="1" lang="ja-JP" altLang="en-US" sz="2000" b="1" i="1" baseline="30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9290" y="2705664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2000" b="1" i="1" dirty="0" smtClean="0">
                <a:solidFill>
                  <a:srgbClr val="FF0000"/>
                </a:solidFill>
              </a:rPr>
              <a:t>N annihilation</a:t>
            </a:r>
            <a:endParaRPr kumimoji="1" lang="ja-JP" altLang="en-US" sz="2000" b="1" i="1" baseline="30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99894" y="3984661"/>
            <a:ext cx="58178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ja-JP" sz="2000" b="1" dirty="0" smtClean="0">
                <a:solidFill>
                  <a:srgbClr val="0070C0"/>
                </a:solidFill>
              </a:rPr>
              <a:t>stopped-p</a:t>
            </a:r>
            <a:r>
              <a:rPr lang="en-US" altLang="ja-JP" sz="2000" b="1" baseline="30000" dirty="0" smtClean="0">
                <a:solidFill>
                  <a:srgbClr val="0070C0"/>
                </a:solidFill>
              </a:rPr>
              <a:t>bar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 + </a:t>
            </a:r>
            <a:r>
              <a:rPr lang="en-US" altLang="ja-JP" sz="2000" b="1" baseline="30000" dirty="0" smtClean="0">
                <a:solidFill>
                  <a:srgbClr val="0070C0"/>
                </a:solidFill>
              </a:rPr>
              <a:t>3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He 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K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0</a:t>
            </a:r>
            <a:r>
              <a:rPr lang="en-US" altLang="ja-JP" sz="2000" b="1" baseline="-25000" dirty="0" smtClean="0">
                <a:solidFill>
                  <a:srgbClr val="0070C0"/>
                </a:solidFill>
                <a:sym typeface="Wingdings" pitchFamily="2" charset="2"/>
              </a:rPr>
              <a:t>S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 + K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+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 + K-K-pp</a:t>
            </a:r>
          </a:p>
          <a:p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				</a:t>
            </a:r>
            <a:r>
              <a:rPr lang="en-US" altLang="ja-JP" sz="2000" b="1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 + </a:t>
            </a:r>
            <a:r>
              <a:rPr lang="en-US" altLang="ja-JP" sz="2000" b="1" dirty="0" smtClean="0">
                <a:solidFill>
                  <a:srgbClr val="0070C0"/>
                </a:solidFill>
                <a:latin typeface="Symbol" pitchFamily="18" charset="2"/>
                <a:cs typeface="Symap" pitchFamily="2" charset="0"/>
                <a:sym typeface="Wingdings" pitchFamily="2" charset="2"/>
              </a:rPr>
              <a:t>L</a:t>
            </a:r>
            <a:endParaRPr lang="en-US" altLang="ja-JP" sz="20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en-US" altLang="ja-JP" sz="2000" dirty="0" smtClean="0"/>
              <a:t>stopped-p</a:t>
            </a:r>
            <a:r>
              <a:rPr lang="en-US" altLang="ja-JP" sz="2000" baseline="30000" dirty="0" smtClean="0"/>
              <a:t>bar</a:t>
            </a:r>
            <a:r>
              <a:rPr lang="en-US" altLang="ja-JP" sz="2000" dirty="0" smtClean="0"/>
              <a:t> + </a:t>
            </a:r>
            <a:r>
              <a:rPr lang="en-US" altLang="ja-JP" sz="2000" baseline="30000" dirty="0" smtClean="0"/>
              <a:t>3</a:t>
            </a:r>
            <a:r>
              <a:rPr lang="en-US" altLang="ja-JP" sz="2000" dirty="0" smtClean="0"/>
              <a:t>He </a:t>
            </a:r>
            <a:r>
              <a:rPr lang="en-US" altLang="ja-JP" sz="2000" dirty="0" smtClean="0">
                <a:sym typeface="Wingdings" pitchFamily="2" charset="2"/>
              </a:rPr>
              <a:t> K</a:t>
            </a:r>
            <a:r>
              <a:rPr lang="en-US" altLang="ja-JP" sz="2000" baseline="30000" dirty="0" smtClean="0">
                <a:sym typeface="Wingdings" pitchFamily="2" charset="2"/>
              </a:rPr>
              <a:t>0</a:t>
            </a:r>
            <a:r>
              <a:rPr lang="en-US" altLang="ja-JP" sz="2000" baseline="-25000" dirty="0" smtClean="0">
                <a:sym typeface="Wingdings" pitchFamily="2" charset="2"/>
              </a:rPr>
              <a:t>S</a:t>
            </a:r>
            <a:r>
              <a:rPr lang="en-US" altLang="ja-JP" sz="2000" dirty="0" smtClean="0">
                <a:sym typeface="Wingdings" pitchFamily="2" charset="2"/>
              </a:rPr>
              <a:t> + K</a:t>
            </a:r>
            <a:r>
              <a:rPr lang="en-US" altLang="ja-JP" sz="2000" baseline="30000" dirty="0" smtClean="0">
                <a:sym typeface="Wingdings" pitchFamily="2" charset="2"/>
              </a:rPr>
              <a:t>+</a:t>
            </a:r>
            <a:r>
              <a:rPr lang="en-US" altLang="ja-JP" sz="2000" dirty="0" smtClean="0">
                <a:sym typeface="Wingdings" pitchFamily="2" charset="2"/>
              </a:rPr>
              <a:t> + K-K-pp</a:t>
            </a:r>
          </a:p>
          <a:p>
            <a:r>
              <a:rPr lang="en-US" altLang="ja-JP" sz="2000" dirty="0" smtClean="0">
                <a:sym typeface="Wingdings" pitchFamily="2" charset="2"/>
              </a:rPr>
              <a:t>				</a:t>
            </a:r>
            <a:r>
              <a:rPr lang="en-US" altLang="ja-JP" sz="2000" dirty="0" smtClean="0"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ja-JP" sz="2000" dirty="0" smtClean="0">
                <a:sym typeface="Wingdings" pitchFamily="2" charset="2"/>
              </a:rPr>
              <a:t> + </a:t>
            </a:r>
            <a:r>
              <a:rPr lang="en-US" altLang="ja-JP" sz="2000" dirty="0" smtClean="0">
                <a:latin typeface="Symbol" pitchFamily="18" charset="2"/>
                <a:cs typeface="Symap" pitchFamily="2" charset="0"/>
                <a:sym typeface="Wingdings" pitchFamily="2" charset="2"/>
              </a:rPr>
              <a:t>S</a:t>
            </a:r>
            <a:r>
              <a:rPr lang="en-US" altLang="ja-JP" sz="2000" baseline="30000" dirty="0" smtClean="0">
                <a:cs typeface="Symap" pitchFamily="2" charset="0"/>
                <a:sym typeface="Wingdings" pitchFamily="2" charset="2"/>
              </a:rPr>
              <a:t>0</a:t>
            </a:r>
          </a:p>
          <a:p>
            <a:pPr>
              <a:buFont typeface="Wingdings" pitchFamily="2" charset="2"/>
              <a:buChar char="u"/>
            </a:pPr>
            <a:r>
              <a:rPr lang="en-US" altLang="ja-JP" sz="2000" dirty="0" smtClean="0"/>
              <a:t>stopped-p</a:t>
            </a:r>
            <a:r>
              <a:rPr lang="en-US" altLang="ja-JP" sz="2000" baseline="30000" dirty="0" smtClean="0"/>
              <a:t>bar</a:t>
            </a:r>
            <a:r>
              <a:rPr lang="en-US" altLang="ja-JP" sz="2000" dirty="0" smtClean="0"/>
              <a:t> + </a:t>
            </a:r>
            <a:r>
              <a:rPr lang="en-US" altLang="ja-JP" sz="2000" baseline="30000" dirty="0" smtClean="0"/>
              <a:t>3</a:t>
            </a:r>
            <a:r>
              <a:rPr lang="en-US" altLang="ja-JP" sz="2000" dirty="0" smtClean="0"/>
              <a:t>He </a:t>
            </a:r>
            <a:r>
              <a:rPr lang="en-US" altLang="ja-JP" sz="2000" dirty="0" smtClean="0">
                <a:sym typeface="Wingdings" pitchFamily="2" charset="2"/>
              </a:rPr>
              <a:t> K</a:t>
            </a:r>
            <a:r>
              <a:rPr lang="en-US" altLang="ja-JP" sz="2000" baseline="30000" dirty="0" smtClean="0">
                <a:sym typeface="Wingdings" pitchFamily="2" charset="2"/>
              </a:rPr>
              <a:t>0</a:t>
            </a:r>
            <a:r>
              <a:rPr lang="en-US" altLang="ja-JP" sz="2000" baseline="-25000" dirty="0" smtClean="0">
                <a:sym typeface="Wingdings" pitchFamily="2" charset="2"/>
              </a:rPr>
              <a:t>S</a:t>
            </a:r>
            <a:r>
              <a:rPr lang="en-US" altLang="ja-JP" sz="2000" dirty="0" smtClean="0">
                <a:sym typeface="Wingdings" pitchFamily="2" charset="2"/>
              </a:rPr>
              <a:t> + K</a:t>
            </a:r>
            <a:r>
              <a:rPr lang="en-US" altLang="ja-JP" sz="2000" baseline="30000" dirty="0" smtClean="0">
                <a:sym typeface="Wingdings" pitchFamily="2" charset="2"/>
              </a:rPr>
              <a:t>+</a:t>
            </a:r>
            <a:r>
              <a:rPr lang="en-US" altLang="ja-JP" sz="2000" dirty="0" smtClean="0">
                <a:sym typeface="Wingdings" pitchFamily="2" charset="2"/>
              </a:rPr>
              <a:t> + K-K-pp</a:t>
            </a:r>
          </a:p>
          <a:p>
            <a:r>
              <a:rPr lang="en-US" altLang="ja-JP" sz="2000" dirty="0" smtClean="0">
                <a:sym typeface="Wingdings" pitchFamily="2" charset="2"/>
              </a:rPr>
              <a:t>				</a:t>
            </a:r>
            <a:r>
              <a:rPr lang="en-US" altLang="ja-JP" sz="2000" dirty="0" smtClean="0">
                <a:latin typeface="Symbol" pitchFamily="18" charset="2"/>
                <a:cs typeface="Symap" pitchFamily="2" charset="0"/>
                <a:sym typeface="Wingdings" pitchFamily="2" charset="2"/>
              </a:rPr>
              <a:t> S</a:t>
            </a:r>
            <a:r>
              <a:rPr lang="en-US" altLang="ja-JP" sz="2000" baseline="30000" dirty="0" smtClean="0">
                <a:cs typeface="Symap" pitchFamily="2" charset="0"/>
                <a:sym typeface="Wingdings" pitchFamily="2" charset="2"/>
              </a:rPr>
              <a:t>0</a:t>
            </a:r>
            <a:r>
              <a:rPr lang="en-US" altLang="ja-JP" sz="2000" dirty="0" smtClean="0">
                <a:sym typeface="Wingdings" pitchFamily="2" charset="2"/>
              </a:rPr>
              <a:t> + </a:t>
            </a:r>
            <a:r>
              <a:rPr lang="en-US" altLang="ja-JP" sz="2000" dirty="0" smtClean="0">
                <a:latin typeface="Symbol" pitchFamily="18" charset="2"/>
                <a:cs typeface="Symap" pitchFamily="2" charset="0"/>
                <a:sym typeface="Wingdings" pitchFamily="2" charset="2"/>
              </a:rPr>
              <a:t>S</a:t>
            </a:r>
            <a:r>
              <a:rPr lang="en-US" altLang="ja-JP" sz="2000" baseline="30000" dirty="0" smtClean="0">
                <a:cs typeface="Symap" pitchFamily="2" charset="0"/>
                <a:sym typeface="Wingdings" pitchFamily="2" charset="2"/>
              </a:rPr>
              <a:t>0</a:t>
            </a:r>
          </a:p>
          <a:p>
            <a:pPr>
              <a:buFont typeface="Wingdings" pitchFamily="2" charset="2"/>
              <a:buChar char="u"/>
            </a:pPr>
            <a:r>
              <a:rPr lang="en-US" altLang="ja-JP" sz="2000" dirty="0" smtClean="0"/>
              <a:t>stopped-p</a:t>
            </a:r>
            <a:r>
              <a:rPr lang="en-US" altLang="ja-JP" sz="2000" baseline="30000" dirty="0" smtClean="0"/>
              <a:t>bar</a:t>
            </a:r>
            <a:r>
              <a:rPr lang="en-US" altLang="ja-JP" sz="2000" dirty="0" smtClean="0"/>
              <a:t> + </a:t>
            </a:r>
            <a:r>
              <a:rPr lang="en-US" altLang="ja-JP" sz="2000" baseline="30000" dirty="0" smtClean="0"/>
              <a:t>3</a:t>
            </a:r>
            <a:r>
              <a:rPr lang="en-US" altLang="ja-JP" sz="2000" dirty="0" smtClean="0"/>
              <a:t>He </a:t>
            </a:r>
            <a:r>
              <a:rPr lang="en-US" altLang="ja-JP" sz="2000" dirty="0" smtClean="0">
                <a:sym typeface="Wingdings" pitchFamily="2" charset="2"/>
              </a:rPr>
              <a:t> K</a:t>
            </a:r>
            <a:r>
              <a:rPr lang="en-US" altLang="ja-JP" sz="2000" baseline="30000" dirty="0" smtClean="0">
                <a:sym typeface="Wingdings" pitchFamily="2" charset="2"/>
              </a:rPr>
              <a:t>0</a:t>
            </a:r>
            <a:r>
              <a:rPr lang="en-US" altLang="ja-JP" sz="2000" baseline="-25000" dirty="0" smtClean="0">
                <a:sym typeface="Wingdings" pitchFamily="2" charset="2"/>
              </a:rPr>
              <a:t>S</a:t>
            </a:r>
            <a:r>
              <a:rPr lang="en-US" altLang="ja-JP" sz="2000" dirty="0" smtClean="0">
                <a:sym typeface="Wingdings" pitchFamily="2" charset="2"/>
              </a:rPr>
              <a:t> + K</a:t>
            </a:r>
            <a:r>
              <a:rPr lang="en-US" altLang="ja-JP" sz="2000" baseline="30000" dirty="0" smtClean="0">
                <a:sym typeface="Wingdings" pitchFamily="2" charset="2"/>
              </a:rPr>
              <a:t>+</a:t>
            </a:r>
            <a:r>
              <a:rPr lang="en-US" altLang="ja-JP" sz="2000" dirty="0" smtClean="0">
                <a:sym typeface="Wingdings" pitchFamily="2" charset="2"/>
              </a:rPr>
              <a:t> + K-K-pp</a:t>
            </a:r>
          </a:p>
          <a:p>
            <a:r>
              <a:rPr lang="en-US" altLang="ja-JP" sz="2000" dirty="0" smtClean="0">
                <a:sym typeface="Wingdings" pitchFamily="2" charset="2"/>
              </a:rPr>
              <a:t>				</a:t>
            </a:r>
            <a:r>
              <a:rPr lang="en-US" altLang="ja-JP" sz="2000" dirty="0" smtClean="0"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ja-JP" sz="2000" dirty="0" smtClean="0">
                <a:sym typeface="Wingdings" pitchFamily="2" charset="2"/>
              </a:rPr>
              <a:t> + </a:t>
            </a:r>
            <a:r>
              <a:rPr lang="en-US" altLang="ja-JP" sz="2000" dirty="0" smtClean="0">
                <a:latin typeface="Symbol" pitchFamily="18" charset="2"/>
                <a:cs typeface="Symap" pitchFamily="2" charset="0"/>
                <a:sym typeface="Wingdings" pitchFamily="2" charset="2"/>
              </a:rPr>
              <a:t>L</a:t>
            </a:r>
            <a:r>
              <a:rPr lang="en-US" altLang="ja-JP" sz="2000" dirty="0" smtClean="0">
                <a:cs typeface="Symap" pitchFamily="2" charset="0"/>
                <a:sym typeface="Wingdings" pitchFamily="2" charset="2"/>
              </a:rPr>
              <a:t> + </a:t>
            </a:r>
            <a:r>
              <a:rPr lang="en-US" altLang="ja-JP" sz="2000" dirty="0" smtClean="0">
                <a:latin typeface="Symbol" pitchFamily="18" charset="2"/>
                <a:cs typeface="Symap" pitchFamily="2" charset="0"/>
                <a:sym typeface="Wingdings" pitchFamily="2" charset="2"/>
              </a:rPr>
              <a:t>p</a:t>
            </a:r>
            <a:r>
              <a:rPr lang="en-US" altLang="ja-JP" sz="2000" baseline="30000" dirty="0" smtClean="0">
                <a:cs typeface="Symap" pitchFamily="2" charset="0"/>
                <a:sym typeface="Wingdings" pitchFamily="2" charset="2"/>
              </a:rPr>
              <a:t>0</a:t>
            </a:r>
            <a:endParaRPr lang="en-US" altLang="ja-JP" sz="2000" baseline="30000" dirty="0" smtClean="0">
              <a:cs typeface="Symap" pitchFamily="2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ja-JP" sz="2000" dirty="0" smtClean="0"/>
              <a:t>…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40937" y="4558986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missing </a:t>
            </a:r>
            <a:r>
              <a:rPr kumimoji="1" lang="en-US" altLang="ja-JP" sz="2000" b="1" i="1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endParaRPr kumimoji="1" lang="ja-JP" altLang="en-US" sz="2000" b="1" i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66070" y="5182538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missing 2</a:t>
            </a:r>
            <a:r>
              <a:rPr kumimoji="1" lang="en-US" altLang="ja-JP" sz="2000" b="1" i="1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endParaRPr kumimoji="1" lang="ja-JP" altLang="en-US" sz="2000" b="1" i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90698" y="5809443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missing </a:t>
            </a:r>
            <a:r>
              <a:rPr kumimoji="1" lang="en-US" altLang="ja-JP" sz="2000" b="1" i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kumimoji="1" lang="en-US" altLang="ja-JP" sz="2000" b="1" i="1" baseline="30000" dirty="0" smtClean="0">
                <a:solidFill>
                  <a:srgbClr val="FF0000"/>
                </a:solidFill>
                <a:latin typeface="Symbol" pitchFamily="18" charset="2"/>
              </a:rPr>
              <a:t>0</a:t>
            </a:r>
            <a:endParaRPr kumimoji="1" lang="ja-JP" altLang="en-US" sz="2000" b="1" i="1" baseline="30000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Expected Spectra</a:t>
            </a:r>
            <a:endParaRPr kumimoji="1" lang="ja-JP" altLang="en-US" b="1" baseline="30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7885" y="2559085"/>
            <a:ext cx="7150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expected spectrum with the assumptions: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15330" y="3062688"/>
            <a:ext cx="3659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400" b="1" dirty="0" smtClean="0">
                <a:solidFill>
                  <a:srgbClr val="C00000"/>
                </a:solidFill>
              </a:rPr>
              <a:t>branching ratio of K</a:t>
            </a:r>
            <a:r>
              <a:rPr lang="en-US" altLang="ja-JP" sz="2400" b="1" baseline="30000" dirty="0" smtClean="0">
                <a:solidFill>
                  <a:srgbClr val="C00000"/>
                </a:solidFill>
              </a:rPr>
              <a:t>-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K</a:t>
            </a:r>
            <a:r>
              <a:rPr lang="en-US" altLang="ja-JP" sz="2400" b="1" baseline="30000" dirty="0" smtClean="0">
                <a:solidFill>
                  <a:srgbClr val="C00000"/>
                </a:solidFill>
              </a:rPr>
              <a:t>-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pp:</a:t>
            </a:r>
          </a:p>
          <a:p>
            <a:pPr marL="352425"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C00000"/>
                </a:solidFill>
              </a:rPr>
              <a:t>BR(K</a:t>
            </a:r>
            <a:r>
              <a:rPr lang="en-US" altLang="ja-JP" sz="2400" b="1" baseline="30000" dirty="0" smtClean="0">
                <a:solidFill>
                  <a:srgbClr val="C00000"/>
                </a:solidFill>
              </a:rPr>
              <a:t>-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K</a:t>
            </a:r>
            <a:r>
              <a:rPr lang="en-US" altLang="ja-JP" sz="2400" b="1" baseline="30000" dirty="0" smtClean="0">
                <a:solidFill>
                  <a:srgbClr val="C00000"/>
                </a:solidFill>
              </a:rPr>
              <a:t>-</a:t>
            </a:r>
            <a:r>
              <a:rPr lang="en-US" altLang="ja-JP" sz="2400" b="1" dirty="0" err="1" smtClean="0">
                <a:solidFill>
                  <a:srgbClr val="C00000"/>
                </a:solidFill>
              </a:rPr>
              <a:t>pp</a:t>
            </a:r>
            <a:r>
              <a:rPr lang="en-US" altLang="ja-JP" sz="2400" b="1" dirty="0" err="1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altLang="ja-JP" sz="2400" b="1" dirty="0" err="1" smtClean="0">
                <a:solidFill>
                  <a:srgbClr val="C00000"/>
                </a:solidFill>
                <a:latin typeface="Symbol" pitchFamily="18" charset="2"/>
                <a:ea typeface="SimHei" pitchFamily="49" charset="-122"/>
                <a:sym typeface="Wingdings" pitchFamily="2" charset="2"/>
              </a:rPr>
              <a:t>LL</a:t>
            </a:r>
            <a:r>
              <a:rPr lang="en-US" altLang="ja-JP" sz="2400" b="1" dirty="0" smtClean="0">
                <a:solidFill>
                  <a:srgbClr val="C00000"/>
                </a:solidFill>
                <a:sym typeface="Wingdings" pitchFamily="2" charset="2"/>
              </a:rPr>
              <a:t>)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 = 0.1</a:t>
            </a:r>
          </a:p>
          <a:p>
            <a:pPr marL="352425"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C00000"/>
                </a:solidFill>
              </a:rPr>
              <a:t>BR(K</a:t>
            </a:r>
            <a:r>
              <a:rPr lang="en-US" altLang="ja-JP" sz="2400" b="1" baseline="30000" dirty="0" smtClean="0">
                <a:solidFill>
                  <a:srgbClr val="C00000"/>
                </a:solidFill>
              </a:rPr>
              <a:t>-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K</a:t>
            </a:r>
            <a:r>
              <a:rPr lang="en-US" altLang="ja-JP" sz="2400" b="1" baseline="30000" dirty="0" smtClean="0">
                <a:solidFill>
                  <a:srgbClr val="C00000"/>
                </a:solidFill>
              </a:rPr>
              <a:t>-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pp</a:t>
            </a:r>
            <a:r>
              <a:rPr lang="en-US" altLang="ja-JP" sz="2400" b="1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altLang="ja-JP" sz="2400" b="1" dirty="0" smtClean="0">
                <a:solidFill>
                  <a:srgbClr val="C00000"/>
                </a:solidFill>
                <a:latin typeface="Symbol" pitchFamily="18" charset="2"/>
                <a:sym typeface="Wingdings" pitchFamily="2" charset="2"/>
              </a:rPr>
              <a:t>LS</a:t>
            </a:r>
            <a:r>
              <a:rPr lang="en-US" altLang="ja-JP" sz="2400" b="1" baseline="30000" dirty="0" smtClean="0">
                <a:solidFill>
                  <a:srgbClr val="C00000"/>
                </a:solidFill>
                <a:sym typeface="Wingdings" pitchFamily="2" charset="2"/>
              </a:rPr>
              <a:t>0</a:t>
            </a:r>
            <a:r>
              <a:rPr lang="en-US" altLang="ja-JP" sz="2400" b="1" dirty="0" smtClean="0">
                <a:solidFill>
                  <a:srgbClr val="C00000"/>
                </a:solidFill>
                <a:sym typeface="Wingdings" pitchFamily="2" charset="2"/>
              </a:rPr>
              <a:t>)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 = 0.1</a:t>
            </a:r>
          </a:p>
          <a:p>
            <a:pPr marL="352425"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C00000"/>
                </a:solidFill>
              </a:rPr>
              <a:t>BR(K</a:t>
            </a:r>
            <a:r>
              <a:rPr lang="en-US" altLang="ja-JP" sz="2400" b="1" baseline="30000" dirty="0" smtClean="0">
                <a:solidFill>
                  <a:srgbClr val="C00000"/>
                </a:solidFill>
              </a:rPr>
              <a:t>-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K</a:t>
            </a:r>
            <a:r>
              <a:rPr lang="en-US" altLang="ja-JP" sz="2400" b="1" baseline="30000" dirty="0" smtClean="0">
                <a:solidFill>
                  <a:srgbClr val="C00000"/>
                </a:solidFill>
              </a:rPr>
              <a:t>-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pp</a:t>
            </a:r>
            <a:r>
              <a:rPr lang="en-US" altLang="ja-JP" sz="2400" b="1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altLang="ja-JP" sz="2400" b="1" dirty="0" smtClean="0">
                <a:solidFill>
                  <a:srgbClr val="C000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n-US" altLang="ja-JP" sz="2400" b="1" baseline="30000" dirty="0" smtClean="0">
                <a:solidFill>
                  <a:srgbClr val="C00000"/>
                </a:solidFill>
                <a:sym typeface="Wingdings" pitchFamily="2" charset="2"/>
              </a:rPr>
              <a:t>0</a:t>
            </a:r>
            <a:r>
              <a:rPr lang="en-US" altLang="ja-JP" sz="2400" b="1" dirty="0" smtClean="0">
                <a:solidFill>
                  <a:srgbClr val="C000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n-US" altLang="ja-JP" sz="2400" b="1" baseline="30000" dirty="0" smtClean="0">
                <a:solidFill>
                  <a:srgbClr val="C00000"/>
                </a:solidFill>
                <a:sym typeface="Wingdings" pitchFamily="2" charset="2"/>
              </a:rPr>
              <a:t>0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 = 0.1</a:t>
            </a:r>
          </a:p>
          <a:p>
            <a:pPr marL="352425"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C00000"/>
                </a:solidFill>
              </a:rPr>
              <a:t>BR(K</a:t>
            </a:r>
            <a:r>
              <a:rPr lang="en-US" altLang="ja-JP" sz="2400" b="1" baseline="30000" dirty="0" smtClean="0">
                <a:solidFill>
                  <a:srgbClr val="C00000"/>
                </a:solidFill>
              </a:rPr>
              <a:t>-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K</a:t>
            </a:r>
            <a:r>
              <a:rPr lang="en-US" altLang="ja-JP" sz="2400" b="1" baseline="30000" dirty="0" smtClean="0">
                <a:solidFill>
                  <a:srgbClr val="C00000"/>
                </a:solidFill>
              </a:rPr>
              <a:t>-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pp</a:t>
            </a:r>
            <a:r>
              <a:rPr lang="en-US" altLang="ja-JP" sz="2400" b="1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altLang="ja-JP" sz="2400" b="1" dirty="0" smtClean="0">
                <a:solidFill>
                  <a:srgbClr val="C00000"/>
                </a:solidFill>
                <a:latin typeface="Symbol" pitchFamily="18" charset="2"/>
                <a:sym typeface="Wingdings" pitchFamily="2" charset="2"/>
              </a:rPr>
              <a:t>LLp</a:t>
            </a:r>
            <a:r>
              <a:rPr lang="en-US" altLang="ja-JP" sz="2400" b="1" baseline="30000" dirty="0" smtClean="0">
                <a:solidFill>
                  <a:srgbClr val="C00000"/>
                </a:solidFill>
                <a:sym typeface="Wingdings" pitchFamily="2" charset="2"/>
              </a:rPr>
              <a:t>0</a:t>
            </a:r>
            <a:r>
              <a:rPr lang="en-US" altLang="ja-JP" sz="2400" b="1" dirty="0" smtClean="0">
                <a:solidFill>
                  <a:srgbClr val="C00000"/>
                </a:solidFill>
                <a:sym typeface="Wingdings" pitchFamily="2" charset="2"/>
              </a:rPr>
              <a:t>)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 = 0.7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3221" y="3042151"/>
            <a:ext cx="512191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400" b="1" dirty="0" smtClean="0">
                <a:solidFill>
                  <a:srgbClr val="FF0000"/>
                </a:solidFill>
              </a:rPr>
              <a:t>production rate:</a:t>
            </a:r>
          </a:p>
          <a:p>
            <a:pPr marL="352425">
              <a:buFont typeface="Arial" pitchFamily="34" charset="0"/>
              <a:buChar char="•"/>
            </a:pPr>
            <a:r>
              <a:rPr lang="en-US" altLang="ja-JP" sz="2800" b="1" u="sng" dirty="0" smtClean="0">
                <a:solidFill>
                  <a:srgbClr val="FF0000"/>
                </a:solidFill>
              </a:rPr>
              <a:t>K</a:t>
            </a:r>
            <a:r>
              <a:rPr lang="en-US" altLang="ja-JP" sz="2800" b="1" u="sng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sz="2800" b="1" u="sng" dirty="0" smtClean="0">
                <a:solidFill>
                  <a:srgbClr val="FF0000"/>
                </a:solidFill>
              </a:rPr>
              <a:t>K</a:t>
            </a:r>
            <a:r>
              <a:rPr lang="en-US" altLang="ja-JP" sz="2800" b="1" u="sng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sz="2800" b="1" u="sng" dirty="0" smtClean="0">
                <a:solidFill>
                  <a:srgbClr val="FF0000"/>
                </a:solidFill>
              </a:rPr>
              <a:t>pp bound-state    = 10</a:t>
            </a:r>
            <a:r>
              <a:rPr lang="en-US" altLang="ja-JP" sz="2800" b="1" u="sng" baseline="30000" dirty="0" smtClean="0">
                <a:solidFill>
                  <a:srgbClr val="FF0000"/>
                </a:solidFill>
              </a:rPr>
              <a:t>-4</a:t>
            </a:r>
          </a:p>
          <a:p>
            <a:pPr marL="352425"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FF0000"/>
                </a:solidFill>
              </a:rPr>
              <a:t>(3N) K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K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itchFamily="18" charset="2"/>
                <a:ea typeface="SimHei" pitchFamily="49" charset="-122"/>
              </a:rPr>
              <a:t>LL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phase-space         = 10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-4</a:t>
            </a:r>
          </a:p>
          <a:p>
            <a:pPr marL="352425"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FF0000"/>
                </a:solidFill>
              </a:rPr>
              <a:t>(3N) K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K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phase-space = 10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-4</a:t>
            </a:r>
          </a:p>
          <a:p>
            <a:pPr marL="352425"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FF0000"/>
                </a:solidFill>
              </a:rPr>
              <a:t>(2N) K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K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K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(n) phase-space = 10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-4</a:t>
            </a:r>
          </a:p>
          <a:p>
            <a:pPr marL="352425"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FF0000"/>
                </a:solidFill>
              </a:rPr>
              <a:t>(2N) K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K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K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(p) phase-space = 10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-4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2555920" y="5574535"/>
            <a:ext cx="4010140" cy="1096176"/>
            <a:chOff x="2049138" y="5574535"/>
            <a:chExt cx="4010140" cy="1096176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312267" y="5597115"/>
              <a:ext cx="357726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0070C0"/>
                  </a:solidFill>
                </a:rPr>
                <a:t>2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  <a:latin typeface="Symbol" pitchFamily="18" charset="2"/>
                </a:rPr>
                <a:t>L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</a:rPr>
                <a:t>      = 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  <a:latin typeface="Symbol" pitchFamily="18" charset="2"/>
                </a:rPr>
                <a:t>LL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</a:rPr>
                <a:t> detection</a:t>
              </a:r>
            </a:p>
            <a:p>
              <a:r>
                <a:rPr lang="en-US" altLang="ja-JP" sz="2000" b="1" dirty="0" smtClean="0">
                  <a:solidFill>
                    <a:srgbClr val="0070C0"/>
                  </a:solidFill>
                </a:rPr>
                <a:t>2K       =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altLang="ja-JP" sz="2000" b="1" dirty="0" smtClean="0">
                  <a:solidFill>
                    <a:srgbClr val="0070C0"/>
                  </a:solidFill>
                </a:rPr>
                <a:t>K</a:t>
              </a:r>
              <a:r>
                <a:rPr lang="en-US" altLang="ja-JP" sz="2000" b="1" baseline="30000" dirty="0" smtClean="0">
                  <a:solidFill>
                    <a:srgbClr val="0070C0"/>
                  </a:solidFill>
                </a:rPr>
                <a:t>+</a:t>
              </a:r>
              <a:r>
                <a:rPr lang="en-US" altLang="ja-JP" sz="2000" b="1" dirty="0" smtClean="0">
                  <a:solidFill>
                    <a:srgbClr val="0070C0"/>
                  </a:solidFill>
                </a:rPr>
                <a:t>K</a:t>
              </a:r>
              <a:r>
                <a:rPr lang="en-US" altLang="ja-JP" sz="2000" b="1" baseline="30000" dirty="0" smtClean="0">
                  <a:solidFill>
                    <a:srgbClr val="0070C0"/>
                  </a:solidFill>
                </a:rPr>
                <a:t>0</a:t>
              </a:r>
              <a:r>
                <a:rPr lang="en-US" altLang="ja-JP" sz="2000" b="1" dirty="0" smtClean="0">
                  <a:solidFill>
                    <a:srgbClr val="0070C0"/>
                  </a:solidFill>
                </a:rPr>
                <a:t> w/ </a:t>
              </a:r>
              <a:r>
                <a:rPr lang="en-US" altLang="ja-JP" sz="2000" b="1" dirty="0" smtClean="0">
                  <a:solidFill>
                    <a:srgbClr val="0070C0"/>
                  </a:solidFill>
                  <a:latin typeface="Symbol" pitchFamily="18" charset="2"/>
                  <a:ea typeface="SimHei" pitchFamily="49" charset="-122"/>
                </a:rPr>
                <a:t>L</a:t>
              </a:r>
              <a:r>
                <a:rPr lang="en-US" altLang="ja-JP" sz="2000" b="1" dirty="0" smtClean="0">
                  <a:solidFill>
                    <a:srgbClr val="0070C0"/>
                  </a:solidFill>
                  <a:ea typeface="SimHei" pitchFamily="49" charset="-122"/>
                </a:rPr>
                <a:t>-tag detection</a:t>
              </a:r>
            </a:p>
            <a:p>
              <a:r>
                <a:rPr lang="en-US" altLang="ja-JP" sz="2000" b="1" dirty="0" smtClean="0">
                  <a:solidFill>
                    <a:srgbClr val="0070C0"/>
                  </a:solidFill>
                </a:rPr>
                <a:t>2</a:t>
              </a:r>
              <a:r>
                <a:rPr lang="en-US" altLang="ja-JP" sz="2000" b="1" dirty="0" smtClean="0">
                  <a:solidFill>
                    <a:srgbClr val="0070C0"/>
                  </a:solidFill>
                  <a:latin typeface="Symbol" pitchFamily="18" charset="2"/>
                </a:rPr>
                <a:t>L</a:t>
              </a:r>
              <a:r>
                <a:rPr lang="en-US" altLang="ja-JP" sz="2000" b="1" dirty="0" smtClean="0">
                  <a:solidFill>
                    <a:srgbClr val="0070C0"/>
                  </a:solidFill>
                </a:rPr>
                <a:t>2K  = K</a:t>
              </a:r>
              <a:r>
                <a:rPr lang="en-US" altLang="ja-JP" sz="2000" b="1" baseline="30000" dirty="0" smtClean="0">
                  <a:solidFill>
                    <a:srgbClr val="0070C0"/>
                  </a:solidFill>
                </a:rPr>
                <a:t>+</a:t>
              </a:r>
              <a:r>
                <a:rPr lang="en-US" altLang="ja-JP" sz="2000" b="1" dirty="0" smtClean="0">
                  <a:solidFill>
                    <a:srgbClr val="0070C0"/>
                  </a:solidFill>
                </a:rPr>
                <a:t>K</a:t>
              </a:r>
              <a:r>
                <a:rPr lang="en-US" altLang="ja-JP" sz="2000" b="1" baseline="30000" dirty="0" smtClean="0">
                  <a:solidFill>
                    <a:srgbClr val="0070C0"/>
                  </a:solidFill>
                </a:rPr>
                <a:t>0</a:t>
              </a:r>
              <a:r>
                <a:rPr lang="en-US" altLang="ja-JP" sz="2000" b="1" dirty="0" smtClean="0">
                  <a:solidFill>
                    <a:srgbClr val="0070C0"/>
                  </a:solidFill>
                  <a:latin typeface="Symbol" pitchFamily="18" charset="2"/>
                  <a:ea typeface="SimHei" pitchFamily="49" charset="-122"/>
                </a:rPr>
                <a:t>LL</a:t>
              </a:r>
              <a:r>
                <a:rPr lang="en-US" altLang="ja-JP" sz="2000" b="1" dirty="0" smtClean="0">
                  <a:solidFill>
                    <a:srgbClr val="0070C0"/>
                  </a:solidFill>
                </a:rPr>
                <a:t> detection</a:t>
              </a:r>
              <a:endParaRPr kumimoji="1" lang="ja-JP" altLang="en-US" sz="2000" b="1" dirty="0">
                <a:solidFill>
                  <a:srgbClr val="0070C0"/>
                </a:solidFill>
                <a:ea typeface="SimHei" pitchFamily="49" charset="-122"/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2049138" y="5574535"/>
              <a:ext cx="4010140" cy="10961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1344061" y="661654"/>
            <a:ext cx="644486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en-US" altLang="ja-JP" sz="2400" dirty="0" smtClean="0"/>
              <a:t>Monte-Carlo simulation using GEANT4 toolkit</a:t>
            </a:r>
          </a:p>
          <a:p>
            <a:pPr>
              <a:buFont typeface="Wingdings" pitchFamily="2" charset="2"/>
              <a:buChar char="l"/>
            </a:pPr>
            <a:r>
              <a:rPr lang="en-US" altLang="ja-JP" sz="2400" dirty="0" smtClean="0"/>
              <a:t>reaction and decay are considered to be isotropic and proportional to the phase space</a:t>
            </a:r>
          </a:p>
          <a:p>
            <a:pPr>
              <a:buFont typeface="Wingdings" pitchFamily="2" charset="2"/>
              <a:buChar char="l"/>
            </a:pPr>
            <a:r>
              <a:rPr kumimoji="1" lang="en-US" altLang="ja-JP" sz="2400" dirty="0" smtClean="0"/>
              <a:t>energy losses are NOT corrected in the spectra</a:t>
            </a:r>
          </a:p>
          <a:p>
            <a:pPr>
              <a:buFont typeface="Wingdings" pitchFamily="2" charset="2"/>
              <a:buChar char="l"/>
            </a:pPr>
            <a:r>
              <a:rPr kumimoji="1" lang="en-US" altLang="ja-JP" sz="2400" dirty="0" smtClean="0"/>
              <a:t>w/o Fermi-motion</a:t>
            </a:r>
            <a:endParaRPr kumimoji="1" lang="ja-JP" alt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95943" y="816433"/>
            <a:ext cx="8730343" cy="5268686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5020" y="1373676"/>
            <a:ext cx="743724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en-US" altLang="ja-JP" sz="3600" b="1" dirty="0" smtClean="0"/>
              <a:t>(brief) Introduction of </a:t>
            </a:r>
          </a:p>
          <a:p>
            <a:r>
              <a:rPr lang="en-US" altLang="ja-JP" sz="3600" b="1" dirty="0" smtClean="0"/>
              <a:t>	</a:t>
            </a:r>
            <a:r>
              <a:rPr kumimoji="1" lang="en-US" altLang="ja-JP" sz="3600" b="1" dirty="0" smtClean="0"/>
              <a:t>“Kaonic Nuclear Cluster”</a:t>
            </a:r>
          </a:p>
          <a:p>
            <a:pPr>
              <a:buFont typeface="Wingdings" pitchFamily="2" charset="2"/>
              <a:buChar char="l"/>
            </a:pPr>
            <a:endParaRPr kumimoji="1" lang="en-US" altLang="ja-JP" sz="1100" b="1" dirty="0" smtClean="0"/>
          </a:p>
          <a:p>
            <a:pPr>
              <a:buFont typeface="Wingdings" pitchFamily="2" charset="2"/>
              <a:buChar char="l"/>
            </a:pPr>
            <a:r>
              <a:rPr lang="en-US" altLang="ja-JP" sz="3600" b="1" dirty="0" smtClean="0"/>
              <a:t>Possibility of</a:t>
            </a:r>
          </a:p>
          <a:p>
            <a:r>
              <a:rPr lang="en-US" altLang="ja-JP" sz="3600" b="1" dirty="0" smtClean="0"/>
              <a:t>	 “Double-</a:t>
            </a:r>
            <a:r>
              <a:rPr lang="en-US" altLang="ja-JP" sz="3600" b="1" dirty="0" err="1" smtClean="0"/>
              <a:t>Kaonic</a:t>
            </a:r>
            <a:r>
              <a:rPr lang="en-US" altLang="ja-JP" sz="3600" b="1" dirty="0" smtClean="0"/>
              <a:t> Nuclear Cluster”</a:t>
            </a:r>
          </a:p>
          <a:p>
            <a:r>
              <a:rPr lang="en-US" altLang="ja-JP" sz="3600" b="1" dirty="0" smtClean="0"/>
              <a:t>   by Stopped-p</a:t>
            </a:r>
            <a:r>
              <a:rPr lang="en-US" altLang="ja-JP" sz="3600" b="1" baseline="30000" dirty="0" smtClean="0"/>
              <a:t>bar</a:t>
            </a:r>
            <a:r>
              <a:rPr lang="en-US" altLang="ja-JP" sz="3600" b="1" dirty="0" smtClean="0"/>
              <a:t> Annihilation</a:t>
            </a:r>
          </a:p>
          <a:p>
            <a:pPr>
              <a:buFont typeface="Wingdings" pitchFamily="2" charset="2"/>
              <a:buChar char="l"/>
            </a:pPr>
            <a:endParaRPr lang="en-US" altLang="ja-JP" sz="1100" b="1" dirty="0" smtClean="0"/>
          </a:p>
          <a:p>
            <a:pPr>
              <a:buFont typeface="Wingdings" pitchFamily="2" charset="2"/>
              <a:buChar char="l"/>
            </a:pPr>
            <a:r>
              <a:rPr lang="en-US" altLang="ja-JP" sz="3600" b="1" dirty="0" smtClean="0"/>
              <a:t>Experimental Approach</a:t>
            </a:r>
          </a:p>
          <a:p>
            <a:pPr>
              <a:buFont typeface="Wingdings" pitchFamily="2" charset="2"/>
              <a:buChar char="l"/>
            </a:pPr>
            <a:endParaRPr lang="en-US" altLang="ja-JP" sz="1100" b="1" dirty="0" smtClean="0"/>
          </a:p>
          <a:p>
            <a:pPr>
              <a:buFont typeface="Wingdings" pitchFamily="2" charset="2"/>
              <a:buChar char="l"/>
            </a:pPr>
            <a:r>
              <a:rPr kumimoji="1" lang="en-US" altLang="ja-JP" sz="3600" b="1" dirty="0" smtClean="0"/>
              <a:t>Summary</a:t>
            </a:r>
            <a:endParaRPr kumimoji="1" lang="ja-JP" altLang="en-US" sz="36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30435" y="435431"/>
            <a:ext cx="2273636" cy="769441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b="1" dirty="0" smtClean="0">
                <a:solidFill>
                  <a:schemeClr val="bg1"/>
                </a:solidFill>
              </a:rPr>
              <a:t>Contents</a:t>
            </a:r>
            <a:endParaRPr kumimoji="1" lang="ja-JP" alt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fig_kk_miss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36263"/>
            <a:ext cx="4608000" cy="3121737"/>
          </a:xfrm>
          <a:prstGeom prst="rect">
            <a:avLst/>
          </a:prstGeom>
        </p:spPr>
      </p:pic>
      <p:pic>
        <p:nvPicPr>
          <p:cNvPr id="22" name="図 21" descr="fig_kk_mis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6000" y="3736263"/>
            <a:ext cx="4608000" cy="3121737"/>
          </a:xfrm>
          <a:prstGeom prst="rect">
            <a:avLst/>
          </a:prstGeom>
        </p:spPr>
      </p:pic>
      <p:pic>
        <p:nvPicPr>
          <p:cNvPr id="23" name="図 22" descr="fig_ll_inv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17799"/>
            <a:ext cx="4608000" cy="3121737"/>
          </a:xfrm>
          <a:prstGeom prst="rect">
            <a:avLst/>
          </a:prstGeom>
        </p:spPr>
      </p:pic>
      <p:pic>
        <p:nvPicPr>
          <p:cNvPr id="24" name="図 23" descr="fig_ll_inv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36000" y="517799"/>
            <a:ext cx="4608000" cy="3121737"/>
          </a:xfrm>
          <a:prstGeom prst="rect">
            <a:avLst/>
          </a:prstGeom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Expected Spectra @ 270kW, 4weeks</a:t>
            </a:r>
            <a:endParaRPr kumimoji="1" lang="ja-JP" altLang="en-US" b="1" baseline="30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33825" y="1355631"/>
            <a:ext cx="2549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# of 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err="1" smtClean="0"/>
              <a:t>pp</a:t>
            </a:r>
            <a:r>
              <a:rPr kumimoji="1" lang="en-US" altLang="ja-JP" sz="2000" b="1" dirty="0" err="1" smtClean="0">
                <a:sym typeface="Wingdings" pitchFamily="2" charset="2"/>
              </a:rPr>
              <a:t></a:t>
            </a:r>
            <a:r>
              <a:rPr kumimoji="1" lang="en-US" altLang="ja-JP" sz="2000" b="1" dirty="0" err="1" smtClean="0">
                <a:latin typeface="Symbol" pitchFamily="18" charset="2"/>
                <a:sym typeface="Wingdings" pitchFamily="2" charset="2"/>
              </a:rPr>
              <a:t>LL</a:t>
            </a:r>
            <a:r>
              <a:rPr kumimoji="1" lang="en-US" altLang="ja-JP" sz="2000" b="1" dirty="0" smtClean="0">
                <a:sym typeface="Wingdings" pitchFamily="2" charset="2"/>
              </a:rPr>
              <a:t> = </a:t>
            </a:r>
            <a:r>
              <a:rPr lang="en-US" altLang="ja-JP" sz="2000" b="1" dirty="0" smtClean="0">
                <a:sym typeface="Wingdings" pitchFamily="2" charset="2"/>
              </a:rPr>
              <a:t>406</a:t>
            </a:r>
            <a:endParaRPr kumimoji="1" lang="ja-JP" altLang="en-US" sz="2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550844"/>
            <a:ext cx="2662717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invariant mass (2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85567" y="528809"/>
            <a:ext cx="293362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invariant mass (2K2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52965" y="1509865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# of 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err="1" smtClean="0"/>
              <a:t>pp</a:t>
            </a:r>
            <a:r>
              <a:rPr kumimoji="1" lang="en-US" altLang="ja-JP" sz="2000" b="1" dirty="0" err="1" smtClean="0">
                <a:sym typeface="Wingdings" pitchFamily="2" charset="2"/>
              </a:rPr>
              <a:t></a:t>
            </a:r>
            <a:r>
              <a:rPr kumimoji="1" lang="en-US" altLang="ja-JP" sz="2000" b="1" dirty="0" err="1" smtClean="0">
                <a:latin typeface="Symbol" pitchFamily="18" charset="2"/>
                <a:sym typeface="Wingdings" pitchFamily="2" charset="2"/>
              </a:rPr>
              <a:t>LL</a:t>
            </a:r>
            <a:r>
              <a:rPr kumimoji="1" lang="en-US" altLang="ja-JP" sz="2000" b="1" dirty="0" smtClean="0">
                <a:sym typeface="Wingdings" pitchFamily="2" charset="2"/>
              </a:rPr>
              <a:t> = </a:t>
            </a:r>
            <a:r>
              <a:rPr kumimoji="1" lang="en-US" altLang="ja-JP" sz="2000" b="1" dirty="0" smtClean="0"/>
              <a:t>35</a:t>
            </a:r>
            <a:endParaRPr kumimoji="1" lang="ja-JP" altLang="en-US" sz="20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3657597"/>
            <a:ext cx="2581156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0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missing mass (2K)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72000" y="3649337"/>
            <a:ext cx="288733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0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missing mass (2K2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4097" y="4086234"/>
            <a:ext cx="2074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# of 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pp</a:t>
            </a:r>
            <a:r>
              <a:rPr kumimoji="1" lang="en-US" altLang="ja-JP" sz="2000" b="1" dirty="0" smtClean="0">
                <a:sym typeface="Wingdings" pitchFamily="2" charset="2"/>
              </a:rPr>
              <a:t> = 1293</a:t>
            </a:r>
            <a:endParaRPr kumimoji="1" lang="ja-JP" altLang="en-US" sz="20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00209" y="4071755"/>
            <a:ext cx="1944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# of 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pp</a:t>
            </a:r>
            <a:r>
              <a:rPr kumimoji="1" lang="en-US" altLang="ja-JP" sz="2000" b="1" dirty="0" smtClean="0">
                <a:sym typeface="Wingdings" pitchFamily="2" charset="2"/>
              </a:rPr>
              <a:t> = 203</a:t>
            </a:r>
            <a:endParaRPr kumimoji="1" lang="ja-JP" altLang="en-US" sz="20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06663" y="1704391"/>
            <a:ext cx="2168029" cy="1354217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stopped pbar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B.E=200MeV, 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altLang="ja-JP" b="1" dirty="0" smtClean="0">
                <a:solidFill>
                  <a:schemeClr val="bg1"/>
                </a:solidFill>
              </a:rPr>
              <a:t>=100MeV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270kW, 4weeks</a:t>
            </a:r>
            <a:endParaRPr lang="ja-JP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31354" y="3338114"/>
            <a:ext cx="8714342" cy="1569660"/>
          </a:xfrm>
          <a:prstGeom prst="rect">
            <a:avLst/>
          </a:prstGeom>
          <a:solidFill>
            <a:srgbClr val="FF0000">
              <a:alpha val="72000"/>
            </a:srgb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LL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spectra, we cannot discriminate the K-K-pp going to 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LL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signals from the backgrounds, if K</a:t>
            </a:r>
            <a:r>
              <a:rPr lang="en-US" altLang="ja-JP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 has theses decay modes.</a:t>
            </a:r>
          </a:p>
          <a:p>
            <a:pPr>
              <a:buFont typeface="Wingdings" pitchFamily="2" charset="2"/>
              <a:buChar char="l"/>
            </a:pP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contrast, the K</a:t>
            </a:r>
            <a:r>
              <a:rPr lang="en-US" altLang="ja-JP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en-US" altLang="ja-JP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missing mass spectroscopy is attractive for us because we can ignore the K</a:t>
            </a:r>
            <a:r>
              <a:rPr lang="en-US" altLang="ja-JP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 decay mode. </a:t>
            </a:r>
            <a:endParaRPr kumimoji="1"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96255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 smtClean="0"/>
              <a:t>Summary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Summary</a:t>
            </a:r>
            <a:endParaRPr kumimoji="1" lang="ja-JP" altLang="en-US" b="1" baseline="30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4571" y="793217"/>
            <a:ext cx="837281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800" b="1" dirty="0" smtClean="0"/>
              <a:t>We propose to search for double strangeness production by p</a:t>
            </a:r>
            <a:r>
              <a:rPr lang="en-US" altLang="ja-JP" sz="2800" b="1" baseline="30000" dirty="0" smtClean="0"/>
              <a:t>bar</a:t>
            </a:r>
            <a:r>
              <a:rPr lang="en-US" altLang="ja-JP" sz="2800" b="1" dirty="0" smtClean="0"/>
              <a:t> annihilation on </a:t>
            </a:r>
            <a:r>
              <a:rPr lang="en-US" altLang="ja-JP" sz="2800" b="1" baseline="30000" dirty="0" smtClean="0"/>
              <a:t>3</a:t>
            </a:r>
            <a:r>
              <a:rPr lang="en-US" altLang="ja-JP" sz="2800" b="1" dirty="0" smtClean="0"/>
              <a:t>He nuclei at rest.</a:t>
            </a:r>
          </a:p>
          <a:p>
            <a:pPr>
              <a:buFont typeface="Wingdings" pitchFamily="2" charset="2"/>
              <a:buChar char="l"/>
            </a:pPr>
            <a:endParaRPr lang="en-US" altLang="ja-JP" sz="1600" dirty="0" smtClean="0"/>
          </a:p>
          <a:p>
            <a:pPr>
              <a:buFont typeface="Wingdings" pitchFamily="2" charset="2"/>
              <a:buChar char="l"/>
            </a:pPr>
            <a:r>
              <a:rPr lang="en-US" altLang="ja-JP" sz="2800" dirty="0" smtClean="0"/>
              <a:t>The proposed experiment will provide significant information on double strangeness production and double strangeness cluster states, </a:t>
            </a:r>
            <a:r>
              <a:rPr lang="en-US" altLang="ja-JP" sz="2800" b="1" dirty="0" smtClean="0"/>
              <a:t>K</a:t>
            </a:r>
            <a:r>
              <a:rPr lang="en-US" altLang="ja-JP" sz="2800" b="1" baseline="30000" dirty="0" smtClean="0"/>
              <a:t>-</a:t>
            </a:r>
            <a:r>
              <a:rPr lang="en-US" altLang="ja-JP" sz="2800" b="1" dirty="0" smtClean="0"/>
              <a:t>K</a:t>
            </a:r>
            <a:r>
              <a:rPr lang="en-US" altLang="ja-JP" sz="2800" b="1" baseline="30000" dirty="0" smtClean="0"/>
              <a:t>-</a:t>
            </a:r>
            <a:r>
              <a:rPr lang="en-US" altLang="ja-JP" sz="2800" b="1" dirty="0" smtClean="0"/>
              <a:t>pp</a:t>
            </a:r>
            <a:r>
              <a:rPr lang="en-US" altLang="ja-JP" sz="2800" dirty="0" smtClean="0"/>
              <a:t>.</a:t>
            </a:r>
          </a:p>
          <a:p>
            <a:pPr>
              <a:buFont typeface="Wingdings" pitchFamily="2" charset="2"/>
              <a:buChar char="l"/>
            </a:pPr>
            <a:endParaRPr kumimoji="1" lang="en-US" altLang="ja-JP" sz="2800" dirty="0" smtClean="0"/>
          </a:p>
          <a:p>
            <a:pPr>
              <a:buFont typeface="Wingdings" pitchFamily="2" charset="2"/>
              <a:buChar char="l"/>
            </a:pPr>
            <a:r>
              <a:rPr lang="en-US" altLang="ja-JP" sz="2800" dirty="0" smtClean="0"/>
              <a:t>The experimental key points are high-intensity p</a:t>
            </a:r>
            <a:r>
              <a:rPr lang="en-US" altLang="ja-JP" sz="2800" baseline="30000" dirty="0" smtClean="0"/>
              <a:t>bar</a:t>
            </a:r>
            <a:r>
              <a:rPr lang="en-US" altLang="ja-JP" sz="2800" dirty="0" smtClean="0"/>
              <a:t> beam and wide-acceptance/low-material detector system. We propose to perform the experiment at K1.8BR beam-line with the E15 spectrometer.</a:t>
            </a:r>
          </a:p>
          <a:p>
            <a:pPr>
              <a:buFont typeface="Wingdings" pitchFamily="2" charset="2"/>
              <a:buChar char="l"/>
            </a:pPr>
            <a:endParaRPr kumimoji="1" lang="en-US" altLang="ja-JP" sz="2800" dirty="0" smtClean="0"/>
          </a:p>
          <a:p>
            <a:pPr>
              <a:buFont typeface="Wingdings" pitchFamily="2" charset="2"/>
              <a:buChar char="l"/>
            </a:pPr>
            <a:r>
              <a:rPr lang="en-US" altLang="ja-JP" sz="2800" b="1" dirty="0" smtClean="0"/>
              <a:t>We are now preparing the proposal for J-PARC based on the </a:t>
            </a:r>
            <a:r>
              <a:rPr lang="en-US" altLang="ja-JP" sz="2800" b="1" dirty="0" err="1" smtClean="0"/>
              <a:t>LoI</a:t>
            </a:r>
            <a:r>
              <a:rPr lang="en-US" altLang="ja-JP" sz="2800" b="1" dirty="0" smtClean="0"/>
              <a:t>.</a:t>
            </a:r>
            <a:endParaRPr lang="ja-JP" altLang="en-US" sz="2800" b="1" dirty="0" smtClean="0"/>
          </a:p>
          <a:p>
            <a:pPr>
              <a:buFont typeface="Wingdings" pitchFamily="2" charset="2"/>
              <a:buChar char="l"/>
            </a:pPr>
            <a:endParaRPr kumimoji="1" lang="ja-JP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96255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 smtClean="0"/>
              <a:t>Back-Up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 Production with p</a:t>
            </a:r>
            <a:r>
              <a:rPr lang="en-US" altLang="ja-JP" b="1" baseline="30000" dirty="0" smtClean="0"/>
              <a:t>bar</a:t>
            </a:r>
            <a:r>
              <a:rPr lang="en-US" altLang="ja-JP" b="1" dirty="0" smtClean="0"/>
              <a:t> at rest</a:t>
            </a:r>
            <a:endParaRPr kumimoji="1" lang="ja-JP" altLang="en-US" b="1" baseline="30000" dirty="0"/>
          </a:p>
        </p:txBody>
      </p:sp>
      <p:graphicFrame>
        <p:nvGraphicFramePr>
          <p:cNvPr id="292866" name="Object 2"/>
          <p:cNvGraphicFramePr>
            <a:graphicFrameLocks noChangeAspect="1"/>
          </p:cNvGraphicFramePr>
          <p:nvPr/>
        </p:nvGraphicFramePr>
        <p:xfrm>
          <a:off x="3151187" y="1157190"/>
          <a:ext cx="2841625" cy="457200"/>
        </p:xfrm>
        <a:graphic>
          <a:graphicData uri="http://schemas.openxmlformats.org/presentationml/2006/ole">
            <p:oleObj spid="_x0000_s292866" name="Equation" r:id="rId4" imgW="1422360" imgH="228600" progId="Equation.DSMT4">
              <p:embed/>
            </p:oleObj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641903" y="738128"/>
            <a:ext cx="5860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Of course</a:t>
            </a:r>
            <a:r>
              <a:rPr lang="en-US" altLang="ja-JP" sz="2400" b="1" dirty="0" smtClean="0"/>
              <a:t>, we can measure K</a:t>
            </a:r>
            <a:r>
              <a:rPr lang="en-US" altLang="ja-JP" sz="2400" b="1" baseline="30000" dirty="0" smtClean="0"/>
              <a:t>-</a:t>
            </a:r>
            <a:r>
              <a:rPr lang="en-US" altLang="ja-JP" sz="2400" b="1" dirty="0" smtClean="0"/>
              <a:t>pp production!</a:t>
            </a:r>
            <a:endParaRPr kumimoji="1" lang="ja-JP" altLang="en-US" sz="2400" b="1" dirty="0"/>
          </a:p>
        </p:txBody>
      </p:sp>
      <p:sp>
        <p:nvSpPr>
          <p:cNvPr id="10" name="角丸四角形 9"/>
          <p:cNvSpPr/>
          <p:nvPr/>
        </p:nvSpPr>
        <p:spPr>
          <a:xfrm>
            <a:off x="958472" y="672029"/>
            <a:ext cx="7194015" cy="94745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84446" y="1701847"/>
            <a:ext cx="6802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From </a:t>
            </a:r>
            <a:r>
              <a:rPr lang="en-US" altLang="ja-JP" sz="2400" dirty="0" smtClean="0"/>
              <a:t>several</a:t>
            </a:r>
            <a:r>
              <a:rPr kumimoji="1" lang="en-US" altLang="ja-JP" sz="2400" dirty="0" smtClean="0"/>
              <a:t> stopped-p</a:t>
            </a:r>
            <a:r>
              <a:rPr kumimoji="1" lang="en-US" altLang="ja-JP" sz="2400" baseline="30000" dirty="0" smtClean="0"/>
              <a:t>bar</a:t>
            </a:r>
            <a:r>
              <a:rPr kumimoji="1" lang="en-US" altLang="ja-JP" sz="2400" dirty="0" smtClean="0"/>
              <a:t> experiments, the inclusive production yields are: </a:t>
            </a: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2982433" y="2573820"/>
          <a:ext cx="3193749" cy="499891"/>
        </p:xfrm>
        <a:graphic>
          <a:graphicData uri="http://schemas.openxmlformats.org/presentationml/2006/ole">
            <p:oleObj spid="_x0000_s292867" name="Equation" r:id="rId5" imgW="1460160" imgH="228600" progId="Equation.DSMT4">
              <p:embed/>
            </p:oleObj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1024568" y="3197643"/>
            <a:ext cx="7116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/>
              <a:t>Very simply, e</a:t>
            </a:r>
            <a:r>
              <a:rPr kumimoji="1" lang="en-US" altLang="ja-JP" sz="2400" b="1" dirty="0" smtClean="0"/>
              <a:t>xpected K</a:t>
            </a:r>
            <a:r>
              <a:rPr kumimoji="1" lang="en-US" altLang="ja-JP" sz="2400" b="1" baseline="30000" dirty="0" smtClean="0"/>
              <a:t>-</a:t>
            </a:r>
            <a:r>
              <a:rPr kumimoji="1" lang="en-US" altLang="ja-JP" sz="2400" b="1" dirty="0" smtClean="0"/>
              <a:t>pp yield is 100 times larger than the K</a:t>
            </a:r>
            <a:r>
              <a:rPr kumimoji="1" lang="en-US" altLang="ja-JP" sz="2400" b="1" baseline="30000" dirty="0" smtClean="0"/>
              <a:t>-</a:t>
            </a:r>
            <a:r>
              <a:rPr kumimoji="1" lang="en-US" altLang="ja-JP" sz="2400" b="1" dirty="0" smtClean="0"/>
              <a:t>K</a:t>
            </a:r>
            <a:r>
              <a:rPr kumimoji="1" lang="en-US" altLang="ja-JP" sz="2400" b="1" baseline="30000" dirty="0" smtClean="0"/>
              <a:t>-</a:t>
            </a:r>
            <a:r>
              <a:rPr kumimoji="1" lang="en-US" altLang="ja-JP" sz="2400" b="1" dirty="0" smtClean="0"/>
              <a:t>pp production!</a:t>
            </a:r>
            <a:endParaRPr kumimoji="1" lang="ja-JP" altLang="en-US" sz="2400" b="1" dirty="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1291993" y="4627018"/>
            <a:ext cx="34275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Tahoma" pitchFamily="34" charset="0"/>
              </a:rPr>
              <a:t>OBELIX@CERN-LEAR</a:t>
            </a:r>
            <a:endParaRPr lang="en-US" altLang="ja-JP" sz="2400" b="1" dirty="0">
              <a:latin typeface="Tahoma" pitchFamily="34" charset="0"/>
            </a:endParaRPr>
          </a:p>
        </p:txBody>
      </p:sp>
      <p:grpSp>
        <p:nvGrpSpPr>
          <p:cNvPr id="16" name="グループ化 24"/>
          <p:cNvGrpSpPr/>
          <p:nvPr/>
        </p:nvGrpSpPr>
        <p:grpSpPr>
          <a:xfrm>
            <a:off x="4834370" y="4282469"/>
            <a:ext cx="2824388" cy="2575531"/>
            <a:chOff x="3247302" y="3549035"/>
            <a:chExt cx="2616148" cy="2350565"/>
          </a:xfrm>
        </p:grpSpPr>
        <p:pic>
          <p:nvPicPr>
            <p:cNvPr id="17" name="Picture 3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47302" y="3549035"/>
              <a:ext cx="2616148" cy="2146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4058963" y="5591823"/>
              <a:ext cx="15511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Symbol" pitchFamily="18" charset="2"/>
                </a:rPr>
                <a:t>L</a:t>
              </a:r>
              <a:r>
                <a:rPr kumimoji="1" lang="en-US" altLang="ja-JP" sz="1400" dirty="0" smtClean="0"/>
                <a:t>-p invariant mass</a:t>
              </a:r>
              <a:endParaRPr kumimoji="1" lang="ja-JP" altLang="en-US" sz="1400" dirty="0"/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1956056" y="5098274"/>
            <a:ext cx="2379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00B050"/>
                </a:solidFill>
              </a:rPr>
              <a:t>NP, A789, 222 (2007)</a:t>
            </a:r>
            <a:endParaRPr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74081" y="4615142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K</a:t>
            </a:r>
            <a:r>
              <a:rPr kumimoji="1" lang="en-US" altLang="ja-JP" sz="2400" b="1" baseline="30000" dirty="0" smtClean="0">
                <a:solidFill>
                  <a:srgbClr val="00B050"/>
                </a:solidFill>
              </a:rPr>
              <a:t>-</a:t>
            </a:r>
            <a:r>
              <a:rPr kumimoji="1" lang="en-US" altLang="ja-JP" sz="2400" b="1" dirty="0" smtClean="0">
                <a:solidFill>
                  <a:srgbClr val="00B050"/>
                </a:solidFill>
              </a:rPr>
              <a:t>pp?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292869" name="Object 5"/>
          <p:cNvGraphicFramePr>
            <a:graphicFrameLocks noChangeAspect="1"/>
          </p:cNvGraphicFramePr>
          <p:nvPr/>
        </p:nvGraphicFramePr>
        <p:xfrm>
          <a:off x="1648245" y="5537338"/>
          <a:ext cx="2740025" cy="914400"/>
        </p:xfrm>
        <a:graphic>
          <a:graphicData uri="http://schemas.openxmlformats.org/presentationml/2006/ole">
            <p:oleObj spid="_x0000_s292869" name="Equation" r:id="rId7" imgW="1371600" imgH="457200" progId="Equation.DSMT4">
              <p:embed/>
            </p:oleObj>
          </a:graphicData>
        </a:graphic>
      </p:graphicFrame>
      <p:sp>
        <p:nvSpPr>
          <p:cNvPr id="23" name="角丸四角形 22"/>
          <p:cNvSpPr/>
          <p:nvPr/>
        </p:nvSpPr>
        <p:spPr>
          <a:xfrm>
            <a:off x="1222872" y="4208443"/>
            <a:ext cx="6742323" cy="260548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fig_kk_mis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000" y="990143"/>
            <a:ext cx="7200000" cy="4877714"/>
          </a:xfrm>
          <a:prstGeom prst="rect">
            <a:avLst/>
          </a:prstGeom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Expected Spectra @ 270kW, 4weeks</a:t>
            </a:r>
            <a:endParaRPr kumimoji="1" lang="ja-JP" altLang="en-US" b="1" baseline="30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65130" y="1561171"/>
            <a:ext cx="2168029" cy="1354217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stopped pbar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B.E=200MeV, 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altLang="ja-JP" b="1" dirty="0" smtClean="0">
                <a:solidFill>
                  <a:schemeClr val="bg1"/>
                </a:solidFill>
              </a:rPr>
              <a:t>=100MeV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270kW, 4weeks</a:t>
            </a:r>
            <a:endParaRPr lang="ja-JP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24511" y="950204"/>
            <a:ext cx="352545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0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  <a:ea typeface="SimHei" pitchFamily="49" charset="-122"/>
              </a:rPr>
              <a:t>LL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missing-mass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2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(2K2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fig_kk_mis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36263"/>
            <a:ext cx="4608000" cy="3121737"/>
          </a:xfrm>
          <a:prstGeom prst="rect">
            <a:avLst/>
          </a:prstGeom>
        </p:spPr>
      </p:pic>
      <p:pic>
        <p:nvPicPr>
          <p:cNvPr id="19" name="図 18" descr="fig_kk_miss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6000" y="3736263"/>
            <a:ext cx="4608000" cy="3121737"/>
          </a:xfrm>
          <a:prstGeom prst="rect">
            <a:avLst/>
          </a:prstGeom>
        </p:spPr>
      </p:pic>
      <p:pic>
        <p:nvPicPr>
          <p:cNvPr id="21" name="図 20" descr="fig_ll_inv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7799"/>
            <a:ext cx="4608000" cy="3121737"/>
          </a:xfrm>
          <a:prstGeom prst="rect">
            <a:avLst/>
          </a:prstGeom>
        </p:spPr>
      </p:pic>
      <p:pic>
        <p:nvPicPr>
          <p:cNvPr id="22" name="図 21" descr="fig_ll_inv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36000" y="517799"/>
            <a:ext cx="4608000" cy="3121737"/>
          </a:xfrm>
          <a:prstGeom prst="rect">
            <a:avLst/>
          </a:prstGeom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Expected Spectra @ 50kW, 4weeks</a:t>
            </a:r>
            <a:endParaRPr kumimoji="1" lang="ja-JP" altLang="en-US" b="1" baseline="30000" dirty="0"/>
          </a:p>
        </p:txBody>
      </p:sp>
      <p:sp>
        <p:nvSpPr>
          <p:cNvPr id="36" name="スライド番号プレースホルダ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0EF43-2F9B-4871-98BD-BF213B5182B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198747" y="1355631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# of 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err="1" smtClean="0"/>
              <a:t>pp</a:t>
            </a:r>
            <a:r>
              <a:rPr kumimoji="1" lang="en-US" altLang="ja-JP" sz="2000" b="1" dirty="0" err="1" smtClean="0">
                <a:sym typeface="Wingdings" pitchFamily="2" charset="2"/>
              </a:rPr>
              <a:t></a:t>
            </a:r>
            <a:r>
              <a:rPr kumimoji="1" lang="en-US" altLang="ja-JP" sz="2000" b="1" dirty="0" err="1" smtClean="0">
                <a:latin typeface="Symbol" pitchFamily="18" charset="2"/>
                <a:sym typeface="Wingdings" pitchFamily="2" charset="2"/>
              </a:rPr>
              <a:t>LL</a:t>
            </a:r>
            <a:r>
              <a:rPr kumimoji="1" lang="en-US" altLang="ja-JP" sz="2000" b="1" dirty="0" smtClean="0">
                <a:sym typeface="Wingdings" pitchFamily="2" charset="2"/>
              </a:rPr>
              <a:t> = </a:t>
            </a:r>
            <a:r>
              <a:rPr lang="en-US" altLang="ja-JP" sz="2000" b="1" dirty="0" smtClean="0">
                <a:sym typeface="Wingdings" pitchFamily="2" charset="2"/>
              </a:rPr>
              <a:t>75</a:t>
            </a:r>
            <a:endParaRPr kumimoji="1" lang="ja-JP" altLang="en-US" sz="2000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0" y="550844"/>
            <a:ext cx="2662717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invariant mass (2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585567" y="528809"/>
            <a:ext cx="293362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invariant mass (2K2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717886" y="1509865"/>
            <a:ext cx="2289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# of 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err="1" smtClean="0"/>
              <a:t>pp</a:t>
            </a:r>
            <a:r>
              <a:rPr kumimoji="1" lang="en-US" altLang="ja-JP" sz="2000" b="1" dirty="0" err="1" smtClean="0">
                <a:sym typeface="Wingdings" pitchFamily="2" charset="2"/>
              </a:rPr>
              <a:t></a:t>
            </a:r>
            <a:r>
              <a:rPr kumimoji="1" lang="en-US" altLang="ja-JP" sz="2000" b="1" dirty="0" err="1" smtClean="0">
                <a:latin typeface="Symbol" pitchFamily="18" charset="2"/>
                <a:sym typeface="Wingdings" pitchFamily="2" charset="2"/>
              </a:rPr>
              <a:t>LL</a:t>
            </a:r>
            <a:r>
              <a:rPr kumimoji="1" lang="en-US" altLang="ja-JP" sz="2000" b="1" dirty="0" smtClean="0">
                <a:sym typeface="Wingdings" pitchFamily="2" charset="2"/>
              </a:rPr>
              <a:t> = </a:t>
            </a:r>
            <a:r>
              <a:rPr kumimoji="1" lang="en-US" altLang="ja-JP" sz="2000" b="1" dirty="0" smtClean="0"/>
              <a:t>6</a:t>
            </a:r>
            <a:endParaRPr kumimoji="1" lang="ja-JP" altLang="en-US" sz="2000" b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0" y="3657597"/>
            <a:ext cx="2581156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0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missing mass (2K)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572000" y="3649337"/>
            <a:ext cx="288733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0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missing mass (2K2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89017" y="4086234"/>
            <a:ext cx="1944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# of 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pp</a:t>
            </a:r>
            <a:r>
              <a:rPr kumimoji="1" lang="en-US" altLang="ja-JP" sz="2000" b="1" dirty="0" smtClean="0">
                <a:sym typeface="Wingdings" pitchFamily="2" charset="2"/>
              </a:rPr>
              <a:t> = 239</a:t>
            </a:r>
            <a:endParaRPr kumimoji="1" lang="ja-JP" altLang="en-US" sz="2000" b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065130" y="4071755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# of 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pp</a:t>
            </a:r>
            <a:r>
              <a:rPr kumimoji="1" lang="en-US" altLang="ja-JP" sz="2000" b="1" dirty="0" smtClean="0">
                <a:sym typeface="Wingdings" pitchFamily="2" charset="2"/>
              </a:rPr>
              <a:t> = </a:t>
            </a:r>
            <a:r>
              <a:rPr lang="en-US" altLang="ja-JP" sz="2000" b="1" dirty="0" smtClean="0">
                <a:sym typeface="Wingdings" pitchFamily="2" charset="2"/>
              </a:rPr>
              <a:t>38</a:t>
            </a:r>
            <a:endParaRPr kumimoji="1" lang="ja-JP" altLang="en-US" sz="20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006663" y="1704391"/>
            <a:ext cx="2168029" cy="1354217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stopped pbar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B.E=200MeV, 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altLang="ja-JP" b="1" dirty="0" smtClean="0">
                <a:solidFill>
                  <a:schemeClr val="bg1"/>
                </a:solidFill>
              </a:rPr>
              <a:t>=100MeV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50kW, 4weeks</a:t>
            </a:r>
            <a:endParaRPr lang="ja-JP" alt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fig_kk_mis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000" y="990143"/>
            <a:ext cx="7200000" cy="4877714"/>
          </a:xfrm>
          <a:prstGeom prst="rect">
            <a:avLst/>
          </a:prstGeom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Expected Spectra @ 50kW, 4weeks</a:t>
            </a:r>
            <a:endParaRPr kumimoji="1" lang="ja-JP" altLang="en-US" b="1" baseline="30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65130" y="1561171"/>
            <a:ext cx="2168029" cy="1354217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stopped pbar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B.E=200MeV, 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altLang="ja-JP" b="1" dirty="0" smtClean="0">
                <a:solidFill>
                  <a:schemeClr val="bg1"/>
                </a:solidFill>
              </a:rPr>
              <a:t>=100MeV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50kW, 4weeks</a:t>
            </a:r>
            <a:endParaRPr lang="ja-JP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24511" y="950204"/>
            <a:ext cx="352545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0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  <a:ea typeface="SimHei" pitchFamily="49" charset="-122"/>
              </a:rPr>
              <a:t>LL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missing-mass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2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(2K2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00267"/>
            <a:ext cx="7772400" cy="2457466"/>
          </a:xfrm>
        </p:spPr>
        <p:txBody>
          <a:bodyPr>
            <a:normAutofit/>
          </a:bodyPr>
          <a:lstStyle/>
          <a:p>
            <a:r>
              <a:rPr lang="en-US" altLang="ja-JP" b="1" dirty="0" smtClean="0"/>
              <a:t>in-flight experiment</a:t>
            </a:r>
            <a:endParaRPr kumimoji="1" lang="ja-JP" altLang="en-US" b="1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PL_B587_167.bmp"/>
          <p:cNvPicPr>
            <a:picLocks noChangeAspect="1"/>
          </p:cNvPicPr>
          <p:nvPr/>
        </p:nvPicPr>
        <p:blipFill>
          <a:blip r:embed="rId4" cstate="print"/>
          <a:srcRect t="4901" b="55556"/>
          <a:stretch>
            <a:fillRect/>
          </a:stretch>
        </p:blipFill>
        <p:spPr>
          <a:xfrm>
            <a:off x="5535169" y="2069557"/>
            <a:ext cx="2252054" cy="1475648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95667" y="5569401"/>
            <a:ext cx="8914221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chemeClr val="bg1"/>
                </a:solidFill>
              </a:rPr>
              <a:t>we will open new door to the high density matter physics, 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like the inside of </a:t>
            </a:r>
            <a:r>
              <a:rPr lang="en-US" altLang="ja-JP" sz="3200" b="1" dirty="0" smtClean="0">
                <a:solidFill>
                  <a:schemeClr val="bg1"/>
                </a:solidFill>
                <a:sym typeface="Wingdings" pitchFamily="2" charset="2"/>
              </a:rPr>
              <a:t>neutron stars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Kaonic Nuclear Cluster (KNC)</a:t>
            </a:r>
            <a:endParaRPr kumimoji="1" lang="ja-JP" altLang="en-US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25" name="Picture 84" descr="dense_cal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2065" y="3582590"/>
            <a:ext cx="3810000" cy="1634345"/>
          </a:xfrm>
          <a:prstGeom prst="rect">
            <a:avLst/>
          </a:prstGeom>
          <a:noFill/>
        </p:spPr>
      </p:pic>
      <p:sp>
        <p:nvSpPr>
          <p:cNvPr id="26" name="テキスト ボックス 25"/>
          <p:cNvSpPr txBox="1"/>
          <p:nvPr/>
        </p:nvSpPr>
        <p:spPr>
          <a:xfrm>
            <a:off x="528809" y="476728"/>
            <a:ext cx="8130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i="1" dirty="0" smtClean="0"/>
              <a:t>the existence of deeply-bound kaonic nuclear cluster is predicted from strongly attractive </a:t>
            </a:r>
            <a:r>
              <a:rPr lang="en-US" altLang="ja-JP" sz="2800" b="1" i="1" dirty="0" err="1" smtClean="0"/>
              <a:t>K</a:t>
            </a:r>
            <a:r>
              <a:rPr lang="en-US" altLang="ja-JP" sz="2800" b="1" i="1" baseline="30000" dirty="0" err="1" smtClean="0"/>
              <a:t>bar</a:t>
            </a:r>
            <a:r>
              <a:rPr lang="en-US" altLang="ja-JP" sz="2800" b="1" i="1" dirty="0" err="1" smtClean="0"/>
              <a:t>N</a:t>
            </a:r>
            <a:r>
              <a:rPr lang="en-US" altLang="ja-JP" sz="2800" b="1" i="1" dirty="0" smtClean="0"/>
              <a:t> interaction</a:t>
            </a:r>
          </a:p>
        </p:txBody>
      </p:sp>
      <p:graphicFrame>
        <p:nvGraphicFramePr>
          <p:cNvPr id="33" name="Group 90"/>
          <p:cNvGraphicFramePr>
            <a:graphicFrameLocks noGrp="1"/>
          </p:cNvGraphicFramePr>
          <p:nvPr/>
        </p:nvGraphicFramePr>
        <p:xfrm>
          <a:off x="521722" y="2342834"/>
          <a:ext cx="3984625" cy="2773109"/>
        </p:xfrm>
        <a:graphic>
          <a:graphicData uri="http://schemas.openxmlformats.org/drawingml/2006/table">
            <a:tbl>
              <a:tblPr/>
              <a:tblGrid>
                <a:gridCol w="996950"/>
                <a:gridCol w="995363"/>
                <a:gridCol w="995362"/>
                <a:gridCol w="99695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Kaonic Nuclei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Binding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Energy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[MeV]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Width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[MeV]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Central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Density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</a:t>
                      </a:r>
                      <a:r>
                        <a:rPr kumimoji="1" lang="en-US" altLang="ja-JP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</a:t>
                      </a: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  <a:endParaRPr kumimoji="1" lang="en-US" altLang="ja-JP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3.5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r</a:t>
                      </a:r>
                      <a:r>
                        <a:rPr kumimoji="1" lang="en-US" altLang="ja-JP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</a:t>
                      </a:r>
                      <a:r>
                        <a:rPr kumimoji="1" lang="en-US" altLang="ja-JP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</a:t>
                      </a: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pp</a:t>
                      </a:r>
                      <a:endParaRPr kumimoji="1" lang="en-US" altLang="ja-JP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3.1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r</a:t>
                      </a:r>
                      <a:r>
                        <a:rPr kumimoji="1" lang="en-US" altLang="ja-JP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</a:t>
                      </a:r>
                      <a:r>
                        <a:rPr kumimoji="1" lang="en-US" altLang="ja-JP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</a:t>
                      </a: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ppp</a:t>
                      </a:r>
                      <a:endParaRPr kumimoji="1" lang="en-US" altLang="ja-JP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9.2</a:t>
                      </a: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r</a:t>
                      </a:r>
                      <a:r>
                        <a:rPr kumimoji="1" lang="en-US" altLang="ja-JP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</a:t>
                      </a:r>
                      <a:r>
                        <a:rPr kumimoji="1" lang="en-US" altLang="ja-JP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</a:t>
                      </a: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ppn</a:t>
                      </a:r>
                      <a:endParaRPr kumimoji="1" lang="en-US" altLang="ja-JP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8.8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r</a:t>
                      </a:r>
                      <a:r>
                        <a:rPr kumimoji="1" lang="en-US" altLang="ja-JP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4" name="Text Box 64"/>
          <p:cNvSpPr txBox="1">
            <a:spLocks noChangeArrowheads="1"/>
          </p:cNvSpPr>
          <p:nvPr/>
        </p:nvSpPr>
        <p:spPr bwMode="auto">
          <a:xfrm>
            <a:off x="2360368" y="5240631"/>
            <a:ext cx="444805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err="1">
                <a:solidFill>
                  <a:srgbClr val="008000"/>
                </a:solidFill>
              </a:rPr>
              <a:t>T.Yamazaki</a:t>
            </a:r>
            <a:r>
              <a:rPr lang="en-US" altLang="ja-JP" sz="1600" dirty="0">
                <a:solidFill>
                  <a:srgbClr val="008000"/>
                </a:solidFill>
              </a:rPr>
              <a:t>, </a:t>
            </a:r>
            <a:r>
              <a:rPr lang="en-US" altLang="ja-JP" sz="1600" dirty="0" err="1">
                <a:solidFill>
                  <a:srgbClr val="008000"/>
                </a:solidFill>
              </a:rPr>
              <a:t>A.Dote</a:t>
            </a:r>
            <a:r>
              <a:rPr lang="en-US" altLang="ja-JP" sz="1600" dirty="0">
                <a:solidFill>
                  <a:srgbClr val="008000"/>
                </a:solidFill>
              </a:rPr>
              <a:t>, </a:t>
            </a:r>
            <a:r>
              <a:rPr lang="en-US" altLang="ja-JP" sz="1600" dirty="0" err="1" smtClean="0">
                <a:solidFill>
                  <a:srgbClr val="008000"/>
                </a:solidFill>
              </a:rPr>
              <a:t>Y.Akiaishi</a:t>
            </a:r>
            <a:r>
              <a:rPr lang="en-US" altLang="ja-JP" sz="1600" dirty="0" smtClean="0">
                <a:solidFill>
                  <a:srgbClr val="008000"/>
                </a:solidFill>
              </a:rPr>
              <a:t>, </a:t>
            </a:r>
            <a:r>
              <a:rPr lang="en-US" altLang="ja-JP" sz="1600" dirty="0">
                <a:solidFill>
                  <a:srgbClr val="008000"/>
                </a:solidFill>
              </a:rPr>
              <a:t>PLB587</a:t>
            </a:r>
            <a:r>
              <a:rPr lang="en-US" altLang="ja-JP" sz="1600" dirty="0" smtClean="0">
                <a:solidFill>
                  <a:srgbClr val="008000"/>
                </a:solidFill>
              </a:rPr>
              <a:t>, 167 (2004</a:t>
            </a:r>
            <a:r>
              <a:rPr lang="en-US" altLang="ja-JP" sz="1600" dirty="0">
                <a:solidFill>
                  <a:srgbClr val="008000"/>
                </a:solidFill>
              </a:rPr>
              <a:t>).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55904" y="1322627"/>
            <a:ext cx="7632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70C0"/>
                </a:solidFill>
              </a:rPr>
              <a:t>the density of kaonic nuclei is predicted to be extreme high density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Detector Acceptance</a:t>
            </a:r>
            <a:endParaRPr kumimoji="1" lang="ja-JP" altLang="en-US" b="1" baseline="30000" dirty="0"/>
          </a:p>
        </p:txBody>
      </p:sp>
      <p:pic>
        <p:nvPicPr>
          <p:cNvPr id="7" name="Picture 3" descr="C:\Users\sakuma\Desktop\fig10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7909" y="3216925"/>
            <a:ext cx="3556091" cy="2332179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5845690" y="2602746"/>
            <a:ext cx="3331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CDS @ K1.8BR</a:t>
            </a:r>
            <a:endParaRPr kumimoji="1" lang="ja-JP" alt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42006" y="782197"/>
            <a:ext cx="398032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800" dirty="0" smtClean="0"/>
              <a:t>P</a:t>
            </a:r>
            <a:r>
              <a:rPr lang="en-US" altLang="ja-JP" sz="2800" baseline="30000" dirty="0" smtClean="0"/>
              <a:t>bar</a:t>
            </a:r>
            <a:r>
              <a:rPr lang="en-US" altLang="ja-JP" sz="2800" dirty="0" smtClean="0"/>
              <a:t>+</a:t>
            </a:r>
            <a:r>
              <a:rPr lang="en-US" altLang="ja-JP" sz="2800" baseline="30000" dirty="0" smtClean="0"/>
              <a:t>3</a:t>
            </a:r>
            <a:r>
              <a:rPr lang="en-US" altLang="ja-JP" sz="2800" dirty="0" smtClean="0"/>
              <a:t>He </a:t>
            </a:r>
            <a:r>
              <a:rPr lang="en-US" altLang="ja-JP" sz="2800" dirty="0" smtClean="0">
                <a:sym typeface="Wingdings" pitchFamily="2" charset="2"/>
              </a:rPr>
              <a:t>K</a:t>
            </a:r>
            <a:r>
              <a:rPr lang="en-US" altLang="ja-JP" sz="2800" baseline="30000" dirty="0" smtClean="0">
                <a:sym typeface="Wingdings" pitchFamily="2" charset="2"/>
              </a:rPr>
              <a:t>+</a:t>
            </a:r>
            <a:r>
              <a:rPr lang="en-US" altLang="ja-JP" sz="2800" dirty="0" smtClean="0">
                <a:sym typeface="Wingdings" pitchFamily="2" charset="2"/>
              </a:rPr>
              <a:t>+K</a:t>
            </a:r>
            <a:r>
              <a:rPr lang="en-US" altLang="ja-JP" sz="2800" baseline="30000" dirty="0" smtClean="0">
                <a:sym typeface="Wingdings" pitchFamily="2" charset="2"/>
              </a:rPr>
              <a:t>0</a:t>
            </a:r>
            <a:r>
              <a:rPr lang="en-US" altLang="ja-JP" sz="2800" baseline="-25000" dirty="0" smtClean="0">
                <a:sym typeface="Wingdings" pitchFamily="2" charset="2"/>
              </a:rPr>
              <a:t>S</a:t>
            </a:r>
            <a:r>
              <a:rPr lang="en-US" altLang="ja-JP" sz="2800" dirty="0" smtClean="0">
                <a:sym typeface="Wingdings" pitchFamily="2" charset="2"/>
              </a:rPr>
              <a:t>+K</a:t>
            </a:r>
            <a:r>
              <a:rPr lang="en-US" altLang="ja-JP" sz="2800" baseline="30000" dirty="0" smtClean="0">
                <a:sym typeface="Wingdings" pitchFamily="2" charset="2"/>
              </a:rPr>
              <a:t>-</a:t>
            </a:r>
            <a:r>
              <a:rPr lang="en-US" altLang="ja-JP" sz="2800" dirty="0" smtClean="0">
                <a:sym typeface="Wingdings" pitchFamily="2" charset="2"/>
              </a:rPr>
              <a:t>K</a:t>
            </a:r>
            <a:r>
              <a:rPr lang="en-US" altLang="ja-JP" sz="2800" baseline="30000" dirty="0" smtClean="0">
                <a:sym typeface="Wingdings" pitchFamily="2" charset="2"/>
              </a:rPr>
              <a:t>-</a:t>
            </a:r>
            <a:r>
              <a:rPr lang="en-US" altLang="ja-JP" sz="2800" dirty="0" smtClean="0">
                <a:sym typeface="Wingdings" pitchFamily="2" charset="2"/>
              </a:rPr>
              <a:t>pp,</a:t>
            </a:r>
            <a:endParaRPr lang="en-US" altLang="ja-JP" sz="2800" dirty="0" smtClean="0"/>
          </a:p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800" dirty="0" smtClean="0"/>
              <a:t>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pp </a:t>
            </a:r>
            <a:r>
              <a:rPr lang="en-US" altLang="ja-JP" sz="2800" dirty="0" smtClean="0">
                <a:sym typeface="Wingdings" pitchFamily="2" charset="2"/>
              </a:rPr>
              <a:t>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Symbol" pitchFamily="18" charset="2"/>
              </a:rPr>
              <a:t>LL</a:t>
            </a:r>
            <a:r>
              <a:rPr lang="en-US" altLang="ja-JP" sz="2800" dirty="0" smtClean="0"/>
              <a:t>,</a:t>
            </a:r>
          </a:p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800" dirty="0" smtClean="0">
                <a:latin typeface="Symbol" pitchFamily="18" charset="2"/>
              </a:rPr>
              <a:t>G</a:t>
            </a:r>
            <a:r>
              <a:rPr lang="en-US" altLang="ja-JP" sz="2800" dirty="0" smtClean="0"/>
              <a:t>(K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pp)=100MeV</a:t>
            </a:r>
            <a:endParaRPr lang="ja-JP" altLang="en-US" sz="28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23715" y="5993172"/>
            <a:ext cx="1770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binding energy</a:t>
            </a:r>
            <a:endParaRPr kumimoji="1" lang="ja-JP" altLang="en-US" sz="2000" b="1" dirty="0"/>
          </a:p>
        </p:txBody>
      </p:sp>
      <p:graphicFrame>
        <p:nvGraphicFramePr>
          <p:cNvPr id="13" name="グラフ 12"/>
          <p:cNvGraphicFramePr/>
          <p:nvPr/>
        </p:nvGraphicFramePr>
        <p:xfrm>
          <a:off x="0" y="2861631"/>
          <a:ext cx="6059978" cy="325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1090669" y="2413337"/>
            <a:ext cx="308994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--- 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detection</a:t>
            </a:r>
          </a:p>
          <a:p>
            <a:r>
              <a:rPr lang="en-US" altLang="ja-JP" sz="2000" b="1" dirty="0" smtClean="0">
                <a:solidFill>
                  <a:srgbClr val="FF0000"/>
                </a:solidFill>
              </a:rPr>
              <a:t>--- K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sz="2000" b="1" baseline="-25000" dirty="0" smtClean="0">
                <a:solidFill>
                  <a:srgbClr val="FF0000"/>
                </a:solidFill>
              </a:rPr>
              <a:t>S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K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w/ </a:t>
            </a:r>
            <a:r>
              <a:rPr lang="en-US" altLang="ja-JP" sz="20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-tag detection</a:t>
            </a:r>
          </a:p>
          <a:p>
            <a:r>
              <a:rPr kumimoji="1" lang="en-US" altLang="ja-JP" sz="2000" b="1" dirty="0" smtClean="0">
                <a:solidFill>
                  <a:srgbClr val="33CC33"/>
                </a:solidFill>
              </a:rPr>
              <a:t>--- K</a:t>
            </a:r>
            <a:r>
              <a:rPr kumimoji="1" lang="en-US" altLang="ja-JP" sz="2000" b="1" baseline="30000" dirty="0" smtClean="0">
                <a:solidFill>
                  <a:srgbClr val="33CC33"/>
                </a:solidFill>
              </a:rPr>
              <a:t>0</a:t>
            </a:r>
            <a:r>
              <a:rPr kumimoji="1" lang="en-US" altLang="ja-JP" sz="2000" b="1" baseline="-25000" dirty="0" smtClean="0">
                <a:solidFill>
                  <a:srgbClr val="33CC33"/>
                </a:solidFill>
              </a:rPr>
              <a:t>S</a:t>
            </a:r>
            <a:r>
              <a:rPr kumimoji="1" lang="en-US" altLang="ja-JP" sz="2000" b="1" dirty="0" smtClean="0">
                <a:solidFill>
                  <a:srgbClr val="33CC33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33CC33"/>
                </a:solidFill>
              </a:rPr>
              <a:t>+</a:t>
            </a:r>
            <a:r>
              <a:rPr kumimoji="1" lang="en-US" altLang="ja-JP" sz="2000" b="1" dirty="0" smtClean="0">
                <a:solidFill>
                  <a:srgbClr val="33CC33"/>
                </a:solidFill>
                <a:latin typeface="Symbol" pitchFamily="18" charset="2"/>
              </a:rPr>
              <a:t>LL</a:t>
            </a:r>
            <a:r>
              <a:rPr kumimoji="1" lang="en-US" altLang="ja-JP" sz="2000" b="1" dirty="0" smtClean="0">
                <a:solidFill>
                  <a:srgbClr val="33CC33"/>
                </a:solidFill>
              </a:rPr>
              <a:t> detection</a:t>
            </a:r>
            <a:endParaRPr kumimoji="1" lang="ja-JP" altLang="en-US" sz="2000" b="1" dirty="0">
              <a:solidFill>
                <a:srgbClr val="33CC33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4373697" y="2721166"/>
            <a:ext cx="4627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990636" y="2522861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stopped</a:t>
            </a:r>
            <a:endParaRPr kumimoji="1" lang="ja-JP" altLang="en-US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4382876" y="3005770"/>
            <a:ext cx="462708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999815" y="2807465"/>
            <a:ext cx="865878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1GeV/c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4230477" y="2467778"/>
            <a:ext cx="1685581" cy="749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Expected 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K</a:t>
            </a:r>
            <a:r>
              <a:rPr lang="en-US" altLang="ja-JP" b="1" baseline="-25000" dirty="0" smtClean="0"/>
              <a:t>-</a:t>
            </a:r>
            <a:r>
              <a:rPr lang="en-US" altLang="ja-JP" b="1" dirty="0" smtClean="0"/>
              <a:t>pp Production Yield</a:t>
            </a:r>
            <a:endParaRPr kumimoji="1" lang="ja-JP" altLang="en-US" b="1" baseline="30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78257" y="636702"/>
            <a:ext cx="6985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400" dirty="0" smtClean="0"/>
              <a:t>pbar beam momentum : 1GeV/c</a:t>
            </a:r>
          </a:p>
          <a:p>
            <a:pPr>
              <a:buFont typeface="Wingdings" pitchFamily="2" charset="2"/>
              <a:buChar char="l"/>
            </a:pPr>
            <a:r>
              <a:rPr lang="en-US" altLang="ja-JP" sz="2400" dirty="0" smtClean="0"/>
              <a:t>beam intensity :                6.4x10</a:t>
            </a:r>
            <a:r>
              <a:rPr lang="en-US" altLang="ja-JP" sz="2400" baseline="30000" dirty="0" smtClean="0"/>
              <a:t>5</a:t>
            </a:r>
            <a:r>
              <a:rPr lang="en-US" altLang="ja-JP" sz="2400" dirty="0" smtClean="0"/>
              <a:t>/spill/3.5s @ 270kW</a:t>
            </a:r>
          </a:p>
        </p:txBody>
      </p:sp>
      <p:sp>
        <p:nvSpPr>
          <p:cNvPr id="16" name="下矢印 15"/>
          <p:cNvSpPr/>
          <p:nvPr/>
        </p:nvSpPr>
        <p:spPr>
          <a:xfrm>
            <a:off x="4261639" y="1439988"/>
            <a:ext cx="638978" cy="438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9518" y="1841631"/>
            <a:ext cx="8258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we assume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K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K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pp production rate = 10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-4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for 1GeV/c 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pbar+p</a:t>
            </a:r>
            <a:r>
              <a:rPr kumimoji="1" lang="en-US" altLang="ja-JP" sz="2400" dirty="0" smtClean="0"/>
              <a:t> (analogy from the DIANA result of double-strangeness production </a:t>
            </a:r>
            <a:r>
              <a:rPr kumimoji="1" lang="en-US" altLang="ja-JP" sz="2400" u="sng" dirty="0" smtClean="0"/>
              <a:t>although the result are from pbar+</a:t>
            </a:r>
            <a:r>
              <a:rPr kumimoji="1" lang="en-US" altLang="ja-JP" sz="2400" u="sng" baseline="30000" dirty="0" smtClean="0"/>
              <a:t>131</a:t>
            </a:r>
            <a:r>
              <a:rPr kumimoji="1" lang="en-US" altLang="ja-JP" sz="2400" u="sng" dirty="0" smtClean="0"/>
              <a:t>Xe reaction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29" name="下矢印 28"/>
          <p:cNvSpPr/>
          <p:nvPr/>
        </p:nvSpPr>
        <p:spPr>
          <a:xfrm>
            <a:off x="4252511" y="3119586"/>
            <a:ext cx="638978" cy="438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65767" y="3667281"/>
            <a:ext cx="7567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inelastic cross-section of 1GeV/c </a:t>
            </a:r>
            <a:r>
              <a:rPr kumimoji="1" lang="en-US" altLang="ja-JP" sz="2400" dirty="0" err="1" smtClean="0"/>
              <a:t>pbar+p</a:t>
            </a:r>
            <a:r>
              <a:rPr kumimoji="1" lang="en-US" altLang="ja-JP" sz="2400" dirty="0" smtClean="0"/>
              <a:t> is (117-45) = 72mb</a:t>
            </a:r>
          </a:p>
        </p:txBody>
      </p:sp>
      <p:sp>
        <p:nvSpPr>
          <p:cNvPr id="31" name="下矢印 30"/>
          <p:cNvSpPr/>
          <p:nvPr/>
        </p:nvSpPr>
        <p:spPr>
          <a:xfrm>
            <a:off x="4252511" y="4288002"/>
            <a:ext cx="638978" cy="438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11161" y="4799184"/>
            <a:ext cx="7582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K</a:t>
            </a:r>
            <a:r>
              <a:rPr lang="en-US" altLang="ja-JP" sz="2800" b="1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K</a:t>
            </a:r>
            <a:r>
              <a:rPr lang="en-US" altLang="ja-JP" sz="2800" b="1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pp production CS = 7.2</a:t>
            </a:r>
            <a:r>
              <a:rPr lang="en-US" altLang="ja-JP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b for 1GeV/c 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pbar+p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42" name="下矢印 41"/>
          <p:cNvSpPr/>
          <p:nvPr/>
        </p:nvSpPr>
        <p:spPr>
          <a:xfrm>
            <a:off x="4252511" y="5349140"/>
            <a:ext cx="638978" cy="438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en-US" altLang="ja-JP" sz="3600" b="1" dirty="0" smtClean="0"/>
              <a:t>Expected K</a:t>
            </a:r>
            <a:r>
              <a:rPr lang="en-US" altLang="ja-JP" sz="3600" b="1" baseline="30000" dirty="0" smtClean="0"/>
              <a:t>-</a:t>
            </a:r>
            <a:r>
              <a:rPr lang="en-US" altLang="ja-JP" sz="3600" b="1" dirty="0" smtClean="0"/>
              <a:t>K</a:t>
            </a:r>
            <a:r>
              <a:rPr lang="en-US" altLang="ja-JP" sz="3600" b="1" baseline="30000" dirty="0" smtClean="0"/>
              <a:t>-</a:t>
            </a:r>
            <a:r>
              <a:rPr lang="en-US" altLang="ja-JP" sz="3600" b="1" dirty="0" smtClean="0"/>
              <a:t>pp Production Yield (Cont’d)</a:t>
            </a:r>
            <a:endParaRPr kumimoji="1" lang="ja-JP" altLang="en-US" sz="3600" b="1" baseline="30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82980" y="4977025"/>
            <a:ext cx="5894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DAQ &amp; </a:t>
            </a:r>
            <a:r>
              <a:rPr lang="en-US" altLang="ja-JP" sz="2400" dirty="0" err="1" smtClean="0"/>
              <a:t>ana</a:t>
            </a:r>
            <a:r>
              <a:rPr lang="en-US" altLang="ja-JP" sz="2400" dirty="0" smtClean="0"/>
              <a:t> efficiency = 0.7 &amp; duty factor = 0.7</a:t>
            </a:r>
            <a:endParaRPr kumimoji="1" lang="en-US" altLang="ja-JP" sz="2400" dirty="0" smtClean="0"/>
          </a:p>
        </p:txBody>
      </p:sp>
      <p:sp>
        <p:nvSpPr>
          <p:cNvPr id="12" name="下矢印 11"/>
          <p:cNvSpPr/>
          <p:nvPr/>
        </p:nvSpPr>
        <p:spPr>
          <a:xfrm>
            <a:off x="4252511" y="5437215"/>
            <a:ext cx="638978" cy="438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80870" y="5911884"/>
            <a:ext cx="73789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expected K</a:t>
            </a:r>
            <a:r>
              <a:rPr kumimoji="1" lang="en-US" altLang="ja-JP" sz="2800" b="1" baseline="30000" dirty="0" smtClean="0"/>
              <a:t>-</a:t>
            </a:r>
            <a:r>
              <a:rPr kumimoji="1" lang="en-US" altLang="ja-JP" sz="2800" b="1" dirty="0" smtClean="0"/>
              <a:t>K</a:t>
            </a:r>
            <a:r>
              <a:rPr kumimoji="1" lang="en-US" altLang="ja-JP" sz="2800" b="1" baseline="30000" dirty="0" smtClean="0"/>
              <a:t>-</a:t>
            </a:r>
            <a:r>
              <a:rPr kumimoji="1" lang="en-US" altLang="ja-JP" sz="2800" b="1" dirty="0" smtClean="0"/>
              <a:t>pp yield = 7.5x10</a:t>
            </a:r>
            <a:r>
              <a:rPr kumimoji="1" lang="en-US" altLang="ja-JP" sz="2800" b="1" baseline="30000" dirty="0" smtClean="0"/>
              <a:t>4</a:t>
            </a:r>
            <a:r>
              <a:rPr lang="en-US" altLang="ja-JP" sz="2800" b="1" dirty="0" smtClean="0"/>
              <a:t> /week @ 270kW</a:t>
            </a:r>
          </a:p>
          <a:p>
            <a:pPr algn="ctr"/>
            <a:r>
              <a:rPr kumimoji="1" lang="en-US" altLang="ja-JP" sz="2800" b="1" dirty="0" smtClean="0"/>
              <a:t>w/o detector acceptance</a:t>
            </a:r>
            <a:endParaRPr kumimoji="1" lang="ja-JP" altLang="en-US" sz="28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1622" y="3976695"/>
            <a:ext cx="7735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K-K-pp production yield = 1.5x10</a:t>
            </a:r>
            <a:r>
              <a:rPr kumimoji="1" lang="en-US" altLang="ja-JP" sz="2800" b="1" baseline="30000" dirty="0" smtClean="0"/>
              <a:t>5</a:t>
            </a:r>
            <a:r>
              <a:rPr lang="en-US" altLang="ja-JP" sz="2800" b="1" dirty="0" smtClean="0"/>
              <a:t> /week @ 270kW</a:t>
            </a:r>
            <a:endParaRPr kumimoji="1" lang="ja-JP" altLang="en-US" sz="2800" b="1" baseline="-25000" dirty="0"/>
          </a:p>
        </p:txBody>
      </p:sp>
      <p:sp>
        <p:nvSpPr>
          <p:cNvPr id="17" name="下矢印 16"/>
          <p:cNvSpPr/>
          <p:nvPr/>
        </p:nvSpPr>
        <p:spPr>
          <a:xfrm>
            <a:off x="4252511" y="4524390"/>
            <a:ext cx="638978" cy="438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390930" y="742542"/>
            <a:ext cx="4397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He parameters: * </a:t>
            </a:r>
            <a:r>
              <a:rPr kumimoji="1" lang="en-US" altLang="ja-JP" sz="2400" dirty="0" smtClean="0">
                <a:latin typeface="Symbol" pitchFamily="18" charset="2"/>
              </a:rPr>
              <a:t>r </a:t>
            </a:r>
            <a:r>
              <a:rPr kumimoji="1" lang="en-US" altLang="ja-JP" sz="2400" dirty="0" smtClean="0"/>
              <a:t>= 0.08g/cm</a:t>
            </a:r>
            <a:r>
              <a:rPr kumimoji="1" lang="en-US" altLang="ja-JP" sz="2400" baseline="30000" dirty="0" smtClean="0"/>
              <a:t>3</a:t>
            </a:r>
          </a:p>
          <a:p>
            <a:r>
              <a:rPr kumimoji="1" lang="en-US" altLang="ja-JP" sz="2400" dirty="0" smtClean="0"/>
              <a:t>                                 * l = 12cm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86071" y="1567236"/>
            <a:ext cx="5597430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N = </a:t>
            </a:r>
            <a:r>
              <a:rPr kumimoji="1" lang="en-US" altLang="ja-JP" sz="2400" b="1" dirty="0" smtClean="0">
                <a:latin typeface="Symbol" pitchFamily="18" charset="2"/>
              </a:rPr>
              <a:t>s</a:t>
            </a:r>
            <a:r>
              <a:rPr kumimoji="1" lang="en-US" altLang="ja-JP" sz="2400" b="1" dirty="0" smtClean="0"/>
              <a:t> * N</a:t>
            </a:r>
            <a:r>
              <a:rPr kumimoji="1" lang="en-US" altLang="ja-JP" sz="2400" b="1" baseline="-25000" dirty="0" smtClean="0"/>
              <a:t>B</a:t>
            </a:r>
            <a:r>
              <a:rPr kumimoji="1" lang="en-US" altLang="ja-JP" sz="2400" b="1" dirty="0" smtClean="0"/>
              <a:t> * N</a:t>
            </a:r>
            <a:r>
              <a:rPr kumimoji="1" lang="en-US" altLang="ja-JP" sz="2400" b="1" baseline="-25000" dirty="0" smtClean="0"/>
              <a:t>T</a:t>
            </a:r>
            <a:endParaRPr kumimoji="1" lang="en-US" altLang="ja-JP" sz="2400" b="1" dirty="0" smtClean="0"/>
          </a:p>
          <a:p>
            <a:pPr marL="354013">
              <a:buFont typeface="Arial" pitchFamily="34" charset="0"/>
              <a:buChar char="•"/>
            </a:pPr>
            <a:r>
              <a:rPr lang="en-US" altLang="ja-JP" dirty="0" smtClean="0"/>
              <a:t>N : yield</a:t>
            </a:r>
          </a:p>
          <a:p>
            <a:pPr marL="354013">
              <a:buFont typeface="Arial" pitchFamily="34" charset="0"/>
              <a:buChar char="•"/>
            </a:pPr>
            <a:r>
              <a:rPr kumimoji="1" lang="en-US" altLang="ja-JP" dirty="0" smtClean="0">
                <a:latin typeface="Symbol" pitchFamily="18" charset="2"/>
              </a:rPr>
              <a:t>s</a:t>
            </a:r>
            <a:r>
              <a:rPr kumimoji="1" lang="en-US" altLang="ja-JP" dirty="0" smtClean="0"/>
              <a:t> : cross section</a:t>
            </a:r>
          </a:p>
          <a:p>
            <a:pPr marL="354013">
              <a:buFont typeface="Arial" pitchFamily="34" charset="0"/>
              <a:buChar char="•"/>
            </a:pPr>
            <a:r>
              <a:rPr lang="en-US" altLang="ja-JP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dirty="0" smtClean="0"/>
              <a:t> : the number of beam</a:t>
            </a:r>
          </a:p>
          <a:p>
            <a:pPr marL="354013">
              <a:buFont typeface="Arial" pitchFamily="34" charset="0"/>
              <a:buChar char="•"/>
            </a:pPr>
            <a:r>
              <a:rPr kumimoji="1" lang="en-US" altLang="ja-JP" dirty="0" smtClean="0"/>
              <a:t>N</a:t>
            </a:r>
            <a:r>
              <a:rPr kumimoji="1" lang="en-US" altLang="ja-JP" baseline="-25000" dirty="0" smtClean="0"/>
              <a:t>T</a:t>
            </a:r>
            <a:r>
              <a:rPr kumimoji="1" lang="en-US" altLang="ja-JP" dirty="0" smtClean="0"/>
              <a:t> : the number of density per unit area of the target</a:t>
            </a:r>
          </a:p>
        </p:txBody>
      </p:sp>
      <p:sp>
        <p:nvSpPr>
          <p:cNvPr id="22" name="下矢印 21"/>
          <p:cNvSpPr/>
          <p:nvPr/>
        </p:nvSpPr>
        <p:spPr>
          <a:xfrm>
            <a:off x="4252511" y="3502026"/>
            <a:ext cx="638978" cy="438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080" y="4671152"/>
            <a:ext cx="205030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0000"/>
                </a:solidFill>
              </a:rPr>
              <a:t>BG rate:</a:t>
            </a:r>
          </a:p>
          <a:p>
            <a:r>
              <a:rPr lang="en-US" altLang="ja-JP" i="1" dirty="0" smtClean="0">
                <a:solidFill>
                  <a:srgbClr val="FF0000"/>
                </a:solidFill>
              </a:rPr>
              <a:t>total CS = 117mb</a:t>
            </a:r>
          </a:p>
          <a:p>
            <a:r>
              <a:rPr kumimoji="1" lang="en-US" altLang="ja-JP" i="1" dirty="0" smtClean="0">
                <a:solidFill>
                  <a:srgbClr val="FF0000"/>
                </a:solidFill>
              </a:rPr>
              <a:t>pbar = 6.4x10</a:t>
            </a:r>
            <a:r>
              <a:rPr kumimoji="1" lang="en-US" altLang="ja-JP" i="1" baseline="30000" dirty="0" smtClean="0">
                <a:solidFill>
                  <a:srgbClr val="FF0000"/>
                </a:solidFill>
              </a:rPr>
              <a:t>5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/spill </a:t>
            </a:r>
          </a:p>
          <a:p>
            <a:r>
              <a:rPr lang="en-US" altLang="ja-JP" i="1" dirty="0" smtClean="0">
                <a:solidFill>
                  <a:srgbClr val="FF0000"/>
                </a:solidFill>
              </a:rPr>
              <a:t>BG = 1.4x10</a:t>
            </a:r>
            <a:r>
              <a:rPr lang="en-US" altLang="ja-JP" i="1" baseline="30000" dirty="0" smtClean="0">
                <a:solidFill>
                  <a:srgbClr val="FF0000"/>
                </a:solidFill>
              </a:rPr>
              <a:t>4</a:t>
            </a:r>
            <a:r>
              <a:rPr lang="en-US" altLang="ja-JP" i="1" dirty="0" smtClean="0">
                <a:solidFill>
                  <a:srgbClr val="FF0000"/>
                </a:solidFill>
              </a:rPr>
              <a:t>/spill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Expected 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K</a:t>
            </a:r>
            <a:r>
              <a:rPr lang="en-US" altLang="ja-JP" b="1" baseline="-25000" dirty="0" smtClean="0"/>
              <a:t>-</a:t>
            </a:r>
            <a:r>
              <a:rPr lang="en-US" altLang="ja-JP" b="1" dirty="0" smtClean="0"/>
              <a:t>pp Detection Yield</a:t>
            </a:r>
            <a:endParaRPr kumimoji="1" lang="ja-JP" altLang="en-US" b="1" baseline="30000" dirty="0"/>
          </a:p>
        </p:txBody>
      </p:sp>
      <p:pic>
        <p:nvPicPr>
          <p:cNvPr id="7" name="Picture 3" descr="C:\Users\sakuma\Desktop\fig10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7909" y="3216925"/>
            <a:ext cx="3556091" cy="2332179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5845690" y="2602746"/>
            <a:ext cx="3331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CDS @ K1.8BR</a:t>
            </a:r>
            <a:endParaRPr kumimoji="1" lang="ja-JP" alt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42006" y="782197"/>
            <a:ext cx="398032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800" dirty="0" smtClean="0"/>
              <a:t>P</a:t>
            </a:r>
            <a:r>
              <a:rPr lang="en-US" altLang="ja-JP" sz="2800" baseline="30000" dirty="0" smtClean="0"/>
              <a:t>bar</a:t>
            </a:r>
            <a:r>
              <a:rPr lang="en-US" altLang="ja-JP" sz="2800" dirty="0" smtClean="0"/>
              <a:t>+</a:t>
            </a:r>
            <a:r>
              <a:rPr lang="en-US" altLang="ja-JP" sz="2800" baseline="30000" dirty="0" smtClean="0"/>
              <a:t>3</a:t>
            </a:r>
            <a:r>
              <a:rPr lang="en-US" altLang="ja-JP" sz="2800" dirty="0" smtClean="0"/>
              <a:t>He </a:t>
            </a:r>
            <a:r>
              <a:rPr lang="en-US" altLang="ja-JP" sz="2800" dirty="0" smtClean="0">
                <a:sym typeface="Wingdings" pitchFamily="2" charset="2"/>
              </a:rPr>
              <a:t>K</a:t>
            </a:r>
            <a:r>
              <a:rPr lang="en-US" altLang="ja-JP" sz="2800" baseline="30000" dirty="0" smtClean="0">
                <a:sym typeface="Wingdings" pitchFamily="2" charset="2"/>
              </a:rPr>
              <a:t>+</a:t>
            </a:r>
            <a:r>
              <a:rPr lang="en-US" altLang="ja-JP" sz="2800" dirty="0" smtClean="0">
                <a:sym typeface="Wingdings" pitchFamily="2" charset="2"/>
              </a:rPr>
              <a:t>+K</a:t>
            </a:r>
            <a:r>
              <a:rPr lang="en-US" altLang="ja-JP" sz="2800" baseline="30000" dirty="0" smtClean="0">
                <a:sym typeface="Wingdings" pitchFamily="2" charset="2"/>
              </a:rPr>
              <a:t>0</a:t>
            </a:r>
            <a:r>
              <a:rPr lang="en-US" altLang="ja-JP" sz="2800" baseline="-25000" dirty="0" smtClean="0">
                <a:sym typeface="Wingdings" pitchFamily="2" charset="2"/>
              </a:rPr>
              <a:t>S</a:t>
            </a:r>
            <a:r>
              <a:rPr lang="en-US" altLang="ja-JP" sz="2800" dirty="0" smtClean="0">
                <a:sym typeface="Wingdings" pitchFamily="2" charset="2"/>
              </a:rPr>
              <a:t>+K</a:t>
            </a:r>
            <a:r>
              <a:rPr lang="en-US" altLang="ja-JP" sz="2800" baseline="30000" dirty="0" smtClean="0">
                <a:sym typeface="Wingdings" pitchFamily="2" charset="2"/>
              </a:rPr>
              <a:t>-</a:t>
            </a:r>
            <a:r>
              <a:rPr lang="en-US" altLang="ja-JP" sz="2800" dirty="0" smtClean="0">
                <a:sym typeface="Wingdings" pitchFamily="2" charset="2"/>
              </a:rPr>
              <a:t>K</a:t>
            </a:r>
            <a:r>
              <a:rPr lang="en-US" altLang="ja-JP" sz="2800" baseline="30000" dirty="0" smtClean="0">
                <a:sym typeface="Wingdings" pitchFamily="2" charset="2"/>
              </a:rPr>
              <a:t>-</a:t>
            </a:r>
            <a:r>
              <a:rPr lang="en-US" altLang="ja-JP" sz="2800" dirty="0" smtClean="0">
                <a:sym typeface="Wingdings" pitchFamily="2" charset="2"/>
              </a:rPr>
              <a:t>pp,</a:t>
            </a:r>
            <a:endParaRPr lang="en-US" altLang="ja-JP" sz="2800" dirty="0" smtClean="0"/>
          </a:p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800" dirty="0" smtClean="0"/>
              <a:t>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pp </a:t>
            </a:r>
            <a:r>
              <a:rPr lang="en-US" altLang="ja-JP" sz="2800" dirty="0" smtClean="0">
                <a:sym typeface="Wingdings" pitchFamily="2" charset="2"/>
              </a:rPr>
              <a:t>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Symbol" pitchFamily="18" charset="2"/>
              </a:rPr>
              <a:t>LL</a:t>
            </a:r>
            <a:r>
              <a:rPr lang="en-US" altLang="ja-JP" sz="2800" dirty="0" smtClean="0"/>
              <a:t>,</a:t>
            </a:r>
          </a:p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800" dirty="0" smtClean="0">
                <a:latin typeface="Symbol" pitchFamily="18" charset="2"/>
              </a:rPr>
              <a:t>G</a:t>
            </a:r>
            <a:r>
              <a:rPr lang="en-US" altLang="ja-JP" sz="2800" dirty="0" smtClean="0"/>
              <a:t>(K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pp)=100MeV</a:t>
            </a:r>
            <a:endParaRPr lang="ja-JP" altLang="en-US" sz="28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23714" y="6130883"/>
            <a:ext cx="1770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binding energy</a:t>
            </a:r>
            <a:endParaRPr kumimoji="1" lang="ja-JP" altLang="en-US" sz="20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90669" y="2413337"/>
            <a:ext cx="308994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--- 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detection</a:t>
            </a:r>
          </a:p>
          <a:p>
            <a:r>
              <a:rPr lang="en-US" altLang="ja-JP" sz="2000" b="1" dirty="0" smtClean="0">
                <a:solidFill>
                  <a:srgbClr val="FF0000"/>
                </a:solidFill>
              </a:rPr>
              <a:t>--- K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sz="2000" b="1" baseline="-25000" dirty="0" smtClean="0">
                <a:solidFill>
                  <a:srgbClr val="FF0000"/>
                </a:solidFill>
              </a:rPr>
              <a:t>S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K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w/ </a:t>
            </a:r>
            <a:r>
              <a:rPr lang="en-US" altLang="ja-JP" sz="20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-tag detection</a:t>
            </a:r>
          </a:p>
          <a:p>
            <a:r>
              <a:rPr kumimoji="1" lang="en-US" altLang="ja-JP" sz="2000" b="1" dirty="0" smtClean="0">
                <a:solidFill>
                  <a:srgbClr val="33CC33"/>
                </a:solidFill>
              </a:rPr>
              <a:t>--- K</a:t>
            </a:r>
            <a:r>
              <a:rPr kumimoji="1" lang="en-US" altLang="ja-JP" sz="2000" b="1" baseline="30000" dirty="0" smtClean="0">
                <a:solidFill>
                  <a:srgbClr val="33CC33"/>
                </a:solidFill>
              </a:rPr>
              <a:t>0</a:t>
            </a:r>
            <a:r>
              <a:rPr kumimoji="1" lang="en-US" altLang="ja-JP" sz="2000" b="1" baseline="-25000" dirty="0" smtClean="0">
                <a:solidFill>
                  <a:srgbClr val="33CC33"/>
                </a:solidFill>
              </a:rPr>
              <a:t>S</a:t>
            </a:r>
            <a:r>
              <a:rPr kumimoji="1" lang="en-US" altLang="ja-JP" sz="2000" b="1" dirty="0" smtClean="0">
                <a:solidFill>
                  <a:srgbClr val="33CC33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33CC33"/>
                </a:solidFill>
              </a:rPr>
              <a:t>+</a:t>
            </a:r>
            <a:r>
              <a:rPr kumimoji="1" lang="en-US" altLang="ja-JP" sz="2000" b="1" dirty="0" smtClean="0">
                <a:solidFill>
                  <a:srgbClr val="33CC33"/>
                </a:solidFill>
                <a:latin typeface="Symbol" pitchFamily="18" charset="2"/>
              </a:rPr>
              <a:t>LL</a:t>
            </a:r>
            <a:r>
              <a:rPr kumimoji="1" lang="en-US" altLang="ja-JP" sz="2000" b="1" dirty="0" smtClean="0">
                <a:solidFill>
                  <a:srgbClr val="33CC33"/>
                </a:solidFill>
              </a:rPr>
              <a:t> detection</a:t>
            </a:r>
            <a:endParaRPr kumimoji="1" lang="ja-JP" altLang="en-US" sz="2000" b="1" dirty="0">
              <a:solidFill>
                <a:srgbClr val="33CC33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4373697" y="2721166"/>
            <a:ext cx="4627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990636" y="2522861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stopped</a:t>
            </a:r>
            <a:endParaRPr kumimoji="1" lang="ja-JP" altLang="en-US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4382876" y="3005770"/>
            <a:ext cx="462708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999815" y="2807465"/>
            <a:ext cx="865878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1GeV/c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4230477" y="2467778"/>
            <a:ext cx="1685581" cy="749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グラフ 20"/>
          <p:cNvGraphicFramePr/>
          <p:nvPr/>
        </p:nvGraphicFramePr>
        <p:xfrm>
          <a:off x="0" y="3429000"/>
          <a:ext cx="58389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fig_kk_mis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36263"/>
            <a:ext cx="4608000" cy="3121737"/>
          </a:xfrm>
          <a:prstGeom prst="rect">
            <a:avLst/>
          </a:prstGeom>
        </p:spPr>
      </p:pic>
      <p:pic>
        <p:nvPicPr>
          <p:cNvPr id="15" name="図 14" descr="fig_kk_miss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6000" y="3736263"/>
            <a:ext cx="4608000" cy="3121737"/>
          </a:xfrm>
          <a:prstGeom prst="rect">
            <a:avLst/>
          </a:prstGeom>
        </p:spPr>
      </p:pic>
      <p:pic>
        <p:nvPicPr>
          <p:cNvPr id="16" name="図 15" descr="fig_ll_inv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7799"/>
            <a:ext cx="4608000" cy="3121737"/>
          </a:xfrm>
          <a:prstGeom prst="rect">
            <a:avLst/>
          </a:prstGeom>
        </p:spPr>
      </p:pic>
      <p:pic>
        <p:nvPicPr>
          <p:cNvPr id="17" name="図 16" descr="fig_ll_inv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36000" y="517799"/>
            <a:ext cx="4608000" cy="3121737"/>
          </a:xfrm>
          <a:prstGeom prst="rect">
            <a:avLst/>
          </a:prstGeom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Expected Spectra @ 270kW, 4weeks</a:t>
            </a:r>
            <a:endParaRPr kumimoji="1" lang="ja-JP" altLang="en-US" b="1" baseline="30000" dirty="0"/>
          </a:p>
        </p:txBody>
      </p:sp>
      <p:sp>
        <p:nvSpPr>
          <p:cNvPr id="36" name="スライド番号プレースホルダ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0EF43-2F9B-4871-98BD-BF213B5182B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49414" y="1014109"/>
            <a:ext cx="2678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# of 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err="1" smtClean="0"/>
              <a:t>pp</a:t>
            </a:r>
            <a:r>
              <a:rPr kumimoji="1" lang="en-US" altLang="ja-JP" sz="2000" b="1" dirty="0" err="1" smtClean="0">
                <a:sym typeface="Wingdings" pitchFamily="2" charset="2"/>
              </a:rPr>
              <a:t></a:t>
            </a:r>
            <a:r>
              <a:rPr kumimoji="1" lang="en-US" altLang="ja-JP" sz="2000" b="1" dirty="0" err="1" smtClean="0">
                <a:latin typeface="Symbol" pitchFamily="18" charset="2"/>
                <a:sym typeface="Wingdings" pitchFamily="2" charset="2"/>
              </a:rPr>
              <a:t>LL</a:t>
            </a:r>
            <a:r>
              <a:rPr kumimoji="1" lang="en-US" altLang="ja-JP" sz="2000" b="1" dirty="0" smtClean="0">
                <a:sym typeface="Wingdings" pitchFamily="2" charset="2"/>
              </a:rPr>
              <a:t> = 1397</a:t>
            </a:r>
            <a:endParaRPr kumimoji="1" lang="ja-JP" altLang="en-US" sz="2000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0" y="550844"/>
            <a:ext cx="2662717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invariant mass (2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585567" y="528809"/>
            <a:ext cx="293362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invariant mass (2K2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51278" y="970038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# of 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err="1" smtClean="0"/>
              <a:t>pp</a:t>
            </a:r>
            <a:r>
              <a:rPr kumimoji="1" lang="en-US" altLang="ja-JP" sz="2000" b="1" dirty="0" err="1" smtClean="0">
                <a:sym typeface="Wingdings" pitchFamily="2" charset="2"/>
              </a:rPr>
              <a:t></a:t>
            </a:r>
            <a:r>
              <a:rPr kumimoji="1" lang="en-US" altLang="ja-JP" sz="2000" b="1" dirty="0" err="1" smtClean="0">
                <a:latin typeface="Symbol" pitchFamily="18" charset="2"/>
                <a:sym typeface="Wingdings" pitchFamily="2" charset="2"/>
              </a:rPr>
              <a:t>LL</a:t>
            </a:r>
            <a:r>
              <a:rPr kumimoji="1" lang="en-US" altLang="ja-JP" sz="2000" b="1" dirty="0" smtClean="0">
                <a:sym typeface="Wingdings" pitchFamily="2" charset="2"/>
              </a:rPr>
              <a:t> = 94</a:t>
            </a:r>
            <a:endParaRPr kumimoji="1" lang="ja-JP" altLang="en-US" sz="2000" b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0" y="3657597"/>
            <a:ext cx="2581156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0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missing mass (2K)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572000" y="3649337"/>
            <a:ext cx="288733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0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missing mass (2K2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24096" y="4086234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# of 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pp</a:t>
            </a:r>
            <a:r>
              <a:rPr kumimoji="1" lang="en-US" altLang="ja-JP" sz="2000" b="1" dirty="0" smtClean="0">
                <a:sym typeface="Wingdings" pitchFamily="2" charset="2"/>
              </a:rPr>
              <a:t> = 8095</a:t>
            </a:r>
            <a:endParaRPr kumimoji="1" lang="ja-JP" altLang="en-US" sz="2000" b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000208" y="4071755"/>
            <a:ext cx="1944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# of 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pp</a:t>
            </a:r>
            <a:r>
              <a:rPr kumimoji="1" lang="en-US" altLang="ja-JP" sz="2000" b="1" dirty="0" smtClean="0">
                <a:sym typeface="Wingdings" pitchFamily="2" charset="2"/>
              </a:rPr>
              <a:t> = 392</a:t>
            </a:r>
            <a:endParaRPr kumimoji="1" lang="ja-JP" altLang="en-US" sz="20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006663" y="1704391"/>
            <a:ext cx="2040943" cy="1354217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1GeV/c pbar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B.E=200MeV, 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altLang="ja-JP" b="1" dirty="0" smtClean="0">
                <a:solidFill>
                  <a:schemeClr val="bg1"/>
                </a:solidFill>
              </a:rPr>
              <a:t>=100MeV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270kW, 4weeks</a:t>
            </a:r>
            <a:endParaRPr lang="ja-JP" alt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fig_kk_mis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000" y="990143"/>
            <a:ext cx="7200000" cy="4877714"/>
          </a:xfrm>
          <a:prstGeom prst="rect">
            <a:avLst/>
          </a:prstGeom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Expected Spectra @ 270kW, 4weeks</a:t>
            </a:r>
            <a:endParaRPr kumimoji="1" lang="ja-JP" altLang="en-US" b="1" baseline="30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65130" y="1561171"/>
            <a:ext cx="2040943" cy="1354217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1GeV/c pbar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B.E=200MeV, 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altLang="ja-JP" b="1" dirty="0" smtClean="0">
                <a:solidFill>
                  <a:schemeClr val="bg1"/>
                </a:solidFill>
              </a:rPr>
              <a:t>=100MeV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270kW, 4weeks</a:t>
            </a:r>
            <a:endParaRPr lang="ja-JP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24511" y="950204"/>
            <a:ext cx="352545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0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  <a:ea typeface="SimHei" pitchFamily="49" charset="-122"/>
              </a:rPr>
              <a:t>LL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missing-mass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2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(2K2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00267"/>
            <a:ext cx="7772400" cy="2457466"/>
          </a:xfrm>
        </p:spPr>
        <p:txBody>
          <a:bodyPr>
            <a:normAutofit/>
          </a:bodyPr>
          <a:lstStyle/>
          <a:p>
            <a:r>
              <a:rPr lang="en-US" altLang="ja-JP" b="1" dirty="0" smtClean="0"/>
              <a:t>with Dipole-setup @ K1.1</a:t>
            </a:r>
            <a:endParaRPr kumimoji="1" lang="ja-JP" altLang="en-US" b="1" dirty="0"/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pbarHe2 Model (1).png"/>
          <p:cNvPicPr>
            <a:picLocks noChangeAspect="1"/>
          </p:cNvPicPr>
          <p:nvPr/>
        </p:nvPicPr>
        <p:blipFill>
          <a:blip r:embed="rId3" cstate="print"/>
          <a:srcRect l="31631" t="33059" r="28837" b="13860"/>
          <a:stretch>
            <a:fillRect/>
          </a:stretch>
        </p:blipFill>
        <p:spPr>
          <a:xfrm>
            <a:off x="5658898" y="539826"/>
            <a:ext cx="3185480" cy="3024597"/>
          </a:xfrm>
          <a:prstGeom prst="rect">
            <a:avLst/>
          </a:prstGeom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Detector Design (Cont’d)</a:t>
            </a:r>
            <a:endParaRPr kumimoji="1" lang="ja-JP" altLang="en-US" b="1" baseline="30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051" y="550840"/>
            <a:ext cx="3897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dipole setup </a:t>
            </a:r>
            <a:r>
              <a:rPr lang="en-US" altLang="ja-JP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K1.1</a:t>
            </a:r>
            <a:endParaRPr kumimoji="1" lang="ja-JP" alt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/>
        </p:nvGraphicFramePr>
        <p:xfrm>
          <a:off x="76960" y="5352462"/>
          <a:ext cx="899008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880"/>
                <a:gridCol w="561880"/>
                <a:gridCol w="561880"/>
                <a:gridCol w="561880"/>
                <a:gridCol w="561880"/>
                <a:gridCol w="561880"/>
                <a:gridCol w="561880"/>
                <a:gridCol w="561880"/>
                <a:gridCol w="561880"/>
                <a:gridCol w="561880"/>
                <a:gridCol w="561880"/>
                <a:gridCol w="561880"/>
                <a:gridCol w="561880"/>
                <a:gridCol w="561880"/>
                <a:gridCol w="561880"/>
                <a:gridCol w="561880"/>
              </a:tblGrid>
              <a:tr h="370840">
                <a:tc gridSpan="16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CDC</a:t>
                      </a:r>
                      <a:endParaRPr kumimoji="1" lang="ja-JP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Type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A’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U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U’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V’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A’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U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U’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V’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A’</a:t>
                      </a:r>
                      <a:endParaRPr kumimoji="1" lang="ja-JP" alt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Layer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5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6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7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8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11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12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13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14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15</a:t>
                      </a:r>
                      <a:endParaRPr kumimoji="1" lang="ja-JP" alt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radius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500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525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550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575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600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625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650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675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700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725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750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775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800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825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850</a:t>
                      </a:r>
                      <a:endParaRPr kumimoji="1" lang="ja-JP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66099" y="3710718"/>
          <a:ext cx="9000778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185"/>
                <a:gridCol w="496329"/>
                <a:gridCol w="496329"/>
                <a:gridCol w="496329"/>
                <a:gridCol w="496329"/>
                <a:gridCol w="496329"/>
                <a:gridCol w="496329"/>
                <a:gridCol w="496329"/>
                <a:gridCol w="496329"/>
                <a:gridCol w="496329"/>
                <a:gridCol w="496329"/>
                <a:gridCol w="496329"/>
                <a:gridCol w="496329"/>
                <a:gridCol w="496329"/>
                <a:gridCol w="496329"/>
                <a:gridCol w="496329"/>
                <a:gridCol w="496329"/>
                <a:gridCol w="496329"/>
              </a:tblGrid>
              <a:tr h="370840">
                <a:tc gridSpan="18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INC (wire</a:t>
                      </a:r>
                      <a:r>
                        <a:rPr kumimoji="1" lang="en-US" altLang="ja-JP" sz="2000" baseline="0" dirty="0" smtClean="0"/>
                        <a:t> chamber</a:t>
                      </a:r>
                      <a:r>
                        <a:rPr kumimoji="1" lang="en-US" altLang="ja-JP" sz="2000" dirty="0" smtClean="0"/>
                        <a:t>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Type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A’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U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U’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V’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A’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U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U’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V’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A’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</a:t>
                      </a:r>
                      <a:endParaRPr kumimoji="1" lang="ja-JP" alt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Layer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5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6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7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8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11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12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13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14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15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16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17</a:t>
                      </a:r>
                      <a:endParaRPr kumimoji="1" lang="ja-JP" alt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radius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100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120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140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160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180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200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220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240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260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280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300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320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340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360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380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400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420</a:t>
                      </a:r>
                      <a:endParaRPr kumimoji="1" lang="ja-JP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33050" y="1022296"/>
            <a:ext cx="56516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srgbClr val="0070C0"/>
                </a:solidFill>
              </a:rPr>
              <a:t>The design goal is to become the common setup for the </a:t>
            </a:r>
            <a:r>
              <a:rPr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f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-nuclei experiment  with in-flight p</a:t>
            </a:r>
            <a:r>
              <a:rPr lang="en-US" altLang="ja-JP" sz="2000" b="1" baseline="30000" dirty="0" smtClean="0">
                <a:solidFill>
                  <a:srgbClr val="0070C0"/>
                </a:solidFill>
              </a:rPr>
              <a:t>bar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-beam</a:t>
            </a:r>
            <a:endParaRPr lang="en-US" altLang="ja-JP" sz="2000" b="1" dirty="0" smtClean="0"/>
          </a:p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B = 0.5T</a:t>
            </a:r>
          </a:p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Double Cylindrical-Drift-Chamber setup</a:t>
            </a:r>
          </a:p>
          <a:p>
            <a:pPr>
              <a:buFont typeface="Wingdings" pitchFamily="2" charset="2"/>
              <a:buChar char="l"/>
            </a:pPr>
            <a:r>
              <a:rPr lang="en-US" altLang="ja-JP" dirty="0" err="1" smtClean="0"/>
              <a:t>pID</a:t>
            </a:r>
            <a:r>
              <a:rPr lang="en-US" altLang="ja-JP" dirty="0" smtClean="0"/>
              <a:t> is performed with </a:t>
            </a:r>
            <a:r>
              <a:rPr lang="en-US" altLang="ja-JP" dirty="0" err="1" smtClean="0"/>
              <a:t>dE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dx</a:t>
            </a:r>
            <a:r>
              <a:rPr lang="en-US" altLang="ja-JP" dirty="0" smtClean="0"/>
              <a:t> measurement by the INC</a:t>
            </a:r>
            <a:endParaRPr kumimoji="1" lang="en-US" altLang="ja-JP" dirty="0" smtClean="0"/>
          </a:p>
          <a:p>
            <a:pPr>
              <a:buFont typeface="Wingdings" pitchFamily="2" charset="2"/>
              <a:buChar char="l"/>
            </a:pPr>
            <a:endParaRPr kumimoji="1" lang="en-US" altLang="ja-JP" dirty="0" smtClean="0"/>
          </a:p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INC resolution : </a:t>
            </a:r>
            <a:r>
              <a:rPr lang="en-US" altLang="ja-JP" dirty="0" err="1" smtClean="0">
                <a:latin typeface="Symbol" pitchFamily="18" charset="2"/>
              </a:rPr>
              <a:t>s</a:t>
            </a:r>
            <a:r>
              <a:rPr lang="en-US" altLang="ja-JP" baseline="-25000" dirty="0" err="1" smtClean="0"/>
              <a:t>r</a:t>
            </a:r>
            <a:r>
              <a:rPr lang="en-US" altLang="ja-JP" baseline="-25000" dirty="0" err="1" smtClean="0">
                <a:latin typeface="Symbol" pitchFamily="18" charset="2"/>
              </a:rPr>
              <a:t>f</a:t>
            </a:r>
            <a:r>
              <a:rPr lang="en-US" altLang="ja-JP" dirty="0" smtClean="0"/>
              <a:t> = 0.2mm , </a:t>
            </a:r>
            <a:r>
              <a:rPr lang="en-US" altLang="ja-JP" dirty="0" err="1" smtClean="0">
                <a:latin typeface="Symbol" pitchFamily="18" charset="2"/>
              </a:rPr>
              <a:t>s</a:t>
            </a:r>
            <a:r>
              <a:rPr lang="en-US" altLang="ja-JP" baseline="-25000" dirty="0" err="1" smtClean="0"/>
              <a:t>z</a:t>
            </a:r>
            <a:r>
              <a:rPr lang="en-US" altLang="ja-JP" dirty="0" smtClean="0"/>
              <a:t> = 2mm (UV)</a:t>
            </a:r>
          </a:p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CDC resolution : </a:t>
            </a:r>
            <a:r>
              <a:rPr lang="en-US" altLang="ja-JP" dirty="0" err="1" smtClean="0">
                <a:latin typeface="Symbol" pitchFamily="18" charset="2"/>
              </a:rPr>
              <a:t>s</a:t>
            </a:r>
            <a:r>
              <a:rPr lang="en-US" altLang="ja-JP" baseline="-25000" dirty="0" err="1" smtClean="0"/>
              <a:t>r</a:t>
            </a:r>
            <a:r>
              <a:rPr lang="en-US" altLang="ja-JP" baseline="-25000" dirty="0" err="1" smtClean="0">
                <a:latin typeface="Symbol" pitchFamily="18" charset="2"/>
              </a:rPr>
              <a:t>f</a:t>
            </a:r>
            <a:r>
              <a:rPr lang="en-US" altLang="ja-JP" dirty="0" smtClean="0"/>
              <a:t> = 0.2mm, </a:t>
            </a:r>
            <a:r>
              <a:rPr lang="en-US" altLang="ja-JP" dirty="0" err="1" smtClean="0">
                <a:latin typeface="Symbol" pitchFamily="18" charset="2"/>
              </a:rPr>
              <a:t>s</a:t>
            </a:r>
            <a:r>
              <a:rPr lang="en-US" altLang="ja-JP" baseline="-25000" dirty="0" err="1" smtClean="0"/>
              <a:t>z</a:t>
            </a:r>
            <a:r>
              <a:rPr lang="en-US" altLang="ja-JP" dirty="0" smtClean="0"/>
              <a:t> = 2mm (UV)</a:t>
            </a:r>
          </a:p>
          <a:p>
            <a:pPr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FF0000"/>
                </a:solidFill>
              </a:rPr>
              <a:t>CDC is NOT used for the stopped-p</a:t>
            </a:r>
            <a:r>
              <a:rPr lang="en-US" altLang="ja-JP" b="1" baseline="30000" dirty="0" smtClean="0">
                <a:solidFill>
                  <a:srgbClr val="FF0000"/>
                </a:solidFill>
              </a:rPr>
              <a:t>bar</a:t>
            </a:r>
            <a:r>
              <a:rPr lang="en-US" altLang="ja-JP" b="1" dirty="0" smtClean="0">
                <a:solidFill>
                  <a:srgbClr val="FF0000"/>
                </a:solidFill>
              </a:rPr>
              <a:t> experiment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Detector Acceptance</a:t>
            </a:r>
            <a:endParaRPr kumimoji="1" lang="ja-JP" altLang="en-US" b="1" baseline="30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32979" y="2602746"/>
            <a:ext cx="2558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dipole @ K1.1</a:t>
            </a:r>
            <a:endParaRPr kumimoji="1" lang="ja-JP" alt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90669" y="2413337"/>
            <a:ext cx="308994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--- 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detection</a:t>
            </a:r>
          </a:p>
          <a:p>
            <a:r>
              <a:rPr lang="en-US" altLang="ja-JP" sz="2000" b="1" dirty="0" smtClean="0">
                <a:solidFill>
                  <a:srgbClr val="FF0000"/>
                </a:solidFill>
              </a:rPr>
              <a:t>--- K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sz="2000" b="1" baseline="-25000" dirty="0" smtClean="0">
                <a:solidFill>
                  <a:srgbClr val="FF0000"/>
                </a:solidFill>
              </a:rPr>
              <a:t>S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K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w/ </a:t>
            </a:r>
            <a:r>
              <a:rPr lang="en-US" altLang="ja-JP" sz="20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-tag detection</a:t>
            </a:r>
          </a:p>
          <a:p>
            <a:r>
              <a:rPr kumimoji="1" lang="en-US" altLang="ja-JP" sz="2000" b="1" dirty="0" smtClean="0">
                <a:solidFill>
                  <a:srgbClr val="33CC33"/>
                </a:solidFill>
              </a:rPr>
              <a:t>--- K</a:t>
            </a:r>
            <a:r>
              <a:rPr kumimoji="1" lang="en-US" altLang="ja-JP" sz="2000" b="1" baseline="30000" dirty="0" smtClean="0">
                <a:solidFill>
                  <a:srgbClr val="33CC33"/>
                </a:solidFill>
              </a:rPr>
              <a:t>0</a:t>
            </a:r>
            <a:r>
              <a:rPr kumimoji="1" lang="en-US" altLang="ja-JP" sz="2000" b="1" baseline="-25000" dirty="0" smtClean="0">
                <a:solidFill>
                  <a:srgbClr val="33CC33"/>
                </a:solidFill>
              </a:rPr>
              <a:t>S</a:t>
            </a:r>
            <a:r>
              <a:rPr kumimoji="1" lang="en-US" altLang="ja-JP" sz="2000" b="1" dirty="0" smtClean="0">
                <a:solidFill>
                  <a:srgbClr val="33CC33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33CC33"/>
                </a:solidFill>
              </a:rPr>
              <a:t>+</a:t>
            </a:r>
            <a:r>
              <a:rPr kumimoji="1" lang="en-US" altLang="ja-JP" sz="2000" b="1" dirty="0" smtClean="0">
                <a:solidFill>
                  <a:srgbClr val="33CC33"/>
                </a:solidFill>
                <a:latin typeface="Symbol" pitchFamily="18" charset="2"/>
              </a:rPr>
              <a:t>LL</a:t>
            </a:r>
            <a:r>
              <a:rPr kumimoji="1" lang="en-US" altLang="ja-JP" sz="2000" b="1" dirty="0" smtClean="0">
                <a:solidFill>
                  <a:srgbClr val="33CC33"/>
                </a:solidFill>
              </a:rPr>
              <a:t> detection</a:t>
            </a:r>
            <a:endParaRPr kumimoji="1" lang="ja-JP" altLang="en-US" sz="2000" b="1" dirty="0">
              <a:solidFill>
                <a:srgbClr val="33CC33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42006" y="782197"/>
            <a:ext cx="398032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800" dirty="0" smtClean="0"/>
              <a:t>P</a:t>
            </a:r>
            <a:r>
              <a:rPr lang="en-US" altLang="ja-JP" sz="2800" baseline="30000" dirty="0" smtClean="0"/>
              <a:t>bar</a:t>
            </a:r>
            <a:r>
              <a:rPr lang="en-US" altLang="ja-JP" sz="2800" dirty="0" smtClean="0"/>
              <a:t>+</a:t>
            </a:r>
            <a:r>
              <a:rPr lang="en-US" altLang="ja-JP" sz="2800" baseline="30000" dirty="0" smtClean="0"/>
              <a:t>3</a:t>
            </a:r>
            <a:r>
              <a:rPr lang="en-US" altLang="ja-JP" sz="2800" dirty="0" smtClean="0"/>
              <a:t>He </a:t>
            </a:r>
            <a:r>
              <a:rPr lang="en-US" altLang="ja-JP" sz="2800" dirty="0" smtClean="0">
                <a:sym typeface="Wingdings" pitchFamily="2" charset="2"/>
              </a:rPr>
              <a:t>K</a:t>
            </a:r>
            <a:r>
              <a:rPr lang="en-US" altLang="ja-JP" sz="2800" baseline="30000" dirty="0" smtClean="0">
                <a:sym typeface="Wingdings" pitchFamily="2" charset="2"/>
              </a:rPr>
              <a:t>+</a:t>
            </a:r>
            <a:r>
              <a:rPr lang="en-US" altLang="ja-JP" sz="2800" dirty="0" smtClean="0">
                <a:sym typeface="Wingdings" pitchFamily="2" charset="2"/>
              </a:rPr>
              <a:t>+K</a:t>
            </a:r>
            <a:r>
              <a:rPr lang="en-US" altLang="ja-JP" sz="2800" baseline="30000" dirty="0" smtClean="0">
                <a:sym typeface="Wingdings" pitchFamily="2" charset="2"/>
              </a:rPr>
              <a:t>0</a:t>
            </a:r>
            <a:r>
              <a:rPr lang="en-US" altLang="ja-JP" sz="2800" baseline="-25000" dirty="0" smtClean="0">
                <a:sym typeface="Wingdings" pitchFamily="2" charset="2"/>
              </a:rPr>
              <a:t>S</a:t>
            </a:r>
            <a:r>
              <a:rPr lang="en-US" altLang="ja-JP" sz="2800" dirty="0" smtClean="0">
                <a:sym typeface="Wingdings" pitchFamily="2" charset="2"/>
              </a:rPr>
              <a:t>+K</a:t>
            </a:r>
            <a:r>
              <a:rPr lang="en-US" altLang="ja-JP" sz="2800" baseline="30000" dirty="0" smtClean="0">
                <a:sym typeface="Wingdings" pitchFamily="2" charset="2"/>
              </a:rPr>
              <a:t>-</a:t>
            </a:r>
            <a:r>
              <a:rPr lang="en-US" altLang="ja-JP" sz="2800" dirty="0" smtClean="0">
                <a:sym typeface="Wingdings" pitchFamily="2" charset="2"/>
              </a:rPr>
              <a:t>K</a:t>
            </a:r>
            <a:r>
              <a:rPr lang="en-US" altLang="ja-JP" sz="2800" baseline="30000" dirty="0" smtClean="0">
                <a:sym typeface="Wingdings" pitchFamily="2" charset="2"/>
              </a:rPr>
              <a:t>-</a:t>
            </a:r>
            <a:r>
              <a:rPr lang="en-US" altLang="ja-JP" sz="2800" dirty="0" smtClean="0">
                <a:sym typeface="Wingdings" pitchFamily="2" charset="2"/>
              </a:rPr>
              <a:t>pp,</a:t>
            </a:r>
            <a:endParaRPr lang="en-US" altLang="ja-JP" sz="2800" dirty="0" smtClean="0"/>
          </a:p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800" dirty="0" smtClean="0"/>
              <a:t>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pp </a:t>
            </a:r>
            <a:r>
              <a:rPr lang="en-US" altLang="ja-JP" sz="2800" dirty="0" smtClean="0">
                <a:sym typeface="Wingdings" pitchFamily="2" charset="2"/>
              </a:rPr>
              <a:t>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Symbol" pitchFamily="18" charset="2"/>
              </a:rPr>
              <a:t>LL</a:t>
            </a:r>
            <a:r>
              <a:rPr lang="en-US" altLang="ja-JP" sz="2800" dirty="0" smtClean="0"/>
              <a:t>,</a:t>
            </a:r>
          </a:p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800" dirty="0" smtClean="0">
                <a:latin typeface="Symbol" pitchFamily="18" charset="2"/>
              </a:rPr>
              <a:t>G</a:t>
            </a:r>
            <a:r>
              <a:rPr lang="en-US" altLang="ja-JP" sz="2800" dirty="0" smtClean="0"/>
              <a:t>(K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pp)=100MeV</a:t>
            </a:r>
            <a:endParaRPr lang="ja-JP" altLang="en-US" sz="28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23715" y="5993172"/>
            <a:ext cx="1770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binding energy</a:t>
            </a:r>
            <a:endParaRPr kumimoji="1" lang="ja-JP" altLang="en-US" sz="2000" b="1" dirty="0"/>
          </a:p>
        </p:txBody>
      </p:sp>
      <p:pic>
        <p:nvPicPr>
          <p:cNvPr id="12" name="図 11" descr="pbarHe2 Model (1).png"/>
          <p:cNvPicPr>
            <a:picLocks noChangeAspect="1"/>
          </p:cNvPicPr>
          <p:nvPr/>
        </p:nvPicPr>
        <p:blipFill>
          <a:blip r:embed="rId4" cstate="print"/>
          <a:srcRect l="31631" t="33059" r="28837" b="13860"/>
          <a:stretch>
            <a:fillRect/>
          </a:stretch>
        </p:blipFill>
        <p:spPr>
          <a:xfrm>
            <a:off x="5813134" y="3073705"/>
            <a:ext cx="3185480" cy="3024597"/>
          </a:xfrm>
          <a:prstGeom prst="rect">
            <a:avLst/>
          </a:prstGeom>
        </p:spPr>
      </p:pic>
      <p:graphicFrame>
        <p:nvGraphicFramePr>
          <p:cNvPr id="13" name="グラフ 12"/>
          <p:cNvGraphicFramePr/>
          <p:nvPr/>
        </p:nvGraphicFramePr>
        <p:xfrm>
          <a:off x="0" y="2784513"/>
          <a:ext cx="6059978" cy="3274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5" name="直線コネクタ 14"/>
          <p:cNvCxnSpPr/>
          <p:nvPr/>
        </p:nvCxnSpPr>
        <p:spPr>
          <a:xfrm>
            <a:off x="4373697" y="2721166"/>
            <a:ext cx="4627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990636" y="2522861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stopped</a:t>
            </a:r>
            <a:endParaRPr kumimoji="1" lang="ja-JP" altLang="en-US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4382876" y="3005770"/>
            <a:ext cx="462708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999815" y="2807465"/>
            <a:ext cx="865878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1GeV/c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4230477" y="2467778"/>
            <a:ext cx="1685581" cy="749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Expected 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K</a:t>
            </a:r>
            <a:r>
              <a:rPr lang="en-US" altLang="ja-JP" b="1" baseline="-25000" dirty="0" smtClean="0"/>
              <a:t>-</a:t>
            </a:r>
            <a:r>
              <a:rPr lang="en-US" altLang="ja-JP" b="1" dirty="0" smtClean="0"/>
              <a:t>pp Detection Yield</a:t>
            </a:r>
            <a:endParaRPr kumimoji="1" lang="ja-JP" altLang="en-US" b="1" baseline="30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32979" y="2602746"/>
            <a:ext cx="2558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dipole @ K1.1</a:t>
            </a:r>
            <a:endParaRPr kumimoji="1" lang="ja-JP" alt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90669" y="2413337"/>
            <a:ext cx="308994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--- 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detection</a:t>
            </a:r>
          </a:p>
          <a:p>
            <a:r>
              <a:rPr lang="en-US" altLang="ja-JP" sz="2000" b="1" dirty="0" smtClean="0">
                <a:solidFill>
                  <a:srgbClr val="FF0000"/>
                </a:solidFill>
              </a:rPr>
              <a:t>--- K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sz="2000" b="1" baseline="-25000" dirty="0" smtClean="0">
                <a:solidFill>
                  <a:srgbClr val="FF0000"/>
                </a:solidFill>
              </a:rPr>
              <a:t>S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K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w/ </a:t>
            </a:r>
            <a:r>
              <a:rPr lang="en-US" altLang="ja-JP" sz="20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-tag detection</a:t>
            </a:r>
          </a:p>
          <a:p>
            <a:r>
              <a:rPr kumimoji="1" lang="en-US" altLang="ja-JP" sz="2000" b="1" dirty="0" smtClean="0">
                <a:solidFill>
                  <a:srgbClr val="33CC33"/>
                </a:solidFill>
              </a:rPr>
              <a:t>--- K</a:t>
            </a:r>
            <a:r>
              <a:rPr kumimoji="1" lang="en-US" altLang="ja-JP" sz="2000" b="1" baseline="30000" dirty="0" smtClean="0">
                <a:solidFill>
                  <a:srgbClr val="33CC33"/>
                </a:solidFill>
              </a:rPr>
              <a:t>0</a:t>
            </a:r>
            <a:r>
              <a:rPr kumimoji="1" lang="en-US" altLang="ja-JP" sz="2000" b="1" baseline="-25000" dirty="0" smtClean="0">
                <a:solidFill>
                  <a:srgbClr val="33CC33"/>
                </a:solidFill>
              </a:rPr>
              <a:t>S</a:t>
            </a:r>
            <a:r>
              <a:rPr kumimoji="1" lang="en-US" altLang="ja-JP" sz="2000" b="1" dirty="0" smtClean="0">
                <a:solidFill>
                  <a:srgbClr val="33CC33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33CC33"/>
                </a:solidFill>
              </a:rPr>
              <a:t>+</a:t>
            </a:r>
            <a:r>
              <a:rPr kumimoji="1" lang="en-US" altLang="ja-JP" sz="2000" b="1" dirty="0" smtClean="0">
                <a:solidFill>
                  <a:srgbClr val="33CC33"/>
                </a:solidFill>
                <a:latin typeface="Symbol" pitchFamily="18" charset="2"/>
              </a:rPr>
              <a:t>LL</a:t>
            </a:r>
            <a:r>
              <a:rPr kumimoji="1" lang="en-US" altLang="ja-JP" sz="2000" b="1" dirty="0" smtClean="0">
                <a:solidFill>
                  <a:srgbClr val="33CC33"/>
                </a:solidFill>
              </a:rPr>
              <a:t> detection</a:t>
            </a:r>
            <a:endParaRPr kumimoji="1" lang="ja-JP" altLang="en-US" sz="2000" b="1" dirty="0">
              <a:solidFill>
                <a:srgbClr val="33CC33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42006" y="782197"/>
            <a:ext cx="398032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800" dirty="0" smtClean="0"/>
              <a:t>P</a:t>
            </a:r>
            <a:r>
              <a:rPr lang="en-US" altLang="ja-JP" sz="2800" baseline="30000" dirty="0" smtClean="0"/>
              <a:t>bar</a:t>
            </a:r>
            <a:r>
              <a:rPr lang="en-US" altLang="ja-JP" sz="2800" dirty="0" smtClean="0"/>
              <a:t>+</a:t>
            </a:r>
            <a:r>
              <a:rPr lang="en-US" altLang="ja-JP" sz="2800" baseline="30000" dirty="0" smtClean="0"/>
              <a:t>3</a:t>
            </a:r>
            <a:r>
              <a:rPr lang="en-US" altLang="ja-JP" sz="2800" dirty="0" smtClean="0"/>
              <a:t>He </a:t>
            </a:r>
            <a:r>
              <a:rPr lang="en-US" altLang="ja-JP" sz="2800" dirty="0" smtClean="0">
                <a:sym typeface="Wingdings" pitchFamily="2" charset="2"/>
              </a:rPr>
              <a:t>K</a:t>
            </a:r>
            <a:r>
              <a:rPr lang="en-US" altLang="ja-JP" sz="2800" baseline="30000" dirty="0" smtClean="0">
                <a:sym typeface="Wingdings" pitchFamily="2" charset="2"/>
              </a:rPr>
              <a:t>+</a:t>
            </a:r>
            <a:r>
              <a:rPr lang="en-US" altLang="ja-JP" sz="2800" dirty="0" smtClean="0">
                <a:sym typeface="Wingdings" pitchFamily="2" charset="2"/>
              </a:rPr>
              <a:t>+K</a:t>
            </a:r>
            <a:r>
              <a:rPr lang="en-US" altLang="ja-JP" sz="2800" baseline="30000" dirty="0" smtClean="0">
                <a:sym typeface="Wingdings" pitchFamily="2" charset="2"/>
              </a:rPr>
              <a:t>0</a:t>
            </a:r>
            <a:r>
              <a:rPr lang="en-US" altLang="ja-JP" sz="2800" baseline="-25000" dirty="0" smtClean="0">
                <a:sym typeface="Wingdings" pitchFamily="2" charset="2"/>
              </a:rPr>
              <a:t>S</a:t>
            </a:r>
            <a:r>
              <a:rPr lang="en-US" altLang="ja-JP" sz="2800" dirty="0" smtClean="0">
                <a:sym typeface="Wingdings" pitchFamily="2" charset="2"/>
              </a:rPr>
              <a:t>+K</a:t>
            </a:r>
            <a:r>
              <a:rPr lang="en-US" altLang="ja-JP" sz="2800" baseline="30000" dirty="0" smtClean="0">
                <a:sym typeface="Wingdings" pitchFamily="2" charset="2"/>
              </a:rPr>
              <a:t>-</a:t>
            </a:r>
            <a:r>
              <a:rPr lang="en-US" altLang="ja-JP" sz="2800" dirty="0" smtClean="0">
                <a:sym typeface="Wingdings" pitchFamily="2" charset="2"/>
              </a:rPr>
              <a:t>K</a:t>
            </a:r>
            <a:r>
              <a:rPr lang="en-US" altLang="ja-JP" sz="2800" baseline="30000" dirty="0" smtClean="0">
                <a:sym typeface="Wingdings" pitchFamily="2" charset="2"/>
              </a:rPr>
              <a:t>-</a:t>
            </a:r>
            <a:r>
              <a:rPr lang="en-US" altLang="ja-JP" sz="2800" dirty="0" smtClean="0">
                <a:sym typeface="Wingdings" pitchFamily="2" charset="2"/>
              </a:rPr>
              <a:t>pp,</a:t>
            </a:r>
            <a:endParaRPr lang="en-US" altLang="ja-JP" sz="2800" dirty="0" smtClean="0"/>
          </a:p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800" dirty="0" smtClean="0"/>
              <a:t>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pp </a:t>
            </a:r>
            <a:r>
              <a:rPr lang="en-US" altLang="ja-JP" sz="2800" dirty="0" smtClean="0">
                <a:sym typeface="Wingdings" pitchFamily="2" charset="2"/>
              </a:rPr>
              <a:t>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Symbol" pitchFamily="18" charset="2"/>
              </a:rPr>
              <a:t>LL</a:t>
            </a:r>
            <a:r>
              <a:rPr lang="en-US" altLang="ja-JP" sz="2800" dirty="0" smtClean="0"/>
              <a:t>,</a:t>
            </a:r>
          </a:p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800" dirty="0" smtClean="0">
                <a:latin typeface="Symbol" pitchFamily="18" charset="2"/>
              </a:rPr>
              <a:t>G</a:t>
            </a:r>
            <a:r>
              <a:rPr lang="en-US" altLang="ja-JP" sz="2800" dirty="0" smtClean="0"/>
              <a:t>(K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pp)=100MeV</a:t>
            </a:r>
            <a:endParaRPr lang="ja-JP" altLang="en-US" sz="28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23715" y="6048257"/>
            <a:ext cx="1770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binding energy</a:t>
            </a:r>
            <a:endParaRPr kumimoji="1" lang="ja-JP" altLang="en-US" sz="2000" b="1" dirty="0"/>
          </a:p>
        </p:txBody>
      </p:sp>
      <p:pic>
        <p:nvPicPr>
          <p:cNvPr id="12" name="図 11" descr="pbarHe2 Model (1).png"/>
          <p:cNvPicPr>
            <a:picLocks noChangeAspect="1"/>
          </p:cNvPicPr>
          <p:nvPr/>
        </p:nvPicPr>
        <p:blipFill>
          <a:blip r:embed="rId4" cstate="print"/>
          <a:srcRect l="31631" t="33059" r="28837" b="13860"/>
          <a:stretch>
            <a:fillRect/>
          </a:stretch>
        </p:blipFill>
        <p:spPr>
          <a:xfrm>
            <a:off x="5813134" y="3073705"/>
            <a:ext cx="3185480" cy="3024597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>
            <a:off x="4373697" y="2721166"/>
            <a:ext cx="4627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990636" y="2522861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stopped</a:t>
            </a:r>
            <a:endParaRPr kumimoji="1" lang="ja-JP" altLang="en-US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4382876" y="3005770"/>
            <a:ext cx="462708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999815" y="2807465"/>
            <a:ext cx="865878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1GeV/c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4230477" y="2467778"/>
            <a:ext cx="1685581" cy="749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7" name="グラフ 16"/>
          <p:cNvGraphicFramePr/>
          <p:nvPr/>
        </p:nvGraphicFramePr>
        <p:xfrm>
          <a:off x="1" y="3429000"/>
          <a:ext cx="58940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Fig1.png"/>
          <p:cNvPicPr>
            <a:picLocks noChangeAspect="1"/>
          </p:cNvPicPr>
          <p:nvPr/>
        </p:nvPicPr>
        <p:blipFill>
          <a:blip r:embed="rId3" cstate="print"/>
          <a:srcRect l="7858" t="9829" r="11840" b="8291"/>
          <a:stretch>
            <a:fillRect/>
          </a:stretch>
        </p:blipFill>
        <p:spPr>
          <a:xfrm rot="-5400000">
            <a:off x="561901" y="3715408"/>
            <a:ext cx="2709645" cy="3575538"/>
          </a:xfrm>
          <a:prstGeom prst="rect">
            <a:avLst/>
          </a:prstGeom>
        </p:spPr>
      </p:pic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339969" y="1109642"/>
          <a:ext cx="8501123" cy="26289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857521"/>
                <a:gridCol w="2000264"/>
                <a:gridCol w="1857388"/>
                <a:gridCol w="1785950"/>
              </a:tblGrid>
              <a:tr h="421802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Method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Binding Energy (MeV)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Width (MeV)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  <a:tr h="372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Akaishi, Yamazaki</a:t>
                      </a:r>
                    </a:p>
                    <a:p>
                      <a:pPr algn="ctr" fontAlgn="ctr"/>
                      <a:r>
                        <a:rPr lang="en-US" sz="1600" u="none" strike="noStrike" dirty="0"/>
                        <a:t>PLB533, 70 (2002).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ATMS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/>
                        <a:t>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/>
                        <a:t>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72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Shevchenko, Gal, Mares</a:t>
                      </a:r>
                    </a:p>
                    <a:p>
                      <a:pPr algn="ctr" fontAlgn="ctr"/>
                      <a:r>
                        <a:rPr lang="en-US" sz="1600" u="none" strike="noStrike" dirty="0"/>
                        <a:t>PRL98, 082301 (2007).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/>
                        <a:t>Faddeev</a:t>
                      </a:r>
                      <a:r>
                        <a:rPr lang="en-US" sz="1600" u="none" strike="noStrike" dirty="0"/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/>
                        <a:t>55-70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/>
                        <a:t>90-110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72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+mn-lt"/>
                        </a:rPr>
                        <a:t>Ikeda, Sato</a:t>
                      </a:r>
                    </a:p>
                    <a:p>
                      <a:pPr algn="ctr" fontAlgn="ctr"/>
                      <a:r>
                        <a:rPr lang="en-US" sz="1600" u="none" strike="noStrike" dirty="0">
                          <a:latin typeface="+mn-lt"/>
                        </a:rPr>
                        <a:t>PRC76, 035203 (2007).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/>
                        <a:t>Faddeev</a:t>
                      </a:r>
                      <a:r>
                        <a:rPr lang="en-US" sz="1600" u="none" strike="noStrike" dirty="0"/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/>
                        <a:t>79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/>
                        <a:t>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72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+mn-lt"/>
                        </a:rPr>
                        <a:t>Dote, </a:t>
                      </a:r>
                      <a:r>
                        <a:rPr lang="en-US" sz="1600" u="none" strike="noStrike" dirty="0" err="1">
                          <a:latin typeface="+mn-lt"/>
                        </a:rPr>
                        <a:t>Hyodo</a:t>
                      </a:r>
                      <a:r>
                        <a:rPr lang="en-US" sz="1600" u="none" strike="noStrike" dirty="0">
                          <a:latin typeface="+mn-lt"/>
                        </a:rPr>
                        <a:t>, Weise</a:t>
                      </a: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NPA804,197(2008).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chiral SU(3</a:t>
                      </a:r>
                      <a:r>
                        <a:rPr lang="en-US" sz="1600" u="none" strike="noStrike" dirty="0" smtClean="0"/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/>
                        <a:t>19</a:t>
                      </a:r>
                      <a:r>
                        <a:rPr lang="en-US" sz="1600" u="none" strike="noStrike" dirty="0"/>
                        <a:t>+/-3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/>
                        <a:t>40-70 </a:t>
                      </a:r>
                      <a:r>
                        <a:rPr lang="en-US" sz="1600" u="none" strike="noStrike" baseline="0" dirty="0" smtClean="0"/>
                        <a:t>(</a:t>
                      </a:r>
                      <a:r>
                        <a:rPr lang="en-US" sz="1600" u="none" strike="noStrike" baseline="0" dirty="0" err="1" smtClean="0">
                          <a:latin typeface="Symbol" pitchFamily="18" charset="2"/>
                        </a:rPr>
                        <a:t>pS</a:t>
                      </a:r>
                      <a:r>
                        <a:rPr lang="en-US" sz="1600" u="none" strike="noStrike" baseline="0" dirty="0" err="1" smtClean="0"/>
                        <a:t>N</a:t>
                      </a:r>
                      <a:r>
                        <a:rPr lang="en-US" sz="1600" u="none" strike="noStrike" baseline="0" dirty="0" smtClean="0"/>
                        <a:t>-decay)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Theoretical Situation of KNC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5136" y="550985"/>
            <a:ext cx="805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/>
              <a:t>theoretical predictions </a:t>
            </a:r>
            <a:r>
              <a:rPr lang="en-US" altLang="ja-JP" sz="2400" b="1" dirty="0" smtClean="0"/>
              <a:t>f</a:t>
            </a:r>
            <a:r>
              <a:rPr kumimoji="1" lang="en-US" altLang="ja-JP" sz="2400" b="1" dirty="0" smtClean="0"/>
              <a:t>or kaonic nuclei, e.g., K</a:t>
            </a:r>
            <a:r>
              <a:rPr kumimoji="1" lang="en-US" altLang="ja-JP" sz="2400" b="1" baseline="30000" dirty="0" smtClean="0"/>
              <a:t>-</a:t>
            </a:r>
            <a:r>
              <a:rPr kumimoji="1" lang="en-US" altLang="ja-JP" sz="2400" b="1" dirty="0" smtClean="0"/>
              <a:t>pp</a:t>
            </a:r>
            <a:endParaRPr kumimoji="1" lang="ja-JP" altLang="en-US" sz="24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98986" y="5568458"/>
            <a:ext cx="2058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Koike, Harada</a:t>
            </a:r>
          </a:p>
          <a:p>
            <a:r>
              <a:rPr lang="en-US" altLang="ja-JP" dirty="0" smtClean="0"/>
              <a:t>PLB652, 262 (2007).</a:t>
            </a:r>
          </a:p>
          <a:p>
            <a:r>
              <a:rPr lang="en-US" altLang="ja-JP" dirty="0" smtClean="0"/>
              <a:t>DWIA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759577" y="4056188"/>
            <a:ext cx="44532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800" b="1" dirty="0" smtClean="0">
                <a:solidFill>
                  <a:srgbClr val="7030A0"/>
                </a:solidFill>
              </a:rPr>
              <a:t>whether the binding energy</a:t>
            </a:r>
          </a:p>
          <a:p>
            <a:r>
              <a:rPr lang="en-US" altLang="ja-JP" sz="2800" b="1" dirty="0" smtClean="0">
                <a:solidFill>
                  <a:srgbClr val="7030A0"/>
                </a:solidFill>
              </a:rPr>
              <a:t>     </a:t>
            </a:r>
            <a:r>
              <a:rPr kumimoji="1" lang="en-US" altLang="ja-JP" sz="2800" b="1" dirty="0" smtClean="0">
                <a:solidFill>
                  <a:srgbClr val="7030A0"/>
                </a:solidFill>
              </a:rPr>
              <a:t>is </a:t>
            </a:r>
            <a:r>
              <a:rPr kumimoji="1" lang="en-US" altLang="ja-JP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</a:t>
            </a:r>
            <a:r>
              <a:rPr kumimoji="1" lang="en-US" altLang="ja-JP" sz="2800" b="1" dirty="0" smtClean="0">
                <a:solidFill>
                  <a:srgbClr val="7030A0"/>
                </a:solidFill>
              </a:rPr>
              <a:t> or </a:t>
            </a:r>
            <a:r>
              <a:rPr kumimoji="1" lang="en-US" altLang="ja-JP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shallow</a:t>
            </a:r>
            <a:endParaRPr kumimoji="1" lang="en-US" altLang="ja-JP" sz="2800" b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2800" b="1" dirty="0" smtClean="0">
                <a:solidFill>
                  <a:srgbClr val="7030A0"/>
                </a:solidFill>
              </a:rPr>
              <a:t>how </a:t>
            </a:r>
            <a:r>
              <a:rPr lang="en-US" altLang="ja-JP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</a:t>
            </a:r>
            <a:r>
              <a:rPr lang="en-US" altLang="ja-JP" sz="2800" b="1" dirty="0" smtClean="0">
                <a:solidFill>
                  <a:srgbClr val="7030A0"/>
                </a:solidFill>
              </a:rPr>
              <a:t> is the width ?</a:t>
            </a:r>
            <a:endParaRPr kumimoji="1" lang="ja-JP" altLang="en-US" sz="2800" b="1" dirty="0">
              <a:solidFill>
                <a:srgbClr val="7030A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34155" y="6377352"/>
            <a:ext cx="1146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baseline="30000" dirty="0" smtClean="0"/>
              <a:t>3</a:t>
            </a:r>
            <a:r>
              <a:rPr kumimoji="1" lang="en-US" altLang="ja-JP" sz="2000" b="1" dirty="0" smtClean="0"/>
              <a:t>He(K-,n)</a:t>
            </a:r>
            <a:endParaRPr kumimoji="1" lang="ja-JP" altLang="en-US" sz="2000" b="1" dirty="0"/>
          </a:p>
        </p:txBody>
      </p:sp>
      <p:sp>
        <p:nvSpPr>
          <p:cNvPr id="12" name="円/楕円 11"/>
          <p:cNvSpPr/>
          <p:nvPr/>
        </p:nvSpPr>
        <p:spPr>
          <a:xfrm>
            <a:off x="4431324" y="6494583"/>
            <a:ext cx="222738" cy="222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>
            <a:stCxn id="12" idx="4"/>
          </p:cNvCxnSpPr>
          <p:nvPr/>
        </p:nvCxnSpPr>
        <p:spPr>
          <a:xfrm rot="5400000" flipH="1">
            <a:off x="3543303" y="5717931"/>
            <a:ext cx="35164" cy="19636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fig_kk_mis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36263"/>
            <a:ext cx="4608000" cy="3121737"/>
          </a:xfrm>
          <a:prstGeom prst="rect">
            <a:avLst/>
          </a:prstGeom>
        </p:spPr>
      </p:pic>
      <p:pic>
        <p:nvPicPr>
          <p:cNvPr id="15" name="図 14" descr="fig_kk_miss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6000" y="3736263"/>
            <a:ext cx="4608000" cy="3121737"/>
          </a:xfrm>
          <a:prstGeom prst="rect">
            <a:avLst/>
          </a:prstGeom>
        </p:spPr>
      </p:pic>
      <p:pic>
        <p:nvPicPr>
          <p:cNvPr id="16" name="図 15" descr="fig_ll_inv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7799"/>
            <a:ext cx="4608000" cy="3121737"/>
          </a:xfrm>
          <a:prstGeom prst="rect">
            <a:avLst/>
          </a:prstGeom>
        </p:spPr>
      </p:pic>
      <p:pic>
        <p:nvPicPr>
          <p:cNvPr id="17" name="図 16" descr="fig_ll_inv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36000" y="517799"/>
            <a:ext cx="4608000" cy="3121737"/>
          </a:xfrm>
          <a:prstGeom prst="rect">
            <a:avLst/>
          </a:prstGeom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Expected Spectra @ 270kW, 4weeks</a:t>
            </a:r>
            <a:endParaRPr kumimoji="1" lang="ja-JP" altLang="en-US" b="1" baseline="30000" dirty="0"/>
          </a:p>
        </p:txBody>
      </p:sp>
      <p:sp>
        <p:nvSpPr>
          <p:cNvPr id="36" name="スライド番号プレースホルダ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0EF43-2F9B-4871-98BD-BF213B5182B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133826" y="1355631"/>
            <a:ext cx="2549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# of 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err="1" smtClean="0"/>
              <a:t>pp</a:t>
            </a:r>
            <a:r>
              <a:rPr kumimoji="1" lang="en-US" altLang="ja-JP" sz="2000" b="1" dirty="0" err="1" smtClean="0">
                <a:sym typeface="Wingdings" pitchFamily="2" charset="2"/>
              </a:rPr>
              <a:t></a:t>
            </a:r>
            <a:r>
              <a:rPr kumimoji="1" lang="en-US" altLang="ja-JP" sz="2000" b="1" dirty="0" err="1" smtClean="0">
                <a:latin typeface="Symbol" pitchFamily="18" charset="2"/>
                <a:sym typeface="Wingdings" pitchFamily="2" charset="2"/>
              </a:rPr>
              <a:t>LL</a:t>
            </a:r>
            <a:r>
              <a:rPr kumimoji="1" lang="en-US" altLang="ja-JP" sz="2000" b="1" dirty="0" smtClean="0">
                <a:sym typeface="Wingdings" pitchFamily="2" charset="2"/>
              </a:rPr>
              <a:t> = 282</a:t>
            </a:r>
            <a:endParaRPr kumimoji="1" lang="ja-JP" altLang="en-US" sz="2000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0" y="550844"/>
            <a:ext cx="2662717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invariant mass (2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585567" y="528809"/>
            <a:ext cx="293362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invariant mass (2K2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652965" y="1509865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# of 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err="1" smtClean="0"/>
              <a:t>pp</a:t>
            </a:r>
            <a:r>
              <a:rPr kumimoji="1" lang="en-US" altLang="ja-JP" sz="2000" b="1" dirty="0" err="1" smtClean="0">
                <a:sym typeface="Wingdings" pitchFamily="2" charset="2"/>
              </a:rPr>
              <a:t></a:t>
            </a:r>
            <a:r>
              <a:rPr kumimoji="1" lang="en-US" altLang="ja-JP" sz="2000" b="1" dirty="0" err="1" smtClean="0">
                <a:latin typeface="Symbol" pitchFamily="18" charset="2"/>
                <a:sym typeface="Wingdings" pitchFamily="2" charset="2"/>
              </a:rPr>
              <a:t>LL</a:t>
            </a:r>
            <a:r>
              <a:rPr kumimoji="1" lang="en-US" altLang="ja-JP" sz="2000" b="1" dirty="0" smtClean="0">
                <a:sym typeface="Wingdings" pitchFamily="2" charset="2"/>
              </a:rPr>
              <a:t> = 27</a:t>
            </a:r>
            <a:endParaRPr kumimoji="1" lang="ja-JP" altLang="en-US" sz="2000" b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0" y="3657597"/>
            <a:ext cx="2581156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0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missing mass (2K)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572000" y="3649337"/>
            <a:ext cx="288733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0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missing mass (2K2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24096" y="4086234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# of 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pp</a:t>
            </a:r>
            <a:r>
              <a:rPr kumimoji="1" lang="en-US" altLang="ja-JP" sz="2000" b="1" dirty="0" smtClean="0">
                <a:sym typeface="Wingdings" pitchFamily="2" charset="2"/>
              </a:rPr>
              <a:t> = 1719</a:t>
            </a:r>
            <a:endParaRPr kumimoji="1" lang="ja-JP" altLang="en-US" sz="2000" b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000208" y="4071755"/>
            <a:ext cx="1944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# of 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pp</a:t>
            </a:r>
            <a:r>
              <a:rPr kumimoji="1" lang="en-US" altLang="ja-JP" sz="2000" b="1" dirty="0" smtClean="0">
                <a:sym typeface="Wingdings" pitchFamily="2" charset="2"/>
              </a:rPr>
              <a:t> = 238</a:t>
            </a:r>
            <a:endParaRPr kumimoji="1" lang="ja-JP" altLang="en-US" sz="20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006663" y="1704391"/>
            <a:ext cx="2168029" cy="1354217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</a:rPr>
              <a:t>stopped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 pbar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B.E=200MeV, 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altLang="ja-JP" b="1" dirty="0" smtClean="0">
                <a:solidFill>
                  <a:schemeClr val="bg1"/>
                </a:solidFill>
              </a:rPr>
              <a:t>=100MeV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270kW, 4weeks</a:t>
            </a:r>
            <a:endParaRPr lang="ja-JP" alt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fig_kk_mis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000" y="990143"/>
            <a:ext cx="7200000" cy="4877714"/>
          </a:xfrm>
          <a:prstGeom prst="rect">
            <a:avLst/>
          </a:prstGeom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Expected Spectra @ 270kW, 4weeks</a:t>
            </a:r>
            <a:endParaRPr kumimoji="1" lang="ja-JP" altLang="en-US" b="1" baseline="30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65130" y="1561171"/>
            <a:ext cx="2168029" cy="1354217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stopped pbar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B.E=200MeV, 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altLang="ja-JP" b="1" dirty="0" smtClean="0">
                <a:solidFill>
                  <a:schemeClr val="bg1"/>
                </a:solidFill>
              </a:rPr>
              <a:t>=100MeV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270kW, 4weeks</a:t>
            </a:r>
            <a:endParaRPr lang="ja-JP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24511" y="950204"/>
            <a:ext cx="352545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0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  <a:ea typeface="SimHei" pitchFamily="49" charset="-122"/>
              </a:rPr>
              <a:t>LL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missing-mass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2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(2K2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fig_kk_mis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36263"/>
            <a:ext cx="4608000" cy="3121737"/>
          </a:xfrm>
          <a:prstGeom prst="rect">
            <a:avLst/>
          </a:prstGeom>
        </p:spPr>
      </p:pic>
      <p:pic>
        <p:nvPicPr>
          <p:cNvPr id="15" name="図 14" descr="fig_kk_miss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6000" y="3736263"/>
            <a:ext cx="4608000" cy="3121737"/>
          </a:xfrm>
          <a:prstGeom prst="rect">
            <a:avLst/>
          </a:prstGeom>
        </p:spPr>
      </p:pic>
      <p:pic>
        <p:nvPicPr>
          <p:cNvPr id="16" name="図 15" descr="fig_ll_inv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7799"/>
            <a:ext cx="4608000" cy="3121737"/>
          </a:xfrm>
          <a:prstGeom prst="rect">
            <a:avLst/>
          </a:prstGeom>
        </p:spPr>
      </p:pic>
      <p:pic>
        <p:nvPicPr>
          <p:cNvPr id="17" name="図 16" descr="fig_ll_inv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36000" y="517799"/>
            <a:ext cx="4608000" cy="3121737"/>
          </a:xfrm>
          <a:prstGeom prst="rect">
            <a:avLst/>
          </a:prstGeom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Expected Spectra @ 270kW, 4weeks</a:t>
            </a:r>
            <a:endParaRPr kumimoji="1" lang="ja-JP" altLang="en-US" b="1" baseline="30000" dirty="0"/>
          </a:p>
        </p:txBody>
      </p:sp>
      <p:sp>
        <p:nvSpPr>
          <p:cNvPr id="36" name="スライド番号プレースホルダ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0EF43-2F9B-4871-98BD-BF213B5182B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068904" y="1355631"/>
            <a:ext cx="2678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# of 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err="1" smtClean="0"/>
              <a:t>pp</a:t>
            </a:r>
            <a:r>
              <a:rPr kumimoji="1" lang="en-US" altLang="ja-JP" sz="2000" b="1" dirty="0" err="1" smtClean="0">
                <a:sym typeface="Wingdings" pitchFamily="2" charset="2"/>
              </a:rPr>
              <a:t></a:t>
            </a:r>
            <a:r>
              <a:rPr kumimoji="1" lang="en-US" altLang="ja-JP" sz="2000" b="1" dirty="0" err="1" smtClean="0">
                <a:latin typeface="Symbol" pitchFamily="18" charset="2"/>
                <a:sym typeface="Wingdings" pitchFamily="2" charset="2"/>
              </a:rPr>
              <a:t>LL</a:t>
            </a:r>
            <a:r>
              <a:rPr kumimoji="1" lang="en-US" altLang="ja-JP" sz="2000" b="1" dirty="0" smtClean="0">
                <a:sym typeface="Wingdings" pitchFamily="2" charset="2"/>
              </a:rPr>
              <a:t> = 1112</a:t>
            </a:r>
            <a:endParaRPr kumimoji="1" lang="ja-JP" altLang="en-US" sz="2000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0" y="550844"/>
            <a:ext cx="2662717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invariant mass (2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585567" y="528809"/>
            <a:ext cx="293362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invariant mass (2K2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652965" y="1509865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# of 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err="1" smtClean="0"/>
              <a:t>pp</a:t>
            </a:r>
            <a:r>
              <a:rPr kumimoji="1" lang="en-US" altLang="ja-JP" sz="2000" b="1" dirty="0" err="1" smtClean="0">
                <a:sym typeface="Wingdings" pitchFamily="2" charset="2"/>
              </a:rPr>
              <a:t></a:t>
            </a:r>
            <a:r>
              <a:rPr kumimoji="1" lang="en-US" altLang="ja-JP" sz="2000" b="1" dirty="0" err="1" smtClean="0">
                <a:latin typeface="Symbol" pitchFamily="18" charset="2"/>
                <a:sym typeface="Wingdings" pitchFamily="2" charset="2"/>
              </a:rPr>
              <a:t>LL</a:t>
            </a:r>
            <a:r>
              <a:rPr kumimoji="1" lang="en-US" altLang="ja-JP" sz="2000" b="1" dirty="0" smtClean="0">
                <a:sym typeface="Wingdings" pitchFamily="2" charset="2"/>
              </a:rPr>
              <a:t> = 76</a:t>
            </a:r>
            <a:endParaRPr kumimoji="1" lang="ja-JP" altLang="en-US" sz="2000" b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0" y="3657597"/>
            <a:ext cx="2581156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0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missing mass (2K)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572000" y="3649337"/>
            <a:ext cx="288733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0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missing mass (2K2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24096" y="4086234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# of 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pp</a:t>
            </a:r>
            <a:r>
              <a:rPr kumimoji="1" lang="en-US" altLang="ja-JP" sz="2000" b="1" dirty="0" smtClean="0">
                <a:sym typeface="Wingdings" pitchFamily="2" charset="2"/>
              </a:rPr>
              <a:t> = 7915</a:t>
            </a:r>
            <a:endParaRPr kumimoji="1" lang="ja-JP" altLang="en-US" sz="2000" b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000208" y="4071755"/>
            <a:ext cx="1944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# of 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pp</a:t>
            </a:r>
            <a:r>
              <a:rPr kumimoji="1" lang="en-US" altLang="ja-JP" sz="2000" b="1" dirty="0" smtClean="0">
                <a:sym typeface="Wingdings" pitchFamily="2" charset="2"/>
              </a:rPr>
              <a:t> = 435</a:t>
            </a:r>
            <a:endParaRPr kumimoji="1" lang="ja-JP" altLang="en-US" sz="20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006663" y="1704391"/>
            <a:ext cx="2040943" cy="1354217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1GeV/c pbar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B.E=200MeV, 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altLang="ja-JP" b="1" dirty="0" smtClean="0">
                <a:solidFill>
                  <a:schemeClr val="bg1"/>
                </a:solidFill>
              </a:rPr>
              <a:t>=100MeV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270kW, 4weeks</a:t>
            </a:r>
            <a:endParaRPr lang="ja-JP" alt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fig_kk_mis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000" y="990143"/>
            <a:ext cx="7200000" cy="4877714"/>
          </a:xfrm>
          <a:prstGeom prst="rect">
            <a:avLst/>
          </a:prstGeom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Expected Spectra @ 270kW, 4weeks</a:t>
            </a:r>
            <a:endParaRPr kumimoji="1" lang="ja-JP" altLang="en-US" b="1" baseline="30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65130" y="1561171"/>
            <a:ext cx="2040943" cy="1354217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</a:rPr>
              <a:t>1GeV/c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 pbar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B.E=200MeV, 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altLang="ja-JP" b="1" dirty="0" smtClean="0">
                <a:solidFill>
                  <a:schemeClr val="bg1"/>
                </a:solidFill>
              </a:rPr>
              <a:t>=100MeV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270kW, 4weeks</a:t>
            </a:r>
            <a:endParaRPr lang="ja-JP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24511" y="950204"/>
            <a:ext cx="352545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K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0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  <a:ea typeface="SimHei" pitchFamily="49" charset="-122"/>
              </a:rPr>
              <a:t>LL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missing-mass</a:t>
            </a:r>
            <a:r>
              <a:rPr kumimoji="1" lang="en-US" altLang="ja-JP" sz="2000" b="1" baseline="30000" dirty="0" smtClean="0">
                <a:solidFill>
                  <a:srgbClr val="0070C0"/>
                </a:solidFill>
              </a:rPr>
              <a:t>2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(2K2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Symbol" pitchFamily="18" charset="2"/>
              </a:rPr>
              <a:t>L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Interpretation of the Experimental Results</a:t>
            </a:r>
            <a:endParaRPr kumimoji="1" lang="ja-JP" altLang="en-US" b="1" baseline="30000" dirty="0"/>
          </a:p>
        </p:txBody>
      </p:sp>
      <p:sp>
        <p:nvSpPr>
          <p:cNvPr id="5" name="正方形/長方形 4"/>
          <p:cNvSpPr/>
          <p:nvPr/>
        </p:nvSpPr>
        <p:spPr>
          <a:xfrm>
            <a:off x="772879" y="653123"/>
            <a:ext cx="760911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ja-JP" sz="2400" dirty="0" smtClean="0"/>
              <a:t>Although observed statistics are very small, the results have indicated a high yield of ~10</a:t>
            </a:r>
            <a:r>
              <a:rPr lang="en-US" altLang="ja-JP" sz="2400" baseline="30000" dirty="0" smtClean="0"/>
              <a:t>-4</a:t>
            </a:r>
            <a:r>
              <a:rPr lang="en-US" altLang="ja-JP" sz="2400" dirty="0" smtClean="0"/>
              <a:t>, which is naively estimated to be ~10</a:t>
            </a:r>
            <a:r>
              <a:rPr lang="en-US" altLang="ja-JP" sz="2400" baseline="30000" dirty="0" smtClean="0"/>
              <a:t>-5</a:t>
            </a:r>
            <a:r>
              <a:rPr lang="en-US" altLang="ja-JP" sz="2400" dirty="0" smtClean="0"/>
              <a:t>. </a:t>
            </a:r>
          </a:p>
          <a:p>
            <a:endParaRPr lang="en-US" altLang="ja-JP" sz="1600" dirty="0" smtClean="0"/>
          </a:p>
          <a:p>
            <a:pPr>
              <a:buFont typeface="Wingdings" pitchFamily="2" charset="2"/>
              <a:buChar char="p"/>
            </a:pPr>
            <a:r>
              <a:rPr lang="en-US" altLang="ja-JP" sz="2400" dirty="0" smtClean="0"/>
              <a:t>Possible candidates of the double-strangeness production mechanism are:</a:t>
            </a:r>
          </a:p>
          <a:p>
            <a:pPr lvl="1">
              <a:buFont typeface="Wingdings" pitchFamily="2" charset="2"/>
              <a:buChar char="u"/>
            </a:pPr>
            <a:r>
              <a:rPr lang="en-US" altLang="ja-JP" sz="2400" dirty="0" smtClean="0"/>
              <a:t>rescattering cascades, </a:t>
            </a:r>
          </a:p>
          <a:p>
            <a:pPr lvl="1">
              <a:buFont typeface="Wingdings" pitchFamily="2" charset="2"/>
              <a:buChar char="u"/>
            </a:pPr>
            <a:r>
              <a:rPr lang="en-US" altLang="ja-JP" sz="2400" dirty="0" smtClean="0"/>
              <a:t>exotic B&gt;0 annihilation (multi-nucleon annihilation)</a:t>
            </a:r>
          </a:p>
          <a:p>
            <a:pPr marL="533400" indent="544513"/>
            <a:r>
              <a:rPr lang="en-US" altLang="ja-JP" sz="2000" i="1" dirty="0" smtClean="0"/>
              <a:t>formation of a cold QGP,  deeply-bound kaonic nuclei,</a:t>
            </a:r>
          </a:p>
          <a:p>
            <a:pPr marL="533400" indent="544513"/>
            <a:r>
              <a:rPr lang="en-US" altLang="ja-JP" sz="2000" i="1" dirty="0" smtClean="0"/>
              <a:t>H-particle, and so on</a:t>
            </a:r>
          </a:p>
        </p:txBody>
      </p:sp>
      <p:pic>
        <p:nvPicPr>
          <p:cNvPr id="10" name="図 9" descr="FSI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1321" y="5064104"/>
            <a:ext cx="2173228" cy="1533147"/>
          </a:xfrm>
          <a:prstGeom prst="rect">
            <a:avLst/>
          </a:prstGeom>
        </p:spPr>
      </p:pic>
      <p:pic>
        <p:nvPicPr>
          <p:cNvPr id="11" name="図 10" descr="FSI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0526" y="5401020"/>
            <a:ext cx="1225298" cy="829058"/>
          </a:xfrm>
          <a:prstGeom prst="rect">
            <a:avLst/>
          </a:prstGeom>
        </p:spPr>
      </p:pic>
      <p:pic>
        <p:nvPicPr>
          <p:cNvPr id="13" name="図 12" descr="MN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75831" y="5084795"/>
            <a:ext cx="1731268" cy="1554483"/>
          </a:xfrm>
          <a:prstGeom prst="rect">
            <a:avLst/>
          </a:prstGeom>
        </p:spPr>
      </p:pic>
      <p:pic>
        <p:nvPicPr>
          <p:cNvPr id="15" name="図 14" descr="SN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14" y="5087882"/>
            <a:ext cx="2173228" cy="1505715"/>
          </a:xfrm>
          <a:prstGeom prst="rect">
            <a:avLst/>
          </a:prstGeom>
        </p:spPr>
      </p:pic>
      <p:sp>
        <p:nvSpPr>
          <p:cNvPr id="16" name="右矢印 15"/>
          <p:cNvSpPr/>
          <p:nvPr/>
        </p:nvSpPr>
        <p:spPr>
          <a:xfrm>
            <a:off x="5023692" y="5695721"/>
            <a:ext cx="407624" cy="3635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55085" y="4979624"/>
            <a:ext cx="2511846" cy="18288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6951642" y="4968607"/>
            <a:ext cx="2170323" cy="18563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2719328" y="4979624"/>
            <a:ext cx="4078077" cy="18379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8422" y="4175393"/>
            <a:ext cx="2039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7030A0"/>
                </a:solidFill>
              </a:rPr>
              <a:t>single-nucleon</a:t>
            </a:r>
          </a:p>
          <a:p>
            <a:pPr algn="ctr"/>
            <a:r>
              <a:rPr kumimoji="1" lang="en-US" altLang="ja-JP" sz="2400" b="1" dirty="0" smtClean="0">
                <a:solidFill>
                  <a:srgbClr val="7030A0"/>
                </a:solidFill>
              </a:rPr>
              <a:t>annihilation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64957" y="4184574"/>
            <a:ext cx="1703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7030A0"/>
                </a:solidFill>
              </a:rPr>
              <a:t>rescattering</a:t>
            </a:r>
          </a:p>
          <a:p>
            <a:pPr algn="ctr"/>
            <a:r>
              <a:rPr kumimoji="1" lang="en-US" altLang="ja-JP" sz="2400" b="1" dirty="0" smtClean="0">
                <a:solidFill>
                  <a:srgbClr val="7030A0"/>
                </a:solidFill>
              </a:rPr>
              <a:t>cascades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058503" y="4184575"/>
            <a:ext cx="1972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7030A0"/>
                </a:solidFill>
              </a:rPr>
              <a:t>multi-nucleon</a:t>
            </a:r>
          </a:p>
          <a:p>
            <a:pPr algn="ctr"/>
            <a:r>
              <a:rPr kumimoji="1" lang="en-US" altLang="ja-JP" sz="2400" b="1" dirty="0" smtClean="0">
                <a:solidFill>
                  <a:srgbClr val="7030A0"/>
                </a:solidFill>
              </a:rPr>
              <a:t>annihilation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25418" y="6374301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B=0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754042" y="6396335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B&gt;0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505898" y="6385318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B&gt;0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20320038">
            <a:off x="2120497" y="2383957"/>
            <a:ext cx="5320494" cy="138499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bg1"/>
                </a:solidFill>
              </a:rPr>
              <a:t>the mechanism is NOT known well</a:t>
            </a:r>
          </a:p>
          <a:p>
            <a:pPr algn="ctr"/>
            <a:r>
              <a:rPr lang="en-US" altLang="ja-JP" sz="2800" b="1" dirty="0" smtClean="0">
                <a:solidFill>
                  <a:schemeClr val="bg1"/>
                </a:solidFill>
              </a:rPr>
              <a:t>because of low statistics </a:t>
            </a:r>
          </a:p>
          <a:p>
            <a:pPr algn="ctr"/>
            <a:r>
              <a:rPr lang="en-US" altLang="ja-JP" sz="2800" b="1" dirty="0" smtClean="0">
                <a:solidFill>
                  <a:schemeClr val="bg1"/>
                </a:solidFill>
              </a:rPr>
              <a:t>of the experimental results!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/>
      <p:bldP spid="22" grpId="0"/>
      <p:bldP spid="24" grpId="0"/>
      <p:bldP spid="25" grpId="0"/>
      <p:bldP spid="2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K</a:t>
            </a:r>
            <a:r>
              <a:rPr lang="en-US" altLang="ja-JP" b="1" baseline="30000" dirty="0" smtClean="0"/>
              <a:t>+</a:t>
            </a:r>
            <a:r>
              <a:rPr lang="en-US" altLang="ja-JP" b="1" dirty="0" smtClean="0"/>
              <a:t>K</a:t>
            </a:r>
            <a:r>
              <a:rPr lang="en-US" altLang="ja-JP" b="1" baseline="30000" dirty="0" smtClean="0"/>
              <a:t>0</a:t>
            </a:r>
            <a:r>
              <a:rPr lang="en-US" altLang="ja-JP" b="1" dirty="0" smtClean="0">
                <a:latin typeface="Symbol" pitchFamily="18" charset="2"/>
              </a:rPr>
              <a:t>LL</a:t>
            </a:r>
            <a:r>
              <a:rPr lang="en-US" altLang="ja-JP" b="1" dirty="0" smtClean="0"/>
              <a:t> Final State &amp; Background</a:t>
            </a:r>
            <a:endParaRPr kumimoji="1" lang="ja-JP" altLang="en-US" b="1" baseline="30000" dirty="0"/>
          </a:p>
        </p:txBody>
      </p:sp>
      <p:graphicFrame>
        <p:nvGraphicFramePr>
          <p:cNvPr id="176130" name="Object 2"/>
          <p:cNvGraphicFramePr>
            <a:graphicFrameLocks noChangeAspect="1"/>
          </p:cNvGraphicFramePr>
          <p:nvPr/>
        </p:nvGraphicFramePr>
        <p:xfrm>
          <a:off x="2820987" y="543000"/>
          <a:ext cx="3502025" cy="914400"/>
        </p:xfrm>
        <a:graphic>
          <a:graphicData uri="http://schemas.openxmlformats.org/presentationml/2006/ole">
            <p:oleObj spid="_x0000_s176130" name="Equation" r:id="rId5" imgW="1752480" imgH="457200" progId="Equation.DSMT4">
              <p:embed/>
            </p:oleObj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991517" y="1377100"/>
            <a:ext cx="7160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This exclusive channel study is </a:t>
            </a:r>
            <a:r>
              <a:rPr lang="en-US" altLang="ja-JP" sz="2400" dirty="0" smtClean="0"/>
              <a:t>e</a:t>
            </a:r>
            <a:r>
              <a:rPr kumimoji="1" lang="en-US" altLang="ja-JP" sz="2400" dirty="0" smtClean="0"/>
              <a:t>quivalent to</a:t>
            </a:r>
          </a:p>
          <a:p>
            <a:pPr algn="ctr"/>
            <a:r>
              <a:rPr kumimoji="1" lang="en-US" altLang="ja-JP" sz="2400" dirty="0" smtClean="0"/>
              <a:t>the unbound (excited) H-</a:t>
            </a:r>
            <a:r>
              <a:rPr kumimoji="1" lang="en-US" altLang="ja-JP" sz="2400" dirty="0" err="1" smtClean="0"/>
              <a:t>dibaryon</a:t>
            </a:r>
            <a:r>
              <a:rPr kumimoji="1" lang="en-US" altLang="ja-JP" sz="2400" dirty="0" smtClean="0"/>
              <a:t> search!</a:t>
            </a:r>
            <a:endParaRPr kumimoji="1" lang="ja-JP" altLang="en-US" sz="24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605928" y="2211720"/>
          <a:ext cx="7888075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77615"/>
                <a:gridCol w="1577615"/>
                <a:gridCol w="1577615"/>
                <a:gridCol w="1577615"/>
                <a:gridCol w="157761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Q-value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X momentum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Symbol" pitchFamily="18" charset="2"/>
                        </a:rPr>
                        <a:t>LL</a:t>
                      </a:r>
                      <a:r>
                        <a:rPr kumimoji="1" lang="en-US" altLang="ja-JP" baseline="0" dirty="0" smtClean="0"/>
                        <a:t> mass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Symbol" pitchFamily="18" charset="2"/>
                        </a:rPr>
                        <a:t>L-L</a:t>
                      </a:r>
                      <a:r>
                        <a:rPr kumimoji="1" lang="en-US" altLang="ja-JP" dirty="0" smtClean="0"/>
                        <a:t> angle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effectLst/>
                        </a:rPr>
                        <a:t>K</a:t>
                      </a:r>
                      <a:r>
                        <a:rPr kumimoji="1" lang="en-US" altLang="ja-JP" b="1" baseline="30000" dirty="0" smtClean="0">
                          <a:effectLst/>
                        </a:rPr>
                        <a:t>-</a:t>
                      </a:r>
                      <a:r>
                        <a:rPr kumimoji="1" lang="en-US" altLang="ja-JP" b="1" dirty="0" smtClean="0">
                          <a:effectLst/>
                        </a:rPr>
                        <a:t>K</a:t>
                      </a:r>
                      <a:r>
                        <a:rPr kumimoji="1" lang="en-US" altLang="ja-JP" b="1" baseline="30000" dirty="0" smtClean="0">
                          <a:effectLst/>
                        </a:rPr>
                        <a:t>-</a:t>
                      </a:r>
                      <a:r>
                        <a:rPr kumimoji="1" lang="en-US" altLang="ja-JP" b="1" dirty="0" smtClean="0">
                          <a:effectLst/>
                        </a:rPr>
                        <a:t>pp</a:t>
                      </a:r>
                      <a:endParaRPr kumimoji="1" lang="ja-JP" altLang="en-US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very small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~ at rest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</a:t>
                      </a:r>
                      <a:r>
                        <a:rPr kumimoji="1" lang="en-US" altLang="ja-JP" baseline="-25000" dirty="0" smtClean="0">
                          <a:latin typeface="Symbol" pitchFamily="18" charset="2"/>
                        </a:rPr>
                        <a:t>LL</a:t>
                      </a:r>
                      <a:r>
                        <a:rPr kumimoji="1" lang="en-US" altLang="ja-JP" dirty="0" smtClean="0"/>
                        <a:t> &gt; 2M</a:t>
                      </a:r>
                      <a:r>
                        <a:rPr kumimoji="1" lang="en-US" altLang="ja-JP" baseline="-25000" dirty="0" smtClean="0">
                          <a:latin typeface="Symbol" pitchFamily="18" charset="2"/>
                        </a:rPr>
                        <a:t>L</a:t>
                      </a:r>
                      <a:endParaRPr kumimoji="1" lang="ja-JP" altLang="en-US" baseline="-25000" dirty="0">
                        <a:latin typeface="Symbol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back to back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effectLst/>
                        </a:rPr>
                        <a:t>H-</a:t>
                      </a:r>
                      <a:r>
                        <a:rPr kumimoji="1" lang="en-US" altLang="ja-JP" b="1" dirty="0" err="1" smtClean="0">
                          <a:effectLst/>
                        </a:rPr>
                        <a:t>dibaryon</a:t>
                      </a:r>
                      <a:endParaRPr kumimoji="1" lang="ja-JP" altLang="en-US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large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boosted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</a:t>
                      </a:r>
                      <a:r>
                        <a:rPr kumimoji="1" lang="en-US" altLang="ja-JP" baseline="-25000" dirty="0" smtClean="0">
                          <a:latin typeface="Symbol" pitchFamily="18" charset="2"/>
                        </a:rPr>
                        <a:t>LL</a:t>
                      </a:r>
                      <a:r>
                        <a:rPr kumimoji="1" lang="en-US" altLang="ja-JP" dirty="0" smtClean="0"/>
                        <a:t> ~ 2M</a:t>
                      </a:r>
                      <a:r>
                        <a:rPr kumimoji="1" lang="en-US" altLang="ja-JP" baseline="-25000" dirty="0" smtClean="0">
                          <a:latin typeface="Symbol" pitchFamily="18" charset="2"/>
                        </a:rPr>
                        <a:t>L</a:t>
                      </a:r>
                      <a:endParaRPr kumimoji="1" lang="ja-JP" altLang="en-US" baseline="-25000" dirty="0">
                        <a:latin typeface="Symbol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/>
                        <a:t>~ 0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32198" y="3635552"/>
            <a:ext cx="4635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smtClean="0"/>
              <a:t>Possible background channels</a:t>
            </a:r>
            <a:endParaRPr kumimoji="1" lang="ja-JP" altLang="en-US" sz="2800" b="1" u="sng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8974" y="4197419"/>
            <a:ext cx="5430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en-US" altLang="ja-JP" sz="2400" dirty="0" smtClean="0"/>
              <a:t>direct K</a:t>
            </a:r>
            <a:r>
              <a:rPr kumimoji="1" lang="en-US" altLang="ja-JP" sz="2400" baseline="30000" dirty="0" smtClean="0"/>
              <a:t>+</a:t>
            </a:r>
            <a:r>
              <a:rPr kumimoji="1" lang="en-US" altLang="ja-JP" sz="2400" dirty="0" smtClean="0"/>
              <a:t>K</a:t>
            </a:r>
            <a:r>
              <a:rPr kumimoji="1" lang="en-US" altLang="ja-JP" sz="2400" baseline="30000" dirty="0" smtClean="0"/>
              <a:t>0</a:t>
            </a:r>
            <a:r>
              <a:rPr kumimoji="1" lang="en-US" altLang="ja-JP" sz="2400" dirty="0" smtClean="0">
                <a:latin typeface="Symbol" pitchFamily="18" charset="2"/>
              </a:rPr>
              <a:t>LL</a:t>
            </a:r>
            <a:r>
              <a:rPr kumimoji="1" lang="en-US" altLang="ja-JP" sz="2400" dirty="0" smtClean="0"/>
              <a:t> production channels, like: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1696" y="5528641"/>
            <a:ext cx="3995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en-US" altLang="ja-JP" sz="2400" dirty="0" smtClean="0">
                <a:latin typeface="Symbol" pitchFamily="18" charset="2"/>
              </a:rPr>
              <a:t>S</a:t>
            </a:r>
            <a:r>
              <a:rPr kumimoji="1" lang="en-US" altLang="ja-JP" sz="2400" baseline="30000" dirty="0" smtClean="0"/>
              <a:t>0</a:t>
            </a:r>
            <a:r>
              <a:rPr kumimoji="1" lang="en-US" altLang="ja-JP" sz="2400" dirty="0" smtClean="0">
                <a:sym typeface="Wingdings" pitchFamily="2" charset="2"/>
              </a:rPr>
              <a:t></a:t>
            </a:r>
            <a:r>
              <a:rPr kumimoji="1" lang="en-US" altLang="ja-JP" sz="2400" dirty="0" smtClean="0">
                <a:latin typeface="Symbol" pitchFamily="18" charset="2"/>
                <a:sym typeface="Wingdings" pitchFamily="2" charset="2"/>
              </a:rPr>
              <a:t>gL</a:t>
            </a:r>
            <a:r>
              <a:rPr kumimoji="1" lang="en-US" altLang="ja-JP" sz="2400" dirty="0" smtClean="0">
                <a:sym typeface="Wingdings" pitchFamily="2" charset="2"/>
              </a:rPr>
              <a:t> contaminations, like:</a:t>
            </a:r>
            <a:endParaRPr kumimoji="1" lang="ja-JP" altLang="en-US" sz="2400" dirty="0"/>
          </a:p>
        </p:txBody>
      </p:sp>
      <p:graphicFrame>
        <p:nvGraphicFramePr>
          <p:cNvPr id="176131" name="Object 3"/>
          <p:cNvGraphicFramePr>
            <a:graphicFrameLocks noChangeAspect="1"/>
          </p:cNvGraphicFramePr>
          <p:nvPr/>
        </p:nvGraphicFramePr>
        <p:xfrm>
          <a:off x="1290477" y="4592034"/>
          <a:ext cx="3909476" cy="826195"/>
        </p:xfrm>
        <a:graphic>
          <a:graphicData uri="http://schemas.openxmlformats.org/presentationml/2006/ole">
            <p:oleObj spid="_x0000_s176131" name="Equation" r:id="rId6" imgW="2286000" imgH="482400" progId="Equation.DSMT4">
              <p:embed/>
            </p:oleObj>
          </a:graphicData>
        </a:graphic>
      </p:graphicFrame>
      <p:graphicFrame>
        <p:nvGraphicFramePr>
          <p:cNvPr id="176132" name="Object 4"/>
          <p:cNvGraphicFramePr>
            <a:graphicFrameLocks noChangeAspect="1"/>
          </p:cNvGraphicFramePr>
          <p:nvPr/>
        </p:nvGraphicFramePr>
        <p:xfrm>
          <a:off x="1278379" y="5974873"/>
          <a:ext cx="3367088" cy="822325"/>
        </p:xfrm>
        <a:graphic>
          <a:graphicData uri="http://schemas.openxmlformats.org/presentationml/2006/ole">
            <p:oleObj spid="_x0000_s176132" name="Equation" r:id="rId7" imgW="1968480" imgH="482400" progId="Equation.DSMT4">
              <p:embed/>
            </p:oleObj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5847403" y="5739787"/>
            <a:ext cx="302198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B0F0"/>
                </a:solidFill>
              </a:rPr>
              <a:t>be eliminated by </a:t>
            </a:r>
          </a:p>
          <a:p>
            <a:pPr algn="ctr"/>
            <a:r>
              <a:rPr kumimoji="1" lang="en-US" altLang="ja-JP" sz="2000" b="1" dirty="0" smtClean="0">
                <a:solidFill>
                  <a:srgbClr val="00B0F0"/>
                </a:solidFill>
              </a:rPr>
              <a:t>the kinematical constraint,</a:t>
            </a:r>
          </a:p>
          <a:p>
            <a:pPr algn="ctr"/>
            <a:r>
              <a:rPr lang="en-US" altLang="ja-JP" sz="2800" b="1" i="1" dirty="0" smtClean="0">
                <a:solidFill>
                  <a:srgbClr val="00B0F0"/>
                </a:solidFill>
              </a:rPr>
              <a:t>ideally</a:t>
            </a:r>
            <a:endParaRPr kumimoji="1" lang="ja-JP" altLang="en-US" sz="2800" b="1" i="1" dirty="0">
              <a:solidFill>
                <a:srgbClr val="00B0F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67095" y="4625244"/>
            <a:ext cx="3824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FF0000"/>
                </a:solidFill>
              </a:rPr>
              <a:t>be distinguished by inv.-mass only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2000" b="1" dirty="0" smtClean="0">
                <a:solidFill>
                  <a:srgbClr val="FF0000"/>
                </a:solidFill>
                <a:sym typeface="Wingdings" pitchFamily="2" charset="2"/>
              </a:rPr>
              <a:t> major background source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1333041" y="4968604"/>
            <a:ext cx="297455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14" idx="1"/>
          </p:cNvCxnSpPr>
          <p:nvPr/>
        </p:nvCxnSpPr>
        <p:spPr>
          <a:xfrm rot="10800000">
            <a:off x="4307595" y="4814369"/>
            <a:ext cx="1059500" cy="1648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13" idx="1"/>
          </p:cNvCxnSpPr>
          <p:nvPr/>
        </p:nvCxnSpPr>
        <p:spPr>
          <a:xfrm rot="10800000">
            <a:off x="4737255" y="5343182"/>
            <a:ext cx="1110148" cy="96599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13" idx="1"/>
          </p:cNvCxnSpPr>
          <p:nvPr/>
        </p:nvCxnSpPr>
        <p:spPr>
          <a:xfrm rot="10800000" flipV="1">
            <a:off x="4572007" y="6309174"/>
            <a:ext cx="1275397" cy="2552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角丸四角形 22"/>
          <p:cNvSpPr/>
          <p:nvPr/>
        </p:nvSpPr>
        <p:spPr>
          <a:xfrm>
            <a:off x="5365214" y="4671149"/>
            <a:ext cx="3778786" cy="6059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2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Expected Kinematics (Cont’d)</a:t>
            </a:r>
            <a:endParaRPr kumimoji="1" lang="ja-JP" altLang="en-US" b="1" baseline="30000" dirty="0"/>
          </a:p>
        </p:txBody>
      </p:sp>
      <p:pic>
        <p:nvPicPr>
          <p:cNvPr id="6" name="図 5" descr="tmp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084300"/>
            <a:ext cx="3168000" cy="2146194"/>
          </a:xfrm>
          <a:prstGeom prst="rect">
            <a:avLst/>
          </a:prstGeom>
        </p:spPr>
      </p:pic>
      <p:pic>
        <p:nvPicPr>
          <p:cNvPr id="7" name="図 6" descr="tmp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4000" y="1106534"/>
            <a:ext cx="3168000" cy="2146194"/>
          </a:xfrm>
          <a:prstGeom prst="rect">
            <a:avLst/>
          </a:prstGeom>
        </p:spPr>
      </p:pic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4572000" y="574219"/>
          <a:ext cx="3502025" cy="457200"/>
        </p:xfrm>
        <a:graphic>
          <a:graphicData uri="http://schemas.openxmlformats.org/presentationml/2006/ole">
            <p:oleObj spid="_x0000_s179203" name="Equation" r:id="rId7" imgW="1752480" imgH="228600" progId="Equation.DSMT4">
              <p:embed/>
            </p:oleObj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1367042" y="902751"/>
            <a:ext cx="12314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M</a:t>
            </a:r>
            <a:r>
              <a:rPr lang="en-US" altLang="ja-JP" sz="2000" b="1" baseline="-25000" dirty="0" smtClean="0">
                <a:solidFill>
                  <a:srgbClr val="FF0000"/>
                </a:solidFill>
              </a:rPr>
              <a:t>H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= 2M</a:t>
            </a:r>
            <a:r>
              <a:rPr kumimoji="1" lang="en-US" altLang="ja-JP" sz="2000" b="1" baseline="-250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212176" y="596725"/>
          <a:ext cx="3046412" cy="457200"/>
        </p:xfrm>
        <a:graphic>
          <a:graphicData uri="http://schemas.openxmlformats.org/presentationml/2006/ole">
            <p:oleObj spid="_x0000_s179202" name="Equation" r:id="rId8" imgW="1523880" imgH="228600" progId="Equation.DSMT4">
              <p:embed/>
            </p:oleObj>
          </a:graphicData>
        </a:graphic>
      </p:graphicFrame>
      <p:sp>
        <p:nvSpPr>
          <p:cNvPr id="16" name="正方形/長方形 15"/>
          <p:cNvSpPr/>
          <p:nvPr/>
        </p:nvSpPr>
        <p:spPr>
          <a:xfrm>
            <a:off x="4572000" y="1024566"/>
            <a:ext cx="1222872" cy="20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lambda.png"/>
          <p:cNvPicPr>
            <a:picLocks noChangeAspect="1"/>
          </p:cNvPicPr>
          <p:nvPr/>
        </p:nvPicPr>
        <p:blipFill>
          <a:blip r:embed="rId9" cstate="print"/>
          <a:srcRect r="3672"/>
          <a:stretch>
            <a:fillRect/>
          </a:stretch>
        </p:blipFill>
        <p:spPr>
          <a:xfrm>
            <a:off x="6092327" y="3857448"/>
            <a:ext cx="3051673" cy="2146194"/>
          </a:xfrm>
          <a:prstGeom prst="rect">
            <a:avLst/>
          </a:prstGeom>
        </p:spPr>
      </p:pic>
      <p:pic>
        <p:nvPicPr>
          <p:cNvPr id="18" name="図 17" descr="lambda2.png"/>
          <p:cNvPicPr>
            <a:picLocks noChangeAspect="1"/>
          </p:cNvPicPr>
          <p:nvPr/>
        </p:nvPicPr>
        <p:blipFill>
          <a:blip r:embed="rId10" cstate="print"/>
          <a:srcRect r="8269"/>
          <a:stretch>
            <a:fillRect/>
          </a:stretch>
        </p:blipFill>
        <p:spPr>
          <a:xfrm>
            <a:off x="3107971" y="3839585"/>
            <a:ext cx="2906024" cy="2146194"/>
          </a:xfrm>
          <a:prstGeom prst="rect">
            <a:avLst/>
          </a:prstGeom>
        </p:spPr>
      </p:pic>
      <p:pic>
        <p:nvPicPr>
          <p:cNvPr id="19" name="図 18" descr="lambda1.png"/>
          <p:cNvPicPr>
            <a:picLocks noChangeAspect="1"/>
          </p:cNvPicPr>
          <p:nvPr/>
        </p:nvPicPr>
        <p:blipFill>
          <a:blip r:embed="rId11" cstate="print"/>
          <a:srcRect r="3672"/>
          <a:stretch>
            <a:fillRect/>
          </a:stretch>
        </p:blipFill>
        <p:spPr>
          <a:xfrm>
            <a:off x="0" y="3857717"/>
            <a:ext cx="3051672" cy="2146194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0" y="3642730"/>
            <a:ext cx="16730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FF0000"/>
                </a:solidFill>
                <a:latin typeface="Symbol" pitchFamily="18" charset="2"/>
                <a:ea typeface="SimHei" pitchFamily="49" charset="-122"/>
              </a:rPr>
              <a:t>L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momentum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99155" y="3645870"/>
            <a:ext cx="156869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FF0000"/>
                </a:solidFill>
                <a:latin typeface="Symbol" pitchFamily="18" charset="2"/>
                <a:ea typeface="SimHei" pitchFamily="49" charset="-122"/>
              </a:rPr>
              <a:t>L</a:t>
            </a:r>
            <a:r>
              <a:rPr lang="en-US" altLang="ja-JP" sz="2000" b="1" dirty="0" smtClean="0">
                <a:solidFill>
                  <a:srgbClr val="FF0000"/>
                </a:solidFill>
                <a:latin typeface="Symbol" pitchFamily="18" charset="2"/>
                <a:ea typeface="SimHei" pitchFamily="49" charset="-122"/>
              </a:rPr>
              <a:t>L </a:t>
            </a:r>
            <a:r>
              <a:rPr lang="en-US" altLang="ja-JP" sz="2000" b="1" dirty="0" smtClean="0">
                <a:solidFill>
                  <a:srgbClr val="FF0000"/>
                </a:solidFill>
                <a:ea typeface="SimHei" pitchFamily="49" charset="-122"/>
              </a:rPr>
              <a:t>inv. mass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0" y="3134339"/>
            <a:ext cx="1850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LL</a:t>
            </a:r>
            <a:r>
              <a:rPr kumimoji="1" lang="en-US" altLang="ja-JP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spectra</a:t>
            </a:r>
            <a:endParaRPr kumimoji="1" lang="ja-JP" alt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093904" y="3798980"/>
            <a:ext cx="1753518" cy="18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42524" y="3634858"/>
            <a:ext cx="2258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FF0000"/>
                </a:solidFill>
                <a:latin typeface="Symbol" pitchFamily="18" charset="2"/>
                <a:ea typeface="SimHei" pitchFamily="49" charset="-122"/>
              </a:rPr>
              <a:t>L-L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opening-angle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506625" y="5903893"/>
            <a:ext cx="60998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correlation of </a:t>
            </a:r>
            <a:r>
              <a:rPr kumimoji="1"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LL</a:t>
            </a:r>
            <a:r>
              <a:rPr kumimoji="1"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opening-angle </a:t>
            </a:r>
          </a:p>
          <a:p>
            <a:pPr algn="ctr"/>
            <a:r>
              <a:rPr kumimoji="1"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K</a:t>
            </a:r>
            <a:r>
              <a:rPr kumimoji="1" lang="en-US" altLang="ja-JP" sz="28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28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pp/H productions</a:t>
            </a:r>
            <a:endParaRPr kumimoji="1" lang="ja-JP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/>
      <p:bldP spid="24" grpId="0" animBg="1"/>
      <p:bldP spid="21" grpId="0"/>
      <p:bldP spid="2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Schedule</a:t>
            </a:r>
            <a:endParaRPr kumimoji="1" lang="ja-JP" altLang="en-US" b="1" baseline="30000" dirty="0"/>
          </a:p>
        </p:txBody>
      </p:sp>
      <p:graphicFrame>
        <p:nvGraphicFramePr>
          <p:cNvPr id="19" name="表 18"/>
          <p:cNvGraphicFramePr>
            <a:graphicFrameLocks noGrp="1"/>
          </p:cNvGraphicFramePr>
          <p:nvPr/>
        </p:nvGraphicFramePr>
        <p:xfrm>
          <a:off x="1524000" y="1000393"/>
          <a:ext cx="6096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Year (JFY)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K1.8BR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K1.1 (</a:t>
                      </a:r>
                      <a:r>
                        <a:rPr kumimoji="1" lang="en-US" altLang="ja-JP" sz="2400" dirty="0" err="1" smtClean="0">
                          <a:latin typeface="Symbol" pitchFamily="18" charset="2"/>
                        </a:rPr>
                        <a:t>f</a:t>
                      </a:r>
                      <a:r>
                        <a:rPr kumimoji="1" lang="en-US" altLang="ja-JP" sz="2400" dirty="0" err="1" smtClean="0"/>
                        <a:t>N</a:t>
                      </a:r>
                      <a:r>
                        <a:rPr kumimoji="1" lang="en-US" altLang="ja-JP" sz="2400" dirty="0" smtClean="0"/>
                        <a:t>)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beam</a:t>
                      </a:r>
                      <a:r>
                        <a:rPr kumimoji="1" lang="en-US" altLang="ja-JP" sz="2400" baseline="0" dirty="0" smtClean="0"/>
                        <a:t>-tune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proposal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2010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E17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R&amp;D, design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2011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E17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R&amp;D, design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2012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E15/E31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construction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2013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E15/E31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commissioning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…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data</a:t>
                      </a:r>
                      <a:r>
                        <a:rPr kumimoji="1" lang="en-US" altLang="ja-JP" sz="2400" baseline="0" dirty="0" smtClean="0"/>
                        <a:t> taking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テキスト ボックス 21"/>
          <p:cNvSpPr txBox="1"/>
          <p:nvPr/>
        </p:nvSpPr>
        <p:spPr>
          <a:xfrm>
            <a:off x="363558" y="4627081"/>
            <a:ext cx="8427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The proposed experiment will be scheduled in around JFY2014, </a:t>
            </a:r>
          </a:p>
          <a:p>
            <a:r>
              <a:rPr kumimoji="1" lang="en-US" altLang="ja-JP" sz="2400" b="1" i="1" dirty="0" smtClean="0"/>
              <a:t>whether we conduct the experiment at K1.8BR or K1.1 beam-line.</a:t>
            </a:r>
          </a:p>
          <a:p>
            <a:pPr marL="1079500">
              <a:buFont typeface="Wingdings" pitchFamily="2" charset="2"/>
              <a:buChar char="l"/>
            </a:pPr>
            <a:r>
              <a:rPr lang="en-US" altLang="ja-JP" sz="2400" b="1" dirty="0" smtClean="0">
                <a:solidFill>
                  <a:srgbClr val="0070C0"/>
                </a:solidFill>
              </a:rPr>
              <a:t>K1.8BR : after E17/E15/E31?</a:t>
            </a:r>
          </a:p>
          <a:p>
            <a:pPr marL="1079500">
              <a:buFont typeface="Wingdings" pitchFamily="2" charset="2"/>
              <a:buChar char="l"/>
            </a:pPr>
            <a:r>
              <a:rPr kumimoji="1" lang="en-US" altLang="ja-JP" sz="2400" b="1" dirty="0" smtClean="0">
                <a:solidFill>
                  <a:srgbClr val="0070C0"/>
                </a:solidFill>
              </a:rPr>
              <a:t>K1.1      : joint project with the </a:t>
            </a:r>
            <a:r>
              <a:rPr kumimoji="1" lang="en-US" altLang="ja-JP" sz="2400" b="1" dirty="0" err="1" smtClean="0">
                <a:solidFill>
                  <a:srgbClr val="0070C0"/>
                </a:solidFill>
                <a:latin typeface="Symbol" pitchFamily="18" charset="2"/>
              </a:rPr>
              <a:t>f</a:t>
            </a:r>
            <a:r>
              <a:rPr kumimoji="1" lang="en-US" altLang="ja-JP" sz="2400" b="1" dirty="0" err="1" smtClean="0">
                <a:solidFill>
                  <a:srgbClr val="0070C0"/>
                </a:solidFill>
              </a:rPr>
              <a:t>N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 experiment?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00267"/>
            <a:ext cx="7772400" cy="2457466"/>
          </a:xfrm>
        </p:spPr>
        <p:txBody>
          <a:bodyPr>
            <a:normAutofit/>
          </a:bodyPr>
          <a:lstStyle/>
          <a:p>
            <a:r>
              <a:rPr lang="en-US" altLang="ja-JP" b="1" dirty="0" smtClean="0"/>
              <a:t>Past Experiments of</a:t>
            </a:r>
            <a:br>
              <a:rPr lang="en-US" altLang="ja-JP" b="1" dirty="0" smtClean="0"/>
            </a:br>
            <a:r>
              <a:rPr lang="en-US" altLang="ja-JP" b="1" dirty="0" smtClean="0"/>
              <a:t> Stopped-p</a:t>
            </a:r>
            <a:r>
              <a:rPr lang="en-US" altLang="ja-JP" b="1" baseline="30000" dirty="0" smtClean="0"/>
              <a:t>bar</a:t>
            </a:r>
            <a:r>
              <a:rPr lang="en-US" altLang="ja-JP" b="1" dirty="0" smtClean="0"/>
              <a:t> Annihilation</a:t>
            </a:r>
            <a:endParaRPr kumimoji="1" lang="ja-JP" altLang="en-US" b="1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406741" y="5322277"/>
            <a:ext cx="2242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“narrow” </a:t>
            </a:r>
            <a:r>
              <a:rPr kumimoji="1" lang="en-US" altLang="ja-JP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kumimoji="1" lang="ja-JP" altLang="en-US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812084" y="5056785"/>
            <a:ext cx="16834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rgbClr val="00B050"/>
                </a:solidFill>
              </a:rPr>
              <a:t>PLB 659:107,2008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Experimental Situation of KNC</a:t>
            </a:r>
            <a:endParaRPr kumimoji="1" lang="ja-JP" altLang="en-US" b="1" dirty="0"/>
          </a:p>
        </p:txBody>
      </p:sp>
      <p:pic>
        <p:nvPicPr>
          <p:cNvPr id="28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26282"/>
            <a:ext cx="2661138" cy="378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テキスト ボックス 25"/>
          <p:cNvSpPr txBox="1"/>
          <p:nvPr/>
        </p:nvSpPr>
        <p:spPr>
          <a:xfrm>
            <a:off x="668216" y="890956"/>
            <a:ext cx="1732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baseline="30000" dirty="0" smtClean="0"/>
              <a:t>4</a:t>
            </a:r>
            <a:r>
              <a:rPr kumimoji="1" lang="en-US" altLang="ja-JP" sz="1600" b="1" dirty="0" smtClean="0"/>
              <a:t>He</a:t>
            </a:r>
            <a:r>
              <a:rPr kumimoji="1" lang="ja-JP" altLang="en-US" sz="1600" b="1" dirty="0" smtClean="0"/>
              <a:t>（</a:t>
            </a:r>
            <a:r>
              <a:rPr kumimoji="1" lang="en-US" altLang="ja-JP" sz="1600" b="1" dirty="0" smtClean="0"/>
              <a:t>stopped K-,p)</a:t>
            </a:r>
            <a:endParaRPr kumimoji="1" lang="ja-JP" altLang="en-US" sz="1600" b="1" dirty="0"/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587551" y="584224"/>
            <a:ext cx="18421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Tahoma" pitchFamily="34" charset="0"/>
              </a:rPr>
              <a:t>E549@KEK-PS</a:t>
            </a:r>
            <a:endParaRPr lang="en-US" altLang="ja-JP" b="1" dirty="0">
              <a:latin typeface="Tahoma" pitchFamily="34" charset="0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5578475" y="1095933"/>
            <a:ext cx="3565525" cy="3452620"/>
            <a:chOff x="5578475" y="1481382"/>
            <a:chExt cx="3565525" cy="3452620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5578475" y="1481382"/>
              <a:ext cx="3565525" cy="3430587"/>
              <a:chOff x="5351463" y="1236663"/>
              <a:chExt cx="3565525" cy="3430587"/>
            </a:xfrm>
          </p:grpSpPr>
          <p:pic>
            <p:nvPicPr>
              <p:cNvPr id="30" name="Picture 2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51463" y="1236663"/>
                <a:ext cx="3565525" cy="3430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Text Box 27"/>
              <p:cNvSpPr txBox="1">
                <a:spLocks noChangeArrowheads="1"/>
              </p:cNvSpPr>
              <p:nvPr/>
            </p:nvSpPr>
            <p:spPr bwMode="auto">
              <a:xfrm>
                <a:off x="5894388" y="1246188"/>
                <a:ext cx="1392237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aseline="30000">
                    <a:solidFill>
                      <a:srgbClr val="0000FF"/>
                    </a:solidFill>
                  </a:rPr>
                  <a:t>12</a:t>
                </a:r>
                <a:r>
                  <a:rPr lang="en-US" altLang="ja-JP" sz="2400">
                    <a:solidFill>
                      <a:srgbClr val="0000FF"/>
                    </a:solidFill>
                  </a:rPr>
                  <a:t>C(K</a:t>
                </a:r>
                <a:r>
                  <a:rPr lang="en-US" altLang="ja-JP" sz="2400" baseline="30000">
                    <a:solidFill>
                      <a:srgbClr val="0000FF"/>
                    </a:solidFill>
                  </a:rPr>
                  <a:t>-</a:t>
                </a:r>
                <a:r>
                  <a:rPr lang="en-US" altLang="ja-JP" sz="2400">
                    <a:solidFill>
                      <a:srgbClr val="0000FF"/>
                    </a:solidFill>
                  </a:rPr>
                  <a:t>,n)</a:t>
                </a:r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/>
            </p:nvSpPr>
            <p:spPr bwMode="auto">
              <a:xfrm>
                <a:off x="5922963" y="2774950"/>
                <a:ext cx="1392237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aseline="30000" dirty="0">
                    <a:solidFill>
                      <a:srgbClr val="0000FF"/>
                    </a:solidFill>
                  </a:rPr>
                  <a:t>12</a:t>
                </a:r>
                <a:r>
                  <a:rPr lang="en-US" altLang="ja-JP" sz="2400" dirty="0">
                    <a:solidFill>
                      <a:srgbClr val="0000FF"/>
                    </a:solidFill>
                  </a:rPr>
                  <a:t>C(K</a:t>
                </a:r>
                <a:r>
                  <a:rPr lang="en-US" altLang="ja-JP" sz="2400" baseline="30000" dirty="0">
                    <a:solidFill>
                      <a:srgbClr val="0000FF"/>
                    </a:solidFill>
                  </a:rPr>
                  <a:t>-</a:t>
                </a:r>
                <a:r>
                  <a:rPr lang="en-US" altLang="ja-JP" sz="2400" dirty="0">
                    <a:solidFill>
                      <a:srgbClr val="0000FF"/>
                    </a:solidFill>
                  </a:rPr>
                  <a:t>,p)</a:t>
                </a: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5978771" y="4595448"/>
              <a:ext cx="13003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/>
                <a:t>missing mass</a:t>
              </a:r>
              <a:endParaRPr kumimoji="1" lang="ja-JP" altLang="en-US" sz="1600" b="1" dirty="0"/>
            </a:p>
          </p:txBody>
        </p:sp>
      </p:grp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6537836" y="684190"/>
            <a:ext cx="2157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Tahoma" pitchFamily="34" charset="0"/>
              </a:rPr>
              <a:t>E548@KEK-PS</a:t>
            </a:r>
            <a:endParaRPr lang="en-US" altLang="ja-JP" b="1" dirty="0">
              <a:latin typeface="Tahoma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919528" y="4514927"/>
            <a:ext cx="3224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B050"/>
                </a:solidFill>
              </a:rPr>
              <a:t>Prog.Theor.Phys.118:181-186,2007. </a:t>
            </a:r>
          </a:p>
        </p:txBody>
      </p:sp>
      <p:pic>
        <p:nvPicPr>
          <p:cNvPr id="39" name="Picture 52" descr="LN_inv_totm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18338"/>
            <a:ext cx="5652853" cy="373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4699315" y="6439502"/>
            <a:ext cx="16113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rgbClr val="00B050"/>
                </a:solidFill>
              </a:rPr>
              <a:t>arXiv:0711.4943</a:t>
            </a:r>
            <a:endParaRPr lang="en-US" altLang="ja-JP" sz="1600" b="1" dirty="0">
              <a:solidFill>
                <a:srgbClr val="00B05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664683" y="3341078"/>
            <a:ext cx="2414951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unknown strength between Q.F. &amp; 2N abs.</a:t>
            </a:r>
            <a:endParaRPr kumimoji="1" lang="ja-JP" altLang="en-US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6715797" y="4692804"/>
            <a:ext cx="2414951" cy="787006"/>
            <a:chOff x="6715797" y="4772314"/>
            <a:chExt cx="2414951" cy="787006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6715797" y="4912989"/>
              <a:ext cx="2414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deep K-nucleus potential of  ~200MeV</a:t>
              </a:r>
              <a:endParaRPr kumimoji="1" lang="ja-JP" alt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627133" y="4772314"/>
              <a:ext cx="339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kumimoji="1" lang="ja-JP" alt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564357" y="1791637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K</a:t>
            </a:r>
            <a:r>
              <a:rPr kumimoji="1" lang="en-US" altLang="ja-JP" sz="2400" b="1" baseline="30000" dirty="0" smtClean="0">
                <a:solidFill>
                  <a:srgbClr val="00B050"/>
                </a:solidFill>
              </a:rPr>
              <a:t>-</a:t>
            </a:r>
            <a:r>
              <a:rPr kumimoji="1" lang="en-US" altLang="ja-JP" sz="2400" b="1" dirty="0" err="1" smtClean="0">
                <a:solidFill>
                  <a:srgbClr val="00B050"/>
                </a:solidFill>
              </a:rPr>
              <a:t>pnn</a:t>
            </a:r>
            <a:r>
              <a:rPr kumimoji="1" lang="en-US" altLang="ja-JP" sz="2400" b="1" dirty="0" smtClean="0">
                <a:solidFill>
                  <a:srgbClr val="00B050"/>
                </a:solidFill>
              </a:rPr>
              <a:t>?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-1" y="5524958"/>
            <a:ext cx="1053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B050"/>
                </a:solidFill>
              </a:rPr>
              <a:t>K</a:t>
            </a:r>
            <a:r>
              <a:rPr kumimoji="1" lang="en-US" altLang="ja-JP" sz="2400" b="1" baseline="30000" dirty="0" smtClean="0">
                <a:solidFill>
                  <a:srgbClr val="00B050"/>
                </a:solidFill>
              </a:rPr>
              <a:t>-</a:t>
            </a:r>
            <a:r>
              <a:rPr kumimoji="1" lang="en-US" altLang="ja-JP" sz="2400" b="1" dirty="0" smtClean="0">
                <a:solidFill>
                  <a:srgbClr val="00B050"/>
                </a:solidFill>
              </a:rPr>
              <a:t>pp/</a:t>
            </a:r>
          </a:p>
          <a:p>
            <a:pPr algn="ctr"/>
            <a:r>
              <a:rPr kumimoji="1" lang="en-US" altLang="ja-JP" sz="2400" b="1" dirty="0" smtClean="0">
                <a:solidFill>
                  <a:srgbClr val="00B050"/>
                </a:solidFill>
              </a:rPr>
              <a:t>K</a:t>
            </a:r>
            <a:r>
              <a:rPr kumimoji="1" lang="en-US" altLang="ja-JP" sz="2400" b="1" baseline="30000" dirty="0" smtClean="0">
                <a:solidFill>
                  <a:srgbClr val="00B050"/>
                </a:solidFill>
              </a:rPr>
              <a:t>-</a:t>
            </a:r>
            <a:r>
              <a:rPr kumimoji="1" lang="en-US" altLang="ja-JP" sz="2400" b="1" dirty="0" err="1" smtClean="0">
                <a:solidFill>
                  <a:srgbClr val="00B050"/>
                </a:solidFill>
              </a:rPr>
              <a:t>pnn</a:t>
            </a:r>
            <a:r>
              <a:rPr kumimoji="1" lang="en-US" altLang="ja-JP" sz="2400" b="1" dirty="0" smtClean="0">
                <a:solidFill>
                  <a:srgbClr val="00B050"/>
                </a:solidFill>
              </a:rPr>
              <a:t>?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819238" y="5575123"/>
            <a:ext cx="1053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B050"/>
                </a:solidFill>
              </a:rPr>
              <a:t>K</a:t>
            </a:r>
            <a:r>
              <a:rPr kumimoji="1" lang="en-US" altLang="ja-JP" sz="2400" b="1" baseline="30000" dirty="0" smtClean="0">
                <a:solidFill>
                  <a:srgbClr val="00B050"/>
                </a:solidFill>
              </a:rPr>
              <a:t>-</a:t>
            </a:r>
            <a:r>
              <a:rPr kumimoji="1" lang="en-US" altLang="ja-JP" sz="2400" b="1" dirty="0" err="1" smtClean="0">
                <a:solidFill>
                  <a:srgbClr val="00B050"/>
                </a:solidFill>
              </a:rPr>
              <a:t>pn</a:t>
            </a:r>
            <a:r>
              <a:rPr kumimoji="1" lang="en-US" altLang="ja-JP" sz="2400" b="1" dirty="0" smtClean="0">
                <a:solidFill>
                  <a:srgbClr val="00B050"/>
                </a:solidFill>
              </a:rPr>
              <a:t>/</a:t>
            </a:r>
          </a:p>
          <a:p>
            <a:pPr algn="ctr"/>
            <a:r>
              <a:rPr lang="en-US" altLang="ja-JP" sz="2400" b="1" dirty="0" smtClean="0">
                <a:solidFill>
                  <a:srgbClr val="00B050"/>
                </a:solidFill>
              </a:rPr>
              <a:t>K</a:t>
            </a:r>
            <a:r>
              <a:rPr lang="en-US" altLang="ja-JP" sz="2400" b="1" baseline="30000" dirty="0" smtClean="0">
                <a:solidFill>
                  <a:srgbClr val="00B050"/>
                </a:solidFill>
              </a:rPr>
              <a:t>-</a:t>
            </a:r>
            <a:r>
              <a:rPr lang="en-US" altLang="ja-JP" sz="2400" b="1" dirty="0" err="1" smtClean="0">
                <a:solidFill>
                  <a:srgbClr val="00B050"/>
                </a:solidFill>
              </a:rPr>
              <a:t>ppn</a:t>
            </a:r>
            <a:r>
              <a:rPr kumimoji="1" lang="en-US" altLang="ja-JP" sz="2400" b="1" dirty="0" smtClean="0">
                <a:solidFill>
                  <a:srgbClr val="00B050"/>
                </a:solidFill>
              </a:rPr>
              <a:t>?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45" name="テキスト ボックス 25"/>
          <p:cNvSpPr txBox="1"/>
          <p:nvPr/>
        </p:nvSpPr>
        <p:spPr>
          <a:xfrm>
            <a:off x="2700324" y="3046378"/>
            <a:ext cx="1897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b="1" baseline="30000" dirty="0" smtClean="0"/>
              <a:t>4</a:t>
            </a:r>
            <a:r>
              <a:rPr kumimoji="1" lang="en-US" altLang="ja-JP" sz="1600" b="1" dirty="0" smtClean="0"/>
              <a:t>He</a:t>
            </a:r>
            <a:r>
              <a:rPr kumimoji="1" lang="ja-JP" altLang="en-US" sz="1600" b="1" dirty="0" smtClean="0"/>
              <a:t>（</a:t>
            </a:r>
            <a:r>
              <a:rPr kumimoji="1" lang="en-US" altLang="ja-JP" sz="1600" b="1" dirty="0" smtClean="0"/>
              <a:t>stopped K-,</a:t>
            </a:r>
            <a:r>
              <a:rPr kumimoji="1" lang="en-US" altLang="ja-JP" sz="1600" b="1" dirty="0" smtClean="0">
                <a:latin typeface="Symbol" pitchFamily="18" charset="2"/>
              </a:rPr>
              <a:t>L</a:t>
            </a:r>
            <a:r>
              <a:rPr kumimoji="1" lang="en-US" altLang="ja-JP" sz="1600" b="1" dirty="0" smtClean="0"/>
              <a:t>N)</a:t>
            </a:r>
            <a:endParaRPr kumimoji="1" lang="ja-JP" altLang="en-US" sz="1600" b="1" dirty="0"/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2729829" y="2772697"/>
            <a:ext cx="18421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>
                <a:latin typeface="Tahoma" pitchFamily="34" charset="0"/>
              </a:rPr>
              <a:t>E549@KEK-PS</a:t>
            </a:r>
            <a:endParaRPr lang="en-US" altLang="ja-JP" b="1" dirty="0"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37" grpId="0"/>
      <p:bldP spid="23" grpId="0" animBg="1"/>
      <p:bldP spid="43" grpId="0"/>
      <p:bldP spid="44" grpId="0"/>
      <p:bldP spid="45" grpId="0"/>
      <p:bldP spid="4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7" y="1274733"/>
            <a:ext cx="4566763" cy="22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テキスト ボックス 1"/>
          <p:cNvSpPr txBox="1"/>
          <p:nvPr/>
        </p:nvSpPr>
        <p:spPr>
          <a:xfrm>
            <a:off x="0" y="0"/>
            <a:ext cx="4633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charged particle multiplicity at rest</a:t>
            </a:r>
            <a:endParaRPr kumimoji="1" lang="ja-JP" altLang="en-US" sz="2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24356" y="507960"/>
            <a:ext cx="5019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000" b="1" i="1" dirty="0" smtClean="0">
                <a:solidFill>
                  <a:srgbClr val="00B050"/>
                </a:solidFill>
              </a:rPr>
              <a:t>form Rivista Del Nuovo Cimento 17, 1 (1994). </a:t>
            </a:r>
            <a:endParaRPr kumimoji="1" lang="ja-JP" altLang="en-US" sz="2000" b="1" i="1" dirty="0">
              <a:solidFill>
                <a:srgbClr val="00B05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76589"/>
            <a:ext cx="4559093" cy="364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図 10" descr="NIM_A234_30_pbar.png"/>
          <p:cNvPicPr>
            <a:picLocks noChangeAspect="1"/>
          </p:cNvPicPr>
          <p:nvPr/>
        </p:nvPicPr>
        <p:blipFill>
          <a:blip r:embed="rId5" cstate="print"/>
          <a:srcRect l="6426" t="4212" r="7141" b="47870"/>
          <a:stretch>
            <a:fillRect/>
          </a:stretch>
        </p:blipFill>
        <p:spPr>
          <a:xfrm>
            <a:off x="0" y="3571830"/>
            <a:ext cx="4418073" cy="328617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80901" y="3721104"/>
            <a:ext cx="3493649" cy="646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rgbClr val="00B050"/>
                </a:solidFill>
              </a:rPr>
              <a:t>CERN LEAR streamer chamber exp.</a:t>
            </a:r>
          </a:p>
          <a:p>
            <a:r>
              <a:rPr lang="en-US" altLang="ja-JP" b="1" i="1" dirty="0" smtClean="0">
                <a:solidFill>
                  <a:srgbClr val="00B050"/>
                </a:solidFill>
              </a:rPr>
              <a:t>NIM A234, 30 (1985).</a:t>
            </a:r>
            <a:endParaRPr kumimoji="1" lang="ja-JP" altLang="en-US" b="1" i="1" dirty="0">
              <a:solidFill>
                <a:srgbClr val="00B050"/>
              </a:solidFill>
            </a:endParaRP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5448312" y="5419725"/>
          <a:ext cx="3641725" cy="1095375"/>
        </p:xfrm>
        <a:graphic>
          <a:graphicData uri="http://schemas.openxmlformats.org/presentationml/2006/ole">
            <p:oleObj spid="_x0000_s247810" name="Equation" r:id="rId6" imgW="2577960" imgH="774360" progId="Equation.DSMT4">
              <p:embed/>
            </p:oleObj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5046669" y="4999059"/>
            <a:ext cx="1675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They obtained</a:t>
            </a:r>
            <a:endParaRPr kumimoji="1" lang="ja-JP" alt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532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KKbar production-rate for </a:t>
            </a:r>
            <a:r>
              <a:rPr lang="en-US" altLang="ja-JP" sz="2400" b="1" dirty="0" err="1" smtClean="0"/>
              <a:t>pbar+p</a:t>
            </a:r>
            <a:r>
              <a:rPr lang="en-US" altLang="ja-JP" sz="2400" b="1" dirty="0" smtClean="0"/>
              <a:t> at rest</a:t>
            </a:r>
            <a:endParaRPr kumimoji="1" lang="ja-JP" altLang="en-US" sz="2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24356" y="507960"/>
            <a:ext cx="5019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000" b="1" i="1" dirty="0" smtClean="0">
                <a:solidFill>
                  <a:srgbClr val="00B050"/>
                </a:solidFill>
              </a:rPr>
              <a:t>form Rivista Del Nuovo Cimento 17, 1 (1994). </a:t>
            </a:r>
            <a:endParaRPr kumimoji="1" lang="ja-JP" altLang="en-US" sz="2000" b="1" i="1" dirty="0">
              <a:solidFill>
                <a:srgbClr val="00B05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6031" y="1055655"/>
            <a:ext cx="847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the KKbar production-rate R for </a:t>
            </a:r>
            <a:r>
              <a:rPr kumimoji="1" lang="en-US" altLang="ja-JP" sz="2000" dirty="0" err="1" smtClean="0"/>
              <a:t>pbar+p</a:t>
            </a:r>
            <a:r>
              <a:rPr kumimoji="1" lang="en-US" altLang="ja-JP" sz="2000" dirty="0" smtClean="0"/>
              <a:t> annihilation at rest</a:t>
            </a:r>
          </a:p>
          <a:p>
            <a:r>
              <a:rPr kumimoji="1" lang="en-US" altLang="ja-JP" sz="2000" dirty="0" smtClean="0"/>
              <a:t>(obtained </a:t>
            </a:r>
            <a:r>
              <a:rPr lang="en-US" altLang="ja-JP" sz="2000" dirty="0" smtClean="0"/>
              <a:t>from hydrogen bubble chamber data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920750" y="1822450"/>
          <a:ext cx="7569200" cy="2959100"/>
        </p:xfrm>
        <a:graphic>
          <a:graphicData uri="http://schemas.openxmlformats.org/presentationml/2006/ole">
            <p:oleObj spid="_x0000_s248834" name="Equation" r:id="rId3" imgW="4419360" imgH="1726920" progId="Equation.DSMT4">
              <p:embed/>
            </p:oleObj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446031" y="4926033"/>
            <a:ext cx="774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There is a great deal of data on the production of strange particles on </a:t>
            </a:r>
            <a:r>
              <a:rPr lang="en-US" altLang="ja-JP" sz="2000" baseline="30000" dirty="0" smtClean="0">
                <a:solidFill>
                  <a:srgbClr val="0070C0"/>
                </a:solidFill>
              </a:rPr>
              <a:t>1</a:t>
            </a:r>
            <a:r>
              <a:rPr lang="en-US" altLang="ja-JP" sz="2000" dirty="0" smtClean="0">
                <a:solidFill>
                  <a:srgbClr val="0070C0"/>
                </a:solidFill>
              </a:rPr>
              <a:t>H and </a:t>
            </a:r>
            <a:r>
              <a:rPr lang="en-US" altLang="ja-JP" sz="2000" baseline="30000" dirty="0" smtClean="0">
                <a:solidFill>
                  <a:srgbClr val="0070C0"/>
                </a:solidFill>
              </a:rPr>
              <a:t>2</a:t>
            </a:r>
            <a:r>
              <a:rPr lang="en-US" altLang="ja-JP" sz="2000" dirty="0" smtClean="0">
                <a:solidFill>
                  <a:srgbClr val="0070C0"/>
                </a:solidFill>
              </a:rPr>
              <a:t>H but only few ones on heavier nuclei.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7350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Symbol" pitchFamily="18" charset="2"/>
              </a:rPr>
              <a:t>L</a:t>
            </a:r>
            <a:r>
              <a:rPr lang="en-US" altLang="ja-JP" sz="2400" b="1" dirty="0" smtClean="0"/>
              <a:t>/K</a:t>
            </a:r>
            <a:r>
              <a:rPr lang="en-US" altLang="ja-JP" sz="2400" b="1" baseline="30000" dirty="0" smtClean="0"/>
              <a:t>0</a:t>
            </a:r>
            <a:r>
              <a:rPr lang="en-US" altLang="ja-JP" sz="2400" b="1" baseline="-25000" dirty="0" smtClean="0"/>
              <a:t>s</a:t>
            </a:r>
            <a:r>
              <a:rPr lang="en-US" altLang="ja-JP" sz="2400" b="1" dirty="0" smtClean="0"/>
              <a:t> production-rate and multiplicity for </a:t>
            </a:r>
            <a:r>
              <a:rPr lang="en-US" altLang="ja-JP" sz="2400" b="1" dirty="0" err="1" smtClean="0"/>
              <a:t>pbar+A</a:t>
            </a:r>
            <a:r>
              <a:rPr lang="en-US" altLang="ja-JP" sz="2400" b="1" dirty="0" smtClean="0"/>
              <a:t> at rest</a:t>
            </a:r>
            <a:endParaRPr kumimoji="1" lang="ja-JP" altLang="en-US" sz="2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24356" y="507960"/>
            <a:ext cx="5019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000" b="1" i="1" dirty="0" smtClean="0">
                <a:solidFill>
                  <a:srgbClr val="00B050"/>
                </a:solidFill>
              </a:rPr>
              <a:t>form Rivista Del Nuovo Cimento 17, 1 (1994). </a:t>
            </a:r>
            <a:endParaRPr kumimoji="1" lang="ja-JP" altLang="en-US" sz="2000" b="1" i="1" dirty="0">
              <a:solidFill>
                <a:srgbClr val="00B05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39778" y="4560903"/>
            <a:ext cx="6579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charge multiplicities decrease by ~1 when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/K</a:t>
            </a:r>
            <a:r>
              <a:rPr kumimoji="1" lang="en-US" altLang="ja-JP" sz="2000" baseline="300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sz="2000" baseline="-25000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is produced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4514"/>
            <a:ext cx="9102419" cy="187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28596" y="-24"/>
            <a:ext cx="6897979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smtClean="0"/>
              <a:t>DIANA</a:t>
            </a:r>
            <a:r>
              <a:rPr kumimoji="1" lang="en-US" altLang="ja-JP" dirty="0" smtClean="0"/>
              <a:t>  </a:t>
            </a:r>
            <a:r>
              <a:rPr kumimoji="1" lang="en-US" altLang="ja-JP" sz="2000" dirty="0" smtClean="0"/>
              <a:t>[</a:t>
            </a:r>
            <a:r>
              <a:rPr kumimoji="1" lang="en-US" altLang="ja-JP" sz="2000" dirty="0" err="1" smtClean="0"/>
              <a:t>Phys.Lett</a:t>
            </a:r>
            <a:r>
              <a:rPr kumimoji="1" lang="en-US" altLang="ja-JP" sz="2000" dirty="0" smtClean="0"/>
              <a:t>., </a:t>
            </a:r>
            <a:r>
              <a:rPr kumimoji="1" lang="en-US" altLang="ja-JP" sz="2000" b="1" dirty="0" smtClean="0"/>
              <a:t>B464</a:t>
            </a:r>
            <a:r>
              <a:rPr kumimoji="1" lang="en-US" altLang="ja-JP" sz="2000" dirty="0" smtClean="0"/>
              <a:t>, 323 (1999).]</a:t>
            </a:r>
            <a:endParaRPr kumimoji="1" lang="en-US" altLang="ja-JP" dirty="0" smtClean="0"/>
          </a:p>
          <a:p>
            <a:pPr>
              <a:buFont typeface="Wingdings" pitchFamily="2" charset="2"/>
              <a:buChar char="l"/>
            </a:pPr>
            <a:r>
              <a:rPr kumimoji="1" lang="en-US" altLang="ja-JP" dirty="0" err="1" smtClean="0"/>
              <a:t>p</a:t>
            </a:r>
            <a:r>
              <a:rPr kumimoji="1" lang="en-US" altLang="ja-JP" baseline="30000" dirty="0" err="1" smtClean="0"/>
              <a:t>bar</a:t>
            </a:r>
            <a:r>
              <a:rPr kumimoji="1" lang="en-US" altLang="ja-JP" dirty="0" err="1" smtClean="0"/>
              <a:t>Xe</a:t>
            </a:r>
            <a:r>
              <a:rPr kumimoji="1" lang="en-US" altLang="ja-JP" dirty="0" smtClean="0"/>
              <a:t> annihilation</a:t>
            </a:r>
          </a:p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p=&lt;1GeV/c p</a:t>
            </a:r>
            <a:r>
              <a:rPr kumimoji="1" lang="en-US" altLang="ja-JP" baseline="30000" dirty="0" smtClean="0"/>
              <a:t>bar</a:t>
            </a:r>
            <a:r>
              <a:rPr kumimoji="1" lang="en-US" altLang="ja-JP" dirty="0" smtClean="0"/>
              <a:t>-beam @ ITEP 10GeV-PS</a:t>
            </a:r>
          </a:p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700-liter Xenon bubble chamber, w/o B-field</a:t>
            </a:r>
          </a:p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10</a:t>
            </a:r>
            <a:r>
              <a:rPr lang="en-US" altLang="ja-JP" baseline="30000" dirty="0" smtClean="0"/>
              <a:t>6</a:t>
            </a:r>
            <a:r>
              <a:rPr lang="en-US" altLang="ja-JP" dirty="0" smtClean="0"/>
              <a:t> pictures</a:t>
            </a:r>
            <a:r>
              <a:rPr lang="ja-JP" altLang="en-US" dirty="0" smtClean="0"/>
              <a:t> </a:t>
            </a:r>
            <a:r>
              <a:rPr lang="en-US" altLang="ja-JP" dirty="0" smtClean="0">
                <a:sym typeface="Wingdings" pitchFamily="2" charset="2"/>
              </a:rPr>
              <a:t>7.8x10</a:t>
            </a:r>
            <a:r>
              <a:rPr lang="en-US" altLang="ja-JP" baseline="30000" dirty="0" smtClean="0">
                <a:sym typeface="Wingdings" pitchFamily="2" charset="2"/>
              </a:rPr>
              <a:t>5</a:t>
            </a:r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en-US" altLang="ja-JP" dirty="0" err="1" smtClean="0">
                <a:sym typeface="Wingdings" pitchFamily="2" charset="2"/>
              </a:rPr>
              <a:t>p</a:t>
            </a:r>
            <a:r>
              <a:rPr lang="en-US" altLang="ja-JP" baseline="30000" dirty="0" err="1" smtClean="0">
                <a:sym typeface="Wingdings" pitchFamily="2" charset="2"/>
              </a:rPr>
              <a:t>bar</a:t>
            </a:r>
            <a:r>
              <a:rPr lang="en-US" altLang="ja-JP" dirty="0" err="1" smtClean="0">
                <a:sym typeface="Wingdings" pitchFamily="2" charset="2"/>
              </a:rPr>
              <a:t>Xe</a:t>
            </a:r>
            <a:r>
              <a:rPr lang="en-US" altLang="ja-JP" dirty="0" smtClean="0">
                <a:sym typeface="Wingdings" pitchFamily="2" charset="2"/>
              </a:rPr>
              <a:t> inelastic  2.8x10</a:t>
            </a:r>
            <a:r>
              <a:rPr lang="en-US" altLang="ja-JP" baseline="30000" dirty="0" smtClean="0">
                <a:sym typeface="Wingdings" pitchFamily="2" charset="2"/>
              </a:rPr>
              <a:t>5</a:t>
            </a:r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en-US" altLang="ja-JP" dirty="0" err="1" smtClean="0">
                <a:sym typeface="Wingdings" pitchFamily="2" charset="2"/>
              </a:rPr>
              <a:t>p</a:t>
            </a:r>
            <a:r>
              <a:rPr lang="en-US" altLang="ja-JP" baseline="30000" dirty="0" err="1" smtClean="0">
                <a:sym typeface="Wingdings" pitchFamily="2" charset="2"/>
              </a:rPr>
              <a:t>bar</a:t>
            </a:r>
            <a:r>
              <a:rPr lang="en-US" altLang="ja-JP" dirty="0" err="1" smtClean="0">
                <a:sym typeface="Wingdings" pitchFamily="2" charset="2"/>
              </a:rPr>
              <a:t>Xe</a:t>
            </a:r>
            <a:r>
              <a:rPr lang="en-US" altLang="ja-JP" dirty="0" smtClean="0">
                <a:sym typeface="Wingdings" pitchFamily="2" charset="2"/>
              </a:rPr>
              <a:t> @ 0-0.4GeV/c</a:t>
            </a:r>
          </a:p>
          <a:p>
            <a:pPr>
              <a:buFont typeface="Wingdings" pitchFamily="2" charset="2"/>
              <a:buChar char="l"/>
            </a:pPr>
            <a:r>
              <a:rPr lang="en-US" altLang="ja-JP" sz="2400" b="1" dirty="0" err="1" smtClean="0">
                <a:solidFill>
                  <a:srgbClr val="0070C0"/>
                </a:solidFill>
                <a:sym typeface="Wingdings" pitchFamily="2" charset="2"/>
              </a:rPr>
              <a:t>p</a:t>
            </a:r>
            <a:r>
              <a:rPr lang="en-US" altLang="ja-JP" sz="2400" b="1" baseline="30000" dirty="0" err="1" smtClean="0">
                <a:solidFill>
                  <a:srgbClr val="0070C0"/>
                </a:solidFill>
                <a:sym typeface="Wingdings" pitchFamily="2" charset="2"/>
              </a:rPr>
              <a:t>bar</a:t>
            </a:r>
            <a:r>
              <a:rPr lang="en-US" altLang="ja-JP" sz="2400" b="1" dirty="0" err="1" smtClean="0">
                <a:solidFill>
                  <a:srgbClr val="0070C0"/>
                </a:solidFill>
                <a:sym typeface="Wingdings" pitchFamily="2" charset="2"/>
              </a:rPr>
              <a:t>XeK</a:t>
            </a:r>
            <a:r>
              <a:rPr lang="en-US" altLang="ja-JP" sz="2400" b="1" baseline="30000" dirty="0" err="1" smtClean="0">
                <a:solidFill>
                  <a:srgbClr val="0070C0"/>
                </a:solidFill>
                <a:sym typeface="Wingdings" pitchFamily="2" charset="2"/>
              </a:rPr>
              <a:t>+</a:t>
            </a:r>
            <a:r>
              <a:rPr lang="en-US" altLang="ja-JP" sz="2400" b="1" dirty="0" err="1" smtClean="0">
                <a:solidFill>
                  <a:srgbClr val="0070C0"/>
                </a:solidFill>
                <a:sym typeface="Wingdings" pitchFamily="2" charset="2"/>
              </a:rPr>
              <a:t>K</a:t>
            </a:r>
            <a:r>
              <a:rPr lang="en-US" altLang="ja-JP" sz="2400" b="1" baseline="30000" dirty="0" err="1" smtClean="0">
                <a:solidFill>
                  <a:srgbClr val="0070C0"/>
                </a:solidFill>
                <a:sym typeface="Wingdings" pitchFamily="2" charset="2"/>
              </a:rPr>
              <a:t>+</a:t>
            </a:r>
            <a:r>
              <a:rPr lang="en-US" altLang="ja-JP" sz="2400" b="1" dirty="0" err="1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altLang="ja-JP" sz="2400" b="1" dirty="0" smtClean="0">
                <a:solidFill>
                  <a:srgbClr val="0070C0"/>
                </a:solidFill>
                <a:sym typeface="Wingdings" pitchFamily="2" charset="2"/>
              </a:rPr>
              <a:t> :     4 events  (0.31+/-0.16)x10</a:t>
            </a:r>
            <a:r>
              <a:rPr lang="en-US" altLang="ja-JP" sz="2400" b="1" baseline="30000" dirty="0" smtClean="0">
                <a:solidFill>
                  <a:srgbClr val="0070C0"/>
                </a:solidFill>
                <a:sym typeface="Wingdings" pitchFamily="2" charset="2"/>
              </a:rPr>
              <a:t>-4</a:t>
            </a:r>
            <a:endParaRPr lang="en-US" altLang="ja-JP" sz="24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l"/>
            </a:pPr>
            <a:r>
              <a:rPr lang="en-US" altLang="ja-JP" sz="2400" b="1" dirty="0" smtClean="0">
                <a:solidFill>
                  <a:srgbClr val="0070C0"/>
                </a:solidFill>
                <a:sym typeface="Wingdings" pitchFamily="2" charset="2"/>
              </a:rPr>
              <a:t>p</a:t>
            </a:r>
            <a:r>
              <a:rPr lang="en-US" altLang="ja-JP" sz="2400" b="1" baseline="30000" dirty="0" smtClean="0">
                <a:solidFill>
                  <a:srgbClr val="0070C0"/>
                </a:solidFill>
                <a:sym typeface="Wingdings" pitchFamily="2" charset="2"/>
              </a:rPr>
              <a:t>bar</a:t>
            </a:r>
            <a:r>
              <a:rPr lang="en-US" altLang="ja-JP" sz="2400" b="1" dirty="0" smtClean="0">
                <a:solidFill>
                  <a:srgbClr val="0070C0"/>
                </a:solidFill>
                <a:sym typeface="Wingdings" pitchFamily="2" charset="2"/>
              </a:rPr>
              <a:t>XeK</a:t>
            </a:r>
            <a:r>
              <a:rPr lang="en-US" altLang="ja-JP" sz="2400" b="1" baseline="30000" dirty="0" smtClean="0">
                <a:solidFill>
                  <a:srgbClr val="0070C0"/>
                </a:solidFill>
                <a:sym typeface="Wingdings" pitchFamily="2" charset="2"/>
              </a:rPr>
              <a:t>+</a:t>
            </a:r>
            <a:r>
              <a:rPr lang="en-US" altLang="ja-JP" sz="2400" b="1" dirty="0" smtClean="0">
                <a:solidFill>
                  <a:srgbClr val="0070C0"/>
                </a:solidFill>
                <a:sym typeface="Wingdings" pitchFamily="2" charset="2"/>
              </a:rPr>
              <a:t>K</a:t>
            </a:r>
            <a:r>
              <a:rPr lang="en-US" altLang="ja-JP" sz="2400" b="1" baseline="30000" dirty="0" smtClean="0">
                <a:solidFill>
                  <a:srgbClr val="0070C0"/>
                </a:solidFill>
                <a:sym typeface="Wingdings" pitchFamily="2" charset="2"/>
              </a:rPr>
              <a:t>0</a:t>
            </a:r>
            <a:r>
              <a:rPr lang="en-US" altLang="ja-JP" sz="2400" b="1" dirty="0" smtClean="0">
                <a:solidFill>
                  <a:srgbClr val="0070C0"/>
                </a:solidFill>
                <a:latin typeface="Symbol" pitchFamily="18" charset="2"/>
                <a:ea typeface="SimHei" pitchFamily="49" charset="-122"/>
                <a:sym typeface="Wingdings" pitchFamily="2" charset="2"/>
              </a:rPr>
              <a:t>L</a:t>
            </a:r>
            <a:r>
              <a:rPr lang="en-US" altLang="ja-JP" sz="2400" b="1" dirty="0" smtClean="0">
                <a:solidFill>
                  <a:srgbClr val="0070C0"/>
                </a:solidFill>
                <a:sym typeface="Wingdings" pitchFamily="2" charset="2"/>
              </a:rPr>
              <a:t>X :  3 events  (2.1+/-1.2)x10</a:t>
            </a:r>
            <a:r>
              <a:rPr lang="en-US" altLang="ja-JP" sz="2400" b="1" baseline="30000" dirty="0" smtClean="0">
                <a:solidFill>
                  <a:srgbClr val="0070C0"/>
                </a:solidFill>
                <a:sym typeface="Wingdings" pitchFamily="2" charset="2"/>
              </a:rPr>
              <a:t>-4</a:t>
            </a:r>
            <a:endParaRPr lang="en-US" altLang="ja-JP" sz="2400" b="1" baseline="30000" dirty="0" smtClean="0">
              <a:solidFill>
                <a:srgbClr val="0070C0"/>
              </a:solidFill>
            </a:endParaRPr>
          </a:p>
        </p:txBody>
      </p:sp>
      <p:pic>
        <p:nvPicPr>
          <p:cNvPr id="3" name="図 2" descr="文書名 _PL_B464_323_DIANA.png"/>
          <p:cNvPicPr>
            <a:picLocks noChangeAspect="1"/>
          </p:cNvPicPr>
          <p:nvPr/>
        </p:nvPicPr>
        <p:blipFill>
          <a:blip r:embed="rId2" cstate="print"/>
          <a:srcRect l="7418" t="50000" r="6044" b="12500"/>
          <a:stretch>
            <a:fillRect/>
          </a:stretch>
        </p:blipFill>
        <p:spPr>
          <a:xfrm>
            <a:off x="607234" y="2357430"/>
            <a:ext cx="7840278" cy="448015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テキスト ボックス 3"/>
          <p:cNvSpPr txBox="1"/>
          <p:nvPr/>
        </p:nvSpPr>
        <p:spPr>
          <a:xfrm>
            <a:off x="2785860" y="3876264"/>
            <a:ext cx="1143198" cy="338554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  <a:sym typeface="Wingdings" pitchFamily="2" charset="2"/>
              </a:rPr>
              <a:t> </a:t>
            </a:r>
            <a:r>
              <a:rPr kumimoji="1" lang="en-US" altLang="ja-JP" sz="1600" b="1" dirty="0" smtClean="0">
                <a:solidFill>
                  <a:schemeClr val="bg1"/>
                </a:solidFill>
              </a:rPr>
              <a:t>4 events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14942" y="3876264"/>
            <a:ext cx="1143198" cy="338554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  <a:sym typeface="Wingdings" pitchFamily="2" charset="2"/>
              </a:rPr>
              <a:t></a:t>
            </a:r>
            <a:r>
              <a:rPr kumimoji="1" lang="en-US" altLang="ja-JP" sz="1600" b="1" dirty="0" smtClean="0">
                <a:solidFill>
                  <a:schemeClr val="bg1"/>
                </a:solidFill>
              </a:rPr>
              <a:t> 3 events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42910" y="3643314"/>
            <a:ext cx="7572428" cy="7143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19057" y="33291"/>
            <a:ext cx="814239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u="sng" dirty="0" smtClean="0"/>
              <a:t>interpretation of the DIANA result (</a:t>
            </a:r>
            <a:r>
              <a:rPr lang="en-US" altLang="ja-JP" sz="2400" b="1" u="sng" dirty="0" err="1" smtClean="0"/>
              <a:t>p</a:t>
            </a:r>
            <a:r>
              <a:rPr lang="en-US" altLang="ja-JP" sz="2400" b="1" u="sng" baseline="30000" dirty="0" err="1" smtClean="0"/>
              <a:t>bar</a:t>
            </a:r>
            <a:r>
              <a:rPr lang="en-US" altLang="ja-JP" sz="2400" b="1" u="sng" dirty="0" err="1" smtClean="0"/>
              <a:t>Xe</a:t>
            </a:r>
            <a:r>
              <a:rPr lang="en-US" altLang="ja-JP" sz="2400" b="1" u="sng" dirty="0" smtClean="0"/>
              <a:t>)</a:t>
            </a:r>
          </a:p>
          <a:p>
            <a:r>
              <a:rPr kumimoji="1" lang="en-US" altLang="ja-JP" sz="2400" dirty="0" smtClean="0"/>
              <a:t>from </a:t>
            </a:r>
            <a:r>
              <a:rPr kumimoji="1" lang="en-US" altLang="ja-JP" sz="2400" dirty="0" err="1" smtClean="0"/>
              <a:t>J.Cugnon</a:t>
            </a:r>
            <a:r>
              <a:rPr kumimoji="1" lang="en-US" altLang="ja-JP" sz="2400" dirty="0" smtClean="0"/>
              <a:t> </a:t>
            </a:r>
            <a:r>
              <a:rPr kumimoji="1" lang="en-US" altLang="ja-JP" sz="2400" i="1" dirty="0" smtClean="0"/>
              <a:t>et al.,</a:t>
            </a:r>
            <a:r>
              <a:rPr kumimoji="1" lang="en-US" altLang="ja-JP" sz="2400" dirty="0" smtClean="0"/>
              <a:t> NP, </a:t>
            </a:r>
            <a:r>
              <a:rPr kumimoji="1" lang="en-US" altLang="ja-JP" sz="2400" b="1" dirty="0" smtClean="0"/>
              <a:t>A587</a:t>
            </a:r>
            <a:r>
              <a:rPr kumimoji="1" lang="en-US" altLang="ja-JP" sz="2400" dirty="0" smtClean="0"/>
              <a:t>, 596 (1995).</a:t>
            </a:r>
          </a:p>
          <a:p>
            <a:endParaRPr kumimoji="1" lang="en-US" altLang="ja-JP" sz="2000" dirty="0" smtClean="0"/>
          </a:p>
          <a:p>
            <a:pPr>
              <a:buFont typeface="Wingdings" pitchFamily="2" charset="2"/>
              <a:buChar char="l"/>
            </a:pPr>
            <a:r>
              <a:rPr lang="en-US" altLang="ja-JP" sz="2000" dirty="0" smtClean="0"/>
              <a:t>The observed double strangeness yield is explained by conventional processes described by the </a:t>
            </a:r>
            <a:r>
              <a:rPr lang="en-US" altLang="ja-JP" sz="2000" dirty="0" err="1" smtClean="0"/>
              <a:t>intranuclear</a:t>
            </a:r>
            <a:r>
              <a:rPr lang="en-US" altLang="ja-JP" sz="2000" dirty="0" smtClean="0"/>
              <a:t> cascade model, as listed in the following tables.</a:t>
            </a:r>
          </a:p>
          <a:p>
            <a:pPr>
              <a:buFont typeface="Wingdings" pitchFamily="2" charset="2"/>
              <a:buChar char="l"/>
            </a:pPr>
            <a:endParaRPr kumimoji="1" lang="en-US" altLang="ja-JP" sz="2000" dirty="0" smtClean="0"/>
          </a:p>
          <a:p>
            <a:pPr>
              <a:buFont typeface="Wingdings" pitchFamily="2" charset="2"/>
              <a:buChar char="l"/>
            </a:pPr>
            <a:r>
              <a:rPr lang="en-US" altLang="ja-JP" sz="2000" dirty="0" smtClean="0"/>
              <a:t>They also show the B=2 annihilations, described with the help of the statistical model, are largely able to account for the observed yield: i.e., the branching ratio of the </a:t>
            </a:r>
            <a:r>
              <a:rPr lang="en-US" altLang="ja-JP" sz="2000" dirty="0" smtClean="0">
                <a:latin typeface="Symbol" pitchFamily="18" charset="2"/>
              </a:rPr>
              <a:t>LL</a:t>
            </a:r>
            <a:r>
              <a:rPr lang="en-US" altLang="ja-JP" sz="2000" dirty="0" smtClean="0"/>
              <a:t>KK state in p</a:t>
            </a:r>
            <a:r>
              <a:rPr lang="en-US" altLang="ja-JP" sz="2000" baseline="30000" dirty="0" smtClean="0"/>
              <a:t>bar</a:t>
            </a:r>
            <a:r>
              <a:rPr lang="en-US" altLang="ja-JP" sz="2000" dirty="0" smtClean="0"/>
              <a:t>-NNN annihilation is equal to ~10</a:t>
            </a:r>
            <a:r>
              <a:rPr lang="en-US" altLang="ja-JP" sz="2000" baseline="30000" dirty="0" smtClean="0"/>
              <a:t>-4</a:t>
            </a:r>
            <a:r>
              <a:rPr lang="en-US" altLang="ja-JP" sz="2000" dirty="0" smtClean="0"/>
              <a:t> at rest (B=1 annihilations are not so helpful).</a:t>
            </a:r>
          </a:p>
          <a:p>
            <a:pPr>
              <a:buFont typeface="Wingdings" pitchFamily="2" charset="2"/>
              <a:buChar char="l"/>
            </a:pPr>
            <a:endParaRPr lang="en-US" altLang="ja-JP" sz="2000" dirty="0" smtClean="0"/>
          </a:p>
          <a:p>
            <a:pPr>
              <a:buFont typeface="Wingdings" pitchFamily="2" charset="2"/>
              <a:buChar char="l"/>
            </a:pPr>
            <a:r>
              <a:rPr lang="en-US" altLang="ja-JP" sz="2000" dirty="0" smtClean="0"/>
              <a:t>However they claim the frequency of even B=1 annihilation is of the order of 3-5% at the most [</a:t>
            </a:r>
            <a:r>
              <a:rPr lang="en-US" altLang="ja-JP" sz="2000" dirty="0" err="1" smtClean="0"/>
              <a:t>J.Cugnon</a:t>
            </a:r>
            <a:r>
              <a:rPr lang="en-US" altLang="ja-JP" sz="2000" dirty="0" smtClean="0"/>
              <a:t> </a:t>
            </a:r>
            <a:r>
              <a:rPr lang="en-US" altLang="ja-JP" sz="2000" i="1" dirty="0" smtClean="0"/>
              <a:t>et al</a:t>
            </a:r>
            <a:r>
              <a:rPr lang="en-US" altLang="ja-JP" sz="2000" dirty="0" smtClean="0"/>
              <a:t>., NP, </a:t>
            </a:r>
            <a:r>
              <a:rPr lang="en-US" altLang="ja-JP" sz="2000" b="1" dirty="0" smtClean="0"/>
              <a:t>A517</a:t>
            </a:r>
            <a:r>
              <a:rPr lang="en-US" altLang="ja-JP" sz="2000" dirty="0" smtClean="0"/>
              <a:t>, 533 (1990).] </a:t>
            </a:r>
            <a:r>
              <a:rPr lang="en-US" altLang="ja-JP" sz="2000" dirty="0" smtClean="0">
                <a:solidFill>
                  <a:srgbClr val="FF0000"/>
                </a:solidFill>
              </a:rPr>
              <a:t>(is it common knowledge ?)</a:t>
            </a:r>
            <a:r>
              <a:rPr lang="en-US" altLang="ja-JP" sz="2000" dirty="0" smtClean="0"/>
              <a:t>, so they conclude it would be doubtful to attempt a fit of the data with a mixture of B=0 and 2 annihilations.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9518" y="5583267"/>
            <a:ext cx="8251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0070C0"/>
                </a:solidFill>
              </a:rPr>
              <a:t>On the other hand, the Crystal Barrel collaboration @ CERN/LEAR concludes their p</a:t>
            </a:r>
            <a:r>
              <a:rPr lang="en-US" altLang="ja-JP" sz="2000" b="1" i="1" baseline="30000" dirty="0" smtClean="0">
                <a:solidFill>
                  <a:srgbClr val="0070C0"/>
                </a:solidFill>
              </a:rPr>
              <a:t>bar</a:t>
            </a:r>
            <a:r>
              <a:rPr lang="en-US" altLang="ja-JP" sz="2000" b="1" i="1" dirty="0" smtClean="0">
                <a:solidFill>
                  <a:srgbClr val="0070C0"/>
                </a:solidFill>
              </a:rPr>
              <a:t>d</a:t>
            </a:r>
            <a:r>
              <a:rPr lang="en-US" altLang="ja-JP" sz="2000" b="1" i="1" dirty="0" smtClean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altLang="ja-JP" sz="2000" b="1" i="1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ja-JP" sz="2000" b="1" i="1" dirty="0" smtClean="0">
                <a:solidFill>
                  <a:srgbClr val="0070C0"/>
                </a:solidFill>
                <a:sym typeface="Wingdings" pitchFamily="2" charset="2"/>
              </a:rPr>
              <a:t>K</a:t>
            </a:r>
            <a:r>
              <a:rPr lang="en-US" altLang="ja-JP" sz="2000" b="1" i="1" baseline="30000" dirty="0" smtClean="0">
                <a:solidFill>
                  <a:srgbClr val="0070C0"/>
                </a:solidFill>
                <a:sym typeface="Wingdings" pitchFamily="2" charset="2"/>
              </a:rPr>
              <a:t>0</a:t>
            </a:r>
            <a:r>
              <a:rPr lang="en-US" altLang="ja-JP" sz="2000" b="1" i="1" dirty="0" smtClean="0">
                <a:solidFill>
                  <a:srgbClr val="0070C0"/>
                </a:solidFill>
                <a:sym typeface="Wingdings" pitchFamily="2" charset="2"/>
              </a:rPr>
              <a:t>/</a:t>
            </a:r>
            <a:r>
              <a:rPr lang="en-US" altLang="ja-JP" sz="2000" b="1" i="1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n-US" altLang="ja-JP" sz="2000" b="1" i="1" baseline="30000" dirty="0" smtClean="0">
                <a:solidFill>
                  <a:srgbClr val="0070C0"/>
                </a:solidFill>
                <a:sym typeface="Wingdings" pitchFamily="2" charset="2"/>
              </a:rPr>
              <a:t>0</a:t>
            </a:r>
            <a:r>
              <a:rPr lang="en-US" altLang="ja-JP" sz="2000" b="1" i="1" dirty="0" smtClean="0">
                <a:solidFill>
                  <a:srgbClr val="0070C0"/>
                </a:solidFill>
                <a:sym typeface="Wingdings" pitchFamily="2" charset="2"/>
              </a:rPr>
              <a:t>K</a:t>
            </a:r>
            <a:r>
              <a:rPr lang="en-US" altLang="ja-JP" sz="2000" b="1" i="1" baseline="30000" dirty="0" smtClean="0">
                <a:solidFill>
                  <a:srgbClr val="0070C0"/>
                </a:solidFill>
                <a:sym typeface="Wingdings" pitchFamily="2" charset="2"/>
              </a:rPr>
              <a:t>0</a:t>
            </a:r>
            <a:r>
              <a:rPr lang="en-US" altLang="ja-JP" sz="2000" b="1" i="1" dirty="0" smtClean="0">
                <a:solidFill>
                  <a:srgbClr val="0070C0"/>
                </a:solidFill>
                <a:sym typeface="Wingdings" pitchFamily="2" charset="2"/>
              </a:rPr>
              <a:t> measurements disagree strongly with conventional two-step model predictions and support the statistical (fireball) model.</a:t>
            </a:r>
            <a:endParaRPr kumimoji="1" lang="ja-JP" altLang="en-US" sz="2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1.png"/>
          <p:cNvPicPr>
            <a:picLocks noChangeAspect="1"/>
          </p:cNvPicPr>
          <p:nvPr/>
        </p:nvPicPr>
        <p:blipFill>
          <a:blip r:embed="rId2" cstate="print"/>
          <a:srcRect l="14984" t="9087" r="16506" b="56250"/>
          <a:stretch>
            <a:fillRect/>
          </a:stretch>
        </p:blipFill>
        <p:spPr>
          <a:xfrm>
            <a:off x="0" y="0"/>
            <a:ext cx="4884025" cy="361156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図 2" descr="2.png"/>
          <p:cNvPicPr>
            <a:picLocks noChangeAspect="1"/>
          </p:cNvPicPr>
          <p:nvPr/>
        </p:nvPicPr>
        <p:blipFill>
          <a:blip r:embed="rId3" cstate="print"/>
          <a:srcRect l="14586" t="8674" r="15759" b="69896"/>
          <a:stretch>
            <a:fillRect/>
          </a:stretch>
        </p:blipFill>
        <p:spPr>
          <a:xfrm>
            <a:off x="4178232" y="3037912"/>
            <a:ext cx="4965768" cy="223288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図 3" descr="3.png"/>
          <p:cNvPicPr>
            <a:picLocks noChangeAspect="1"/>
          </p:cNvPicPr>
          <p:nvPr/>
        </p:nvPicPr>
        <p:blipFill>
          <a:blip r:embed="rId4" cstate="print"/>
          <a:srcRect l="14680" t="9167" r="15663" b="75748"/>
          <a:stretch>
            <a:fillRect/>
          </a:stretch>
        </p:blipFill>
        <p:spPr>
          <a:xfrm>
            <a:off x="4178232" y="5286258"/>
            <a:ext cx="4965768" cy="157174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テキスト ボックス 4"/>
          <p:cNvSpPr txBox="1"/>
          <p:nvPr/>
        </p:nvSpPr>
        <p:spPr>
          <a:xfrm>
            <a:off x="226953" y="5849761"/>
            <a:ext cx="321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70C0"/>
                </a:solidFill>
              </a:rPr>
              <a:t>experimental values are not final values of the DIANA data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3294045" y="5984910"/>
            <a:ext cx="803286" cy="365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28596" y="-24"/>
            <a:ext cx="646805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u="sng" dirty="0" smtClean="0"/>
              <a:t>Crystal Barrel</a:t>
            </a:r>
            <a:r>
              <a:rPr kumimoji="1" lang="en-US" altLang="ja-JP" dirty="0" smtClean="0"/>
              <a:t>  </a:t>
            </a:r>
            <a:r>
              <a:rPr kumimoji="1" lang="en-US" altLang="ja-JP" sz="2000" dirty="0" smtClean="0"/>
              <a:t>(’86~’96) [Phys. </a:t>
            </a:r>
            <a:r>
              <a:rPr kumimoji="1" lang="en-US" altLang="ja-JP" sz="2000" dirty="0" err="1" smtClean="0"/>
              <a:t>Lett</a:t>
            </a:r>
            <a:r>
              <a:rPr kumimoji="1" lang="en-US" altLang="ja-JP" sz="2000" dirty="0" smtClean="0"/>
              <a:t>., </a:t>
            </a:r>
            <a:r>
              <a:rPr kumimoji="1" lang="en-US" altLang="ja-JP" sz="2000" b="1" dirty="0" smtClean="0"/>
              <a:t>B469</a:t>
            </a:r>
            <a:r>
              <a:rPr kumimoji="1" lang="en-US" altLang="ja-JP" sz="2000" dirty="0" smtClean="0"/>
              <a:t>, 276 (1999).]</a:t>
            </a:r>
            <a:endParaRPr kumimoji="1" lang="en-US" altLang="ja-JP" dirty="0" smtClean="0"/>
          </a:p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p</a:t>
            </a:r>
            <a:r>
              <a:rPr kumimoji="1" lang="en-US" altLang="ja-JP" baseline="30000" dirty="0" smtClean="0"/>
              <a:t>bar4</a:t>
            </a:r>
            <a:r>
              <a:rPr kumimoji="1" lang="en-US" altLang="ja-JP" dirty="0" smtClean="0"/>
              <a:t>He annihilation</a:t>
            </a:r>
          </a:p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stopped  p</a:t>
            </a:r>
            <a:r>
              <a:rPr kumimoji="1" lang="en-US" altLang="ja-JP" baseline="30000" dirty="0" smtClean="0"/>
              <a:t>bar</a:t>
            </a:r>
            <a:r>
              <a:rPr kumimoji="1" lang="en-US" altLang="ja-JP" dirty="0" smtClean="0"/>
              <a:t> @ CERN/LEAR</a:t>
            </a:r>
          </a:p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liquid deuteron target</a:t>
            </a:r>
            <a:endParaRPr kumimoji="1" lang="en-US" altLang="ja-JP" dirty="0" smtClean="0"/>
          </a:p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cylindrical spectrometer w/ B-field</a:t>
            </a:r>
          </a:p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SVX, CDC, </a:t>
            </a:r>
            <a:r>
              <a:rPr lang="en-US" altLang="ja-JP" dirty="0" err="1" smtClean="0"/>
              <a:t>CsI</a:t>
            </a:r>
            <a:r>
              <a:rPr lang="en-US" altLang="ja-JP" dirty="0" smtClean="0"/>
              <a:t> crystals</a:t>
            </a:r>
          </a:p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~10</a:t>
            </a:r>
            <a:r>
              <a:rPr lang="en-US" altLang="ja-JP" baseline="30000" dirty="0" smtClean="0"/>
              <a:t>6</a:t>
            </a:r>
            <a:r>
              <a:rPr lang="en-US" altLang="ja-JP" dirty="0" smtClean="0"/>
              <a:t> events of 2/4-prong with topological triggers</a:t>
            </a:r>
          </a:p>
        </p:txBody>
      </p:sp>
      <p:pic>
        <p:nvPicPr>
          <p:cNvPr id="5" name="図 4" descr="2.png"/>
          <p:cNvPicPr>
            <a:picLocks noChangeAspect="1"/>
          </p:cNvPicPr>
          <p:nvPr/>
        </p:nvPicPr>
        <p:blipFill>
          <a:blip r:embed="rId3" cstate="print"/>
          <a:srcRect l="8093" t="70811" r="6311" b="12974"/>
          <a:stretch>
            <a:fillRect/>
          </a:stretch>
        </p:blipFill>
        <p:spPr>
          <a:xfrm>
            <a:off x="646852" y="2198190"/>
            <a:ext cx="7850295" cy="196107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図 5" descr="3.png"/>
          <p:cNvPicPr>
            <a:picLocks noChangeAspect="1"/>
          </p:cNvPicPr>
          <p:nvPr/>
        </p:nvPicPr>
        <p:blipFill>
          <a:blip r:embed="rId4" cstate="print"/>
          <a:srcRect l="8093" t="64897" r="6311" b="13097"/>
          <a:stretch>
            <a:fillRect/>
          </a:stretch>
        </p:blipFill>
        <p:spPr>
          <a:xfrm>
            <a:off x="646852" y="4196548"/>
            <a:ext cx="7850296" cy="2661452"/>
          </a:xfrm>
          <a:prstGeom prst="rect">
            <a:avLst/>
          </a:prstGeom>
          <a:ln>
            <a:solidFill>
              <a:srgbClr val="00B0F0"/>
            </a:solidFill>
          </a:ln>
        </p:spPr>
      </p:pic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5375285" y="800064"/>
          <a:ext cx="2795133" cy="876312"/>
        </p:xfrm>
        <a:graphic>
          <a:graphicData uri="http://schemas.openxmlformats.org/presentationml/2006/ole">
            <p:oleObj spid="_x0000_s245762" name="Equation" r:id="rId5" imgW="2349360" imgH="736560" progId="Equation.DSMT4">
              <p:embed/>
            </p:oleObj>
          </a:graphicData>
        </a:graphic>
      </p:graphicFrame>
      <p:sp>
        <p:nvSpPr>
          <p:cNvPr id="9" name="左矢印 8"/>
          <p:cNvSpPr/>
          <p:nvPr/>
        </p:nvSpPr>
        <p:spPr>
          <a:xfrm>
            <a:off x="7156548" y="5755868"/>
            <a:ext cx="1833525" cy="849763"/>
          </a:xfrm>
          <a:prstGeom prst="leftArrow">
            <a:avLst>
              <a:gd name="adj1" fmla="val 50000"/>
              <a:gd name="adj2" fmla="val 526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sym typeface="Wingdings" pitchFamily="2" charset="2"/>
              </a:rPr>
              <a:t>support the statistical model</a:t>
            </a:r>
            <a:endParaRPr lang="ja-JP" altLang="en-US" sz="1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1.png"/>
          <p:cNvPicPr>
            <a:picLocks noChangeAspect="1"/>
          </p:cNvPicPr>
          <p:nvPr/>
        </p:nvPicPr>
        <p:blipFill>
          <a:blip r:embed="rId2" cstate="print"/>
          <a:srcRect t="7939" b="11134"/>
          <a:stretch>
            <a:fillRect/>
          </a:stretch>
        </p:blipFill>
        <p:spPr>
          <a:xfrm>
            <a:off x="1449163" y="109539"/>
            <a:ext cx="6189929" cy="6605631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28596" y="-24"/>
            <a:ext cx="6332503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smtClean="0"/>
              <a:t>OBELIX</a:t>
            </a:r>
            <a:r>
              <a:rPr kumimoji="1" lang="en-US" altLang="ja-JP" dirty="0" smtClean="0"/>
              <a:t>  </a:t>
            </a:r>
            <a:r>
              <a:rPr kumimoji="1" lang="en-US" altLang="ja-JP" sz="2000" dirty="0" smtClean="0"/>
              <a:t>(’86~’96) [</a:t>
            </a:r>
            <a:r>
              <a:rPr kumimoji="1" lang="en-US" altLang="ja-JP" sz="2000" dirty="0" err="1" smtClean="0"/>
              <a:t>Nucl</a:t>
            </a:r>
            <a:r>
              <a:rPr kumimoji="1" lang="en-US" altLang="ja-JP" sz="2000" dirty="0" smtClean="0"/>
              <a:t>. Phys., </a:t>
            </a:r>
            <a:r>
              <a:rPr kumimoji="1" lang="en-US" altLang="ja-JP" sz="2000" b="1" dirty="0" smtClean="0"/>
              <a:t>A797</a:t>
            </a:r>
            <a:r>
              <a:rPr kumimoji="1" lang="en-US" altLang="ja-JP" sz="2000" dirty="0" smtClean="0"/>
              <a:t>, 109 (2007).]</a:t>
            </a:r>
            <a:endParaRPr kumimoji="1" lang="en-US" altLang="ja-JP" dirty="0" smtClean="0"/>
          </a:p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p</a:t>
            </a:r>
            <a:r>
              <a:rPr kumimoji="1" lang="en-US" altLang="ja-JP" baseline="30000" dirty="0" smtClean="0"/>
              <a:t>bar4</a:t>
            </a:r>
            <a:r>
              <a:rPr kumimoji="1" lang="en-US" altLang="ja-JP" dirty="0" smtClean="0"/>
              <a:t>He annihilation</a:t>
            </a:r>
          </a:p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stopped  p</a:t>
            </a:r>
            <a:r>
              <a:rPr kumimoji="1" lang="en-US" altLang="ja-JP" baseline="30000" dirty="0" smtClean="0"/>
              <a:t>bar</a:t>
            </a:r>
            <a:r>
              <a:rPr kumimoji="1" lang="en-US" altLang="ja-JP" dirty="0" smtClean="0"/>
              <a:t> @ CERN/LEAR</a:t>
            </a:r>
          </a:p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gas target (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He@NTP, H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@3atm)</a:t>
            </a:r>
            <a:endParaRPr kumimoji="1" lang="en-US" altLang="ja-JP" dirty="0" smtClean="0"/>
          </a:p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cylindrical spectrometer w/ B-field</a:t>
            </a:r>
          </a:p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spiral projection chamber, </a:t>
            </a:r>
            <a:r>
              <a:rPr lang="en-US" altLang="ja-JP" dirty="0" err="1" smtClean="0"/>
              <a:t>scintillator</a:t>
            </a:r>
            <a:r>
              <a:rPr lang="en-US" altLang="ja-JP" dirty="0" smtClean="0"/>
              <a:t> barrels, jet-drift chambers</a:t>
            </a:r>
          </a:p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238,746/47,299 events of 4/5-prong in 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He</a:t>
            </a:r>
          </a:p>
          <a:p>
            <a:pPr>
              <a:buFont typeface="Wingdings" pitchFamily="2" charset="2"/>
              <a:buChar char="l"/>
            </a:pPr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min</a:t>
            </a:r>
            <a:r>
              <a:rPr lang="en-US" altLang="ja-JP" dirty="0" smtClean="0"/>
              <a:t> = 100/150/300MeV/c for 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dirty="0" smtClean="0"/>
              <a:t>/K/p</a:t>
            </a:r>
          </a:p>
        </p:txBody>
      </p:sp>
      <p:grpSp>
        <p:nvGrpSpPr>
          <p:cNvPr id="3" name="グループ化 16"/>
          <p:cNvGrpSpPr/>
          <p:nvPr/>
        </p:nvGrpSpPr>
        <p:grpSpPr>
          <a:xfrm>
            <a:off x="1139778" y="2406636"/>
            <a:ext cx="6864444" cy="3614787"/>
            <a:chOff x="428596" y="2428868"/>
            <a:chExt cx="6864444" cy="3614787"/>
          </a:xfrm>
        </p:grpSpPr>
        <p:graphicFrame>
          <p:nvGraphicFramePr>
            <p:cNvPr id="4" name="オブジェクト 3"/>
            <p:cNvGraphicFramePr>
              <a:graphicFrameLocks noChangeAspect="1"/>
            </p:cNvGraphicFramePr>
            <p:nvPr/>
          </p:nvGraphicFramePr>
          <p:xfrm>
            <a:off x="1785918" y="2428868"/>
            <a:ext cx="4302194" cy="3587981"/>
          </p:xfrm>
          <a:graphic>
            <a:graphicData uri="http://schemas.openxmlformats.org/presentationml/2006/ole">
              <p:oleObj spid="_x0000_s246786" name="Equation" r:id="rId3" imgW="2527200" imgH="2108160" progId="Equation.DSMT4">
                <p:embed/>
              </p:oleObj>
            </a:graphicData>
          </a:graphic>
        </p:graphicFrame>
        <p:sp>
          <p:nvSpPr>
            <p:cNvPr id="5" name="テキスト ボックス 4"/>
            <p:cNvSpPr txBox="1"/>
            <p:nvPr/>
          </p:nvSpPr>
          <p:spPr>
            <a:xfrm>
              <a:off x="2207583" y="3160716"/>
              <a:ext cx="4675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0070C0"/>
                  </a:solidFill>
                  <a:sym typeface="Wingdings" pitchFamily="2" charset="2"/>
                </a:rPr>
                <a:t>34+/-8 events  (0.17+/-0.04)x10</a:t>
              </a:r>
              <a:r>
                <a:rPr lang="en-US" altLang="ja-JP" sz="2400" b="1" baseline="30000" dirty="0" smtClean="0">
                  <a:solidFill>
                    <a:srgbClr val="0070C0"/>
                  </a:solidFill>
                  <a:sym typeface="Wingdings" pitchFamily="2" charset="2"/>
                </a:rPr>
                <a:t>-4</a:t>
              </a:r>
              <a:endParaRPr kumimoji="1" lang="ja-JP" altLang="en-US" sz="24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642910" y="2857496"/>
              <a:ext cx="8401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7030A0"/>
                  </a:solidFill>
                  <a:sym typeface="Wingdings" pitchFamily="2" charset="2"/>
                </a:rPr>
                <a:t>4-prong</a:t>
              </a:r>
              <a:endParaRPr kumimoji="1" lang="ja-JP" altLang="en-US" sz="1600" dirty="0">
                <a:solidFill>
                  <a:srgbClr val="7030A0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42910" y="5286388"/>
              <a:ext cx="8401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solidFill>
                    <a:srgbClr val="7030A0"/>
                  </a:solidFill>
                  <a:sym typeface="Wingdings" pitchFamily="2" charset="2"/>
                </a:rPr>
                <a:t>5</a:t>
              </a:r>
              <a:r>
                <a:rPr lang="en-US" altLang="ja-JP" sz="1600" dirty="0" smtClean="0">
                  <a:solidFill>
                    <a:srgbClr val="7030A0"/>
                  </a:solidFill>
                  <a:sym typeface="Wingdings" pitchFamily="2" charset="2"/>
                </a:rPr>
                <a:t>-prong</a:t>
              </a:r>
              <a:endParaRPr kumimoji="1" lang="ja-JP" altLang="en-US" sz="1600" dirty="0">
                <a:solidFill>
                  <a:srgbClr val="7030A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42910" y="3643314"/>
              <a:ext cx="8401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7030A0"/>
                  </a:solidFill>
                  <a:sym typeface="Wingdings" pitchFamily="2" charset="2"/>
                </a:rPr>
                <a:t>5-prong</a:t>
              </a:r>
              <a:endParaRPr kumimoji="1" lang="ja-JP" altLang="en-US" sz="1600" dirty="0">
                <a:solidFill>
                  <a:srgbClr val="7030A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42910" y="4500570"/>
              <a:ext cx="8401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solidFill>
                    <a:srgbClr val="7030A0"/>
                  </a:solidFill>
                  <a:sym typeface="Wingdings" pitchFamily="2" charset="2"/>
                </a:rPr>
                <a:t>5</a:t>
              </a:r>
              <a:r>
                <a:rPr lang="en-US" altLang="ja-JP" sz="1600" dirty="0" smtClean="0">
                  <a:solidFill>
                    <a:srgbClr val="7030A0"/>
                  </a:solidFill>
                  <a:sym typeface="Wingdings" pitchFamily="2" charset="2"/>
                </a:rPr>
                <a:t>-prong</a:t>
              </a:r>
              <a:endParaRPr kumimoji="1" lang="ja-JP" altLang="en-US" sz="1600" dirty="0">
                <a:solidFill>
                  <a:srgbClr val="7030A0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029234" y="2465381"/>
              <a:ext cx="22385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i="1" dirty="0" smtClean="0">
                  <a:solidFill>
                    <a:srgbClr val="FF0000"/>
                  </a:solidFill>
                  <a:sym typeface="Wingdings" pitchFamily="2" charset="2"/>
                </a:rPr>
                <a:t>* (xx) is not observed</a:t>
              </a:r>
              <a:endParaRPr lang="ja-JP" altLang="en-US" i="1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209392" y="5534061"/>
              <a:ext cx="4519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0070C0"/>
                  </a:solidFill>
                  <a:sym typeface="Wingdings" pitchFamily="2" charset="2"/>
                </a:rPr>
                <a:t>4+/-2 events  (0.28+/-0.14)x10</a:t>
              </a:r>
              <a:r>
                <a:rPr lang="en-US" altLang="ja-JP" sz="2400" b="1" baseline="30000" dirty="0" smtClean="0">
                  <a:solidFill>
                    <a:srgbClr val="0070C0"/>
                  </a:solidFill>
                  <a:sym typeface="Wingdings" pitchFamily="2" charset="2"/>
                </a:rPr>
                <a:t>-4</a:t>
              </a:r>
              <a:endParaRPr kumimoji="1" lang="ja-JP" altLang="en-US" sz="24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209392" y="3927489"/>
              <a:ext cx="4675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0070C0"/>
                  </a:solidFill>
                  <a:sym typeface="Wingdings" pitchFamily="2" charset="2"/>
                </a:rPr>
                <a:t>36+/-6 events  (2.71+/-0.47)x10</a:t>
              </a:r>
              <a:r>
                <a:rPr lang="en-US" altLang="ja-JP" sz="2400" b="1" baseline="30000" dirty="0" smtClean="0">
                  <a:solidFill>
                    <a:srgbClr val="0070C0"/>
                  </a:solidFill>
                  <a:sym typeface="Wingdings" pitchFamily="2" charset="2"/>
                </a:rPr>
                <a:t>-4</a:t>
              </a:r>
              <a:endParaRPr kumimoji="1" lang="ja-JP" altLang="en-US" sz="24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209392" y="4767288"/>
              <a:ext cx="4675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0070C0"/>
                  </a:solidFill>
                  <a:sym typeface="Wingdings" pitchFamily="2" charset="2"/>
                </a:rPr>
                <a:t>16+/-4 events  (1.21+/-0.29)x10</a:t>
              </a:r>
              <a:r>
                <a:rPr lang="en-US" altLang="ja-JP" sz="2400" b="1" baseline="30000" dirty="0" smtClean="0">
                  <a:solidFill>
                    <a:srgbClr val="0070C0"/>
                  </a:solidFill>
                  <a:sym typeface="Wingdings" pitchFamily="2" charset="2"/>
                </a:rPr>
                <a:t>-4</a:t>
              </a:r>
              <a:endParaRPr kumimoji="1" lang="ja-JP" altLang="en-US" sz="2400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28596" y="2428868"/>
              <a:ext cx="6864444" cy="36147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1103265" y="6027003"/>
            <a:ext cx="693747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</a:rPr>
              <a:t>they discuss the possibility of formation and decay of K</a:t>
            </a:r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-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K</a:t>
            </a:r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-</a:t>
            </a:r>
            <a:r>
              <a:rPr kumimoji="1" lang="en-US" altLang="ja-JP" sz="2400" b="1" dirty="0" err="1" smtClean="0">
                <a:solidFill>
                  <a:schemeClr val="bg1"/>
                </a:solidFill>
              </a:rPr>
              <a:t>nn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 and K</a:t>
            </a:r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-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K</a:t>
            </a:r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-</a:t>
            </a:r>
            <a:r>
              <a:rPr kumimoji="1" lang="en-US" altLang="ja-JP" sz="2400" b="1" dirty="0" err="1" smtClean="0">
                <a:solidFill>
                  <a:schemeClr val="bg1"/>
                </a:solidFill>
              </a:rPr>
              <a:t>pnn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 bound system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 descr="文書名 _nucl_ex_0810.5182_Yamazaki_EXA08.png"/>
          <p:cNvPicPr>
            <a:picLocks noChangeAspect="1"/>
          </p:cNvPicPr>
          <p:nvPr/>
        </p:nvPicPr>
        <p:blipFill>
          <a:blip r:embed="rId3" cstate="print"/>
          <a:srcRect l="10917" t="23605" r="60810" b="53253"/>
          <a:stretch>
            <a:fillRect/>
          </a:stretch>
        </p:blipFill>
        <p:spPr>
          <a:xfrm>
            <a:off x="6169447" y="1211858"/>
            <a:ext cx="2577948" cy="2730563"/>
          </a:xfrm>
          <a:prstGeom prst="rect">
            <a:avLst/>
          </a:prstGeo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Experimental Situation of KNC (Cont’d)</a:t>
            </a:r>
            <a:endParaRPr kumimoji="1" lang="ja-JP" altLang="en-US" b="1" dirty="0"/>
          </a:p>
        </p:txBody>
      </p:sp>
      <p:pic>
        <p:nvPicPr>
          <p:cNvPr id="7" name="Picture 10" descr="plinv_accep"/>
          <p:cNvPicPr>
            <a:picLocks noChangeAspect="1" noChangeArrowheads="1"/>
          </p:cNvPicPr>
          <p:nvPr/>
        </p:nvPicPr>
        <p:blipFill>
          <a:blip r:embed="rId4" cstate="print"/>
          <a:srcRect l="3998" b="3787"/>
          <a:stretch>
            <a:fillRect/>
          </a:stretch>
        </p:blipFill>
        <p:spPr bwMode="auto">
          <a:xfrm>
            <a:off x="0" y="995035"/>
            <a:ext cx="3155258" cy="2696042"/>
          </a:xfrm>
          <a:prstGeom prst="rect">
            <a:avLst/>
          </a:prstGeom>
          <a:noFill/>
        </p:spPr>
      </p:pic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458425" y="3743363"/>
            <a:ext cx="21547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Tahoma" pitchFamily="34" charset="0"/>
              </a:rPr>
              <a:t>FINUDA@DA</a:t>
            </a:r>
            <a:r>
              <a:rPr lang="en-US" altLang="ja-JP" b="1" dirty="0" smtClean="0">
                <a:latin typeface="Symbol" pitchFamily="18" charset="2"/>
              </a:rPr>
              <a:t>F</a:t>
            </a:r>
            <a:r>
              <a:rPr lang="en-US" altLang="ja-JP" b="1" dirty="0" smtClean="0">
                <a:latin typeface="Tahoma" pitchFamily="34" charset="0"/>
              </a:rPr>
              <a:t>NE</a:t>
            </a:r>
            <a:endParaRPr lang="en-US" altLang="ja-JP" b="1" dirty="0">
              <a:latin typeface="Tahoma" pitchFamily="34" charset="0"/>
            </a:endParaRPr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3175879" y="3765445"/>
            <a:ext cx="2621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Tahoma" pitchFamily="34" charset="0"/>
              </a:rPr>
              <a:t>OBELIX@CERN-LEAR</a:t>
            </a:r>
            <a:endParaRPr lang="en-US" altLang="ja-JP" b="1" dirty="0">
              <a:latin typeface="Tahoma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0024" y="5161305"/>
            <a:ext cx="8288215" cy="1138773"/>
          </a:xfrm>
          <a:prstGeom prst="rect">
            <a:avLst/>
          </a:prstGeom>
          <a:solidFill>
            <a:srgbClr val="0070C0"/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chemeClr val="bg1"/>
                </a:solidFill>
              </a:rPr>
              <a:t>We </a:t>
            </a:r>
            <a:r>
              <a:rPr lang="en-US" altLang="ja-JP" sz="3200" b="1" dirty="0" smtClean="0">
                <a:solidFill>
                  <a:schemeClr val="bg1"/>
                </a:solidFill>
              </a:rPr>
              <a:t>need conclusive evidence</a:t>
            </a:r>
          </a:p>
          <a:p>
            <a:pPr algn="ctr"/>
            <a:r>
              <a:rPr lang="en-US" altLang="ja-JP" sz="3200" b="1" dirty="0" smtClean="0">
                <a:solidFill>
                  <a:schemeClr val="bg1"/>
                </a:solidFill>
              </a:rPr>
              <a:t>with observation of </a:t>
            </a:r>
            <a:r>
              <a:rPr lang="en-US" altLang="ja-JP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 </a:t>
            </a:r>
            <a:r>
              <a:rPr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 </a:t>
            </a:r>
            <a:r>
              <a:rPr lang="en-US" altLang="ja-JP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</a:t>
            </a:r>
            <a:r>
              <a:rPr lang="en-US" altLang="ja-JP" sz="3200" b="1" dirty="0" smtClean="0">
                <a:solidFill>
                  <a:schemeClr val="bg1"/>
                </a:solidFill>
              </a:rPr>
              <a:t> !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468991" y="3834030"/>
            <a:ext cx="2252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Tahoma" pitchFamily="34" charset="0"/>
              </a:rPr>
              <a:t>DISTO@SATUREN</a:t>
            </a:r>
            <a:endParaRPr lang="en-US" altLang="ja-JP" b="1" dirty="0">
              <a:latin typeface="Tahoma" pitchFamily="34" charset="0"/>
            </a:endParaRPr>
          </a:p>
        </p:txBody>
      </p:sp>
      <p:grpSp>
        <p:nvGrpSpPr>
          <p:cNvPr id="2" name="グループ化 24"/>
          <p:cNvGrpSpPr/>
          <p:nvPr/>
        </p:nvGrpSpPr>
        <p:grpSpPr>
          <a:xfrm>
            <a:off x="3119212" y="1185884"/>
            <a:ext cx="2824388" cy="2575531"/>
            <a:chOff x="3247302" y="3549035"/>
            <a:chExt cx="2616148" cy="2350565"/>
          </a:xfrm>
        </p:grpSpPr>
        <p:pic>
          <p:nvPicPr>
            <p:cNvPr id="13" name="Picture 3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7302" y="3549035"/>
              <a:ext cx="2616148" cy="2146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4058963" y="5591823"/>
              <a:ext cx="15511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Symbol" pitchFamily="18" charset="2"/>
                </a:rPr>
                <a:t>L</a:t>
              </a:r>
              <a:r>
                <a:rPr kumimoji="1" lang="en-US" altLang="ja-JP" sz="1400" dirty="0" smtClean="0"/>
                <a:t>-p invariant mass</a:t>
              </a:r>
              <a:endParaRPr kumimoji="1" lang="ja-JP" altLang="en-US" sz="1400" dirty="0"/>
            </a:p>
          </p:txBody>
        </p:sp>
      </p:grpSp>
      <p:sp>
        <p:nvSpPr>
          <p:cNvPr id="28" name="正方形/長方形 27"/>
          <p:cNvSpPr/>
          <p:nvPr/>
        </p:nvSpPr>
        <p:spPr>
          <a:xfrm>
            <a:off x="492366" y="4039811"/>
            <a:ext cx="21689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00B050"/>
                </a:solidFill>
              </a:rPr>
              <a:t>PRL, 94, 212303 (2005) </a:t>
            </a:r>
            <a:endParaRPr lang="ja-JP" altLang="en-US" sz="1600" b="1" dirty="0">
              <a:solidFill>
                <a:srgbClr val="00B050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575535" y="4016365"/>
            <a:ext cx="19462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00B050"/>
                </a:solidFill>
              </a:rPr>
              <a:t>NP, A789, 222 (2007)</a:t>
            </a:r>
            <a:endParaRPr lang="ja-JP" altLang="en-US" sz="1600" b="1" dirty="0">
              <a:solidFill>
                <a:srgbClr val="00B05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273215" y="784688"/>
            <a:ext cx="45775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 structure </a:t>
            </a:r>
            <a:r>
              <a:rPr kumimoji="1" lang="en-US" altLang="ja-JP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kumimoji="1" lang="en-US" altLang="ja-JP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signature of kaonic nuclei ?</a:t>
            </a:r>
            <a:endParaRPr kumimoji="1" lang="ja-JP" altLang="en-US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844431" y="1539184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K</a:t>
            </a:r>
            <a:r>
              <a:rPr kumimoji="1" lang="en-US" altLang="ja-JP" sz="2400" b="1" baseline="30000" dirty="0" smtClean="0">
                <a:solidFill>
                  <a:srgbClr val="00B050"/>
                </a:solidFill>
              </a:rPr>
              <a:t>-</a:t>
            </a:r>
            <a:r>
              <a:rPr kumimoji="1" lang="en-US" altLang="ja-JP" sz="2400" b="1" dirty="0" smtClean="0">
                <a:solidFill>
                  <a:srgbClr val="00B050"/>
                </a:solidFill>
              </a:rPr>
              <a:t>pp?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20322" y="1454178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K</a:t>
            </a:r>
            <a:r>
              <a:rPr kumimoji="1" lang="en-US" altLang="ja-JP" sz="2400" b="1" baseline="30000" dirty="0" smtClean="0">
                <a:solidFill>
                  <a:srgbClr val="00B050"/>
                </a:solidFill>
              </a:rPr>
              <a:t>-</a:t>
            </a:r>
            <a:r>
              <a:rPr kumimoji="1" lang="en-US" altLang="ja-JP" sz="2400" b="1" dirty="0" smtClean="0">
                <a:solidFill>
                  <a:srgbClr val="00B050"/>
                </a:solidFill>
              </a:rPr>
              <a:t>pp?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614354" y="4091647"/>
            <a:ext cx="21337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00B050"/>
                </a:solidFill>
              </a:rPr>
              <a:t>PRL,104,132502 (2010)</a:t>
            </a:r>
            <a:endParaRPr lang="ja-JP" altLang="en-US" sz="1600" b="1" dirty="0">
              <a:solidFill>
                <a:srgbClr val="00B05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671395" y="1394128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K</a:t>
            </a:r>
            <a:r>
              <a:rPr kumimoji="1" lang="en-US" altLang="ja-JP" sz="2400" b="1" baseline="30000" dirty="0" smtClean="0">
                <a:solidFill>
                  <a:srgbClr val="00B050"/>
                </a:solidFill>
              </a:rPr>
              <a:t>-</a:t>
            </a:r>
            <a:r>
              <a:rPr kumimoji="1" lang="en-US" altLang="ja-JP" sz="2400" b="1" dirty="0" smtClean="0">
                <a:solidFill>
                  <a:srgbClr val="00B050"/>
                </a:solidFill>
              </a:rPr>
              <a:t>pp?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Experimental Principle of J-PARC E15</a:t>
            </a:r>
            <a:endParaRPr kumimoji="1" lang="ja-JP" altLang="en-US" b="1" dirty="0"/>
          </a:p>
        </p:txBody>
      </p:sp>
      <p:sp>
        <p:nvSpPr>
          <p:cNvPr id="7" name="Oval 62"/>
          <p:cNvSpPr>
            <a:spLocks noChangeArrowheads="1"/>
          </p:cNvSpPr>
          <p:nvPr/>
        </p:nvSpPr>
        <p:spPr bwMode="auto">
          <a:xfrm>
            <a:off x="1263650" y="2432050"/>
            <a:ext cx="649288" cy="649288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107950" y="1411288"/>
            <a:ext cx="2519363" cy="208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466725" y="2563813"/>
            <a:ext cx="576263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94666" y="633535"/>
            <a:ext cx="8623055" cy="658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1" lang="en-US" altLang="ja-JP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 for K-pp bound state using </a:t>
            </a:r>
            <a:r>
              <a:rPr kumimoji="1" lang="en-US" altLang="ja-JP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He(K</a:t>
            </a:r>
            <a:r>
              <a:rPr kumimoji="1" lang="en-US" altLang="ja-JP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,n) reaction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249238" y="2419350"/>
            <a:ext cx="288925" cy="2889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77800" y="1741488"/>
            <a:ext cx="520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>
                <a:solidFill>
                  <a:schemeClr val="folHlink"/>
                </a:solidFill>
                <a:latin typeface="Tahoma" pitchFamily="34" charset="0"/>
              </a:rPr>
              <a:t>K</a:t>
            </a:r>
            <a:r>
              <a:rPr lang="en-US" altLang="ja-JP" sz="3200" b="0" baseline="30000">
                <a:solidFill>
                  <a:schemeClr val="folHlink"/>
                </a:solidFill>
                <a:latin typeface="Tahoma" pitchFamily="34" charset="0"/>
              </a:rPr>
              <a:t>-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376363" y="1555750"/>
            <a:ext cx="819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 baseline="30000">
                <a:solidFill>
                  <a:schemeClr val="hlink"/>
                </a:solidFill>
                <a:latin typeface="Tahoma" pitchFamily="34" charset="0"/>
              </a:rPr>
              <a:t>3</a:t>
            </a:r>
            <a:r>
              <a:rPr lang="en-US" altLang="ja-JP" sz="3200" b="0">
                <a:solidFill>
                  <a:schemeClr val="hlink"/>
                </a:solidFill>
                <a:latin typeface="Tahoma" pitchFamily="34" charset="0"/>
              </a:rPr>
              <a:t>He</a:t>
            </a:r>
          </a:p>
        </p:txBody>
      </p:sp>
      <p:grpSp>
        <p:nvGrpSpPr>
          <p:cNvPr id="23" name="Group 51"/>
          <p:cNvGrpSpPr>
            <a:grpSpLocks/>
          </p:cNvGrpSpPr>
          <p:nvPr/>
        </p:nvGrpSpPr>
        <p:grpSpPr bwMode="auto">
          <a:xfrm>
            <a:off x="2619374" y="1784351"/>
            <a:ext cx="1546225" cy="1139825"/>
            <a:chOff x="1650" y="1124"/>
            <a:chExt cx="974" cy="718"/>
          </a:xfrm>
        </p:grpSpPr>
        <p:sp>
          <p:nvSpPr>
            <p:cNvPr id="24" name="AutoShape 41"/>
            <p:cNvSpPr>
              <a:spLocks noChangeArrowheads="1"/>
            </p:cNvSpPr>
            <p:nvPr/>
          </p:nvSpPr>
          <p:spPr bwMode="auto">
            <a:xfrm>
              <a:off x="1791" y="1434"/>
              <a:ext cx="680" cy="40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Text Box 42"/>
            <p:cNvSpPr txBox="1">
              <a:spLocks noChangeArrowheads="1"/>
            </p:cNvSpPr>
            <p:nvPr/>
          </p:nvSpPr>
          <p:spPr bwMode="auto">
            <a:xfrm>
              <a:off x="1650" y="1124"/>
              <a:ext cx="97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0" dirty="0" smtClean="0">
                  <a:solidFill>
                    <a:schemeClr val="hlink"/>
                  </a:solidFill>
                  <a:latin typeface="Tahoma" pitchFamily="34" charset="0"/>
                </a:rPr>
                <a:t>Formation</a:t>
              </a:r>
              <a:endParaRPr lang="en-US" altLang="ja-JP" sz="2400" b="0" dirty="0">
                <a:solidFill>
                  <a:schemeClr val="hlink"/>
                </a:solidFill>
                <a:latin typeface="Tahoma" pitchFamily="34" charset="0"/>
              </a:endParaRPr>
            </a:p>
          </p:txBody>
        </p:sp>
      </p:grpSp>
      <p:sp>
        <p:nvSpPr>
          <p:cNvPr id="27" name="Text Box 45"/>
          <p:cNvSpPr txBox="1">
            <a:spLocks noChangeArrowheads="1"/>
          </p:cNvSpPr>
          <p:nvPr/>
        </p:nvSpPr>
        <p:spPr bwMode="auto">
          <a:xfrm>
            <a:off x="4148138" y="4770215"/>
            <a:ext cx="49471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b="1" dirty="0" smtClean="0">
                <a:latin typeface="Tahoma" pitchFamily="34" charset="0"/>
              </a:rPr>
              <a:t>exclusive measurement</a:t>
            </a:r>
            <a:r>
              <a:rPr lang="en-US" altLang="ja-JP" sz="2400" b="0" dirty="0" smtClean="0">
                <a:latin typeface="Tahoma" pitchFamily="34" charset="0"/>
              </a:rPr>
              <a:t> by</a:t>
            </a:r>
            <a:r>
              <a:rPr lang="en-US" altLang="ja-JP" sz="2400" b="0" dirty="0">
                <a:latin typeface="Tahoma" pitchFamily="34" charset="0"/>
              </a:rPr>
              <a:t/>
            </a:r>
            <a:br>
              <a:rPr lang="en-US" altLang="ja-JP" sz="2400" b="0" dirty="0">
                <a:latin typeface="Tahoma" pitchFamily="34" charset="0"/>
              </a:rPr>
            </a:br>
            <a:r>
              <a:rPr lang="en-US" altLang="ja-JP" sz="2400" b="1" dirty="0">
                <a:solidFill>
                  <a:srgbClr val="FF0000"/>
                </a:solidFill>
                <a:latin typeface="Tahoma" pitchFamily="34" charset="0"/>
              </a:rPr>
              <a:t>Missing mass spectroscopy</a:t>
            </a:r>
          </a:p>
          <a:p>
            <a:pPr algn="ctr"/>
            <a:r>
              <a:rPr lang="en-US" altLang="ja-JP" sz="2400" dirty="0" smtClean="0">
                <a:latin typeface="Tahoma" pitchFamily="34" charset="0"/>
              </a:rPr>
              <a:t>and</a:t>
            </a:r>
            <a:endParaRPr lang="en-US" altLang="ja-JP" sz="2400" b="0" dirty="0">
              <a:latin typeface="Tahoma" pitchFamily="34" charset="0"/>
            </a:endParaRPr>
          </a:p>
          <a:p>
            <a:pPr algn="ctr"/>
            <a:r>
              <a:rPr lang="en-US" altLang="ja-JP" sz="2400" b="1" dirty="0">
                <a:solidFill>
                  <a:srgbClr val="FF0000"/>
                </a:solidFill>
                <a:latin typeface="Tahoma" pitchFamily="34" charset="0"/>
              </a:rPr>
              <a:t>Invariant mass </a:t>
            </a:r>
            <a:r>
              <a:rPr lang="en-US" altLang="ja-JP" sz="2400" b="1" dirty="0" smtClean="0">
                <a:solidFill>
                  <a:srgbClr val="FF0000"/>
                </a:solidFill>
                <a:latin typeface="Tahoma" pitchFamily="34" charset="0"/>
              </a:rPr>
              <a:t>reconstruction</a:t>
            </a:r>
            <a:r>
              <a:rPr lang="en-US" altLang="ja-JP" sz="2400" b="1" dirty="0" smtClean="0">
                <a:latin typeface="Tahoma" pitchFamily="34" charset="0"/>
              </a:rPr>
              <a:t> </a:t>
            </a:r>
          </a:p>
        </p:txBody>
      </p:sp>
      <p:sp>
        <p:nvSpPr>
          <p:cNvPr id="28" name="Rectangle 46"/>
          <p:cNvSpPr>
            <a:spLocks noChangeArrowheads="1"/>
          </p:cNvSpPr>
          <p:nvPr/>
        </p:nvSpPr>
        <p:spPr bwMode="auto">
          <a:xfrm>
            <a:off x="4494458" y="5208734"/>
            <a:ext cx="4239234" cy="360363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" name="Rectangle 47"/>
          <p:cNvSpPr>
            <a:spLocks noChangeArrowheads="1"/>
          </p:cNvSpPr>
          <p:nvPr/>
        </p:nvSpPr>
        <p:spPr bwMode="auto">
          <a:xfrm>
            <a:off x="4239970" y="5916148"/>
            <a:ext cx="4728184" cy="360363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43" name="Group 52"/>
          <p:cNvGrpSpPr>
            <a:grpSpLocks/>
          </p:cNvGrpSpPr>
          <p:nvPr/>
        </p:nvGrpSpPr>
        <p:grpSpPr bwMode="auto">
          <a:xfrm>
            <a:off x="3416295" y="3371847"/>
            <a:ext cx="1719685" cy="668063"/>
            <a:chOff x="2099" y="2124"/>
            <a:chExt cx="1141" cy="482"/>
          </a:xfrm>
        </p:grpSpPr>
        <p:sp>
          <p:nvSpPr>
            <p:cNvPr id="44" name="AutoShape 24"/>
            <p:cNvSpPr>
              <a:spLocks noChangeArrowheads="1"/>
            </p:cNvSpPr>
            <p:nvPr/>
          </p:nvSpPr>
          <p:spPr bwMode="auto">
            <a:xfrm rot="2983643">
              <a:off x="2337" y="1886"/>
              <a:ext cx="363" cy="840"/>
            </a:xfrm>
            <a:prstGeom prst="downArrow">
              <a:avLst>
                <a:gd name="adj1" fmla="val 32685"/>
                <a:gd name="adj2" fmla="val 1080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45" name="Text Box 37"/>
            <p:cNvSpPr txBox="1">
              <a:spLocks noChangeArrowheads="1"/>
            </p:cNvSpPr>
            <p:nvPr/>
          </p:nvSpPr>
          <p:spPr bwMode="auto">
            <a:xfrm>
              <a:off x="2573" y="2276"/>
              <a:ext cx="66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0" dirty="0">
                  <a:solidFill>
                    <a:schemeClr val="hlink"/>
                  </a:solidFill>
                  <a:latin typeface="Tahoma" pitchFamily="34" charset="0"/>
                </a:rPr>
                <a:t>Decay</a:t>
              </a:r>
            </a:p>
          </p:txBody>
        </p:sp>
      </p:grpSp>
      <p:sp>
        <p:nvSpPr>
          <p:cNvPr id="48" name="Oval 57"/>
          <p:cNvSpPr>
            <a:spLocks noChangeArrowheads="1"/>
          </p:cNvSpPr>
          <p:nvPr/>
        </p:nvSpPr>
        <p:spPr bwMode="auto">
          <a:xfrm>
            <a:off x="1498600" y="2124075"/>
            <a:ext cx="647700" cy="647700"/>
          </a:xfrm>
          <a:prstGeom prst="ellipse">
            <a:avLst/>
          </a:prstGeom>
          <a:gradFill rotWithShape="1">
            <a:gsLst>
              <a:gs pos="0">
                <a:srgbClr val="00B050"/>
              </a:gs>
              <a:gs pos="100000">
                <a:srgbClr val="00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53" name="グループ化 52"/>
          <p:cNvGrpSpPr/>
          <p:nvPr/>
        </p:nvGrpSpPr>
        <p:grpSpPr>
          <a:xfrm>
            <a:off x="4140200" y="1344613"/>
            <a:ext cx="3600450" cy="2222500"/>
            <a:chOff x="4140200" y="1344613"/>
            <a:chExt cx="3600450" cy="2222500"/>
          </a:xfrm>
        </p:grpSpPr>
        <p:sp>
          <p:nvSpPr>
            <p:cNvPr id="8" name="Oval 59"/>
            <p:cNvSpPr>
              <a:spLocks noChangeArrowheads="1"/>
            </p:cNvSpPr>
            <p:nvPr/>
          </p:nvSpPr>
          <p:spPr bwMode="auto">
            <a:xfrm>
              <a:off x="4432300" y="2466975"/>
              <a:ext cx="649288" cy="649288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4140200" y="1344613"/>
              <a:ext cx="3600450" cy="22225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4490916" y="1627356"/>
              <a:ext cx="122229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chemeClr val="tx2"/>
                  </a:solidFill>
                  <a:latin typeface="Tahoma" pitchFamily="34" charset="0"/>
                </a:rPr>
                <a:t>K</a:t>
              </a:r>
              <a:r>
                <a:rPr lang="en-US" altLang="ja-JP" sz="2000" b="1" baseline="30000" dirty="0">
                  <a:solidFill>
                    <a:schemeClr val="tx2"/>
                  </a:solidFill>
                  <a:latin typeface="Tahoma" pitchFamily="34" charset="0"/>
                </a:rPr>
                <a:t>-</a:t>
              </a:r>
              <a:r>
                <a:rPr lang="en-US" altLang="ja-JP" sz="2000" b="1" dirty="0">
                  <a:solidFill>
                    <a:schemeClr val="tx2"/>
                  </a:solidFill>
                  <a:latin typeface="Tahoma" pitchFamily="34" charset="0"/>
                </a:rPr>
                <a:t>pp</a:t>
              </a:r>
            </a:p>
            <a:p>
              <a:pPr algn="ctr"/>
              <a:r>
                <a:rPr lang="en-US" altLang="ja-JP" sz="2000" b="1" dirty="0">
                  <a:solidFill>
                    <a:schemeClr val="tx2"/>
                  </a:solidFill>
                  <a:latin typeface="Tahoma" pitchFamily="34" charset="0"/>
                </a:rPr>
                <a:t>cluster</a:t>
              </a: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4932363" y="2635250"/>
              <a:ext cx="288925" cy="28892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7164388" y="2362200"/>
              <a:ext cx="433387" cy="158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6013450" y="1482725"/>
              <a:ext cx="158273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200" b="0">
                  <a:solidFill>
                    <a:schemeClr val="hlink"/>
                  </a:solidFill>
                  <a:latin typeface="Tahoma" pitchFamily="34" charset="0"/>
                </a:rPr>
                <a:t>neutron</a:t>
              </a: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4284663" y="1411288"/>
              <a:ext cx="1584325" cy="2087562"/>
            </a:xfrm>
            <a:prstGeom prst="ellips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" name="Rectangle 38"/>
            <p:cNvSpPr>
              <a:spLocks noChangeArrowheads="1"/>
            </p:cNvSpPr>
            <p:nvPr/>
          </p:nvSpPr>
          <p:spPr bwMode="auto">
            <a:xfrm>
              <a:off x="5940425" y="1482725"/>
              <a:ext cx="1728788" cy="19446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" name="Oval 56"/>
            <p:cNvSpPr>
              <a:spLocks noChangeArrowheads="1"/>
            </p:cNvSpPr>
            <p:nvPr/>
          </p:nvSpPr>
          <p:spPr bwMode="auto">
            <a:xfrm>
              <a:off x="6494463" y="2047875"/>
              <a:ext cx="647700" cy="647700"/>
            </a:xfrm>
            <a:prstGeom prst="ellipse">
              <a:avLst/>
            </a:prstGeom>
            <a:gradFill rotWithShape="1">
              <a:gsLst>
                <a:gs pos="0">
                  <a:srgbClr val="00B050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" name="Oval 58"/>
            <p:cNvSpPr>
              <a:spLocks noChangeArrowheads="1"/>
            </p:cNvSpPr>
            <p:nvPr/>
          </p:nvSpPr>
          <p:spPr bwMode="auto">
            <a:xfrm>
              <a:off x="5103813" y="2481263"/>
              <a:ext cx="649287" cy="649287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0" name="Oval 61"/>
          <p:cNvSpPr>
            <a:spLocks noChangeArrowheads="1"/>
          </p:cNvSpPr>
          <p:nvPr/>
        </p:nvSpPr>
        <p:spPr bwMode="auto">
          <a:xfrm>
            <a:off x="1739900" y="2457450"/>
            <a:ext cx="649288" cy="649288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54" name="グループ化 53"/>
          <p:cNvGrpSpPr/>
          <p:nvPr/>
        </p:nvGrpSpPr>
        <p:grpSpPr>
          <a:xfrm>
            <a:off x="107950" y="3860800"/>
            <a:ext cx="3527425" cy="2663825"/>
            <a:chOff x="107950" y="3860800"/>
            <a:chExt cx="3527425" cy="2663825"/>
          </a:xfrm>
        </p:grpSpPr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107950" y="3860800"/>
              <a:ext cx="3527425" cy="26638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 b="0">
                <a:latin typeface="Tahoma" pitchFamily="34" charset="0"/>
              </a:endParaRPr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1187450" y="4727575"/>
              <a:ext cx="647700" cy="64770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2627313" y="5016500"/>
              <a:ext cx="576262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flipH="1">
              <a:off x="1187450" y="5303838"/>
              <a:ext cx="215900" cy="2159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1042988" y="4230688"/>
              <a:ext cx="49847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600" b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2339975" y="4219575"/>
              <a:ext cx="40957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200" b="0">
                  <a:solidFill>
                    <a:srgbClr val="FF33CC"/>
                  </a:solidFill>
                  <a:latin typeface="Tahoma" pitchFamily="34" charset="0"/>
                </a:rPr>
                <a:t>p</a:t>
              </a:r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539750" y="5375275"/>
              <a:ext cx="288925" cy="288925"/>
            </a:xfrm>
            <a:prstGeom prst="ellipse">
              <a:avLst/>
            </a:prstGeom>
            <a:gradFill rotWithShape="1">
              <a:gsLst>
                <a:gs pos="0">
                  <a:srgbClr val="339966"/>
                </a:gs>
                <a:gs pos="100000">
                  <a:srgbClr val="3399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 flipH="1">
              <a:off x="827088" y="5519738"/>
              <a:ext cx="360362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H="1">
              <a:off x="1187450" y="5519738"/>
              <a:ext cx="0" cy="28733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466725" y="5730875"/>
              <a:ext cx="40957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200" b="0">
                  <a:solidFill>
                    <a:srgbClr val="FF33CC"/>
                  </a:solidFill>
                  <a:latin typeface="Tahoma" pitchFamily="34" charset="0"/>
                </a:rPr>
                <a:t>p</a:t>
              </a:r>
            </a:p>
          </p:txBody>
        </p:sp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250825" y="4943475"/>
              <a:ext cx="50482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200" b="0">
                  <a:solidFill>
                    <a:srgbClr val="33CC33"/>
                  </a:solidFill>
                  <a:latin typeface="Symbol" pitchFamily="18" charset="2"/>
                </a:rPr>
                <a:t>p</a:t>
              </a:r>
              <a:r>
                <a:rPr lang="en-US" altLang="ja-JP" sz="3200" b="0" baseline="30000">
                  <a:solidFill>
                    <a:srgbClr val="33CC33"/>
                  </a:solidFill>
                  <a:latin typeface="Tahoma" pitchFamily="34" charset="0"/>
                </a:rPr>
                <a:t>-</a:t>
              </a:r>
            </a:p>
          </p:txBody>
        </p:sp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179388" y="4291013"/>
              <a:ext cx="3384550" cy="2160587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solidFill>
                  <a:schemeClr val="tx2"/>
                </a:solidFill>
                <a:latin typeface="Tahoma" pitchFamily="34" charset="0"/>
              </a:endParaRPr>
            </a:p>
          </p:txBody>
        </p:sp>
        <p:sp>
          <p:nvSpPr>
            <p:cNvPr id="42" name="Text Box 49"/>
            <p:cNvSpPr txBox="1">
              <a:spLocks noChangeArrowheads="1"/>
            </p:cNvSpPr>
            <p:nvPr/>
          </p:nvSpPr>
          <p:spPr bwMode="auto">
            <a:xfrm>
              <a:off x="139700" y="3894138"/>
              <a:ext cx="345281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 dirty="0">
                  <a:solidFill>
                    <a:schemeClr val="tx2"/>
                  </a:solidFill>
                  <a:latin typeface="Tahoma" pitchFamily="34" charset="0"/>
                </a:rPr>
                <a:t>Mode to decay charged particles</a:t>
              </a:r>
            </a:p>
          </p:txBody>
        </p:sp>
        <p:sp>
          <p:nvSpPr>
            <p:cNvPr id="51" name="Oval 63"/>
            <p:cNvSpPr>
              <a:spLocks noChangeArrowheads="1"/>
            </p:cNvSpPr>
            <p:nvPr/>
          </p:nvSpPr>
          <p:spPr bwMode="auto">
            <a:xfrm>
              <a:off x="2195513" y="4732338"/>
              <a:ext cx="649287" cy="649287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" name="Oval 64"/>
            <p:cNvSpPr>
              <a:spLocks noChangeArrowheads="1"/>
            </p:cNvSpPr>
            <p:nvPr/>
          </p:nvSpPr>
          <p:spPr bwMode="auto">
            <a:xfrm>
              <a:off x="839788" y="5783263"/>
              <a:ext cx="649287" cy="649287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2" name="Text Box 40"/>
          <p:cNvSpPr txBox="1">
            <a:spLocks noChangeArrowheads="1"/>
          </p:cNvSpPr>
          <p:nvPr/>
        </p:nvSpPr>
        <p:spPr bwMode="auto">
          <a:xfrm rot="20212104">
            <a:off x="6372225" y="2674938"/>
            <a:ext cx="2457450" cy="1401762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2800" b="0" dirty="0">
                <a:solidFill>
                  <a:srgbClr val="FFFF00"/>
                </a:solidFill>
                <a:latin typeface="Tahoma" pitchFamily="34" charset="0"/>
              </a:rPr>
              <a:t>Missing mass</a:t>
            </a:r>
          </a:p>
          <a:p>
            <a:pPr algn="ctr"/>
            <a:r>
              <a:rPr lang="en-US" altLang="ja-JP" sz="2800" b="0" dirty="0">
                <a:solidFill>
                  <a:srgbClr val="FFFF00"/>
                </a:solidFill>
                <a:latin typeface="Tahoma" pitchFamily="34" charset="0"/>
              </a:rPr>
              <a:t>Spectroscopy</a:t>
            </a:r>
            <a:br>
              <a:rPr lang="en-US" altLang="ja-JP" sz="2800" b="0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altLang="ja-JP" sz="2800" b="0" dirty="0">
                <a:solidFill>
                  <a:srgbClr val="FFFF00"/>
                </a:solidFill>
                <a:latin typeface="Tahoma" pitchFamily="34" charset="0"/>
              </a:rPr>
              <a:t>via neutron </a:t>
            </a: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 rot="20111148">
            <a:off x="1692275" y="5373688"/>
            <a:ext cx="2576513" cy="974725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2800" b="0" dirty="0">
                <a:solidFill>
                  <a:srgbClr val="FFFF00"/>
                </a:solidFill>
                <a:latin typeface="Tahoma" pitchFamily="34" charset="0"/>
              </a:rPr>
              <a:t>Invariant mass reconstruction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22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setup.jpg"/>
          <p:cNvPicPr>
            <a:picLocks noChangeAspect="1"/>
          </p:cNvPicPr>
          <p:nvPr/>
        </p:nvPicPr>
        <p:blipFill>
          <a:blip r:embed="rId4" cstate="print"/>
          <a:srcRect l="2846" t="16830" r="407" b="3364"/>
          <a:stretch>
            <a:fillRect/>
          </a:stretch>
        </p:blipFill>
        <p:spPr>
          <a:xfrm>
            <a:off x="480646" y="1793630"/>
            <a:ext cx="8370277" cy="5005754"/>
          </a:xfrm>
          <a:prstGeom prst="rect">
            <a:avLst/>
          </a:prstGeom>
        </p:spPr>
      </p:pic>
      <p:pic>
        <p:nvPicPr>
          <p:cNvPr id="44" name="図 43" descr="K18BRエリア案 MODEL (1).png"/>
          <p:cNvPicPr>
            <a:picLocks noChangeAspect="1"/>
          </p:cNvPicPr>
          <p:nvPr/>
        </p:nvPicPr>
        <p:blipFill>
          <a:blip r:embed="rId5" cstate="print"/>
          <a:srcRect t="14701" r="35960"/>
          <a:stretch>
            <a:fillRect/>
          </a:stretch>
        </p:blipFill>
        <p:spPr>
          <a:xfrm rot="5400000">
            <a:off x="1372072" y="-820143"/>
            <a:ext cx="3105670" cy="5849815"/>
          </a:xfrm>
          <a:prstGeom prst="rect">
            <a:avLst/>
          </a:prstGeo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J-PARC E15 Setup</a:t>
            </a:r>
            <a:endParaRPr kumimoji="1" lang="ja-JP" altLang="en-US" b="1" dirty="0"/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46892" y="5814646"/>
            <a:ext cx="656493" cy="339969"/>
          </a:xfrm>
          <a:prstGeom prst="straightConnector1">
            <a:avLst/>
          </a:prstGeom>
          <a:ln w="762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-11723" y="6069138"/>
            <a:ext cx="1239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1GeV/c</a:t>
            </a:r>
          </a:p>
          <a:p>
            <a:pPr algn="ctr"/>
            <a:r>
              <a:rPr lang="en-US" altLang="ja-JP" sz="2400" b="1" dirty="0" smtClean="0"/>
              <a:t>K- beam</a:t>
            </a:r>
            <a:endParaRPr kumimoji="1" lang="ja-JP" altLang="en-US" sz="2400" b="1" dirty="0"/>
          </a:p>
        </p:txBody>
      </p:sp>
      <p:cxnSp>
        <p:nvCxnSpPr>
          <p:cNvPr id="33" name="直線矢印コネクタ 32"/>
          <p:cNvCxnSpPr>
            <a:stCxn id="49" idx="1"/>
          </p:cNvCxnSpPr>
          <p:nvPr/>
        </p:nvCxnSpPr>
        <p:spPr>
          <a:xfrm rot="16200000" flipV="1">
            <a:off x="1565032" y="4730262"/>
            <a:ext cx="544704" cy="27507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49" idx="5"/>
          </p:cNvCxnSpPr>
          <p:nvPr/>
        </p:nvCxnSpPr>
        <p:spPr>
          <a:xfrm rot="16200000" flipH="1">
            <a:off x="2069540" y="5211322"/>
            <a:ext cx="439199" cy="46264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49" idx="4"/>
          </p:cNvCxnSpPr>
          <p:nvPr/>
        </p:nvCxnSpPr>
        <p:spPr>
          <a:xfrm rot="16200000" flipH="1">
            <a:off x="1793631" y="5462952"/>
            <a:ext cx="574430" cy="12895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8"/>
          <p:cNvSpPr/>
          <p:nvPr/>
        </p:nvSpPr>
        <p:spPr>
          <a:xfrm>
            <a:off x="1957753" y="5122983"/>
            <a:ext cx="117231" cy="1172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477108" y="4044462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p</a:t>
            </a:r>
            <a:endParaRPr kumimoji="1" lang="ja-JP" altLang="en-US" sz="2800" b="1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485293" y="5486401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Symbol" pitchFamily="18" charset="2"/>
              </a:rPr>
              <a:t>p</a:t>
            </a:r>
            <a:r>
              <a:rPr kumimoji="1" lang="en-US" altLang="ja-JP" sz="2800" b="1" baseline="30000" dirty="0" smtClean="0">
                <a:latin typeface="Symbol" pitchFamily="18" charset="2"/>
              </a:rPr>
              <a:t>-</a:t>
            </a:r>
            <a:endParaRPr kumimoji="1" lang="ja-JP" altLang="en-US" sz="2800" b="1" baseline="30000" dirty="0">
              <a:latin typeface="Symbol" pitchFamily="18" charset="2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028093" y="5697416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p</a:t>
            </a:r>
            <a:endParaRPr kumimoji="1" lang="ja-JP" altLang="en-US" sz="2800" b="1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625974" y="4278925"/>
            <a:ext cx="346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n</a:t>
            </a:r>
            <a:endParaRPr kumimoji="1" lang="ja-JP" altLang="en-US" sz="2800" b="1" dirty="0"/>
          </a:p>
        </p:txBody>
      </p:sp>
      <p:grpSp>
        <p:nvGrpSpPr>
          <p:cNvPr id="41" name="グループ化 40"/>
          <p:cNvGrpSpPr/>
          <p:nvPr/>
        </p:nvGrpSpPr>
        <p:grpSpPr>
          <a:xfrm>
            <a:off x="7677584" y="2807681"/>
            <a:ext cx="1279689" cy="832332"/>
            <a:chOff x="7536066" y="2883883"/>
            <a:chExt cx="1279689" cy="832332"/>
          </a:xfrm>
        </p:grpSpPr>
        <p:sp>
          <p:nvSpPr>
            <p:cNvPr id="32" name="角丸四角形 31"/>
            <p:cNvSpPr/>
            <p:nvPr/>
          </p:nvSpPr>
          <p:spPr>
            <a:xfrm>
              <a:off x="7549663" y="2942492"/>
              <a:ext cx="1266092" cy="77372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7536066" y="2883883"/>
              <a:ext cx="12562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b="1" dirty="0" smtClean="0"/>
                <a:t>Neutron</a:t>
              </a:r>
            </a:p>
            <a:p>
              <a:pPr algn="ctr"/>
              <a:r>
                <a:rPr kumimoji="1" lang="en-US" altLang="ja-JP" sz="2400" b="1" dirty="0" err="1" smtClean="0"/>
                <a:t>ToF</a:t>
              </a:r>
              <a:r>
                <a:rPr kumimoji="1" lang="en-US" altLang="ja-JP" sz="2400" b="1" dirty="0" smtClean="0"/>
                <a:t> Wall</a:t>
              </a:r>
              <a:endParaRPr kumimoji="1" lang="ja-JP" altLang="en-US" sz="2400" b="1" dirty="0"/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3473383" y="5300502"/>
            <a:ext cx="1513363" cy="1230924"/>
            <a:chOff x="3362848" y="5251939"/>
            <a:chExt cx="1513363" cy="1230924"/>
          </a:xfrm>
        </p:grpSpPr>
        <p:sp>
          <p:nvSpPr>
            <p:cNvPr id="39" name="角丸四角形 38"/>
            <p:cNvSpPr/>
            <p:nvPr/>
          </p:nvSpPr>
          <p:spPr>
            <a:xfrm>
              <a:off x="3423140" y="5251939"/>
              <a:ext cx="1430214" cy="123092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3362848" y="5263665"/>
              <a:ext cx="151336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b="1" dirty="0" smtClean="0"/>
                <a:t>Cylindrical</a:t>
              </a:r>
            </a:p>
            <a:p>
              <a:pPr algn="ctr"/>
              <a:r>
                <a:rPr kumimoji="1" lang="en-US" altLang="ja-JP" sz="2400" b="1" dirty="0" smtClean="0"/>
                <a:t>Detector</a:t>
              </a:r>
            </a:p>
            <a:p>
              <a:pPr algn="ctr"/>
              <a:r>
                <a:rPr kumimoji="1" lang="en-US" altLang="ja-JP" sz="2400" b="1" dirty="0" smtClean="0"/>
                <a:t>System</a:t>
              </a: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4692613" y="3895384"/>
            <a:ext cx="2262554" cy="830997"/>
            <a:chOff x="2085033" y="2893921"/>
            <a:chExt cx="2262554" cy="830997"/>
          </a:xfrm>
        </p:grpSpPr>
        <p:sp>
          <p:nvSpPr>
            <p:cNvPr id="40" name="角丸四角形 39"/>
            <p:cNvSpPr/>
            <p:nvPr/>
          </p:nvSpPr>
          <p:spPr>
            <a:xfrm>
              <a:off x="2143651" y="2940814"/>
              <a:ext cx="2121875" cy="71510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2085033" y="2893921"/>
              <a:ext cx="22625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dirty="0" smtClean="0"/>
                <a:t>Beam Sweeping</a:t>
              </a:r>
            </a:p>
            <a:p>
              <a:pPr algn="ctr"/>
              <a:r>
                <a:rPr kumimoji="1" lang="en-US" altLang="ja-JP" sz="2400" b="1" dirty="0" smtClean="0"/>
                <a:t>Magnet</a:t>
              </a:r>
              <a:endParaRPr kumimoji="1" lang="ja-JP" altLang="en-US" sz="2400" b="1" dirty="0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0" y="2197408"/>
            <a:ext cx="17331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/>
              <a:t>K1.8BR </a:t>
            </a:r>
          </a:p>
          <a:p>
            <a:pPr algn="ctr"/>
            <a:r>
              <a:rPr lang="en-US" altLang="ja-JP" sz="2800" b="1" dirty="0" smtClean="0"/>
              <a:t>Beam Line</a:t>
            </a:r>
          </a:p>
        </p:txBody>
      </p:sp>
      <p:cxnSp>
        <p:nvCxnSpPr>
          <p:cNvPr id="46" name="直線矢印コネクタ 45"/>
          <p:cNvCxnSpPr>
            <a:stCxn id="49" idx="7"/>
          </p:cNvCxnSpPr>
          <p:nvPr/>
        </p:nvCxnSpPr>
        <p:spPr>
          <a:xfrm rot="5400000" flipH="1" flipV="1">
            <a:off x="3701580" y="881763"/>
            <a:ext cx="2614624" cy="590215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 rot="20191787">
            <a:off x="5271534" y="3094886"/>
            <a:ext cx="2582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F0"/>
                </a:solidFill>
              </a:rPr>
              <a:t>flight length = 15m</a:t>
            </a:r>
            <a:endParaRPr kumimoji="1" lang="ja-JP" altLang="en-US" sz="2400" b="1" dirty="0">
              <a:solidFill>
                <a:srgbClr val="00B0F0"/>
              </a:solidFill>
            </a:endParaRPr>
          </a:p>
        </p:txBody>
      </p:sp>
      <p:sp>
        <p:nvSpPr>
          <p:cNvPr id="43" name="フリーフォーム 42"/>
          <p:cNvSpPr/>
          <p:nvPr/>
        </p:nvSpPr>
        <p:spPr>
          <a:xfrm>
            <a:off x="2451100" y="1943100"/>
            <a:ext cx="323850" cy="374650"/>
          </a:xfrm>
          <a:custGeom>
            <a:avLst/>
            <a:gdLst>
              <a:gd name="connsiteX0" fmla="*/ 76200 w 323850"/>
              <a:gd name="connsiteY0" fmla="*/ 0 h 374650"/>
              <a:gd name="connsiteX1" fmla="*/ 0 w 323850"/>
              <a:gd name="connsiteY1" fmla="*/ 311150 h 374650"/>
              <a:gd name="connsiteX2" fmla="*/ 241300 w 323850"/>
              <a:gd name="connsiteY2" fmla="*/ 374650 h 374650"/>
              <a:gd name="connsiteX3" fmla="*/ 323850 w 323850"/>
              <a:gd name="connsiteY3" fmla="*/ 63500 h 374650"/>
              <a:gd name="connsiteX4" fmla="*/ 76200 w 323850"/>
              <a:gd name="connsiteY4" fmla="*/ 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50" h="374650">
                <a:moveTo>
                  <a:pt x="76200" y="0"/>
                </a:moveTo>
                <a:lnTo>
                  <a:pt x="0" y="311150"/>
                </a:lnTo>
                <a:lnTo>
                  <a:pt x="241300" y="374650"/>
                </a:lnTo>
                <a:lnTo>
                  <a:pt x="323850" y="63500"/>
                </a:lnTo>
                <a:lnTo>
                  <a:pt x="7620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/>
        </p:nvSpPr>
        <p:spPr>
          <a:xfrm>
            <a:off x="2851150" y="1993900"/>
            <a:ext cx="342900" cy="469900"/>
          </a:xfrm>
          <a:custGeom>
            <a:avLst/>
            <a:gdLst>
              <a:gd name="connsiteX0" fmla="*/ 107950 w 342900"/>
              <a:gd name="connsiteY0" fmla="*/ 0 h 469900"/>
              <a:gd name="connsiteX1" fmla="*/ 0 w 342900"/>
              <a:gd name="connsiteY1" fmla="*/ 406400 h 469900"/>
              <a:gd name="connsiteX2" fmla="*/ 247650 w 342900"/>
              <a:gd name="connsiteY2" fmla="*/ 469900 h 469900"/>
              <a:gd name="connsiteX3" fmla="*/ 342900 w 342900"/>
              <a:gd name="connsiteY3" fmla="*/ 69850 h 469900"/>
              <a:gd name="connsiteX4" fmla="*/ 107950 w 342900"/>
              <a:gd name="connsiteY4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469900">
                <a:moveTo>
                  <a:pt x="107950" y="0"/>
                </a:moveTo>
                <a:lnTo>
                  <a:pt x="0" y="406400"/>
                </a:lnTo>
                <a:lnTo>
                  <a:pt x="247650" y="469900"/>
                </a:lnTo>
                <a:lnTo>
                  <a:pt x="342900" y="69850"/>
                </a:lnTo>
                <a:lnTo>
                  <a:pt x="10795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/>
          <p:cNvSpPr/>
          <p:nvPr/>
        </p:nvSpPr>
        <p:spPr>
          <a:xfrm>
            <a:off x="5003800" y="2457450"/>
            <a:ext cx="241300" cy="584200"/>
          </a:xfrm>
          <a:custGeom>
            <a:avLst/>
            <a:gdLst>
              <a:gd name="connsiteX0" fmla="*/ 0 w 241300"/>
              <a:gd name="connsiteY0" fmla="*/ 552450 h 584200"/>
              <a:gd name="connsiteX1" fmla="*/ 133350 w 241300"/>
              <a:gd name="connsiteY1" fmla="*/ 0 h 584200"/>
              <a:gd name="connsiteX2" fmla="*/ 241300 w 241300"/>
              <a:gd name="connsiteY2" fmla="*/ 25400 h 584200"/>
              <a:gd name="connsiteX3" fmla="*/ 101600 w 241300"/>
              <a:gd name="connsiteY3" fmla="*/ 584200 h 584200"/>
              <a:gd name="connsiteX4" fmla="*/ 0 w 241300"/>
              <a:gd name="connsiteY4" fmla="*/ 55245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00" h="584200">
                <a:moveTo>
                  <a:pt x="0" y="552450"/>
                </a:moveTo>
                <a:lnTo>
                  <a:pt x="133350" y="0"/>
                </a:lnTo>
                <a:lnTo>
                  <a:pt x="241300" y="25400"/>
                </a:lnTo>
                <a:lnTo>
                  <a:pt x="101600" y="584200"/>
                </a:lnTo>
                <a:lnTo>
                  <a:pt x="0" y="5524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/>
          <p:cNvCxnSpPr/>
          <p:nvPr/>
        </p:nvCxnSpPr>
        <p:spPr>
          <a:xfrm>
            <a:off x="2590800" y="2120900"/>
            <a:ext cx="2755900" cy="692150"/>
          </a:xfrm>
          <a:prstGeom prst="line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V="1">
            <a:off x="3162300" y="2159000"/>
            <a:ext cx="2362200" cy="63500"/>
          </a:xfrm>
          <a:prstGeom prst="line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 rot="778755">
            <a:off x="3829050" y="2565400"/>
            <a:ext cx="94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neutron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657112" y="1835150"/>
            <a:ext cx="168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Beam trajectory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121876" y="2286000"/>
            <a:ext cx="76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CDS &amp;</a:t>
            </a:r>
          </a:p>
          <a:p>
            <a:r>
              <a:rPr lang="en-US" altLang="ja-JP" dirty="0" smtClean="0">
                <a:solidFill>
                  <a:srgbClr val="002060"/>
                </a:solidFill>
              </a:rPr>
              <a:t>target</a:t>
            </a:r>
            <a:endParaRPr kumimoji="1" lang="en-US" altLang="ja-JP" dirty="0" smtClean="0">
              <a:solidFill>
                <a:srgbClr val="002060"/>
              </a:solidFill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555631" y="1324708"/>
            <a:ext cx="108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2060"/>
                </a:solidFill>
              </a:rPr>
              <a:t>Sweeping</a:t>
            </a:r>
          </a:p>
          <a:p>
            <a:pPr algn="ctr"/>
            <a:r>
              <a:rPr lang="en-US" altLang="ja-JP" dirty="0" smtClean="0">
                <a:solidFill>
                  <a:srgbClr val="002060"/>
                </a:solidFill>
              </a:rPr>
              <a:t>Magnet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572000" y="2965940"/>
            <a:ext cx="968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2060"/>
                </a:solidFill>
              </a:rPr>
              <a:t>Neutron</a:t>
            </a:r>
          </a:p>
          <a:p>
            <a:pPr algn="ctr"/>
            <a:r>
              <a:rPr lang="en-US" altLang="ja-JP" dirty="0" smtClean="0">
                <a:solidFill>
                  <a:srgbClr val="002060"/>
                </a:solidFill>
              </a:rPr>
              <a:t>Counter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22034" y="1371600"/>
            <a:ext cx="1469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2060"/>
                </a:solidFill>
              </a:rPr>
              <a:t>Beam Line</a:t>
            </a:r>
          </a:p>
          <a:p>
            <a:pPr algn="ctr"/>
            <a:r>
              <a:rPr kumimoji="1" lang="en-US" altLang="ja-JP" dirty="0" smtClean="0">
                <a:solidFill>
                  <a:srgbClr val="002060"/>
                </a:solidFill>
              </a:rPr>
              <a:t>Spectrometer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0" y="2551837"/>
            <a:ext cx="9144000" cy="1754326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will provide the</a:t>
            </a:r>
          </a:p>
          <a:p>
            <a:pPr algn="ctr"/>
            <a:r>
              <a:rPr lang="en-US" altLang="ja-JP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conclusive evidence of K</a:t>
            </a:r>
            <a:r>
              <a:rPr lang="en-US" altLang="ja-JP" sz="54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</a:p>
        </p:txBody>
      </p:sp>
      <p:pic>
        <p:nvPicPr>
          <p:cNvPr id="51" name="図 50" descr="CD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0313" y="4678239"/>
            <a:ext cx="3309257" cy="2168875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3.2|5.2|16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1|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1.6|3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8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2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10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24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31.3|9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25.6|6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21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4.4|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1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6|37.3|18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9772</TotalTime>
  <Words>3996</Words>
  <Application>Microsoft Office PowerPoint</Application>
  <PresentationFormat>画面に合わせる (4:3)</PresentationFormat>
  <Paragraphs>1072</Paragraphs>
  <Slides>68</Slides>
  <Notes>54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68</vt:i4>
      </vt:variant>
    </vt:vector>
  </HeadingPairs>
  <TitlesOfParts>
    <vt:vector size="70" baseType="lpstr">
      <vt:lpstr>Office テーマ</vt:lpstr>
      <vt:lpstr>Equation</vt:lpstr>
      <vt:lpstr>A search for double anti-kaon production in antiproton-3He　annihilation at J-PARC</vt:lpstr>
      <vt:lpstr>スライド 2</vt:lpstr>
      <vt:lpstr>スライド 3</vt:lpstr>
      <vt:lpstr>Kaonic Nuclear Cluster (KNC)</vt:lpstr>
      <vt:lpstr>Theoretical Situation of KNC</vt:lpstr>
      <vt:lpstr>Experimental Situation of KNC</vt:lpstr>
      <vt:lpstr>Experimental Situation of KNC (Cont’d)</vt:lpstr>
      <vt:lpstr>Experimental Principle of J-PARC E15</vt:lpstr>
      <vt:lpstr>J-PARC E15 Setup</vt:lpstr>
      <vt:lpstr>スライド 10</vt:lpstr>
      <vt:lpstr>Double-Kaonic Nuclear Cluster</vt:lpstr>
      <vt:lpstr>Double-Strangeness Production with pbar</vt:lpstr>
      <vt:lpstr>Production Mechanism of K-K-pp with pbar+3He?</vt:lpstr>
      <vt:lpstr>Double-Strangeness Production Yield by Stopped-pbar Annihilation</vt:lpstr>
      <vt:lpstr>Past Experiments of Double-Strangeness Production in Stopped-pbar Annihilation</vt:lpstr>
      <vt:lpstr>Past Experiments (Cont’d)</vt:lpstr>
      <vt:lpstr>Past Experiments (Cont’d)</vt:lpstr>
      <vt:lpstr>スライド 18</vt:lpstr>
      <vt:lpstr>How to Measure?</vt:lpstr>
      <vt:lpstr>Expected Kinematics</vt:lpstr>
      <vt:lpstr>Procedure of the K-K-pp Measurement</vt:lpstr>
      <vt:lpstr>Beam-Line</vt:lpstr>
      <vt:lpstr>Detector Design</vt:lpstr>
      <vt:lpstr>Trigger Scheme</vt:lpstr>
      <vt:lpstr>Detector Acceptance</vt:lpstr>
      <vt:lpstr>Expected K-K-pp Production Yield</vt:lpstr>
      <vt:lpstr>Expected K-K-pp Detction Yield</vt:lpstr>
      <vt:lpstr>Backgrounds</vt:lpstr>
      <vt:lpstr>Expected Spectra</vt:lpstr>
      <vt:lpstr>Expected Spectra @ 270kW, 4weeks</vt:lpstr>
      <vt:lpstr>スライド 31</vt:lpstr>
      <vt:lpstr>Summary</vt:lpstr>
      <vt:lpstr>スライド 33</vt:lpstr>
      <vt:lpstr>スライド 34</vt:lpstr>
      <vt:lpstr>K-pp Production with pbar at rest</vt:lpstr>
      <vt:lpstr>Expected Spectra @ 270kW, 4weeks</vt:lpstr>
      <vt:lpstr>Expected Spectra @ 50kW, 4weeks</vt:lpstr>
      <vt:lpstr>Expected Spectra @ 50kW, 4weeks</vt:lpstr>
      <vt:lpstr>in-flight experiment</vt:lpstr>
      <vt:lpstr>Detector Acceptance</vt:lpstr>
      <vt:lpstr>Expected K-K-pp Production Yield</vt:lpstr>
      <vt:lpstr>Expected K-K-pp Production Yield (Cont’d)</vt:lpstr>
      <vt:lpstr>Expected K-K-pp Detection Yield</vt:lpstr>
      <vt:lpstr>Expected Spectra @ 270kW, 4weeks</vt:lpstr>
      <vt:lpstr>Expected Spectra @ 270kW, 4weeks</vt:lpstr>
      <vt:lpstr>with Dipole-setup @ K1.1</vt:lpstr>
      <vt:lpstr>Detector Design (Cont’d)</vt:lpstr>
      <vt:lpstr>Detector Acceptance</vt:lpstr>
      <vt:lpstr>Expected K-K-pp Detection Yield</vt:lpstr>
      <vt:lpstr>Expected Spectra @ 270kW, 4weeks</vt:lpstr>
      <vt:lpstr>Expected Spectra @ 270kW, 4weeks</vt:lpstr>
      <vt:lpstr>Expected Spectra @ 270kW, 4weeks</vt:lpstr>
      <vt:lpstr>Expected Spectra @ 270kW, 4weeks</vt:lpstr>
      <vt:lpstr>スライド 54</vt:lpstr>
      <vt:lpstr>Interpretation of the Experimental Results</vt:lpstr>
      <vt:lpstr>K+K0LL Final State &amp; Background</vt:lpstr>
      <vt:lpstr>Expected Kinematics (Cont’d)</vt:lpstr>
      <vt:lpstr>Schedule</vt:lpstr>
      <vt:lpstr>Past Experiments of  Stopped-pbar Annihilation</vt:lpstr>
      <vt:lpstr>スライド 60</vt:lpstr>
      <vt:lpstr>スライド 61</vt:lpstr>
      <vt:lpstr>スライド 62</vt:lpstr>
      <vt:lpstr>スライド 63</vt:lpstr>
      <vt:lpstr>スライド 64</vt:lpstr>
      <vt:lpstr>スライド 65</vt:lpstr>
      <vt:lpstr>スライド 66</vt:lpstr>
      <vt:lpstr>スライド 67</vt:lpstr>
      <vt:lpstr>スライド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Z-Vertex Chamber for the J-PARC E15 experiment</dc:title>
  <dc:creator>sakuma</dc:creator>
  <cp:lastModifiedBy>sakuma</cp:lastModifiedBy>
  <cp:revision>1640</cp:revision>
  <dcterms:created xsi:type="dcterms:W3CDTF">2007-07-09T06:30:58Z</dcterms:created>
  <dcterms:modified xsi:type="dcterms:W3CDTF">2010-05-10T08:30:23Z</dcterms:modified>
</cp:coreProperties>
</file>