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6" r:id="rId2"/>
    <p:sldId id="385" r:id="rId3"/>
    <p:sldId id="386" r:id="rId4"/>
    <p:sldId id="402" r:id="rId5"/>
    <p:sldId id="387" r:id="rId6"/>
    <p:sldId id="390" r:id="rId7"/>
    <p:sldId id="392" r:id="rId8"/>
    <p:sldId id="396" r:id="rId9"/>
    <p:sldId id="391" r:id="rId10"/>
    <p:sldId id="393" r:id="rId11"/>
    <p:sldId id="395" r:id="rId12"/>
    <p:sldId id="388" r:id="rId13"/>
    <p:sldId id="397" r:id="rId14"/>
    <p:sldId id="398" r:id="rId15"/>
    <p:sldId id="399" r:id="rId16"/>
    <p:sldId id="400" r:id="rId17"/>
    <p:sldId id="401" r:id="rId18"/>
    <p:sldId id="403" r:id="rId19"/>
    <p:sldId id="389" r:id="rId20"/>
    <p:sldId id="376" r:id="rId21"/>
    <p:sldId id="265" r:id="rId22"/>
    <p:sldId id="379" r:id="rId23"/>
    <p:sldId id="407" r:id="rId24"/>
    <p:sldId id="304" r:id="rId25"/>
    <p:sldId id="302" r:id="rId26"/>
    <p:sldId id="359" r:id="rId27"/>
    <p:sldId id="355" r:id="rId28"/>
    <p:sldId id="361" r:id="rId29"/>
    <p:sldId id="305" r:id="rId30"/>
    <p:sldId id="404" r:id="rId31"/>
    <p:sldId id="363" r:id="rId32"/>
    <p:sldId id="366" r:id="rId33"/>
    <p:sldId id="405" r:id="rId34"/>
    <p:sldId id="373" r:id="rId35"/>
    <p:sldId id="384" r:id="rId36"/>
    <p:sldId id="382" r:id="rId37"/>
    <p:sldId id="383" r:id="rId38"/>
    <p:sldId id="406" r:id="rId39"/>
    <p:sldId id="266" r:id="rId40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2692" autoAdjust="0"/>
  </p:normalViewPr>
  <p:slideViewPr>
    <p:cSldViewPr showGuides="1">
      <p:cViewPr varScale="1">
        <p:scale>
          <a:sx n="72" d="100"/>
          <a:sy n="72" d="100"/>
        </p:scale>
        <p:origin x="-787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9100" cy="49696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39" y="2"/>
            <a:ext cx="2949100" cy="49696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AA7CC1AE-A8DE-46F2-844C-02971CD49016}" type="datetimeFigureOut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3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100" cy="49696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100" cy="49696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B5F90C00-EA69-4F0C-909F-E277F70E84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63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C00-EA69-4F0C-909F-E277F70E84B9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969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9BC9-F67F-4679-8349-C1ACD35871DB}" type="datetime1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220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F6DE-BBC9-4794-941C-1E081893D801}" type="datetime1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7432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553D-9173-4A63-9EE9-11DCAB1AC4C6}" type="datetime1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768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FCEE-1865-4AAD-9F9E-A2D6E3755E8E}" type="datetime1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951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63F2-55FB-48EC-A55C-464AA772023A}" type="datetime1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487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EF9E-32A3-4A8F-9EEB-0A692080B380}" type="datetime1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512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2DC2-5C1C-4E6E-821B-9E11CBC2A274}" type="datetime1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2915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98DEF-6E06-49DB-9190-941FBB79C13D}" type="datetime1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31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AC70-81B7-4472-B9D9-08DEE53C718C}" type="datetime1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903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A9C5-A7CB-44F0-A4F6-D6AEF342B734}" type="datetime1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29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7947-CCFC-4773-A4F8-1BE9B4B55235}" type="datetime1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86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5C378-136C-486B-81F6-664933FE7268}" type="datetime1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711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7" Type="http://schemas.openxmlformats.org/officeDocument/2006/relationships/image" Target="../media/image1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.png"/><Relationship Id="rId10" Type="http://schemas.openxmlformats.org/officeDocument/2006/relationships/image" Target="../media/image15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33518" y="872716"/>
            <a:ext cx="8676964" cy="2691731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5400" b="1" dirty="0" smtClean="0"/>
              <a:t>Experimental Investigations of the </a:t>
            </a:r>
            <a:r>
              <a:rPr lang="en-US" altLang="ja-JP" sz="5400" b="1" dirty="0" err="1" smtClean="0"/>
              <a:t>K</a:t>
            </a:r>
            <a:r>
              <a:rPr lang="en-US" altLang="ja-JP" sz="5400" b="1" baseline="30000" dirty="0" err="1" smtClean="0"/>
              <a:t>bar</a:t>
            </a:r>
            <a:r>
              <a:rPr lang="en-US" altLang="ja-JP" sz="5400" b="1" dirty="0" err="1" smtClean="0"/>
              <a:t>N</a:t>
            </a:r>
            <a:r>
              <a:rPr lang="en-US" altLang="ja-JP" sz="5400" b="1" dirty="0" smtClean="0"/>
              <a:t> Interaction</a:t>
            </a:r>
            <a:br>
              <a:rPr lang="en-US" altLang="ja-JP" sz="5400" b="1" dirty="0" smtClean="0"/>
            </a:br>
            <a:r>
              <a:rPr lang="en-US" altLang="ja-JP" sz="5400" b="1" dirty="0" smtClean="0"/>
              <a:t> at J-PARC K1.8BR</a:t>
            </a:r>
            <a:endParaRPr kumimoji="1" lang="ja-JP" altLang="en-US" sz="54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59576" y="3933056"/>
            <a:ext cx="6400800" cy="1152128"/>
          </a:xfrm>
        </p:spPr>
        <p:txBody>
          <a:bodyPr>
            <a:noAutofit/>
          </a:bodyPr>
          <a:lstStyle/>
          <a:p>
            <a:r>
              <a:rPr kumimoji="1" lang="en-US" altLang="ja-JP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F. Sakuma, </a:t>
            </a:r>
            <a:r>
              <a:rPr lang="en-US" altLang="ja-JP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RIKEN</a:t>
            </a:r>
          </a:p>
          <a:p>
            <a:r>
              <a:rPr kumimoji="1" lang="en-US" altLang="ja-JP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the J-PARC E15/E31/E57/E62 collaboration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75756" y="6485274"/>
            <a:ext cx="4368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/>
              <a:t>Reimei</a:t>
            </a:r>
            <a:r>
              <a:rPr lang="en-US" altLang="ja-JP" sz="2000" dirty="0"/>
              <a:t> workshop</a:t>
            </a:r>
            <a:r>
              <a:rPr lang="en-US" altLang="ja-JP" sz="2000" dirty="0" smtClean="0"/>
              <a:t>, JAEA, Jan.18-20, 2016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1680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8"/>
          <a:stretch/>
        </p:blipFill>
        <p:spPr bwMode="auto">
          <a:xfrm>
            <a:off x="2835" y="972273"/>
            <a:ext cx="9125735" cy="588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42625" y="6521278"/>
            <a:ext cx="2905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err="1" smtClean="0">
                <a:solidFill>
                  <a:srgbClr val="0070C0"/>
                </a:solidFill>
              </a:rPr>
              <a:t>S.Okada</a:t>
            </a:r>
            <a:r>
              <a:rPr kumimoji="1" lang="en-US" altLang="ja-JP" sz="2000" b="1" i="1" dirty="0" smtClean="0">
                <a:solidFill>
                  <a:srgbClr val="0070C0"/>
                </a:solidFill>
              </a:rPr>
              <a:t>, 21th J-PARC PAC</a:t>
            </a:r>
            <a:endParaRPr kumimoji="1" lang="ja-JP" altLang="en-US" sz="2000" b="1" i="1" dirty="0">
              <a:solidFill>
                <a:srgbClr val="0070C0"/>
              </a:solidFill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Kaonic-atom Experiments @ K1.8BR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02068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Experimental Apparatus</a:t>
            </a:r>
            <a:endParaRPr kumimoji="1" lang="ja-JP" altLang="en-US" b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2" y="2865479"/>
            <a:ext cx="5328466" cy="399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340" y="881521"/>
            <a:ext cx="5320168" cy="39876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023024" y="1340768"/>
            <a:ext cx="20728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 smtClean="0"/>
              <a:t>E62 - TES</a:t>
            </a:r>
            <a:endParaRPr kumimoji="1" lang="ja-JP" altLang="en-US" sz="40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40152" y="4845350"/>
            <a:ext cx="22317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 smtClean="0"/>
              <a:t>E57 - SDD</a:t>
            </a:r>
            <a:endParaRPr kumimoji="1" lang="ja-JP" altLang="en-US" sz="40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09503" y="1926124"/>
            <a:ext cx="2366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 err="1" smtClean="0">
                <a:solidFill>
                  <a:srgbClr val="0070C0"/>
                </a:solidFill>
              </a:rPr>
              <a:t>S.Okada</a:t>
            </a:r>
            <a:r>
              <a:rPr kumimoji="1" lang="en-US" altLang="ja-JP" sz="1600" b="1" i="1" dirty="0" smtClean="0">
                <a:solidFill>
                  <a:srgbClr val="0070C0"/>
                </a:solidFill>
              </a:rPr>
              <a:t>, 20th J-PARC PAC</a:t>
            </a:r>
            <a:endParaRPr kumimoji="1" lang="ja-JP" altLang="en-US" sz="1600" b="1" i="1" dirty="0">
              <a:solidFill>
                <a:srgbClr val="0070C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06589" y="5409220"/>
            <a:ext cx="2476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 err="1" smtClean="0">
                <a:solidFill>
                  <a:srgbClr val="0070C0"/>
                </a:solidFill>
              </a:rPr>
              <a:t>J.Zmeskal</a:t>
            </a:r>
            <a:r>
              <a:rPr kumimoji="1" lang="en-US" altLang="ja-JP" sz="1600" b="1" i="1" dirty="0" smtClean="0">
                <a:solidFill>
                  <a:srgbClr val="0070C0"/>
                </a:solidFill>
              </a:rPr>
              <a:t>, 20th J-PARC PAC</a:t>
            </a:r>
            <a:endParaRPr kumimoji="1" lang="ja-JP" altLang="en-US" sz="1600" b="1" i="1" dirty="0">
              <a:solidFill>
                <a:srgbClr val="0070C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3096" y="2168860"/>
            <a:ext cx="3536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will be performed in 2017 (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He/</a:t>
            </a:r>
            <a:r>
              <a:rPr kumimoji="1" lang="en-US" altLang="ja-JP" sz="2400" baseline="30000" dirty="0" smtClean="0"/>
              <a:t>4</a:t>
            </a:r>
            <a:r>
              <a:rPr kumimoji="1" lang="en-US" altLang="ja-JP" sz="2400" dirty="0" smtClean="0"/>
              <a:t>He)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436096" y="5730948"/>
            <a:ext cx="3536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will be started from H</a:t>
            </a:r>
            <a:r>
              <a:rPr kumimoji="1" lang="en-US" altLang="ja-JP" sz="2400" baseline="-25000" dirty="0" smtClean="0"/>
              <a:t>2</a:t>
            </a:r>
          </a:p>
          <a:p>
            <a:pPr algn="ctr"/>
            <a:r>
              <a:rPr kumimoji="1" lang="en-US" altLang="ja-JP" sz="2400" dirty="0" smtClean="0"/>
              <a:t> in 2017 </a:t>
            </a:r>
            <a:r>
              <a:rPr lang="en-US" altLang="ja-JP" sz="2400" dirty="0"/>
              <a:t>(E57</a:t>
            </a:r>
            <a:r>
              <a:rPr lang="en-US" altLang="ja-JP" sz="2400" baseline="30000" dirty="0"/>
              <a:t>1st</a:t>
            </a:r>
            <a:r>
              <a:rPr lang="en-US" altLang="ja-JP" sz="2400" dirty="0"/>
              <a:t>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890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1835697"/>
            <a:ext cx="8229600" cy="1579612"/>
          </a:xfrm>
          <a:ln cmpd="sng"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r>
              <a:rPr kumimoji="1" lang="en-US" altLang="ja-JP" sz="4800" b="1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4800" b="1" dirty="0" smtClean="0"/>
              <a:t>(1405) via d(K</a:t>
            </a:r>
            <a:r>
              <a:rPr kumimoji="1" lang="en-US" altLang="ja-JP" sz="4800" b="1" baseline="30000" dirty="0" smtClean="0"/>
              <a:t>-</a:t>
            </a:r>
            <a:r>
              <a:rPr kumimoji="1" lang="en-US" altLang="ja-JP" sz="4800" b="1" dirty="0" smtClean="0"/>
              <a:t>,n):</a:t>
            </a:r>
            <a:br>
              <a:rPr kumimoji="1" lang="en-US" altLang="ja-JP" sz="4800" b="1" dirty="0" smtClean="0"/>
            </a:br>
            <a:r>
              <a:rPr lang="en-US" altLang="ja-JP" sz="4800" b="1" dirty="0" smtClean="0"/>
              <a:t>E31</a:t>
            </a:r>
            <a:endParaRPr kumimoji="1" lang="ja-JP" altLang="en-US" sz="48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91"/>
          <a:stretch/>
        </p:blipFill>
        <p:spPr bwMode="auto">
          <a:xfrm>
            <a:off x="1691680" y="3645024"/>
            <a:ext cx="4968552" cy="326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4927005" y="5126224"/>
            <a:ext cx="32597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ja-JP" i="1" dirty="0" err="1" smtClean="0"/>
              <a:t>S.Ohnish</a:t>
            </a:r>
            <a:r>
              <a:rPr lang="en-US" altLang="ja-JP" i="1" dirty="0" smtClean="0"/>
              <a:t> </a:t>
            </a:r>
            <a:r>
              <a:rPr lang="en-US" altLang="ja-JP" i="1" dirty="0"/>
              <a:t>et al</a:t>
            </a:r>
            <a:r>
              <a:rPr lang="en-US" altLang="ja-JP" i="1" dirty="0" smtClean="0"/>
              <a:t>.,arXiv:1512.00123</a:t>
            </a:r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5544108" y="4725144"/>
            <a:ext cx="0" cy="1368152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5220072" y="4458598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kumimoji="1" lang="en-US" altLang="ja-JP" sz="1600" b="1" i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kumimoji="1" lang="en-US" altLang="ja-JP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kumimoji="1" lang="ja-JP" alt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4837723" y="3825044"/>
            <a:ext cx="706385" cy="2268252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/>
          <p:cNvCxnSpPr/>
          <p:nvPr/>
        </p:nvCxnSpPr>
        <p:spPr>
          <a:xfrm flipH="1">
            <a:off x="4680012" y="4941168"/>
            <a:ext cx="756084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8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015728" cy="600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Open Problem of </a:t>
            </a:r>
            <a:r>
              <a:rPr kumimoji="1" lang="en-US" altLang="ja-JP" b="1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b="1" dirty="0" smtClean="0"/>
              <a:t>(1405)</a:t>
            </a:r>
            <a:endParaRPr kumimoji="1" lang="ja-JP" altLang="en-US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93457" y="872783"/>
            <a:ext cx="2964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err="1" smtClean="0">
                <a:solidFill>
                  <a:srgbClr val="0070C0"/>
                </a:solidFill>
              </a:rPr>
              <a:t>H.Noumi</a:t>
            </a:r>
            <a:r>
              <a:rPr kumimoji="1" lang="en-US" altLang="ja-JP" sz="2000" b="1" i="1" dirty="0" smtClean="0">
                <a:solidFill>
                  <a:srgbClr val="0070C0"/>
                </a:solidFill>
              </a:rPr>
              <a:t>, 21th J-PARC PAC</a:t>
            </a:r>
            <a:endParaRPr kumimoji="1" lang="ja-JP" altLang="en-US" sz="2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11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J-PARC E31 Experiment</a:t>
            </a:r>
            <a:endParaRPr kumimoji="1" lang="ja-JP" altLang="en-US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004" y="5271591"/>
            <a:ext cx="9216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identify </a:t>
            </a:r>
            <a:r>
              <a:rPr lang="en-US" altLang="ja-JP" sz="2400" dirty="0"/>
              <a:t>all the final states to decompose the I=0 and </a:t>
            </a:r>
            <a:r>
              <a:rPr lang="en-US" altLang="ja-JP" sz="2400" dirty="0" smtClean="0"/>
              <a:t>I=1 </a:t>
            </a:r>
            <a:r>
              <a:rPr lang="en-US" altLang="ja-JP" sz="2400" dirty="0"/>
              <a:t>amplitudes.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9572" y="925560"/>
            <a:ext cx="7680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/>
              <a:t>aim </a:t>
            </a:r>
            <a:r>
              <a:rPr lang="en-US" altLang="ja-JP" sz="2800" b="1" dirty="0"/>
              <a:t>to </a:t>
            </a:r>
            <a:r>
              <a:rPr lang="en-US" altLang="ja-JP" sz="2800" b="1" dirty="0" smtClean="0"/>
              <a:t>reveal </a:t>
            </a:r>
            <a:r>
              <a:rPr lang="en-US" altLang="ja-JP" sz="2800" b="1" dirty="0"/>
              <a:t>line shape of </a:t>
            </a:r>
            <a:r>
              <a:rPr lang="en-US" altLang="ja-JP" sz="2800" b="1" dirty="0">
                <a:latin typeface="Symbol" panose="05050102010706020507" pitchFamily="18" charset="2"/>
              </a:rPr>
              <a:t>L</a:t>
            </a:r>
            <a:r>
              <a:rPr lang="en-US" altLang="ja-JP" sz="2800" b="1" dirty="0"/>
              <a:t>(1405) via </a:t>
            </a:r>
            <a:r>
              <a:rPr lang="en-US" altLang="ja-JP" sz="2800" b="1" dirty="0" err="1"/>
              <a:t>K</a:t>
            </a:r>
            <a:r>
              <a:rPr lang="en-US" altLang="ja-JP" sz="2800" b="1" baseline="30000" dirty="0" err="1"/>
              <a:t>bar</a:t>
            </a:r>
            <a:r>
              <a:rPr lang="en-US" altLang="ja-JP" sz="2800" b="1" dirty="0" err="1"/>
              <a:t>N</a:t>
            </a:r>
            <a:r>
              <a:rPr lang="en-US" altLang="ja-JP" sz="2800" b="1" dirty="0" err="1">
                <a:sym typeface="Wingdings" panose="05000000000000000000" pitchFamily="2" charset="2"/>
              </a:rPr>
              <a:t></a:t>
            </a:r>
            <a:r>
              <a:rPr lang="en-US" altLang="ja-JP" sz="2800" b="1" dirty="0" err="1" smtClean="0">
                <a:latin typeface="Symbol" panose="05050102010706020507" pitchFamily="18" charset="2"/>
              </a:rPr>
              <a:t>pS</a:t>
            </a:r>
            <a:endParaRPr lang="en-US" altLang="ja-JP" sz="2800" b="1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1436987" y="3356992"/>
            <a:ext cx="6339369" cy="2097524"/>
            <a:chOff x="1402315" y="2342120"/>
            <a:chExt cx="6339369" cy="2097524"/>
          </a:xfrm>
        </p:grpSpPr>
        <p:grpSp>
          <p:nvGrpSpPr>
            <p:cNvPr id="62" name="グループ化 61"/>
            <p:cNvGrpSpPr/>
            <p:nvPr/>
          </p:nvGrpSpPr>
          <p:grpSpPr>
            <a:xfrm>
              <a:off x="1402315" y="2342120"/>
              <a:ext cx="6339369" cy="2027254"/>
              <a:chOff x="250338" y="140442"/>
              <a:chExt cx="6339369" cy="2027254"/>
            </a:xfrm>
          </p:grpSpPr>
          <p:sp>
            <p:nvSpPr>
              <p:cNvPr id="66" name="円/楕円 65"/>
              <p:cNvSpPr/>
              <p:nvPr/>
            </p:nvSpPr>
            <p:spPr>
              <a:xfrm>
                <a:off x="3513511" y="359736"/>
                <a:ext cx="714380" cy="785818"/>
              </a:xfrm>
              <a:prstGeom prst="ellipse">
                <a:avLst/>
              </a:prstGeom>
              <a:solidFill>
                <a:srgbClr val="FF00FF"/>
              </a:solidFill>
              <a:ln>
                <a:solidFill>
                  <a:schemeClr val="tx1"/>
                </a:solidFill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円/楕円 66"/>
              <p:cNvSpPr/>
              <p:nvPr/>
            </p:nvSpPr>
            <p:spPr>
              <a:xfrm>
                <a:off x="1964838" y="522490"/>
                <a:ext cx="357187" cy="35718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円/楕円 67"/>
              <p:cNvSpPr/>
              <p:nvPr/>
            </p:nvSpPr>
            <p:spPr>
              <a:xfrm>
                <a:off x="1750525" y="665365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円/楕円 68"/>
              <p:cNvSpPr/>
              <p:nvPr/>
            </p:nvSpPr>
            <p:spPr>
              <a:xfrm>
                <a:off x="464650" y="593927"/>
                <a:ext cx="214313" cy="21431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0" name="直線矢印コネクタ 69"/>
              <p:cNvCxnSpPr/>
              <p:nvPr/>
            </p:nvCxnSpPr>
            <p:spPr>
              <a:xfrm>
                <a:off x="678963" y="701877"/>
                <a:ext cx="1000125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円/楕円 70"/>
              <p:cNvSpPr/>
              <p:nvPr/>
            </p:nvSpPr>
            <p:spPr>
              <a:xfrm>
                <a:off x="4442205" y="601989"/>
                <a:ext cx="357188" cy="35718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2" name="直線矢印コネクタ 71"/>
              <p:cNvCxnSpPr/>
              <p:nvPr/>
            </p:nvCxnSpPr>
            <p:spPr>
              <a:xfrm>
                <a:off x="4799393" y="778201"/>
                <a:ext cx="1571625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250338" y="236740"/>
                <a:ext cx="37542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smtClean="0">
                    <a:latin typeface="Calibri" pitchFamily="34" charset="0"/>
                  </a:rPr>
                  <a:t>K-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74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4772405" y="374976"/>
                <a:ext cx="30638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latin typeface="Calibri" pitchFamily="34" charset="0"/>
                  </a:rPr>
                  <a:t>n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75" name="円/楕円 74"/>
              <p:cNvSpPr/>
              <p:nvPr/>
            </p:nvSpPr>
            <p:spPr>
              <a:xfrm>
                <a:off x="3799263" y="716926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円/楕円 75"/>
              <p:cNvSpPr/>
              <p:nvPr/>
            </p:nvSpPr>
            <p:spPr>
              <a:xfrm>
                <a:off x="3656388" y="502612"/>
                <a:ext cx="214313" cy="21431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1729770" y="224584"/>
                <a:ext cx="3064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smtClean="0">
                    <a:latin typeface="Calibri" pitchFamily="34" charset="0"/>
                  </a:rPr>
                  <a:t>d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78" name="テキスト ボックス 96"/>
              <p:cNvSpPr txBox="1"/>
              <p:nvPr/>
            </p:nvSpPr>
            <p:spPr>
              <a:xfrm>
                <a:off x="3420023" y="140442"/>
                <a:ext cx="95250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i="1" dirty="0" smtClean="0">
                    <a:latin typeface="Symbol" panose="05050102010706020507" pitchFamily="18" charset="2"/>
                  </a:rPr>
                  <a:t>L</a:t>
                </a:r>
                <a:r>
                  <a:rPr lang="en-US" altLang="ja-JP" i="1" dirty="0" smtClean="0"/>
                  <a:t>(1405)</a:t>
                </a:r>
                <a:endParaRPr lang="ja-JP" altLang="en-US" i="1" baseline="-25000" dirty="0"/>
              </a:p>
            </p:txBody>
          </p:sp>
          <p:cxnSp>
            <p:nvCxnSpPr>
              <p:cNvPr id="79" name="直線矢印コネクタ 78"/>
              <p:cNvCxnSpPr/>
              <p:nvPr/>
            </p:nvCxnSpPr>
            <p:spPr>
              <a:xfrm flipH="1">
                <a:off x="3310714" y="769857"/>
                <a:ext cx="3240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円/楕円 79"/>
              <p:cNvSpPr/>
              <p:nvPr/>
            </p:nvSpPr>
            <p:spPr>
              <a:xfrm>
                <a:off x="3126582" y="1291515"/>
                <a:ext cx="357188" cy="357187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円/楕円 80"/>
              <p:cNvSpPr/>
              <p:nvPr/>
            </p:nvSpPr>
            <p:spPr>
              <a:xfrm>
                <a:off x="4007238" y="1438315"/>
                <a:ext cx="214313" cy="21431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円/楕円 81"/>
              <p:cNvSpPr/>
              <p:nvPr/>
            </p:nvSpPr>
            <p:spPr>
              <a:xfrm>
                <a:off x="3181093" y="1953383"/>
                <a:ext cx="214313" cy="21431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円/楕円 82"/>
              <p:cNvSpPr/>
              <p:nvPr/>
            </p:nvSpPr>
            <p:spPr>
              <a:xfrm>
                <a:off x="2264320" y="1538035"/>
                <a:ext cx="357188" cy="35718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1931265" y="1463758"/>
                <a:ext cx="30638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latin typeface="Calibri" pitchFamily="34" charset="0"/>
                  </a:rPr>
                  <a:t>n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cxnSp>
            <p:nvCxnSpPr>
              <p:cNvPr id="85" name="直線矢印コネクタ 84"/>
              <p:cNvCxnSpPr>
                <a:endCxn id="80" idx="7"/>
              </p:cNvCxnSpPr>
              <p:nvPr/>
            </p:nvCxnSpPr>
            <p:spPr>
              <a:xfrm flipH="1">
                <a:off x="3431461" y="1107133"/>
                <a:ext cx="366640" cy="2366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矢印コネクタ 85"/>
              <p:cNvCxnSpPr/>
              <p:nvPr/>
            </p:nvCxnSpPr>
            <p:spPr>
              <a:xfrm>
                <a:off x="3798491" y="1113824"/>
                <a:ext cx="238497" cy="33360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線矢印コネクタ 86"/>
              <p:cNvCxnSpPr>
                <a:endCxn id="82" idx="0"/>
              </p:cNvCxnSpPr>
              <p:nvPr/>
            </p:nvCxnSpPr>
            <p:spPr>
              <a:xfrm>
                <a:off x="3288249" y="1504081"/>
                <a:ext cx="1" cy="4493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線矢印コネクタ 87"/>
              <p:cNvCxnSpPr/>
              <p:nvPr/>
            </p:nvCxnSpPr>
            <p:spPr>
              <a:xfrm flipH="1">
                <a:off x="2505218" y="1496893"/>
                <a:ext cx="783029" cy="17347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561986" y="812508"/>
                <a:ext cx="91877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smtClean="0">
                    <a:latin typeface="Calibri" pitchFamily="34" charset="0"/>
                  </a:rPr>
                  <a:t>1 GeV/c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90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5263767" y="823708"/>
                <a:ext cx="132594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smtClean="0">
                    <a:latin typeface="Calibri" pitchFamily="34" charset="0"/>
                  </a:rPr>
                  <a:t>~1.25 GeV/c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91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2476463" y="372292"/>
                <a:ext cx="119962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smtClean="0">
                    <a:latin typeface="Calibri" pitchFamily="34" charset="0"/>
                  </a:rPr>
                  <a:t>~0.25 </a:t>
                </a:r>
                <a:r>
                  <a:rPr lang="en-US" altLang="ja-JP" sz="1400" dirty="0" smtClean="0">
                    <a:latin typeface="Calibri" pitchFamily="34" charset="0"/>
                  </a:rPr>
                  <a:t>GeV/c</a:t>
                </a:r>
                <a:endParaRPr lang="ja-JP" altLang="en-US" sz="1400" dirty="0">
                  <a:latin typeface="Calibri" pitchFamily="34" charset="0"/>
                </a:endParaRPr>
              </a:p>
            </p:txBody>
          </p:sp>
        </p:grpSp>
        <p:sp>
          <p:nvSpPr>
            <p:cNvPr id="63" name="正方形/長方形 62"/>
            <p:cNvSpPr/>
            <p:nvPr/>
          </p:nvSpPr>
          <p:spPr>
            <a:xfrm>
              <a:off x="4011354" y="3236889"/>
              <a:ext cx="320922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dirty="0" smtClean="0">
                  <a:latin typeface="Symbol" panose="05050102010706020507" pitchFamily="18" charset="2"/>
                </a:rPr>
                <a:t>S</a:t>
              </a:r>
              <a:endParaRPr lang="ja-JP" altLang="en-US" dirty="0"/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5360287" y="3499035"/>
              <a:ext cx="311304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dirty="0" smtClean="0">
                  <a:latin typeface="Symbol" panose="05050102010706020507" pitchFamily="18" charset="2"/>
                </a:rPr>
                <a:t>p</a:t>
              </a:r>
              <a:endParaRPr lang="ja-JP" altLang="en-US" dirty="0"/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4550060" y="4070312"/>
              <a:ext cx="311304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dirty="0" smtClean="0">
                  <a:latin typeface="Symbol" panose="05050102010706020507" pitchFamily="18" charset="2"/>
                </a:rPr>
                <a:t>p</a:t>
              </a:r>
              <a:endParaRPr lang="ja-JP" altLang="en-US" dirty="0"/>
            </a:p>
          </p:txBody>
        </p:sp>
      </p:grpSp>
      <p:grpSp>
        <p:nvGrpSpPr>
          <p:cNvPr id="94" name="グループ化 93"/>
          <p:cNvGrpSpPr/>
          <p:nvPr/>
        </p:nvGrpSpPr>
        <p:grpSpPr>
          <a:xfrm>
            <a:off x="2854148" y="1304764"/>
            <a:ext cx="3374036" cy="1192778"/>
            <a:chOff x="2525966" y="3390540"/>
            <a:chExt cx="3374036" cy="1192778"/>
          </a:xfrm>
        </p:grpSpPr>
        <p:sp>
          <p:nvSpPr>
            <p:cNvPr id="95" name="円/楕円 94"/>
            <p:cNvSpPr/>
            <p:nvPr/>
          </p:nvSpPr>
          <p:spPr>
            <a:xfrm>
              <a:off x="3491880" y="359966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円/楕円 95"/>
            <p:cNvSpPr/>
            <p:nvPr/>
          </p:nvSpPr>
          <p:spPr>
            <a:xfrm>
              <a:off x="4139952" y="4043562"/>
              <a:ext cx="432048" cy="3957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円/楕円 96"/>
            <p:cNvSpPr/>
            <p:nvPr/>
          </p:nvSpPr>
          <p:spPr>
            <a:xfrm>
              <a:off x="2699792" y="4052021"/>
              <a:ext cx="432048" cy="3957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8" name="直線コネクタ 97"/>
            <p:cNvCxnSpPr/>
            <p:nvPr/>
          </p:nvCxnSpPr>
          <p:spPr>
            <a:xfrm>
              <a:off x="2884781" y="3664631"/>
              <a:ext cx="603701" cy="484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/>
            <p:cNvCxnSpPr>
              <a:endCxn id="95" idx="3"/>
            </p:cNvCxnSpPr>
            <p:nvPr/>
          </p:nvCxnSpPr>
          <p:spPr>
            <a:xfrm flipV="1">
              <a:off x="3070076" y="3845513"/>
              <a:ext cx="463985" cy="281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/>
            <p:cNvCxnSpPr>
              <a:endCxn id="96" idx="1"/>
            </p:cNvCxnSpPr>
            <p:nvPr/>
          </p:nvCxnSpPr>
          <p:spPr>
            <a:xfrm>
              <a:off x="3737731" y="3815311"/>
              <a:ext cx="465493" cy="286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コネクタ 100"/>
            <p:cNvCxnSpPr/>
            <p:nvPr/>
          </p:nvCxnSpPr>
          <p:spPr>
            <a:xfrm flipV="1">
              <a:off x="3786707" y="3599662"/>
              <a:ext cx="1433365" cy="1125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>
            <a:xfrm flipV="1">
              <a:off x="4542173" y="3958414"/>
              <a:ext cx="669163" cy="1893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コネクタ 102"/>
            <p:cNvCxnSpPr/>
            <p:nvPr/>
          </p:nvCxnSpPr>
          <p:spPr>
            <a:xfrm>
              <a:off x="4524550" y="4310892"/>
              <a:ext cx="686786" cy="651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正方形/長方形 103"/>
            <p:cNvSpPr/>
            <p:nvPr/>
          </p:nvSpPr>
          <p:spPr>
            <a:xfrm>
              <a:off x="2525966" y="3438584"/>
              <a:ext cx="4026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i="1" dirty="0"/>
                <a:t>K</a:t>
              </a:r>
              <a:r>
                <a:rPr lang="en-US" altLang="ja-JP" b="1" baseline="30000" dirty="0"/>
                <a:t>-</a:t>
              </a:r>
              <a:endParaRPr lang="ja-JP" altLang="en-US" b="1" dirty="0"/>
            </a:p>
          </p:txBody>
        </p:sp>
        <p:sp>
          <p:nvSpPr>
            <p:cNvPr id="105" name="正方形/長方形 104"/>
            <p:cNvSpPr/>
            <p:nvPr/>
          </p:nvSpPr>
          <p:spPr>
            <a:xfrm>
              <a:off x="2742662" y="4056766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i="1" dirty="0"/>
                <a:t>d</a:t>
              </a:r>
              <a:endParaRPr lang="ja-JP" altLang="en-US" b="1" dirty="0"/>
            </a:p>
          </p:txBody>
        </p:sp>
        <p:cxnSp>
          <p:nvCxnSpPr>
            <p:cNvPr id="106" name="直線コネクタ 105"/>
            <p:cNvCxnSpPr/>
            <p:nvPr/>
          </p:nvCxnSpPr>
          <p:spPr>
            <a:xfrm>
              <a:off x="3131840" y="4264151"/>
              <a:ext cx="1000740" cy="62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正方形/長方形 106"/>
            <p:cNvSpPr/>
            <p:nvPr/>
          </p:nvSpPr>
          <p:spPr>
            <a:xfrm>
              <a:off x="5292080" y="3390540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i="1" dirty="0"/>
                <a:t>n</a:t>
              </a:r>
              <a:endParaRPr lang="ja-JP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正方形/長方形 107"/>
                <p:cNvSpPr/>
                <p:nvPr/>
              </p:nvSpPr>
              <p:spPr>
                <a:xfrm>
                  <a:off x="3890710" y="3705284"/>
                  <a:ext cx="42511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ja-JP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ja-JP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</m:acc>
                      </m:oMath>
                    </m:oMathPara>
                  </a14:m>
                  <a:endParaRPr lang="ja-JP" alt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正方形/長方形 10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0710" y="3705284"/>
                  <a:ext cx="425116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正方形/長方形 108"/>
                <p:cNvSpPr/>
                <p:nvPr/>
              </p:nvSpPr>
              <p:spPr>
                <a:xfrm>
                  <a:off x="5220072" y="3784409"/>
                  <a:ext cx="679930" cy="3851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b="1" i="1" dirty="0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altLang="ja-JP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ja-JP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∓,</m:t>
                            </m:r>
                            <m:r>
                              <a:rPr lang="en-US" altLang="ja-JP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ja-JP" altLang="en-US" b="1" dirty="0"/>
                </a:p>
              </p:txBody>
            </p:sp>
          </mc:Choice>
          <mc:Fallback xmlns="">
            <p:sp>
              <p:nvSpPr>
                <p:cNvPr id="22" name="正方形/長方形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0072" y="3784409"/>
                  <a:ext cx="679930" cy="38517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正方形/長方形 109"/>
                <p:cNvSpPr/>
                <p:nvPr/>
              </p:nvSpPr>
              <p:spPr>
                <a:xfrm>
                  <a:off x="5209922" y="4172286"/>
                  <a:ext cx="668708" cy="37555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b="1" i="1" dirty="0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altLang="ja-JP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𝜮</m:t>
                            </m:r>
                          </m:e>
                          <m:sup>
                            <m:r>
                              <a:rPr lang="en-US" altLang="ja-JP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±,</m:t>
                            </m:r>
                            <m:r>
                              <a:rPr lang="en-US" altLang="ja-JP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ja-JP" altLang="en-US" b="1" dirty="0"/>
                </a:p>
              </p:txBody>
            </p:sp>
          </mc:Choice>
          <mc:Fallback xmlns="">
            <p:sp>
              <p:nvSpPr>
                <p:cNvPr id="62" name="正方形/長方形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9922" y="4172286"/>
                  <a:ext cx="668708" cy="37555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正方形/長方形 110"/>
                <p:cNvSpPr/>
                <p:nvPr/>
              </p:nvSpPr>
              <p:spPr>
                <a:xfrm>
                  <a:off x="3434513" y="4213986"/>
                  <a:ext cx="4227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oMath>
                    </m:oMathPara>
                  </a14:m>
                  <a:endParaRPr lang="ja-JP" alt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正方形/長方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4513" y="4213986"/>
                  <a:ext cx="42274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正方形/長方形 111"/>
                <p:cNvSpPr/>
                <p:nvPr/>
              </p:nvSpPr>
              <p:spPr>
                <a:xfrm>
                  <a:off x="2997129" y="3719222"/>
                  <a:ext cx="4227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1" dirty="0">
                            <a:latin typeface="Cambria Math" panose="02040503050406030204" pitchFamily="18" charset="0"/>
                          </a:rPr>
                          <m:t>𝑵</m:t>
                        </m:r>
                      </m:oMath>
                    </m:oMathPara>
                  </a14:m>
                  <a:endParaRPr lang="ja-JP" altLang="en-US" b="1" dirty="0"/>
                </a:p>
              </p:txBody>
            </p:sp>
          </mc:Choice>
          <mc:Fallback xmlns="">
            <p:sp>
              <p:nvSpPr>
                <p:cNvPr id="64" name="正方形/長方形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7129" y="3719222"/>
                  <a:ext cx="422743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3" name="表 1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8297951"/>
                  </p:ext>
                </p:extLst>
              </p:nvPr>
            </p:nvGraphicFramePr>
            <p:xfrm>
              <a:off x="1572344" y="5661248"/>
              <a:ext cx="6096000" cy="112865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728192"/>
                    <a:gridCol w="864096"/>
                    <a:gridCol w="1440160"/>
                    <a:gridCol w="206355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>
                              <a:latin typeface="Symbol" panose="05050102010706020507" pitchFamily="18" charset="2"/>
                            </a:rPr>
                            <a:t>L</a:t>
                          </a:r>
                          <a:r>
                            <a:rPr kumimoji="1" lang="en-US" altLang="ja-JP" dirty="0" smtClean="0"/>
                            <a:t>(1405)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I=0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S</a:t>
                          </a:r>
                          <a:r>
                            <a:rPr kumimoji="1" lang="en-US" altLang="ja-JP" baseline="0" dirty="0" smtClean="0"/>
                            <a:t> wave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ja-JP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ja-JP" altLang="en-US" i="1" smtClean="0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±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1" lang="en-US" altLang="ja-JP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ja-JP" altLang="en-US" b="1" i="1" smtClean="0">
                                        <a:latin typeface="Cambria Math" panose="02040503050406030204" pitchFamily="18" charset="0"/>
                                      </a:rPr>
                                      <m:t>𝚺</m:t>
                                    </m:r>
                                  </m:e>
                                  <m:sup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∓</m:t>
                                    </m:r>
                                  </m:sup>
                                </m:sSup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kumimoji="1" lang="en-US" altLang="ja-JP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ja-JP" altLang="en-US" b="1" i="1" smtClean="0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1" lang="en-US" altLang="ja-JP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ja-JP" altLang="en-US" b="1" i="1" smtClean="0">
                                        <a:latin typeface="Cambria Math" panose="02040503050406030204" pitchFamily="18" charset="0"/>
                                      </a:rPr>
                                      <m:t>𝚺</m:t>
                                    </m:r>
                                  </m:e>
                                  <m:sup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en-US" altLang="ja-JP" b="1" dirty="0" smtClean="0"/>
                        </a:p>
                      </a:txBody>
                      <a:tcPr/>
                    </a:tc>
                  </a:tr>
                  <a:tr h="37382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>
                              <a:latin typeface="Symbol" panose="05050102010706020507" pitchFamily="18" charset="2"/>
                            </a:rPr>
                            <a:t>S</a:t>
                          </a:r>
                          <a:r>
                            <a:rPr kumimoji="1" lang="en-US" altLang="ja-JP" dirty="0" smtClean="0"/>
                            <a:t>(1385)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I=1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P</a:t>
                          </a:r>
                          <a:r>
                            <a:rPr kumimoji="1" lang="en-US" altLang="ja-JP" baseline="0" dirty="0" smtClean="0"/>
                            <a:t> wave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ja-JP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ja-JP" altLang="en-US" i="1" smtClean="0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±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1" lang="en-US" altLang="ja-JP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ja-JP" altLang="en-US" b="1" i="1" smtClean="0">
                                        <a:latin typeface="Cambria Math" panose="02040503050406030204" pitchFamily="18" charset="0"/>
                                      </a:rPr>
                                      <m:t>𝚺</m:t>
                                    </m:r>
                                  </m:e>
                                  <m:sup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∓</m:t>
                                    </m:r>
                                  </m:sup>
                                </m:sSup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kumimoji="1" lang="en-US" altLang="ja-JP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ja-JP" altLang="en-US" b="1" i="1" smtClean="0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kumimoji="1" lang="ja-JP" altLang="en-US" b="1" i="1" smtClean="0">
                                    <a:latin typeface="Cambria Math" panose="02040503050406030204" pitchFamily="18" charset="0"/>
                                  </a:rPr>
                                  <m:t>𝚲</m:t>
                                </m:r>
                              </m:oMath>
                            </m:oMathPara>
                          </a14:m>
                          <a:endParaRPr kumimoji="1" lang="en-US" altLang="ja-JP" b="1" dirty="0" smtClean="0"/>
                        </a:p>
                      </a:txBody>
                      <a:tcPr/>
                    </a:tc>
                  </a:tr>
                  <a:tr h="288032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Non-resonant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I=0,1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S,P,D,…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3" name="表 1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8297951"/>
                  </p:ext>
                </p:extLst>
              </p:nvPr>
            </p:nvGraphicFramePr>
            <p:xfrm>
              <a:off x="1572344" y="5661248"/>
              <a:ext cx="6096000" cy="112865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728192"/>
                    <a:gridCol w="864096"/>
                    <a:gridCol w="1440160"/>
                    <a:gridCol w="2063552"/>
                  </a:tblGrid>
                  <a:tr h="381445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>
                              <a:latin typeface="Symbol" panose="05050102010706020507" pitchFamily="18" charset="2"/>
                            </a:rPr>
                            <a:t>L</a:t>
                          </a:r>
                          <a:r>
                            <a:rPr kumimoji="1" lang="en-US" altLang="ja-JP" dirty="0" smtClean="0"/>
                            <a:t>(1405)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I=0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S</a:t>
                          </a:r>
                          <a:r>
                            <a:rPr kumimoji="1" lang="en-US" altLang="ja-JP" baseline="0" dirty="0" smtClean="0"/>
                            <a:t> wave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195280" t="-11111" b="-219048"/>
                          </a:stretch>
                        </a:blipFill>
                      </a:tcPr>
                    </a:tc>
                  </a:tr>
                  <a:tr h="381445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>
                              <a:latin typeface="Symbol" panose="05050102010706020507" pitchFamily="18" charset="2"/>
                            </a:rPr>
                            <a:t>S</a:t>
                          </a:r>
                          <a:r>
                            <a:rPr kumimoji="1" lang="en-US" altLang="ja-JP" dirty="0" smtClean="0"/>
                            <a:t>(1385)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I=1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P</a:t>
                          </a:r>
                          <a:r>
                            <a:rPr kumimoji="1" lang="en-US" altLang="ja-JP" baseline="0" dirty="0" smtClean="0"/>
                            <a:t> wave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195280" t="-112903" b="-122581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Non-resonant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I=0,1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S,P,D,…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15" name="テキスト ボックス 114"/>
          <p:cNvSpPr txBox="1"/>
          <p:nvPr/>
        </p:nvSpPr>
        <p:spPr>
          <a:xfrm>
            <a:off x="-508" y="2561999"/>
            <a:ext cx="9216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employ </a:t>
            </a:r>
            <a:r>
              <a:rPr lang="en-US" altLang="ja-JP" sz="2800" dirty="0"/>
              <a:t>d(K</a:t>
            </a:r>
            <a:r>
              <a:rPr lang="en-US" altLang="ja-JP" sz="2800" baseline="30000" dirty="0"/>
              <a:t>-</a:t>
            </a:r>
            <a:r>
              <a:rPr lang="en-US" altLang="ja-JP" sz="2800" dirty="0"/>
              <a:t>,</a:t>
            </a:r>
            <a:r>
              <a:rPr lang="en-US" altLang="ja-JP" sz="2800" dirty="0" smtClean="0"/>
              <a:t>n)</a:t>
            </a:r>
            <a:r>
              <a:rPr lang="en-US" altLang="ja-JP" sz="2800" dirty="0" err="1" smtClean="0">
                <a:latin typeface="Symbol" panose="05050102010706020507" pitchFamily="18" charset="2"/>
              </a:rPr>
              <a:t>pS</a:t>
            </a:r>
            <a:r>
              <a:rPr lang="en-US" altLang="ja-JP" sz="2800" dirty="0" smtClean="0"/>
              <a:t> reactions </a:t>
            </a:r>
            <a:r>
              <a:rPr lang="en-US" altLang="ja-JP" sz="2800" dirty="0"/>
              <a:t>at </a:t>
            </a:r>
            <a:r>
              <a:rPr lang="en-US" altLang="ja-JP" sz="2800" dirty="0">
                <a:latin typeface="Symbol" panose="05050102010706020507" pitchFamily="18" charset="2"/>
              </a:rPr>
              <a:t>q</a:t>
            </a:r>
            <a:r>
              <a:rPr lang="en-US" altLang="ja-JP" sz="2800" baseline="-25000" dirty="0"/>
              <a:t>n</a:t>
            </a:r>
            <a:r>
              <a:rPr lang="en-US" altLang="ja-JP" sz="2800" dirty="0"/>
              <a:t>~0 deg., which is expected </a:t>
            </a:r>
            <a:r>
              <a:rPr lang="en-US" altLang="ja-JP" sz="2800" dirty="0" smtClean="0"/>
              <a:t>to enhance </a:t>
            </a:r>
            <a:r>
              <a:rPr lang="en-US" altLang="ja-JP" sz="2800" dirty="0"/>
              <a:t>an S-wave </a:t>
            </a:r>
            <a:r>
              <a:rPr lang="en-US" altLang="ja-JP" sz="2800" dirty="0" err="1" smtClean="0"/>
              <a:t>K</a:t>
            </a:r>
            <a:r>
              <a:rPr lang="en-US" altLang="ja-JP" sz="2800" baseline="30000" dirty="0" err="1" smtClean="0"/>
              <a:t>bar</a:t>
            </a:r>
            <a:r>
              <a:rPr lang="en-US" altLang="ja-JP" sz="2800" dirty="0" err="1" smtClean="0"/>
              <a:t>N</a:t>
            </a:r>
            <a:r>
              <a:rPr lang="en-US" altLang="ja-JP" sz="2800" dirty="0" err="1" smtClean="0">
                <a:sym typeface="Wingdings" panose="05000000000000000000" pitchFamily="2" charset="2"/>
              </a:rPr>
              <a:t></a:t>
            </a:r>
            <a:r>
              <a:rPr lang="en-US" altLang="ja-JP" sz="28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pS</a:t>
            </a:r>
            <a:r>
              <a:rPr lang="en-US" altLang="ja-JP" sz="2800" dirty="0" smtClean="0">
                <a:sym typeface="Wingdings" panose="05000000000000000000" pitchFamily="2" charset="2"/>
              </a:rPr>
              <a:t> </a:t>
            </a:r>
            <a:r>
              <a:rPr lang="en-US" altLang="ja-JP" sz="2800" dirty="0" smtClean="0"/>
              <a:t>scattering</a:t>
            </a:r>
          </a:p>
        </p:txBody>
      </p:sp>
      <p:sp>
        <p:nvSpPr>
          <p:cNvPr id="114" name="角丸四角形 113"/>
          <p:cNvSpPr/>
          <p:nvPr/>
        </p:nvSpPr>
        <p:spPr>
          <a:xfrm>
            <a:off x="575556" y="925560"/>
            <a:ext cx="8100900" cy="15719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885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2955531"/>
            <a:ext cx="4200671" cy="38938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13183" y="80628"/>
            <a:ext cx="8647095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err="1" smtClean="0">
                <a:latin typeface="Symbol" panose="05050102010706020507" pitchFamily="18" charset="2"/>
              </a:rPr>
              <a:t>p</a:t>
            </a:r>
            <a:r>
              <a:rPr kumimoji="1" lang="en-US" altLang="ja-JP" b="1" baseline="30000" dirty="0" err="1" smtClean="0">
                <a:latin typeface="Symbol" panose="05050102010706020507" pitchFamily="18" charset="2"/>
              </a:rPr>
              <a:t>±</a:t>
            </a:r>
            <a:r>
              <a:rPr kumimoji="1" lang="en-US" altLang="ja-JP" b="1" dirty="0" err="1" smtClean="0">
                <a:latin typeface="Symbol" panose="05050102010706020507" pitchFamily="18" charset="2"/>
              </a:rPr>
              <a:t>p</a:t>
            </a:r>
            <a:r>
              <a:rPr kumimoji="1" lang="ja-JP" altLang="en-US" b="1" baseline="30000" dirty="0" smtClean="0"/>
              <a:t>∓</a:t>
            </a:r>
            <a:r>
              <a:rPr lang="en-US" altLang="ja-JP" b="1" dirty="0" err="1" smtClean="0"/>
              <a:t>n“n</a:t>
            </a:r>
            <a:r>
              <a:rPr lang="en-US" altLang="ja-JP" b="1" dirty="0" smtClean="0"/>
              <a:t>” Final States</a:t>
            </a:r>
            <a:r>
              <a:rPr kumimoji="1" lang="en-US" altLang="ja-JP" b="1" dirty="0" smtClean="0"/>
              <a:t> in E15 Calibration</a:t>
            </a:r>
            <a:endParaRPr kumimoji="1" lang="ja-JP" alt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26" y="1048668"/>
            <a:ext cx="8741748" cy="76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3023828" y="1918252"/>
            <a:ext cx="5368515" cy="1988092"/>
            <a:chOff x="862255" y="2426262"/>
            <a:chExt cx="5368515" cy="1988092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862255" y="2426262"/>
              <a:ext cx="5368515" cy="1943112"/>
              <a:chOff x="-289722" y="224584"/>
              <a:chExt cx="5368515" cy="1943112"/>
            </a:xfrm>
          </p:grpSpPr>
          <p:sp>
            <p:nvSpPr>
              <p:cNvPr id="12" name="円/楕円 11"/>
              <p:cNvSpPr/>
              <p:nvPr/>
            </p:nvSpPr>
            <p:spPr>
              <a:xfrm>
                <a:off x="1424778" y="522490"/>
                <a:ext cx="357187" cy="35718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円/楕円 12"/>
              <p:cNvSpPr/>
              <p:nvPr/>
            </p:nvSpPr>
            <p:spPr>
              <a:xfrm>
                <a:off x="1210465" y="665365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-75410" y="593927"/>
                <a:ext cx="214313" cy="21431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5" name="直線矢印コネクタ 14"/>
              <p:cNvCxnSpPr/>
              <p:nvPr/>
            </p:nvCxnSpPr>
            <p:spPr>
              <a:xfrm>
                <a:off x="138903" y="701877"/>
                <a:ext cx="1000125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円/楕円 15"/>
              <p:cNvSpPr/>
              <p:nvPr/>
            </p:nvSpPr>
            <p:spPr>
              <a:xfrm>
                <a:off x="4442205" y="601989"/>
                <a:ext cx="357188" cy="35718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-289722" y="236740"/>
                <a:ext cx="37542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smtClean="0">
                    <a:latin typeface="Calibri" pitchFamily="34" charset="0"/>
                  </a:rPr>
                  <a:t>K-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19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4772405" y="374976"/>
                <a:ext cx="30638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latin typeface="Calibri" pitchFamily="34" charset="0"/>
                  </a:rPr>
                  <a:t>n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22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1189710" y="224584"/>
                <a:ext cx="3064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smtClean="0">
                    <a:latin typeface="Calibri" pitchFamily="34" charset="0"/>
                  </a:rPr>
                  <a:t>d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26" name="円/楕円 25"/>
              <p:cNvSpPr/>
              <p:nvPr/>
            </p:nvSpPr>
            <p:spPr>
              <a:xfrm>
                <a:off x="4007238" y="1438315"/>
                <a:ext cx="214313" cy="21431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円/楕円 26"/>
              <p:cNvSpPr/>
              <p:nvPr/>
            </p:nvSpPr>
            <p:spPr>
              <a:xfrm>
                <a:off x="3181093" y="1953383"/>
                <a:ext cx="214313" cy="21431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円/楕円 27"/>
              <p:cNvSpPr/>
              <p:nvPr/>
            </p:nvSpPr>
            <p:spPr>
              <a:xfrm>
                <a:off x="2264320" y="1538035"/>
                <a:ext cx="357188" cy="35718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2248206" y="1246718"/>
                <a:ext cx="30638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latin typeface="Calibri" pitchFamily="34" charset="0"/>
                  </a:rPr>
                  <a:t>n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cxnSp>
            <p:nvCxnSpPr>
              <p:cNvPr id="31" name="直線矢印コネクタ 30"/>
              <p:cNvCxnSpPr/>
              <p:nvPr/>
            </p:nvCxnSpPr>
            <p:spPr>
              <a:xfrm>
                <a:off x="3586058" y="778995"/>
                <a:ext cx="450930" cy="66843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矢印コネクタ 31"/>
              <p:cNvCxnSpPr>
                <a:endCxn id="27" idx="0"/>
              </p:cNvCxnSpPr>
              <p:nvPr/>
            </p:nvCxnSpPr>
            <p:spPr>
              <a:xfrm flipH="1">
                <a:off x="3288250" y="808240"/>
                <a:ext cx="297808" cy="114514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矢印コネクタ 32"/>
              <p:cNvCxnSpPr>
                <a:endCxn id="28" idx="7"/>
              </p:cNvCxnSpPr>
              <p:nvPr/>
            </p:nvCxnSpPr>
            <p:spPr>
              <a:xfrm flipH="1">
                <a:off x="2569199" y="812508"/>
                <a:ext cx="1016860" cy="7778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21926" y="812508"/>
                <a:ext cx="91877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smtClean="0">
                    <a:latin typeface="Calibri" pitchFamily="34" charset="0"/>
                  </a:rPr>
                  <a:t>1 GeV/c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</p:grpSp>
        <p:sp>
          <p:nvSpPr>
            <p:cNvPr id="9" name="正方形/長方形 8"/>
            <p:cNvSpPr/>
            <p:nvPr/>
          </p:nvSpPr>
          <p:spPr>
            <a:xfrm>
              <a:off x="5360287" y="3499035"/>
              <a:ext cx="396262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dirty="0" smtClean="0">
                  <a:latin typeface="Symbol" panose="05050102010706020507" pitchFamily="18" charset="2"/>
                </a:rPr>
                <a:t>p</a:t>
              </a:r>
              <a:r>
                <a:rPr lang="en-US" altLang="ja-JP" b="1" baseline="30000" dirty="0" smtClean="0">
                  <a:latin typeface="Symbol" panose="05050102010706020507" pitchFamily="18" charset="2"/>
                </a:rPr>
                <a:t>+</a:t>
              </a:r>
              <a:endParaRPr lang="ja-JP" altLang="en-US" baseline="30000" dirty="0">
                <a:latin typeface="Symbol" panose="05050102010706020507" pitchFamily="18" charset="2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4508645" y="4045022"/>
              <a:ext cx="396262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dirty="0" smtClean="0">
                  <a:latin typeface="Symbol" panose="05050102010706020507" pitchFamily="18" charset="2"/>
                </a:rPr>
                <a:t>p</a:t>
              </a:r>
              <a:r>
                <a:rPr lang="en-US" altLang="ja-JP" b="1" baseline="30000" dirty="0" smtClean="0">
                  <a:latin typeface="Symbol" panose="05050102010706020507" pitchFamily="18" charset="2"/>
                </a:rPr>
                <a:t>-</a:t>
              </a:r>
              <a:endParaRPr lang="ja-JP" altLang="en-US" dirty="0">
                <a:latin typeface="Symbol" panose="05050102010706020507" pitchFamily="18" charset="2"/>
              </a:endParaRPr>
            </a:p>
          </p:txBody>
        </p:sp>
      </p:grpSp>
      <p:sp>
        <p:nvSpPr>
          <p:cNvPr id="9216" name="角丸四角形 9215"/>
          <p:cNvSpPr/>
          <p:nvPr/>
        </p:nvSpPr>
        <p:spPr>
          <a:xfrm rot="19800000">
            <a:off x="6299608" y="3120379"/>
            <a:ext cx="1705055" cy="5985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17" name="角丸四角形 9216"/>
          <p:cNvSpPr/>
          <p:nvPr/>
        </p:nvSpPr>
        <p:spPr>
          <a:xfrm>
            <a:off x="7632340" y="2068644"/>
            <a:ext cx="737547" cy="6580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19" name="テキスト ボックス 9218"/>
          <p:cNvSpPr txBox="1"/>
          <p:nvPr/>
        </p:nvSpPr>
        <p:spPr>
          <a:xfrm>
            <a:off x="8352420" y="2138982"/>
            <a:ext cx="60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 rot="19800000">
            <a:off x="7171414" y="3576079"/>
            <a:ext cx="771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CDS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5" name="テキスト ボックス 9224"/>
          <p:cNvSpPr txBox="1"/>
          <p:nvPr/>
        </p:nvSpPr>
        <p:spPr>
          <a:xfrm>
            <a:off x="4848235" y="4689140"/>
            <a:ext cx="42957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 err="1" smtClean="0">
                <a:latin typeface="Symbol" panose="05050102010706020507" pitchFamily="18" charset="2"/>
              </a:rPr>
              <a:t>p</a:t>
            </a:r>
            <a:r>
              <a:rPr lang="en-US" altLang="ja-JP" sz="3600" b="1" baseline="30000" dirty="0" err="1" smtClean="0">
                <a:latin typeface="Symbol" panose="05050102010706020507" pitchFamily="18" charset="2"/>
              </a:rPr>
              <a:t>±</a:t>
            </a:r>
            <a:r>
              <a:rPr lang="en-US" altLang="ja-JP" sz="3600" b="1" dirty="0" err="1" smtClean="0">
                <a:latin typeface="Symbol" panose="05050102010706020507" pitchFamily="18" charset="2"/>
              </a:rPr>
              <a:t>p</a:t>
            </a:r>
            <a:r>
              <a:rPr lang="ja-JP" altLang="en-US" sz="3600" b="1" baseline="30000" dirty="0" smtClean="0"/>
              <a:t>∓</a:t>
            </a:r>
            <a:r>
              <a:rPr lang="en-US" altLang="ja-JP" sz="3600" b="1" dirty="0" err="1" smtClean="0"/>
              <a:t>n“n</a:t>
            </a:r>
            <a:r>
              <a:rPr lang="en-US" altLang="ja-JP" sz="3600" b="1" dirty="0" smtClean="0"/>
              <a:t>” final states can be identified clearly</a:t>
            </a:r>
            <a:endParaRPr kumimoji="1" lang="ja-JP" altLang="en-US" sz="3600" b="1" dirty="0"/>
          </a:p>
        </p:txBody>
      </p:sp>
      <p:cxnSp>
        <p:nvCxnSpPr>
          <p:cNvPr id="48" name="直線矢印コネクタ 47"/>
          <p:cNvCxnSpPr>
            <a:endCxn id="16" idx="2"/>
          </p:cNvCxnSpPr>
          <p:nvPr/>
        </p:nvCxnSpPr>
        <p:spPr>
          <a:xfrm>
            <a:off x="6899608" y="2472663"/>
            <a:ext cx="85614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1" name="星 7 9230"/>
          <p:cNvSpPr/>
          <p:nvPr/>
        </p:nvSpPr>
        <p:spPr>
          <a:xfrm>
            <a:off x="6667873" y="2244063"/>
            <a:ext cx="457200" cy="457200"/>
          </a:xfrm>
          <a:prstGeom prst="star7">
            <a:avLst>
              <a:gd name="adj" fmla="val 17757"/>
              <a:gd name="hf" fmla="val 102572"/>
              <a:gd name="vf" fmla="val 105210"/>
            </a:avLst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32" name="右矢印 9231"/>
          <p:cNvSpPr/>
          <p:nvPr/>
        </p:nvSpPr>
        <p:spPr>
          <a:xfrm>
            <a:off x="5478653" y="2191085"/>
            <a:ext cx="749531" cy="4846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34" name="角丸四角形 9233"/>
          <p:cNvSpPr/>
          <p:nvPr/>
        </p:nvSpPr>
        <p:spPr>
          <a:xfrm>
            <a:off x="1691680" y="4126596"/>
            <a:ext cx="360040" cy="2290736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15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45340"/>
            <a:ext cx="2513669" cy="185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13184" y="80628"/>
            <a:ext cx="8507288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>
                <a:latin typeface="+mn-lt"/>
              </a:rPr>
              <a:t>Signal &amp; Background in </a:t>
            </a:r>
            <a:r>
              <a:rPr lang="en-US" altLang="ja-JP" b="1" dirty="0" err="1">
                <a:latin typeface="Symbol" panose="05050102010706020507" pitchFamily="18" charset="2"/>
              </a:rPr>
              <a:t>p</a:t>
            </a:r>
            <a:r>
              <a:rPr lang="en-US" altLang="ja-JP" b="1" baseline="30000" dirty="0" err="1">
                <a:latin typeface="Symbol" panose="05050102010706020507" pitchFamily="18" charset="2"/>
              </a:rPr>
              <a:t>±</a:t>
            </a:r>
            <a:r>
              <a:rPr lang="en-US" altLang="ja-JP" b="1" dirty="0" err="1">
                <a:latin typeface="Symbol" panose="05050102010706020507" pitchFamily="18" charset="2"/>
              </a:rPr>
              <a:t>p</a:t>
            </a:r>
            <a:r>
              <a:rPr lang="ja-JP" altLang="en-US" b="1" baseline="30000" dirty="0"/>
              <a:t>∓</a:t>
            </a:r>
            <a:r>
              <a:rPr lang="en-US" altLang="ja-JP" b="1" dirty="0" err="1"/>
              <a:t>n“n</a:t>
            </a:r>
            <a:r>
              <a:rPr lang="en-US" altLang="ja-JP" b="1" dirty="0"/>
              <a:t>” </a:t>
            </a:r>
            <a:endParaRPr kumimoji="1" lang="ja-JP" altLang="en-US" b="1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2380926" y="908720"/>
            <a:ext cx="6339369" cy="2097524"/>
            <a:chOff x="1402315" y="2342120"/>
            <a:chExt cx="6339369" cy="2097524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1402315" y="2342120"/>
              <a:ext cx="6339369" cy="2027254"/>
              <a:chOff x="250338" y="140442"/>
              <a:chExt cx="6339369" cy="2027254"/>
            </a:xfrm>
          </p:grpSpPr>
          <p:sp>
            <p:nvSpPr>
              <p:cNvPr id="10" name="円/楕円 9"/>
              <p:cNvSpPr/>
              <p:nvPr/>
            </p:nvSpPr>
            <p:spPr>
              <a:xfrm>
                <a:off x="3513511" y="359736"/>
                <a:ext cx="714380" cy="785818"/>
              </a:xfrm>
              <a:prstGeom prst="ellipse">
                <a:avLst/>
              </a:prstGeom>
              <a:solidFill>
                <a:srgbClr val="FF00FF"/>
              </a:solidFill>
              <a:ln>
                <a:solidFill>
                  <a:schemeClr val="tx1"/>
                </a:solidFill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円/楕円 10"/>
              <p:cNvSpPr/>
              <p:nvPr/>
            </p:nvSpPr>
            <p:spPr>
              <a:xfrm>
                <a:off x="1964838" y="522490"/>
                <a:ext cx="357187" cy="35718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円/楕円 11"/>
              <p:cNvSpPr/>
              <p:nvPr/>
            </p:nvSpPr>
            <p:spPr>
              <a:xfrm>
                <a:off x="1750525" y="665365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円/楕円 12"/>
              <p:cNvSpPr/>
              <p:nvPr/>
            </p:nvSpPr>
            <p:spPr>
              <a:xfrm>
                <a:off x="464650" y="593927"/>
                <a:ext cx="214313" cy="21431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" name="直線矢印コネクタ 13"/>
              <p:cNvCxnSpPr/>
              <p:nvPr/>
            </p:nvCxnSpPr>
            <p:spPr>
              <a:xfrm>
                <a:off x="678963" y="701877"/>
                <a:ext cx="1000125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円/楕円 14"/>
              <p:cNvSpPr/>
              <p:nvPr/>
            </p:nvSpPr>
            <p:spPr>
              <a:xfrm>
                <a:off x="4442205" y="601989"/>
                <a:ext cx="357188" cy="35718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" name="直線矢印コネクタ 15"/>
              <p:cNvCxnSpPr/>
              <p:nvPr/>
            </p:nvCxnSpPr>
            <p:spPr>
              <a:xfrm>
                <a:off x="4799393" y="778201"/>
                <a:ext cx="1571625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250338" y="236740"/>
                <a:ext cx="37542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smtClean="0">
                    <a:latin typeface="Calibri" pitchFamily="34" charset="0"/>
                  </a:rPr>
                  <a:t>K-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18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4772405" y="374976"/>
                <a:ext cx="30638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latin typeface="Calibri" pitchFamily="34" charset="0"/>
                  </a:rPr>
                  <a:t>n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19" name="円/楕円 18"/>
              <p:cNvSpPr/>
              <p:nvPr/>
            </p:nvSpPr>
            <p:spPr>
              <a:xfrm>
                <a:off x="3799263" y="716926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円/楕円 19"/>
              <p:cNvSpPr/>
              <p:nvPr/>
            </p:nvSpPr>
            <p:spPr>
              <a:xfrm>
                <a:off x="3656388" y="502612"/>
                <a:ext cx="214313" cy="21431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1729770" y="224584"/>
                <a:ext cx="3064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smtClean="0">
                    <a:latin typeface="Calibri" pitchFamily="34" charset="0"/>
                  </a:rPr>
                  <a:t>d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22" name="テキスト ボックス 96"/>
              <p:cNvSpPr txBox="1"/>
              <p:nvPr/>
            </p:nvSpPr>
            <p:spPr>
              <a:xfrm>
                <a:off x="3420023" y="140442"/>
                <a:ext cx="95250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i="1" dirty="0" smtClean="0">
                    <a:latin typeface="Symbol" panose="05050102010706020507" pitchFamily="18" charset="2"/>
                  </a:rPr>
                  <a:t>L</a:t>
                </a:r>
                <a:r>
                  <a:rPr lang="en-US" altLang="ja-JP" i="1" dirty="0" smtClean="0"/>
                  <a:t>(1405)</a:t>
                </a:r>
                <a:endParaRPr lang="ja-JP" altLang="en-US" i="1" baseline="-25000" dirty="0"/>
              </a:p>
            </p:txBody>
          </p:sp>
          <p:cxnSp>
            <p:nvCxnSpPr>
              <p:cNvPr id="23" name="直線矢印コネクタ 22"/>
              <p:cNvCxnSpPr/>
              <p:nvPr/>
            </p:nvCxnSpPr>
            <p:spPr>
              <a:xfrm flipH="1">
                <a:off x="3310714" y="769857"/>
                <a:ext cx="3240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円/楕円 23"/>
              <p:cNvSpPr/>
              <p:nvPr/>
            </p:nvSpPr>
            <p:spPr>
              <a:xfrm>
                <a:off x="3126582" y="1291515"/>
                <a:ext cx="357188" cy="357187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円/楕円 24"/>
              <p:cNvSpPr/>
              <p:nvPr/>
            </p:nvSpPr>
            <p:spPr>
              <a:xfrm>
                <a:off x="4007238" y="1438315"/>
                <a:ext cx="214313" cy="21431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円/楕円 25"/>
              <p:cNvSpPr/>
              <p:nvPr/>
            </p:nvSpPr>
            <p:spPr>
              <a:xfrm>
                <a:off x="3181093" y="1953383"/>
                <a:ext cx="214313" cy="21431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円/楕円 26"/>
              <p:cNvSpPr/>
              <p:nvPr/>
            </p:nvSpPr>
            <p:spPr>
              <a:xfrm>
                <a:off x="2264320" y="1538035"/>
                <a:ext cx="357188" cy="35718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1931265" y="1463758"/>
                <a:ext cx="30638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latin typeface="Calibri" pitchFamily="34" charset="0"/>
                  </a:rPr>
                  <a:t>n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cxnSp>
            <p:nvCxnSpPr>
              <p:cNvPr id="29" name="直線矢印コネクタ 28"/>
              <p:cNvCxnSpPr>
                <a:endCxn id="24" idx="7"/>
              </p:cNvCxnSpPr>
              <p:nvPr/>
            </p:nvCxnSpPr>
            <p:spPr>
              <a:xfrm flipH="1">
                <a:off x="3431461" y="1107133"/>
                <a:ext cx="366640" cy="2366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矢印コネクタ 29"/>
              <p:cNvCxnSpPr/>
              <p:nvPr/>
            </p:nvCxnSpPr>
            <p:spPr>
              <a:xfrm>
                <a:off x="3798491" y="1113824"/>
                <a:ext cx="238497" cy="33360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矢印コネクタ 30"/>
              <p:cNvCxnSpPr>
                <a:endCxn id="26" idx="0"/>
              </p:cNvCxnSpPr>
              <p:nvPr/>
            </p:nvCxnSpPr>
            <p:spPr>
              <a:xfrm>
                <a:off x="3288249" y="1504081"/>
                <a:ext cx="1" cy="4493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矢印コネクタ 31"/>
              <p:cNvCxnSpPr/>
              <p:nvPr/>
            </p:nvCxnSpPr>
            <p:spPr>
              <a:xfrm flipH="1">
                <a:off x="2505218" y="1496893"/>
                <a:ext cx="783029" cy="17347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561986" y="812508"/>
                <a:ext cx="91877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smtClean="0">
                    <a:latin typeface="Calibri" pitchFamily="34" charset="0"/>
                  </a:rPr>
                  <a:t>1 GeV/c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34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5263767" y="823708"/>
                <a:ext cx="132594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smtClean="0">
                    <a:latin typeface="Calibri" pitchFamily="34" charset="0"/>
                  </a:rPr>
                  <a:t>~1.25 GeV/c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35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2476463" y="372292"/>
                <a:ext cx="119962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smtClean="0">
                    <a:latin typeface="Calibri" pitchFamily="34" charset="0"/>
                  </a:rPr>
                  <a:t>~0.25 </a:t>
                </a:r>
                <a:r>
                  <a:rPr lang="en-US" altLang="ja-JP" sz="1400" dirty="0" smtClean="0">
                    <a:latin typeface="Calibri" pitchFamily="34" charset="0"/>
                  </a:rPr>
                  <a:t>GeV/c</a:t>
                </a:r>
                <a:endParaRPr lang="ja-JP" altLang="en-US" sz="1400" dirty="0">
                  <a:latin typeface="Calibri" pitchFamily="34" charset="0"/>
                </a:endParaRPr>
              </a:p>
            </p:txBody>
          </p:sp>
        </p:grpSp>
        <p:sp>
          <p:nvSpPr>
            <p:cNvPr id="7" name="正方形/長方形 6"/>
            <p:cNvSpPr/>
            <p:nvPr/>
          </p:nvSpPr>
          <p:spPr>
            <a:xfrm>
              <a:off x="4011354" y="3236889"/>
              <a:ext cx="320922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dirty="0" smtClean="0">
                  <a:latin typeface="Symbol" panose="05050102010706020507" pitchFamily="18" charset="2"/>
                </a:rPr>
                <a:t>S</a:t>
              </a:r>
              <a:endParaRPr lang="ja-JP" altLang="en-US" dirty="0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5360287" y="3499035"/>
              <a:ext cx="311304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dirty="0" smtClean="0">
                  <a:latin typeface="Symbol" panose="05050102010706020507" pitchFamily="18" charset="2"/>
                </a:rPr>
                <a:t>p</a:t>
              </a:r>
              <a:endParaRPr lang="ja-JP" altLang="en-US" dirty="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4550060" y="4070312"/>
              <a:ext cx="311304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dirty="0" smtClean="0">
                  <a:latin typeface="Symbol" panose="05050102010706020507" pitchFamily="18" charset="2"/>
                </a:rPr>
                <a:t>p</a:t>
              </a:r>
              <a:endParaRPr lang="ja-JP" altLang="en-US" dirty="0"/>
            </a:p>
          </p:txBody>
        </p:sp>
      </p:grpSp>
      <p:sp>
        <p:nvSpPr>
          <p:cNvPr id="36" name="テキスト ボックス 35"/>
          <p:cNvSpPr txBox="1"/>
          <p:nvPr/>
        </p:nvSpPr>
        <p:spPr>
          <a:xfrm>
            <a:off x="503548" y="1364575"/>
            <a:ext cx="32407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/>
              <a:t>Signal</a:t>
            </a:r>
          </a:p>
          <a:p>
            <a:r>
              <a:rPr lang="en-US" altLang="ja-JP" sz="3600" b="1" dirty="0" smtClean="0"/>
              <a:t>(</a:t>
            </a:r>
            <a:r>
              <a:rPr lang="en-US" altLang="ja-JP" sz="3600" b="1" dirty="0" smtClean="0">
                <a:latin typeface="Symbol" panose="05050102010706020507" pitchFamily="18" charset="2"/>
              </a:rPr>
              <a:t>L</a:t>
            </a:r>
            <a:r>
              <a:rPr lang="en-US" altLang="ja-JP" sz="3600" b="1" dirty="0" smtClean="0"/>
              <a:t>* production)</a:t>
            </a:r>
            <a:endParaRPr kumimoji="1" lang="ja-JP" altLang="en-US" sz="3600" b="1" dirty="0"/>
          </a:p>
        </p:txBody>
      </p:sp>
      <p:sp>
        <p:nvSpPr>
          <p:cNvPr id="37" name="角丸四角形 36"/>
          <p:cNvSpPr/>
          <p:nvPr/>
        </p:nvSpPr>
        <p:spPr>
          <a:xfrm>
            <a:off x="323528" y="908720"/>
            <a:ext cx="8496944" cy="21971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角丸四角形 73"/>
          <p:cNvSpPr/>
          <p:nvPr/>
        </p:nvSpPr>
        <p:spPr>
          <a:xfrm rot="19800000">
            <a:off x="5170837" y="2233089"/>
            <a:ext cx="1575512" cy="5132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角丸四角形 74"/>
          <p:cNvSpPr/>
          <p:nvPr/>
        </p:nvSpPr>
        <p:spPr>
          <a:xfrm>
            <a:off x="6448417" y="1204548"/>
            <a:ext cx="737547" cy="6580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7168497" y="1052736"/>
            <a:ext cx="60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 rot="19800000">
            <a:off x="5987491" y="2506673"/>
            <a:ext cx="771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CDS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46" name="グループ化 10245"/>
          <p:cNvGrpSpPr/>
          <p:nvPr/>
        </p:nvGrpSpPr>
        <p:grpSpPr>
          <a:xfrm>
            <a:off x="2015716" y="3194973"/>
            <a:ext cx="3615679" cy="1566175"/>
            <a:chOff x="2360475" y="3266982"/>
            <a:chExt cx="3615679" cy="1566175"/>
          </a:xfrm>
        </p:grpSpPr>
        <p:grpSp>
          <p:nvGrpSpPr>
            <p:cNvPr id="94" name="グループ化 93"/>
            <p:cNvGrpSpPr/>
            <p:nvPr/>
          </p:nvGrpSpPr>
          <p:grpSpPr>
            <a:xfrm>
              <a:off x="2412211" y="3266982"/>
              <a:ext cx="2937803" cy="1557464"/>
              <a:chOff x="5652120" y="3140968"/>
              <a:chExt cx="2937803" cy="1557464"/>
            </a:xfrm>
          </p:grpSpPr>
          <p:sp>
            <p:nvSpPr>
              <p:cNvPr id="50" name="円/楕円 49"/>
              <p:cNvSpPr/>
              <p:nvPr/>
            </p:nvSpPr>
            <p:spPr>
              <a:xfrm>
                <a:off x="8028384" y="3796902"/>
                <a:ext cx="357188" cy="35718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1" name="直線矢印コネクタ 50"/>
              <p:cNvCxnSpPr>
                <a:endCxn id="50" idx="2"/>
              </p:cNvCxnSpPr>
              <p:nvPr/>
            </p:nvCxnSpPr>
            <p:spPr>
              <a:xfrm>
                <a:off x="7472426" y="3973908"/>
                <a:ext cx="555958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8283535" y="3498877"/>
                <a:ext cx="30638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latin typeface="Calibri" pitchFamily="34" charset="0"/>
                  </a:rPr>
                  <a:t>n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59" name="円/楕円 58"/>
              <p:cNvSpPr/>
              <p:nvPr/>
            </p:nvSpPr>
            <p:spPr>
              <a:xfrm>
                <a:off x="6629469" y="4046621"/>
                <a:ext cx="357188" cy="357187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円/楕円 59"/>
              <p:cNvSpPr/>
              <p:nvPr/>
            </p:nvSpPr>
            <p:spPr>
              <a:xfrm>
                <a:off x="6031126" y="3965735"/>
                <a:ext cx="214313" cy="21431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円/楕円 60"/>
              <p:cNvSpPr/>
              <p:nvPr/>
            </p:nvSpPr>
            <p:spPr>
              <a:xfrm>
                <a:off x="6012160" y="4365104"/>
                <a:ext cx="214313" cy="21431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円/楕円 61"/>
              <p:cNvSpPr/>
              <p:nvPr/>
            </p:nvSpPr>
            <p:spPr>
              <a:xfrm>
                <a:off x="6771548" y="3212702"/>
                <a:ext cx="357188" cy="35718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7160861" y="3140968"/>
                <a:ext cx="89646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err="1" smtClean="0">
                    <a:latin typeface="Calibri" pitchFamily="34" charset="0"/>
                  </a:rPr>
                  <a:t>n</a:t>
                </a:r>
                <a:r>
                  <a:rPr lang="en-US" altLang="ja-JP" baseline="-25000" dirty="0" err="1" smtClean="0">
                    <a:latin typeface="Calibri" pitchFamily="34" charset="0"/>
                  </a:rPr>
                  <a:t>spectator</a:t>
                </a:r>
                <a:endParaRPr lang="ja-JP" altLang="en-US" baseline="-25000" dirty="0">
                  <a:latin typeface="Calibri" pitchFamily="34" charset="0"/>
                </a:endParaRPr>
              </a:p>
            </p:txBody>
          </p:sp>
          <p:cxnSp>
            <p:nvCxnSpPr>
              <p:cNvPr id="64" name="直線矢印コネクタ 63"/>
              <p:cNvCxnSpPr>
                <a:endCxn id="59" idx="6"/>
              </p:cNvCxnSpPr>
              <p:nvPr/>
            </p:nvCxnSpPr>
            <p:spPr>
              <a:xfrm flipH="1">
                <a:off x="6986657" y="3975496"/>
                <a:ext cx="407699" cy="24971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矢印コネクタ 64"/>
              <p:cNvCxnSpPr>
                <a:stCxn id="59" idx="2"/>
              </p:cNvCxnSpPr>
              <p:nvPr/>
            </p:nvCxnSpPr>
            <p:spPr>
              <a:xfrm flipH="1" flipV="1">
                <a:off x="6244982" y="4098930"/>
                <a:ext cx="384487" cy="12628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矢印コネクタ 65"/>
              <p:cNvCxnSpPr>
                <a:stCxn id="59" idx="2"/>
                <a:endCxn id="61" idx="7"/>
              </p:cNvCxnSpPr>
              <p:nvPr/>
            </p:nvCxnSpPr>
            <p:spPr>
              <a:xfrm flipH="1">
                <a:off x="6195088" y="4225215"/>
                <a:ext cx="434381" cy="17127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矢印コネクタ 66"/>
              <p:cNvCxnSpPr>
                <a:stCxn id="71" idx="5"/>
                <a:endCxn id="62" idx="5"/>
              </p:cNvCxnSpPr>
              <p:nvPr/>
            </p:nvCxnSpPr>
            <p:spPr>
              <a:xfrm flipH="1" flipV="1">
                <a:off x="7076427" y="3517580"/>
                <a:ext cx="196214" cy="31828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正方形/長方形 41"/>
              <p:cNvSpPr/>
              <p:nvPr/>
            </p:nvSpPr>
            <p:spPr>
              <a:xfrm>
                <a:off x="6362264" y="3789040"/>
                <a:ext cx="383438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dirty="0" smtClean="0"/>
                  <a:t>K</a:t>
                </a:r>
                <a:r>
                  <a:rPr lang="en-US" altLang="ja-JP" baseline="30000" dirty="0" smtClean="0"/>
                  <a:t>0</a:t>
                </a:r>
                <a:endParaRPr lang="ja-JP" altLang="en-US" baseline="30000" dirty="0"/>
              </a:p>
            </p:txBody>
          </p:sp>
          <p:sp>
            <p:nvSpPr>
              <p:cNvPr id="43" name="正方形/長方形 42"/>
              <p:cNvSpPr/>
              <p:nvPr/>
            </p:nvSpPr>
            <p:spPr>
              <a:xfrm>
                <a:off x="5688124" y="3861048"/>
                <a:ext cx="396262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dirty="0" smtClean="0">
                    <a:latin typeface="Symbol" panose="05050102010706020507" pitchFamily="18" charset="2"/>
                  </a:rPr>
                  <a:t>p</a:t>
                </a:r>
                <a:r>
                  <a:rPr lang="en-US" altLang="ja-JP" baseline="30000" dirty="0" smtClean="0">
                    <a:latin typeface="Symbol" panose="05050102010706020507" pitchFamily="18" charset="2"/>
                  </a:rPr>
                  <a:t>-</a:t>
                </a:r>
                <a:endParaRPr lang="ja-JP" altLang="en-US" baseline="30000" dirty="0"/>
              </a:p>
            </p:txBody>
          </p:sp>
          <p:sp>
            <p:nvSpPr>
              <p:cNvPr id="44" name="正方形/長方形 43"/>
              <p:cNvSpPr/>
              <p:nvPr/>
            </p:nvSpPr>
            <p:spPr>
              <a:xfrm>
                <a:off x="5652120" y="4329100"/>
                <a:ext cx="396262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dirty="0" smtClean="0">
                    <a:latin typeface="Symbol" panose="05050102010706020507" pitchFamily="18" charset="2"/>
                  </a:rPr>
                  <a:t>p</a:t>
                </a:r>
                <a:r>
                  <a:rPr lang="en-US" altLang="ja-JP" baseline="30000" dirty="0" smtClean="0">
                    <a:latin typeface="Symbol" panose="05050102010706020507" pitchFamily="18" charset="2"/>
                  </a:rPr>
                  <a:t>+</a:t>
                </a:r>
                <a:endParaRPr lang="ja-JP" altLang="en-US" baseline="30000" dirty="0"/>
              </a:p>
            </p:txBody>
          </p:sp>
          <p:sp>
            <p:nvSpPr>
              <p:cNvPr id="71" name="星 7 70"/>
              <p:cNvSpPr/>
              <p:nvPr/>
            </p:nvSpPr>
            <p:spPr>
              <a:xfrm>
                <a:off x="7227364" y="3745308"/>
                <a:ext cx="457200" cy="457200"/>
              </a:xfrm>
              <a:prstGeom prst="star7">
                <a:avLst>
                  <a:gd name="adj" fmla="val 17757"/>
                  <a:gd name="hf" fmla="val 102572"/>
                  <a:gd name="vf" fmla="val 105210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97" name="角丸四角形 96"/>
            <p:cNvSpPr/>
            <p:nvPr/>
          </p:nvSpPr>
          <p:spPr>
            <a:xfrm rot="5400000">
              <a:off x="2325513" y="4050192"/>
              <a:ext cx="838377" cy="72755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角丸四角形 97"/>
            <p:cNvSpPr/>
            <p:nvPr/>
          </p:nvSpPr>
          <p:spPr>
            <a:xfrm>
              <a:off x="4648215" y="3688824"/>
              <a:ext cx="737547" cy="6580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テキスト ボックス 98"/>
            <p:cNvSpPr txBox="1"/>
            <p:nvPr/>
          </p:nvSpPr>
          <p:spPr>
            <a:xfrm>
              <a:off x="5368295" y="3537012"/>
              <a:ext cx="6078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NC</a:t>
              </a:r>
              <a:endPara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0" name="テキスト ボックス 99"/>
            <p:cNvSpPr txBox="1"/>
            <p:nvPr/>
          </p:nvSpPr>
          <p:spPr>
            <a:xfrm>
              <a:off x="2360475" y="3501008"/>
              <a:ext cx="7713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CDS</a:t>
              </a:r>
              <a:endPara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1" name="テキスト ボックス 100"/>
          <p:cNvSpPr txBox="1"/>
          <p:nvPr/>
        </p:nvSpPr>
        <p:spPr>
          <a:xfrm>
            <a:off x="-508" y="3681028"/>
            <a:ext cx="2176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Background</a:t>
            </a:r>
          </a:p>
          <a:p>
            <a:r>
              <a:rPr lang="en-US" altLang="ja-JP" sz="2400" b="1" dirty="0" smtClean="0"/>
              <a:t>(K</a:t>
            </a:r>
            <a:r>
              <a:rPr lang="en-US" altLang="ja-JP" sz="2400" b="1" baseline="30000" dirty="0" smtClean="0"/>
              <a:t>0</a:t>
            </a:r>
            <a:r>
              <a:rPr lang="en-US" altLang="ja-JP" sz="2400" b="1" dirty="0" smtClean="0"/>
              <a:t> production)</a:t>
            </a:r>
            <a:endParaRPr kumimoji="1" lang="ja-JP" altLang="en-US" sz="2400" b="1" dirty="0"/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16163" y="5481228"/>
            <a:ext cx="2035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Background</a:t>
            </a:r>
          </a:p>
          <a:p>
            <a:r>
              <a:rPr lang="en-US" altLang="ja-JP" sz="2400" b="1" dirty="0" smtClean="0"/>
              <a:t>(</a:t>
            </a:r>
            <a:r>
              <a:rPr lang="en-US" altLang="ja-JP" sz="2400" b="1" dirty="0" smtClean="0">
                <a:latin typeface="Symbol" panose="05050102010706020507" pitchFamily="18" charset="2"/>
              </a:rPr>
              <a:t>S</a:t>
            </a:r>
            <a:r>
              <a:rPr lang="en-US" altLang="ja-JP" sz="2400" b="1" dirty="0" smtClean="0"/>
              <a:t> production)</a:t>
            </a:r>
            <a:endParaRPr kumimoji="1" lang="ja-JP" altLang="en-US" sz="2400" b="1" dirty="0"/>
          </a:p>
        </p:txBody>
      </p:sp>
      <p:grpSp>
        <p:nvGrpSpPr>
          <p:cNvPr id="10241" name="グループ化 10240"/>
          <p:cNvGrpSpPr/>
          <p:nvPr/>
        </p:nvGrpSpPr>
        <p:grpSpPr>
          <a:xfrm>
            <a:off x="2015716" y="4941168"/>
            <a:ext cx="2449223" cy="1963380"/>
            <a:chOff x="2375756" y="5013176"/>
            <a:chExt cx="2449223" cy="1963380"/>
          </a:xfrm>
        </p:grpSpPr>
        <p:sp>
          <p:nvSpPr>
            <p:cNvPr id="105" name="円/楕円 104"/>
            <p:cNvSpPr/>
            <p:nvPr/>
          </p:nvSpPr>
          <p:spPr>
            <a:xfrm>
              <a:off x="4230425" y="5730674"/>
              <a:ext cx="357188" cy="357187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106" name="直線矢印コネクタ 105"/>
            <p:cNvCxnSpPr>
              <a:endCxn id="105" idx="2"/>
            </p:cNvCxnSpPr>
            <p:nvPr/>
          </p:nvCxnSpPr>
          <p:spPr>
            <a:xfrm>
              <a:off x="3674467" y="5907680"/>
              <a:ext cx="55595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テキスト ボックス 35"/>
            <p:cNvSpPr txBox="1">
              <a:spLocks noChangeArrowheads="1"/>
            </p:cNvSpPr>
            <p:nvPr/>
          </p:nvSpPr>
          <p:spPr bwMode="auto">
            <a:xfrm>
              <a:off x="4485576" y="5432649"/>
              <a:ext cx="30638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dirty="0">
                  <a:latin typeface="Calibri" pitchFamily="34" charset="0"/>
                </a:rPr>
                <a:t>n</a:t>
              </a:r>
              <a:endParaRPr lang="ja-JP" altLang="en-US" dirty="0">
                <a:latin typeface="Calibri" pitchFamily="34" charset="0"/>
              </a:endParaRPr>
            </a:p>
          </p:txBody>
        </p:sp>
        <p:sp>
          <p:nvSpPr>
            <p:cNvPr id="108" name="円/楕円 107"/>
            <p:cNvSpPr/>
            <p:nvPr/>
          </p:nvSpPr>
          <p:spPr>
            <a:xfrm>
              <a:off x="3500089" y="5720913"/>
              <a:ext cx="357188" cy="357187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09" name="円/楕円 108"/>
            <p:cNvSpPr/>
            <p:nvPr/>
          </p:nvSpPr>
          <p:spPr>
            <a:xfrm>
              <a:off x="3347864" y="6273316"/>
              <a:ext cx="214313" cy="21431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0" name="円/楕円 109"/>
            <p:cNvSpPr/>
            <p:nvPr/>
          </p:nvSpPr>
          <p:spPr>
            <a:xfrm>
              <a:off x="2772655" y="6285330"/>
              <a:ext cx="214313" cy="21431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1" name="円/楕円 110"/>
            <p:cNvSpPr/>
            <p:nvPr/>
          </p:nvSpPr>
          <p:spPr>
            <a:xfrm>
              <a:off x="2594632" y="5146474"/>
              <a:ext cx="357188" cy="357187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2" name="テキスト ボックス 35"/>
            <p:cNvSpPr txBox="1">
              <a:spLocks noChangeArrowheads="1"/>
            </p:cNvSpPr>
            <p:nvPr/>
          </p:nvSpPr>
          <p:spPr bwMode="auto">
            <a:xfrm>
              <a:off x="2879812" y="5013176"/>
              <a:ext cx="8964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dirty="0" err="1" smtClean="0">
                  <a:latin typeface="Calibri" pitchFamily="34" charset="0"/>
                </a:rPr>
                <a:t>n</a:t>
              </a:r>
              <a:r>
                <a:rPr lang="en-US" altLang="ja-JP" baseline="-25000" dirty="0" err="1" smtClean="0">
                  <a:latin typeface="Calibri" pitchFamily="34" charset="0"/>
                </a:rPr>
                <a:t>spectator</a:t>
              </a:r>
              <a:endParaRPr lang="ja-JP" altLang="en-US" baseline="-25000" dirty="0">
                <a:latin typeface="Calibri" pitchFamily="34" charset="0"/>
              </a:endParaRPr>
            </a:p>
          </p:txBody>
        </p:sp>
        <p:cxnSp>
          <p:nvCxnSpPr>
            <p:cNvPr id="113" name="直線矢印コネクタ 112"/>
            <p:cNvCxnSpPr>
              <a:endCxn id="108" idx="2"/>
            </p:cNvCxnSpPr>
            <p:nvPr/>
          </p:nvCxnSpPr>
          <p:spPr>
            <a:xfrm flipV="1">
              <a:off x="3035288" y="5899507"/>
              <a:ext cx="464801" cy="976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矢印コネクタ 113"/>
            <p:cNvCxnSpPr>
              <a:stCxn id="108" idx="4"/>
              <a:endCxn id="109" idx="7"/>
            </p:cNvCxnSpPr>
            <p:nvPr/>
          </p:nvCxnSpPr>
          <p:spPr>
            <a:xfrm flipH="1">
              <a:off x="3530792" y="6078100"/>
              <a:ext cx="147891" cy="2266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矢印コネクタ 114"/>
            <p:cNvCxnSpPr>
              <a:endCxn id="110" idx="7"/>
            </p:cNvCxnSpPr>
            <p:nvPr/>
          </p:nvCxnSpPr>
          <p:spPr>
            <a:xfrm flipH="1">
              <a:off x="2955583" y="5979486"/>
              <a:ext cx="79705" cy="33722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矢印コネクタ 115"/>
            <p:cNvCxnSpPr>
              <a:endCxn id="111" idx="5"/>
            </p:cNvCxnSpPr>
            <p:nvPr/>
          </p:nvCxnSpPr>
          <p:spPr>
            <a:xfrm flipH="1" flipV="1">
              <a:off x="2899511" y="5451352"/>
              <a:ext cx="135777" cy="45303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正方形/長方形 116"/>
            <p:cNvSpPr/>
            <p:nvPr/>
          </p:nvSpPr>
          <p:spPr>
            <a:xfrm>
              <a:off x="3521126" y="5409220"/>
              <a:ext cx="474810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dirty="0" smtClean="0">
                  <a:latin typeface="Symbol" panose="05050102010706020507" pitchFamily="18" charset="2"/>
                </a:rPr>
                <a:t>S</a:t>
              </a:r>
              <a:r>
                <a:rPr lang="en-US" altLang="ja-JP" baseline="30000" dirty="0"/>
                <a:t>±</a:t>
              </a:r>
              <a:endParaRPr lang="ja-JP" altLang="en-US" baseline="30000" dirty="0"/>
            </a:p>
          </p:txBody>
        </p:sp>
        <p:sp>
          <p:nvSpPr>
            <p:cNvPr id="118" name="正方形/長方形 117"/>
            <p:cNvSpPr/>
            <p:nvPr/>
          </p:nvSpPr>
          <p:spPr>
            <a:xfrm>
              <a:off x="3605220" y="6201308"/>
              <a:ext cx="503664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dirty="0" smtClean="0">
                  <a:latin typeface="Symbol" panose="05050102010706020507" pitchFamily="18" charset="2"/>
                </a:rPr>
                <a:t>p</a:t>
              </a:r>
              <a:r>
                <a:rPr lang="en-US" altLang="ja-JP" baseline="30000" dirty="0">
                  <a:latin typeface="Symbol" panose="05050102010706020507" pitchFamily="18" charset="2"/>
                </a:rPr>
                <a:t> </a:t>
              </a:r>
              <a:r>
                <a:rPr lang="en-US" altLang="ja-JP" baseline="30000" dirty="0" smtClean="0">
                  <a:latin typeface="Symbol" panose="05050102010706020507" pitchFamily="18" charset="2"/>
                </a:rPr>
                <a:t>±</a:t>
              </a:r>
              <a:endParaRPr lang="ja-JP" altLang="en-US" baseline="30000" dirty="0"/>
            </a:p>
          </p:txBody>
        </p:sp>
        <p:sp>
          <p:nvSpPr>
            <p:cNvPr id="119" name="正方形/長方形 118"/>
            <p:cNvSpPr/>
            <p:nvPr/>
          </p:nvSpPr>
          <p:spPr>
            <a:xfrm>
              <a:off x="2375756" y="6165304"/>
              <a:ext cx="461986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dirty="0" smtClean="0">
                  <a:latin typeface="Symbol" panose="05050102010706020507" pitchFamily="18" charset="2"/>
                </a:rPr>
                <a:t>p</a:t>
              </a:r>
              <a:r>
                <a:rPr lang="ja-JP" altLang="en-US" baseline="30000" dirty="0"/>
                <a:t> ∓</a:t>
              </a:r>
            </a:p>
          </p:txBody>
        </p:sp>
        <p:sp>
          <p:nvSpPr>
            <p:cNvPr id="120" name="星 7 119"/>
            <p:cNvSpPr/>
            <p:nvPr/>
          </p:nvSpPr>
          <p:spPr>
            <a:xfrm>
              <a:off x="2807804" y="5672100"/>
              <a:ext cx="457200" cy="457200"/>
            </a:xfrm>
            <a:prstGeom prst="star7">
              <a:avLst>
                <a:gd name="adj" fmla="val 17757"/>
                <a:gd name="hf" fmla="val 102572"/>
                <a:gd name="vf" fmla="val 105210"/>
              </a:avLst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角丸四角形 131"/>
            <p:cNvSpPr/>
            <p:nvPr/>
          </p:nvSpPr>
          <p:spPr>
            <a:xfrm rot="5400000">
              <a:off x="3052365" y="5561154"/>
              <a:ext cx="369332" cy="164964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角丸四角形 132"/>
            <p:cNvSpPr/>
            <p:nvPr/>
          </p:nvSpPr>
          <p:spPr>
            <a:xfrm>
              <a:off x="4087432" y="5525028"/>
              <a:ext cx="737547" cy="6580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テキスト ボックス 133"/>
            <p:cNvSpPr txBox="1"/>
            <p:nvPr/>
          </p:nvSpPr>
          <p:spPr>
            <a:xfrm>
              <a:off x="4144161" y="5049180"/>
              <a:ext cx="6078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NC</a:t>
              </a:r>
              <a:endPara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5" name="テキスト ボックス 134"/>
            <p:cNvSpPr txBox="1"/>
            <p:nvPr/>
          </p:nvSpPr>
          <p:spPr>
            <a:xfrm>
              <a:off x="2890143" y="6453336"/>
              <a:ext cx="7713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CDS</a:t>
              </a:r>
              <a:endPara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520" y="4941168"/>
            <a:ext cx="4651988" cy="176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77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3" y="1890698"/>
            <a:ext cx="4598208" cy="325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"/>
          <a:stretch/>
        </p:blipFill>
        <p:spPr bwMode="auto">
          <a:xfrm>
            <a:off x="4386804" y="1998710"/>
            <a:ext cx="4757195" cy="310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67544" y="80628"/>
            <a:ext cx="8208912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>
                <a:latin typeface="+mn-lt"/>
              </a:rPr>
              <a:t>d(K</a:t>
            </a:r>
            <a:r>
              <a:rPr kumimoji="1" lang="en-US" altLang="ja-JP" b="1" baseline="30000" dirty="0" smtClean="0">
                <a:latin typeface="+mn-lt"/>
              </a:rPr>
              <a:t>-</a:t>
            </a:r>
            <a:r>
              <a:rPr kumimoji="1" lang="en-US" altLang="ja-JP" b="1" dirty="0" smtClean="0">
                <a:latin typeface="+mn-lt"/>
              </a:rPr>
              <a:t>,n)</a:t>
            </a:r>
            <a:r>
              <a:rPr lang="en-US" altLang="ja-JP" b="1" dirty="0" err="1" smtClean="0">
                <a:latin typeface="Symbol" panose="05050102010706020507" pitchFamily="18" charset="2"/>
              </a:rPr>
              <a:t>p</a:t>
            </a:r>
            <a:r>
              <a:rPr lang="en-US" altLang="ja-JP" b="1" baseline="30000" dirty="0" err="1" smtClean="0">
                <a:latin typeface="Symbol" panose="05050102010706020507" pitchFamily="18" charset="2"/>
              </a:rPr>
              <a:t>±</a:t>
            </a:r>
            <a:r>
              <a:rPr lang="en-US" altLang="ja-JP" b="1" dirty="0" err="1" smtClean="0">
                <a:latin typeface="Symbol" panose="05050102010706020507" pitchFamily="18" charset="2"/>
              </a:rPr>
              <a:t>p</a:t>
            </a:r>
            <a:r>
              <a:rPr lang="ja-JP" altLang="en-US" b="1" baseline="30000" dirty="0" smtClean="0"/>
              <a:t>∓</a:t>
            </a:r>
            <a:r>
              <a:rPr lang="en-US" altLang="ja-JP" b="1" dirty="0" smtClean="0"/>
              <a:t>“</a:t>
            </a:r>
            <a:r>
              <a:rPr lang="en-US" altLang="ja-JP" b="1" dirty="0"/>
              <a:t>n” </a:t>
            </a:r>
            <a:r>
              <a:rPr lang="en-US" altLang="ja-JP" b="1" dirty="0" smtClean="0"/>
              <a:t>Spectrum</a:t>
            </a:r>
            <a:endParaRPr kumimoji="1" lang="ja-JP" altLang="en-US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1620" y="1367478"/>
            <a:ext cx="2470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/>
              <a:t>d(K</a:t>
            </a:r>
            <a:r>
              <a:rPr lang="en-US" altLang="ja-JP" sz="2800" b="1" baseline="30000" dirty="0"/>
              <a:t>-</a:t>
            </a:r>
            <a:r>
              <a:rPr lang="en-US" altLang="ja-JP" sz="2800" b="1" dirty="0"/>
              <a:t>,n)</a:t>
            </a:r>
            <a:r>
              <a:rPr lang="en-US" altLang="ja-JP" sz="2800" b="1" dirty="0" err="1">
                <a:latin typeface="Symbol" panose="05050102010706020507" pitchFamily="18" charset="2"/>
              </a:rPr>
              <a:t>p</a:t>
            </a:r>
            <a:r>
              <a:rPr lang="en-US" altLang="ja-JP" sz="2800" b="1" baseline="30000" dirty="0" err="1">
                <a:latin typeface="Symbol" panose="05050102010706020507" pitchFamily="18" charset="2"/>
              </a:rPr>
              <a:t>±</a:t>
            </a:r>
            <a:r>
              <a:rPr lang="en-US" altLang="ja-JP" sz="2800" b="1" dirty="0" err="1">
                <a:latin typeface="Symbol" panose="05050102010706020507" pitchFamily="18" charset="2"/>
              </a:rPr>
              <a:t>p</a:t>
            </a:r>
            <a:r>
              <a:rPr lang="ja-JP" altLang="en-US" sz="2800" b="1" baseline="30000" dirty="0"/>
              <a:t>∓</a:t>
            </a:r>
            <a:r>
              <a:rPr lang="en-US" altLang="ja-JP" sz="2800" b="1" dirty="0"/>
              <a:t>“n”</a:t>
            </a:r>
            <a:endParaRPr kumimoji="1" lang="ja-JP" altLang="en-US" sz="2800" dirty="0"/>
          </a:p>
        </p:txBody>
      </p:sp>
      <p:sp>
        <p:nvSpPr>
          <p:cNvPr id="6" name="下カーブ矢印 5"/>
          <p:cNvSpPr/>
          <p:nvPr/>
        </p:nvSpPr>
        <p:spPr>
          <a:xfrm>
            <a:off x="4139952" y="1452930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64865" y="1083598"/>
            <a:ext cx="1607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>
                <a:solidFill>
                  <a:srgbClr val="0070C0"/>
                </a:solidFill>
              </a:rPr>
              <a:t>BG subtraction</a:t>
            </a:r>
            <a:endParaRPr kumimoji="1" lang="ja-JP" altLang="en-US" b="1" i="1" dirty="0">
              <a:solidFill>
                <a:srgbClr val="0070C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829125" y="1367478"/>
            <a:ext cx="1983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/>
              <a:t>d(K</a:t>
            </a:r>
            <a:r>
              <a:rPr lang="en-US" altLang="ja-JP" sz="2800" b="1" baseline="30000" dirty="0"/>
              <a:t>-</a:t>
            </a:r>
            <a:r>
              <a:rPr lang="en-US" altLang="ja-JP" sz="2800" b="1" dirty="0"/>
              <a:t>,</a:t>
            </a:r>
            <a:r>
              <a:rPr lang="en-US" altLang="ja-JP" sz="2800" b="1" dirty="0" smtClean="0"/>
              <a:t>n)</a:t>
            </a:r>
            <a:r>
              <a:rPr lang="en-US" altLang="ja-JP" sz="2800" b="1" dirty="0" err="1" smtClean="0">
                <a:latin typeface="Symbol" panose="05050102010706020507" pitchFamily="18" charset="2"/>
              </a:rPr>
              <a:t>p</a:t>
            </a:r>
            <a:r>
              <a:rPr lang="en-US" altLang="ja-JP" sz="2800" b="1" baseline="30000" dirty="0" err="1" smtClean="0">
                <a:latin typeface="Symbol" panose="05050102010706020507" pitchFamily="18" charset="2"/>
              </a:rPr>
              <a:t>±</a:t>
            </a:r>
            <a:r>
              <a:rPr lang="en-US" altLang="ja-JP" sz="2800" b="1" dirty="0" err="1" smtClean="0">
                <a:latin typeface="Symbol" panose="05050102010706020507" pitchFamily="18" charset="2"/>
              </a:rPr>
              <a:t>S</a:t>
            </a:r>
            <a:r>
              <a:rPr lang="ja-JP" altLang="en-US" sz="2800" b="1" baseline="30000" dirty="0" smtClean="0"/>
              <a:t>∓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1730" y="5095054"/>
            <a:ext cx="782470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800" dirty="0" smtClean="0"/>
              <a:t>A bump structure </a:t>
            </a:r>
            <a:r>
              <a:rPr lang="en-US" altLang="ja-JP" sz="2800" dirty="0" smtClean="0"/>
              <a:t>around 1420 MeV/c</a:t>
            </a:r>
            <a:r>
              <a:rPr lang="en-US" altLang="ja-JP" sz="2800" baseline="30000" dirty="0" smtClean="0"/>
              <a:t>2</a:t>
            </a:r>
          </a:p>
          <a:p>
            <a:pPr marL="890588" lvl="1" indent="-433388"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a </a:t>
            </a:r>
            <a:r>
              <a:rPr lang="en-US" altLang="ja-JP" sz="2400" dirty="0" err="1" smtClean="0"/>
              <a:t>K</a:t>
            </a:r>
            <a:r>
              <a:rPr lang="en-US" altLang="ja-JP" sz="2400" baseline="30000" dirty="0" err="1" smtClean="0"/>
              <a:t>bar</a:t>
            </a:r>
            <a:r>
              <a:rPr lang="en-US" altLang="ja-JP" sz="2400" dirty="0" err="1" smtClean="0"/>
              <a:t>N</a:t>
            </a:r>
            <a:r>
              <a:rPr lang="en-US" altLang="ja-JP" sz="2400" dirty="0" smtClean="0"/>
              <a:t> pole </a:t>
            </a:r>
            <a:r>
              <a:rPr lang="en-US" altLang="ja-JP" sz="2400" dirty="0"/>
              <a:t>?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800" dirty="0"/>
              <a:t>A “QF” like </a:t>
            </a:r>
            <a:r>
              <a:rPr lang="en-US" altLang="ja-JP" sz="2800" dirty="0" smtClean="0"/>
              <a:t>structure </a:t>
            </a:r>
            <a:r>
              <a:rPr lang="en-US" altLang="ja-JP" sz="2800" dirty="0"/>
              <a:t>above the K</a:t>
            </a:r>
            <a:r>
              <a:rPr lang="en-US" altLang="ja-JP" sz="2800" baseline="30000" dirty="0"/>
              <a:t>-</a:t>
            </a:r>
            <a:r>
              <a:rPr lang="en-US" altLang="ja-JP" sz="2800" dirty="0"/>
              <a:t>p mass </a:t>
            </a:r>
            <a:r>
              <a:rPr lang="en-US" altLang="ja-JP" sz="2800" dirty="0" smtClean="0"/>
              <a:t>threshold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as </a:t>
            </a:r>
            <a:r>
              <a:rPr lang="en-US" altLang="ja-JP" sz="2400" dirty="0"/>
              <a:t>predicted by </a:t>
            </a:r>
            <a:r>
              <a:rPr lang="en-US" altLang="ja-JP" sz="2400" dirty="0" err="1"/>
              <a:t>Faddeev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calculation </a:t>
            </a:r>
            <a:r>
              <a:rPr lang="en-US" altLang="ja-JP" sz="2400" dirty="0"/>
              <a:t>(</a:t>
            </a:r>
            <a:r>
              <a:rPr lang="en-US" altLang="ja-JP" sz="2400" dirty="0" smtClean="0"/>
              <a:t>AGS)</a:t>
            </a:r>
            <a:endParaRPr kumimoji="1" lang="ja-JP" altLang="en-US" sz="2400" dirty="0"/>
          </a:p>
        </p:txBody>
      </p:sp>
      <p:sp>
        <p:nvSpPr>
          <p:cNvPr id="13" name="Rectangle 5"/>
          <p:cNvSpPr>
            <a:spLocks/>
          </p:cNvSpPr>
          <p:nvPr/>
        </p:nvSpPr>
        <p:spPr bwMode="auto">
          <a:xfrm>
            <a:off x="2761943" y="3537012"/>
            <a:ext cx="15084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4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59989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err="1" smtClean="0">
                <a:latin typeface="Symbol" panose="05050102010706020507" pitchFamily="18" charset="2"/>
              </a:rPr>
              <a:t>p</a:t>
            </a:r>
            <a:r>
              <a:rPr kumimoji="1" lang="en-US" altLang="ja-JP" b="1" baseline="30000" dirty="0" err="1" smtClean="0"/>
              <a:t>±</a:t>
            </a:r>
            <a:r>
              <a:rPr kumimoji="1" lang="en-US" altLang="ja-JP" b="1" dirty="0" err="1" smtClean="0">
                <a:latin typeface="Symbol" panose="05050102010706020507" pitchFamily="18" charset="2"/>
              </a:rPr>
              <a:t>S</a:t>
            </a:r>
            <a:r>
              <a:rPr kumimoji="1" lang="ja-JP" altLang="en-US" b="1" baseline="30000" dirty="0" smtClean="0"/>
              <a:t>∓</a:t>
            </a:r>
            <a:r>
              <a:rPr kumimoji="1" lang="en-US" altLang="ja-JP" b="1" dirty="0" smtClean="0"/>
              <a:t> Mode </a:t>
            </a:r>
            <a:r>
              <a:rPr lang="en-US" altLang="ja-JP" b="1" dirty="0" smtClean="0"/>
              <a:t>Separation</a:t>
            </a:r>
            <a:endParaRPr kumimoji="1" lang="ja-JP" altLang="en-US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4217" y="3204265"/>
            <a:ext cx="8410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/>
              <a:t>Applying </a:t>
            </a:r>
            <a:r>
              <a:rPr kumimoji="1" lang="en-US" altLang="ja-JP" sz="3200" b="1" dirty="0" smtClean="0"/>
              <a:t>acceptance correction &amp; cocktail fitting</a:t>
            </a:r>
            <a:endParaRPr kumimoji="1" lang="ja-JP" altLang="en-US" sz="3200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2"/>
          <a:stretch/>
        </p:blipFill>
        <p:spPr bwMode="auto">
          <a:xfrm>
            <a:off x="-508" y="3746063"/>
            <a:ext cx="4860540" cy="301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線コネクタ 12"/>
          <p:cNvCxnSpPr/>
          <p:nvPr/>
        </p:nvCxnSpPr>
        <p:spPr>
          <a:xfrm flipV="1">
            <a:off x="2771799" y="3883692"/>
            <a:ext cx="0" cy="2340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731251" y="3746063"/>
            <a:ext cx="580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K</a:t>
            </a:r>
            <a:r>
              <a:rPr kumimoji="1" lang="en-US" altLang="ja-JP" sz="2400" b="1" baseline="30000" dirty="0" smtClean="0"/>
              <a:t>-</a:t>
            </a:r>
            <a:r>
              <a:rPr kumimoji="1" lang="en-US" altLang="ja-JP" sz="2400" b="1" dirty="0" smtClean="0"/>
              <a:t>p</a:t>
            </a:r>
            <a:endParaRPr kumimoji="1" lang="ja-JP" altLang="en-US" sz="2400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644008" y="4098555"/>
            <a:ext cx="45005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ja-JP" sz="2800" dirty="0" smtClean="0"/>
              <a:t>both I=0 &amp; I=1 channels are contained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ja-JP" sz="2800" b="1" dirty="0">
                <a:solidFill>
                  <a:srgbClr val="00B0F0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2800" b="1" baseline="30000" dirty="0">
                <a:solidFill>
                  <a:srgbClr val="00B0F0"/>
                </a:solidFill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r>
              <a:rPr lang="en-US" altLang="ja-JP" sz="2800" b="1" dirty="0">
                <a:solidFill>
                  <a:srgbClr val="00B0F0"/>
                </a:solidFill>
                <a:latin typeface="Symbol" panose="05050102010706020507" pitchFamily="18" charset="2"/>
              </a:rPr>
              <a:t>S</a:t>
            </a:r>
            <a:r>
              <a:rPr lang="en-US" altLang="ja-JP" sz="2800" b="1" baseline="30000" dirty="0">
                <a:solidFill>
                  <a:srgbClr val="00B0F0"/>
                </a:solidFill>
              </a:rPr>
              <a:t>0</a:t>
            </a:r>
            <a:r>
              <a:rPr lang="en-US" altLang="ja-JP" sz="2800" b="1" dirty="0">
                <a:solidFill>
                  <a:srgbClr val="00B0F0"/>
                </a:solidFill>
              </a:rPr>
              <a:t> mode is </a:t>
            </a:r>
            <a:r>
              <a:rPr lang="en-US" altLang="ja-JP" sz="2800" b="1" dirty="0" smtClean="0">
                <a:solidFill>
                  <a:srgbClr val="00B0F0"/>
                </a:solidFill>
              </a:rPr>
              <a:t>essential</a:t>
            </a:r>
            <a:endParaRPr lang="en-US" altLang="ja-JP" sz="2800" dirty="0" smtClean="0"/>
          </a:p>
          <a:p>
            <a:r>
              <a:rPr lang="en-US" altLang="ja-JP" sz="2800" dirty="0" smtClean="0">
                <a:sym typeface="Wingdings" panose="05000000000000000000" pitchFamily="2" charset="2"/>
              </a:rPr>
              <a:t>      </a:t>
            </a:r>
            <a:r>
              <a:rPr lang="en-US" altLang="ja-JP" sz="2800" dirty="0"/>
              <a:t> More data is needed</a:t>
            </a:r>
            <a:endParaRPr lang="en-US" altLang="ja-JP" sz="2800" b="1" dirty="0" smtClean="0">
              <a:solidFill>
                <a:srgbClr val="00B0F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ja-JP" sz="2800" b="1" dirty="0" smtClean="0"/>
              <a:t>E31 will start in May 2016</a:t>
            </a:r>
            <a:endParaRPr kumimoji="1" lang="ja-JP" altLang="en-US" sz="2400" b="1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54853" y="900101"/>
            <a:ext cx="9034294" cy="2240867"/>
            <a:chOff x="72008" y="4617132"/>
            <a:chExt cx="9034294" cy="224086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004" y="4712408"/>
              <a:ext cx="6306298" cy="2145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143508" y="4822856"/>
              <a:ext cx="2656496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 algn="ctr"/>
              <a:r>
                <a:rPr lang="en-US" altLang="ja-JP" sz="2400" i="1" dirty="0" smtClean="0"/>
                <a:t>c.f.</a:t>
              </a:r>
            </a:p>
            <a:p>
              <a:pPr marL="0" lvl="1" algn="ctr"/>
              <a:r>
                <a:rPr lang="en-US" altLang="ja-JP" sz="2400" dirty="0" err="1" smtClean="0"/>
                <a:t>Faddeev</a:t>
              </a:r>
              <a:r>
                <a:rPr lang="en-US" altLang="ja-JP" sz="2400" dirty="0" smtClean="0"/>
                <a:t> calc. </a:t>
              </a:r>
              <a:r>
                <a:rPr lang="en-US" altLang="ja-JP" sz="2400" dirty="0"/>
                <a:t>(AGS)</a:t>
              </a:r>
              <a:endParaRPr lang="ja-JP" altLang="en-US" sz="2400" dirty="0"/>
            </a:p>
            <a:p>
              <a:pPr algn="ctr"/>
              <a:r>
                <a:rPr lang="en-US" altLang="ja-JP" dirty="0" err="1" smtClean="0"/>
                <a:t>S.Ohnishi</a:t>
              </a:r>
              <a:r>
                <a:rPr lang="en-US" altLang="ja-JP" dirty="0" smtClean="0"/>
                <a:t> et al.,</a:t>
              </a:r>
            </a:p>
            <a:p>
              <a:pPr algn="ctr"/>
              <a:r>
                <a:rPr lang="en-US" altLang="ja-JP" dirty="0" err="1" smtClean="0"/>
                <a:t>Nucl-th</a:t>
              </a:r>
              <a:r>
                <a:rPr lang="en-US" altLang="ja-JP" dirty="0"/>
                <a:t>: </a:t>
              </a:r>
              <a:r>
                <a:rPr lang="en-US" altLang="ja-JP" b="1" dirty="0"/>
                <a:t>arXiv:1512.00123</a:t>
              </a:r>
              <a:endParaRPr kumimoji="1" lang="ja-JP" altLang="en-US" dirty="0"/>
            </a:p>
          </p:txBody>
        </p:sp>
        <p:cxnSp>
          <p:nvCxnSpPr>
            <p:cNvPr id="18" name="直線コネクタ 17"/>
            <p:cNvCxnSpPr/>
            <p:nvPr/>
          </p:nvCxnSpPr>
          <p:spPr>
            <a:xfrm flipV="1">
              <a:off x="4685166" y="4994758"/>
              <a:ext cx="0" cy="13505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V="1">
              <a:off x="7956376" y="4994758"/>
              <a:ext cx="0" cy="13505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/>
            <p:cNvSpPr txBox="1"/>
            <p:nvPr/>
          </p:nvSpPr>
          <p:spPr>
            <a:xfrm>
              <a:off x="4463988" y="4625426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K</a:t>
              </a:r>
              <a:r>
                <a:rPr kumimoji="1" lang="en-US" altLang="ja-JP" baseline="30000" dirty="0" smtClean="0"/>
                <a:t>-</a:t>
              </a:r>
              <a:r>
                <a:rPr kumimoji="1" lang="en-US" altLang="ja-JP" dirty="0" smtClean="0"/>
                <a:t>p</a:t>
              </a:r>
              <a:endParaRPr kumimoji="1" lang="ja-JP" altLang="en-US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7735198" y="4625426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K</a:t>
              </a:r>
              <a:r>
                <a:rPr kumimoji="1" lang="en-US" altLang="ja-JP" baseline="30000" dirty="0" smtClean="0"/>
                <a:t>-</a:t>
              </a:r>
              <a:r>
                <a:rPr kumimoji="1" lang="en-US" altLang="ja-JP" dirty="0" smtClean="0"/>
                <a:t>p</a:t>
              </a:r>
              <a:endParaRPr kumimoji="1" lang="ja-JP" altLang="en-US" dirty="0"/>
            </a:p>
          </p:txBody>
        </p:sp>
        <p:sp>
          <p:nvSpPr>
            <p:cNvPr id="16" name="角丸四角形 15"/>
            <p:cNvSpPr/>
            <p:nvPr/>
          </p:nvSpPr>
          <p:spPr>
            <a:xfrm>
              <a:off x="72008" y="4617132"/>
              <a:ext cx="9000492" cy="22161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107504" y="6237312"/>
              <a:ext cx="27107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i="1" dirty="0" smtClean="0">
                  <a:solidFill>
                    <a:srgbClr val="FF0000"/>
                  </a:solidFill>
                </a:rPr>
                <a:t>w/ angular dependence</a:t>
              </a:r>
              <a:endParaRPr kumimoji="1" lang="ja-JP" altLang="en-US" sz="2000" b="1" i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467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1845992"/>
            <a:ext cx="8229600" cy="1579612"/>
          </a:xfrm>
          <a:ln cmpd="sng"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r>
              <a:rPr kumimoji="1" lang="en-US" altLang="ja-JP" sz="4800" b="1" dirty="0" err="1" smtClean="0"/>
              <a:t>K</a:t>
            </a:r>
            <a:r>
              <a:rPr kumimoji="1" lang="en-US" altLang="ja-JP" sz="4800" b="1" baseline="30000" dirty="0" err="1" smtClean="0"/>
              <a:t>bar</a:t>
            </a:r>
            <a:r>
              <a:rPr kumimoji="1" lang="en-US" altLang="ja-JP" sz="4800" b="1" dirty="0" err="1" smtClean="0"/>
              <a:t>NN</a:t>
            </a:r>
            <a:r>
              <a:rPr kumimoji="1" lang="en-US" altLang="ja-JP" sz="4800" b="1" dirty="0" smtClean="0"/>
              <a:t> via </a:t>
            </a:r>
            <a:r>
              <a:rPr kumimoji="1" lang="en-US" altLang="ja-JP" sz="4800" b="1" baseline="30000" dirty="0" smtClean="0"/>
              <a:t>3</a:t>
            </a:r>
            <a:r>
              <a:rPr kumimoji="1" lang="en-US" altLang="ja-JP" sz="4800" b="1" dirty="0" smtClean="0"/>
              <a:t>He(K</a:t>
            </a:r>
            <a:r>
              <a:rPr kumimoji="1" lang="en-US" altLang="ja-JP" sz="4800" b="1" baseline="30000" dirty="0" smtClean="0"/>
              <a:t>-</a:t>
            </a:r>
            <a:r>
              <a:rPr kumimoji="1" lang="en-US" altLang="ja-JP" sz="4800" b="1" dirty="0" smtClean="0"/>
              <a:t>,n):</a:t>
            </a:r>
            <a:br>
              <a:rPr kumimoji="1" lang="en-US" altLang="ja-JP" sz="4800" b="1" dirty="0" smtClean="0"/>
            </a:br>
            <a:r>
              <a:rPr kumimoji="1" lang="en-US" altLang="ja-JP" sz="4800" b="1" dirty="0" smtClean="0"/>
              <a:t>E15</a:t>
            </a:r>
            <a:endParaRPr kumimoji="1" lang="ja-JP" altLang="en-US" sz="48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91"/>
          <a:stretch/>
        </p:blipFill>
        <p:spPr bwMode="auto">
          <a:xfrm>
            <a:off x="1691680" y="3645024"/>
            <a:ext cx="4968552" cy="326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4927005" y="5126224"/>
            <a:ext cx="32597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ja-JP" i="1" dirty="0" err="1" smtClean="0"/>
              <a:t>S.Ohnish</a:t>
            </a:r>
            <a:r>
              <a:rPr lang="en-US" altLang="ja-JP" i="1" dirty="0" smtClean="0"/>
              <a:t> </a:t>
            </a:r>
            <a:r>
              <a:rPr lang="en-US" altLang="ja-JP" i="1" dirty="0"/>
              <a:t>et al</a:t>
            </a:r>
            <a:r>
              <a:rPr lang="en-US" altLang="ja-JP" i="1" dirty="0" smtClean="0"/>
              <a:t>.,arXiv:1512.00123</a:t>
            </a:r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5544108" y="4725144"/>
            <a:ext cx="0" cy="1368152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5220072" y="4458598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kumimoji="1" lang="en-US" altLang="ja-JP" sz="1600" b="1" i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kumimoji="1" lang="en-US" altLang="ja-JP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kumimoji="1" lang="ja-JP" alt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2735797" y="3825044"/>
            <a:ext cx="2808312" cy="2268252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599892" y="4077072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600" b="1" dirty="0" smtClean="0">
                <a:solidFill>
                  <a:schemeClr val="bg1"/>
                </a:solidFill>
              </a:rPr>
              <a:t>?</a:t>
            </a:r>
            <a:endParaRPr kumimoji="1" lang="ja-JP" altLang="en-US" sz="9600" b="1" dirty="0">
              <a:solidFill>
                <a:schemeClr val="bg1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4680012" y="4941168"/>
            <a:ext cx="756084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27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91"/>
          <a:stretch/>
        </p:blipFill>
        <p:spPr bwMode="auto">
          <a:xfrm>
            <a:off x="1691680" y="3645024"/>
            <a:ext cx="4968552" cy="326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err="1" smtClean="0"/>
              <a:t>K</a:t>
            </a:r>
            <a:r>
              <a:rPr lang="en-US" altLang="ja-JP" b="1" baseline="30000" dirty="0" err="1" smtClean="0"/>
              <a:t>bar</a:t>
            </a:r>
            <a:r>
              <a:rPr lang="en-US" altLang="ja-JP" b="1" dirty="0" err="1" smtClean="0"/>
              <a:t>N</a:t>
            </a:r>
            <a:r>
              <a:rPr lang="en-US" altLang="ja-JP" b="1" dirty="0" smtClean="0"/>
              <a:t> Interaction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23628" y="836712"/>
            <a:ext cx="6732748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good prove for low energy QCD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4927005" y="5126224"/>
            <a:ext cx="32597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ja-JP" i="1" dirty="0" err="1" smtClean="0"/>
              <a:t>S.Ohnish</a:t>
            </a:r>
            <a:r>
              <a:rPr lang="en-US" altLang="ja-JP" i="1" dirty="0" smtClean="0"/>
              <a:t> </a:t>
            </a:r>
            <a:r>
              <a:rPr lang="en-US" altLang="ja-JP" i="1" dirty="0"/>
              <a:t>et al</a:t>
            </a:r>
            <a:r>
              <a:rPr lang="en-US" altLang="ja-JP" i="1" dirty="0" smtClean="0"/>
              <a:t>.,arXiv:1512.00123</a:t>
            </a: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4577407" y="1520788"/>
            <a:ext cx="4567101" cy="22632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0">
              <a:buNone/>
            </a:pPr>
            <a:r>
              <a:rPr lang="en-US" altLang="ja-JP" sz="3000" u="sng" dirty="0" smtClean="0"/>
              <a:t>At the </a:t>
            </a:r>
            <a:r>
              <a:rPr lang="en-US" altLang="ja-JP" sz="3000" u="sng" dirty="0" err="1" smtClean="0"/>
              <a:t>K</a:t>
            </a:r>
            <a:r>
              <a:rPr lang="en-US" altLang="ja-JP" sz="3000" u="sng" baseline="30000" dirty="0" err="1" smtClean="0"/>
              <a:t>bar</a:t>
            </a:r>
            <a:r>
              <a:rPr lang="en-US" altLang="ja-JP" sz="3000" u="sng" dirty="0" err="1" smtClean="0"/>
              <a:t>N</a:t>
            </a:r>
            <a:r>
              <a:rPr lang="en-US" altLang="ja-JP" sz="3000" u="sng" dirty="0" smtClean="0"/>
              <a:t> threshold:</a:t>
            </a:r>
          </a:p>
          <a:p>
            <a:pPr marL="804863" indent="-446088">
              <a:buFont typeface="Wingdings" panose="05000000000000000000" pitchFamily="2" charset="2"/>
              <a:buChar char="ü"/>
            </a:pPr>
            <a:r>
              <a:rPr lang="en-US" altLang="ja-JP" sz="2600" dirty="0" smtClean="0"/>
              <a:t>precise K-p atom / K-p scattering experiments data</a:t>
            </a:r>
          </a:p>
          <a:p>
            <a:pPr marL="800100" indent="-457200">
              <a:buFont typeface="Calibri" panose="020F0502020204030204" pitchFamily="34" charset="0"/>
              <a:buChar char="?"/>
            </a:pPr>
            <a:r>
              <a:rPr lang="en-US" altLang="ja-JP" sz="2600" b="1" dirty="0" smtClean="0">
                <a:solidFill>
                  <a:srgbClr val="FF0000"/>
                </a:solidFill>
              </a:rPr>
              <a:t>isospin dependent </a:t>
            </a:r>
            <a:r>
              <a:rPr lang="en-US" altLang="ja-JP" sz="2600" b="1" dirty="0" err="1" smtClean="0">
                <a:solidFill>
                  <a:srgbClr val="FF0000"/>
                </a:solidFill>
              </a:rPr>
              <a:t>K</a:t>
            </a:r>
            <a:r>
              <a:rPr lang="en-US" altLang="ja-JP" sz="2600" b="1" baseline="30000" dirty="0" err="1" smtClean="0">
                <a:solidFill>
                  <a:srgbClr val="FF0000"/>
                </a:solidFill>
              </a:rPr>
              <a:t>bar</a:t>
            </a:r>
            <a:r>
              <a:rPr lang="en-US" altLang="ja-JP" sz="2600" b="1" dirty="0" err="1" smtClean="0">
                <a:solidFill>
                  <a:srgbClr val="FF0000"/>
                </a:solidFill>
              </a:rPr>
              <a:t>N</a:t>
            </a:r>
            <a:r>
              <a:rPr lang="en-US" altLang="ja-JP" sz="2600" b="1" dirty="0" smtClean="0">
                <a:solidFill>
                  <a:srgbClr val="FF0000"/>
                </a:solidFill>
              </a:rPr>
              <a:t> interaction?</a:t>
            </a: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0" y="1750951"/>
            <a:ext cx="4583299" cy="2013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0">
              <a:buNone/>
            </a:pPr>
            <a:r>
              <a:rPr lang="en-US" altLang="ja-JP" sz="2800" u="sng" dirty="0" smtClean="0"/>
              <a:t>Below the </a:t>
            </a:r>
            <a:r>
              <a:rPr lang="en-US" altLang="ja-JP" sz="2800" u="sng" dirty="0" err="1" smtClean="0"/>
              <a:t>K</a:t>
            </a:r>
            <a:r>
              <a:rPr lang="en-US" altLang="ja-JP" sz="2800" u="sng" baseline="30000" dirty="0" err="1" smtClean="0"/>
              <a:t>bar</a:t>
            </a:r>
            <a:r>
              <a:rPr lang="en-US" altLang="ja-JP" sz="2800" u="sng" dirty="0" err="1" smtClean="0"/>
              <a:t>N</a:t>
            </a:r>
            <a:r>
              <a:rPr lang="en-US" altLang="ja-JP" sz="2800" u="sng" dirty="0" smtClean="0"/>
              <a:t> threshold:</a:t>
            </a:r>
          </a:p>
          <a:p>
            <a:pPr marL="800100" indent="-457200">
              <a:buFont typeface="Calibri" panose="020F0502020204030204" pitchFamily="34" charset="0"/>
              <a:buChar char="?"/>
            </a:pPr>
            <a:r>
              <a:rPr lang="en-US" altLang="ja-JP" sz="2400" b="1" dirty="0" smtClean="0">
                <a:solidFill>
                  <a:srgbClr val="FF0000"/>
                </a:solidFill>
              </a:rPr>
              <a:t>structure of the </a:t>
            </a:r>
            <a:r>
              <a:rPr lang="en-US" altLang="ja-JP" sz="2400" b="1" dirty="0" smtClean="0">
                <a:solidFill>
                  <a:srgbClr val="FF0000"/>
                </a:solidFill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(1405)?</a:t>
            </a:r>
          </a:p>
          <a:p>
            <a:pPr marL="800100" indent="-457200">
              <a:buFont typeface="Calibri" panose="020F0502020204030204" pitchFamily="34" charset="0"/>
              <a:buChar char="?"/>
            </a:pPr>
            <a:r>
              <a:rPr lang="en-US" altLang="ja-JP" sz="2400" b="1" dirty="0" smtClean="0">
                <a:solidFill>
                  <a:srgbClr val="FF0000"/>
                </a:solidFill>
              </a:rPr>
              <a:t>existence of the bound kaonic-nuclear states?</a:t>
            </a:r>
            <a:endParaRPr lang="en-US" altLang="ja-JP" sz="2400" b="1" dirty="0">
              <a:solidFill>
                <a:srgbClr val="FF0000"/>
              </a:solidFill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5544108" y="4725144"/>
            <a:ext cx="0" cy="1368152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>
            <a:off x="4680012" y="4941168"/>
            <a:ext cx="756084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角丸四角形 18"/>
          <p:cNvSpPr/>
          <p:nvPr/>
        </p:nvSpPr>
        <p:spPr>
          <a:xfrm>
            <a:off x="36004" y="1652621"/>
            <a:ext cx="4355976" cy="200404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/>
          <p:cNvSpPr/>
          <p:nvPr/>
        </p:nvSpPr>
        <p:spPr>
          <a:xfrm>
            <a:off x="4535996" y="1520788"/>
            <a:ext cx="4484047" cy="2184061"/>
          </a:xfrm>
          <a:prstGeom prst="roundRect">
            <a:avLst/>
          </a:prstGeom>
          <a:noFill/>
          <a:ln w="381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220072" y="4458598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kumimoji="1" lang="en-US" altLang="ja-JP" sz="1600" b="1" i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kumimoji="1" lang="en-US" altLang="ja-JP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kumimoji="1" lang="ja-JP" alt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5292080" y="5445224"/>
            <a:ext cx="540060" cy="540060"/>
          </a:xfrm>
          <a:prstGeom prst="ellipse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810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92" y="3156294"/>
            <a:ext cx="3672408" cy="24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" y="1700808"/>
            <a:ext cx="9024960" cy="151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err="1" smtClean="0"/>
              <a:t>K</a:t>
            </a:r>
            <a:r>
              <a:rPr lang="en-US" altLang="ja-JP" b="1" baseline="30000" dirty="0" err="1" smtClean="0"/>
              <a:t>bar</a:t>
            </a:r>
            <a:r>
              <a:rPr lang="en-US" altLang="ja-JP" b="1" dirty="0" err="1" smtClean="0"/>
              <a:t>NN</a:t>
            </a:r>
            <a:r>
              <a:rPr lang="en-US" altLang="ja-JP" b="1" dirty="0" smtClean="0"/>
              <a:t> Bound State</a:t>
            </a:r>
            <a:endParaRPr kumimoji="1" lang="ja-JP" altLang="en-US" b="1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64188" y="1619508"/>
            <a:ext cx="2526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>
                <a:solidFill>
                  <a:srgbClr val="00B050"/>
                </a:solidFill>
              </a:rPr>
              <a:t>A.Gal</a:t>
            </a:r>
            <a:r>
              <a:rPr kumimoji="1" lang="en-US" altLang="ja-JP" b="1" dirty="0" smtClean="0">
                <a:solidFill>
                  <a:srgbClr val="00B050"/>
                </a:solidFill>
              </a:rPr>
              <a:t>, NPA914(2013)270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95636" y="908720"/>
            <a:ext cx="6735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i="1" dirty="0" err="1" smtClean="0"/>
              <a:t>K</a:t>
            </a:r>
            <a:r>
              <a:rPr kumimoji="1" lang="en-US" altLang="ja-JP" sz="3200" b="1" i="1" baseline="30000" dirty="0" err="1" smtClean="0"/>
              <a:t>bar</a:t>
            </a:r>
            <a:r>
              <a:rPr kumimoji="1" lang="en-US" altLang="ja-JP" sz="3200" b="1" i="1" dirty="0" err="1" smtClean="0"/>
              <a:t>NN</a:t>
            </a:r>
            <a:r>
              <a:rPr kumimoji="1" lang="en-US" altLang="ja-JP" sz="3200" b="1" i="1" dirty="0" smtClean="0"/>
              <a:t> : the simplest </a:t>
            </a:r>
            <a:r>
              <a:rPr kumimoji="1" lang="en-US" altLang="ja-JP" sz="3200" b="1" i="1" dirty="0" err="1" smtClean="0"/>
              <a:t>K</a:t>
            </a:r>
            <a:r>
              <a:rPr kumimoji="1" lang="en-US" altLang="ja-JP" sz="3200" b="1" i="1" baseline="30000" dirty="0" err="1" smtClean="0"/>
              <a:t>bar</a:t>
            </a:r>
            <a:r>
              <a:rPr kumimoji="1" lang="en-US" altLang="ja-JP" sz="3200" b="1" i="1" dirty="0" smtClean="0"/>
              <a:t>-nuclear state</a:t>
            </a:r>
            <a:endParaRPr kumimoji="1" lang="ja-JP" altLang="en-US" sz="3200" b="1" i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-36512" y="5697252"/>
            <a:ext cx="92097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/>
              <a:t>All theoretical studies predict existence of the </a:t>
            </a:r>
            <a:r>
              <a:rPr kumimoji="1" lang="en-US" altLang="ja-JP" sz="3200" b="1" dirty="0" err="1" smtClean="0"/>
              <a:t>K</a:t>
            </a:r>
            <a:r>
              <a:rPr kumimoji="1" lang="en-US" altLang="ja-JP" sz="3200" b="1" baseline="30000" dirty="0" err="1" smtClean="0"/>
              <a:t>bar</a:t>
            </a:r>
            <a:r>
              <a:rPr kumimoji="1" lang="en-US" altLang="ja-JP" sz="3200" b="1" dirty="0" err="1" smtClean="0"/>
              <a:t>NN</a:t>
            </a:r>
            <a:endParaRPr kumimoji="1" lang="en-US" altLang="ja-JP" sz="3200" b="1" dirty="0" smtClean="0"/>
          </a:p>
          <a:p>
            <a:pPr algn="ctr"/>
            <a:r>
              <a:rPr lang="en-US" altLang="ja-JP" sz="3200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altLang="ja-JP" sz="3200" b="1" dirty="0" smtClean="0">
                <a:solidFill>
                  <a:srgbClr val="FF0000"/>
                </a:solidFill>
              </a:rPr>
              <a:t>However, </a:t>
            </a:r>
            <a:r>
              <a:rPr lang="en-US" altLang="ja-JP" sz="3200" b="1" dirty="0" smtClean="0">
                <a:solidFill>
                  <a:srgbClr val="FF0000"/>
                </a:solidFill>
              </a:rPr>
              <a:t>the situation is still controversial!</a:t>
            </a:r>
            <a:endParaRPr lang="en-US" altLang="ja-JP" sz="3200" b="1" dirty="0" smtClean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" y="3348116"/>
            <a:ext cx="5496699" cy="202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角丸四角形 6"/>
          <p:cNvSpPr/>
          <p:nvPr/>
        </p:nvSpPr>
        <p:spPr>
          <a:xfrm>
            <a:off x="0" y="1493495"/>
            <a:ext cx="9144508" cy="4167753"/>
          </a:xfrm>
          <a:prstGeom prst="roundRect">
            <a:avLst>
              <a:gd name="adj" fmla="val 63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5976156" y="3212976"/>
            <a:ext cx="2137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err="1" smtClean="0">
                <a:solidFill>
                  <a:srgbClr val="00B050"/>
                </a:solidFill>
              </a:rPr>
              <a:t>Y.Ichikawa</a:t>
            </a:r>
            <a:r>
              <a:rPr lang="en-US" altLang="ja-JP" b="1" dirty="0" smtClean="0">
                <a:solidFill>
                  <a:srgbClr val="00B050"/>
                </a:solidFill>
              </a:rPr>
              <a:t>, EXA2014</a:t>
            </a:r>
            <a:endParaRPr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632340" y="3861048"/>
            <a:ext cx="350745" cy="108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632340" y="3789040"/>
            <a:ext cx="378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E27</a:t>
            </a:r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66160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5" b="19813"/>
          <a:stretch/>
        </p:blipFill>
        <p:spPr bwMode="auto">
          <a:xfrm>
            <a:off x="107504" y="1960880"/>
            <a:ext cx="8891629" cy="39884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J-PARC E15 Experiment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7087" y="872716"/>
            <a:ext cx="8447381" cy="12548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ja-JP" b="1" dirty="0"/>
              <a:t>A search for the simplest kaonic </a:t>
            </a:r>
            <a:r>
              <a:rPr lang="en-US" altLang="ja-JP" b="1" dirty="0" smtClean="0"/>
              <a:t>nucleus, </a:t>
            </a:r>
            <a:r>
              <a:rPr lang="en-US" altLang="ja-JP" b="1" dirty="0" err="1" smtClean="0"/>
              <a:t>K</a:t>
            </a:r>
            <a:r>
              <a:rPr lang="en-US" altLang="ja-JP" b="1" baseline="30000" dirty="0" err="1" smtClean="0"/>
              <a:t>bar</a:t>
            </a:r>
            <a:r>
              <a:rPr lang="en-US" altLang="ja-JP" b="1" dirty="0" err="1" smtClean="0"/>
              <a:t>NN</a:t>
            </a:r>
            <a:r>
              <a:rPr lang="en-US" altLang="ja-JP" b="1" dirty="0" smtClean="0"/>
              <a:t>, using </a:t>
            </a:r>
            <a:r>
              <a:rPr lang="en-US" altLang="ja-JP" b="1" baseline="30000" dirty="0" smtClean="0"/>
              <a:t>3</a:t>
            </a:r>
            <a:r>
              <a:rPr lang="en-US" altLang="ja-JP" b="1" dirty="0" smtClean="0"/>
              <a:t>He(</a:t>
            </a:r>
            <a:r>
              <a:rPr lang="en-US" altLang="ja-JP" b="1" i="1" dirty="0" smtClean="0"/>
              <a:t>in-flight</a:t>
            </a:r>
            <a:r>
              <a:rPr lang="en-US" altLang="ja-JP" b="1" dirty="0" smtClean="0"/>
              <a:t> K</a:t>
            </a:r>
            <a:r>
              <a:rPr lang="en-US" altLang="ja-JP" b="1" baseline="30000" dirty="0" smtClean="0"/>
              <a:t>-</a:t>
            </a:r>
            <a:r>
              <a:rPr lang="en-US" altLang="ja-JP" b="1" dirty="0" smtClean="0"/>
              <a:t>,n) reaction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9419" y="5949280"/>
            <a:ext cx="3545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2400" b="1" dirty="0" smtClean="0">
                <a:solidFill>
                  <a:srgbClr val="0070C0"/>
                </a:solidFill>
              </a:rPr>
              <a:t>two-nucleon absorption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400" b="1" dirty="0" smtClean="0">
                <a:solidFill>
                  <a:srgbClr val="0070C0"/>
                </a:solidFill>
              </a:rPr>
              <a:t>hyperon decays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右中かっこ 5"/>
          <p:cNvSpPr/>
          <p:nvPr/>
        </p:nvSpPr>
        <p:spPr>
          <a:xfrm>
            <a:off x="3690582" y="6093296"/>
            <a:ext cx="125334" cy="720080"/>
          </a:xfrm>
          <a:prstGeom prst="rightBrac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79912" y="6165304"/>
            <a:ext cx="5467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70C0"/>
                </a:solidFill>
              </a:rPr>
              <a:t>CAN be discriminated </a:t>
            </a:r>
            <a:r>
              <a:rPr kumimoji="1" lang="en-US" altLang="ja-JP" sz="2800" b="1" dirty="0" err="1" smtClean="0">
                <a:solidFill>
                  <a:srgbClr val="0070C0"/>
                </a:solidFill>
              </a:rPr>
              <a:t>kinematically</a:t>
            </a:r>
            <a:endParaRPr kumimoji="1" lang="ja-JP" alt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5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Status of the E15 Experiment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sp>
        <p:nvSpPr>
          <p:cNvPr id="1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756" y="908720"/>
            <a:ext cx="8964488" cy="1044116"/>
          </a:xfrm>
        </p:spPr>
        <p:txBody>
          <a:bodyPr>
            <a:noAutofit/>
          </a:bodyPr>
          <a:lstStyle/>
          <a:p>
            <a:r>
              <a:rPr lang="en-US" altLang="ja-JP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~10% </a:t>
            </a:r>
            <a:r>
              <a:rPr lang="en-US" altLang="ja-JP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approved proposal </a:t>
            </a:r>
            <a:r>
              <a:rPr kumimoji="1" lang="en-US" altLang="ja-JP" sz="2800" dirty="0" smtClean="0"/>
              <a:t>was successfully carried out in 2013/2015.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8877" y="6093296"/>
            <a:ext cx="8633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/>
              <a:t>* production </a:t>
            </a:r>
            <a:r>
              <a:rPr lang="en-US" altLang="ja-JP" i="1" dirty="0"/>
              <a:t>target: Au 50% loss, spill length: </a:t>
            </a:r>
            <a:r>
              <a:rPr lang="en-US" altLang="ja-JP" i="1" dirty="0" smtClean="0"/>
              <a:t>2s</a:t>
            </a:r>
            <a:r>
              <a:rPr lang="en-US" altLang="ja-JP" i="1" dirty="0"/>
              <a:t>, spill duty factor: </a:t>
            </a:r>
            <a:r>
              <a:rPr lang="en-US" altLang="ja-JP" i="1" dirty="0" smtClean="0"/>
              <a:t>35~45%, K/pi ratio: ~1/2</a:t>
            </a:r>
          </a:p>
          <a:p>
            <a:r>
              <a:rPr lang="en-US" altLang="ja-JP" i="1" dirty="0" smtClean="0"/>
              <a:t>* ~70% of beam </a:t>
            </a:r>
            <a:r>
              <a:rPr lang="en-US" altLang="ja-JP" i="1" dirty="0" err="1" smtClean="0"/>
              <a:t>kaons</a:t>
            </a:r>
            <a:r>
              <a:rPr lang="en-US" altLang="ja-JP" i="1" dirty="0" smtClean="0"/>
              <a:t> hit the </a:t>
            </a:r>
            <a:r>
              <a:rPr lang="en-US" altLang="ja-JP" i="1" dirty="0" err="1" smtClean="0"/>
              <a:t>fiducial</a:t>
            </a:r>
            <a:r>
              <a:rPr lang="en-US" altLang="ja-JP" i="1" dirty="0" smtClean="0"/>
              <a:t> volume of </a:t>
            </a:r>
            <a:r>
              <a:rPr lang="en-US" altLang="ja-JP" i="1" baseline="30000" dirty="0" smtClean="0"/>
              <a:t>3</a:t>
            </a:r>
            <a:r>
              <a:rPr lang="en-US" altLang="ja-JP" i="1" dirty="0" smtClean="0"/>
              <a:t>He target</a:t>
            </a:r>
            <a:endParaRPr lang="en-US" altLang="ja-JP" i="1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156618"/>
              </p:ext>
            </p:extLst>
          </p:nvPr>
        </p:nvGraphicFramePr>
        <p:xfrm>
          <a:off x="62879" y="1897142"/>
          <a:ext cx="9018241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737"/>
                <a:gridCol w="803290"/>
                <a:gridCol w="1715102"/>
                <a:gridCol w="1548172"/>
                <a:gridCol w="1044116"/>
                <a:gridCol w="184482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Exp. Target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Primary-beam intensity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Secondary-</a:t>
                      </a:r>
                      <a:r>
                        <a:rPr kumimoji="1" lang="en-US" altLang="ja-JP" baseline="0" dirty="0" err="1" smtClean="0"/>
                        <a:t>kaon</a:t>
                      </a:r>
                      <a:r>
                        <a:rPr kumimoji="1" lang="en-US" altLang="ja-JP" baseline="0" dirty="0" smtClean="0"/>
                        <a:t> intensity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Duration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Kaons</a:t>
                      </a:r>
                      <a:r>
                        <a:rPr kumimoji="1" lang="en-US" altLang="ja-JP" baseline="0" dirty="0" smtClean="0"/>
                        <a:t> on target</a:t>
                      </a:r>
                    </a:p>
                    <a:p>
                      <a:pPr algn="ctr"/>
                      <a:r>
                        <a:rPr kumimoji="1" lang="en-US" altLang="ja-JP" baseline="0" dirty="0" smtClean="0"/>
                        <a:t>(w/ </a:t>
                      </a:r>
                      <a:r>
                        <a:rPr kumimoji="1" lang="en-US" altLang="ja-JP" baseline="0" dirty="0" err="1" smtClean="0"/>
                        <a:t>tgt</a:t>
                      </a:r>
                      <a:r>
                        <a:rPr kumimoji="1" lang="en-US" altLang="ja-JP" baseline="0" dirty="0" smtClean="0"/>
                        <a:t> selection)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</a:rPr>
                        <a:t>May, 2013</a:t>
                      </a:r>
                    </a:p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</a:rPr>
                        <a:t>(Run#49c)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1" lang="en-US" altLang="ja-JP" sz="2400" dirty="0" smtClean="0">
                          <a:solidFill>
                            <a:schemeClr val="tx1"/>
                          </a:solidFill>
                        </a:rPr>
                        <a:t>He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24 kW</a:t>
                      </a:r>
                    </a:p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(30 </a:t>
                      </a:r>
                      <a:r>
                        <a:rPr kumimoji="1" lang="en-US" altLang="ja-JP" sz="2000" dirty="0" err="1" smtClean="0">
                          <a:solidFill>
                            <a:schemeClr val="tx1"/>
                          </a:solidFill>
                        </a:rPr>
                        <a:t>Tppp</a:t>
                      </a: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kumimoji="1" lang="en-US" altLang="ja-JP" sz="2000" baseline="0" dirty="0" smtClean="0">
                          <a:solidFill>
                            <a:schemeClr val="tx1"/>
                          </a:solidFill>
                        </a:rPr>
                        <a:t> 6s)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chemeClr val="tx1"/>
                          </a:solidFill>
                        </a:rPr>
                        <a:t>140 k/spill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chemeClr val="tx1"/>
                          </a:solidFill>
                        </a:rPr>
                        <a:t>88 h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chemeClr val="tx1"/>
                          </a:solidFill>
                        </a:rPr>
                        <a:t>5.3 x 10</a:t>
                      </a:r>
                      <a:r>
                        <a:rPr kumimoji="1" lang="en-US" altLang="ja-JP" sz="2400" baseline="300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kumimoji="1" lang="ja-JP" altLang="en-US" sz="2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</a:rPr>
                        <a:t>Apr-May,</a:t>
                      </a:r>
                      <a:r>
                        <a:rPr kumimoji="1" lang="en-US" altLang="ja-JP" sz="2400" b="1" baseline="0" dirty="0" smtClean="0">
                          <a:solidFill>
                            <a:schemeClr val="tx1"/>
                          </a:solidFill>
                        </a:rPr>
                        <a:t> 2015</a:t>
                      </a:r>
                    </a:p>
                    <a:p>
                      <a:pPr algn="ctr"/>
                      <a:r>
                        <a:rPr kumimoji="1" lang="en-US" altLang="ja-JP" sz="2400" b="1" baseline="0" dirty="0" smtClean="0">
                          <a:solidFill>
                            <a:schemeClr val="tx1"/>
                          </a:solidFill>
                        </a:rPr>
                        <a:t>(Run#62)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kumimoji="1" lang="en-US" altLang="ja-JP" sz="24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sz="2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26.5 kW</a:t>
                      </a:r>
                    </a:p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(33 </a:t>
                      </a:r>
                      <a:r>
                        <a:rPr kumimoji="1" lang="en-US" altLang="ja-JP" sz="2000" dirty="0" err="1" smtClean="0">
                          <a:solidFill>
                            <a:schemeClr val="tx1"/>
                          </a:solidFill>
                        </a:rPr>
                        <a:t>Tppp</a:t>
                      </a: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kumimoji="1" lang="en-US" altLang="ja-JP" sz="2000" baseline="0" dirty="0" smtClean="0">
                          <a:solidFill>
                            <a:schemeClr val="tx1"/>
                          </a:solidFill>
                        </a:rPr>
                        <a:t> 6s)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chemeClr val="tx1"/>
                          </a:solidFill>
                        </a:rPr>
                        <a:t>130 k/spill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chemeClr val="tx1"/>
                          </a:solidFill>
                        </a:rPr>
                        <a:t>73 h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chemeClr val="tx1"/>
                          </a:solidFill>
                        </a:rPr>
                        <a:t>3.7 x 10</a:t>
                      </a:r>
                      <a:r>
                        <a:rPr kumimoji="1" lang="en-US" altLang="ja-JP" sz="2400" baseline="300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kumimoji="1" lang="ja-JP" altLang="en-US" sz="2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</a:rPr>
                        <a:t>Apr-May,</a:t>
                      </a:r>
                      <a:r>
                        <a:rPr kumimoji="1" lang="en-US" altLang="ja-JP" sz="2400" b="1" baseline="0" dirty="0" smtClean="0">
                          <a:solidFill>
                            <a:schemeClr val="tx1"/>
                          </a:solidFill>
                        </a:rPr>
                        <a:t> 2015</a:t>
                      </a:r>
                    </a:p>
                    <a:p>
                      <a:pPr algn="ctr"/>
                      <a:r>
                        <a:rPr kumimoji="1" lang="en-US" altLang="ja-JP" sz="2400" b="1" baseline="0" dirty="0" smtClean="0">
                          <a:solidFill>
                            <a:schemeClr val="tx1"/>
                          </a:solidFill>
                        </a:rPr>
                        <a:t>(Run#62)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kumimoji="1" lang="en-US" altLang="ja-JP" sz="24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sz="2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26.5 kW</a:t>
                      </a:r>
                    </a:p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(33 </a:t>
                      </a:r>
                      <a:r>
                        <a:rPr kumimoji="1" lang="en-US" altLang="ja-JP" sz="2000" dirty="0" err="1" smtClean="0">
                          <a:solidFill>
                            <a:schemeClr val="tx1"/>
                          </a:solidFill>
                        </a:rPr>
                        <a:t>Tppp</a:t>
                      </a: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kumimoji="1" lang="en-US" altLang="ja-JP" sz="2000" baseline="0" dirty="0" smtClean="0">
                          <a:solidFill>
                            <a:schemeClr val="tx1"/>
                          </a:solidFill>
                        </a:rPr>
                        <a:t> 6s)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chemeClr val="tx1"/>
                          </a:solidFill>
                        </a:rPr>
                        <a:t>130 k/spill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chemeClr val="tx1"/>
                          </a:solidFill>
                        </a:rPr>
                        <a:t>53 h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chemeClr val="tx1"/>
                          </a:solidFill>
                        </a:rPr>
                        <a:t>2.8 x 10</a:t>
                      </a:r>
                      <a:r>
                        <a:rPr kumimoji="1" lang="en-US" altLang="ja-JP" sz="2400" baseline="300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kumimoji="1" lang="ja-JP" altLang="en-US" sz="2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</a:rPr>
                        <a:t>Nov-Dec,</a:t>
                      </a:r>
                      <a:r>
                        <a:rPr kumimoji="1" lang="en-US" altLang="ja-JP" sz="2400" b="1" baseline="0" dirty="0" smtClean="0">
                          <a:solidFill>
                            <a:schemeClr val="tx1"/>
                          </a:solidFill>
                        </a:rPr>
                        <a:t> 2015</a:t>
                      </a:r>
                    </a:p>
                    <a:p>
                      <a:pPr algn="ctr"/>
                      <a:r>
                        <a:rPr kumimoji="1" lang="en-US" altLang="ja-JP" sz="2400" b="1" baseline="0" dirty="0" smtClean="0">
                          <a:solidFill>
                            <a:schemeClr val="tx1"/>
                          </a:solidFill>
                        </a:rPr>
                        <a:t>(Run#65)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1" lang="en-US" altLang="ja-JP" sz="2400" b="1" baseline="0" dirty="0" smtClean="0">
                          <a:solidFill>
                            <a:schemeClr val="tx1"/>
                          </a:solidFill>
                        </a:rPr>
                        <a:t>He</a:t>
                      </a:r>
                      <a:endParaRPr kumimoji="1" lang="ja-JP" altLang="en-US" sz="2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</a:rPr>
                        <a:t>42 kW</a:t>
                      </a:r>
                    </a:p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</a:rPr>
                        <a:t>(48 </a:t>
                      </a:r>
                      <a:r>
                        <a:rPr kumimoji="1" lang="en-US" altLang="ja-JP" sz="2000" b="1" dirty="0" err="1" smtClean="0">
                          <a:solidFill>
                            <a:schemeClr val="tx1"/>
                          </a:solidFill>
                        </a:rPr>
                        <a:t>Tppp</a:t>
                      </a:r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kumimoji="1" lang="en-US" altLang="ja-JP" sz="2000" b="1" baseline="0" dirty="0" smtClean="0">
                          <a:solidFill>
                            <a:schemeClr val="tx1"/>
                          </a:solidFill>
                        </a:rPr>
                        <a:t> 5.52s)</a:t>
                      </a:r>
                      <a:endParaRPr kumimoji="1" lang="ja-JP" alt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</a:rPr>
                        <a:t>190k/spill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</a:rPr>
                        <a:t>520h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baseline="0" dirty="0" smtClean="0">
                          <a:solidFill>
                            <a:schemeClr val="tx1"/>
                          </a:solidFill>
                        </a:rPr>
                        <a:t>43 x 10</a:t>
                      </a:r>
                      <a:r>
                        <a:rPr kumimoji="1" lang="en-US" altLang="ja-JP" sz="2400" b="1" baseline="300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kumimoji="1" lang="ja-JP" altLang="en-US" sz="24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2194675" y="2555612"/>
            <a:ext cx="660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E15</a:t>
            </a:r>
            <a:r>
              <a:rPr kumimoji="1" lang="en-US" altLang="ja-JP" sz="1600" b="1" baseline="30000" dirty="0" smtClean="0">
                <a:solidFill>
                  <a:srgbClr val="FF0000"/>
                </a:solidFill>
              </a:rPr>
              <a:t>1st</a:t>
            </a:r>
            <a:endParaRPr kumimoji="1" lang="ja-JP" altLang="en-US" sz="1600" b="1" baseline="300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95736" y="4967880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E15</a:t>
            </a:r>
            <a:r>
              <a:rPr kumimoji="1" lang="en-US" altLang="ja-JP" b="1" baseline="30000" dirty="0" smtClean="0">
                <a:solidFill>
                  <a:srgbClr val="FF0000"/>
                </a:solidFill>
              </a:rPr>
              <a:t>2nd</a:t>
            </a:r>
            <a:endParaRPr kumimoji="1" lang="ja-JP" alt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79712" y="3405190"/>
            <a:ext cx="1090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calibration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79712" y="4233282"/>
            <a:ext cx="1090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calibration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74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46856" y="889556"/>
            <a:ext cx="8229600" cy="157961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ja-JP" sz="4800" b="1" dirty="0" smtClean="0"/>
              <a:t>Results of E15-1</a:t>
            </a:r>
            <a:r>
              <a:rPr lang="en-US" altLang="ja-JP" sz="4800" b="1" baseline="30000" dirty="0" smtClean="0"/>
              <a:t>st</a:t>
            </a:r>
            <a:r>
              <a:rPr lang="en-US" altLang="ja-JP" sz="4800" b="1" dirty="0" smtClean="0"/>
              <a:t> Experiment</a:t>
            </a:r>
            <a:br>
              <a:rPr lang="en-US" altLang="ja-JP" sz="4800" b="1" dirty="0" smtClean="0"/>
            </a:br>
            <a:r>
              <a:rPr lang="en-US" altLang="ja-JP" sz="3600" b="1" dirty="0" smtClean="0"/>
              <a:t>--- only 4days data-taking ---</a:t>
            </a:r>
            <a:endParaRPr kumimoji="1" lang="ja-JP" altLang="en-US" sz="36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23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75" y="2578618"/>
            <a:ext cx="8108383" cy="38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9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819830"/>
            <a:ext cx="8229600" cy="1579612"/>
          </a:xfrm>
          <a:ln cmpd="sng"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r>
              <a:rPr kumimoji="1" lang="en-US" altLang="ja-JP" sz="4800" b="1" dirty="0" smtClean="0"/>
              <a:t>Formation Channel,</a:t>
            </a:r>
            <a:br>
              <a:rPr kumimoji="1" lang="en-US" altLang="ja-JP" sz="4800" b="1" dirty="0" smtClean="0"/>
            </a:br>
            <a:r>
              <a:rPr kumimoji="1" lang="en-US" altLang="ja-JP" sz="4800" b="1" dirty="0" smtClean="0"/>
              <a:t>S</a:t>
            </a:r>
            <a:r>
              <a:rPr lang="en-US" altLang="ja-JP" sz="4800" b="1" dirty="0" smtClean="0"/>
              <a:t>emi-Inclusive </a:t>
            </a:r>
            <a:r>
              <a:rPr lang="en-US" altLang="ja-JP" sz="4800" b="1" baseline="30000" dirty="0" smtClean="0"/>
              <a:t>3</a:t>
            </a:r>
            <a:r>
              <a:rPr lang="en-US" altLang="ja-JP" sz="4800" b="1" dirty="0" smtClean="0"/>
              <a:t>He(K</a:t>
            </a:r>
            <a:r>
              <a:rPr lang="en-US" altLang="ja-JP" sz="4800" b="1" baseline="30000" dirty="0" smtClean="0"/>
              <a:t>-</a:t>
            </a:r>
            <a:r>
              <a:rPr lang="en-US" altLang="ja-JP" sz="4800" b="1" dirty="0" smtClean="0"/>
              <a:t>,</a:t>
            </a:r>
            <a:r>
              <a:rPr lang="en-US" altLang="ja-JP" sz="4800" b="1" dirty="0" smtClean="0">
                <a:solidFill>
                  <a:srgbClr val="FF0000"/>
                </a:solidFill>
              </a:rPr>
              <a:t>n</a:t>
            </a:r>
            <a:r>
              <a:rPr lang="en-US" altLang="ja-JP" sz="4800" b="1" dirty="0" smtClean="0"/>
              <a:t>)X</a:t>
            </a:r>
            <a:endParaRPr kumimoji="1" lang="ja-JP" altLang="en-US" sz="48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54"/>
          <a:stretch/>
        </p:blipFill>
        <p:spPr bwMode="auto">
          <a:xfrm>
            <a:off x="11906" y="3429000"/>
            <a:ext cx="5796644" cy="250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583668" y="2581744"/>
            <a:ext cx="598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err="1" smtClean="0"/>
              <a:t>T.Hashimoto</a:t>
            </a:r>
            <a:r>
              <a:rPr kumimoji="1" lang="en-US" altLang="ja-JP" sz="2800" b="1" dirty="0" smtClean="0"/>
              <a:t> et al., PTEP(2015)061D01.</a:t>
            </a:r>
            <a:endParaRPr kumimoji="1" lang="ja-JP" altLang="en-US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"/>
          <a:stretch/>
        </p:blipFill>
        <p:spPr bwMode="auto">
          <a:xfrm>
            <a:off x="5583859" y="4014280"/>
            <a:ext cx="3560649" cy="182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98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" y="944724"/>
            <a:ext cx="9137898" cy="5661247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359532" y="78655"/>
            <a:ext cx="8424936" cy="794061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Semi-Inclusive Spectrum of </a:t>
            </a:r>
            <a:r>
              <a:rPr kumimoji="1" lang="en-US" altLang="ja-JP" b="1" baseline="30000" dirty="0" smtClean="0"/>
              <a:t>3</a:t>
            </a:r>
            <a:r>
              <a:rPr kumimoji="1" lang="en-US" altLang="ja-JP" b="1" dirty="0" smtClean="0"/>
              <a:t>He(K</a:t>
            </a:r>
            <a:r>
              <a:rPr kumimoji="1" lang="en-US" altLang="ja-JP" b="1" baseline="30000" dirty="0" smtClean="0"/>
              <a:t>-</a:t>
            </a:r>
            <a:r>
              <a:rPr kumimoji="1" lang="en-US" altLang="ja-JP" b="1" dirty="0" smtClean="0"/>
              <a:t>,n)X</a:t>
            </a:r>
            <a:endParaRPr kumimoji="1" lang="ja-JP" altLang="en-US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96136" y="908720"/>
            <a:ext cx="3333220" cy="1261884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none" rtlCol="0">
            <a:spAutoFit/>
          </a:bodyPr>
          <a:lstStyle/>
          <a:p>
            <a:pPr marL="173038"/>
            <a:r>
              <a:rPr kumimoji="1" lang="en-US" altLang="ja-JP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Quasi Elastic</a:t>
            </a:r>
            <a:endParaRPr lang="en-US" altLang="ja-JP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en-US" altLang="ja-JP" sz="2400" dirty="0" smtClean="0"/>
              <a:t>K</a:t>
            </a:r>
            <a:r>
              <a:rPr kumimoji="1" lang="en-US" altLang="ja-JP" sz="2400" baseline="30000" dirty="0" smtClean="0"/>
              <a:t>-</a:t>
            </a:r>
            <a:r>
              <a:rPr kumimoji="1" lang="en-US" altLang="ja-JP" sz="2400" dirty="0" smtClean="0"/>
              <a:t> + 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He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K</a:t>
            </a:r>
            <a:r>
              <a:rPr kumimoji="1" lang="en-US" altLang="ja-JP" sz="2400" baseline="30000" dirty="0" smtClean="0">
                <a:sym typeface="Wingdings" panose="05000000000000000000" pitchFamily="2" charset="2"/>
              </a:rPr>
              <a:t>-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 + </a:t>
            </a:r>
            <a:r>
              <a:rPr kumimoji="1" lang="en-US" altLang="ja-JP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n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 + </a:t>
            </a:r>
            <a:r>
              <a:rPr kumimoji="1" lang="en-US" altLang="ja-JP" sz="2400" dirty="0" err="1" smtClean="0">
                <a:sym typeface="Wingdings" panose="05000000000000000000" pitchFamily="2" charset="2"/>
              </a:rPr>
              <a:t>p</a:t>
            </a:r>
            <a:r>
              <a:rPr kumimoji="1" lang="en-US" altLang="ja-JP" sz="2400" baseline="-25000" dirty="0" err="1" smtClean="0">
                <a:sym typeface="Wingdings" panose="05000000000000000000" pitchFamily="2" charset="2"/>
              </a:rPr>
              <a:t>s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 + </a:t>
            </a:r>
            <a:r>
              <a:rPr kumimoji="1" lang="en-US" altLang="ja-JP" sz="2400" dirty="0" err="1" smtClean="0">
                <a:sym typeface="Wingdings" panose="05000000000000000000" pitchFamily="2" charset="2"/>
              </a:rPr>
              <a:t>p</a:t>
            </a:r>
            <a:r>
              <a:rPr kumimoji="1" lang="en-US" altLang="ja-JP" sz="2400" baseline="-25000" dirty="0" err="1" smtClean="0">
                <a:sym typeface="Wingdings" panose="05000000000000000000" pitchFamily="2" charset="2"/>
              </a:rPr>
              <a:t>s</a:t>
            </a:r>
            <a:endParaRPr kumimoji="1" lang="en-US" altLang="ja-JP" sz="2400" baseline="-25000" dirty="0" smtClean="0">
              <a:sym typeface="Wingdings" panose="05000000000000000000" pitchFamily="2" charset="2"/>
            </a:endParaRPr>
          </a:p>
          <a:p>
            <a:r>
              <a:rPr kumimoji="1" lang="en-US" altLang="ja-JP" sz="24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d</a:t>
            </a:r>
            <a:r>
              <a:rPr kumimoji="1" lang="en-US" altLang="ja-JP" sz="2400" b="1" dirty="0" smtClean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kumimoji="1" lang="en-US" altLang="ja-JP" sz="24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/</a:t>
            </a:r>
            <a:r>
              <a:rPr kumimoji="1" lang="en-US" altLang="ja-JP" sz="2400" b="1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d</a:t>
            </a:r>
            <a:r>
              <a:rPr kumimoji="1" lang="en-US" altLang="ja-JP" sz="2400" b="1" dirty="0" err="1" smtClean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W</a:t>
            </a:r>
            <a:r>
              <a:rPr kumimoji="1" lang="en-US" altLang="ja-JP" sz="2400" b="1" baseline="-25000" dirty="0" err="1" smtClean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q</a:t>
            </a:r>
            <a:r>
              <a:rPr kumimoji="1" lang="en-US" altLang="ja-JP" sz="2400" b="1" baseline="-25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=0deg</a:t>
            </a:r>
            <a:r>
              <a:rPr kumimoji="1" lang="en-US" altLang="ja-JP" sz="24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 ~ 6mb/</a:t>
            </a:r>
            <a:r>
              <a:rPr kumimoji="1" lang="en-US" altLang="ja-JP" sz="2400" b="1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sr</a:t>
            </a:r>
            <a:endParaRPr kumimoji="1" lang="en-US" altLang="ja-JP" sz="2400" b="1" dirty="0" smtClean="0">
              <a:solidFill>
                <a:srgbClr val="0070C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10501" y="2176943"/>
            <a:ext cx="3293929" cy="1261884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marL="173038"/>
            <a:r>
              <a:rPr kumimoji="1" lang="en-US" altLang="ja-JP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Charge-Exchange</a:t>
            </a:r>
            <a:endParaRPr lang="en-US" altLang="ja-JP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en-US" altLang="ja-JP" sz="2400" dirty="0" smtClean="0"/>
              <a:t>K</a:t>
            </a:r>
            <a:r>
              <a:rPr kumimoji="1" lang="en-US" altLang="ja-JP" sz="2400" baseline="30000" dirty="0" smtClean="0"/>
              <a:t>-</a:t>
            </a:r>
            <a:r>
              <a:rPr kumimoji="1" lang="en-US" altLang="ja-JP" sz="2400" dirty="0" smtClean="0"/>
              <a:t> + 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He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K</a:t>
            </a:r>
            <a:r>
              <a:rPr kumimoji="1" lang="en-US" altLang="ja-JP" sz="2400" baseline="30000" dirty="0" smtClean="0">
                <a:sym typeface="Wingdings" panose="05000000000000000000" pitchFamily="2" charset="2"/>
              </a:rPr>
              <a:t>0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 + </a:t>
            </a:r>
            <a:r>
              <a:rPr kumimoji="1" lang="en-US" altLang="ja-JP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n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 + d</a:t>
            </a:r>
            <a:r>
              <a:rPr kumimoji="1" lang="en-US" altLang="ja-JP" sz="2400" baseline="-25000" dirty="0" smtClean="0">
                <a:sym typeface="Wingdings" panose="05000000000000000000" pitchFamily="2" charset="2"/>
              </a:rPr>
              <a:t>s</a:t>
            </a:r>
          </a:p>
          <a:p>
            <a:r>
              <a:rPr lang="en-US" altLang="ja-JP" sz="24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d</a:t>
            </a:r>
            <a:r>
              <a:rPr kumimoji="1" lang="en-US" altLang="ja-JP" sz="2400" b="1" dirty="0" smtClean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kumimoji="1" lang="en-US" altLang="ja-JP" sz="24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/</a:t>
            </a:r>
            <a:r>
              <a:rPr kumimoji="1" lang="en-US" altLang="ja-JP" sz="2400" b="1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d</a:t>
            </a:r>
            <a:r>
              <a:rPr kumimoji="1" lang="en-US" altLang="ja-JP" sz="2400" b="1" dirty="0" err="1" smtClean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W</a:t>
            </a:r>
            <a:r>
              <a:rPr kumimoji="1" lang="en-US" altLang="ja-JP" sz="2400" b="1" baseline="-25000" dirty="0" err="1" smtClean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q</a:t>
            </a:r>
            <a:r>
              <a:rPr kumimoji="1" lang="en-US" altLang="ja-JP" sz="2400" b="1" baseline="-25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=0deg</a:t>
            </a:r>
            <a:r>
              <a:rPr kumimoji="1" lang="en-US" altLang="ja-JP" sz="24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 ~ 11mb/</a:t>
            </a:r>
            <a:r>
              <a:rPr kumimoji="1" lang="en-US" altLang="ja-JP" sz="2400" b="1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sr</a:t>
            </a:r>
            <a:endParaRPr kumimoji="1" lang="en-US" altLang="ja-JP" sz="2400" b="1" dirty="0" smtClean="0">
              <a:solidFill>
                <a:srgbClr val="0070C0"/>
              </a:solidFill>
            </a:endParaRPr>
          </a:p>
        </p:txBody>
      </p:sp>
      <p:cxnSp>
        <p:nvCxnSpPr>
          <p:cNvPr id="27" name="直線コネクタ 26"/>
          <p:cNvCxnSpPr/>
          <p:nvPr/>
        </p:nvCxnSpPr>
        <p:spPr>
          <a:xfrm flipV="1">
            <a:off x="647564" y="4293096"/>
            <a:ext cx="0" cy="46805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3541770" y="4639591"/>
            <a:ext cx="4738642" cy="1402773"/>
          </a:xfrm>
          <a:custGeom>
            <a:avLst/>
            <a:gdLst>
              <a:gd name="connsiteX0" fmla="*/ 2431473 w 2431473"/>
              <a:gd name="connsiteY0" fmla="*/ 0 h 1454728"/>
              <a:gd name="connsiteX1" fmla="*/ 1257300 w 2431473"/>
              <a:gd name="connsiteY1" fmla="*/ 685800 h 1454728"/>
              <a:gd name="connsiteX2" fmla="*/ 550718 w 2431473"/>
              <a:gd name="connsiteY2" fmla="*/ 1215737 h 1454728"/>
              <a:gd name="connsiteX3" fmla="*/ 0 w 2431473"/>
              <a:gd name="connsiteY3" fmla="*/ 1454728 h 1454728"/>
              <a:gd name="connsiteX0" fmla="*/ 2431473 w 2431473"/>
              <a:gd name="connsiteY0" fmla="*/ 0 h 1454728"/>
              <a:gd name="connsiteX1" fmla="*/ 1288473 w 2431473"/>
              <a:gd name="connsiteY1" fmla="*/ 727363 h 1454728"/>
              <a:gd name="connsiteX2" fmla="*/ 550718 w 2431473"/>
              <a:gd name="connsiteY2" fmla="*/ 1215737 h 1454728"/>
              <a:gd name="connsiteX3" fmla="*/ 0 w 2431473"/>
              <a:gd name="connsiteY3" fmla="*/ 1454728 h 1454728"/>
              <a:gd name="connsiteX0" fmla="*/ 2680855 w 2680855"/>
              <a:gd name="connsiteY0" fmla="*/ 0 h 1475510"/>
              <a:gd name="connsiteX1" fmla="*/ 1537855 w 2680855"/>
              <a:gd name="connsiteY1" fmla="*/ 727363 h 1475510"/>
              <a:gd name="connsiteX2" fmla="*/ 800100 w 2680855"/>
              <a:gd name="connsiteY2" fmla="*/ 1215737 h 1475510"/>
              <a:gd name="connsiteX3" fmla="*/ 0 w 2680855"/>
              <a:gd name="connsiteY3" fmla="*/ 1475510 h 1475510"/>
              <a:gd name="connsiteX0" fmla="*/ 2680855 w 2680855"/>
              <a:gd name="connsiteY0" fmla="*/ 0 h 1475510"/>
              <a:gd name="connsiteX1" fmla="*/ 1537855 w 2680855"/>
              <a:gd name="connsiteY1" fmla="*/ 727363 h 1475510"/>
              <a:gd name="connsiteX2" fmla="*/ 872836 w 2680855"/>
              <a:gd name="connsiteY2" fmla="*/ 1122219 h 1475510"/>
              <a:gd name="connsiteX3" fmla="*/ 0 w 2680855"/>
              <a:gd name="connsiteY3" fmla="*/ 1475510 h 1475510"/>
              <a:gd name="connsiteX0" fmla="*/ 2680855 w 2680855"/>
              <a:gd name="connsiteY0" fmla="*/ 0 h 1475510"/>
              <a:gd name="connsiteX1" fmla="*/ 1537855 w 2680855"/>
              <a:gd name="connsiteY1" fmla="*/ 727363 h 1475510"/>
              <a:gd name="connsiteX2" fmla="*/ 872836 w 2680855"/>
              <a:gd name="connsiteY2" fmla="*/ 1174173 h 1475510"/>
              <a:gd name="connsiteX3" fmla="*/ 0 w 2680855"/>
              <a:gd name="connsiteY3" fmla="*/ 1475510 h 1475510"/>
              <a:gd name="connsiteX0" fmla="*/ 2680855 w 2680855"/>
              <a:gd name="connsiteY0" fmla="*/ 0 h 1475510"/>
              <a:gd name="connsiteX1" fmla="*/ 1537855 w 2680855"/>
              <a:gd name="connsiteY1" fmla="*/ 727363 h 1475510"/>
              <a:gd name="connsiteX2" fmla="*/ 914399 w 2680855"/>
              <a:gd name="connsiteY2" fmla="*/ 1132610 h 1475510"/>
              <a:gd name="connsiteX3" fmla="*/ 0 w 2680855"/>
              <a:gd name="connsiteY3" fmla="*/ 1475510 h 1475510"/>
              <a:gd name="connsiteX0" fmla="*/ 2732809 w 2732809"/>
              <a:gd name="connsiteY0" fmla="*/ 0 h 1454728"/>
              <a:gd name="connsiteX1" fmla="*/ 1589809 w 2732809"/>
              <a:gd name="connsiteY1" fmla="*/ 727363 h 1454728"/>
              <a:gd name="connsiteX2" fmla="*/ 966353 w 2732809"/>
              <a:gd name="connsiteY2" fmla="*/ 1132610 h 1454728"/>
              <a:gd name="connsiteX3" fmla="*/ 0 w 2732809"/>
              <a:gd name="connsiteY3" fmla="*/ 1454728 h 1454728"/>
              <a:gd name="connsiteX0" fmla="*/ 2732809 w 2732809"/>
              <a:gd name="connsiteY0" fmla="*/ 0 h 1381991"/>
              <a:gd name="connsiteX1" fmla="*/ 1589809 w 2732809"/>
              <a:gd name="connsiteY1" fmla="*/ 654626 h 1381991"/>
              <a:gd name="connsiteX2" fmla="*/ 966353 w 2732809"/>
              <a:gd name="connsiteY2" fmla="*/ 1059873 h 1381991"/>
              <a:gd name="connsiteX3" fmla="*/ 0 w 2732809"/>
              <a:gd name="connsiteY3" fmla="*/ 1381991 h 1381991"/>
              <a:gd name="connsiteX0" fmla="*/ 2732809 w 2732809"/>
              <a:gd name="connsiteY0" fmla="*/ 0 h 1381991"/>
              <a:gd name="connsiteX1" fmla="*/ 1589809 w 2732809"/>
              <a:gd name="connsiteY1" fmla="*/ 654626 h 1381991"/>
              <a:gd name="connsiteX2" fmla="*/ 966353 w 2732809"/>
              <a:gd name="connsiteY2" fmla="*/ 1059873 h 1381991"/>
              <a:gd name="connsiteX3" fmla="*/ 0 w 2732809"/>
              <a:gd name="connsiteY3" fmla="*/ 1381991 h 1381991"/>
              <a:gd name="connsiteX0" fmla="*/ 2732809 w 2732809"/>
              <a:gd name="connsiteY0" fmla="*/ 0 h 1381991"/>
              <a:gd name="connsiteX1" fmla="*/ 1589809 w 2732809"/>
              <a:gd name="connsiteY1" fmla="*/ 654626 h 1381991"/>
              <a:gd name="connsiteX2" fmla="*/ 966353 w 2732809"/>
              <a:gd name="connsiteY2" fmla="*/ 1059873 h 1381991"/>
              <a:gd name="connsiteX3" fmla="*/ 0 w 2732809"/>
              <a:gd name="connsiteY3" fmla="*/ 1381991 h 1381991"/>
              <a:gd name="connsiteX0" fmla="*/ 2732809 w 2732809"/>
              <a:gd name="connsiteY0" fmla="*/ 0 h 1381991"/>
              <a:gd name="connsiteX1" fmla="*/ 1589809 w 2732809"/>
              <a:gd name="connsiteY1" fmla="*/ 654626 h 1381991"/>
              <a:gd name="connsiteX2" fmla="*/ 758535 w 2732809"/>
              <a:gd name="connsiteY2" fmla="*/ 1184564 h 1381991"/>
              <a:gd name="connsiteX3" fmla="*/ 0 w 2732809"/>
              <a:gd name="connsiteY3" fmla="*/ 1381991 h 1381991"/>
              <a:gd name="connsiteX0" fmla="*/ 2732809 w 2732809"/>
              <a:gd name="connsiteY0" fmla="*/ 0 h 1381991"/>
              <a:gd name="connsiteX1" fmla="*/ 1589809 w 2732809"/>
              <a:gd name="connsiteY1" fmla="*/ 654626 h 1381991"/>
              <a:gd name="connsiteX2" fmla="*/ 758535 w 2732809"/>
              <a:gd name="connsiteY2" fmla="*/ 1226128 h 1381991"/>
              <a:gd name="connsiteX3" fmla="*/ 0 w 2732809"/>
              <a:gd name="connsiteY3" fmla="*/ 1381991 h 1381991"/>
              <a:gd name="connsiteX0" fmla="*/ 2732809 w 2732809"/>
              <a:gd name="connsiteY0" fmla="*/ 0 h 1381991"/>
              <a:gd name="connsiteX1" fmla="*/ 1413163 w 2732809"/>
              <a:gd name="connsiteY1" fmla="*/ 789708 h 1381991"/>
              <a:gd name="connsiteX2" fmla="*/ 758535 w 2732809"/>
              <a:gd name="connsiteY2" fmla="*/ 1226128 h 1381991"/>
              <a:gd name="connsiteX3" fmla="*/ 0 w 2732809"/>
              <a:gd name="connsiteY3" fmla="*/ 1381991 h 1381991"/>
              <a:gd name="connsiteX0" fmla="*/ 2732809 w 2732809"/>
              <a:gd name="connsiteY0" fmla="*/ 0 h 1381991"/>
              <a:gd name="connsiteX1" fmla="*/ 1548245 w 2732809"/>
              <a:gd name="connsiteY1" fmla="*/ 685799 h 1381991"/>
              <a:gd name="connsiteX2" fmla="*/ 758535 w 2732809"/>
              <a:gd name="connsiteY2" fmla="*/ 1226128 h 1381991"/>
              <a:gd name="connsiteX3" fmla="*/ 0 w 2732809"/>
              <a:gd name="connsiteY3" fmla="*/ 1381991 h 1381991"/>
              <a:gd name="connsiteX0" fmla="*/ 2722418 w 2722418"/>
              <a:gd name="connsiteY0" fmla="*/ 0 h 1402773"/>
              <a:gd name="connsiteX1" fmla="*/ 1548245 w 2722418"/>
              <a:gd name="connsiteY1" fmla="*/ 706581 h 1402773"/>
              <a:gd name="connsiteX2" fmla="*/ 758535 w 2722418"/>
              <a:gd name="connsiteY2" fmla="*/ 1246910 h 1402773"/>
              <a:gd name="connsiteX3" fmla="*/ 0 w 2722418"/>
              <a:gd name="connsiteY3" fmla="*/ 1402773 h 140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2418" h="1402773">
                <a:moveTo>
                  <a:pt x="2722418" y="0"/>
                </a:moveTo>
                <a:cubicBezTo>
                  <a:pt x="2292061" y="262370"/>
                  <a:pt x="1875559" y="498763"/>
                  <a:pt x="1548245" y="706581"/>
                </a:cubicBezTo>
                <a:cubicBezTo>
                  <a:pt x="1220931" y="914399"/>
                  <a:pt x="1016576" y="1130878"/>
                  <a:pt x="758535" y="1246910"/>
                </a:cubicBezTo>
                <a:cubicBezTo>
                  <a:pt x="500494" y="1362942"/>
                  <a:pt x="170584" y="1347355"/>
                  <a:pt x="0" y="1402773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89059" y="5516560"/>
            <a:ext cx="1764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Hypero</a:t>
            </a:r>
            <a:r>
              <a:rPr lang="en-US" altLang="ja-JP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decay</a:t>
            </a:r>
            <a:endParaRPr kumimoji="1" lang="ja-JP" alt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83668" y="5537724"/>
            <a:ext cx="2801857" cy="375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80"/>
              </a:lnSpc>
            </a:pPr>
            <a:r>
              <a:rPr kumimoji="1" lang="en-US" altLang="ja-JP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sub-threshold excess</a:t>
            </a:r>
            <a:endParaRPr kumimoji="1" lang="ja-JP" altLang="en-US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フリーフォーム 18"/>
          <p:cNvSpPr/>
          <p:nvPr/>
        </p:nvSpPr>
        <p:spPr>
          <a:xfrm>
            <a:off x="3383868" y="5273436"/>
            <a:ext cx="1512168" cy="748146"/>
          </a:xfrm>
          <a:custGeom>
            <a:avLst/>
            <a:gdLst>
              <a:gd name="connsiteX0" fmla="*/ 883228 w 883228"/>
              <a:gd name="connsiteY0" fmla="*/ 0 h 748146"/>
              <a:gd name="connsiteX1" fmla="*/ 883228 w 883228"/>
              <a:gd name="connsiteY1" fmla="*/ 654628 h 748146"/>
              <a:gd name="connsiteX2" fmla="*/ 332509 w 883228"/>
              <a:gd name="connsiteY2" fmla="*/ 748146 h 748146"/>
              <a:gd name="connsiteX3" fmla="*/ 0 w 883228"/>
              <a:gd name="connsiteY3" fmla="*/ 748146 h 748146"/>
              <a:gd name="connsiteX4" fmla="*/ 436418 w 883228"/>
              <a:gd name="connsiteY4" fmla="*/ 665019 h 748146"/>
              <a:gd name="connsiteX5" fmla="*/ 685800 w 883228"/>
              <a:gd name="connsiteY5" fmla="*/ 498764 h 748146"/>
              <a:gd name="connsiteX6" fmla="*/ 758537 w 883228"/>
              <a:gd name="connsiteY6" fmla="*/ 332509 h 748146"/>
              <a:gd name="connsiteX7" fmla="*/ 883228 w 883228"/>
              <a:gd name="connsiteY7" fmla="*/ 0 h 74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228" h="748146">
                <a:moveTo>
                  <a:pt x="883228" y="0"/>
                </a:moveTo>
                <a:lnTo>
                  <a:pt x="883228" y="654628"/>
                </a:lnTo>
                <a:lnTo>
                  <a:pt x="332509" y="748146"/>
                </a:lnTo>
                <a:lnTo>
                  <a:pt x="0" y="748146"/>
                </a:lnTo>
                <a:lnTo>
                  <a:pt x="436418" y="665019"/>
                </a:lnTo>
                <a:lnTo>
                  <a:pt x="685800" y="498764"/>
                </a:lnTo>
                <a:lnTo>
                  <a:pt x="758537" y="332509"/>
                </a:lnTo>
                <a:lnTo>
                  <a:pt x="883228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/>
          <p:cNvSpPr/>
          <p:nvPr/>
        </p:nvSpPr>
        <p:spPr>
          <a:xfrm>
            <a:off x="5814575" y="944724"/>
            <a:ext cx="3293929" cy="2450505"/>
          </a:xfrm>
          <a:prstGeom prst="roundRect">
            <a:avLst>
              <a:gd name="adj" fmla="val 958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/>
          <p:cNvCxnSpPr/>
          <p:nvPr/>
        </p:nvCxnSpPr>
        <p:spPr>
          <a:xfrm flipH="1">
            <a:off x="5292081" y="3395229"/>
            <a:ext cx="619010" cy="60983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60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27" y="1412229"/>
            <a:ext cx="2359249" cy="344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9"/>
          <a:stretch/>
        </p:blipFill>
        <p:spPr>
          <a:xfrm>
            <a:off x="2735796" y="0"/>
            <a:ext cx="6391073" cy="6841556"/>
          </a:xfrm>
        </p:spPr>
      </p:pic>
      <p:sp>
        <p:nvSpPr>
          <p:cNvPr id="22" name="正方形/長方形 21"/>
          <p:cNvSpPr/>
          <p:nvPr/>
        </p:nvSpPr>
        <p:spPr>
          <a:xfrm>
            <a:off x="6552220" y="44624"/>
            <a:ext cx="2484276" cy="1980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5947" y="0"/>
            <a:ext cx="3305913" cy="138548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Comparison of</a:t>
            </a:r>
            <a:br>
              <a:rPr kumimoji="1" lang="en-US" altLang="ja-JP" b="1" dirty="0" smtClean="0"/>
            </a:br>
            <a:r>
              <a:rPr kumimoji="1" lang="en-US" altLang="ja-JP" b="1" baseline="30000" dirty="0" smtClean="0"/>
              <a:t>3</a:t>
            </a:r>
            <a:r>
              <a:rPr kumimoji="1" lang="en-US" altLang="ja-JP" b="1" dirty="0" smtClean="0"/>
              <a:t>He(K</a:t>
            </a:r>
            <a:r>
              <a:rPr kumimoji="1" lang="en-US" altLang="ja-JP" b="1" baseline="30000" dirty="0" smtClean="0"/>
              <a:t>-</a:t>
            </a:r>
            <a:r>
              <a:rPr kumimoji="1" lang="en-US" altLang="ja-JP" b="1" dirty="0" smtClean="0"/>
              <a:t>,n)X</a:t>
            </a:r>
            <a:endParaRPr kumimoji="1" lang="ja-JP" altLang="en-US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56176" y="-7337"/>
            <a:ext cx="29878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The sub-threshold excess could be originated from</a:t>
            </a:r>
          </a:p>
          <a:p>
            <a:pPr algn="ctr"/>
            <a:r>
              <a:rPr lang="en-US" altLang="ja-JP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</a:t>
            </a:r>
            <a:r>
              <a:rPr lang="en-US" altLang="ja-JP" sz="2800" b="1" spc="5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-3</a:t>
            </a:r>
            <a:r>
              <a:rPr lang="en-US" altLang="ja-JP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He</a:t>
            </a:r>
            <a:r>
              <a:rPr lang="en-US" altLang="ja-JP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sym typeface="Wingdings" panose="05000000000000000000" pitchFamily="2" charset="2"/>
              </a:rPr>
              <a:t></a:t>
            </a:r>
            <a:r>
              <a:rPr lang="en-US" altLang="ja-JP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[K</a:t>
            </a:r>
            <a:r>
              <a:rPr lang="en-US" altLang="ja-JP" sz="2800" b="1" spc="5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-</a:t>
            </a:r>
            <a:r>
              <a:rPr lang="en-US" altLang="ja-JP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pp</a:t>
            </a:r>
            <a:r>
              <a:rPr lang="en-US" altLang="ja-JP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]+</a:t>
            </a:r>
            <a:r>
              <a:rPr lang="en-US" altLang="ja-JP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</a:t>
            </a:r>
            <a:r>
              <a:rPr lang="en-US" altLang="ja-JP" sz="2800" b="1" spc="50" baseline="-2500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fw</a:t>
            </a:r>
            <a:endParaRPr lang="en-US" altLang="ja-JP" sz="2800" b="1" spc="50" baseline="-2500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en-US" altLang="ja-JP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Y*N</a:t>
            </a:r>
            <a:endParaRPr lang="en-US" altLang="ja-JP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4860032" y="5193196"/>
            <a:ext cx="1296144" cy="1044116"/>
          </a:xfrm>
          <a:prstGeom prst="roundRect">
            <a:avLst/>
          </a:prstGeom>
          <a:noFill/>
          <a:ln w="63500">
            <a:solidFill>
              <a:srgbClr val="FF000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80012" y="728700"/>
            <a:ext cx="1069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endParaRPr kumimoji="1" lang="ja-JP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833804" y="3636313"/>
            <a:ext cx="761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</a:t>
            </a:r>
            <a:endParaRPr kumimoji="1" lang="ja-JP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387028" y="3356992"/>
            <a:ext cx="1952724" cy="1178260"/>
            <a:chOff x="459037" y="3294856"/>
            <a:chExt cx="1952724" cy="1178260"/>
          </a:xfrm>
        </p:grpSpPr>
        <p:cxnSp>
          <p:nvCxnSpPr>
            <p:cNvPr id="15" name="直線コネクタ 14"/>
            <p:cNvCxnSpPr/>
            <p:nvPr/>
          </p:nvCxnSpPr>
          <p:spPr>
            <a:xfrm>
              <a:off x="459037" y="3294856"/>
              <a:ext cx="1952724" cy="117826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>
              <a:off x="459038" y="3294856"/>
              <a:ext cx="1952723" cy="117826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図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53" y="5001320"/>
            <a:ext cx="2668841" cy="1871561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71500" y="4869160"/>
            <a:ext cx="2648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smtClean="0"/>
              <a:t>1/</a:t>
            </a:r>
            <a:r>
              <a:rPr kumimoji="1" lang="en-US" altLang="ja-JP" sz="2000" b="1" i="1" dirty="0" smtClean="0">
                <a:latin typeface="Symbol" panose="05050102010706020507" pitchFamily="18" charset="2"/>
              </a:rPr>
              <a:t>b</a:t>
            </a:r>
            <a:r>
              <a:rPr kumimoji="1" lang="en-US" altLang="ja-JP" sz="2000" b="1" i="1" dirty="0" smtClean="0"/>
              <a:t> distribution for </a:t>
            </a:r>
            <a:r>
              <a:rPr kumimoji="1" lang="en-US" altLang="ja-JP" sz="2000" b="1" i="1" dirty="0" smtClean="0">
                <a:latin typeface="Symbol" panose="05050102010706020507" pitchFamily="18" charset="2"/>
              </a:rPr>
              <a:t>g</a:t>
            </a:r>
            <a:r>
              <a:rPr kumimoji="1" lang="en-US" altLang="ja-JP" sz="2000" b="1" i="1" dirty="0" smtClean="0"/>
              <a:t>/n</a:t>
            </a:r>
            <a:endParaRPr kumimoji="1" lang="ja-JP" altLang="en-US" sz="2000" b="1" i="1" dirty="0"/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2051720" y="1412230"/>
            <a:ext cx="1440160" cy="93665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V="1">
            <a:off x="1007604" y="2233318"/>
            <a:ext cx="2484276" cy="4112006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角丸四角形 31"/>
          <p:cNvSpPr/>
          <p:nvPr/>
        </p:nvSpPr>
        <p:spPr>
          <a:xfrm>
            <a:off x="4860032" y="2456892"/>
            <a:ext cx="1296144" cy="1044116"/>
          </a:xfrm>
          <a:prstGeom prst="roundRect">
            <a:avLst/>
          </a:prstGeom>
          <a:noFill/>
          <a:ln w="63500">
            <a:solidFill>
              <a:srgbClr val="FF000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686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8705"/>
            <a:ext cx="9144000" cy="6080676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399276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the Deeply-Bound Region</a:t>
            </a:r>
            <a:endParaRPr kumimoji="1" lang="ja-JP" altLang="en-US" b="1" dirty="0"/>
          </a:p>
        </p:txBody>
      </p:sp>
      <p:sp>
        <p:nvSpPr>
          <p:cNvPr id="17" name="下矢印 16"/>
          <p:cNvSpPr/>
          <p:nvPr/>
        </p:nvSpPr>
        <p:spPr>
          <a:xfrm>
            <a:off x="5962299" y="4776000"/>
            <a:ext cx="396044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353878" y="4185084"/>
            <a:ext cx="1544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rgbClr val="0070C0"/>
                </a:solidFill>
              </a:rPr>
              <a:t>FINUDA/DISTO/</a:t>
            </a:r>
          </a:p>
          <a:p>
            <a:pPr algn="ctr"/>
            <a:r>
              <a:rPr kumimoji="1" lang="en-US" altLang="ja-JP" sz="1600" b="1" dirty="0" smtClean="0">
                <a:solidFill>
                  <a:srgbClr val="0070C0"/>
                </a:solidFill>
              </a:rPr>
              <a:t>E27</a:t>
            </a:r>
            <a:endParaRPr kumimoji="1"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31940" y="3789040"/>
            <a:ext cx="3022559" cy="38908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ts val="2080"/>
              </a:lnSpc>
            </a:pPr>
            <a:r>
              <a:rPr kumimoji="1" lang="en-US" altLang="ja-JP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bump structure</a:t>
            </a:r>
            <a:endParaRPr kumimoji="1" lang="ja-JP" altLang="en-US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156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9242"/>
            <a:ext cx="9177613" cy="688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344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891838"/>
            <a:ext cx="8229600" cy="157961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ja-JP" sz="4800" b="1" dirty="0" smtClean="0"/>
              <a:t>Decay</a:t>
            </a:r>
            <a:r>
              <a:rPr kumimoji="1" lang="en-US" altLang="ja-JP" sz="4800" b="1" dirty="0" smtClean="0"/>
              <a:t> Channel,</a:t>
            </a:r>
            <a:br>
              <a:rPr kumimoji="1" lang="en-US" altLang="ja-JP" sz="4800" b="1" dirty="0" smtClean="0"/>
            </a:br>
            <a:r>
              <a:rPr kumimoji="1" lang="en-US" altLang="ja-JP" sz="4800" b="1" dirty="0" smtClean="0"/>
              <a:t>Exclusive </a:t>
            </a:r>
            <a:r>
              <a:rPr lang="en-US" altLang="ja-JP" sz="4800" b="1" baseline="30000" dirty="0" smtClean="0"/>
              <a:t>3</a:t>
            </a:r>
            <a:r>
              <a:rPr lang="en-US" altLang="ja-JP" sz="4800" b="1" dirty="0" smtClean="0"/>
              <a:t>He(K</a:t>
            </a:r>
            <a:r>
              <a:rPr lang="en-US" altLang="ja-JP" sz="4800" b="1" baseline="30000" dirty="0" smtClean="0"/>
              <a:t>-</a:t>
            </a:r>
            <a:r>
              <a:rPr lang="en-US" altLang="ja-JP" sz="4800" b="1" dirty="0" smtClean="0"/>
              <a:t>,</a:t>
            </a:r>
            <a:r>
              <a:rPr lang="en-US" altLang="ja-JP" sz="48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4800" b="1" dirty="0" err="1" smtClean="0">
                <a:solidFill>
                  <a:srgbClr val="FF0000"/>
                </a:solidFill>
              </a:rPr>
              <a:t>p</a:t>
            </a:r>
            <a:r>
              <a:rPr lang="en-US" altLang="ja-JP" sz="4800" b="1" dirty="0" smtClean="0"/>
              <a:t>)n</a:t>
            </a:r>
            <a:endParaRPr kumimoji="1" lang="ja-JP" altLang="en-US" sz="48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79712" y="2653752"/>
            <a:ext cx="5225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/>
              <a:t>Y.Sada</a:t>
            </a:r>
            <a:r>
              <a:rPr kumimoji="1" lang="en-US" altLang="ja-JP" sz="2800" b="1" dirty="0" smtClean="0"/>
              <a:t> et al., paper in preparation</a:t>
            </a:r>
            <a:endParaRPr kumimoji="1" lang="ja-JP" altLang="en-US" sz="2800" b="1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064" y="3731010"/>
            <a:ext cx="3693871" cy="312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2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91"/>
          <a:stretch/>
        </p:blipFill>
        <p:spPr bwMode="auto">
          <a:xfrm>
            <a:off x="1691680" y="3645024"/>
            <a:ext cx="4968552" cy="326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Experiments at J-PARC K1.8BR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6908" y="836712"/>
            <a:ext cx="8995592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Sensitive in different energy region &amp; isospin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4571999" y="1520788"/>
            <a:ext cx="4567101" cy="2263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0">
              <a:buNone/>
            </a:pPr>
            <a:r>
              <a:rPr lang="en-US" altLang="ja-JP" sz="2800" u="sng" dirty="0" smtClean="0"/>
              <a:t>At the </a:t>
            </a:r>
            <a:r>
              <a:rPr lang="en-US" altLang="ja-JP" sz="2800" u="sng" dirty="0" err="1" smtClean="0"/>
              <a:t>K</a:t>
            </a:r>
            <a:r>
              <a:rPr lang="en-US" altLang="ja-JP" sz="2800" u="sng" baseline="30000" dirty="0" err="1" smtClean="0"/>
              <a:t>bar</a:t>
            </a:r>
            <a:r>
              <a:rPr lang="en-US" altLang="ja-JP" sz="2800" u="sng" dirty="0" err="1" smtClean="0"/>
              <a:t>N</a:t>
            </a:r>
            <a:r>
              <a:rPr lang="en-US" altLang="ja-JP" sz="2800" u="sng" dirty="0" smtClean="0"/>
              <a:t> threshold:</a:t>
            </a:r>
          </a:p>
          <a:p>
            <a:pPr marL="804863" indent="-446088"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precise K-p atom / K-p scattering experiments data</a:t>
            </a:r>
          </a:p>
          <a:p>
            <a:pPr marL="800100" indent="-457200">
              <a:buFont typeface="Calibri" panose="020F0502020204030204" pitchFamily="34" charset="0"/>
              <a:buChar char="?"/>
            </a:pPr>
            <a:r>
              <a:rPr lang="en-US" altLang="ja-JP" sz="2800" b="1" dirty="0" err="1" smtClean="0">
                <a:solidFill>
                  <a:srgbClr val="FF0000"/>
                </a:solidFill>
              </a:rPr>
              <a:t>K</a:t>
            </a:r>
            <a:r>
              <a:rPr lang="en-US" altLang="ja-JP" sz="2800" b="1" baseline="30000" dirty="0" err="1" smtClean="0">
                <a:solidFill>
                  <a:srgbClr val="FF0000"/>
                </a:solidFill>
              </a:rPr>
              <a:t>bar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-atom</a:t>
            </a: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0" y="1750951"/>
            <a:ext cx="4583299" cy="2013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0">
              <a:buNone/>
            </a:pPr>
            <a:r>
              <a:rPr lang="en-US" altLang="ja-JP" sz="2800" u="sng" dirty="0" smtClean="0"/>
              <a:t>Below the </a:t>
            </a:r>
            <a:r>
              <a:rPr lang="en-US" altLang="ja-JP" sz="2800" u="sng" dirty="0" err="1" smtClean="0"/>
              <a:t>K</a:t>
            </a:r>
            <a:r>
              <a:rPr lang="en-US" altLang="ja-JP" sz="2800" u="sng" baseline="30000" dirty="0" err="1" smtClean="0"/>
              <a:t>bar</a:t>
            </a:r>
            <a:r>
              <a:rPr lang="en-US" altLang="ja-JP" sz="2800" u="sng" dirty="0" err="1" smtClean="0"/>
              <a:t>N</a:t>
            </a:r>
            <a:r>
              <a:rPr lang="en-US" altLang="ja-JP" sz="2800" u="sng" dirty="0" smtClean="0"/>
              <a:t> threshold:</a:t>
            </a:r>
          </a:p>
          <a:p>
            <a:pPr marL="800100" indent="-457200">
              <a:buFont typeface="Calibri" panose="020F0502020204030204" pitchFamily="34" charset="0"/>
              <a:buChar char="?"/>
            </a:pPr>
            <a:r>
              <a:rPr lang="en-US" altLang="ja-JP" sz="2800" b="1" dirty="0" smtClean="0">
                <a:solidFill>
                  <a:srgbClr val="FF0000"/>
                </a:solidFill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(1405)</a:t>
            </a:r>
          </a:p>
          <a:p>
            <a:pPr marL="800100" indent="-457200">
              <a:buFont typeface="Calibri" panose="020F0502020204030204" pitchFamily="34" charset="0"/>
              <a:buChar char="?"/>
            </a:pPr>
            <a:r>
              <a:rPr lang="en-US" altLang="ja-JP" sz="2800" b="1" dirty="0" err="1" smtClean="0">
                <a:solidFill>
                  <a:srgbClr val="FF0000"/>
                </a:solidFill>
              </a:rPr>
              <a:t>K</a:t>
            </a:r>
            <a:r>
              <a:rPr lang="en-US" altLang="ja-JP" sz="2800" b="1" baseline="30000" dirty="0" err="1" smtClean="0">
                <a:solidFill>
                  <a:srgbClr val="FF0000"/>
                </a:solidFill>
              </a:rPr>
              <a:t>bar</a:t>
            </a:r>
            <a:r>
              <a:rPr lang="en-US" altLang="ja-JP" sz="2800" b="1" dirty="0" err="1" smtClean="0">
                <a:solidFill>
                  <a:srgbClr val="FF0000"/>
                </a:solidFill>
              </a:rPr>
              <a:t>NN</a:t>
            </a:r>
            <a:endParaRPr lang="en-US" altLang="ja-JP" sz="2800" b="1" dirty="0">
              <a:solidFill>
                <a:srgbClr val="FF0000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36004" y="1652621"/>
            <a:ext cx="4355976" cy="200404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/>
          <p:cNvSpPr/>
          <p:nvPr/>
        </p:nvSpPr>
        <p:spPr>
          <a:xfrm>
            <a:off x="4535996" y="1520788"/>
            <a:ext cx="4484047" cy="2184061"/>
          </a:xfrm>
          <a:prstGeom prst="roundRect">
            <a:avLst/>
          </a:prstGeom>
          <a:noFill/>
          <a:ln w="381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51720" y="2263158"/>
            <a:ext cx="1297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E31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049315" y="2767214"/>
            <a:ext cx="1297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E15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873851" y="2811929"/>
            <a:ext cx="2090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E17/E57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 rot="5400000">
            <a:off x="4927005" y="5126224"/>
            <a:ext cx="32597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ja-JP" i="1" dirty="0" err="1" smtClean="0"/>
              <a:t>S.Ohnish</a:t>
            </a:r>
            <a:r>
              <a:rPr lang="en-US" altLang="ja-JP" i="1" dirty="0" smtClean="0"/>
              <a:t> </a:t>
            </a:r>
            <a:r>
              <a:rPr lang="en-US" altLang="ja-JP" i="1" dirty="0"/>
              <a:t>et al</a:t>
            </a:r>
            <a:r>
              <a:rPr lang="en-US" altLang="ja-JP" i="1" dirty="0" smtClean="0"/>
              <a:t>.,arXiv:1512.00123</a:t>
            </a:r>
          </a:p>
        </p:txBody>
      </p:sp>
      <p:cxnSp>
        <p:nvCxnSpPr>
          <p:cNvPr id="33" name="直線コネクタ 32"/>
          <p:cNvCxnSpPr/>
          <p:nvPr/>
        </p:nvCxnSpPr>
        <p:spPr>
          <a:xfrm flipV="1">
            <a:off x="5544108" y="4725144"/>
            <a:ext cx="0" cy="1368152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>
            <a:off x="4680012" y="4941168"/>
            <a:ext cx="756084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5220072" y="4458598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kumimoji="1" lang="en-US" altLang="ja-JP" sz="1600" b="1" i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kumimoji="1" lang="en-US" altLang="ja-JP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kumimoji="1" lang="ja-JP" alt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5292080" y="5445224"/>
            <a:ext cx="540060" cy="540060"/>
          </a:xfrm>
          <a:prstGeom prst="ellipse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091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30</a:t>
            </a:fld>
            <a:endParaRPr kumimoji="1"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1" r="1238"/>
          <a:stretch/>
        </p:blipFill>
        <p:spPr bwMode="auto">
          <a:xfrm>
            <a:off x="-8684" y="872715"/>
            <a:ext cx="9152684" cy="601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57200" y="53751"/>
            <a:ext cx="8229600" cy="74695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kumimoji="1" lang="en-US" altLang="ja-JP" sz="4000" b="1" dirty="0" smtClean="0"/>
              <a:t>Inclusive </a:t>
            </a:r>
            <a:r>
              <a:rPr kumimoji="1" lang="en-US" altLang="ja-JP" sz="4000" b="1" baseline="30000" dirty="0" smtClean="0"/>
              <a:t>3</a:t>
            </a:r>
            <a:r>
              <a:rPr kumimoji="1" lang="en-US" altLang="ja-JP" sz="4000" b="1" dirty="0" smtClean="0"/>
              <a:t>He(K</a:t>
            </a:r>
            <a:r>
              <a:rPr kumimoji="1" lang="en-US" altLang="ja-JP" sz="4000" b="1" baseline="30000" dirty="0" smtClean="0"/>
              <a:t>-</a:t>
            </a:r>
            <a:r>
              <a:rPr kumimoji="1" lang="en-US" altLang="ja-JP" sz="4000" b="1" dirty="0" smtClean="0"/>
              <a:t>,</a:t>
            </a:r>
            <a:r>
              <a:rPr kumimoji="1" lang="en-US" altLang="ja-JP" sz="4000" b="1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sz="4000" b="1" dirty="0" err="1" smtClean="0"/>
              <a:t>p</a:t>
            </a:r>
            <a:r>
              <a:rPr kumimoji="1" lang="en-US" altLang="ja-JP" sz="4000" b="1" dirty="0" smtClean="0"/>
              <a:t>)X</a:t>
            </a:r>
            <a:endParaRPr kumimoji="1" lang="ja-JP" altLang="en-US" sz="4000" b="1" dirty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5040052" y="4833156"/>
            <a:ext cx="2772308" cy="4320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lvl="1" indent="-342900"/>
            <a:r>
              <a:rPr lang="en-US" altLang="ja-JP" sz="1800" b="1" i="1" dirty="0" smtClean="0">
                <a:solidFill>
                  <a:srgbClr val="0070C0"/>
                </a:solidFill>
              </a:rPr>
              <a:t># of </a:t>
            </a:r>
            <a:r>
              <a:rPr lang="en-US" altLang="ja-JP" sz="1800" b="1" i="1" dirty="0" err="1" smtClean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1800" b="1" i="1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pn</a:t>
            </a:r>
            <a:r>
              <a:rPr lang="en-US" altLang="ja-JP" sz="1800" b="1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 events: ~200</a:t>
            </a: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4752020" y="6561348"/>
            <a:ext cx="3168352" cy="3600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lvl="1" indent="-342900"/>
            <a:r>
              <a:rPr lang="en-US" altLang="ja-JP" sz="1800" b="1" i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S</a:t>
            </a:r>
            <a:r>
              <a:rPr lang="en-US" altLang="ja-JP" sz="1800" b="1" i="1" baseline="30000" dirty="0" smtClean="0">
                <a:solidFill>
                  <a:srgbClr val="0070C0"/>
                </a:solidFill>
              </a:rPr>
              <a:t>0</a:t>
            </a:r>
            <a:r>
              <a:rPr lang="en-US" altLang="ja-JP" sz="1800" b="1" i="1" dirty="0" smtClean="0">
                <a:solidFill>
                  <a:srgbClr val="0070C0"/>
                </a:solidFill>
              </a:rPr>
              <a:t>pn contamination: ~20%</a:t>
            </a:r>
            <a:endParaRPr lang="en-US" altLang="ja-JP" sz="1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70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3" b="25341"/>
          <a:stretch/>
        </p:blipFill>
        <p:spPr bwMode="auto">
          <a:xfrm>
            <a:off x="-1" y="872716"/>
            <a:ext cx="9144001" cy="397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6084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Exclusive </a:t>
            </a:r>
            <a:r>
              <a:rPr lang="en-US" altLang="ja-JP" b="1" baseline="30000" dirty="0"/>
              <a:t>3</a:t>
            </a:r>
            <a:r>
              <a:rPr lang="en-US" altLang="ja-JP" b="1" dirty="0"/>
              <a:t>He(K</a:t>
            </a:r>
            <a:r>
              <a:rPr lang="en-US" altLang="ja-JP" b="1" baseline="30000" dirty="0"/>
              <a:t>-</a:t>
            </a:r>
            <a:r>
              <a:rPr lang="en-US" altLang="ja-JP" b="1" dirty="0"/>
              <a:t>,</a:t>
            </a:r>
            <a:r>
              <a:rPr lang="en-US" altLang="ja-JP" b="1" dirty="0" err="1" smtClean="0">
                <a:latin typeface="Symbol" panose="05050102010706020507" pitchFamily="18" charset="2"/>
              </a:rPr>
              <a:t>L</a:t>
            </a:r>
            <a:r>
              <a:rPr lang="en-US" altLang="ja-JP" b="1" dirty="0" err="1" smtClean="0"/>
              <a:t>p</a:t>
            </a:r>
            <a:r>
              <a:rPr lang="en-US" altLang="ja-JP" b="1" dirty="0" smtClean="0"/>
              <a:t>)n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71500" y="4988904"/>
            <a:ext cx="8964488" cy="1675400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The events widely distribute in the phase space</a:t>
            </a:r>
          </a:p>
          <a:p>
            <a:pPr lvl="1"/>
            <a:r>
              <a:rPr kumimoji="1" lang="en-US" altLang="ja-JP" dirty="0" smtClean="0"/>
              <a:t>Contribution from 2NA processes seem to be very small</a:t>
            </a:r>
          </a:p>
          <a:p>
            <a:r>
              <a:rPr lang="en-US" altLang="ja-JP" dirty="0" smtClean="0"/>
              <a:t>Event concentration is seen at </a:t>
            </a:r>
            <a:r>
              <a:rPr lang="en-US" altLang="ja-JP" dirty="0" err="1" smtClean="0"/>
              <a:t>T</a:t>
            </a:r>
            <a:r>
              <a:rPr lang="en-US" altLang="ja-JP" baseline="30000" dirty="0" err="1" smtClean="0"/>
              <a:t>CM</a:t>
            </a:r>
            <a:r>
              <a:rPr lang="en-US" altLang="ja-JP" baseline="-25000" dirty="0" err="1" smtClean="0"/>
              <a:t>n</a:t>
            </a:r>
            <a:r>
              <a:rPr lang="en-US" altLang="ja-JP" dirty="0" smtClean="0"/>
              <a:t>/Q</a:t>
            </a:r>
            <a:r>
              <a:rPr lang="en-US" altLang="ja-JP" baseline="30000" dirty="0" smtClean="0"/>
              <a:t>CM</a:t>
            </a:r>
            <a:r>
              <a:rPr lang="en-US" altLang="ja-JP" dirty="0" smtClean="0"/>
              <a:t>~0.4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11" name="Rectangle 5"/>
          <p:cNvSpPr>
            <a:spLocks/>
          </p:cNvSpPr>
          <p:nvPr/>
        </p:nvSpPr>
        <p:spPr bwMode="auto">
          <a:xfrm>
            <a:off x="3443485" y="1628800"/>
            <a:ext cx="22570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36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230764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45332"/>
            <a:ext cx="6012668" cy="601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99" y="44624"/>
            <a:ext cx="8229600" cy="756374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A Global-fit Result for </a:t>
            </a:r>
            <a:r>
              <a:rPr lang="en-US" altLang="ja-JP" b="1" baseline="30000" dirty="0"/>
              <a:t>3</a:t>
            </a:r>
            <a:r>
              <a:rPr lang="en-US" altLang="ja-JP" b="1" dirty="0"/>
              <a:t>He(K</a:t>
            </a:r>
            <a:r>
              <a:rPr lang="en-US" altLang="ja-JP" b="1" baseline="30000" dirty="0"/>
              <a:t>-</a:t>
            </a:r>
            <a:r>
              <a:rPr lang="en-US" altLang="ja-JP" b="1" dirty="0"/>
              <a:t>,</a:t>
            </a:r>
            <a:r>
              <a:rPr lang="en-US" altLang="ja-JP" b="1" dirty="0" err="1">
                <a:latin typeface="Symbol" panose="05050102010706020507" pitchFamily="18" charset="2"/>
              </a:rPr>
              <a:t>L</a:t>
            </a:r>
            <a:r>
              <a:rPr lang="en-US" altLang="ja-JP" b="1" dirty="0" err="1"/>
              <a:t>p</a:t>
            </a:r>
            <a:r>
              <a:rPr lang="en-US" altLang="ja-JP" b="1" dirty="0"/>
              <a:t>)n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12" name="Rectangle 5"/>
          <p:cNvSpPr>
            <a:spLocks/>
          </p:cNvSpPr>
          <p:nvPr/>
        </p:nvSpPr>
        <p:spPr bwMode="auto">
          <a:xfrm>
            <a:off x="1216227" y="3392996"/>
            <a:ext cx="251030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40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91980" y="980728"/>
            <a:ext cx="4642992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b="1" dirty="0" smtClean="0"/>
              <a:t>A bump structure exists near the K-pp threshold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800" i="1" dirty="0" smtClean="0">
                <a:solidFill>
                  <a:srgbClr val="FF0000"/>
                </a:solidFill>
              </a:rPr>
              <a:t>Smaller momentum transfer to </a:t>
            </a:r>
            <a:r>
              <a:rPr kumimoji="1" lang="en-US" altLang="ja-JP" sz="2800" i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800" i="1" dirty="0" err="1" smtClean="0">
                <a:solidFill>
                  <a:srgbClr val="FF0000"/>
                </a:solidFill>
              </a:rPr>
              <a:t>p</a:t>
            </a:r>
            <a:r>
              <a:rPr kumimoji="1" lang="en-US" altLang="ja-JP" sz="2800" i="1" dirty="0" smtClean="0">
                <a:solidFill>
                  <a:srgbClr val="FF0000"/>
                </a:solidFill>
              </a:rPr>
              <a:t> is preferred </a:t>
            </a:r>
            <a:r>
              <a:rPr lang="en-US" altLang="ja-JP" sz="2000" i="1" dirty="0">
                <a:solidFill>
                  <a:srgbClr val="FF0000"/>
                </a:solidFill>
              </a:rPr>
              <a:t>(0.8&lt;</a:t>
            </a:r>
            <a:r>
              <a:rPr lang="en-US" altLang="ja-JP" sz="2000" i="1" dirty="0" err="1">
                <a:solidFill>
                  <a:srgbClr val="FF0000"/>
                </a:solidFill>
              </a:rPr>
              <a:t>cos</a:t>
            </a:r>
            <a:r>
              <a:rPr lang="en-US" altLang="ja-JP" sz="2000" i="1" dirty="0" err="1">
                <a:solidFill>
                  <a:srgbClr val="FF0000"/>
                </a:solidFill>
                <a:latin typeface="Symbol" panose="05050102010706020507" pitchFamily="18" charset="2"/>
              </a:rPr>
              <a:t>q</a:t>
            </a:r>
            <a:r>
              <a:rPr lang="en-US" altLang="ja-JP" sz="2000" i="1" baseline="30000" dirty="0" err="1">
                <a:solidFill>
                  <a:srgbClr val="FF0000"/>
                </a:solidFill>
              </a:rPr>
              <a:t>CM</a:t>
            </a:r>
            <a:r>
              <a:rPr lang="en-US" altLang="ja-JP" sz="2000" i="1" baseline="-25000" dirty="0" err="1">
                <a:solidFill>
                  <a:srgbClr val="FF0000"/>
                </a:solidFill>
              </a:rPr>
              <a:t>n</a:t>
            </a:r>
            <a:r>
              <a:rPr lang="en-US" altLang="ja-JP" sz="2000" i="1" dirty="0">
                <a:solidFill>
                  <a:srgbClr val="FF0000"/>
                </a:solidFill>
              </a:rPr>
              <a:t>) </a:t>
            </a:r>
            <a:endParaRPr kumimoji="1" lang="ja-JP" altLang="en-US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91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67599"/>
            <a:ext cx="5972918" cy="598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99" y="44624"/>
            <a:ext cx="8229600" cy="756374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Assuming a </a:t>
            </a:r>
            <a:r>
              <a:rPr lang="en-US" altLang="ja-JP" b="1" dirty="0" err="1" smtClean="0"/>
              <a:t>Breit</a:t>
            </a:r>
            <a:r>
              <a:rPr lang="en-US" altLang="ja-JP" b="1" dirty="0" smtClean="0"/>
              <a:t>-Wigner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12" name="Rectangle 5"/>
          <p:cNvSpPr>
            <a:spLocks/>
          </p:cNvSpPr>
          <p:nvPr/>
        </p:nvSpPr>
        <p:spPr bwMode="auto">
          <a:xfrm>
            <a:off x="1216227" y="3392996"/>
            <a:ext cx="251030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40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91980" y="1448780"/>
            <a:ext cx="4642992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latin typeface="Symbol" panose="05050102010706020507" pitchFamily="18" charset="2"/>
              </a:rPr>
              <a:t>c</a:t>
            </a:r>
            <a:r>
              <a:rPr lang="el-GR" altLang="ja-JP" sz="2800" dirty="0" smtClean="0"/>
              <a:t>2-</a:t>
            </a:r>
            <a:r>
              <a:rPr lang="en-US" altLang="ja-JP" sz="2800" b="1" dirty="0" smtClean="0"/>
              <a:t>test </a:t>
            </a:r>
            <a:r>
              <a:rPr lang="en-US" altLang="ja-JP" sz="2800" b="1" dirty="0"/>
              <a:t>with pole &amp; 3NA(</a:t>
            </a:r>
            <a:r>
              <a:rPr lang="en-US" altLang="ja-JP" sz="2800" b="1" dirty="0" err="1"/>
              <a:t>Ypn</a:t>
            </a:r>
            <a:r>
              <a:rPr lang="en-US" altLang="ja-JP" sz="2800" b="1" dirty="0"/>
              <a:t>)</a:t>
            </a:r>
          </a:p>
          <a:p>
            <a:pPr marL="358775"/>
            <a:r>
              <a:rPr lang="en-US" altLang="ja-JP" sz="2800" dirty="0"/>
              <a:t>– </a:t>
            </a:r>
            <a:r>
              <a:rPr lang="en-US" altLang="ja-JP" sz="2800" b="1" dirty="0"/>
              <a:t>S-wave </a:t>
            </a:r>
            <a:r>
              <a:rPr lang="en-US" altLang="ja-JP" sz="2800" b="1" dirty="0" err="1"/>
              <a:t>Breit</a:t>
            </a:r>
            <a:r>
              <a:rPr lang="en-US" altLang="ja-JP" sz="2800" b="1" dirty="0"/>
              <a:t>-Wigner pole</a:t>
            </a:r>
          </a:p>
          <a:p>
            <a:pPr marL="358775"/>
            <a:r>
              <a:rPr lang="en-US" altLang="ja-JP" sz="2800" dirty="0"/>
              <a:t>– </a:t>
            </a:r>
            <a:r>
              <a:rPr lang="en-US" altLang="ja-JP" sz="2800" b="1" dirty="0"/>
              <a:t>w/ Gaussian form-factor</a:t>
            </a:r>
            <a:endParaRPr kumimoji="1" lang="ja-JP" altLang="en-US" sz="2800" i="1" dirty="0">
              <a:solidFill>
                <a:srgbClr val="FF000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085" y="872716"/>
            <a:ext cx="6413500" cy="55245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9"/>
          <a:stretch/>
        </p:blipFill>
        <p:spPr bwMode="auto">
          <a:xfrm>
            <a:off x="6588224" y="4642154"/>
            <a:ext cx="2384731" cy="188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583097" y="2911159"/>
            <a:ext cx="2453399" cy="188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7020272" y="4881934"/>
            <a:ext cx="1827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>
                <a:solidFill>
                  <a:srgbClr val="FF0000"/>
                </a:solidFill>
              </a:rPr>
              <a:t>S=-1 di-baryon?</a:t>
            </a:r>
          </a:p>
          <a:p>
            <a:r>
              <a:rPr lang="en-US" altLang="ja-JP" b="1" i="1" dirty="0" smtClean="0">
                <a:solidFill>
                  <a:srgbClr val="FF0000"/>
                </a:solidFill>
              </a:rPr>
              <a:t>Y*N system?</a:t>
            </a:r>
          </a:p>
          <a:p>
            <a:r>
              <a:rPr lang="en-US" altLang="ja-JP" b="1" i="1" dirty="0" smtClean="0">
                <a:solidFill>
                  <a:srgbClr val="FF0000"/>
                </a:solidFill>
              </a:rPr>
              <a:t>compact system?</a:t>
            </a:r>
            <a:endParaRPr kumimoji="1" lang="ja-JP" alt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29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コンテンツ プレースホルダー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80" y="318464"/>
            <a:ext cx="4633149" cy="6206880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78656"/>
            <a:ext cx="4644516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Summary of E15</a:t>
            </a:r>
            <a:r>
              <a:rPr lang="en-US" altLang="ja-JP" b="1" baseline="30000" dirty="0" smtClean="0"/>
              <a:t>1st</a:t>
            </a:r>
            <a:endParaRPr kumimoji="1" lang="ja-JP" altLang="en-US" b="1" baseline="300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34</a:t>
            </a:fld>
            <a:endParaRPr kumimoji="1" lang="ja-JP" altLang="en-US"/>
          </a:p>
        </p:txBody>
      </p:sp>
      <p:cxnSp>
        <p:nvCxnSpPr>
          <p:cNvPr id="22" name="直線コネクタ 21"/>
          <p:cNvCxnSpPr/>
          <p:nvPr/>
        </p:nvCxnSpPr>
        <p:spPr>
          <a:xfrm flipH="1">
            <a:off x="6498214" y="944724"/>
            <a:ext cx="18002" cy="5076564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6084168" y="512676"/>
            <a:ext cx="0" cy="5508612"/>
          </a:xfrm>
          <a:prstGeom prst="line">
            <a:avLst/>
          </a:prstGeom>
          <a:ln w="12700">
            <a:solidFill>
              <a:srgbClr val="00B0F0"/>
            </a:solidFill>
            <a:prstDash val="dash"/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6840252" y="613894"/>
            <a:ext cx="2247731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baseline="30000" dirty="0" smtClean="0">
                <a:solidFill>
                  <a:schemeClr val="bg1"/>
                </a:solidFill>
              </a:rPr>
              <a:t>3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He(K</a:t>
            </a:r>
            <a:r>
              <a:rPr kumimoji="1" lang="en-US" altLang="ja-JP" sz="2400" b="1" baseline="30000" dirty="0" smtClean="0">
                <a:solidFill>
                  <a:schemeClr val="bg1"/>
                </a:solidFill>
              </a:rPr>
              <a:t>-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,</a:t>
            </a:r>
            <a:r>
              <a:rPr kumimoji="1" lang="en-US" altLang="ja-JP" sz="2400" b="1" dirty="0" smtClean="0">
                <a:solidFill>
                  <a:srgbClr val="FFFF00"/>
                </a:solidFill>
              </a:rPr>
              <a:t>n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)X M.M.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932040" y="210126"/>
            <a:ext cx="1852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00B0F0"/>
                </a:solidFill>
              </a:rPr>
              <a:t>FINUDA/DISTO/E27</a:t>
            </a:r>
            <a:endParaRPr kumimoji="1" lang="ja-JP" altLang="en-US" sz="1600" b="1" dirty="0">
              <a:solidFill>
                <a:srgbClr val="00B0F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949192" y="3429000"/>
            <a:ext cx="2015296" cy="83099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400" b="1" dirty="0" err="1" smtClean="0">
                <a:solidFill>
                  <a:schemeClr val="bg1"/>
                </a:solidFill>
              </a:rPr>
              <a:t>p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 I.M.</a:t>
            </a:r>
          </a:p>
          <a:p>
            <a:pPr algn="ctr"/>
            <a:r>
              <a:rPr lang="en-US" altLang="ja-JP" sz="2400" b="1" dirty="0" smtClean="0">
                <a:solidFill>
                  <a:schemeClr val="bg1"/>
                </a:solidFill>
              </a:rPr>
              <a:t>of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sz="2400" b="1" baseline="30000" dirty="0" smtClean="0">
                <a:solidFill>
                  <a:schemeClr val="bg1"/>
                </a:solidFill>
              </a:rPr>
              <a:t>3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He(K</a:t>
            </a:r>
            <a:r>
              <a:rPr kumimoji="1" lang="en-US" altLang="ja-JP" sz="2400" b="1" baseline="30000" dirty="0" smtClean="0">
                <a:solidFill>
                  <a:schemeClr val="bg1"/>
                </a:solidFill>
              </a:rPr>
              <a:t>-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,</a:t>
            </a:r>
            <a:r>
              <a:rPr kumimoji="1" lang="en-US" altLang="ja-JP" sz="2400" b="1" dirty="0" err="1" smtClean="0">
                <a:solidFill>
                  <a:srgbClr val="FFFF00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400" b="1" dirty="0" err="1" smtClean="0">
                <a:solidFill>
                  <a:srgbClr val="FFFF00"/>
                </a:solidFill>
              </a:rPr>
              <a:t>p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)n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31" name="Rectangle 5"/>
          <p:cNvSpPr>
            <a:spLocks/>
          </p:cNvSpPr>
          <p:nvPr/>
        </p:nvSpPr>
        <p:spPr bwMode="auto">
          <a:xfrm>
            <a:off x="7202788" y="4272495"/>
            <a:ext cx="1761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8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1" y="980728"/>
            <a:ext cx="4572002" cy="55817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Deeply-bound region</a:t>
            </a:r>
          </a:p>
          <a:p>
            <a:r>
              <a:rPr kumimoji="1" lang="en-US" altLang="ja-JP" sz="2400" dirty="0" smtClean="0"/>
              <a:t>The bump-structure, which was reported by FINUDA/DISTO/E27, has NOT been observed</a:t>
            </a:r>
            <a:endParaRPr kumimoji="1" lang="en-US" altLang="ja-JP" sz="2400" dirty="0"/>
          </a:p>
          <a:p>
            <a:endParaRPr kumimoji="1" lang="en-US" altLang="ja-JP" sz="1600" dirty="0"/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 the threshold</a:t>
            </a:r>
          </a:p>
          <a:p>
            <a:r>
              <a:rPr kumimoji="1" lang="en-US" altLang="ja-JP" sz="2400" dirty="0" smtClean="0"/>
              <a:t>Structure has been seen both in formation- and decay-channel</a:t>
            </a:r>
            <a:endParaRPr kumimoji="1" lang="en-US" altLang="ja-JP" sz="2400" dirty="0"/>
          </a:p>
          <a:p>
            <a:pPr marL="71755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Contribution of Y*?</a:t>
            </a:r>
          </a:p>
          <a:p>
            <a:pPr marL="71755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Hint of S=-1 di-baryon state?</a:t>
            </a:r>
          </a:p>
          <a:p>
            <a:endParaRPr kumimoji="1" lang="en-US" altLang="ja-JP" sz="1600" dirty="0" smtClean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 dependence?</a:t>
            </a:r>
          </a:p>
          <a:p>
            <a:r>
              <a:rPr lang="en-US" altLang="ja-JP" sz="2400" dirty="0" err="1" smtClean="0"/>
              <a:t>K</a:t>
            </a:r>
            <a:r>
              <a:rPr lang="en-US" altLang="ja-JP" sz="2400" baseline="30000" dirty="0" err="1" smtClean="0"/>
              <a:t>bar</a:t>
            </a:r>
            <a:r>
              <a:rPr lang="en-US" altLang="ja-JP" sz="2400" dirty="0" err="1" smtClean="0"/>
              <a:t>NN</a:t>
            </a:r>
            <a:r>
              <a:rPr lang="en-US" altLang="ja-JP" sz="2400" dirty="0" smtClean="0"/>
              <a:t> formation strongly depends on reaction channel?</a:t>
            </a:r>
            <a:endParaRPr kumimoji="1" lang="en-US" altLang="ja-JP" sz="2400" dirty="0"/>
          </a:p>
          <a:p>
            <a:pPr marL="71755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>
                <a:latin typeface="Symbol" panose="05050102010706020507" pitchFamily="18" charset="2"/>
              </a:rPr>
              <a:t>g</a:t>
            </a:r>
            <a:r>
              <a:rPr kumimoji="1" lang="en-US" altLang="ja-JP" sz="2400" dirty="0" smtClean="0"/>
              <a:t>/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p</a:t>
            </a:r>
            <a:r>
              <a:rPr kumimoji="1" lang="en-US" altLang="ja-JP" sz="2400" dirty="0" smtClean="0"/>
              <a:t>/K/p induced reaction?</a:t>
            </a:r>
          </a:p>
          <a:p>
            <a:pPr marL="71755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momentum transfer?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31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46856" y="889556"/>
            <a:ext cx="8229600" cy="157961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ja-JP" sz="4800" b="1" dirty="0" smtClean="0"/>
              <a:t>Status of E15-2</a:t>
            </a:r>
            <a:r>
              <a:rPr lang="en-US" altLang="ja-JP" sz="4800" b="1" baseline="30000" dirty="0" smtClean="0"/>
              <a:t>nd</a:t>
            </a:r>
            <a:r>
              <a:rPr lang="en-US" altLang="ja-JP" sz="4800" b="1" dirty="0" smtClean="0"/>
              <a:t> Experiment</a:t>
            </a:r>
            <a:br>
              <a:rPr lang="en-US" altLang="ja-JP" sz="4800" b="1" dirty="0" smtClean="0"/>
            </a:br>
            <a:r>
              <a:rPr lang="en-US" altLang="ja-JP" sz="3600" b="1" dirty="0" smtClean="0"/>
              <a:t>--- </a:t>
            </a:r>
            <a:r>
              <a:rPr lang="en-US" altLang="ja-JP" sz="3600" b="1" i="1" dirty="0" smtClean="0"/>
              <a:t>just </a:t>
            </a:r>
            <a:r>
              <a:rPr lang="en-US" altLang="ja-JP" sz="3600" b="1" i="1" dirty="0"/>
              <a:t>completed in Dec. </a:t>
            </a:r>
            <a:r>
              <a:rPr lang="en-US" altLang="ja-JP" sz="3600" b="1" i="1" dirty="0" smtClean="0"/>
              <a:t>2015</a:t>
            </a:r>
            <a:r>
              <a:rPr lang="en-US" altLang="ja-JP" sz="3600" b="1" dirty="0"/>
              <a:t> </a:t>
            </a:r>
            <a:r>
              <a:rPr lang="en-US" altLang="ja-JP" sz="3600" b="1" dirty="0" smtClean="0"/>
              <a:t>---</a:t>
            </a:r>
            <a:endParaRPr kumimoji="1" lang="ja-JP" altLang="en-US" sz="36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32791" y="2581744"/>
            <a:ext cx="6307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calibration </a:t>
            </a:r>
            <a:r>
              <a:rPr kumimoji="1" lang="en-US" altLang="ja-JP" sz="2800" b="1" dirty="0" smtClean="0"/>
              <a:t>is ongoing by </a:t>
            </a:r>
            <a:r>
              <a:rPr kumimoji="1" lang="en-US" altLang="ja-JP" sz="2800" b="1" dirty="0" err="1" smtClean="0"/>
              <a:t>T.Yamaga</a:t>
            </a:r>
            <a:r>
              <a:rPr kumimoji="1" lang="en-US" altLang="ja-JP" sz="2800" b="1" dirty="0" smtClean="0"/>
              <a:t> et al.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3235542"/>
            <a:ext cx="7668852" cy="3568573"/>
          </a:xfrm>
          <a:prstGeom prst="rect">
            <a:avLst/>
          </a:prstGeom>
        </p:spPr>
      </p:pic>
      <p:sp>
        <p:nvSpPr>
          <p:cNvPr id="6" name="下矢印 5"/>
          <p:cNvSpPr/>
          <p:nvPr/>
        </p:nvSpPr>
        <p:spPr>
          <a:xfrm>
            <a:off x="7227167" y="4411408"/>
            <a:ext cx="484632" cy="15018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96336" y="4761148"/>
            <a:ext cx="787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70C0"/>
                </a:solidFill>
              </a:rPr>
              <a:t>~x8</a:t>
            </a:r>
            <a:endParaRPr kumimoji="1" lang="ja-JP" alt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6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63713"/>
            <a:ext cx="4608513" cy="354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5"/>
          <p:cNvSpPr>
            <a:spLocks/>
          </p:cNvSpPr>
          <p:nvPr/>
        </p:nvSpPr>
        <p:spPr bwMode="auto">
          <a:xfrm rot="19638817">
            <a:off x="4648632" y="2225953"/>
            <a:ext cx="414055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6600" i="1" dirty="0" smtClean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very</a:t>
            </a:r>
          </a:p>
          <a:p>
            <a:pPr algn="ctr"/>
            <a:r>
              <a:rPr lang="en-US" altLang="ja-JP" sz="6600" i="1" dirty="0" smtClean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  <a:endParaRPr lang="en-US" altLang="ja-JP" sz="6600" i="1" dirty="0">
              <a:ln w="18415" cmpd="sng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  <a:noFill/>
              <a:latin typeface="Helvetica" charset="0"/>
              <a:ea typeface="ＭＳ Ｐゴシック" charset="-128"/>
              <a:cs typeface="Helvetica" charset="0"/>
              <a:sym typeface="Helvetica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baseline="30000" dirty="0" smtClean="0"/>
              <a:t>3</a:t>
            </a:r>
            <a:r>
              <a:rPr kumimoji="1" lang="en-US" altLang="ja-JP" b="1" dirty="0" smtClean="0"/>
              <a:t>He(K</a:t>
            </a:r>
            <a:r>
              <a:rPr kumimoji="1" lang="en-US" altLang="ja-JP" b="1" baseline="30000" dirty="0" smtClean="0"/>
              <a:t>-</a:t>
            </a:r>
            <a:r>
              <a:rPr kumimoji="1" lang="en-US" altLang="ja-JP" b="1" dirty="0" smtClean="0"/>
              <a:t>,</a:t>
            </a:r>
            <a:r>
              <a:rPr kumimoji="1" lang="en-US" altLang="ja-JP" b="1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b="1" dirty="0" err="1" smtClean="0"/>
              <a:t>p</a:t>
            </a:r>
            <a:r>
              <a:rPr kumimoji="1" lang="en-US" altLang="ja-JP" b="1" dirty="0" smtClean="0"/>
              <a:t>) events in E15</a:t>
            </a:r>
            <a:r>
              <a:rPr kumimoji="1" lang="en-US" altLang="ja-JP" b="1" baseline="30000" dirty="0" smtClean="0"/>
              <a:t>2nd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5301208"/>
            <a:ext cx="8964488" cy="1478260"/>
          </a:xfrm>
        </p:spPr>
        <p:txBody>
          <a:bodyPr>
            <a:noAutofit/>
          </a:bodyPr>
          <a:lstStyle/>
          <a:p>
            <a:r>
              <a:rPr kumimoji="1" lang="en-US" altLang="ja-JP" sz="2800" b="1" dirty="0" smtClean="0"/>
              <a:t>Dedicated trigger (CDH3) was introduced for </a:t>
            </a:r>
            <a:r>
              <a:rPr lang="en-US" altLang="ja-JP" sz="2800" b="1" baseline="30000" dirty="0"/>
              <a:t>3</a:t>
            </a:r>
            <a:r>
              <a:rPr lang="en-US" altLang="ja-JP" sz="2800" b="1" dirty="0"/>
              <a:t>He(K-,</a:t>
            </a:r>
            <a:r>
              <a:rPr lang="en-US" altLang="ja-JP" sz="2800" b="1" dirty="0" err="1" smtClean="0">
                <a:latin typeface="Symbol" panose="05050102010706020507" pitchFamily="18" charset="2"/>
              </a:rPr>
              <a:t>L</a:t>
            </a:r>
            <a:r>
              <a:rPr lang="en-US" altLang="ja-JP" sz="2800" b="1" dirty="0" err="1" smtClean="0"/>
              <a:t>p</a:t>
            </a:r>
            <a:r>
              <a:rPr lang="en-US" altLang="ja-JP" sz="2800" b="1" dirty="0" smtClean="0"/>
              <a:t>)n  </a:t>
            </a:r>
            <a:endParaRPr kumimoji="1" lang="en-US" altLang="ja-JP" sz="2800" b="1" dirty="0" smtClean="0"/>
          </a:p>
          <a:p>
            <a:r>
              <a:rPr kumimoji="1" lang="en-US" altLang="ja-JP" sz="2800" baseline="30000" dirty="0" smtClean="0"/>
              <a:t>3</a:t>
            </a:r>
            <a:r>
              <a:rPr kumimoji="1" lang="en-US" altLang="ja-JP" sz="2800" dirty="0" smtClean="0"/>
              <a:t>He(K-,</a:t>
            </a:r>
            <a:r>
              <a:rPr kumimoji="1" lang="en-US" altLang="ja-JP" sz="2800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sz="2800" dirty="0" err="1" smtClean="0"/>
              <a:t>p</a:t>
            </a:r>
            <a:r>
              <a:rPr kumimoji="1" lang="en-US" altLang="ja-JP" sz="2800" dirty="0" smtClean="0"/>
              <a:t>) events increase </a:t>
            </a:r>
            <a:r>
              <a:rPr kumimoji="1" lang="en-US" altLang="ja-JP" sz="2800" smtClean="0"/>
              <a:t>by </a:t>
            </a:r>
            <a:r>
              <a:rPr kumimoji="1" lang="en-US" altLang="ja-JP" sz="2800" smtClean="0"/>
              <a:t>~50 </a:t>
            </a:r>
            <a:r>
              <a:rPr kumimoji="1" lang="en-US" altLang="ja-JP" sz="2800" dirty="0" smtClean="0"/>
              <a:t>times compared with E15</a:t>
            </a:r>
            <a:r>
              <a:rPr kumimoji="1" lang="en-US" altLang="ja-JP" sz="2800" baseline="30000" dirty="0" smtClean="0"/>
              <a:t>1st</a:t>
            </a:r>
            <a:r>
              <a:rPr kumimoji="1" lang="en-US" altLang="ja-JP" sz="2800" dirty="0" smtClean="0"/>
              <a:t> data as expected</a:t>
            </a:r>
          </a:p>
          <a:p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36</a:t>
            </a:fld>
            <a:endParaRPr kumimoji="1" lang="ja-JP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55"/>
          <a:stretch/>
        </p:blipFill>
        <p:spPr bwMode="auto">
          <a:xfrm>
            <a:off x="275861" y="2414364"/>
            <a:ext cx="3576059" cy="245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右矢印 5"/>
          <p:cNvSpPr/>
          <p:nvPr/>
        </p:nvSpPr>
        <p:spPr>
          <a:xfrm>
            <a:off x="3851920" y="3032956"/>
            <a:ext cx="720080" cy="1142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59632" y="1923325"/>
            <a:ext cx="1017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E15</a:t>
            </a:r>
            <a:r>
              <a:rPr kumimoji="1" lang="en-US" altLang="ja-JP" sz="2800" b="1" baseline="30000" dirty="0" smtClean="0"/>
              <a:t>1st</a:t>
            </a:r>
            <a:endParaRPr kumimoji="1" lang="ja-JP" altLang="en-US" sz="2800" b="1" baseline="30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21141" y="1448780"/>
            <a:ext cx="1103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E15</a:t>
            </a:r>
            <a:r>
              <a:rPr lang="en-US" altLang="ja-JP" sz="2800" b="1" baseline="30000" dirty="0"/>
              <a:t>2</a:t>
            </a:r>
            <a:r>
              <a:rPr kumimoji="1" lang="en-US" altLang="ja-JP" sz="2800" b="1" baseline="30000" dirty="0" smtClean="0"/>
              <a:t>nd</a:t>
            </a:r>
            <a:endParaRPr kumimoji="1" lang="ja-JP" altLang="en-US" sz="2800" b="1" baseline="30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77340" y="1217657"/>
            <a:ext cx="3398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i="1" dirty="0" err="1" smtClean="0">
                <a:solidFill>
                  <a:srgbClr val="0070C0"/>
                </a:solidFill>
              </a:rPr>
              <a:t>n</a:t>
            </a:r>
            <a:r>
              <a:rPr lang="en-US" altLang="ja-JP" sz="3600" b="1" i="1" baseline="-25000" dirty="0" err="1" smtClean="0">
                <a:solidFill>
                  <a:srgbClr val="0070C0"/>
                </a:solidFill>
              </a:rPr>
              <a:t>missing</a:t>
            </a:r>
            <a:r>
              <a:rPr kumimoji="1" lang="en-US" altLang="ja-JP" sz="3600" b="1" i="1" dirty="0" smtClean="0">
                <a:solidFill>
                  <a:srgbClr val="0070C0"/>
                </a:solidFill>
              </a:rPr>
              <a:t> </a:t>
            </a:r>
            <a:r>
              <a:rPr kumimoji="1" lang="en-US" altLang="ja-JP" sz="2800" b="1" i="1" dirty="0" smtClean="0">
                <a:solidFill>
                  <a:srgbClr val="0070C0"/>
                </a:solidFill>
              </a:rPr>
              <a:t>(</a:t>
            </a:r>
            <a:r>
              <a:rPr kumimoji="1" lang="en-US" altLang="ja-JP" sz="2800" b="1" i="1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800" b="1" i="1" dirty="0" err="1" smtClean="0">
                <a:solidFill>
                  <a:srgbClr val="0070C0"/>
                </a:solidFill>
              </a:rPr>
              <a:t>pn</a:t>
            </a:r>
            <a:r>
              <a:rPr kumimoji="1" lang="en-US" altLang="ja-JP" sz="2800" b="1" i="1" dirty="0" smtClean="0">
                <a:solidFill>
                  <a:srgbClr val="0070C0"/>
                </a:solidFill>
              </a:rPr>
              <a:t> events)</a:t>
            </a:r>
            <a:endParaRPr kumimoji="1" lang="ja-JP" altLang="en-US" sz="2800" b="1" i="1" dirty="0">
              <a:solidFill>
                <a:srgbClr val="0070C0"/>
              </a:solidFill>
            </a:endParaRPr>
          </a:p>
        </p:txBody>
      </p:sp>
      <p:cxnSp>
        <p:nvCxnSpPr>
          <p:cNvPr id="10" name="直線矢印コネクタ 9"/>
          <p:cNvCxnSpPr>
            <a:stCxn id="11" idx="2"/>
            <a:endCxn id="25" idx="0"/>
          </p:cNvCxnSpPr>
          <p:nvPr/>
        </p:nvCxnSpPr>
        <p:spPr>
          <a:xfrm flipH="1">
            <a:off x="1421650" y="1863988"/>
            <a:ext cx="2855098" cy="1807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>
            <a:stCxn id="11" idx="2"/>
            <a:endCxn id="17" idx="0"/>
          </p:cNvCxnSpPr>
          <p:nvPr/>
        </p:nvCxnSpPr>
        <p:spPr>
          <a:xfrm>
            <a:off x="4276748" y="1863988"/>
            <a:ext cx="2131457" cy="2321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359532" y="3537012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>
                <a:solidFill>
                  <a:srgbClr val="0070C0"/>
                </a:solidFill>
              </a:rPr>
              <a:t>~0.2k</a:t>
            </a:r>
            <a:endParaRPr kumimoji="1" lang="ja-JP" altLang="en-US" sz="2400" b="1" i="1" dirty="0">
              <a:solidFill>
                <a:srgbClr val="0070C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971231" y="3579403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>
                <a:solidFill>
                  <a:srgbClr val="0070C0"/>
                </a:solidFill>
              </a:rPr>
              <a:t>~12k</a:t>
            </a:r>
            <a:endParaRPr kumimoji="1" lang="ja-JP" altLang="en-US" sz="2400" b="1" i="1" dirty="0">
              <a:solidFill>
                <a:srgbClr val="0070C0"/>
              </a:solidFill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6192181" y="4185084"/>
            <a:ext cx="432048" cy="828092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966384" y="2065612"/>
            <a:ext cx="2557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smtClean="0">
                <a:solidFill>
                  <a:srgbClr val="FF0000"/>
                </a:solidFill>
              </a:rPr>
              <a:t>w/ </a:t>
            </a:r>
            <a:r>
              <a:rPr kumimoji="1" lang="en-US" altLang="ja-JP" sz="2000" b="1" i="1" dirty="0" smtClean="0">
                <a:solidFill>
                  <a:srgbClr val="FF0000"/>
                </a:solidFill>
              </a:rPr>
              <a:t>loose-cut condition</a:t>
            </a:r>
            <a:endParaRPr kumimoji="1" lang="ja-JP" altLang="en-US" sz="2000" b="1" i="1" dirty="0">
              <a:solidFill>
                <a:srgbClr val="FF0000"/>
              </a:solidFill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1259632" y="3671316"/>
            <a:ext cx="324036" cy="801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Rectangle 5"/>
          <p:cNvSpPr>
            <a:spLocks/>
          </p:cNvSpPr>
          <p:nvPr/>
        </p:nvSpPr>
        <p:spPr bwMode="auto">
          <a:xfrm rot="19638817">
            <a:off x="1477810" y="3715039"/>
            <a:ext cx="20037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32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261898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908720"/>
            <a:ext cx="748665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baseline="30000" dirty="0" smtClean="0"/>
              <a:t>3</a:t>
            </a:r>
            <a:r>
              <a:rPr kumimoji="1" lang="en-US" altLang="ja-JP" b="1" dirty="0" smtClean="0"/>
              <a:t>He(K</a:t>
            </a:r>
            <a:r>
              <a:rPr kumimoji="1" lang="en-US" altLang="ja-JP" b="1" baseline="30000" dirty="0" smtClean="0"/>
              <a:t>-</a:t>
            </a:r>
            <a:r>
              <a:rPr kumimoji="1" lang="en-US" altLang="ja-JP" b="1" dirty="0" smtClean="0"/>
              <a:t>,n) events in E15</a:t>
            </a:r>
            <a:r>
              <a:rPr kumimoji="1" lang="en-US" altLang="ja-JP" b="1" baseline="30000" dirty="0" smtClean="0"/>
              <a:t>2nd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7524" y="5883796"/>
            <a:ext cx="8579296" cy="1073596"/>
          </a:xfrm>
        </p:spPr>
        <p:txBody>
          <a:bodyPr>
            <a:normAutofit/>
          </a:bodyPr>
          <a:lstStyle/>
          <a:p>
            <a:r>
              <a:rPr lang="en-US" altLang="ja-JP" sz="2800" baseline="30000" dirty="0"/>
              <a:t>3</a:t>
            </a:r>
            <a:r>
              <a:rPr lang="en-US" altLang="ja-JP" sz="2800" dirty="0"/>
              <a:t>He(K-</a:t>
            </a:r>
            <a:r>
              <a:rPr lang="en-US" altLang="ja-JP" sz="2800" dirty="0" smtClean="0"/>
              <a:t>,n) </a:t>
            </a:r>
            <a:r>
              <a:rPr lang="en-US" altLang="ja-JP" sz="2800" dirty="0"/>
              <a:t>events increase by </a:t>
            </a:r>
            <a:r>
              <a:rPr lang="en-US" altLang="ja-JP" sz="2800" dirty="0" smtClean="0"/>
              <a:t>~7 </a:t>
            </a:r>
            <a:r>
              <a:rPr lang="en-US" altLang="ja-JP" sz="2800" dirty="0"/>
              <a:t>times compared with E15</a:t>
            </a:r>
            <a:r>
              <a:rPr lang="en-US" altLang="ja-JP" sz="2800" baseline="30000" dirty="0"/>
              <a:t>1st</a:t>
            </a:r>
            <a:r>
              <a:rPr lang="en-US" altLang="ja-JP" sz="2800" dirty="0"/>
              <a:t> data as expected</a:t>
            </a:r>
          </a:p>
          <a:p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83768" y="1249596"/>
            <a:ext cx="332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i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g</a:t>
            </a:r>
            <a:endParaRPr kumimoji="1" lang="ja-JP" altLang="en-US" sz="2800" b="1" i="1" dirty="0">
              <a:solidFill>
                <a:srgbClr val="0070C0"/>
              </a:solidFill>
              <a:latin typeface="Symbol" panose="05050102010706020507" pitchFamily="18" charset="2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059832" y="1789656"/>
            <a:ext cx="1686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i="1" dirty="0">
                <a:solidFill>
                  <a:srgbClr val="0070C0"/>
                </a:solidFill>
              </a:rPr>
              <a:t>n</a:t>
            </a:r>
            <a:r>
              <a:rPr kumimoji="1" lang="en-US" altLang="ja-JP" sz="2800" b="1" i="1" dirty="0" smtClean="0">
                <a:solidFill>
                  <a:srgbClr val="0070C0"/>
                </a:solidFill>
              </a:rPr>
              <a:t> </a:t>
            </a:r>
            <a:r>
              <a:rPr kumimoji="1" lang="en-US" altLang="ja-JP" sz="2000" b="1" i="1" dirty="0" smtClean="0">
                <a:solidFill>
                  <a:srgbClr val="0070C0"/>
                </a:solidFill>
              </a:rPr>
              <a:t>(quasi-free)</a:t>
            </a:r>
            <a:endParaRPr kumimoji="1" lang="ja-JP" altLang="en-US" sz="2000" b="1" i="1" dirty="0">
              <a:solidFill>
                <a:srgbClr val="0070C0"/>
              </a:solidFill>
            </a:endParaRPr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 rot="19638817">
            <a:off x="2717292" y="3679979"/>
            <a:ext cx="414055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66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65039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149" y="3356992"/>
            <a:ext cx="3703347" cy="241851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Summary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-508" y="1196752"/>
            <a:ext cx="9073008" cy="212423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altLang="ja-JP" sz="3800" b="1" dirty="0" smtClean="0"/>
              <a:t>To </a:t>
            </a:r>
            <a:r>
              <a:rPr lang="en-US" altLang="ja-JP" sz="3800" b="1" dirty="0"/>
              <a:t>investigate the </a:t>
            </a:r>
            <a:r>
              <a:rPr lang="en-US" altLang="ja-JP" sz="3800" b="1" dirty="0" err="1"/>
              <a:t>K</a:t>
            </a:r>
            <a:r>
              <a:rPr lang="en-US" altLang="ja-JP" sz="3800" b="1" baseline="30000" dirty="0" err="1"/>
              <a:t>bar</a:t>
            </a:r>
            <a:r>
              <a:rPr lang="en-US" altLang="ja-JP" sz="3800" b="1" dirty="0" err="1"/>
              <a:t>N</a:t>
            </a:r>
            <a:r>
              <a:rPr lang="en-US" altLang="ja-JP" sz="3800" b="1" dirty="0"/>
              <a:t> </a:t>
            </a:r>
            <a:r>
              <a:rPr lang="en-US" altLang="ja-JP" sz="3800" b="1" dirty="0" smtClean="0"/>
              <a:t>interaction,</a:t>
            </a:r>
          </a:p>
          <a:p>
            <a:pPr marL="0" indent="0" algn="ctr">
              <a:buNone/>
            </a:pPr>
            <a:r>
              <a:rPr lang="en-US" altLang="ja-JP" sz="3800" b="1" dirty="0" smtClean="0"/>
              <a:t> v</a:t>
            </a:r>
            <a:r>
              <a:rPr kumimoji="1" lang="en-US" altLang="ja-JP" sz="3800" b="1" dirty="0" smtClean="0"/>
              <a:t>arious experiments are proposed</a:t>
            </a:r>
            <a:r>
              <a:rPr lang="en-US" altLang="ja-JP" sz="3800" b="1" dirty="0" smtClean="0"/>
              <a:t>/conducting </a:t>
            </a:r>
            <a:r>
              <a:rPr lang="en-US" altLang="ja-JP" sz="3800" b="1" dirty="0"/>
              <a:t>at </a:t>
            </a:r>
            <a:r>
              <a:rPr lang="en-US" altLang="ja-JP" sz="3800" b="1" dirty="0" smtClean="0"/>
              <a:t>K1.8BR</a:t>
            </a:r>
          </a:p>
          <a:p>
            <a:pPr marL="0" indent="0" algn="ctr">
              <a:buNone/>
            </a:pPr>
            <a:r>
              <a:rPr lang="en-US" altLang="ja-JP" sz="3300" b="1" i="1" dirty="0" smtClean="0">
                <a:solidFill>
                  <a:srgbClr val="0070C0"/>
                </a:solidFill>
              </a:rPr>
              <a:t>- Sensitive in different energy region &amp; isospin -</a:t>
            </a:r>
            <a:endParaRPr lang="en-US" altLang="ja-JP" sz="3300" b="1" i="1" dirty="0">
              <a:solidFill>
                <a:srgbClr val="0070C0"/>
              </a:solidFill>
            </a:endParaRPr>
          </a:p>
        </p:txBody>
      </p:sp>
      <p:sp>
        <p:nvSpPr>
          <p:cNvPr id="10" name="コンテンツ プレースホルダー 6"/>
          <p:cNvSpPr txBox="1">
            <a:spLocks/>
          </p:cNvSpPr>
          <p:nvPr/>
        </p:nvSpPr>
        <p:spPr>
          <a:xfrm>
            <a:off x="1151620" y="3429000"/>
            <a:ext cx="6392734" cy="3320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b="1" dirty="0" smtClean="0"/>
              <a:t>Kaonic-atom: </a:t>
            </a:r>
            <a:r>
              <a:rPr lang="en-US" altLang="ja-JP" sz="3600" b="1" dirty="0" smtClean="0">
                <a:sym typeface="Wingdings" panose="05000000000000000000" pitchFamily="2" charset="2"/>
              </a:rPr>
              <a:t>E62/E57</a:t>
            </a:r>
          </a:p>
          <a:p>
            <a:pPr lvl="1"/>
            <a:r>
              <a:rPr lang="en-US" altLang="ja-JP" dirty="0" smtClean="0">
                <a:sym typeface="Wingdings" panose="05000000000000000000" pitchFamily="2" charset="2"/>
              </a:rPr>
              <a:t>will start in 2017</a:t>
            </a:r>
          </a:p>
          <a:p>
            <a:r>
              <a:rPr lang="en-US" altLang="ja-JP" sz="3600" b="1" dirty="0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3600" b="1" dirty="0" smtClean="0">
                <a:sym typeface="Wingdings" panose="05000000000000000000" pitchFamily="2" charset="2"/>
              </a:rPr>
              <a:t>(1405): E31</a:t>
            </a:r>
          </a:p>
          <a:p>
            <a:pPr lvl="1"/>
            <a:r>
              <a:rPr lang="en-US" altLang="ja-JP" dirty="0" smtClean="0">
                <a:sym typeface="Wingdings" panose="05000000000000000000" pitchFamily="2" charset="2"/>
              </a:rPr>
              <a:t>pre-analysis will be finalized</a:t>
            </a:r>
          </a:p>
          <a:p>
            <a:pPr lvl="1"/>
            <a:r>
              <a:rPr lang="en-US" altLang="ja-JP" dirty="0" smtClean="0">
                <a:sym typeface="Wingdings" panose="05000000000000000000" pitchFamily="2" charset="2"/>
              </a:rPr>
              <a:t>will start in 2016</a:t>
            </a:r>
          </a:p>
          <a:p>
            <a:r>
              <a:rPr lang="en-US" altLang="ja-JP" sz="3600" b="1" dirty="0" err="1" smtClean="0">
                <a:sym typeface="Wingdings" panose="05000000000000000000" pitchFamily="2" charset="2"/>
              </a:rPr>
              <a:t>K</a:t>
            </a:r>
            <a:r>
              <a:rPr lang="en-US" altLang="ja-JP" sz="3600" b="1" baseline="30000" dirty="0" err="1" smtClean="0">
                <a:sym typeface="Wingdings" panose="05000000000000000000" pitchFamily="2" charset="2"/>
              </a:rPr>
              <a:t>bar</a:t>
            </a:r>
            <a:r>
              <a:rPr lang="en-US" altLang="ja-JP" sz="3600" b="1" dirty="0" err="1" smtClean="0">
                <a:sym typeface="Wingdings" panose="05000000000000000000" pitchFamily="2" charset="2"/>
              </a:rPr>
              <a:t>NN</a:t>
            </a:r>
            <a:r>
              <a:rPr lang="en-US" altLang="ja-JP" sz="3600" b="1" dirty="0" smtClean="0">
                <a:sym typeface="Wingdings" panose="05000000000000000000" pitchFamily="2" charset="2"/>
              </a:rPr>
              <a:t>: E15</a:t>
            </a:r>
          </a:p>
          <a:p>
            <a:pPr lvl="1"/>
            <a:r>
              <a:rPr lang="en-US" altLang="ja-JP" dirty="0" smtClean="0"/>
              <a:t>fruitful results have been obtained in E15</a:t>
            </a:r>
            <a:r>
              <a:rPr lang="en-US" altLang="ja-JP" baseline="30000" dirty="0" smtClean="0"/>
              <a:t>1st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E15</a:t>
            </a:r>
            <a:r>
              <a:rPr lang="en-US" altLang="ja-JP" baseline="30000" dirty="0" smtClean="0"/>
              <a:t>2nd</a:t>
            </a:r>
            <a:r>
              <a:rPr lang="en-US" altLang="ja-JP" dirty="0" smtClean="0"/>
              <a:t> has been just completed</a:t>
            </a:r>
          </a:p>
          <a:p>
            <a:pPr lvl="1"/>
            <a:r>
              <a:rPr lang="en-US" altLang="ja-JP" dirty="0"/>
              <a:t>E15</a:t>
            </a:r>
            <a:r>
              <a:rPr lang="en-US" altLang="ja-JP" baseline="30000" dirty="0"/>
              <a:t>3rd</a:t>
            </a:r>
            <a:r>
              <a:rPr lang="en-US" altLang="ja-JP" dirty="0"/>
              <a:t> be discussed after analyzing new data</a:t>
            </a:r>
            <a:endParaRPr lang="ja-JP" altLang="en-US" dirty="0"/>
          </a:p>
        </p:txBody>
      </p:sp>
      <p:sp>
        <p:nvSpPr>
          <p:cNvPr id="9" name="角丸四角形 8"/>
          <p:cNvSpPr/>
          <p:nvPr/>
        </p:nvSpPr>
        <p:spPr>
          <a:xfrm>
            <a:off x="143508" y="1052736"/>
            <a:ext cx="8892988" cy="2232248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346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The Collaborations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54338" y="1736812"/>
            <a:ext cx="2933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J-PARC E15/E31 collaboration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506" y="1844824"/>
            <a:ext cx="4303763" cy="395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" y="2155336"/>
            <a:ext cx="4803508" cy="3789040"/>
          </a:xfrm>
        </p:spPr>
      </p:pic>
    </p:spTree>
    <p:extLst>
      <p:ext uri="{BB962C8B-B14F-4D97-AF65-F5344CB8AC3E}">
        <p14:creationId xmlns:p14="http://schemas.microsoft.com/office/powerpoint/2010/main" val="390539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J-PARC K1.8BR Spectrometer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6" b="2637"/>
          <a:stretch/>
        </p:blipFill>
        <p:spPr bwMode="auto">
          <a:xfrm>
            <a:off x="179512" y="872716"/>
            <a:ext cx="8781644" cy="598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3711104"/>
            <a:ext cx="4478351" cy="27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 rot="19700995">
            <a:off x="5186727" y="2147741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FF00"/>
                </a:solidFill>
              </a:rPr>
              <a:t>15m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07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1849388"/>
            <a:ext cx="8229600" cy="1579612"/>
          </a:xfrm>
          <a:ln cmpd="sng"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r>
              <a:rPr kumimoji="1" lang="en-US" altLang="ja-JP" sz="4800" b="1" dirty="0" smtClean="0"/>
              <a:t>Kaonic-atom:</a:t>
            </a:r>
            <a:br>
              <a:rPr kumimoji="1" lang="en-US" altLang="ja-JP" sz="4800" b="1" dirty="0" smtClean="0"/>
            </a:br>
            <a:r>
              <a:rPr lang="en-US" altLang="ja-JP" sz="4800" b="1" dirty="0" smtClean="0"/>
              <a:t>E17(</a:t>
            </a:r>
            <a:r>
              <a:rPr lang="en-US" altLang="ja-JP" sz="4800" b="1" dirty="0" smtClean="0">
                <a:sym typeface="Wingdings" panose="05000000000000000000" pitchFamily="2" charset="2"/>
              </a:rPr>
              <a:t></a:t>
            </a:r>
            <a:r>
              <a:rPr lang="en-US" altLang="ja-JP" sz="4800" b="1" dirty="0" smtClean="0"/>
              <a:t>E62)/E57</a:t>
            </a:r>
            <a:endParaRPr kumimoji="1" lang="ja-JP" altLang="en-US" sz="48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91"/>
          <a:stretch/>
        </p:blipFill>
        <p:spPr bwMode="auto">
          <a:xfrm>
            <a:off x="1691680" y="3645024"/>
            <a:ext cx="4968552" cy="326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4927005" y="5126224"/>
            <a:ext cx="32597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ja-JP" i="1" dirty="0" err="1" smtClean="0"/>
              <a:t>S.Ohnish</a:t>
            </a:r>
            <a:r>
              <a:rPr lang="en-US" altLang="ja-JP" i="1" dirty="0" smtClean="0"/>
              <a:t> </a:t>
            </a:r>
            <a:r>
              <a:rPr lang="en-US" altLang="ja-JP" i="1" dirty="0"/>
              <a:t>et al</a:t>
            </a:r>
            <a:r>
              <a:rPr lang="en-US" altLang="ja-JP" i="1" dirty="0" smtClean="0"/>
              <a:t>.,arXiv:1512.00123</a:t>
            </a:r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5544108" y="4725144"/>
            <a:ext cx="0" cy="1368152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5220072" y="4458598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kumimoji="1" lang="en-US" altLang="ja-JP" sz="1600" b="1" i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kumimoji="1" lang="en-US" altLang="ja-JP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kumimoji="1" lang="ja-JP" alt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5292080" y="5445224"/>
            <a:ext cx="540060" cy="540060"/>
          </a:xfrm>
          <a:prstGeom prst="ellipse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14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1"/>
          <a:stretch/>
        </p:blipFill>
        <p:spPr bwMode="auto">
          <a:xfrm>
            <a:off x="4225" y="1030146"/>
            <a:ext cx="9149701" cy="582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508" y="6453336"/>
            <a:ext cx="2905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err="1" smtClean="0">
                <a:solidFill>
                  <a:srgbClr val="0070C0"/>
                </a:solidFill>
              </a:rPr>
              <a:t>S.Okada</a:t>
            </a:r>
            <a:r>
              <a:rPr kumimoji="1" lang="en-US" altLang="ja-JP" sz="2000" b="1" i="1" dirty="0" smtClean="0">
                <a:solidFill>
                  <a:srgbClr val="0070C0"/>
                </a:solidFill>
              </a:rPr>
              <a:t>, 21th J-PARC PAC</a:t>
            </a:r>
            <a:endParaRPr kumimoji="1" lang="ja-JP" altLang="en-US" sz="2000" b="1" i="1" dirty="0">
              <a:solidFill>
                <a:srgbClr val="0070C0"/>
              </a:solidFill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err="1" smtClean="0"/>
              <a:t>K</a:t>
            </a:r>
            <a:r>
              <a:rPr kumimoji="1" lang="en-US" altLang="ja-JP" b="1" baseline="30000" dirty="0" err="1" smtClean="0"/>
              <a:t>bar</a:t>
            </a:r>
            <a:r>
              <a:rPr kumimoji="1" lang="en-US" altLang="ja-JP" b="1" dirty="0" err="1" smtClean="0"/>
              <a:t>N</a:t>
            </a:r>
            <a:r>
              <a:rPr kumimoji="1" lang="en-US" altLang="ja-JP" b="1" dirty="0" smtClean="0"/>
              <a:t> Interaction via Kaonic-atoms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01447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887899"/>
            <a:ext cx="8550696" cy="592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E17(</a:t>
            </a:r>
            <a:r>
              <a:rPr kumimoji="1" lang="en-US" altLang="ja-JP" b="1" dirty="0" smtClean="0">
                <a:sym typeface="Wingdings" panose="05000000000000000000" pitchFamily="2" charset="2"/>
              </a:rPr>
              <a:t></a:t>
            </a:r>
            <a:r>
              <a:rPr kumimoji="1" lang="en-US" altLang="ja-JP" b="1" dirty="0" smtClean="0"/>
              <a:t>E62): </a:t>
            </a:r>
            <a:r>
              <a:rPr kumimoji="1" lang="en-US" altLang="ja-JP" b="1" dirty="0" err="1" smtClean="0"/>
              <a:t>KHeX</a:t>
            </a:r>
            <a:r>
              <a:rPr kumimoji="1" lang="en-US" altLang="ja-JP" b="1" dirty="0" smtClean="0"/>
              <a:t> with TES</a:t>
            </a:r>
            <a:endParaRPr kumimoji="1" lang="ja-JP" altLang="en-US" b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-1164316" y="5164371"/>
            <a:ext cx="2903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err="1" smtClean="0">
                <a:solidFill>
                  <a:srgbClr val="0070C0"/>
                </a:solidFill>
              </a:rPr>
              <a:t>S.Okada</a:t>
            </a:r>
            <a:r>
              <a:rPr kumimoji="1" lang="en-US" altLang="ja-JP" sz="2000" b="1" i="1" dirty="0" smtClean="0">
                <a:solidFill>
                  <a:srgbClr val="0070C0"/>
                </a:solidFill>
              </a:rPr>
              <a:t>, 21th J-PARC PAC</a:t>
            </a:r>
            <a:endParaRPr kumimoji="1" lang="ja-JP" altLang="en-US" sz="2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9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E17(</a:t>
            </a:r>
            <a:r>
              <a:rPr kumimoji="1" lang="en-US" altLang="ja-JP" b="1" dirty="0" smtClean="0">
                <a:sym typeface="Wingdings" panose="05000000000000000000" pitchFamily="2" charset="2"/>
              </a:rPr>
              <a:t></a:t>
            </a:r>
            <a:r>
              <a:rPr kumimoji="1" lang="en-US" altLang="ja-JP" b="1" dirty="0" smtClean="0"/>
              <a:t>E62): </a:t>
            </a:r>
            <a:r>
              <a:rPr kumimoji="1" lang="en-US" altLang="ja-JP" b="1" dirty="0" err="1" smtClean="0"/>
              <a:t>KHeX</a:t>
            </a:r>
            <a:r>
              <a:rPr kumimoji="1" lang="en-US" altLang="ja-JP" b="1" dirty="0" smtClean="0"/>
              <a:t> with TES</a:t>
            </a:r>
            <a:endParaRPr kumimoji="1" lang="ja-JP" altLang="en-US" b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184"/>
            <a:ext cx="9144000" cy="585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-36512" y="800708"/>
            <a:ext cx="2905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err="1" smtClean="0">
                <a:solidFill>
                  <a:srgbClr val="0070C0"/>
                </a:solidFill>
              </a:rPr>
              <a:t>S.Okada</a:t>
            </a:r>
            <a:r>
              <a:rPr kumimoji="1" lang="en-US" altLang="ja-JP" sz="2000" b="1" i="1" dirty="0" smtClean="0">
                <a:solidFill>
                  <a:srgbClr val="0070C0"/>
                </a:solidFill>
              </a:rPr>
              <a:t>, 21th J-PARC PAC</a:t>
            </a:r>
            <a:endParaRPr kumimoji="1" lang="ja-JP" altLang="en-US" sz="2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25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E57: </a:t>
            </a:r>
            <a:r>
              <a:rPr kumimoji="1" lang="en-US" altLang="ja-JP" b="1" dirty="0" err="1" smtClean="0"/>
              <a:t>KdX</a:t>
            </a:r>
            <a:r>
              <a:rPr kumimoji="1" lang="en-US" altLang="ja-JP" b="1" dirty="0" smtClean="0"/>
              <a:t> with SDD</a:t>
            </a:r>
            <a:endParaRPr kumimoji="1" lang="ja-JP" altLang="en-US" b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3003388"/>
            <a:ext cx="4174258" cy="388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-72516" y="908720"/>
            <a:ext cx="464451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u="sng" dirty="0"/>
              <a:t>K-p scattering length</a:t>
            </a:r>
            <a:endParaRPr lang="en-US" altLang="ja-JP" sz="3200" b="1" u="sng" dirty="0" smtClean="0"/>
          </a:p>
          <a:p>
            <a:pPr algn="ctr"/>
            <a:r>
              <a:rPr lang="en-US" altLang="ja-JP" sz="2800" b="1" dirty="0" smtClean="0"/>
              <a:t>Precise measurement @ SIDDHARTA</a:t>
            </a:r>
          </a:p>
          <a:p>
            <a:pPr marL="701675" indent="-342900"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the strong‐int. shift and width of the kaonic hydrogen 1s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9592" y="3327424"/>
            <a:ext cx="85029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3200" b="1" dirty="0" err="1" smtClean="0"/>
              <a:t>KpX</a:t>
            </a:r>
            <a:endParaRPr kumimoji="1" lang="ja-JP" altLang="en-US" sz="32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7121" y="926717"/>
            <a:ext cx="41044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u="sng" dirty="0" smtClean="0"/>
              <a:t>K-d scattering length</a:t>
            </a:r>
          </a:p>
          <a:p>
            <a:pPr algn="ctr"/>
            <a:r>
              <a:rPr lang="en-US" altLang="ja-JP" sz="2800" b="1" dirty="0" smtClean="0">
                <a:solidFill>
                  <a:srgbClr val="FF0000"/>
                </a:solidFill>
              </a:rPr>
              <a:t>NO </a:t>
            </a:r>
            <a:r>
              <a:rPr lang="en-US" altLang="ja-JP" sz="2800" b="1" dirty="0">
                <a:solidFill>
                  <a:srgbClr val="FF0000"/>
                </a:solidFill>
              </a:rPr>
              <a:t>experimental results</a:t>
            </a:r>
            <a:r>
              <a:rPr lang="en-US" altLang="ja-JP" sz="2400" dirty="0">
                <a:solidFill>
                  <a:srgbClr val="FF0000"/>
                </a:solidFill>
              </a:rPr>
              <a:t> 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marL="701675" indent="-342900"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due </a:t>
            </a:r>
            <a:r>
              <a:rPr lang="en-US" altLang="ja-JP" sz="2400" dirty="0"/>
              <a:t>to the difficulty of the </a:t>
            </a:r>
            <a:r>
              <a:rPr lang="en-US" altLang="ja-JP" sz="2400" dirty="0" smtClean="0"/>
              <a:t>X‐ray measurement</a:t>
            </a:r>
          </a:p>
          <a:p>
            <a:pPr marL="701675" indent="-342900">
              <a:buFont typeface="Wingdings" panose="05000000000000000000" pitchFamily="2" charset="2"/>
              <a:buChar char="ü"/>
            </a:pPr>
            <a:r>
              <a:rPr kumimoji="1" lang="en-US" altLang="ja-JP" sz="2400" dirty="0" smtClean="0"/>
              <a:t>missing information in the low-energy </a:t>
            </a:r>
            <a:r>
              <a:rPr kumimoji="1" lang="en-US" altLang="ja-JP" sz="2400" dirty="0" err="1" smtClean="0"/>
              <a:t>K</a:t>
            </a:r>
            <a:r>
              <a:rPr kumimoji="1" lang="en-US" altLang="ja-JP" sz="2400" baseline="30000" dirty="0" err="1" smtClean="0"/>
              <a:t>bar</a:t>
            </a:r>
            <a:r>
              <a:rPr kumimoji="1" lang="en-US" altLang="ja-JP" sz="2400" dirty="0" err="1" smtClean="0"/>
              <a:t>N</a:t>
            </a:r>
            <a:r>
              <a:rPr kumimoji="1" lang="en-US" altLang="ja-JP" sz="2400" dirty="0" smtClean="0"/>
              <a:t> int.</a:t>
            </a:r>
            <a:endParaRPr kumimoji="1" lang="ja-JP" alt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0" y="3392996"/>
            <a:ext cx="4712386" cy="34321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6588224" y="3392996"/>
            <a:ext cx="2476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 err="1" smtClean="0">
                <a:solidFill>
                  <a:srgbClr val="0070C0"/>
                </a:solidFill>
              </a:rPr>
              <a:t>J.Zmeskal</a:t>
            </a:r>
            <a:r>
              <a:rPr kumimoji="1" lang="en-US" altLang="ja-JP" sz="1600" b="1" i="1" dirty="0" smtClean="0">
                <a:solidFill>
                  <a:srgbClr val="0070C0"/>
                </a:solidFill>
              </a:rPr>
              <a:t>, 20th J-PARC PAC</a:t>
            </a:r>
            <a:endParaRPr kumimoji="1" lang="ja-JP" altLang="en-US" sz="1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2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19282</TotalTime>
  <Words>1313</Words>
  <Application>Microsoft Office PowerPoint</Application>
  <PresentationFormat>画面に合わせる (4:3)</PresentationFormat>
  <Paragraphs>364</Paragraphs>
  <Slides>39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40" baseType="lpstr">
      <vt:lpstr>Office ​​テーマ</vt:lpstr>
      <vt:lpstr>Experimental Investigations of the KbarN Interaction  at J-PARC K1.8BR</vt:lpstr>
      <vt:lpstr>KbarN Interaction</vt:lpstr>
      <vt:lpstr>Experiments at J-PARC K1.8BR</vt:lpstr>
      <vt:lpstr>J-PARC K1.8BR Spectrometer</vt:lpstr>
      <vt:lpstr>Kaonic-atom: E17(E62)/E57</vt:lpstr>
      <vt:lpstr>KbarN Interaction via Kaonic-atoms</vt:lpstr>
      <vt:lpstr>E17(E62): KHeX with TES</vt:lpstr>
      <vt:lpstr>E17(E62): KHeX with TES</vt:lpstr>
      <vt:lpstr>E57: KdX with SDD</vt:lpstr>
      <vt:lpstr>Kaonic-atom Experiments @ K1.8BR</vt:lpstr>
      <vt:lpstr>Experimental Apparatus</vt:lpstr>
      <vt:lpstr>L(1405) via d(K-,n): E31</vt:lpstr>
      <vt:lpstr>Open Problem of L(1405)</vt:lpstr>
      <vt:lpstr>J-PARC E31 Experiment</vt:lpstr>
      <vt:lpstr>p±p∓n“n” Final States in E15 Calibration</vt:lpstr>
      <vt:lpstr>Signal &amp; Background in p±p∓n“n” </vt:lpstr>
      <vt:lpstr>d(K-,n)p±p∓“n” Spectrum</vt:lpstr>
      <vt:lpstr>p±S∓ Mode Separation</vt:lpstr>
      <vt:lpstr>KbarNN via 3He(K-,n): E15</vt:lpstr>
      <vt:lpstr>KbarNN Bound State</vt:lpstr>
      <vt:lpstr>J-PARC E15 Experiment</vt:lpstr>
      <vt:lpstr>Status of the E15 Experiment</vt:lpstr>
      <vt:lpstr>Results of E15-1st Experiment --- only 4days data-taking ---</vt:lpstr>
      <vt:lpstr>Formation Channel, Semi-Inclusive 3He(K-,n)X</vt:lpstr>
      <vt:lpstr>Semi-Inclusive Spectrum of 3He(K-,n)X</vt:lpstr>
      <vt:lpstr>Comparison of 3He(K-,n)X</vt:lpstr>
      <vt:lpstr>the Deeply-Bound Region</vt:lpstr>
      <vt:lpstr>PowerPoint プレゼンテーション</vt:lpstr>
      <vt:lpstr>Decay Channel, Exclusive 3He(K-,Lp)n</vt:lpstr>
      <vt:lpstr>Inclusive 3He(K-,Lp)X</vt:lpstr>
      <vt:lpstr>Exclusive 3He(K-,Lp)n</vt:lpstr>
      <vt:lpstr>A Global-fit Result for 3He(K-,Lp)n</vt:lpstr>
      <vt:lpstr>Assuming a Breit-Wigner</vt:lpstr>
      <vt:lpstr>Summary of E151st</vt:lpstr>
      <vt:lpstr>Status of E15-2nd Experiment --- just completed in Dec. 2015 ---</vt:lpstr>
      <vt:lpstr>3He(K-,Lp) events in E152nd</vt:lpstr>
      <vt:lpstr>3He(K-,n) events in E152nd</vt:lpstr>
      <vt:lpstr>Summary</vt:lpstr>
      <vt:lpstr>The Collaborations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search for deeply-bound kaonic nuclear states by in-flight   3He(K-, N) reactions at J-PARC</dc:title>
  <dc:creator>sakuma</dc:creator>
  <cp:lastModifiedBy>sakuma</cp:lastModifiedBy>
  <cp:revision>1109</cp:revision>
  <cp:lastPrinted>2016-01-15T08:37:24Z</cp:lastPrinted>
  <dcterms:created xsi:type="dcterms:W3CDTF">2013-09-03T00:26:31Z</dcterms:created>
  <dcterms:modified xsi:type="dcterms:W3CDTF">2016-01-17T06:15:04Z</dcterms:modified>
</cp:coreProperties>
</file>