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wmf" ContentType="image/x-wmf"/>
  <Override PartName="/ppt/notesSlides/notesSlide18.xml" ContentType="application/vnd.openxmlformats-officedocument.presentationml.notesSlide+xml"/>
  <Default Extension="xls" ContentType="application/vnd.ms-exce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356" r:id="rId3"/>
    <p:sldId id="355" r:id="rId4"/>
    <p:sldId id="296" r:id="rId5"/>
    <p:sldId id="358" r:id="rId6"/>
    <p:sldId id="314" r:id="rId7"/>
    <p:sldId id="347" r:id="rId8"/>
    <p:sldId id="348" r:id="rId9"/>
    <p:sldId id="320" r:id="rId10"/>
    <p:sldId id="298" r:id="rId11"/>
    <p:sldId id="342" r:id="rId12"/>
    <p:sldId id="343" r:id="rId13"/>
    <p:sldId id="326" r:id="rId14"/>
    <p:sldId id="297" r:id="rId15"/>
    <p:sldId id="299" r:id="rId16"/>
    <p:sldId id="294" r:id="rId17"/>
    <p:sldId id="319" r:id="rId18"/>
    <p:sldId id="353" r:id="rId19"/>
    <p:sldId id="350" r:id="rId20"/>
    <p:sldId id="309" r:id="rId21"/>
    <p:sldId id="287" r:id="rId22"/>
    <p:sldId id="315" r:id="rId23"/>
    <p:sldId id="316" r:id="rId24"/>
    <p:sldId id="328" r:id="rId25"/>
    <p:sldId id="308" r:id="rId26"/>
    <p:sldId id="313" r:id="rId27"/>
    <p:sldId id="349" r:id="rId28"/>
  </p:sldIdLst>
  <p:sldSz cx="9144000" cy="6858000" type="screen4x3"/>
  <p:notesSz cx="6805613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  <a:srgbClr val="33CC33"/>
    <a:srgbClr val="FF3399"/>
    <a:srgbClr val="E5F77B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中間スタイル 3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733" autoAdjust="0"/>
    <p:restoredTop sz="99838" autoAdjust="0"/>
  </p:normalViewPr>
  <p:slideViewPr>
    <p:cSldViewPr snapToGrid="0">
      <p:cViewPr varScale="1">
        <p:scale>
          <a:sx n="78" d="100"/>
          <a:sy n="78" d="100"/>
        </p:scale>
        <p:origin x="-60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9099" cy="496967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54940" y="1"/>
            <a:ext cx="2949099" cy="496967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r">
              <a:defRPr sz="1200"/>
            </a:lvl1pPr>
          </a:lstStyle>
          <a:p>
            <a:fld id="{00B722E7-0300-4C61-AD61-3F8603251B15}" type="datetimeFigureOut">
              <a:rPr kumimoji="1" lang="ja-JP" altLang="en-US" smtClean="0"/>
              <a:pPr/>
              <a:t>2009/3/9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7" tIns="45714" rIns="91427" bIns="45714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vert="horz" lIns="91427" tIns="45714" rIns="91427" bIns="45714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9440647"/>
            <a:ext cx="2949099" cy="496967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54940" y="9440647"/>
            <a:ext cx="2949099" cy="496967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r">
              <a:defRPr sz="1200"/>
            </a:lvl1pPr>
          </a:lstStyle>
          <a:p>
            <a:fld id="{5B373E42-E721-4617-BEF8-CE6C1082155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b="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73E42-E721-4617-BEF8-CE6C1082155A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73E42-E721-4617-BEF8-CE6C1082155A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C5CCDF-6893-4035-9CFC-7080E5B13E76}" type="slidenum">
              <a:rPr lang="ja-JP" altLang="en-US"/>
              <a:pPr/>
              <a:t>11</a:t>
            </a:fld>
            <a:endParaRPr lang="en-US" altLang="ja-JP"/>
          </a:p>
        </p:txBody>
      </p:sp>
      <p:sp>
        <p:nvSpPr>
          <p:cNvPr id="49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65700" cy="3725863"/>
          </a:xfrm>
          <a:ln/>
        </p:spPr>
      </p:sp>
      <p:sp>
        <p:nvSpPr>
          <p:cNvPr id="498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562" y="4720227"/>
            <a:ext cx="5444490" cy="4472383"/>
          </a:xfrm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C5CCDF-6893-4035-9CFC-7080E5B13E76}" type="slidenum">
              <a:rPr lang="ja-JP" altLang="en-US"/>
              <a:pPr/>
              <a:t>12</a:t>
            </a:fld>
            <a:endParaRPr lang="en-US" altLang="ja-JP"/>
          </a:p>
        </p:txBody>
      </p:sp>
      <p:sp>
        <p:nvSpPr>
          <p:cNvPr id="49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65700" cy="3725863"/>
          </a:xfrm>
          <a:ln/>
        </p:spPr>
      </p:sp>
      <p:sp>
        <p:nvSpPr>
          <p:cNvPr id="498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562" y="4720227"/>
            <a:ext cx="5444490" cy="4472383"/>
          </a:xfrm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C5CCDF-6893-4035-9CFC-7080E5B13E76}" type="slidenum">
              <a:rPr lang="ja-JP" altLang="en-US"/>
              <a:pPr/>
              <a:t>13</a:t>
            </a:fld>
            <a:endParaRPr lang="en-US" altLang="ja-JP"/>
          </a:p>
        </p:txBody>
      </p:sp>
      <p:sp>
        <p:nvSpPr>
          <p:cNvPr id="49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65700" cy="3725863"/>
          </a:xfrm>
          <a:ln/>
        </p:spPr>
      </p:sp>
      <p:sp>
        <p:nvSpPr>
          <p:cNvPr id="498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562" y="4720227"/>
            <a:ext cx="5444490" cy="4472383"/>
          </a:xfrm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73E42-E721-4617-BEF8-CE6C1082155A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73E42-E721-4617-BEF8-CE6C1082155A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3DF6A-29BB-4EBC-A064-44720AC1EC5F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73E42-E721-4617-BEF8-CE6C1082155A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F4D68-BB01-4CC8-95F1-2448EAAF15AC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73E42-E721-4617-BEF8-CE6C1082155A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73E42-E721-4617-BEF8-CE6C1082155A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25C70-4838-4A2B-A236-811881C63812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73E42-E721-4617-BEF8-CE6C1082155A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73E42-E721-4617-BEF8-CE6C1082155A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73E42-E721-4617-BEF8-CE6C1082155A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73E42-E721-4617-BEF8-CE6C1082155A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25C70-4838-4A2B-A236-811881C63812}" type="slidenum">
              <a:rPr kumimoji="1" lang="ja-JP" altLang="en-US" smtClean="0"/>
              <a:pPr/>
              <a:t>25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25C70-4838-4A2B-A236-811881C63812}" type="slidenum">
              <a:rPr kumimoji="1" lang="ja-JP" altLang="en-US" smtClean="0"/>
              <a:pPr/>
              <a:t>26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b="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73E42-E721-4617-BEF8-CE6C1082155A}" type="slidenum">
              <a:rPr kumimoji="1" lang="ja-JP" altLang="en-US" smtClean="0"/>
              <a:pPr/>
              <a:t>27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73E42-E721-4617-BEF8-CE6C1082155A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73E42-E721-4617-BEF8-CE6C1082155A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F4D68-BB01-4CC8-95F1-2448EAAF15AC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73E42-E721-4617-BEF8-CE6C1082155A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73E42-E721-4617-BEF8-CE6C1082155A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73E42-E721-4617-BEF8-CE6C1082155A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73E42-E721-4617-BEF8-CE6C1082155A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6C0A4-9A8E-4D61-B7B2-4595D19A8F7A}" type="datetime1">
              <a:rPr kumimoji="1" lang="ja-JP" altLang="en-US" smtClean="0"/>
              <a:pPr/>
              <a:t>2009/3/9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7010400" y="6577012"/>
            <a:ext cx="2133600" cy="365125"/>
          </a:xfrm>
        </p:spPr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BDA14-CEA6-4A29-94C9-0A6A3013EAAA}" type="datetime1">
              <a:rPr kumimoji="1" lang="ja-JP" altLang="en-US" smtClean="0"/>
              <a:pPr/>
              <a:t>2009/3/9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C7473-3C9B-46B8-89FD-55FC73534BD9}" type="datetime1">
              <a:rPr kumimoji="1" lang="ja-JP" altLang="en-US" smtClean="0"/>
              <a:pPr/>
              <a:t>2009/3/9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FF855-0B10-49A8-BBD0-49FE034DE256}" type="datetime1">
              <a:rPr kumimoji="1" lang="ja-JP" altLang="en-US" smtClean="0"/>
              <a:pPr/>
              <a:t>2009/3/9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9F6AD-9554-4329-B5F9-7830355DB30E}" type="datetime1">
              <a:rPr kumimoji="1" lang="ja-JP" altLang="en-US" smtClean="0"/>
              <a:pPr/>
              <a:t>2009/3/9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0163B-CB7C-423D-AD3D-1E2A8642F094}" type="datetime1">
              <a:rPr kumimoji="1" lang="ja-JP" altLang="en-US" smtClean="0"/>
              <a:pPr/>
              <a:t>2009/3/9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B5B10-DEBD-4B09-8EBB-BC570C2DDB27}" type="datetime1">
              <a:rPr kumimoji="1" lang="ja-JP" altLang="en-US" smtClean="0"/>
              <a:pPr/>
              <a:t>2009/3/9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473BD-3F21-4236-9F44-5212B18F2145}" type="datetime1">
              <a:rPr kumimoji="1" lang="ja-JP" altLang="en-US" smtClean="0"/>
              <a:pPr/>
              <a:t>2009/3/9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929E2-73D4-45C3-B50A-C7B05A06DB4C}" type="datetime1">
              <a:rPr kumimoji="1" lang="ja-JP" altLang="en-US" smtClean="0"/>
              <a:pPr/>
              <a:t>2009/3/9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42AB6-61D3-41E0-845E-353523DCA7A5}" type="datetime1">
              <a:rPr kumimoji="1" lang="ja-JP" altLang="en-US" smtClean="0"/>
              <a:pPr/>
              <a:t>2009/3/9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99BBE-2F40-4DE7-9F7F-74BD1C371DCC}" type="datetime1">
              <a:rPr kumimoji="1" lang="ja-JP" altLang="en-US" smtClean="0"/>
              <a:pPr/>
              <a:t>2009/3/9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D270D-7AB9-43AA-8ADA-94C47DF3ED92}" type="datetime1">
              <a:rPr kumimoji="1" lang="ja-JP" altLang="en-US" smtClean="0"/>
              <a:pPr/>
              <a:t>2009/3/9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7010400" y="65849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0D2C-C705-4FC5-9DEB-56542F9210CB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24.png"/><Relationship Id="rId9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Microsoft_Office_Excel_97-2003_______1.xls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52.jpeg"/><Relationship Id="rId4" Type="http://schemas.openxmlformats.org/officeDocument/2006/relationships/image" Target="../media/image5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tags" Target="../tags/tag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10" Type="http://schemas.openxmlformats.org/officeDocument/2006/relationships/oleObject" Target="../embeddings/oleObject1.bin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-11720"/>
            <a:ext cx="9144000" cy="3141781"/>
          </a:xfr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/>
          </a:gradFill>
        </p:spPr>
        <p:txBody>
          <a:bodyPr>
            <a:normAutofit fontScale="90000"/>
          </a:bodyPr>
          <a:lstStyle/>
          <a:p>
            <a:r>
              <a:rPr lang="en-US" altLang="ja-JP" sz="4000" b="1" dirty="0" smtClean="0"/>
              <a:t>J-PARC</a:t>
            </a:r>
            <a:r>
              <a:rPr lang="ja-JP" altLang="en-US" sz="4000" b="1" dirty="0" smtClean="0"/>
              <a:t>における</a:t>
            </a:r>
            <a:r>
              <a:rPr lang="en-US" altLang="ja-JP" sz="4000" b="1" dirty="0" smtClean="0"/>
              <a:t>K</a:t>
            </a:r>
            <a:r>
              <a:rPr lang="ja-JP" altLang="en-US" sz="4000" b="1" dirty="0" smtClean="0"/>
              <a:t>中間子原子核探索実験</a:t>
            </a:r>
            <a:r>
              <a:rPr lang="en-US" altLang="ja-JP" sz="4000" b="1" dirty="0" smtClean="0"/>
              <a:t/>
            </a:r>
            <a:br>
              <a:rPr lang="en-US" altLang="ja-JP" sz="4000" b="1" dirty="0" smtClean="0"/>
            </a:br>
            <a:r>
              <a:rPr lang="ja-JP" altLang="en-US" sz="4000" b="1" dirty="0" smtClean="0"/>
              <a:t>による宇宙核物理学</a:t>
            </a:r>
            <a:r>
              <a:rPr lang="en-US" altLang="ja-JP" b="1" dirty="0" smtClean="0"/>
              <a:t/>
            </a:r>
            <a:br>
              <a:rPr lang="en-US" altLang="ja-JP" b="1" dirty="0" smtClean="0"/>
            </a:br>
            <a:r>
              <a:rPr lang="en-US" altLang="ja-JP" b="1" dirty="0" smtClean="0"/>
              <a:t>Nuclear astrophysics at J-PARC</a:t>
            </a:r>
            <a:br>
              <a:rPr lang="en-US" altLang="ja-JP" b="1" dirty="0" smtClean="0"/>
            </a:br>
            <a:r>
              <a:rPr lang="en-US" altLang="ja-JP" b="1" dirty="0" smtClean="0"/>
              <a:t>with a search for deeply-bound kaonic nuclear states</a:t>
            </a:r>
            <a:endParaRPr kumimoji="1" lang="ja-JP" altLang="en-US" b="1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0" y="3118330"/>
            <a:ext cx="9144000" cy="1699856"/>
          </a:xfrm>
        </p:spPr>
        <p:txBody>
          <a:bodyPr>
            <a:noAutofit/>
          </a:bodyPr>
          <a:lstStyle/>
          <a:p>
            <a:r>
              <a:rPr kumimoji="1" lang="ja-JP" altLang="en-US" b="1" dirty="0" smtClean="0"/>
              <a:t>佐久間　史典</a:t>
            </a:r>
            <a:endParaRPr lang="en-US" altLang="ja-JP" b="1" dirty="0" smtClean="0"/>
          </a:p>
          <a:p>
            <a:r>
              <a:rPr kumimoji="1" lang="ja-JP" altLang="en-US" b="1" dirty="0" smtClean="0"/>
              <a:t>理化学研究所・岩崎先端中間子研究室</a:t>
            </a:r>
            <a:endParaRPr kumimoji="1" lang="en-US" altLang="ja-JP" b="1" dirty="0" smtClean="0"/>
          </a:p>
          <a:p>
            <a:r>
              <a:rPr kumimoji="1" lang="en-US" altLang="ja-JP" b="1" dirty="0" smtClean="0"/>
              <a:t>F.Sakuma, RIKEN</a:t>
            </a:r>
          </a:p>
          <a:p>
            <a:endParaRPr kumimoji="1" lang="en-US" altLang="ja-JP" sz="1100" b="1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376821" y="4796585"/>
            <a:ext cx="440120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l"/>
            </a:pPr>
            <a:r>
              <a:rPr kumimoji="1" lang="en-US" altLang="ja-JP" sz="3200" b="1" dirty="0" smtClean="0"/>
              <a:t>Introduction</a:t>
            </a:r>
          </a:p>
          <a:p>
            <a:pPr>
              <a:buFont typeface="Wingdings" pitchFamily="2" charset="2"/>
              <a:buChar char="l"/>
            </a:pPr>
            <a:r>
              <a:rPr lang="en-US" altLang="ja-JP" sz="3200" b="1" dirty="0" smtClean="0"/>
              <a:t>J-PARC E15</a:t>
            </a:r>
            <a:r>
              <a:rPr lang="ja-JP" altLang="en-US" sz="3200" b="1" dirty="0" smtClean="0"/>
              <a:t> </a:t>
            </a:r>
            <a:r>
              <a:rPr lang="en-US" altLang="ja-JP" sz="3200" b="1" dirty="0" smtClean="0"/>
              <a:t>Experiment</a:t>
            </a:r>
          </a:p>
          <a:p>
            <a:pPr>
              <a:buFont typeface="Wingdings" pitchFamily="2" charset="2"/>
              <a:buChar char="l"/>
            </a:pPr>
            <a:r>
              <a:rPr kumimoji="1" lang="en-US" altLang="ja-JP" sz="3200" b="1" dirty="0" smtClean="0"/>
              <a:t>Preparation Status</a:t>
            </a:r>
          </a:p>
          <a:p>
            <a:pPr>
              <a:buFont typeface="Wingdings" pitchFamily="2" charset="2"/>
              <a:buChar char="l"/>
            </a:pPr>
            <a:r>
              <a:rPr kumimoji="1" lang="en-US" altLang="ja-JP" sz="3200" b="1" dirty="0" smtClean="0"/>
              <a:t>Summary</a:t>
            </a:r>
            <a:endParaRPr kumimoji="1" lang="ja-JP" altLang="en-US" sz="3200" b="1" dirty="0"/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9262"/>
          </a:xfr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>
            <a:normAutofit fontScale="90000"/>
          </a:bodyPr>
          <a:lstStyle/>
          <a:p>
            <a:r>
              <a:rPr kumimoji="1" lang="en-US" altLang="ja-JP" b="1" dirty="0" smtClean="0"/>
              <a:t>Experimental Principle</a:t>
            </a:r>
            <a:endParaRPr kumimoji="1" lang="ja-JP" altLang="en-US" b="1" dirty="0"/>
          </a:p>
        </p:txBody>
      </p:sp>
      <p:sp>
        <p:nvSpPr>
          <p:cNvPr id="7" name="Oval 62"/>
          <p:cNvSpPr>
            <a:spLocks noChangeArrowheads="1"/>
          </p:cNvSpPr>
          <p:nvPr/>
        </p:nvSpPr>
        <p:spPr bwMode="auto">
          <a:xfrm>
            <a:off x="1263650" y="2432050"/>
            <a:ext cx="649288" cy="649288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99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107950" y="1411288"/>
            <a:ext cx="2519363" cy="2089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>
            <a:off x="466725" y="2563813"/>
            <a:ext cx="576263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294666" y="633535"/>
            <a:ext cx="8623055" cy="6588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kumimoji="1" lang="en-US" altLang="ja-JP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search for K-pp bound state using </a:t>
            </a:r>
            <a:r>
              <a:rPr kumimoji="1" lang="en-US" altLang="ja-JP" sz="3200" b="1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1" lang="en-US" altLang="ja-JP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He(K</a:t>
            </a:r>
            <a:r>
              <a:rPr kumimoji="1" lang="en-US" altLang="ja-JP" sz="3200" b="1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1" lang="en-US" altLang="ja-JP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,n) reaction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Oval 4"/>
          <p:cNvSpPr>
            <a:spLocks noChangeArrowheads="1"/>
          </p:cNvSpPr>
          <p:nvPr/>
        </p:nvSpPr>
        <p:spPr bwMode="auto">
          <a:xfrm>
            <a:off x="249238" y="2419350"/>
            <a:ext cx="288925" cy="288925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77800" y="1741488"/>
            <a:ext cx="5207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3200" b="0">
                <a:solidFill>
                  <a:schemeClr val="folHlink"/>
                </a:solidFill>
                <a:latin typeface="Tahoma" pitchFamily="34" charset="0"/>
              </a:rPr>
              <a:t>K</a:t>
            </a:r>
            <a:r>
              <a:rPr lang="en-US" altLang="ja-JP" sz="3200" b="0" baseline="30000">
                <a:solidFill>
                  <a:schemeClr val="folHlink"/>
                </a:solidFill>
                <a:latin typeface="Tahoma" pitchFamily="34" charset="0"/>
              </a:rPr>
              <a:t>-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376363" y="1555750"/>
            <a:ext cx="8191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3200" b="0" baseline="30000">
                <a:solidFill>
                  <a:schemeClr val="hlink"/>
                </a:solidFill>
                <a:latin typeface="Tahoma" pitchFamily="34" charset="0"/>
              </a:rPr>
              <a:t>3</a:t>
            </a:r>
            <a:r>
              <a:rPr lang="en-US" altLang="ja-JP" sz="3200" b="0">
                <a:solidFill>
                  <a:schemeClr val="hlink"/>
                </a:solidFill>
                <a:latin typeface="Tahoma" pitchFamily="34" charset="0"/>
              </a:rPr>
              <a:t>He</a:t>
            </a:r>
          </a:p>
        </p:txBody>
      </p:sp>
      <p:grpSp>
        <p:nvGrpSpPr>
          <p:cNvPr id="23" name="Group 51"/>
          <p:cNvGrpSpPr>
            <a:grpSpLocks/>
          </p:cNvGrpSpPr>
          <p:nvPr/>
        </p:nvGrpSpPr>
        <p:grpSpPr bwMode="auto">
          <a:xfrm>
            <a:off x="2619374" y="1784351"/>
            <a:ext cx="1546225" cy="1139825"/>
            <a:chOff x="1650" y="1124"/>
            <a:chExt cx="974" cy="718"/>
          </a:xfrm>
        </p:grpSpPr>
        <p:sp>
          <p:nvSpPr>
            <p:cNvPr id="24" name="AutoShape 41"/>
            <p:cNvSpPr>
              <a:spLocks noChangeArrowheads="1"/>
            </p:cNvSpPr>
            <p:nvPr/>
          </p:nvSpPr>
          <p:spPr bwMode="auto">
            <a:xfrm>
              <a:off x="1791" y="1434"/>
              <a:ext cx="680" cy="408"/>
            </a:xfrm>
            <a:prstGeom prst="rightArrow">
              <a:avLst>
                <a:gd name="adj1" fmla="val 50000"/>
                <a:gd name="adj2" fmla="val 41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5" name="Text Box 42"/>
            <p:cNvSpPr txBox="1">
              <a:spLocks noChangeArrowheads="1"/>
            </p:cNvSpPr>
            <p:nvPr/>
          </p:nvSpPr>
          <p:spPr bwMode="auto">
            <a:xfrm>
              <a:off x="1650" y="1124"/>
              <a:ext cx="97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400" b="0" dirty="0" smtClean="0">
                  <a:solidFill>
                    <a:schemeClr val="hlink"/>
                  </a:solidFill>
                  <a:latin typeface="Tahoma" pitchFamily="34" charset="0"/>
                </a:rPr>
                <a:t>Formation</a:t>
              </a:r>
              <a:endParaRPr lang="en-US" altLang="ja-JP" sz="2400" b="0" dirty="0">
                <a:solidFill>
                  <a:schemeClr val="hlink"/>
                </a:solidFill>
                <a:latin typeface="Tahoma" pitchFamily="34" charset="0"/>
              </a:endParaRPr>
            </a:p>
          </p:txBody>
        </p:sp>
      </p:grpSp>
      <p:sp>
        <p:nvSpPr>
          <p:cNvPr id="27" name="Text Box 45"/>
          <p:cNvSpPr txBox="1">
            <a:spLocks noChangeArrowheads="1"/>
          </p:cNvSpPr>
          <p:nvPr/>
        </p:nvSpPr>
        <p:spPr bwMode="auto">
          <a:xfrm>
            <a:off x="4148138" y="4606925"/>
            <a:ext cx="494718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ja-JP" sz="2400" b="1" dirty="0" smtClean="0">
                <a:latin typeface="Tahoma" pitchFamily="34" charset="0"/>
              </a:rPr>
              <a:t>exclusive measurement</a:t>
            </a:r>
            <a:r>
              <a:rPr lang="en-US" altLang="ja-JP" sz="2400" b="0" dirty="0" smtClean="0">
                <a:latin typeface="Tahoma" pitchFamily="34" charset="0"/>
              </a:rPr>
              <a:t> by</a:t>
            </a:r>
            <a:r>
              <a:rPr lang="en-US" altLang="ja-JP" sz="2400" b="0" dirty="0">
                <a:latin typeface="Tahoma" pitchFamily="34" charset="0"/>
              </a:rPr>
              <a:t/>
            </a:r>
            <a:br>
              <a:rPr lang="en-US" altLang="ja-JP" sz="2400" b="0" dirty="0">
                <a:latin typeface="Tahoma" pitchFamily="34" charset="0"/>
              </a:rPr>
            </a:br>
            <a:r>
              <a:rPr lang="en-US" altLang="ja-JP" sz="2400" b="1" dirty="0">
                <a:solidFill>
                  <a:srgbClr val="FF0000"/>
                </a:solidFill>
                <a:latin typeface="Tahoma" pitchFamily="34" charset="0"/>
              </a:rPr>
              <a:t>Missing mass spectroscopy</a:t>
            </a:r>
          </a:p>
          <a:p>
            <a:pPr algn="ctr"/>
            <a:r>
              <a:rPr lang="en-US" altLang="ja-JP" sz="2400" dirty="0" smtClean="0">
                <a:latin typeface="Tahoma" pitchFamily="34" charset="0"/>
              </a:rPr>
              <a:t>and</a:t>
            </a:r>
            <a:endParaRPr lang="en-US" altLang="ja-JP" sz="2400" b="0" dirty="0">
              <a:latin typeface="Tahoma" pitchFamily="34" charset="0"/>
            </a:endParaRPr>
          </a:p>
          <a:p>
            <a:pPr algn="ctr"/>
            <a:r>
              <a:rPr lang="en-US" altLang="ja-JP" sz="2400" b="1" dirty="0">
                <a:solidFill>
                  <a:srgbClr val="FF0000"/>
                </a:solidFill>
                <a:latin typeface="Tahoma" pitchFamily="34" charset="0"/>
              </a:rPr>
              <a:t>Invariant mass </a:t>
            </a:r>
            <a:r>
              <a:rPr lang="en-US" altLang="ja-JP" sz="2400" b="1" dirty="0" smtClean="0">
                <a:solidFill>
                  <a:srgbClr val="FF0000"/>
                </a:solidFill>
                <a:latin typeface="Tahoma" pitchFamily="34" charset="0"/>
              </a:rPr>
              <a:t>reconstruction</a:t>
            </a:r>
            <a:r>
              <a:rPr lang="en-US" altLang="ja-JP" sz="2400" b="1" dirty="0" smtClean="0">
                <a:latin typeface="Tahoma" pitchFamily="34" charset="0"/>
              </a:rPr>
              <a:t> </a:t>
            </a:r>
          </a:p>
        </p:txBody>
      </p:sp>
      <p:sp>
        <p:nvSpPr>
          <p:cNvPr id="28" name="Rectangle 46"/>
          <p:cNvSpPr>
            <a:spLocks noChangeArrowheads="1"/>
          </p:cNvSpPr>
          <p:nvPr/>
        </p:nvSpPr>
        <p:spPr bwMode="auto">
          <a:xfrm>
            <a:off x="4494458" y="5045444"/>
            <a:ext cx="4239234" cy="360363"/>
          </a:xfrm>
          <a:prstGeom prst="rect">
            <a:avLst/>
          </a:prstGeom>
          <a:noFill/>
          <a:ln w="38100">
            <a:solidFill>
              <a:srgbClr val="FF33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9" name="Rectangle 47"/>
          <p:cNvSpPr>
            <a:spLocks noChangeArrowheads="1"/>
          </p:cNvSpPr>
          <p:nvPr/>
        </p:nvSpPr>
        <p:spPr bwMode="auto">
          <a:xfrm>
            <a:off x="4239970" y="5752858"/>
            <a:ext cx="4728184" cy="360363"/>
          </a:xfrm>
          <a:prstGeom prst="rect">
            <a:avLst/>
          </a:prstGeom>
          <a:noFill/>
          <a:ln w="38100">
            <a:solidFill>
              <a:srgbClr val="FF33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43" name="Group 52"/>
          <p:cNvGrpSpPr>
            <a:grpSpLocks/>
          </p:cNvGrpSpPr>
          <p:nvPr/>
        </p:nvGrpSpPr>
        <p:grpSpPr bwMode="auto">
          <a:xfrm>
            <a:off x="3416295" y="3371847"/>
            <a:ext cx="1719685" cy="668063"/>
            <a:chOff x="2099" y="2124"/>
            <a:chExt cx="1141" cy="482"/>
          </a:xfrm>
        </p:grpSpPr>
        <p:sp>
          <p:nvSpPr>
            <p:cNvPr id="44" name="AutoShape 24"/>
            <p:cNvSpPr>
              <a:spLocks noChangeArrowheads="1"/>
            </p:cNvSpPr>
            <p:nvPr/>
          </p:nvSpPr>
          <p:spPr bwMode="auto">
            <a:xfrm rot="2983643">
              <a:off x="2337" y="1886"/>
              <a:ext cx="363" cy="840"/>
            </a:xfrm>
            <a:prstGeom prst="downArrow">
              <a:avLst>
                <a:gd name="adj1" fmla="val 32685"/>
                <a:gd name="adj2" fmla="val 10806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ja-JP" altLang="en-US"/>
            </a:p>
          </p:txBody>
        </p:sp>
        <p:sp>
          <p:nvSpPr>
            <p:cNvPr id="45" name="Text Box 37"/>
            <p:cNvSpPr txBox="1">
              <a:spLocks noChangeArrowheads="1"/>
            </p:cNvSpPr>
            <p:nvPr/>
          </p:nvSpPr>
          <p:spPr bwMode="auto">
            <a:xfrm>
              <a:off x="2573" y="2276"/>
              <a:ext cx="667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400" b="0" dirty="0">
                  <a:solidFill>
                    <a:schemeClr val="hlink"/>
                  </a:solidFill>
                  <a:latin typeface="Tahoma" pitchFamily="34" charset="0"/>
                </a:rPr>
                <a:t>Decay</a:t>
              </a:r>
            </a:p>
          </p:txBody>
        </p:sp>
      </p:grpSp>
      <p:sp>
        <p:nvSpPr>
          <p:cNvPr id="48" name="Oval 57"/>
          <p:cNvSpPr>
            <a:spLocks noChangeArrowheads="1"/>
          </p:cNvSpPr>
          <p:nvPr/>
        </p:nvSpPr>
        <p:spPr bwMode="auto">
          <a:xfrm>
            <a:off x="1498600" y="2124075"/>
            <a:ext cx="647700" cy="647700"/>
          </a:xfrm>
          <a:prstGeom prst="ellipse">
            <a:avLst/>
          </a:prstGeom>
          <a:gradFill rotWithShape="1">
            <a:gsLst>
              <a:gs pos="0">
                <a:srgbClr val="00B050"/>
              </a:gs>
              <a:gs pos="100000">
                <a:srgbClr val="00CC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53" name="グループ化 52"/>
          <p:cNvGrpSpPr/>
          <p:nvPr/>
        </p:nvGrpSpPr>
        <p:grpSpPr>
          <a:xfrm>
            <a:off x="4140200" y="1344613"/>
            <a:ext cx="3600450" cy="2222500"/>
            <a:chOff x="4140200" y="1344613"/>
            <a:chExt cx="3600450" cy="2222500"/>
          </a:xfrm>
        </p:grpSpPr>
        <p:sp>
          <p:nvSpPr>
            <p:cNvPr id="8" name="Oval 59"/>
            <p:cNvSpPr>
              <a:spLocks noChangeArrowheads="1"/>
            </p:cNvSpPr>
            <p:nvPr/>
          </p:nvSpPr>
          <p:spPr bwMode="auto">
            <a:xfrm>
              <a:off x="4432300" y="2466975"/>
              <a:ext cx="649288" cy="649288"/>
            </a:xfrm>
            <a:prstGeom prst="ellipse">
              <a:avLst/>
            </a:prstGeom>
            <a:gradFill rotWithShape="1">
              <a:gsLst>
                <a:gs pos="0">
                  <a:srgbClr val="FF99FF"/>
                </a:gs>
                <a:gs pos="100000">
                  <a:srgbClr val="FF99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" name="Rectangle 21"/>
            <p:cNvSpPr>
              <a:spLocks noChangeArrowheads="1"/>
            </p:cNvSpPr>
            <p:nvPr/>
          </p:nvSpPr>
          <p:spPr bwMode="auto">
            <a:xfrm>
              <a:off x="4140200" y="1344613"/>
              <a:ext cx="3600450" cy="22225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" name="Text Box 17"/>
            <p:cNvSpPr txBox="1">
              <a:spLocks noChangeArrowheads="1"/>
            </p:cNvSpPr>
            <p:nvPr/>
          </p:nvSpPr>
          <p:spPr bwMode="auto">
            <a:xfrm>
              <a:off x="4490916" y="1627356"/>
              <a:ext cx="122229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000" b="1" dirty="0">
                  <a:solidFill>
                    <a:schemeClr val="tx2"/>
                  </a:solidFill>
                  <a:latin typeface="Tahoma" pitchFamily="34" charset="0"/>
                </a:rPr>
                <a:t>K</a:t>
              </a:r>
              <a:r>
                <a:rPr lang="en-US" altLang="ja-JP" sz="2000" b="1" baseline="30000" dirty="0">
                  <a:solidFill>
                    <a:schemeClr val="tx2"/>
                  </a:solidFill>
                  <a:latin typeface="Tahoma" pitchFamily="34" charset="0"/>
                </a:rPr>
                <a:t>-</a:t>
              </a:r>
              <a:r>
                <a:rPr lang="en-US" altLang="ja-JP" sz="2000" b="1" dirty="0">
                  <a:solidFill>
                    <a:schemeClr val="tx2"/>
                  </a:solidFill>
                  <a:latin typeface="Tahoma" pitchFamily="34" charset="0"/>
                </a:rPr>
                <a:t>pp</a:t>
              </a:r>
            </a:p>
            <a:p>
              <a:pPr algn="ctr"/>
              <a:r>
                <a:rPr lang="en-US" altLang="ja-JP" sz="2000" b="1" dirty="0">
                  <a:solidFill>
                    <a:schemeClr val="tx2"/>
                  </a:solidFill>
                  <a:latin typeface="Tahoma" pitchFamily="34" charset="0"/>
                </a:rPr>
                <a:t>cluster</a:t>
              </a:r>
            </a:p>
          </p:txBody>
        </p:sp>
        <p:sp>
          <p:nvSpPr>
            <p:cNvPr id="17" name="Oval 12"/>
            <p:cNvSpPr>
              <a:spLocks noChangeArrowheads="1"/>
            </p:cNvSpPr>
            <p:nvPr/>
          </p:nvSpPr>
          <p:spPr bwMode="auto">
            <a:xfrm>
              <a:off x="4932363" y="2635250"/>
              <a:ext cx="288925" cy="288925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8" name="Line 18"/>
            <p:cNvSpPr>
              <a:spLocks noChangeShapeType="1"/>
            </p:cNvSpPr>
            <p:nvPr/>
          </p:nvSpPr>
          <p:spPr bwMode="auto">
            <a:xfrm flipV="1">
              <a:off x="7164388" y="2362200"/>
              <a:ext cx="433387" cy="1588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6013450" y="1482725"/>
              <a:ext cx="1582738" cy="57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3200" b="0">
                  <a:solidFill>
                    <a:schemeClr val="hlink"/>
                  </a:solidFill>
                  <a:latin typeface="Tahoma" pitchFamily="34" charset="0"/>
                </a:rPr>
                <a:t>neutron</a:t>
              </a:r>
            </a:p>
          </p:txBody>
        </p:sp>
        <p:sp>
          <p:nvSpPr>
            <p:cNvPr id="20" name="Oval 22"/>
            <p:cNvSpPr>
              <a:spLocks noChangeArrowheads="1"/>
            </p:cNvSpPr>
            <p:nvPr/>
          </p:nvSpPr>
          <p:spPr bwMode="auto">
            <a:xfrm>
              <a:off x="4284663" y="1411288"/>
              <a:ext cx="1584325" cy="2087562"/>
            </a:xfrm>
            <a:prstGeom prst="ellipse">
              <a:avLst/>
            </a:prstGeom>
            <a:noFill/>
            <a:ln w="28575">
              <a:solidFill>
                <a:srgbClr val="FF33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1" name="Rectangle 38"/>
            <p:cNvSpPr>
              <a:spLocks noChangeArrowheads="1"/>
            </p:cNvSpPr>
            <p:nvPr/>
          </p:nvSpPr>
          <p:spPr bwMode="auto">
            <a:xfrm>
              <a:off x="5940425" y="1482725"/>
              <a:ext cx="1728788" cy="1944688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7" name="Oval 56"/>
            <p:cNvSpPr>
              <a:spLocks noChangeArrowheads="1"/>
            </p:cNvSpPr>
            <p:nvPr/>
          </p:nvSpPr>
          <p:spPr bwMode="auto">
            <a:xfrm>
              <a:off x="6494463" y="2047875"/>
              <a:ext cx="647700" cy="647700"/>
            </a:xfrm>
            <a:prstGeom prst="ellipse">
              <a:avLst/>
            </a:prstGeom>
            <a:gradFill rotWithShape="1">
              <a:gsLst>
                <a:gs pos="0">
                  <a:srgbClr val="00B050"/>
                </a:gs>
                <a:gs pos="100000">
                  <a:srgbClr val="00CC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" name="Oval 58"/>
            <p:cNvSpPr>
              <a:spLocks noChangeArrowheads="1"/>
            </p:cNvSpPr>
            <p:nvPr/>
          </p:nvSpPr>
          <p:spPr bwMode="auto">
            <a:xfrm>
              <a:off x="5103813" y="2481263"/>
              <a:ext cx="649287" cy="649287"/>
            </a:xfrm>
            <a:prstGeom prst="ellipse">
              <a:avLst/>
            </a:prstGeom>
            <a:gradFill rotWithShape="1">
              <a:gsLst>
                <a:gs pos="0">
                  <a:srgbClr val="FF99FF"/>
                </a:gs>
                <a:gs pos="100000">
                  <a:srgbClr val="FF99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50" name="Oval 61"/>
          <p:cNvSpPr>
            <a:spLocks noChangeArrowheads="1"/>
          </p:cNvSpPr>
          <p:nvPr/>
        </p:nvSpPr>
        <p:spPr bwMode="auto">
          <a:xfrm>
            <a:off x="1739900" y="2457450"/>
            <a:ext cx="649288" cy="649288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99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54" name="グループ化 53"/>
          <p:cNvGrpSpPr/>
          <p:nvPr/>
        </p:nvGrpSpPr>
        <p:grpSpPr>
          <a:xfrm>
            <a:off x="107950" y="3860800"/>
            <a:ext cx="3527425" cy="2663825"/>
            <a:chOff x="107950" y="3860800"/>
            <a:chExt cx="3527425" cy="2663825"/>
          </a:xfrm>
        </p:grpSpPr>
        <p:sp>
          <p:nvSpPr>
            <p:cNvPr id="30" name="Rectangle 23"/>
            <p:cNvSpPr>
              <a:spLocks noChangeArrowheads="1"/>
            </p:cNvSpPr>
            <p:nvPr/>
          </p:nvSpPr>
          <p:spPr bwMode="auto">
            <a:xfrm>
              <a:off x="107950" y="3860800"/>
              <a:ext cx="3527425" cy="26638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ja-JP" altLang="ja-JP" b="0">
                <a:latin typeface="Tahoma" pitchFamily="34" charset="0"/>
              </a:endParaRPr>
            </a:p>
          </p:txBody>
        </p:sp>
        <p:sp>
          <p:nvSpPr>
            <p:cNvPr id="31" name="Oval 25"/>
            <p:cNvSpPr>
              <a:spLocks noChangeArrowheads="1"/>
            </p:cNvSpPr>
            <p:nvPr/>
          </p:nvSpPr>
          <p:spPr bwMode="auto">
            <a:xfrm>
              <a:off x="1187450" y="4727575"/>
              <a:ext cx="647700" cy="64770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00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2" name="Line 27"/>
            <p:cNvSpPr>
              <a:spLocks noChangeShapeType="1"/>
            </p:cNvSpPr>
            <p:nvPr/>
          </p:nvSpPr>
          <p:spPr bwMode="auto">
            <a:xfrm>
              <a:off x="2627313" y="5016500"/>
              <a:ext cx="576262" cy="0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3" name="Line 28"/>
            <p:cNvSpPr>
              <a:spLocks noChangeShapeType="1"/>
            </p:cNvSpPr>
            <p:nvPr/>
          </p:nvSpPr>
          <p:spPr bwMode="auto">
            <a:xfrm flipH="1">
              <a:off x="1187450" y="5303838"/>
              <a:ext cx="215900" cy="215900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" name="Text Box 29"/>
            <p:cNvSpPr txBox="1">
              <a:spLocks noChangeArrowheads="1"/>
            </p:cNvSpPr>
            <p:nvPr/>
          </p:nvSpPr>
          <p:spPr bwMode="auto">
            <a:xfrm>
              <a:off x="1042988" y="4230688"/>
              <a:ext cx="498475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3600" b="0">
                  <a:solidFill>
                    <a:srgbClr val="FF0000"/>
                  </a:solidFill>
                  <a:latin typeface="Symbol" pitchFamily="18" charset="2"/>
                </a:rPr>
                <a:t>L</a:t>
              </a:r>
            </a:p>
          </p:txBody>
        </p:sp>
        <p:sp>
          <p:nvSpPr>
            <p:cNvPr id="35" name="Text Box 30"/>
            <p:cNvSpPr txBox="1">
              <a:spLocks noChangeArrowheads="1"/>
            </p:cNvSpPr>
            <p:nvPr/>
          </p:nvSpPr>
          <p:spPr bwMode="auto">
            <a:xfrm>
              <a:off x="2339975" y="4219575"/>
              <a:ext cx="409575" cy="57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3200" b="0">
                  <a:solidFill>
                    <a:srgbClr val="FF33CC"/>
                  </a:solidFill>
                  <a:latin typeface="Tahoma" pitchFamily="34" charset="0"/>
                </a:rPr>
                <a:t>p</a:t>
              </a:r>
            </a:p>
          </p:txBody>
        </p:sp>
        <p:sp>
          <p:nvSpPr>
            <p:cNvPr id="36" name="Oval 32"/>
            <p:cNvSpPr>
              <a:spLocks noChangeArrowheads="1"/>
            </p:cNvSpPr>
            <p:nvPr/>
          </p:nvSpPr>
          <p:spPr bwMode="auto">
            <a:xfrm>
              <a:off x="539750" y="5375275"/>
              <a:ext cx="288925" cy="288925"/>
            </a:xfrm>
            <a:prstGeom prst="ellipse">
              <a:avLst/>
            </a:prstGeom>
            <a:gradFill rotWithShape="1">
              <a:gsLst>
                <a:gs pos="0">
                  <a:srgbClr val="339966"/>
                </a:gs>
                <a:gs pos="100000">
                  <a:srgbClr val="3399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7" name="Line 33"/>
            <p:cNvSpPr>
              <a:spLocks noChangeShapeType="1"/>
            </p:cNvSpPr>
            <p:nvPr/>
          </p:nvSpPr>
          <p:spPr bwMode="auto">
            <a:xfrm flipH="1">
              <a:off x="827088" y="5519738"/>
              <a:ext cx="360362" cy="0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8" name="Line 34"/>
            <p:cNvSpPr>
              <a:spLocks noChangeShapeType="1"/>
            </p:cNvSpPr>
            <p:nvPr/>
          </p:nvSpPr>
          <p:spPr bwMode="auto">
            <a:xfrm flipH="1">
              <a:off x="1187450" y="5519738"/>
              <a:ext cx="0" cy="287337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9" name="Text Box 35"/>
            <p:cNvSpPr txBox="1">
              <a:spLocks noChangeArrowheads="1"/>
            </p:cNvSpPr>
            <p:nvPr/>
          </p:nvSpPr>
          <p:spPr bwMode="auto">
            <a:xfrm>
              <a:off x="466725" y="5730875"/>
              <a:ext cx="409575" cy="57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3200" b="0">
                  <a:solidFill>
                    <a:srgbClr val="FF33CC"/>
                  </a:solidFill>
                  <a:latin typeface="Tahoma" pitchFamily="34" charset="0"/>
                </a:rPr>
                <a:t>p</a:t>
              </a:r>
            </a:p>
          </p:txBody>
        </p:sp>
        <p:sp>
          <p:nvSpPr>
            <p:cNvPr id="40" name="Text Box 36"/>
            <p:cNvSpPr txBox="1">
              <a:spLocks noChangeArrowheads="1"/>
            </p:cNvSpPr>
            <p:nvPr/>
          </p:nvSpPr>
          <p:spPr bwMode="auto">
            <a:xfrm>
              <a:off x="250825" y="4943475"/>
              <a:ext cx="504825" cy="57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3200" b="0">
                  <a:solidFill>
                    <a:srgbClr val="33CC33"/>
                  </a:solidFill>
                  <a:latin typeface="Symbol" pitchFamily="18" charset="2"/>
                </a:rPr>
                <a:t>p</a:t>
              </a:r>
              <a:r>
                <a:rPr lang="en-US" altLang="ja-JP" sz="3200" b="0" baseline="30000">
                  <a:solidFill>
                    <a:srgbClr val="33CC33"/>
                  </a:solidFill>
                  <a:latin typeface="Tahoma" pitchFamily="34" charset="0"/>
                </a:rPr>
                <a:t>-</a:t>
              </a:r>
            </a:p>
          </p:txBody>
        </p:sp>
        <p:sp>
          <p:nvSpPr>
            <p:cNvPr id="41" name="Rectangle 43"/>
            <p:cNvSpPr>
              <a:spLocks noChangeArrowheads="1"/>
            </p:cNvSpPr>
            <p:nvPr/>
          </p:nvSpPr>
          <p:spPr bwMode="auto">
            <a:xfrm>
              <a:off x="179388" y="4291013"/>
              <a:ext cx="3384550" cy="2160587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ja-JP" altLang="ja-JP">
                <a:solidFill>
                  <a:schemeClr val="tx2"/>
                </a:solidFill>
                <a:latin typeface="Tahoma" pitchFamily="34" charset="0"/>
              </a:endParaRPr>
            </a:p>
          </p:txBody>
        </p:sp>
        <p:sp>
          <p:nvSpPr>
            <p:cNvPr id="42" name="Text Box 49"/>
            <p:cNvSpPr txBox="1">
              <a:spLocks noChangeArrowheads="1"/>
            </p:cNvSpPr>
            <p:nvPr/>
          </p:nvSpPr>
          <p:spPr bwMode="auto">
            <a:xfrm>
              <a:off x="139700" y="3894138"/>
              <a:ext cx="3452813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b="0" dirty="0">
                  <a:solidFill>
                    <a:schemeClr val="tx2"/>
                  </a:solidFill>
                  <a:latin typeface="Tahoma" pitchFamily="34" charset="0"/>
                </a:rPr>
                <a:t>Mode to decay charged particles</a:t>
              </a:r>
            </a:p>
          </p:txBody>
        </p:sp>
        <p:sp>
          <p:nvSpPr>
            <p:cNvPr id="51" name="Oval 63"/>
            <p:cNvSpPr>
              <a:spLocks noChangeArrowheads="1"/>
            </p:cNvSpPr>
            <p:nvPr/>
          </p:nvSpPr>
          <p:spPr bwMode="auto">
            <a:xfrm>
              <a:off x="2195513" y="4732338"/>
              <a:ext cx="649287" cy="649287"/>
            </a:xfrm>
            <a:prstGeom prst="ellipse">
              <a:avLst/>
            </a:prstGeom>
            <a:gradFill rotWithShape="1">
              <a:gsLst>
                <a:gs pos="0">
                  <a:srgbClr val="FF99FF"/>
                </a:gs>
                <a:gs pos="100000">
                  <a:srgbClr val="FF99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" name="Oval 64"/>
            <p:cNvSpPr>
              <a:spLocks noChangeArrowheads="1"/>
            </p:cNvSpPr>
            <p:nvPr/>
          </p:nvSpPr>
          <p:spPr bwMode="auto">
            <a:xfrm>
              <a:off x="839788" y="5783263"/>
              <a:ext cx="649287" cy="649287"/>
            </a:xfrm>
            <a:prstGeom prst="ellipse">
              <a:avLst/>
            </a:prstGeom>
            <a:gradFill rotWithShape="1">
              <a:gsLst>
                <a:gs pos="0">
                  <a:srgbClr val="FF99FF"/>
                </a:gs>
                <a:gs pos="100000">
                  <a:srgbClr val="FF99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22" name="Text Box 40"/>
          <p:cNvSpPr txBox="1">
            <a:spLocks noChangeArrowheads="1"/>
          </p:cNvSpPr>
          <p:nvPr/>
        </p:nvSpPr>
        <p:spPr bwMode="auto">
          <a:xfrm rot="20212104">
            <a:off x="6372225" y="2674938"/>
            <a:ext cx="2457450" cy="1401762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ja-JP" sz="2800" b="0" dirty="0">
                <a:solidFill>
                  <a:srgbClr val="FFFF00"/>
                </a:solidFill>
                <a:latin typeface="Tahoma" pitchFamily="34" charset="0"/>
              </a:rPr>
              <a:t>Missing mass</a:t>
            </a:r>
          </a:p>
          <a:p>
            <a:pPr algn="ctr"/>
            <a:r>
              <a:rPr lang="en-US" altLang="ja-JP" sz="2800" b="0" dirty="0">
                <a:solidFill>
                  <a:srgbClr val="FFFF00"/>
                </a:solidFill>
                <a:latin typeface="Tahoma" pitchFamily="34" charset="0"/>
              </a:rPr>
              <a:t>Spectroscopy</a:t>
            </a:r>
            <a:br>
              <a:rPr lang="en-US" altLang="ja-JP" sz="2800" b="0" dirty="0">
                <a:solidFill>
                  <a:srgbClr val="FFFF00"/>
                </a:solidFill>
                <a:latin typeface="Tahoma" pitchFamily="34" charset="0"/>
              </a:rPr>
            </a:br>
            <a:r>
              <a:rPr lang="en-US" altLang="ja-JP" sz="2800" b="0" dirty="0">
                <a:solidFill>
                  <a:srgbClr val="FFFF00"/>
                </a:solidFill>
                <a:latin typeface="Tahoma" pitchFamily="34" charset="0"/>
              </a:rPr>
              <a:t>via neutron </a:t>
            </a:r>
          </a:p>
        </p:txBody>
      </p:sp>
      <p:sp>
        <p:nvSpPr>
          <p:cNvPr id="46" name="Text Box 44"/>
          <p:cNvSpPr txBox="1">
            <a:spLocks noChangeArrowheads="1"/>
          </p:cNvSpPr>
          <p:nvPr/>
        </p:nvSpPr>
        <p:spPr bwMode="auto">
          <a:xfrm rot="20111148">
            <a:off x="1692275" y="5373688"/>
            <a:ext cx="2576513" cy="974725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ja-JP" sz="2800" b="0" dirty="0">
                <a:solidFill>
                  <a:srgbClr val="FFFF00"/>
                </a:solidFill>
                <a:latin typeface="Tahoma" pitchFamily="34" charset="0"/>
              </a:rPr>
              <a:t>Invariant mass reconstruction </a:t>
            </a:r>
          </a:p>
        </p:txBody>
      </p:sp>
      <p:sp>
        <p:nvSpPr>
          <p:cNvPr id="55" name="Text Box 45"/>
          <p:cNvSpPr txBox="1">
            <a:spLocks noChangeArrowheads="1"/>
          </p:cNvSpPr>
          <p:nvPr/>
        </p:nvSpPr>
        <p:spPr bwMode="auto">
          <a:xfrm>
            <a:off x="5621169" y="6259879"/>
            <a:ext cx="19720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ja-JP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at J-PARC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  <p:bldP spid="29" grpId="0" animBg="1"/>
      <p:bldP spid="22" grpId="0" animBg="1"/>
      <p:bldP spid="46" grpId="0" animBg="1"/>
      <p:bldP spid="5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D32A-457A-42E0-B5AF-44DFCA531553}" type="slidenum">
              <a:rPr lang="ja-JP" altLang="en-US"/>
              <a:pPr/>
              <a:t>11</a:t>
            </a:fld>
            <a:endParaRPr lang="en-US" altLang="ja-JP"/>
          </a:p>
        </p:txBody>
      </p:sp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9262"/>
          </a:xfr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>
            <a:normAutofit fontScale="90000"/>
          </a:bodyPr>
          <a:lstStyle/>
          <a:p>
            <a:r>
              <a:rPr lang="en-US" altLang="ja-JP" b="1" dirty="0" smtClean="0"/>
              <a:t>J-PARC </a:t>
            </a:r>
            <a:r>
              <a:rPr lang="en-US" altLang="ja-JP" sz="3100" b="1" dirty="0" smtClean="0"/>
              <a:t>(Japan Proton Accelerator Research Complex)</a:t>
            </a:r>
            <a:endParaRPr kumimoji="1" lang="ja-JP" altLang="en-US" sz="3100" b="1" dirty="0"/>
          </a:p>
        </p:txBody>
      </p:sp>
      <p:pic>
        <p:nvPicPr>
          <p:cNvPr id="26" name="図 25" descr="Sea_of_Japan_Ma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0169"/>
            <a:ext cx="9144000" cy="5986585"/>
          </a:xfrm>
          <a:prstGeom prst="rect">
            <a:avLst/>
          </a:prstGeom>
        </p:spPr>
      </p:pic>
      <p:sp>
        <p:nvSpPr>
          <p:cNvPr id="28" name="円/楕円 27"/>
          <p:cNvSpPr/>
          <p:nvPr/>
        </p:nvSpPr>
        <p:spPr>
          <a:xfrm>
            <a:off x="5709138" y="5099538"/>
            <a:ext cx="175846" cy="17584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下矢印 32"/>
          <p:cNvSpPr/>
          <p:nvPr/>
        </p:nvSpPr>
        <p:spPr>
          <a:xfrm rot="3720371">
            <a:off x="6166338" y="4407877"/>
            <a:ext cx="484632" cy="978408"/>
          </a:xfrm>
          <a:prstGeom prst="downArrow">
            <a:avLst>
              <a:gd name="adj1" fmla="val 35453"/>
              <a:gd name="adj2" fmla="val 82231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/>
          <p:cNvSpPr/>
          <p:nvPr/>
        </p:nvSpPr>
        <p:spPr>
          <a:xfrm>
            <a:off x="6903282" y="4163088"/>
            <a:ext cx="2118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J-PARC</a:t>
            </a:r>
            <a:endParaRPr lang="ja-JP" alt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5392615" y="4783015"/>
            <a:ext cx="679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Tokai</a:t>
            </a:r>
            <a:endParaRPr kumimoji="1" lang="ja-JP" altLang="en-US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ja-JP" altLang="en-US"/>
              <a:t>June 20, 2008</a:t>
            </a:r>
            <a:endParaRPr lang="en-US" altLang="ja-JP"/>
          </a:p>
        </p:txBody>
      </p:sp>
      <p:sp>
        <p:nvSpPr>
          <p:cNvPr id="20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Shin'ya Sawada @ Fermilab E906</a:t>
            </a:r>
            <a:endParaRPr lang="en-US" altLang="ja-JP"/>
          </a:p>
        </p:txBody>
      </p:sp>
      <p:sp>
        <p:nvSpPr>
          <p:cNvPr id="21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D32A-457A-42E0-B5AF-44DFCA531553}" type="slidenum">
              <a:rPr lang="ja-JP" altLang="en-US"/>
              <a:pPr/>
              <a:t>12</a:t>
            </a:fld>
            <a:endParaRPr lang="en-US" altLang="ja-JP"/>
          </a:p>
        </p:txBody>
      </p:sp>
      <p:pic>
        <p:nvPicPr>
          <p:cNvPr id="497666" name="Picture 2" descr="ハドロン航空写真s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t="2834" r="1083"/>
          <a:stretch>
            <a:fillRect/>
          </a:stretch>
        </p:blipFill>
        <p:spPr>
          <a:xfrm>
            <a:off x="0" y="0"/>
            <a:ext cx="9150350" cy="6869113"/>
          </a:xfrm>
          <a:noFill/>
          <a:ln/>
        </p:spPr>
      </p:pic>
      <p:sp>
        <p:nvSpPr>
          <p:cNvPr id="497667" name="Freeform 3"/>
          <p:cNvSpPr>
            <a:spLocks/>
          </p:cNvSpPr>
          <p:nvPr/>
        </p:nvSpPr>
        <p:spPr bwMode="auto">
          <a:xfrm>
            <a:off x="539750" y="2173288"/>
            <a:ext cx="6840538" cy="3127375"/>
          </a:xfrm>
          <a:custGeom>
            <a:avLst/>
            <a:gdLst/>
            <a:ahLst/>
            <a:cxnLst>
              <a:cxn ang="0">
                <a:pos x="520" y="1580"/>
              </a:cxn>
              <a:cxn ang="0">
                <a:pos x="611" y="1627"/>
              </a:cxn>
              <a:cxn ang="0">
                <a:pos x="1934" y="1906"/>
              </a:cxn>
              <a:cxn ang="0">
                <a:pos x="2981" y="1968"/>
              </a:cxn>
              <a:cxn ang="0">
                <a:pos x="3709" y="1882"/>
              </a:cxn>
              <a:cxn ang="0">
                <a:pos x="4281" y="1635"/>
              </a:cxn>
              <a:cxn ang="0">
                <a:pos x="4561" y="1240"/>
              </a:cxn>
              <a:cxn ang="0">
                <a:pos x="4331" y="556"/>
              </a:cxn>
              <a:cxn ang="0">
                <a:pos x="4013" y="230"/>
              </a:cxn>
              <a:cxn ang="0">
                <a:pos x="3469" y="45"/>
              </a:cxn>
              <a:cxn ang="0">
                <a:pos x="2919" y="7"/>
              </a:cxn>
              <a:cxn ang="0">
                <a:pos x="2267" y="88"/>
              </a:cxn>
              <a:cxn ang="0">
                <a:pos x="939" y="445"/>
              </a:cxn>
              <a:cxn ang="0">
                <a:pos x="506" y="602"/>
              </a:cxn>
              <a:cxn ang="0">
                <a:pos x="491" y="602"/>
              </a:cxn>
              <a:cxn ang="0">
                <a:pos x="187" y="783"/>
              </a:cxn>
              <a:cxn ang="0">
                <a:pos x="44" y="973"/>
              </a:cxn>
              <a:cxn ang="0">
                <a:pos x="34" y="1249"/>
              </a:cxn>
              <a:cxn ang="0">
                <a:pos x="248" y="1440"/>
              </a:cxn>
              <a:cxn ang="0">
                <a:pos x="475" y="1580"/>
              </a:cxn>
            </a:cxnLst>
            <a:rect l="0" t="0" r="r" b="b"/>
            <a:pathLst>
              <a:path w="4569" h="1972">
                <a:moveTo>
                  <a:pt x="520" y="1580"/>
                </a:moveTo>
                <a:cubicBezTo>
                  <a:pt x="452" y="1568"/>
                  <a:pt x="375" y="1573"/>
                  <a:pt x="611" y="1627"/>
                </a:cubicBezTo>
                <a:cubicBezTo>
                  <a:pt x="847" y="1681"/>
                  <a:pt x="1539" y="1849"/>
                  <a:pt x="1934" y="1906"/>
                </a:cubicBezTo>
                <a:cubicBezTo>
                  <a:pt x="2329" y="1963"/>
                  <a:pt x="2685" y="1972"/>
                  <a:pt x="2981" y="1968"/>
                </a:cubicBezTo>
                <a:cubicBezTo>
                  <a:pt x="3277" y="1964"/>
                  <a:pt x="3492" y="1937"/>
                  <a:pt x="3709" y="1882"/>
                </a:cubicBezTo>
                <a:cubicBezTo>
                  <a:pt x="3926" y="1827"/>
                  <a:pt x="4139" y="1742"/>
                  <a:pt x="4281" y="1635"/>
                </a:cubicBezTo>
                <a:cubicBezTo>
                  <a:pt x="4423" y="1528"/>
                  <a:pt x="4553" y="1420"/>
                  <a:pt x="4561" y="1240"/>
                </a:cubicBezTo>
                <a:cubicBezTo>
                  <a:pt x="4569" y="1060"/>
                  <a:pt x="4422" y="724"/>
                  <a:pt x="4331" y="556"/>
                </a:cubicBezTo>
                <a:cubicBezTo>
                  <a:pt x="4240" y="388"/>
                  <a:pt x="4157" y="316"/>
                  <a:pt x="4013" y="230"/>
                </a:cubicBezTo>
                <a:cubicBezTo>
                  <a:pt x="3869" y="145"/>
                  <a:pt x="3651" y="82"/>
                  <a:pt x="3469" y="45"/>
                </a:cubicBezTo>
                <a:cubicBezTo>
                  <a:pt x="3287" y="8"/>
                  <a:pt x="3119" y="0"/>
                  <a:pt x="2919" y="7"/>
                </a:cubicBezTo>
                <a:cubicBezTo>
                  <a:pt x="2719" y="14"/>
                  <a:pt x="2597" y="15"/>
                  <a:pt x="2267" y="88"/>
                </a:cubicBezTo>
                <a:cubicBezTo>
                  <a:pt x="1937" y="161"/>
                  <a:pt x="1232" y="359"/>
                  <a:pt x="939" y="445"/>
                </a:cubicBezTo>
                <a:cubicBezTo>
                  <a:pt x="646" y="531"/>
                  <a:pt x="581" y="576"/>
                  <a:pt x="506" y="602"/>
                </a:cubicBezTo>
                <a:cubicBezTo>
                  <a:pt x="431" y="628"/>
                  <a:pt x="544" y="572"/>
                  <a:pt x="491" y="602"/>
                </a:cubicBezTo>
                <a:cubicBezTo>
                  <a:pt x="438" y="632"/>
                  <a:pt x="261" y="721"/>
                  <a:pt x="187" y="783"/>
                </a:cubicBezTo>
                <a:cubicBezTo>
                  <a:pt x="113" y="845"/>
                  <a:pt x="69" y="895"/>
                  <a:pt x="44" y="973"/>
                </a:cubicBezTo>
                <a:cubicBezTo>
                  <a:pt x="19" y="1051"/>
                  <a:pt x="0" y="1171"/>
                  <a:pt x="34" y="1249"/>
                </a:cubicBezTo>
                <a:cubicBezTo>
                  <a:pt x="68" y="1327"/>
                  <a:pt x="175" y="1385"/>
                  <a:pt x="248" y="1440"/>
                </a:cubicBezTo>
                <a:cubicBezTo>
                  <a:pt x="321" y="1495"/>
                  <a:pt x="403" y="1537"/>
                  <a:pt x="475" y="1580"/>
                </a:cubicBezTo>
              </a:path>
            </a:pathLst>
          </a:custGeom>
          <a:noFill/>
          <a:ln w="57150" cap="flat" cmpd="sng">
            <a:solidFill>
              <a:schemeClr val="bg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497668" name="Oval 4"/>
          <p:cNvSpPr>
            <a:spLocks noChangeArrowheads="1"/>
          </p:cNvSpPr>
          <p:nvPr/>
        </p:nvSpPr>
        <p:spPr bwMode="auto">
          <a:xfrm>
            <a:off x="4067175" y="1341438"/>
            <a:ext cx="1441450" cy="574675"/>
          </a:xfrm>
          <a:prstGeom prst="ellips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97669" name="Line 5"/>
          <p:cNvSpPr>
            <a:spLocks noChangeShapeType="1"/>
          </p:cNvSpPr>
          <p:nvPr/>
        </p:nvSpPr>
        <p:spPr bwMode="auto">
          <a:xfrm flipV="1">
            <a:off x="3132138" y="1341438"/>
            <a:ext cx="1439862" cy="14287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497670" name="Freeform 6"/>
          <p:cNvSpPr>
            <a:spLocks/>
          </p:cNvSpPr>
          <p:nvPr/>
        </p:nvSpPr>
        <p:spPr bwMode="auto">
          <a:xfrm>
            <a:off x="2916238" y="1916113"/>
            <a:ext cx="2160587" cy="649287"/>
          </a:xfrm>
          <a:custGeom>
            <a:avLst/>
            <a:gdLst/>
            <a:ahLst/>
            <a:cxnLst>
              <a:cxn ang="0">
                <a:pos x="1257" y="0"/>
              </a:cxn>
              <a:cxn ang="0">
                <a:pos x="0" y="342"/>
              </a:cxn>
            </a:cxnLst>
            <a:rect l="0" t="0" r="r" b="b"/>
            <a:pathLst>
              <a:path w="1257" h="342">
                <a:moveTo>
                  <a:pt x="1257" y="0"/>
                </a:moveTo>
                <a:lnTo>
                  <a:pt x="0" y="342"/>
                </a:lnTo>
              </a:path>
            </a:pathLst>
          </a:custGeom>
          <a:noFill/>
          <a:ln w="571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497672" name="Freeform 8"/>
          <p:cNvSpPr>
            <a:spLocks/>
          </p:cNvSpPr>
          <p:nvPr/>
        </p:nvSpPr>
        <p:spPr bwMode="auto">
          <a:xfrm>
            <a:off x="1619250" y="2565400"/>
            <a:ext cx="5389563" cy="463550"/>
          </a:xfrm>
          <a:custGeom>
            <a:avLst/>
            <a:gdLst/>
            <a:ahLst/>
            <a:cxnLst>
              <a:cxn ang="0">
                <a:pos x="3894" y="408"/>
              </a:cxn>
              <a:cxn ang="0">
                <a:pos x="3723" y="170"/>
              </a:cxn>
              <a:cxn ang="0">
                <a:pos x="3496" y="34"/>
              </a:cxn>
              <a:cxn ang="0">
                <a:pos x="3042" y="3"/>
              </a:cxn>
              <a:cxn ang="0">
                <a:pos x="2319" y="13"/>
              </a:cxn>
              <a:cxn ang="0">
                <a:pos x="1509" y="60"/>
              </a:cxn>
              <a:cxn ang="0">
                <a:pos x="0" y="117"/>
              </a:cxn>
            </a:cxnLst>
            <a:rect l="0" t="0" r="r" b="b"/>
            <a:pathLst>
              <a:path w="3894" h="408">
                <a:moveTo>
                  <a:pt x="3894" y="408"/>
                </a:moveTo>
                <a:cubicBezTo>
                  <a:pt x="3865" y="368"/>
                  <a:pt x="3789" y="232"/>
                  <a:pt x="3723" y="170"/>
                </a:cubicBezTo>
                <a:cubicBezTo>
                  <a:pt x="3657" y="108"/>
                  <a:pt x="3609" y="62"/>
                  <a:pt x="3496" y="34"/>
                </a:cubicBezTo>
                <a:cubicBezTo>
                  <a:pt x="3383" y="6"/>
                  <a:pt x="3238" y="6"/>
                  <a:pt x="3042" y="3"/>
                </a:cubicBezTo>
                <a:cubicBezTo>
                  <a:pt x="2846" y="0"/>
                  <a:pt x="2574" y="4"/>
                  <a:pt x="2319" y="13"/>
                </a:cubicBezTo>
                <a:cubicBezTo>
                  <a:pt x="2064" y="22"/>
                  <a:pt x="1895" y="43"/>
                  <a:pt x="1509" y="60"/>
                </a:cubicBezTo>
                <a:cubicBezTo>
                  <a:pt x="1123" y="77"/>
                  <a:pt x="314" y="105"/>
                  <a:pt x="0" y="117"/>
                </a:cubicBezTo>
              </a:path>
            </a:pathLst>
          </a:custGeom>
          <a:noFill/>
          <a:ln w="57150" cmpd="sng">
            <a:solidFill>
              <a:schemeClr val="bg1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497673" name="Line 9"/>
          <p:cNvSpPr>
            <a:spLocks noChangeShapeType="1"/>
          </p:cNvSpPr>
          <p:nvPr/>
        </p:nvSpPr>
        <p:spPr bwMode="auto">
          <a:xfrm flipH="1">
            <a:off x="3130550" y="0"/>
            <a:ext cx="73025" cy="14843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497674" name="Text Box 10"/>
          <p:cNvSpPr txBox="1">
            <a:spLocks noChangeArrowheads="1"/>
          </p:cNvSpPr>
          <p:nvPr/>
        </p:nvSpPr>
        <p:spPr bwMode="auto">
          <a:xfrm>
            <a:off x="4140200" y="3789363"/>
            <a:ext cx="115252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740" tIns="47870" rIns="95740" bIns="47870">
            <a:spAutoFit/>
          </a:bodyPr>
          <a:lstStyle/>
          <a:p>
            <a:pPr defTabSz="957263">
              <a:spcBef>
                <a:spcPct val="50000"/>
              </a:spcBef>
            </a:pPr>
            <a:r>
              <a:rPr lang="ja-JP" altLang="en-US" sz="3400">
                <a:solidFill>
                  <a:schemeClr val="bg1"/>
                </a:solidFill>
                <a:latin typeface="Arial" charset="0"/>
                <a:ea typeface="ＭＳ Ｐゴシック" charset="-128"/>
              </a:rPr>
              <a:t>ＭＬＦ</a:t>
            </a:r>
          </a:p>
        </p:txBody>
      </p:sp>
      <p:sp>
        <p:nvSpPr>
          <p:cNvPr id="497675" name="Text Box 11"/>
          <p:cNvSpPr txBox="1">
            <a:spLocks noChangeArrowheads="1"/>
          </p:cNvSpPr>
          <p:nvPr/>
        </p:nvSpPr>
        <p:spPr bwMode="auto">
          <a:xfrm>
            <a:off x="5515577" y="1341438"/>
            <a:ext cx="2174753" cy="542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5740" tIns="47870" rIns="95740" bIns="47870">
            <a:spAutoFit/>
          </a:bodyPr>
          <a:lstStyle/>
          <a:p>
            <a:pPr defTabSz="957263">
              <a:spcBef>
                <a:spcPct val="50000"/>
              </a:spcBef>
            </a:pPr>
            <a:r>
              <a:rPr lang="en-US" altLang="ja-JP" sz="2900" dirty="0" smtClean="0">
                <a:solidFill>
                  <a:schemeClr val="bg1"/>
                </a:solidFill>
                <a:latin typeface="Arial" charset="0"/>
                <a:ea typeface="ＭＳ Ｐゴシック" charset="-128"/>
              </a:rPr>
              <a:t>RCS(3GeV)</a:t>
            </a:r>
            <a:endParaRPr lang="en-US" altLang="ja-JP" sz="2900" dirty="0">
              <a:solidFill>
                <a:schemeClr val="bg1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497676" name="Text Box 12"/>
          <p:cNvSpPr txBox="1">
            <a:spLocks noChangeArrowheads="1"/>
          </p:cNvSpPr>
          <p:nvPr/>
        </p:nvSpPr>
        <p:spPr bwMode="auto">
          <a:xfrm>
            <a:off x="1537619" y="897240"/>
            <a:ext cx="1557338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740" tIns="47870" rIns="95740" bIns="47870">
            <a:spAutoFit/>
          </a:bodyPr>
          <a:lstStyle/>
          <a:p>
            <a:pPr defTabSz="957263">
              <a:spcBef>
                <a:spcPct val="50000"/>
              </a:spcBef>
            </a:pPr>
            <a:r>
              <a:rPr lang="ja-JP" altLang="en-US" sz="2900" dirty="0">
                <a:solidFill>
                  <a:schemeClr val="bg1"/>
                </a:solidFill>
                <a:latin typeface="Arial" charset="0"/>
                <a:ea typeface="ＭＳ Ｐゴシック" charset="-128"/>
              </a:rPr>
              <a:t>ＬＩＮＡＣ</a:t>
            </a:r>
          </a:p>
        </p:txBody>
      </p:sp>
      <p:sp>
        <p:nvSpPr>
          <p:cNvPr id="497677" name="Text Box 13"/>
          <p:cNvSpPr txBox="1">
            <a:spLocks noChangeArrowheads="1"/>
          </p:cNvSpPr>
          <p:nvPr/>
        </p:nvSpPr>
        <p:spPr bwMode="auto">
          <a:xfrm rot="1200000">
            <a:off x="103188" y="4867275"/>
            <a:ext cx="2446337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740" tIns="47870" rIns="95740" bIns="47870">
            <a:spAutoFit/>
          </a:bodyPr>
          <a:lstStyle/>
          <a:p>
            <a:pPr defTabSz="957263">
              <a:spcBef>
                <a:spcPct val="50000"/>
              </a:spcBef>
            </a:pPr>
            <a:r>
              <a:rPr lang="en-US" altLang="ja-JP" sz="3400">
                <a:solidFill>
                  <a:schemeClr val="bg1"/>
                </a:solidFill>
                <a:latin typeface="Arial" charset="0"/>
                <a:ea typeface="ＭＳ Ｐゴシック" charset="-128"/>
              </a:rPr>
              <a:t>50GeV-PS</a:t>
            </a:r>
          </a:p>
        </p:txBody>
      </p:sp>
      <p:sp>
        <p:nvSpPr>
          <p:cNvPr id="497678" name="Text Box 14"/>
          <p:cNvSpPr txBox="1">
            <a:spLocks noChangeArrowheads="1"/>
          </p:cNvSpPr>
          <p:nvPr/>
        </p:nvSpPr>
        <p:spPr bwMode="auto">
          <a:xfrm>
            <a:off x="765175" y="1784350"/>
            <a:ext cx="720725" cy="141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8386" tIns="34193" rIns="68386" bIns="34193">
            <a:spAutoFit/>
          </a:bodyPr>
          <a:lstStyle/>
          <a:p>
            <a:pPr defTabSz="957263">
              <a:spcBef>
                <a:spcPct val="50000"/>
              </a:spcBef>
            </a:pPr>
            <a:r>
              <a:rPr lang="en-US" altLang="ja-JP" sz="8800">
                <a:solidFill>
                  <a:schemeClr val="bg1"/>
                </a:solidFill>
                <a:latin typeface="Symbol" pitchFamily="18" charset="2"/>
                <a:ea typeface="ＭＳ Ｐゴシック" charset="-128"/>
              </a:rPr>
              <a:t>n</a:t>
            </a:r>
          </a:p>
        </p:txBody>
      </p:sp>
      <p:sp>
        <p:nvSpPr>
          <p:cNvPr id="497680" name="Text Box 16"/>
          <p:cNvSpPr txBox="1">
            <a:spLocks noChangeArrowheads="1"/>
          </p:cNvSpPr>
          <p:nvPr/>
        </p:nvSpPr>
        <p:spPr bwMode="auto">
          <a:xfrm>
            <a:off x="-23446" y="543658"/>
            <a:ext cx="3240087" cy="366713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lIns="91400" tIns="45701" rIns="91400" bIns="45701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800" dirty="0">
                <a:solidFill>
                  <a:schemeClr val="bg1"/>
                </a:solidFill>
                <a:latin typeface="Arial" charset="0"/>
                <a:ea typeface="ＭＳ Ｐゴシック" charset="-128"/>
              </a:rPr>
              <a:t>Bird’s eye photo in Feb. 2008</a:t>
            </a:r>
          </a:p>
        </p:txBody>
      </p:sp>
      <p:sp>
        <p:nvSpPr>
          <p:cNvPr id="497681" name="Freeform 17"/>
          <p:cNvSpPr>
            <a:spLocks/>
          </p:cNvSpPr>
          <p:nvPr/>
        </p:nvSpPr>
        <p:spPr bwMode="auto">
          <a:xfrm>
            <a:off x="4284663" y="1844675"/>
            <a:ext cx="911225" cy="1728788"/>
          </a:xfrm>
          <a:custGeom>
            <a:avLst/>
            <a:gdLst/>
            <a:ahLst/>
            <a:cxnLst>
              <a:cxn ang="0">
                <a:pos x="484" y="0"/>
              </a:cxn>
              <a:cxn ang="0">
                <a:pos x="76" y="318"/>
              </a:cxn>
              <a:cxn ang="0">
                <a:pos x="30" y="363"/>
              </a:cxn>
              <a:cxn ang="0">
                <a:pos x="30" y="454"/>
              </a:cxn>
              <a:cxn ang="0">
                <a:pos x="76" y="998"/>
              </a:cxn>
              <a:cxn ang="0">
                <a:pos x="76" y="1044"/>
              </a:cxn>
            </a:cxnLst>
            <a:rect l="0" t="0" r="r" b="b"/>
            <a:pathLst>
              <a:path w="484" h="1096">
                <a:moveTo>
                  <a:pt x="484" y="0"/>
                </a:moveTo>
                <a:cubicBezTo>
                  <a:pt x="318" y="129"/>
                  <a:pt x="152" y="258"/>
                  <a:pt x="76" y="318"/>
                </a:cubicBezTo>
                <a:cubicBezTo>
                  <a:pt x="0" y="378"/>
                  <a:pt x="38" y="340"/>
                  <a:pt x="30" y="363"/>
                </a:cubicBezTo>
                <a:cubicBezTo>
                  <a:pt x="22" y="386"/>
                  <a:pt x="22" y="348"/>
                  <a:pt x="30" y="454"/>
                </a:cubicBezTo>
                <a:cubicBezTo>
                  <a:pt x="38" y="560"/>
                  <a:pt x="68" y="900"/>
                  <a:pt x="76" y="998"/>
                </a:cubicBezTo>
                <a:cubicBezTo>
                  <a:pt x="84" y="1096"/>
                  <a:pt x="80" y="1070"/>
                  <a:pt x="76" y="1044"/>
                </a:cubicBezTo>
              </a:path>
            </a:pathLst>
          </a:custGeom>
          <a:noFill/>
          <a:ln w="57150" cmpd="sng">
            <a:solidFill>
              <a:schemeClr val="bg1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497682" name="Line 18"/>
          <p:cNvSpPr>
            <a:spLocks noChangeShapeType="1"/>
          </p:cNvSpPr>
          <p:nvPr/>
        </p:nvSpPr>
        <p:spPr bwMode="auto">
          <a:xfrm>
            <a:off x="1979613" y="4905439"/>
            <a:ext cx="4535487" cy="12954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6556617" y="5341112"/>
            <a:ext cx="2050113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ja-JP" sz="4400" b="1" dirty="0">
                <a:solidFill>
                  <a:schemeClr val="bg1"/>
                </a:solidFill>
              </a:rPr>
              <a:t>Hadron </a:t>
            </a:r>
            <a:endParaRPr lang="en-US" altLang="ja-JP" sz="4400" b="1" dirty="0" smtClean="0">
              <a:solidFill>
                <a:schemeClr val="bg1"/>
              </a:solidFill>
            </a:endParaRPr>
          </a:p>
          <a:p>
            <a:pPr algn="ctr"/>
            <a:r>
              <a:rPr lang="en-US" altLang="ja-JP" sz="4400" b="1" dirty="0" smtClean="0">
                <a:solidFill>
                  <a:schemeClr val="bg1"/>
                </a:solidFill>
              </a:rPr>
              <a:t>Hall</a:t>
            </a:r>
            <a:endParaRPr lang="en-US" altLang="ja-JP" sz="4400" b="1" dirty="0">
              <a:solidFill>
                <a:schemeClr val="bg1"/>
              </a:solidFill>
            </a:endParaRPr>
          </a:p>
        </p:txBody>
      </p:sp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9262"/>
          </a:xfr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>
            <a:normAutofit fontScale="90000"/>
          </a:bodyPr>
          <a:lstStyle/>
          <a:p>
            <a:r>
              <a:rPr lang="en-US" altLang="ja-JP" b="1" dirty="0" smtClean="0"/>
              <a:t>J-PARC </a:t>
            </a:r>
            <a:r>
              <a:rPr lang="en-US" altLang="ja-JP" sz="3100" b="1" dirty="0" smtClean="0"/>
              <a:t>(Japan Proton Accelerator Research Complex)</a:t>
            </a:r>
            <a:endParaRPr kumimoji="1" lang="ja-JP" altLang="en-US" sz="3100" b="1" dirty="0"/>
          </a:p>
        </p:txBody>
      </p:sp>
      <p:sp>
        <p:nvSpPr>
          <p:cNvPr id="25" name="テキスト ボックス 24"/>
          <p:cNvSpPr txBox="1"/>
          <p:nvPr/>
        </p:nvSpPr>
        <p:spPr>
          <a:xfrm rot="1222848">
            <a:off x="68665" y="5597555"/>
            <a:ext cx="3593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chemeClr val="bg1"/>
                </a:solidFill>
              </a:rPr>
              <a:t>with the highest beam power (0.75MW) !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D32A-457A-42E0-B5AF-44DFCA531553}" type="slidenum">
              <a:rPr lang="ja-JP" altLang="en-US"/>
              <a:pPr/>
              <a:t>13</a:t>
            </a:fld>
            <a:endParaRPr lang="en-US" altLang="ja-JP"/>
          </a:p>
        </p:txBody>
      </p:sp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9262"/>
          </a:xfr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>
            <a:normAutofit fontScale="90000"/>
          </a:bodyPr>
          <a:lstStyle/>
          <a:p>
            <a:r>
              <a:rPr lang="en-US" altLang="ja-JP" b="1" dirty="0" smtClean="0"/>
              <a:t>Hadron Experimental Hall @ J-PARC</a:t>
            </a:r>
            <a:endParaRPr kumimoji="1" lang="ja-JP" altLang="en-US" sz="3100" b="1" dirty="0"/>
          </a:p>
        </p:txBody>
      </p:sp>
      <p:pic>
        <p:nvPicPr>
          <p:cNvPr id="26" name="Picture 12" descr="hadron_hall_06033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6263" y="1628775"/>
            <a:ext cx="7899400" cy="478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" name="Group 35"/>
          <p:cNvGrpSpPr>
            <a:grpSpLocks/>
          </p:cNvGrpSpPr>
          <p:nvPr/>
        </p:nvGrpSpPr>
        <p:grpSpPr bwMode="auto">
          <a:xfrm>
            <a:off x="507996" y="2613392"/>
            <a:ext cx="5721345" cy="3313113"/>
            <a:chOff x="320" y="1661"/>
            <a:chExt cx="3604" cy="2087"/>
          </a:xfrm>
        </p:grpSpPr>
        <p:sp>
          <p:nvSpPr>
            <p:cNvPr id="28" name="Line 5"/>
            <p:cNvSpPr>
              <a:spLocks noChangeShapeType="1"/>
            </p:cNvSpPr>
            <p:nvPr/>
          </p:nvSpPr>
          <p:spPr bwMode="auto">
            <a:xfrm flipV="1">
              <a:off x="998" y="1661"/>
              <a:ext cx="2926" cy="2087"/>
            </a:xfrm>
            <a:prstGeom prst="line">
              <a:avLst/>
            </a:prstGeom>
            <a:noFill/>
            <a:ln w="57150">
              <a:solidFill>
                <a:srgbClr val="CCFF6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1" name="Text Box 6"/>
            <p:cNvSpPr txBox="1">
              <a:spLocks noChangeArrowheads="1"/>
            </p:cNvSpPr>
            <p:nvPr/>
          </p:nvSpPr>
          <p:spPr bwMode="auto">
            <a:xfrm>
              <a:off x="320" y="3016"/>
              <a:ext cx="1076" cy="582"/>
            </a:xfrm>
            <a:prstGeom prst="rect">
              <a:avLst/>
            </a:prstGeom>
            <a:noFill/>
            <a:ln w="9525">
              <a:solidFill>
                <a:srgbClr val="CCFF66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b="1" dirty="0">
                  <a:solidFill>
                    <a:srgbClr val="CCFF66"/>
                  </a:solidFill>
                </a:rPr>
                <a:t>Proton Beam</a:t>
              </a:r>
            </a:p>
            <a:p>
              <a:pPr algn="ctr"/>
              <a:r>
                <a:rPr lang="en-US" altLang="ja-JP" b="1" dirty="0" smtClean="0">
                  <a:solidFill>
                    <a:srgbClr val="CCFF66"/>
                  </a:solidFill>
                </a:rPr>
                <a:t>[30-GeV]</a:t>
              </a:r>
            </a:p>
            <a:p>
              <a:pPr algn="ctr"/>
              <a:r>
                <a:rPr lang="en-US" altLang="ja-JP" b="1" dirty="0" smtClean="0">
                  <a:solidFill>
                    <a:srgbClr val="CCFF66"/>
                  </a:solidFill>
                </a:rPr>
                <a:t>(Jan. 27</a:t>
              </a:r>
              <a:r>
                <a:rPr lang="en-US" altLang="ja-JP" b="1" baseline="30000" dirty="0" smtClean="0">
                  <a:solidFill>
                    <a:srgbClr val="CCFF66"/>
                  </a:solidFill>
                </a:rPr>
                <a:t>th</a:t>
              </a:r>
              <a:r>
                <a:rPr lang="en-US" altLang="ja-JP" b="1" dirty="0" smtClean="0">
                  <a:solidFill>
                    <a:srgbClr val="CCFF66"/>
                  </a:solidFill>
                </a:rPr>
                <a:t>, 2009)</a:t>
              </a:r>
              <a:endParaRPr lang="en-US" altLang="ja-JP" b="1" dirty="0">
                <a:solidFill>
                  <a:srgbClr val="CCFF66"/>
                </a:solidFill>
              </a:endParaRPr>
            </a:p>
          </p:txBody>
        </p:sp>
      </p:grpSp>
      <p:sp>
        <p:nvSpPr>
          <p:cNvPr id="32" name="AutoShape 9"/>
          <p:cNvSpPr>
            <a:spLocks noChangeArrowheads="1"/>
          </p:cNvSpPr>
          <p:nvPr/>
        </p:nvSpPr>
        <p:spPr bwMode="auto">
          <a:xfrm>
            <a:off x="949568" y="4005263"/>
            <a:ext cx="1426919" cy="649287"/>
          </a:xfrm>
          <a:prstGeom prst="wedgeRoundRectCallout">
            <a:avLst>
              <a:gd name="adj1" fmla="val 108972"/>
              <a:gd name="adj2" fmla="val 42907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6600FF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altLang="ja-JP" b="1" dirty="0">
                <a:solidFill>
                  <a:srgbClr val="6600FF"/>
                </a:solidFill>
              </a:rPr>
              <a:t>Production</a:t>
            </a:r>
          </a:p>
          <a:p>
            <a:pPr algn="ctr"/>
            <a:r>
              <a:rPr lang="en-US" altLang="ja-JP" b="1" dirty="0">
                <a:solidFill>
                  <a:srgbClr val="6600FF"/>
                </a:solidFill>
              </a:rPr>
              <a:t>Target (T1)</a:t>
            </a:r>
          </a:p>
          <a:p>
            <a:pPr algn="ctr"/>
            <a:endParaRPr lang="en-US" altLang="ja-JP" dirty="0">
              <a:solidFill>
                <a:srgbClr val="6600FF"/>
              </a:solidFill>
            </a:endParaRPr>
          </a:p>
        </p:txBody>
      </p:sp>
      <p:grpSp>
        <p:nvGrpSpPr>
          <p:cNvPr id="33" name="Group 17"/>
          <p:cNvGrpSpPr>
            <a:grpSpLocks/>
          </p:cNvGrpSpPr>
          <p:nvPr/>
        </p:nvGrpSpPr>
        <p:grpSpPr bwMode="auto">
          <a:xfrm>
            <a:off x="3455988" y="2565400"/>
            <a:ext cx="1187450" cy="2051050"/>
            <a:chOff x="2177" y="1616"/>
            <a:chExt cx="748" cy="1292"/>
          </a:xfrm>
        </p:grpSpPr>
        <p:sp>
          <p:nvSpPr>
            <p:cNvPr id="34" name="Line 10"/>
            <p:cNvSpPr>
              <a:spLocks noChangeShapeType="1"/>
            </p:cNvSpPr>
            <p:nvPr/>
          </p:nvSpPr>
          <p:spPr bwMode="auto">
            <a:xfrm flipV="1">
              <a:off x="2177" y="2704"/>
              <a:ext cx="181" cy="204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" name="Line 11"/>
            <p:cNvSpPr>
              <a:spLocks noChangeShapeType="1"/>
            </p:cNvSpPr>
            <p:nvPr/>
          </p:nvSpPr>
          <p:spPr bwMode="auto">
            <a:xfrm flipV="1">
              <a:off x="2358" y="2183"/>
              <a:ext cx="159" cy="521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6" name="Line 12"/>
            <p:cNvSpPr>
              <a:spLocks noChangeShapeType="1"/>
            </p:cNvSpPr>
            <p:nvPr/>
          </p:nvSpPr>
          <p:spPr bwMode="auto">
            <a:xfrm flipV="1">
              <a:off x="2517" y="1797"/>
              <a:ext cx="408" cy="386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7" name="Line 13"/>
            <p:cNvSpPr>
              <a:spLocks noChangeShapeType="1"/>
            </p:cNvSpPr>
            <p:nvPr/>
          </p:nvSpPr>
          <p:spPr bwMode="auto">
            <a:xfrm flipH="1" flipV="1">
              <a:off x="2903" y="1684"/>
              <a:ext cx="22" cy="136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8" name="Line 14"/>
            <p:cNvSpPr>
              <a:spLocks noChangeShapeType="1"/>
            </p:cNvSpPr>
            <p:nvPr/>
          </p:nvSpPr>
          <p:spPr bwMode="auto">
            <a:xfrm flipH="1" flipV="1">
              <a:off x="2744" y="1616"/>
              <a:ext cx="159" cy="90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9" name="Line 15"/>
            <p:cNvSpPr>
              <a:spLocks noChangeShapeType="1"/>
            </p:cNvSpPr>
            <p:nvPr/>
          </p:nvSpPr>
          <p:spPr bwMode="auto">
            <a:xfrm flipH="1" flipV="1">
              <a:off x="2290" y="2092"/>
              <a:ext cx="159" cy="45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0" name="Line 16"/>
            <p:cNvSpPr>
              <a:spLocks noChangeShapeType="1"/>
            </p:cNvSpPr>
            <p:nvPr/>
          </p:nvSpPr>
          <p:spPr bwMode="auto">
            <a:xfrm flipH="1" flipV="1">
              <a:off x="2449" y="2137"/>
              <a:ext cx="45" cy="90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41" name="AutoShape 18"/>
          <p:cNvSpPr>
            <a:spLocks noChangeArrowheads="1"/>
          </p:cNvSpPr>
          <p:nvPr/>
        </p:nvSpPr>
        <p:spPr bwMode="auto">
          <a:xfrm>
            <a:off x="4140200" y="1592263"/>
            <a:ext cx="1547813" cy="720725"/>
          </a:xfrm>
          <a:prstGeom prst="wedgeRoundRectCallout">
            <a:avLst>
              <a:gd name="adj1" fmla="val -26616"/>
              <a:gd name="adj2" fmla="val 86782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altLang="ja-JP" b="1" dirty="0">
                <a:solidFill>
                  <a:srgbClr val="FF0066"/>
                </a:solidFill>
              </a:rPr>
              <a:t>K1.8</a:t>
            </a:r>
          </a:p>
          <a:p>
            <a:pPr algn="ctr"/>
            <a:r>
              <a:rPr lang="en-US" altLang="ja-JP" b="1" dirty="0">
                <a:solidFill>
                  <a:srgbClr val="FF0066"/>
                </a:solidFill>
              </a:rPr>
              <a:t>(2009 Sep.)</a:t>
            </a:r>
          </a:p>
        </p:txBody>
      </p:sp>
      <p:sp>
        <p:nvSpPr>
          <p:cNvPr id="42" name="AutoShape 20"/>
          <p:cNvSpPr>
            <a:spLocks noChangeArrowheads="1"/>
          </p:cNvSpPr>
          <p:nvPr/>
        </p:nvSpPr>
        <p:spPr bwMode="auto">
          <a:xfrm>
            <a:off x="2086708" y="2457450"/>
            <a:ext cx="1405792" cy="647700"/>
          </a:xfrm>
          <a:prstGeom prst="wedgeRoundRectCallout">
            <a:avLst>
              <a:gd name="adj1" fmla="val 54787"/>
              <a:gd name="adj2" fmla="val 76472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altLang="ja-JP" b="1" dirty="0" smtClean="0">
                <a:solidFill>
                  <a:srgbClr val="FF0066"/>
                </a:solidFill>
              </a:rPr>
              <a:t>K1.8BR</a:t>
            </a:r>
          </a:p>
          <a:p>
            <a:pPr algn="ctr"/>
            <a:r>
              <a:rPr lang="en-US" altLang="ja-JP" b="1" dirty="0" smtClean="0">
                <a:solidFill>
                  <a:srgbClr val="FF0066"/>
                </a:solidFill>
              </a:rPr>
              <a:t> </a:t>
            </a:r>
            <a:r>
              <a:rPr lang="en-US" altLang="ja-JP" b="1" dirty="0">
                <a:solidFill>
                  <a:srgbClr val="FF0066"/>
                </a:solidFill>
              </a:rPr>
              <a:t>(</a:t>
            </a:r>
            <a:r>
              <a:rPr lang="en-US" altLang="ja-JP" b="1" dirty="0" smtClean="0">
                <a:solidFill>
                  <a:srgbClr val="FF0066"/>
                </a:solidFill>
              </a:rPr>
              <a:t>2008 </a:t>
            </a:r>
            <a:r>
              <a:rPr lang="en-US" altLang="ja-JP" b="1" dirty="0">
                <a:solidFill>
                  <a:srgbClr val="FF0066"/>
                </a:solidFill>
              </a:rPr>
              <a:t>Dec.)</a:t>
            </a:r>
          </a:p>
        </p:txBody>
      </p:sp>
      <p:sp>
        <p:nvSpPr>
          <p:cNvPr id="43" name="Line 24"/>
          <p:cNvSpPr>
            <a:spLocks noChangeShapeType="1"/>
          </p:cNvSpPr>
          <p:nvPr/>
        </p:nvSpPr>
        <p:spPr bwMode="auto">
          <a:xfrm>
            <a:off x="5616575" y="4113213"/>
            <a:ext cx="431800" cy="0"/>
          </a:xfrm>
          <a:prstGeom prst="line">
            <a:avLst/>
          </a:prstGeom>
          <a:noFill/>
          <a:ln w="38100">
            <a:solidFill>
              <a:srgbClr val="FF66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grpSp>
        <p:nvGrpSpPr>
          <p:cNvPr id="44" name="Group 27"/>
          <p:cNvGrpSpPr>
            <a:grpSpLocks/>
          </p:cNvGrpSpPr>
          <p:nvPr/>
        </p:nvGrpSpPr>
        <p:grpSpPr bwMode="auto">
          <a:xfrm>
            <a:off x="3492500" y="4113213"/>
            <a:ext cx="2159000" cy="792162"/>
            <a:chOff x="2200" y="2591"/>
            <a:chExt cx="1360" cy="499"/>
          </a:xfrm>
        </p:grpSpPr>
        <p:sp>
          <p:nvSpPr>
            <p:cNvPr id="45" name="Line 21"/>
            <p:cNvSpPr>
              <a:spLocks noChangeShapeType="1"/>
            </p:cNvSpPr>
            <p:nvPr/>
          </p:nvSpPr>
          <p:spPr bwMode="auto">
            <a:xfrm flipV="1">
              <a:off x="2200" y="2772"/>
              <a:ext cx="340" cy="114"/>
            </a:xfrm>
            <a:prstGeom prst="line">
              <a:avLst/>
            </a:prstGeom>
            <a:noFill/>
            <a:ln w="38100">
              <a:solidFill>
                <a:srgbClr val="FF66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6" name="Line 22"/>
            <p:cNvSpPr>
              <a:spLocks noChangeShapeType="1"/>
            </p:cNvSpPr>
            <p:nvPr/>
          </p:nvSpPr>
          <p:spPr bwMode="auto">
            <a:xfrm flipV="1">
              <a:off x="2540" y="2750"/>
              <a:ext cx="476" cy="22"/>
            </a:xfrm>
            <a:prstGeom prst="line">
              <a:avLst/>
            </a:prstGeom>
            <a:noFill/>
            <a:ln w="38100">
              <a:solidFill>
                <a:srgbClr val="FF66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7" name="Line 23"/>
            <p:cNvSpPr>
              <a:spLocks noChangeShapeType="1"/>
            </p:cNvSpPr>
            <p:nvPr/>
          </p:nvSpPr>
          <p:spPr bwMode="auto">
            <a:xfrm flipV="1">
              <a:off x="3016" y="2591"/>
              <a:ext cx="544" cy="159"/>
            </a:xfrm>
            <a:prstGeom prst="line">
              <a:avLst/>
            </a:prstGeom>
            <a:noFill/>
            <a:ln w="38100">
              <a:solidFill>
                <a:srgbClr val="FF66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8" name="Line 25"/>
            <p:cNvSpPr>
              <a:spLocks noChangeShapeType="1"/>
            </p:cNvSpPr>
            <p:nvPr/>
          </p:nvSpPr>
          <p:spPr bwMode="auto">
            <a:xfrm>
              <a:off x="3039" y="2750"/>
              <a:ext cx="90" cy="136"/>
            </a:xfrm>
            <a:prstGeom prst="line">
              <a:avLst/>
            </a:prstGeom>
            <a:noFill/>
            <a:ln w="38100">
              <a:solidFill>
                <a:srgbClr val="FF66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" name="Line 26"/>
            <p:cNvSpPr>
              <a:spLocks noChangeShapeType="1"/>
            </p:cNvSpPr>
            <p:nvPr/>
          </p:nvSpPr>
          <p:spPr bwMode="auto">
            <a:xfrm flipH="1">
              <a:off x="3107" y="2886"/>
              <a:ext cx="22" cy="204"/>
            </a:xfrm>
            <a:prstGeom prst="line">
              <a:avLst/>
            </a:prstGeom>
            <a:noFill/>
            <a:ln w="38100">
              <a:solidFill>
                <a:srgbClr val="FF66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50" name="AutoShape 29"/>
          <p:cNvSpPr>
            <a:spLocks noChangeArrowheads="1"/>
          </p:cNvSpPr>
          <p:nvPr/>
        </p:nvSpPr>
        <p:spPr bwMode="auto">
          <a:xfrm>
            <a:off x="5976938" y="4400550"/>
            <a:ext cx="1361708" cy="734158"/>
          </a:xfrm>
          <a:prstGeom prst="wedgeRoundRectCallout">
            <a:avLst>
              <a:gd name="adj1" fmla="val -31824"/>
              <a:gd name="adj2" fmla="val -9683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altLang="ja-JP" b="1" dirty="0" smtClean="0">
                <a:solidFill>
                  <a:srgbClr val="FF66CC"/>
                </a:solidFill>
              </a:rPr>
              <a:t>K1.1</a:t>
            </a:r>
          </a:p>
          <a:p>
            <a:pPr algn="ctr"/>
            <a:r>
              <a:rPr lang="en-US" altLang="ja-JP" b="1" dirty="0" smtClean="0">
                <a:solidFill>
                  <a:srgbClr val="FF66CC"/>
                </a:solidFill>
              </a:rPr>
              <a:t>(2010 Dec.)</a:t>
            </a:r>
            <a:endParaRPr lang="en-US" altLang="ja-JP" b="1" dirty="0">
              <a:solidFill>
                <a:srgbClr val="FF66CC"/>
              </a:solidFill>
            </a:endParaRPr>
          </a:p>
        </p:txBody>
      </p:sp>
      <p:sp>
        <p:nvSpPr>
          <p:cNvPr id="51" name="AutoShape 30"/>
          <p:cNvSpPr>
            <a:spLocks noChangeArrowheads="1"/>
          </p:cNvSpPr>
          <p:nvPr/>
        </p:nvSpPr>
        <p:spPr bwMode="auto">
          <a:xfrm>
            <a:off x="3650885" y="5155345"/>
            <a:ext cx="1319700" cy="647577"/>
          </a:xfrm>
          <a:prstGeom prst="wedgeRoundRectCallout">
            <a:avLst>
              <a:gd name="adj1" fmla="val 47920"/>
              <a:gd name="adj2" fmla="val -91122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altLang="ja-JP" b="1" dirty="0" smtClean="0">
                <a:solidFill>
                  <a:srgbClr val="FF66CC"/>
                </a:solidFill>
              </a:rPr>
              <a:t>K1.1BR</a:t>
            </a:r>
          </a:p>
          <a:p>
            <a:pPr algn="ctr"/>
            <a:r>
              <a:rPr lang="en-US" altLang="ja-JP" b="1" dirty="0" smtClean="0">
                <a:solidFill>
                  <a:srgbClr val="FF66CC"/>
                </a:solidFill>
              </a:rPr>
              <a:t>(2010 Sep.)</a:t>
            </a:r>
            <a:endParaRPr lang="en-US" altLang="ja-JP" b="1" dirty="0">
              <a:solidFill>
                <a:srgbClr val="FF66CC"/>
              </a:solidFill>
            </a:endParaRPr>
          </a:p>
        </p:txBody>
      </p:sp>
      <p:sp>
        <p:nvSpPr>
          <p:cNvPr id="52" name="Line 31"/>
          <p:cNvSpPr>
            <a:spLocks noChangeShapeType="1"/>
          </p:cNvSpPr>
          <p:nvPr/>
        </p:nvSpPr>
        <p:spPr bwMode="auto">
          <a:xfrm flipV="1">
            <a:off x="3600450" y="3716338"/>
            <a:ext cx="1979613" cy="792162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53" name="AutoShape 32"/>
          <p:cNvSpPr>
            <a:spLocks noChangeArrowheads="1"/>
          </p:cNvSpPr>
          <p:nvPr/>
        </p:nvSpPr>
        <p:spPr bwMode="auto">
          <a:xfrm>
            <a:off x="4932363" y="2649416"/>
            <a:ext cx="1439862" cy="668215"/>
          </a:xfrm>
          <a:prstGeom prst="wedgeRoundRectCallout">
            <a:avLst>
              <a:gd name="adj1" fmla="val -6009"/>
              <a:gd name="adj2" fmla="val 110696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altLang="ja-JP" b="1" dirty="0" smtClean="0">
                <a:solidFill>
                  <a:srgbClr val="FFFF00"/>
                </a:solidFill>
              </a:rPr>
              <a:t>KL</a:t>
            </a:r>
          </a:p>
          <a:p>
            <a:pPr algn="ctr"/>
            <a:r>
              <a:rPr lang="en-US" altLang="ja-JP" b="1" dirty="0" smtClean="0">
                <a:solidFill>
                  <a:srgbClr val="FFFF00"/>
                </a:solidFill>
              </a:rPr>
              <a:t>(2010 Sep.)</a:t>
            </a:r>
            <a:endParaRPr lang="en-US" altLang="ja-JP" b="1" dirty="0">
              <a:solidFill>
                <a:srgbClr val="FFFF00"/>
              </a:solidFill>
            </a:endParaRPr>
          </a:p>
        </p:txBody>
      </p:sp>
      <p:sp>
        <p:nvSpPr>
          <p:cNvPr id="54" name="Line 33"/>
          <p:cNvSpPr>
            <a:spLocks noChangeShapeType="1"/>
          </p:cNvSpPr>
          <p:nvPr/>
        </p:nvSpPr>
        <p:spPr bwMode="auto">
          <a:xfrm flipV="1">
            <a:off x="1727200" y="3681413"/>
            <a:ext cx="4573588" cy="2374900"/>
          </a:xfrm>
          <a:prstGeom prst="line">
            <a:avLst/>
          </a:prstGeom>
          <a:noFill/>
          <a:ln w="38100">
            <a:solidFill>
              <a:srgbClr val="66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55" name="AutoShape 37"/>
          <p:cNvSpPr>
            <a:spLocks noChangeArrowheads="1"/>
          </p:cNvSpPr>
          <p:nvPr/>
        </p:nvSpPr>
        <p:spPr bwMode="auto">
          <a:xfrm>
            <a:off x="6551613" y="2960688"/>
            <a:ext cx="1081087" cy="825866"/>
          </a:xfrm>
          <a:prstGeom prst="wedgeRoundRectCallout">
            <a:avLst>
              <a:gd name="adj1" fmla="val -75368"/>
              <a:gd name="adj2" fmla="val 3811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altLang="ja-JP" sz="1600" b="1" dirty="0">
                <a:solidFill>
                  <a:srgbClr val="6600FF"/>
                </a:solidFill>
              </a:rPr>
              <a:t>Primary </a:t>
            </a:r>
            <a:r>
              <a:rPr lang="en-US" altLang="ja-JP" sz="1600" b="1" dirty="0" smtClean="0">
                <a:solidFill>
                  <a:srgbClr val="6600FF"/>
                </a:solidFill>
              </a:rPr>
              <a:t>beams</a:t>
            </a:r>
          </a:p>
          <a:p>
            <a:pPr algn="ctr"/>
            <a:r>
              <a:rPr lang="en-US" altLang="ja-JP" sz="1600" b="1" dirty="0" smtClean="0">
                <a:solidFill>
                  <a:srgbClr val="6600FF"/>
                </a:solidFill>
              </a:rPr>
              <a:t>(2011)</a:t>
            </a:r>
            <a:endParaRPr lang="en-US" altLang="ja-JP" sz="1600" b="1" dirty="0">
              <a:solidFill>
                <a:srgbClr val="6600FF"/>
              </a:solidFill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1101969" y="1969478"/>
            <a:ext cx="190558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Kaonic Nuclei</a:t>
            </a:r>
            <a:endParaRPr kumimoji="1" lang="ja-JP" altLang="en-US" sz="2400" b="1" dirty="0"/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2977662" y="1101969"/>
            <a:ext cx="2225289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latin typeface="Symbol" pitchFamily="18" charset="2"/>
                <a:ea typeface="Osaka" charset="-128"/>
              </a:rPr>
              <a:t>X</a:t>
            </a:r>
            <a:r>
              <a:rPr lang="en-US" altLang="ja-JP" sz="2400" b="1" dirty="0" smtClean="0">
                <a:ea typeface="Osaka" charset="-128"/>
              </a:rPr>
              <a:t>-</a:t>
            </a:r>
            <a:r>
              <a:rPr lang="en-US" altLang="ja-JP" sz="2400" b="1" dirty="0" err="1" smtClean="0">
                <a:ea typeface="Osaka" charset="-128"/>
              </a:rPr>
              <a:t>Hypernucleus</a:t>
            </a:r>
            <a:endParaRPr kumimoji="1" lang="ja-JP" altLang="en-US" sz="2400" b="1" dirty="0"/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5978770" y="2203940"/>
            <a:ext cx="232435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ea typeface="Osaka" charset="-128"/>
              </a:rPr>
              <a:t>Kaon Rare Decay</a:t>
            </a:r>
            <a:endParaRPr kumimoji="1" lang="ja-JP" altLang="en-US" sz="2400" b="1" dirty="0"/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7666892" y="3130063"/>
            <a:ext cx="134902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dirty="0" err="1" smtClean="0"/>
              <a:t>di</a:t>
            </a:r>
            <a:r>
              <a:rPr lang="en-US" altLang="ja-JP" sz="2400" b="1" dirty="0" smtClean="0"/>
              <a:t>-</a:t>
            </a:r>
            <a:r>
              <a:rPr kumimoji="1" lang="en-US" altLang="ja-JP" sz="2400" b="1" dirty="0" smtClean="0"/>
              <a:t>lepton</a:t>
            </a:r>
            <a:endParaRPr kumimoji="1" lang="ja-JP" altLang="en-US" sz="2400" b="1" dirty="0"/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4302369" y="5838092"/>
            <a:ext cx="155555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T-violation</a:t>
            </a:r>
            <a:endParaRPr kumimoji="1" lang="ja-JP" altLang="en-US" sz="2400" b="1" dirty="0"/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2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9" grpId="0" animBg="1"/>
      <p:bldP spid="60" grpId="0" animBg="1"/>
      <p:bldP spid="6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setup.jpg"/>
          <p:cNvPicPr>
            <a:picLocks noChangeAspect="1"/>
          </p:cNvPicPr>
          <p:nvPr/>
        </p:nvPicPr>
        <p:blipFill>
          <a:blip r:embed="rId3"/>
          <a:srcRect l="2846" t="16830" r="407" b="3364"/>
          <a:stretch>
            <a:fillRect/>
          </a:stretch>
        </p:blipFill>
        <p:spPr>
          <a:xfrm>
            <a:off x="480646" y="1793630"/>
            <a:ext cx="8370277" cy="5005754"/>
          </a:xfrm>
          <a:prstGeom prst="rect">
            <a:avLst/>
          </a:prstGeom>
        </p:spPr>
      </p:pic>
      <p:pic>
        <p:nvPicPr>
          <p:cNvPr id="44" name="図 43" descr="K18BRエリア案 MODEL (1).png"/>
          <p:cNvPicPr>
            <a:picLocks noChangeAspect="1"/>
          </p:cNvPicPr>
          <p:nvPr/>
        </p:nvPicPr>
        <p:blipFill>
          <a:blip r:embed="rId4"/>
          <a:srcRect t="14701" r="35960"/>
          <a:stretch>
            <a:fillRect/>
          </a:stretch>
        </p:blipFill>
        <p:spPr>
          <a:xfrm rot="5400000">
            <a:off x="1372072" y="-820143"/>
            <a:ext cx="3105670" cy="5849815"/>
          </a:xfrm>
          <a:prstGeom prst="rect">
            <a:avLst/>
          </a:prstGeom>
        </p:spPr>
      </p:pic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9262"/>
          </a:xfr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>
            <a:normAutofit fontScale="90000"/>
          </a:bodyPr>
          <a:lstStyle/>
          <a:p>
            <a:r>
              <a:rPr kumimoji="1" lang="en-US" altLang="ja-JP" b="1" dirty="0" smtClean="0"/>
              <a:t>J-PARC E15 Setup</a:t>
            </a:r>
            <a:endParaRPr kumimoji="1" lang="ja-JP" altLang="en-US" b="1" dirty="0"/>
          </a:p>
        </p:txBody>
      </p:sp>
      <p:cxnSp>
        <p:nvCxnSpPr>
          <p:cNvPr id="30" name="直線矢印コネクタ 29"/>
          <p:cNvCxnSpPr/>
          <p:nvPr/>
        </p:nvCxnSpPr>
        <p:spPr>
          <a:xfrm flipV="1">
            <a:off x="46892" y="5814646"/>
            <a:ext cx="656493" cy="339969"/>
          </a:xfrm>
          <a:prstGeom prst="straightConnector1">
            <a:avLst/>
          </a:prstGeom>
          <a:ln w="762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-11723" y="6069138"/>
            <a:ext cx="1239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 smtClean="0"/>
              <a:t>1GeV/c</a:t>
            </a:r>
          </a:p>
          <a:p>
            <a:pPr algn="ctr"/>
            <a:r>
              <a:rPr lang="en-US" altLang="ja-JP" sz="2400" b="1" dirty="0" smtClean="0"/>
              <a:t>K- beam</a:t>
            </a:r>
            <a:endParaRPr kumimoji="1" lang="ja-JP" altLang="en-US" sz="2400" b="1" dirty="0"/>
          </a:p>
        </p:txBody>
      </p:sp>
      <p:cxnSp>
        <p:nvCxnSpPr>
          <p:cNvPr id="33" name="直線矢印コネクタ 32"/>
          <p:cNvCxnSpPr>
            <a:stCxn id="49" idx="1"/>
          </p:cNvCxnSpPr>
          <p:nvPr/>
        </p:nvCxnSpPr>
        <p:spPr>
          <a:xfrm rot="16200000" flipV="1">
            <a:off x="1565032" y="4730262"/>
            <a:ext cx="544704" cy="275074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/>
          <p:cNvCxnSpPr>
            <a:stCxn id="49" idx="5"/>
          </p:cNvCxnSpPr>
          <p:nvPr/>
        </p:nvCxnSpPr>
        <p:spPr>
          <a:xfrm rot="16200000" flipH="1">
            <a:off x="2069540" y="5211322"/>
            <a:ext cx="439199" cy="462646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>
            <a:stCxn id="49" idx="4"/>
          </p:cNvCxnSpPr>
          <p:nvPr/>
        </p:nvCxnSpPr>
        <p:spPr>
          <a:xfrm rot="16200000" flipH="1">
            <a:off x="1793631" y="5462952"/>
            <a:ext cx="574430" cy="128954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円/楕円 48"/>
          <p:cNvSpPr/>
          <p:nvPr/>
        </p:nvSpPr>
        <p:spPr>
          <a:xfrm>
            <a:off x="1957753" y="5122983"/>
            <a:ext cx="117231" cy="11723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1477108" y="4044462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/>
              <a:t>p</a:t>
            </a:r>
            <a:endParaRPr kumimoji="1" lang="ja-JP" altLang="en-US" sz="2800" b="1" dirty="0"/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2485293" y="5486401"/>
            <a:ext cx="513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Symbol" pitchFamily="18" charset="2"/>
              </a:rPr>
              <a:t>p</a:t>
            </a:r>
            <a:r>
              <a:rPr kumimoji="1" lang="en-US" altLang="ja-JP" sz="2800" b="1" baseline="30000" dirty="0" smtClean="0">
                <a:latin typeface="Symbol" pitchFamily="18" charset="2"/>
              </a:rPr>
              <a:t>-</a:t>
            </a:r>
            <a:endParaRPr kumimoji="1" lang="ja-JP" altLang="en-US" sz="2800" b="1" baseline="30000" dirty="0">
              <a:latin typeface="Symbol" pitchFamily="18" charset="2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2028093" y="5697416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/>
              <a:t>p</a:t>
            </a:r>
            <a:endParaRPr kumimoji="1" lang="ja-JP" altLang="en-US" sz="2800" b="1" dirty="0"/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2625974" y="4278925"/>
            <a:ext cx="346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 smtClean="0"/>
              <a:t>n</a:t>
            </a:r>
            <a:endParaRPr kumimoji="1" lang="ja-JP" altLang="en-US" sz="2800" b="1" dirty="0"/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5100134" y="5153197"/>
            <a:ext cx="4038350" cy="1692771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u="sng" dirty="0" smtClean="0">
                <a:solidFill>
                  <a:schemeClr val="bg1"/>
                </a:solidFill>
              </a:rPr>
              <a:t>mass resolution for K-pp</a:t>
            </a:r>
          </a:p>
          <a:p>
            <a:r>
              <a:rPr lang="en-US" altLang="ja-JP" sz="2000" b="1" i="1" dirty="0" smtClean="0">
                <a:solidFill>
                  <a:schemeClr val="bg1"/>
                </a:solidFill>
              </a:rPr>
              <a:t>invariant mass</a:t>
            </a:r>
          </a:p>
          <a:p>
            <a:r>
              <a:rPr lang="en-US" altLang="ja-JP" sz="2000" dirty="0" smtClean="0">
                <a:solidFill>
                  <a:schemeClr val="bg1"/>
                </a:solidFill>
                <a:latin typeface="Symbol" pitchFamily="18" charset="2"/>
              </a:rPr>
              <a:t>  s </a:t>
            </a:r>
            <a:r>
              <a:rPr lang="en-US" altLang="ja-JP" sz="2000" dirty="0" smtClean="0">
                <a:solidFill>
                  <a:schemeClr val="bg1"/>
                </a:solidFill>
              </a:rPr>
              <a:t>= 19MeV/c</a:t>
            </a:r>
            <a:r>
              <a:rPr lang="en-US" altLang="ja-JP" sz="2000" baseline="30000" dirty="0" smtClean="0">
                <a:solidFill>
                  <a:schemeClr val="bg1"/>
                </a:solidFill>
              </a:rPr>
              <a:t>2</a:t>
            </a:r>
            <a:r>
              <a:rPr lang="en-US" altLang="ja-JP" sz="2000" dirty="0" smtClean="0">
                <a:solidFill>
                  <a:schemeClr val="bg1"/>
                </a:solidFill>
              </a:rPr>
              <a:t> (</a:t>
            </a:r>
            <a:r>
              <a:rPr lang="en-US" altLang="ja-JP" sz="2000" dirty="0" err="1" smtClean="0">
                <a:solidFill>
                  <a:schemeClr val="bg1"/>
                </a:solidFill>
                <a:latin typeface="Symbol" pitchFamily="18" charset="2"/>
              </a:rPr>
              <a:t>s</a:t>
            </a:r>
            <a:r>
              <a:rPr lang="en-US" altLang="ja-JP" sz="2000" baseline="-25000" dirty="0" err="1" smtClean="0">
                <a:solidFill>
                  <a:schemeClr val="bg1"/>
                </a:solidFill>
              </a:rPr>
              <a:t>CDC</a:t>
            </a:r>
            <a:r>
              <a:rPr lang="en-US" altLang="ja-JP" sz="2000" baseline="-25000" dirty="0" smtClean="0">
                <a:solidFill>
                  <a:schemeClr val="bg1"/>
                </a:solidFill>
              </a:rPr>
              <a:t> </a:t>
            </a:r>
            <a:r>
              <a:rPr lang="en-US" altLang="ja-JP" sz="2000" dirty="0" smtClean="0">
                <a:solidFill>
                  <a:schemeClr val="bg1"/>
                </a:solidFill>
              </a:rPr>
              <a:t>= 250</a:t>
            </a:r>
            <a:r>
              <a:rPr lang="en-US" altLang="ja-JP" sz="2000" dirty="0" smtClean="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US" altLang="ja-JP" sz="2000" dirty="0" smtClean="0">
                <a:solidFill>
                  <a:schemeClr val="bg1"/>
                </a:solidFill>
              </a:rPr>
              <a:t>m)</a:t>
            </a:r>
            <a:endParaRPr lang="en-US" altLang="ja-JP" sz="2000" b="1" i="1" dirty="0" smtClean="0">
              <a:solidFill>
                <a:schemeClr val="bg1"/>
              </a:solidFill>
            </a:endParaRPr>
          </a:p>
          <a:p>
            <a:r>
              <a:rPr lang="en-US" altLang="ja-JP" sz="2000" b="1" i="1" dirty="0" smtClean="0">
                <a:solidFill>
                  <a:schemeClr val="bg1"/>
                </a:solidFill>
              </a:rPr>
              <a:t>missing mass (for 1.3GeV/c neutron)</a:t>
            </a:r>
          </a:p>
          <a:p>
            <a:r>
              <a:rPr kumimoji="1" lang="en-US" altLang="ja-JP" sz="2000" dirty="0" smtClean="0">
                <a:solidFill>
                  <a:schemeClr val="bg1"/>
                </a:solidFill>
                <a:latin typeface="Symbol" pitchFamily="18" charset="2"/>
              </a:rPr>
              <a:t>  s </a:t>
            </a:r>
            <a:r>
              <a:rPr kumimoji="1" lang="en-US" altLang="ja-JP" sz="2000" dirty="0" smtClean="0">
                <a:solidFill>
                  <a:schemeClr val="bg1"/>
                </a:solidFill>
              </a:rPr>
              <a:t>= 9.2MeV/c</a:t>
            </a:r>
            <a:r>
              <a:rPr kumimoji="1" lang="en-US" altLang="ja-JP" sz="2000" baseline="30000" dirty="0" smtClean="0">
                <a:solidFill>
                  <a:schemeClr val="bg1"/>
                </a:solidFill>
              </a:rPr>
              <a:t>2</a:t>
            </a:r>
            <a:r>
              <a:rPr kumimoji="1" lang="en-US" altLang="ja-JP" sz="2000" dirty="0" smtClean="0">
                <a:solidFill>
                  <a:schemeClr val="bg1"/>
                </a:solidFill>
              </a:rPr>
              <a:t> (</a:t>
            </a:r>
            <a:r>
              <a:rPr kumimoji="1" lang="en-US" altLang="ja-JP" sz="2000" dirty="0" err="1" smtClean="0">
                <a:solidFill>
                  <a:schemeClr val="bg1"/>
                </a:solidFill>
                <a:latin typeface="Symbol" pitchFamily="18" charset="2"/>
              </a:rPr>
              <a:t>s</a:t>
            </a:r>
            <a:r>
              <a:rPr kumimoji="1" lang="en-US" altLang="ja-JP" sz="2000" baseline="-25000" dirty="0" err="1" smtClean="0">
                <a:solidFill>
                  <a:schemeClr val="bg1"/>
                </a:solidFill>
              </a:rPr>
              <a:t>ToF</a:t>
            </a:r>
            <a:r>
              <a:rPr kumimoji="1" lang="en-US" altLang="ja-JP" sz="2000" baseline="-25000" dirty="0" smtClean="0">
                <a:solidFill>
                  <a:schemeClr val="bg1"/>
                </a:solidFill>
              </a:rPr>
              <a:t> </a:t>
            </a:r>
            <a:r>
              <a:rPr kumimoji="1" lang="en-US" altLang="ja-JP" sz="2000" dirty="0" smtClean="0">
                <a:solidFill>
                  <a:schemeClr val="bg1"/>
                </a:solidFill>
              </a:rPr>
              <a:t>= 150ps)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grpSp>
        <p:nvGrpSpPr>
          <p:cNvPr id="41" name="グループ化 40"/>
          <p:cNvGrpSpPr/>
          <p:nvPr/>
        </p:nvGrpSpPr>
        <p:grpSpPr>
          <a:xfrm>
            <a:off x="7536066" y="2883883"/>
            <a:ext cx="1279689" cy="832332"/>
            <a:chOff x="7536066" y="2883883"/>
            <a:chExt cx="1279689" cy="832332"/>
          </a:xfrm>
        </p:grpSpPr>
        <p:sp>
          <p:nvSpPr>
            <p:cNvPr id="32" name="角丸四角形 31"/>
            <p:cNvSpPr/>
            <p:nvPr/>
          </p:nvSpPr>
          <p:spPr>
            <a:xfrm>
              <a:off x="7549663" y="2942492"/>
              <a:ext cx="1266092" cy="773723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" name="テキスト ボックス 62"/>
            <p:cNvSpPr txBox="1"/>
            <p:nvPr/>
          </p:nvSpPr>
          <p:spPr>
            <a:xfrm>
              <a:off x="7536066" y="2883883"/>
              <a:ext cx="125624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b="1" dirty="0" smtClean="0"/>
                <a:t>Neutron</a:t>
              </a:r>
            </a:p>
            <a:p>
              <a:pPr algn="ctr"/>
              <a:r>
                <a:rPr kumimoji="1" lang="en-US" altLang="ja-JP" sz="2400" b="1" dirty="0" err="1" smtClean="0"/>
                <a:t>ToF</a:t>
              </a:r>
              <a:r>
                <a:rPr kumimoji="1" lang="en-US" altLang="ja-JP" sz="2400" b="1" dirty="0" smtClean="0"/>
                <a:t> Wall</a:t>
              </a:r>
              <a:endParaRPr kumimoji="1" lang="ja-JP" altLang="en-US" sz="2400" b="1" dirty="0"/>
            </a:p>
          </p:txBody>
        </p:sp>
      </p:grpSp>
      <p:grpSp>
        <p:nvGrpSpPr>
          <p:cNvPr id="42" name="グループ化 41"/>
          <p:cNvGrpSpPr/>
          <p:nvPr/>
        </p:nvGrpSpPr>
        <p:grpSpPr>
          <a:xfrm>
            <a:off x="3364523" y="5474678"/>
            <a:ext cx="1513363" cy="1230924"/>
            <a:chOff x="3341076" y="5251939"/>
            <a:chExt cx="1513363" cy="1230924"/>
          </a:xfrm>
        </p:grpSpPr>
        <p:sp>
          <p:nvSpPr>
            <p:cNvPr id="39" name="角丸四角形 38"/>
            <p:cNvSpPr/>
            <p:nvPr/>
          </p:nvSpPr>
          <p:spPr>
            <a:xfrm>
              <a:off x="3423140" y="5251939"/>
              <a:ext cx="1430214" cy="123092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テキスト ボックス 60"/>
            <p:cNvSpPr txBox="1"/>
            <p:nvPr/>
          </p:nvSpPr>
          <p:spPr>
            <a:xfrm>
              <a:off x="3341076" y="5263665"/>
              <a:ext cx="151336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b="1" dirty="0" smtClean="0"/>
                <a:t>Cylindrical</a:t>
              </a:r>
            </a:p>
            <a:p>
              <a:pPr algn="ctr"/>
              <a:r>
                <a:rPr kumimoji="1" lang="en-US" altLang="ja-JP" sz="2400" b="1" dirty="0" smtClean="0"/>
                <a:t>Detector</a:t>
              </a:r>
            </a:p>
            <a:p>
              <a:pPr algn="ctr"/>
              <a:r>
                <a:rPr kumimoji="1" lang="en-US" altLang="ja-JP" sz="2400" b="1" dirty="0" smtClean="0"/>
                <a:t>System</a:t>
              </a:r>
            </a:p>
          </p:txBody>
        </p:sp>
      </p:grpSp>
      <p:grpSp>
        <p:nvGrpSpPr>
          <p:cNvPr id="38" name="グループ化 37"/>
          <p:cNvGrpSpPr/>
          <p:nvPr/>
        </p:nvGrpSpPr>
        <p:grpSpPr>
          <a:xfrm>
            <a:off x="4654061" y="4196861"/>
            <a:ext cx="2262554" cy="830997"/>
            <a:chOff x="4654061" y="4196861"/>
            <a:chExt cx="2262554" cy="830997"/>
          </a:xfrm>
        </p:grpSpPr>
        <p:sp>
          <p:nvSpPr>
            <p:cNvPr id="40" name="角丸四角形 39"/>
            <p:cNvSpPr/>
            <p:nvPr/>
          </p:nvSpPr>
          <p:spPr>
            <a:xfrm>
              <a:off x="4712679" y="4243754"/>
              <a:ext cx="2121875" cy="715108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テキスト ボックス 61"/>
            <p:cNvSpPr txBox="1"/>
            <p:nvPr/>
          </p:nvSpPr>
          <p:spPr>
            <a:xfrm>
              <a:off x="4654061" y="4196861"/>
              <a:ext cx="22625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b="1" dirty="0" smtClean="0"/>
                <a:t>Beam Sweeping</a:t>
              </a:r>
            </a:p>
            <a:p>
              <a:pPr algn="ctr"/>
              <a:r>
                <a:rPr kumimoji="1" lang="en-US" altLang="ja-JP" sz="2400" b="1" dirty="0" smtClean="0"/>
                <a:t>Magnet</a:t>
              </a:r>
              <a:endParaRPr kumimoji="1" lang="ja-JP" altLang="en-US" sz="2400" b="1" dirty="0"/>
            </a:p>
          </p:txBody>
        </p:sp>
      </p:grpSp>
      <p:sp>
        <p:nvSpPr>
          <p:cNvPr id="22" name="テキスト ボックス 21"/>
          <p:cNvSpPr txBox="1"/>
          <p:nvPr/>
        </p:nvSpPr>
        <p:spPr>
          <a:xfrm>
            <a:off x="0" y="2197408"/>
            <a:ext cx="17331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dirty="0" smtClean="0"/>
              <a:t>K1.8BR </a:t>
            </a:r>
          </a:p>
          <a:p>
            <a:pPr algn="ctr"/>
            <a:r>
              <a:rPr lang="en-US" altLang="ja-JP" sz="2800" b="1" dirty="0" smtClean="0"/>
              <a:t>Beam Line</a:t>
            </a:r>
          </a:p>
        </p:txBody>
      </p:sp>
      <p:cxnSp>
        <p:nvCxnSpPr>
          <p:cNvPr id="46" name="直線矢印コネクタ 45"/>
          <p:cNvCxnSpPr>
            <a:stCxn id="49" idx="7"/>
          </p:cNvCxnSpPr>
          <p:nvPr/>
        </p:nvCxnSpPr>
        <p:spPr>
          <a:xfrm rot="5400000" flipH="1" flipV="1">
            <a:off x="3701580" y="881763"/>
            <a:ext cx="2614624" cy="5902153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テキスト ボックス 58"/>
          <p:cNvSpPr txBox="1"/>
          <p:nvPr/>
        </p:nvSpPr>
        <p:spPr>
          <a:xfrm rot="20191787">
            <a:off x="4651032" y="3399694"/>
            <a:ext cx="2582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0B0F0"/>
                </a:solidFill>
              </a:rPr>
              <a:t>flight length = 15m</a:t>
            </a:r>
            <a:endParaRPr kumimoji="1" lang="ja-JP" altLang="en-US" sz="2400" b="1" dirty="0">
              <a:solidFill>
                <a:srgbClr val="00B0F0"/>
              </a:solidFill>
            </a:endParaRPr>
          </a:p>
        </p:txBody>
      </p:sp>
      <p:sp>
        <p:nvSpPr>
          <p:cNvPr id="43" name="フリーフォーム 42"/>
          <p:cNvSpPr/>
          <p:nvPr/>
        </p:nvSpPr>
        <p:spPr>
          <a:xfrm>
            <a:off x="2451100" y="1943100"/>
            <a:ext cx="323850" cy="374650"/>
          </a:xfrm>
          <a:custGeom>
            <a:avLst/>
            <a:gdLst>
              <a:gd name="connsiteX0" fmla="*/ 76200 w 323850"/>
              <a:gd name="connsiteY0" fmla="*/ 0 h 374650"/>
              <a:gd name="connsiteX1" fmla="*/ 0 w 323850"/>
              <a:gd name="connsiteY1" fmla="*/ 311150 h 374650"/>
              <a:gd name="connsiteX2" fmla="*/ 241300 w 323850"/>
              <a:gd name="connsiteY2" fmla="*/ 374650 h 374650"/>
              <a:gd name="connsiteX3" fmla="*/ 323850 w 323850"/>
              <a:gd name="connsiteY3" fmla="*/ 63500 h 374650"/>
              <a:gd name="connsiteX4" fmla="*/ 76200 w 323850"/>
              <a:gd name="connsiteY4" fmla="*/ 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850" h="374650">
                <a:moveTo>
                  <a:pt x="76200" y="0"/>
                </a:moveTo>
                <a:lnTo>
                  <a:pt x="0" y="311150"/>
                </a:lnTo>
                <a:lnTo>
                  <a:pt x="241300" y="374650"/>
                </a:lnTo>
                <a:lnTo>
                  <a:pt x="323850" y="63500"/>
                </a:lnTo>
                <a:lnTo>
                  <a:pt x="7620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フリーフォーム 44"/>
          <p:cNvSpPr/>
          <p:nvPr/>
        </p:nvSpPr>
        <p:spPr>
          <a:xfrm>
            <a:off x="2851150" y="1993900"/>
            <a:ext cx="342900" cy="469900"/>
          </a:xfrm>
          <a:custGeom>
            <a:avLst/>
            <a:gdLst>
              <a:gd name="connsiteX0" fmla="*/ 107950 w 342900"/>
              <a:gd name="connsiteY0" fmla="*/ 0 h 469900"/>
              <a:gd name="connsiteX1" fmla="*/ 0 w 342900"/>
              <a:gd name="connsiteY1" fmla="*/ 406400 h 469900"/>
              <a:gd name="connsiteX2" fmla="*/ 247650 w 342900"/>
              <a:gd name="connsiteY2" fmla="*/ 469900 h 469900"/>
              <a:gd name="connsiteX3" fmla="*/ 342900 w 342900"/>
              <a:gd name="connsiteY3" fmla="*/ 69850 h 469900"/>
              <a:gd name="connsiteX4" fmla="*/ 107950 w 342900"/>
              <a:gd name="connsiteY4" fmla="*/ 0 h 46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00" h="469900">
                <a:moveTo>
                  <a:pt x="107950" y="0"/>
                </a:moveTo>
                <a:lnTo>
                  <a:pt x="0" y="406400"/>
                </a:lnTo>
                <a:lnTo>
                  <a:pt x="247650" y="469900"/>
                </a:lnTo>
                <a:lnTo>
                  <a:pt x="342900" y="69850"/>
                </a:lnTo>
                <a:lnTo>
                  <a:pt x="10795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フリーフォーム 46"/>
          <p:cNvSpPr/>
          <p:nvPr/>
        </p:nvSpPr>
        <p:spPr>
          <a:xfrm>
            <a:off x="5003800" y="2457450"/>
            <a:ext cx="241300" cy="584200"/>
          </a:xfrm>
          <a:custGeom>
            <a:avLst/>
            <a:gdLst>
              <a:gd name="connsiteX0" fmla="*/ 0 w 241300"/>
              <a:gd name="connsiteY0" fmla="*/ 552450 h 584200"/>
              <a:gd name="connsiteX1" fmla="*/ 133350 w 241300"/>
              <a:gd name="connsiteY1" fmla="*/ 0 h 584200"/>
              <a:gd name="connsiteX2" fmla="*/ 241300 w 241300"/>
              <a:gd name="connsiteY2" fmla="*/ 25400 h 584200"/>
              <a:gd name="connsiteX3" fmla="*/ 101600 w 241300"/>
              <a:gd name="connsiteY3" fmla="*/ 584200 h 584200"/>
              <a:gd name="connsiteX4" fmla="*/ 0 w 241300"/>
              <a:gd name="connsiteY4" fmla="*/ 55245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300" h="584200">
                <a:moveTo>
                  <a:pt x="0" y="552450"/>
                </a:moveTo>
                <a:lnTo>
                  <a:pt x="133350" y="0"/>
                </a:lnTo>
                <a:lnTo>
                  <a:pt x="241300" y="25400"/>
                </a:lnTo>
                <a:lnTo>
                  <a:pt x="101600" y="584200"/>
                </a:lnTo>
                <a:lnTo>
                  <a:pt x="0" y="55245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2" name="直線コネクタ 51"/>
          <p:cNvCxnSpPr/>
          <p:nvPr/>
        </p:nvCxnSpPr>
        <p:spPr>
          <a:xfrm>
            <a:off x="2590800" y="2120900"/>
            <a:ext cx="2755900" cy="692150"/>
          </a:xfrm>
          <a:prstGeom prst="line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/>
          <p:cNvCxnSpPr/>
          <p:nvPr/>
        </p:nvCxnSpPr>
        <p:spPr>
          <a:xfrm flipV="1">
            <a:off x="3162300" y="2159000"/>
            <a:ext cx="2362200" cy="63500"/>
          </a:xfrm>
          <a:prstGeom prst="line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テキスト ボックス 65"/>
          <p:cNvSpPr txBox="1"/>
          <p:nvPr/>
        </p:nvSpPr>
        <p:spPr>
          <a:xfrm rot="778755">
            <a:off x="3829050" y="2565400"/>
            <a:ext cx="940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neutron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3657112" y="1835150"/>
            <a:ext cx="1685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Beam trajectory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2121876" y="2286000"/>
            <a:ext cx="766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2060"/>
                </a:solidFill>
              </a:rPr>
              <a:t>CDS &amp;</a:t>
            </a:r>
          </a:p>
          <a:p>
            <a:r>
              <a:rPr lang="en-US" altLang="ja-JP" dirty="0" smtClean="0">
                <a:solidFill>
                  <a:srgbClr val="002060"/>
                </a:solidFill>
              </a:rPr>
              <a:t>target</a:t>
            </a:r>
            <a:endParaRPr kumimoji="1" lang="en-US" altLang="ja-JP" dirty="0" smtClean="0">
              <a:solidFill>
                <a:srgbClr val="002060"/>
              </a:solidFill>
            </a:endParaRPr>
          </a:p>
        </p:txBody>
      </p:sp>
      <p:sp>
        <p:nvSpPr>
          <p:cNvPr id="79" name="テキスト ボックス 78"/>
          <p:cNvSpPr txBox="1"/>
          <p:nvPr/>
        </p:nvSpPr>
        <p:spPr>
          <a:xfrm>
            <a:off x="2555631" y="1324708"/>
            <a:ext cx="1087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002060"/>
                </a:solidFill>
              </a:rPr>
              <a:t>Sweeping</a:t>
            </a:r>
          </a:p>
          <a:p>
            <a:pPr algn="ctr"/>
            <a:r>
              <a:rPr lang="en-US" altLang="ja-JP" dirty="0" smtClean="0">
                <a:solidFill>
                  <a:srgbClr val="002060"/>
                </a:solidFill>
              </a:rPr>
              <a:t>Magnet</a:t>
            </a:r>
            <a:endParaRPr kumimoji="1" lang="ja-JP" altLang="en-US" dirty="0">
              <a:solidFill>
                <a:srgbClr val="002060"/>
              </a:solidFill>
            </a:endParaRPr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4572000" y="2965940"/>
            <a:ext cx="968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002060"/>
                </a:solidFill>
              </a:rPr>
              <a:t>Neutron</a:t>
            </a:r>
          </a:p>
          <a:p>
            <a:pPr algn="ctr"/>
            <a:r>
              <a:rPr lang="en-US" altLang="ja-JP" dirty="0" smtClean="0">
                <a:solidFill>
                  <a:srgbClr val="002060"/>
                </a:solidFill>
              </a:rPr>
              <a:t>Counter</a:t>
            </a:r>
            <a:endParaRPr kumimoji="1" lang="ja-JP" altLang="en-US" dirty="0">
              <a:solidFill>
                <a:srgbClr val="002060"/>
              </a:solidFill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422034" y="1371600"/>
            <a:ext cx="1469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002060"/>
                </a:solidFill>
              </a:rPr>
              <a:t>Beam Line</a:t>
            </a:r>
          </a:p>
          <a:p>
            <a:pPr algn="ctr"/>
            <a:r>
              <a:rPr kumimoji="1" lang="en-US" altLang="ja-JP" dirty="0" smtClean="0">
                <a:solidFill>
                  <a:srgbClr val="002060"/>
                </a:solidFill>
              </a:rPr>
              <a:t>Spectrometer</a:t>
            </a:r>
            <a:endParaRPr kumimoji="1" lang="ja-JP" alt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図 84" descr="CDS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37120"/>
            <a:ext cx="7788451" cy="6120880"/>
          </a:xfrm>
          <a:prstGeom prst="rect">
            <a:avLst/>
          </a:prstGeom>
        </p:spPr>
      </p:pic>
      <p:pic>
        <p:nvPicPr>
          <p:cNvPr id="84" name="図 83" descr="CDS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37120"/>
            <a:ext cx="7788451" cy="6120880"/>
          </a:xfrm>
          <a:prstGeom prst="rect">
            <a:avLst/>
          </a:prstGeom>
        </p:spPr>
      </p:pic>
      <p:pic>
        <p:nvPicPr>
          <p:cNvPr id="83" name="図 82" descr="CDS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37120"/>
            <a:ext cx="7788451" cy="6120880"/>
          </a:xfrm>
          <a:prstGeom prst="rect">
            <a:avLst/>
          </a:prstGeom>
        </p:spPr>
      </p:pic>
      <p:pic>
        <p:nvPicPr>
          <p:cNvPr id="82" name="図 81" descr="CDS2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737120"/>
            <a:ext cx="7788451" cy="6120880"/>
          </a:xfrm>
          <a:prstGeom prst="rect">
            <a:avLst/>
          </a:prstGeom>
        </p:spPr>
      </p:pic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9262"/>
          </a:xfr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>
            <a:normAutofit fontScale="90000"/>
          </a:bodyPr>
          <a:lstStyle/>
          <a:p>
            <a:r>
              <a:rPr kumimoji="1" lang="en-US" altLang="ja-JP" b="1" dirty="0" smtClean="0"/>
              <a:t>Cylindrical Detector System (CDS)</a:t>
            </a:r>
            <a:endParaRPr kumimoji="1" lang="ja-JP" altLang="en-US" b="1" dirty="0"/>
          </a:p>
        </p:txBody>
      </p:sp>
      <p:cxnSp>
        <p:nvCxnSpPr>
          <p:cNvPr id="74" name="直線矢印コネクタ 73"/>
          <p:cNvCxnSpPr/>
          <p:nvPr/>
        </p:nvCxnSpPr>
        <p:spPr>
          <a:xfrm rot="5400000">
            <a:off x="6429316" y="3275809"/>
            <a:ext cx="5217562" cy="791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テキスト ボックス 78"/>
          <p:cNvSpPr txBox="1"/>
          <p:nvPr/>
        </p:nvSpPr>
        <p:spPr>
          <a:xfrm rot="16200000">
            <a:off x="8672294" y="2982891"/>
            <a:ext cx="7184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b="1" i="1" spc="300" dirty="0" smtClean="0"/>
              <a:t>~2m</a:t>
            </a:r>
            <a:endParaRPr kumimoji="1" lang="ja-JP" altLang="en-US" b="1" i="1" spc="300" dirty="0"/>
          </a:p>
        </p:txBody>
      </p:sp>
      <p:pic>
        <p:nvPicPr>
          <p:cNvPr id="86" name="図 85" descr="CDS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737120"/>
            <a:ext cx="7788451" cy="6120880"/>
          </a:xfrm>
          <a:prstGeom prst="rect">
            <a:avLst/>
          </a:prstGeom>
        </p:spPr>
      </p:pic>
      <p:cxnSp>
        <p:nvCxnSpPr>
          <p:cNvPr id="17" name="直線矢印コネクタ 16"/>
          <p:cNvCxnSpPr>
            <a:stCxn id="19" idx="1"/>
          </p:cNvCxnSpPr>
          <p:nvPr/>
        </p:nvCxnSpPr>
        <p:spPr>
          <a:xfrm rot="10800000" flipV="1">
            <a:off x="5416063" y="1469648"/>
            <a:ext cx="1825711" cy="240993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7241773" y="1054150"/>
            <a:ext cx="1297150" cy="830997"/>
          </a:xfrm>
          <a:prstGeom prst="rect">
            <a:avLst/>
          </a:prstGeom>
          <a:noFill/>
          <a:ln w="2222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 smtClean="0"/>
              <a:t>Solenoid</a:t>
            </a:r>
          </a:p>
          <a:p>
            <a:pPr algn="ctr"/>
            <a:r>
              <a:rPr kumimoji="1" lang="en-US" altLang="ja-JP" sz="2400" b="1" dirty="0" smtClean="0"/>
              <a:t>Magnet</a:t>
            </a:r>
            <a:endParaRPr kumimoji="1" lang="ja-JP" altLang="en-US" sz="2400" b="1" dirty="0"/>
          </a:p>
        </p:txBody>
      </p:sp>
      <p:cxnSp>
        <p:nvCxnSpPr>
          <p:cNvPr id="21" name="直線矢印コネクタ 20"/>
          <p:cNvCxnSpPr>
            <a:stCxn id="22" idx="3"/>
          </p:cNvCxnSpPr>
          <p:nvPr/>
        </p:nvCxnSpPr>
        <p:spPr>
          <a:xfrm flipV="1">
            <a:off x="1879495" y="5320114"/>
            <a:ext cx="1238843" cy="614792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269632" y="5519407"/>
            <a:ext cx="1609863" cy="830997"/>
          </a:xfrm>
          <a:prstGeom prst="rect">
            <a:avLst/>
          </a:prstGeom>
          <a:noFill/>
          <a:ln w="2222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 err="1" smtClean="0"/>
              <a:t>Hodoscope</a:t>
            </a:r>
            <a:endParaRPr kumimoji="1" lang="en-US" altLang="ja-JP" sz="2400" b="1" dirty="0" smtClean="0"/>
          </a:p>
          <a:p>
            <a:pPr algn="ctr"/>
            <a:r>
              <a:rPr lang="en-US" altLang="ja-JP" sz="2400" b="1" dirty="0" smtClean="0"/>
              <a:t>Counter</a:t>
            </a:r>
            <a:endParaRPr kumimoji="1" lang="en-US" altLang="ja-JP" sz="2400" b="1" dirty="0" smtClean="0"/>
          </a:p>
        </p:txBody>
      </p:sp>
      <p:cxnSp>
        <p:nvCxnSpPr>
          <p:cNvPr id="30" name="直線矢印コネクタ 29"/>
          <p:cNvCxnSpPr>
            <a:stCxn id="31" idx="3"/>
          </p:cNvCxnSpPr>
          <p:nvPr/>
        </p:nvCxnSpPr>
        <p:spPr>
          <a:xfrm flipV="1">
            <a:off x="2032832" y="4759569"/>
            <a:ext cx="1273076" cy="5190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35169" y="4349260"/>
            <a:ext cx="1997663" cy="830997"/>
          </a:xfrm>
          <a:prstGeom prst="rect">
            <a:avLst/>
          </a:prstGeom>
          <a:noFill/>
          <a:ln w="2222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 smtClean="0"/>
              <a:t>Cylindrical</a:t>
            </a:r>
          </a:p>
          <a:p>
            <a:pPr algn="ctr"/>
            <a:r>
              <a:rPr lang="en-US" altLang="ja-JP" sz="2400" b="1" dirty="0" smtClean="0"/>
              <a:t>Drift Chamber</a:t>
            </a:r>
            <a:endParaRPr kumimoji="1" lang="en-US" altLang="ja-JP" sz="2400" b="1" dirty="0" smtClean="0"/>
          </a:p>
        </p:txBody>
      </p:sp>
      <p:cxnSp>
        <p:nvCxnSpPr>
          <p:cNvPr id="35" name="直線矢印コネクタ 34"/>
          <p:cNvCxnSpPr>
            <a:stCxn id="36" idx="1"/>
          </p:cNvCxnSpPr>
          <p:nvPr/>
        </p:nvCxnSpPr>
        <p:spPr>
          <a:xfrm rot="10800000" flipV="1">
            <a:off x="5366085" y="2454388"/>
            <a:ext cx="1887411" cy="1034769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7253495" y="2038890"/>
            <a:ext cx="1345240" cy="830997"/>
          </a:xfrm>
          <a:prstGeom prst="rect">
            <a:avLst/>
          </a:prstGeom>
          <a:noFill/>
          <a:ln w="2222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 smtClean="0"/>
              <a:t>Target</a:t>
            </a:r>
          </a:p>
          <a:p>
            <a:pPr algn="ctr"/>
            <a:r>
              <a:rPr kumimoji="1" lang="en-US" altLang="ja-JP" sz="2400" b="1" dirty="0" smtClean="0"/>
              <a:t>Chamber</a:t>
            </a:r>
            <a:endParaRPr kumimoji="1" lang="ja-JP" altLang="en-US" sz="2400" b="1" dirty="0"/>
          </a:p>
        </p:txBody>
      </p:sp>
      <p:cxnSp>
        <p:nvCxnSpPr>
          <p:cNvPr id="38" name="直線矢印コネクタ 37"/>
          <p:cNvCxnSpPr>
            <a:stCxn id="39" idx="1"/>
          </p:cNvCxnSpPr>
          <p:nvPr/>
        </p:nvCxnSpPr>
        <p:spPr>
          <a:xfrm rot="10800000" flipV="1">
            <a:off x="4876801" y="3440053"/>
            <a:ext cx="2247741" cy="334778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/>
          <p:cNvCxnSpPr>
            <a:stCxn id="45" idx="3"/>
          </p:cNvCxnSpPr>
          <p:nvPr/>
        </p:nvCxnSpPr>
        <p:spPr>
          <a:xfrm>
            <a:off x="1359877" y="1517470"/>
            <a:ext cx="3270738" cy="2292530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/>
          <p:cNvSpPr txBox="1"/>
          <p:nvPr/>
        </p:nvSpPr>
        <p:spPr>
          <a:xfrm>
            <a:off x="313434" y="1101971"/>
            <a:ext cx="1046443" cy="830997"/>
          </a:xfrm>
          <a:prstGeom prst="rect">
            <a:avLst/>
          </a:prstGeom>
          <a:noFill/>
          <a:ln w="2222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 smtClean="0"/>
              <a:t>L</a:t>
            </a:r>
            <a:r>
              <a:rPr kumimoji="1" lang="en-US" altLang="ja-JP" sz="2400" b="1" baseline="30000" dirty="0" smtClean="0"/>
              <a:t>3</a:t>
            </a:r>
            <a:r>
              <a:rPr kumimoji="1" lang="en-US" altLang="ja-JP" sz="2400" b="1" dirty="0" smtClean="0"/>
              <a:t>He Target</a:t>
            </a:r>
            <a:endParaRPr kumimoji="1" lang="ja-JP" altLang="en-US" sz="2400" b="1" dirty="0"/>
          </a:p>
        </p:txBody>
      </p:sp>
      <p:cxnSp>
        <p:nvCxnSpPr>
          <p:cNvPr id="54" name="直線矢印コネクタ 53"/>
          <p:cNvCxnSpPr>
            <a:stCxn id="55" idx="3"/>
          </p:cNvCxnSpPr>
          <p:nvPr/>
        </p:nvCxnSpPr>
        <p:spPr>
          <a:xfrm>
            <a:off x="1910862" y="3674514"/>
            <a:ext cx="1699846" cy="428563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テキスト ボックス 54"/>
          <p:cNvSpPr txBox="1"/>
          <p:nvPr/>
        </p:nvSpPr>
        <p:spPr>
          <a:xfrm>
            <a:off x="23446" y="3259015"/>
            <a:ext cx="1887416" cy="830997"/>
          </a:xfrm>
          <a:prstGeom prst="rect">
            <a:avLst/>
          </a:prstGeom>
          <a:noFill/>
          <a:ln w="2222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 smtClean="0"/>
              <a:t>Kaon Decay Veto </a:t>
            </a:r>
            <a:r>
              <a:rPr lang="en-US" altLang="ja-JP" sz="2400" b="1" dirty="0" smtClean="0"/>
              <a:t>Counter</a:t>
            </a:r>
            <a:endParaRPr kumimoji="1" lang="ja-JP" altLang="en-US" sz="2400" b="1" dirty="0"/>
          </a:p>
        </p:txBody>
      </p:sp>
      <p:cxnSp>
        <p:nvCxnSpPr>
          <p:cNvPr id="56" name="直線矢印コネクタ 55"/>
          <p:cNvCxnSpPr>
            <a:stCxn id="57" idx="3"/>
          </p:cNvCxnSpPr>
          <p:nvPr/>
        </p:nvCxnSpPr>
        <p:spPr>
          <a:xfrm>
            <a:off x="1544531" y="2619436"/>
            <a:ext cx="2593715" cy="1167118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テキスト ボックス 56"/>
          <p:cNvSpPr txBox="1"/>
          <p:nvPr/>
        </p:nvSpPr>
        <p:spPr>
          <a:xfrm>
            <a:off x="199291" y="2203937"/>
            <a:ext cx="1345240" cy="830997"/>
          </a:xfrm>
          <a:prstGeom prst="rect">
            <a:avLst/>
          </a:prstGeom>
          <a:noFill/>
          <a:ln w="2222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 smtClean="0"/>
              <a:t>Z-Vertex</a:t>
            </a:r>
          </a:p>
          <a:p>
            <a:pPr algn="ctr"/>
            <a:r>
              <a:rPr kumimoji="1" lang="en-US" altLang="ja-JP" sz="2400" b="1" dirty="0" smtClean="0"/>
              <a:t>Chamber</a:t>
            </a:r>
            <a:endParaRPr kumimoji="1" lang="ja-JP" altLang="en-US" sz="2400" b="1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7124541" y="3024554"/>
            <a:ext cx="1761551" cy="830997"/>
          </a:xfrm>
          <a:prstGeom prst="rect">
            <a:avLst/>
          </a:prstGeom>
          <a:noFill/>
          <a:ln w="2222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 smtClean="0"/>
              <a:t>Charge Veto Counter</a:t>
            </a:r>
            <a:endParaRPr kumimoji="1" lang="ja-JP" altLang="en-US" sz="2400" b="1" dirty="0"/>
          </a:p>
        </p:txBody>
      </p:sp>
      <p:sp>
        <p:nvSpPr>
          <p:cNvPr id="87" name="右矢印 86"/>
          <p:cNvSpPr/>
          <p:nvPr/>
        </p:nvSpPr>
        <p:spPr>
          <a:xfrm rot="20611860" flipV="1">
            <a:off x="3773349" y="3881442"/>
            <a:ext cx="396528" cy="247755"/>
          </a:xfrm>
          <a:prstGeom prst="rightArrow">
            <a:avLst>
              <a:gd name="adj1" fmla="val 29826"/>
              <a:gd name="adj2" fmla="val 56689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8" name="テキスト ボックス 87"/>
          <p:cNvSpPr txBox="1"/>
          <p:nvPr/>
        </p:nvSpPr>
        <p:spPr>
          <a:xfrm rot="20585527">
            <a:off x="3617612" y="4050898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FF00"/>
                </a:solidFill>
              </a:rPr>
              <a:t>B=0.5T</a:t>
            </a:r>
            <a:endParaRPr kumimoji="1" lang="ja-JP" altLang="en-US" sz="2400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1" grpId="0" animBg="1"/>
      <p:bldP spid="36" grpId="0" animBg="1"/>
      <p:bldP spid="45" grpId="0" animBg="1"/>
      <p:bldP spid="55" grpId="0" animBg="1"/>
      <p:bldP spid="57" grpId="0" animBg="1"/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 descr="evdis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6" y="1805691"/>
            <a:ext cx="9019127" cy="4786323"/>
          </a:xfrm>
          <a:prstGeom prst="rect">
            <a:avLst/>
          </a:prstGeom>
        </p:spPr>
      </p:pic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4555-ADA7-416B-8055-30C15A07EC6B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  <p:cxnSp>
        <p:nvCxnSpPr>
          <p:cNvPr id="5" name="直線矢印コネクタ 4"/>
          <p:cNvCxnSpPr/>
          <p:nvPr/>
        </p:nvCxnSpPr>
        <p:spPr>
          <a:xfrm rot="10800000">
            <a:off x="2595182" y="4257468"/>
            <a:ext cx="500066" cy="214314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/>
          <p:cNvCxnSpPr/>
          <p:nvPr/>
        </p:nvCxnSpPr>
        <p:spPr>
          <a:xfrm flipV="1">
            <a:off x="1840524" y="4078324"/>
            <a:ext cx="649151" cy="13157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1045351" y="3967977"/>
            <a:ext cx="861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accent3">
                    <a:lumMod val="50000"/>
                  </a:schemeClr>
                </a:solidFill>
                <a:latin typeface="Symbol" pitchFamily="18" charset="2"/>
              </a:rPr>
              <a:t>L</a:t>
            </a:r>
            <a:r>
              <a:rPr kumimoji="1" lang="en-US" altLang="ja-JP" sz="24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ja-JP" sz="2400" b="1" dirty="0" err="1" smtClean="0">
                <a:solidFill>
                  <a:schemeClr val="accent3">
                    <a:lumMod val="50000"/>
                  </a:schemeClr>
                </a:solidFill>
              </a:rPr>
              <a:t>vtx</a:t>
            </a:r>
            <a:endParaRPr kumimoji="1" lang="ja-JP" alt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058979" y="4222981"/>
            <a:ext cx="1242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accent3">
                    <a:lumMod val="50000"/>
                  </a:schemeClr>
                </a:solidFill>
              </a:rPr>
              <a:t>K-pp </a:t>
            </a:r>
            <a:r>
              <a:rPr kumimoji="1" lang="en-US" altLang="ja-JP" sz="2400" b="1" dirty="0" err="1" smtClean="0">
                <a:solidFill>
                  <a:schemeClr val="accent3">
                    <a:lumMod val="50000"/>
                  </a:schemeClr>
                </a:solidFill>
              </a:rPr>
              <a:t>vtx</a:t>
            </a:r>
            <a:endParaRPr kumimoji="1" lang="ja-JP" alt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330676" y="4866342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p</a:t>
            </a:r>
            <a:endParaRPr kumimoji="1" lang="ja-JP" altLang="en-US" sz="2400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110643" y="2868278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p</a:t>
            </a:r>
            <a:endParaRPr kumimoji="1" lang="ja-JP" altLang="en-US" sz="2400" b="1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141040" y="3068669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atin typeface="Symbol" pitchFamily="18" charset="2"/>
              </a:rPr>
              <a:t>p</a:t>
            </a:r>
            <a:r>
              <a:rPr kumimoji="1" lang="en-US" altLang="ja-JP" sz="2400" b="1" dirty="0" smtClean="0"/>
              <a:t>-</a:t>
            </a:r>
            <a:endParaRPr kumimoji="1" lang="ja-JP" altLang="en-US" sz="2400" b="1" dirty="0"/>
          </a:p>
        </p:txBody>
      </p:sp>
      <p:cxnSp>
        <p:nvCxnSpPr>
          <p:cNvPr id="14" name="直線矢印コネクタ 13"/>
          <p:cNvCxnSpPr/>
          <p:nvPr/>
        </p:nvCxnSpPr>
        <p:spPr>
          <a:xfrm>
            <a:off x="7667280" y="4186031"/>
            <a:ext cx="714380" cy="158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7915663" y="3723334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n</a:t>
            </a:r>
            <a:endParaRPr kumimoji="1" lang="ja-JP" altLang="en-US" sz="2400" b="1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689835" y="4251948"/>
            <a:ext cx="1383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/>
              <a:t>~1300MeV/c</a:t>
            </a:r>
            <a:endParaRPr kumimoji="1" lang="ja-JP" altLang="en-US" i="1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217650" y="3266860"/>
            <a:ext cx="1266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/>
              <a:t>~400MeV/c</a:t>
            </a:r>
            <a:endParaRPr kumimoji="1" lang="ja-JP" altLang="en-US" i="1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965194" y="3434963"/>
            <a:ext cx="1266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/>
              <a:t>~150MeV/c</a:t>
            </a:r>
            <a:endParaRPr kumimoji="1" lang="ja-JP" altLang="en-US" i="1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139017" y="5259120"/>
            <a:ext cx="1266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/>
              <a:t>~500MeV/c</a:t>
            </a:r>
            <a:endParaRPr kumimoji="1" lang="ja-JP" altLang="en-US" i="1" dirty="0"/>
          </a:p>
        </p:txBody>
      </p:sp>
      <p:sp>
        <p:nvSpPr>
          <p:cNvPr id="23" name="タイトル 1"/>
          <p:cNvSpPr txBox="1">
            <a:spLocks/>
          </p:cNvSpPr>
          <p:nvPr/>
        </p:nvSpPr>
        <p:spPr>
          <a:xfrm>
            <a:off x="0" y="0"/>
            <a:ext cx="9144000" cy="539262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Expected</a:t>
            </a:r>
            <a:r>
              <a:rPr kumimoji="1" lang="en-US" altLang="ja-JP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Kinematics</a:t>
            </a:r>
            <a:r>
              <a:rPr kumimoji="1" lang="en-US" altLang="ja-JP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for K-pp Decay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6832428" y="5009545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p</a:t>
            </a:r>
            <a:endParaRPr kumimoji="1" lang="ja-JP" altLang="en-US" sz="2400" b="1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6354489" y="2812190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p</a:t>
            </a:r>
            <a:endParaRPr kumimoji="1" lang="ja-JP" altLang="en-US" sz="2400" b="1" dirty="0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7326271" y="2813290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atin typeface="Symbol" pitchFamily="18" charset="2"/>
              </a:rPr>
              <a:t>p</a:t>
            </a:r>
            <a:r>
              <a:rPr kumimoji="1" lang="en-US" altLang="ja-JP" sz="2400" b="1" dirty="0" smtClean="0"/>
              <a:t>-</a:t>
            </a:r>
            <a:endParaRPr kumimoji="1" lang="ja-JP" altLang="en-US" sz="2400" b="1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09602" y="550986"/>
            <a:ext cx="41027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l"/>
            </a:pPr>
            <a:r>
              <a:rPr kumimoji="1" lang="en-US" altLang="ja-JP" sz="2400" b="1" dirty="0" smtClean="0">
                <a:solidFill>
                  <a:srgbClr val="002060"/>
                </a:solidFill>
              </a:rPr>
              <a:t>binding energy = 100MeV/c</a:t>
            </a:r>
            <a:r>
              <a:rPr kumimoji="1" lang="en-US" altLang="ja-JP" sz="2400" b="1" baseline="30000" dirty="0" smtClean="0">
                <a:solidFill>
                  <a:srgbClr val="002060"/>
                </a:solidFill>
              </a:rPr>
              <a:t>2</a:t>
            </a:r>
          </a:p>
          <a:p>
            <a:pPr>
              <a:buFont typeface="Wingdings" pitchFamily="2" charset="2"/>
              <a:buChar char="l"/>
            </a:pPr>
            <a:r>
              <a:rPr lang="en-US" altLang="ja-JP" sz="2400" b="1" dirty="0" smtClean="0">
                <a:solidFill>
                  <a:srgbClr val="002060"/>
                </a:solidFill>
              </a:rPr>
              <a:t>Isotropic decay of K-pp </a:t>
            </a:r>
            <a:endParaRPr kumimoji="1" lang="en-US" altLang="ja-JP" sz="2400" b="1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l"/>
            </a:pPr>
            <a:r>
              <a:rPr lang="en-US" altLang="ja-JP" sz="2400" b="1" dirty="0" smtClean="0">
                <a:solidFill>
                  <a:srgbClr val="002060"/>
                </a:solidFill>
              </a:rPr>
              <a:t>with forward </a:t>
            </a:r>
            <a:r>
              <a:rPr kumimoji="1" lang="en-US" altLang="ja-JP" sz="2400" b="1" dirty="0" smtClean="0">
                <a:solidFill>
                  <a:srgbClr val="002060"/>
                </a:solidFill>
              </a:rPr>
              <a:t>neutron</a:t>
            </a:r>
            <a:endParaRPr kumimoji="1" lang="ja-JP" altLang="en-US" sz="2400" b="1" dirty="0">
              <a:solidFill>
                <a:srgbClr val="002060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386322" y="539261"/>
            <a:ext cx="2757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i="1" dirty="0" smtClean="0">
                <a:solidFill>
                  <a:srgbClr val="7030A0"/>
                </a:solidFill>
              </a:rPr>
              <a:t>Calculated </a:t>
            </a:r>
            <a:r>
              <a:rPr lang="en-US" altLang="ja-JP" sz="2000" b="1" i="1" dirty="0" smtClean="0">
                <a:solidFill>
                  <a:srgbClr val="7030A0"/>
                </a:solidFill>
              </a:rPr>
              <a:t>using</a:t>
            </a:r>
            <a:r>
              <a:rPr kumimoji="1" lang="en-US" altLang="ja-JP" sz="2000" b="1" i="1" dirty="0" smtClean="0">
                <a:solidFill>
                  <a:srgbClr val="7030A0"/>
                </a:solidFill>
              </a:rPr>
              <a:t> Geant4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519875" y="2706129"/>
            <a:ext cx="61085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6000" b="1" dirty="0" smtClean="0"/>
              <a:t>Preparation Status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" y="0"/>
            <a:ext cx="3768714" cy="946116"/>
          </a:xfrm>
        </p:spPr>
        <p:txBody>
          <a:bodyPr>
            <a:normAutofit fontScale="90000"/>
          </a:bodyPr>
          <a:lstStyle/>
          <a:p>
            <a:r>
              <a:rPr lang="en-US" altLang="ja-JP" u="sng" dirty="0" smtClean="0"/>
              <a:t>K1.8BR </a:t>
            </a:r>
            <a:r>
              <a:rPr lang="en-US" altLang="ja-JP" u="sng" dirty="0" err="1" smtClean="0"/>
              <a:t>beamline</a:t>
            </a:r>
            <a:endParaRPr kumimoji="1" lang="ja-JP" altLang="en-US" u="sng" dirty="0"/>
          </a:p>
        </p:txBody>
      </p:sp>
      <p:pic>
        <p:nvPicPr>
          <p:cNvPr id="3" name="図 2" descr="K18BRエリア案 MODEL (1).png"/>
          <p:cNvPicPr>
            <a:picLocks noChangeAspect="1"/>
          </p:cNvPicPr>
          <p:nvPr/>
        </p:nvPicPr>
        <p:blipFill>
          <a:blip r:embed="rId4"/>
          <a:srcRect t="14701" r="35960"/>
          <a:stretch>
            <a:fillRect/>
          </a:stretch>
        </p:blipFill>
        <p:spPr>
          <a:xfrm rot="5400000">
            <a:off x="2144724" y="-1089066"/>
            <a:ext cx="4854555" cy="9144000"/>
          </a:xfrm>
          <a:prstGeom prst="rect">
            <a:avLst/>
          </a:prstGeom>
        </p:spPr>
      </p:pic>
      <p:pic>
        <p:nvPicPr>
          <p:cNvPr id="10" name="図 9" descr="DSCN22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68395" y="4337655"/>
            <a:ext cx="3074968" cy="2306226"/>
          </a:xfrm>
          <a:prstGeom prst="rect">
            <a:avLst/>
          </a:prstGeom>
        </p:spPr>
      </p:pic>
      <p:pic>
        <p:nvPicPr>
          <p:cNvPr id="11" name="図 10" descr="DSCN2210.JPG"/>
          <p:cNvPicPr>
            <a:picLocks noChangeAspect="1"/>
          </p:cNvPicPr>
          <p:nvPr/>
        </p:nvPicPr>
        <p:blipFill>
          <a:blip r:embed="rId6" cstate="print"/>
          <a:srcRect l="7958" r="18144"/>
          <a:stretch>
            <a:fillRect/>
          </a:stretch>
        </p:blipFill>
        <p:spPr>
          <a:xfrm>
            <a:off x="0" y="1311246"/>
            <a:ext cx="2600298" cy="2639108"/>
          </a:xfrm>
          <a:prstGeom prst="rect">
            <a:avLst/>
          </a:prstGeom>
        </p:spPr>
      </p:pic>
      <p:pic>
        <p:nvPicPr>
          <p:cNvPr id="15" name="図 78" descr="DSC00172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28412" y="4202801"/>
            <a:ext cx="1880420" cy="2507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9" name="図 8" descr="DSCN2208.JPG"/>
          <p:cNvPicPr>
            <a:picLocks noChangeAspect="1"/>
          </p:cNvPicPr>
          <p:nvPr/>
        </p:nvPicPr>
        <p:blipFill>
          <a:blip r:embed="rId8" cstate="print"/>
          <a:srcRect t="21358"/>
          <a:stretch>
            <a:fillRect/>
          </a:stretch>
        </p:blipFill>
        <p:spPr>
          <a:xfrm>
            <a:off x="3658041" y="0"/>
            <a:ext cx="3652434" cy="2154267"/>
          </a:xfrm>
          <a:prstGeom prst="rect">
            <a:avLst/>
          </a:prstGeom>
        </p:spPr>
      </p:pic>
      <p:pic>
        <p:nvPicPr>
          <p:cNvPr id="18" name="Picture 11" descr="DSCF0538"/>
          <p:cNvPicPr>
            <a:picLocks noChangeAspect="1" noChangeArrowheads="1"/>
          </p:cNvPicPr>
          <p:nvPr/>
        </p:nvPicPr>
        <p:blipFill>
          <a:blip r:embed="rId9" cstate="print"/>
          <a:srcRect l="13618" r="22162"/>
          <a:stretch>
            <a:fillRect/>
          </a:stretch>
        </p:blipFill>
        <p:spPr bwMode="auto">
          <a:xfrm>
            <a:off x="6957583" y="1238220"/>
            <a:ext cx="2186417" cy="2562457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6" name="直線矢印コネクタ 15"/>
          <p:cNvCxnSpPr>
            <a:stCxn id="9" idx="2"/>
          </p:cNvCxnSpPr>
          <p:nvPr/>
        </p:nvCxnSpPr>
        <p:spPr>
          <a:xfrm rot="5400000">
            <a:off x="4262968" y="1404423"/>
            <a:ext cx="471447" cy="197113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>
            <a:stCxn id="11" idx="3"/>
          </p:cNvCxnSpPr>
          <p:nvPr/>
        </p:nvCxnSpPr>
        <p:spPr>
          <a:xfrm>
            <a:off x="2600298" y="2630800"/>
            <a:ext cx="1460520" cy="83471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>
            <a:stCxn id="10" idx="0"/>
          </p:cNvCxnSpPr>
          <p:nvPr/>
        </p:nvCxnSpPr>
        <p:spPr>
          <a:xfrm rot="5400000" flipH="1" flipV="1">
            <a:off x="3142109" y="3401057"/>
            <a:ext cx="800368" cy="107282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>
            <a:stCxn id="15" idx="0"/>
          </p:cNvCxnSpPr>
          <p:nvPr/>
        </p:nvCxnSpPr>
        <p:spPr>
          <a:xfrm rot="16200000" flipV="1">
            <a:off x="4901459" y="3135637"/>
            <a:ext cx="593327" cy="154100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>
            <a:stCxn id="18" idx="2"/>
          </p:cNvCxnSpPr>
          <p:nvPr/>
        </p:nvCxnSpPr>
        <p:spPr>
          <a:xfrm rot="5400000">
            <a:off x="7665651" y="4139248"/>
            <a:ext cx="723713" cy="4657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190440" y="3465513"/>
            <a:ext cx="1997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FFFF00"/>
                </a:solidFill>
              </a:rPr>
              <a:t>Solenoid Magnet</a:t>
            </a:r>
            <a:endParaRPr kumimoji="1" lang="ja-JP" altLang="en-US" sz="2000" b="1" dirty="0">
              <a:solidFill>
                <a:srgbClr val="FFFF0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509053" y="5930088"/>
            <a:ext cx="29535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dirty="0" smtClean="0">
                <a:solidFill>
                  <a:srgbClr val="FFFF00"/>
                </a:solidFill>
              </a:rPr>
              <a:t>Cylindrical Drift Chamber</a:t>
            </a:r>
          </a:p>
          <a:p>
            <a:pPr algn="ctr"/>
            <a:r>
              <a:rPr lang="en-US" altLang="ja-JP" sz="2000" b="1" dirty="0" smtClean="0">
                <a:solidFill>
                  <a:srgbClr val="FFFF00"/>
                </a:solidFill>
              </a:rPr>
              <a:t>+</a:t>
            </a:r>
            <a:r>
              <a:rPr lang="ja-JP" altLang="en-US" sz="2000" b="1" dirty="0" smtClean="0">
                <a:solidFill>
                  <a:srgbClr val="FFFF00"/>
                </a:solidFill>
              </a:rPr>
              <a:t> </a:t>
            </a:r>
            <a:r>
              <a:rPr lang="en-US" altLang="ja-JP" sz="2000" b="1" dirty="0" smtClean="0">
                <a:solidFill>
                  <a:srgbClr val="FFFF00"/>
                </a:solidFill>
              </a:rPr>
              <a:t>Cylindrical </a:t>
            </a:r>
            <a:r>
              <a:rPr lang="en-US" altLang="ja-JP" sz="2000" b="1" dirty="0" err="1" smtClean="0">
                <a:solidFill>
                  <a:srgbClr val="FFFF00"/>
                </a:solidFill>
              </a:rPr>
              <a:t>Hodoscope</a:t>
            </a:r>
            <a:endParaRPr kumimoji="1" lang="ja-JP" altLang="en-US" sz="2000" b="1" dirty="0">
              <a:solidFill>
                <a:srgbClr val="FFFF00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182360" y="0"/>
            <a:ext cx="27767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FFFF00"/>
                </a:solidFill>
              </a:rPr>
              <a:t>Beam-line Spectrometer</a:t>
            </a:r>
            <a:endParaRPr kumimoji="1" lang="ja-JP" altLang="en-US" sz="2000" b="1" dirty="0">
              <a:solidFill>
                <a:srgbClr val="FFFF00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983658" y="4275827"/>
            <a:ext cx="8422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dirty="0" smtClean="0">
                <a:solidFill>
                  <a:srgbClr val="FFFF00"/>
                </a:solidFill>
              </a:rPr>
              <a:t>L</a:t>
            </a:r>
            <a:r>
              <a:rPr lang="en-US" altLang="ja-JP" sz="2000" b="1" baseline="30000" dirty="0" smtClean="0">
                <a:solidFill>
                  <a:srgbClr val="FFFF00"/>
                </a:solidFill>
              </a:rPr>
              <a:t>3</a:t>
            </a:r>
            <a:r>
              <a:rPr kumimoji="1" lang="en-US" altLang="ja-JP" sz="2000" b="1" dirty="0" smtClean="0">
                <a:solidFill>
                  <a:srgbClr val="FFFF00"/>
                </a:solidFill>
              </a:rPr>
              <a:t>He</a:t>
            </a:r>
          </a:p>
          <a:p>
            <a:pPr algn="ctr"/>
            <a:r>
              <a:rPr lang="en-US" altLang="ja-JP" sz="2000" b="1" dirty="0" smtClean="0">
                <a:solidFill>
                  <a:srgbClr val="FFFF00"/>
                </a:solidFill>
              </a:rPr>
              <a:t>Target</a:t>
            </a:r>
            <a:endParaRPr kumimoji="1" lang="ja-JP" altLang="en-US" sz="2000" b="1" dirty="0">
              <a:solidFill>
                <a:srgbClr val="FFFF00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7200936" y="3282948"/>
            <a:ext cx="1984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FFFF00"/>
                </a:solidFill>
              </a:rPr>
              <a:t>Neutron Counter</a:t>
            </a:r>
            <a:endParaRPr kumimoji="1" lang="ja-JP" altLang="en-US" sz="2000" b="1" dirty="0">
              <a:solidFill>
                <a:srgbClr val="FFFF00"/>
              </a:solidFill>
            </a:endParaRPr>
          </a:p>
        </p:txBody>
      </p:sp>
      <p:grpSp>
        <p:nvGrpSpPr>
          <p:cNvPr id="6" name="グループ化 11"/>
          <p:cNvGrpSpPr/>
          <p:nvPr/>
        </p:nvGrpSpPr>
        <p:grpSpPr>
          <a:xfrm>
            <a:off x="706070" y="776817"/>
            <a:ext cx="7724287" cy="5510241"/>
            <a:chOff x="3189156" y="676787"/>
            <a:chExt cx="5496994" cy="4122745"/>
          </a:xfrm>
        </p:grpSpPr>
        <p:pic>
          <p:nvPicPr>
            <p:cNvPr id="5" name="図 4" descr="IMG_0335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189156" y="676787"/>
              <a:ext cx="5496994" cy="4122745"/>
            </a:xfrm>
            <a:prstGeom prst="rect">
              <a:avLst/>
            </a:prstGeom>
          </p:spPr>
        </p:pic>
        <p:cxnSp>
          <p:nvCxnSpPr>
            <p:cNvPr id="7" name="直線矢印コネクタ 6"/>
            <p:cNvCxnSpPr/>
            <p:nvPr/>
          </p:nvCxnSpPr>
          <p:spPr>
            <a:xfrm rot="16200000" flipH="1">
              <a:off x="5856199" y="3213871"/>
              <a:ext cx="2081241" cy="620721"/>
            </a:xfrm>
            <a:prstGeom prst="straightConnector1">
              <a:avLst/>
            </a:prstGeom>
            <a:ln w="47625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テキスト ボックス 7"/>
            <p:cNvSpPr txBox="1"/>
            <p:nvPr/>
          </p:nvSpPr>
          <p:spPr>
            <a:xfrm rot="4345311">
              <a:off x="6903453" y="3702224"/>
              <a:ext cx="685075" cy="3285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 smtClean="0"/>
                <a:t>Beam</a:t>
              </a:r>
              <a:endParaRPr kumimoji="1" lang="ja-JP" altLang="en-US" sz="2400" b="1" dirty="0"/>
            </a:p>
          </p:txBody>
        </p:sp>
      </p:grp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  <p:bldP spid="23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DSCN2208.JPG"/>
          <p:cNvPicPr>
            <a:picLocks noChangeAspect="1"/>
          </p:cNvPicPr>
          <p:nvPr/>
        </p:nvPicPr>
        <p:blipFill>
          <a:blip r:embed="rId3" cstate="print"/>
          <a:srcRect t="21358"/>
          <a:stretch>
            <a:fillRect/>
          </a:stretch>
        </p:blipFill>
        <p:spPr>
          <a:xfrm>
            <a:off x="-1" y="562706"/>
            <a:ext cx="4809943" cy="2836985"/>
          </a:xfrm>
          <a:prstGeom prst="rect">
            <a:avLst/>
          </a:prstGeom>
        </p:spPr>
      </p:pic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  <p:sp>
        <p:nvSpPr>
          <p:cNvPr id="3" name="タイトル 1"/>
          <p:cNvSpPr txBox="1">
            <a:spLocks/>
          </p:cNvSpPr>
          <p:nvPr/>
        </p:nvSpPr>
        <p:spPr>
          <a:xfrm>
            <a:off x="0" y="0"/>
            <a:ext cx="9144000" cy="539262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 anchor="ctr" anchorCtr="0">
            <a:noAutofit/>
          </a:bodyPr>
          <a:lstStyle/>
          <a:p>
            <a:pPr algn="ctr"/>
            <a:r>
              <a:rPr lang="en-US" altLang="ja-JP" sz="4000" b="1" dirty="0" smtClean="0"/>
              <a:t>Beam-line Spectrometer</a:t>
            </a:r>
          </a:p>
        </p:txBody>
      </p:sp>
      <p:pic>
        <p:nvPicPr>
          <p:cNvPr id="5" name="図 4" descr="asa-20090220-1_ページ_06.png"/>
          <p:cNvPicPr>
            <a:picLocks noChangeAspect="1"/>
          </p:cNvPicPr>
          <p:nvPr/>
        </p:nvPicPr>
        <p:blipFill>
          <a:blip r:embed="rId4"/>
          <a:srcRect l="11026" t="9470" r="14872" b="12009"/>
          <a:stretch>
            <a:fillRect/>
          </a:stretch>
        </p:blipFill>
        <p:spPr>
          <a:xfrm>
            <a:off x="4574546" y="3434862"/>
            <a:ext cx="4569454" cy="3423138"/>
          </a:xfrm>
          <a:prstGeom prst="rect">
            <a:avLst/>
          </a:prstGeom>
        </p:spPr>
      </p:pic>
      <p:pic>
        <p:nvPicPr>
          <p:cNvPr id="7" name="図 6" descr="asa-20090220-1_ページ_02.png"/>
          <p:cNvPicPr>
            <a:picLocks noChangeAspect="1"/>
          </p:cNvPicPr>
          <p:nvPr/>
        </p:nvPicPr>
        <p:blipFill>
          <a:blip r:embed="rId5"/>
          <a:srcRect l="16282" t="6395" r="11154" b="10747"/>
          <a:stretch>
            <a:fillRect/>
          </a:stretch>
        </p:blipFill>
        <p:spPr>
          <a:xfrm>
            <a:off x="392956" y="3505324"/>
            <a:ext cx="4161692" cy="3360236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4818186" y="807774"/>
            <a:ext cx="43258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 smtClean="0"/>
              <a:t>On Feb. 12</a:t>
            </a:r>
            <a:r>
              <a:rPr lang="en-US" altLang="ja-JP" sz="2800" b="1" baseline="30000" dirty="0" smtClean="0"/>
              <a:t>th</a:t>
            </a:r>
            <a:r>
              <a:rPr lang="en-US" altLang="ja-JP" sz="2800" b="1" dirty="0" smtClean="0"/>
              <a:t>, 2009, the first beam was transported to K1.8BR beam-line!</a:t>
            </a:r>
            <a:endParaRPr kumimoji="1" lang="ja-JP" altLang="en-US" sz="2800" b="1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748979" y="2389241"/>
            <a:ext cx="4454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K/</a:t>
            </a:r>
            <a:r>
              <a:rPr lang="en-US" sz="2400" b="1" dirty="0" smtClean="0">
                <a:solidFill>
                  <a:srgbClr val="0070C0"/>
                </a:solidFill>
                <a:latin typeface="Symbol" pitchFamily="18" charset="2"/>
              </a:rPr>
              <a:t>p</a:t>
            </a:r>
            <a:r>
              <a:rPr lang="en-US" sz="2400" b="1" dirty="0" smtClean="0">
                <a:solidFill>
                  <a:srgbClr val="0070C0"/>
                </a:solidFill>
              </a:rPr>
              <a:t> separation will be proceeded step by step from now on ...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 descr="hatsuda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959223" y="2373469"/>
            <a:ext cx="3632166" cy="4469163"/>
          </a:xfrm>
          <a:prstGeom prst="rect">
            <a:avLst/>
          </a:prstGeom>
        </p:spPr>
      </p:pic>
      <p:grpSp>
        <p:nvGrpSpPr>
          <p:cNvPr id="2" name="グループ化 24"/>
          <p:cNvGrpSpPr/>
          <p:nvPr/>
        </p:nvGrpSpPr>
        <p:grpSpPr>
          <a:xfrm>
            <a:off x="4589587" y="4401312"/>
            <a:ext cx="1966425" cy="1830824"/>
            <a:chOff x="4516435" y="4169664"/>
            <a:chExt cx="1966425" cy="1830824"/>
          </a:xfrm>
        </p:grpSpPr>
        <p:sp>
          <p:nvSpPr>
            <p:cNvPr id="24" name="円/楕円 23"/>
            <p:cNvSpPr/>
            <p:nvPr/>
          </p:nvSpPr>
          <p:spPr>
            <a:xfrm>
              <a:off x="6236677" y="4278923"/>
              <a:ext cx="222738" cy="22273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6" name="直線矢印コネクタ 25"/>
            <p:cNvCxnSpPr>
              <a:stCxn id="24" idx="3"/>
              <a:endCxn id="23" idx="0"/>
            </p:cNvCxnSpPr>
            <p:nvPr/>
          </p:nvCxnSpPr>
          <p:spPr>
            <a:xfrm rot="5400000">
              <a:off x="4627142" y="4358334"/>
              <a:ext cx="1531447" cy="175286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角丸四角形 21"/>
            <p:cNvSpPr/>
            <p:nvPr/>
          </p:nvSpPr>
          <p:spPr>
            <a:xfrm>
              <a:off x="4657343" y="4169664"/>
              <a:ext cx="1825517" cy="1609344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9262"/>
          </a:xfr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>
            <a:normAutofit fontScale="90000"/>
          </a:bodyPr>
          <a:lstStyle/>
          <a:p>
            <a:r>
              <a:rPr kumimoji="1" lang="en-US" altLang="ja-JP" b="1" dirty="0" smtClean="0"/>
              <a:t>Introduction --- Neutron Star</a:t>
            </a:r>
            <a:endParaRPr kumimoji="1" lang="ja-JP" altLang="en-US" b="1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767072" y="560833"/>
            <a:ext cx="3950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 smtClean="0"/>
              <a:t>high-density matter above </a:t>
            </a:r>
          </a:p>
          <a:p>
            <a:pPr algn="ctr"/>
            <a:r>
              <a:rPr lang="en-US" altLang="ja-JP" sz="2400" b="1" dirty="0" smtClean="0"/>
              <a:t>the nuclear density?</a:t>
            </a:r>
            <a:endParaRPr kumimoji="1" lang="ja-JP" altLang="en-US" sz="2400" b="1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340352" y="1819135"/>
            <a:ext cx="4771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core material of neutron stars</a:t>
            </a:r>
            <a:endParaRPr kumimoji="1" lang="ja-JP" altLang="en-US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グループ化 19"/>
          <p:cNvGrpSpPr/>
          <p:nvPr/>
        </p:nvGrpSpPr>
        <p:grpSpPr>
          <a:xfrm>
            <a:off x="475487" y="2999232"/>
            <a:ext cx="4037347" cy="3598405"/>
            <a:chOff x="248383" y="2076319"/>
            <a:chExt cx="4334790" cy="3855249"/>
          </a:xfrm>
        </p:grpSpPr>
        <p:pic>
          <p:nvPicPr>
            <p:cNvPr id="7" name="図 6" descr="07_15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8383" y="2076319"/>
              <a:ext cx="4286250" cy="3810001"/>
            </a:xfrm>
            <a:prstGeom prst="rect">
              <a:avLst/>
            </a:prstGeom>
          </p:spPr>
        </p:pic>
        <p:sp>
          <p:nvSpPr>
            <p:cNvPr id="16" name="正方形/長方形 15"/>
            <p:cNvSpPr/>
            <p:nvPr/>
          </p:nvSpPr>
          <p:spPr>
            <a:xfrm>
              <a:off x="2935707" y="2105526"/>
              <a:ext cx="1419726" cy="3729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697831" y="5334000"/>
              <a:ext cx="1768641" cy="5975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3019925" y="2117559"/>
              <a:ext cx="1563248" cy="3170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/>
                <a:t>Outer Crust</a:t>
              </a:r>
            </a:p>
            <a:p>
              <a:endParaRPr lang="en-US" altLang="ja-JP" sz="2000" dirty="0" smtClean="0"/>
            </a:p>
            <a:p>
              <a:r>
                <a:rPr kumimoji="1" lang="en-US" altLang="ja-JP" sz="2000" dirty="0" smtClean="0"/>
                <a:t>Inner Crust</a:t>
              </a:r>
            </a:p>
            <a:p>
              <a:r>
                <a:rPr lang="en-US" altLang="ja-JP" sz="2000" dirty="0" smtClean="0"/>
                <a:t>  </a:t>
              </a:r>
              <a:r>
                <a:rPr lang="en-US" altLang="ja-JP" sz="2000" dirty="0" smtClean="0">
                  <a:sym typeface="Wingdings" pitchFamily="2" charset="2"/>
                </a:rPr>
                <a:t> </a:t>
              </a:r>
              <a:r>
                <a:rPr lang="en-US" altLang="ja-JP" sz="2000" dirty="0" smtClean="0"/>
                <a:t>0.3-0.5</a:t>
              </a:r>
              <a:r>
                <a:rPr lang="en-US" altLang="ja-JP" sz="2000" dirty="0" smtClean="0">
                  <a:latin typeface="Symbol" pitchFamily="18" charset="2"/>
                </a:rPr>
                <a:t>r</a:t>
              </a:r>
              <a:r>
                <a:rPr lang="en-US" altLang="ja-JP" sz="2000" baseline="-25000" dirty="0" smtClean="0"/>
                <a:t>0</a:t>
              </a:r>
            </a:p>
            <a:p>
              <a:endParaRPr lang="en-US" altLang="ja-JP" sz="2000" dirty="0" smtClean="0"/>
            </a:p>
            <a:p>
              <a:r>
                <a:rPr kumimoji="1" lang="en-US" altLang="ja-JP" sz="2000" dirty="0" smtClean="0"/>
                <a:t>Outer Core</a:t>
              </a:r>
            </a:p>
            <a:p>
              <a:r>
                <a:rPr lang="en-US" altLang="ja-JP" sz="2000" dirty="0" smtClean="0"/>
                <a:t>  </a:t>
              </a:r>
              <a:r>
                <a:rPr lang="en-US" altLang="ja-JP" sz="2000" dirty="0" smtClean="0">
                  <a:sym typeface="Wingdings" pitchFamily="2" charset="2"/>
                </a:rPr>
                <a:t> </a:t>
              </a:r>
              <a:r>
                <a:rPr lang="en-US" altLang="ja-JP" sz="2000" dirty="0" smtClean="0"/>
                <a:t>0.5-2</a:t>
              </a:r>
              <a:r>
                <a:rPr lang="en-US" altLang="ja-JP" sz="2000" dirty="0" smtClean="0">
                  <a:latin typeface="Symbol" pitchFamily="18" charset="2"/>
                </a:rPr>
                <a:t>r</a:t>
              </a:r>
              <a:r>
                <a:rPr lang="en-US" altLang="ja-JP" sz="2000" baseline="-25000" dirty="0" smtClean="0"/>
                <a:t>0</a:t>
              </a:r>
            </a:p>
            <a:p>
              <a:endParaRPr lang="en-US" altLang="ja-JP" sz="2000" dirty="0" smtClean="0"/>
            </a:p>
            <a:p>
              <a:r>
                <a:rPr kumimoji="1" lang="en-US" altLang="ja-JP" sz="2000" dirty="0" smtClean="0"/>
                <a:t>Inner Core</a:t>
              </a:r>
            </a:p>
            <a:p>
              <a:r>
                <a:rPr lang="en-US" altLang="ja-JP" sz="2000" dirty="0" smtClean="0"/>
                <a:t>  </a:t>
              </a:r>
              <a:r>
                <a:rPr lang="en-US" altLang="ja-JP" sz="2000" dirty="0" smtClean="0">
                  <a:sym typeface="Wingdings" pitchFamily="2" charset="2"/>
                </a:rPr>
                <a:t> </a:t>
              </a:r>
              <a:r>
                <a:rPr lang="en-US" altLang="ja-JP" sz="2000" dirty="0" smtClean="0"/>
                <a:t>2-15</a:t>
              </a:r>
              <a:r>
                <a:rPr lang="en-US" altLang="ja-JP" sz="2000" dirty="0" smtClean="0">
                  <a:latin typeface="Symbol" pitchFamily="18" charset="2"/>
                </a:rPr>
                <a:t>r</a:t>
              </a:r>
              <a:r>
                <a:rPr lang="en-US" altLang="ja-JP" sz="2000" baseline="-25000" dirty="0" smtClean="0"/>
                <a:t>0</a:t>
              </a:r>
              <a:endParaRPr kumimoji="1" lang="ja-JP" altLang="en-US" sz="2000" baseline="-25000" dirty="0"/>
            </a:p>
          </p:txBody>
        </p:sp>
      </p:grpSp>
      <p:sp>
        <p:nvSpPr>
          <p:cNvPr id="23" name="テキスト ボックス 22"/>
          <p:cNvSpPr txBox="1"/>
          <p:nvPr/>
        </p:nvSpPr>
        <p:spPr>
          <a:xfrm>
            <a:off x="128955" y="6232137"/>
            <a:ext cx="8921261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possibility </a:t>
            </a:r>
            <a:r>
              <a:rPr lang="en-US" altLang="ja-JP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existence of a kaon condensed phase</a:t>
            </a:r>
            <a:endParaRPr kumimoji="1" lang="ja-JP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241577" y="2436315"/>
            <a:ext cx="4627036" cy="461665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altLang="ja-JP" sz="2400" b="1" i="1" dirty="0" smtClean="0"/>
              <a:t>--- the structure of neutron stars ---</a:t>
            </a:r>
            <a:endParaRPr kumimoji="1" lang="ja-JP" altLang="en-US" sz="2400" b="1" i="1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023872" y="1460849"/>
            <a:ext cx="20746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latin typeface="Symbol" pitchFamily="18" charset="2"/>
              </a:rPr>
              <a:t>r</a:t>
            </a:r>
            <a:r>
              <a:rPr kumimoji="1" lang="en-US" altLang="ja-JP" sz="2000" b="1" baseline="-25000" dirty="0" smtClean="0"/>
              <a:t>0</a:t>
            </a:r>
            <a:r>
              <a:rPr kumimoji="1" lang="en-US" altLang="ja-JP" sz="2000" b="1" dirty="0" smtClean="0"/>
              <a:t>=0.17fm</a:t>
            </a:r>
            <a:r>
              <a:rPr kumimoji="1" lang="en-US" altLang="ja-JP" sz="2000" b="1" baseline="30000" dirty="0" smtClean="0"/>
              <a:t>-3</a:t>
            </a:r>
          </a:p>
          <a:p>
            <a:r>
              <a:rPr lang="en-US" altLang="ja-JP" sz="2000" b="1" dirty="0" smtClean="0"/>
              <a:t>    =2.8x10</a:t>
            </a:r>
            <a:r>
              <a:rPr lang="en-US" altLang="ja-JP" sz="2000" b="1" baseline="30000" dirty="0" smtClean="0"/>
              <a:t>17</a:t>
            </a:r>
            <a:r>
              <a:rPr lang="en-US" altLang="ja-JP" sz="2000" b="1" dirty="0" smtClean="0"/>
              <a:t>kg</a:t>
            </a:r>
            <a:r>
              <a:rPr lang="ja-JP" altLang="en-US" sz="2000" b="1" dirty="0" smtClean="0"/>
              <a:t> </a:t>
            </a:r>
            <a:r>
              <a:rPr lang="en-US" altLang="ja-JP" sz="2000" b="1" dirty="0" smtClean="0"/>
              <a:t>m</a:t>
            </a:r>
            <a:r>
              <a:rPr lang="en-US" altLang="ja-JP" sz="2000" b="1" baseline="30000" dirty="0" smtClean="0"/>
              <a:t>-3</a:t>
            </a:r>
            <a:endParaRPr kumimoji="1" lang="ja-JP" altLang="en-US" sz="2000" b="1" baseline="30000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4384" y="512064"/>
            <a:ext cx="4693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 smtClean="0"/>
              <a:t>the highest density matter in our familiar material is a nucleus</a:t>
            </a:r>
            <a:endParaRPr kumimoji="1" lang="ja-JP" altLang="en-US" sz="2400" b="1" dirty="0"/>
          </a:p>
        </p:txBody>
      </p:sp>
      <p:sp>
        <p:nvSpPr>
          <p:cNvPr id="29" name="下矢印 28"/>
          <p:cNvSpPr/>
          <p:nvPr/>
        </p:nvSpPr>
        <p:spPr>
          <a:xfrm>
            <a:off x="6339840" y="1365504"/>
            <a:ext cx="804672" cy="4876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3" name="グループ化 42"/>
          <p:cNvGrpSpPr/>
          <p:nvPr/>
        </p:nvGrpSpPr>
        <p:grpSpPr>
          <a:xfrm>
            <a:off x="719868" y="1255776"/>
            <a:ext cx="1186951" cy="1395388"/>
            <a:chOff x="0" y="1354849"/>
            <a:chExt cx="1723940" cy="2026676"/>
          </a:xfrm>
        </p:grpSpPr>
        <p:sp>
          <p:nvSpPr>
            <p:cNvPr id="30" name="円/楕円 29"/>
            <p:cNvSpPr>
              <a:spLocks noChangeAspect="1"/>
            </p:cNvSpPr>
            <p:nvPr/>
          </p:nvSpPr>
          <p:spPr>
            <a:xfrm>
              <a:off x="938911" y="1391362"/>
              <a:ext cx="712004" cy="71200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68000" h="468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" name="円/楕円 30"/>
            <p:cNvSpPr>
              <a:spLocks noChangeAspect="1"/>
            </p:cNvSpPr>
            <p:nvPr/>
          </p:nvSpPr>
          <p:spPr>
            <a:xfrm>
              <a:off x="172138" y="1354849"/>
              <a:ext cx="712004" cy="71200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68000" h="468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2" name="円/楕円 31"/>
            <p:cNvSpPr>
              <a:spLocks noChangeAspect="1"/>
            </p:cNvSpPr>
            <p:nvPr/>
          </p:nvSpPr>
          <p:spPr>
            <a:xfrm>
              <a:off x="99111" y="1793004"/>
              <a:ext cx="712004" cy="71200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68000" h="468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3" name="円/楕円 32"/>
            <p:cNvSpPr>
              <a:spLocks noChangeAspect="1"/>
            </p:cNvSpPr>
            <p:nvPr/>
          </p:nvSpPr>
          <p:spPr>
            <a:xfrm>
              <a:off x="537268" y="2121622"/>
              <a:ext cx="712004" cy="71200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68000" h="468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4" name="円/楕円 33"/>
            <p:cNvSpPr>
              <a:spLocks noChangeAspect="1"/>
            </p:cNvSpPr>
            <p:nvPr/>
          </p:nvSpPr>
          <p:spPr>
            <a:xfrm>
              <a:off x="938911" y="2267674"/>
              <a:ext cx="712004" cy="71200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68000" h="468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b="1" dirty="0" smtClean="0"/>
                <a:t>n</a:t>
              </a:r>
              <a:endParaRPr kumimoji="1" lang="ja-JP" altLang="en-US" sz="2400" b="1" dirty="0"/>
            </a:p>
          </p:txBody>
        </p:sp>
        <p:sp>
          <p:nvSpPr>
            <p:cNvPr id="35" name="円/楕円 34"/>
            <p:cNvSpPr>
              <a:spLocks noChangeAspect="1"/>
            </p:cNvSpPr>
            <p:nvPr/>
          </p:nvSpPr>
          <p:spPr>
            <a:xfrm>
              <a:off x="573781" y="1683466"/>
              <a:ext cx="712004" cy="71200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68000" h="468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6" name="円/楕円 35"/>
            <p:cNvSpPr>
              <a:spLocks noChangeAspect="1"/>
            </p:cNvSpPr>
            <p:nvPr/>
          </p:nvSpPr>
          <p:spPr>
            <a:xfrm>
              <a:off x="135625" y="2231161"/>
              <a:ext cx="712004" cy="71200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68000" h="468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7" name="円/楕円 36"/>
            <p:cNvSpPr>
              <a:spLocks noChangeAspect="1"/>
            </p:cNvSpPr>
            <p:nvPr/>
          </p:nvSpPr>
          <p:spPr>
            <a:xfrm>
              <a:off x="1011936" y="1756491"/>
              <a:ext cx="712004" cy="71200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68000" h="468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38" name="直線矢印コネクタ 37"/>
            <p:cNvCxnSpPr/>
            <p:nvPr/>
          </p:nvCxnSpPr>
          <p:spPr>
            <a:xfrm>
              <a:off x="0" y="3034647"/>
              <a:ext cx="1645919" cy="1587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テキスト ボックス 38"/>
            <p:cNvSpPr txBox="1"/>
            <p:nvPr/>
          </p:nvSpPr>
          <p:spPr>
            <a:xfrm>
              <a:off x="166549" y="3012193"/>
              <a:ext cx="9492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 smtClean="0">
                  <a:latin typeface="Century" pitchFamily="18" charset="0"/>
                </a:rPr>
                <a:t>~</a:t>
              </a:r>
              <a:r>
                <a:rPr kumimoji="1" lang="en-US" altLang="ja-JP" b="1" dirty="0" smtClean="0"/>
                <a:t>10</a:t>
              </a:r>
              <a:r>
                <a:rPr kumimoji="1" lang="en-US" altLang="ja-JP" b="1" baseline="30000" dirty="0" smtClean="0"/>
                <a:t>-14</a:t>
              </a:r>
              <a:r>
                <a:rPr kumimoji="1" lang="en-US" altLang="ja-JP" b="1" dirty="0" smtClean="0"/>
                <a:t>m</a:t>
              </a:r>
              <a:endParaRPr kumimoji="1" lang="ja-JP" altLang="en-US" b="1" dirty="0"/>
            </a:p>
          </p:txBody>
        </p:sp>
        <p:sp>
          <p:nvSpPr>
            <p:cNvPr id="41" name="円/楕円 40"/>
            <p:cNvSpPr>
              <a:spLocks noChangeAspect="1"/>
            </p:cNvSpPr>
            <p:nvPr/>
          </p:nvSpPr>
          <p:spPr>
            <a:xfrm>
              <a:off x="537267" y="1464387"/>
              <a:ext cx="712004" cy="71200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68000" h="468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400" b="1" dirty="0" smtClean="0"/>
                <a:t>p</a:t>
              </a:r>
              <a:endParaRPr kumimoji="1" lang="ja-JP" altLang="en-US" sz="2400" b="1" dirty="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3" grpId="0" animBg="1"/>
      <p:bldP spid="21" grpId="0" animBg="1"/>
      <p:bldP spid="2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8" name="Picture 10" descr="DSC01644"/>
          <p:cNvPicPr>
            <a:picLocks noChangeAspect="1" noChangeArrowheads="1"/>
          </p:cNvPicPr>
          <p:nvPr/>
        </p:nvPicPr>
        <p:blipFill>
          <a:blip r:embed="rId4"/>
          <a:srcRect l="18817" t="10710" r="28683" b="931"/>
          <a:stretch>
            <a:fillRect/>
          </a:stretch>
        </p:blipFill>
        <p:spPr bwMode="auto">
          <a:xfrm>
            <a:off x="4757351" y="1319439"/>
            <a:ext cx="4386649" cy="5538561"/>
          </a:xfrm>
          <a:prstGeom prst="rect">
            <a:avLst/>
          </a:prstGeom>
          <a:noFill/>
        </p:spPr>
      </p:pic>
      <p:graphicFrame>
        <p:nvGraphicFramePr>
          <p:cNvPr id="191502" name="Object 14"/>
          <p:cNvGraphicFramePr>
            <a:graphicFrameLocks noChangeAspect="1"/>
          </p:cNvGraphicFramePr>
          <p:nvPr>
            <p:ph idx="1"/>
          </p:nvPr>
        </p:nvGraphicFramePr>
        <p:xfrm>
          <a:off x="0" y="3195640"/>
          <a:ext cx="4763962" cy="3039762"/>
        </p:xfrm>
        <a:graphic>
          <a:graphicData uri="http://schemas.openxmlformats.org/presentationml/2006/ole">
            <p:oleObj spid="_x0000_s1026" name="グラフ" r:id="rId5" imgW="8639175" imgH="5514975" progId="Excel.Sheet.8">
              <p:embed/>
            </p:oleObj>
          </a:graphicData>
        </a:graphic>
      </p:graphicFrame>
      <p:sp>
        <p:nvSpPr>
          <p:cNvPr id="191504" name="Text Box 16"/>
          <p:cNvSpPr txBox="1">
            <a:spLocks noChangeArrowheads="1"/>
          </p:cNvSpPr>
          <p:nvPr/>
        </p:nvSpPr>
        <p:spPr bwMode="auto">
          <a:xfrm>
            <a:off x="12357" y="841759"/>
            <a:ext cx="4916667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b="1" dirty="0"/>
              <a:t>Solenoid magnet for E15 experiment </a:t>
            </a:r>
            <a:br>
              <a:rPr lang="en-US" altLang="ja-JP" sz="2400" b="1" dirty="0"/>
            </a:br>
            <a:r>
              <a:rPr lang="en-US" altLang="ja-JP" sz="2400" b="1" dirty="0"/>
              <a:t>has been constructed.</a:t>
            </a:r>
            <a:r>
              <a:rPr lang="en-US" altLang="ja-JP" sz="2000" b="0" dirty="0"/>
              <a:t>	</a:t>
            </a:r>
          </a:p>
          <a:p>
            <a:pPr lvl="1">
              <a:buFont typeface="Arial" pitchFamily="34" charset="0"/>
              <a:buChar char="•"/>
            </a:pPr>
            <a:r>
              <a:rPr lang="en-US" altLang="ja-JP" sz="2000" b="0" dirty="0" smtClean="0"/>
              <a:t>Field strength:  </a:t>
            </a:r>
            <a:r>
              <a:rPr lang="en-US" altLang="ja-JP" sz="2000" b="0" dirty="0" err="1" smtClean="0"/>
              <a:t>upto</a:t>
            </a:r>
            <a:r>
              <a:rPr lang="en-US" altLang="ja-JP" sz="2000" b="0" dirty="0" smtClean="0"/>
              <a:t> </a:t>
            </a:r>
            <a:r>
              <a:rPr lang="en-US" altLang="ja-JP" sz="2000" b="0" dirty="0"/>
              <a:t>0.7T</a:t>
            </a:r>
          </a:p>
          <a:p>
            <a:pPr lvl="1">
              <a:buFont typeface="Arial" pitchFamily="34" charset="0"/>
              <a:buChar char="•"/>
            </a:pPr>
            <a:r>
              <a:rPr lang="en-US" altLang="ja-JP" sz="2000" b="0" dirty="0" smtClean="0"/>
              <a:t>Space inside :   Φ=1.2m</a:t>
            </a:r>
            <a:r>
              <a:rPr lang="en-US" altLang="ja-JP" sz="2000" b="0" dirty="0"/>
              <a:t>, L=1.2m </a:t>
            </a:r>
          </a:p>
          <a:p>
            <a:pPr lvl="1">
              <a:buFont typeface="Arial" pitchFamily="34" charset="0"/>
              <a:buChar char="•"/>
            </a:pPr>
            <a:r>
              <a:rPr lang="en-US" altLang="ja-JP" sz="2000" b="0" dirty="0" smtClean="0"/>
              <a:t>weight </a:t>
            </a:r>
            <a:r>
              <a:rPr lang="en-US" altLang="ja-JP" sz="2000" dirty="0" smtClean="0"/>
              <a:t>:             </a:t>
            </a:r>
            <a:r>
              <a:rPr lang="en-US" altLang="ja-JP" sz="2000" b="0" dirty="0" smtClean="0"/>
              <a:t>23 </a:t>
            </a:r>
            <a:r>
              <a:rPr lang="en-US" altLang="ja-JP" sz="2000" b="0" dirty="0"/>
              <a:t>t</a:t>
            </a:r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0" y="0"/>
            <a:ext cx="9144000" cy="539262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 anchor="ctr" anchorCtr="0">
            <a:noAutofit/>
          </a:bodyPr>
          <a:lstStyle/>
          <a:p>
            <a:pPr algn="ctr"/>
            <a:r>
              <a:rPr lang="en-US" altLang="ja-JP" sz="4000" b="1" dirty="0" smtClean="0"/>
              <a:t>Solenoid Magnet</a:t>
            </a:r>
          </a:p>
        </p:txBody>
      </p:sp>
      <p:cxnSp>
        <p:nvCxnSpPr>
          <p:cNvPr id="10" name="直線矢印コネクタ 9"/>
          <p:cNvCxnSpPr/>
          <p:nvPr/>
        </p:nvCxnSpPr>
        <p:spPr>
          <a:xfrm flipV="1">
            <a:off x="5387546" y="3138616"/>
            <a:ext cx="3212757" cy="135926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 rot="21378874">
            <a:off x="6339018" y="2829685"/>
            <a:ext cx="1253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FFFF00"/>
                </a:solidFill>
                <a:latin typeface="Symbol" pitchFamily="18" charset="2"/>
              </a:rPr>
              <a:t>f</a:t>
            </a:r>
            <a:r>
              <a:rPr kumimoji="1" lang="en-US" altLang="ja-JP" sz="2000" b="1" dirty="0" smtClean="0">
                <a:solidFill>
                  <a:srgbClr val="FFFF00"/>
                </a:solidFill>
              </a:rPr>
              <a:t>1970mm</a:t>
            </a:r>
            <a:endParaRPr kumimoji="1" lang="ja-JP" altLang="en-US" sz="2000" b="1" dirty="0">
              <a:solidFill>
                <a:srgbClr val="FFFF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272751" y="2849659"/>
            <a:ext cx="22283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0070C0"/>
                </a:solidFill>
              </a:rPr>
              <a:t>magnetic field map</a:t>
            </a:r>
            <a:endParaRPr kumimoji="1" lang="ja-JP" altLang="en-US" sz="2000" b="1" dirty="0">
              <a:solidFill>
                <a:srgbClr val="0070C0"/>
              </a:solidFill>
            </a:endParaRPr>
          </a:p>
        </p:txBody>
      </p:sp>
      <p:cxnSp>
        <p:nvCxnSpPr>
          <p:cNvPr id="16" name="直線矢印コネクタ 15"/>
          <p:cNvCxnSpPr/>
          <p:nvPr/>
        </p:nvCxnSpPr>
        <p:spPr>
          <a:xfrm>
            <a:off x="1631092" y="6297194"/>
            <a:ext cx="1421027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1495170" y="6297186"/>
            <a:ext cx="1784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i="1" dirty="0" smtClean="0">
                <a:solidFill>
                  <a:srgbClr val="0070C0"/>
                </a:solidFill>
              </a:rPr>
              <a:t>beam direction</a:t>
            </a:r>
            <a:endParaRPr kumimoji="1" lang="ja-JP" altLang="en-US" sz="2000" b="1" i="1" dirty="0">
              <a:solidFill>
                <a:srgbClr val="0070C0"/>
              </a:solidFill>
            </a:endParaRPr>
          </a:p>
        </p:txBody>
      </p:sp>
      <p:sp>
        <p:nvSpPr>
          <p:cNvPr id="13" name="スライド番号プレースホルダ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図 27" descr="cel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1488" y="556870"/>
            <a:ext cx="2572512" cy="2550164"/>
          </a:xfrm>
          <a:prstGeom prst="rect">
            <a:avLst/>
          </a:prstGeom>
        </p:spPr>
      </p:pic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  <p:sp>
        <p:nvSpPr>
          <p:cNvPr id="24" name="タイトル 1"/>
          <p:cNvSpPr txBox="1">
            <a:spLocks/>
          </p:cNvSpPr>
          <p:nvPr/>
        </p:nvSpPr>
        <p:spPr>
          <a:xfrm>
            <a:off x="0" y="0"/>
            <a:ext cx="9144000" cy="539262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Cylindrical Drift Chamber (CDC)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763430" y="1038380"/>
            <a:ext cx="285700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l"/>
            </a:pPr>
            <a:r>
              <a:rPr lang="en-US" altLang="ja-JP" sz="2400" dirty="0" smtClean="0"/>
              <a:t>hexagonal cell</a:t>
            </a:r>
            <a:endParaRPr kumimoji="1" lang="en-US" altLang="ja-JP" sz="2400" dirty="0" smtClean="0"/>
          </a:p>
          <a:p>
            <a:r>
              <a:rPr lang="en-US" altLang="ja-JP" sz="2400" dirty="0" smtClean="0"/>
              <a:t>   (drift length </a:t>
            </a:r>
            <a:r>
              <a:rPr lang="en-US" altLang="ja-JP" sz="2400" dirty="0" smtClean="0">
                <a:latin typeface="Symbol" pitchFamily="18" charset="2"/>
              </a:rPr>
              <a:t>~</a:t>
            </a:r>
            <a:r>
              <a:rPr lang="en-US" altLang="ja-JP" sz="2400" dirty="0" smtClean="0"/>
              <a:t>9mm)</a:t>
            </a:r>
            <a:endParaRPr kumimoji="1" lang="en-US" altLang="ja-JP" sz="2400" dirty="0" smtClean="0"/>
          </a:p>
          <a:p>
            <a:pPr>
              <a:buFont typeface="Wingdings" pitchFamily="2" charset="2"/>
              <a:buChar char="l"/>
            </a:pPr>
            <a:r>
              <a:rPr lang="en-US" altLang="ja-JP" sz="2400" dirty="0" smtClean="0"/>
              <a:t>15 layers</a:t>
            </a:r>
          </a:p>
          <a:p>
            <a:pPr>
              <a:buFont typeface="Wingdings" pitchFamily="2" charset="2"/>
              <a:buChar char="l"/>
            </a:pPr>
            <a:r>
              <a:rPr lang="en-US" altLang="ja-JP" sz="2400" dirty="0" smtClean="0"/>
              <a:t>7 super layers </a:t>
            </a:r>
          </a:p>
          <a:p>
            <a:r>
              <a:rPr lang="en-US" altLang="ja-JP" sz="2400" dirty="0" smtClean="0"/>
              <a:t>   (AUVAUVA)</a:t>
            </a:r>
          </a:p>
        </p:txBody>
      </p:sp>
      <p:pic>
        <p:nvPicPr>
          <p:cNvPr id="26" name="図 25" descr="図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109867"/>
            <a:ext cx="4913376" cy="3748133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15319" y="620722"/>
            <a:ext cx="405110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l"/>
            </a:pPr>
            <a:r>
              <a:rPr kumimoji="1" lang="en-US" altLang="ja-JP" sz="2400" dirty="0" smtClean="0"/>
              <a:t>made of Aluminum and</a:t>
            </a:r>
            <a:r>
              <a:rPr lang="ja-JP" altLang="en-US" sz="2400" dirty="0" smtClean="0"/>
              <a:t> </a:t>
            </a:r>
            <a:r>
              <a:rPr kumimoji="1" lang="en-US" altLang="ja-JP" sz="2400" dirty="0" smtClean="0"/>
              <a:t>CFRP</a:t>
            </a:r>
          </a:p>
          <a:p>
            <a:pPr>
              <a:buFont typeface="Wingdings" pitchFamily="2" charset="2"/>
              <a:buChar char="l"/>
            </a:pPr>
            <a:r>
              <a:rPr lang="en-US" altLang="ja-JP" sz="2400" dirty="0" smtClean="0"/>
              <a:t># of wires : 8136</a:t>
            </a:r>
          </a:p>
          <a:p>
            <a:r>
              <a:rPr kumimoji="1" lang="en-US" altLang="ja-JP" sz="2400" dirty="0" smtClean="0"/>
              <a:t>     (</a:t>
            </a:r>
            <a:r>
              <a:rPr lang="en-US" altLang="ja-JP" sz="2400" dirty="0" smtClean="0"/>
              <a:t>read-out</a:t>
            </a:r>
            <a:r>
              <a:rPr kumimoji="1" lang="en-US" altLang="ja-JP" sz="2400" dirty="0" smtClean="0"/>
              <a:t> : 1816ch)</a:t>
            </a:r>
          </a:p>
          <a:p>
            <a:pPr>
              <a:buSzPts val="2400"/>
              <a:buFont typeface="Wingdings"/>
              <a:buChar char="l"/>
            </a:pPr>
            <a:r>
              <a:rPr lang="en-US" altLang="ja-JP" sz="2400" dirty="0" smtClean="0">
                <a:solidFill>
                  <a:srgbClr val="000000"/>
                </a:solidFill>
              </a:rPr>
              <a:t>solid angle = 2.6</a:t>
            </a:r>
            <a:r>
              <a:rPr lang="en-US" altLang="ja-JP" sz="2400" dirty="0" smtClean="0">
                <a:solidFill>
                  <a:srgbClr val="000000"/>
                </a:solidFill>
                <a:latin typeface="Symbol"/>
              </a:rPr>
              <a:t>p</a:t>
            </a:r>
          </a:p>
          <a:p>
            <a:pPr>
              <a:buSzPts val="2400"/>
              <a:buFont typeface="Wingdings"/>
              <a:buChar char="l"/>
            </a:pPr>
            <a:r>
              <a:rPr lang="en-US" altLang="ja-JP" sz="2400" dirty="0" smtClean="0"/>
              <a:t>Ar:C</a:t>
            </a:r>
            <a:r>
              <a:rPr lang="en-US" altLang="ja-JP" sz="2400" baseline="-25000" dirty="0" smtClean="0"/>
              <a:t>2</a:t>
            </a:r>
            <a:r>
              <a:rPr lang="en-US" altLang="ja-JP" sz="2400" dirty="0" smtClean="0"/>
              <a:t>H</a:t>
            </a:r>
            <a:r>
              <a:rPr lang="en-US" altLang="ja-JP" sz="2400" baseline="-25000" dirty="0" smtClean="0"/>
              <a:t>6</a:t>
            </a:r>
            <a:r>
              <a:rPr lang="en-US" altLang="ja-JP" sz="2400" dirty="0" smtClean="0"/>
              <a:t>=50:50</a:t>
            </a:r>
          </a:p>
        </p:txBody>
      </p:sp>
      <p:pic>
        <p:nvPicPr>
          <p:cNvPr id="9" name="図 8" descr="DSCN9166_20080201_0836.JPG"/>
          <p:cNvPicPr>
            <a:picLocks noChangeAspect="1"/>
          </p:cNvPicPr>
          <p:nvPr/>
        </p:nvPicPr>
        <p:blipFill>
          <a:blip r:embed="rId5" cstate="print"/>
          <a:srcRect l="6055" r="8008"/>
          <a:stretch>
            <a:fillRect/>
          </a:stretch>
        </p:blipFill>
        <p:spPr>
          <a:xfrm>
            <a:off x="4852416" y="3112619"/>
            <a:ext cx="4291584" cy="374538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 descr="graph359-17wide.png"/>
          <p:cNvPicPr>
            <a:picLocks noChangeAspect="1"/>
          </p:cNvPicPr>
          <p:nvPr/>
        </p:nvPicPr>
        <p:blipFill>
          <a:blip r:embed="rId3"/>
          <a:srcRect l="2743" t="8889" r="24311" b="6844"/>
          <a:stretch>
            <a:fillRect/>
          </a:stretch>
        </p:blipFill>
        <p:spPr>
          <a:xfrm>
            <a:off x="0" y="3299176"/>
            <a:ext cx="3986784" cy="3558824"/>
          </a:xfrm>
          <a:prstGeom prst="rect">
            <a:avLst/>
          </a:prstGeom>
        </p:spPr>
      </p:pic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  <p:sp>
        <p:nvSpPr>
          <p:cNvPr id="19" name="タイトル 1"/>
          <p:cNvSpPr txBox="1">
            <a:spLocks/>
          </p:cNvSpPr>
          <p:nvPr/>
        </p:nvSpPr>
        <p:spPr>
          <a:xfrm>
            <a:off x="0" y="0"/>
            <a:ext cx="9144000" cy="539262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Cylindrical Drift Chamber (CDC)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図 10" descr="IMG_04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41143" y="550984"/>
            <a:ext cx="5166281" cy="3874711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 rot="669431">
            <a:off x="377952" y="5200924"/>
            <a:ext cx="3479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i="1" dirty="0" smtClean="0">
                <a:solidFill>
                  <a:srgbClr val="002060"/>
                </a:solidFill>
              </a:rPr>
              <a:t>a first beam track in CDC !</a:t>
            </a:r>
            <a:endParaRPr kumimoji="1" lang="ja-JP" altLang="en-US" sz="2400" b="1" i="1" dirty="0">
              <a:solidFill>
                <a:srgbClr val="00206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023360" y="4929723"/>
            <a:ext cx="49743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 smtClean="0"/>
              <a:t>calibration of CDC has started with the beam data</a:t>
            </a:r>
          </a:p>
        </p:txBody>
      </p:sp>
      <p:pic>
        <p:nvPicPr>
          <p:cNvPr id="9" name="図 8" descr="IMG_033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152" y="580601"/>
            <a:ext cx="3760821" cy="2682841"/>
          </a:xfrm>
          <a:prstGeom prst="rect">
            <a:avLst/>
          </a:prstGeom>
        </p:spPr>
      </p:pic>
      <p:sp>
        <p:nvSpPr>
          <p:cNvPr id="13" name="円/楕円 12"/>
          <p:cNvSpPr/>
          <p:nvPr/>
        </p:nvSpPr>
        <p:spPr>
          <a:xfrm>
            <a:off x="1694688" y="1633728"/>
            <a:ext cx="1365504" cy="1365504"/>
          </a:xfrm>
          <a:prstGeom prst="ellipse">
            <a:avLst/>
          </a:prstGeom>
          <a:noFill/>
          <a:ln w="508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7" name="直線コネクタ 16"/>
          <p:cNvCxnSpPr>
            <a:stCxn id="13" idx="0"/>
          </p:cNvCxnSpPr>
          <p:nvPr/>
        </p:nvCxnSpPr>
        <p:spPr>
          <a:xfrm rot="5400000" flipH="1" flipV="1">
            <a:off x="2645664" y="316992"/>
            <a:ext cx="1048512" cy="1584960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>
            <a:stCxn id="13" idx="4"/>
          </p:cNvCxnSpPr>
          <p:nvPr/>
        </p:nvCxnSpPr>
        <p:spPr>
          <a:xfrm rot="16200000" flipH="1">
            <a:off x="2481072" y="2895600"/>
            <a:ext cx="1377696" cy="1584960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rot="16200000" flipH="1">
            <a:off x="1932611" y="2221215"/>
            <a:ext cx="1354350" cy="424672"/>
          </a:xfrm>
          <a:prstGeom prst="straightConnector1">
            <a:avLst/>
          </a:prstGeom>
          <a:ln w="4762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 rot="4345311">
            <a:off x="2881803" y="2421969"/>
            <a:ext cx="445807" cy="224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Beam</a:t>
            </a:r>
            <a:endParaRPr kumimoji="1" lang="ja-JP" altLang="en-US" sz="24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 descr="DSCN2257.JPG"/>
          <p:cNvPicPr>
            <a:picLocks noChangeAspect="1"/>
          </p:cNvPicPr>
          <p:nvPr/>
        </p:nvPicPr>
        <p:blipFill>
          <a:blip r:embed="rId3" cstate="print"/>
          <a:srcRect t="-379"/>
          <a:stretch>
            <a:fillRect/>
          </a:stretch>
        </p:blipFill>
        <p:spPr>
          <a:xfrm>
            <a:off x="5017478" y="3763108"/>
            <a:ext cx="4126522" cy="3106615"/>
          </a:xfrm>
          <a:prstGeom prst="rect">
            <a:avLst/>
          </a:prstGeom>
        </p:spPr>
      </p:pic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  <p:sp>
        <p:nvSpPr>
          <p:cNvPr id="24" name="タイトル 1"/>
          <p:cNvSpPr txBox="1">
            <a:spLocks/>
          </p:cNvSpPr>
          <p:nvPr/>
        </p:nvSpPr>
        <p:spPr>
          <a:xfrm>
            <a:off x="0" y="0"/>
            <a:ext cx="9144000" cy="539262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Hodoscope</a:t>
            </a:r>
            <a:r>
              <a:rPr kumimoji="1" lang="en-US" altLang="ja-JP" sz="4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Counter (CDH</a:t>
            </a:r>
            <a:r>
              <a:rPr kumimoji="1" lang="en-US" altLang="ja-JP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図 9" descr="tmp3.png"/>
          <p:cNvPicPr>
            <a:picLocks noChangeAspect="1"/>
          </p:cNvPicPr>
          <p:nvPr/>
        </p:nvPicPr>
        <p:blipFill>
          <a:blip r:embed="rId4"/>
          <a:srcRect r="6854"/>
          <a:stretch>
            <a:fillRect/>
          </a:stretch>
        </p:blipFill>
        <p:spPr>
          <a:xfrm>
            <a:off x="4932948" y="807967"/>
            <a:ext cx="4078088" cy="2966025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4876803" y="504094"/>
            <a:ext cx="42665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002060"/>
                </a:solidFill>
              </a:rPr>
              <a:t>expected </a:t>
            </a:r>
            <a:r>
              <a:rPr kumimoji="1" lang="en-US" altLang="ja-JP" sz="2000" b="1" dirty="0" err="1" smtClean="0">
                <a:solidFill>
                  <a:srgbClr val="002060"/>
                </a:solidFill>
              </a:rPr>
              <a:t>pID</a:t>
            </a:r>
            <a:r>
              <a:rPr kumimoji="1" lang="en-US" altLang="ja-JP" sz="2000" b="1" dirty="0" smtClean="0">
                <a:solidFill>
                  <a:srgbClr val="002060"/>
                </a:solidFill>
              </a:rPr>
              <a:t> using </a:t>
            </a:r>
            <a:r>
              <a:rPr kumimoji="1" lang="en-US" altLang="ja-JP" sz="2000" b="1" dirty="0" err="1" smtClean="0">
                <a:solidFill>
                  <a:srgbClr val="002060"/>
                </a:solidFill>
              </a:rPr>
              <a:t>ToF</a:t>
            </a:r>
            <a:r>
              <a:rPr kumimoji="1" lang="en-US" altLang="ja-JP" sz="2000" b="1" dirty="0" smtClean="0">
                <a:solidFill>
                  <a:srgbClr val="002060"/>
                </a:solidFill>
              </a:rPr>
              <a:t> measurements</a:t>
            </a:r>
            <a:endParaRPr kumimoji="1" lang="ja-JP" altLang="en-US" sz="2000" b="1" dirty="0">
              <a:solidFill>
                <a:srgbClr val="00206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288969" y="5980111"/>
            <a:ext cx="38550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CDH system was mounted</a:t>
            </a:r>
          </a:p>
          <a:p>
            <a:pPr algn="ctr"/>
            <a:r>
              <a:rPr kumimoji="1" lang="en-US" altLang="ja-JP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inside </a:t>
            </a:r>
            <a:r>
              <a:rPr lang="en-US" altLang="ja-JP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</a:t>
            </a:r>
            <a:r>
              <a:rPr kumimoji="1" lang="en-US" altLang="ja-JP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olenoid </a:t>
            </a:r>
            <a:r>
              <a:rPr lang="en-US" altLang="ja-JP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kumimoji="1" lang="en-US" altLang="ja-JP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agnet !</a:t>
            </a:r>
            <a:endParaRPr kumimoji="1" lang="ja-JP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85352" y="506626"/>
            <a:ext cx="4584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CDH is used for the charged trigger and particle identification.</a:t>
            </a:r>
            <a:endParaRPr kumimoji="1" lang="ja-JP" altLang="en-US" sz="2400" dirty="0"/>
          </a:p>
        </p:txBody>
      </p:sp>
      <p:pic>
        <p:nvPicPr>
          <p:cNvPr id="7" name="図 6" descr="CDH.png"/>
          <p:cNvPicPr>
            <a:picLocks noChangeAspect="1"/>
          </p:cNvPicPr>
          <p:nvPr/>
        </p:nvPicPr>
        <p:blipFill>
          <a:blip r:embed="rId5"/>
          <a:srcRect l="15769" t="3858" r="18077" b="17274"/>
          <a:stretch>
            <a:fillRect/>
          </a:stretch>
        </p:blipFill>
        <p:spPr>
          <a:xfrm>
            <a:off x="60161" y="1246770"/>
            <a:ext cx="4860758" cy="4097731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40677" y="5076544"/>
            <a:ext cx="4548554" cy="1631216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2000" dirty="0" smtClean="0"/>
              <a:t>Plastic Scintillator : </a:t>
            </a:r>
            <a:endParaRPr lang="en-US" altLang="ja-JP" sz="2000" b="0" dirty="0" smtClean="0"/>
          </a:p>
          <a:p>
            <a:r>
              <a:rPr lang="en-US" altLang="ja-JP" sz="2000" b="0" dirty="0" smtClean="0"/>
              <a:t>    99x30x700 mm</a:t>
            </a:r>
            <a:r>
              <a:rPr lang="en-US" altLang="ja-JP" sz="2000" b="0" baseline="30000" dirty="0" smtClean="0"/>
              <a:t>3</a:t>
            </a:r>
            <a:r>
              <a:rPr lang="ja-JP" altLang="en-US" sz="2000" baseline="30000" dirty="0" smtClean="0"/>
              <a:t> </a:t>
            </a:r>
            <a:r>
              <a:rPr lang="ja-JP" altLang="en-US" sz="2000" b="0" dirty="0" smtClean="0"/>
              <a:t>（</a:t>
            </a:r>
            <a:r>
              <a:rPr lang="en-US" altLang="ja-JP" sz="2000" b="0" dirty="0"/>
              <a:t>W</a:t>
            </a:r>
            <a:r>
              <a:rPr lang="ja-JP" altLang="en-US" sz="2000" b="0" dirty="0" smtClean="0"/>
              <a:t>Ｘ</a:t>
            </a:r>
            <a:r>
              <a:rPr lang="en-US" altLang="ja-JP" sz="2000" b="0" dirty="0" smtClean="0"/>
              <a:t>T</a:t>
            </a:r>
            <a:r>
              <a:rPr lang="ja-JP" altLang="en-US" sz="2000" b="0" dirty="0" smtClean="0"/>
              <a:t>Ｘ</a:t>
            </a:r>
            <a:r>
              <a:rPr lang="en-US" altLang="ja-JP" sz="2000" b="0" dirty="0" smtClean="0"/>
              <a:t>L</a:t>
            </a:r>
            <a:r>
              <a:rPr lang="ja-JP" altLang="en-US" sz="2000" b="0" dirty="0" smtClean="0"/>
              <a:t>）</a:t>
            </a:r>
            <a:r>
              <a:rPr lang="en-US" altLang="ja-JP" sz="2000" b="0" dirty="0" smtClean="0"/>
              <a:t>Configuration :  36 modules</a:t>
            </a:r>
          </a:p>
          <a:p>
            <a:r>
              <a:rPr lang="en-US" altLang="ja-JP" sz="2000" dirty="0" smtClean="0"/>
              <a:t>PMT: Hamamatsu H8409 (fine mesh) x 72</a:t>
            </a:r>
            <a:endParaRPr lang="en-US" altLang="ja-JP" sz="2000" b="0" dirty="0" smtClean="0"/>
          </a:p>
          <a:p>
            <a:r>
              <a:rPr lang="en-US" altLang="ja-JP" sz="2000" dirty="0" err="1" smtClean="0">
                <a:latin typeface="Symbol" pitchFamily="18" charset="2"/>
              </a:rPr>
              <a:t>s</a:t>
            </a:r>
            <a:r>
              <a:rPr lang="en-US" altLang="ja-JP" sz="2000" baseline="-25000" dirty="0" err="1" smtClean="0"/>
              <a:t>int</a:t>
            </a:r>
            <a:r>
              <a:rPr lang="en-US" altLang="ja-JP" sz="2000" dirty="0" smtClean="0"/>
              <a:t> = 71psec</a:t>
            </a:r>
            <a:endParaRPr lang="en-US" altLang="ja-JP" sz="2000" b="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970585" y="3786554"/>
            <a:ext cx="1337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FFFF00"/>
                </a:solidFill>
              </a:rPr>
              <a:t>Feb. 3, 2009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角丸四角形 10"/>
          <p:cNvSpPr/>
          <p:nvPr/>
        </p:nvSpPr>
        <p:spPr>
          <a:xfrm>
            <a:off x="5143500" y="642938"/>
            <a:ext cx="3929063" cy="42862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800" b="0" dirty="0">
              <a:solidFill>
                <a:schemeClr val="bg1"/>
              </a:solidFill>
            </a:endParaRPr>
          </a:p>
        </p:txBody>
      </p:sp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  <p:sp>
        <p:nvSpPr>
          <p:cNvPr id="3" name="角丸四角形 2"/>
          <p:cNvSpPr>
            <a:spLocks noChangeArrowheads="1"/>
          </p:cNvSpPr>
          <p:nvPr/>
        </p:nvSpPr>
        <p:spPr bwMode="auto">
          <a:xfrm>
            <a:off x="5143500" y="642938"/>
            <a:ext cx="3929063" cy="6143625"/>
          </a:xfrm>
          <a:prstGeom prst="roundRect">
            <a:avLst>
              <a:gd name="adj" fmla="val 1477"/>
            </a:avLst>
          </a:prstGeom>
          <a:noFill/>
          <a:ln w="25400" algn="ctr">
            <a:solidFill>
              <a:srgbClr val="2D2DB9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ja-JP" altLang="en-US" sz="800" b="0">
              <a:solidFill>
                <a:schemeClr val="dk1"/>
              </a:solidFill>
              <a:latin typeface="+mn-lt"/>
              <a:ea typeface="+mn-ea"/>
            </a:endParaRPr>
          </a:p>
        </p:txBody>
      </p:sp>
      <p:graphicFrame>
        <p:nvGraphicFramePr>
          <p:cNvPr id="4" name="Group 36"/>
          <p:cNvGraphicFramePr>
            <a:graphicFrameLocks noGrp="1"/>
          </p:cNvGraphicFramePr>
          <p:nvPr/>
        </p:nvGraphicFramePr>
        <p:xfrm>
          <a:off x="5173663" y="4967288"/>
          <a:ext cx="3867150" cy="1676400"/>
        </p:xfrm>
        <a:graphic>
          <a:graphicData uri="http://schemas.openxmlformats.org/drawingml/2006/table">
            <a:tbl>
              <a:tblPr/>
              <a:tblGrid>
                <a:gridCol w="2820987"/>
                <a:gridCol w="1046163"/>
              </a:tblGrid>
              <a:tr h="334963">
                <a:tc>
                  <a:txBody>
                    <a:bodyPr/>
                    <a:lstStyle/>
                    <a:p>
                      <a:pPr marL="0" marR="0" lvl="0" indent="0" algn="ctr" defTabSz="44196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Temperature of the Target Cell</a:t>
                      </a:r>
                      <a:endParaRPr kumimoji="1" lang="en-US" altLang="ja-JP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2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196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</a:rPr>
                        <a:t>1.25 K</a:t>
                      </a:r>
                      <a:endParaRPr kumimoji="1" lang="en-US" altLang="ja-JP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44196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Temperature of the 1K Tank</a:t>
                      </a:r>
                      <a:endParaRPr kumimoji="1" lang="en-US" altLang="ja-JP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2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196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</a:rPr>
                        <a:t>1.24 K</a:t>
                      </a:r>
                      <a:endParaRPr kumimoji="1" lang="en-US" altLang="ja-JP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44196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Pressure in the 1K Tank</a:t>
                      </a:r>
                      <a:endParaRPr kumimoji="1" lang="en-US" altLang="ja-JP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2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196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</a:rPr>
                        <a:t>1.2 Torr</a:t>
                      </a:r>
                      <a:endParaRPr kumimoji="1" lang="en-US" altLang="ja-JP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44196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Liq. </a:t>
                      </a:r>
                      <a:r>
                        <a:rPr kumimoji="1" lang="en-US" altLang="ja-JP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4</a:t>
                      </a: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He Consumption</a:t>
                      </a:r>
                      <a:endParaRPr kumimoji="1" lang="en-US" altLang="ja-JP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2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196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</a:rPr>
                        <a:t>45 L/day</a:t>
                      </a:r>
                      <a:endParaRPr kumimoji="1" lang="en-US" altLang="ja-JP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44196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Heat Load of the 1K Tank</a:t>
                      </a:r>
                      <a:endParaRPr kumimoji="1" lang="en-US" altLang="ja-JP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2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196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</a:rPr>
                        <a:t>0.18 W</a:t>
                      </a:r>
                      <a:endParaRPr kumimoji="1" lang="en-US" altLang="ja-JP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1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0" y="2871788"/>
            <a:ext cx="3300413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63" y="942975"/>
            <a:ext cx="2692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グループ化 23"/>
          <p:cNvGrpSpPr>
            <a:grpSpLocks/>
          </p:cNvGrpSpPr>
          <p:nvPr/>
        </p:nvGrpSpPr>
        <p:grpSpPr bwMode="auto">
          <a:xfrm>
            <a:off x="214313" y="642938"/>
            <a:ext cx="4714875" cy="3716337"/>
            <a:chOff x="214282" y="642918"/>
            <a:chExt cx="4714873" cy="3716409"/>
          </a:xfrm>
        </p:grpSpPr>
        <p:pic>
          <p:nvPicPr>
            <p:cNvPr id="8" name="Picture 91" descr="C:\Public\3HeTarget\photo\DSC00105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14282" y="666730"/>
              <a:ext cx="1857374" cy="24765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図 78" descr="DSC00172.JP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143093" y="642918"/>
              <a:ext cx="2786062" cy="3714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8100" dir="2700000" algn="tl" rotWithShape="0">
                <a:srgbClr val="000000">
                  <a:alpha val="39999"/>
                </a:srgbClr>
              </a:outerShdw>
            </a:effectLst>
          </p:spPr>
        </p:pic>
        <p:pic>
          <p:nvPicPr>
            <p:cNvPr id="10" name="Picture 11" descr="C:\Public\3HeTarget\photo\IMG_8808-mod.jp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14282" y="3286156"/>
              <a:ext cx="1857374" cy="1073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8100" dir="2700000" algn="tl" rotWithShape="0">
                <a:srgbClr val="000000">
                  <a:alpha val="39999"/>
                </a:srgbClr>
              </a:outerShdw>
            </a:effectLst>
          </p:spPr>
        </p:pic>
      </p:grpSp>
      <p:sp>
        <p:nvSpPr>
          <p:cNvPr id="12" name="テキスト ボックス 11"/>
          <p:cNvSpPr txBox="1"/>
          <p:nvPr/>
        </p:nvSpPr>
        <p:spPr>
          <a:xfrm>
            <a:off x="5214938" y="635244"/>
            <a:ext cx="3857625" cy="396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altLang="ja-JP" sz="2000" b="1" dirty="0">
                <a:solidFill>
                  <a:schemeClr val="bg1"/>
                </a:solidFill>
                <a:cs typeface="Arial" charset="0"/>
              </a:rPr>
              <a:t>Cooling test with </a:t>
            </a:r>
            <a:r>
              <a:rPr lang="en-US" altLang="ja-JP" sz="2000" b="1" baseline="30000" dirty="0">
                <a:solidFill>
                  <a:schemeClr val="bg1"/>
                </a:solidFill>
                <a:cs typeface="Arial" charset="0"/>
              </a:rPr>
              <a:t>4</a:t>
            </a:r>
            <a:r>
              <a:rPr lang="en-US" altLang="ja-JP" sz="2000" b="1" dirty="0">
                <a:solidFill>
                  <a:schemeClr val="bg1"/>
                </a:solidFill>
                <a:cs typeface="Arial" charset="0"/>
              </a:rPr>
              <a:t>He gas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14313" y="4576605"/>
            <a:ext cx="4643437" cy="1446550"/>
          </a:xfrm>
          <a:prstGeom prst="rect">
            <a:avLst/>
          </a:prstGeom>
          <a:solidFill>
            <a:srgbClr val="CCECFF"/>
          </a:solidFill>
        </p:spPr>
        <p:txBody>
          <a:bodyPr>
            <a:spAutoFit/>
          </a:bodyPr>
          <a:lstStyle/>
          <a:p>
            <a:r>
              <a:rPr lang="en-US" altLang="ja-JP" sz="2000" b="1" baseline="30000" dirty="0">
                <a:solidFill>
                  <a:srgbClr val="191966"/>
                </a:solidFill>
                <a:cs typeface="Arial" charset="0"/>
              </a:rPr>
              <a:t>3</a:t>
            </a:r>
            <a:r>
              <a:rPr lang="en-US" altLang="ja-JP" sz="2000" b="1" dirty="0">
                <a:solidFill>
                  <a:srgbClr val="191966"/>
                </a:solidFill>
                <a:cs typeface="Arial" charset="0"/>
              </a:rPr>
              <a:t>He liquefied system is </a:t>
            </a:r>
            <a:r>
              <a:rPr lang="en-US" altLang="ja-JP" sz="2000" b="1" dirty="0" smtClean="0">
                <a:solidFill>
                  <a:srgbClr val="191966"/>
                </a:solidFill>
                <a:cs typeface="Arial" charset="0"/>
              </a:rPr>
              <a:t>completed</a:t>
            </a:r>
          </a:p>
          <a:p>
            <a:endParaRPr lang="en-US" altLang="ja-JP" sz="2800" dirty="0">
              <a:solidFill>
                <a:srgbClr val="191966"/>
              </a:solidFill>
              <a:cs typeface="Arial" charset="0"/>
            </a:endParaRPr>
          </a:p>
          <a:p>
            <a:r>
              <a:rPr lang="en-US" altLang="ja-JP" sz="2000" dirty="0">
                <a:solidFill>
                  <a:srgbClr val="191966"/>
                </a:solidFill>
                <a:cs typeface="Arial" charset="0"/>
              </a:rPr>
              <a:t>The x-ray detection device will be installed in the target </a:t>
            </a:r>
            <a:r>
              <a:rPr lang="en-US" altLang="ja-JP" sz="2000" dirty="0" smtClean="0">
                <a:solidFill>
                  <a:srgbClr val="FF0000"/>
                </a:solidFill>
                <a:cs typeface="Arial" charset="0"/>
              </a:rPr>
              <a:t>this </a:t>
            </a:r>
            <a:r>
              <a:rPr lang="en-US" altLang="ja-JP" sz="2000" dirty="0">
                <a:solidFill>
                  <a:srgbClr val="FF0000"/>
                </a:solidFill>
                <a:cs typeface="Arial" charset="0"/>
              </a:rPr>
              <a:t>year</a:t>
            </a:r>
          </a:p>
        </p:txBody>
      </p:sp>
      <p:sp>
        <p:nvSpPr>
          <p:cNvPr id="14" name="下矢印 13"/>
          <p:cNvSpPr/>
          <p:nvPr/>
        </p:nvSpPr>
        <p:spPr>
          <a:xfrm>
            <a:off x="2428875" y="5000625"/>
            <a:ext cx="285750" cy="3571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800" b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-70339" y="6072188"/>
            <a:ext cx="5275385" cy="707886"/>
          </a:xfrm>
          <a:prstGeom prst="rect">
            <a:avLst/>
          </a:prstGeom>
          <a:solidFill>
            <a:srgbClr val="FFFF99">
              <a:alpha val="4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rgbClr val="FF0000"/>
                </a:solidFill>
                <a:cs typeface="Arial" charset="0"/>
              </a:rPr>
              <a:t>E17 (kaonic </a:t>
            </a:r>
            <a:r>
              <a:rPr lang="en-US" altLang="ja-JP" sz="2000" b="1" baseline="30000" dirty="0" smtClean="0">
                <a:solidFill>
                  <a:srgbClr val="FF0000"/>
                </a:solidFill>
                <a:cs typeface="Arial" charset="0"/>
              </a:rPr>
              <a:t>3</a:t>
            </a:r>
            <a:r>
              <a:rPr lang="en-US" altLang="ja-JP" sz="2000" b="1" dirty="0" smtClean="0">
                <a:solidFill>
                  <a:srgbClr val="FF0000"/>
                </a:solidFill>
                <a:cs typeface="Arial" charset="0"/>
              </a:rPr>
              <a:t>He X-ray) </a:t>
            </a:r>
            <a:r>
              <a:rPr lang="en-US" altLang="ja-JP" sz="2000" b="1" dirty="0">
                <a:solidFill>
                  <a:srgbClr val="FF0000"/>
                </a:solidFill>
                <a:cs typeface="Arial" charset="0"/>
              </a:rPr>
              <a:t>will </a:t>
            </a:r>
            <a:r>
              <a:rPr lang="en-US" altLang="ja-JP" sz="2000" b="1" dirty="0" smtClean="0">
                <a:solidFill>
                  <a:srgbClr val="FF0000"/>
                </a:solidFill>
                <a:cs typeface="Arial" charset="0"/>
              </a:rPr>
              <a:t>start </a:t>
            </a:r>
            <a:r>
              <a:rPr lang="en-US" altLang="ja-JP" sz="2000" b="1" dirty="0">
                <a:solidFill>
                  <a:srgbClr val="FF0000"/>
                </a:solidFill>
                <a:cs typeface="Arial" charset="0"/>
              </a:rPr>
              <a:t>in </a:t>
            </a:r>
            <a:r>
              <a:rPr lang="en-US" altLang="ja-JP" sz="2000" b="1" dirty="0" smtClean="0">
                <a:solidFill>
                  <a:srgbClr val="FF0000"/>
                </a:solidFill>
                <a:cs typeface="Arial" charset="0"/>
              </a:rPr>
              <a:t>this year </a:t>
            </a:r>
            <a:endParaRPr lang="en-US" altLang="ja-JP" sz="2000" b="1" dirty="0">
              <a:solidFill>
                <a:srgbClr val="FF0000"/>
              </a:solidFill>
              <a:cs typeface="Arial" charset="0"/>
            </a:endParaRPr>
          </a:p>
          <a:p>
            <a:pPr algn="ctr"/>
            <a:r>
              <a:rPr lang="en-US" altLang="ja-JP" sz="2000" b="1" dirty="0">
                <a:solidFill>
                  <a:srgbClr val="0000CC"/>
                </a:solidFill>
                <a:cs typeface="Arial" charset="0"/>
              </a:rPr>
              <a:t>(First </a:t>
            </a:r>
            <a:r>
              <a:rPr lang="en-US" altLang="ja-JP" sz="2000" b="1" dirty="0" smtClean="0">
                <a:solidFill>
                  <a:srgbClr val="0000CC"/>
                </a:solidFill>
                <a:cs typeface="Arial" charset="0"/>
              </a:rPr>
              <a:t>experiment </a:t>
            </a:r>
            <a:r>
              <a:rPr lang="en-US" altLang="ja-JP" sz="2000" b="1" dirty="0">
                <a:solidFill>
                  <a:srgbClr val="0000CC"/>
                </a:solidFill>
                <a:cs typeface="Arial" charset="0"/>
              </a:rPr>
              <a:t>@</a:t>
            </a:r>
            <a:r>
              <a:rPr lang="en-US" altLang="ja-JP" sz="2000" b="1" dirty="0" smtClean="0">
                <a:solidFill>
                  <a:srgbClr val="0000CC"/>
                </a:solidFill>
                <a:cs typeface="Arial" charset="0"/>
              </a:rPr>
              <a:t>J-PARC Hadron-Hall</a:t>
            </a:r>
            <a:r>
              <a:rPr lang="en-US" altLang="ja-JP" sz="2000" b="1" u="sng" dirty="0" smtClean="0">
                <a:solidFill>
                  <a:srgbClr val="0000CC"/>
                </a:solidFill>
                <a:ea typeface="Arial Unicode MS" pitchFamily="50" charset="-128"/>
                <a:cs typeface="Arial" charset="0"/>
              </a:rPr>
              <a:t>)</a:t>
            </a:r>
            <a:endParaRPr lang="en-US" altLang="ja-JP" sz="2000" b="1" dirty="0">
              <a:solidFill>
                <a:srgbClr val="0000CC"/>
              </a:solidFill>
              <a:cs typeface="Arial" charset="0"/>
            </a:endParaRPr>
          </a:p>
        </p:txBody>
      </p:sp>
      <p:sp>
        <p:nvSpPr>
          <p:cNvPr id="17" name="タイトル 1"/>
          <p:cNvSpPr txBox="1">
            <a:spLocks/>
          </p:cNvSpPr>
          <p:nvPr/>
        </p:nvSpPr>
        <p:spPr>
          <a:xfrm>
            <a:off x="0" y="0"/>
            <a:ext cx="9144000" cy="539262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 anchor="ctr" anchorCtr="0">
            <a:noAutofit/>
          </a:bodyPr>
          <a:lstStyle/>
          <a:p>
            <a:pPr algn="ctr"/>
            <a:r>
              <a:rPr lang="en-US" altLang="ja-JP" sz="4000" b="1" dirty="0" smtClean="0"/>
              <a:t>Liquid </a:t>
            </a:r>
            <a:r>
              <a:rPr lang="en-US" altLang="ja-JP" sz="4000" b="1" baseline="30000" dirty="0" smtClean="0"/>
              <a:t>3</a:t>
            </a:r>
            <a:r>
              <a:rPr lang="en-US" altLang="ja-JP" sz="4000" b="1" dirty="0" smtClean="0"/>
              <a:t>He Target System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2656" y="471938"/>
            <a:ext cx="7340845" cy="46796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ja-JP" sz="2400" dirty="0" smtClean="0"/>
              <a:t>same </a:t>
            </a:r>
            <a:r>
              <a:rPr lang="en-US" altLang="ja-JP" sz="2400" dirty="0"/>
              <a:t>neutron counter </a:t>
            </a:r>
            <a:r>
              <a:rPr lang="en-US" altLang="ja-JP" sz="2400" dirty="0" smtClean="0"/>
              <a:t>used for KEK-PS </a:t>
            </a:r>
            <a:r>
              <a:rPr lang="en-US" altLang="ja-JP" sz="2400" dirty="0"/>
              <a:t>E549 </a:t>
            </a:r>
            <a:r>
              <a:rPr lang="en-US" altLang="ja-JP" sz="2400" dirty="0" smtClean="0"/>
              <a:t>experiment</a:t>
            </a:r>
            <a:endParaRPr lang="en-US" altLang="ja-JP" sz="2400" dirty="0"/>
          </a:p>
        </p:txBody>
      </p:sp>
      <p:sp>
        <p:nvSpPr>
          <p:cNvPr id="215044" name="Text Box 4"/>
          <p:cNvSpPr txBox="1">
            <a:spLocks noChangeArrowheads="1"/>
          </p:cNvSpPr>
          <p:nvPr/>
        </p:nvSpPr>
        <p:spPr bwMode="auto">
          <a:xfrm>
            <a:off x="106125" y="5610762"/>
            <a:ext cx="3922295" cy="1015663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2000" b="0" dirty="0"/>
              <a:t>20x5x150 </a:t>
            </a:r>
            <a:r>
              <a:rPr lang="en-US" altLang="ja-JP" sz="2000" b="0" dirty="0" smtClean="0"/>
              <a:t>cm</a:t>
            </a:r>
            <a:r>
              <a:rPr lang="en-US" altLang="ja-JP" sz="2000" b="0" baseline="30000" dirty="0" smtClean="0"/>
              <a:t>3</a:t>
            </a:r>
            <a:r>
              <a:rPr lang="ja-JP" altLang="en-US" sz="2000" b="0" dirty="0" smtClean="0"/>
              <a:t> </a:t>
            </a:r>
            <a:r>
              <a:rPr lang="en-US" altLang="ja-JP" sz="2000" b="0" dirty="0" smtClean="0"/>
              <a:t>Plastic Scintillator</a:t>
            </a:r>
            <a:r>
              <a:rPr lang="ja-JP" altLang="en-US" sz="2000" b="0" dirty="0"/>
              <a:t>　</a:t>
            </a:r>
            <a:br>
              <a:rPr lang="ja-JP" altLang="en-US" sz="2000" b="0" dirty="0"/>
            </a:br>
            <a:r>
              <a:rPr lang="en-US" altLang="ja-JP" sz="2000" b="0" dirty="0" smtClean="0"/>
              <a:t>Configuration : 16 </a:t>
            </a:r>
            <a:r>
              <a:rPr lang="en-US" altLang="ja-JP" sz="2000" b="0" dirty="0"/>
              <a:t>(</a:t>
            </a:r>
            <a:r>
              <a:rPr lang="en-US" altLang="ja-JP" sz="2000" b="0" dirty="0" smtClean="0"/>
              <a:t>wide) x 7 </a:t>
            </a:r>
            <a:r>
              <a:rPr lang="en-US" altLang="ja-JP" sz="2000" b="0" dirty="0"/>
              <a:t>(depth)</a:t>
            </a:r>
          </a:p>
          <a:p>
            <a:r>
              <a:rPr lang="en-US" altLang="ja-JP" sz="2000" b="0" dirty="0"/>
              <a:t>Surface </a:t>
            </a:r>
            <a:r>
              <a:rPr lang="en-US" altLang="ja-JP" sz="2000" b="0" dirty="0" smtClean="0"/>
              <a:t>area :   3.2m </a:t>
            </a:r>
            <a:r>
              <a:rPr lang="en-US" altLang="ja-JP" sz="2000" b="0" dirty="0"/>
              <a:t>X 1.5m</a:t>
            </a:r>
            <a:r>
              <a:rPr lang="ja-JP" altLang="en-US" sz="2000" b="0" dirty="0"/>
              <a:t>　</a:t>
            </a:r>
          </a:p>
        </p:txBody>
      </p:sp>
      <p:grpSp>
        <p:nvGrpSpPr>
          <p:cNvPr id="19" name="グループ化 18"/>
          <p:cNvGrpSpPr/>
          <p:nvPr/>
        </p:nvGrpSpPr>
        <p:grpSpPr>
          <a:xfrm>
            <a:off x="336654" y="1166335"/>
            <a:ext cx="3344390" cy="4303931"/>
            <a:chOff x="477331" y="1013935"/>
            <a:chExt cx="3344390" cy="4303931"/>
          </a:xfrm>
        </p:grpSpPr>
        <p:grpSp>
          <p:nvGrpSpPr>
            <p:cNvPr id="17" name="グループ化 16"/>
            <p:cNvGrpSpPr/>
            <p:nvPr/>
          </p:nvGrpSpPr>
          <p:grpSpPr>
            <a:xfrm>
              <a:off x="477331" y="1013935"/>
              <a:ext cx="3344390" cy="4303931"/>
              <a:chOff x="149087" y="978766"/>
              <a:chExt cx="3344390" cy="4303931"/>
            </a:xfrm>
          </p:grpSpPr>
          <p:pic>
            <p:nvPicPr>
              <p:cNvPr id="215045" name="Picture 5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49087" y="978766"/>
                <a:ext cx="3344390" cy="43039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15046" name="Line 6"/>
              <p:cNvSpPr>
                <a:spLocks noChangeShapeType="1"/>
              </p:cNvSpPr>
              <p:nvPr/>
            </p:nvSpPr>
            <p:spPr bwMode="auto">
              <a:xfrm flipV="1">
                <a:off x="589439" y="2403232"/>
                <a:ext cx="2868870" cy="163001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15047" name="Text Box 7"/>
              <p:cNvSpPr txBox="1">
                <a:spLocks noChangeArrowheads="1"/>
              </p:cNvSpPr>
              <p:nvPr/>
            </p:nvSpPr>
            <p:spPr bwMode="auto">
              <a:xfrm rot="-1930338">
                <a:off x="1669671" y="2791217"/>
                <a:ext cx="768350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ja-JP" dirty="0"/>
                  <a:t>3.2 m</a:t>
                </a:r>
              </a:p>
            </p:txBody>
          </p:sp>
          <p:sp>
            <p:nvSpPr>
              <p:cNvPr id="215048" name="Line 8"/>
              <p:cNvSpPr>
                <a:spLocks noChangeShapeType="1"/>
              </p:cNvSpPr>
              <p:nvPr/>
            </p:nvSpPr>
            <p:spPr bwMode="auto">
              <a:xfrm flipV="1">
                <a:off x="1375860" y="2959004"/>
                <a:ext cx="0" cy="58896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15050" name="Text Box 10"/>
              <p:cNvSpPr txBox="1">
                <a:spLocks noChangeArrowheads="1"/>
              </p:cNvSpPr>
              <p:nvPr/>
            </p:nvSpPr>
            <p:spPr bwMode="auto">
              <a:xfrm>
                <a:off x="1369510" y="3641874"/>
                <a:ext cx="768350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ja-JP"/>
                  <a:t>1.5 m</a:t>
                </a:r>
              </a:p>
            </p:txBody>
          </p:sp>
        </p:grpSp>
        <p:sp>
          <p:nvSpPr>
            <p:cNvPr id="215049" name="Line 9"/>
            <p:cNvSpPr>
              <a:spLocks noChangeShapeType="1"/>
            </p:cNvSpPr>
            <p:nvPr/>
          </p:nvSpPr>
          <p:spPr bwMode="auto">
            <a:xfrm flipH="1">
              <a:off x="1688123" y="3677776"/>
              <a:ext cx="4260" cy="7535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3" name="タイトル 1"/>
          <p:cNvSpPr txBox="1">
            <a:spLocks/>
          </p:cNvSpPr>
          <p:nvPr/>
        </p:nvSpPr>
        <p:spPr>
          <a:xfrm>
            <a:off x="0" y="0"/>
            <a:ext cx="9144000" cy="539262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 anchor="ctr" anchorCtr="0">
            <a:noAutofit/>
          </a:bodyPr>
          <a:lstStyle/>
          <a:p>
            <a:pPr algn="ctr"/>
            <a:r>
              <a:rPr lang="en-US" altLang="ja-JP" sz="4000" b="1" dirty="0" smtClean="0"/>
              <a:t>Neutron Counter</a:t>
            </a:r>
          </a:p>
        </p:txBody>
      </p:sp>
      <p:sp>
        <p:nvSpPr>
          <p:cNvPr id="15" name="スライド番号プレースホルダ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25</a:t>
            </a:fld>
            <a:endParaRPr kumimoji="1" lang="ja-JP" altLang="en-US"/>
          </a:p>
        </p:txBody>
      </p:sp>
      <p:pic>
        <p:nvPicPr>
          <p:cNvPr id="20" name="図 19" descr="DSCN0672.JPG"/>
          <p:cNvPicPr>
            <a:picLocks noChangeAspect="1"/>
          </p:cNvPicPr>
          <p:nvPr/>
        </p:nvPicPr>
        <p:blipFill>
          <a:blip r:embed="rId4" cstate="print"/>
          <a:srcRect l="6734" t="287" r="10960"/>
          <a:stretch>
            <a:fillRect/>
          </a:stretch>
        </p:blipFill>
        <p:spPr>
          <a:xfrm>
            <a:off x="4245336" y="3844983"/>
            <a:ext cx="3316050" cy="3013017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4243757" y="6396335"/>
            <a:ext cx="2629053" cy="461665"/>
          </a:xfrm>
          <a:prstGeom prst="rect">
            <a:avLst/>
          </a:prstGeom>
          <a:solidFill>
            <a:srgbClr val="33CC33">
              <a:alpha val="70000"/>
            </a:srgb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bg1"/>
                </a:solidFill>
              </a:rPr>
              <a:t>new support frame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pic>
        <p:nvPicPr>
          <p:cNvPr id="215051" name="Picture 11" descr="DSCF053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48358" y="864341"/>
            <a:ext cx="3695642" cy="278153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15052" name="Text Box 12"/>
          <p:cNvSpPr txBox="1">
            <a:spLocks noChangeArrowheads="1"/>
          </p:cNvSpPr>
          <p:nvPr/>
        </p:nvSpPr>
        <p:spPr bwMode="auto">
          <a:xfrm>
            <a:off x="5509733" y="869344"/>
            <a:ext cx="2553584" cy="400110"/>
          </a:xfrm>
          <a:prstGeom prst="rect">
            <a:avLst/>
          </a:prstGeom>
          <a:solidFill>
            <a:srgbClr val="0070C0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chemeClr val="bg1"/>
                </a:solidFill>
              </a:rPr>
              <a:t>E549 neutron </a:t>
            </a:r>
            <a:r>
              <a:rPr lang="en-US" altLang="ja-JP" sz="2000" b="1" dirty="0">
                <a:solidFill>
                  <a:schemeClr val="bg1"/>
                </a:solidFill>
              </a:rPr>
              <a:t>counter </a:t>
            </a:r>
            <a:endParaRPr lang="en-US" altLang="ja-JP" sz="2000" b="1" dirty="0" smtClean="0">
              <a:solidFill>
                <a:schemeClr val="bg1"/>
              </a:solidFill>
            </a:endParaRPr>
          </a:p>
        </p:txBody>
      </p:sp>
      <p:sp>
        <p:nvSpPr>
          <p:cNvPr id="21" name="下矢印 20"/>
          <p:cNvSpPr/>
          <p:nvPr/>
        </p:nvSpPr>
        <p:spPr>
          <a:xfrm rot="2934010">
            <a:off x="4141203" y="2220027"/>
            <a:ext cx="862454" cy="1464698"/>
          </a:xfrm>
          <a:prstGeom prst="down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十字形 22"/>
          <p:cNvSpPr/>
          <p:nvPr/>
        </p:nvSpPr>
        <p:spPr>
          <a:xfrm>
            <a:off x="3704492" y="4595445"/>
            <a:ext cx="504091" cy="504091"/>
          </a:xfrm>
          <a:prstGeom prst="plus">
            <a:avLst>
              <a:gd name="adj" fmla="val 35734"/>
            </a:avLst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 rot="19240220">
            <a:off x="3857829" y="2673585"/>
            <a:ext cx="1424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rearrange</a:t>
            </a:r>
            <a:endParaRPr kumimoji="1" lang="ja-JP" altLang="en-US" sz="24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6346" y="520336"/>
            <a:ext cx="8229600" cy="1624989"/>
          </a:xfrm>
        </p:spPr>
        <p:txBody>
          <a:bodyPr/>
          <a:lstStyle/>
          <a:p>
            <a:pPr>
              <a:buFont typeface="Wingdings" pitchFamily="2" charset="2"/>
              <a:buChar char="l"/>
            </a:pPr>
            <a:r>
              <a:rPr lang="en-US" altLang="ja-JP" dirty="0"/>
              <a:t>J-PARC E15 experiment</a:t>
            </a:r>
          </a:p>
          <a:p>
            <a:pPr lvl="1"/>
            <a:r>
              <a:rPr lang="en-US" altLang="ja-JP" dirty="0"/>
              <a:t>Search for </a:t>
            </a:r>
            <a:r>
              <a:rPr lang="en-US" altLang="ja-JP" dirty="0" smtClean="0"/>
              <a:t>the simplest deeply-bound </a:t>
            </a:r>
            <a:r>
              <a:rPr lang="en-US" altLang="ja-JP" dirty="0"/>
              <a:t>kaonic nuclear state, </a:t>
            </a:r>
            <a:r>
              <a:rPr lang="en-US" altLang="ja-JP" dirty="0" smtClean="0"/>
              <a:t>K</a:t>
            </a:r>
            <a:r>
              <a:rPr lang="en-US" altLang="ja-JP" baseline="30000" dirty="0" smtClean="0"/>
              <a:t>-</a:t>
            </a:r>
            <a:r>
              <a:rPr lang="en-US" altLang="ja-JP" dirty="0" smtClean="0"/>
              <a:t>pp, by in-flight </a:t>
            </a:r>
            <a:r>
              <a:rPr lang="en-US" altLang="ja-JP" baseline="30000" dirty="0"/>
              <a:t>3</a:t>
            </a:r>
            <a:r>
              <a:rPr lang="en-US" altLang="ja-JP" dirty="0"/>
              <a:t>He(K-,n) </a:t>
            </a:r>
            <a:r>
              <a:rPr lang="en-US" altLang="ja-JP" dirty="0" smtClean="0"/>
              <a:t>reaction</a:t>
            </a:r>
          </a:p>
          <a:p>
            <a:endParaRPr lang="en-US" altLang="ja-JP" dirty="0"/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0" y="0"/>
            <a:ext cx="9144000" cy="539262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Summary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66347" y="2313967"/>
            <a:ext cx="8229600" cy="724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Wingdings" pitchFamily="2" charset="2"/>
              <a:buChar char="l"/>
            </a:pPr>
            <a:r>
              <a:rPr lang="en-US" altLang="ja-JP" sz="3200" dirty="0" smtClean="0"/>
              <a:t>Detector construction is in progress </a:t>
            </a:r>
            <a:endParaRPr kumimoji="1" lang="en-US" altLang="ja-JP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26</a:t>
            </a:fld>
            <a:endParaRPr kumimoji="1" lang="ja-JP" altLang="en-US"/>
          </a:p>
        </p:txBody>
      </p:sp>
      <p:graphicFrame>
        <p:nvGraphicFramePr>
          <p:cNvPr id="11" name="表 10"/>
          <p:cNvGraphicFramePr>
            <a:graphicFrameLocks noGrp="1"/>
          </p:cNvGraphicFramePr>
          <p:nvPr/>
        </p:nvGraphicFramePr>
        <p:xfrm>
          <a:off x="117232" y="3523428"/>
          <a:ext cx="8839200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1778"/>
                <a:gridCol w="6357422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Time</a:t>
                      </a:r>
                      <a:r>
                        <a:rPr kumimoji="1" lang="en-US" altLang="ja-JP" sz="2400" baseline="0" dirty="0" smtClean="0"/>
                        <a:t> table</a:t>
                      </a:r>
                      <a:endParaRPr kumimoji="1" lang="ja-JP" altLang="en-US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/>
                        <a:t>Feb. 2009</a:t>
                      </a:r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Started beam tune at K1.8BR beam line</a:t>
                      </a:r>
                    </a:p>
                    <a:p>
                      <a:r>
                        <a:rPr kumimoji="1" lang="en-US" altLang="ja-JP" sz="2400" dirty="0" smtClean="0"/>
                        <a:t>    (J-PARC</a:t>
                      </a:r>
                      <a:r>
                        <a:rPr kumimoji="1" lang="en-US" altLang="ja-JP" sz="2400" baseline="0" dirty="0" smtClean="0"/>
                        <a:t> 50GeV PS first beam!</a:t>
                      </a:r>
                      <a:r>
                        <a:rPr kumimoji="1" lang="en-US" altLang="ja-JP" sz="2400" dirty="0" smtClean="0"/>
                        <a:t>)</a:t>
                      </a:r>
                      <a:endParaRPr kumimoji="1" lang="ja-JP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/>
                        <a:t>end of 2009</a:t>
                      </a:r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baseline="0" dirty="0" smtClean="0"/>
                        <a:t>E17 will start (Kaonic Atom, </a:t>
                      </a:r>
                    </a:p>
                    <a:p>
                      <a:r>
                        <a:rPr kumimoji="1" lang="en-US" altLang="ja-JP" sz="2400" baseline="0" dirty="0" smtClean="0"/>
                        <a:t>                          Kaonic </a:t>
                      </a:r>
                      <a:r>
                        <a:rPr kumimoji="1" lang="en-US" altLang="ja-JP" sz="2400" baseline="30000" dirty="0" smtClean="0"/>
                        <a:t>3</a:t>
                      </a:r>
                      <a:r>
                        <a:rPr kumimoji="1" lang="en-US" altLang="ja-JP" sz="2400" baseline="0" dirty="0" smtClean="0"/>
                        <a:t>He X-ray spectroscopy)</a:t>
                      </a:r>
                      <a:endParaRPr kumimoji="1" lang="ja-JP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/>
                        <a:t>2010</a:t>
                      </a:r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E15 will</a:t>
                      </a:r>
                      <a:r>
                        <a:rPr kumimoji="1" lang="en-US" altLang="ja-JP" sz="2400" baseline="0" dirty="0" smtClean="0"/>
                        <a:t> </a:t>
                      </a:r>
                      <a:r>
                        <a:rPr kumimoji="1" lang="en-US" altLang="ja-JP" sz="2400" dirty="0" smtClean="0"/>
                        <a:t>start (Kaonic Nuclei)</a:t>
                      </a:r>
                      <a:endParaRPr kumimoji="1" lang="ja-JP" altLang="en-US" sz="2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0" y="506439"/>
            <a:ext cx="9144000" cy="5439508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S.Ajimura</a:t>
            </a:r>
            <a:r>
              <a:rPr lang="en-US" sz="2400" baseline="30000" dirty="0" smtClean="0">
                <a:solidFill>
                  <a:schemeClr val="tx1"/>
                </a:solidFill>
              </a:rPr>
              <a:t>1</a:t>
            </a:r>
            <a:r>
              <a:rPr lang="en-US" sz="2400" dirty="0" smtClean="0">
                <a:solidFill>
                  <a:schemeClr val="tx1"/>
                </a:solidFill>
              </a:rPr>
              <a:t>, G.Beer</a:t>
            </a:r>
            <a:r>
              <a:rPr lang="en-US" sz="2400" baseline="30000" dirty="0" smtClean="0">
                <a:solidFill>
                  <a:schemeClr val="tx1"/>
                </a:solidFill>
              </a:rPr>
              <a:t>2</a:t>
            </a:r>
            <a:r>
              <a:rPr lang="en-US" sz="2400" dirty="0" smtClean="0">
                <a:solidFill>
                  <a:schemeClr val="tx1"/>
                </a:solidFill>
              </a:rPr>
              <a:t>, H.Bhang</a:t>
            </a:r>
            <a:r>
              <a:rPr lang="en-US" sz="2400" baseline="30000" dirty="0" smtClean="0">
                <a:solidFill>
                  <a:schemeClr val="tx1"/>
                </a:solidFill>
              </a:rPr>
              <a:t>3</a:t>
            </a:r>
            <a:r>
              <a:rPr lang="en-US" sz="2400" dirty="0" smtClean="0">
                <a:solidFill>
                  <a:schemeClr val="tx1"/>
                </a:solidFill>
              </a:rPr>
              <a:t>, P.Buehler</a:t>
            </a:r>
            <a:r>
              <a:rPr lang="en-US" sz="2400" baseline="30000" dirty="0" smtClean="0">
                <a:solidFill>
                  <a:schemeClr val="tx1"/>
                </a:solidFill>
              </a:rPr>
              <a:t>4</a:t>
            </a:r>
            <a:r>
              <a:rPr lang="en-US" sz="2400" dirty="0" smtClean="0">
                <a:solidFill>
                  <a:schemeClr val="tx1"/>
                </a:solidFill>
              </a:rPr>
              <a:t>, L.Busso</a:t>
            </a:r>
            <a:r>
              <a:rPr lang="en-US" sz="2400" baseline="30000" dirty="0" smtClean="0">
                <a:solidFill>
                  <a:schemeClr val="tx1"/>
                </a:solidFill>
              </a:rPr>
              <a:t>5,6</a:t>
            </a:r>
            <a:r>
              <a:rPr lang="en-US" sz="2400" dirty="0" smtClean="0">
                <a:solidFill>
                  <a:schemeClr val="tx1"/>
                </a:solidFill>
              </a:rPr>
              <a:t>, M.Cargnelli</a:t>
            </a:r>
            <a:r>
              <a:rPr lang="en-US" sz="2400" baseline="30000" dirty="0" smtClean="0">
                <a:solidFill>
                  <a:schemeClr val="tx1"/>
                </a:solidFill>
              </a:rPr>
              <a:t>4</a:t>
            </a:r>
            <a:r>
              <a:rPr lang="en-US" sz="2400" dirty="0" smtClean="0">
                <a:solidFill>
                  <a:schemeClr val="tx1"/>
                </a:solidFill>
              </a:rPr>
              <a:t>, J.Chiba</a:t>
            </a:r>
            <a:r>
              <a:rPr lang="en-US" sz="2400" baseline="30000" dirty="0" smtClean="0">
                <a:solidFill>
                  <a:schemeClr val="tx1"/>
                </a:solidFill>
              </a:rPr>
              <a:t>7</a:t>
            </a:r>
            <a:r>
              <a:rPr lang="en-US" sz="2400" dirty="0" smtClean="0">
                <a:solidFill>
                  <a:schemeClr val="tx1"/>
                </a:solidFill>
              </a:rPr>
              <a:t>, S.Choi</a:t>
            </a:r>
            <a:r>
              <a:rPr lang="en-US" sz="2400" baseline="30000" dirty="0" smtClean="0">
                <a:solidFill>
                  <a:schemeClr val="tx1"/>
                </a:solidFill>
              </a:rPr>
              <a:t>3</a:t>
            </a:r>
            <a:r>
              <a:rPr lang="en-US" sz="2400" dirty="0" smtClean="0">
                <a:solidFill>
                  <a:schemeClr val="tx1"/>
                </a:solidFill>
              </a:rPr>
              <a:t>, C.Curceanu</a:t>
            </a:r>
            <a:r>
              <a:rPr lang="en-US" sz="2400" baseline="30000" dirty="0" smtClean="0">
                <a:solidFill>
                  <a:schemeClr val="tx1"/>
                </a:solidFill>
              </a:rPr>
              <a:t>8</a:t>
            </a:r>
            <a:r>
              <a:rPr lang="en-US" sz="2400" dirty="0" smtClean="0">
                <a:solidFill>
                  <a:schemeClr val="tx1"/>
                </a:solidFill>
              </a:rPr>
              <a:t>, D.Faso</a:t>
            </a:r>
            <a:r>
              <a:rPr lang="en-US" sz="2400" baseline="30000" dirty="0" smtClean="0">
                <a:solidFill>
                  <a:schemeClr val="tx1"/>
                </a:solidFill>
              </a:rPr>
              <a:t>5,6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altLang="ja-JP" sz="2400" dirty="0" smtClean="0">
                <a:solidFill>
                  <a:schemeClr val="tx1"/>
                </a:solidFill>
              </a:rPr>
              <a:t>S.Enomoto</a:t>
            </a:r>
            <a:r>
              <a:rPr lang="en-US" altLang="ja-JP" sz="2400" baseline="30000" dirty="0" smtClean="0">
                <a:solidFill>
                  <a:schemeClr val="tx1"/>
                </a:solidFill>
              </a:rPr>
              <a:t>1</a:t>
            </a:r>
            <a:r>
              <a:rPr lang="en-US" altLang="ja-JP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 smtClean="0">
                <a:solidFill>
                  <a:schemeClr val="tx1"/>
                </a:solidFill>
              </a:rPr>
              <a:t>H.Fujioka</a:t>
            </a:r>
            <a:r>
              <a:rPr lang="en-US" sz="2400" baseline="30000" dirty="0" smtClean="0">
                <a:solidFill>
                  <a:schemeClr val="tx1"/>
                </a:solidFill>
              </a:rPr>
              <a:t>16</a:t>
            </a:r>
            <a:r>
              <a:rPr lang="en-US" sz="2400" dirty="0" smtClean="0">
                <a:solidFill>
                  <a:schemeClr val="tx1"/>
                </a:solidFill>
              </a:rPr>
              <a:t>,Y.Fujiwara</a:t>
            </a:r>
            <a:r>
              <a:rPr lang="en-US" sz="2400" baseline="30000" dirty="0" smtClean="0">
                <a:solidFill>
                  <a:schemeClr val="tx1"/>
                </a:solidFill>
              </a:rPr>
              <a:t>11</a:t>
            </a:r>
            <a:r>
              <a:rPr lang="en-US" sz="2400" dirty="0" smtClean="0">
                <a:solidFill>
                  <a:schemeClr val="tx1"/>
                </a:solidFill>
              </a:rPr>
              <a:t> T.Fukuda</a:t>
            </a:r>
            <a:r>
              <a:rPr lang="en-US" sz="2400" baseline="30000" dirty="0" smtClean="0">
                <a:solidFill>
                  <a:schemeClr val="tx1"/>
                </a:solidFill>
              </a:rPr>
              <a:t>10</a:t>
            </a:r>
            <a:r>
              <a:rPr lang="en-US" sz="2400" dirty="0" smtClean="0">
                <a:solidFill>
                  <a:schemeClr val="tx1"/>
                </a:solidFill>
              </a:rPr>
              <a:t>, Y.Fukuda</a:t>
            </a:r>
            <a:r>
              <a:rPr lang="en-US" sz="2400" baseline="30000" dirty="0" smtClean="0">
                <a:solidFill>
                  <a:schemeClr val="tx1"/>
                </a:solidFill>
              </a:rPr>
              <a:t>11</a:t>
            </a:r>
            <a:r>
              <a:rPr lang="en-US" sz="2400" dirty="0" smtClean="0">
                <a:solidFill>
                  <a:schemeClr val="tx1"/>
                </a:solidFill>
              </a:rPr>
              <a:t>, C.Guaraldo</a:t>
            </a:r>
            <a:r>
              <a:rPr lang="en-US" sz="2400" baseline="30000" dirty="0" smtClean="0">
                <a:solidFill>
                  <a:schemeClr val="tx1"/>
                </a:solidFill>
              </a:rPr>
              <a:t>8</a:t>
            </a:r>
            <a:r>
              <a:rPr lang="en-US" sz="2400" dirty="0" smtClean="0">
                <a:solidFill>
                  <a:schemeClr val="tx1"/>
                </a:solidFill>
              </a:rPr>
              <a:t>, T.Hanaki</a:t>
            </a:r>
            <a:r>
              <a:rPr lang="en-US" sz="2400" baseline="30000" dirty="0" smtClean="0">
                <a:solidFill>
                  <a:schemeClr val="tx1"/>
                </a:solidFill>
              </a:rPr>
              <a:t>7</a:t>
            </a:r>
            <a:r>
              <a:rPr lang="en-US" sz="2400" dirty="0" smtClean="0">
                <a:solidFill>
                  <a:schemeClr val="tx1"/>
                </a:solidFill>
              </a:rPr>
              <a:t>, R.S.Hayano</a:t>
            </a:r>
            <a:r>
              <a:rPr lang="en-US" sz="2400" baseline="30000" dirty="0" smtClean="0">
                <a:solidFill>
                  <a:schemeClr val="tx1"/>
                </a:solidFill>
              </a:rPr>
              <a:t>9</a:t>
            </a:r>
            <a:r>
              <a:rPr lang="en-US" sz="2400" dirty="0" smtClean="0">
                <a:solidFill>
                  <a:schemeClr val="tx1"/>
                </a:solidFill>
              </a:rPr>
              <a:t>, T.Hiraiwa</a:t>
            </a:r>
            <a:r>
              <a:rPr lang="en-US" sz="2400" baseline="30000" dirty="0" smtClean="0">
                <a:solidFill>
                  <a:schemeClr val="tx1"/>
                </a:solidFill>
              </a:rPr>
              <a:t>16</a:t>
            </a:r>
            <a:r>
              <a:rPr lang="en-US" sz="2400" dirty="0" smtClean="0">
                <a:solidFill>
                  <a:schemeClr val="tx1"/>
                </a:solidFill>
              </a:rPr>
              <a:t>, A.Hirtl</a:t>
            </a:r>
            <a:r>
              <a:rPr lang="en-US" sz="2400" baseline="30000" dirty="0" smtClean="0">
                <a:solidFill>
                  <a:schemeClr val="tx1"/>
                </a:solidFill>
              </a:rPr>
              <a:t>4</a:t>
            </a:r>
            <a:r>
              <a:rPr lang="en-US" sz="2400" dirty="0" smtClean="0">
                <a:solidFill>
                  <a:schemeClr val="tx1"/>
                </a:solidFill>
              </a:rPr>
              <a:t>, M.Iio</a:t>
            </a:r>
            <a:r>
              <a:rPr lang="en-US" sz="2400" baseline="30000" dirty="0" smtClean="0">
                <a:solidFill>
                  <a:schemeClr val="tx1"/>
                </a:solidFill>
              </a:rPr>
              <a:t>12</a:t>
            </a:r>
            <a:r>
              <a:rPr lang="en-US" sz="2400" dirty="0" smtClean="0">
                <a:solidFill>
                  <a:schemeClr val="tx1"/>
                </a:solidFill>
              </a:rPr>
              <a:t>, M.Iliescu</a:t>
            </a:r>
            <a:r>
              <a:rPr lang="en-US" sz="2400" baseline="30000" dirty="0" smtClean="0">
                <a:solidFill>
                  <a:schemeClr val="tx1"/>
                </a:solidFill>
              </a:rPr>
              <a:t>8</a:t>
            </a:r>
            <a:r>
              <a:rPr lang="en-US" sz="2400" dirty="0" smtClean="0">
                <a:solidFill>
                  <a:schemeClr val="tx1"/>
                </a:solidFill>
              </a:rPr>
              <a:t>, T.Ishikawa</a:t>
            </a:r>
            <a:r>
              <a:rPr lang="en-US" sz="2400" baseline="30000" dirty="0" smtClean="0">
                <a:solidFill>
                  <a:schemeClr val="tx1"/>
                </a:solidFill>
              </a:rPr>
              <a:t>9</a:t>
            </a:r>
            <a:r>
              <a:rPr lang="en-US" sz="2400" dirty="0" smtClean="0">
                <a:solidFill>
                  <a:schemeClr val="tx1"/>
                </a:solidFill>
              </a:rPr>
              <a:t>, S.Ishimoto</a:t>
            </a:r>
            <a:r>
              <a:rPr lang="en-US" sz="2400" baseline="30000" dirty="0" smtClean="0">
                <a:solidFill>
                  <a:schemeClr val="tx1"/>
                </a:solidFill>
              </a:rPr>
              <a:t>13</a:t>
            </a:r>
            <a:r>
              <a:rPr lang="en-US" sz="2400" dirty="0" smtClean="0">
                <a:solidFill>
                  <a:schemeClr val="tx1"/>
                </a:solidFill>
              </a:rPr>
              <a:t>, T.Ishiwatari</a:t>
            </a:r>
            <a:r>
              <a:rPr lang="en-US" sz="2400" baseline="30000" dirty="0" smtClean="0">
                <a:solidFill>
                  <a:schemeClr val="tx1"/>
                </a:solidFill>
              </a:rPr>
              <a:t>4</a:t>
            </a:r>
            <a:r>
              <a:rPr lang="en-US" sz="2400" dirty="0" smtClean="0">
                <a:solidFill>
                  <a:schemeClr val="tx1"/>
                </a:solidFill>
              </a:rPr>
              <a:t>, K.Itahashi</a:t>
            </a:r>
            <a:r>
              <a:rPr lang="en-US" sz="2400" baseline="30000" dirty="0" smtClean="0">
                <a:solidFill>
                  <a:schemeClr val="tx1"/>
                </a:solidFill>
              </a:rPr>
              <a:t>12</a:t>
            </a:r>
            <a:r>
              <a:rPr lang="en-US" sz="2400" dirty="0" smtClean="0">
                <a:solidFill>
                  <a:schemeClr val="tx1"/>
                </a:solidFill>
              </a:rPr>
              <a:t>, M.Iwasaki</a:t>
            </a:r>
            <a:r>
              <a:rPr lang="en-US" sz="2400" baseline="30000" dirty="0" smtClean="0">
                <a:solidFill>
                  <a:schemeClr val="tx1"/>
                </a:solidFill>
              </a:rPr>
              <a:t>12</a:t>
            </a:r>
            <a:r>
              <a:rPr lang="en-US" sz="2400" dirty="0" smtClean="0">
                <a:solidFill>
                  <a:schemeClr val="tx1"/>
                </a:solidFill>
              </a:rPr>
              <a:t>, P.Kienle</a:t>
            </a:r>
            <a:r>
              <a:rPr lang="en-US" sz="2400" baseline="30000" dirty="0" smtClean="0">
                <a:solidFill>
                  <a:schemeClr val="tx1"/>
                </a:solidFill>
              </a:rPr>
              <a:t>4,14</a:t>
            </a:r>
            <a:r>
              <a:rPr lang="en-US" sz="2400" dirty="0" smtClean="0">
                <a:solidFill>
                  <a:schemeClr val="tx1"/>
                </a:solidFill>
              </a:rPr>
              <a:t>, J.Marton</a:t>
            </a:r>
            <a:r>
              <a:rPr lang="en-US" sz="2400" baseline="30000" dirty="0" smtClean="0">
                <a:solidFill>
                  <a:schemeClr val="tx1"/>
                </a:solidFill>
              </a:rPr>
              <a:t>4</a:t>
            </a:r>
            <a:r>
              <a:rPr lang="en-US" sz="2400" dirty="0" smtClean="0">
                <a:solidFill>
                  <a:schemeClr val="tx1"/>
                </a:solidFill>
              </a:rPr>
              <a:t>, Y.Matsuda</a:t>
            </a:r>
            <a:r>
              <a:rPr lang="en-US" sz="2400" baseline="30000" dirty="0" smtClean="0">
                <a:solidFill>
                  <a:schemeClr val="tx1"/>
                </a:solidFill>
              </a:rPr>
              <a:t>12</a:t>
            </a:r>
            <a:r>
              <a:rPr lang="en-US" sz="2400" dirty="0" smtClean="0">
                <a:solidFill>
                  <a:schemeClr val="tx1"/>
                </a:solidFill>
              </a:rPr>
              <a:t>, Y.Mizoi</a:t>
            </a:r>
            <a:r>
              <a:rPr lang="en-US" sz="2400" baseline="30000" dirty="0" smtClean="0">
                <a:solidFill>
                  <a:schemeClr val="tx1"/>
                </a:solidFill>
              </a:rPr>
              <a:t>10</a:t>
            </a:r>
            <a:r>
              <a:rPr lang="en-US" sz="2400" dirty="0" smtClean="0">
                <a:solidFill>
                  <a:schemeClr val="tx1"/>
                </a:solidFill>
              </a:rPr>
              <a:t>, O.Morra</a:t>
            </a:r>
            <a:r>
              <a:rPr lang="en-US" sz="2400" baseline="30000" dirty="0" smtClean="0">
                <a:solidFill>
                  <a:schemeClr val="tx1"/>
                </a:solidFill>
              </a:rPr>
              <a:t>5,15</a:t>
            </a:r>
            <a:r>
              <a:rPr lang="en-US" sz="2400" dirty="0" smtClean="0">
                <a:solidFill>
                  <a:schemeClr val="tx1"/>
                </a:solidFill>
              </a:rPr>
              <a:t>, T.Nagae</a:t>
            </a:r>
            <a:r>
              <a:rPr lang="en-US" sz="2400" baseline="30000" dirty="0" smtClean="0">
                <a:solidFill>
                  <a:schemeClr val="tx1"/>
                </a:solidFill>
              </a:rPr>
              <a:t>16</a:t>
            </a:r>
            <a:r>
              <a:rPr lang="en-US" sz="2400" dirty="0" smtClean="0">
                <a:solidFill>
                  <a:schemeClr val="tx1"/>
                </a:solidFill>
              </a:rPr>
              <a:t>, H.Ohnishi</a:t>
            </a:r>
            <a:r>
              <a:rPr lang="en-US" sz="2400" baseline="30000" dirty="0" smtClean="0">
                <a:solidFill>
                  <a:schemeClr val="tx1"/>
                </a:solidFill>
              </a:rPr>
              <a:t>12</a:t>
            </a:r>
            <a:r>
              <a:rPr lang="en-US" sz="2400" dirty="0" smtClean="0">
                <a:solidFill>
                  <a:schemeClr val="tx1"/>
                </a:solidFill>
              </a:rPr>
              <a:t>, S.Okada</a:t>
            </a:r>
            <a:r>
              <a:rPr lang="en-US" sz="2400" baseline="30000" dirty="0" smtClean="0">
                <a:solidFill>
                  <a:schemeClr val="tx1"/>
                </a:solidFill>
              </a:rPr>
              <a:t>12</a:t>
            </a:r>
            <a:r>
              <a:rPr lang="en-US" sz="2400" dirty="0" smtClean="0">
                <a:solidFill>
                  <a:schemeClr val="tx1"/>
                </a:solidFill>
              </a:rPr>
              <a:t>, H.Outa</a:t>
            </a:r>
            <a:r>
              <a:rPr lang="en-US" sz="2400" baseline="30000" dirty="0" smtClean="0">
                <a:solidFill>
                  <a:schemeClr val="tx1"/>
                </a:solidFill>
              </a:rPr>
              <a:t>12</a:t>
            </a:r>
            <a:r>
              <a:rPr lang="en-US" sz="2400" dirty="0" smtClean="0">
                <a:solidFill>
                  <a:schemeClr val="tx1"/>
                </a:solidFill>
              </a:rPr>
              <a:t>, D.Pietreanu</a:t>
            </a:r>
            <a:r>
              <a:rPr lang="en-US" sz="2400" baseline="30000" dirty="0" smtClean="0">
                <a:solidFill>
                  <a:schemeClr val="tx1"/>
                </a:solidFill>
              </a:rPr>
              <a:t>8</a:t>
            </a:r>
            <a:r>
              <a:rPr lang="en-US" sz="2400" dirty="0" smtClean="0">
                <a:solidFill>
                  <a:schemeClr val="tx1"/>
                </a:solidFill>
              </a:rPr>
              <a:t>, A.Sada</a:t>
            </a:r>
            <a:r>
              <a:rPr lang="en-US" sz="2400" baseline="30000" dirty="0" smtClean="0">
                <a:solidFill>
                  <a:schemeClr val="tx1"/>
                </a:solidFill>
              </a:rPr>
              <a:t>16</a:t>
            </a:r>
            <a:r>
              <a:rPr lang="en-US" sz="2400" dirty="0" smtClean="0">
                <a:solidFill>
                  <a:schemeClr val="tx1"/>
                </a:solidFill>
              </a:rPr>
              <a:t>, A.Sakaguchi</a:t>
            </a:r>
            <a:r>
              <a:rPr lang="en-US" sz="2400" baseline="30000" dirty="0" smtClean="0">
                <a:solidFill>
                  <a:schemeClr val="tx1"/>
                </a:solidFill>
              </a:rPr>
              <a:t>1</a:t>
            </a:r>
            <a:r>
              <a:rPr lang="en-US" sz="2400" dirty="0" smtClean="0">
                <a:solidFill>
                  <a:schemeClr val="tx1"/>
                </a:solidFill>
              </a:rPr>
              <a:t>, F.Sakuma</a:t>
            </a:r>
            <a:r>
              <a:rPr lang="en-US" sz="2400" baseline="30000" dirty="0" smtClean="0">
                <a:solidFill>
                  <a:schemeClr val="tx1"/>
                </a:solidFill>
              </a:rPr>
              <a:t>12</a:t>
            </a:r>
            <a:r>
              <a:rPr lang="en-US" sz="2400" dirty="0" smtClean="0">
                <a:solidFill>
                  <a:schemeClr val="tx1"/>
                </a:solidFill>
              </a:rPr>
              <a:t>, M.Sato</a:t>
            </a:r>
            <a:r>
              <a:rPr lang="en-US" sz="2400" baseline="30000" dirty="0" smtClean="0">
                <a:solidFill>
                  <a:schemeClr val="tx1"/>
                </a:solidFill>
              </a:rPr>
              <a:t>11</a:t>
            </a:r>
            <a:r>
              <a:rPr lang="en-US" sz="2400" dirty="0" smtClean="0">
                <a:solidFill>
                  <a:schemeClr val="tx1"/>
                </a:solidFill>
              </a:rPr>
              <a:t>, M.Sekimoto</a:t>
            </a:r>
            <a:r>
              <a:rPr lang="en-US" sz="2400" baseline="30000" dirty="0" smtClean="0">
                <a:solidFill>
                  <a:schemeClr val="tx1"/>
                </a:solidFill>
              </a:rPr>
              <a:t>13</a:t>
            </a:r>
            <a:r>
              <a:rPr lang="en-US" sz="2400" dirty="0" smtClean="0">
                <a:solidFill>
                  <a:schemeClr val="tx1"/>
                </a:solidFill>
              </a:rPr>
              <a:t>, D.Sirghi</a:t>
            </a:r>
            <a:r>
              <a:rPr lang="en-US" sz="2400" baseline="30000" dirty="0" smtClean="0">
                <a:solidFill>
                  <a:schemeClr val="tx1"/>
                </a:solidFill>
              </a:rPr>
              <a:t>8</a:t>
            </a:r>
            <a:r>
              <a:rPr lang="en-US" sz="2400" dirty="0" smtClean="0">
                <a:solidFill>
                  <a:schemeClr val="tx1"/>
                </a:solidFill>
              </a:rPr>
              <a:t>, F.Sirghi</a:t>
            </a:r>
            <a:r>
              <a:rPr lang="en-US" sz="2400" baseline="30000" dirty="0" smtClean="0">
                <a:solidFill>
                  <a:schemeClr val="tx1"/>
                </a:solidFill>
              </a:rPr>
              <a:t>8</a:t>
            </a:r>
            <a:r>
              <a:rPr lang="en-US" sz="2400" dirty="0" smtClean="0">
                <a:solidFill>
                  <a:schemeClr val="tx1"/>
                </a:solidFill>
              </a:rPr>
              <a:t>, S.Suzuki</a:t>
            </a:r>
            <a:r>
              <a:rPr lang="en-US" sz="2400" baseline="30000" dirty="0" smtClean="0">
                <a:solidFill>
                  <a:schemeClr val="tx1"/>
                </a:solidFill>
              </a:rPr>
              <a:t>13</a:t>
            </a:r>
            <a:r>
              <a:rPr lang="en-US" sz="2400" dirty="0" smtClean="0">
                <a:solidFill>
                  <a:schemeClr val="tx1"/>
                </a:solidFill>
              </a:rPr>
              <a:t>, T.Suzuki</a:t>
            </a:r>
            <a:r>
              <a:rPr lang="en-US" sz="2400" baseline="30000" dirty="0" smtClean="0">
                <a:solidFill>
                  <a:schemeClr val="tx1"/>
                </a:solidFill>
              </a:rPr>
              <a:t>12</a:t>
            </a:r>
            <a:r>
              <a:rPr lang="en-US" sz="2400" dirty="0" smtClean="0">
                <a:solidFill>
                  <a:schemeClr val="tx1"/>
                </a:solidFill>
              </a:rPr>
              <a:t>, H.Tatsuno</a:t>
            </a:r>
            <a:r>
              <a:rPr lang="en-US" sz="2400" baseline="30000" dirty="0" smtClean="0">
                <a:solidFill>
                  <a:schemeClr val="tx1"/>
                </a:solidFill>
              </a:rPr>
              <a:t>9</a:t>
            </a:r>
            <a:r>
              <a:rPr lang="en-US" sz="2400" dirty="0" smtClean="0">
                <a:solidFill>
                  <a:schemeClr val="tx1"/>
                </a:solidFill>
              </a:rPr>
              <a:t>, M.Tokuda</a:t>
            </a:r>
            <a:r>
              <a:rPr lang="en-US" sz="2400" baseline="30000" dirty="0" smtClean="0">
                <a:solidFill>
                  <a:schemeClr val="tx1"/>
                </a:solidFill>
              </a:rPr>
              <a:t>11</a:t>
            </a:r>
            <a:r>
              <a:rPr lang="en-US" sz="2400" dirty="0" smtClean="0">
                <a:solidFill>
                  <a:schemeClr val="tx1"/>
                </a:solidFill>
              </a:rPr>
              <a:t>, D.Tomono</a:t>
            </a:r>
            <a:r>
              <a:rPr lang="en-US" sz="2400" baseline="30000" dirty="0" smtClean="0">
                <a:solidFill>
                  <a:schemeClr val="tx1"/>
                </a:solidFill>
              </a:rPr>
              <a:t>12</a:t>
            </a:r>
            <a:r>
              <a:rPr lang="en-US" sz="2400" dirty="0" smtClean="0">
                <a:solidFill>
                  <a:schemeClr val="tx1"/>
                </a:solidFill>
              </a:rPr>
              <a:t>, A.Toyoda</a:t>
            </a:r>
            <a:r>
              <a:rPr lang="en-US" sz="2400" baseline="30000" dirty="0" smtClean="0">
                <a:solidFill>
                  <a:schemeClr val="tx1"/>
                </a:solidFill>
              </a:rPr>
              <a:t>13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altLang="ja-JP" sz="2400" dirty="0" smtClean="0">
                <a:solidFill>
                  <a:schemeClr val="tx1"/>
                </a:solidFill>
              </a:rPr>
              <a:t>K.Tsukada</a:t>
            </a:r>
            <a:r>
              <a:rPr lang="en-US" altLang="ja-JP" sz="2400" baseline="30000" dirty="0" smtClean="0">
                <a:solidFill>
                  <a:schemeClr val="tx1"/>
                </a:solidFill>
              </a:rPr>
              <a:t>12</a:t>
            </a:r>
            <a:r>
              <a:rPr lang="en-US" altLang="ja-JP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 smtClean="0">
                <a:solidFill>
                  <a:schemeClr val="tx1"/>
                </a:solidFill>
              </a:rPr>
              <a:t>E.Widmann</a:t>
            </a:r>
            <a:r>
              <a:rPr lang="en-US" sz="2400" baseline="30000" dirty="0" smtClean="0">
                <a:solidFill>
                  <a:schemeClr val="tx1"/>
                </a:solidFill>
              </a:rPr>
              <a:t>4</a:t>
            </a:r>
            <a:r>
              <a:rPr lang="en-US" sz="2400" dirty="0" smtClean="0">
                <a:solidFill>
                  <a:schemeClr val="tx1"/>
                </a:solidFill>
              </a:rPr>
              <a:t>, T.Yamazaki</a:t>
            </a:r>
            <a:r>
              <a:rPr lang="en-US" sz="2400" baseline="30000" dirty="0" smtClean="0">
                <a:solidFill>
                  <a:schemeClr val="tx1"/>
                </a:solidFill>
              </a:rPr>
              <a:t>9,12</a:t>
            </a:r>
            <a:r>
              <a:rPr lang="en-US" sz="2400" dirty="0" smtClean="0">
                <a:solidFill>
                  <a:schemeClr val="tx1"/>
                </a:solidFill>
              </a:rPr>
              <a:t>, H.Yim</a:t>
            </a:r>
            <a:r>
              <a:rPr lang="en-US" sz="2400" baseline="30000" dirty="0" smtClean="0">
                <a:solidFill>
                  <a:schemeClr val="tx1"/>
                </a:solidFill>
              </a:rPr>
              <a:t>3</a:t>
            </a:r>
            <a:r>
              <a:rPr lang="en-US" sz="2400" dirty="0" smtClean="0">
                <a:solidFill>
                  <a:schemeClr val="tx1"/>
                </a:solidFill>
              </a:rPr>
              <a:t>, J.Zmeskal</a:t>
            </a:r>
            <a:r>
              <a:rPr lang="en-US" sz="2400" baseline="30000" dirty="0" smtClean="0">
                <a:solidFill>
                  <a:schemeClr val="tx1"/>
                </a:solidFill>
              </a:rPr>
              <a:t>4</a:t>
            </a:r>
          </a:p>
          <a:p>
            <a:endParaRPr lang="en-US" sz="800" baseline="30000" dirty="0" smtClean="0"/>
          </a:p>
          <a:p>
            <a:r>
              <a:rPr lang="en-US" sz="2000" baseline="30000" dirty="0" smtClean="0"/>
              <a:t>1</a:t>
            </a:r>
            <a:r>
              <a:rPr lang="en-US" sz="2000" dirty="0" smtClean="0"/>
              <a:t>Osaka University, Japan, 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University of Victoria, Canada, </a:t>
            </a:r>
            <a:r>
              <a:rPr lang="en-US" sz="2000" baseline="30000" dirty="0" smtClean="0"/>
              <a:t>3</a:t>
            </a:r>
            <a:r>
              <a:rPr lang="en-US" sz="2000" dirty="0" smtClean="0"/>
              <a:t>Seoul National University, South Korea, </a:t>
            </a:r>
            <a:r>
              <a:rPr lang="en-US" sz="2000" baseline="30000" dirty="0" smtClean="0"/>
              <a:t>4</a:t>
            </a:r>
            <a:r>
              <a:rPr lang="en-US" sz="2000" dirty="0" smtClean="0"/>
              <a:t>Stefan Meyer </a:t>
            </a:r>
            <a:r>
              <a:rPr lang="en-US" sz="2000" dirty="0" err="1" smtClean="0"/>
              <a:t>Institut</a:t>
            </a:r>
            <a:r>
              <a:rPr lang="en-US" sz="2000" dirty="0" smtClean="0"/>
              <a:t> fur </a:t>
            </a:r>
            <a:r>
              <a:rPr lang="en-US" sz="2000" dirty="0" err="1" smtClean="0"/>
              <a:t>subatomare</a:t>
            </a:r>
            <a:r>
              <a:rPr lang="en-US" sz="2000" dirty="0" smtClean="0"/>
              <a:t> </a:t>
            </a:r>
            <a:r>
              <a:rPr lang="en-US" sz="2000" dirty="0" err="1" smtClean="0"/>
              <a:t>Physik</a:t>
            </a:r>
            <a:r>
              <a:rPr lang="en-US" sz="2000" dirty="0" smtClean="0"/>
              <a:t>, Austria, </a:t>
            </a:r>
            <a:r>
              <a:rPr lang="en-US" sz="2000" baseline="30000" dirty="0" smtClean="0"/>
              <a:t>5</a:t>
            </a:r>
            <a:r>
              <a:rPr lang="en-US" sz="2000" dirty="0" smtClean="0"/>
              <a:t>INFN </a:t>
            </a:r>
            <a:r>
              <a:rPr lang="en-US" sz="2000" dirty="0" err="1" smtClean="0"/>
              <a:t>Sezione</a:t>
            </a:r>
            <a:r>
              <a:rPr lang="en-US" sz="2000" dirty="0" smtClean="0"/>
              <a:t> </a:t>
            </a:r>
            <a:r>
              <a:rPr lang="en-US" sz="2000" dirty="0" err="1" smtClean="0"/>
              <a:t>di</a:t>
            </a:r>
            <a:r>
              <a:rPr lang="en-US" sz="2000" dirty="0" smtClean="0"/>
              <a:t> Torino, Italy, </a:t>
            </a:r>
            <a:r>
              <a:rPr lang="en-US" sz="2000" baseline="30000" dirty="0" smtClean="0"/>
              <a:t>6</a:t>
            </a:r>
            <a:r>
              <a:rPr lang="en-US" sz="2000" dirty="0" smtClean="0"/>
              <a:t>Universita’ </a:t>
            </a:r>
            <a:r>
              <a:rPr lang="en-US" sz="2000" dirty="0" err="1" smtClean="0"/>
              <a:t>di</a:t>
            </a:r>
            <a:r>
              <a:rPr lang="en-US" sz="2000" dirty="0" smtClean="0"/>
              <a:t> Torino, Italy, </a:t>
            </a:r>
            <a:r>
              <a:rPr lang="en-US" sz="2000" baseline="30000" dirty="0" smtClean="0"/>
              <a:t>7</a:t>
            </a:r>
            <a:r>
              <a:rPr lang="en-US" sz="2000" dirty="0" smtClean="0"/>
              <a:t>Tokyo University of Science, Japan, </a:t>
            </a:r>
            <a:r>
              <a:rPr lang="en-US" sz="2000" baseline="30000" dirty="0" smtClean="0"/>
              <a:t>8</a:t>
            </a:r>
            <a:r>
              <a:rPr lang="en-US" sz="2000" dirty="0" smtClean="0"/>
              <a:t>Laboratori </a:t>
            </a:r>
            <a:r>
              <a:rPr lang="en-US" sz="2000" dirty="0" err="1" smtClean="0"/>
              <a:t>Nazionali</a:t>
            </a:r>
            <a:r>
              <a:rPr lang="en-US" sz="2000" dirty="0" smtClean="0"/>
              <a:t> </a:t>
            </a:r>
            <a:r>
              <a:rPr lang="en-US" sz="2000" dirty="0" err="1" smtClean="0"/>
              <a:t>di</a:t>
            </a:r>
            <a:r>
              <a:rPr lang="en-US" sz="2000" dirty="0" smtClean="0"/>
              <a:t> </a:t>
            </a:r>
            <a:r>
              <a:rPr lang="en-US" sz="2000" dirty="0" err="1" smtClean="0"/>
              <a:t>Frascati</a:t>
            </a:r>
            <a:r>
              <a:rPr lang="en-US" sz="2000" dirty="0" smtClean="0"/>
              <a:t> </a:t>
            </a:r>
            <a:r>
              <a:rPr lang="en-US" sz="2000" dirty="0" err="1" smtClean="0"/>
              <a:t>dell’INFN</a:t>
            </a:r>
            <a:r>
              <a:rPr lang="en-US" sz="2000" dirty="0" smtClean="0"/>
              <a:t>, Italy, </a:t>
            </a:r>
            <a:r>
              <a:rPr lang="en-US" sz="2000" baseline="30000" dirty="0" smtClean="0"/>
              <a:t>9</a:t>
            </a:r>
            <a:r>
              <a:rPr lang="en-US" sz="2000" dirty="0" smtClean="0"/>
              <a:t>University of Tokyo, Japan, </a:t>
            </a:r>
            <a:r>
              <a:rPr lang="en-US" sz="2000" baseline="30000" dirty="0" smtClean="0"/>
              <a:t>10</a:t>
            </a:r>
            <a:r>
              <a:rPr lang="en-US" sz="2000" dirty="0" smtClean="0"/>
              <a:t>Osaka Electro-Communication University, Japan, </a:t>
            </a:r>
            <a:r>
              <a:rPr lang="en-US" sz="2000" baseline="30000" dirty="0" smtClean="0"/>
              <a:t>11</a:t>
            </a:r>
            <a:r>
              <a:rPr lang="en-US" sz="2000" dirty="0" smtClean="0"/>
              <a:t>Tokyo Institute of Technology, Japan, 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RIKEN, Japan, 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High Energy Accelerator Research Organization (KEK), Japan, 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Technische </a:t>
            </a:r>
            <a:r>
              <a:rPr lang="en-US" sz="2000" dirty="0" err="1" smtClean="0"/>
              <a:t>Universitat</a:t>
            </a:r>
            <a:r>
              <a:rPr lang="en-US" sz="2000" dirty="0" smtClean="0"/>
              <a:t> </a:t>
            </a:r>
            <a:r>
              <a:rPr lang="en-US" sz="2000" dirty="0" err="1" smtClean="0"/>
              <a:t>Munchen</a:t>
            </a:r>
            <a:r>
              <a:rPr lang="en-US" sz="2000" dirty="0" smtClean="0"/>
              <a:t>, Germany, </a:t>
            </a:r>
            <a:r>
              <a:rPr lang="en-US" sz="2000" baseline="30000" dirty="0" smtClean="0"/>
              <a:t>15</a:t>
            </a:r>
            <a:r>
              <a:rPr lang="en-US" sz="2000" dirty="0" smtClean="0"/>
              <a:t>INAF-IFSI, </a:t>
            </a:r>
            <a:r>
              <a:rPr lang="en-US" sz="2000" dirty="0" err="1" smtClean="0"/>
              <a:t>Sezione</a:t>
            </a:r>
            <a:r>
              <a:rPr lang="en-US" sz="2000" dirty="0" smtClean="0"/>
              <a:t> </a:t>
            </a:r>
            <a:r>
              <a:rPr lang="en-US" sz="2000" dirty="0" err="1" smtClean="0"/>
              <a:t>di</a:t>
            </a:r>
            <a:r>
              <a:rPr lang="en-US" sz="2000" dirty="0" smtClean="0"/>
              <a:t> Torino, Italy, 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Kyoto Univ., Japan</a:t>
            </a:r>
          </a:p>
          <a:p>
            <a:endParaRPr lang="ja-JP" altLang="en-US" sz="200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27</a:t>
            </a:fld>
            <a:endParaRPr kumimoji="1" lang="ja-JP" altLang="en-US"/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0" y="0"/>
            <a:ext cx="9144000" cy="539262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J-PARC E15/E17Collaboration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9262"/>
          </a:xfr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>
            <a:normAutofit fontScale="90000"/>
          </a:bodyPr>
          <a:lstStyle/>
          <a:p>
            <a:r>
              <a:rPr kumimoji="1" lang="en-US" altLang="ja-JP" b="1" dirty="0" smtClean="0"/>
              <a:t>KN interaction</a:t>
            </a:r>
            <a:endParaRPr kumimoji="1" lang="ja-JP" altLang="en-US" b="1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4149969" y="3704388"/>
            <a:ext cx="4821669" cy="2731584"/>
            <a:chOff x="0" y="2637693"/>
            <a:chExt cx="4821669" cy="2731584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98349" y="2637693"/>
              <a:ext cx="3223320" cy="2731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1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2637693"/>
              <a:ext cx="1447375" cy="2686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545703" y="6484277"/>
            <a:ext cx="42675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ja-JP" sz="1600" dirty="0" err="1">
                <a:solidFill>
                  <a:srgbClr val="00B050"/>
                </a:solidFill>
                <a:latin typeface="Times New Roman" pitchFamily="18" charset="0"/>
              </a:rPr>
              <a:t>Y.Akaishi</a:t>
            </a:r>
            <a:r>
              <a:rPr lang="en-US" altLang="ja-JP" sz="1600" dirty="0">
                <a:solidFill>
                  <a:srgbClr val="00B050"/>
                </a:solidFill>
                <a:latin typeface="Times New Roman" pitchFamily="18" charset="0"/>
              </a:rPr>
              <a:t> &amp; </a:t>
            </a:r>
            <a:r>
              <a:rPr lang="en-US" altLang="ja-JP" sz="1600" dirty="0" err="1">
                <a:solidFill>
                  <a:srgbClr val="00B050"/>
                </a:solidFill>
                <a:latin typeface="Times New Roman" pitchFamily="18" charset="0"/>
              </a:rPr>
              <a:t>T.Yamazaki</a:t>
            </a:r>
            <a:r>
              <a:rPr lang="en-US" altLang="ja-JP" sz="1600" dirty="0">
                <a:solidFill>
                  <a:srgbClr val="00B050"/>
                </a:solidFill>
                <a:latin typeface="Times New Roman" pitchFamily="18" charset="0"/>
              </a:rPr>
              <a:t>, </a:t>
            </a:r>
            <a:r>
              <a:rPr lang="en-US" altLang="ja-JP" sz="1600" dirty="0" smtClean="0">
                <a:solidFill>
                  <a:srgbClr val="00B050"/>
                </a:solidFill>
                <a:latin typeface="Times New Roman" pitchFamily="18" charset="0"/>
              </a:rPr>
              <a:t>PLB535, 70(2002).</a:t>
            </a:r>
            <a:endParaRPr lang="en-US" altLang="ja-JP" sz="1600" dirty="0">
              <a:solidFill>
                <a:srgbClr val="00B050"/>
              </a:solidFill>
              <a:latin typeface="Times New Roman" pitchFamily="18" charset="0"/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>
            <a:off x="3077542" y="70342"/>
            <a:ext cx="246185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140676" y="679938"/>
            <a:ext cx="8333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/>
              <a:t>The possibility of kaon condensation is supported by …</a:t>
            </a:r>
            <a:endParaRPr kumimoji="1" lang="ja-JP" altLang="en-US" sz="2800" b="1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22031" y="2180492"/>
            <a:ext cx="2805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u="sng" dirty="0" smtClean="0">
                <a:solidFill>
                  <a:srgbClr val="7030A0"/>
                </a:solidFill>
              </a:rPr>
              <a:t>experimental results</a:t>
            </a:r>
            <a:endParaRPr kumimoji="1" lang="ja-JP" altLang="en-US" sz="2400" b="1" u="sng" dirty="0">
              <a:solidFill>
                <a:srgbClr val="7030A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10309" y="1184031"/>
            <a:ext cx="3406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u="sng" dirty="0" smtClean="0">
                <a:solidFill>
                  <a:srgbClr val="7030A0"/>
                </a:solidFill>
              </a:rPr>
              <a:t>theoretical investigations</a:t>
            </a:r>
            <a:endParaRPr kumimoji="1" lang="ja-JP" altLang="en-US" sz="2400" b="1" u="sng" dirty="0">
              <a:solidFill>
                <a:srgbClr val="7030A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984739" y="1512277"/>
            <a:ext cx="7690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various models predict kaon condensation </a:t>
            </a:r>
          </a:p>
          <a:p>
            <a:r>
              <a:rPr kumimoji="1" lang="en-US" altLang="ja-JP" sz="2000" dirty="0" smtClean="0"/>
              <a:t>(mean field theories, effective interaction theories, …)</a:t>
            </a:r>
            <a:endParaRPr kumimoji="1" lang="ja-JP" altLang="en-US" sz="2000" dirty="0"/>
          </a:p>
        </p:txBody>
      </p:sp>
      <p:grpSp>
        <p:nvGrpSpPr>
          <p:cNvPr id="25" name="グループ化 24"/>
          <p:cNvGrpSpPr/>
          <p:nvPr/>
        </p:nvGrpSpPr>
        <p:grpSpPr>
          <a:xfrm>
            <a:off x="1055083" y="2532183"/>
            <a:ext cx="7514485" cy="773725"/>
            <a:chOff x="1055084" y="2532183"/>
            <a:chExt cx="6740772" cy="773725"/>
          </a:xfrm>
        </p:grpSpPr>
        <p:sp>
          <p:nvSpPr>
            <p:cNvPr id="18" name="テキスト ボックス 17"/>
            <p:cNvSpPr txBox="1"/>
            <p:nvPr/>
          </p:nvSpPr>
          <p:spPr>
            <a:xfrm>
              <a:off x="1055084" y="2532183"/>
              <a:ext cx="6740772" cy="773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 smtClean="0"/>
                <a:t>Kaonic atom data indicates a </a:t>
              </a:r>
              <a:r>
                <a:rPr kumimoji="1" lang="en-US" altLang="ja-JP" sz="2400" b="1" dirty="0" smtClean="0">
                  <a:solidFill>
                    <a:srgbClr val="FF0000"/>
                  </a:solidFill>
                </a:rPr>
                <a:t>strongly attractive KN interaction</a:t>
              </a:r>
              <a:endParaRPr kumimoji="1" lang="en-US" altLang="ja-JP" sz="2000" b="1" dirty="0" smtClean="0">
                <a:solidFill>
                  <a:srgbClr val="FF0000"/>
                </a:solidFill>
              </a:endParaRPr>
            </a:p>
            <a:p>
              <a:r>
                <a:rPr kumimoji="1" lang="en-US" altLang="ja-JP" sz="2000" dirty="0" smtClean="0"/>
                <a:t>(</a:t>
              </a:r>
              <a:r>
                <a:rPr kumimoji="1" lang="en-US" altLang="ja-JP" sz="2000" dirty="0" err="1" smtClean="0"/>
                <a:t>KpX@KEK</a:t>
              </a:r>
              <a:r>
                <a:rPr kumimoji="1" lang="en-US" altLang="ja-JP" sz="2000" dirty="0" smtClean="0"/>
                <a:t>, DEAR@DA</a:t>
              </a:r>
              <a:r>
                <a:rPr kumimoji="1" lang="en-US" altLang="ja-JP" sz="2000" dirty="0" smtClean="0">
                  <a:latin typeface="Symbol" pitchFamily="18" charset="2"/>
                </a:rPr>
                <a:t>F</a:t>
              </a:r>
              <a:r>
                <a:rPr kumimoji="1" lang="en-US" altLang="ja-JP" sz="2000" dirty="0" smtClean="0"/>
                <a:t>NE)</a:t>
              </a:r>
              <a:endParaRPr kumimoji="1" lang="ja-JP" altLang="en-US" sz="2000" dirty="0"/>
            </a:p>
          </p:txBody>
        </p:sp>
        <p:cxnSp>
          <p:nvCxnSpPr>
            <p:cNvPr id="24" name="直線コネクタ 23"/>
            <p:cNvCxnSpPr/>
            <p:nvPr/>
          </p:nvCxnSpPr>
          <p:spPr>
            <a:xfrm>
              <a:off x="5971015" y="2602523"/>
              <a:ext cx="164123" cy="158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テキスト ボックス 29"/>
          <p:cNvSpPr txBox="1"/>
          <p:nvPr/>
        </p:nvSpPr>
        <p:spPr>
          <a:xfrm>
            <a:off x="70340" y="4390234"/>
            <a:ext cx="39858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 smtClean="0"/>
              <a:t>this suggests</a:t>
            </a:r>
          </a:p>
          <a:p>
            <a:pPr algn="ctr"/>
            <a:r>
              <a:rPr lang="en-US" altLang="ja-JP" sz="2800" b="1" dirty="0" smtClean="0">
                <a:solidFill>
                  <a:srgbClr val="00B050"/>
                </a:solidFill>
              </a:rPr>
              <a:t>“the existence of relatively narrow deeply-bound K</a:t>
            </a:r>
            <a:r>
              <a:rPr lang="en-US" altLang="ja-JP" sz="2800" b="1" baseline="30000" dirty="0" smtClean="0">
                <a:solidFill>
                  <a:srgbClr val="00B050"/>
                </a:solidFill>
              </a:rPr>
              <a:t>−</a:t>
            </a:r>
            <a:r>
              <a:rPr lang="en-US" altLang="ja-JP" sz="2800" b="1" dirty="0" smtClean="0">
                <a:solidFill>
                  <a:srgbClr val="00B050"/>
                </a:solidFill>
              </a:rPr>
              <a:t>-nuclei states”</a:t>
            </a:r>
            <a:endParaRPr lang="en-US" altLang="ja-JP" sz="2800" b="1" dirty="0" smtClean="0"/>
          </a:p>
        </p:txBody>
      </p:sp>
      <p:cxnSp>
        <p:nvCxnSpPr>
          <p:cNvPr id="32" name="直線矢印コネクタ 31"/>
          <p:cNvCxnSpPr/>
          <p:nvPr/>
        </p:nvCxnSpPr>
        <p:spPr>
          <a:xfrm>
            <a:off x="4185139" y="2954216"/>
            <a:ext cx="4138246" cy="1588"/>
          </a:xfrm>
          <a:prstGeom prst="straightConnector1">
            <a:avLst/>
          </a:prstGeom>
          <a:ln w="381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/>
          <p:cNvCxnSpPr>
            <a:endCxn id="30" idx="0"/>
          </p:cNvCxnSpPr>
          <p:nvPr/>
        </p:nvCxnSpPr>
        <p:spPr>
          <a:xfrm rot="10800000" flipV="1">
            <a:off x="2063263" y="2942492"/>
            <a:ext cx="4067906" cy="144774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 descr="PL_B587_167.bmp"/>
          <p:cNvPicPr>
            <a:picLocks noChangeAspect="1"/>
          </p:cNvPicPr>
          <p:nvPr/>
        </p:nvPicPr>
        <p:blipFill>
          <a:blip r:embed="rId4"/>
          <a:srcRect t="4901" b="55556"/>
          <a:stretch>
            <a:fillRect/>
          </a:stretch>
        </p:blipFill>
        <p:spPr>
          <a:xfrm>
            <a:off x="5535169" y="1926336"/>
            <a:ext cx="2252054" cy="1475648"/>
          </a:xfrm>
          <a:prstGeom prst="rect">
            <a:avLst/>
          </a:prstGeom>
        </p:spPr>
      </p:pic>
      <p:sp>
        <p:nvSpPr>
          <p:cNvPr id="30" name="テキスト ボックス 29"/>
          <p:cNvSpPr txBox="1"/>
          <p:nvPr/>
        </p:nvSpPr>
        <p:spPr>
          <a:xfrm>
            <a:off x="95667" y="5569401"/>
            <a:ext cx="8914221" cy="107721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 smtClean="0">
                <a:solidFill>
                  <a:schemeClr val="bg1"/>
                </a:solidFill>
              </a:rPr>
              <a:t>we will open new door to the condensed matter physics, </a:t>
            </a:r>
            <a:r>
              <a:rPr kumimoji="1" lang="en-US" altLang="ja-JP" sz="3200" b="1" dirty="0" smtClean="0">
                <a:solidFill>
                  <a:schemeClr val="bg1"/>
                </a:solidFill>
              </a:rPr>
              <a:t>like the inside of </a:t>
            </a:r>
            <a:r>
              <a:rPr lang="en-US" altLang="ja-JP" sz="3200" b="1" dirty="0" smtClean="0">
                <a:solidFill>
                  <a:schemeClr val="bg1"/>
                </a:solidFill>
                <a:sym typeface="Wingdings" pitchFamily="2" charset="2"/>
              </a:rPr>
              <a:t>neutron stars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9262"/>
          </a:xfr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>
            <a:normAutofit fontScale="90000"/>
          </a:bodyPr>
          <a:lstStyle/>
          <a:p>
            <a:r>
              <a:rPr lang="en-US" altLang="ja-JP" b="1" dirty="0" smtClean="0"/>
              <a:t>Deeply-Bound Kaonic Nuclei</a:t>
            </a:r>
            <a:endParaRPr kumimoji="1" lang="ja-JP" altLang="en-US" b="1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  <p:pic>
        <p:nvPicPr>
          <p:cNvPr id="25" name="Picture 84" descr="dense_cal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2065" y="3439369"/>
            <a:ext cx="3810000" cy="1634345"/>
          </a:xfrm>
          <a:prstGeom prst="rect">
            <a:avLst/>
          </a:prstGeom>
          <a:noFill/>
        </p:spPr>
      </p:pic>
      <p:sp>
        <p:nvSpPr>
          <p:cNvPr id="26" name="テキスト ボックス 25"/>
          <p:cNvSpPr txBox="1"/>
          <p:nvPr/>
        </p:nvSpPr>
        <p:spPr>
          <a:xfrm>
            <a:off x="834215" y="586897"/>
            <a:ext cx="7431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i="1" dirty="0" smtClean="0"/>
              <a:t>if deeply-bound kaonic nuclear states exist …</a:t>
            </a:r>
          </a:p>
        </p:txBody>
      </p:sp>
      <p:graphicFrame>
        <p:nvGraphicFramePr>
          <p:cNvPr id="33" name="Group 90"/>
          <p:cNvGraphicFramePr>
            <a:graphicFrameLocks noGrp="1"/>
          </p:cNvGraphicFramePr>
          <p:nvPr/>
        </p:nvGraphicFramePr>
        <p:xfrm>
          <a:off x="521722" y="2199613"/>
          <a:ext cx="3984625" cy="2773109"/>
        </p:xfrm>
        <a:graphic>
          <a:graphicData uri="http://schemas.openxmlformats.org/drawingml/2006/table">
            <a:tbl>
              <a:tblPr/>
              <a:tblGrid>
                <a:gridCol w="996950"/>
                <a:gridCol w="995363"/>
                <a:gridCol w="995362"/>
                <a:gridCol w="996950"/>
              </a:tblGrid>
              <a:tr h="428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Kaonic Nuclei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Binding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Energy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[MeV]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Width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[MeV]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Density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>
                        <a:alpha val="50000"/>
                      </a:srgbClr>
                    </a:solidFill>
                  </a:tcPr>
                </a:tc>
              </a:tr>
              <a:tr h="463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K</a:t>
                      </a:r>
                      <a:r>
                        <a:rPr kumimoji="1" lang="en-US" altLang="ja-JP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charset="-128"/>
                        </a:rPr>
                        <a:t>-</a:t>
                      </a: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</a:t>
                      </a:r>
                      <a:endParaRPr kumimoji="1" lang="en-US" altLang="ja-JP" sz="1600" b="1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itchFamily="18" charset="2"/>
                        <a:ea typeface="ＭＳ Ｐゴシック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3.5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charset="-128"/>
                        </a:rPr>
                        <a:t>r</a:t>
                      </a:r>
                      <a:r>
                        <a:rPr kumimoji="1" lang="en-US" altLang="ja-JP" sz="16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>
                        <a:alpha val="50000"/>
                      </a:srgbClr>
                    </a:solidFill>
                  </a:tcPr>
                </a:tc>
              </a:tr>
              <a:tr h="461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K</a:t>
                      </a:r>
                      <a:r>
                        <a:rPr kumimoji="1" lang="en-US" altLang="ja-JP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charset="-128"/>
                        </a:rPr>
                        <a:t>-</a:t>
                      </a: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pp</a:t>
                      </a:r>
                      <a:endParaRPr kumimoji="1" lang="en-US" altLang="ja-JP" sz="1600" b="1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itchFamily="18" charset="2"/>
                        <a:ea typeface="ＭＳ Ｐゴシック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61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3.1</a:t>
                      </a: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charset="-128"/>
                        </a:rPr>
                        <a:t>r</a:t>
                      </a:r>
                      <a:r>
                        <a:rPr kumimoji="1" lang="en-US" altLang="ja-JP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>
                        <a:alpha val="50000"/>
                      </a:srgbClr>
                    </a:solidFill>
                  </a:tcPr>
                </a:tc>
              </a:tr>
              <a:tr h="463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K</a:t>
                      </a:r>
                      <a:r>
                        <a:rPr kumimoji="1" lang="en-US" altLang="ja-JP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charset="-128"/>
                        </a:rPr>
                        <a:t>-</a:t>
                      </a: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ppp</a:t>
                      </a:r>
                      <a:endParaRPr kumimoji="1" lang="en-US" altLang="ja-JP" sz="1600" b="1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itchFamily="18" charset="2"/>
                        <a:ea typeface="ＭＳ Ｐゴシック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97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9.2</a:t>
                      </a: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charset="-128"/>
                        </a:rPr>
                        <a:t>r</a:t>
                      </a:r>
                      <a:r>
                        <a:rPr kumimoji="1" lang="en-US" altLang="ja-JP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>
                        <a:alpha val="50000"/>
                      </a:srgbClr>
                    </a:solidFill>
                  </a:tcPr>
                </a:tc>
              </a:tr>
              <a:tr h="463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K</a:t>
                      </a:r>
                      <a:r>
                        <a:rPr kumimoji="1" lang="en-US" altLang="ja-JP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charset="-128"/>
                        </a:rPr>
                        <a:t>-</a:t>
                      </a: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ppn</a:t>
                      </a:r>
                      <a:endParaRPr kumimoji="1" lang="en-US" altLang="ja-JP" sz="1600" b="1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itchFamily="18" charset="2"/>
                        <a:ea typeface="ＭＳ Ｐゴシック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118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8.8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charset="-128"/>
                        </a:rPr>
                        <a:t>r</a:t>
                      </a:r>
                      <a:r>
                        <a:rPr kumimoji="1" lang="en-US" altLang="ja-JP" sz="16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4" name="Text Box 64"/>
          <p:cNvSpPr txBox="1">
            <a:spLocks noChangeArrowheads="1"/>
          </p:cNvSpPr>
          <p:nvPr/>
        </p:nvSpPr>
        <p:spPr bwMode="auto">
          <a:xfrm>
            <a:off x="2459521" y="5097410"/>
            <a:ext cx="4233887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ja-JP" sz="1600" dirty="0" err="1">
                <a:solidFill>
                  <a:srgbClr val="008000"/>
                </a:solidFill>
              </a:rPr>
              <a:t>T.Yamazaki</a:t>
            </a:r>
            <a:r>
              <a:rPr lang="en-US" altLang="ja-JP" sz="1600" dirty="0">
                <a:solidFill>
                  <a:srgbClr val="008000"/>
                </a:solidFill>
              </a:rPr>
              <a:t>, </a:t>
            </a:r>
            <a:r>
              <a:rPr lang="en-US" altLang="ja-JP" sz="1600" dirty="0" err="1">
                <a:solidFill>
                  <a:srgbClr val="008000"/>
                </a:solidFill>
              </a:rPr>
              <a:t>A.Dote</a:t>
            </a:r>
            <a:r>
              <a:rPr lang="en-US" altLang="ja-JP" sz="1600" dirty="0">
                <a:solidFill>
                  <a:srgbClr val="008000"/>
                </a:solidFill>
              </a:rPr>
              <a:t>, </a:t>
            </a:r>
            <a:r>
              <a:rPr lang="en-US" altLang="ja-JP" sz="1600" dirty="0" err="1">
                <a:solidFill>
                  <a:srgbClr val="008000"/>
                </a:solidFill>
              </a:rPr>
              <a:t>Y.Akiaishi</a:t>
            </a:r>
            <a:r>
              <a:rPr lang="en-US" altLang="ja-JP" sz="1600" dirty="0">
                <a:solidFill>
                  <a:srgbClr val="008000"/>
                </a:solidFill>
              </a:rPr>
              <a:t> PLB587,167(2004).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743712" y="1102288"/>
            <a:ext cx="76321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 smtClean="0">
                <a:solidFill>
                  <a:srgbClr val="0070C0"/>
                </a:solidFill>
              </a:rPr>
              <a:t>the density of kaonic nuclei is predicted to be extreme high density</a:t>
            </a:r>
            <a:endParaRPr kumimoji="1" lang="ja-JP" altLang="en-US" sz="2800" b="1" dirty="0">
              <a:solidFill>
                <a:srgbClr val="0070C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 5" descr="history-of-the-universe.gif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566593"/>
            <a:ext cx="4413504" cy="6291407"/>
          </a:xfrm>
        </p:spPr>
      </p:pic>
      <p:sp>
        <p:nvSpPr>
          <p:cNvPr id="7" name="テキスト ボックス 6"/>
          <p:cNvSpPr txBox="1"/>
          <p:nvPr/>
        </p:nvSpPr>
        <p:spPr>
          <a:xfrm>
            <a:off x="2559627" y="5485668"/>
            <a:ext cx="1930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Mass-less Quark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443803" y="4857780"/>
            <a:ext cx="2036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Higgs Mechanism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510859" y="4010436"/>
            <a:ext cx="19413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Chiral Symmetry</a:t>
            </a:r>
          </a:p>
          <a:p>
            <a:pPr algn="ctr"/>
            <a:r>
              <a:rPr lang="en-US" altLang="ja-JP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Breaking</a:t>
            </a:r>
            <a:endParaRPr kumimoji="1" lang="en-US" altLang="ja-JP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4" name="グループ化 33"/>
          <p:cNvGrpSpPr/>
          <p:nvPr/>
        </p:nvGrpSpPr>
        <p:grpSpPr>
          <a:xfrm>
            <a:off x="4479317" y="1462079"/>
            <a:ext cx="4801145" cy="4078606"/>
            <a:chOff x="4479317" y="434395"/>
            <a:chExt cx="4801145" cy="4078606"/>
          </a:xfrm>
        </p:grpSpPr>
        <p:pic>
          <p:nvPicPr>
            <p:cNvPr id="19" name="Picture 2" descr="condensate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643311" y="1070182"/>
              <a:ext cx="4427537" cy="3442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3" descr="vacuum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367479" y="815453"/>
              <a:ext cx="1035011" cy="1013889"/>
            </a:xfrm>
            <a:prstGeom prst="rect">
              <a:avLst/>
            </a:prstGeom>
            <a:noFill/>
          </p:spPr>
        </p:pic>
        <p:sp>
          <p:nvSpPr>
            <p:cNvPr id="21" name="Text Box 7"/>
            <p:cNvSpPr txBox="1">
              <a:spLocks noChangeArrowheads="1"/>
            </p:cNvSpPr>
            <p:nvPr/>
          </p:nvSpPr>
          <p:spPr bwMode="auto">
            <a:xfrm rot="20646068">
              <a:off x="4479317" y="3409436"/>
              <a:ext cx="93674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000" b="1" dirty="0" smtClean="0">
                  <a:solidFill>
                    <a:srgbClr val="FF0000"/>
                  </a:solidFill>
                  <a:latin typeface="Times New Roman" pitchFamily="18" charset="0"/>
                </a:rPr>
                <a:t>QGP</a:t>
              </a:r>
              <a:endParaRPr lang="ja-JP" altLang="en-US" sz="2000" b="1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2" name="Text Box 9"/>
            <p:cNvSpPr txBox="1">
              <a:spLocks noChangeArrowheads="1"/>
            </p:cNvSpPr>
            <p:nvPr/>
          </p:nvSpPr>
          <p:spPr bwMode="auto">
            <a:xfrm rot="1134641">
              <a:off x="7726300" y="3696864"/>
              <a:ext cx="1554162" cy="489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ja-JP" sz="2000" b="1" dirty="0" smtClean="0">
                  <a:solidFill>
                    <a:srgbClr val="FF0000"/>
                  </a:solidFill>
                  <a:latin typeface="Times New Roman" pitchFamily="18" charset="0"/>
                </a:rPr>
                <a:t>neutron</a:t>
              </a:r>
            </a:p>
            <a:p>
              <a:pPr algn="ctr">
                <a:lnSpc>
                  <a:spcPts val="1500"/>
                </a:lnSpc>
              </a:pPr>
              <a:r>
                <a:rPr lang="en-US" altLang="ja-JP" sz="2000" b="1" dirty="0" smtClean="0">
                  <a:solidFill>
                    <a:srgbClr val="FF0000"/>
                  </a:solidFill>
                  <a:latin typeface="Times New Roman" pitchFamily="18" charset="0"/>
                </a:rPr>
                <a:t>star</a:t>
              </a:r>
              <a:endParaRPr lang="ja-JP" altLang="en-US" sz="2000" b="1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pic>
          <p:nvPicPr>
            <p:cNvPr id="23" name="Picture 10" descr="qgp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731299" y="1555365"/>
              <a:ext cx="1263520" cy="963962"/>
            </a:xfrm>
            <a:prstGeom prst="rect">
              <a:avLst/>
            </a:prstGeom>
            <a:noFill/>
          </p:spPr>
        </p:pic>
        <p:pic>
          <p:nvPicPr>
            <p:cNvPr id="24" name="Picture 11" descr="dense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615498" y="1299021"/>
              <a:ext cx="1326248" cy="1221915"/>
            </a:xfrm>
            <a:prstGeom prst="rect">
              <a:avLst/>
            </a:prstGeom>
            <a:noFill/>
          </p:spPr>
        </p:pic>
        <p:sp>
          <p:nvSpPr>
            <p:cNvPr id="25" name="Line 12"/>
            <p:cNvSpPr>
              <a:spLocks noChangeShapeType="1"/>
            </p:cNvSpPr>
            <p:nvPr/>
          </p:nvSpPr>
          <p:spPr bwMode="auto">
            <a:xfrm>
              <a:off x="5329780" y="2562198"/>
              <a:ext cx="258041" cy="1024915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" name="Line 14"/>
            <p:cNvSpPr>
              <a:spLocks noChangeShapeType="1"/>
            </p:cNvSpPr>
            <p:nvPr/>
          </p:nvSpPr>
          <p:spPr bwMode="auto">
            <a:xfrm flipH="1">
              <a:off x="7756454" y="2562196"/>
              <a:ext cx="468925" cy="1132867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7" name="Text Box 17"/>
            <p:cNvSpPr txBox="1">
              <a:spLocks noChangeArrowheads="1"/>
            </p:cNvSpPr>
            <p:nvPr/>
          </p:nvSpPr>
          <p:spPr bwMode="auto">
            <a:xfrm>
              <a:off x="4632314" y="1134597"/>
              <a:ext cx="15737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b="1" u="sng" dirty="0" smtClean="0">
                  <a:solidFill>
                    <a:srgbClr val="0000FF"/>
                  </a:solidFill>
                </a:rPr>
                <a:t>SPS, RHIC</a:t>
              </a:r>
              <a:r>
                <a:rPr lang="en-US" altLang="ja-JP" b="1" u="sng" dirty="0">
                  <a:solidFill>
                    <a:srgbClr val="0000FF"/>
                  </a:solidFill>
                </a:rPr>
                <a:t>, LHC</a:t>
              </a:r>
            </a:p>
          </p:txBody>
        </p:sp>
        <p:sp>
          <p:nvSpPr>
            <p:cNvPr id="28" name="Text Box 23"/>
            <p:cNvSpPr txBox="1">
              <a:spLocks noChangeArrowheads="1"/>
            </p:cNvSpPr>
            <p:nvPr/>
          </p:nvSpPr>
          <p:spPr bwMode="auto">
            <a:xfrm>
              <a:off x="6356937" y="434395"/>
              <a:ext cx="93059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altLang="ja-JP" b="1" u="sng" dirty="0" smtClean="0">
                  <a:solidFill>
                    <a:srgbClr val="0000FF"/>
                  </a:solidFill>
                </a:rPr>
                <a:t>KEK-PS</a:t>
              </a:r>
              <a:endParaRPr lang="en-US" altLang="ja-JP" b="1" u="sng" dirty="0">
                <a:solidFill>
                  <a:srgbClr val="0000FF"/>
                </a:solidFill>
              </a:endParaRPr>
            </a:p>
          </p:txBody>
        </p:sp>
        <p:sp>
          <p:nvSpPr>
            <p:cNvPr id="29" name="Line 26"/>
            <p:cNvSpPr>
              <a:spLocks noChangeShapeType="1"/>
            </p:cNvSpPr>
            <p:nvPr/>
          </p:nvSpPr>
          <p:spPr bwMode="auto">
            <a:xfrm flipH="1">
              <a:off x="6900667" y="1729860"/>
              <a:ext cx="45719" cy="988762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0" name="Text Box 27"/>
            <p:cNvSpPr txBox="1">
              <a:spLocks noChangeArrowheads="1"/>
            </p:cNvSpPr>
            <p:nvPr/>
          </p:nvSpPr>
          <p:spPr bwMode="auto">
            <a:xfrm>
              <a:off x="4498127" y="497929"/>
              <a:ext cx="1785361" cy="584775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600" dirty="0" err="1">
                  <a:solidFill>
                    <a:srgbClr val="008000"/>
                  </a:solidFill>
                </a:rPr>
                <a:t>W.Weise</a:t>
              </a:r>
              <a:r>
                <a:rPr lang="en-US" altLang="ja-JP" sz="1600" dirty="0">
                  <a:solidFill>
                    <a:srgbClr val="008000"/>
                  </a:solidFill>
                </a:rPr>
                <a:t> </a:t>
              </a:r>
              <a:endParaRPr lang="en-US" altLang="ja-JP" sz="1600" dirty="0" smtClean="0">
                <a:solidFill>
                  <a:srgbClr val="008000"/>
                </a:solidFill>
              </a:endParaRPr>
            </a:p>
            <a:p>
              <a:pPr algn="ctr"/>
              <a:r>
                <a:rPr lang="en-US" altLang="ja-JP" sz="1600" dirty="0" smtClean="0">
                  <a:solidFill>
                    <a:srgbClr val="008000"/>
                  </a:solidFill>
                </a:rPr>
                <a:t>NPA553, 59 </a:t>
              </a:r>
              <a:r>
                <a:rPr lang="en-US" altLang="ja-JP" sz="1600" dirty="0">
                  <a:solidFill>
                    <a:srgbClr val="008000"/>
                  </a:solidFill>
                </a:rPr>
                <a:t>(1993</a:t>
              </a:r>
              <a:r>
                <a:rPr lang="en-US" altLang="ja-JP" sz="1600" dirty="0" smtClean="0">
                  <a:solidFill>
                    <a:srgbClr val="008000"/>
                  </a:solidFill>
                </a:rPr>
                <a:t>).</a:t>
              </a:r>
              <a:endParaRPr lang="en-US" altLang="ja-JP" sz="1600" dirty="0">
                <a:solidFill>
                  <a:srgbClr val="008000"/>
                </a:solidFill>
              </a:endParaRPr>
            </a:p>
          </p:txBody>
        </p:sp>
        <p:sp>
          <p:nvSpPr>
            <p:cNvPr id="32" name="Text Box 23"/>
            <p:cNvSpPr txBox="1">
              <a:spLocks noChangeArrowheads="1"/>
            </p:cNvSpPr>
            <p:nvPr/>
          </p:nvSpPr>
          <p:spPr bwMode="auto">
            <a:xfrm>
              <a:off x="8103677" y="961932"/>
              <a:ext cx="93059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altLang="ja-JP" b="1" u="sng" dirty="0" smtClean="0">
                  <a:solidFill>
                    <a:srgbClr val="0000FF"/>
                  </a:solidFill>
                </a:rPr>
                <a:t>J-PARC?</a:t>
              </a:r>
              <a:endParaRPr lang="en-US" altLang="ja-JP" b="1" u="sng" dirty="0">
                <a:solidFill>
                  <a:srgbClr val="0000FF"/>
                </a:solidFill>
              </a:endParaRPr>
            </a:p>
          </p:txBody>
        </p:sp>
      </p:grpSp>
      <p:sp>
        <p:nvSpPr>
          <p:cNvPr id="33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9262"/>
          </a:xfr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>
            <a:normAutofit fontScale="90000"/>
          </a:bodyPr>
          <a:lstStyle/>
          <a:p>
            <a:pPr>
              <a:tabLst>
                <a:tab pos="7173913" algn="l"/>
              </a:tabLst>
            </a:pPr>
            <a:r>
              <a:rPr kumimoji="1" lang="en-US" altLang="ja-JP" b="1" dirty="0" smtClean="0"/>
              <a:t>The Origin of Mass</a:t>
            </a:r>
            <a:endParaRPr kumimoji="1" lang="ja-JP" altLang="en-US" b="1" dirty="0"/>
          </a:p>
        </p:txBody>
      </p:sp>
      <p:graphicFrame>
        <p:nvGraphicFramePr>
          <p:cNvPr id="106498" name="Object 2"/>
          <p:cNvGraphicFramePr>
            <a:graphicFrameLocks noChangeAspect="1"/>
          </p:cNvGraphicFramePr>
          <p:nvPr/>
        </p:nvGraphicFramePr>
        <p:xfrm>
          <a:off x="5700649" y="5192825"/>
          <a:ext cx="2321687" cy="345328"/>
        </p:xfrm>
        <a:graphic>
          <a:graphicData uri="http://schemas.openxmlformats.org/presentationml/2006/ole">
            <p:oleObj spid="_x0000_s106498" name="Equation" r:id="rId10" imgW="1879560" imgH="279360" progId="Equation.DSMT4">
              <p:embed/>
            </p:oleObj>
          </a:graphicData>
        </a:graphic>
      </p:graphicFrame>
      <p:sp>
        <p:nvSpPr>
          <p:cNvPr id="35" name="テキスト ボックス 34"/>
          <p:cNvSpPr txBox="1"/>
          <p:nvPr/>
        </p:nvSpPr>
        <p:spPr>
          <a:xfrm>
            <a:off x="4632960" y="5605486"/>
            <a:ext cx="4242816" cy="120032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chemeClr val="bg1"/>
                </a:solidFill>
              </a:rPr>
              <a:t>exploring hadron properties in dense matter provides the key to the origin of mass</a:t>
            </a:r>
          </a:p>
        </p:txBody>
      </p:sp>
      <p:sp>
        <p:nvSpPr>
          <p:cNvPr id="37" name="角丸四角形 36"/>
          <p:cNvSpPr/>
          <p:nvPr/>
        </p:nvSpPr>
        <p:spPr>
          <a:xfrm>
            <a:off x="2535936" y="4072128"/>
            <a:ext cx="1901952" cy="609600"/>
          </a:xfrm>
          <a:prstGeom prst="roundRect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4445000" y="537464"/>
            <a:ext cx="469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 smtClean="0"/>
              <a:t>we can investigate the origin of mass using the high density matter</a:t>
            </a:r>
            <a:endParaRPr lang="ja-JP" altLang="en-US" sz="2400" b="1" dirty="0" smtClean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359926" y="3692047"/>
            <a:ext cx="3890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of the mass of matter are given by</a:t>
            </a:r>
            <a:endParaRPr kumimoji="1" lang="ja-JP" altLang="en-US" sz="16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1" name="直線矢印コネクタ 40"/>
          <p:cNvCxnSpPr>
            <a:stCxn id="37" idx="3"/>
          </p:cNvCxnSpPr>
          <p:nvPr/>
        </p:nvCxnSpPr>
        <p:spPr>
          <a:xfrm flipV="1">
            <a:off x="4437888" y="4291584"/>
            <a:ext cx="646176" cy="85344"/>
          </a:xfrm>
          <a:prstGeom prst="straightConnector1">
            <a:avLst/>
          </a:prstGeom>
          <a:ln w="635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テキスト ボックス 41"/>
          <p:cNvSpPr txBox="1"/>
          <p:nvPr/>
        </p:nvSpPr>
        <p:spPr>
          <a:xfrm>
            <a:off x="3245479" y="5718216"/>
            <a:ext cx="11528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i="1" dirty="0" err="1" smtClean="0"/>
              <a:t>M</a:t>
            </a:r>
            <a:r>
              <a:rPr kumimoji="1" lang="en-US" altLang="ja-JP" sz="1600" b="1" i="1" baseline="-25000" dirty="0" err="1" smtClean="0"/>
              <a:t>u,d</a:t>
            </a:r>
            <a:r>
              <a:rPr lang="en-US" altLang="ja-JP" sz="1600" b="1" i="1" dirty="0" smtClean="0"/>
              <a:t>=0MeV</a:t>
            </a:r>
            <a:endParaRPr kumimoji="1" lang="ja-JP" altLang="en-US" sz="1600" b="1" i="1" dirty="0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3050148" y="4634245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i="1" dirty="0" smtClean="0">
                <a:solidFill>
                  <a:srgbClr val="FFFF00"/>
                </a:solidFill>
              </a:rPr>
              <a:t>M</a:t>
            </a:r>
            <a:r>
              <a:rPr kumimoji="1" lang="en-US" altLang="ja-JP" sz="1600" b="1" i="1" baseline="-25000" dirty="0" smtClean="0">
                <a:solidFill>
                  <a:srgbClr val="FFFF00"/>
                </a:solidFill>
              </a:rPr>
              <a:t>u,d</a:t>
            </a:r>
            <a:r>
              <a:rPr lang="en-US" altLang="ja-JP" sz="1600" b="1" i="1" dirty="0" smtClean="0">
                <a:solidFill>
                  <a:srgbClr val="FFFF00"/>
                </a:solidFill>
              </a:rPr>
              <a:t>~300MeV</a:t>
            </a:r>
            <a:endParaRPr kumimoji="1" lang="ja-JP" altLang="en-US" sz="1600" b="1" i="1" dirty="0">
              <a:solidFill>
                <a:srgbClr val="FFFF00"/>
              </a:solidFill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3266943" y="5095737"/>
            <a:ext cx="11528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i="1" dirty="0" smtClean="0">
                <a:solidFill>
                  <a:srgbClr val="002060"/>
                </a:solidFill>
              </a:rPr>
              <a:t>M</a:t>
            </a:r>
            <a:r>
              <a:rPr kumimoji="1" lang="en-US" altLang="ja-JP" sz="1600" b="1" i="1" baseline="-25000" dirty="0" smtClean="0">
                <a:solidFill>
                  <a:srgbClr val="002060"/>
                </a:solidFill>
              </a:rPr>
              <a:t>u,d</a:t>
            </a:r>
            <a:r>
              <a:rPr lang="en-US" altLang="ja-JP" sz="1600" b="1" i="1" dirty="0" smtClean="0">
                <a:solidFill>
                  <a:srgbClr val="002060"/>
                </a:solidFill>
              </a:rPr>
              <a:t>~3MeV</a:t>
            </a:r>
            <a:endParaRPr kumimoji="1" lang="ja-JP" altLang="en-US" sz="1600" b="1" i="1" dirty="0">
              <a:solidFill>
                <a:srgbClr val="002060"/>
              </a:solidFill>
            </a:endParaRPr>
          </a:p>
        </p:txBody>
      </p:sp>
    </p:spTree>
    <p:custDataLst>
      <p:tags r:id="rId2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6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6" grpId="0"/>
      <p:bldP spid="35" grpId="0" animBg="1"/>
      <p:bldP spid="37" grpId="0" animBg="1"/>
      <p:bldP spid="39" grpId="0"/>
      <p:bldP spid="42" grpId="0"/>
      <p:bldP spid="43" grpId="0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 descr="Fig1.png"/>
          <p:cNvPicPr>
            <a:picLocks noChangeAspect="1"/>
          </p:cNvPicPr>
          <p:nvPr/>
        </p:nvPicPr>
        <p:blipFill>
          <a:blip r:embed="rId4"/>
          <a:srcRect l="7858" t="9829" r="11840" b="8291"/>
          <a:stretch>
            <a:fillRect/>
          </a:stretch>
        </p:blipFill>
        <p:spPr>
          <a:xfrm rot="-5400000">
            <a:off x="561901" y="3715408"/>
            <a:ext cx="2709645" cy="3575538"/>
          </a:xfrm>
          <a:prstGeom prst="rect">
            <a:avLst/>
          </a:prstGeom>
        </p:spPr>
      </p:pic>
      <p:graphicFrame>
        <p:nvGraphicFramePr>
          <p:cNvPr id="10" name="表 9"/>
          <p:cNvGraphicFramePr>
            <a:graphicFrameLocks noGrp="1"/>
          </p:cNvGraphicFramePr>
          <p:nvPr/>
        </p:nvGraphicFramePr>
        <p:xfrm>
          <a:off x="339969" y="1109642"/>
          <a:ext cx="8501123" cy="262890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2857521"/>
                <a:gridCol w="2000264"/>
                <a:gridCol w="1857388"/>
                <a:gridCol w="1785950"/>
              </a:tblGrid>
              <a:tr h="421802"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Method</a:t>
                      </a:r>
                      <a:endParaRPr kumimoji="1" lang="ja-JP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Binding Energy (MeV)</a:t>
                      </a:r>
                      <a:endParaRPr kumimoji="1" lang="ja-JP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Width (MeV)</a:t>
                      </a:r>
                      <a:endParaRPr kumimoji="1" lang="ja-JP" altLang="en-US" sz="1800" dirty="0"/>
                    </a:p>
                  </a:txBody>
                  <a:tcPr anchor="ctr"/>
                </a:tc>
              </a:tr>
              <a:tr h="3728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/>
                        <a:t>Akaishi, Yamazaki</a:t>
                      </a:r>
                    </a:p>
                    <a:p>
                      <a:pPr algn="ctr" fontAlgn="ctr"/>
                      <a:r>
                        <a:rPr lang="en-US" sz="1600" u="none" strike="noStrike" dirty="0"/>
                        <a:t>PLB533, 70 (2002).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ATMS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/>
                        <a:t>48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/>
                        <a:t>61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</a:tr>
              <a:tr h="3728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/>
                        <a:t>Shevchenko, Gal, Mares</a:t>
                      </a:r>
                    </a:p>
                    <a:p>
                      <a:pPr algn="ctr" fontAlgn="ctr"/>
                      <a:r>
                        <a:rPr lang="en-US" sz="1600" u="none" strike="noStrike" dirty="0"/>
                        <a:t>PRL98, 082301 (2007).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err="1"/>
                        <a:t>Faddeev</a:t>
                      </a:r>
                      <a:r>
                        <a:rPr lang="en-US" sz="1600" u="none" strike="noStrike" dirty="0"/>
                        <a:t>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/>
                        <a:t>55-70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/>
                        <a:t>90-110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</a:tr>
              <a:tr h="3728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/>
                        <a:t>Ikeda, Sato</a:t>
                      </a:r>
                    </a:p>
                    <a:p>
                      <a:pPr algn="ctr" fontAlgn="ctr"/>
                      <a:r>
                        <a:rPr lang="en-US" sz="1600" u="none" strike="noStrike" dirty="0"/>
                        <a:t>PRC76, 035203 (2007).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err="1"/>
                        <a:t>Faddeev</a:t>
                      </a:r>
                      <a:r>
                        <a:rPr lang="en-US" sz="1600" u="none" strike="noStrike" dirty="0"/>
                        <a:t>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/>
                        <a:t>79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/>
                        <a:t>74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</a:tr>
              <a:tr h="3728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/>
                        <a:t>Dote, </a:t>
                      </a:r>
                      <a:r>
                        <a:rPr lang="en-US" sz="1600" u="none" strike="noStrike" dirty="0" err="1"/>
                        <a:t>Hyodo</a:t>
                      </a:r>
                      <a:r>
                        <a:rPr lang="en-US" sz="1600" u="none" strike="noStrike" dirty="0"/>
                        <a:t>, Weise</a:t>
                      </a:r>
                    </a:p>
                    <a:p>
                      <a:pPr algn="ctr" fontAlgn="ctr"/>
                      <a:r>
                        <a:rPr lang="en-US" sz="1600" u="none" strike="noStrike" dirty="0" err="1"/>
                        <a:t>nucl-th</a:t>
                      </a:r>
                      <a:r>
                        <a:rPr lang="en-US" sz="1600" u="none" strike="noStrike" dirty="0"/>
                        <a:t>/0802.0238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/>
                        <a:t>chiral SU(3</a:t>
                      </a:r>
                      <a:r>
                        <a:rPr lang="en-US" sz="1600" u="none" strike="noStrike" dirty="0" smtClean="0"/>
                        <a:t>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/>
                        <a:t>19</a:t>
                      </a:r>
                      <a:r>
                        <a:rPr lang="en-US" sz="1600" u="none" strike="noStrike" dirty="0"/>
                        <a:t>+/-3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/>
                        <a:t>40-70 </a:t>
                      </a:r>
                      <a:r>
                        <a:rPr lang="en-US" sz="1600" u="none" strike="noStrike" baseline="0" dirty="0" smtClean="0"/>
                        <a:t>(</a:t>
                      </a:r>
                      <a:r>
                        <a:rPr lang="en-US" sz="1600" u="none" strike="noStrike" baseline="0" dirty="0" err="1" smtClean="0">
                          <a:latin typeface="Symbol" pitchFamily="18" charset="2"/>
                        </a:rPr>
                        <a:t>pS</a:t>
                      </a:r>
                      <a:r>
                        <a:rPr lang="en-US" sz="1600" u="none" strike="noStrike" baseline="0" dirty="0" err="1" smtClean="0"/>
                        <a:t>N</a:t>
                      </a:r>
                      <a:r>
                        <a:rPr lang="en-US" sz="1600" u="none" strike="noStrike" baseline="0" dirty="0" smtClean="0"/>
                        <a:t>-decay)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6</a:t>
            </a:fld>
            <a:endParaRPr kumimoji="1" lang="ja-JP" altLang="en-US" dirty="0"/>
          </a:p>
        </p:txBody>
      </p:sp>
      <p:sp>
        <p:nvSpPr>
          <p:cNvPr id="3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9262"/>
          </a:xfr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>
            <a:normAutofit fontScale="90000"/>
          </a:bodyPr>
          <a:lstStyle/>
          <a:p>
            <a:r>
              <a:rPr lang="en-US" altLang="ja-JP" b="1" dirty="0" smtClean="0"/>
              <a:t>Deeply-Bound Kaonic Nuclei (Theory)</a:t>
            </a:r>
            <a:endParaRPr kumimoji="1" lang="ja-JP" altLang="en-US" b="1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75136" y="550985"/>
            <a:ext cx="8053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 smtClean="0"/>
              <a:t>theoretical predictions </a:t>
            </a:r>
            <a:r>
              <a:rPr lang="en-US" altLang="ja-JP" sz="2400" b="1" dirty="0" smtClean="0"/>
              <a:t>f</a:t>
            </a:r>
            <a:r>
              <a:rPr kumimoji="1" lang="en-US" altLang="ja-JP" sz="2400" b="1" dirty="0" smtClean="0"/>
              <a:t>or kaonic nuclei, e.g., K-pp</a:t>
            </a:r>
            <a:endParaRPr kumimoji="1" lang="ja-JP" altLang="en-US" sz="2400" b="1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598986" y="5568458"/>
            <a:ext cx="20585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Koike, Harada</a:t>
            </a:r>
          </a:p>
          <a:p>
            <a:r>
              <a:rPr lang="en-US" altLang="ja-JP" dirty="0" smtClean="0"/>
              <a:t>PLB652, 262 (2007).</a:t>
            </a:r>
          </a:p>
          <a:p>
            <a:r>
              <a:rPr lang="en-US" altLang="ja-JP" dirty="0" smtClean="0"/>
              <a:t>DWIA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759577" y="4056188"/>
            <a:ext cx="445320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kumimoji="1" lang="en-US" altLang="ja-JP" sz="2800" b="1" dirty="0" smtClean="0">
                <a:solidFill>
                  <a:srgbClr val="7030A0"/>
                </a:solidFill>
              </a:rPr>
              <a:t>whether the binding energy</a:t>
            </a:r>
          </a:p>
          <a:p>
            <a:r>
              <a:rPr lang="en-US" altLang="ja-JP" sz="2800" b="1" dirty="0" smtClean="0">
                <a:solidFill>
                  <a:srgbClr val="7030A0"/>
                </a:solidFill>
              </a:rPr>
              <a:t>     </a:t>
            </a:r>
            <a:r>
              <a:rPr kumimoji="1" lang="en-US" altLang="ja-JP" sz="2800" b="1" dirty="0" smtClean="0">
                <a:solidFill>
                  <a:srgbClr val="7030A0"/>
                </a:solidFill>
              </a:rPr>
              <a:t>is </a:t>
            </a:r>
            <a:r>
              <a:rPr kumimoji="1" lang="en-US" altLang="ja-JP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deep</a:t>
            </a:r>
            <a:r>
              <a:rPr kumimoji="1" lang="en-US" altLang="ja-JP" sz="2800" b="1" dirty="0" smtClean="0">
                <a:solidFill>
                  <a:srgbClr val="7030A0"/>
                </a:solidFill>
              </a:rPr>
              <a:t> or </a:t>
            </a:r>
            <a:r>
              <a:rPr kumimoji="1" lang="en-US" altLang="ja-JP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shallow</a:t>
            </a:r>
            <a:endParaRPr kumimoji="1" lang="en-US" altLang="ja-JP" sz="2800" b="1" dirty="0" smtClean="0">
              <a:solidFill>
                <a:srgbClr val="7030A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altLang="ja-JP" sz="2800" b="1" dirty="0" smtClean="0">
                <a:solidFill>
                  <a:srgbClr val="7030A0"/>
                </a:solidFill>
              </a:rPr>
              <a:t>how </a:t>
            </a:r>
            <a:r>
              <a:rPr lang="en-US" altLang="ja-JP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broad</a:t>
            </a:r>
            <a:r>
              <a:rPr lang="en-US" altLang="ja-JP" sz="2800" b="1" dirty="0" smtClean="0">
                <a:solidFill>
                  <a:srgbClr val="7030A0"/>
                </a:solidFill>
              </a:rPr>
              <a:t> is the width ?</a:t>
            </a:r>
            <a:endParaRPr kumimoji="1" lang="ja-JP" altLang="en-US" sz="2800" b="1" dirty="0">
              <a:solidFill>
                <a:srgbClr val="7030A0"/>
              </a:solidFill>
            </a:endParaRPr>
          </a:p>
        </p:txBody>
      </p:sp>
      <p:sp>
        <p:nvSpPr>
          <p:cNvPr id="28" name="角丸四角形 27"/>
          <p:cNvSpPr/>
          <p:nvPr/>
        </p:nvSpPr>
        <p:spPr>
          <a:xfrm>
            <a:off x="5205047" y="984738"/>
            <a:ext cx="3704492" cy="2930770"/>
          </a:xfrm>
          <a:prstGeom prst="roundRect">
            <a:avLst/>
          </a:prstGeom>
          <a:noFill/>
          <a:ln w="635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634155" y="6377352"/>
            <a:ext cx="1146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baseline="30000" dirty="0" smtClean="0"/>
              <a:t>3</a:t>
            </a:r>
            <a:r>
              <a:rPr kumimoji="1" lang="en-US" altLang="ja-JP" sz="2000" b="1" dirty="0" smtClean="0"/>
              <a:t>He(K-,n)</a:t>
            </a:r>
            <a:endParaRPr kumimoji="1" lang="ja-JP" altLang="en-US" sz="2000" b="1" dirty="0"/>
          </a:p>
        </p:txBody>
      </p:sp>
      <p:sp>
        <p:nvSpPr>
          <p:cNvPr id="12" name="円/楕円 11"/>
          <p:cNvSpPr/>
          <p:nvPr/>
        </p:nvSpPr>
        <p:spPr>
          <a:xfrm>
            <a:off x="4431324" y="6494583"/>
            <a:ext cx="222738" cy="2227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" name="直線矢印コネクタ 13"/>
          <p:cNvCxnSpPr>
            <a:stCxn id="12" idx="4"/>
          </p:cNvCxnSpPr>
          <p:nvPr/>
        </p:nvCxnSpPr>
        <p:spPr>
          <a:xfrm rot="5400000" flipH="1">
            <a:off x="3543303" y="5717931"/>
            <a:ext cx="35164" cy="19636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8" grpId="0" animBg="1"/>
      <p:bldP spid="11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テキスト ボックス 21"/>
          <p:cNvSpPr txBox="1"/>
          <p:nvPr/>
        </p:nvSpPr>
        <p:spPr>
          <a:xfrm>
            <a:off x="406741" y="5322277"/>
            <a:ext cx="2242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“narrow” </a:t>
            </a:r>
            <a:r>
              <a:rPr kumimoji="1" lang="en-US" altLang="ja-JP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structure</a:t>
            </a:r>
            <a:endParaRPr kumimoji="1" lang="ja-JP" altLang="en-US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Text Box 37"/>
          <p:cNvSpPr txBox="1">
            <a:spLocks noChangeArrowheads="1"/>
          </p:cNvSpPr>
          <p:nvPr/>
        </p:nvSpPr>
        <p:spPr bwMode="auto">
          <a:xfrm>
            <a:off x="812084" y="5056785"/>
            <a:ext cx="168347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b="1" dirty="0">
                <a:solidFill>
                  <a:srgbClr val="00B050"/>
                </a:solidFill>
              </a:rPr>
              <a:t>PLB 659:107,2008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7</a:t>
            </a:fld>
            <a:endParaRPr kumimoji="1" lang="ja-JP" altLang="en-US" dirty="0"/>
          </a:p>
        </p:txBody>
      </p:sp>
      <p:sp>
        <p:nvSpPr>
          <p:cNvPr id="3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9262"/>
          </a:xfr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>
            <a:normAutofit fontScale="90000"/>
          </a:bodyPr>
          <a:lstStyle/>
          <a:p>
            <a:r>
              <a:rPr lang="en-US" altLang="ja-JP" b="1" dirty="0" smtClean="0"/>
              <a:t>Deeply-Bound Kaonic Nuclei</a:t>
            </a:r>
            <a:r>
              <a:rPr lang="ja-JP" altLang="en-US" b="1" dirty="0" smtClean="0"/>
              <a:t> </a:t>
            </a:r>
            <a:r>
              <a:rPr lang="en-US" altLang="ja-JP" b="1" dirty="0" smtClean="0"/>
              <a:t>(Experiment)</a:t>
            </a:r>
            <a:endParaRPr kumimoji="1" lang="ja-JP" altLang="en-US" b="1" dirty="0"/>
          </a:p>
        </p:txBody>
      </p:sp>
      <p:pic>
        <p:nvPicPr>
          <p:cNvPr id="28" name="Picture 3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226282"/>
            <a:ext cx="2661138" cy="3787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テキスト ボックス 25"/>
          <p:cNvSpPr txBox="1"/>
          <p:nvPr/>
        </p:nvSpPr>
        <p:spPr>
          <a:xfrm>
            <a:off x="668216" y="890956"/>
            <a:ext cx="17320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baseline="30000" dirty="0" smtClean="0"/>
              <a:t>4</a:t>
            </a:r>
            <a:r>
              <a:rPr kumimoji="1" lang="en-US" altLang="ja-JP" sz="1600" b="1" dirty="0" smtClean="0"/>
              <a:t>He</a:t>
            </a:r>
            <a:r>
              <a:rPr kumimoji="1" lang="ja-JP" altLang="en-US" sz="1600" b="1" dirty="0" smtClean="0"/>
              <a:t>（</a:t>
            </a:r>
            <a:r>
              <a:rPr kumimoji="1" lang="en-US" altLang="ja-JP" sz="1600" b="1" dirty="0" smtClean="0"/>
              <a:t>stopped K-,p)</a:t>
            </a:r>
            <a:endParaRPr kumimoji="1" lang="ja-JP" altLang="en-US" sz="1600" b="1" dirty="0"/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587551" y="584224"/>
            <a:ext cx="18421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dirty="0" smtClean="0">
                <a:latin typeface="Tahoma" pitchFamily="34" charset="0"/>
              </a:rPr>
              <a:t>E549@KEK-PS</a:t>
            </a:r>
            <a:endParaRPr lang="en-US" altLang="ja-JP" b="1" dirty="0">
              <a:latin typeface="Tahoma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406769" y="2602523"/>
            <a:ext cx="1250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formation</a:t>
            </a:r>
            <a:endParaRPr kumimoji="1" lang="ja-JP" altLang="en-US" sz="20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5" name="グループ化 34"/>
          <p:cNvGrpSpPr/>
          <p:nvPr/>
        </p:nvGrpSpPr>
        <p:grpSpPr>
          <a:xfrm>
            <a:off x="5578475" y="1095933"/>
            <a:ext cx="3565525" cy="3452620"/>
            <a:chOff x="5578475" y="1481382"/>
            <a:chExt cx="3565525" cy="3452620"/>
          </a:xfrm>
        </p:grpSpPr>
        <p:grpSp>
          <p:nvGrpSpPr>
            <p:cNvPr id="33" name="グループ化 32"/>
            <p:cNvGrpSpPr/>
            <p:nvPr/>
          </p:nvGrpSpPr>
          <p:grpSpPr>
            <a:xfrm>
              <a:off x="5578475" y="1481382"/>
              <a:ext cx="3565525" cy="3430587"/>
              <a:chOff x="5351463" y="1236663"/>
              <a:chExt cx="3565525" cy="3430587"/>
            </a:xfrm>
          </p:grpSpPr>
          <p:pic>
            <p:nvPicPr>
              <p:cNvPr id="30" name="Picture 23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5351463" y="1236663"/>
                <a:ext cx="3565525" cy="34305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31" name="Text Box 27"/>
              <p:cNvSpPr txBox="1">
                <a:spLocks noChangeArrowheads="1"/>
              </p:cNvSpPr>
              <p:nvPr/>
            </p:nvSpPr>
            <p:spPr bwMode="auto">
              <a:xfrm>
                <a:off x="5894388" y="1246188"/>
                <a:ext cx="1392237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ja-JP" sz="2400" baseline="30000">
                    <a:solidFill>
                      <a:srgbClr val="0000FF"/>
                    </a:solidFill>
                  </a:rPr>
                  <a:t>12</a:t>
                </a:r>
                <a:r>
                  <a:rPr lang="en-US" altLang="ja-JP" sz="2400">
                    <a:solidFill>
                      <a:srgbClr val="0000FF"/>
                    </a:solidFill>
                  </a:rPr>
                  <a:t>C(K</a:t>
                </a:r>
                <a:r>
                  <a:rPr lang="en-US" altLang="ja-JP" sz="2400" baseline="30000">
                    <a:solidFill>
                      <a:srgbClr val="0000FF"/>
                    </a:solidFill>
                  </a:rPr>
                  <a:t>-</a:t>
                </a:r>
                <a:r>
                  <a:rPr lang="en-US" altLang="ja-JP" sz="2400">
                    <a:solidFill>
                      <a:srgbClr val="0000FF"/>
                    </a:solidFill>
                  </a:rPr>
                  <a:t>,n)</a:t>
                </a:r>
              </a:p>
            </p:txBody>
          </p:sp>
          <p:sp>
            <p:nvSpPr>
              <p:cNvPr id="32" name="Text Box 28"/>
              <p:cNvSpPr txBox="1">
                <a:spLocks noChangeArrowheads="1"/>
              </p:cNvSpPr>
              <p:nvPr/>
            </p:nvSpPr>
            <p:spPr bwMode="auto">
              <a:xfrm>
                <a:off x="5922963" y="2774950"/>
                <a:ext cx="1392237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ja-JP" sz="2400" baseline="30000" dirty="0">
                    <a:solidFill>
                      <a:srgbClr val="0000FF"/>
                    </a:solidFill>
                  </a:rPr>
                  <a:t>12</a:t>
                </a:r>
                <a:r>
                  <a:rPr lang="en-US" altLang="ja-JP" sz="2400" dirty="0">
                    <a:solidFill>
                      <a:srgbClr val="0000FF"/>
                    </a:solidFill>
                  </a:rPr>
                  <a:t>C(K</a:t>
                </a:r>
                <a:r>
                  <a:rPr lang="en-US" altLang="ja-JP" sz="2400" baseline="30000" dirty="0">
                    <a:solidFill>
                      <a:srgbClr val="0000FF"/>
                    </a:solidFill>
                  </a:rPr>
                  <a:t>-</a:t>
                </a:r>
                <a:r>
                  <a:rPr lang="en-US" altLang="ja-JP" sz="2400" dirty="0">
                    <a:solidFill>
                      <a:srgbClr val="0000FF"/>
                    </a:solidFill>
                  </a:rPr>
                  <a:t>,p)</a:t>
                </a:r>
              </a:p>
            </p:txBody>
          </p:sp>
        </p:grpSp>
        <p:sp>
          <p:nvSpPr>
            <p:cNvPr id="34" name="テキスト ボックス 33"/>
            <p:cNvSpPr txBox="1"/>
            <p:nvPr/>
          </p:nvSpPr>
          <p:spPr>
            <a:xfrm>
              <a:off x="5978771" y="4595448"/>
              <a:ext cx="13003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dirty="0" smtClean="0"/>
                <a:t>missing mass</a:t>
              </a:r>
              <a:endParaRPr kumimoji="1" lang="ja-JP" altLang="en-US" sz="1600" b="1" dirty="0"/>
            </a:p>
          </p:txBody>
        </p:sp>
      </p:grpSp>
      <p:sp>
        <p:nvSpPr>
          <p:cNvPr id="12" name="Text Box 22"/>
          <p:cNvSpPr txBox="1">
            <a:spLocks noChangeArrowheads="1"/>
          </p:cNvSpPr>
          <p:nvPr/>
        </p:nvSpPr>
        <p:spPr bwMode="auto">
          <a:xfrm>
            <a:off x="6537836" y="684190"/>
            <a:ext cx="21577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latin typeface="Tahoma" pitchFamily="34" charset="0"/>
              </a:rPr>
              <a:t>E548@KEK-PS</a:t>
            </a:r>
            <a:endParaRPr lang="en-US" altLang="ja-JP" b="1" dirty="0">
              <a:latin typeface="Tahoma" pitchFamily="34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157965" y="1548021"/>
            <a:ext cx="1465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formation</a:t>
            </a:r>
            <a:endParaRPr kumimoji="1" lang="ja-JP" altLang="en-US" sz="20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5919528" y="4514927"/>
            <a:ext cx="32244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smtClean="0">
                <a:solidFill>
                  <a:srgbClr val="00B050"/>
                </a:solidFill>
              </a:rPr>
              <a:t>Prog.Theor.Phys.118:181-186,2007. </a:t>
            </a:r>
          </a:p>
        </p:txBody>
      </p:sp>
      <p:pic>
        <p:nvPicPr>
          <p:cNvPr id="39" name="Picture 52" descr="LN_inv_totmo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118338"/>
            <a:ext cx="5652853" cy="373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テキスト ボックス 26"/>
          <p:cNvSpPr txBox="1"/>
          <p:nvPr/>
        </p:nvSpPr>
        <p:spPr>
          <a:xfrm>
            <a:off x="5240218" y="5439508"/>
            <a:ext cx="12504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formation</a:t>
            </a:r>
            <a:endParaRPr lang="ja-JP" altLang="en-US" sz="2000" b="1" i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ja-JP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</a:t>
            </a:r>
          </a:p>
          <a:p>
            <a:pPr algn="ctr"/>
            <a:r>
              <a:rPr lang="en-US" altLang="ja-JP" sz="20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decay</a:t>
            </a:r>
            <a:endParaRPr kumimoji="1" lang="ja-JP" altLang="en-US" sz="2000" b="1" i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Rectangle 19"/>
          <p:cNvSpPr>
            <a:spLocks noChangeArrowheads="1"/>
          </p:cNvSpPr>
          <p:nvPr/>
        </p:nvSpPr>
        <p:spPr bwMode="auto">
          <a:xfrm>
            <a:off x="5073893" y="6472553"/>
            <a:ext cx="161133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altLang="ja-JP" sz="1600" b="1" dirty="0">
                <a:solidFill>
                  <a:srgbClr val="00B050"/>
                </a:solidFill>
              </a:rPr>
              <a:t>arXiv:0711.4943 </a:t>
            </a: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4982308" y="5064371"/>
            <a:ext cx="18971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baseline="30000" dirty="0" smtClean="0"/>
              <a:t>4</a:t>
            </a:r>
            <a:r>
              <a:rPr kumimoji="1" lang="en-US" altLang="ja-JP" sz="1600" b="1" dirty="0" smtClean="0"/>
              <a:t>He</a:t>
            </a:r>
            <a:r>
              <a:rPr kumimoji="1" lang="ja-JP" altLang="en-US" sz="1600" b="1" dirty="0" smtClean="0"/>
              <a:t>（</a:t>
            </a:r>
            <a:r>
              <a:rPr kumimoji="1" lang="en-US" altLang="ja-JP" sz="1600" b="1" dirty="0" smtClean="0"/>
              <a:t>stopped K-,</a:t>
            </a:r>
            <a:r>
              <a:rPr kumimoji="1" lang="en-US" altLang="ja-JP" sz="1600" b="1" dirty="0" smtClean="0">
                <a:latin typeface="Symbol" pitchFamily="18" charset="2"/>
              </a:rPr>
              <a:t>L</a:t>
            </a:r>
            <a:r>
              <a:rPr kumimoji="1" lang="en-US" altLang="ja-JP" sz="1600" b="1" dirty="0" smtClean="0"/>
              <a:t>N)</a:t>
            </a:r>
            <a:endParaRPr kumimoji="1" lang="ja-JP" altLang="en-US" sz="1600" b="1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664683" y="3341078"/>
            <a:ext cx="2414951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unknown strength between Q.F. &amp; 2N abs.</a:t>
            </a:r>
            <a:endParaRPr kumimoji="1" lang="ja-JP" altLang="en-US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1" name="グループ化 40"/>
          <p:cNvGrpSpPr/>
          <p:nvPr/>
        </p:nvGrpSpPr>
        <p:grpSpPr>
          <a:xfrm>
            <a:off x="6715797" y="4692804"/>
            <a:ext cx="2414951" cy="787006"/>
            <a:chOff x="6715797" y="4772314"/>
            <a:chExt cx="2414951" cy="787006"/>
          </a:xfrm>
        </p:grpSpPr>
        <p:sp>
          <p:nvSpPr>
            <p:cNvPr id="25" name="テキスト ボックス 24"/>
            <p:cNvSpPr txBox="1"/>
            <p:nvPr/>
          </p:nvSpPr>
          <p:spPr>
            <a:xfrm>
              <a:off x="6715797" y="4912989"/>
              <a:ext cx="24149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i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deep K-nucleus potential of  ~200MeV</a:t>
              </a:r>
              <a:endParaRPr kumimoji="1" lang="ja-JP" altLang="en-US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7627133" y="4772314"/>
              <a:ext cx="3399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i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</a:t>
              </a:r>
              <a:endParaRPr kumimoji="1" lang="ja-JP" altLang="en-US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2" name="テキスト ボックス 41"/>
          <p:cNvSpPr txBox="1"/>
          <p:nvPr/>
        </p:nvSpPr>
        <p:spPr>
          <a:xfrm>
            <a:off x="1511808" y="2243328"/>
            <a:ext cx="1085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0B050"/>
                </a:solidFill>
              </a:rPr>
              <a:t>K</a:t>
            </a:r>
            <a:r>
              <a:rPr kumimoji="1" lang="en-US" altLang="ja-JP" sz="2400" b="1" baseline="30000" dirty="0" smtClean="0">
                <a:solidFill>
                  <a:srgbClr val="00B050"/>
                </a:solidFill>
              </a:rPr>
              <a:t>-</a:t>
            </a:r>
            <a:r>
              <a:rPr kumimoji="1" lang="en-US" altLang="ja-JP" sz="2400" b="1" dirty="0" err="1" smtClean="0">
                <a:solidFill>
                  <a:srgbClr val="00B050"/>
                </a:solidFill>
              </a:rPr>
              <a:t>pnn</a:t>
            </a:r>
            <a:r>
              <a:rPr kumimoji="1" lang="en-US" altLang="ja-JP" sz="2400" b="1" dirty="0" smtClean="0">
                <a:solidFill>
                  <a:srgbClr val="00B050"/>
                </a:solidFill>
              </a:rPr>
              <a:t>?</a:t>
            </a:r>
            <a:endParaRPr kumimoji="1" lang="ja-JP" altLang="en-US" sz="2400" b="1" dirty="0">
              <a:solidFill>
                <a:srgbClr val="00B050"/>
              </a:solidFill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993648" y="5029200"/>
            <a:ext cx="92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0B050"/>
                </a:solidFill>
              </a:rPr>
              <a:t>K</a:t>
            </a:r>
            <a:r>
              <a:rPr kumimoji="1" lang="en-US" altLang="ja-JP" sz="2400" b="1" baseline="30000" dirty="0" smtClean="0">
                <a:solidFill>
                  <a:srgbClr val="00B050"/>
                </a:solidFill>
              </a:rPr>
              <a:t>-</a:t>
            </a:r>
            <a:r>
              <a:rPr kumimoji="1" lang="en-US" altLang="ja-JP" sz="2400" b="1" dirty="0" smtClean="0">
                <a:solidFill>
                  <a:srgbClr val="00B050"/>
                </a:solidFill>
              </a:rPr>
              <a:t>pp?</a:t>
            </a:r>
            <a:endParaRPr kumimoji="1" lang="ja-JP" altLang="en-US" sz="2400" b="1" dirty="0">
              <a:solidFill>
                <a:srgbClr val="00B050"/>
              </a:solidFill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3084576" y="5035296"/>
            <a:ext cx="92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0B050"/>
                </a:solidFill>
              </a:rPr>
              <a:t>K</a:t>
            </a:r>
            <a:r>
              <a:rPr kumimoji="1" lang="en-US" altLang="ja-JP" sz="2400" b="1" baseline="30000" dirty="0" smtClean="0">
                <a:solidFill>
                  <a:srgbClr val="00B050"/>
                </a:solidFill>
              </a:rPr>
              <a:t>-</a:t>
            </a:r>
            <a:r>
              <a:rPr kumimoji="1" lang="en-US" altLang="ja-JP" sz="2400" b="1" dirty="0" err="1" smtClean="0">
                <a:solidFill>
                  <a:srgbClr val="00B050"/>
                </a:solidFill>
              </a:rPr>
              <a:t>pn</a:t>
            </a:r>
            <a:r>
              <a:rPr kumimoji="1" lang="en-US" altLang="ja-JP" sz="2400" b="1" dirty="0" smtClean="0">
                <a:solidFill>
                  <a:srgbClr val="00B050"/>
                </a:solidFill>
              </a:rPr>
              <a:t>?</a:t>
            </a:r>
            <a:endParaRPr kumimoji="1" lang="ja-JP" altLang="en-US" sz="2400" b="1" dirty="0">
              <a:solidFill>
                <a:srgbClr val="00B05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4" grpId="0"/>
      <p:bldP spid="36" grpId="0"/>
      <p:bldP spid="27" grpId="0"/>
      <p:bldP spid="37" grpId="0"/>
      <p:bldP spid="40" grpId="0"/>
      <p:bldP spid="23" grpId="0" animBg="1"/>
      <p:bldP spid="43" grpId="0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8</a:t>
            </a:fld>
            <a:endParaRPr kumimoji="1" lang="ja-JP" altLang="en-US" dirty="0"/>
          </a:p>
        </p:txBody>
      </p:sp>
      <p:sp>
        <p:nvSpPr>
          <p:cNvPr id="3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9262"/>
          </a:xfr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>
            <a:normAutofit fontScale="90000"/>
          </a:bodyPr>
          <a:lstStyle/>
          <a:p>
            <a:r>
              <a:rPr lang="en-US" altLang="ja-JP" b="1" dirty="0" smtClean="0"/>
              <a:t>Deeply-Bound Kaonic Nuclei</a:t>
            </a:r>
            <a:r>
              <a:rPr lang="ja-JP" altLang="en-US" b="1" dirty="0" smtClean="0"/>
              <a:t> </a:t>
            </a:r>
            <a:r>
              <a:rPr lang="en-US" altLang="ja-JP" b="1" dirty="0" smtClean="0"/>
              <a:t>(Experiment)</a:t>
            </a:r>
            <a:endParaRPr kumimoji="1" lang="ja-JP" altLang="en-US" b="1" dirty="0"/>
          </a:p>
        </p:txBody>
      </p:sp>
      <p:pic>
        <p:nvPicPr>
          <p:cNvPr id="7" name="Picture 10" descr="plinv_accep"/>
          <p:cNvPicPr>
            <a:picLocks noChangeAspect="1" noChangeArrowheads="1"/>
          </p:cNvPicPr>
          <p:nvPr/>
        </p:nvPicPr>
        <p:blipFill>
          <a:blip r:embed="rId4"/>
          <a:srcRect l="3998" b="3787"/>
          <a:stretch>
            <a:fillRect/>
          </a:stretch>
        </p:blipFill>
        <p:spPr bwMode="auto">
          <a:xfrm>
            <a:off x="0" y="785712"/>
            <a:ext cx="3155258" cy="2696042"/>
          </a:xfrm>
          <a:prstGeom prst="rect">
            <a:avLst/>
          </a:prstGeom>
          <a:noFill/>
        </p:spPr>
      </p:pic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458425" y="3534040"/>
            <a:ext cx="21547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dirty="0" smtClean="0">
                <a:latin typeface="Tahoma" pitchFamily="34" charset="0"/>
              </a:rPr>
              <a:t>FINUDA@DA</a:t>
            </a:r>
            <a:r>
              <a:rPr lang="en-US" altLang="ja-JP" b="1" dirty="0" smtClean="0">
                <a:latin typeface="Symbol" pitchFamily="18" charset="2"/>
              </a:rPr>
              <a:t>F</a:t>
            </a:r>
            <a:r>
              <a:rPr lang="en-US" altLang="ja-JP" b="1" dirty="0" smtClean="0">
                <a:latin typeface="Tahoma" pitchFamily="34" charset="0"/>
              </a:rPr>
              <a:t>NE</a:t>
            </a:r>
            <a:endParaRPr lang="en-US" altLang="ja-JP" b="1" dirty="0">
              <a:latin typeface="Tahoma" pitchFamily="34" charset="0"/>
            </a:endParaRPr>
          </a:p>
        </p:txBody>
      </p:sp>
      <p:sp>
        <p:nvSpPr>
          <p:cNvPr id="14" name="Text Box 37"/>
          <p:cNvSpPr txBox="1">
            <a:spLocks noChangeArrowheads="1"/>
          </p:cNvSpPr>
          <p:nvPr/>
        </p:nvSpPr>
        <p:spPr bwMode="auto">
          <a:xfrm>
            <a:off x="3175879" y="3556122"/>
            <a:ext cx="26212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dirty="0" smtClean="0">
                <a:latin typeface="Tahoma" pitchFamily="34" charset="0"/>
              </a:rPr>
              <a:t>OBELIX@CERN-LEAR</a:t>
            </a:r>
            <a:endParaRPr lang="en-US" altLang="ja-JP" b="1" dirty="0">
              <a:latin typeface="Tahoma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04092" y="5690121"/>
            <a:ext cx="8288215" cy="1138773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 smtClean="0">
                <a:solidFill>
                  <a:srgbClr val="7030A0"/>
                </a:solidFill>
              </a:rPr>
              <a:t>We </a:t>
            </a:r>
            <a:r>
              <a:rPr lang="en-US" altLang="ja-JP" sz="3200" b="1" dirty="0" smtClean="0">
                <a:solidFill>
                  <a:srgbClr val="7030A0"/>
                </a:solidFill>
              </a:rPr>
              <a:t>need conclusive evidence with </a:t>
            </a:r>
          </a:p>
          <a:p>
            <a:pPr algn="ctr"/>
            <a:r>
              <a:rPr lang="en-US" altLang="ja-JP" sz="3200" b="1" dirty="0" smtClean="0">
                <a:solidFill>
                  <a:srgbClr val="7030A0"/>
                </a:solidFill>
              </a:rPr>
              <a:t>observation of </a:t>
            </a:r>
            <a:r>
              <a:rPr lang="en-US" altLang="ja-JP" sz="36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formation</a:t>
            </a:r>
            <a:r>
              <a:rPr lang="en-US" altLang="ja-JP" sz="3600" b="1" dirty="0" smtClean="0">
                <a:solidFill>
                  <a:srgbClr val="0070C0"/>
                </a:solidFill>
              </a:rPr>
              <a:t> </a:t>
            </a:r>
            <a:r>
              <a:rPr lang="en-US" altLang="ja-JP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en-US" altLang="ja-JP" sz="3600" b="1" dirty="0" smtClean="0">
                <a:solidFill>
                  <a:srgbClr val="0070C0"/>
                </a:solidFill>
              </a:rPr>
              <a:t> </a:t>
            </a:r>
            <a:r>
              <a:rPr lang="en-US" altLang="ja-JP" sz="36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decay</a:t>
            </a:r>
            <a:r>
              <a:rPr lang="en-US" altLang="ja-JP" sz="3200" b="1" dirty="0" smtClean="0">
                <a:solidFill>
                  <a:srgbClr val="002060"/>
                </a:solidFill>
              </a:rPr>
              <a:t> </a:t>
            </a:r>
            <a:r>
              <a:rPr lang="en-US" altLang="ja-JP" sz="3200" b="1" dirty="0" smtClean="0">
                <a:solidFill>
                  <a:srgbClr val="7030A0"/>
                </a:solidFill>
              </a:rPr>
              <a:t>!</a:t>
            </a:r>
            <a:endParaRPr kumimoji="1" lang="ja-JP" altLang="en-US" sz="3200" b="1" dirty="0">
              <a:solidFill>
                <a:srgbClr val="7030A0"/>
              </a:solidFill>
            </a:endParaRPr>
          </a:p>
        </p:txBody>
      </p:sp>
      <p:pic>
        <p:nvPicPr>
          <p:cNvPr id="18" name="Picture 2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78769" y="715254"/>
            <a:ext cx="3054592" cy="280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 Box 22"/>
          <p:cNvSpPr txBox="1">
            <a:spLocks noChangeArrowheads="1"/>
          </p:cNvSpPr>
          <p:nvPr/>
        </p:nvSpPr>
        <p:spPr bwMode="auto">
          <a:xfrm>
            <a:off x="6975773" y="3602673"/>
            <a:ext cx="1402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dirty="0" smtClean="0">
                <a:latin typeface="Tahoma" pitchFamily="34" charset="0"/>
              </a:rPr>
              <a:t>FOPI@GSI</a:t>
            </a:r>
            <a:endParaRPr lang="en-US" altLang="ja-JP" b="1" dirty="0">
              <a:latin typeface="Tahoma" pitchFamily="34" charset="0"/>
            </a:endParaRPr>
          </a:p>
        </p:txBody>
      </p:sp>
      <p:grpSp>
        <p:nvGrpSpPr>
          <p:cNvPr id="2" name="グループ化 24"/>
          <p:cNvGrpSpPr/>
          <p:nvPr/>
        </p:nvGrpSpPr>
        <p:grpSpPr>
          <a:xfrm>
            <a:off x="3119212" y="976561"/>
            <a:ext cx="2824388" cy="2575531"/>
            <a:chOff x="3247302" y="3549035"/>
            <a:chExt cx="2616148" cy="2350565"/>
          </a:xfrm>
        </p:grpSpPr>
        <p:pic>
          <p:nvPicPr>
            <p:cNvPr id="13" name="Picture 3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47302" y="3549035"/>
              <a:ext cx="2616148" cy="2146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3" name="テキスト ボックス 22"/>
            <p:cNvSpPr txBox="1"/>
            <p:nvPr/>
          </p:nvSpPr>
          <p:spPr>
            <a:xfrm>
              <a:off x="4058963" y="5591823"/>
              <a:ext cx="15511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>
                  <a:latin typeface="Symbol" pitchFamily="18" charset="2"/>
                </a:rPr>
                <a:t>L</a:t>
              </a:r>
              <a:r>
                <a:rPr kumimoji="1" lang="en-US" altLang="ja-JP" sz="1400" dirty="0" smtClean="0"/>
                <a:t>-p invariant mass</a:t>
              </a:r>
              <a:endParaRPr kumimoji="1" lang="ja-JP" altLang="en-US" sz="1400" dirty="0"/>
            </a:p>
          </p:txBody>
        </p:sp>
      </p:grpSp>
      <p:sp>
        <p:nvSpPr>
          <p:cNvPr id="19" name="テキスト ボックス 18"/>
          <p:cNvSpPr txBox="1"/>
          <p:nvPr/>
        </p:nvSpPr>
        <p:spPr>
          <a:xfrm>
            <a:off x="1793630" y="1148862"/>
            <a:ext cx="804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decay</a:t>
            </a:r>
            <a:endParaRPr kumimoji="1" lang="ja-JP" altLang="en-US" sz="2000" b="1" i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963506" y="679939"/>
            <a:ext cx="804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decay</a:t>
            </a:r>
            <a:endParaRPr kumimoji="1" lang="ja-JP" altLang="en-US" sz="2000" b="1" i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926467" y="1281825"/>
            <a:ext cx="804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decay</a:t>
            </a:r>
            <a:endParaRPr kumimoji="1" lang="ja-JP" altLang="en-US" sz="2000" b="1" i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492366" y="3830488"/>
            <a:ext cx="21689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b="1" dirty="0" smtClean="0">
                <a:solidFill>
                  <a:srgbClr val="00B050"/>
                </a:solidFill>
              </a:rPr>
              <a:t>PRL, 94, 212303 (2005) </a:t>
            </a:r>
            <a:endParaRPr lang="ja-JP" altLang="en-US" sz="1600" b="1" dirty="0">
              <a:solidFill>
                <a:srgbClr val="00B050"/>
              </a:solidFill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3575535" y="3807042"/>
            <a:ext cx="19462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b="1" dirty="0" smtClean="0">
                <a:solidFill>
                  <a:srgbClr val="00B050"/>
                </a:solidFill>
              </a:rPr>
              <a:t>NP, A789, 222 (2007)</a:t>
            </a:r>
            <a:endParaRPr lang="ja-JP" altLang="en-US" sz="1600" b="1" dirty="0">
              <a:solidFill>
                <a:srgbClr val="00B050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219206" y="4346711"/>
            <a:ext cx="668836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/>
              <a:t>each experiment measures only </a:t>
            </a:r>
            <a:r>
              <a:rPr lang="en-US" altLang="ja-JP" sz="2400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formation</a:t>
            </a:r>
            <a:r>
              <a:rPr lang="en-US" altLang="ja-JP" sz="2400" i="1" dirty="0" smtClean="0"/>
              <a:t> </a:t>
            </a:r>
            <a:r>
              <a:rPr lang="en-US" altLang="ja-JP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</a:t>
            </a:r>
            <a:r>
              <a:rPr lang="en-US" altLang="ja-JP" sz="2400" i="1" dirty="0" smtClean="0"/>
              <a:t> </a:t>
            </a:r>
            <a:r>
              <a:rPr lang="en-US" altLang="ja-JP" sz="2400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decay</a:t>
            </a:r>
            <a:r>
              <a:rPr lang="en-US" altLang="ja-JP" sz="2400" i="1" dirty="0" smtClean="0"/>
              <a:t> </a:t>
            </a:r>
          </a:p>
          <a:p>
            <a:pPr algn="ctr"/>
            <a:r>
              <a:rPr lang="en-US" altLang="ja-JP" sz="2400" dirty="0" smtClean="0"/>
              <a:t>(except for E549 experiment)</a:t>
            </a:r>
          </a:p>
          <a:p>
            <a:pPr algn="ctr"/>
            <a:r>
              <a:rPr lang="en-US" altLang="ja-JP" sz="28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 pitchFamily="18" charset="0"/>
              </a:rPr>
              <a:t>the situation is still controversial !!!</a:t>
            </a:r>
            <a:endParaRPr kumimoji="1" lang="ja-JP" altLang="en-US" sz="28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295246" y="4056695"/>
            <a:ext cx="4577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peak structure </a:t>
            </a:r>
            <a:r>
              <a:rPr kumimoji="1" lang="en-US" altLang="ja-JP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 </a:t>
            </a:r>
            <a:r>
              <a:rPr kumimoji="1" lang="en-US" altLang="ja-JP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signature of kaonic nuclei ?</a:t>
            </a:r>
            <a:endParaRPr kumimoji="1" lang="ja-JP" altLang="en-US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844431" y="1616300"/>
            <a:ext cx="92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0B050"/>
                </a:solidFill>
              </a:rPr>
              <a:t>K</a:t>
            </a:r>
            <a:r>
              <a:rPr kumimoji="1" lang="en-US" altLang="ja-JP" sz="2400" b="1" baseline="30000" dirty="0" smtClean="0">
                <a:solidFill>
                  <a:srgbClr val="00B050"/>
                </a:solidFill>
              </a:rPr>
              <a:t>-</a:t>
            </a:r>
            <a:r>
              <a:rPr kumimoji="1" lang="en-US" altLang="ja-JP" sz="2400" b="1" dirty="0" smtClean="0">
                <a:solidFill>
                  <a:srgbClr val="00B050"/>
                </a:solidFill>
              </a:rPr>
              <a:t>pp?</a:t>
            </a:r>
            <a:endParaRPr kumimoji="1" lang="ja-JP" altLang="en-US" sz="2400" b="1" dirty="0">
              <a:solidFill>
                <a:srgbClr val="00B050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841508" y="1498243"/>
            <a:ext cx="92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0B050"/>
                </a:solidFill>
              </a:rPr>
              <a:t>K</a:t>
            </a:r>
            <a:r>
              <a:rPr kumimoji="1" lang="en-US" altLang="ja-JP" sz="2400" b="1" baseline="30000" dirty="0" smtClean="0">
                <a:solidFill>
                  <a:srgbClr val="00B050"/>
                </a:solidFill>
              </a:rPr>
              <a:t>-</a:t>
            </a:r>
            <a:r>
              <a:rPr kumimoji="1" lang="en-US" altLang="ja-JP" sz="2400" b="1" dirty="0" smtClean="0">
                <a:solidFill>
                  <a:srgbClr val="00B050"/>
                </a:solidFill>
              </a:rPr>
              <a:t>pp?</a:t>
            </a:r>
            <a:endParaRPr kumimoji="1" lang="ja-JP" altLang="en-US" sz="2400" b="1" dirty="0">
              <a:solidFill>
                <a:srgbClr val="00B050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827778" y="1255696"/>
            <a:ext cx="92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0B050"/>
                </a:solidFill>
              </a:rPr>
              <a:t>K</a:t>
            </a:r>
            <a:r>
              <a:rPr kumimoji="1" lang="en-US" altLang="ja-JP" sz="2400" b="1" baseline="30000" dirty="0" smtClean="0">
                <a:solidFill>
                  <a:srgbClr val="00B050"/>
                </a:solidFill>
              </a:rPr>
              <a:t>-</a:t>
            </a:r>
            <a:r>
              <a:rPr kumimoji="1" lang="en-US" altLang="ja-JP" sz="2400" b="1" dirty="0" smtClean="0">
                <a:solidFill>
                  <a:srgbClr val="00B050"/>
                </a:solidFill>
              </a:rPr>
              <a:t>pp?</a:t>
            </a:r>
            <a:endParaRPr kumimoji="1" lang="ja-JP" altLang="en-US" sz="2400" b="1" dirty="0">
              <a:solidFill>
                <a:srgbClr val="00B05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03169" y="2706129"/>
            <a:ext cx="75159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6000" b="1" dirty="0" smtClean="0"/>
              <a:t>J-PARC E15</a:t>
            </a:r>
            <a:r>
              <a:rPr lang="ja-JP" altLang="en-US" sz="6000" b="1" dirty="0" smtClean="0"/>
              <a:t> </a:t>
            </a:r>
            <a:r>
              <a:rPr lang="en-US" altLang="ja-JP" sz="6000" b="1" dirty="0" smtClean="0"/>
              <a:t>Experiment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4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|8.9|22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|14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5|14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7|22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5|8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4.2|5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29|5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0.6|6.5|8.9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6348</TotalTime>
  <Words>1475</Words>
  <Application>Microsoft Office PowerPoint</Application>
  <PresentationFormat>画面に合わせる (4:3)</PresentationFormat>
  <Paragraphs>429</Paragraphs>
  <Slides>27</Slides>
  <Notes>27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27</vt:i4>
      </vt:variant>
    </vt:vector>
  </HeadingPairs>
  <TitlesOfParts>
    <vt:vector size="30" baseType="lpstr">
      <vt:lpstr>Office テーマ</vt:lpstr>
      <vt:lpstr>Equation</vt:lpstr>
      <vt:lpstr>グラフ</vt:lpstr>
      <vt:lpstr>J-PARCにおけるK中間子原子核探索実験 による宇宙核物理学 Nuclear astrophysics at J-PARC with a search for deeply-bound kaonic nuclear states</vt:lpstr>
      <vt:lpstr>Introduction --- Neutron Star</vt:lpstr>
      <vt:lpstr>KN interaction</vt:lpstr>
      <vt:lpstr>Deeply-Bound Kaonic Nuclei</vt:lpstr>
      <vt:lpstr>The Origin of Mass</vt:lpstr>
      <vt:lpstr>Deeply-Bound Kaonic Nuclei (Theory)</vt:lpstr>
      <vt:lpstr>Deeply-Bound Kaonic Nuclei (Experiment)</vt:lpstr>
      <vt:lpstr>Deeply-Bound Kaonic Nuclei (Experiment)</vt:lpstr>
      <vt:lpstr>スライド 9</vt:lpstr>
      <vt:lpstr>Experimental Principle</vt:lpstr>
      <vt:lpstr>J-PARC (Japan Proton Accelerator Research Complex)</vt:lpstr>
      <vt:lpstr>J-PARC (Japan Proton Accelerator Research Complex)</vt:lpstr>
      <vt:lpstr>Hadron Experimental Hall @ J-PARC</vt:lpstr>
      <vt:lpstr>J-PARC E15 Setup</vt:lpstr>
      <vt:lpstr>Cylindrical Detector System (CDS)</vt:lpstr>
      <vt:lpstr>スライド 16</vt:lpstr>
      <vt:lpstr>スライド 17</vt:lpstr>
      <vt:lpstr>K1.8BR beamline</vt:lpstr>
      <vt:lpstr>スライド 19</vt:lpstr>
      <vt:lpstr>スライド 20</vt:lpstr>
      <vt:lpstr>スライド 21</vt:lpstr>
      <vt:lpstr>スライド 22</vt:lpstr>
      <vt:lpstr>スライド 23</vt:lpstr>
      <vt:lpstr>スライド 24</vt:lpstr>
      <vt:lpstr>スライド 25</vt:lpstr>
      <vt:lpstr>スライド 26</vt:lpstr>
      <vt:lpstr>スライド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Z-Vertex Chamber for the J-PARC E15 experiment</dc:title>
  <dc:creator>sakuma</dc:creator>
  <cp:lastModifiedBy>sakuma</cp:lastModifiedBy>
  <cp:revision>898</cp:revision>
  <dcterms:created xsi:type="dcterms:W3CDTF">2007-07-09T06:30:58Z</dcterms:created>
  <dcterms:modified xsi:type="dcterms:W3CDTF">2009-03-09T08:36:36Z</dcterms:modified>
</cp:coreProperties>
</file>