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6" r:id="rId2"/>
    <p:sldId id="408" r:id="rId3"/>
    <p:sldId id="476" r:id="rId4"/>
    <p:sldId id="477" r:id="rId5"/>
    <p:sldId id="531" r:id="rId6"/>
    <p:sldId id="480" r:id="rId7"/>
    <p:sldId id="481" r:id="rId8"/>
    <p:sldId id="513" r:id="rId9"/>
    <p:sldId id="530" r:id="rId10"/>
    <p:sldId id="515" r:id="rId11"/>
    <p:sldId id="497" r:id="rId12"/>
    <p:sldId id="517" r:id="rId13"/>
    <p:sldId id="518" r:id="rId14"/>
    <p:sldId id="485" r:id="rId15"/>
    <p:sldId id="532" r:id="rId16"/>
    <p:sldId id="486" r:id="rId17"/>
    <p:sldId id="502" r:id="rId18"/>
    <p:sldId id="504" r:id="rId19"/>
    <p:sldId id="506" r:id="rId20"/>
    <p:sldId id="507" r:id="rId21"/>
    <p:sldId id="508" r:id="rId22"/>
    <p:sldId id="489" r:id="rId23"/>
    <p:sldId id="533" r:id="rId24"/>
    <p:sldId id="520" r:id="rId25"/>
    <p:sldId id="521" r:id="rId26"/>
    <p:sldId id="509" r:id="rId27"/>
    <p:sldId id="511" r:id="rId28"/>
    <p:sldId id="492" r:id="rId29"/>
    <p:sldId id="510" r:id="rId30"/>
    <p:sldId id="522" r:id="rId31"/>
    <p:sldId id="496" r:id="rId32"/>
    <p:sldId id="458" r:id="rId33"/>
    <p:sldId id="459" r:id="rId34"/>
    <p:sldId id="461" r:id="rId35"/>
    <p:sldId id="534" r:id="rId36"/>
    <p:sldId id="499" r:id="rId37"/>
    <p:sldId id="455" r:id="rId38"/>
    <p:sldId id="454" r:id="rId39"/>
    <p:sldId id="525" r:id="rId40"/>
    <p:sldId id="526" r:id="rId41"/>
    <p:sldId id="527" r:id="rId42"/>
    <p:sldId id="528" r:id="rId43"/>
    <p:sldId id="529" r:id="rId44"/>
    <p:sldId id="503" r:id="rId45"/>
    <p:sldId id="505" r:id="rId46"/>
    <p:sldId id="524" r:id="rId47"/>
    <p:sldId id="535" r:id="rId48"/>
    <p:sldId id="516" r:id="rId49"/>
  </p:sldIdLst>
  <p:sldSz cx="9144000" cy="6858000" type="screen4x3"/>
  <p:notesSz cx="68072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 autoAdjust="0"/>
    <p:restoredTop sz="92652" autoAdjust="0"/>
  </p:normalViewPr>
  <p:slideViewPr>
    <p:cSldViewPr showGuides="1">
      <p:cViewPr varScale="1">
        <p:scale>
          <a:sx n="108" d="100"/>
          <a:sy n="108" d="100"/>
        </p:scale>
        <p:origin x="-67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32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787" cy="497284"/>
          </a:xfrm>
          <a:prstGeom prst="rect">
            <a:avLst/>
          </a:prstGeom>
        </p:spPr>
        <p:txBody>
          <a:bodyPr vert="horz" lIns="91455" tIns="45728" rIns="91455" bIns="4572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2"/>
            <a:ext cx="2949787" cy="497284"/>
          </a:xfrm>
          <a:prstGeom prst="rect">
            <a:avLst/>
          </a:prstGeom>
        </p:spPr>
        <p:txBody>
          <a:bodyPr vert="horz" lIns="91455" tIns="45728" rIns="91455" bIns="45728" rtlCol="0"/>
          <a:lstStyle>
            <a:lvl1pPr algn="r">
              <a:defRPr sz="1200"/>
            </a:lvl1pPr>
          </a:lstStyle>
          <a:p>
            <a:fld id="{AA7CC1AE-A8DE-46F2-844C-02971CD49016}" type="datetimeFigureOut">
              <a:rPr kumimoji="1" lang="ja-JP" altLang="en-US" smtClean="0"/>
              <a:t>2018/6/10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5" tIns="45728" rIns="91455" bIns="457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4203"/>
            <a:ext cx="5445760" cy="4475561"/>
          </a:xfrm>
          <a:prstGeom prst="rect">
            <a:avLst/>
          </a:prstGeom>
        </p:spPr>
        <p:txBody>
          <a:bodyPr vert="horz" lIns="91455" tIns="45728" rIns="91455" bIns="4572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49787" cy="497284"/>
          </a:xfrm>
          <a:prstGeom prst="rect">
            <a:avLst/>
          </a:prstGeom>
        </p:spPr>
        <p:txBody>
          <a:bodyPr vert="horz" lIns="91455" tIns="45728" rIns="91455" bIns="4572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6678"/>
            <a:ext cx="2949787" cy="497284"/>
          </a:xfrm>
          <a:prstGeom prst="rect">
            <a:avLst/>
          </a:prstGeom>
        </p:spPr>
        <p:txBody>
          <a:bodyPr vert="horz" lIns="91455" tIns="45728" rIns="91455" bIns="45728" rtlCol="0" anchor="b"/>
          <a:lstStyle>
            <a:lvl1pPr algn="r">
              <a:defRPr sz="1200"/>
            </a:lvl1pPr>
          </a:lstStyle>
          <a:p>
            <a:fld id="{B5F90C00-EA69-4F0C-909F-E277F70E8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63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16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9BC9-F67F-4679-8349-C1ACD35871DB}" type="datetime1">
              <a:rPr kumimoji="1" lang="ja-JP" altLang="en-US" smtClean="0"/>
              <a:t>2018/6/10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20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F6DE-BBC9-4794-941C-1E081893D801}" type="datetime1">
              <a:rPr kumimoji="1" lang="ja-JP" altLang="en-US" smtClean="0"/>
              <a:t>2018/6/10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43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553D-9173-4A63-9EE9-11DCAB1AC4C6}" type="datetime1">
              <a:rPr kumimoji="1" lang="ja-JP" altLang="en-US" smtClean="0"/>
              <a:t>2018/6/10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68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CEE-1865-4AAD-9F9E-A2D6E3755E8E}" type="datetime1">
              <a:rPr kumimoji="1" lang="ja-JP" altLang="en-US" smtClean="0"/>
              <a:t>2018/6/10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51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63F2-55FB-48EC-A55C-464AA772023A}" type="datetime1">
              <a:rPr kumimoji="1" lang="ja-JP" altLang="en-US" smtClean="0"/>
              <a:t>2018/6/10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48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EF9E-32A3-4A8F-9EEB-0A692080B380}" type="datetime1">
              <a:rPr kumimoji="1" lang="ja-JP" altLang="en-US" smtClean="0"/>
              <a:t>2018/6/10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12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2DC2-5C1C-4E6E-821B-9E11CBC2A274}" type="datetime1">
              <a:rPr kumimoji="1" lang="ja-JP" altLang="en-US" smtClean="0"/>
              <a:t>2018/6/10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91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8DEF-6E06-49DB-9190-941FBB79C13D}" type="datetime1">
              <a:rPr kumimoji="1" lang="ja-JP" altLang="en-US" smtClean="0"/>
              <a:t>2018/6/10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31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AC70-81B7-4472-B9D9-08DEE53C718C}" type="datetime1">
              <a:rPr kumimoji="1" lang="ja-JP" altLang="en-US" smtClean="0"/>
              <a:t>2018/6/10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03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A9C5-A7CB-44F0-A4F6-D6AEF342B734}" type="datetime1">
              <a:rPr kumimoji="1" lang="ja-JP" altLang="en-US" smtClean="0"/>
              <a:t>2018/6/10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7947-CCFC-4773-A4F8-1BE9B4B55235}" type="datetime1">
              <a:rPr kumimoji="1" lang="ja-JP" altLang="en-US" smtClean="0"/>
              <a:t>2018/6/10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86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5C378-136C-486B-81F6-664933FE7268}" type="datetime1">
              <a:rPr kumimoji="1" lang="ja-JP" altLang="en-US" smtClean="0"/>
              <a:t>2018/6/10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11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19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0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6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1.pn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55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57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0.png"/><Relationship Id="rId5" Type="http://schemas.openxmlformats.org/officeDocument/2006/relationships/image" Target="../media/image690.png"/><Relationship Id="rId4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6014" y="188640"/>
            <a:ext cx="8910482" cy="2691731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4800" b="1" dirty="0"/>
              <a:t>Search for the </a:t>
            </a:r>
            <a:r>
              <a:rPr lang="en-US" altLang="ja-JP" sz="4800" b="1" dirty="0" err="1"/>
              <a:t>Kaonic</a:t>
            </a:r>
            <a:r>
              <a:rPr lang="en-US" altLang="ja-JP" sz="4800" b="1" dirty="0"/>
              <a:t> Bound </a:t>
            </a:r>
            <a:r>
              <a:rPr lang="en-US" altLang="ja-JP" sz="4800" b="1" dirty="0" smtClean="0"/>
              <a:t>State</a:t>
            </a:r>
            <a:br>
              <a:rPr lang="en-US" altLang="ja-JP" sz="4800" b="1" dirty="0" smtClean="0"/>
            </a:br>
            <a:r>
              <a:rPr lang="en-US" altLang="ja-JP" sz="4800" b="1" dirty="0"/>
              <a:t> </a:t>
            </a:r>
            <a:r>
              <a:rPr lang="en-US" altLang="ja-JP" sz="6600" b="1" dirty="0" err="1" smtClean="0"/>
              <a:t>K</a:t>
            </a:r>
            <a:r>
              <a:rPr lang="en-US" altLang="ja-JP" sz="6600" b="1" baseline="30000" dirty="0" err="1" smtClean="0"/>
              <a:t>bar</a:t>
            </a:r>
            <a:r>
              <a:rPr lang="en-US" altLang="ja-JP" sz="6600" b="1" dirty="0" err="1" smtClean="0"/>
              <a:t>NN</a:t>
            </a:r>
            <a:r>
              <a:rPr lang="en-US" altLang="ja-JP" sz="6600" b="1" dirty="0" smtClean="0"/>
              <a:t> at J-PARC</a:t>
            </a:r>
            <a:endParaRPr kumimoji="1" lang="ja-JP" altLang="en-US" sz="48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75556" y="3897052"/>
            <a:ext cx="7992888" cy="1152128"/>
          </a:xfrm>
        </p:spPr>
        <p:txBody>
          <a:bodyPr>
            <a:noAutofit/>
          </a:bodyPr>
          <a:lstStyle/>
          <a:p>
            <a:r>
              <a:rPr kumimoji="1" lang="en-US" altLang="ja-JP" sz="4000" b="1" dirty="0" smtClean="0">
                <a:solidFill>
                  <a:schemeClr val="tx1"/>
                </a:solidFill>
              </a:rPr>
              <a:t>F. Sakuma, </a:t>
            </a:r>
            <a:r>
              <a:rPr lang="en-US" altLang="ja-JP" sz="4000" b="1" dirty="0" smtClean="0">
                <a:solidFill>
                  <a:schemeClr val="tx1"/>
                </a:solidFill>
              </a:rPr>
              <a:t>RIKEN</a:t>
            </a:r>
            <a:endParaRPr lang="en-US" altLang="ja-JP" sz="2000" b="1" dirty="0" smtClean="0">
              <a:solidFill>
                <a:schemeClr val="tx1"/>
              </a:solidFill>
            </a:endParaRPr>
          </a:p>
          <a:p>
            <a:r>
              <a:rPr kumimoji="1"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 behalf of the J-PARC E15 collaboration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7704" y="6485274"/>
            <a:ext cx="5303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MESON2018, June 7-12, 2018</a:t>
            </a:r>
            <a:r>
              <a:rPr lang="en-US" altLang="ja-JP" sz="2000" dirty="0"/>
              <a:t>, KRAKÓW, POLAND</a:t>
            </a:r>
            <a:endParaRPr kumimoji="1" lang="ja-JP" altLang="en-US" sz="2000" dirty="0"/>
          </a:p>
        </p:txBody>
      </p:sp>
      <p:pic>
        <p:nvPicPr>
          <p:cNvPr id="6" name="Picture 4" descr="グループロ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68"/>
          <a:stretch/>
        </p:blipFill>
        <p:spPr bwMode="auto">
          <a:xfrm>
            <a:off x="6408204" y="3789040"/>
            <a:ext cx="763375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832155" y="2448181"/>
            <a:ext cx="5484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i="1" dirty="0" smtClean="0">
                <a:solidFill>
                  <a:srgbClr val="FF0000"/>
                </a:solidFill>
              </a:rPr>
              <a:t>via </a:t>
            </a:r>
            <a:r>
              <a:rPr kumimoji="1" lang="en-US" altLang="ja-JP" sz="3200" b="1" i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3200" b="1" i="1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sz="3200" b="1" i="1" dirty="0" smtClean="0">
                <a:solidFill>
                  <a:srgbClr val="FF0000"/>
                </a:solidFill>
              </a:rPr>
              <a:t> and </a:t>
            </a:r>
            <a:r>
              <a:rPr kumimoji="1" lang="en-US" altLang="ja-JP" sz="3200" b="1" i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pS</a:t>
            </a:r>
            <a:r>
              <a:rPr kumimoji="1" lang="en-US" altLang="ja-JP" sz="3200" b="1" i="1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sz="3200" b="1" i="1" dirty="0" smtClean="0">
                <a:solidFill>
                  <a:srgbClr val="FF0000"/>
                </a:solidFill>
              </a:rPr>
              <a:t> decay </a:t>
            </a:r>
            <a:r>
              <a:rPr lang="en-US" altLang="ja-JP" sz="3200" b="1" i="1" dirty="0" smtClean="0">
                <a:solidFill>
                  <a:srgbClr val="FF0000"/>
                </a:solidFill>
              </a:rPr>
              <a:t>channels</a:t>
            </a:r>
            <a:endParaRPr kumimoji="1" lang="ja-JP" alt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1556792"/>
            <a:ext cx="58229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5182" y="1347155"/>
            <a:ext cx="1104790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IM(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5400000">
            <a:off x="4975263" y="5314814"/>
            <a:ext cx="1167307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solidFill>
                  <a:schemeClr val="bg1"/>
                </a:solidFill>
              </a:rPr>
              <a:t>q</a:t>
            </a:r>
            <a:r>
              <a:rPr lang="en-US" altLang="ja-JP" sz="2400" b="1" baseline="-25000" dirty="0" err="1" smtClean="0">
                <a:solidFill>
                  <a:schemeClr val="bg1"/>
                </a:solidFill>
              </a:rPr>
              <a:t>Kn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=</a:t>
            </a:r>
            <a:r>
              <a:rPr lang="en-US" altLang="ja-JP" sz="2400" b="1" dirty="0" err="1" smtClean="0">
                <a:solidFill>
                  <a:schemeClr val="bg1"/>
                </a:solidFill>
              </a:rPr>
              <a:t>q</a:t>
            </a:r>
            <a:r>
              <a:rPr lang="en-US" altLang="ja-JP" sz="2400" b="1" baseline="-250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="1" baseline="-25000" dirty="0" err="1" smtClean="0">
                <a:solidFill>
                  <a:schemeClr val="bg1"/>
                </a:solidFill>
              </a:rPr>
              <a:t>p</a:t>
            </a:r>
            <a:endParaRPr kumimoji="1" lang="ja-JP" alt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IM(</a:t>
            </a:r>
            <a:r>
              <a:rPr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) vs. Momentum Transfer </a:t>
            </a:r>
            <a:r>
              <a:rPr lang="en-US" altLang="ja-JP" b="1" dirty="0" err="1" smtClean="0"/>
              <a:t>q</a:t>
            </a:r>
            <a:r>
              <a:rPr lang="en-US" altLang="ja-JP" b="1" baseline="-25000" dirty="0" err="1" smtClean="0"/>
              <a:t>Kn</a:t>
            </a:r>
            <a:endParaRPr kumimoji="1" lang="ja-JP" altLang="en-US" baseline="-25000" dirty="0"/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5256076" y="1736811"/>
            <a:ext cx="3890424" cy="45927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 smtClean="0"/>
              <a:t>Fit with 3 components</a:t>
            </a:r>
          </a:p>
          <a:p>
            <a:pPr lvl="1"/>
            <a:r>
              <a:rPr lang="en-US" altLang="ja-JP" b="1" u="sng" dirty="0" smtClean="0"/>
              <a:t>Bound state</a:t>
            </a:r>
          </a:p>
          <a:p>
            <a:pPr lvl="2"/>
            <a:r>
              <a:rPr lang="en-US" altLang="ja-JP" sz="2000" b="1" dirty="0" smtClean="0">
                <a:solidFill>
                  <a:srgbClr val="FF0000"/>
                </a:solidFill>
              </a:rPr>
              <a:t>centroid NOT depend on </a:t>
            </a:r>
            <a:r>
              <a:rPr lang="en-US" altLang="ja-JP" sz="2000" b="1" dirty="0" err="1" smtClean="0">
                <a:solidFill>
                  <a:srgbClr val="FF0000"/>
                </a:solidFill>
              </a:rPr>
              <a:t>q</a:t>
            </a:r>
            <a:r>
              <a:rPr lang="en-US" altLang="ja-JP" sz="2000" b="1" baseline="-25000" dirty="0" err="1" smtClean="0">
                <a:solidFill>
                  <a:srgbClr val="FF0000"/>
                </a:solidFill>
              </a:rPr>
              <a:t>Kn</a:t>
            </a:r>
            <a:endParaRPr lang="en-US" altLang="ja-JP" sz="2000" b="1" baseline="-25000" dirty="0" smtClean="0">
              <a:solidFill>
                <a:srgbClr val="FF0000"/>
              </a:solidFill>
            </a:endParaRPr>
          </a:p>
          <a:p>
            <a:pPr lvl="2"/>
            <a:r>
              <a:rPr lang="en-US" altLang="ja-JP" sz="2000" dirty="0" smtClean="0"/>
              <a:t>BW*(Gauss form-factor)</a:t>
            </a:r>
          </a:p>
          <a:p>
            <a:pPr lvl="1"/>
            <a:endParaRPr lang="en-US" altLang="ja-JP" sz="2400" dirty="0" smtClean="0"/>
          </a:p>
          <a:p>
            <a:pPr lvl="1"/>
            <a:r>
              <a:rPr lang="en-US" altLang="ja-JP" sz="2400" b="1" u="sng" dirty="0" err="1" smtClean="0"/>
              <a:t>Qasi</a:t>
            </a:r>
            <a:r>
              <a:rPr lang="en-US" altLang="ja-JP" sz="2400" b="1" u="sng" dirty="0" smtClean="0"/>
              <a:t>-elastic K</a:t>
            </a:r>
            <a:r>
              <a:rPr lang="en-US" altLang="ja-JP" sz="2400" b="1" u="sng" baseline="30000" dirty="0" smtClean="0"/>
              <a:t>-</a:t>
            </a:r>
            <a:r>
              <a:rPr lang="en-US" altLang="ja-JP" sz="2400" b="1" u="sng" dirty="0" smtClean="0"/>
              <a:t> abs.</a:t>
            </a:r>
            <a:r>
              <a:rPr lang="en-US" altLang="ja-JP" sz="2400" b="1" dirty="0" smtClean="0"/>
              <a:t> </a:t>
            </a:r>
          </a:p>
          <a:p>
            <a:pPr lvl="2"/>
            <a:r>
              <a:rPr lang="en-US" altLang="ja-JP" sz="2000" b="1" dirty="0" smtClean="0">
                <a:solidFill>
                  <a:srgbClr val="FF0000"/>
                </a:solidFill>
              </a:rPr>
              <a:t>centroid depends on </a:t>
            </a:r>
            <a:r>
              <a:rPr lang="en-US" altLang="ja-JP" sz="2000" b="1" dirty="0" err="1" smtClean="0">
                <a:solidFill>
                  <a:srgbClr val="FF0000"/>
                </a:solidFill>
              </a:rPr>
              <a:t>q</a:t>
            </a:r>
            <a:r>
              <a:rPr lang="en-US" altLang="ja-JP" sz="2000" b="1" baseline="-25000" dirty="0" err="1" smtClean="0">
                <a:solidFill>
                  <a:srgbClr val="FF0000"/>
                </a:solidFill>
              </a:rPr>
              <a:t>Kn</a:t>
            </a:r>
            <a:endParaRPr lang="en-US" altLang="ja-JP" sz="2000" b="1" baseline="-25000" dirty="0" smtClean="0">
              <a:solidFill>
                <a:srgbClr val="FF0000"/>
              </a:solidFill>
            </a:endParaRPr>
          </a:p>
          <a:p>
            <a:pPr lvl="2"/>
            <a:r>
              <a:rPr lang="en-US" altLang="ja-JP" sz="2000" dirty="0" smtClean="0"/>
              <a:t>Followed by </a:t>
            </a:r>
            <a:r>
              <a:rPr lang="en-US" altLang="ja-JP" sz="2000" dirty="0" err="1" smtClean="0">
                <a:latin typeface="Symbol" panose="05050102010706020507" pitchFamily="18" charset="2"/>
              </a:rPr>
              <a:t>L</a:t>
            </a:r>
            <a:r>
              <a:rPr lang="en-US" altLang="ja-JP" sz="2000" dirty="0" err="1" smtClean="0"/>
              <a:t>p</a:t>
            </a:r>
            <a:r>
              <a:rPr lang="en-US" altLang="ja-JP" sz="2000" dirty="0" smtClean="0"/>
              <a:t> conversion</a:t>
            </a:r>
          </a:p>
          <a:p>
            <a:pPr lvl="1"/>
            <a:r>
              <a:rPr lang="en-US" altLang="ja-JP" sz="2400" b="1" u="sng" dirty="0" smtClean="0"/>
              <a:t>Background</a:t>
            </a:r>
          </a:p>
          <a:p>
            <a:pPr lvl="2"/>
            <a:r>
              <a:rPr lang="en-US" altLang="ja-JP" sz="2000" dirty="0" smtClean="0"/>
              <a:t>Broad distribution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53036"/>
            <a:ext cx="3293914" cy="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863588" y="1007440"/>
            <a:ext cx="299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</a:t>
            </a:r>
            <a:r>
              <a:rPr lang="en-US" altLang="ja-JP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arXiv:1805.12275</a:t>
            </a:r>
            <a:endParaRPr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3220" y="6417332"/>
            <a:ext cx="389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rgbClr val="FF0000"/>
                </a:solidFill>
              </a:rPr>
              <a:t>* We conduct the fitting in </a:t>
            </a:r>
            <a:r>
              <a:rPr lang="en-US" altLang="ja-JP" b="1" i="1" dirty="0">
                <a:solidFill>
                  <a:srgbClr val="FF0000"/>
                </a:solidFill>
              </a:rPr>
              <a:t>each 2D </a:t>
            </a:r>
            <a:r>
              <a:rPr lang="en-US" altLang="ja-JP" b="1" i="1" dirty="0" smtClean="0">
                <a:solidFill>
                  <a:srgbClr val="FF0000"/>
                </a:solidFill>
              </a:rPr>
              <a:t>bin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662A-8F8C-4253-BC41-E9AED5052DD7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6" r="30560" b="-1"/>
          <a:stretch/>
        </p:blipFill>
        <p:spPr bwMode="auto">
          <a:xfrm>
            <a:off x="1" y="3369560"/>
            <a:ext cx="3082718" cy="250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4"/>
          <a:stretch/>
        </p:blipFill>
        <p:spPr bwMode="auto">
          <a:xfrm>
            <a:off x="3198148" y="1340768"/>
            <a:ext cx="5946360" cy="50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457200" y="44624"/>
            <a:ext cx="8229600" cy="75608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 smtClean="0"/>
              <a:t>“K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pp” Bound-State</a:t>
            </a:r>
            <a:endParaRPr lang="ja-JP" altLang="en-US" dirty="0"/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35496" y="1412776"/>
            <a:ext cx="3312368" cy="18722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b="1" dirty="0" smtClean="0"/>
              <a:t>Select 0.35&lt;</a:t>
            </a:r>
            <a:r>
              <a:rPr lang="en-US" altLang="ja-JP" sz="2800" b="1" dirty="0" err="1" smtClean="0"/>
              <a:t>q</a:t>
            </a:r>
            <a:r>
              <a:rPr lang="en-US" altLang="ja-JP" sz="2800" b="1" baseline="-25000" dirty="0" err="1" smtClean="0"/>
              <a:t>Kn</a:t>
            </a:r>
            <a:r>
              <a:rPr lang="en-US" altLang="ja-JP" sz="2800" b="1" dirty="0" smtClean="0"/>
              <a:t>&lt;0.65 </a:t>
            </a:r>
            <a:r>
              <a:rPr lang="en-US" altLang="ja-JP" sz="2800" b="1" dirty="0"/>
              <a:t>GeV/c</a:t>
            </a:r>
            <a:endParaRPr lang="ja-JP" altLang="en-US" sz="2800" b="1" dirty="0"/>
          </a:p>
          <a:p>
            <a:pPr marL="449263" lvl="1"/>
            <a:r>
              <a:rPr lang="en-US" altLang="ja-JP" sz="2400" dirty="0" smtClean="0"/>
              <a:t>BS and QF are well separated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647564" y="4401108"/>
            <a:ext cx="2435155" cy="4680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431542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4946496" y="6381328"/>
            <a:ext cx="299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</a:t>
            </a:r>
            <a:r>
              <a:rPr lang="en-US" altLang="ja-JP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arXiv:1805.12275</a:t>
            </a:r>
            <a:endParaRPr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55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662A-8F8C-4253-BC41-E9AED5052DD7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4"/>
          <a:stretch/>
        </p:blipFill>
        <p:spPr bwMode="auto">
          <a:xfrm>
            <a:off x="3198148" y="1340768"/>
            <a:ext cx="5946360" cy="50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457200" y="44624"/>
            <a:ext cx="8229600" cy="75608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 smtClean="0"/>
              <a:t>“K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pp” Bound-State</a:t>
            </a:r>
            <a:endParaRPr lang="ja-JP" altLang="en-US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71500" y="1700808"/>
            <a:ext cx="5508612" cy="3852428"/>
          </a:xfrm>
          <a:prstGeom prst="rect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values</a:t>
            </a:r>
          </a:p>
          <a:p>
            <a:pPr marL="0" indent="0" algn="ctr">
              <a:buNone/>
            </a:pP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reproduce the spectrum:</a:t>
            </a:r>
            <a:endParaRPr lang="en-US" altLang="ja-JP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331043" y="2904847"/>
                <a:ext cx="4711931" cy="4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𝐊𝐩𝐩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</m:sub>
                      </m:sSub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𝟒𝟕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± </m:t>
                      </m:r>
                      <m:sSubSup>
                        <m:sSubSupPr>
                          <m:ctrlPr>
                            <a:rPr lang="ja-JP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ja-JP" altLang="ja-JP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𝐬𝐭𝐚𝐭</m:t>
                              </m:r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.</m:t>
                              </m:r>
                            </m:e>
                          </m:d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  <m:sup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bSup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𝐬𝐲𝐬𝐭</m:t>
                          </m:r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d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ja-JP" alt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43" y="2904847"/>
                <a:ext cx="4711931" cy="453073"/>
              </a:xfrm>
              <a:prstGeom prst="rect">
                <a:avLst/>
              </a:prstGeom>
              <a:blipFill rotWithShape="1"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395536" y="3502097"/>
                <a:ext cx="4924360" cy="4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𝚪</m:t>
                          </m:r>
                        </m:e>
                        <m:sub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𝐊𝐩𝐩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</m:sub>
                      </m:sSub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𝟏𝟏𝟓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± </m:t>
                      </m:r>
                      <m:sSubSup>
                        <m:sSubSupPr>
                          <m:ctrlPr>
                            <a:rPr lang="ja-JP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ja-JP" altLang="ja-JP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𝐬𝐭𝐚𝐭</m:t>
                              </m:r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.</m:t>
                              </m:r>
                            </m:e>
                          </m:d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𝟗</m:t>
                          </m:r>
                        </m:sub>
                        <m:sup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𝟏𝟎</m:t>
                          </m:r>
                        </m:sup>
                      </m:sSubSup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𝐬𝐲𝐬𝐭</m:t>
                          </m:r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d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ja-JP" alt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502097"/>
                <a:ext cx="4924360" cy="453073"/>
              </a:xfrm>
              <a:prstGeom prst="rect">
                <a:avLst/>
              </a:prstGeom>
              <a:blipFill rotWithShape="1">
                <a:blip r:embed="rId4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323528" y="4051494"/>
                <a:ext cx="5143138" cy="457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𝐐</m:t>
                          </m:r>
                        </m:e>
                        <m:sub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𝐊𝐩𝐩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</m:sub>
                      </m:sSub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𝟑𝟖𝟏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± </m:t>
                      </m:r>
                      <m:sSubSup>
                        <m:sSubSupPr>
                          <m:ctrlPr>
                            <a:rPr lang="ja-JP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𝟏𝟒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ja-JP" altLang="ja-JP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𝐬𝐭𝐚𝐭</m:t>
                              </m:r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.</m:t>
                              </m:r>
                            </m:e>
                          </m:d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𝟓𝟕</m:t>
                          </m:r>
                        </m:sup>
                      </m:sSubSup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𝐬𝐲𝐬𝐭</m:t>
                          </m:r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d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ja-JP" alt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51494"/>
                <a:ext cx="5143138" cy="457626"/>
              </a:xfrm>
              <a:prstGeom prst="rect">
                <a:avLst/>
              </a:prstGeom>
              <a:blipFill rotWithShape="1">
                <a:blip r:embed="rId5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431542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323528" y="4878452"/>
                <a:ext cx="5234125" cy="4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𝛔</m:t>
                          </m:r>
                        </m:e>
                        <m:sub>
                          <m: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“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𝐊𝐩𝐩</m:t>
                          </m:r>
                          <m: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”</m:t>
                          </m:r>
                        </m:sub>
                      </m:sSub>
                      <m:r>
                        <a:rPr lang="en-US" altLang="ja-JP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𝑩𝒓</m:t>
                          </m:r>
                        </m:e>
                        <m:sub>
                          <m:r>
                            <a:rPr lang="ja-JP" alt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𝚲</m:t>
                          </m:r>
                          <m: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sub>
                      </m:sSub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𝟏𝟓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± </m:t>
                      </m:r>
                      <m:sSubSup>
                        <m:sSubSupPr>
                          <m:ctrlPr>
                            <a:rPr lang="ja-JP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ja-JP" altLang="ja-JP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𝐬𝐭𝐚𝐭</m:t>
                              </m:r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.</m:t>
                              </m:r>
                            </m:e>
                          </m:d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𝐬𝐲𝐬𝐭</m:t>
                          </m:r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d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ja-JP" alt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𝛍</m:t>
                      </m:r>
                      <m:r>
                        <a:rPr lang="en-US" altLang="ja-JP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ja-JP" alt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878452"/>
                <a:ext cx="5234125" cy="453073"/>
              </a:xfrm>
              <a:prstGeom prst="rect">
                <a:avLst/>
              </a:prstGeom>
              <a:blipFill rotWithShape="1">
                <a:blip r:embed="rId7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323528" y="4653136"/>
                <a:ext cx="26067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𝐚𝐭</m:t>
                      </m:r>
                      <m:r>
                        <a:rPr lang="en-US" altLang="ja-JP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𝐛𝐞𝐥𝐨𝐰</m:t>
                      </m:r>
                      <m:r>
                        <a:rPr lang="en-US" altLang="ja-JP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𝐭𝐡𝐞</m:t>
                      </m:r>
                      <m:r>
                        <a:rPr lang="en-US" altLang="ja-JP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𝐌</m:t>
                      </m:r>
                      <m:r>
                        <a:rPr lang="en-US" altLang="ja-JP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ja-JP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altLang="ja-JP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ja-JP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𝒑𝒑</m:t>
                      </m:r>
                      <m:r>
                        <a:rPr lang="en-US" altLang="ja-JP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ja-JP" alt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653136"/>
                <a:ext cx="2606739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/>
          <p:cNvSpPr txBox="1"/>
          <p:nvPr/>
        </p:nvSpPr>
        <p:spPr>
          <a:xfrm>
            <a:off x="4946496" y="6381328"/>
            <a:ext cx="299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</a:t>
            </a:r>
            <a:r>
              <a:rPr lang="en-US" altLang="ja-JP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arXiv:1805.12275</a:t>
            </a:r>
            <a:endParaRPr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662A-8F8C-4253-BC41-E9AED5052DD7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4"/>
          <a:stretch/>
        </p:blipFill>
        <p:spPr bwMode="auto">
          <a:xfrm>
            <a:off x="3198148" y="1340768"/>
            <a:ext cx="5946360" cy="50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457200" y="44624"/>
            <a:ext cx="8229600" cy="75608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 smtClean="0"/>
              <a:t>“K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pp” Bound-State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208320" y="3763462"/>
                <a:ext cx="4711931" cy="4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𝐊𝐩𝐩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</m:sub>
                      </m:sSub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𝟒𝟕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± </m:t>
                      </m:r>
                      <m:sSubSup>
                        <m:sSubSupPr>
                          <m:ctrlPr>
                            <a:rPr lang="ja-JP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ja-JP" altLang="ja-JP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𝐬𝐭𝐚𝐭</m:t>
                              </m:r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.</m:t>
                              </m:r>
                            </m:e>
                          </m:d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  <m:sup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bSup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𝐬𝐲𝐬𝐭</m:t>
                          </m:r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d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ja-JP" alt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20" y="3763462"/>
                <a:ext cx="4711931" cy="453073"/>
              </a:xfrm>
              <a:prstGeom prst="rect">
                <a:avLst/>
              </a:prstGeom>
              <a:blipFill rotWithShape="1">
                <a:blip r:embed="rId3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197396" y="4260631"/>
                <a:ext cx="4924361" cy="4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𝚪</m:t>
                          </m:r>
                        </m:e>
                        <m:sub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𝐊𝐩𝐩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</m:sub>
                      </m:sSub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𝟏𝟏𝟓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± </m:t>
                      </m:r>
                      <m:sSubSup>
                        <m:sSubSupPr>
                          <m:ctrlPr>
                            <a:rPr lang="ja-JP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ja-JP" altLang="ja-JP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𝐬𝐭𝐚𝐭</m:t>
                              </m:r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.</m:t>
                              </m:r>
                            </m:e>
                          </m:d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𝟗</m:t>
                          </m:r>
                        </m:sub>
                        <m:sup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𝟏𝟎</m:t>
                          </m:r>
                        </m:sup>
                      </m:sSubSup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𝐬𝐲𝐬𝐭</m:t>
                          </m:r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d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ja-JP" alt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96" y="4260631"/>
                <a:ext cx="4924361" cy="453073"/>
              </a:xfrm>
              <a:prstGeom prst="rect">
                <a:avLst/>
              </a:prstGeom>
              <a:blipFill rotWithShape="1">
                <a:blip r:embed="rId4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184945" y="4735570"/>
                <a:ext cx="5143139" cy="457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𝐐</m:t>
                          </m:r>
                        </m:e>
                        <m:sub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𝐊𝐩𝐩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"</m:t>
                          </m:r>
                        </m:sub>
                      </m:sSub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𝟑𝟖𝟏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± </m:t>
                      </m:r>
                      <m:sSubSup>
                        <m:sSubSupPr>
                          <m:ctrlPr>
                            <a:rPr lang="ja-JP" altLang="ja-JP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𝟏𝟒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ja-JP" altLang="ja-JP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𝐬𝐭𝐚𝐭</m:t>
                              </m:r>
                              <m:r>
                                <a:rPr lang="en-US" altLang="ja-JP" sz="2000" b="1" i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.</m:t>
                              </m:r>
                            </m:e>
                          </m:d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ja-JP" sz="20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𝟓𝟕</m:t>
                          </m:r>
                        </m:sup>
                      </m:sSubSup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𝐬𝐲𝐬𝐭</m:t>
                          </m:r>
                          <m:r>
                            <a:rPr lang="en-US" altLang="ja-JP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d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ja-JP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ja-JP" alt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5" y="4735570"/>
                <a:ext cx="5143139" cy="457626"/>
              </a:xfrm>
              <a:prstGeom prst="rect">
                <a:avLst/>
              </a:prstGeom>
              <a:blipFill rotWithShape="1">
                <a:blip r:embed="rId5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384" y="1448780"/>
            <a:ext cx="5850768" cy="4252346"/>
          </a:xfrm>
          <a:solidFill>
            <a:schemeClr val="tx1">
              <a:lumMod val="50000"/>
              <a:lumOff val="50000"/>
              <a:alpha val="85000"/>
            </a:schemeClr>
          </a:solidFill>
        </p:spPr>
        <p:txBody>
          <a:bodyPr>
            <a:normAutofit lnSpcReduction="10000"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 energy: ~50 MeV</a:t>
            </a:r>
          </a:p>
          <a:p>
            <a:pPr lvl="1"/>
            <a:r>
              <a:rPr lang="en-US" altLang="ja-JP" sz="2400" dirty="0" smtClean="0">
                <a:solidFill>
                  <a:schemeClr val="bg1"/>
                </a:solidFill>
              </a:rPr>
              <a:t>Much deeper than chiral-SU(3) based theoretical predictions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Width: ~100 MeV</a:t>
            </a:r>
          </a:p>
          <a:p>
            <a:pPr lvl="1"/>
            <a:r>
              <a:rPr lang="en-US" altLang="ja-JP" sz="2400" dirty="0" smtClean="0">
                <a:solidFill>
                  <a:schemeClr val="bg1"/>
                </a:solidFill>
              </a:rPr>
              <a:t>Non-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meonic</a:t>
            </a:r>
            <a:r>
              <a:rPr lang="en-US" altLang="ja-JP" sz="2400" dirty="0" smtClean="0">
                <a:solidFill>
                  <a:schemeClr val="bg1"/>
                </a:solidFill>
              </a:rPr>
              <a:t> YN decay modes would be dominant</a:t>
            </a:r>
          </a:p>
          <a:p>
            <a:pPr lvl="2"/>
            <a:r>
              <a:rPr lang="en-US" altLang="ja-JP" sz="2000" dirty="0" smtClean="0">
                <a:solidFill>
                  <a:schemeClr val="bg1"/>
                </a:solidFill>
              </a:rPr>
              <a:t>in </a:t>
            </a:r>
            <a:r>
              <a:rPr lang="en-US" altLang="ja-JP" sz="2000" dirty="0">
                <a:solidFill>
                  <a:schemeClr val="bg1"/>
                </a:solidFill>
              </a:rPr>
              <a:t>theoretical </a:t>
            </a:r>
            <a:r>
              <a:rPr lang="en-US" altLang="ja-JP" sz="2000" dirty="0" smtClean="0">
                <a:solidFill>
                  <a:schemeClr val="bg1"/>
                </a:solidFill>
              </a:rPr>
              <a:t>calculations, width is evaluated with 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mesonic</a:t>
            </a:r>
            <a:r>
              <a:rPr lang="en-US" altLang="ja-JP" sz="2000" dirty="0" smtClean="0">
                <a:solidFill>
                  <a:schemeClr val="bg1"/>
                </a:solidFill>
              </a:rPr>
              <a:t> </a:t>
            </a:r>
            <a:r>
              <a:rPr lang="en-US" altLang="ja-JP" sz="20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YN</a:t>
            </a:r>
            <a:r>
              <a:rPr lang="en-US" altLang="ja-JP" sz="2000" dirty="0" smtClean="0">
                <a:solidFill>
                  <a:schemeClr val="bg1"/>
                </a:solidFill>
              </a:rPr>
              <a:t> channel</a:t>
            </a:r>
          </a:p>
          <a:p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S-wave f</a:t>
            </a:r>
            <a:r>
              <a:rPr kumimoji="1"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orm factor: ~400 MeV</a:t>
            </a:r>
          </a:p>
          <a:p>
            <a:pPr lvl="1"/>
            <a:r>
              <a:rPr lang="en-US" altLang="ja-JP" sz="2400" dirty="0" smtClean="0">
                <a:solidFill>
                  <a:schemeClr val="bg1"/>
                </a:solidFill>
              </a:rPr>
              <a:t>K</a:t>
            </a:r>
            <a:r>
              <a:rPr lang="en-US" altLang="ja-JP" sz="2400" baseline="30000" dirty="0" smtClean="0">
                <a:solidFill>
                  <a:schemeClr val="bg1"/>
                </a:solidFill>
              </a:rPr>
              <a:t>-</a:t>
            </a:r>
            <a:r>
              <a:rPr lang="en-US" altLang="ja-JP" sz="2400" dirty="0" smtClean="0">
                <a:solidFill>
                  <a:schemeClr val="bg1"/>
                </a:solidFill>
              </a:rPr>
              <a:t> + </a:t>
            </a:r>
            <a:r>
              <a:rPr lang="en-US" altLang="ja-JP" sz="2400" baseline="30000" dirty="0" smtClean="0">
                <a:solidFill>
                  <a:schemeClr val="bg1"/>
                </a:solidFill>
              </a:rPr>
              <a:t>3</a:t>
            </a:r>
            <a:r>
              <a:rPr lang="en-US" altLang="ja-JP" sz="2400" dirty="0" smtClean="0">
                <a:solidFill>
                  <a:schemeClr val="bg1"/>
                </a:solidFill>
              </a:rPr>
              <a:t>He reaction would be compact (~0.5 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fm</a:t>
            </a:r>
            <a:r>
              <a:rPr lang="en-US" altLang="ja-JP" sz="2400" dirty="0" smtClean="0">
                <a:solidFill>
                  <a:schemeClr val="bg1"/>
                </a:solidFill>
              </a:rPr>
              <a:t>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431542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4946496" y="6381328"/>
            <a:ext cx="299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</a:t>
            </a:r>
            <a:r>
              <a:rPr lang="en-US" altLang="ja-JP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arXiv:1805.12275</a:t>
            </a:r>
            <a:endParaRPr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5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5716" y="620688"/>
            <a:ext cx="5065857" cy="486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2905112" y="3140968"/>
            <a:ext cx="900100" cy="1152128"/>
          </a:xfrm>
          <a:prstGeom prst="round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4021236" y="2429272"/>
            <a:ext cx="2016224" cy="1755812"/>
          </a:xfrm>
          <a:prstGeom prst="round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80832" y="4293096"/>
            <a:ext cx="73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57240" y="4185084"/>
            <a:ext cx="195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Phenomenological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81035" y="5553236"/>
            <a:ext cx="6015301" cy="1261884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further understandings: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400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(1405</a:t>
            </a:r>
            <a:r>
              <a:rPr lang="en-US" altLang="ja-JP" sz="2400" b="1" dirty="0">
                <a:solidFill>
                  <a:srgbClr val="FFFF00"/>
                </a:solidFill>
              </a:rPr>
              <a:t>)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production    </a:t>
            </a:r>
            <a:r>
              <a:rPr lang="en-US" altLang="ja-JP" sz="2400" dirty="0" smtClean="0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 </a:t>
            </a:r>
            <a:r>
              <a:rPr lang="en-US" altLang="ja-JP" sz="2400" dirty="0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aseline="30000" dirty="0" smtClean="0">
                <a:solidFill>
                  <a:schemeClr val="bg1"/>
                </a:solidFill>
                <a:latin typeface="Symbol" panose="05050102010706020507" pitchFamily="18" charset="2"/>
              </a:rPr>
              <a:t>*</a:t>
            </a:r>
            <a:r>
              <a:rPr lang="en-US" altLang="ja-JP" sz="2400" dirty="0" smtClean="0">
                <a:solidFill>
                  <a:schemeClr val="bg1"/>
                </a:solidFill>
              </a:rPr>
              <a:t>N doorway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400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pS</a:t>
            </a:r>
            <a:r>
              <a:rPr lang="en-US" altLang="ja-JP" sz="2400" b="1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 </a:t>
            </a:r>
            <a:r>
              <a:rPr lang="en-US" altLang="ja-JP" sz="2400" b="1" dirty="0">
                <a:solidFill>
                  <a:srgbClr val="FFFF00"/>
                </a:solidFill>
              </a:rPr>
              <a:t>decay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channel     </a:t>
            </a:r>
            <a:r>
              <a:rPr lang="en-US" altLang="ja-JP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new info. of </a:t>
            </a:r>
            <a:r>
              <a:rPr lang="en-US" altLang="ja-JP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K</a:t>
            </a:r>
            <a:r>
              <a:rPr lang="en-US" altLang="ja-JP" sz="2400" baseline="30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bar</a:t>
            </a:r>
            <a:r>
              <a:rPr lang="en-US" altLang="ja-JP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NN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Present Status of “K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pp”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10275" y="1052736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i="1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sz="1400" b="1" i="1" baseline="30000" dirty="0" err="1" smtClean="0">
                <a:solidFill>
                  <a:srgbClr val="00B050"/>
                </a:solidFill>
              </a:rPr>
              <a:t>-</a:t>
            </a:r>
            <a:r>
              <a:rPr kumimoji="1" lang="en-US" altLang="ja-JP" sz="1400" b="1" i="1" dirty="0" err="1" smtClean="0">
                <a:solidFill>
                  <a:srgbClr val="00B050"/>
                </a:solidFill>
              </a:rPr>
              <a:t>d</a:t>
            </a:r>
            <a:r>
              <a:rPr kumimoji="1" lang="en-US" altLang="ja-JP" sz="1400" b="1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K</a:t>
            </a:r>
            <a:r>
              <a:rPr kumimoji="1" lang="en-US" altLang="ja-JP" sz="1400" b="1" i="1" baseline="300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+</a:t>
            </a:r>
            <a:r>
              <a:rPr kumimoji="1" lang="en-US" altLang="ja-JP" sz="1400" b="1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X</a:t>
            </a:r>
            <a:endParaRPr kumimoji="1" lang="ja-JP" altLang="en-US" sz="1400" b="1" i="1" dirty="0">
              <a:solidFill>
                <a:srgbClr val="00B05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09467" y="1844824"/>
            <a:ext cx="806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i="1" dirty="0" err="1" smtClean="0">
                <a:solidFill>
                  <a:srgbClr val="00B050"/>
                </a:solidFill>
              </a:rPr>
              <a:t>pp</a:t>
            </a:r>
            <a:r>
              <a:rPr kumimoji="1" lang="en-US" altLang="ja-JP" sz="1400" b="1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K</a:t>
            </a:r>
            <a:r>
              <a:rPr kumimoji="1" lang="en-US" altLang="ja-JP" sz="1400" b="1" i="1" baseline="300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+</a:t>
            </a:r>
            <a:r>
              <a:rPr kumimoji="1" lang="en-US" altLang="ja-JP" sz="1400" b="1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X</a:t>
            </a:r>
            <a:endParaRPr kumimoji="1" lang="ja-JP" altLang="en-US" sz="1400" b="1" i="1" dirty="0">
              <a:solidFill>
                <a:srgbClr val="00B05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037460" y="2924944"/>
            <a:ext cx="954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>
                <a:solidFill>
                  <a:srgbClr val="00B050"/>
                </a:solidFill>
              </a:rPr>
              <a:t>s</a:t>
            </a:r>
            <a:r>
              <a:rPr kumimoji="1" lang="en-US" altLang="ja-JP" sz="1400" b="1" i="1" dirty="0" smtClean="0">
                <a:solidFill>
                  <a:srgbClr val="00B050"/>
                </a:solidFill>
              </a:rPr>
              <a:t>topped K</a:t>
            </a:r>
            <a:r>
              <a:rPr kumimoji="1" lang="en-US" altLang="ja-JP" sz="1400" b="1" i="1" baseline="30000" dirty="0" smtClean="0">
                <a:solidFill>
                  <a:srgbClr val="00B050"/>
                </a:solidFill>
              </a:rPr>
              <a:t>-</a:t>
            </a:r>
            <a:endParaRPr kumimoji="1" lang="ja-JP" altLang="en-US" sz="1400" b="1" i="1" baseline="30000" dirty="0">
              <a:solidFill>
                <a:srgbClr val="00B05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35519" y="1933091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K</a:t>
            </a:r>
            <a:r>
              <a:rPr lang="en-US" altLang="ja-JP" sz="1400" b="1" i="1" baseline="30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-3</a:t>
            </a:r>
            <a:r>
              <a:rPr lang="en-US" altLang="ja-JP" sz="1400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He</a:t>
            </a:r>
            <a:r>
              <a:rPr kumimoji="1" lang="en-US" altLang="ja-JP" sz="1400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nX</a:t>
            </a:r>
            <a:endParaRPr kumimoji="1" lang="ja-JP" altLang="en-US" sz="1400" b="1" i="1" dirty="0">
              <a:solidFill>
                <a:srgbClr val="00B050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283968" y="2411173"/>
            <a:ext cx="45719" cy="45719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>
            <a:glow rad="533400">
              <a:schemeClr val="accent2">
                <a:satMod val="175000"/>
                <a:alpha val="9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0476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</a:t>
            </a:r>
            <a:r>
              <a:rPr lang="en-US" altLang="ja-JP" sz="6000" b="1" dirty="0"/>
              <a:t> </a:t>
            </a:r>
            <a:r>
              <a:rPr lang="en-US" altLang="ja-JP" sz="6000" b="1" dirty="0" smtClean="0"/>
              <a:t>in </a:t>
            </a:r>
            <a:r>
              <a:rPr lang="en-US" altLang="ja-JP" sz="6000" b="1" baseline="30000" dirty="0"/>
              <a:t>3</a:t>
            </a:r>
            <a:r>
              <a:rPr lang="en-US" altLang="ja-JP" sz="6000" b="1" dirty="0"/>
              <a:t>He(K</a:t>
            </a:r>
            <a:r>
              <a:rPr lang="en-US" altLang="ja-JP" sz="6000" b="1" baseline="30000" dirty="0"/>
              <a:t>-</a:t>
            </a:r>
            <a:r>
              <a:rPr lang="en-US" altLang="ja-JP" sz="6000" b="1" dirty="0" smtClean="0"/>
              <a:t>,</a:t>
            </a:r>
            <a:r>
              <a:rPr lang="en-US" altLang="ja-JP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pS</a:t>
            </a:r>
            <a:r>
              <a:rPr lang="en-US" altLang="ja-JP" sz="6000" b="1" dirty="0" err="1" smtClean="0"/>
              <a:t>p</a:t>
            </a:r>
            <a:r>
              <a:rPr lang="en-US" altLang="ja-JP" sz="6000" b="1" dirty="0" smtClean="0"/>
              <a:t>)n</a:t>
            </a:r>
            <a:endParaRPr kumimoji="1" lang="ja-JP" altLang="en-US" sz="6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スライド番号プレースホルダー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D662A-8F8C-4253-BC41-E9AED5052DD7}" type="slidenum">
              <a:rPr lang="ja-JP" altLang="en-US" smtClean="0"/>
              <a:pPr/>
              <a:t>15</a:t>
            </a:fld>
            <a:endParaRPr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3979535" y="5100579"/>
            <a:ext cx="952505" cy="1665476"/>
            <a:chOff x="1035832" y="3159843"/>
            <a:chExt cx="952505" cy="1665476"/>
          </a:xfrm>
        </p:grpSpPr>
        <p:sp>
          <p:nvSpPr>
            <p:cNvPr id="10" name="円/楕円 9"/>
            <p:cNvSpPr/>
            <p:nvPr/>
          </p:nvSpPr>
          <p:spPr>
            <a:xfrm>
              <a:off x="1278051" y="3493171"/>
              <a:ext cx="357188" cy="357187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テキスト ボックス 96"/>
            <p:cNvSpPr txBox="1"/>
            <p:nvPr/>
          </p:nvSpPr>
          <p:spPr>
            <a:xfrm>
              <a:off x="1035832" y="4455987"/>
              <a:ext cx="952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i="1" dirty="0" smtClean="0">
                  <a:latin typeface="Symbol" panose="05050102010706020507" pitchFamily="18" charset="2"/>
                </a:rPr>
                <a:t>L</a:t>
              </a:r>
              <a:r>
                <a:rPr lang="en-US" altLang="ja-JP" i="1" dirty="0" smtClean="0"/>
                <a:t>(1405)</a:t>
              </a:r>
              <a:endParaRPr lang="ja-JP" altLang="en-US" i="1" baseline="-25000" dirty="0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271109" y="4000080"/>
              <a:ext cx="357188" cy="357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テキスト ボックス 35"/>
            <p:cNvSpPr txBox="1">
              <a:spLocks noChangeArrowheads="1"/>
            </p:cNvSpPr>
            <p:nvPr/>
          </p:nvSpPr>
          <p:spPr bwMode="auto">
            <a:xfrm>
              <a:off x="1160245" y="3159843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latin typeface="Calibri" pitchFamily="34" charset="0"/>
                </a:rPr>
                <a:t>p</a:t>
              </a:r>
              <a:endParaRPr lang="ja-JP" altLang="en-US" dirty="0">
                <a:latin typeface="Calibri" pitchFamily="34" charset="0"/>
              </a:endParaRPr>
            </a:p>
          </p:txBody>
        </p:sp>
      </p:grpSp>
      <p:cxnSp>
        <p:nvCxnSpPr>
          <p:cNvPr id="16" name="直線矢印コネクタ 15"/>
          <p:cNvCxnSpPr/>
          <p:nvPr/>
        </p:nvCxnSpPr>
        <p:spPr>
          <a:xfrm flipH="1">
            <a:off x="4572000" y="4109285"/>
            <a:ext cx="571285" cy="104797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5743006" y="4148068"/>
            <a:ext cx="356351" cy="1012473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グループ化 19"/>
          <p:cNvGrpSpPr/>
          <p:nvPr/>
        </p:nvGrpSpPr>
        <p:grpSpPr>
          <a:xfrm>
            <a:off x="1197503" y="3068960"/>
            <a:ext cx="6682086" cy="1089412"/>
            <a:chOff x="1493658" y="956041"/>
            <a:chExt cx="6682086" cy="1089412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1493658" y="956041"/>
              <a:ext cx="6682086" cy="1089412"/>
              <a:chOff x="1367644" y="2047571"/>
              <a:chExt cx="6682086" cy="1089412"/>
            </a:xfrm>
          </p:grpSpPr>
          <p:sp>
            <p:nvSpPr>
              <p:cNvPr id="23" name="円/楕円 22"/>
              <p:cNvSpPr/>
              <p:nvPr/>
            </p:nvSpPr>
            <p:spPr>
              <a:xfrm>
                <a:off x="5192223" y="2284064"/>
                <a:ext cx="714380" cy="785818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3082144" y="2446818"/>
                <a:ext cx="357187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2867831" y="2589693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1581956" y="2518255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" name="直線矢印コネクタ 26"/>
              <p:cNvCxnSpPr/>
              <p:nvPr/>
            </p:nvCxnSpPr>
            <p:spPr>
              <a:xfrm>
                <a:off x="1796269" y="2626205"/>
                <a:ext cx="10001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円/楕円 27"/>
              <p:cNvSpPr/>
              <p:nvPr/>
            </p:nvSpPr>
            <p:spPr>
              <a:xfrm>
                <a:off x="6120917" y="2526317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" name="直線矢印コネクタ 28"/>
              <p:cNvCxnSpPr/>
              <p:nvPr/>
            </p:nvCxnSpPr>
            <p:spPr>
              <a:xfrm>
                <a:off x="6478105" y="2702529"/>
                <a:ext cx="15716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367644" y="2161068"/>
                <a:ext cx="3754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K-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31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6451117" y="2299304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5532302" y="2694185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2847076" y="2148912"/>
                <a:ext cx="5229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baseline="30000" dirty="0" smtClean="0">
                    <a:latin typeface="Calibri" pitchFamily="34" charset="0"/>
                  </a:rPr>
                  <a:t>3</a:t>
                </a:r>
                <a:r>
                  <a:rPr lang="en-US" altLang="ja-JP" dirty="0" smtClean="0">
                    <a:latin typeface="Calibri" pitchFamily="34" charset="0"/>
                  </a:rPr>
                  <a:t>He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34" name="テキスト ボックス 96"/>
              <p:cNvSpPr txBox="1"/>
              <p:nvPr/>
            </p:nvSpPr>
            <p:spPr>
              <a:xfrm>
                <a:off x="4953386" y="2047571"/>
                <a:ext cx="9525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i="1" dirty="0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i="1" dirty="0" smtClean="0"/>
                  <a:t>(1405)</a:t>
                </a:r>
                <a:endParaRPr lang="ja-JP" altLang="en-US" i="1" baseline="-25000" dirty="0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5313426" y="2351806"/>
                <a:ext cx="357188" cy="35718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679292" y="2736836"/>
                <a:ext cx="9187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1 GeV/c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3119561" y="2674274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5817482" y="2767651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p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22" name="直線矢印コネクタ 21"/>
            <p:cNvCxnSpPr/>
            <p:nvPr/>
          </p:nvCxnSpPr>
          <p:spPr>
            <a:xfrm flipH="1">
              <a:off x="5074541" y="1610999"/>
              <a:ext cx="3468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グループ化 39"/>
          <p:cNvGrpSpPr/>
          <p:nvPr/>
        </p:nvGrpSpPr>
        <p:grpSpPr>
          <a:xfrm>
            <a:off x="5838090" y="5157261"/>
            <a:ext cx="966158" cy="1090334"/>
            <a:chOff x="4700357" y="3025695"/>
            <a:chExt cx="966158" cy="1090334"/>
          </a:xfrm>
        </p:grpSpPr>
        <p:sp>
          <p:nvSpPr>
            <p:cNvPr id="42" name="円/楕円 41"/>
            <p:cNvSpPr/>
            <p:nvPr/>
          </p:nvSpPr>
          <p:spPr>
            <a:xfrm>
              <a:off x="4952135" y="3330211"/>
              <a:ext cx="714380" cy="785818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5237887" y="3687401"/>
              <a:ext cx="357188" cy="357187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5202168" y="3588855"/>
              <a:ext cx="214313" cy="21431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テキスト ボックス 96"/>
            <p:cNvSpPr txBox="1"/>
            <p:nvPr/>
          </p:nvSpPr>
          <p:spPr>
            <a:xfrm>
              <a:off x="4700357" y="3025695"/>
              <a:ext cx="805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i="1" dirty="0" smtClean="0"/>
                <a:t>“K</a:t>
              </a:r>
              <a:r>
                <a:rPr lang="en-US" altLang="ja-JP" i="1" baseline="30000" dirty="0" smtClean="0"/>
                <a:t>-</a:t>
              </a:r>
              <a:r>
                <a:rPr lang="en-US" altLang="ja-JP" i="1" dirty="0" smtClean="0"/>
                <a:t>pp”</a:t>
              </a:r>
              <a:endParaRPr lang="ja-JP" altLang="en-US" i="1" baseline="-25000" dirty="0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4992359" y="3399896"/>
              <a:ext cx="357188" cy="357187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7" name="右矢印 56"/>
          <p:cNvSpPr/>
          <p:nvPr/>
        </p:nvSpPr>
        <p:spPr>
          <a:xfrm>
            <a:off x="3660821" y="34484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616116" y="4113076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1" lang="en-US" altLang="ja-JP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kumimoji="1" lang="ja-JP" alt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607531" y="4105525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1" lang="en-US" altLang="ja-JP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kumimoji="1" lang="ja-JP" alt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810106" y="5337212"/>
            <a:ext cx="16778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</a:t>
            </a:r>
          </a:p>
          <a:p>
            <a:pPr algn="ctr"/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681026" y="5337212"/>
            <a:ext cx="13869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“free”</a:t>
            </a:r>
          </a:p>
          <a:p>
            <a:pPr algn="ctr"/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</a:t>
            </a:r>
            <a:endParaRPr kumimoji="1" lang="ja-JP" altLang="en-US" sz="2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40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524" y="944724"/>
            <a:ext cx="8507288" cy="270122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Theoretically, “K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pp” is expected to be produced via </a:t>
            </a:r>
            <a:r>
              <a:rPr lang="en-US" altLang="ja-JP" b="1" u="sng" dirty="0" smtClean="0">
                <a:latin typeface="Symbol" panose="05050102010706020507" pitchFamily="18" charset="2"/>
              </a:rPr>
              <a:t>L</a:t>
            </a:r>
            <a:r>
              <a:rPr lang="en-US" altLang="ja-JP" b="1" u="sng" dirty="0" smtClean="0"/>
              <a:t>(1405)+</a:t>
            </a:r>
            <a:r>
              <a:rPr lang="en-US" altLang="ja-JP" b="1" u="sng" dirty="0" err="1" smtClean="0"/>
              <a:t>p</a:t>
            </a:r>
            <a:r>
              <a:rPr lang="en-US" altLang="ja-JP" b="1" u="sng" dirty="0" err="1" smtClean="0">
                <a:sym typeface="Wingdings" panose="05000000000000000000" pitchFamily="2" charset="2"/>
              </a:rPr>
              <a:t>”K</a:t>
            </a:r>
            <a:r>
              <a:rPr lang="en-US" altLang="ja-JP" b="1" u="sng" baseline="30000" dirty="0" err="1" smtClean="0">
                <a:sym typeface="Wingdings" panose="05000000000000000000" pitchFamily="2" charset="2"/>
              </a:rPr>
              <a:t>-</a:t>
            </a:r>
            <a:r>
              <a:rPr lang="en-US" altLang="ja-JP" b="1" u="sng" dirty="0" err="1" smtClean="0">
                <a:sym typeface="Wingdings" panose="05000000000000000000" pitchFamily="2" charset="2"/>
              </a:rPr>
              <a:t>pp</a:t>
            </a:r>
            <a:r>
              <a:rPr lang="en-US" altLang="ja-JP" b="1" u="sng" dirty="0" smtClean="0">
                <a:sym typeface="Wingdings" panose="05000000000000000000" pitchFamily="2" charset="2"/>
              </a:rPr>
              <a:t>” door-way process</a:t>
            </a:r>
          </a:p>
          <a:p>
            <a:pPr lvl="1"/>
            <a:r>
              <a:rPr kumimoji="1" lang="en-US" altLang="ja-JP" dirty="0" smtClean="0">
                <a:sym typeface="Wingdings" panose="05000000000000000000" pitchFamily="2" charset="2"/>
              </a:rPr>
              <a:t>comparison between </a:t>
            </a:r>
            <a:r>
              <a:rPr kumimoji="1"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dirty="0" smtClean="0">
                <a:sym typeface="Wingdings" panose="05000000000000000000" pitchFamily="2" charset="2"/>
              </a:rPr>
              <a:t>(1405)p and “K</a:t>
            </a:r>
            <a:r>
              <a:rPr kumimoji="1" lang="en-US" altLang="ja-JP" baseline="30000" dirty="0" smtClean="0">
                <a:sym typeface="Wingdings" panose="05000000000000000000" pitchFamily="2" charset="2"/>
              </a:rPr>
              <a:t>-</a:t>
            </a:r>
            <a:r>
              <a:rPr kumimoji="1" lang="en-US" altLang="ja-JP" dirty="0" smtClean="0">
                <a:sym typeface="Wingdings" panose="05000000000000000000" pitchFamily="2" charset="2"/>
              </a:rPr>
              <a:t>pp”  production would give us an important information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662A-8F8C-4253-BC41-E9AED5052DD7}" type="slidenum">
              <a:rPr kumimoji="1" lang="ja-JP" altLang="en-US" smtClean="0"/>
              <a:t>16</a:t>
            </a:fld>
            <a:endParaRPr kumimoji="1" lang="ja-JP" altLang="en-US"/>
          </a:p>
        </p:txBody>
      </p:sp>
      <p:grpSp>
        <p:nvGrpSpPr>
          <p:cNvPr id="111" name="グループ化 110"/>
          <p:cNvGrpSpPr/>
          <p:nvPr/>
        </p:nvGrpSpPr>
        <p:grpSpPr>
          <a:xfrm>
            <a:off x="966821" y="5100579"/>
            <a:ext cx="2921111" cy="1665476"/>
            <a:chOff x="834591" y="3159843"/>
            <a:chExt cx="2921111" cy="1665476"/>
          </a:xfrm>
        </p:grpSpPr>
        <p:sp>
          <p:nvSpPr>
            <p:cNvPr id="112" name="円/楕円 111"/>
            <p:cNvSpPr/>
            <p:nvPr/>
          </p:nvSpPr>
          <p:spPr>
            <a:xfrm>
              <a:off x="1826889" y="3775047"/>
              <a:ext cx="357188" cy="35718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13" name="直線矢印コネクタ 112"/>
            <p:cNvCxnSpPr/>
            <p:nvPr/>
          </p:nvCxnSpPr>
          <p:spPr>
            <a:xfrm>
              <a:off x="2184077" y="3951259"/>
              <a:ext cx="157162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テキスト ボックス 35"/>
            <p:cNvSpPr txBox="1">
              <a:spLocks noChangeArrowheads="1"/>
            </p:cNvSpPr>
            <p:nvPr/>
          </p:nvSpPr>
          <p:spPr bwMode="auto">
            <a:xfrm>
              <a:off x="2157089" y="3548034"/>
              <a:ext cx="306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latin typeface="Calibri" pitchFamily="34" charset="0"/>
                </a:rPr>
                <a:t>n</a:t>
              </a:r>
              <a:endParaRPr lang="ja-JP" altLang="en-US" dirty="0">
                <a:latin typeface="Calibri" pitchFamily="34" charset="0"/>
              </a:endParaRPr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1278051" y="3493171"/>
              <a:ext cx="357188" cy="357187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テキスト ボックス 96"/>
            <p:cNvSpPr txBox="1"/>
            <p:nvPr/>
          </p:nvSpPr>
          <p:spPr>
            <a:xfrm>
              <a:off x="1035832" y="4455987"/>
              <a:ext cx="952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i="1" dirty="0" smtClean="0">
                  <a:latin typeface="Symbol" panose="05050102010706020507" pitchFamily="18" charset="2"/>
                </a:rPr>
                <a:t>L</a:t>
              </a:r>
              <a:r>
                <a:rPr lang="en-US" altLang="ja-JP" i="1" dirty="0" smtClean="0"/>
                <a:t>(1405)</a:t>
              </a:r>
              <a:endParaRPr lang="ja-JP" altLang="en-US" i="1" baseline="-25000" dirty="0"/>
            </a:p>
          </p:txBody>
        </p:sp>
        <p:cxnSp>
          <p:nvCxnSpPr>
            <p:cNvPr id="117" name="直線矢印コネクタ 116"/>
            <p:cNvCxnSpPr/>
            <p:nvPr/>
          </p:nvCxnSpPr>
          <p:spPr>
            <a:xfrm flipH="1" flipV="1">
              <a:off x="941562" y="3431853"/>
              <a:ext cx="324036" cy="1732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円/楕円 117"/>
            <p:cNvSpPr/>
            <p:nvPr/>
          </p:nvSpPr>
          <p:spPr>
            <a:xfrm>
              <a:off x="1271109" y="4000080"/>
              <a:ext cx="357188" cy="357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テキスト ボックス 35"/>
            <p:cNvSpPr txBox="1">
              <a:spLocks noChangeArrowheads="1"/>
            </p:cNvSpPr>
            <p:nvPr/>
          </p:nvSpPr>
          <p:spPr bwMode="auto">
            <a:xfrm>
              <a:off x="1160245" y="3159843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latin typeface="Calibri" pitchFamily="34" charset="0"/>
                </a:rPr>
                <a:t>p</a:t>
              </a:r>
              <a:endParaRPr lang="ja-JP" altLang="en-US" dirty="0">
                <a:latin typeface="Calibri" pitchFamily="34" charset="0"/>
              </a:endParaRPr>
            </a:p>
          </p:txBody>
        </p:sp>
        <p:cxnSp>
          <p:nvCxnSpPr>
            <p:cNvPr id="120" name="直線矢印コネクタ 119"/>
            <p:cNvCxnSpPr/>
            <p:nvPr/>
          </p:nvCxnSpPr>
          <p:spPr>
            <a:xfrm flipH="1">
              <a:off x="834591" y="4247254"/>
              <a:ext cx="452703" cy="2258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2" name="直線矢印コネクタ 121"/>
          <p:cNvCxnSpPr>
            <a:stCxn id="129" idx="3"/>
          </p:cNvCxnSpPr>
          <p:nvPr/>
        </p:nvCxnSpPr>
        <p:spPr>
          <a:xfrm flipH="1">
            <a:off x="3660821" y="3976191"/>
            <a:ext cx="1465880" cy="1012473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/>
          <p:cNvCxnSpPr/>
          <p:nvPr/>
        </p:nvCxnSpPr>
        <p:spPr>
          <a:xfrm>
            <a:off x="5259497" y="3976191"/>
            <a:ext cx="356351" cy="1012473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テキスト ボックス 123"/>
          <p:cNvSpPr txBox="1"/>
          <p:nvPr/>
        </p:nvSpPr>
        <p:spPr>
          <a:xfrm>
            <a:off x="5661299" y="4276775"/>
            <a:ext cx="2727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 formation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971600" y="4302667"/>
            <a:ext cx="2383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“free” 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</a:t>
            </a:r>
            <a:endParaRPr kumimoji="1" lang="ja-JP" altLang="en-US" sz="2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6" name="グループ化 125"/>
          <p:cNvGrpSpPr/>
          <p:nvPr/>
        </p:nvGrpSpPr>
        <p:grpSpPr>
          <a:xfrm>
            <a:off x="1197503" y="3068960"/>
            <a:ext cx="6682086" cy="1089412"/>
            <a:chOff x="1493658" y="956041"/>
            <a:chExt cx="6682086" cy="1089412"/>
          </a:xfrm>
        </p:grpSpPr>
        <p:grpSp>
          <p:nvGrpSpPr>
            <p:cNvPr id="127" name="グループ化 126"/>
            <p:cNvGrpSpPr/>
            <p:nvPr/>
          </p:nvGrpSpPr>
          <p:grpSpPr>
            <a:xfrm>
              <a:off x="1493658" y="956041"/>
              <a:ext cx="6682086" cy="1089412"/>
              <a:chOff x="1367644" y="2047571"/>
              <a:chExt cx="6682086" cy="1089412"/>
            </a:xfrm>
          </p:grpSpPr>
          <p:sp>
            <p:nvSpPr>
              <p:cNvPr id="129" name="円/楕円 128"/>
              <p:cNvSpPr/>
              <p:nvPr/>
            </p:nvSpPr>
            <p:spPr>
              <a:xfrm>
                <a:off x="5192223" y="2284064"/>
                <a:ext cx="714380" cy="785818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円/楕円 129"/>
              <p:cNvSpPr/>
              <p:nvPr/>
            </p:nvSpPr>
            <p:spPr>
              <a:xfrm>
                <a:off x="3082144" y="2446818"/>
                <a:ext cx="357187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円/楕円 130"/>
              <p:cNvSpPr/>
              <p:nvPr/>
            </p:nvSpPr>
            <p:spPr>
              <a:xfrm>
                <a:off x="2867831" y="2589693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円/楕円 131"/>
              <p:cNvSpPr/>
              <p:nvPr/>
            </p:nvSpPr>
            <p:spPr>
              <a:xfrm>
                <a:off x="1581956" y="2518255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3" name="直線矢印コネクタ 132"/>
              <p:cNvCxnSpPr/>
              <p:nvPr/>
            </p:nvCxnSpPr>
            <p:spPr>
              <a:xfrm>
                <a:off x="1796269" y="2626205"/>
                <a:ext cx="10001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円/楕円 133"/>
              <p:cNvSpPr/>
              <p:nvPr/>
            </p:nvSpPr>
            <p:spPr>
              <a:xfrm>
                <a:off x="6120917" y="2526317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5" name="直線矢印コネクタ 134"/>
              <p:cNvCxnSpPr/>
              <p:nvPr/>
            </p:nvCxnSpPr>
            <p:spPr>
              <a:xfrm>
                <a:off x="6478105" y="2702529"/>
                <a:ext cx="15716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367644" y="2161068"/>
                <a:ext cx="3754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K-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37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6451117" y="2299304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38" name="円/楕円 137"/>
              <p:cNvSpPr/>
              <p:nvPr/>
            </p:nvSpPr>
            <p:spPr>
              <a:xfrm>
                <a:off x="5532302" y="2694185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2847076" y="2148912"/>
                <a:ext cx="5229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baseline="30000" dirty="0" smtClean="0">
                    <a:latin typeface="Calibri" pitchFamily="34" charset="0"/>
                  </a:rPr>
                  <a:t>3</a:t>
                </a:r>
                <a:r>
                  <a:rPr lang="en-US" altLang="ja-JP" dirty="0" smtClean="0">
                    <a:latin typeface="Calibri" pitchFamily="34" charset="0"/>
                  </a:rPr>
                  <a:t>He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40" name="テキスト ボックス 96"/>
              <p:cNvSpPr txBox="1"/>
              <p:nvPr/>
            </p:nvSpPr>
            <p:spPr>
              <a:xfrm>
                <a:off x="4953386" y="2047571"/>
                <a:ext cx="9525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i="1" dirty="0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i="1" dirty="0" smtClean="0"/>
                  <a:t>(1405)</a:t>
                </a:r>
                <a:endParaRPr lang="ja-JP" altLang="en-US" i="1" baseline="-25000" dirty="0"/>
              </a:p>
            </p:txBody>
          </p:sp>
          <p:sp>
            <p:nvSpPr>
              <p:cNvPr id="141" name="円/楕円 140"/>
              <p:cNvSpPr/>
              <p:nvPr/>
            </p:nvSpPr>
            <p:spPr>
              <a:xfrm>
                <a:off x="5313426" y="2351806"/>
                <a:ext cx="357188" cy="35718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679292" y="2736836"/>
                <a:ext cx="9187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1 GeV/c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43" name="円/楕円 142"/>
              <p:cNvSpPr/>
              <p:nvPr/>
            </p:nvSpPr>
            <p:spPr>
              <a:xfrm>
                <a:off x="3119561" y="2674274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5817482" y="2767651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p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128" name="直線矢印コネクタ 127"/>
            <p:cNvCxnSpPr/>
            <p:nvPr/>
          </p:nvCxnSpPr>
          <p:spPr>
            <a:xfrm flipH="1">
              <a:off x="5074541" y="1610999"/>
              <a:ext cx="3468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グループ化 144"/>
          <p:cNvGrpSpPr/>
          <p:nvPr/>
        </p:nvGrpSpPr>
        <p:grpSpPr>
          <a:xfrm>
            <a:off x="5088028" y="4803998"/>
            <a:ext cx="3511641" cy="1819464"/>
            <a:chOff x="4912787" y="2691079"/>
            <a:chExt cx="3511641" cy="1819464"/>
          </a:xfrm>
        </p:grpSpPr>
        <p:grpSp>
          <p:nvGrpSpPr>
            <p:cNvPr id="146" name="グループ化 145"/>
            <p:cNvGrpSpPr/>
            <p:nvPr/>
          </p:nvGrpSpPr>
          <p:grpSpPr>
            <a:xfrm>
              <a:off x="4912787" y="2691079"/>
              <a:ext cx="3511641" cy="1819464"/>
              <a:chOff x="4298001" y="2672432"/>
              <a:chExt cx="3511641" cy="1819464"/>
            </a:xfrm>
          </p:grpSpPr>
          <p:sp>
            <p:nvSpPr>
              <p:cNvPr id="148" name="円/楕円 147"/>
              <p:cNvSpPr/>
              <p:nvPr/>
            </p:nvSpPr>
            <p:spPr>
              <a:xfrm>
                <a:off x="4952135" y="3330211"/>
                <a:ext cx="714380" cy="785818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円/楕円 148"/>
              <p:cNvSpPr/>
              <p:nvPr/>
            </p:nvSpPr>
            <p:spPr>
              <a:xfrm>
                <a:off x="5880829" y="3572464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0" name="直線矢印コネクタ 149"/>
              <p:cNvCxnSpPr/>
              <p:nvPr/>
            </p:nvCxnSpPr>
            <p:spPr>
              <a:xfrm>
                <a:off x="6238017" y="3748676"/>
                <a:ext cx="15716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6211029" y="3345451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52" name="円/楕円 151"/>
              <p:cNvSpPr/>
              <p:nvPr/>
            </p:nvSpPr>
            <p:spPr>
              <a:xfrm>
                <a:off x="5237887" y="3687401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円/楕円 152"/>
              <p:cNvSpPr/>
              <p:nvPr/>
            </p:nvSpPr>
            <p:spPr>
              <a:xfrm>
                <a:off x="5202168" y="3588855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テキスト ボックス 96"/>
              <p:cNvSpPr txBox="1"/>
              <p:nvPr/>
            </p:nvSpPr>
            <p:spPr>
              <a:xfrm>
                <a:off x="4700357" y="3025695"/>
                <a:ext cx="8050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i="1" dirty="0" smtClean="0"/>
                  <a:t>“K</a:t>
                </a:r>
                <a:r>
                  <a:rPr lang="en-US" altLang="ja-JP" i="1" baseline="30000" dirty="0" smtClean="0"/>
                  <a:t>-</a:t>
                </a:r>
                <a:r>
                  <a:rPr lang="en-US" altLang="ja-JP" i="1" dirty="0" smtClean="0"/>
                  <a:t>pp”</a:t>
                </a:r>
                <a:endParaRPr lang="ja-JP" altLang="en-US" i="1" baseline="-25000" dirty="0"/>
              </a:p>
            </p:txBody>
          </p:sp>
          <p:sp>
            <p:nvSpPr>
              <p:cNvPr id="155" name="円/楕円 154"/>
              <p:cNvSpPr/>
              <p:nvPr/>
            </p:nvSpPr>
            <p:spPr>
              <a:xfrm>
                <a:off x="4565206" y="4134709"/>
                <a:ext cx="357188" cy="35718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6" name="直線矢印コネクタ 155"/>
              <p:cNvCxnSpPr>
                <a:endCxn id="155" idx="7"/>
              </p:cNvCxnSpPr>
              <p:nvPr/>
            </p:nvCxnSpPr>
            <p:spPr>
              <a:xfrm flipH="1">
                <a:off x="4870085" y="3950327"/>
                <a:ext cx="203253" cy="2366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正方形/長方形 156"/>
              <p:cNvSpPr/>
              <p:nvPr/>
            </p:nvSpPr>
            <p:spPr>
              <a:xfrm>
                <a:off x="4298001" y="3878405"/>
                <a:ext cx="343364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>
                    <a:latin typeface="Symbol" panose="05050102010706020507" pitchFamily="18" charset="2"/>
                  </a:rPr>
                  <a:t>L</a:t>
                </a:r>
                <a:endParaRPr lang="ja-JP" altLang="en-US" dirty="0"/>
              </a:p>
            </p:txBody>
          </p:sp>
          <p:sp>
            <p:nvSpPr>
              <p:cNvPr id="158" name="円/楕円 157"/>
              <p:cNvSpPr/>
              <p:nvPr/>
            </p:nvSpPr>
            <p:spPr>
              <a:xfrm>
                <a:off x="5748631" y="2982191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5619305" y="2672432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p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60" name="円/楕円 159"/>
              <p:cNvSpPr/>
              <p:nvPr/>
            </p:nvSpPr>
            <p:spPr>
              <a:xfrm>
                <a:off x="4992359" y="3399896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1" name="直線矢印コネクタ 160"/>
              <p:cNvCxnSpPr/>
              <p:nvPr/>
            </p:nvCxnSpPr>
            <p:spPr>
              <a:xfrm flipV="1">
                <a:off x="5547590" y="3266337"/>
                <a:ext cx="245828" cy="2250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7" name="直線矢印コネクタ 146"/>
            <p:cNvCxnSpPr/>
            <p:nvPr/>
          </p:nvCxnSpPr>
          <p:spPr>
            <a:xfrm flipH="1">
              <a:off x="5269219" y="3767323"/>
              <a:ext cx="3468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テキスト ボックス 164"/>
          <p:cNvSpPr txBox="1"/>
          <p:nvPr/>
        </p:nvSpPr>
        <p:spPr>
          <a:xfrm>
            <a:off x="2520521" y="4595644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1" lang="en-US" altLang="ja-JP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kumimoji="1" lang="ja-JP" alt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7" name="右矢印 166"/>
          <p:cNvSpPr/>
          <p:nvPr/>
        </p:nvSpPr>
        <p:spPr>
          <a:xfrm>
            <a:off x="3660821" y="34484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6727461" y="4644425"/>
            <a:ext cx="194899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1" lang="en-US" altLang="ja-JP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Observed!</a:t>
            </a:r>
            <a:endParaRPr kumimoji="1" lang="ja-JP" alt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7" name="角丸四角形 176"/>
          <p:cNvSpPr/>
          <p:nvPr/>
        </p:nvSpPr>
        <p:spPr>
          <a:xfrm>
            <a:off x="495324" y="4276774"/>
            <a:ext cx="3572620" cy="248928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8" name="角丸四角形 177"/>
          <p:cNvSpPr/>
          <p:nvPr/>
        </p:nvSpPr>
        <p:spPr>
          <a:xfrm>
            <a:off x="5109536" y="4286821"/>
            <a:ext cx="3572620" cy="248928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タイトル 1"/>
          <p:cNvSpPr txBox="1">
            <a:spLocks/>
          </p:cNvSpPr>
          <p:nvPr/>
        </p:nvSpPr>
        <p:spPr>
          <a:xfrm>
            <a:off x="457200" y="80628"/>
            <a:ext cx="8229600" cy="7560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latin typeface="Symbol" panose="05050102010706020507" pitchFamily="18" charset="2"/>
              </a:rPr>
              <a:t>L</a:t>
            </a:r>
            <a:r>
              <a:rPr lang="en-US" altLang="ja-JP" b="1" dirty="0"/>
              <a:t>(1405)p and </a:t>
            </a:r>
            <a:r>
              <a:rPr lang="en-US" altLang="ja-JP" b="1" dirty="0" smtClean="0"/>
              <a:t>“K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pp”</a:t>
            </a:r>
            <a:endParaRPr lang="ja-JP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90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 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 </a:t>
            </a:r>
            <a:r>
              <a:rPr kumimoji="1" lang="en-US" altLang="ja-JP" b="1" dirty="0" smtClean="0">
                <a:sym typeface="Wingdings" panose="05000000000000000000" pitchFamily="2" charset="2"/>
              </a:rPr>
              <a:t> </a:t>
            </a:r>
            <a:r>
              <a:rPr kumimoji="1" lang="en-US" altLang="ja-JP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b="1" dirty="0" err="1" smtClean="0">
                <a:latin typeface="+mn-lt"/>
              </a:rPr>
              <a:t>pn</a:t>
            </a:r>
            <a:r>
              <a:rPr kumimoji="1" lang="en-US" altLang="ja-JP" b="1" dirty="0" smtClean="0">
                <a:latin typeface="+mn-lt"/>
              </a:rPr>
              <a:t> @ E15</a:t>
            </a:r>
            <a:endParaRPr kumimoji="1" lang="ja-JP" altLang="en-US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テキスト ボックス 114"/>
              <p:cNvSpPr txBox="1"/>
              <p:nvPr/>
            </p:nvSpPr>
            <p:spPr>
              <a:xfrm>
                <a:off x="11433" y="1124744"/>
                <a:ext cx="4831604" cy="978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6700" indent="-2667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Exclusive measurement </a:t>
                </a:r>
                <a:r>
                  <a:rPr lang="en-US" altLang="ja-JP" sz="2800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u="sng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1" i="0" u="sng" dirty="0" smtClean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800" b="1" i="0" u="sng" dirty="0" smtClean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u="sng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1" i="0" u="sng" dirty="0" smtClean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800" b="1" i="0" u="sng" dirty="0" smtClean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sz="2800" b="1" i="0" u="sng" dirty="0" smtClean="0">
                        <a:latin typeface="Cambria Math"/>
                      </a:rPr>
                      <m:t>𝐩𝐧</m:t>
                    </m:r>
                  </m:oMath>
                </a14:m>
                <a:r>
                  <a:rPr lang="en-US" altLang="ja-JP" sz="2800" b="1" u="sng" dirty="0" smtClean="0"/>
                  <a:t> final state in K</a:t>
                </a:r>
                <a:r>
                  <a:rPr lang="en-US" altLang="ja-JP" sz="2800" b="1" u="sng" baseline="30000" dirty="0" smtClean="0"/>
                  <a:t>-</a:t>
                </a:r>
                <a:r>
                  <a:rPr lang="en-US" altLang="ja-JP" sz="2800" b="1" u="sng" dirty="0" smtClean="0"/>
                  <a:t>+</a:t>
                </a:r>
                <a:r>
                  <a:rPr lang="en-US" altLang="ja-JP" sz="2800" b="1" u="sng" baseline="30000" dirty="0" smtClean="0"/>
                  <a:t>3</a:t>
                </a:r>
                <a:r>
                  <a:rPr lang="en-US" altLang="ja-JP" sz="2800" b="1" u="sng" dirty="0" smtClean="0"/>
                  <a:t>He</a:t>
                </a:r>
                <a:endParaRPr lang="en-US" altLang="ja-JP" sz="28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5" name="テキスト ボックス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3" y="1124744"/>
                <a:ext cx="4831604" cy="978794"/>
              </a:xfrm>
              <a:prstGeom prst="rect">
                <a:avLst/>
              </a:prstGeom>
              <a:blipFill rotWithShape="1">
                <a:blip r:embed="rId2"/>
                <a:stretch>
                  <a:fillRect l="-2273" t="-5625" r="-126" b="-1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テキスト ボックス 93"/>
          <p:cNvSpPr txBox="1"/>
          <p:nvPr/>
        </p:nvSpPr>
        <p:spPr>
          <a:xfrm>
            <a:off x="36004" y="4892967"/>
            <a:ext cx="5151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altLang="ja-JP" sz="2400" b="1" u="sng" dirty="0" smtClean="0"/>
              <a:t>Experimental challenge</a:t>
            </a:r>
            <a:r>
              <a:rPr lang="en-US" altLang="ja-JP" sz="2400" dirty="0" smtClean="0"/>
              <a:t> of neutron detection with thin scintillation counter (t=3cm)</a:t>
            </a:r>
            <a:endParaRPr kumimoji="1" lang="ja-JP" altLang="en-US" sz="2400" dirty="0"/>
          </a:p>
        </p:txBody>
      </p:sp>
      <p:pic>
        <p:nvPicPr>
          <p:cNvPr id="9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3"/>
          <a:stretch>
            <a:fillRect/>
          </a:stretch>
        </p:blipFill>
        <p:spPr bwMode="auto">
          <a:xfrm>
            <a:off x="5187446" y="4401108"/>
            <a:ext cx="3721696" cy="240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テキスト ボックス 96"/>
          <p:cNvSpPr txBox="1"/>
          <p:nvPr/>
        </p:nvSpPr>
        <p:spPr>
          <a:xfrm>
            <a:off x="6624228" y="5769260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00"/>
                </a:solidFill>
              </a:rPr>
              <a:t>10cm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003221" y="5301801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t = 3cm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 rot="16140000">
            <a:off x="6994550" y="5451546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00"/>
                </a:solidFill>
              </a:rPr>
              <a:t>79cm</a:t>
            </a:r>
            <a:endParaRPr kumimoji="1" lang="ja-JP" altLang="en-US" sz="1400" dirty="0">
              <a:solidFill>
                <a:srgbClr val="FFFF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6804248" y="6093296"/>
            <a:ext cx="345713" cy="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/>
          <p:cNvCxnSpPr/>
          <p:nvPr/>
        </p:nvCxnSpPr>
        <p:spPr>
          <a:xfrm flipH="1" flipV="1">
            <a:off x="7149961" y="5121188"/>
            <a:ext cx="14328" cy="108012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795604" y="6027675"/>
            <a:ext cx="3600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n </a:t>
            </a:r>
            <a:r>
              <a:rPr lang="en-US" altLang="ja-JP" sz="2400" b="1" dirty="0">
                <a:solidFill>
                  <a:srgbClr val="0070C0"/>
                </a:solidFill>
              </a:rPr>
              <a:t>d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etection efficiency ~ 3%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727684" y="908720"/>
            <a:ext cx="6120680" cy="4094964"/>
            <a:chOff x="1727684" y="908720"/>
            <a:chExt cx="6120680" cy="4094964"/>
          </a:xfrm>
        </p:grpSpPr>
        <p:grpSp>
          <p:nvGrpSpPr>
            <p:cNvPr id="61" name="グループ化 60"/>
            <p:cNvGrpSpPr/>
            <p:nvPr/>
          </p:nvGrpSpPr>
          <p:grpSpPr>
            <a:xfrm>
              <a:off x="1727684" y="908720"/>
              <a:ext cx="6120680" cy="4094964"/>
              <a:chOff x="1367644" y="846204"/>
              <a:chExt cx="6120680" cy="4094964"/>
            </a:xfrm>
          </p:grpSpPr>
          <p:grpSp>
            <p:nvGrpSpPr>
              <p:cNvPr id="90" name="グループ化 89"/>
              <p:cNvGrpSpPr/>
              <p:nvPr/>
            </p:nvGrpSpPr>
            <p:grpSpPr>
              <a:xfrm>
                <a:off x="1367644" y="846204"/>
                <a:ext cx="6120680" cy="4094964"/>
                <a:chOff x="1436987" y="1667519"/>
                <a:chExt cx="6120680" cy="4094964"/>
              </a:xfrm>
            </p:grpSpPr>
            <p:grpSp>
              <p:nvGrpSpPr>
                <p:cNvPr id="96" name="グループ化 95"/>
                <p:cNvGrpSpPr/>
                <p:nvPr/>
              </p:nvGrpSpPr>
              <p:grpSpPr>
                <a:xfrm>
                  <a:off x="1436987" y="2208017"/>
                  <a:ext cx="6120680" cy="3554466"/>
                  <a:chOff x="1436987" y="2208017"/>
                  <a:chExt cx="6120680" cy="3554466"/>
                </a:xfrm>
              </p:grpSpPr>
              <p:grpSp>
                <p:nvGrpSpPr>
                  <p:cNvPr id="102" name="グループ化 101"/>
                  <p:cNvGrpSpPr/>
                  <p:nvPr/>
                </p:nvGrpSpPr>
                <p:grpSpPr>
                  <a:xfrm>
                    <a:off x="1436987" y="2810355"/>
                    <a:ext cx="6120680" cy="2173254"/>
                    <a:chOff x="1402315" y="2266390"/>
                    <a:chExt cx="6120680" cy="2173254"/>
                  </a:xfrm>
                </p:grpSpPr>
                <p:grpSp>
                  <p:nvGrpSpPr>
                    <p:cNvPr id="120" name="グループ化 119"/>
                    <p:cNvGrpSpPr/>
                    <p:nvPr/>
                  </p:nvGrpSpPr>
                  <p:grpSpPr>
                    <a:xfrm>
                      <a:off x="1402315" y="2266390"/>
                      <a:ext cx="6120680" cy="2102984"/>
                      <a:chOff x="250338" y="64712"/>
                      <a:chExt cx="6120680" cy="2102984"/>
                    </a:xfrm>
                  </p:grpSpPr>
                  <p:sp>
                    <p:nvSpPr>
                      <p:cNvPr id="124" name="円/楕円 123"/>
                      <p:cNvSpPr/>
                      <p:nvPr/>
                    </p:nvSpPr>
                    <p:spPr>
                      <a:xfrm>
                        <a:off x="3513511" y="359736"/>
                        <a:ext cx="714380" cy="785818"/>
                      </a:xfrm>
                      <a:prstGeom prst="ellipse">
                        <a:avLst/>
                      </a:prstGeom>
                      <a:solidFill>
                        <a:srgbClr val="FF00FF"/>
                      </a:solidFill>
                      <a:ln>
                        <a:solidFill>
                          <a:schemeClr val="tx1"/>
                        </a:solidFill>
                      </a:ln>
                      <a:effectLst>
                        <a:softEdge rad="12700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5" name="円/楕円 124"/>
                      <p:cNvSpPr/>
                      <p:nvPr/>
                    </p:nvSpPr>
                    <p:spPr>
                      <a:xfrm>
                        <a:off x="1964838" y="522490"/>
                        <a:ext cx="357187" cy="357187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6" name="円/楕円 125"/>
                      <p:cNvSpPr/>
                      <p:nvPr/>
                    </p:nvSpPr>
                    <p:spPr>
                      <a:xfrm>
                        <a:off x="1750525" y="665365"/>
                        <a:ext cx="357188" cy="357187"/>
                      </a:xfrm>
                      <a:prstGeom prst="ellipse">
                        <a:avLst/>
                      </a:prstGeom>
                      <a:solidFill>
                        <a:srgbClr val="0000FF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7" name="円/楕円 126"/>
                      <p:cNvSpPr/>
                      <p:nvPr/>
                    </p:nvSpPr>
                    <p:spPr>
                      <a:xfrm>
                        <a:off x="464650" y="593927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128" name="直線矢印コネクタ 127"/>
                      <p:cNvCxnSpPr/>
                      <p:nvPr/>
                    </p:nvCxnSpPr>
                    <p:spPr>
                      <a:xfrm>
                        <a:off x="678963" y="701877"/>
                        <a:ext cx="1000125" cy="15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9" name="円/楕円 128"/>
                      <p:cNvSpPr/>
                      <p:nvPr/>
                    </p:nvSpPr>
                    <p:spPr>
                      <a:xfrm>
                        <a:off x="4442205" y="601989"/>
                        <a:ext cx="357188" cy="357187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130" name="直線矢印コネクタ 129"/>
                      <p:cNvCxnSpPr/>
                      <p:nvPr/>
                    </p:nvCxnSpPr>
                    <p:spPr>
                      <a:xfrm>
                        <a:off x="4799393" y="778201"/>
                        <a:ext cx="1571625" cy="15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1" name="テキスト ボックス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0338" y="236740"/>
                        <a:ext cx="375424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dirty="0" smtClean="0">
                            <a:latin typeface="Calibri" pitchFamily="34" charset="0"/>
                          </a:rPr>
                          <a:t>K-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32" name="テキスト ボックス 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72405" y="374976"/>
                        <a:ext cx="306388" cy="369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dirty="0">
                            <a:latin typeface="Calibri" pitchFamily="34" charset="0"/>
                          </a:rPr>
                          <a:t>n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33" name="円/楕円 132"/>
                      <p:cNvSpPr/>
                      <p:nvPr/>
                    </p:nvSpPr>
                    <p:spPr>
                      <a:xfrm>
                        <a:off x="3799263" y="688925"/>
                        <a:ext cx="357188" cy="357187"/>
                      </a:xfrm>
                      <a:prstGeom prst="ellipse">
                        <a:avLst/>
                      </a:prstGeom>
                      <a:solidFill>
                        <a:srgbClr val="0000FF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35" name="テキスト ボックス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29770" y="224584"/>
                        <a:ext cx="522900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baseline="30000" dirty="0" smtClean="0">
                            <a:latin typeface="Calibri" pitchFamily="34" charset="0"/>
                          </a:rPr>
                          <a:t>3</a:t>
                        </a:r>
                        <a:r>
                          <a:rPr lang="en-US" altLang="ja-JP" dirty="0" smtClean="0">
                            <a:latin typeface="Calibri" pitchFamily="34" charset="0"/>
                          </a:rPr>
                          <a:t>He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36" name="テキスト ボックス 96"/>
                      <p:cNvSpPr txBox="1"/>
                      <p:nvPr/>
                    </p:nvSpPr>
                    <p:spPr>
                      <a:xfrm>
                        <a:off x="3382686" y="64712"/>
                        <a:ext cx="494046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i="1" dirty="0" smtClean="0"/>
                          <a:t>“X”</a:t>
                        </a:r>
                        <a:endParaRPr lang="ja-JP" altLang="en-US" i="1" baseline="-25000" dirty="0"/>
                      </a:p>
                    </p:txBody>
                  </p:sp>
                  <p:sp>
                    <p:nvSpPr>
                      <p:cNvPr id="138" name="円/楕円 137"/>
                      <p:cNvSpPr/>
                      <p:nvPr/>
                    </p:nvSpPr>
                    <p:spPr>
                      <a:xfrm>
                        <a:off x="3126582" y="1291515"/>
                        <a:ext cx="357188" cy="357187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39" name="円/楕円 138"/>
                      <p:cNvSpPr/>
                      <p:nvPr/>
                    </p:nvSpPr>
                    <p:spPr>
                      <a:xfrm>
                        <a:off x="4007238" y="1438315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0" name="円/楕円 139"/>
                      <p:cNvSpPr/>
                      <p:nvPr/>
                    </p:nvSpPr>
                    <p:spPr>
                      <a:xfrm>
                        <a:off x="3181093" y="1953383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1" name="円/楕円 140"/>
                      <p:cNvSpPr/>
                      <p:nvPr/>
                    </p:nvSpPr>
                    <p:spPr>
                      <a:xfrm>
                        <a:off x="2264320" y="1538035"/>
                        <a:ext cx="357188" cy="357187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2" name="テキスト ボックス 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31265" y="1463758"/>
                        <a:ext cx="306388" cy="369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dirty="0">
                            <a:latin typeface="Calibri" pitchFamily="34" charset="0"/>
                          </a:rPr>
                          <a:t>n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cxnSp>
                    <p:nvCxnSpPr>
                      <p:cNvPr id="143" name="直線矢印コネクタ 142"/>
                      <p:cNvCxnSpPr>
                        <a:endCxn id="138" idx="7"/>
                      </p:cNvCxnSpPr>
                      <p:nvPr/>
                    </p:nvCxnSpPr>
                    <p:spPr>
                      <a:xfrm flipH="1">
                        <a:off x="3431461" y="1107133"/>
                        <a:ext cx="366640" cy="236691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" name="直線矢印コネクタ 143"/>
                      <p:cNvCxnSpPr/>
                      <p:nvPr/>
                    </p:nvCxnSpPr>
                    <p:spPr>
                      <a:xfrm>
                        <a:off x="3798491" y="1113824"/>
                        <a:ext cx="238497" cy="33360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直線矢印コネクタ 144"/>
                      <p:cNvCxnSpPr>
                        <a:endCxn id="140" idx="0"/>
                      </p:cNvCxnSpPr>
                      <p:nvPr/>
                    </p:nvCxnSpPr>
                    <p:spPr>
                      <a:xfrm>
                        <a:off x="3288249" y="1504081"/>
                        <a:ext cx="1" cy="449302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直線矢印コネクタ 145"/>
                      <p:cNvCxnSpPr/>
                      <p:nvPr/>
                    </p:nvCxnSpPr>
                    <p:spPr>
                      <a:xfrm flipH="1">
                        <a:off x="2505218" y="1496893"/>
                        <a:ext cx="783029" cy="173479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prstDash val="solid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7" name="テキスト ボックス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61986" y="812508"/>
                        <a:ext cx="918778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dirty="0" smtClean="0">
                            <a:latin typeface="Calibri" pitchFamily="34" charset="0"/>
                          </a:rPr>
                          <a:t>1 GeV/c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34" name="円/楕円 133"/>
                      <p:cNvSpPr/>
                      <p:nvPr/>
                    </p:nvSpPr>
                    <p:spPr>
                      <a:xfrm>
                        <a:off x="3816445" y="514055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21" name="正方形/長方形 120"/>
                    <p:cNvSpPr/>
                    <p:nvPr/>
                  </p:nvSpPr>
                  <p:spPr>
                    <a:xfrm>
                      <a:off x="4011354" y="3236889"/>
                      <a:ext cx="320922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ja-JP" dirty="0" smtClean="0">
                          <a:latin typeface="Symbol" panose="05050102010706020507" pitchFamily="18" charset="2"/>
                        </a:rPr>
                        <a:t>S</a:t>
                      </a:r>
                      <a:endParaRPr lang="ja-JP" altLang="en-US" dirty="0"/>
                    </a:p>
                  </p:txBody>
                </p:sp>
                <p:sp>
                  <p:nvSpPr>
                    <p:cNvPr id="122" name="正方形/長方形 121"/>
                    <p:cNvSpPr/>
                    <p:nvPr/>
                  </p:nvSpPr>
                  <p:spPr>
                    <a:xfrm>
                      <a:off x="5360287" y="3499035"/>
                      <a:ext cx="311304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ja-JP" dirty="0" smtClean="0">
                          <a:latin typeface="Symbol" panose="05050102010706020507" pitchFamily="18" charset="2"/>
                        </a:rPr>
                        <a:t>p</a:t>
                      </a:r>
                      <a:endParaRPr lang="ja-JP" altLang="en-US" dirty="0"/>
                    </a:p>
                  </p:txBody>
                </p:sp>
                <p:sp>
                  <p:nvSpPr>
                    <p:cNvPr id="123" name="正方形/長方形 122"/>
                    <p:cNvSpPr/>
                    <p:nvPr/>
                  </p:nvSpPr>
                  <p:spPr>
                    <a:xfrm>
                      <a:off x="4550060" y="4070312"/>
                      <a:ext cx="311304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ja-JP" dirty="0" smtClean="0">
                          <a:latin typeface="Symbol" panose="05050102010706020507" pitchFamily="18" charset="2"/>
                        </a:rPr>
                        <a:t>p</a:t>
                      </a:r>
                      <a:endParaRPr lang="ja-JP" altLang="en-US" dirty="0"/>
                    </a:p>
                  </p:txBody>
                </p:sp>
              </p:grpSp>
              <p:grpSp>
                <p:nvGrpSpPr>
                  <p:cNvPr id="103" name="グループ化 102"/>
                  <p:cNvGrpSpPr/>
                  <p:nvPr/>
                </p:nvGrpSpPr>
                <p:grpSpPr>
                  <a:xfrm rot="5400000">
                    <a:off x="3990084" y="3191476"/>
                    <a:ext cx="913303" cy="2773805"/>
                    <a:chOff x="6759414" y="3601134"/>
                    <a:chExt cx="368870" cy="734841"/>
                  </a:xfrm>
                </p:grpSpPr>
                <p:cxnSp>
                  <p:nvCxnSpPr>
                    <p:cNvPr id="112" name="直線コネクタ 111"/>
                    <p:cNvCxnSpPr/>
                    <p:nvPr/>
                  </p:nvCxnSpPr>
                  <p:spPr>
                    <a:xfrm>
                      <a:off x="6759414" y="3603934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直線コネクタ 112"/>
                    <p:cNvCxnSpPr/>
                    <p:nvPr/>
                  </p:nvCxnSpPr>
                  <p:spPr>
                    <a:xfrm>
                      <a:off x="7128284" y="3601134"/>
                      <a:ext cx="0" cy="734841"/>
                    </a:xfrm>
                    <a:prstGeom prst="line">
                      <a:avLst/>
                    </a:prstGeom>
                    <a:ln w="508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直線コネクタ 113"/>
                    <p:cNvCxnSpPr/>
                    <p:nvPr/>
                  </p:nvCxnSpPr>
                  <p:spPr>
                    <a:xfrm>
                      <a:off x="6759414" y="4330439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4" name="テキスト ボックス 103"/>
                  <p:cNvSpPr txBox="1"/>
                  <p:nvPr/>
                </p:nvSpPr>
                <p:spPr>
                  <a:xfrm>
                    <a:off x="4067944" y="5177708"/>
                    <a:ext cx="85472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3200" b="1" dirty="0" smtClean="0">
                        <a:solidFill>
                          <a:srgbClr val="FF0000"/>
                        </a:solidFill>
                      </a:rPr>
                      <a:t>CDS</a:t>
                    </a:r>
                    <a:endParaRPr kumimoji="1" lang="ja-JP" altLang="en-US" sz="32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" name="円/楕円 104"/>
                  <p:cNvSpPr/>
                  <p:nvPr/>
                </p:nvSpPr>
                <p:spPr>
                  <a:xfrm>
                    <a:off x="3188904" y="3495589"/>
                    <a:ext cx="357188" cy="357187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円/楕円 105"/>
                  <p:cNvSpPr/>
                  <p:nvPr/>
                </p:nvSpPr>
                <p:spPr>
                  <a:xfrm>
                    <a:off x="5496656" y="2757359"/>
                    <a:ext cx="357188" cy="357187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テキスト ボックス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67330" y="2447600"/>
                    <a:ext cx="306494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ja-JP" dirty="0">
                        <a:latin typeface="Calibri" pitchFamily="34" charset="0"/>
                      </a:rPr>
                      <a:t>p</a:t>
                    </a:r>
                    <a:endParaRPr lang="ja-JP" altLang="en-US" dirty="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08" name="グループ化 107"/>
                  <p:cNvGrpSpPr/>
                  <p:nvPr/>
                </p:nvGrpSpPr>
                <p:grpSpPr>
                  <a:xfrm rot="17162785">
                    <a:off x="5270832" y="2285268"/>
                    <a:ext cx="889343" cy="734841"/>
                    <a:chOff x="6768244" y="3601531"/>
                    <a:chExt cx="360040" cy="734841"/>
                  </a:xfrm>
                </p:grpSpPr>
                <p:cxnSp>
                  <p:nvCxnSpPr>
                    <p:cNvPr id="109" name="直線コネクタ 108"/>
                    <p:cNvCxnSpPr/>
                    <p:nvPr/>
                  </p:nvCxnSpPr>
                  <p:spPr>
                    <a:xfrm>
                      <a:off x="6768244" y="3628184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直線コネクタ 109"/>
                    <p:cNvCxnSpPr/>
                    <p:nvPr/>
                  </p:nvCxnSpPr>
                  <p:spPr>
                    <a:xfrm>
                      <a:off x="7128284" y="3601531"/>
                      <a:ext cx="0" cy="734841"/>
                    </a:xfrm>
                    <a:prstGeom prst="line">
                      <a:avLst/>
                    </a:prstGeom>
                    <a:ln w="508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直線コネクタ 110"/>
                    <p:cNvCxnSpPr/>
                    <p:nvPr/>
                  </p:nvCxnSpPr>
                  <p:spPr>
                    <a:xfrm>
                      <a:off x="6768244" y="4312740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01" name="テキスト ボックス 100"/>
                <p:cNvSpPr txBox="1"/>
                <p:nvPr/>
              </p:nvSpPr>
              <p:spPr>
                <a:xfrm rot="1004667">
                  <a:off x="5523369" y="1667519"/>
                  <a:ext cx="85472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3200" b="1" dirty="0" smtClean="0">
                      <a:solidFill>
                        <a:srgbClr val="FF0000"/>
                      </a:solidFill>
                    </a:rPr>
                    <a:t>CDS</a:t>
                  </a:r>
                  <a:endParaRPr kumimoji="1" lang="ja-JP" altLang="en-US" sz="32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1" name="円/楕円 90"/>
              <p:cNvSpPr/>
              <p:nvPr/>
            </p:nvSpPr>
            <p:spPr>
              <a:xfrm>
                <a:off x="4671041" y="2510391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2" name="直線矢印コネクタ 91"/>
              <p:cNvCxnSpPr/>
              <p:nvPr/>
            </p:nvCxnSpPr>
            <p:spPr>
              <a:xfrm flipV="1">
                <a:off x="5195756" y="2293231"/>
                <a:ext cx="245828" cy="2250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直線矢印コネクタ 61"/>
            <p:cNvCxnSpPr/>
            <p:nvPr/>
          </p:nvCxnSpPr>
          <p:spPr>
            <a:xfrm flipH="1">
              <a:off x="4729159" y="2780928"/>
              <a:ext cx="3468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41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b="1" dirty="0" err="1" smtClean="0"/>
              <a:t>pn</a:t>
            </a:r>
            <a:r>
              <a:rPr kumimoji="1" lang="en-US" altLang="ja-JP" b="1" dirty="0" smtClean="0"/>
              <a:t> Events</a:t>
            </a:r>
            <a:endParaRPr kumimoji="1" lang="ja-JP" altLang="en-US" b="1" dirty="0">
              <a:latin typeface="+mn-lt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/>
          <a:stretch/>
        </p:blipFill>
        <p:spPr>
          <a:xfrm>
            <a:off x="404985" y="1285433"/>
            <a:ext cx="3960000" cy="353453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6"/>
          <a:stretch/>
        </p:blipFill>
        <p:spPr>
          <a:xfrm>
            <a:off x="4824028" y="1318425"/>
            <a:ext cx="3960000" cy="3514731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893989" y="908720"/>
            <a:ext cx="3133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IM(n</a:t>
            </a:r>
            <a:r>
              <a:rPr kumimoji="1" lang="en-US" altLang="ja-JP" sz="2400" b="1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smtClean="0"/>
              <a:t>+</a:t>
            </a:r>
            <a:r>
              <a:rPr kumimoji="1" lang="en-US" altLang="ja-JP" sz="2400" b="1" dirty="0" smtClean="0"/>
              <a:t>) vs MM(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 smtClean="0"/>
              <a:t>+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 smtClean="0"/>
              <a:t>-</a:t>
            </a:r>
            <a:r>
              <a:rPr kumimoji="1" lang="en-US" altLang="ja-JP" sz="2400" b="1" dirty="0" err="1" smtClean="0"/>
              <a:t>pn</a:t>
            </a:r>
            <a:r>
              <a:rPr kumimoji="1" lang="en-US" altLang="ja-JP" sz="2400" b="1" dirty="0" smtClean="0"/>
              <a:t>)</a:t>
            </a:r>
            <a:endParaRPr kumimoji="1" lang="ja-JP" altLang="en-US" sz="24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256076" y="908720"/>
            <a:ext cx="31332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IM(n</a:t>
            </a:r>
            <a:r>
              <a:rPr kumimoji="1" lang="en-US" altLang="ja-JP" sz="2400" b="1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smtClean="0"/>
              <a:t>-</a:t>
            </a:r>
            <a:r>
              <a:rPr kumimoji="1" lang="en-US" altLang="ja-JP" sz="2400" b="1" dirty="0" smtClean="0"/>
              <a:t>) vs MM(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 smtClean="0"/>
              <a:t>+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 smtClean="0"/>
              <a:t>-</a:t>
            </a:r>
            <a:r>
              <a:rPr kumimoji="1" lang="en-US" altLang="ja-JP" sz="2400" b="1" dirty="0" err="1" smtClean="0"/>
              <a:t>pn</a:t>
            </a:r>
            <a:r>
              <a:rPr kumimoji="1" lang="en-US" altLang="ja-JP" sz="2400" b="1" dirty="0" smtClean="0"/>
              <a:t>)</a:t>
            </a:r>
            <a:endParaRPr kumimoji="1" lang="ja-JP" altLang="en-US" sz="24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230288" y="1664804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3200" b="1" baseline="30000" dirty="0" err="1" smtClean="0"/>
              <a:t>-</a:t>
            </a:r>
            <a:r>
              <a:rPr kumimoji="1" lang="en-US" altLang="ja-JP" sz="3200" b="1" dirty="0" err="1" smtClean="0">
                <a:latin typeface="Symbol" panose="05050102010706020507" pitchFamily="18" charset="2"/>
              </a:rPr>
              <a:t>S</a:t>
            </a:r>
            <a:r>
              <a:rPr kumimoji="1" lang="en-US" altLang="ja-JP" sz="3200" b="1" baseline="30000" dirty="0" err="1" smtClean="0"/>
              <a:t>+</a:t>
            </a:r>
            <a:r>
              <a:rPr kumimoji="1" lang="en-US" altLang="ja-JP" sz="3200" b="1" dirty="0" err="1" smtClean="0"/>
              <a:t>p</a:t>
            </a:r>
            <a:r>
              <a:rPr kumimoji="1" lang="en-US" altLang="ja-JP" sz="3200" b="1" dirty="0" smtClean="0"/>
              <a:t> </a:t>
            </a:r>
            <a:r>
              <a:rPr kumimoji="1" lang="en-US" altLang="ja-JP" sz="3200" b="1" dirty="0" err="1" smtClean="0"/>
              <a:t>n</a:t>
            </a:r>
            <a:r>
              <a:rPr kumimoji="1" lang="en-US" altLang="ja-JP" sz="3200" b="1" baseline="-25000" dirty="0" err="1" smtClean="0"/>
              <a:t>miss</a:t>
            </a:r>
            <a:endParaRPr kumimoji="1" lang="ja-JP" altLang="en-US" sz="3200" b="1" baseline="-25000" dirty="0"/>
          </a:p>
        </p:txBody>
      </p:sp>
      <p:cxnSp>
        <p:nvCxnSpPr>
          <p:cNvPr id="31" name="直線矢印コネクタ 30"/>
          <p:cNvCxnSpPr/>
          <p:nvPr/>
        </p:nvCxnSpPr>
        <p:spPr>
          <a:xfrm flipH="1">
            <a:off x="6531170" y="2348880"/>
            <a:ext cx="1101170" cy="108419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6630502" y="1664804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3200" b="1" baseline="30000" dirty="0" err="1" smtClean="0"/>
              <a:t>+</a:t>
            </a:r>
            <a:r>
              <a:rPr kumimoji="1" lang="en-US" altLang="ja-JP" sz="3200" b="1" dirty="0" err="1" smtClean="0">
                <a:latin typeface="Symbol" panose="05050102010706020507" pitchFamily="18" charset="2"/>
              </a:rPr>
              <a:t>S</a:t>
            </a:r>
            <a:r>
              <a:rPr kumimoji="1" lang="en-US" altLang="ja-JP" sz="3200" b="1" baseline="30000" dirty="0" err="1" smtClean="0"/>
              <a:t>-</a:t>
            </a:r>
            <a:r>
              <a:rPr kumimoji="1" lang="en-US" altLang="ja-JP" sz="3200" b="1" dirty="0" err="1" smtClean="0"/>
              <a:t>p</a:t>
            </a:r>
            <a:r>
              <a:rPr kumimoji="1" lang="en-US" altLang="ja-JP" sz="3200" b="1" dirty="0" smtClean="0"/>
              <a:t> </a:t>
            </a:r>
            <a:r>
              <a:rPr kumimoji="1" lang="en-US" altLang="ja-JP" sz="3200" b="1" dirty="0" err="1" smtClean="0"/>
              <a:t>n</a:t>
            </a:r>
            <a:r>
              <a:rPr kumimoji="1" lang="en-US" altLang="ja-JP" sz="3200" b="1" baseline="-25000" dirty="0" err="1" smtClean="0"/>
              <a:t>miss</a:t>
            </a:r>
            <a:endParaRPr kumimoji="1" lang="ja-JP" altLang="en-US" sz="3200" b="1" baseline="-25000" dirty="0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3"/>
          <a:stretch/>
        </p:blipFill>
        <p:spPr bwMode="auto">
          <a:xfrm>
            <a:off x="2919273" y="4551053"/>
            <a:ext cx="2872525" cy="244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円/楕円 50"/>
          <p:cNvSpPr/>
          <p:nvPr/>
        </p:nvSpPr>
        <p:spPr>
          <a:xfrm rot="1344692">
            <a:off x="3879648" y="6082950"/>
            <a:ext cx="970674" cy="363601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2007990" y="3969061"/>
            <a:ext cx="0" cy="976753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532118" y="4813992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baseline="-25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</a:t>
            </a:r>
            <a:endParaRPr kumimoji="1" lang="ja-JP" altLang="en-US" sz="2800" b="1" baseline="-2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146470" y="476114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</a:t>
            </a:r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flipV="1">
            <a:off x="2404034" y="4221088"/>
            <a:ext cx="0" cy="598883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35496" y="3320988"/>
            <a:ext cx="516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sz="28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kumimoji="1" lang="ja-JP" altLang="en-US" sz="2800" b="1" baseline="30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496440" y="3331732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en-US" altLang="ja-JP" sz="28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kumimoji="1" lang="ja-JP" altLang="en-US" sz="2800" b="1" baseline="30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594547" y="3602610"/>
            <a:ext cx="981397" cy="0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5076056" y="3577664"/>
            <a:ext cx="1116126" cy="31357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V="1">
            <a:off x="6408204" y="4041069"/>
            <a:ext cx="0" cy="904745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5996873" y="4813226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kumimoji="1" lang="en-US" altLang="ja-JP" sz="2800" b="1" baseline="-25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</a:t>
            </a:r>
            <a:endParaRPr kumimoji="1" lang="ja-JP" altLang="en-US" sz="2800" b="1" baseline="-2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546684" y="476114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</a:t>
            </a:r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 flipV="1">
            <a:off x="6804248" y="4221088"/>
            <a:ext cx="0" cy="598883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H="1">
            <a:off x="2123728" y="2308806"/>
            <a:ext cx="1101170" cy="108419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コンテンツ プレースホルダ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6" r="12955" b="9736"/>
          <a:stretch/>
        </p:blipFill>
        <p:spPr>
          <a:xfrm>
            <a:off x="4644008" y="1182110"/>
            <a:ext cx="4119622" cy="312485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9" r="5145"/>
          <a:stretch/>
        </p:blipFill>
        <p:spPr>
          <a:xfrm>
            <a:off x="4608004" y="4306963"/>
            <a:ext cx="4535996" cy="255103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IM(</a:t>
            </a:r>
            <a:r>
              <a:rPr lang="en-US" altLang="ja-JP" b="1" dirty="0" err="1" smtClean="0">
                <a:latin typeface="Symbol" panose="05050102010706020507" pitchFamily="18" charset="2"/>
              </a:rPr>
              <a:t>pS</a:t>
            </a:r>
            <a:r>
              <a:rPr lang="en-US" altLang="ja-JP" b="1" dirty="0" smtClean="0"/>
              <a:t>) </a:t>
            </a:r>
            <a:r>
              <a:rPr lang="en-US" altLang="ja-JP" b="1" dirty="0"/>
              <a:t>vs. cos(</a:t>
            </a:r>
            <a:r>
              <a:rPr lang="en-US" altLang="ja-JP" b="1" dirty="0" err="1">
                <a:latin typeface="Symbol" panose="05050102010706020507" pitchFamily="18" charset="2"/>
              </a:rPr>
              <a:t>q</a:t>
            </a:r>
            <a:r>
              <a:rPr lang="en-US" altLang="ja-JP" b="1" baseline="-25000" dirty="0" err="1"/>
              <a:t>n</a:t>
            </a:r>
            <a:r>
              <a:rPr lang="en-US" altLang="ja-JP" b="1" baseline="30000" dirty="0" err="1"/>
              <a:t>CM</a:t>
            </a:r>
            <a:r>
              <a:rPr lang="en-US" altLang="ja-JP" b="1" dirty="0"/>
              <a:t>)</a:t>
            </a:r>
            <a:endParaRPr kumimoji="1" lang="ja-JP" altLang="en-US" b="1" dirty="0">
              <a:latin typeface="+mn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5890205" y="5969255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</a:t>
            </a:r>
            <a:r>
              <a:rPr kumimoji="1" lang="en-US" altLang="ja-JP" sz="1600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600" b="1" dirty="0" smtClean="0"/>
              <a:t>)</a:t>
            </a:r>
            <a:endParaRPr kumimoji="1" lang="ja-JP" altLang="en-US" sz="1600" b="1" dirty="0"/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6250753" y="5985613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M(K</a:t>
            </a:r>
            <a:r>
              <a:rPr kumimoji="1" lang="en-US" altLang="ja-JP" sz="1600" b="1" baseline="30000" dirty="0" smtClean="0"/>
              <a:t>-</a:t>
            </a:r>
            <a:r>
              <a:rPr kumimoji="1" lang="en-US" altLang="ja-JP" sz="1600" b="1" dirty="0" smtClean="0"/>
              <a:t>p)</a:t>
            </a:r>
            <a:endParaRPr kumimoji="1" lang="ja-JP" altLang="en-US" sz="1600" b="1" dirty="0"/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4806082" y="5139135"/>
            <a:ext cx="1505669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cos(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q</a:t>
            </a:r>
            <a:r>
              <a:rPr kumimoji="1" lang="en-US" altLang="ja-JP" sz="2400" b="1" baseline="-25000" dirty="0" err="1" smtClean="0">
                <a:solidFill>
                  <a:schemeClr val="bg1"/>
                </a:solidFill>
              </a:rPr>
              <a:t>n</a:t>
            </a:r>
            <a:r>
              <a:rPr kumimoji="1" lang="en-US" altLang="ja-JP" sz="2400" b="1" baseline="-25000" dirty="0" smtClean="0">
                <a:solidFill>
                  <a:schemeClr val="bg1"/>
                </a:solidFill>
              </a:rPr>
              <a:t>-miss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コンテンツ プレースホルダー 2"/>
              <p:cNvSpPr txBox="1">
                <a:spLocks/>
              </p:cNvSpPr>
              <p:nvPr/>
            </p:nvSpPr>
            <p:spPr>
              <a:xfrm>
                <a:off x="107504" y="1304764"/>
                <a:ext cx="4680520" cy="2700299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1" i="1" dirty="0"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ja-JP" sz="2800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1" i="1" dirty="0">
                            <a:latin typeface="Cambria Math"/>
                          </a:rPr>
                          <m:t>𝜮</m:t>
                        </m:r>
                      </m:e>
                      <m:sup>
                        <m:r>
                          <a:rPr lang="en-US" altLang="ja-JP" sz="2800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ja-JP" sz="2800" b="1" dirty="0" smtClean="0"/>
                  <a:t> events are separated using kinematical-fit</a:t>
                </a:r>
              </a:p>
              <a:p>
                <a:pPr lvl="1"/>
                <a:r>
                  <a:rPr lang="en-US" altLang="ja-JP" sz="2400" dirty="0" smtClean="0"/>
                  <a:t>Constraints:</a:t>
                </a:r>
              </a:p>
              <a:p>
                <a:pPr lvl="2"/>
                <a:r>
                  <a:rPr lang="en-US" altLang="ja-JP" sz="2000" dirty="0" smtClean="0"/>
                  <a:t>M(</a:t>
                </a:r>
                <a:r>
                  <a:rPr lang="en-US" altLang="ja-JP" sz="2000" dirty="0" err="1" smtClean="0">
                    <a:latin typeface="Symbol" panose="05050102010706020507" pitchFamily="18" charset="2"/>
                  </a:rPr>
                  <a:t>S</a:t>
                </a:r>
                <a:r>
                  <a:rPr lang="en-US" altLang="ja-JP" sz="2000" dirty="0" err="1" smtClean="0">
                    <a:sym typeface="Wingdings" panose="05000000000000000000" pitchFamily="2" charset="2"/>
                  </a:rPr>
                  <a:t>n</a:t>
                </a:r>
                <a:r>
                  <a:rPr lang="en-US" altLang="ja-JP" sz="20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p</a:t>
                </a:r>
                <a:r>
                  <a:rPr lang="en-US" altLang="ja-JP" sz="2000" dirty="0" smtClean="0"/>
                  <a:t>)</a:t>
                </a:r>
                <a:endParaRPr lang="en-US" altLang="ja-JP" sz="2000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n-US" altLang="ja-JP" sz="2000" dirty="0" smtClean="0"/>
                  <a:t>4-momentum conservation</a:t>
                </a:r>
              </a:p>
              <a:p>
                <a:pPr lvl="1"/>
                <a:r>
                  <a:rPr lang="en-US" altLang="ja-JP" sz="2400" dirty="0"/>
                  <a:t>Event </a:t>
                </a:r>
                <a:r>
                  <a:rPr lang="en-US" altLang="ja-JP" sz="2400" dirty="0" smtClean="0"/>
                  <a:t>selection </a:t>
                </a:r>
                <a:r>
                  <a:rPr lang="en-US" altLang="ja-JP" sz="2400" dirty="0"/>
                  <a:t>by </a:t>
                </a:r>
                <a:r>
                  <a:rPr lang="en-US" altLang="ja-JP" sz="2400" dirty="0">
                    <a:latin typeface="Symbol" panose="05050102010706020507" pitchFamily="18" charset="2"/>
                  </a:rPr>
                  <a:t>c</a:t>
                </a:r>
                <a:r>
                  <a:rPr lang="en-US" altLang="ja-JP" sz="2400" baseline="30000" dirty="0"/>
                  <a:t>2</a:t>
                </a:r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probability (0.01&lt;p)</a:t>
                </a:r>
                <a:endParaRPr lang="ja-JP" altLang="en-US" sz="2400" baseline="30000" dirty="0"/>
              </a:p>
            </p:txBody>
          </p:sp>
        </mc:Choice>
        <mc:Fallback xmlns="">
          <p:sp>
            <p:nvSpPr>
              <p:cNvPr id="26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304764"/>
                <a:ext cx="4680520" cy="2700299"/>
              </a:xfrm>
              <a:prstGeom prst="rect">
                <a:avLst/>
              </a:prstGeom>
              <a:blipFill rotWithShape="1">
                <a:blip r:embed="rId5"/>
                <a:stretch>
                  <a:fillRect t="-2709" r="-2216" b="-45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7144867" y="1304764"/>
                <a:ext cx="1479892" cy="4828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867" y="1304764"/>
                <a:ext cx="1479892" cy="482824"/>
              </a:xfrm>
              <a:prstGeom prst="rect">
                <a:avLst/>
              </a:prstGeom>
              <a:blipFill rotWithShape="1">
                <a:blip r:embed="rId7"/>
                <a:stretch>
                  <a:fillRect l="-6173" t="-5063" r="-5761" b="-291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/>
          <p:cNvSpPr txBox="1"/>
          <p:nvPr/>
        </p:nvSpPr>
        <p:spPr>
          <a:xfrm>
            <a:off x="5652120" y="807095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latin typeface="Symbol" panose="05050102010706020507" pitchFamily="18" charset="2"/>
                <a:ea typeface="Segoe UI Black" panose="020B0A02040204020203" pitchFamily="34" charset="0"/>
                <a:cs typeface="Segoe UI Black" panose="020B0A02040204020203" pitchFamily="34" charset="0"/>
              </a:rPr>
              <a:t>S</a:t>
            </a:r>
            <a:r>
              <a:rPr kumimoji="1" lang="en-US" altLang="ja-JP" sz="2400" b="1" dirty="0" smtClean="0"/>
              <a:t>(1385)/</a:t>
            </a:r>
            <a:r>
              <a:rPr lang="en-US" altLang="ja-JP" sz="2400" b="1" dirty="0" smtClean="0">
                <a:latin typeface="Symbol" panose="05050102010706020507" pitchFamily="18" charset="2"/>
              </a:rPr>
              <a:t>L</a:t>
            </a:r>
            <a:r>
              <a:rPr lang="en-US" altLang="ja-JP" sz="2400" b="1" dirty="0" smtClean="0"/>
              <a:t>(1405)</a:t>
            </a:r>
            <a:endParaRPr kumimoji="1" lang="ja-JP" altLang="en-US" sz="2400" b="1" baseline="-25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68026" y="216886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smtClean="0"/>
              <a:t>(1520)</a:t>
            </a:r>
            <a:endParaRPr kumimoji="1" lang="ja-JP" altLang="en-US" sz="2400" b="1" baseline="-25000" dirty="0"/>
          </a:p>
        </p:txBody>
      </p:sp>
      <p:sp>
        <p:nvSpPr>
          <p:cNvPr id="16" name="Rectangle 5"/>
          <p:cNvSpPr>
            <a:spLocks/>
          </p:cNvSpPr>
          <p:nvPr/>
        </p:nvSpPr>
        <p:spPr bwMode="auto">
          <a:xfrm rot="19417915">
            <a:off x="7197765" y="2577207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 smtClean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  <a:endParaRPr lang="en-US" altLang="ja-JP" sz="2800" i="1" dirty="0">
              <a:ln w="18415" cmpd="sng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noFill/>
              <a:latin typeface="Helvetica" charset="0"/>
              <a:ea typeface="ＭＳ Ｐゴシック" charset="-128"/>
              <a:cs typeface="Helvetica" charset="0"/>
              <a:sym typeface="Helvetica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1" y="3933056"/>
            <a:ext cx="3879277" cy="2805481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23528" y="4689140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 smtClean="0">
                <a:solidFill>
                  <a:srgbClr val="0070C0"/>
                </a:solidFill>
              </a:rPr>
              <a:t>measured</a:t>
            </a:r>
            <a:endParaRPr kumimoji="1" lang="ja-JP" altLang="en-US" sz="1400" b="1" i="1" dirty="0">
              <a:solidFill>
                <a:srgbClr val="0070C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621839" y="4905164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 smtClean="0">
                <a:solidFill>
                  <a:srgbClr val="FF0000"/>
                </a:solidFill>
              </a:rPr>
              <a:t>unmeasured</a:t>
            </a:r>
            <a:endParaRPr kumimoji="1" lang="ja-JP" altLang="en-US" sz="1400" b="1" i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79612" y="6129300"/>
            <a:ext cx="1567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 smtClean="0">
                <a:solidFill>
                  <a:srgbClr val="00B050"/>
                </a:solidFill>
              </a:rPr>
              <a:t>constraint: </a:t>
            </a:r>
            <a:r>
              <a:rPr lang="en-US" altLang="ja-JP" sz="1400" b="1" i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400" b="1" i="1" dirty="0" smtClean="0">
                <a:solidFill>
                  <a:srgbClr val="00B050"/>
                </a:solidFill>
              </a:rPr>
              <a:t> mass</a:t>
            </a:r>
            <a:endParaRPr kumimoji="1" lang="ja-JP" altLang="en-US" sz="1400" b="1" i="1" dirty="0">
              <a:solidFill>
                <a:srgbClr val="00B05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4546" y="4165920"/>
            <a:ext cx="260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i="1" dirty="0" smtClean="0">
                <a:solidFill>
                  <a:srgbClr val="00B050"/>
                </a:solidFill>
              </a:rPr>
              <a:t>constraint: 4-mom. conservation</a:t>
            </a:r>
          </a:p>
          <a:p>
            <a:pPr algn="ctr"/>
            <a:r>
              <a:rPr lang="en-US" altLang="ja-JP" sz="1400" b="1" i="1" dirty="0" smtClean="0">
                <a:solidFill>
                  <a:srgbClr val="00B050"/>
                </a:solidFill>
              </a:rPr>
              <a:t>=  n mass constraint</a:t>
            </a:r>
            <a:endParaRPr kumimoji="1" lang="ja-JP" altLang="en-US" sz="1400" b="1" i="1" dirty="0">
              <a:solidFill>
                <a:srgbClr val="00B05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713849" y="5857527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 smtClean="0">
                <a:solidFill>
                  <a:srgbClr val="0070C0"/>
                </a:solidFill>
              </a:rPr>
              <a:t>measured</a:t>
            </a:r>
            <a:endParaRPr kumimoji="1" lang="ja-JP" altLang="en-US" sz="1400" b="1" i="1" dirty="0">
              <a:solidFill>
                <a:srgbClr val="0070C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77645" y="5625244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 smtClean="0">
                <a:solidFill>
                  <a:srgbClr val="0070C0"/>
                </a:solidFill>
              </a:rPr>
              <a:t>measured</a:t>
            </a:r>
            <a:endParaRPr kumimoji="1" lang="ja-JP" altLang="en-US" sz="1400" b="1" i="1" dirty="0">
              <a:solidFill>
                <a:srgbClr val="0070C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17905" y="4535251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 smtClean="0">
                <a:solidFill>
                  <a:srgbClr val="0070C0"/>
                </a:solidFill>
              </a:rPr>
              <a:t>measured</a:t>
            </a:r>
            <a:endParaRPr kumimoji="1" lang="ja-JP" altLang="en-US" sz="1400" b="1" i="1" dirty="0">
              <a:solidFill>
                <a:srgbClr val="0070C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39852" y="5533491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 smtClean="0">
                <a:solidFill>
                  <a:srgbClr val="0070C0"/>
                </a:solidFill>
              </a:rPr>
              <a:t>measured</a:t>
            </a:r>
            <a:endParaRPr kumimoji="1" lang="ja-JP" altLang="en-US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6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9" grpId="0" animBg="1"/>
      <p:bldP spid="32" grpId="0" animBg="1"/>
      <p:bldP spid="3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err="1" smtClean="0"/>
              <a:t>Kaonic</a:t>
            </a:r>
            <a:r>
              <a:rPr lang="en-US" altLang="ja-JP" b="1" dirty="0" smtClean="0"/>
              <a:t> Nuclei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D5C747AA-9E9A-4314-BC12-EB1DF6CAC482}" type="slidenum">
              <a:rPr kumimoji="1" lang="ja-JP" altLang="en-US" smtClean="0"/>
              <a:t>2</a:t>
            </a:fld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333918" y="2636912"/>
            <a:ext cx="4487740" cy="2510070"/>
            <a:chOff x="-62115" y="2766646"/>
            <a:chExt cx="4883784" cy="273158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98349" y="2766646"/>
              <a:ext cx="3223320" cy="273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62115" y="2790092"/>
              <a:ext cx="1447375" cy="268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1111" y="5196511"/>
            <a:ext cx="426757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dirty="0" err="1"/>
              <a:t>Y.Akaishi</a:t>
            </a:r>
            <a:r>
              <a:rPr lang="en-US" altLang="ja-JP" dirty="0"/>
              <a:t> &amp; </a:t>
            </a:r>
            <a:r>
              <a:rPr lang="en-US" altLang="ja-JP" dirty="0" err="1"/>
              <a:t>T.Yamazaki</a:t>
            </a:r>
            <a:r>
              <a:rPr lang="en-US" altLang="ja-JP" dirty="0"/>
              <a:t>, </a:t>
            </a:r>
            <a:r>
              <a:rPr lang="en-US" altLang="ja-JP" dirty="0" smtClean="0"/>
              <a:t>PLB535, 70(2002).</a:t>
            </a:r>
            <a:endParaRPr lang="en-US" altLang="ja-JP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5328084" y="2040955"/>
            <a:ext cx="3504871" cy="3980333"/>
            <a:chOff x="5254885" y="2497410"/>
            <a:chExt cx="3673599" cy="417195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885" y="2497410"/>
              <a:ext cx="3457575" cy="417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5344554" y="5013176"/>
              <a:ext cx="3583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ja-JP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Meson properties </a:t>
              </a:r>
              <a:r>
                <a:rPr lang="en-US" altLang="ja-JP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change</a:t>
              </a:r>
            </a:p>
            <a:p>
              <a:pPr algn="ctr"/>
              <a:r>
                <a:rPr lang="en-US" altLang="ja-JP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altLang="ja-JP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in nuclear media?</a:t>
              </a:r>
              <a:endParaRPr kumimoji="1" lang="ja-JP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544108" y="5893531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/>
                <a:t>0</a:t>
              </a:r>
              <a:endParaRPr kumimoji="1" lang="ja-JP" altLang="en-US" sz="1400" b="1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492206" y="5877272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/>
                <a:t>1</a:t>
              </a:r>
              <a:endParaRPr kumimoji="1" lang="ja-JP" altLang="en-US" sz="1400" b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524328" y="5877272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smtClean="0"/>
                <a:t>2</a:t>
              </a:r>
              <a:endParaRPr kumimoji="1" lang="ja-JP" altLang="en-US" sz="1400" b="1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8460432" y="5877272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/>
                <a:t>3</a:t>
              </a:r>
              <a:endParaRPr kumimoji="1" lang="ja-JP" altLang="en-US" sz="1400" b="1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9532" y="944724"/>
            <a:ext cx="8388932" cy="14401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sz="2800" b="1" dirty="0" smtClean="0"/>
              <a:t>Bound states </a:t>
            </a:r>
            <a:r>
              <a:rPr lang="en-US" altLang="ja-JP" sz="2800" b="1" dirty="0"/>
              <a:t>of </a:t>
            </a:r>
            <a:r>
              <a:rPr lang="en-US" altLang="ja-JP" sz="2800" b="1" dirty="0" smtClean="0"/>
              <a:t>nucleus and anti-kaon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800" b="1" dirty="0" smtClean="0"/>
              <a:t>Predicted as a consequence of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attractive 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8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interaction in I=0</a:t>
            </a: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287524" y="6057292"/>
            <a:ext cx="8550950" cy="535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provide new insight on </a:t>
            </a:r>
            <a:r>
              <a:rPr lang="en-US" altLang="ja-JP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800" b="1" baseline="30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interaction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media</a:t>
            </a:r>
            <a:endParaRPr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874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コンテンツ プレースホルダ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6" r="12955" b="9736"/>
          <a:stretch/>
        </p:blipFill>
        <p:spPr>
          <a:xfrm>
            <a:off x="4644008" y="1182110"/>
            <a:ext cx="4119622" cy="3124854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395536" y="4077072"/>
            <a:ext cx="3708412" cy="27809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" r="4617"/>
          <a:stretch/>
        </p:blipFill>
        <p:spPr>
          <a:xfrm>
            <a:off x="4628842" y="4306964"/>
            <a:ext cx="4515158" cy="252068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IM(</a:t>
            </a:r>
            <a:r>
              <a:rPr lang="en-US" altLang="ja-JP" b="1" dirty="0" err="1" smtClean="0">
                <a:latin typeface="Symbol" panose="05050102010706020507" pitchFamily="18" charset="2"/>
              </a:rPr>
              <a:t>pS</a:t>
            </a:r>
            <a:r>
              <a:rPr lang="en-US" altLang="ja-JP" b="1" dirty="0" smtClean="0"/>
              <a:t>) </a:t>
            </a:r>
            <a:r>
              <a:rPr lang="en-US" altLang="ja-JP" b="1" dirty="0"/>
              <a:t>vs. Momentum Transfer </a:t>
            </a:r>
            <a:r>
              <a:rPr lang="en-US" altLang="ja-JP" b="1" dirty="0" err="1" smtClean="0"/>
              <a:t>q</a:t>
            </a:r>
            <a:r>
              <a:rPr lang="en-US" altLang="ja-JP" b="1" baseline="-25000" dirty="0" err="1" smtClean="0"/>
              <a:t>Kn</a:t>
            </a:r>
            <a:endParaRPr kumimoji="1" lang="ja-JP" altLang="en-US" b="1" dirty="0">
              <a:latin typeface="+mn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68026" y="216886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smtClean="0"/>
              <a:t>(1520)</a:t>
            </a:r>
            <a:endParaRPr kumimoji="1" lang="ja-JP" altLang="en-US" sz="24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7144867" y="1304764"/>
                <a:ext cx="1479892" cy="4828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867" y="1304764"/>
                <a:ext cx="1479892" cy="482824"/>
              </a:xfrm>
              <a:prstGeom prst="rect">
                <a:avLst/>
              </a:prstGeom>
              <a:blipFill rotWithShape="1">
                <a:blip r:embed="rId5"/>
                <a:stretch>
                  <a:fillRect l="-6173" t="-5063" r="-5761" b="-291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/>
          <p:cNvSpPr txBox="1"/>
          <p:nvPr/>
        </p:nvSpPr>
        <p:spPr>
          <a:xfrm rot="16200000">
            <a:off x="5309714" y="4821173"/>
            <a:ext cx="57041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chemeClr val="bg1"/>
                </a:solidFill>
              </a:rPr>
              <a:t>q</a:t>
            </a:r>
            <a:r>
              <a:rPr kumimoji="1" lang="en-US" altLang="ja-JP" sz="2400" b="1" baseline="-25000" dirty="0" err="1" smtClean="0">
                <a:solidFill>
                  <a:schemeClr val="bg1"/>
                </a:solidFill>
              </a:rPr>
              <a:t>Kn</a:t>
            </a:r>
            <a:endParaRPr kumimoji="1" lang="ja-JP" alt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21" name="Rectangle 5"/>
          <p:cNvSpPr>
            <a:spLocks/>
          </p:cNvSpPr>
          <p:nvPr/>
        </p:nvSpPr>
        <p:spPr bwMode="auto">
          <a:xfrm rot="19417915">
            <a:off x="7197765" y="2577207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 smtClean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  <a:endParaRPr lang="en-US" altLang="ja-JP" sz="2800" i="1" dirty="0">
              <a:ln w="18415" cmpd="sng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noFill/>
              <a:latin typeface="Helvetica" charset="0"/>
              <a:ea typeface="ＭＳ Ｐゴシック" charset="-128"/>
              <a:cs typeface="Helvetica" charset="0"/>
              <a:sym typeface="Helvetica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652120" y="807095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latin typeface="Symbol" panose="05050102010706020507" pitchFamily="18" charset="2"/>
                <a:ea typeface="Segoe UI Black" panose="020B0A02040204020203" pitchFamily="34" charset="0"/>
                <a:cs typeface="Segoe UI Black" panose="020B0A02040204020203" pitchFamily="34" charset="0"/>
              </a:rPr>
              <a:t>S</a:t>
            </a:r>
            <a:r>
              <a:rPr kumimoji="1" lang="en-US" altLang="ja-JP" sz="2400" b="1" dirty="0" smtClean="0"/>
              <a:t>(1385)/</a:t>
            </a:r>
            <a:r>
              <a:rPr lang="en-US" altLang="ja-JP" sz="2400" b="1" dirty="0" smtClean="0">
                <a:latin typeface="Symbol" panose="05050102010706020507" pitchFamily="18" charset="2"/>
              </a:rPr>
              <a:t>L</a:t>
            </a:r>
            <a:r>
              <a:rPr lang="en-US" altLang="ja-JP" sz="2400" b="1" dirty="0" smtClean="0"/>
              <a:t>(1405)</a:t>
            </a:r>
            <a:endParaRPr kumimoji="1" lang="ja-JP" altLang="en-US" sz="2400" b="1" baseline="-25000" dirty="0"/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80500" y="1484784"/>
            <a:ext cx="4544934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/>
              <a:t>T</a:t>
            </a:r>
            <a:r>
              <a:rPr lang="en-US" altLang="ja-JP" sz="2800" b="1" dirty="0" smtClean="0"/>
              <a:t>o compare “K</a:t>
            </a:r>
            <a:r>
              <a:rPr lang="en-US" altLang="ja-JP" sz="2800" b="1" baseline="30000" dirty="0" smtClean="0"/>
              <a:t>-</a:t>
            </a:r>
            <a:r>
              <a:rPr lang="en-US" altLang="ja-JP" sz="2800" b="1" dirty="0" smtClean="0"/>
              <a:t>pp” and </a:t>
            </a:r>
            <a:r>
              <a:rPr lang="en-US" altLang="ja-JP" sz="2800" b="1" dirty="0" smtClean="0">
                <a:latin typeface="Symbol" panose="05050102010706020507" pitchFamily="18" charset="2"/>
              </a:rPr>
              <a:t>L</a:t>
            </a:r>
            <a:r>
              <a:rPr lang="en-US" altLang="ja-JP" sz="2800" b="1" baseline="30000" dirty="0" smtClean="0">
                <a:latin typeface="Symbol" panose="05050102010706020507" pitchFamily="18" charset="2"/>
              </a:rPr>
              <a:t>*</a:t>
            </a:r>
            <a:r>
              <a:rPr lang="en-US" altLang="ja-JP" sz="2800" b="1" dirty="0"/>
              <a:t> </a:t>
            </a:r>
            <a:r>
              <a:rPr lang="en-US" altLang="ja-JP" sz="2800" b="1" dirty="0" smtClean="0"/>
              <a:t>production CS’s,  we select </a:t>
            </a:r>
            <a:r>
              <a:rPr lang="en-US" altLang="ja-JP" sz="2800" b="1" dirty="0" err="1" smtClean="0"/>
              <a:t>q</a:t>
            </a:r>
            <a:r>
              <a:rPr lang="en-US" altLang="ja-JP" sz="2800" b="1" baseline="-25000" dirty="0" err="1" smtClean="0"/>
              <a:t>Kn</a:t>
            </a:r>
            <a:r>
              <a:rPr lang="en-US" altLang="ja-JP" sz="2800" b="1" dirty="0" smtClean="0"/>
              <a:t>&lt;0.65 GeV/c region</a:t>
            </a:r>
          </a:p>
          <a:p>
            <a:pPr lvl="1"/>
            <a:r>
              <a:rPr lang="en-US" altLang="ja-JP" sz="2400" dirty="0" smtClean="0"/>
              <a:t>“K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pp</a:t>
            </a:r>
            <a:r>
              <a:rPr lang="en-US" altLang="ja-JP" sz="2400" dirty="0"/>
              <a:t>” and </a:t>
            </a:r>
            <a:r>
              <a:rPr lang="en-US" altLang="ja-JP" sz="2400" dirty="0">
                <a:latin typeface="Symbol" panose="05050102010706020507" pitchFamily="18" charset="2"/>
              </a:rPr>
              <a:t>L</a:t>
            </a:r>
            <a:r>
              <a:rPr lang="en-US" altLang="ja-JP" sz="2400" baseline="30000" dirty="0"/>
              <a:t>*</a:t>
            </a:r>
            <a:r>
              <a:rPr lang="en-US" altLang="ja-JP" sz="2400" dirty="0"/>
              <a:t> signals </a:t>
            </a:r>
            <a:r>
              <a:rPr lang="en-US" altLang="ja-JP" sz="2400" dirty="0" smtClean="0"/>
              <a:t>can be seen in this region</a:t>
            </a:r>
            <a:endParaRPr lang="en-US" altLang="ja-JP" sz="2400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5364088" y="5553236"/>
            <a:ext cx="3260671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6156176" y="5553236"/>
            <a:ext cx="0" cy="972108"/>
          </a:xfrm>
          <a:prstGeom prst="straightConnector1">
            <a:avLst/>
          </a:prstGeom>
          <a:ln w="539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5113776" y="5837202"/>
            <a:ext cx="1114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err="1" smtClean="0">
                <a:solidFill>
                  <a:srgbClr val="FF0000"/>
                </a:solidFill>
              </a:rPr>
              <a:t>q</a:t>
            </a:r>
            <a:r>
              <a:rPr lang="en-US" altLang="ja-JP" sz="2000" b="1" baseline="-25000" dirty="0" err="1" smtClean="0">
                <a:solidFill>
                  <a:srgbClr val="FF0000"/>
                </a:solidFill>
              </a:rPr>
              <a:t>Kn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&lt;0.65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 rot="16200000">
            <a:off x="5890205" y="4451056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</a:t>
            </a:r>
            <a:r>
              <a:rPr kumimoji="1" lang="en-US" altLang="ja-JP" sz="1600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600" b="1" dirty="0" smtClean="0"/>
              <a:t>)</a:t>
            </a:r>
            <a:endParaRPr kumimoji="1" lang="ja-JP" altLang="en-US" sz="1600" b="1" dirty="0"/>
          </a:p>
        </p:txBody>
      </p:sp>
      <p:sp>
        <p:nvSpPr>
          <p:cNvPr id="41" name="テキスト ボックス 40"/>
          <p:cNvSpPr txBox="1"/>
          <p:nvPr/>
        </p:nvSpPr>
        <p:spPr>
          <a:xfrm rot="16200000">
            <a:off x="6250753" y="4467414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M(K</a:t>
            </a:r>
            <a:r>
              <a:rPr kumimoji="1" lang="en-US" altLang="ja-JP" sz="1600" b="1" baseline="30000" dirty="0" smtClean="0"/>
              <a:t>-</a:t>
            </a:r>
            <a:r>
              <a:rPr kumimoji="1" lang="en-US" altLang="ja-JP" sz="1600" b="1" dirty="0" smtClean="0"/>
              <a:t>p)</a:t>
            </a:r>
            <a:endParaRPr kumimoji="1" lang="ja-JP" altLang="en-US" sz="1600" b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" t="33846" r="30560" b="8203"/>
          <a:stretch/>
        </p:blipFill>
        <p:spPr bwMode="auto">
          <a:xfrm>
            <a:off x="710418" y="4581128"/>
            <a:ext cx="2856518" cy="215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テキスト ボックス 32"/>
          <p:cNvSpPr txBox="1"/>
          <p:nvPr/>
        </p:nvSpPr>
        <p:spPr>
          <a:xfrm>
            <a:off x="2986108" y="6246351"/>
            <a:ext cx="87395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IM(</a:t>
            </a:r>
            <a:r>
              <a:rPr kumimoji="1" lang="en-US" altLang="ja-JP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)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 rot="16200000">
            <a:off x="594858" y="4591137"/>
            <a:ext cx="47474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chemeClr val="bg1"/>
                </a:solidFill>
              </a:rPr>
              <a:t>q</a:t>
            </a:r>
            <a:r>
              <a:rPr lang="en-US" altLang="ja-JP" b="1" baseline="-25000" dirty="0" err="1" smtClean="0">
                <a:solidFill>
                  <a:schemeClr val="bg1"/>
                </a:solidFill>
              </a:rPr>
              <a:t>Kn</a:t>
            </a:r>
            <a:endParaRPr kumimoji="1" lang="ja-JP" altLang="en-US" b="1" baseline="-25000" dirty="0">
              <a:solidFill>
                <a:schemeClr val="bg1"/>
              </a:solidFill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>
            <a:off x="1177468" y="5589240"/>
            <a:ext cx="2444802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2974503" y="5841268"/>
            <a:ext cx="102143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</a:rPr>
              <a:t>q</a:t>
            </a:r>
            <a:r>
              <a:rPr lang="en-US" altLang="ja-JP" b="1" baseline="-25000" dirty="0" err="1" smtClean="0">
                <a:solidFill>
                  <a:srgbClr val="FF0000"/>
                </a:solidFill>
              </a:rPr>
              <a:t>Kn</a:t>
            </a:r>
            <a:r>
              <a:rPr lang="en-US" altLang="ja-JP" b="1" dirty="0" smtClean="0">
                <a:solidFill>
                  <a:srgbClr val="FF0000"/>
                </a:solidFill>
              </a:rPr>
              <a:t>&lt;0.65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2915816" y="5599247"/>
            <a:ext cx="0" cy="972108"/>
          </a:xfrm>
          <a:prstGeom prst="straightConnector1">
            <a:avLst/>
          </a:prstGeom>
          <a:ln w="539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879915" y="4077072"/>
            <a:ext cx="264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cf.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K</a:t>
            </a:r>
            <a:r>
              <a:rPr lang="en-US" altLang="ja-JP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n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32140" y="4365104"/>
            <a:ext cx="2767104" cy="52322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+ K</a:t>
            </a:r>
            <a:r>
              <a:rPr lang="en-US" altLang="ja-JP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*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 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2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11" grpId="0"/>
      <p:bldP spid="33" grpId="0" animBg="1"/>
      <p:bldP spid="34" grpId="0" animBg="1"/>
      <p:bldP spid="37" grpId="0" animBg="1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コンテンツ プレースホルダ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r="12370"/>
          <a:stretch/>
        </p:blipFill>
        <p:spPr>
          <a:xfrm>
            <a:off x="1835696" y="989945"/>
            <a:ext cx="6176648" cy="5853316"/>
          </a:xfrm>
          <a:prstGeom prst="rect">
            <a:avLst/>
          </a:prstGeom>
        </p:spPr>
      </p:pic>
      <p:pic>
        <p:nvPicPr>
          <p:cNvPr id="13" name="コンテンツ プレースホルダ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1" r="6622"/>
          <a:stretch/>
        </p:blipFill>
        <p:spPr>
          <a:xfrm>
            <a:off x="1899785" y="1048621"/>
            <a:ext cx="6128599" cy="5794640"/>
          </a:xfrm>
          <a:prstGeom prst="rect">
            <a:avLst/>
          </a:prstGeom>
        </p:spPr>
      </p:pic>
      <p:sp>
        <p:nvSpPr>
          <p:cNvPr id="55" name="角丸四角形 54"/>
          <p:cNvSpPr/>
          <p:nvPr/>
        </p:nvSpPr>
        <p:spPr>
          <a:xfrm>
            <a:off x="36004" y="1124743"/>
            <a:ext cx="2051720" cy="212133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Y</a:t>
            </a:r>
            <a:r>
              <a:rPr lang="en-US" altLang="ja-JP" b="1" baseline="30000" dirty="0" smtClean="0"/>
              <a:t>*</a:t>
            </a:r>
            <a:r>
              <a:rPr lang="en-US" altLang="ja-JP" b="1" dirty="0" smtClean="0"/>
              <a:t> </a:t>
            </a:r>
            <a:r>
              <a:rPr lang="en-US" altLang="ja-JP" b="1" dirty="0"/>
              <a:t>CS (</a:t>
            </a:r>
            <a:r>
              <a:rPr lang="en-US" altLang="ja-JP" b="1" dirty="0" err="1"/>
              <a:t>q</a:t>
            </a:r>
            <a:r>
              <a:rPr lang="en-US" altLang="ja-JP" b="1" baseline="-25000" dirty="0" err="1"/>
              <a:t>Kn</a:t>
            </a:r>
            <a:r>
              <a:rPr lang="en-US" altLang="ja-JP" b="1" dirty="0"/>
              <a:t>&lt;0.65)</a:t>
            </a:r>
            <a:endParaRPr kumimoji="1" lang="ja-JP" altLang="en-US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6040739" y="1232756"/>
                <a:ext cx="1695785" cy="54790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8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8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sz="28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739" y="1232756"/>
                <a:ext cx="1695785" cy="547907"/>
              </a:xfrm>
              <a:prstGeom prst="rect">
                <a:avLst/>
              </a:prstGeom>
              <a:blipFill rotWithShape="1">
                <a:blip r:embed="rId4"/>
                <a:stretch>
                  <a:fillRect l="-7554" t="-5556" r="-5755" b="-3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/>
          <p:cNvSpPr txBox="1"/>
          <p:nvPr/>
        </p:nvSpPr>
        <p:spPr>
          <a:xfrm rot="16200000">
            <a:off x="3930810" y="1318708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</a:t>
            </a:r>
            <a:r>
              <a:rPr kumimoji="1" lang="en-US" altLang="ja-JP" sz="1600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600" b="1" dirty="0" smtClean="0"/>
              <a:t>)</a:t>
            </a:r>
            <a:endParaRPr kumimoji="1" lang="ja-JP" altLang="en-US" sz="1600" b="1" dirty="0"/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4858945" y="1349300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M(K</a:t>
            </a:r>
            <a:r>
              <a:rPr kumimoji="1" lang="en-US" altLang="ja-JP" sz="1600" b="1" baseline="30000" dirty="0" smtClean="0"/>
              <a:t>-</a:t>
            </a:r>
            <a:r>
              <a:rPr kumimoji="1" lang="en-US" altLang="ja-JP" sz="1600" b="1" dirty="0" smtClean="0"/>
              <a:t>p)</a:t>
            </a:r>
            <a:endParaRPr kumimoji="1" lang="ja-JP" altLang="en-US" sz="1600" b="1" dirty="0"/>
          </a:p>
        </p:txBody>
      </p:sp>
      <p:sp>
        <p:nvSpPr>
          <p:cNvPr id="26" name="Rectangle 5"/>
          <p:cNvSpPr>
            <a:spLocks/>
          </p:cNvSpPr>
          <p:nvPr/>
        </p:nvSpPr>
        <p:spPr bwMode="auto">
          <a:xfrm>
            <a:off x="5974824" y="2263602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93594" y="2688383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smtClean="0">
                <a:solidFill>
                  <a:srgbClr val="0070C0"/>
                </a:solidFill>
              </a:rPr>
              <a:t>(1520)</a:t>
            </a:r>
            <a:endParaRPr kumimoji="1" lang="ja-JP" altLang="en-US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1520" y="1226375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93059" y="4246639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70C0"/>
                </a:solidFill>
                <a:latin typeface="Symbol" panose="05050102010706020507" pitchFamily="18" charset="2"/>
                <a:ea typeface="Segoe UI Black" panose="020B0A02040204020203" pitchFamily="34" charset="0"/>
                <a:cs typeface="Segoe UI Black" panose="020B0A02040204020203" pitchFamily="34" charset="0"/>
              </a:rPr>
              <a:t>S</a:t>
            </a:r>
            <a:r>
              <a:rPr kumimoji="1" lang="en-US" altLang="ja-JP" sz="2800" b="1" baseline="30000" dirty="0" smtClean="0">
                <a:solidFill>
                  <a:srgbClr val="0070C0"/>
                </a:solidFill>
                <a:latin typeface="Symbol" panose="05050102010706020507" pitchFamily="18" charset="2"/>
                <a:ea typeface="Segoe UI Black" panose="020B0A02040204020203" pitchFamily="34" charset="0"/>
                <a:cs typeface="Segoe UI Black" panose="020B0A02040204020203" pitchFamily="34" charset="0"/>
              </a:rPr>
              <a:t>0</a:t>
            </a:r>
            <a:r>
              <a:rPr kumimoji="1" lang="en-US" altLang="ja-JP" sz="2800" b="1" dirty="0" smtClean="0">
                <a:solidFill>
                  <a:srgbClr val="0070C0"/>
                </a:solidFill>
              </a:rPr>
              <a:t>(1385)</a:t>
            </a:r>
            <a:endParaRPr kumimoji="1" lang="ja-JP" altLang="en-US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344308" y="4149080"/>
            <a:ext cx="1888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pS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pn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phases-space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直線矢印コネクタ 6"/>
          <p:cNvCxnSpPr>
            <a:stCxn id="30" idx="1"/>
          </p:cNvCxnSpPr>
          <p:nvPr/>
        </p:nvCxnSpPr>
        <p:spPr>
          <a:xfrm flipH="1">
            <a:off x="5472100" y="2949993"/>
            <a:ext cx="2321494" cy="2531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2" idx="1"/>
          </p:cNvCxnSpPr>
          <p:nvPr/>
        </p:nvCxnSpPr>
        <p:spPr>
          <a:xfrm flipH="1">
            <a:off x="6216789" y="4564579"/>
            <a:ext cx="1127519" cy="14252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55" idx="3"/>
          </p:cNvCxnSpPr>
          <p:nvPr/>
        </p:nvCxnSpPr>
        <p:spPr>
          <a:xfrm>
            <a:off x="2087724" y="2185411"/>
            <a:ext cx="2876360" cy="138760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6210196" y="1780663"/>
            <a:ext cx="156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= 3.0 nb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endParaRPr kumimoji="1" lang="ja-JP" altLang="en-US" sz="24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1835696" y="4564579"/>
            <a:ext cx="2929073" cy="1498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30393" y="4725144"/>
            <a:ext cx="18474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altLang="ja-JP" sz="2400" dirty="0">
                <a:sym typeface="Wingdings" panose="05000000000000000000" pitchFamily="2" charset="2"/>
              </a:rPr>
              <a:t>~ </a:t>
            </a:r>
            <a:r>
              <a:rPr lang="en-US" altLang="ja-JP" sz="2400" dirty="0"/>
              <a:t>40-80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400" dirty="0" err="1" smtClean="0"/>
              <a:t>b</a:t>
            </a:r>
            <a:endParaRPr lang="en-US" altLang="ja-JP" sz="2400" dirty="0" smtClean="0"/>
          </a:p>
          <a:p>
            <a:pPr marL="0" lvl="1" algn="ctr"/>
            <a:r>
              <a:rPr lang="en-US" altLang="ja-JP" sz="2000" i="1" dirty="0" smtClean="0"/>
              <a:t>[evaluated from</a:t>
            </a:r>
          </a:p>
          <a:p>
            <a:pPr marL="0" lvl="1" algn="ctr"/>
            <a:r>
              <a:rPr lang="en-US" altLang="ja-JP" sz="2000" i="1" dirty="0" smtClean="0"/>
              <a:t> </a:t>
            </a:r>
            <a:r>
              <a:rPr lang="en-US" altLang="ja-JP" sz="2000" dirty="0" smtClean="0">
                <a:latin typeface="Symbol" panose="05050102010706020507" pitchFamily="18" charset="2"/>
              </a:rPr>
              <a:t>S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(1385)</a:t>
            </a:r>
            <a:r>
              <a:rPr lang="en-US" altLang="ja-JP" sz="2000" dirty="0" smtClean="0">
                <a:sym typeface="Wingdings" panose="05000000000000000000" pitchFamily="2" charset="2"/>
              </a:rPr>
              <a:t></a:t>
            </a:r>
            <a:r>
              <a:rPr lang="en-US" altLang="ja-JP" sz="2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000" baseline="30000" dirty="0" err="1" smtClean="0">
                <a:sym typeface="Wingdings" panose="05000000000000000000" pitchFamily="2" charset="2"/>
              </a:rPr>
              <a:t>+</a:t>
            </a:r>
            <a:r>
              <a:rPr lang="en-US" altLang="ja-JP" sz="2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endParaRPr lang="en-US" altLang="ja-JP" sz="2000" dirty="0" smtClean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 marL="0" lvl="1" algn="ctr"/>
            <a:r>
              <a:rPr lang="en-US" altLang="ja-JP" sz="2000" i="1" dirty="0" smtClean="0">
                <a:sym typeface="Wingdings" panose="05000000000000000000" pitchFamily="2" charset="2"/>
              </a:rPr>
              <a:t>measurement</a:t>
            </a:r>
            <a:r>
              <a:rPr lang="en-US" altLang="ja-JP" sz="2000" i="1" dirty="0" smtClean="0"/>
              <a:t>]</a:t>
            </a:r>
            <a:endParaRPr lang="ja-JP" altLang="en-US" sz="2000" i="1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919250" y="3101829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ym typeface="Wingdings" panose="05000000000000000000" pitchFamily="2" charset="2"/>
              </a:rPr>
              <a:t>~ 70 </a:t>
            </a:r>
            <a:r>
              <a:rPr lang="en-US" altLang="ja-JP" sz="2400" dirty="0" err="1">
                <a:latin typeface="Symbol" panose="05050102010706020507" pitchFamily="18" charset="2"/>
              </a:rPr>
              <a:t>m</a:t>
            </a:r>
            <a:r>
              <a:rPr lang="en-US" altLang="ja-JP" sz="2400" dirty="0" err="1"/>
              <a:t>b</a:t>
            </a:r>
            <a:endParaRPr kumimoji="1" lang="ja-JP" altLang="en-US" sz="2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-10190" y="1736812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  <a:sym typeface="Wingdings" panose="05000000000000000000" pitchFamily="2" charset="2"/>
              </a:rPr>
              <a:t>~ 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130-140 </a:t>
            </a:r>
            <a:r>
              <a:rPr lang="en-US" altLang="ja-JP" sz="2800" b="1" dirty="0" err="1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800" b="1" dirty="0" err="1">
                <a:solidFill>
                  <a:schemeClr val="bg1"/>
                </a:solidFill>
              </a:rPr>
              <a:t>b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31961" y="2168860"/>
            <a:ext cx="16258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err="1">
                <a:solidFill>
                  <a:schemeClr val="bg1"/>
                </a:solidFill>
              </a:rPr>
              <a:t>Flatté</a:t>
            </a:r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en-US" altLang="ja-JP" sz="1600" dirty="0" err="1">
                <a:solidFill>
                  <a:schemeClr val="bg1"/>
                </a:solidFill>
              </a:rPr>
              <a:t>param</a:t>
            </a:r>
            <a:r>
              <a:rPr lang="en-US" altLang="ja-JP" sz="1600" dirty="0" smtClean="0">
                <a:solidFill>
                  <a:schemeClr val="bg1"/>
                </a:solidFill>
              </a:rPr>
              <a:t>.: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algn="ctr"/>
            <a:r>
              <a:rPr lang="en-US" altLang="ja-JP" sz="1600" dirty="0" err="1" smtClean="0">
                <a:solidFill>
                  <a:schemeClr val="bg1"/>
                </a:solidFill>
              </a:rPr>
              <a:t>m</a:t>
            </a:r>
            <a:r>
              <a:rPr lang="en-US" altLang="ja-JP" sz="1600" baseline="-25000" dirty="0" err="1" smtClean="0">
                <a:solidFill>
                  <a:schemeClr val="bg1"/>
                </a:solidFill>
              </a:rPr>
              <a:t>R</a:t>
            </a:r>
            <a:r>
              <a:rPr lang="en-US" altLang="ja-JP" sz="1600" dirty="0" smtClean="0">
                <a:solidFill>
                  <a:schemeClr val="bg1"/>
                </a:solidFill>
              </a:rPr>
              <a:t> </a:t>
            </a:r>
            <a:r>
              <a:rPr lang="en-US" altLang="ja-JP" sz="1600" dirty="0">
                <a:solidFill>
                  <a:schemeClr val="bg1"/>
                </a:solidFill>
              </a:rPr>
              <a:t>~ 1418 </a:t>
            </a:r>
            <a:r>
              <a:rPr lang="en-US" altLang="ja-JP" sz="1600" dirty="0" smtClean="0">
                <a:solidFill>
                  <a:schemeClr val="bg1"/>
                </a:solidFill>
              </a:rPr>
              <a:t>MeV/c</a:t>
            </a:r>
          </a:p>
          <a:p>
            <a:pPr algn="ctr"/>
            <a:r>
              <a:rPr lang="en-US" altLang="ja-JP" sz="1600" dirty="0" err="1" smtClean="0">
                <a:solidFill>
                  <a:schemeClr val="bg1"/>
                </a:solidFill>
              </a:rPr>
              <a:t>g</a:t>
            </a:r>
            <a:r>
              <a:rPr lang="en-US" altLang="ja-JP" sz="1600" baseline="-250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pS</a:t>
            </a:r>
            <a:r>
              <a:rPr lang="en-US" altLang="ja-JP" sz="1600" dirty="0" smtClean="0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en-US" altLang="ja-JP" sz="1600" dirty="0" smtClean="0">
                <a:solidFill>
                  <a:schemeClr val="bg1"/>
                </a:solidFill>
              </a:rPr>
              <a:t>~ 1.9E-1</a:t>
            </a:r>
          </a:p>
          <a:p>
            <a:pPr algn="ctr"/>
            <a:r>
              <a:rPr lang="en-US" altLang="ja-JP" sz="1600" dirty="0" smtClean="0">
                <a:solidFill>
                  <a:schemeClr val="bg1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bg1"/>
                </a:solidFill>
              </a:rPr>
              <a:t>g</a:t>
            </a:r>
            <a:r>
              <a:rPr lang="en-US" altLang="ja-JP" sz="1600" baseline="-25000" dirty="0" err="1" smtClean="0">
                <a:solidFill>
                  <a:schemeClr val="bg1"/>
                </a:solidFill>
              </a:rPr>
              <a:t>KN</a:t>
            </a:r>
            <a:r>
              <a:rPr lang="en-US" altLang="ja-JP" sz="1600" dirty="0" smtClean="0">
                <a:solidFill>
                  <a:schemeClr val="bg1"/>
                </a:solidFill>
              </a:rPr>
              <a:t> ~ 1.7E-2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0" grpId="0"/>
      <p:bldP spid="31" grpId="0"/>
      <p:bldP spid="38" grpId="0"/>
      <p:bldP spid="2" grpId="0"/>
      <p:bldP spid="29" grpId="0"/>
      <p:bldP spid="42" grpId="0"/>
      <p:bldP spid="51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22</a:t>
            </a:fld>
            <a:endParaRPr kumimoji="1" lang="ja-JP" altLang="en-US"/>
          </a:p>
        </p:txBody>
      </p:sp>
      <p:grpSp>
        <p:nvGrpSpPr>
          <p:cNvPr id="6146" name="グループ化 6145"/>
          <p:cNvGrpSpPr/>
          <p:nvPr/>
        </p:nvGrpSpPr>
        <p:grpSpPr>
          <a:xfrm>
            <a:off x="429922" y="2987660"/>
            <a:ext cx="2921111" cy="1665476"/>
            <a:chOff x="834591" y="3159843"/>
            <a:chExt cx="2921111" cy="1665476"/>
          </a:xfrm>
        </p:grpSpPr>
        <p:sp>
          <p:nvSpPr>
            <p:cNvPr id="86" name="円/楕円 85"/>
            <p:cNvSpPr/>
            <p:nvPr/>
          </p:nvSpPr>
          <p:spPr>
            <a:xfrm>
              <a:off x="1826889" y="3775047"/>
              <a:ext cx="357188" cy="35718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87" name="直線矢印コネクタ 86"/>
            <p:cNvCxnSpPr/>
            <p:nvPr/>
          </p:nvCxnSpPr>
          <p:spPr>
            <a:xfrm>
              <a:off x="2184077" y="3951259"/>
              <a:ext cx="157162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テキスト ボックス 35"/>
            <p:cNvSpPr txBox="1">
              <a:spLocks noChangeArrowheads="1"/>
            </p:cNvSpPr>
            <p:nvPr/>
          </p:nvSpPr>
          <p:spPr bwMode="auto">
            <a:xfrm>
              <a:off x="2157089" y="3548034"/>
              <a:ext cx="306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latin typeface="Calibri" pitchFamily="34" charset="0"/>
                </a:rPr>
                <a:t>n</a:t>
              </a:r>
              <a:endParaRPr lang="ja-JP" altLang="en-US" dirty="0">
                <a:latin typeface="Calibri" pitchFamily="34" charset="0"/>
              </a:endParaRPr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1278051" y="3493171"/>
              <a:ext cx="357188" cy="357187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テキスト ボックス 96"/>
            <p:cNvSpPr txBox="1"/>
            <p:nvPr/>
          </p:nvSpPr>
          <p:spPr>
            <a:xfrm>
              <a:off x="1035832" y="4455987"/>
              <a:ext cx="952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i="1" dirty="0" smtClean="0">
                  <a:latin typeface="Symbol" panose="05050102010706020507" pitchFamily="18" charset="2"/>
                </a:rPr>
                <a:t>L</a:t>
              </a:r>
              <a:r>
                <a:rPr lang="en-US" altLang="ja-JP" i="1" dirty="0" smtClean="0"/>
                <a:t>(1405)</a:t>
              </a:r>
              <a:endParaRPr lang="ja-JP" altLang="en-US" i="1" baseline="-25000" dirty="0"/>
            </a:p>
          </p:txBody>
        </p:sp>
        <p:cxnSp>
          <p:nvCxnSpPr>
            <p:cNvPr id="93" name="直線矢印コネクタ 92"/>
            <p:cNvCxnSpPr/>
            <p:nvPr/>
          </p:nvCxnSpPr>
          <p:spPr>
            <a:xfrm flipH="1" flipV="1">
              <a:off x="941562" y="3431853"/>
              <a:ext cx="324036" cy="1732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円/楕円 93"/>
            <p:cNvSpPr/>
            <p:nvPr/>
          </p:nvSpPr>
          <p:spPr>
            <a:xfrm>
              <a:off x="1271109" y="4000080"/>
              <a:ext cx="357188" cy="357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テキスト ボックス 35"/>
            <p:cNvSpPr txBox="1">
              <a:spLocks noChangeArrowheads="1"/>
            </p:cNvSpPr>
            <p:nvPr/>
          </p:nvSpPr>
          <p:spPr bwMode="auto">
            <a:xfrm>
              <a:off x="1160245" y="3159843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latin typeface="Calibri" pitchFamily="34" charset="0"/>
                </a:rPr>
                <a:t>p</a:t>
              </a:r>
              <a:endParaRPr lang="ja-JP" altLang="en-US" dirty="0">
                <a:latin typeface="Calibri" pitchFamily="34" charset="0"/>
              </a:endParaRPr>
            </a:p>
          </p:txBody>
        </p:sp>
        <p:cxnSp>
          <p:nvCxnSpPr>
            <p:cNvPr id="98" name="直線矢印コネクタ 97"/>
            <p:cNvCxnSpPr/>
            <p:nvPr/>
          </p:nvCxnSpPr>
          <p:spPr>
            <a:xfrm flipH="1">
              <a:off x="834591" y="4247254"/>
              <a:ext cx="452703" cy="2258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781" y="4081718"/>
            <a:ext cx="2112276" cy="189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1936" y="4035310"/>
            <a:ext cx="2330999" cy="195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テキスト ボックス 182"/>
              <p:cNvSpPr txBox="1"/>
              <p:nvPr/>
            </p:nvSpPr>
            <p:spPr>
              <a:xfrm>
                <a:off x="2922408" y="4005064"/>
                <a:ext cx="1264064" cy="41780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0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0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0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0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0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sz="20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3" name="テキスト ボックス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408" y="4005064"/>
                <a:ext cx="1264064" cy="417807"/>
              </a:xfrm>
              <a:prstGeom prst="rect">
                <a:avLst/>
              </a:prstGeom>
              <a:blipFill rotWithShape="1">
                <a:blip r:embed="rId5"/>
                <a:stretch>
                  <a:fillRect l="-4808" t="-2899" r="-4327" b="-246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テキスト ボックス 183"/>
          <p:cNvSpPr txBox="1"/>
          <p:nvPr/>
        </p:nvSpPr>
        <p:spPr>
          <a:xfrm>
            <a:off x="7696147" y="4131894"/>
            <a:ext cx="952505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IM(</a:t>
            </a:r>
            <a:r>
              <a:rPr kumimoji="1" lang="en-US" altLang="ja-JP" sz="20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000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6153" name="角丸四角形 6152"/>
          <p:cNvSpPr/>
          <p:nvPr/>
        </p:nvSpPr>
        <p:spPr>
          <a:xfrm>
            <a:off x="143508" y="2394244"/>
            <a:ext cx="4032448" cy="36454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6" name="角丸四角形 185"/>
          <p:cNvSpPr/>
          <p:nvPr/>
        </p:nvSpPr>
        <p:spPr>
          <a:xfrm>
            <a:off x="4896036" y="2394244"/>
            <a:ext cx="4032448" cy="36454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155" name="直線矢印コネクタ 6154"/>
          <p:cNvCxnSpPr/>
          <p:nvPr/>
        </p:nvCxnSpPr>
        <p:spPr>
          <a:xfrm flipH="1">
            <a:off x="3665600" y="1925810"/>
            <a:ext cx="1590552" cy="84804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矢印コネクタ 188"/>
          <p:cNvCxnSpPr/>
          <p:nvPr/>
        </p:nvCxnSpPr>
        <p:spPr>
          <a:xfrm>
            <a:off x="5315143" y="2014638"/>
            <a:ext cx="43443" cy="90101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2" name="テキスト ボックス 6161"/>
          <p:cNvSpPr txBox="1"/>
          <p:nvPr/>
        </p:nvSpPr>
        <p:spPr>
          <a:xfrm>
            <a:off x="6013215" y="2420888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1036719" y="2420888"/>
            <a:ext cx="2383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“free” 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</a:t>
            </a:r>
            <a:endParaRPr kumimoji="1" lang="ja-JP" altLang="en-US" sz="2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63" name="テキスト ボックス 6162"/>
          <p:cNvSpPr txBox="1"/>
          <p:nvPr/>
        </p:nvSpPr>
        <p:spPr>
          <a:xfrm>
            <a:off x="102371" y="6103058"/>
            <a:ext cx="8914556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CS of </a:t>
            </a:r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compared to “K</a:t>
            </a:r>
            <a:r>
              <a:rPr kumimoji="1" lang="en-US" altLang="ja-JP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formation</a:t>
            </a:r>
            <a:endParaRPr kumimoji="1" lang="ja-JP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043608" y="872716"/>
            <a:ext cx="6984776" cy="1422426"/>
            <a:chOff x="971600" y="872716"/>
            <a:chExt cx="6984776" cy="1422426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971600" y="872716"/>
              <a:ext cx="6984776" cy="1422426"/>
              <a:chOff x="845586" y="1964246"/>
              <a:chExt cx="6984776" cy="1422426"/>
            </a:xfrm>
          </p:grpSpPr>
          <p:sp>
            <p:nvSpPr>
              <p:cNvPr id="56" name="円/楕円 55"/>
              <p:cNvSpPr/>
              <p:nvPr/>
            </p:nvSpPr>
            <p:spPr>
              <a:xfrm>
                <a:off x="4972855" y="2284064"/>
                <a:ext cx="714380" cy="785818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2560086" y="2446818"/>
                <a:ext cx="357187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2345773" y="2589693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1059898" y="2518255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0" name="直線矢印コネクタ 59"/>
              <p:cNvCxnSpPr/>
              <p:nvPr/>
            </p:nvCxnSpPr>
            <p:spPr>
              <a:xfrm>
                <a:off x="1274211" y="2626205"/>
                <a:ext cx="10001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円/楕円 60"/>
              <p:cNvSpPr/>
              <p:nvPr/>
            </p:nvSpPr>
            <p:spPr>
              <a:xfrm>
                <a:off x="5901549" y="2526317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2" name="直線矢印コネクタ 61"/>
              <p:cNvCxnSpPr/>
              <p:nvPr/>
            </p:nvCxnSpPr>
            <p:spPr>
              <a:xfrm>
                <a:off x="6258737" y="2702529"/>
                <a:ext cx="15716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845586" y="2161068"/>
                <a:ext cx="3754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K-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64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6231749" y="2299304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65" name="円/楕円 64"/>
              <p:cNvSpPr/>
              <p:nvPr/>
            </p:nvSpPr>
            <p:spPr>
              <a:xfrm>
                <a:off x="5282837" y="2694185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2325018" y="2148912"/>
                <a:ext cx="5229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baseline="30000" dirty="0" smtClean="0">
                    <a:latin typeface="Calibri" pitchFamily="34" charset="0"/>
                  </a:rPr>
                  <a:t>3</a:t>
                </a:r>
                <a:r>
                  <a:rPr lang="en-US" altLang="ja-JP" dirty="0" smtClean="0">
                    <a:latin typeface="Calibri" pitchFamily="34" charset="0"/>
                  </a:rPr>
                  <a:t>He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68" name="テキスト ボックス 96"/>
              <p:cNvSpPr txBox="1"/>
              <p:nvPr/>
            </p:nvSpPr>
            <p:spPr>
              <a:xfrm>
                <a:off x="4639643" y="1964246"/>
                <a:ext cx="9525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i="1" dirty="0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i="1" dirty="0" smtClean="0"/>
                  <a:t>(1405)</a:t>
                </a:r>
                <a:endParaRPr lang="ja-JP" altLang="en-US" i="1" baseline="-25000" dirty="0"/>
              </a:p>
            </p:txBody>
          </p:sp>
          <p:sp>
            <p:nvSpPr>
              <p:cNvPr id="70" name="円/楕円 69"/>
              <p:cNvSpPr/>
              <p:nvPr/>
            </p:nvSpPr>
            <p:spPr>
              <a:xfrm>
                <a:off x="5094058" y="2351806"/>
                <a:ext cx="357188" cy="35718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157234" y="2736836"/>
                <a:ext cx="9187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1 GeV/c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2597503" y="2674274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5533988" y="3017340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p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66" name="直線矢印コネクタ 65"/>
            <p:cNvCxnSpPr/>
            <p:nvPr/>
          </p:nvCxnSpPr>
          <p:spPr>
            <a:xfrm flipH="1">
              <a:off x="4855173" y="1610999"/>
              <a:ext cx="3468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グループ化 5"/>
          <p:cNvGrpSpPr/>
          <p:nvPr/>
        </p:nvGrpSpPr>
        <p:grpSpPr>
          <a:xfrm>
            <a:off x="4912787" y="2915652"/>
            <a:ext cx="3511641" cy="1594891"/>
            <a:chOff x="4912787" y="2915652"/>
            <a:chExt cx="3511641" cy="1594891"/>
          </a:xfrm>
        </p:grpSpPr>
        <p:grpSp>
          <p:nvGrpSpPr>
            <p:cNvPr id="160" name="グループ化 159"/>
            <p:cNvGrpSpPr/>
            <p:nvPr/>
          </p:nvGrpSpPr>
          <p:grpSpPr>
            <a:xfrm>
              <a:off x="4912787" y="2915652"/>
              <a:ext cx="3511641" cy="1594891"/>
              <a:chOff x="4298001" y="2897005"/>
              <a:chExt cx="3511641" cy="1594891"/>
            </a:xfrm>
          </p:grpSpPr>
          <p:sp>
            <p:nvSpPr>
              <p:cNvPr id="161" name="円/楕円 160"/>
              <p:cNvSpPr/>
              <p:nvPr/>
            </p:nvSpPr>
            <p:spPr>
              <a:xfrm>
                <a:off x="4952135" y="3330211"/>
                <a:ext cx="714380" cy="785818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円/楕円 161"/>
              <p:cNvSpPr/>
              <p:nvPr/>
            </p:nvSpPr>
            <p:spPr>
              <a:xfrm>
                <a:off x="5880829" y="3572464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3" name="直線矢印コネクタ 162"/>
              <p:cNvCxnSpPr/>
              <p:nvPr/>
            </p:nvCxnSpPr>
            <p:spPr>
              <a:xfrm>
                <a:off x="6238017" y="3748676"/>
                <a:ext cx="15716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6211029" y="3345451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65" name="円/楕円 164"/>
              <p:cNvSpPr/>
              <p:nvPr/>
            </p:nvSpPr>
            <p:spPr>
              <a:xfrm>
                <a:off x="5237887" y="3687401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円/楕円 165"/>
              <p:cNvSpPr/>
              <p:nvPr/>
            </p:nvSpPr>
            <p:spPr>
              <a:xfrm>
                <a:off x="5202168" y="3588855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テキスト ボックス 96"/>
              <p:cNvSpPr txBox="1"/>
              <p:nvPr/>
            </p:nvSpPr>
            <p:spPr>
              <a:xfrm>
                <a:off x="4700357" y="3025695"/>
                <a:ext cx="8050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i="1" dirty="0" smtClean="0"/>
                  <a:t>“K</a:t>
                </a:r>
                <a:r>
                  <a:rPr lang="en-US" altLang="ja-JP" i="1" baseline="30000" dirty="0" smtClean="0"/>
                  <a:t>-</a:t>
                </a:r>
                <a:r>
                  <a:rPr lang="en-US" altLang="ja-JP" i="1" dirty="0" smtClean="0"/>
                  <a:t>pp”</a:t>
                </a:r>
                <a:endParaRPr lang="ja-JP" altLang="en-US" i="1" baseline="-25000" dirty="0"/>
              </a:p>
            </p:txBody>
          </p:sp>
          <p:sp>
            <p:nvSpPr>
              <p:cNvPr id="169" name="円/楕円 168"/>
              <p:cNvSpPr/>
              <p:nvPr/>
            </p:nvSpPr>
            <p:spPr>
              <a:xfrm>
                <a:off x="4565206" y="4134709"/>
                <a:ext cx="357188" cy="35718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0" name="直線矢印コネクタ 169"/>
              <p:cNvCxnSpPr>
                <a:endCxn id="169" idx="7"/>
              </p:cNvCxnSpPr>
              <p:nvPr/>
            </p:nvCxnSpPr>
            <p:spPr>
              <a:xfrm flipH="1">
                <a:off x="4870085" y="3950327"/>
                <a:ext cx="203253" cy="2366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正方形/長方形 170"/>
              <p:cNvSpPr/>
              <p:nvPr/>
            </p:nvSpPr>
            <p:spPr>
              <a:xfrm>
                <a:off x="4298001" y="3878405"/>
                <a:ext cx="343364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>
                    <a:latin typeface="Symbol" panose="05050102010706020507" pitchFamily="18" charset="2"/>
                  </a:rPr>
                  <a:t>L</a:t>
                </a:r>
                <a:endParaRPr lang="ja-JP" altLang="en-US" dirty="0"/>
              </a:p>
            </p:txBody>
          </p:sp>
          <p:sp>
            <p:nvSpPr>
              <p:cNvPr id="172" name="円/楕円 171"/>
              <p:cNvSpPr/>
              <p:nvPr/>
            </p:nvSpPr>
            <p:spPr>
              <a:xfrm>
                <a:off x="5748631" y="2982191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6098992" y="2897005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p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74" name="円/楕円 173"/>
              <p:cNvSpPr/>
              <p:nvPr/>
            </p:nvSpPr>
            <p:spPr>
              <a:xfrm>
                <a:off x="4992359" y="3399896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5" name="直線矢印コネクタ 174"/>
              <p:cNvCxnSpPr/>
              <p:nvPr/>
            </p:nvCxnSpPr>
            <p:spPr>
              <a:xfrm flipV="1">
                <a:off x="5547590" y="3266337"/>
                <a:ext cx="245828" cy="2250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直線矢印コネクタ 70"/>
            <p:cNvCxnSpPr/>
            <p:nvPr/>
          </p:nvCxnSpPr>
          <p:spPr>
            <a:xfrm flipH="1">
              <a:off x="5269219" y="3767323"/>
              <a:ext cx="3468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正方形/長方形 1"/>
          <p:cNvSpPr/>
          <p:nvPr/>
        </p:nvSpPr>
        <p:spPr>
          <a:xfrm>
            <a:off x="2098550" y="2940636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~ </a:t>
            </a:r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</a:t>
            </a:r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ja-JP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7177836" y="2924944"/>
            <a:ext cx="1500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~ </a:t>
            </a:r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20</a:t>
            </a:r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ja-JP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3665600" y="134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Production of </a:t>
            </a:r>
            <a:r>
              <a:rPr lang="en-US" altLang="ja-JP" b="1" dirty="0">
                <a:latin typeface="Symbol" panose="05050102010706020507" pitchFamily="18" charset="2"/>
              </a:rPr>
              <a:t>L</a:t>
            </a:r>
            <a:r>
              <a:rPr lang="en-US" altLang="ja-JP" b="1" dirty="0"/>
              <a:t>(1405)p and </a:t>
            </a:r>
            <a:r>
              <a:rPr lang="en-US" altLang="ja-JP" b="1" dirty="0" smtClean="0"/>
              <a:t>“K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pp”</a:t>
            </a:r>
            <a:endParaRPr kumimoji="1" lang="ja-JP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4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1329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</a:t>
            </a:r>
            <a:r>
              <a:rPr lang="en-US" altLang="ja-JP" sz="6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</a:t>
            </a:r>
            <a:r>
              <a:rPr lang="en-US" altLang="ja-JP" sz="6000" b="1" dirty="0" smtClean="0"/>
              <a:t> </a:t>
            </a:r>
            <a:r>
              <a:rPr lang="en-US" altLang="ja-JP" sz="6000" b="1" dirty="0"/>
              <a:t>in </a:t>
            </a:r>
            <a:r>
              <a:rPr lang="en-US" altLang="ja-JP" sz="6000" b="1" baseline="30000" dirty="0"/>
              <a:t>3</a:t>
            </a:r>
            <a:r>
              <a:rPr lang="en-US" altLang="ja-JP" sz="6000" b="1" dirty="0"/>
              <a:t>He(K</a:t>
            </a:r>
            <a:r>
              <a:rPr lang="en-US" altLang="ja-JP" sz="6000" b="1" baseline="30000" dirty="0"/>
              <a:t>-</a:t>
            </a:r>
            <a:r>
              <a:rPr lang="en-US" altLang="ja-JP" sz="6000" b="1" dirty="0"/>
              <a:t>,</a:t>
            </a:r>
            <a:r>
              <a:rPr lang="en-US" altLang="ja-JP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pS</a:t>
            </a:r>
            <a:r>
              <a:rPr lang="en-US" altLang="ja-JP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sz="6000" b="1" dirty="0"/>
              <a:t>)n</a:t>
            </a:r>
            <a:endParaRPr kumimoji="1" lang="ja-JP" altLang="en-US" sz="6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9612" y="3636313"/>
            <a:ext cx="6944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i="1" dirty="0" smtClean="0"/>
              <a:t>Search for “K</a:t>
            </a:r>
            <a:r>
              <a:rPr lang="en-US" altLang="ja-JP" sz="3200" b="1" i="1" baseline="30000" dirty="0" smtClean="0"/>
              <a:t>-</a:t>
            </a:r>
            <a:r>
              <a:rPr lang="en-US" altLang="ja-JP" sz="3200" b="1" i="1" dirty="0" smtClean="0"/>
              <a:t>pp” </a:t>
            </a:r>
            <a:r>
              <a:rPr lang="en-US" altLang="ja-JP" sz="3200" b="1" i="1" dirty="0" smtClean="0">
                <a:sym typeface="Wingdings" panose="05000000000000000000" pitchFamily="2" charset="2"/>
              </a:rPr>
              <a:t></a:t>
            </a:r>
            <a:r>
              <a:rPr lang="en-US" altLang="ja-JP" sz="3200" b="1" i="1" dirty="0" smtClean="0">
                <a:latin typeface="Symbol" panose="05050102010706020507" pitchFamily="18" charset="2"/>
              </a:rPr>
              <a:t> </a:t>
            </a:r>
            <a:r>
              <a:rPr lang="en-US" altLang="ja-JP" sz="3200" b="1" i="1" dirty="0" err="1" smtClean="0">
                <a:latin typeface="Symbol" panose="05050102010706020507" pitchFamily="18" charset="2"/>
              </a:rPr>
              <a:t>pS</a:t>
            </a:r>
            <a:r>
              <a:rPr lang="en-US" altLang="ja-JP" sz="3200" b="1" i="1" dirty="0" err="1" smtClean="0"/>
              <a:t>N</a:t>
            </a:r>
            <a:r>
              <a:rPr lang="en-US" altLang="ja-JP" sz="3200" b="1" i="1" dirty="0" smtClean="0"/>
              <a:t> </a:t>
            </a:r>
            <a:r>
              <a:rPr lang="en-US" altLang="ja-JP" sz="3200" b="1" i="1" dirty="0"/>
              <a:t>decay channel</a:t>
            </a:r>
            <a:endParaRPr kumimoji="1" lang="ja-JP" alt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4956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5516" y="1160748"/>
            <a:ext cx="4858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“K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 search via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79512" y="4041068"/>
            <a:ext cx="5022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“K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 search via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pS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008" y="3645024"/>
            <a:ext cx="4690484" cy="33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008" y="645385"/>
            <a:ext cx="4690484" cy="33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819812" y="1599183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kumimoji="1"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kumimoji="1" lang="en-US" altLang="ja-JP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mesonic</a:t>
            </a:r>
            <a:r>
              <a:rPr kumimoji="1"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923294" y="4492280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kumimoji="1"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esonic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57200" y="80628"/>
            <a:ext cx="8229600" cy="7560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/>
              <a:t>Two Decay Mode of </a:t>
            </a:r>
            <a:r>
              <a:rPr lang="en-US" altLang="ja-JP" b="1" dirty="0" smtClean="0"/>
              <a:t>“K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pp”</a:t>
            </a:r>
            <a:endParaRPr lang="ja-JP" altLang="en-US" b="1" dirty="0">
              <a:latin typeface="+mn-lt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19812" y="2319590"/>
            <a:ext cx="3495572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FINUDA/DISTO/E27/E15…</a:t>
            </a:r>
            <a:endParaRPr kumimoji="1"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9812" y="5589240"/>
            <a:ext cx="3227102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measurement so far</a:t>
            </a:r>
            <a:endParaRPr kumimoji="1"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08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79512" y="4041068"/>
            <a:ext cx="5022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“K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 search via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pS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008" y="3645024"/>
            <a:ext cx="4690484" cy="33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テキスト ボックス 71"/>
          <p:cNvSpPr txBox="1"/>
          <p:nvPr/>
        </p:nvSpPr>
        <p:spPr>
          <a:xfrm>
            <a:off x="923294" y="4492280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kumimoji="1"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esonic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57200" y="80628"/>
            <a:ext cx="8229600" cy="7560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/>
              <a:t>Two Decay Mode of </a:t>
            </a:r>
            <a:r>
              <a:rPr lang="en-US" altLang="ja-JP" b="1" dirty="0" smtClean="0"/>
              <a:t>“K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pp”</a:t>
            </a:r>
            <a:endParaRPr lang="ja-JP" altLang="en-US" b="1" dirty="0">
              <a:latin typeface="+mn-lt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9812" y="5589240"/>
            <a:ext cx="3227102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measurement so far</a:t>
            </a:r>
            <a:endParaRPr kumimoji="1"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22232" y="1467941"/>
            <a:ext cx="4473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/>
              <a:t>Theoretically,</a:t>
            </a:r>
          </a:p>
          <a:p>
            <a:pPr algn="ctr"/>
            <a:r>
              <a:rPr kumimoji="1" lang="en-US" altLang="ja-JP" sz="2800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2800" b="1" dirty="0" err="1" smtClean="0"/>
              <a:t>N</a:t>
            </a:r>
            <a:r>
              <a:rPr kumimoji="1" lang="en-US" altLang="ja-JP" sz="2800" b="1" dirty="0" smtClean="0"/>
              <a:t> decay is expected to be</a:t>
            </a:r>
          </a:p>
          <a:p>
            <a:pPr algn="ctr"/>
            <a:r>
              <a:rPr kumimoji="1" lang="en-US" altLang="ja-JP" sz="2800" b="1" dirty="0" smtClean="0"/>
              <a:t>the dominant channel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352462" y="1016732"/>
            <a:ext cx="3851920" cy="2286797"/>
            <a:chOff x="5292080" y="908720"/>
            <a:chExt cx="3851920" cy="2286797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5292080" y="908720"/>
              <a:ext cx="3579361" cy="2286797"/>
              <a:chOff x="5292080" y="908720"/>
              <a:chExt cx="3579361" cy="2286797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5704" y="1207873"/>
                <a:ext cx="2975737" cy="1916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 Box 5"/>
              <p:cNvSpPr txBox="1">
                <a:spLocks noChangeArrowheads="1"/>
              </p:cNvSpPr>
              <p:nvPr/>
            </p:nvSpPr>
            <p:spPr bwMode="auto">
              <a:xfrm>
                <a:off x="6073933" y="908720"/>
                <a:ext cx="278254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400" dirty="0" err="1" smtClean="0"/>
                  <a:t>S.Ohnish</a:t>
                </a:r>
                <a:r>
                  <a:rPr lang="en-US" altLang="ja-JP" sz="1400" dirty="0" smtClean="0"/>
                  <a:t> </a:t>
                </a:r>
                <a:r>
                  <a:rPr lang="en-US" altLang="ja-JP" sz="1400" dirty="0"/>
                  <a:t>et al</a:t>
                </a:r>
                <a:r>
                  <a:rPr lang="en-US" altLang="ja-JP" sz="1400" dirty="0" smtClean="0"/>
                  <a:t>.,PRC88(2013)025204</a:t>
                </a: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 rot="16200000">
                <a:off x="4451273" y="1831490"/>
                <a:ext cx="22048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400" dirty="0"/>
                  <a:t>kaon absorption </a:t>
                </a:r>
                <a:r>
                  <a:rPr lang="en-US" altLang="ja-JP" sz="1400" dirty="0" smtClean="0"/>
                  <a:t>probability</a:t>
                </a:r>
              </a:p>
              <a:p>
                <a:pPr algn="ctr"/>
                <a:r>
                  <a:rPr kumimoji="1" lang="en-US" altLang="ja-JP" sz="1400" dirty="0" smtClean="0"/>
                  <a:t>of </a:t>
                </a:r>
                <a:r>
                  <a:rPr kumimoji="1" lang="en-US" altLang="ja-JP" sz="1400" dirty="0" smtClean="0">
                    <a:latin typeface="Symbol" panose="05050102010706020507" pitchFamily="18" charset="2"/>
                  </a:rPr>
                  <a:t>L</a:t>
                </a:r>
                <a:r>
                  <a:rPr kumimoji="1" lang="en-US" altLang="ja-JP" sz="1400" baseline="30000" dirty="0" smtClean="0"/>
                  <a:t>*</a:t>
                </a:r>
                <a:r>
                  <a:rPr kumimoji="1" lang="en-US" altLang="ja-JP" sz="1400" dirty="0" err="1" smtClean="0"/>
                  <a:t>N</a:t>
                </a:r>
                <a:r>
                  <a:rPr kumimoji="1" lang="en-US" altLang="ja-JP" sz="1400" dirty="0" err="1" smtClean="0">
                    <a:sym typeface="Wingdings" panose="05000000000000000000" pitchFamily="2" charset="2"/>
                  </a:rPr>
                  <a:t></a:t>
                </a:r>
                <a:r>
                  <a:rPr kumimoji="1" lang="en-US" altLang="ja-JP" sz="14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pS</a:t>
                </a:r>
                <a:r>
                  <a:rPr kumimoji="1" lang="en-US" altLang="ja-JP" sz="1400" dirty="0" err="1" smtClean="0">
                    <a:sym typeface="Wingdings" panose="05000000000000000000" pitchFamily="2" charset="2"/>
                  </a:rPr>
                  <a:t>N</a:t>
                </a:r>
                <a:r>
                  <a:rPr kumimoji="1" lang="en-US" altLang="ja-JP" sz="1400" dirty="0" smtClean="0">
                    <a:sym typeface="Wingdings" panose="05000000000000000000" pitchFamily="2" charset="2"/>
                  </a:rPr>
                  <a:t>/</a:t>
                </a:r>
                <a:r>
                  <a:rPr kumimoji="1" lang="en-US" altLang="ja-JP" sz="1400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kumimoji="1" lang="en-US" altLang="ja-JP" sz="1400" dirty="0" smtClean="0">
                    <a:sym typeface="Wingdings" panose="05000000000000000000" pitchFamily="2" charset="2"/>
                  </a:rPr>
                  <a:t>N</a:t>
                </a:r>
                <a:endParaRPr kumimoji="1" lang="ja-JP" altLang="en-US" sz="1400" dirty="0"/>
              </a:p>
            </p:txBody>
          </p:sp>
          <p:cxnSp>
            <p:nvCxnSpPr>
              <p:cNvPr id="21" name="直線矢印コネクタ 20"/>
              <p:cNvCxnSpPr/>
              <p:nvPr/>
            </p:nvCxnSpPr>
            <p:spPr>
              <a:xfrm flipH="1" flipV="1">
                <a:off x="8244408" y="1574995"/>
                <a:ext cx="54006" cy="2160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/>
              <p:nvPr/>
            </p:nvCxnSpPr>
            <p:spPr>
              <a:xfrm flipH="1">
                <a:off x="7884368" y="2511099"/>
                <a:ext cx="324036" cy="1080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テキスト ボックス 15"/>
            <p:cNvSpPr txBox="1"/>
            <p:nvPr/>
          </p:nvSpPr>
          <p:spPr>
            <a:xfrm>
              <a:off x="8023180" y="2270393"/>
              <a:ext cx="1040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Symbol" panose="05050102010706020507" pitchFamily="18" charset="2"/>
                </a:rPr>
                <a:t>L</a:t>
              </a:r>
              <a:r>
                <a:rPr kumimoji="1" lang="en-US" altLang="ja-JP" sz="1400" dirty="0" smtClean="0"/>
                <a:t>N channel</a:t>
              </a:r>
              <a:endParaRPr kumimoji="1" lang="ja-JP" altLang="en-US" sz="14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8023180" y="1719011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err="1" smtClean="0">
                  <a:latin typeface="Symbol" panose="05050102010706020507" pitchFamily="18" charset="2"/>
                  <a:ea typeface="Segoe UI Black" panose="020B0A02040204020203" pitchFamily="34" charset="0"/>
                  <a:cs typeface="Segoe UI Black" panose="020B0A02040204020203" pitchFamily="34" charset="0"/>
                </a:rPr>
                <a:t>pS</a:t>
              </a:r>
              <a:r>
                <a:rPr kumimoji="1" lang="en-US" altLang="ja-JP" sz="1400" dirty="0" err="1" smtClean="0"/>
                <a:t>N</a:t>
              </a:r>
              <a:r>
                <a:rPr kumimoji="1" lang="en-US" altLang="ja-JP" sz="1400" dirty="0" smtClean="0"/>
                <a:t> channel</a:t>
              </a:r>
              <a:endParaRPr kumimoji="1" lang="ja-JP" altLang="en-US" sz="1400" dirty="0"/>
            </a:p>
          </p:txBody>
        </p:sp>
      </p:grpSp>
      <p:sp>
        <p:nvSpPr>
          <p:cNvPr id="3" name="角丸四角形 2"/>
          <p:cNvSpPr/>
          <p:nvPr/>
        </p:nvSpPr>
        <p:spPr>
          <a:xfrm>
            <a:off x="251520" y="944724"/>
            <a:ext cx="8543794" cy="26282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コンテンツ プレースホルダ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1" r="12808"/>
          <a:stretch/>
        </p:blipFill>
        <p:spPr>
          <a:xfrm>
            <a:off x="1871700" y="880840"/>
            <a:ext cx="4986436" cy="39359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 r="3665"/>
          <a:stretch/>
        </p:blipFill>
        <p:spPr>
          <a:xfrm>
            <a:off x="1871700" y="4405213"/>
            <a:ext cx="5505489" cy="243754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IM(</a:t>
            </a:r>
            <a:r>
              <a:rPr lang="en-US" altLang="ja-JP" b="1" dirty="0" err="1" smtClean="0">
                <a:latin typeface="Symbol" panose="05050102010706020507" pitchFamily="18" charset="2"/>
              </a:rPr>
              <a:t>pS</a:t>
            </a:r>
            <a:r>
              <a:rPr lang="en-US" altLang="ja-JP" b="1" dirty="0" err="1" smtClean="0">
                <a:latin typeface="+mn-lt"/>
              </a:rPr>
              <a:t>p</a:t>
            </a:r>
            <a:r>
              <a:rPr lang="en-US" altLang="ja-JP" b="1" dirty="0" smtClean="0"/>
              <a:t>) </a:t>
            </a:r>
            <a:r>
              <a:rPr lang="en-US" altLang="ja-JP" b="1" dirty="0"/>
              <a:t>vs. cos(</a:t>
            </a:r>
            <a:r>
              <a:rPr lang="en-US" altLang="ja-JP" b="1" dirty="0" err="1">
                <a:latin typeface="Symbol" panose="05050102010706020507" pitchFamily="18" charset="2"/>
              </a:rPr>
              <a:t>q</a:t>
            </a:r>
            <a:r>
              <a:rPr lang="en-US" altLang="ja-JP" b="1" baseline="-25000" dirty="0" err="1"/>
              <a:t>n</a:t>
            </a:r>
            <a:r>
              <a:rPr lang="en-US" altLang="ja-JP" b="1" baseline="30000" dirty="0" err="1"/>
              <a:t>CM</a:t>
            </a:r>
            <a:r>
              <a:rPr lang="en-US" altLang="ja-JP" b="1" dirty="0"/>
              <a:t>)</a:t>
            </a:r>
            <a:endParaRPr kumimoji="1" lang="ja-JP" altLang="en-US" b="1" dirty="0">
              <a:latin typeface="+mn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3203486" y="1128977"/>
            <a:ext cx="83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</a:t>
            </a:r>
            <a:r>
              <a:rPr kumimoji="1" lang="en-US" altLang="ja-JP" sz="1600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600" b="1" dirty="0" err="1" smtClean="0"/>
              <a:t>p</a:t>
            </a:r>
            <a:r>
              <a:rPr kumimoji="1" lang="en-US" altLang="ja-JP" sz="1600" b="1" dirty="0" smtClean="0"/>
              <a:t>)</a:t>
            </a:r>
            <a:endParaRPr kumimoji="1" lang="ja-JP" altLang="en-US" sz="1600" b="1" dirty="0"/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3641791" y="1145335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M(K</a:t>
            </a:r>
            <a:r>
              <a:rPr kumimoji="1" lang="en-US" altLang="ja-JP" sz="1600" b="1" baseline="30000" dirty="0" smtClean="0"/>
              <a:t>-</a:t>
            </a:r>
            <a:r>
              <a:rPr kumimoji="1" lang="en-US" altLang="ja-JP" sz="1600" b="1" dirty="0" smtClean="0"/>
              <a:t>pp)</a:t>
            </a:r>
            <a:endParaRPr kumimoji="1" lang="ja-JP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4911761" y="973813"/>
                <a:ext cx="1670650" cy="4828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sz="24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761" y="973813"/>
                <a:ext cx="1670650" cy="482824"/>
              </a:xfrm>
              <a:prstGeom prst="rect">
                <a:avLst/>
              </a:prstGeom>
              <a:blipFill rotWithShape="1">
                <a:blip r:embed="rId4"/>
                <a:stretch>
                  <a:fillRect l="-5839" t="-5063" r="-4745" b="-291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/>
          <p:cNvSpPr txBox="1"/>
          <p:nvPr/>
        </p:nvSpPr>
        <p:spPr>
          <a:xfrm rot="16200000">
            <a:off x="1378693" y="5319154"/>
            <a:ext cx="1505669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cos(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q</a:t>
            </a:r>
            <a:r>
              <a:rPr kumimoji="1" lang="en-US" altLang="ja-JP" sz="2400" b="1" baseline="-25000" dirty="0" err="1" smtClean="0">
                <a:solidFill>
                  <a:schemeClr val="bg1"/>
                </a:solidFill>
              </a:rPr>
              <a:t>n</a:t>
            </a:r>
            <a:r>
              <a:rPr kumimoji="1" lang="en-US" altLang="ja-JP" sz="2400" b="1" baseline="-25000" dirty="0" smtClean="0">
                <a:solidFill>
                  <a:schemeClr val="bg1"/>
                </a:solidFill>
              </a:rPr>
              <a:t>-miss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ectangle 5"/>
          <p:cNvSpPr>
            <a:spLocks/>
          </p:cNvSpPr>
          <p:nvPr/>
        </p:nvSpPr>
        <p:spPr bwMode="auto">
          <a:xfrm rot="19417915">
            <a:off x="5104248" y="1920439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 smtClean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  <a:endParaRPr lang="en-US" altLang="ja-JP" sz="2800" i="1" dirty="0">
              <a:ln w="18415" cmpd="sng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noFill/>
              <a:latin typeface="Helvetica" charset="0"/>
              <a:ea typeface="ＭＳ Ｐゴシック" charset="-128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5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kuma\Desktop\fit_piSpn_2S-2_woL14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00" y="518688"/>
            <a:ext cx="5219341" cy="427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9" r="4366"/>
          <a:stretch/>
        </p:blipFill>
        <p:spPr>
          <a:xfrm>
            <a:off x="1835697" y="4374822"/>
            <a:ext cx="5394137" cy="2474558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IM(</a:t>
            </a:r>
            <a:r>
              <a:rPr lang="en-US" altLang="ja-JP" b="1" dirty="0" err="1" smtClean="0">
                <a:latin typeface="Symbol" panose="05050102010706020507" pitchFamily="18" charset="2"/>
              </a:rPr>
              <a:t>pS</a:t>
            </a:r>
            <a:r>
              <a:rPr lang="en-US" altLang="ja-JP" b="1" dirty="0" err="1" smtClean="0">
                <a:latin typeface="+mn-lt"/>
              </a:rPr>
              <a:t>p</a:t>
            </a:r>
            <a:r>
              <a:rPr lang="en-US" altLang="ja-JP" b="1" dirty="0" smtClean="0"/>
              <a:t>) </a:t>
            </a:r>
            <a:r>
              <a:rPr lang="en-US" altLang="ja-JP" b="1" dirty="0"/>
              <a:t>vs. Momentum Transfer </a:t>
            </a:r>
            <a:r>
              <a:rPr lang="en-US" altLang="ja-JP" b="1" dirty="0" err="1" smtClean="0"/>
              <a:t>q</a:t>
            </a:r>
            <a:r>
              <a:rPr lang="en-US" altLang="ja-JP" b="1" baseline="-25000" dirty="0" err="1" smtClean="0"/>
              <a:t>Kn</a:t>
            </a:r>
            <a:endParaRPr kumimoji="1" lang="ja-JP" altLang="en-US" b="1" dirty="0">
              <a:latin typeface="+mn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1781323" y="5229136"/>
            <a:ext cx="57041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chemeClr val="bg1"/>
                </a:solidFill>
              </a:rPr>
              <a:t>q</a:t>
            </a:r>
            <a:r>
              <a:rPr kumimoji="1" lang="en-US" altLang="ja-JP" sz="2400" b="1" baseline="-25000" dirty="0" err="1" smtClean="0">
                <a:solidFill>
                  <a:schemeClr val="bg1"/>
                </a:solidFill>
              </a:rPr>
              <a:t>Kn</a:t>
            </a:r>
            <a:endParaRPr kumimoji="1" lang="ja-JP" altLang="en-US" sz="2400" b="1" baseline="-25000" dirty="0">
              <a:solidFill>
                <a:schemeClr val="bg1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2676380" y="5625244"/>
            <a:ext cx="3870028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627785" y="2545740"/>
            <a:ext cx="1211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2 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752021" y="1376772"/>
            <a:ext cx="2140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altLang="ja-JP" sz="24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&lt;0.65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GeV/c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3589150" y="3016116"/>
            <a:ext cx="406787" cy="98894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3563889" y="5625244"/>
            <a:ext cx="0" cy="972108"/>
          </a:xfrm>
          <a:prstGeom prst="straightConnector1">
            <a:avLst/>
          </a:prstGeom>
          <a:ln w="539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2447765" y="5873206"/>
            <a:ext cx="1114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err="1" smtClean="0">
                <a:solidFill>
                  <a:srgbClr val="FF0000"/>
                </a:solidFill>
              </a:rPr>
              <a:t>q</a:t>
            </a:r>
            <a:r>
              <a:rPr lang="en-US" altLang="ja-JP" sz="2000" b="1" baseline="-25000" dirty="0" err="1" smtClean="0">
                <a:solidFill>
                  <a:srgbClr val="FF0000"/>
                </a:solidFill>
              </a:rPr>
              <a:t>Kn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&lt;0.65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3170606" y="1128977"/>
            <a:ext cx="83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</a:t>
            </a:r>
            <a:r>
              <a:rPr kumimoji="1" lang="en-US" altLang="ja-JP" sz="1600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600" b="1" dirty="0" err="1" smtClean="0"/>
              <a:t>p</a:t>
            </a:r>
            <a:r>
              <a:rPr kumimoji="1" lang="en-US" altLang="ja-JP" sz="1600" b="1" dirty="0" smtClean="0"/>
              <a:t>)</a:t>
            </a:r>
            <a:endParaRPr kumimoji="1" lang="ja-JP" altLang="en-US" sz="1600" b="1" dirty="0"/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3608911" y="1145335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M(K</a:t>
            </a:r>
            <a:r>
              <a:rPr kumimoji="1" lang="en-US" altLang="ja-JP" sz="1600" b="1" baseline="30000" dirty="0" smtClean="0"/>
              <a:t>-</a:t>
            </a:r>
            <a:r>
              <a:rPr kumimoji="1" lang="en-US" altLang="ja-JP" sz="1600" b="1" dirty="0" smtClean="0"/>
              <a:t>pp)</a:t>
            </a:r>
            <a:endParaRPr kumimoji="1" lang="ja-JP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4875758" y="973813"/>
                <a:ext cx="1670650" cy="4828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sz="24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758" y="973813"/>
                <a:ext cx="1670650" cy="482824"/>
              </a:xfrm>
              <a:prstGeom prst="rect">
                <a:avLst/>
              </a:prstGeom>
              <a:blipFill rotWithShape="1">
                <a:blip r:embed="rId5"/>
                <a:stretch>
                  <a:fillRect l="-5839" t="-5063" r="-4745" b="-291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5"/>
          <p:cNvSpPr>
            <a:spLocks/>
          </p:cNvSpPr>
          <p:nvPr/>
        </p:nvSpPr>
        <p:spPr bwMode="auto">
          <a:xfrm rot="19417915">
            <a:off x="4672200" y="2073151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 smtClean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  <a:endParaRPr lang="en-US" altLang="ja-JP" sz="2800" i="1" dirty="0">
              <a:ln w="18415" cmpd="sng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noFill/>
              <a:latin typeface="Helvetica" charset="0"/>
              <a:ea typeface="ＭＳ Ｐゴシック" charset="-128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sakuma\Desktop\fit_piSpn_2S-2_woL14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952"/>
            <a:ext cx="6660740" cy="386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662A-8F8C-4253-BC41-E9AED5052DD7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18"/>
          <a:stretch/>
        </p:blipFill>
        <p:spPr bwMode="auto">
          <a:xfrm>
            <a:off x="2519772" y="0"/>
            <a:ext cx="612067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 bwMode="auto">
          <a:xfrm rot="19638817">
            <a:off x="6490527" y="4507127"/>
            <a:ext cx="20037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2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88692" y="1052736"/>
            <a:ext cx="1258678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IM(</a:t>
            </a:r>
            <a:r>
              <a:rPr kumimoji="1" lang="en-US" altLang="ja-JP" sz="28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91980" y="2528900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~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20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067944" y="5822104"/>
            <a:ext cx="1027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~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427" y="2927846"/>
            <a:ext cx="3869136" cy="1077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decay is dominant</a:t>
            </a:r>
          </a:p>
          <a:p>
            <a:pPr algn="ctr"/>
            <a:r>
              <a:rPr lang="en-US" altLang="ja-JP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M(K</a:t>
            </a:r>
            <a:r>
              <a:rPr lang="en-US" altLang="ja-JP" sz="32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pp)</a:t>
            </a:r>
          </a:p>
        </p:txBody>
      </p:sp>
      <p:cxnSp>
        <p:nvCxnSpPr>
          <p:cNvPr id="3" name="直線矢印コネクタ 2"/>
          <p:cNvCxnSpPr/>
          <p:nvPr/>
        </p:nvCxnSpPr>
        <p:spPr>
          <a:xfrm flipV="1">
            <a:off x="3882563" y="3117281"/>
            <a:ext cx="1157489" cy="311719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stCxn id="13" idx="3"/>
          </p:cNvCxnSpPr>
          <p:nvPr/>
        </p:nvCxnSpPr>
        <p:spPr>
          <a:xfrm>
            <a:off x="3882563" y="3466455"/>
            <a:ext cx="1213226" cy="2554833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976156" y="3861048"/>
                <a:ext cx="1888146" cy="54790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8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8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sz="2800" b="1" dirty="0" smtClean="0">
                    <a:solidFill>
                      <a:schemeClr val="bg1"/>
                    </a:solidFill>
                  </a:rPr>
                  <a:t>p)</a:t>
                </a:r>
                <a:endParaRPr kumimoji="1" lang="ja-JP" alt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156" y="3861048"/>
                <a:ext cx="1888146" cy="547907"/>
              </a:xfrm>
              <a:prstGeom prst="rect">
                <a:avLst/>
              </a:prstGeom>
              <a:blipFill rotWithShape="1">
                <a:blip r:embed="rId4"/>
                <a:stretch>
                  <a:fillRect l="-6452" t="-5556" r="-5161" b="-3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/>
          <p:cNvSpPr/>
          <p:nvPr/>
        </p:nvSpPr>
        <p:spPr>
          <a:xfrm>
            <a:off x="6593702" y="3465004"/>
            <a:ext cx="1794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altLang="ja-JP" sz="20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&lt;0.65 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GeV/c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7" y="4573949"/>
            <a:ext cx="2565510" cy="18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14" y="648272"/>
            <a:ext cx="2565510" cy="18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520006"/>
            <a:ext cx="6002639" cy="576253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r>
                  <a:rPr lang="en-US" altLang="ja-JP" b="1" dirty="0"/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ja-JP" b="1" dirty="0"/>
                  <a:t>) </a:t>
                </a:r>
                <a:r>
                  <a:rPr lang="en-US" altLang="ja-JP" b="1" dirty="0" smtClean="0"/>
                  <a:t>vs. </a:t>
                </a:r>
                <a:r>
                  <a:rPr lang="en-US" altLang="ja-JP" b="1" dirty="0"/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b="1" i="1" dirty="0"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lang="en-US" altLang="ja-JP" b="1" dirty="0"/>
                  <a:t>)</a:t>
                </a:r>
                <a:endParaRPr kumimoji="1" lang="ja-JP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blipFill rotWithShape="1">
                <a:blip r:embed="rId3"/>
                <a:stretch>
                  <a:fillRect t="-7143" b="-325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 rot="16200000">
            <a:off x="2295709" y="5185156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M(</a:t>
            </a:r>
            <a:r>
              <a:rPr kumimoji="1" lang="en-US" altLang="ja-JP" sz="1200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200" b="1" dirty="0" err="1" smtClean="0"/>
              <a:t>p</a:t>
            </a:r>
            <a:r>
              <a:rPr kumimoji="1" lang="en-US" altLang="ja-JP" sz="1200" b="1" dirty="0" smtClean="0"/>
              <a:t>)</a:t>
            </a:r>
            <a:endParaRPr kumimoji="1" lang="ja-JP" altLang="en-US" sz="1200" b="1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2679729" y="5170193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M(K</a:t>
            </a:r>
            <a:r>
              <a:rPr kumimoji="1" lang="en-US" altLang="ja-JP" sz="1200" b="1" baseline="30000" dirty="0" smtClean="0"/>
              <a:t>-</a:t>
            </a:r>
            <a:r>
              <a:rPr kumimoji="1" lang="en-US" altLang="ja-JP" sz="1200" b="1" dirty="0" smtClean="0"/>
              <a:t>pp)</a:t>
            </a:r>
            <a:endParaRPr kumimoji="1" lang="ja-JP" altLang="en-US" sz="12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91680" y="3872081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M(</a:t>
            </a:r>
            <a:r>
              <a:rPr kumimoji="1" lang="en-US" altLang="ja-JP" sz="1200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200" b="1" dirty="0" smtClean="0"/>
              <a:t>)</a:t>
            </a:r>
            <a:endParaRPr kumimoji="1" lang="ja-JP" altLang="en-US" sz="12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91680" y="3429000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M(K</a:t>
            </a:r>
            <a:r>
              <a:rPr kumimoji="1" lang="en-US" altLang="ja-JP" sz="1200" b="1" baseline="30000" dirty="0" smtClean="0"/>
              <a:t>-</a:t>
            </a:r>
            <a:r>
              <a:rPr kumimoji="1" lang="en-US" altLang="ja-JP" sz="1200" b="1" dirty="0" smtClean="0"/>
              <a:t>p)</a:t>
            </a:r>
            <a:endParaRPr kumimoji="1" lang="ja-JP" altLang="en-US" sz="1200" b="1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210080" y="3767845"/>
            <a:ext cx="39604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rot="-5400000">
            <a:off x="3166478" y="4635134"/>
            <a:ext cx="39604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-508" y="3537012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smtClean="0"/>
              <a:t>(1405)</a:t>
            </a:r>
            <a:endParaRPr kumimoji="1" lang="ja-JP" altLang="en-US" sz="2400" b="1" baseline="-25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95836" y="4869172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QF</a:t>
            </a:r>
            <a:endParaRPr kumimoji="1" lang="ja-JP" altLang="en-US" sz="2400" b="1" baseline="-25000" dirty="0"/>
          </a:p>
        </p:txBody>
      </p:sp>
      <p:sp>
        <p:nvSpPr>
          <p:cNvPr id="30" name="テキスト ボックス 29"/>
          <p:cNvSpPr txBox="1"/>
          <p:nvPr/>
        </p:nvSpPr>
        <p:spPr>
          <a:xfrm rot="18840000">
            <a:off x="3013713" y="2486404"/>
            <a:ext cx="178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FF0000"/>
                </a:solidFill>
              </a:rPr>
              <a:t>kinematical limit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sp>
        <p:nvSpPr>
          <p:cNvPr id="44" name="Rectangle 5"/>
          <p:cNvSpPr>
            <a:spLocks/>
          </p:cNvSpPr>
          <p:nvPr/>
        </p:nvSpPr>
        <p:spPr bwMode="auto">
          <a:xfrm>
            <a:off x="3350616" y="1186009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26582" y="6231635"/>
            <a:ext cx="5693739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bg1"/>
                </a:solidFill>
              </a:rPr>
              <a:t>Small </a:t>
            </a:r>
            <a:r>
              <a:rPr lang="en-US" altLang="ja-JP" sz="2800" b="1" dirty="0">
                <a:solidFill>
                  <a:schemeClr val="bg1"/>
                </a:solidFill>
              </a:rPr>
              <a:t>phase-space of “K</a:t>
            </a:r>
            <a:r>
              <a:rPr lang="en-US" altLang="ja-JP" sz="2800" b="1" baseline="30000" dirty="0">
                <a:solidFill>
                  <a:schemeClr val="bg1"/>
                </a:solidFill>
              </a:rPr>
              <a:t>-</a:t>
            </a:r>
            <a:r>
              <a:rPr lang="en-US" altLang="ja-JP" sz="2800" b="1" dirty="0">
                <a:solidFill>
                  <a:schemeClr val="bg1"/>
                </a:solidFill>
              </a:rPr>
              <a:t>pp”</a:t>
            </a:r>
            <a:r>
              <a:rPr lang="en-US" altLang="ja-JP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altLang="ja-JP" sz="2800" b="1" dirty="0" err="1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pS</a:t>
            </a:r>
            <a:r>
              <a:rPr lang="en-US" altLang="ja-JP" sz="2800" b="1" dirty="0" err="1">
                <a:solidFill>
                  <a:schemeClr val="bg1"/>
                </a:solidFill>
                <a:sym typeface="Wingdings" panose="05000000000000000000" pitchFamily="2" charset="2"/>
              </a:rPr>
              <a:t>N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2650655" y="3592761"/>
            <a:ext cx="610242" cy="610242"/>
          </a:xfrm>
          <a:prstGeom prst="ellipse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691680" y="4221089"/>
            <a:ext cx="1255002" cy="201054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 rot="18425259">
            <a:off x="2583152" y="3543806"/>
            <a:ext cx="727061" cy="7012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 Region</a:t>
            </a:r>
            <a:endParaRPr kumimoji="1"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2" name="グループ化 91"/>
          <p:cNvGrpSpPr/>
          <p:nvPr/>
        </p:nvGrpSpPr>
        <p:grpSpPr>
          <a:xfrm>
            <a:off x="6731948" y="1573070"/>
            <a:ext cx="2265506" cy="4341632"/>
            <a:chOff x="6842998" y="1715660"/>
            <a:chExt cx="2265506" cy="4341632"/>
          </a:xfrm>
        </p:grpSpPr>
        <p:grpSp>
          <p:nvGrpSpPr>
            <p:cNvPr id="57" name="グループ化 56"/>
            <p:cNvGrpSpPr/>
            <p:nvPr/>
          </p:nvGrpSpPr>
          <p:grpSpPr>
            <a:xfrm>
              <a:off x="6842998" y="1715660"/>
              <a:ext cx="2109105" cy="957256"/>
              <a:chOff x="1493658" y="1057382"/>
              <a:chExt cx="2109105" cy="957256"/>
            </a:xfrm>
          </p:grpSpPr>
          <p:sp>
            <p:nvSpPr>
              <p:cNvPr id="58" name="円/楕円 57"/>
              <p:cNvSpPr/>
              <p:nvPr/>
            </p:nvSpPr>
            <p:spPr>
              <a:xfrm>
                <a:off x="3208158" y="1355288"/>
                <a:ext cx="357187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2993845" y="1498163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円/楕円 59"/>
              <p:cNvSpPr/>
              <p:nvPr/>
            </p:nvSpPr>
            <p:spPr>
              <a:xfrm>
                <a:off x="1707970" y="1426725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1" name="直線矢印コネクタ 60"/>
              <p:cNvCxnSpPr/>
              <p:nvPr/>
            </p:nvCxnSpPr>
            <p:spPr>
              <a:xfrm>
                <a:off x="1922283" y="1534675"/>
                <a:ext cx="50006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493658" y="1069538"/>
                <a:ext cx="3754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K-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63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2973090" y="1057382"/>
                <a:ext cx="5229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baseline="30000" dirty="0" smtClean="0">
                    <a:latin typeface="Calibri" pitchFamily="34" charset="0"/>
                  </a:rPr>
                  <a:t>3</a:t>
                </a:r>
                <a:r>
                  <a:rPr lang="en-US" altLang="ja-JP" dirty="0" smtClean="0">
                    <a:latin typeface="Calibri" pitchFamily="34" charset="0"/>
                  </a:rPr>
                  <a:t>He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64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805306" y="1645306"/>
                <a:ext cx="9187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1 GeV/c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65" name="円/楕円 64"/>
              <p:cNvSpPr/>
              <p:nvPr/>
            </p:nvSpPr>
            <p:spPr>
              <a:xfrm>
                <a:off x="3245575" y="1582744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グループ化 65"/>
            <p:cNvGrpSpPr/>
            <p:nvPr/>
          </p:nvGrpSpPr>
          <p:grpSpPr>
            <a:xfrm>
              <a:off x="7062929" y="4535832"/>
              <a:ext cx="1893192" cy="1521460"/>
              <a:chOff x="834591" y="3159843"/>
              <a:chExt cx="1893192" cy="1521460"/>
            </a:xfrm>
          </p:grpSpPr>
          <p:sp>
            <p:nvSpPr>
              <p:cNvPr id="67" name="円/楕円 66"/>
              <p:cNvSpPr/>
              <p:nvPr/>
            </p:nvSpPr>
            <p:spPr>
              <a:xfrm>
                <a:off x="1826889" y="3775047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8" name="直線矢印コネクタ 67"/>
              <p:cNvCxnSpPr/>
              <p:nvPr/>
            </p:nvCxnSpPr>
            <p:spPr>
              <a:xfrm>
                <a:off x="2193122" y="3952847"/>
                <a:ext cx="53466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2157089" y="3548034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70" name="円/楕円 69"/>
              <p:cNvSpPr/>
              <p:nvPr/>
            </p:nvSpPr>
            <p:spPr>
              <a:xfrm>
                <a:off x="1278051" y="3493171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テキスト ボックス 96"/>
              <p:cNvSpPr txBox="1"/>
              <p:nvPr/>
            </p:nvSpPr>
            <p:spPr>
              <a:xfrm>
                <a:off x="978607" y="4311971"/>
                <a:ext cx="9525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b="1" i="1" dirty="0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b="1" i="1" dirty="0" smtClean="0"/>
                  <a:t>(1405)</a:t>
                </a:r>
                <a:endParaRPr lang="ja-JP" altLang="en-US" b="1" i="1" baseline="-25000" dirty="0"/>
              </a:p>
            </p:txBody>
          </p:sp>
          <p:cxnSp>
            <p:nvCxnSpPr>
              <p:cNvPr id="72" name="直線矢印コネクタ 71"/>
              <p:cNvCxnSpPr/>
              <p:nvPr/>
            </p:nvCxnSpPr>
            <p:spPr>
              <a:xfrm flipH="1" flipV="1">
                <a:off x="941562" y="3431853"/>
                <a:ext cx="324036" cy="1732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円/楕円 72"/>
              <p:cNvSpPr/>
              <p:nvPr/>
            </p:nvSpPr>
            <p:spPr>
              <a:xfrm>
                <a:off x="1271109" y="4000080"/>
                <a:ext cx="357188" cy="35718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1160245" y="3159843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p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cxnSp>
            <p:nvCxnSpPr>
              <p:cNvPr id="75" name="直線矢印コネクタ 74"/>
              <p:cNvCxnSpPr/>
              <p:nvPr/>
            </p:nvCxnSpPr>
            <p:spPr>
              <a:xfrm flipH="1">
                <a:off x="834591" y="4247254"/>
                <a:ext cx="452703" cy="2258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グループ化 75"/>
            <p:cNvGrpSpPr/>
            <p:nvPr/>
          </p:nvGrpSpPr>
          <p:grpSpPr>
            <a:xfrm>
              <a:off x="6954917" y="3104964"/>
              <a:ext cx="2153587" cy="1089412"/>
              <a:chOff x="5082709" y="1016732"/>
              <a:chExt cx="2153587" cy="1089412"/>
            </a:xfrm>
          </p:grpSpPr>
          <p:sp>
            <p:nvSpPr>
              <p:cNvPr id="77" name="円/楕円 76"/>
              <p:cNvSpPr/>
              <p:nvPr/>
            </p:nvSpPr>
            <p:spPr>
              <a:xfrm>
                <a:off x="6303044" y="1434787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8" name="直線矢印コネクタ 77"/>
              <p:cNvCxnSpPr/>
              <p:nvPr/>
            </p:nvCxnSpPr>
            <p:spPr>
              <a:xfrm>
                <a:off x="6696236" y="1612587"/>
                <a:ext cx="54006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6569868" y="1207774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80" name="円/楕円 79"/>
              <p:cNvSpPr/>
              <p:nvPr/>
            </p:nvSpPr>
            <p:spPr>
              <a:xfrm>
                <a:off x="5376754" y="1602655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テキスト ボックス 96"/>
              <p:cNvSpPr txBox="1"/>
              <p:nvPr/>
            </p:nvSpPr>
            <p:spPr>
              <a:xfrm>
                <a:off x="5082709" y="1016732"/>
                <a:ext cx="30649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/>
                  <a:t>p</a:t>
                </a:r>
                <a:endParaRPr lang="ja-JP" altLang="en-US" baseline="-25000" dirty="0"/>
              </a:p>
            </p:txBody>
          </p:sp>
          <p:sp>
            <p:nvSpPr>
              <p:cNvPr id="82" name="円/楕円 81"/>
              <p:cNvSpPr/>
              <p:nvPr/>
            </p:nvSpPr>
            <p:spPr>
              <a:xfrm>
                <a:off x="5229577" y="1307617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5627905" y="1736812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p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cxnSp>
            <p:nvCxnSpPr>
              <p:cNvPr id="84" name="直線矢印コネクタ 83"/>
              <p:cNvCxnSpPr/>
              <p:nvPr/>
            </p:nvCxnSpPr>
            <p:spPr>
              <a:xfrm flipH="1">
                <a:off x="5794230" y="1610999"/>
                <a:ext cx="18857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円/楕円 84"/>
              <p:cNvSpPr/>
              <p:nvPr/>
            </p:nvSpPr>
            <p:spPr>
              <a:xfrm>
                <a:off x="6003375" y="1486495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6" name="下矢印 85"/>
            <p:cNvSpPr/>
            <p:nvPr/>
          </p:nvSpPr>
          <p:spPr>
            <a:xfrm>
              <a:off x="7676604" y="2831784"/>
              <a:ext cx="645826" cy="489204"/>
            </a:xfrm>
            <a:prstGeom prst="downArrow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下矢印 86"/>
            <p:cNvSpPr/>
            <p:nvPr/>
          </p:nvSpPr>
          <p:spPr>
            <a:xfrm>
              <a:off x="7676604" y="4199936"/>
              <a:ext cx="645826" cy="489204"/>
            </a:xfrm>
            <a:prstGeom prst="downArrow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/>
              <p:cNvSpPr txBox="1"/>
              <p:nvPr/>
            </p:nvSpPr>
            <p:spPr>
              <a:xfrm>
                <a:off x="4103948" y="5106416"/>
                <a:ext cx="1670650" cy="4828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sz="24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8" name="テキスト ボックス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48" y="5106416"/>
                <a:ext cx="1670650" cy="482824"/>
              </a:xfrm>
              <a:prstGeom prst="rect">
                <a:avLst/>
              </a:prstGeom>
              <a:blipFill rotWithShape="1">
                <a:blip r:embed="rId4"/>
                <a:stretch>
                  <a:fillRect l="-5474" t="-5063" r="-5109" b="-291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/>
              <p:cNvSpPr txBox="1"/>
              <p:nvPr/>
            </p:nvSpPr>
            <p:spPr>
              <a:xfrm rot="16200000">
                <a:off x="1275770" y="1658914"/>
                <a:ext cx="1479892" cy="4828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9" name="テキスト ボックス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75770" y="1658914"/>
                <a:ext cx="1479892" cy="482824"/>
              </a:xfrm>
              <a:prstGeom prst="rect">
                <a:avLst/>
              </a:prstGeom>
              <a:blipFill rotWithShape="1">
                <a:blip r:embed="rId5"/>
                <a:stretch>
                  <a:fillRect l="-5063" t="-5350" r="-29114" b="-65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5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764704"/>
            <a:ext cx="5065858" cy="486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 8"/>
          <p:cNvSpPr/>
          <p:nvPr/>
        </p:nvSpPr>
        <p:spPr>
          <a:xfrm>
            <a:off x="2257040" y="5625499"/>
            <a:ext cx="4788531" cy="115942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Present Status of </a:t>
            </a:r>
            <a:r>
              <a:rPr kumimoji="1" lang="en-US" altLang="ja-JP" b="1" dirty="0" err="1" smtClean="0"/>
              <a:t>K</a:t>
            </a:r>
            <a:r>
              <a:rPr kumimoji="1" lang="en-US" altLang="ja-JP" b="1" baseline="30000" dirty="0" err="1" smtClean="0"/>
              <a:t>bar</a:t>
            </a:r>
            <a:r>
              <a:rPr kumimoji="1" lang="en-US" altLang="ja-JP" b="1" dirty="0" err="1" smtClean="0"/>
              <a:t>NN</a:t>
            </a:r>
            <a:r>
              <a:rPr kumimoji="1" lang="en-US" altLang="ja-JP" b="1" dirty="0" smtClean="0"/>
              <a:t> </a:t>
            </a:r>
            <a:r>
              <a:rPr lang="en-US" altLang="ja-JP" b="1" dirty="0" smtClean="0"/>
              <a:t>= “K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pp”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2725092" y="3267644"/>
            <a:ext cx="864096" cy="1241476"/>
          </a:xfrm>
          <a:prstGeom prst="round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841216" y="2645296"/>
            <a:ext cx="2016224" cy="1755812"/>
          </a:xfrm>
          <a:prstGeom prst="round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00812" y="4509120"/>
            <a:ext cx="73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77220" y="4401108"/>
            <a:ext cx="195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Phenomenological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09068" y="5697379"/>
            <a:ext cx="4428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Upper limits were also obtained: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solidFill>
                  <a:schemeClr val="bg1"/>
                </a:solidFill>
              </a:rPr>
              <a:t>LEPS@SPring8 [</a:t>
            </a:r>
            <a:r>
              <a:rPr lang="en-US" altLang="ja-JP" sz="2000" b="1" dirty="0">
                <a:solidFill>
                  <a:schemeClr val="bg1"/>
                </a:solidFill>
              </a:rPr>
              <a:t>Inclusive d(</a:t>
            </a:r>
            <a:r>
              <a:rPr lang="en-US" altLang="ja-JP" sz="2000" b="1" dirty="0">
                <a:solidFill>
                  <a:schemeClr val="bg1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2000" b="1" dirty="0">
                <a:solidFill>
                  <a:schemeClr val="bg1"/>
                </a:solidFill>
              </a:rPr>
              <a:t>, </a:t>
            </a:r>
            <a:r>
              <a:rPr lang="en-US" altLang="ja-JP" sz="2000" b="1" dirty="0" err="1">
                <a:solidFill>
                  <a:schemeClr val="bg1"/>
                </a:solidFill>
              </a:rPr>
              <a:t>K</a:t>
            </a:r>
            <a:r>
              <a:rPr lang="en-US" altLang="ja-JP" sz="2000" b="1" baseline="30000" dirty="0" err="1">
                <a:solidFill>
                  <a:schemeClr val="bg1"/>
                </a:solidFill>
              </a:rPr>
              <a:t>+</a:t>
            </a:r>
            <a:r>
              <a:rPr lang="en-US" altLang="ja-JP" sz="2000" b="1" dirty="0" err="1">
                <a:solidFill>
                  <a:schemeClr val="bg1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000" b="1" baseline="30000" dirty="0">
                <a:solidFill>
                  <a:schemeClr val="bg1"/>
                </a:solidFill>
              </a:rPr>
              <a:t>-</a:t>
            </a:r>
            <a:r>
              <a:rPr lang="en-US" altLang="ja-JP" sz="2000" b="1" dirty="0">
                <a:solidFill>
                  <a:schemeClr val="bg1"/>
                </a:solidFill>
              </a:rPr>
              <a:t>)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solidFill>
                  <a:schemeClr val="bg1"/>
                </a:solidFill>
              </a:rPr>
              <a:t>HADES@GSI [</a:t>
            </a:r>
            <a:r>
              <a:rPr lang="en-US" altLang="ja-JP" sz="2000" b="1" dirty="0">
                <a:solidFill>
                  <a:schemeClr val="bg1"/>
                </a:solidFill>
              </a:rPr>
              <a:t>Exclusive </a:t>
            </a:r>
            <a:r>
              <a:rPr lang="en-US" altLang="ja-JP" sz="2000" b="1" dirty="0" err="1">
                <a:solidFill>
                  <a:schemeClr val="bg1"/>
                </a:solidFill>
              </a:rPr>
              <a:t>pp</a:t>
            </a:r>
            <a:r>
              <a:rPr lang="en-US" altLang="ja-JP" sz="2000" b="1" dirty="0" err="1">
                <a:solidFill>
                  <a:schemeClr val="bg1"/>
                </a:solidFill>
                <a:sym typeface="Wingdings" panose="05000000000000000000" pitchFamily="2" charset="2"/>
              </a:rPr>
              <a:t>p</a:t>
            </a:r>
            <a:r>
              <a:rPr lang="en-US" altLang="ja-JP" sz="2000" b="1" dirty="0" err="1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000" b="1" dirty="0" err="1">
                <a:solidFill>
                  <a:schemeClr val="bg1"/>
                </a:solidFill>
                <a:sym typeface="Wingdings" panose="05000000000000000000" pitchFamily="2" charset="2"/>
              </a:rPr>
              <a:t>K</a:t>
            </a:r>
            <a:r>
              <a:rPr lang="en-US" altLang="ja-JP" sz="2000" b="1" baseline="30000" dirty="0" smtClean="0">
                <a:solidFill>
                  <a:schemeClr val="bg1"/>
                </a:solidFill>
                <a:sym typeface="Wingdings" panose="05000000000000000000" pitchFamily="2" charset="2"/>
              </a:rPr>
              <a:t>+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]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617080" y="2006180"/>
            <a:ext cx="996388" cy="124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2" descr="C:\Users\sakuma\Desktop\図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1" y="1340768"/>
            <a:ext cx="1860484" cy="94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84" y="1196752"/>
            <a:ext cx="751957" cy="20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5830255" y="1268760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i="1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p</a:t>
            </a:r>
            <a:r>
              <a:rPr kumimoji="1" lang="en-US" altLang="ja-JP" sz="1400" b="1" i="1" baseline="30000" dirty="0" err="1" smtClean="0">
                <a:solidFill>
                  <a:srgbClr val="00B050"/>
                </a:solidFill>
              </a:rPr>
              <a:t>-</a:t>
            </a:r>
            <a:r>
              <a:rPr kumimoji="1" lang="en-US" altLang="ja-JP" sz="1400" b="1" i="1" dirty="0" err="1" smtClean="0">
                <a:solidFill>
                  <a:srgbClr val="00B050"/>
                </a:solidFill>
              </a:rPr>
              <a:t>d</a:t>
            </a:r>
            <a:r>
              <a:rPr kumimoji="1" lang="en-US" altLang="ja-JP" sz="1400" b="1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K</a:t>
            </a:r>
            <a:r>
              <a:rPr kumimoji="1" lang="en-US" altLang="ja-JP" sz="1400" b="1" i="1" baseline="300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+</a:t>
            </a:r>
            <a:r>
              <a:rPr kumimoji="1" lang="en-US" altLang="ja-JP" sz="1400" b="1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X</a:t>
            </a:r>
            <a:endParaRPr kumimoji="1" lang="ja-JP" altLang="en-US" sz="1400" b="1" i="1" dirty="0">
              <a:solidFill>
                <a:srgbClr val="00B05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29448" y="2024844"/>
            <a:ext cx="806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i="1" dirty="0" err="1" smtClean="0">
                <a:solidFill>
                  <a:srgbClr val="00B050"/>
                </a:solidFill>
              </a:rPr>
              <a:t>pp</a:t>
            </a:r>
            <a:r>
              <a:rPr kumimoji="1" lang="en-US" altLang="ja-JP" sz="1400" b="1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K</a:t>
            </a:r>
            <a:r>
              <a:rPr kumimoji="1" lang="en-US" altLang="ja-JP" sz="1400" b="1" i="1" baseline="30000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+</a:t>
            </a:r>
            <a:r>
              <a:rPr kumimoji="1" lang="en-US" altLang="ja-JP" sz="1400" b="1" i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X</a:t>
            </a:r>
            <a:endParaRPr kumimoji="1" lang="ja-JP" altLang="en-US" sz="1400" b="1" i="1" dirty="0">
              <a:solidFill>
                <a:srgbClr val="00B05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57440" y="3068960"/>
            <a:ext cx="954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>
                <a:solidFill>
                  <a:srgbClr val="00B050"/>
                </a:solidFill>
              </a:rPr>
              <a:t>s</a:t>
            </a:r>
            <a:r>
              <a:rPr kumimoji="1" lang="en-US" altLang="ja-JP" sz="1400" b="1" i="1" dirty="0" smtClean="0">
                <a:solidFill>
                  <a:srgbClr val="00B050"/>
                </a:solidFill>
              </a:rPr>
              <a:t>topped K</a:t>
            </a:r>
            <a:r>
              <a:rPr kumimoji="1" lang="en-US" altLang="ja-JP" sz="1400" b="1" i="1" baseline="30000" dirty="0" smtClean="0">
                <a:solidFill>
                  <a:srgbClr val="00B050"/>
                </a:solidFill>
              </a:rPr>
              <a:t>-</a:t>
            </a:r>
            <a:endParaRPr kumimoji="1" lang="ja-JP" altLang="en-US" sz="1400" b="1" i="1" baseline="30000" dirty="0">
              <a:solidFill>
                <a:srgbClr val="00B050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 rot="20362057">
            <a:off x="5227753" y="884634"/>
            <a:ext cx="1839075" cy="307504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95936" y="3933056"/>
            <a:ext cx="5114542" cy="95410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bg1"/>
                </a:solidFill>
              </a:rPr>
              <a:t>c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omplicated reactions</a:t>
            </a:r>
          </a:p>
          <a:p>
            <a:pPr algn="ctr"/>
            <a:r>
              <a:rPr lang="en-US" altLang="ja-JP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“in-flight K</a:t>
            </a:r>
            <a:r>
              <a:rPr lang="en-US" altLang="ja-JP" sz="2800" b="1" baseline="30000" dirty="0" smtClean="0">
                <a:solidFill>
                  <a:schemeClr val="bg1"/>
                </a:solidFill>
                <a:sym typeface="Wingdings" panose="05000000000000000000" pitchFamily="2" charset="2"/>
              </a:rPr>
              <a:t>-</a:t>
            </a:r>
            <a:r>
              <a:rPr lang="en-US" altLang="ja-JP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” induced reaction 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70081" y="827420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err="1" smtClean="0">
                <a:solidFill>
                  <a:srgbClr val="FF0000"/>
                </a:solidFill>
              </a:rPr>
              <a:t>K</a:t>
            </a:r>
            <a:r>
              <a:rPr lang="en-US" altLang="ja-JP" i="1" baseline="30000" dirty="0" err="1" smtClean="0">
                <a:solidFill>
                  <a:srgbClr val="FF0000"/>
                </a:solidFill>
              </a:rPr>
              <a:t>bar</a:t>
            </a:r>
            <a:r>
              <a:rPr lang="en-US" altLang="ja-JP" i="1" dirty="0" err="1" smtClean="0">
                <a:solidFill>
                  <a:srgbClr val="FF0000"/>
                </a:solidFill>
              </a:rPr>
              <a:t>NN</a:t>
            </a:r>
            <a:r>
              <a:rPr lang="en-US" altLang="ja-JP" i="1" dirty="0" smtClean="0">
                <a:solidFill>
                  <a:srgbClr val="FF0000"/>
                </a:solidFill>
              </a:rPr>
              <a:t> is symbolically </a:t>
            </a:r>
            <a:r>
              <a:rPr lang="en-US" altLang="ja-JP" i="1" dirty="0">
                <a:solidFill>
                  <a:srgbClr val="FF0000"/>
                </a:solidFill>
              </a:rPr>
              <a:t>notated </a:t>
            </a:r>
            <a:r>
              <a:rPr lang="en-US" altLang="ja-JP" i="1" dirty="0" smtClean="0">
                <a:solidFill>
                  <a:srgbClr val="FF0000"/>
                </a:solidFill>
              </a:rPr>
              <a:t>as “K</a:t>
            </a:r>
            <a:r>
              <a:rPr lang="en-US" altLang="ja-JP" i="1" baseline="30000" dirty="0">
                <a:solidFill>
                  <a:srgbClr val="FF0000"/>
                </a:solidFill>
              </a:rPr>
              <a:t>−</a:t>
            </a:r>
            <a:r>
              <a:rPr lang="en-US" altLang="ja-JP" i="1" dirty="0">
                <a:solidFill>
                  <a:srgbClr val="FF0000"/>
                </a:solidFill>
              </a:rPr>
              <a:t>pp</a:t>
            </a:r>
            <a:r>
              <a:rPr lang="en-US" altLang="ja-JP" i="1" dirty="0" smtClean="0">
                <a:solidFill>
                  <a:srgbClr val="FF0000"/>
                </a:solidFill>
              </a:rPr>
              <a:t>” in this talk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4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6497" y="1719252"/>
            <a:ext cx="3424035" cy="352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Conclusions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30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0" y="1088740"/>
                <a:ext cx="6048164" cy="536459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ja-JP" sz="3600" b="1" dirty="0" smtClean="0">
                    <a:sym typeface="Wingdings" panose="05000000000000000000" pitchFamily="2" charset="2"/>
                  </a:rPr>
                  <a:t>We have observed a resonance peak below the K</a:t>
                </a:r>
                <a:r>
                  <a:rPr lang="en-US" altLang="ja-JP" sz="3600" b="1" baseline="30000" dirty="0" smtClean="0">
                    <a:sym typeface="Wingdings" panose="05000000000000000000" pitchFamily="2" charset="2"/>
                  </a:rPr>
                  <a:t>-</a:t>
                </a:r>
                <a:r>
                  <a:rPr lang="en-US" altLang="ja-JP" sz="3600" b="1" dirty="0" smtClean="0">
                    <a:sym typeface="Wingdings" panose="05000000000000000000" pitchFamily="2" charset="2"/>
                  </a:rPr>
                  <a:t>pp threshold in </a:t>
                </a:r>
                <a:r>
                  <a:rPr lang="en-US" altLang="ja-JP" sz="3600" b="1" baseline="30000" dirty="0" smtClean="0">
                    <a:sym typeface="Wingdings" panose="05000000000000000000" pitchFamily="2" charset="2"/>
                  </a:rPr>
                  <a:t>3</a:t>
                </a:r>
                <a:r>
                  <a:rPr lang="en-US" altLang="ja-JP" sz="3600" b="1" dirty="0" smtClean="0">
                    <a:sym typeface="Wingdings" panose="05000000000000000000" pitchFamily="2" charset="2"/>
                  </a:rPr>
                  <a:t>He(K</a:t>
                </a:r>
                <a:r>
                  <a:rPr lang="en-US" altLang="ja-JP" sz="3600" b="1" baseline="30000" dirty="0" smtClean="0">
                    <a:sym typeface="Wingdings" panose="05000000000000000000" pitchFamily="2" charset="2"/>
                  </a:rPr>
                  <a:t>-</a:t>
                </a:r>
                <a:r>
                  <a:rPr lang="en-US" altLang="ja-JP" sz="3600" b="1" dirty="0" smtClean="0">
                    <a:sym typeface="Wingdings" panose="05000000000000000000" pitchFamily="2" charset="2"/>
                  </a:rPr>
                  <a:t>,</a:t>
                </a:r>
                <a:r>
                  <a:rPr lang="en-US" altLang="ja-JP" sz="3600" b="1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lang="en-US" altLang="ja-JP" sz="3600" b="1" dirty="0" err="1" smtClean="0">
                    <a:sym typeface="Wingdings" panose="05000000000000000000" pitchFamily="2" charset="2"/>
                  </a:rPr>
                  <a:t>p</a:t>
                </a:r>
                <a:r>
                  <a:rPr lang="en-US" altLang="ja-JP" sz="3600" b="1" dirty="0" smtClean="0">
                    <a:sym typeface="Wingdings" panose="05000000000000000000" pitchFamily="2" charset="2"/>
                  </a:rPr>
                  <a:t>)n, “K</a:t>
                </a:r>
                <a:r>
                  <a:rPr lang="en-US" altLang="ja-JP" sz="3600" b="1" baseline="30000" dirty="0" smtClean="0">
                    <a:sym typeface="Wingdings" panose="05000000000000000000" pitchFamily="2" charset="2"/>
                  </a:rPr>
                  <a:t>-</a:t>
                </a:r>
                <a:r>
                  <a:rPr lang="en-US" altLang="ja-JP" sz="3600" b="1" dirty="0" smtClean="0">
                    <a:sym typeface="Wingdings" panose="05000000000000000000" pitchFamily="2" charset="2"/>
                  </a:rPr>
                  <a:t>pp”</a:t>
                </a:r>
                <a:endParaRPr lang="en-US" altLang="ja-JP" sz="3600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ja-JP" dirty="0">
                    <a:sym typeface="Wingdings" panose="05000000000000000000" pitchFamily="2" charset="2"/>
                  </a:rPr>
                  <a:t>Binding energy: ~50 MeV</a:t>
                </a:r>
              </a:p>
              <a:p>
                <a:pPr lvl="1"/>
                <a:r>
                  <a:rPr lang="en-US" altLang="ja-JP" dirty="0">
                    <a:sym typeface="Wingdings" panose="05000000000000000000" pitchFamily="2" charset="2"/>
                  </a:rPr>
                  <a:t>Width: ~100 MeV</a:t>
                </a:r>
              </a:p>
              <a:p>
                <a:pPr lvl="1"/>
                <a:r>
                  <a:rPr lang="en-US" altLang="ja-JP" dirty="0">
                    <a:sym typeface="Wingdings" panose="05000000000000000000" pitchFamily="2" charset="2"/>
                  </a:rPr>
                  <a:t>S-wave form factor: ~400 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MeV</a:t>
                </a:r>
              </a:p>
              <a:p>
                <a:endParaRPr lang="en-US" altLang="ja-JP" sz="5700" b="1" dirty="0" smtClean="0">
                  <a:latin typeface="Symbol" panose="05050102010706020507" pitchFamily="18" charset="2"/>
                  <a:sym typeface="Wingdings" panose="05000000000000000000" pitchFamily="2" charset="2"/>
                </a:endParaRPr>
              </a:p>
              <a:p>
                <a:r>
                  <a:rPr lang="en-US" altLang="ja-JP" sz="3600" b="1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lang="en-US" altLang="ja-JP" sz="3600" b="1" dirty="0" smtClean="0">
                    <a:sym typeface="Wingdings" panose="05000000000000000000" pitchFamily="2" charset="2"/>
                  </a:rPr>
                  <a:t>(1405) was clearly observed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3600" b="1" dirty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3600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36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3600" b="1" dirty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3600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ja-JP" sz="3600" b="1" dirty="0"/>
                  <a:t>p </a:t>
                </a:r>
                <a:r>
                  <a:rPr lang="en-US" altLang="ja-JP" sz="3600" b="1" dirty="0" err="1"/>
                  <a:t>n</a:t>
                </a:r>
                <a:r>
                  <a:rPr lang="en-US" altLang="ja-JP" sz="3600" b="1" baseline="-25000" dirty="0" err="1"/>
                  <a:t>miss</a:t>
                </a:r>
                <a:r>
                  <a:rPr lang="en-US" altLang="ja-JP" sz="3600" b="1" dirty="0"/>
                  <a:t> </a:t>
                </a:r>
                <a:r>
                  <a:rPr lang="en-US" altLang="ja-JP" sz="3600" b="1" dirty="0" smtClean="0"/>
                  <a:t>final state</a:t>
                </a:r>
                <a:endParaRPr lang="en-US" altLang="ja-JP" sz="3600" b="1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ja-JP" dirty="0"/>
                  <a:t>Large CS of </a:t>
                </a:r>
                <a:r>
                  <a:rPr lang="en-US" altLang="ja-JP" dirty="0">
                    <a:latin typeface="Symbol" panose="05050102010706020507" pitchFamily="18" charset="2"/>
                  </a:rPr>
                  <a:t>L</a:t>
                </a:r>
                <a:r>
                  <a:rPr lang="en-US" altLang="ja-JP" dirty="0"/>
                  <a:t>*compared to “</a:t>
                </a:r>
                <a:r>
                  <a:rPr lang="en-US" altLang="ja-JP" dirty="0" smtClean="0"/>
                  <a:t>K</a:t>
                </a:r>
                <a:r>
                  <a:rPr lang="en-US" altLang="ja-JP" baseline="30000" dirty="0" smtClean="0"/>
                  <a:t>-</a:t>
                </a:r>
                <a:r>
                  <a:rPr lang="en-US" altLang="ja-JP" dirty="0" smtClean="0"/>
                  <a:t>pp</a:t>
                </a:r>
                <a:r>
                  <a:rPr lang="en-US" altLang="ja-JP" dirty="0" smtClean="0"/>
                  <a:t>” formation</a:t>
                </a:r>
                <a:endParaRPr lang="en-US" altLang="ja-JP" dirty="0"/>
              </a:p>
              <a:p>
                <a:endParaRPr lang="en-US" altLang="ja-JP" sz="5700" b="1" dirty="0" smtClean="0">
                  <a:sym typeface="Wingdings" panose="05000000000000000000" pitchFamily="2" charset="2"/>
                </a:endParaRPr>
              </a:p>
              <a:p>
                <a:r>
                  <a:rPr lang="en-US" altLang="ja-JP" sz="3600" b="1" dirty="0">
                    <a:sym typeface="Wingdings" panose="05000000000000000000" pitchFamily="2" charset="2"/>
                  </a:rPr>
                  <a:t>Weak structure below the K</a:t>
                </a:r>
                <a:r>
                  <a:rPr lang="en-US" altLang="ja-JP" sz="3600" b="1" baseline="30000" dirty="0">
                    <a:sym typeface="Wingdings" panose="05000000000000000000" pitchFamily="2" charset="2"/>
                  </a:rPr>
                  <a:t>-</a:t>
                </a:r>
                <a:r>
                  <a:rPr lang="en-US" altLang="ja-JP" sz="3600" b="1" dirty="0">
                    <a:sym typeface="Wingdings" panose="05000000000000000000" pitchFamily="2" charset="2"/>
                  </a:rPr>
                  <a:t>pp threshold is seen </a:t>
                </a:r>
                <a:r>
                  <a:rPr lang="en-US" altLang="ja-JP" sz="3600" b="1" dirty="0" smtClean="0">
                    <a:sym typeface="Wingdings" panose="05000000000000000000" pitchFamily="2" charset="2"/>
                  </a:rPr>
                  <a:t>in IM</a:t>
                </a:r>
                <a:r>
                  <a:rPr lang="en-US" altLang="ja-JP" sz="3600" b="1" dirty="0"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3600" b="1" dirty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3600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36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3600" b="1" dirty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3600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ja-JP" sz="3600" b="1" dirty="0"/>
                  <a:t>p</a:t>
                </a:r>
                <a:r>
                  <a:rPr lang="en-US" altLang="ja-JP" sz="3600" b="1" dirty="0">
                    <a:sym typeface="Wingdings" panose="05000000000000000000" pitchFamily="2" charset="2"/>
                  </a:rPr>
                  <a:t>)</a:t>
                </a:r>
              </a:p>
              <a:p>
                <a:pPr lvl="1"/>
                <a:r>
                  <a:rPr lang="en-US" altLang="ja-JP" dirty="0">
                    <a:sym typeface="Wingdings" panose="05000000000000000000" pitchFamily="2" charset="2"/>
                  </a:rPr>
                  <a:t>Non-</a:t>
                </a:r>
                <a:r>
                  <a:rPr lang="en-US" altLang="ja-JP" dirty="0" err="1">
                    <a:sym typeface="Wingdings" panose="05000000000000000000" pitchFamily="2" charset="2"/>
                  </a:rPr>
                  <a:t>meonic</a:t>
                </a:r>
                <a:r>
                  <a:rPr lang="en-US" altLang="ja-JP" dirty="0">
                    <a:sym typeface="Wingdings" panose="05000000000000000000" pitchFamily="2" charset="2"/>
                  </a:rPr>
                  <a:t> YN decay modes would be 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dominant</a:t>
                </a:r>
                <a:endParaRPr lang="en-US" altLang="ja-JP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88740"/>
                <a:ext cx="6048164" cy="5364596"/>
              </a:xfrm>
              <a:blipFill rotWithShape="1">
                <a:blip r:embed="rId3"/>
                <a:stretch>
                  <a:fillRect l="-1411" t="-2045" r="-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935596" y="6201308"/>
            <a:ext cx="7183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 need further investigation of </a:t>
            </a: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“K</a:t>
            </a:r>
            <a:r>
              <a:rPr lang="en-US" altLang="ja-JP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-</a:t>
            </a: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pp”  </a:t>
            </a:r>
            <a:r>
              <a:rPr lang="en-US" altLang="ja-JP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pS</a:t>
            </a:r>
            <a:r>
              <a:rPr lang="en-US" altLang="ja-JP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</a:t>
            </a: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35596" y="2852936"/>
            <a:ext cx="5001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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arXiv:1805.12275</a:t>
            </a:r>
            <a:endParaRPr lang="en-US" altLang="ja-JP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35596" y="4597968"/>
            <a:ext cx="469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 </a:t>
            </a:r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theoretical feedbacks</a:t>
            </a:r>
            <a:endParaRPr kumimoji="1"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 smtClean="0"/>
              <a:t>What we have to do next</a:t>
            </a:r>
            <a:endParaRPr kumimoji="1" lang="ja-JP" altLang="en-US" b="1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51520" y="1470484"/>
            <a:ext cx="8640959" cy="3917031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b="1" dirty="0" smtClean="0"/>
              <a:t>More quantitative studies of the “K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pp”</a:t>
            </a:r>
          </a:p>
          <a:p>
            <a:pPr lvl="1"/>
            <a:r>
              <a:rPr kumimoji="1" lang="en-US" altLang="ja-JP" dirty="0" smtClean="0"/>
              <a:t>J</a:t>
            </a:r>
            <a:r>
              <a:rPr kumimoji="1" lang="en-US" altLang="ja-JP" baseline="30000" dirty="0" smtClean="0"/>
              <a:t>P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Angular distributions are consistent with a J</a:t>
            </a:r>
            <a:r>
              <a:rPr kumimoji="1" lang="en-US" altLang="ja-JP" baseline="30000" dirty="0" smtClean="0"/>
              <a:t>P</a:t>
            </a:r>
            <a:r>
              <a:rPr kumimoji="1" lang="en-US" altLang="ja-JP" dirty="0" smtClean="0"/>
              <a:t>=0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 assumption in current statistics</a:t>
            </a:r>
          </a:p>
          <a:p>
            <a:pPr lvl="1"/>
            <a:r>
              <a:rPr kumimoji="1" lang="en-US" altLang="ja-JP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dirty="0" err="1" smtClean="0"/>
              <a:t>p</a:t>
            </a:r>
            <a:r>
              <a:rPr kumimoji="1" lang="en-US" altLang="ja-JP" dirty="0" smtClean="0"/>
              <a:t> decay </a:t>
            </a:r>
            <a:r>
              <a:rPr lang="en-US" altLang="ja-JP" dirty="0" smtClean="0"/>
              <a:t>mode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Due to phase-space, or, detector </a:t>
            </a:r>
            <a:r>
              <a:rPr lang="en-US" altLang="ja-JP" dirty="0" smtClean="0"/>
              <a:t>acceptance(?)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en-US" altLang="ja-JP" b="1" dirty="0" smtClean="0"/>
              <a:t>Series of the </a:t>
            </a:r>
            <a:r>
              <a:rPr lang="en-US" altLang="ja-JP" b="1" dirty="0" err="1" smtClean="0"/>
              <a:t>kaonic</a:t>
            </a:r>
            <a:r>
              <a:rPr lang="en-US" altLang="ja-JP" b="1" dirty="0" smtClean="0"/>
              <a:t> nuclei searches:</a:t>
            </a:r>
            <a:endParaRPr lang="en-US" altLang="ja-JP" b="1" dirty="0"/>
          </a:p>
          <a:p>
            <a:pPr lvl="1"/>
            <a:r>
              <a:rPr lang="en-US" altLang="ja-JP" dirty="0" smtClean="0"/>
              <a:t>“K</a:t>
            </a:r>
            <a:r>
              <a:rPr lang="en-US" altLang="ja-JP" baseline="30000" dirty="0" smtClean="0"/>
              <a:t>-</a:t>
            </a:r>
            <a:r>
              <a:rPr lang="en-US" altLang="ja-JP" dirty="0" err="1" smtClean="0"/>
              <a:t>ppn</a:t>
            </a:r>
            <a:r>
              <a:rPr lang="en-US" altLang="ja-JP" dirty="0" smtClean="0"/>
              <a:t>” via [K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+ 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He], “K</a:t>
            </a:r>
            <a:r>
              <a:rPr lang="en-US" altLang="ja-JP" baseline="30000" dirty="0" smtClean="0"/>
              <a:t>-</a:t>
            </a:r>
            <a:r>
              <a:rPr lang="en-US" altLang="ja-JP" dirty="0" err="1" smtClean="0"/>
              <a:t>ppnn</a:t>
            </a:r>
            <a:r>
              <a:rPr lang="en-US" altLang="ja-JP" dirty="0" smtClean="0"/>
              <a:t>/K</a:t>
            </a:r>
            <a:r>
              <a:rPr lang="en-US" altLang="ja-JP" baseline="30000" dirty="0" smtClean="0"/>
              <a:t>-</a:t>
            </a:r>
            <a:r>
              <a:rPr lang="en-US" altLang="ja-JP" dirty="0" err="1" smtClean="0"/>
              <a:t>pppnn</a:t>
            </a:r>
            <a:r>
              <a:rPr lang="en-US" altLang="ja-JP" dirty="0" smtClean="0"/>
              <a:t>” via [K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+ 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Li], etc.</a:t>
            </a:r>
          </a:p>
          <a:p>
            <a:pPr lvl="1"/>
            <a:r>
              <a:rPr kumimoji="1" lang="en-US" altLang="ja-JP" dirty="0" smtClean="0"/>
              <a:t>“K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K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pp” via [</a:t>
            </a:r>
            <a:r>
              <a:rPr kumimoji="1" lang="en-US" altLang="ja-JP" dirty="0" err="1" smtClean="0"/>
              <a:t>p</a:t>
            </a:r>
            <a:r>
              <a:rPr kumimoji="1" lang="en-US" altLang="ja-JP" baseline="30000" dirty="0" err="1" smtClean="0"/>
              <a:t>bar</a:t>
            </a:r>
            <a:r>
              <a:rPr kumimoji="1" lang="en-US" altLang="ja-JP" dirty="0" smtClean="0"/>
              <a:t> + 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He annihilation]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662A-8F8C-4253-BC41-E9AED5052DD7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3459" y="5613047"/>
            <a:ext cx="5977085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a 4</a:t>
            </a:r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</a:t>
            </a:r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 system</a:t>
            </a:r>
          </a:p>
          <a:p>
            <a:pPr algn="ctr"/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kumimoji="1"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/n sensitive detectors</a:t>
            </a:r>
          </a:p>
        </p:txBody>
      </p:sp>
    </p:spTree>
    <p:extLst>
      <p:ext uri="{BB962C8B-B14F-4D97-AF65-F5344CB8AC3E}">
        <p14:creationId xmlns:p14="http://schemas.microsoft.com/office/powerpoint/2010/main" val="38467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 t="13649" r="1955" b="9156"/>
          <a:stretch/>
        </p:blipFill>
        <p:spPr>
          <a:xfrm>
            <a:off x="218652" y="1700808"/>
            <a:ext cx="8709832" cy="50491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92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5400" b="1" dirty="0" smtClean="0"/>
              <a:t>Thank You!</a:t>
            </a:r>
            <a:endParaRPr kumimoji="1" lang="ja-JP" altLang="en-US" sz="5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60594" y="1124744"/>
            <a:ext cx="4222812" cy="7486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J-PARC E15 Collaboration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856" y="28575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8000" b="1" dirty="0" smtClean="0"/>
              <a:t>Spares</a:t>
            </a:r>
            <a:endParaRPr kumimoji="1" lang="ja-JP" altLang="en-US" sz="80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1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3224100" y="4175541"/>
            <a:ext cx="2644044" cy="2581091"/>
            <a:chOff x="4051670" y="1686374"/>
            <a:chExt cx="4642447" cy="528282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4481" t="37063" r="4669"/>
            <a:stretch>
              <a:fillRect/>
            </a:stretch>
          </p:blipFill>
          <p:spPr bwMode="auto">
            <a:xfrm>
              <a:off x="4116147" y="1686374"/>
              <a:ext cx="4577970" cy="528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051670" y="2152504"/>
              <a:ext cx="1787404" cy="1150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rgbClr val="FF3300"/>
                  </a:solidFill>
                  <a:sym typeface="Symbol" pitchFamily="18" charset="2"/>
                </a:rPr>
                <a:t></a:t>
              </a:r>
              <a:r>
                <a:rPr lang="ja-JP" altLang="en-US" sz="2400" dirty="0">
                  <a:solidFill>
                    <a:srgbClr val="FF3300"/>
                  </a:solidFill>
                </a:rPr>
                <a:t>ＫＮ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6764507" y="1778393"/>
              <a:ext cx="1542394" cy="1150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dirty="0" err="1">
                  <a:solidFill>
                    <a:srgbClr val="FF3300"/>
                  </a:solidFill>
                  <a:latin typeface="Symbol" pitchFamily="18" charset="2"/>
                </a:rPr>
                <a:t>pS</a:t>
              </a:r>
              <a:endParaRPr lang="en-US" altLang="ja-JP" sz="2400" dirty="0">
                <a:solidFill>
                  <a:srgbClr val="FF3300"/>
                </a:solidFill>
                <a:latin typeface="Symbol" pitchFamily="18" charset="2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sz="4000" b="1" dirty="0" err="1" smtClean="0"/>
              <a:t>K</a:t>
            </a:r>
            <a:r>
              <a:rPr lang="en-US" altLang="ja-JP" sz="4000" b="1" baseline="30000" dirty="0" err="1" smtClean="0"/>
              <a:t>bar</a:t>
            </a:r>
            <a:r>
              <a:rPr lang="en-US" altLang="ja-JP" sz="4000" b="1" dirty="0" err="1" smtClean="0"/>
              <a:t>N</a:t>
            </a:r>
            <a:r>
              <a:rPr lang="en-US" altLang="ja-JP" b="1" dirty="0" smtClean="0"/>
              <a:t> interaction</a:t>
            </a:r>
            <a:r>
              <a:rPr lang="en-US" altLang="ja-JP" sz="3600" b="1" dirty="0" smtClean="0"/>
              <a:t> </a:t>
            </a:r>
            <a:r>
              <a:rPr lang="en-US" altLang="ja-JP" sz="2700" b="1" dirty="0" smtClean="0"/>
              <a:t>- A good probe for low-energy QCD </a:t>
            </a:r>
            <a:endParaRPr kumimoji="1" lang="ja-JP" altLang="en-US" sz="2200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34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1835696" y="808057"/>
            <a:ext cx="4968552" cy="3413031"/>
            <a:chOff x="0" y="3455712"/>
            <a:chExt cx="4968552" cy="341303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91"/>
            <a:stretch/>
          </p:blipFill>
          <p:spPr bwMode="auto">
            <a:xfrm>
              <a:off x="0" y="3603673"/>
              <a:ext cx="4968552" cy="326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899592" y="3455712"/>
              <a:ext cx="382666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 err="1" smtClean="0"/>
                <a:t>S.Ohnish</a:t>
              </a:r>
              <a:r>
                <a:rPr lang="en-US" altLang="ja-JP" dirty="0" smtClean="0"/>
                <a:t> </a:t>
              </a:r>
              <a:r>
                <a:rPr lang="en-US" altLang="ja-JP" dirty="0"/>
                <a:t>et al</a:t>
              </a:r>
              <a:r>
                <a:rPr lang="en-US" altLang="ja-JP" dirty="0" smtClean="0"/>
                <a:t>.,PRC93(2016)</a:t>
              </a:r>
              <a:r>
                <a:rPr lang="en-US" altLang="ja-JP" dirty="0"/>
                <a:t> 025207</a:t>
              </a:r>
              <a:endParaRPr lang="en-US" altLang="ja-JP" dirty="0" smtClean="0"/>
            </a:p>
          </p:txBody>
        </p:sp>
        <p:cxnSp>
          <p:nvCxnSpPr>
            <p:cNvPr id="13" name="直線コネクタ 12"/>
            <p:cNvCxnSpPr/>
            <p:nvPr/>
          </p:nvCxnSpPr>
          <p:spPr>
            <a:xfrm flipV="1">
              <a:off x="3852428" y="4683793"/>
              <a:ext cx="0" cy="1368152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3528392" y="4417247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r>
                <a:rPr kumimoji="1" lang="en-US" altLang="ja-JP" sz="1600" b="1" i="1" baseline="30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bar</a:t>
              </a:r>
              <a:r>
                <a:rPr kumimoji="1" lang="en-US" altLang="ja-JP" sz="16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kumimoji="1" lang="ja-JP" alt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/>
          <a:srcRect r="50000"/>
          <a:stretch/>
        </p:blipFill>
        <p:spPr bwMode="auto">
          <a:xfrm>
            <a:off x="263162" y="3537012"/>
            <a:ext cx="1918018" cy="325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 descr="C:\Users\sakuma\Desktop\図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15" y="4797152"/>
            <a:ext cx="1884397" cy="96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1259632" y="5572929"/>
                <a:ext cx="1332096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/>
                        </a:rPr>
                        <m:t>𝐼</m:t>
                      </m:r>
                      <m:r>
                        <a:rPr kumimoji="1" lang="en-US" altLang="ja-JP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1400" b="0" i="1" smtClean="0"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kumimoji="1" lang="en-US" altLang="ja-JP" sz="1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𝑃</m:t>
                          </m:r>
                        </m:sup>
                      </m:sSup>
                      <m:r>
                        <a:rPr kumimoji="1" lang="en-US" altLang="ja-JP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572929"/>
                <a:ext cx="1332096" cy="4956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5984771" y="3897052"/>
            <a:ext cx="3113233" cy="2881550"/>
            <a:chOff x="4896036" y="2312876"/>
            <a:chExt cx="4095750" cy="37909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036" y="2312876"/>
              <a:ext cx="4095750" cy="379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7452320" y="2780928"/>
              <a:ext cx="1152128" cy="252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333930" y="3117738"/>
            <a:ext cx="2738570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it-IT" altLang="it-IT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M. Bazzi et al.,</a:t>
            </a:r>
          </a:p>
          <a:p>
            <a:pPr algn="ctr" defTabSz="914400">
              <a:defRPr/>
            </a:pPr>
            <a:r>
              <a:rPr lang="it-IT" altLang="it-IT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(SIDDHARTA Coll.),</a:t>
            </a:r>
          </a:p>
          <a:p>
            <a:pPr algn="ctr" defTabSz="914400">
              <a:defRPr/>
            </a:pPr>
            <a:r>
              <a:rPr lang="it-IT" altLang="it-IT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Phys. Lett. B704(2011)113</a:t>
            </a:r>
            <a:r>
              <a:rPr lang="it-IT" altLang="it-IT" dirty="0" smtClean="0">
                <a:latin typeface="+mn-lt"/>
              </a:rPr>
              <a:t> 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5724128" y="2174207"/>
            <a:ext cx="112573" cy="1146781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  <a:effectLst>
            <a:glow rad="152400">
              <a:srgbClr val="00B050">
                <a:alpha val="40000"/>
              </a:srgb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3224100" y="2174207"/>
            <a:ext cx="2392016" cy="1146781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92D050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glow rad="228600">
              <a:srgbClr val="92D050">
                <a:alpha val="40000"/>
              </a:srgbClr>
            </a:glow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83868" y="1808820"/>
            <a:ext cx="8675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500" b="1" dirty="0" smtClean="0">
                <a:solidFill>
                  <a:schemeClr val="bg1"/>
                </a:solidFill>
              </a:rPr>
              <a:t>?</a:t>
            </a:r>
            <a:endParaRPr kumimoji="1" lang="ja-JP" altLang="en-US" sz="11500" b="1" dirty="0">
              <a:solidFill>
                <a:schemeClr val="bg1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 flipV="1">
            <a:off x="5811857" y="3117738"/>
            <a:ext cx="1729530" cy="1326656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4420108" y="3117738"/>
            <a:ext cx="943980" cy="138394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2181180" y="3117738"/>
            <a:ext cx="2138792" cy="1102762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角丸四角形 2056"/>
          <p:cNvSpPr/>
          <p:nvPr/>
        </p:nvSpPr>
        <p:spPr>
          <a:xfrm>
            <a:off x="95315" y="3429000"/>
            <a:ext cx="2784497" cy="3386609"/>
          </a:xfrm>
          <a:prstGeom prst="roundRect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87887" y="1544595"/>
            <a:ext cx="221727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/>
              <a:t>Calculation on</a:t>
            </a:r>
          </a:p>
          <a:p>
            <a:pPr algn="ctr"/>
            <a:r>
              <a:rPr lang="en-US" altLang="ja-JP" sz="2400" b="1" dirty="0" err="1" smtClean="0"/>
              <a:t>K</a:t>
            </a:r>
            <a:r>
              <a:rPr lang="en-US" altLang="ja-JP" sz="2400" b="1" baseline="30000" dirty="0" err="1" smtClean="0"/>
              <a:t>bar</a:t>
            </a:r>
            <a:r>
              <a:rPr lang="en-US" altLang="ja-JP" sz="2400" b="1" dirty="0" err="1" smtClean="0"/>
              <a:t>N</a:t>
            </a:r>
            <a:r>
              <a:rPr lang="en-US" altLang="ja-JP" sz="2400" b="1" dirty="0" smtClean="0"/>
              <a:t> amplitude</a:t>
            </a:r>
          </a:p>
          <a:p>
            <a:pPr algn="ctr"/>
            <a:r>
              <a:rPr lang="en-US" altLang="ja-JP" sz="2400" b="1" dirty="0" smtClean="0"/>
              <a:t> </a:t>
            </a:r>
            <a:r>
              <a:rPr lang="en-US" altLang="ja-JP" sz="2400" b="1" dirty="0"/>
              <a:t>in </a:t>
            </a:r>
            <a:r>
              <a:rPr lang="en-US" altLang="ja-JP" sz="2400" b="1" dirty="0" smtClean="0"/>
              <a:t>I </a:t>
            </a:r>
            <a:r>
              <a:rPr lang="en-US" altLang="ja-JP" sz="2400" b="1" dirty="0"/>
              <a:t>= 0</a:t>
            </a:r>
            <a:endParaRPr kumimoji="1" lang="ja-JP" altLang="en-US" sz="24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345594" y="6057292"/>
            <a:ext cx="2606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i="1" dirty="0" smtClean="0">
                <a:solidFill>
                  <a:srgbClr val="FF0000"/>
                </a:solidFill>
              </a:rPr>
              <a:t>expected to be produced </a:t>
            </a:r>
            <a:r>
              <a:rPr lang="en-US" altLang="ja-JP" sz="1600" i="1" dirty="0">
                <a:solidFill>
                  <a:srgbClr val="FF0000"/>
                </a:solidFill>
              </a:rPr>
              <a:t>as </a:t>
            </a:r>
            <a:r>
              <a:rPr lang="en-US" altLang="ja-JP" sz="1600" i="1" dirty="0" smtClean="0">
                <a:solidFill>
                  <a:srgbClr val="FF0000"/>
                </a:solidFill>
              </a:rPr>
              <a:t>a</a:t>
            </a:r>
          </a:p>
          <a:p>
            <a:pPr algn="ctr"/>
            <a:r>
              <a:rPr lang="en-US" altLang="ja-JP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(1405)p </a:t>
            </a:r>
            <a:r>
              <a:rPr lang="en-US" altLang="ja-JP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doorway</a:t>
            </a:r>
            <a:endParaRPr lang="ja-JP" alt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3149"/>
            <a:ext cx="4606363" cy="32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58" y="3541837"/>
            <a:ext cx="4502141" cy="330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29600" cy="75637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A Theoretical Interpretation of E15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59" y="1016732"/>
            <a:ext cx="4571838" cy="1027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73500" y="1127721"/>
            <a:ext cx="367786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Chiral unitary approach</a:t>
            </a:r>
            <a:endParaRPr kumimoji="1" lang="ja-JP" altLang="en-US" sz="2800" b="1" dirty="0"/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6725028" y="4138061"/>
            <a:ext cx="0" cy="2598513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 rot="16200000">
            <a:off x="6108128" y="6196059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48" y="2213181"/>
            <a:ext cx="1363235" cy="1647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4427984" y="2611969"/>
            <a:ext cx="1737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400" b="1" baseline="3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endParaRPr lang="en-US" altLang="ja-JP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bound-state</a:t>
            </a:r>
            <a:endParaRPr lang="en-US" altLang="ja-JP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377298" y="2312876"/>
            <a:ext cx="1774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quasi-elastic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scattering</a:t>
            </a:r>
            <a:endParaRPr kumimoji="1" lang="ja-JP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直線矢印コネクタ 24"/>
          <p:cNvCxnSpPr>
            <a:stCxn id="29" idx="2"/>
          </p:cNvCxnSpPr>
          <p:nvPr/>
        </p:nvCxnSpPr>
        <p:spPr>
          <a:xfrm>
            <a:off x="5296812" y="3442966"/>
            <a:ext cx="1120855" cy="148194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30" idx="2"/>
          </p:cNvCxnSpPr>
          <p:nvPr/>
        </p:nvCxnSpPr>
        <p:spPr>
          <a:xfrm flipH="1">
            <a:off x="7029735" y="3513205"/>
            <a:ext cx="1234857" cy="146396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-508" y="861174"/>
            <a:ext cx="4543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err="1" smtClean="0"/>
              <a:t>Sekihara</a:t>
            </a:r>
            <a:r>
              <a:rPr kumimoji="1" lang="en-US" altLang="ja-JP" sz="2000" b="1" i="1" dirty="0" smtClean="0"/>
              <a:t>, </a:t>
            </a:r>
            <a:r>
              <a:rPr kumimoji="1" lang="en-US" altLang="ja-JP" sz="2000" b="1" i="1" dirty="0" err="1" smtClean="0"/>
              <a:t>Oset</a:t>
            </a:r>
            <a:r>
              <a:rPr kumimoji="1" lang="en-US" altLang="ja-JP" sz="2000" b="1" i="1" dirty="0" smtClean="0"/>
              <a:t>, Ramos, </a:t>
            </a:r>
            <a:r>
              <a:rPr lang="en-US" altLang="ja-JP" sz="2000" b="1" i="1" dirty="0"/>
              <a:t>arXiv:1607.02058</a:t>
            </a:r>
            <a:endParaRPr kumimoji="1" lang="ja-JP" altLang="en-US" sz="2000" b="1" i="1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99" y="2189670"/>
            <a:ext cx="1330835" cy="1647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54477" y="2394272"/>
            <a:ext cx="1861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Uncorrelated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(1405)p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</a:p>
        </p:txBody>
      </p:sp>
      <p:cxnSp>
        <p:nvCxnSpPr>
          <p:cNvPr id="32" name="直線矢印コネクタ 31"/>
          <p:cNvCxnSpPr>
            <a:stCxn id="31" idx="2"/>
          </p:cNvCxnSpPr>
          <p:nvPr/>
        </p:nvCxnSpPr>
        <p:spPr>
          <a:xfrm>
            <a:off x="984988" y="3594601"/>
            <a:ext cx="1427445" cy="98652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 flipV="1">
            <a:off x="5127224" y="1654352"/>
            <a:ext cx="1652941" cy="10545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2373698" y="4135217"/>
            <a:ext cx="0" cy="2598513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 rot="16200000">
            <a:off x="1756798" y="6193215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229535" y="4396752"/>
            <a:ext cx="95891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B=16MeV</a:t>
            </a:r>
          </a:p>
          <a:p>
            <a:r>
              <a:rPr lang="en-US" altLang="ja-JP" sz="1400" b="1" dirty="0" smtClean="0">
                <a:latin typeface="Symbol" panose="05050102010706020507" pitchFamily="18" charset="2"/>
              </a:rPr>
              <a:t>G</a:t>
            </a:r>
            <a:r>
              <a:rPr lang="en-US" altLang="ja-JP" sz="1400" b="1" dirty="0" smtClean="0"/>
              <a:t>=72 MeV</a:t>
            </a:r>
            <a:endParaRPr kumimoji="1" lang="ja-JP" altLang="en-US" sz="1400" b="1" dirty="0"/>
          </a:p>
        </p:txBody>
      </p:sp>
      <p:sp>
        <p:nvSpPr>
          <p:cNvPr id="2053" name="テキスト ボックス 2052"/>
          <p:cNvSpPr txBox="1"/>
          <p:nvPr/>
        </p:nvSpPr>
        <p:spPr>
          <a:xfrm>
            <a:off x="7497787" y="4771020"/>
            <a:ext cx="1316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Opt.A</a:t>
            </a:r>
            <a:r>
              <a:rPr kumimoji="1" lang="en-US" altLang="ja-JP" sz="1400" dirty="0" smtClean="0"/>
              <a:t> (Watson)</a:t>
            </a:r>
            <a:endParaRPr kumimoji="1" lang="ja-JP" altLang="en-US" sz="1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166203" y="4747285"/>
            <a:ext cx="1316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Opt.A</a:t>
            </a:r>
            <a:r>
              <a:rPr kumimoji="1" lang="en-US" altLang="ja-JP" sz="1400" dirty="0" smtClean="0"/>
              <a:t> (Watson)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322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r>
              <a:rPr lang="en-US" altLang="ja-JP" b="1" dirty="0" smtClean="0"/>
              <a:t> or NOT? --- Other Possibilities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11" name="コンテンツ プレースホルダー 6"/>
          <p:cNvSpPr>
            <a:spLocks noGrp="1"/>
          </p:cNvSpPr>
          <p:nvPr>
            <p:ph idx="1"/>
          </p:nvPr>
        </p:nvSpPr>
        <p:spPr>
          <a:xfrm>
            <a:off x="457200" y="1467944"/>
            <a:ext cx="8229600" cy="522058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800" b="1" u="sng" dirty="0" smtClean="0">
                <a:latin typeface="Symbol" panose="05050102010706020507" pitchFamily="18" charset="2"/>
              </a:rPr>
              <a:t>L</a:t>
            </a:r>
            <a:r>
              <a:rPr lang="en-US" altLang="ja-JP" sz="2800" b="1" u="sng" dirty="0" smtClean="0"/>
              <a:t>(1405)N bound state</a:t>
            </a:r>
          </a:p>
          <a:p>
            <a:pPr lvl="1"/>
            <a:r>
              <a:rPr lang="en-US" altLang="ja-JP" sz="2400" dirty="0"/>
              <a:t>l</a:t>
            </a:r>
            <a:r>
              <a:rPr lang="en-US" altLang="ja-JP" sz="2400" dirty="0" smtClean="0"/>
              <a:t>oosely-bound system, I=1/2</a:t>
            </a:r>
            <a:r>
              <a:rPr lang="en-US" altLang="ja-JP" sz="2400" dirty="0"/>
              <a:t>, </a:t>
            </a:r>
            <a:r>
              <a:rPr lang="en-US" altLang="ja-JP" sz="2400" dirty="0" err="1" smtClean="0"/>
              <a:t>J</a:t>
            </a:r>
            <a:r>
              <a:rPr lang="en-US" altLang="ja-JP" sz="2400" baseline="30000" dirty="0" err="1" smtClean="0">
                <a:latin typeface="Symbol" panose="05050102010706020507" pitchFamily="18" charset="2"/>
              </a:rPr>
              <a:t>p</a:t>
            </a:r>
            <a:r>
              <a:rPr lang="en-US" altLang="ja-JP" sz="2400" dirty="0" smtClean="0"/>
              <a:t>=0</a:t>
            </a:r>
            <a:r>
              <a:rPr lang="en-US" altLang="ja-JP" sz="2400" baseline="30000" dirty="0" smtClean="0"/>
              <a:t>-</a:t>
            </a:r>
            <a:endParaRPr lang="en-US" altLang="ja-JP" sz="2400" dirty="0" smtClean="0"/>
          </a:p>
          <a:p>
            <a:pPr lvl="1"/>
            <a:r>
              <a:rPr lang="en-US" altLang="ja-JP" sz="2400" dirty="0"/>
              <a:t>various decay </a:t>
            </a:r>
            <a:r>
              <a:rPr lang="en-US" altLang="ja-JP" sz="2400" dirty="0" smtClean="0"/>
              <a:t>modes, </a:t>
            </a:r>
            <a:r>
              <a:rPr lang="en-US" altLang="ja-JP" sz="24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 smtClean="0"/>
              <a:t>N/</a:t>
            </a:r>
            <a:r>
              <a:rPr lang="en-US" altLang="ja-JP" sz="2400" dirty="0" smtClean="0">
                <a:latin typeface="Symbol" panose="05050102010706020507" pitchFamily="18" charset="2"/>
              </a:rPr>
              <a:t>S</a:t>
            </a:r>
            <a:r>
              <a:rPr lang="en-US" altLang="ja-JP" sz="2400" dirty="0" smtClean="0"/>
              <a:t>N/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pS</a:t>
            </a:r>
            <a:r>
              <a:rPr lang="en-US" altLang="ja-JP" sz="2400" dirty="0" err="1" smtClean="0"/>
              <a:t>N</a:t>
            </a:r>
            <a:endParaRPr kumimoji="1" lang="en-US" altLang="ja-JP" sz="2400" dirty="0" smtClean="0"/>
          </a:p>
          <a:p>
            <a:endParaRPr kumimoji="1" lang="en-US" altLang="ja-JP" sz="1700" b="1" u="sng" dirty="0" smtClean="0">
              <a:latin typeface="Symbol" panose="05050102010706020507" pitchFamily="18" charset="2"/>
            </a:endParaRPr>
          </a:p>
          <a:p>
            <a:endParaRPr kumimoji="1" lang="en-US" altLang="ja-JP" sz="3000" b="1" u="sng" dirty="0" smtClean="0">
              <a:latin typeface="Symbol" panose="05050102010706020507" pitchFamily="18" charset="2"/>
            </a:endParaRPr>
          </a:p>
          <a:p>
            <a:r>
              <a:rPr kumimoji="1" lang="en-US" altLang="ja-JP" sz="2800" b="1" u="sng" dirty="0" err="1" smtClean="0">
                <a:latin typeface="Symbol" panose="05050102010706020507" pitchFamily="18" charset="2"/>
              </a:rPr>
              <a:t>pL</a:t>
            </a:r>
            <a:r>
              <a:rPr kumimoji="1" lang="en-US" altLang="ja-JP" sz="2800" b="1" u="sng" dirty="0" err="1" smtClean="0"/>
              <a:t>N-</a:t>
            </a:r>
            <a:r>
              <a:rPr kumimoji="1" lang="en-US" altLang="ja-JP" sz="2800" b="1" u="sng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2800" b="1" u="sng" dirty="0" err="1" smtClean="0"/>
              <a:t>N</a:t>
            </a:r>
            <a:r>
              <a:rPr kumimoji="1" lang="en-US" altLang="ja-JP" sz="2800" b="1" u="sng" dirty="0" smtClean="0"/>
              <a:t> </a:t>
            </a:r>
            <a:r>
              <a:rPr kumimoji="1" lang="en-US" altLang="ja-JP" sz="2800" b="1" u="sng" dirty="0" err="1" smtClean="0"/>
              <a:t>dibaryon</a:t>
            </a:r>
            <a:endParaRPr kumimoji="1" lang="en-US" altLang="ja-JP" sz="2800" b="1" u="sng" dirty="0" smtClean="0"/>
          </a:p>
          <a:p>
            <a:pPr lvl="1"/>
            <a:r>
              <a:rPr kumimoji="1" lang="en-US" altLang="ja-JP" sz="2400" dirty="0" smtClean="0"/>
              <a:t>structure near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2400" dirty="0" err="1" smtClean="0"/>
              <a:t>N</a:t>
            </a:r>
            <a:r>
              <a:rPr lang="en-US" altLang="ja-JP" sz="2400" dirty="0" smtClean="0"/>
              <a:t> threshold</a:t>
            </a:r>
          </a:p>
          <a:p>
            <a:pPr lvl="1"/>
            <a:r>
              <a:rPr lang="en-US" altLang="ja-JP" sz="2400" dirty="0" smtClean="0"/>
              <a:t>I=3/2</a:t>
            </a:r>
            <a:r>
              <a:rPr lang="en-US" altLang="ja-JP" sz="2400" dirty="0"/>
              <a:t>, </a:t>
            </a:r>
            <a:r>
              <a:rPr lang="en-US" altLang="ja-JP" sz="2400" dirty="0" err="1" smtClean="0"/>
              <a:t>J</a:t>
            </a:r>
            <a:r>
              <a:rPr lang="en-US" altLang="ja-JP" sz="2400" baseline="30000" dirty="0" err="1" smtClean="0">
                <a:latin typeface="Symbol" panose="05050102010706020507" pitchFamily="18" charset="2"/>
              </a:rPr>
              <a:t>p</a:t>
            </a:r>
            <a:r>
              <a:rPr lang="en-US" altLang="ja-JP" sz="2400" dirty="0" smtClean="0"/>
              <a:t>=2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 no </a:t>
            </a:r>
            <a:r>
              <a:rPr lang="en-US" altLang="ja-JP" sz="24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p</a:t>
            </a:r>
            <a:r>
              <a:rPr lang="en-US" altLang="ja-JP" sz="2400" dirty="0" smtClean="0">
                <a:sym typeface="Wingdings" panose="05000000000000000000" pitchFamily="2" charset="2"/>
              </a:rPr>
              <a:t> decay (I=1/2)?</a:t>
            </a:r>
            <a:endParaRPr kumimoji="1" lang="en-US" altLang="ja-JP" sz="2400" dirty="0" smtClean="0"/>
          </a:p>
          <a:p>
            <a:r>
              <a:rPr kumimoji="1" lang="en-US" altLang="ja-JP" sz="2800" b="1" u="sng" dirty="0" smtClean="0"/>
              <a:t>Double-pole </a:t>
            </a:r>
            <a:r>
              <a:rPr kumimoji="1" lang="en-US" altLang="ja-JP" sz="2800" b="1" u="sng" dirty="0" err="1" smtClean="0"/>
              <a:t>K</a:t>
            </a:r>
            <a:r>
              <a:rPr kumimoji="1" lang="en-US" altLang="ja-JP" sz="2800" b="1" u="sng" baseline="30000" dirty="0" err="1" smtClean="0"/>
              <a:t>bar</a:t>
            </a:r>
            <a:r>
              <a:rPr kumimoji="1" lang="en-US" altLang="ja-JP" sz="2800" b="1" u="sng" dirty="0" err="1" smtClean="0"/>
              <a:t>NN</a:t>
            </a:r>
            <a:endParaRPr kumimoji="1" lang="en-US" altLang="ja-JP" sz="2800" b="1" u="sng" dirty="0" smtClean="0"/>
          </a:p>
          <a:p>
            <a:pPr lvl="1"/>
            <a:r>
              <a:rPr lang="en-US" altLang="ja-JP" sz="2400" dirty="0" smtClean="0"/>
              <a:t>loosely-bound </a:t>
            </a:r>
            <a:r>
              <a:rPr lang="en-US" altLang="ja-JP" sz="2400" dirty="0" err="1" smtClean="0"/>
              <a:t>K</a:t>
            </a:r>
            <a:r>
              <a:rPr lang="en-US" altLang="ja-JP" sz="2400" baseline="30000" dirty="0" err="1" smtClean="0"/>
              <a:t>bar</a:t>
            </a:r>
            <a:r>
              <a:rPr lang="en-US" altLang="ja-JP" sz="2400" dirty="0" err="1" smtClean="0"/>
              <a:t>NN</a:t>
            </a:r>
            <a:r>
              <a:rPr lang="en-US" altLang="ja-JP" sz="2400" dirty="0" smtClean="0"/>
              <a:t>, &amp;</a:t>
            </a:r>
          </a:p>
          <a:p>
            <a:pPr lvl="1"/>
            <a:r>
              <a:rPr lang="en-US" altLang="ja-JP" sz="2400" dirty="0" smtClean="0"/>
              <a:t>broad </a:t>
            </a:r>
            <a:r>
              <a:rPr lang="en-US" altLang="ja-JP" sz="2400" dirty="0"/>
              <a:t>resonance near the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pS</a:t>
            </a:r>
            <a:r>
              <a:rPr lang="en-US" altLang="ja-JP" sz="2400" dirty="0" err="1" smtClean="0"/>
              <a:t>N</a:t>
            </a:r>
            <a:r>
              <a:rPr lang="en-US" altLang="ja-JP" sz="2400" dirty="0" smtClean="0"/>
              <a:t> threshold </a:t>
            </a:r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pS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N</a:t>
            </a:r>
            <a:r>
              <a:rPr lang="en-US" altLang="ja-JP" sz="2400" dirty="0" smtClean="0">
                <a:sym typeface="Wingdings" panose="05000000000000000000" pitchFamily="2" charset="2"/>
              </a:rPr>
              <a:t> decay</a:t>
            </a:r>
            <a:endParaRPr lang="en-US" altLang="ja-JP" sz="2400" dirty="0"/>
          </a:p>
          <a:p>
            <a:r>
              <a:rPr lang="en-US" altLang="ja-JP" sz="2800" b="1" u="sng" dirty="0"/>
              <a:t>Partial restoration of Chiral </a:t>
            </a:r>
            <a:r>
              <a:rPr lang="en-US" altLang="ja-JP" sz="2800" b="1" u="sng" dirty="0" smtClean="0"/>
              <a:t>symmetry</a:t>
            </a:r>
          </a:p>
          <a:p>
            <a:pPr lvl="1"/>
            <a:r>
              <a:rPr lang="en-US" altLang="ja-JP" sz="2400" dirty="0" smtClean="0"/>
              <a:t>enhancement </a:t>
            </a:r>
            <a:r>
              <a:rPr lang="en-US" altLang="ja-JP" sz="2400" dirty="0"/>
              <a:t>of the </a:t>
            </a:r>
            <a:r>
              <a:rPr lang="en-US" altLang="ja-JP" sz="2400" dirty="0" err="1" smtClean="0"/>
              <a:t>K</a:t>
            </a:r>
            <a:r>
              <a:rPr lang="en-US" altLang="ja-JP" sz="2400" baseline="30000" dirty="0" err="1" smtClean="0"/>
              <a:t>bar</a:t>
            </a:r>
            <a:r>
              <a:rPr lang="en-US" altLang="ja-JP" sz="2400" dirty="0" err="1" smtClean="0"/>
              <a:t>N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interaction in dense </a:t>
            </a:r>
            <a:r>
              <a:rPr lang="en-US" altLang="ja-JP" sz="2400" dirty="0" smtClean="0"/>
              <a:t>nuclei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56076" y="3429000"/>
            <a:ext cx="388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altLang="ja-JP" b="1" dirty="0"/>
              <a:t>H. Garcilazo, A. Gal, </a:t>
            </a:r>
            <a:r>
              <a:rPr lang="es-ES" altLang="ja-JP" b="1" dirty="0" smtClean="0"/>
              <a:t>NPA897(2013)167.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85190" y="1503948"/>
            <a:ext cx="3418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ja-JP" b="1" dirty="0"/>
              <a:t>T. Uchino et al., </a:t>
            </a:r>
            <a:r>
              <a:rPr lang="fr-FR" altLang="ja-JP" b="1" dirty="0" smtClean="0"/>
              <a:t>NPA868(2011)53.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68224" y="4627004"/>
            <a:ext cx="4612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ja-JP" b="1" dirty="0"/>
              <a:t>A. Dote, T. Inoue, T. Myo, PTEP (2015) 043D02.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36918" y="6516052"/>
            <a:ext cx="641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S. Maeda, Y. Akaishi, T. Yamazaki, </a:t>
            </a:r>
            <a:r>
              <a:rPr lang="en-US" altLang="ja-JP" b="1" dirty="0" smtClean="0"/>
              <a:t>Proc</a:t>
            </a:r>
            <a:r>
              <a:rPr lang="en-US" altLang="ja-JP" b="1" dirty="0"/>
              <a:t>. </a:t>
            </a:r>
            <a:r>
              <a:rPr lang="en-US" altLang="ja-JP" b="1" dirty="0" err="1"/>
              <a:t>Jpn</a:t>
            </a:r>
            <a:r>
              <a:rPr lang="en-US" altLang="ja-JP" b="1" dirty="0"/>
              <a:t>. Acad., </a:t>
            </a:r>
            <a:r>
              <a:rPr lang="en-US" altLang="ja-JP" b="1" dirty="0" smtClean="0"/>
              <a:t>B89(2013)418.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2743" y="908720"/>
            <a:ext cx="5201167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structure near 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8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threshold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2743" y="2852936"/>
            <a:ext cx="4845301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structure near 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pS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threshold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0192" y="38970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36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baseline="30000" dirty="0" smtClean="0"/>
              <a:t>3</a:t>
            </a:r>
            <a:r>
              <a:rPr lang="en-US" altLang="ja-JP" b="1" dirty="0" smtClean="0"/>
              <a:t>He(K</a:t>
            </a:r>
            <a:r>
              <a:rPr lang="en-US" altLang="ja-JP" b="1" baseline="30000" dirty="0" smtClean="0"/>
              <a:t>-</a:t>
            </a:r>
            <a:r>
              <a:rPr lang="en-US" altLang="ja-JP" b="1" dirty="0"/>
              <a:t>,</a:t>
            </a:r>
            <a:r>
              <a:rPr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)n: Decay Channel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663788" y="6309320"/>
            <a:ext cx="3754760" cy="5400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1" lang="en-US" altLang="ja-JP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&gt; 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p) !?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9" y="1664804"/>
            <a:ext cx="3572185" cy="35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36712"/>
            <a:ext cx="5364088" cy="53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左右矢印 4"/>
          <p:cNvSpPr/>
          <p:nvPr/>
        </p:nvSpPr>
        <p:spPr>
          <a:xfrm>
            <a:off x="4031940" y="980728"/>
            <a:ext cx="5004555" cy="242316"/>
          </a:xfrm>
          <a:prstGeom prst="leftRightArrow">
            <a:avLst/>
          </a:prstGeom>
          <a:gradFill flip="none" rotWithShape="1">
            <a:gsLst>
              <a:gs pos="0">
                <a:schemeClr val="accent1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左右矢印 18"/>
          <p:cNvSpPr/>
          <p:nvPr/>
        </p:nvSpPr>
        <p:spPr>
          <a:xfrm>
            <a:off x="4063952" y="2250580"/>
            <a:ext cx="4972543" cy="242316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左右矢印 19"/>
          <p:cNvSpPr/>
          <p:nvPr/>
        </p:nvSpPr>
        <p:spPr>
          <a:xfrm>
            <a:off x="4031940" y="3546724"/>
            <a:ext cx="3744416" cy="242316"/>
          </a:xfrm>
          <a:prstGeom prst="leftRightArrow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左右矢印 20"/>
          <p:cNvSpPr/>
          <p:nvPr/>
        </p:nvSpPr>
        <p:spPr>
          <a:xfrm>
            <a:off x="6634267" y="2456892"/>
            <a:ext cx="2402227" cy="242316"/>
          </a:xfrm>
          <a:prstGeom prst="leftRightArrow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7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1" lang="en-US" altLang="ja-JP" sz="1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左右矢印 21"/>
          <p:cNvSpPr/>
          <p:nvPr/>
        </p:nvSpPr>
        <p:spPr>
          <a:xfrm>
            <a:off x="4063952" y="3798752"/>
            <a:ext cx="4972542" cy="242316"/>
          </a:xfrm>
          <a:prstGeom prst="leftRightArrow">
            <a:avLst/>
          </a:prstGeom>
          <a:gradFill>
            <a:gsLst>
              <a:gs pos="0">
                <a:srgbClr val="FF0000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1" lang="en-US" altLang="ja-JP" sz="1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左右矢印 22"/>
          <p:cNvSpPr/>
          <p:nvPr/>
        </p:nvSpPr>
        <p:spPr>
          <a:xfrm>
            <a:off x="4054751" y="4833156"/>
            <a:ext cx="4981744" cy="242316"/>
          </a:xfrm>
          <a:prstGeom prst="leftRightArrow">
            <a:avLst/>
          </a:prstGeom>
          <a:gradFill flip="none" rotWithShape="1">
            <a:gsLst>
              <a:gs pos="0">
                <a:srgbClr val="FF0000"/>
              </a:gs>
              <a:gs pos="94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1" lang="en-US" altLang="ja-JP" sz="1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3491880" y="3392996"/>
            <a:ext cx="0" cy="612068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 rot="16200000">
            <a:off x="2877576" y="3277929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/>
              <a:t>sliced</a:t>
            </a:r>
            <a:endParaRPr kumimoji="1" lang="ja-JP" altLang="en-US" b="1" i="1" dirty="0"/>
          </a:p>
        </p:txBody>
      </p:sp>
      <p:sp>
        <p:nvSpPr>
          <p:cNvPr id="29" name="Rectangle 5"/>
          <p:cNvSpPr>
            <a:spLocks/>
          </p:cNvSpPr>
          <p:nvPr/>
        </p:nvSpPr>
        <p:spPr bwMode="auto">
          <a:xfrm rot="19638817">
            <a:off x="2371181" y="1533613"/>
            <a:ext cx="33855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54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14262" y="3933056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p~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436096" y="3995772"/>
            <a:ext cx="849926" cy="2973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右矢印 17"/>
          <p:cNvSpPr/>
          <p:nvPr/>
        </p:nvSpPr>
        <p:spPr>
          <a:xfrm>
            <a:off x="4063952" y="5049180"/>
            <a:ext cx="4962503" cy="242316"/>
          </a:xfrm>
          <a:prstGeom prst="leftRightArrow">
            <a:avLst/>
          </a:prstGeom>
          <a:gradFill flip="none" rotWithShape="1">
            <a:gsLst>
              <a:gs pos="0">
                <a:schemeClr val="bg1"/>
              </a:gs>
              <a:gs pos="79000">
                <a:srgbClr val="92D05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 flipV="1">
            <a:off x="1716651" y="1952836"/>
            <a:ext cx="0" cy="2880320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304518" y="1664804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sz="1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6660232" y="5255912"/>
            <a:ext cx="1008112" cy="2973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24228" y="5219908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p~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5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39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"/>
            <a:ext cx="9144000" cy="68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J-PARC E15 Experiment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9512" y="1016732"/>
            <a:ext cx="8872580" cy="1221639"/>
          </a:xfrm>
        </p:spPr>
        <p:txBody>
          <a:bodyPr>
            <a:normAutofit/>
          </a:bodyPr>
          <a:lstStyle/>
          <a:p>
            <a:r>
              <a:rPr lang="en-US" altLang="ja-JP" baseline="30000" dirty="0" smtClean="0"/>
              <a:t>3</a:t>
            </a:r>
            <a:r>
              <a:rPr lang="en-US" altLang="ja-JP" dirty="0" smtClean="0"/>
              <a:t>He(</a:t>
            </a:r>
            <a:r>
              <a:rPr lang="en-US" altLang="ja-JP" i="1" dirty="0" smtClean="0"/>
              <a:t>in-flight</a:t>
            </a:r>
            <a:r>
              <a:rPr lang="en-US" altLang="ja-JP" dirty="0" smtClean="0"/>
              <a:t> </a:t>
            </a:r>
            <a:r>
              <a:rPr lang="en-US" altLang="ja-JP" dirty="0"/>
              <a:t>K</a:t>
            </a:r>
            <a:r>
              <a:rPr lang="en-US" altLang="ja-JP" baseline="30000" dirty="0"/>
              <a:t>-</a:t>
            </a:r>
            <a:r>
              <a:rPr lang="en-US" altLang="ja-JP" dirty="0"/>
              <a:t>,n) </a:t>
            </a:r>
            <a:r>
              <a:rPr lang="en-US" altLang="ja-JP" dirty="0" smtClean="0"/>
              <a:t>reaction @ 1.0 GeV/c</a:t>
            </a:r>
            <a:endParaRPr lang="ja-JP" altLang="en-US" dirty="0"/>
          </a:p>
          <a:p>
            <a:pPr lvl="1"/>
            <a:r>
              <a:rPr lang="en-US" altLang="ja-JP" sz="2400" dirty="0" smtClean="0"/>
              <a:t>2NA processes and Y decays can be discriminated </a:t>
            </a:r>
            <a:r>
              <a:rPr lang="en-US" altLang="ja-JP" sz="2400" dirty="0" err="1" smtClean="0"/>
              <a:t>kinematically</a:t>
            </a:r>
            <a:endParaRPr kumimoji="1" lang="en-US" altLang="ja-JP" sz="24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5" b="19813"/>
          <a:stretch/>
        </p:blipFill>
        <p:spPr bwMode="auto">
          <a:xfrm>
            <a:off x="107504" y="2292591"/>
            <a:ext cx="8891629" cy="398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 rot="21031993">
            <a:off x="5429555" y="3554108"/>
            <a:ext cx="3680688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semi-inclusive </a:t>
            </a:r>
            <a:r>
              <a:rPr lang="en-US" altLang="ja-JP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He(K</a:t>
            </a:r>
            <a:r>
              <a:rPr lang="en-US" altLang="ja-JP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,n)</a:t>
            </a:r>
          </a:p>
          <a:p>
            <a:pPr algn="ctr"/>
            <a:r>
              <a:rPr lang="da-DK" altLang="ja-JP" sz="1600" b="1" i="1" dirty="0">
                <a:solidFill>
                  <a:schemeClr val="bg1"/>
                </a:solidFill>
              </a:rPr>
              <a:t>T. Hashimoto et al., PTEP (2015) 061D01</a:t>
            </a:r>
            <a:r>
              <a:rPr lang="da-DK" altLang="ja-JP" sz="1600" b="1" i="1" dirty="0" smtClean="0">
                <a:solidFill>
                  <a:schemeClr val="bg1"/>
                </a:solidFill>
              </a:rPr>
              <a:t>.</a:t>
            </a:r>
            <a:endParaRPr lang="da-DK" altLang="ja-JP" sz="1600" b="1" i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21031993">
            <a:off x="5448978" y="5496389"/>
            <a:ext cx="3657155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 (K</a:t>
            </a:r>
            <a:r>
              <a:rPr lang="en-US" altLang="ja-JP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</a:t>
            </a:r>
            <a:endParaRPr lang="en-US" altLang="ja-JP" sz="2800" b="1" baseline="-2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altLang="ja-JP" sz="1600" b="1" i="1" dirty="0">
                <a:solidFill>
                  <a:schemeClr val="bg1"/>
                </a:solidFill>
              </a:rPr>
              <a:t>Y. Sada et al., PTEP (2016) 051D01</a:t>
            </a:r>
            <a:r>
              <a:rPr lang="da-DK" altLang="ja-JP" sz="1600" b="1" i="1" dirty="0" smtClean="0">
                <a:solidFill>
                  <a:schemeClr val="bg1"/>
                </a:solidFill>
              </a:rPr>
              <a:t>.</a:t>
            </a:r>
            <a:endParaRPr lang="ja-JP" altLang="en-US" sz="1600" i="1" dirty="0">
              <a:solidFill>
                <a:schemeClr val="bg1"/>
              </a:solidFill>
            </a:endParaRPr>
          </a:p>
        </p:txBody>
      </p:sp>
      <p:sp>
        <p:nvSpPr>
          <p:cNvPr id="4" name="AutoShape 4" descr="「ニコちゃんマーク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6" descr="「ニコちゃんマーク」の画像検索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AutoShape 8" descr="「ニコちゃんマーク」の画像検索結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10" descr="「ニコちゃんマーク」の画像検索結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12" descr="「ニコちゃんマーク」の画像検索結果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5133" name="Picture 13" descr="C:\Users\sakuma\Desktop\ダウンロード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6" y="1599964"/>
            <a:ext cx="441509" cy="4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 rot="21060000">
            <a:off x="4719985" y="5494291"/>
            <a:ext cx="4469750" cy="83099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Updated with high-statistics data</a:t>
            </a:r>
          </a:p>
          <a:p>
            <a:pPr algn="ctr"/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(E15 </a:t>
            </a:r>
            <a:r>
              <a:rPr lang="en-US" altLang="ja-JP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arXiv:1805.12275)</a:t>
            </a:r>
            <a:endParaRPr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51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"/>
            <a:ext cx="9144000" cy="68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41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"/>
            <a:ext cx="9144000" cy="68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42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"/>
            <a:ext cx="9144000" cy="68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43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"/>
            <a:ext cx="9144000" cy="68543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t="33977" r="31121" b="1130"/>
          <a:stretch/>
        </p:blipFill>
        <p:spPr bwMode="auto">
          <a:xfrm>
            <a:off x="5220072" y="1844824"/>
            <a:ext cx="3794760" cy="3226526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196233" y="1808820"/>
            <a:ext cx="959943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DATA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 flipV="1">
            <a:off x="2411760" y="296652"/>
            <a:ext cx="0" cy="5904656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3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Neutron ID with CDS</a:t>
            </a:r>
            <a:endParaRPr kumimoji="1" lang="ja-JP" altLang="en-US" b="1" dirty="0">
              <a:latin typeface="+mn-lt"/>
            </a:endParaRPr>
          </a:p>
        </p:txBody>
      </p:sp>
      <p:pic>
        <p:nvPicPr>
          <p:cNvPr id="60" name="図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4"/>
          <a:stretch/>
        </p:blipFill>
        <p:spPr>
          <a:xfrm>
            <a:off x="-508" y="2181802"/>
            <a:ext cx="4248000" cy="3746382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"/>
          <a:stretch/>
        </p:blipFill>
        <p:spPr>
          <a:xfrm>
            <a:off x="4917733" y="2135080"/>
            <a:ext cx="4203517" cy="379476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511660" y="1778096"/>
            <a:ext cx="1445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1/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b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5652120" y="1778096"/>
            <a:ext cx="2640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-cut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dependence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899592" y="2275765"/>
            <a:ext cx="0" cy="2922711"/>
          </a:xfrm>
          <a:prstGeom prst="line">
            <a:avLst/>
          </a:prstGeom>
          <a:ln w="31750"/>
          <a:effectLst>
            <a:glow rad="12700"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899592" y="5198476"/>
            <a:ext cx="291632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>
            <a:off x="982462" y="2858216"/>
            <a:ext cx="355288" cy="32403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右矢印 95"/>
          <p:cNvSpPr/>
          <p:nvPr/>
        </p:nvSpPr>
        <p:spPr>
          <a:xfrm rot="16200000">
            <a:off x="3044206" y="4810368"/>
            <a:ext cx="355288" cy="32403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3131840" y="3578296"/>
            <a:ext cx="2859417" cy="93610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555776" y="4517743"/>
            <a:ext cx="1293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70C0"/>
                </a:solidFill>
              </a:rPr>
              <a:t>5MeVee &lt; </a:t>
            </a:r>
            <a:r>
              <a:rPr kumimoji="1" lang="en-US" altLang="ja-JP" sz="1600" b="1" dirty="0" err="1" smtClean="0">
                <a:solidFill>
                  <a:srgbClr val="0070C0"/>
                </a:solidFill>
              </a:rPr>
              <a:t>dE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1331640" y="2731027"/>
            <a:ext cx="1266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70C0"/>
                </a:solidFill>
              </a:rPr>
              <a:t>1.372 &lt; 1/</a:t>
            </a:r>
            <a:r>
              <a:rPr lang="en-US" altLang="ja-JP" sz="16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</a:p>
          <a:p>
            <a:pPr algn="ctr"/>
            <a:r>
              <a:rPr lang="en-US" altLang="ja-JP" sz="1600" b="1" dirty="0" smtClean="0">
                <a:solidFill>
                  <a:srgbClr val="0070C0"/>
                </a:solidFill>
              </a:rPr>
              <a:t>(</a:t>
            </a:r>
            <a:r>
              <a:rPr lang="en-US" altLang="ja-JP" sz="1600" b="1" dirty="0" err="1" smtClean="0">
                <a:solidFill>
                  <a:srgbClr val="0070C0"/>
                </a:solidFill>
              </a:rPr>
              <a:t>p</a:t>
            </a:r>
            <a:r>
              <a:rPr lang="en-US" altLang="ja-JP" sz="1600" b="1" baseline="-25000" dirty="0" err="1" smtClean="0">
                <a:solidFill>
                  <a:srgbClr val="0070C0"/>
                </a:solidFill>
              </a:rPr>
              <a:t>n</a:t>
            </a:r>
            <a:r>
              <a:rPr lang="en-US" altLang="ja-JP" sz="1600" b="1" dirty="0" smtClean="0">
                <a:solidFill>
                  <a:srgbClr val="0070C0"/>
                </a:solidFill>
              </a:rPr>
              <a:t>&lt;1GeV/c)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88289" y="5966120"/>
            <a:ext cx="554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Neutron can be identified with CDS</a:t>
            </a:r>
            <a:endParaRPr kumimoji="1" lang="ja-JP" altLang="en-US" sz="28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1520" y="946465"/>
            <a:ext cx="8322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err="1">
                <a:latin typeface="Symbol" panose="05050102010706020507" pitchFamily="18" charset="2"/>
              </a:rPr>
              <a:t>p</a:t>
            </a:r>
            <a:r>
              <a:rPr lang="en-US" altLang="ja-JP" sz="2000" baseline="30000" dirty="0" err="1"/>
              <a:t>+</a:t>
            </a:r>
            <a:r>
              <a:rPr lang="en-US" altLang="ja-JP" sz="2000" dirty="0" err="1">
                <a:latin typeface="Symbol" panose="05050102010706020507" pitchFamily="18" charset="2"/>
              </a:rPr>
              <a:t>p</a:t>
            </a:r>
            <a:r>
              <a:rPr lang="en-US" altLang="ja-JP" sz="2000" baseline="30000" dirty="0" err="1"/>
              <a:t>-</a:t>
            </a:r>
            <a:r>
              <a:rPr lang="en-US" altLang="ja-JP" sz="2000" dirty="0" err="1"/>
              <a:t>p</a:t>
            </a:r>
            <a:r>
              <a:rPr lang="en-US" altLang="ja-JP" sz="2000" dirty="0"/>
              <a:t> events (3 tracks) in CDS with 4 CDH </a:t>
            </a:r>
            <a:r>
              <a:rPr lang="en-US" altLang="ja-JP" sz="2000" dirty="0" smtClean="0"/>
              <a:t>hits </a:t>
            </a:r>
            <a:r>
              <a:rPr lang="en-US" altLang="ja-JP" sz="2000" smtClean="0"/>
              <a:t>are selected</a:t>
            </a:r>
            <a:endParaRPr lang="en-US" altLang="ja-JP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a</a:t>
            </a:r>
            <a:r>
              <a:rPr lang="en-US" altLang="ja-JP" sz="2000" dirty="0" smtClean="0"/>
              <a:t> CDH hit with CDC-veto (outer-layer) is applied to identify the “neutral hit”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 rot="1080000">
            <a:off x="4023328" y="3731892"/>
            <a:ext cx="121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neutron ID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latin typeface="Symbol" panose="05050102010706020507" pitchFamily="18" charset="2"/>
              </a:rPr>
              <a:t>L</a:t>
            </a:r>
            <a:r>
              <a:rPr lang="en-US" altLang="ja-JP" b="1" baseline="30000" dirty="0" smtClean="0"/>
              <a:t>*</a:t>
            </a:r>
            <a:r>
              <a:rPr kumimoji="1" lang="en-US" altLang="ja-JP" b="1" dirty="0" err="1" smtClean="0"/>
              <a:t>pn</a:t>
            </a:r>
            <a:r>
              <a:rPr kumimoji="1" lang="en-US" altLang="ja-JP" b="1" dirty="0" smtClean="0"/>
              <a:t> Events</a:t>
            </a:r>
            <a:endParaRPr kumimoji="1" lang="ja-JP" altLang="en-US" b="1" dirty="0">
              <a:latin typeface="+mn-lt"/>
            </a:endParaRPr>
          </a:p>
        </p:txBody>
      </p:sp>
      <p:pic>
        <p:nvPicPr>
          <p:cNvPr id="21" name="コンテンツ プレースホルダ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3"/>
          <a:stretch/>
        </p:blipFill>
        <p:spPr>
          <a:xfrm>
            <a:off x="1381392" y="1110773"/>
            <a:ext cx="6381215" cy="5663899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2900062" y="836712"/>
            <a:ext cx="3364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IM(</a:t>
            </a:r>
            <a:r>
              <a:rPr kumimoji="1" lang="en-US" altLang="ja-JP" sz="2400" b="1" dirty="0" err="1" smtClean="0"/>
              <a:t>n</a:t>
            </a:r>
            <a:r>
              <a:rPr lang="en-US" altLang="ja-JP" sz="2400" b="1" dirty="0" err="1">
                <a:latin typeface="Symbol" panose="05050102010706020507" pitchFamily="18" charset="2"/>
              </a:rPr>
              <a:t>p</a:t>
            </a:r>
            <a:r>
              <a:rPr lang="en-US" altLang="ja-JP" sz="2400" b="1" baseline="30000" dirty="0" err="1"/>
              <a:t>+</a:t>
            </a:r>
            <a:r>
              <a:rPr lang="en-US" altLang="ja-JP" sz="2400" b="1" dirty="0" err="1">
                <a:latin typeface="Symbol" panose="05050102010706020507" pitchFamily="18" charset="2"/>
              </a:rPr>
              <a:t>p</a:t>
            </a:r>
            <a:r>
              <a:rPr lang="en-US" altLang="ja-JP" sz="2400" b="1" baseline="30000" dirty="0"/>
              <a:t>-</a:t>
            </a:r>
            <a:r>
              <a:rPr kumimoji="1" lang="en-US" altLang="ja-JP" sz="2400" b="1" dirty="0" smtClean="0"/>
              <a:t>) vs MM(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 smtClean="0"/>
              <a:t>+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 smtClean="0"/>
              <a:t>-</a:t>
            </a:r>
            <a:r>
              <a:rPr kumimoji="1" lang="en-US" altLang="ja-JP" sz="2400" b="1" dirty="0" err="1" smtClean="0"/>
              <a:t>pn</a:t>
            </a:r>
            <a:r>
              <a:rPr kumimoji="1" lang="en-US" altLang="ja-JP" sz="2400" b="1" dirty="0" smtClean="0"/>
              <a:t>)</a:t>
            </a:r>
            <a:endParaRPr kumimoji="1" lang="ja-JP" altLang="en-US" sz="24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700782" y="5287758"/>
            <a:ext cx="229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smtClean="0"/>
              <a:t>(1405)p </a:t>
            </a:r>
            <a:r>
              <a:rPr kumimoji="1" lang="en-US" altLang="ja-JP" sz="2800" b="1" dirty="0" err="1" smtClean="0"/>
              <a:t>n</a:t>
            </a:r>
            <a:r>
              <a:rPr kumimoji="1" lang="en-US" altLang="ja-JP" sz="2800" b="1" baseline="-25000" dirty="0" err="1" smtClean="0"/>
              <a:t>miss</a:t>
            </a:r>
            <a:endParaRPr kumimoji="1" lang="ja-JP" altLang="en-US" sz="2800" b="1" baseline="-25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169653" y="5287759"/>
            <a:ext cx="229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smtClean="0"/>
              <a:t>(1520)p </a:t>
            </a:r>
            <a:r>
              <a:rPr kumimoji="1" lang="en-US" altLang="ja-JP" sz="2800" b="1" dirty="0" err="1" smtClean="0"/>
              <a:t>n</a:t>
            </a:r>
            <a:r>
              <a:rPr kumimoji="1" lang="en-US" altLang="ja-JP" sz="2800" b="1" baseline="-25000" dirty="0" err="1" smtClean="0"/>
              <a:t>miss</a:t>
            </a:r>
            <a:endParaRPr kumimoji="1" lang="ja-JP" altLang="en-US" sz="2800" b="1" baseline="-25000" dirty="0"/>
          </a:p>
        </p:txBody>
      </p:sp>
      <p:cxnSp>
        <p:nvCxnSpPr>
          <p:cNvPr id="36" name="直線矢印コネクタ 35"/>
          <p:cNvCxnSpPr/>
          <p:nvPr/>
        </p:nvCxnSpPr>
        <p:spPr>
          <a:xfrm flipV="1">
            <a:off x="2900062" y="3629323"/>
            <a:ext cx="951858" cy="163588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4103948" y="4257092"/>
            <a:ext cx="833628" cy="100811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7"/>
          <a:stretch/>
        </p:blipFill>
        <p:spPr bwMode="auto">
          <a:xfrm>
            <a:off x="4653202" y="1304764"/>
            <a:ext cx="2475082" cy="22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円/楕円 17"/>
          <p:cNvSpPr/>
          <p:nvPr/>
        </p:nvSpPr>
        <p:spPr>
          <a:xfrm rot="1344692">
            <a:off x="5468751" y="2714072"/>
            <a:ext cx="970674" cy="363601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6381627" y="2576093"/>
            <a:ext cx="576064" cy="432048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3995936" y="5183905"/>
            <a:ext cx="0" cy="598883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563888" y="572396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M(n)</a:t>
            </a:r>
            <a:endParaRPr kumimoji="1" lang="ja-JP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55976" y="5733256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</a:t>
            </a:r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4613540" y="5193196"/>
            <a:ext cx="0" cy="598883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76227" y="389705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</a:t>
            </a:r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L(1405)</a:t>
            </a:r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rot="5400000" flipV="1">
            <a:off x="1680834" y="3813635"/>
            <a:ext cx="0" cy="598883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71500" y="3419708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</a:t>
            </a:r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L(1520)</a:t>
            </a:r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rot="5400000" flipV="1">
            <a:off x="1676107" y="3336291"/>
            <a:ext cx="0" cy="598883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4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71500" y="1052736"/>
            <a:ext cx="3924436" cy="4140460"/>
          </a:xfrm>
          <a:prstGeom prst="roundRect">
            <a:avLst>
              <a:gd name="adj" fmla="val 5984"/>
            </a:avLst>
          </a:prstGeom>
          <a:solidFill>
            <a:schemeClr val="accent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コンテンツ プレースホルダ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" r="6441"/>
          <a:stretch/>
        </p:blipFill>
        <p:spPr>
          <a:xfrm>
            <a:off x="4005979" y="910532"/>
            <a:ext cx="5066521" cy="481630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Y</a:t>
            </a:r>
            <a:r>
              <a:rPr lang="en-US" altLang="ja-JP" b="1" baseline="30000" dirty="0" smtClean="0"/>
              <a:t>*</a:t>
            </a:r>
            <a:r>
              <a:rPr lang="en-US" altLang="ja-JP" b="1" dirty="0" smtClean="0"/>
              <a:t> CS (</a:t>
            </a:r>
            <a:r>
              <a:rPr lang="en-US" altLang="ja-JP" b="1" dirty="0" err="1"/>
              <a:t>q</a:t>
            </a:r>
            <a:r>
              <a:rPr lang="en-US" altLang="ja-JP" b="1" baseline="-25000" dirty="0" err="1"/>
              <a:t>Kn</a:t>
            </a:r>
            <a:r>
              <a:rPr lang="en-US" altLang="ja-JP" b="1" dirty="0"/>
              <a:t>&lt;0.65)</a:t>
            </a:r>
            <a:endParaRPr kumimoji="1" lang="ja-JP" altLang="en-US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7016675" y="1332921"/>
                <a:ext cx="1695785" cy="54790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8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8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sz="28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675" y="1332921"/>
                <a:ext cx="1695785" cy="547907"/>
              </a:xfrm>
              <a:prstGeom prst="rect">
                <a:avLst/>
              </a:prstGeom>
              <a:blipFill rotWithShape="1">
                <a:blip r:embed="rId3"/>
                <a:stretch>
                  <a:fillRect l="-7194" t="-5556" r="-6115" b="-3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/>
          <p:cNvSpPr txBox="1"/>
          <p:nvPr/>
        </p:nvSpPr>
        <p:spPr>
          <a:xfrm rot="16200000">
            <a:off x="5623658" y="1168290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</a:t>
            </a:r>
            <a:r>
              <a:rPr kumimoji="1" lang="en-US" altLang="ja-JP" sz="1600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600" b="1" dirty="0" smtClean="0"/>
              <a:t>)</a:t>
            </a:r>
            <a:endParaRPr kumimoji="1" lang="ja-JP" altLang="en-US" sz="1600" b="1" dirty="0"/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6400518" y="1153062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M(K</a:t>
            </a:r>
            <a:r>
              <a:rPr kumimoji="1" lang="en-US" altLang="ja-JP" sz="1600" b="1" baseline="30000" dirty="0" smtClean="0"/>
              <a:t>-</a:t>
            </a:r>
            <a:r>
              <a:rPr kumimoji="1" lang="en-US" altLang="ja-JP" sz="1600" b="1" dirty="0" smtClean="0"/>
              <a:t>p)</a:t>
            </a:r>
            <a:endParaRPr kumimoji="1" lang="ja-JP" altLang="en-US" sz="1600" b="1" dirty="0"/>
          </a:p>
        </p:txBody>
      </p:sp>
      <p:sp>
        <p:nvSpPr>
          <p:cNvPr id="26" name="Rectangle 5"/>
          <p:cNvSpPr>
            <a:spLocks/>
          </p:cNvSpPr>
          <p:nvPr/>
        </p:nvSpPr>
        <p:spPr bwMode="auto">
          <a:xfrm>
            <a:off x="6800157" y="1954894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92653" y="3131676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(1520)</a:t>
            </a:r>
            <a:endParaRPr kumimoji="1" lang="ja-JP" alt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932040" y="1664804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</a:t>
            </a:r>
            <a:endParaRPr kumimoji="1" lang="ja-JP" altLang="en-US" sz="24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145963" y="4823864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  <a:latin typeface="Symbol" panose="05050102010706020507" pitchFamily="18" charset="2"/>
                <a:ea typeface="Segoe UI Black" panose="020B0A02040204020203" pitchFamily="34" charset="0"/>
                <a:cs typeface="Segoe UI Black" panose="020B0A02040204020203" pitchFamily="34" charset="0"/>
              </a:rPr>
              <a:t>S</a:t>
            </a:r>
            <a:r>
              <a:rPr kumimoji="1" lang="en-US" altLang="ja-JP" b="1" baseline="30000" dirty="0" smtClean="0">
                <a:solidFill>
                  <a:srgbClr val="0070C0"/>
                </a:solidFill>
                <a:latin typeface="Symbol" panose="05050102010706020507" pitchFamily="18" charset="2"/>
                <a:ea typeface="Segoe UI Black" panose="020B0A02040204020203" pitchFamily="34" charset="0"/>
                <a:cs typeface="Segoe UI Black" panose="020B0A02040204020203" pitchFamily="34" charset="0"/>
              </a:rPr>
              <a:t>0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(1385)</a:t>
            </a:r>
            <a:endParaRPr kumimoji="1" lang="ja-JP" alt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50204" y="3537012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pS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pn</a:t>
            </a:r>
            <a:endParaRPr lang="en-US" altLang="ja-JP" b="1" dirty="0">
              <a:solidFill>
                <a:srgbClr val="FF0000"/>
              </a:solidFill>
            </a:endParaRPr>
          </a:p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phases-space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7" name="直線矢印コネクタ 6"/>
          <p:cNvCxnSpPr>
            <a:stCxn id="30" idx="2"/>
          </p:cNvCxnSpPr>
          <p:nvPr/>
        </p:nvCxnSpPr>
        <p:spPr>
          <a:xfrm flipH="1">
            <a:off x="6986955" y="3501008"/>
            <a:ext cx="383554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7150204" y="4183343"/>
            <a:ext cx="727122" cy="6858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5660617" y="2126469"/>
            <a:ext cx="855599" cy="2416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図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7" y="1124745"/>
            <a:ext cx="3600398" cy="3456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2357690" y="1520788"/>
                <a:ext cx="1026178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ja-JP" altLang="en-US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𝚲</m:t>
                    </m:r>
                  </m:oMath>
                </a14:m>
                <a:r>
                  <a:rPr kumimoji="1" lang="en-US" altLang="ja-JP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690" y="1520788"/>
                <a:ext cx="102617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357" t="-8197" r="-4762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/>
          <p:cNvSpPr txBox="1"/>
          <p:nvPr/>
        </p:nvSpPr>
        <p:spPr>
          <a:xfrm>
            <a:off x="719572" y="231287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kumimoji="1" lang="en-US" altLang="ja-JP" b="1" baseline="30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+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(1385)</a:t>
            </a:r>
            <a:endParaRPr kumimoji="1" lang="ja-JP" altLang="en-US" b="1" baseline="30000" dirty="0">
              <a:solidFill>
                <a:srgbClr val="0070C0"/>
              </a:solidFill>
            </a:endParaRPr>
          </a:p>
        </p:txBody>
      </p:sp>
      <p:sp>
        <p:nvSpPr>
          <p:cNvPr id="36" name="Rectangle 5"/>
          <p:cNvSpPr>
            <a:spLocks/>
          </p:cNvSpPr>
          <p:nvPr/>
        </p:nvSpPr>
        <p:spPr bwMode="auto">
          <a:xfrm>
            <a:off x="2059169" y="2319604"/>
            <a:ext cx="1255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0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251520" y="1052736"/>
                <a:ext cx="35283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000" b="1" i="1" dirty="0"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altLang="ja-JP" sz="2000" b="1" dirty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ja-JP" altLang="en-US" sz="2000" b="1" i="1" dirty="0">
                        <a:latin typeface="Cambria Math"/>
                        <a:ea typeface="Cambria Math"/>
                      </a:rPr>
                      <m:t>𝜦</m:t>
                    </m:r>
                  </m:oMath>
                </a14:m>
                <a:r>
                  <a:rPr lang="en-US" altLang="ja-JP" sz="2000" b="1" dirty="0" smtClean="0"/>
                  <a:t>n</a:t>
                </a:r>
                <a:r>
                  <a:rPr lang="en-US" altLang="ja-JP" sz="2000" b="1" dirty="0"/>
                  <a:t> </a:t>
                </a:r>
                <a:r>
                  <a:rPr lang="en-US" altLang="ja-JP" sz="2000" b="1" dirty="0" err="1" smtClean="0"/>
                  <a:t>n</a:t>
                </a:r>
                <a:r>
                  <a:rPr lang="en-US" altLang="ja-JP" sz="2000" b="1" baseline="-25000" dirty="0" err="1" smtClean="0"/>
                  <a:t>miss</a:t>
                </a:r>
                <a:r>
                  <a:rPr lang="en-US" altLang="ja-JP" sz="2000" b="1" dirty="0" smtClean="0"/>
                  <a:t> final state</a:t>
                </a:r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2736"/>
                <a:ext cx="3528392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/>
          <p:cNvCxnSpPr/>
          <p:nvPr/>
        </p:nvCxnSpPr>
        <p:spPr>
          <a:xfrm>
            <a:off x="1382853" y="2633051"/>
            <a:ext cx="430997" cy="355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2461922" y="2915558"/>
            <a:ext cx="1317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pL</a:t>
            </a:r>
            <a:r>
              <a:rPr kumimoji="1" lang="en-US" altLang="ja-JP" sz="1600" b="1" dirty="0" err="1" smtClean="0">
                <a:solidFill>
                  <a:srgbClr val="FF0000"/>
                </a:solidFill>
              </a:rPr>
              <a:t>pn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1600" b="1" dirty="0" smtClean="0">
                <a:solidFill>
                  <a:srgbClr val="FF0000"/>
                </a:solidFill>
              </a:rPr>
              <a:t>phases-space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6" name="直線矢印コネクタ 45"/>
          <p:cNvCxnSpPr>
            <a:stCxn id="45" idx="2"/>
          </p:cNvCxnSpPr>
          <p:nvPr/>
        </p:nvCxnSpPr>
        <p:spPr>
          <a:xfrm flipH="1">
            <a:off x="2686744" y="3500333"/>
            <a:ext cx="434173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 rot="16200000">
            <a:off x="1286565" y="1601868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/>
              <a:t>M(</a:t>
            </a:r>
            <a:r>
              <a:rPr kumimoji="1" lang="en-US" altLang="ja-JP" sz="1100" b="1" dirty="0" err="1" smtClean="0">
                <a:latin typeface="Symbol" panose="05050102010706020507" pitchFamily="18" charset="2"/>
              </a:rPr>
              <a:t>pL</a:t>
            </a:r>
            <a:r>
              <a:rPr kumimoji="1" lang="en-US" altLang="ja-JP" sz="1100" b="1" dirty="0" smtClean="0"/>
              <a:t>)</a:t>
            </a:r>
            <a:endParaRPr kumimoji="1" lang="ja-JP" altLang="en-US" sz="1100" b="1" dirty="0"/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1777031" y="1606140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/>
              <a:t>M(K</a:t>
            </a:r>
            <a:r>
              <a:rPr kumimoji="1" lang="en-US" altLang="ja-JP" sz="1100" b="1" baseline="30000" dirty="0" smtClean="0"/>
              <a:t>-</a:t>
            </a:r>
            <a:r>
              <a:rPr kumimoji="1" lang="en-US" altLang="ja-JP" sz="1100" b="1" dirty="0" smtClean="0"/>
              <a:t>p)</a:t>
            </a:r>
            <a:endParaRPr kumimoji="1" lang="ja-JP" altLang="en-US" sz="11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98788" y="4581128"/>
            <a:ext cx="4005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we assume </a:t>
            </a:r>
            <a:r>
              <a:rPr lang="en-US" altLang="ja-JP" sz="1600" dirty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600" baseline="30000" dirty="0">
                <a:solidFill>
                  <a:schemeClr val="bg1"/>
                </a:solidFill>
                <a:latin typeface="Symbol" panose="05050102010706020507" pitchFamily="18" charset="2"/>
              </a:rPr>
              <a:t>0</a:t>
            </a:r>
            <a:r>
              <a:rPr lang="en-US" altLang="ja-JP" sz="1600" dirty="0">
                <a:solidFill>
                  <a:schemeClr val="bg1"/>
                </a:solidFill>
              </a:rPr>
              <a:t>(1385) CS at </a:t>
            </a:r>
            <a:r>
              <a:rPr lang="en-US" altLang="ja-JP" sz="1600" dirty="0" smtClean="0">
                <a:solidFill>
                  <a:schemeClr val="bg1"/>
                </a:solidFill>
              </a:rPr>
              <a:t>1.0 </a:t>
            </a:r>
            <a:r>
              <a:rPr lang="en-US" altLang="ja-JP" sz="1600" dirty="0">
                <a:solidFill>
                  <a:schemeClr val="bg1"/>
                </a:solidFill>
              </a:rPr>
              <a:t>GeV/c to be:</a:t>
            </a:r>
          </a:p>
          <a:p>
            <a:pPr algn="ctr"/>
            <a:r>
              <a:rPr lang="en-US" altLang="ja-JP" sz="1600" b="1" dirty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600" b="1" dirty="0">
                <a:solidFill>
                  <a:schemeClr val="bg1"/>
                </a:solidFill>
              </a:rPr>
              <a:t>(</a:t>
            </a:r>
            <a:r>
              <a:rPr lang="en-US" altLang="ja-JP" sz="1600" b="1" dirty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600" b="1" baseline="30000" dirty="0">
                <a:solidFill>
                  <a:schemeClr val="bg1"/>
                </a:solidFill>
              </a:rPr>
              <a:t>*0</a:t>
            </a:r>
            <a:r>
              <a:rPr lang="en-US" altLang="ja-JP" sz="1600" b="1" dirty="0">
                <a:solidFill>
                  <a:schemeClr val="bg1"/>
                </a:solidFill>
              </a:rPr>
              <a:t>) </a:t>
            </a:r>
            <a:r>
              <a:rPr lang="en-US" altLang="ja-JP" sz="1600" b="1" dirty="0" smtClean="0">
                <a:solidFill>
                  <a:schemeClr val="bg1"/>
                </a:solidFill>
              </a:rPr>
              <a:t>~ 1-2*</a:t>
            </a:r>
            <a:r>
              <a:rPr lang="en-US" altLang="ja-JP" sz="16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600" b="1" dirty="0" smtClean="0">
                <a:solidFill>
                  <a:schemeClr val="bg1"/>
                </a:solidFill>
              </a:rPr>
              <a:t>(</a:t>
            </a:r>
            <a:r>
              <a:rPr lang="en-US" altLang="ja-JP" sz="16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600" b="1" baseline="30000" dirty="0" smtClean="0">
                <a:solidFill>
                  <a:schemeClr val="bg1"/>
                </a:solidFill>
              </a:rPr>
              <a:t>*+</a:t>
            </a:r>
            <a:r>
              <a:rPr lang="en-US" altLang="ja-JP" sz="16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1122203" y="5553236"/>
            <a:ext cx="6942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ja-JP" sz="2400" dirty="0"/>
              <a:t>K</a:t>
            </a:r>
            <a:r>
              <a:rPr lang="en-US" altLang="ja-JP" sz="2400" baseline="30000" dirty="0"/>
              <a:t>-</a:t>
            </a:r>
            <a:r>
              <a:rPr lang="en-US" altLang="ja-JP" sz="2400" dirty="0"/>
              <a:t> + 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He </a:t>
            </a:r>
            <a:r>
              <a:rPr lang="en-US" altLang="ja-JP" sz="2400" dirty="0">
                <a:sym typeface="Wingdings" panose="05000000000000000000" pitchFamily="2" charset="2"/>
              </a:rPr>
              <a:t> </a:t>
            </a:r>
            <a:r>
              <a:rPr lang="en-US" altLang="ja-JP" sz="2400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sz="2400" b="1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lang="en-US" altLang="ja-JP" sz="2400" b="1" dirty="0" smtClean="0">
                <a:sym typeface="Wingdings" panose="05000000000000000000" pitchFamily="2" charset="2"/>
              </a:rPr>
              <a:t>(1385</a:t>
            </a:r>
            <a:r>
              <a:rPr lang="en-US" altLang="ja-JP" sz="2400" b="1" dirty="0">
                <a:sym typeface="Wingdings" panose="05000000000000000000" pitchFamily="2" charset="2"/>
              </a:rPr>
              <a:t>)</a:t>
            </a:r>
            <a:r>
              <a:rPr lang="en-US" altLang="ja-JP" sz="2400" dirty="0">
                <a:sym typeface="Wingdings" panose="05000000000000000000" pitchFamily="2" charset="2"/>
              </a:rPr>
              <a:t> + p + n: ~ </a:t>
            </a:r>
            <a:r>
              <a:rPr lang="en-US" altLang="ja-JP" sz="2400" dirty="0" smtClean="0"/>
              <a:t>40-80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400" dirty="0" err="1" smtClean="0"/>
              <a:t>b</a:t>
            </a:r>
            <a:r>
              <a:rPr lang="en-US" altLang="ja-JP" sz="2400" dirty="0" smtClean="0"/>
              <a:t> (assumption)</a:t>
            </a:r>
            <a:endParaRPr lang="ja-JP" altLang="en-US" sz="2400" dirty="0"/>
          </a:p>
          <a:p>
            <a:pPr marL="0" lvl="1"/>
            <a:r>
              <a:rPr lang="en-US" altLang="ja-JP" sz="2400" dirty="0" smtClean="0"/>
              <a:t>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 + 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He </a:t>
            </a:r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b="1" dirty="0" smtClean="0">
                <a:sym typeface="Wingdings" panose="05000000000000000000" pitchFamily="2" charset="2"/>
              </a:rPr>
              <a:t>(1405)</a:t>
            </a:r>
            <a:r>
              <a:rPr lang="en-US" altLang="ja-JP" sz="2400" dirty="0" smtClean="0">
                <a:sym typeface="Wingdings" panose="05000000000000000000" pitchFamily="2" charset="2"/>
              </a:rPr>
              <a:t> + p + n:  ~ </a:t>
            </a:r>
            <a:r>
              <a:rPr lang="en-US" altLang="ja-JP" sz="2400" dirty="0" smtClean="0"/>
              <a:t>130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400" dirty="0" err="1" smtClean="0"/>
              <a:t>b</a:t>
            </a:r>
            <a:endParaRPr lang="ja-JP" altLang="en-US" sz="2400" dirty="0" smtClean="0"/>
          </a:p>
          <a:p>
            <a:pPr marL="0" lvl="1"/>
            <a:r>
              <a:rPr lang="en-US" altLang="ja-JP" sz="2400" dirty="0" smtClean="0"/>
              <a:t>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+ 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He </a:t>
            </a:r>
            <a:r>
              <a:rPr lang="en-US" altLang="ja-JP" sz="2400" dirty="0">
                <a:sym typeface="Wingdings" panose="05000000000000000000" pitchFamily="2" charset="2"/>
              </a:rPr>
              <a:t> </a:t>
            </a:r>
            <a:r>
              <a:rPr lang="en-US" altLang="ja-JP" sz="2400" b="1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b="1" dirty="0">
                <a:sym typeface="Wingdings" panose="05000000000000000000" pitchFamily="2" charset="2"/>
              </a:rPr>
              <a:t>(1520)</a:t>
            </a:r>
            <a:r>
              <a:rPr lang="en-US" altLang="ja-JP" sz="2400" dirty="0">
                <a:sym typeface="Wingdings" panose="05000000000000000000" pitchFamily="2" charset="2"/>
              </a:rPr>
              <a:t> + p + </a:t>
            </a:r>
            <a:r>
              <a:rPr lang="en-US" altLang="ja-JP" sz="2400" dirty="0" smtClean="0">
                <a:sym typeface="Wingdings" panose="05000000000000000000" pitchFamily="2" charset="2"/>
              </a:rPr>
              <a:t>n:  ~ 70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400" dirty="0" err="1" smtClean="0"/>
              <a:t>b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  <a:endParaRPr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9021" y="2672916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~ 40 </a:t>
            </a:r>
            <a:r>
              <a:rPr kumimoji="1" lang="en-US" altLang="ja-JP" sz="1600" b="1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sz="1600" b="1" dirty="0" err="1" smtClean="0"/>
              <a:t>b</a:t>
            </a:r>
            <a:endParaRPr kumimoji="1" lang="ja-JP" altLang="en-US" sz="16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4900" y="2463657"/>
            <a:ext cx="156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= 3.0 nb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endParaRPr kumimoji="1" lang="ja-JP" altLang="en-US" sz="24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015716" y="4004389"/>
            <a:ext cx="4176464" cy="91935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 rot="768800">
            <a:off x="4526725" y="4337158"/>
            <a:ext cx="1416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</a:t>
            </a:r>
            <a:endParaRPr kumimoji="1" lang="ja-JP" altLang="en-US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4968044" y="724634"/>
                <a:ext cx="35283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n-US" sz="2000" b="1" i="1" dirty="0" smtClean="0">
                        <a:latin typeface="Cambria Math"/>
                      </a:rPr>
                      <m:t>𝝅</m:t>
                    </m:r>
                    <m:r>
                      <a:rPr lang="ja-JP" altLang="en-US" sz="2000" b="1" i="1" dirty="0" smtClean="0">
                        <a:latin typeface="Cambria Math"/>
                        <a:ea typeface="Cambria Math"/>
                      </a:rPr>
                      <m:t>𝚺</m:t>
                    </m:r>
                  </m:oMath>
                </a14:m>
                <a:r>
                  <a:rPr lang="en-US" altLang="ja-JP" sz="2000" b="1" dirty="0" smtClean="0"/>
                  <a:t>p</a:t>
                </a:r>
                <a:r>
                  <a:rPr lang="en-US" altLang="ja-JP" sz="2000" b="1" dirty="0"/>
                  <a:t> </a:t>
                </a:r>
                <a:r>
                  <a:rPr lang="en-US" altLang="ja-JP" sz="2000" b="1" dirty="0" err="1" smtClean="0"/>
                  <a:t>n</a:t>
                </a:r>
                <a:r>
                  <a:rPr lang="en-US" altLang="ja-JP" sz="2000" b="1" baseline="-25000" dirty="0" err="1" smtClean="0"/>
                  <a:t>miss</a:t>
                </a:r>
                <a:r>
                  <a:rPr lang="en-US" altLang="ja-JP" sz="2000" b="1" dirty="0" smtClean="0"/>
                  <a:t> final state</a:t>
                </a:r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44" y="724634"/>
                <a:ext cx="3528392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1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kuma\Desktop\fit_piSpn_2S-2_woL14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00" y="518688"/>
            <a:ext cx="5219341" cy="427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コンテンツ プレースホルダ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7" r="7282"/>
          <a:stretch/>
        </p:blipFill>
        <p:spPr>
          <a:xfrm>
            <a:off x="1926000" y="829994"/>
            <a:ext cx="4842244" cy="396715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9" r="4366"/>
          <a:stretch/>
        </p:blipFill>
        <p:spPr>
          <a:xfrm>
            <a:off x="1835697" y="4374822"/>
            <a:ext cx="5394137" cy="2474558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IM(</a:t>
            </a:r>
            <a:r>
              <a:rPr lang="en-US" altLang="ja-JP" b="1" dirty="0" err="1" smtClean="0">
                <a:latin typeface="Symbol" panose="05050102010706020507" pitchFamily="18" charset="2"/>
              </a:rPr>
              <a:t>pS</a:t>
            </a:r>
            <a:r>
              <a:rPr lang="en-US" altLang="ja-JP" b="1" dirty="0" err="1" smtClean="0">
                <a:latin typeface="+mn-lt"/>
              </a:rPr>
              <a:t>p</a:t>
            </a:r>
            <a:r>
              <a:rPr lang="en-US" altLang="ja-JP" b="1" dirty="0" smtClean="0"/>
              <a:t>) </a:t>
            </a:r>
            <a:r>
              <a:rPr lang="en-US" altLang="ja-JP" b="1" dirty="0"/>
              <a:t>vs. Momentum Transfer </a:t>
            </a:r>
            <a:r>
              <a:rPr lang="en-US" altLang="ja-JP" b="1" dirty="0" err="1" smtClean="0"/>
              <a:t>q</a:t>
            </a:r>
            <a:r>
              <a:rPr lang="en-US" altLang="ja-JP" b="1" baseline="-25000" dirty="0" err="1" smtClean="0"/>
              <a:t>Kn</a:t>
            </a:r>
            <a:endParaRPr kumimoji="1" lang="ja-JP" altLang="en-US" b="1" dirty="0">
              <a:latin typeface="+mn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1781323" y="5229136"/>
            <a:ext cx="57041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chemeClr val="bg1"/>
                </a:solidFill>
              </a:rPr>
              <a:t>q</a:t>
            </a:r>
            <a:r>
              <a:rPr kumimoji="1" lang="en-US" altLang="ja-JP" sz="2400" b="1" baseline="-25000" dirty="0" err="1" smtClean="0">
                <a:solidFill>
                  <a:schemeClr val="bg1"/>
                </a:solidFill>
              </a:rPr>
              <a:t>Kn</a:t>
            </a:r>
            <a:endParaRPr kumimoji="1" lang="ja-JP" altLang="en-US" sz="2400" b="1" baseline="-25000" dirty="0">
              <a:solidFill>
                <a:schemeClr val="bg1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2676380" y="5625244"/>
            <a:ext cx="3870028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627785" y="2545740"/>
            <a:ext cx="1211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2 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752021" y="1376772"/>
            <a:ext cx="2140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altLang="ja-JP" sz="24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&lt;0.65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GeV/c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3589150" y="3016116"/>
            <a:ext cx="406787" cy="98894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3563889" y="5625244"/>
            <a:ext cx="0" cy="972108"/>
          </a:xfrm>
          <a:prstGeom prst="straightConnector1">
            <a:avLst/>
          </a:prstGeom>
          <a:ln w="539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2447765" y="5873206"/>
            <a:ext cx="1114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err="1" smtClean="0">
                <a:solidFill>
                  <a:srgbClr val="FF0000"/>
                </a:solidFill>
              </a:rPr>
              <a:t>q</a:t>
            </a:r>
            <a:r>
              <a:rPr lang="en-US" altLang="ja-JP" sz="2000" b="1" baseline="-25000" dirty="0" err="1" smtClean="0">
                <a:solidFill>
                  <a:srgbClr val="FF0000"/>
                </a:solidFill>
              </a:rPr>
              <a:t>Kn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&lt;0.65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3170606" y="1128977"/>
            <a:ext cx="83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</a:t>
            </a:r>
            <a:r>
              <a:rPr kumimoji="1" lang="en-US" altLang="ja-JP" sz="1600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600" b="1" dirty="0" err="1" smtClean="0"/>
              <a:t>p</a:t>
            </a:r>
            <a:r>
              <a:rPr kumimoji="1" lang="en-US" altLang="ja-JP" sz="1600" b="1" dirty="0" smtClean="0"/>
              <a:t>)</a:t>
            </a:r>
            <a:endParaRPr kumimoji="1" lang="ja-JP" altLang="en-US" sz="1600" b="1" dirty="0"/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3608911" y="1145335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M(K</a:t>
            </a:r>
            <a:r>
              <a:rPr kumimoji="1" lang="en-US" altLang="ja-JP" sz="1600" b="1" baseline="30000" dirty="0" smtClean="0"/>
              <a:t>-</a:t>
            </a:r>
            <a:r>
              <a:rPr kumimoji="1" lang="en-US" altLang="ja-JP" sz="1600" b="1" dirty="0" smtClean="0"/>
              <a:t>pp)</a:t>
            </a:r>
            <a:endParaRPr kumimoji="1" lang="ja-JP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4875758" y="973813"/>
                <a:ext cx="1670650" cy="4828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sz="24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758" y="973813"/>
                <a:ext cx="1670650" cy="482824"/>
              </a:xfrm>
              <a:prstGeom prst="rect">
                <a:avLst/>
              </a:prstGeom>
              <a:blipFill rotWithShape="1">
                <a:blip r:embed="rId5"/>
                <a:stretch>
                  <a:fillRect l="-5839" t="-5063" r="-4745" b="-291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5"/>
          <p:cNvSpPr>
            <a:spLocks/>
          </p:cNvSpPr>
          <p:nvPr/>
        </p:nvSpPr>
        <p:spPr bwMode="auto">
          <a:xfrm rot="19417915">
            <a:off x="4672200" y="2073151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 smtClean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  <a:endParaRPr lang="en-US" altLang="ja-JP" sz="2800" i="1" dirty="0">
              <a:ln w="18415" cmpd="sng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noFill/>
              <a:latin typeface="Helvetica" charset="0"/>
              <a:ea typeface="ＭＳ Ｐゴシック" charset="-128"/>
              <a:cs typeface="Helvetica" charset="0"/>
              <a:sym typeface="Helvetica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727453" y="2169901"/>
            <a:ext cx="2835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70C0"/>
                </a:solidFill>
              </a:rPr>
              <a:t>Corresponding to</a:t>
            </a:r>
          </a:p>
          <a:p>
            <a:pPr algn="ctr"/>
            <a:r>
              <a:rPr kumimoji="1" lang="en-US" altLang="ja-JP" sz="24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(1405) mass-region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9" name="直線矢印コネクタ 28"/>
          <p:cNvCxnSpPr>
            <a:stCxn id="38" idx="2"/>
          </p:cNvCxnSpPr>
          <p:nvPr/>
        </p:nvCxnSpPr>
        <p:spPr>
          <a:xfrm flipH="1">
            <a:off x="4463988" y="3000898"/>
            <a:ext cx="2681353" cy="10041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67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 r="9617"/>
          <a:stretch/>
        </p:blipFill>
        <p:spPr>
          <a:xfrm>
            <a:off x="448554" y="3969059"/>
            <a:ext cx="3987135" cy="285792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7" r="10011"/>
          <a:stretch/>
        </p:blipFill>
        <p:spPr>
          <a:xfrm>
            <a:off x="4767756" y="3969060"/>
            <a:ext cx="3970999" cy="2857929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4572000" y="908720"/>
            <a:ext cx="4284476" cy="2970075"/>
            <a:chOff x="83397" y="990748"/>
            <a:chExt cx="2817641" cy="266024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13" r="27617"/>
            <a:stretch/>
          </p:blipFill>
          <p:spPr bwMode="auto">
            <a:xfrm>
              <a:off x="83397" y="990748"/>
              <a:ext cx="2817641" cy="26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フリーフォーム 13"/>
            <p:cNvSpPr/>
            <p:nvPr/>
          </p:nvSpPr>
          <p:spPr>
            <a:xfrm>
              <a:off x="603447" y="2280672"/>
              <a:ext cx="1374163" cy="1048258"/>
            </a:xfrm>
            <a:custGeom>
              <a:avLst/>
              <a:gdLst>
                <a:gd name="connsiteX0" fmla="*/ 0 w 2115312"/>
                <a:gd name="connsiteY0" fmla="*/ 0 h 1566672"/>
                <a:gd name="connsiteX1" fmla="*/ 694944 w 2115312"/>
                <a:gd name="connsiteY1" fmla="*/ 195072 h 1566672"/>
                <a:gd name="connsiteX2" fmla="*/ 1499616 w 2115312"/>
                <a:gd name="connsiteY2" fmla="*/ 554736 h 1566672"/>
                <a:gd name="connsiteX3" fmla="*/ 1987296 w 2115312"/>
                <a:gd name="connsiteY3" fmla="*/ 1078992 h 1566672"/>
                <a:gd name="connsiteX4" fmla="*/ 2115312 w 2115312"/>
                <a:gd name="connsiteY4" fmla="*/ 1566672 h 1566672"/>
                <a:gd name="connsiteX5" fmla="*/ 2115312 w 2115312"/>
                <a:gd name="connsiteY5" fmla="*/ 1566672 h 156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5312" h="1566672">
                  <a:moveTo>
                    <a:pt x="0" y="0"/>
                  </a:moveTo>
                  <a:cubicBezTo>
                    <a:pt x="222504" y="51308"/>
                    <a:pt x="445008" y="102616"/>
                    <a:pt x="694944" y="195072"/>
                  </a:cubicBezTo>
                  <a:cubicBezTo>
                    <a:pt x="944880" y="287528"/>
                    <a:pt x="1284224" y="407416"/>
                    <a:pt x="1499616" y="554736"/>
                  </a:cubicBezTo>
                  <a:cubicBezTo>
                    <a:pt x="1715008" y="702056"/>
                    <a:pt x="1884680" y="910336"/>
                    <a:pt x="1987296" y="1078992"/>
                  </a:cubicBezTo>
                  <a:cubicBezTo>
                    <a:pt x="2089912" y="1247648"/>
                    <a:pt x="2115312" y="1566672"/>
                    <a:pt x="2115312" y="1566672"/>
                  </a:cubicBezTo>
                  <a:lnTo>
                    <a:pt x="2115312" y="1566672"/>
                  </a:lnTo>
                </a:path>
              </a:pathLst>
            </a:cu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603447" y="1050334"/>
              <a:ext cx="286152" cy="182422"/>
            </a:xfrm>
            <a:custGeom>
              <a:avLst/>
              <a:gdLst>
                <a:gd name="connsiteX0" fmla="*/ 487680 w 487680"/>
                <a:gd name="connsiteY0" fmla="*/ 0 h 310896"/>
                <a:gd name="connsiteX1" fmla="*/ 188976 w 487680"/>
                <a:gd name="connsiteY1" fmla="*/ 152400 h 310896"/>
                <a:gd name="connsiteX2" fmla="*/ 0 w 487680"/>
                <a:gd name="connsiteY2" fmla="*/ 310896 h 31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0" h="310896">
                  <a:moveTo>
                    <a:pt x="487680" y="0"/>
                  </a:moveTo>
                  <a:cubicBezTo>
                    <a:pt x="378968" y="50292"/>
                    <a:pt x="270256" y="100584"/>
                    <a:pt x="188976" y="152400"/>
                  </a:cubicBezTo>
                  <a:cubicBezTo>
                    <a:pt x="107696" y="204216"/>
                    <a:pt x="53848" y="257556"/>
                    <a:pt x="0" y="310896"/>
                  </a:cubicBezTo>
                </a:path>
              </a:pathLst>
            </a:cu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214619" y="2881463"/>
              <a:ext cx="905057" cy="468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b="1" dirty="0" smtClean="0">
                  <a:solidFill>
                    <a:srgbClr val="0070C0"/>
                  </a:solidFill>
                </a:rPr>
                <a:t>detector</a:t>
              </a:r>
            </a:p>
            <a:p>
              <a:pPr algn="ctr"/>
              <a:r>
                <a:rPr kumimoji="1" lang="en-US" altLang="ja-JP" sz="1400" b="1" dirty="0" smtClean="0">
                  <a:solidFill>
                    <a:srgbClr val="0070C0"/>
                  </a:solidFill>
                </a:rPr>
                <a:t>acceptance</a:t>
              </a:r>
              <a:endParaRPr kumimoji="1" lang="ja-JP" altLang="en-US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Detector </a:t>
            </a:r>
            <a:r>
              <a:rPr lang="en-US" altLang="ja-JP" b="1" dirty="0" smtClean="0"/>
              <a:t>Acceptance: </a:t>
            </a:r>
            <a:r>
              <a:rPr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 vs. </a:t>
            </a:r>
            <a:r>
              <a:rPr lang="en-US" altLang="ja-JP" b="1" dirty="0" err="1">
                <a:latin typeface="Symbol" panose="05050102010706020507" pitchFamily="18" charset="2"/>
              </a:rPr>
              <a:t>pS</a:t>
            </a:r>
            <a:r>
              <a:rPr lang="en-US" altLang="ja-JP" b="1" dirty="0" err="1"/>
              <a:t>p</a:t>
            </a:r>
            <a:endParaRPr kumimoji="1" lang="ja-JP" altLang="en-US" b="1" dirty="0">
              <a:latin typeface="+mn-lt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>
            <a:off x="6510701" y="944724"/>
            <a:ext cx="0" cy="557132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8244408" y="4077072"/>
            <a:ext cx="0" cy="2483915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622975" y="5937004"/>
            <a:ext cx="1018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rgbClr val="0070C0"/>
                </a:solidFill>
              </a:rPr>
              <a:t>detector</a:t>
            </a:r>
          </a:p>
          <a:p>
            <a:pPr algn="ctr"/>
            <a:r>
              <a:rPr lang="en-US" altLang="ja-JP" sz="1400" b="1" dirty="0" smtClean="0">
                <a:solidFill>
                  <a:srgbClr val="0070C0"/>
                </a:solidFill>
              </a:rPr>
              <a:t>acceptance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8244408" y="980728"/>
            <a:ext cx="0" cy="2562136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5112060" y="5023792"/>
                <a:ext cx="1223412" cy="482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ja-JP" altLang="en-US" sz="24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𝛑</m:t>
                          </m:r>
                        </m:e>
                        <m:sup>
                          <m:r>
                            <a:rPr lang="en-US" altLang="ja-JP" sz="24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lang="en-US" altLang="ja-JP" sz="2400" b="1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ja-JP" altLang="en-US" sz="24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altLang="ja-JP" sz="24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∓</m:t>
                          </m:r>
                        </m:sup>
                      </m:sSup>
                      <m:r>
                        <a:rPr lang="en-US" altLang="ja-JP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kumimoji="1" lang="ja-JP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60" y="5023792"/>
                <a:ext cx="1223412" cy="4828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5362783" y="2539885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𝚲</m:t>
                      </m:r>
                      <m:r>
                        <a:rPr lang="en-US" altLang="ja-JP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kumimoji="1" lang="ja-JP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83" y="2539885"/>
                <a:ext cx="647934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887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テキスト ボックス 53"/>
          <p:cNvSpPr txBox="1"/>
          <p:nvPr/>
        </p:nvSpPr>
        <p:spPr>
          <a:xfrm rot="16200000">
            <a:off x="6028101" y="5692344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M(K</a:t>
            </a:r>
            <a:r>
              <a:rPr kumimoji="1" lang="en-US" altLang="ja-JP" sz="1200" b="1" baseline="30000" dirty="0" smtClean="0"/>
              <a:t>-</a:t>
            </a:r>
            <a:r>
              <a:rPr kumimoji="1" lang="en-US" altLang="ja-JP" sz="1200" b="1" dirty="0" smtClean="0"/>
              <a:t>pp)</a:t>
            </a:r>
            <a:endParaRPr kumimoji="1" lang="ja-JP" altLang="en-US" sz="1200" b="1" dirty="0"/>
          </a:p>
        </p:txBody>
      </p:sp>
      <p:sp>
        <p:nvSpPr>
          <p:cNvPr id="55" name="テキスト ボックス 54"/>
          <p:cNvSpPr txBox="1"/>
          <p:nvPr/>
        </p:nvSpPr>
        <p:spPr>
          <a:xfrm rot="16200000">
            <a:off x="5735352" y="5737188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M(</a:t>
            </a:r>
            <a:r>
              <a:rPr kumimoji="1" lang="en-US" altLang="ja-JP" sz="1000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000" dirty="0" err="1" smtClean="0"/>
              <a:t>p</a:t>
            </a:r>
            <a:r>
              <a:rPr kumimoji="1" lang="en-US" altLang="ja-JP" sz="1000" dirty="0" smtClean="0"/>
              <a:t>)</a:t>
            </a:r>
            <a:endParaRPr kumimoji="1" lang="ja-JP" altLang="en-US" sz="1000" dirty="0"/>
          </a:p>
        </p:txBody>
      </p:sp>
      <p:sp>
        <p:nvSpPr>
          <p:cNvPr id="57" name="コンテンツ プレースホルダー 10"/>
          <p:cNvSpPr txBox="1">
            <a:spLocks/>
          </p:cNvSpPr>
          <p:nvPr/>
        </p:nvSpPr>
        <p:spPr>
          <a:xfrm>
            <a:off x="-508" y="958863"/>
            <a:ext cx="5040560" cy="26501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 acceptance is different between 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pS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altLang="ja-JP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ja-JP" sz="2400" dirty="0"/>
              <a:t>At </a:t>
            </a:r>
            <a:r>
              <a:rPr lang="en-US" altLang="ja-JP" sz="2400" dirty="0" smtClean="0"/>
              <a:t>cos</a:t>
            </a:r>
            <a:r>
              <a:rPr lang="en-US" altLang="ja-JP" sz="2400" dirty="0" smtClean="0">
                <a:latin typeface="Symbol" panose="05050102010706020507" pitchFamily="18" charset="2"/>
              </a:rPr>
              <a:t>q</a:t>
            </a:r>
            <a:r>
              <a:rPr lang="en-US" altLang="ja-JP" sz="2400" baseline="-25000" dirty="0" smtClean="0"/>
              <a:t>n</a:t>
            </a:r>
            <a:r>
              <a:rPr lang="en-US" altLang="ja-JP" sz="2400" dirty="0" smtClean="0"/>
              <a:t>~1:</a:t>
            </a:r>
          </a:p>
          <a:p>
            <a:pPr lvl="2"/>
            <a:r>
              <a:rPr lang="en-US" altLang="ja-JP" dirty="0" err="1" smtClean="0">
                <a:latin typeface="Symbol" panose="05050102010706020507" pitchFamily="18" charset="2"/>
              </a:rPr>
              <a:t>L</a:t>
            </a:r>
            <a:r>
              <a:rPr lang="en-US" altLang="ja-JP" dirty="0" err="1" smtClean="0"/>
              <a:t>p</a:t>
            </a:r>
            <a:r>
              <a:rPr lang="en-US" altLang="ja-JP" dirty="0" smtClean="0"/>
              <a:t>:    flat acceptance</a:t>
            </a:r>
          </a:p>
          <a:p>
            <a:pPr lvl="2"/>
            <a:r>
              <a:rPr lang="en-US" altLang="ja-JP" dirty="0" err="1" smtClean="0">
                <a:latin typeface="Symbol" panose="05050102010706020507" pitchFamily="18" charset="2"/>
              </a:rPr>
              <a:t>pS</a:t>
            </a:r>
            <a:r>
              <a:rPr lang="en-US" altLang="ja-JP" dirty="0" err="1" smtClean="0"/>
              <a:t>p</a:t>
            </a:r>
            <a:r>
              <a:rPr lang="en-US" altLang="ja-JP" dirty="0" smtClean="0"/>
              <a:t>: limited </a:t>
            </a:r>
            <a:r>
              <a:rPr lang="en-US" altLang="ja-JP" dirty="0"/>
              <a:t>acceptance below </a:t>
            </a:r>
            <a:r>
              <a:rPr lang="en-US" altLang="ja-JP" dirty="0" smtClean="0"/>
              <a:t>the threshold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648532" y="3065810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4644008" y="6021288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24" name="フリーフォーム 23"/>
          <p:cNvSpPr/>
          <p:nvPr/>
        </p:nvSpPr>
        <p:spPr>
          <a:xfrm>
            <a:off x="6277679" y="4041068"/>
            <a:ext cx="1570685" cy="2474984"/>
          </a:xfrm>
          <a:custGeom>
            <a:avLst/>
            <a:gdLst>
              <a:gd name="connsiteX0" fmla="*/ 171063 w 1579432"/>
              <a:gd name="connsiteY0" fmla="*/ 0 h 2112532"/>
              <a:gd name="connsiteX1" fmla="*/ 84295 w 1579432"/>
              <a:gd name="connsiteY1" fmla="*/ 186885 h 2112532"/>
              <a:gd name="connsiteX2" fmla="*/ 57597 w 1579432"/>
              <a:gd name="connsiteY2" fmla="*/ 293676 h 2112532"/>
              <a:gd name="connsiteX3" fmla="*/ 10876 w 1579432"/>
              <a:gd name="connsiteY3" fmla="*/ 427165 h 2112532"/>
              <a:gd name="connsiteX4" fmla="*/ 4202 w 1579432"/>
              <a:gd name="connsiteY4" fmla="*/ 594026 h 2112532"/>
              <a:gd name="connsiteX5" fmla="*/ 64272 w 1579432"/>
              <a:gd name="connsiteY5" fmla="*/ 740864 h 2112532"/>
              <a:gd name="connsiteX6" fmla="*/ 171063 w 1579432"/>
              <a:gd name="connsiteY6" fmla="*/ 907726 h 2112532"/>
              <a:gd name="connsiteX7" fmla="*/ 304552 w 1579432"/>
              <a:gd name="connsiteY7" fmla="*/ 1027866 h 2112532"/>
              <a:gd name="connsiteX8" fmla="*/ 471413 w 1579432"/>
              <a:gd name="connsiteY8" fmla="*/ 1181378 h 2112532"/>
              <a:gd name="connsiteX9" fmla="*/ 818485 w 1579432"/>
              <a:gd name="connsiteY9" fmla="*/ 1261472 h 2112532"/>
              <a:gd name="connsiteX10" fmla="*/ 992021 w 1579432"/>
              <a:gd name="connsiteY10" fmla="*/ 1341565 h 2112532"/>
              <a:gd name="connsiteX11" fmla="*/ 1218952 w 1579432"/>
              <a:gd name="connsiteY11" fmla="*/ 1461705 h 2112532"/>
              <a:gd name="connsiteX12" fmla="*/ 1339092 w 1579432"/>
              <a:gd name="connsiteY12" fmla="*/ 1548473 h 2112532"/>
              <a:gd name="connsiteX13" fmla="*/ 1459232 w 1579432"/>
              <a:gd name="connsiteY13" fmla="*/ 1688637 h 2112532"/>
              <a:gd name="connsiteX14" fmla="*/ 1505953 w 1579432"/>
              <a:gd name="connsiteY14" fmla="*/ 1782079 h 2112532"/>
              <a:gd name="connsiteX15" fmla="*/ 1546000 w 1579432"/>
              <a:gd name="connsiteY15" fmla="*/ 1875521 h 2112532"/>
              <a:gd name="connsiteX16" fmla="*/ 1559349 w 1579432"/>
              <a:gd name="connsiteY16" fmla="*/ 1975638 h 2112532"/>
              <a:gd name="connsiteX17" fmla="*/ 1579372 w 1579432"/>
              <a:gd name="connsiteY17" fmla="*/ 2109127 h 2112532"/>
              <a:gd name="connsiteX18" fmla="*/ 1566024 w 1579432"/>
              <a:gd name="connsiteY18" fmla="*/ 2075755 h 211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79432" h="2112532">
                <a:moveTo>
                  <a:pt x="171063" y="0"/>
                </a:moveTo>
                <a:cubicBezTo>
                  <a:pt x="137134" y="68969"/>
                  <a:pt x="103206" y="137939"/>
                  <a:pt x="84295" y="186885"/>
                </a:cubicBezTo>
                <a:cubicBezTo>
                  <a:pt x="65384" y="235831"/>
                  <a:pt x="69833" y="253629"/>
                  <a:pt x="57597" y="293676"/>
                </a:cubicBezTo>
                <a:cubicBezTo>
                  <a:pt x="45361" y="333723"/>
                  <a:pt x="19775" y="377107"/>
                  <a:pt x="10876" y="427165"/>
                </a:cubicBezTo>
                <a:cubicBezTo>
                  <a:pt x="1977" y="477223"/>
                  <a:pt x="-4697" y="541743"/>
                  <a:pt x="4202" y="594026"/>
                </a:cubicBezTo>
                <a:cubicBezTo>
                  <a:pt x="13101" y="646309"/>
                  <a:pt x="36462" y="688581"/>
                  <a:pt x="64272" y="740864"/>
                </a:cubicBezTo>
                <a:cubicBezTo>
                  <a:pt x="92082" y="793147"/>
                  <a:pt x="131016" y="859892"/>
                  <a:pt x="171063" y="907726"/>
                </a:cubicBezTo>
                <a:cubicBezTo>
                  <a:pt x="211110" y="955560"/>
                  <a:pt x="304552" y="1027866"/>
                  <a:pt x="304552" y="1027866"/>
                </a:cubicBezTo>
                <a:cubicBezTo>
                  <a:pt x="354610" y="1073475"/>
                  <a:pt x="385758" y="1142444"/>
                  <a:pt x="471413" y="1181378"/>
                </a:cubicBezTo>
                <a:cubicBezTo>
                  <a:pt x="557068" y="1220312"/>
                  <a:pt x="731717" y="1234774"/>
                  <a:pt x="818485" y="1261472"/>
                </a:cubicBezTo>
                <a:cubicBezTo>
                  <a:pt x="905253" y="1288170"/>
                  <a:pt x="925277" y="1308193"/>
                  <a:pt x="992021" y="1341565"/>
                </a:cubicBezTo>
                <a:cubicBezTo>
                  <a:pt x="1058766" y="1374937"/>
                  <a:pt x="1161107" y="1427220"/>
                  <a:pt x="1218952" y="1461705"/>
                </a:cubicBezTo>
                <a:cubicBezTo>
                  <a:pt x="1276797" y="1496190"/>
                  <a:pt x="1299045" y="1510651"/>
                  <a:pt x="1339092" y="1548473"/>
                </a:cubicBezTo>
                <a:cubicBezTo>
                  <a:pt x="1379139" y="1586295"/>
                  <a:pt x="1431422" y="1649703"/>
                  <a:pt x="1459232" y="1688637"/>
                </a:cubicBezTo>
                <a:cubicBezTo>
                  <a:pt x="1487042" y="1727571"/>
                  <a:pt x="1491492" y="1750932"/>
                  <a:pt x="1505953" y="1782079"/>
                </a:cubicBezTo>
                <a:cubicBezTo>
                  <a:pt x="1520414" y="1813226"/>
                  <a:pt x="1537101" y="1843261"/>
                  <a:pt x="1546000" y="1875521"/>
                </a:cubicBezTo>
                <a:cubicBezTo>
                  <a:pt x="1554899" y="1907781"/>
                  <a:pt x="1553787" y="1936704"/>
                  <a:pt x="1559349" y="1975638"/>
                </a:cubicBezTo>
                <a:cubicBezTo>
                  <a:pt x="1564911" y="2014572"/>
                  <a:pt x="1578260" y="2092441"/>
                  <a:pt x="1579372" y="2109127"/>
                </a:cubicBezTo>
                <a:cubicBezTo>
                  <a:pt x="1580484" y="2125813"/>
                  <a:pt x="1566024" y="2075755"/>
                  <a:pt x="1566024" y="2075755"/>
                </a:cubicBezTo>
              </a:path>
            </a:pathLst>
          </a:custGeom>
          <a:noFill/>
          <a:ln w="127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1357678" y="5769260"/>
                <a:ext cx="2593146" cy="759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cf.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𝒑</m:t>
                    </m:r>
                    <m:r>
                      <a:rPr lang="en-US" altLang="ja-JP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altLang="ja-JP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-PS MC</a:t>
                </a:r>
              </a:p>
              <a:p>
                <a:pPr algn="ctr"/>
                <a:r>
                  <a:rPr lang="en-US" altLang="ja-JP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w/ detector acceptance</a:t>
                </a:r>
                <a:endParaRPr lang="ja-JP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678" y="5769260"/>
                <a:ext cx="2593146" cy="759823"/>
              </a:xfrm>
              <a:prstGeom prst="rect">
                <a:avLst/>
              </a:prstGeom>
              <a:blipFill rotWithShape="1">
                <a:blip r:embed="rId7"/>
                <a:stretch>
                  <a:fillRect l="-3529" t="-4000" r="-4471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角丸四角形 26"/>
          <p:cNvSpPr/>
          <p:nvPr/>
        </p:nvSpPr>
        <p:spPr>
          <a:xfrm>
            <a:off x="287524" y="3878794"/>
            <a:ext cx="4392488" cy="2990511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 rot="16200000">
            <a:off x="1707621" y="5368308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M(K</a:t>
            </a:r>
            <a:r>
              <a:rPr kumimoji="1" lang="en-US" altLang="ja-JP" sz="1200" b="1" baseline="30000" dirty="0" smtClean="0"/>
              <a:t>-</a:t>
            </a:r>
            <a:r>
              <a:rPr kumimoji="1" lang="en-US" altLang="ja-JP" sz="1200" b="1" dirty="0" smtClean="0"/>
              <a:t>pp)</a:t>
            </a:r>
            <a:endParaRPr kumimoji="1" lang="ja-JP" altLang="en-US" sz="1200" b="1" dirty="0"/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1456682" y="5370198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M(</a:t>
            </a:r>
            <a:r>
              <a:rPr kumimoji="1" lang="en-US" altLang="ja-JP" sz="1000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000" dirty="0" err="1" smtClean="0"/>
              <a:t>p</a:t>
            </a:r>
            <a:r>
              <a:rPr kumimoji="1" lang="en-US" altLang="ja-JP" sz="1000" dirty="0" smtClean="0"/>
              <a:t>)</a:t>
            </a:r>
            <a:endParaRPr kumimoji="1" lang="ja-JP" altLang="en-US" sz="1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39480" y="994248"/>
            <a:ext cx="68172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DATA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222423" y="4041068"/>
            <a:ext cx="68172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DATA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43753" y="4041068"/>
            <a:ext cx="50847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MC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39725"/>
            <a:ext cx="6896100" cy="617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</a:t>
            </a:r>
            <a:r>
              <a:rPr kumimoji="1" lang="en-US" altLang="ja-JP" sz="6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</a:t>
            </a:r>
            <a:r>
              <a:rPr kumimoji="1" lang="en-US" altLang="ja-JP" sz="6000" b="1" dirty="0" smtClean="0"/>
              <a:t> in </a:t>
            </a:r>
            <a:r>
              <a:rPr kumimoji="1" lang="en-US" altLang="ja-JP" sz="6000" b="1" baseline="30000" dirty="0" smtClean="0"/>
              <a:t>3</a:t>
            </a:r>
            <a:r>
              <a:rPr kumimoji="1" lang="en-US" altLang="ja-JP" sz="6000" b="1" dirty="0" smtClean="0"/>
              <a:t>He(K</a:t>
            </a:r>
            <a:r>
              <a:rPr kumimoji="1" lang="en-US" altLang="ja-JP" sz="6000" b="1" baseline="30000" dirty="0" smtClean="0"/>
              <a:t>-</a:t>
            </a:r>
            <a:r>
              <a:rPr kumimoji="1" lang="en-US" altLang="ja-JP" sz="6000" b="1" dirty="0" smtClean="0"/>
              <a:t>,</a:t>
            </a:r>
            <a:r>
              <a:rPr kumimoji="1" lang="en-US" altLang="ja-JP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6000" b="1" dirty="0" smtClean="0"/>
              <a:t>)n</a:t>
            </a:r>
            <a:endParaRPr kumimoji="1" lang="ja-JP" altLang="en-US" sz="60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2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Experimental Setup @ K1.8BR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 b="2637"/>
          <a:stretch/>
        </p:blipFill>
        <p:spPr bwMode="auto">
          <a:xfrm>
            <a:off x="179512" y="872716"/>
            <a:ext cx="8781644" cy="59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711104"/>
            <a:ext cx="4478351" cy="27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 rot="19700995">
            <a:off x="5186727" y="2147741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15m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53751"/>
            <a:ext cx="8229600" cy="74695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b="1" baseline="30000" dirty="0" smtClean="0"/>
              <a:t>3</a:t>
            </a:r>
            <a:r>
              <a:rPr kumimoji="1" lang="en-US" altLang="ja-JP" sz="4000" b="1" dirty="0" smtClean="0"/>
              <a:t>He + K</a:t>
            </a:r>
            <a:r>
              <a:rPr kumimoji="1" lang="en-US" altLang="ja-JP" sz="4000" b="1" baseline="30000" dirty="0" smtClean="0"/>
              <a:t>-</a:t>
            </a:r>
            <a:r>
              <a:rPr kumimoji="1" lang="en-US" altLang="ja-JP" sz="4000" b="1" dirty="0" smtClean="0"/>
              <a:t> </a:t>
            </a:r>
            <a:r>
              <a:rPr kumimoji="1" lang="en-US" altLang="ja-JP" sz="4000" b="1" dirty="0" smtClean="0">
                <a:sym typeface="Wingdings" panose="05000000000000000000" pitchFamily="2" charset="2"/>
              </a:rPr>
              <a:t> </a:t>
            </a:r>
            <a:r>
              <a:rPr kumimoji="1" lang="en-US" altLang="ja-JP" sz="4000" b="1" dirty="0" smtClean="0">
                <a:latin typeface="Symbol" panose="05050102010706020507" pitchFamily="18" charset="2"/>
              </a:rPr>
              <a:t>L </a:t>
            </a:r>
            <a:r>
              <a:rPr kumimoji="1" lang="en-US" altLang="ja-JP" sz="4000" b="1" dirty="0" smtClean="0"/>
              <a:t>p n Selection</a:t>
            </a:r>
            <a:endParaRPr kumimoji="1" lang="ja-JP" altLang="en-US" sz="4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1160748"/>
            <a:ext cx="50927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-508" y="3356992"/>
            <a:ext cx="4248472" cy="33483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err="1" smtClean="0">
                <a:latin typeface="Symbol" panose="05050102010706020507" pitchFamily="18" charset="2"/>
              </a:rPr>
              <a:t>L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</a:t>
            </a:r>
            <a:r>
              <a:rPr lang="en-US" altLang="ja-JP" sz="24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400" baseline="30000" dirty="0" err="1" smtClean="0">
                <a:sym typeface="Wingdings" panose="05000000000000000000" pitchFamily="2" charset="2"/>
              </a:rPr>
              <a:t>-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p</a:t>
            </a:r>
            <a:r>
              <a:rPr lang="en-US" altLang="ja-JP" sz="2400" dirty="0" smtClean="0">
                <a:sym typeface="Wingdings" panose="05000000000000000000" pitchFamily="2" charset="2"/>
              </a:rPr>
              <a:t> and p</a:t>
            </a:r>
            <a:r>
              <a:rPr lang="en-US" altLang="ja-JP" sz="2400" dirty="0" smtClean="0"/>
              <a:t> are detected with CDS</a:t>
            </a:r>
          </a:p>
          <a:p>
            <a:pPr lvl="1"/>
            <a:r>
              <a:rPr lang="en-US" altLang="ja-JP" sz="2000" dirty="0" smtClean="0"/>
              <a:t>A missing neutron is identified by missing-mass of </a:t>
            </a:r>
            <a:r>
              <a:rPr lang="en-US" altLang="ja-JP" sz="2000" baseline="30000" dirty="0" smtClean="0"/>
              <a:t>3</a:t>
            </a:r>
            <a:r>
              <a:rPr lang="en-US" altLang="ja-JP" sz="2000" dirty="0" smtClean="0"/>
              <a:t>He(K</a:t>
            </a:r>
            <a:r>
              <a:rPr lang="en-US" altLang="ja-JP" sz="2000" baseline="30000" dirty="0" smtClean="0"/>
              <a:t>-</a:t>
            </a:r>
            <a:r>
              <a:rPr lang="en-US" altLang="ja-JP" sz="2000" dirty="0" smtClean="0"/>
              <a:t>,</a:t>
            </a:r>
            <a:r>
              <a:rPr lang="en-US" altLang="ja-JP" sz="2000" dirty="0" err="1" smtClean="0">
                <a:latin typeface="Symbol" panose="05050102010706020507" pitchFamily="18" charset="2"/>
                <a:cs typeface="Syastro" panose="00000400000000000000" pitchFamily="2" charset="0"/>
              </a:rPr>
              <a:t>L</a:t>
            </a:r>
            <a:r>
              <a:rPr lang="en-US" altLang="ja-JP" sz="2000" dirty="0" err="1" smtClean="0"/>
              <a:t>p</a:t>
            </a:r>
            <a:r>
              <a:rPr lang="en-US" altLang="ja-JP" sz="2000" dirty="0" smtClean="0"/>
              <a:t>)n</a:t>
            </a:r>
          </a:p>
          <a:p>
            <a:r>
              <a:rPr lang="en-US" altLang="ja-JP" sz="2400" dirty="0" err="1" smtClean="0">
                <a:latin typeface="Symbol" panose="05050102010706020507" pitchFamily="18" charset="2"/>
              </a:rPr>
              <a:t>L</a:t>
            </a:r>
            <a:r>
              <a:rPr lang="en-US" altLang="ja-JP" sz="2400" dirty="0" err="1" smtClean="0"/>
              <a:t>pn</a:t>
            </a:r>
            <a:r>
              <a:rPr lang="en-US" altLang="ja-JP" sz="2400" baseline="-25000" dirty="0" err="1" smtClean="0"/>
              <a:t>miss</a:t>
            </a:r>
            <a:r>
              <a:rPr lang="en-US" altLang="ja-JP" sz="2400" dirty="0" smtClean="0"/>
              <a:t> events are selected by log-likelihood method (</a:t>
            </a:r>
            <a:r>
              <a:rPr lang="en-US" altLang="ja-JP" sz="2400" i="1" dirty="0" err="1" smtClean="0"/>
              <a:t>ln</a:t>
            </a:r>
            <a:r>
              <a:rPr lang="en-US" altLang="ja-JP" sz="2400" dirty="0" err="1" smtClean="0"/>
              <a:t>L</a:t>
            </a:r>
            <a:r>
              <a:rPr lang="en-US" altLang="ja-JP" sz="2400" dirty="0" smtClean="0"/>
              <a:t>)</a:t>
            </a:r>
          </a:p>
          <a:p>
            <a:pPr lvl="1"/>
            <a:r>
              <a:rPr lang="en-US" altLang="ja-JP" sz="2000" dirty="0" smtClean="0"/>
              <a:t>distance-of-closest-approach for each vertex</a:t>
            </a:r>
          </a:p>
          <a:p>
            <a:pPr lvl="1"/>
            <a:r>
              <a:rPr lang="en-US" altLang="ja-JP" sz="2000" dirty="0" smtClean="0"/>
              <a:t>kinematical constraint</a:t>
            </a:r>
            <a:endParaRPr lang="ja-JP" altLang="en-US" sz="2000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16732"/>
            <a:ext cx="2675325" cy="226475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713978" y="872716"/>
            <a:ext cx="299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</a:t>
            </a:r>
            <a:r>
              <a:rPr lang="en-US" altLang="ja-JP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arXiv:1805.12275</a:t>
            </a:r>
            <a:endParaRPr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48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540" y="988888"/>
            <a:ext cx="583264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80627"/>
            <a:ext cx="8229600" cy="7488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IM(</a:t>
            </a:r>
            <a:r>
              <a:rPr kumimoji="1"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/>
              <a:t>p</a:t>
            </a:r>
            <a:r>
              <a:rPr kumimoji="1" lang="en-US" altLang="ja-JP" b="1" dirty="0" smtClean="0"/>
              <a:t>) vs. cos(</a:t>
            </a:r>
            <a:r>
              <a:rPr kumimoji="1" lang="en-US" altLang="ja-JP" b="1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b="1" baseline="-25000" dirty="0" err="1" smtClean="0"/>
              <a:t>n</a:t>
            </a:r>
            <a:r>
              <a:rPr kumimoji="1" lang="en-US" altLang="ja-JP" b="1" baseline="30000" dirty="0" err="1" smtClean="0"/>
              <a:t>CM</a:t>
            </a:r>
            <a:r>
              <a:rPr kumimoji="1"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8</a:t>
            </a:fld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2195736" y="1289955"/>
            <a:ext cx="0" cy="501936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 rot="16200000">
            <a:off x="1606981" y="2028412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M(</a:t>
            </a:r>
            <a:r>
              <a:rPr kumimoji="1" lang="en-US" altLang="ja-JP" sz="1400" dirty="0" err="1" smtClean="0">
                <a:solidFill>
                  <a:srgbClr val="FF0000"/>
                </a:solidFill>
              </a:rPr>
              <a:t>K+p+p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11226" y="1059123"/>
            <a:ext cx="1104790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IM(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5400000">
            <a:off x="5027043" y="5438855"/>
            <a:ext cx="1351780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cos(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q</a:t>
            </a:r>
            <a:r>
              <a:rPr kumimoji="1" lang="en-US" altLang="ja-JP" sz="2400" b="1" baseline="-25000" dirty="0" err="1" smtClean="0">
                <a:solidFill>
                  <a:schemeClr val="bg1"/>
                </a:solidFill>
              </a:rPr>
              <a:t>n</a:t>
            </a:r>
            <a:r>
              <a:rPr kumimoji="1" lang="en-US" altLang="ja-JP" sz="2400" b="1" baseline="30000" dirty="0" err="1" smtClean="0">
                <a:solidFill>
                  <a:schemeClr val="bg1"/>
                </a:solidFill>
              </a:rPr>
              <a:t>CM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40052" y="1004535"/>
            <a:ext cx="39604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Structures around the 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pp threshold can be seen</a:t>
            </a:r>
          </a:p>
          <a:p>
            <a:pPr algn="ctr"/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bound-state + quasi-elastic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直線矢印コネクタ 16"/>
          <p:cNvCxnSpPr>
            <a:stCxn id="14" idx="1"/>
          </p:cNvCxnSpPr>
          <p:nvPr/>
        </p:nvCxnSpPr>
        <p:spPr>
          <a:xfrm flipH="1" flipV="1">
            <a:off x="2627784" y="1562745"/>
            <a:ext cx="2412268" cy="419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256076" y="3092767"/>
            <a:ext cx="388792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Structures are concentrated in forward-n region</a:t>
            </a:r>
          </a:p>
          <a:p>
            <a:pPr algn="ctr"/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 small momentum-transfer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2" name="フリーフォーム 1031"/>
          <p:cNvSpPr/>
          <p:nvPr/>
        </p:nvSpPr>
        <p:spPr>
          <a:xfrm>
            <a:off x="971600" y="4653136"/>
            <a:ext cx="2115312" cy="1566672"/>
          </a:xfrm>
          <a:custGeom>
            <a:avLst/>
            <a:gdLst>
              <a:gd name="connsiteX0" fmla="*/ 0 w 2115312"/>
              <a:gd name="connsiteY0" fmla="*/ 0 h 1566672"/>
              <a:gd name="connsiteX1" fmla="*/ 694944 w 2115312"/>
              <a:gd name="connsiteY1" fmla="*/ 195072 h 1566672"/>
              <a:gd name="connsiteX2" fmla="*/ 1499616 w 2115312"/>
              <a:gd name="connsiteY2" fmla="*/ 554736 h 1566672"/>
              <a:gd name="connsiteX3" fmla="*/ 1987296 w 2115312"/>
              <a:gd name="connsiteY3" fmla="*/ 1078992 h 1566672"/>
              <a:gd name="connsiteX4" fmla="*/ 2115312 w 2115312"/>
              <a:gd name="connsiteY4" fmla="*/ 1566672 h 1566672"/>
              <a:gd name="connsiteX5" fmla="*/ 2115312 w 2115312"/>
              <a:gd name="connsiteY5" fmla="*/ 1566672 h 156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312" h="1566672">
                <a:moveTo>
                  <a:pt x="0" y="0"/>
                </a:moveTo>
                <a:cubicBezTo>
                  <a:pt x="222504" y="51308"/>
                  <a:pt x="445008" y="102616"/>
                  <a:pt x="694944" y="195072"/>
                </a:cubicBezTo>
                <a:cubicBezTo>
                  <a:pt x="944880" y="287528"/>
                  <a:pt x="1284224" y="407416"/>
                  <a:pt x="1499616" y="554736"/>
                </a:cubicBezTo>
                <a:cubicBezTo>
                  <a:pt x="1715008" y="702056"/>
                  <a:pt x="1884680" y="910336"/>
                  <a:pt x="1987296" y="1078992"/>
                </a:cubicBezTo>
                <a:cubicBezTo>
                  <a:pt x="2089912" y="1247648"/>
                  <a:pt x="2115312" y="1566672"/>
                  <a:pt x="2115312" y="1566672"/>
                </a:cubicBezTo>
                <a:lnTo>
                  <a:pt x="2115312" y="1566672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/>
          <p:cNvSpPr/>
          <p:nvPr/>
        </p:nvSpPr>
        <p:spPr>
          <a:xfrm>
            <a:off x="935596" y="2888940"/>
            <a:ext cx="487680" cy="310896"/>
          </a:xfrm>
          <a:custGeom>
            <a:avLst/>
            <a:gdLst>
              <a:gd name="connsiteX0" fmla="*/ 487680 w 487680"/>
              <a:gd name="connsiteY0" fmla="*/ 0 h 310896"/>
              <a:gd name="connsiteX1" fmla="*/ 188976 w 487680"/>
              <a:gd name="connsiteY1" fmla="*/ 152400 h 310896"/>
              <a:gd name="connsiteX2" fmla="*/ 0 w 487680"/>
              <a:gd name="connsiteY2" fmla="*/ 310896 h 31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680" h="310896">
                <a:moveTo>
                  <a:pt x="487680" y="0"/>
                </a:moveTo>
                <a:cubicBezTo>
                  <a:pt x="378968" y="50292"/>
                  <a:pt x="270256" y="100584"/>
                  <a:pt x="188976" y="152400"/>
                </a:cubicBezTo>
                <a:cubicBezTo>
                  <a:pt x="107696" y="204216"/>
                  <a:pt x="53848" y="257556"/>
                  <a:pt x="0" y="310896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テキスト ボックス 1033"/>
          <p:cNvSpPr txBox="1"/>
          <p:nvPr/>
        </p:nvSpPr>
        <p:spPr>
          <a:xfrm>
            <a:off x="1295636" y="5085184"/>
            <a:ext cx="1246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70C0"/>
                </a:solidFill>
              </a:rPr>
              <a:t>detector</a:t>
            </a:r>
          </a:p>
          <a:p>
            <a:pPr algn="ctr"/>
            <a:r>
              <a:rPr kumimoji="1" lang="en-US" altLang="ja-JP" dirty="0" smtClean="0">
                <a:solidFill>
                  <a:srgbClr val="0070C0"/>
                </a:solidFill>
              </a:rPr>
              <a:t>acceptance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30" name="直線矢印コネクタ 29"/>
          <p:cNvCxnSpPr>
            <a:stCxn id="22" idx="1"/>
          </p:cNvCxnSpPr>
          <p:nvPr/>
        </p:nvCxnSpPr>
        <p:spPr>
          <a:xfrm flipH="1" flipV="1">
            <a:off x="2374886" y="3176972"/>
            <a:ext cx="2881190" cy="5159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81530" y="863424"/>
            <a:ext cx="299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</a:t>
            </a:r>
            <a:r>
              <a:rPr lang="en-US" altLang="ja-JP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arXiv:1805.12275</a:t>
            </a:r>
            <a:endParaRPr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4370725"/>
            <a:ext cx="2650769" cy="244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6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00" y="1441876"/>
            <a:ext cx="6732748" cy="504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326092" y="2276872"/>
            <a:ext cx="3890424" cy="45927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Seems to consist of 3 components</a:t>
            </a:r>
          </a:p>
          <a:p>
            <a:pPr lvl="1"/>
            <a:r>
              <a:rPr lang="en-US" altLang="ja-JP" b="1" u="sng" dirty="0" smtClean="0"/>
              <a:t>Bound state</a:t>
            </a:r>
          </a:p>
          <a:p>
            <a:pPr lvl="2"/>
            <a:r>
              <a:rPr lang="en-US" altLang="ja-JP" sz="2000" b="1" dirty="0" smtClean="0">
                <a:solidFill>
                  <a:srgbClr val="FF0000"/>
                </a:solidFill>
              </a:rPr>
              <a:t>centroid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NOT depend on </a:t>
            </a:r>
            <a:r>
              <a:rPr lang="en-US" altLang="ja-JP" sz="2000" b="1" dirty="0" err="1" smtClean="0">
                <a:solidFill>
                  <a:srgbClr val="FF0000"/>
                </a:solidFill>
              </a:rPr>
              <a:t>q</a:t>
            </a:r>
            <a:r>
              <a:rPr lang="en-US" altLang="ja-JP" sz="2000" b="1" baseline="-25000" dirty="0" err="1" smtClean="0">
                <a:solidFill>
                  <a:srgbClr val="FF0000"/>
                </a:solidFill>
              </a:rPr>
              <a:t>Kn</a:t>
            </a:r>
            <a:endParaRPr lang="en-US" altLang="ja-JP" sz="2000" b="1" baseline="-25000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sz="2400" b="1" u="sng" dirty="0" err="1" smtClean="0"/>
              <a:t>Qasi</a:t>
            </a:r>
            <a:r>
              <a:rPr lang="en-US" altLang="ja-JP" sz="2400" b="1" u="sng" dirty="0" smtClean="0"/>
              <a:t>-elastic </a:t>
            </a:r>
            <a:r>
              <a:rPr lang="en-US" altLang="ja-JP" sz="2400" b="1" u="sng" dirty="0" smtClean="0"/>
              <a:t>K</a:t>
            </a:r>
            <a:r>
              <a:rPr lang="en-US" altLang="ja-JP" sz="2400" b="1" u="sng" baseline="30000" dirty="0" smtClean="0"/>
              <a:t>-</a:t>
            </a:r>
            <a:r>
              <a:rPr lang="en-US" altLang="ja-JP" sz="2400" b="1" u="sng" dirty="0" smtClean="0"/>
              <a:t> abs.</a:t>
            </a:r>
            <a:r>
              <a:rPr lang="en-US" altLang="ja-JP" sz="2400" b="1" dirty="0" smtClean="0"/>
              <a:t> </a:t>
            </a:r>
          </a:p>
          <a:p>
            <a:pPr lvl="2"/>
            <a:r>
              <a:rPr lang="en-US" altLang="ja-JP" sz="2000" b="1" dirty="0" smtClean="0">
                <a:solidFill>
                  <a:srgbClr val="FF0000"/>
                </a:solidFill>
              </a:rPr>
              <a:t>centroid depends on </a:t>
            </a:r>
            <a:r>
              <a:rPr lang="en-US" altLang="ja-JP" sz="2000" b="1" dirty="0" err="1" smtClean="0">
                <a:solidFill>
                  <a:srgbClr val="FF0000"/>
                </a:solidFill>
              </a:rPr>
              <a:t>q</a:t>
            </a:r>
            <a:r>
              <a:rPr lang="en-US" altLang="ja-JP" sz="2000" b="1" baseline="-25000" dirty="0" err="1" smtClean="0">
                <a:solidFill>
                  <a:srgbClr val="FF0000"/>
                </a:solidFill>
              </a:rPr>
              <a:t>Kn</a:t>
            </a:r>
            <a:endParaRPr lang="en-US" altLang="ja-JP" sz="2000" b="1" baseline="-25000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sz="2400" b="1" u="sng" dirty="0" smtClean="0"/>
              <a:t>Background</a:t>
            </a:r>
            <a:endParaRPr lang="en-US" altLang="ja-JP" sz="2400" b="1" u="sng" dirty="0" smtClean="0"/>
          </a:p>
          <a:p>
            <a:pPr lvl="2"/>
            <a:r>
              <a:rPr lang="en-US" altLang="ja-JP" sz="2000" dirty="0"/>
              <a:t>Broad </a:t>
            </a:r>
            <a:r>
              <a:rPr lang="en-US" altLang="ja-JP" sz="2000" dirty="0" smtClean="0"/>
              <a:t>distribution</a:t>
            </a:r>
            <a:endParaRPr lang="en-US" altLang="ja-JP" sz="20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5182" y="1347155"/>
            <a:ext cx="1104790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IM(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5400000">
            <a:off x="4975263" y="5314814"/>
            <a:ext cx="1167307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solidFill>
                  <a:schemeClr val="bg1"/>
                </a:solidFill>
              </a:rPr>
              <a:t>q</a:t>
            </a:r>
            <a:r>
              <a:rPr lang="en-US" altLang="ja-JP" sz="2400" b="1" baseline="-25000" dirty="0" err="1" smtClean="0">
                <a:solidFill>
                  <a:schemeClr val="bg1"/>
                </a:solidFill>
              </a:rPr>
              <a:t>Kn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=</a:t>
            </a:r>
            <a:r>
              <a:rPr lang="en-US" altLang="ja-JP" sz="2400" b="1" dirty="0" err="1" smtClean="0">
                <a:solidFill>
                  <a:schemeClr val="bg1"/>
                </a:solidFill>
              </a:rPr>
              <a:t>q</a:t>
            </a:r>
            <a:r>
              <a:rPr lang="en-US" altLang="ja-JP" sz="2400" b="1" baseline="-250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="1" baseline="-25000" dirty="0" err="1" smtClean="0">
                <a:solidFill>
                  <a:schemeClr val="bg1"/>
                </a:solidFill>
              </a:rPr>
              <a:t>p</a:t>
            </a:r>
            <a:endParaRPr kumimoji="1" lang="ja-JP" alt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IM(</a:t>
            </a:r>
            <a:r>
              <a:rPr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) vs. Momentum Transfer </a:t>
            </a:r>
            <a:r>
              <a:rPr lang="en-US" altLang="ja-JP" b="1" dirty="0" err="1" smtClean="0"/>
              <a:t>q</a:t>
            </a:r>
            <a:r>
              <a:rPr lang="en-US" altLang="ja-JP" b="1" baseline="-25000" dirty="0" err="1" smtClean="0"/>
              <a:t>Kn</a:t>
            </a:r>
            <a:endParaRPr kumimoji="1" lang="ja-JP" altLang="en-US" baseline="-25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63588" y="1007440"/>
            <a:ext cx="299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</a:t>
            </a:r>
            <a:r>
              <a:rPr lang="en-US" altLang="ja-JP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</a:t>
            </a:r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arXiv:1805.12275</a:t>
            </a:r>
            <a:endParaRPr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391980" y="1808820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656692"/>
            <a:ext cx="4680520" cy="1650573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4463988" y="836712"/>
            <a:ext cx="4572508" cy="14041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kumimoji="1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mbol" panose="05050102010706020507" pitchFamily="18" charset="2"/>
            <a:ea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29163</TotalTime>
  <Words>2215</Words>
  <Application>Microsoft Office PowerPoint</Application>
  <PresentationFormat>画面に合わせる (4:3)</PresentationFormat>
  <Paragraphs>557</Paragraphs>
  <Slides>48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49" baseType="lpstr">
      <vt:lpstr>Office ​​テーマ</vt:lpstr>
      <vt:lpstr>Search for the Kaonic Bound State  KbarNN at J-PARC</vt:lpstr>
      <vt:lpstr>Kaonic Nuclei</vt:lpstr>
      <vt:lpstr>Present Status of KbarNN = “K-pp”</vt:lpstr>
      <vt:lpstr>J-PARC E15 Experiment</vt:lpstr>
      <vt:lpstr>“K-pp” in 3He(K-,Lp)n</vt:lpstr>
      <vt:lpstr>Experimental Setup @ K1.8BR</vt:lpstr>
      <vt:lpstr>3He + K-  L p n Selection</vt:lpstr>
      <vt:lpstr>IM(Lp) vs. cos(qnCM)</vt:lpstr>
      <vt:lpstr>IM(Lp) vs. Momentum Transfer qKn</vt:lpstr>
      <vt:lpstr>IM(Lp) vs. Momentum Transfer qKn</vt:lpstr>
      <vt:lpstr>PowerPoint プレゼンテーション</vt:lpstr>
      <vt:lpstr>PowerPoint プレゼンテーション</vt:lpstr>
      <vt:lpstr>PowerPoint プレゼンテーション</vt:lpstr>
      <vt:lpstr>Present Status of “K-pp”</vt:lpstr>
      <vt:lpstr>L(1405) in 3He(K-,pSp)n</vt:lpstr>
      <vt:lpstr>PowerPoint プレゼンテーション</vt:lpstr>
      <vt:lpstr>K- 3He  pSpn @ E15</vt:lpstr>
      <vt:lpstr>pSpn Events</vt:lpstr>
      <vt:lpstr>IM(pS) vs. cos(qnCM)</vt:lpstr>
      <vt:lpstr>IM(pS) vs. Momentum Transfer qKn</vt:lpstr>
      <vt:lpstr>Y* CS (qKn&lt;0.65)</vt:lpstr>
      <vt:lpstr>Production of L(1405)p and “K-pp”</vt:lpstr>
      <vt:lpstr>“K-pp” in 3He(K-,pSp)n</vt:lpstr>
      <vt:lpstr>PowerPoint プレゼンテーション</vt:lpstr>
      <vt:lpstr>PowerPoint プレゼンテーション</vt:lpstr>
      <vt:lpstr>IM(pSp) vs. cos(qnCM)</vt:lpstr>
      <vt:lpstr>IM(pSp) vs. Momentum Transfer qKn</vt:lpstr>
      <vt:lpstr>PowerPoint プレゼンテーション</vt:lpstr>
      <vt:lpstr>IM(π^± Σ^∓) vs. IM(π^± Σ^∓ p)</vt:lpstr>
      <vt:lpstr>Conclusions</vt:lpstr>
      <vt:lpstr>What we have to do next</vt:lpstr>
      <vt:lpstr>Thank You!</vt:lpstr>
      <vt:lpstr>Spares</vt:lpstr>
      <vt:lpstr>KbarN interaction - A good probe for low-energy QCD </vt:lpstr>
      <vt:lpstr>PowerPoint プレゼンテーション</vt:lpstr>
      <vt:lpstr>A Theoretical Interpretation of E15</vt:lpstr>
      <vt:lpstr>KbarNN or NOT? --- Other Possibilities</vt:lpstr>
      <vt:lpstr>3He(K-,Lp)n: Decay Channel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Neutron ID with CDS</vt:lpstr>
      <vt:lpstr>L*pn Events</vt:lpstr>
      <vt:lpstr>Y* CS (qKn&lt;0.65)</vt:lpstr>
      <vt:lpstr>IM(pSp) vs. Momentum Transfer qKn</vt:lpstr>
      <vt:lpstr>Detector Acceptance: Lp vs. pSp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search for deeply-bound kaonic nuclear states by in-flight   3He(K-, N) reactions at J-PARC</dc:title>
  <dc:creator>sakuma</dc:creator>
  <cp:lastModifiedBy>sakuma</cp:lastModifiedBy>
  <cp:revision>2154</cp:revision>
  <cp:lastPrinted>2018-06-05T13:14:45Z</cp:lastPrinted>
  <dcterms:created xsi:type="dcterms:W3CDTF">2013-09-03T00:26:31Z</dcterms:created>
  <dcterms:modified xsi:type="dcterms:W3CDTF">2018-06-10T12:16:54Z</dcterms:modified>
</cp:coreProperties>
</file>