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2" r:id="rId10"/>
    <p:sldId id="273" r:id="rId11"/>
    <p:sldId id="280" r:id="rId12"/>
    <p:sldId id="274" r:id="rId13"/>
    <p:sldId id="281" r:id="rId14"/>
    <p:sldId id="290" r:id="rId15"/>
    <p:sldId id="292" r:id="rId16"/>
    <p:sldId id="291" r:id="rId17"/>
    <p:sldId id="278" r:id="rId18"/>
    <p:sldId id="293" r:id="rId19"/>
    <p:sldId id="263" r:id="rId20"/>
    <p:sldId id="267" r:id="rId21"/>
    <p:sldId id="269" r:id="rId22"/>
    <p:sldId id="268" r:id="rId23"/>
    <p:sldId id="285" r:id="rId24"/>
    <p:sldId id="296" r:id="rId25"/>
    <p:sldId id="270" r:id="rId26"/>
    <p:sldId id="271" r:id="rId27"/>
    <p:sldId id="299" r:id="rId28"/>
    <p:sldId id="286" r:id="rId29"/>
    <p:sldId id="287" r:id="rId30"/>
    <p:sldId id="301" r:id="rId31"/>
    <p:sldId id="264" r:id="rId32"/>
    <p:sldId id="266" r:id="rId3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2692" autoAdjust="0"/>
  </p:normalViewPr>
  <p:slideViewPr>
    <p:cSldViewPr showGuides="1">
      <p:cViewPr varScale="1">
        <p:scale>
          <a:sx n="69" d="100"/>
          <a:sy n="69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0696" cy="26917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4800" b="1" dirty="0" smtClean="0"/>
              <a:t>A search for deeply-bound </a:t>
            </a:r>
            <a:r>
              <a:rPr lang="en-US" altLang="ja-JP" sz="4800" b="1" dirty="0" err="1" smtClean="0"/>
              <a:t>kaonic</a:t>
            </a:r>
            <a:r>
              <a:rPr lang="en-US" altLang="ja-JP" sz="4800" b="1" dirty="0" smtClean="0"/>
              <a:t> nuclear states by in-flight </a:t>
            </a:r>
            <a:br>
              <a:rPr lang="en-US" altLang="ja-JP" sz="4800" b="1" dirty="0" smtClean="0"/>
            </a:br>
            <a:r>
              <a:rPr lang="en-US" altLang="ja-JP" sz="4800" b="1" dirty="0" smtClean="0"/>
              <a:t> 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 n) reaction at J-PARC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15212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F. Sakuma, </a:t>
            </a:r>
            <a:r>
              <a:rPr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J-PARC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0692" y="4391233"/>
            <a:ext cx="65317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ja-JP" sz="3200" dirty="0" smtClean="0"/>
              <a:t>Introduction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 smtClean="0"/>
              <a:t>The J-PARC E15 experiment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ja-JP" sz="3200" dirty="0" smtClean="0"/>
              <a:t>Preliminary results of 1</a:t>
            </a:r>
            <a:r>
              <a:rPr kumimoji="1" lang="en-US" altLang="ja-JP" sz="3200" baseline="30000" dirty="0" smtClean="0"/>
              <a:t>st</a:t>
            </a:r>
            <a:r>
              <a:rPr kumimoji="1" lang="en-US" altLang="ja-JP" sz="3200" dirty="0" smtClean="0"/>
              <a:t> physics run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9937" y="6518818"/>
            <a:ext cx="8533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II International Symposium on </a:t>
            </a:r>
            <a:r>
              <a:rPr lang="en-US" altLang="ja-JP" sz="1600" dirty="0" err="1"/>
              <a:t>Mesic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Nuclei, </a:t>
            </a:r>
            <a:r>
              <a:rPr lang="en-US" altLang="ja-JP" sz="1600" dirty="0" err="1" smtClean="0"/>
              <a:t>Jagiellonian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University Cracow, September 22 - 25, 2013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The Goal of E15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7604" y="1304764"/>
            <a:ext cx="7092788" cy="4824536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investigate the </a:t>
            </a:r>
            <a:r>
              <a:rPr kumimoji="1" lang="en-US" altLang="ja-JP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kaonic</a:t>
            </a:r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ja-JP" sz="3200" b="1" dirty="0" smtClean="0"/>
              <a:t>Semi-Inclusive </a:t>
            </a:r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He(K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,n)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ja-JP" sz="3200" b="1" dirty="0" smtClean="0"/>
              <a:t>Inclusive </a:t>
            </a:r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He(K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,</a:t>
            </a:r>
            <a:r>
              <a:rPr lang="en-US" altLang="ja-JP" sz="3200" b="1" dirty="0" err="1" smtClean="0">
                <a:latin typeface="Symbol" pitchFamily="18" charset="2"/>
              </a:rPr>
              <a:t>L</a:t>
            </a:r>
            <a:r>
              <a:rPr lang="en-US" altLang="ja-JP" sz="3200" b="1" dirty="0" err="1" smtClean="0"/>
              <a:t>p</a:t>
            </a:r>
            <a:r>
              <a:rPr lang="en-US" altLang="ja-JP" sz="3200" b="1" dirty="0" smtClean="0"/>
              <a:t>)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ja-JP" sz="3200" b="1" dirty="0" smtClean="0"/>
              <a:t>Exclusive </a:t>
            </a:r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He(K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,</a:t>
            </a:r>
            <a:r>
              <a:rPr lang="en-US" altLang="ja-JP" sz="3200" b="1" dirty="0" err="1" smtClean="0">
                <a:latin typeface="Symbol" pitchFamily="18" charset="2"/>
              </a:rPr>
              <a:t>L</a:t>
            </a:r>
            <a:r>
              <a:rPr lang="en-US" altLang="ja-JP" sz="3200" b="1" dirty="0" err="1" smtClean="0"/>
              <a:t>pn</a:t>
            </a:r>
            <a:r>
              <a:rPr lang="en-US" altLang="ja-JP" sz="3200" b="1" dirty="0" smtClean="0"/>
              <a:t>)</a:t>
            </a:r>
          </a:p>
          <a:p>
            <a:pPr marL="1028700" lvl="1" indent="-571500"/>
            <a:r>
              <a:rPr lang="en-US" altLang="ja-JP" dirty="0" smtClean="0"/>
              <a:t>Semi-Inclusive </a:t>
            </a:r>
            <a:r>
              <a:rPr lang="en-US" altLang="ja-JP" baseline="30000" dirty="0"/>
              <a:t>3</a:t>
            </a:r>
            <a:r>
              <a:rPr lang="en-US" altLang="ja-JP" dirty="0"/>
              <a:t>He(K</a:t>
            </a:r>
            <a:r>
              <a:rPr lang="en-US" altLang="ja-JP" baseline="30000" dirty="0"/>
              <a:t>-</a:t>
            </a:r>
            <a:r>
              <a:rPr lang="en-US" altLang="ja-JP" dirty="0" smtClean="0"/>
              <a:t>,p)</a:t>
            </a:r>
            <a:endParaRPr lang="en-US" altLang="ja-JP" dirty="0"/>
          </a:p>
          <a:p>
            <a:r>
              <a:rPr kumimoji="1" lang="en-US" altLang="ja-JP" sz="2800" dirty="0" smtClean="0"/>
              <a:t>Multi-nucleon absorption process</a:t>
            </a:r>
          </a:p>
          <a:p>
            <a:pPr lvl="1"/>
            <a:r>
              <a:rPr kumimoji="1" lang="en-US" altLang="ja-JP" sz="2400" dirty="0" smtClean="0"/>
              <a:t>Hits </a:t>
            </a:r>
            <a:r>
              <a:rPr lang="en-US" altLang="ja-JP" sz="2400" dirty="0" smtClean="0"/>
              <a:t>of</a:t>
            </a:r>
            <a:r>
              <a:rPr kumimoji="1" lang="en-US" altLang="ja-JP" sz="2400" dirty="0" smtClean="0"/>
              <a:t> exotic production?</a:t>
            </a:r>
          </a:p>
          <a:p>
            <a:r>
              <a:rPr kumimoji="1" lang="en-US" altLang="ja-JP" sz="2800" dirty="0" smtClean="0"/>
              <a:t>Hyperon production</a:t>
            </a:r>
          </a:p>
          <a:p>
            <a:pPr lvl="1"/>
            <a:r>
              <a:rPr kumimoji="1" lang="en-US" altLang="ja-JP" sz="2400" dirty="0" smtClean="0"/>
              <a:t>Nuclear dependence of Y* production</a:t>
            </a:r>
          </a:p>
          <a:p>
            <a:pPr lvl="1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4056"/>
            <a:ext cx="4650510" cy="37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78" y="2096852"/>
            <a:ext cx="4138270" cy="46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1: 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616" y="872716"/>
            <a:ext cx="8375848" cy="6406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b="1" i="1" dirty="0" smtClean="0"/>
              <a:t>Calculated formation-spectra for </a:t>
            </a:r>
            <a:r>
              <a:rPr kumimoji="1" lang="en-US" altLang="ja-JP" b="1" i="1" baseline="30000" dirty="0" smtClean="0"/>
              <a:t>3</a:t>
            </a:r>
            <a:r>
              <a:rPr kumimoji="1" lang="en-US" altLang="ja-JP" b="1" i="1" dirty="0" smtClean="0"/>
              <a:t>He(in-flight K-,n)</a:t>
            </a:r>
            <a:endParaRPr kumimoji="1" lang="ja-JP" altLang="en-US" b="1" i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37371" cy="59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99592" y="3032956"/>
            <a:ext cx="188141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B050"/>
                </a:solidFill>
              </a:rPr>
              <a:t>integrated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CS</a:t>
            </a:r>
          </a:p>
          <a:p>
            <a:pPr algn="ctr"/>
            <a:r>
              <a:rPr lang="en-US" altLang="ja-JP" sz="2400" b="1" dirty="0" smtClean="0">
                <a:solidFill>
                  <a:srgbClr val="00B050"/>
                </a:solidFill>
              </a:rPr>
              <a:t>~ </a:t>
            </a:r>
            <a:r>
              <a:rPr lang="en-US" altLang="ja-JP" sz="2400" b="1" dirty="0">
                <a:solidFill>
                  <a:srgbClr val="00B050"/>
                </a:solidFill>
              </a:rPr>
              <a:t>3.5 </a:t>
            </a:r>
            <a:r>
              <a:rPr lang="en-US" altLang="ja-JP" sz="2400" b="1" dirty="0" err="1">
                <a:solidFill>
                  <a:srgbClr val="00B050"/>
                </a:solidFill>
              </a:rPr>
              <a:t>mb</a:t>
            </a:r>
            <a:r>
              <a:rPr lang="en-US" altLang="ja-JP" sz="2400" b="1" i="1" dirty="0">
                <a:solidFill>
                  <a:srgbClr val="00B050"/>
                </a:solidFill>
              </a:rPr>
              <a:t>/</a:t>
            </a:r>
            <a:r>
              <a:rPr lang="en-US" altLang="ja-JP" sz="2400" b="1" dirty="0" err="1">
                <a:solidFill>
                  <a:srgbClr val="00B050"/>
                </a:solidFill>
              </a:rPr>
              <a:t>sr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90425" y="2552707"/>
            <a:ext cx="211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  <a:latin typeface="Symbol" pitchFamily="18" charset="2"/>
              </a:rPr>
              <a:t>S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 tag enhances</a:t>
            </a:r>
          </a:p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the bound</a:t>
            </a:r>
          </a:p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 structure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616116" y="2941493"/>
            <a:ext cx="46805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56076" y="256490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bound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75756" y="4617132"/>
            <a:ext cx="187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Quasi-free peak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167844" y="4077072"/>
            <a:ext cx="0" cy="612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19193" y="5859269"/>
            <a:ext cx="3771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70C0"/>
                </a:solidFill>
              </a:rPr>
              <a:t>If right, we can measure</a:t>
            </a:r>
          </a:p>
          <a:p>
            <a:pPr algn="ctr"/>
            <a:r>
              <a:rPr kumimoji="1" lang="en-US" altLang="ja-JP" sz="2800" b="1" dirty="0" smtClean="0">
                <a:solidFill>
                  <a:srgbClr val="0070C0"/>
                </a:solidFill>
              </a:rPr>
              <a:t> the bound structure!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54474"/>
          <a:stretch/>
        </p:blipFill>
        <p:spPr>
          <a:xfrm>
            <a:off x="4572000" y="2566554"/>
            <a:ext cx="4572073" cy="430348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1: 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 [Cont’d</a:t>
            </a:r>
            <a:r>
              <a:rPr lang="en-US" altLang="ja-JP" b="1" dirty="0"/>
              <a:t>]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6" y="1412776"/>
            <a:ext cx="5215896" cy="5445224"/>
          </a:xfrm>
        </p:spPr>
        <p:txBody>
          <a:bodyPr>
            <a:normAutofit fontScale="92500" lnSpcReduction="10000"/>
          </a:bodyPr>
          <a:lstStyle/>
          <a:p>
            <a:pPr marL="139700" indent="-363538"/>
            <a:r>
              <a:rPr lang="en-US" altLang="ja-JP" dirty="0" smtClean="0"/>
              <a:t>All known 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N interactions are considered:</a:t>
            </a:r>
          </a:p>
          <a:p>
            <a:pPr marL="623888" lvl="1" indent="-306388"/>
            <a:r>
              <a:rPr lang="en-US" altLang="ja-JP" dirty="0"/>
              <a:t>Cross-section [</a:t>
            </a:r>
            <a:r>
              <a:rPr lang="en-US" altLang="ja-JP" sz="2600" dirty="0"/>
              <a:t>CERN-HERA-83-02</a:t>
            </a:r>
            <a:r>
              <a:rPr lang="en-US" altLang="ja-JP" dirty="0"/>
              <a:t>]</a:t>
            </a:r>
            <a:endParaRPr lang="en-US" altLang="ja-JP" dirty="0" smtClean="0"/>
          </a:p>
          <a:p>
            <a:pPr marL="623888" lvl="1" indent="-306388"/>
            <a:r>
              <a:rPr lang="en-US" altLang="ja-JP" dirty="0" smtClean="0"/>
              <a:t>Fermi-motion</a:t>
            </a:r>
          </a:p>
          <a:p>
            <a:pPr marL="623888" lvl="1" indent="-306388"/>
            <a:r>
              <a:rPr lang="en-US" altLang="ja-JP" dirty="0" smtClean="0"/>
              <a:t>Angular distribution</a:t>
            </a:r>
          </a:p>
          <a:p>
            <a:pPr marL="139700" indent="-363538"/>
            <a:r>
              <a:rPr lang="en-US" altLang="ja-JP" dirty="0" smtClean="0"/>
              <a:t>Simple assumptions:</a:t>
            </a:r>
          </a:p>
          <a:p>
            <a:pPr marL="623888" lvl="1" indent="-306388"/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 = 2*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-p</a:t>
            </a:r>
            <a:r>
              <a:rPr lang="en-US" altLang="ja-JP" dirty="0" smtClean="0"/>
              <a:t> +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-n</a:t>
            </a:r>
            <a:r>
              <a:rPr lang="en-US" altLang="ja-JP" dirty="0" smtClean="0"/>
              <a:t> (~150mb)</a:t>
            </a:r>
          </a:p>
          <a:p>
            <a:pPr marL="623888" lvl="1" indent="-306388"/>
            <a:r>
              <a:rPr kumimoji="1" lang="en-US" altLang="ja-JP" dirty="0" smtClean="0"/>
              <a:t>2N abs.: 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dirty="0" smtClean="0">
                <a:sym typeface="Wingdings" pitchFamily="2" charset="2"/>
              </a:rPr>
              <a:t> n </a:t>
            </a:r>
            <a:r>
              <a:rPr kumimoji="1" lang="en-US" altLang="ja-JP" dirty="0" err="1" smtClean="0">
                <a:sym typeface="Wingdings" pitchFamily="2" charset="2"/>
              </a:rPr>
              <a:t>p</a:t>
            </a:r>
            <a:r>
              <a:rPr kumimoji="1" lang="en-US" altLang="ja-JP" baseline="-25000" dirty="0" err="1" smtClean="0">
                <a:sym typeface="Wingdings" pitchFamily="2" charset="2"/>
              </a:rPr>
              <a:t>s</a:t>
            </a:r>
            <a:r>
              <a:rPr kumimoji="1" lang="en-US" altLang="ja-JP" dirty="0" smtClean="0">
                <a:sym typeface="Wingdings" pitchFamily="2" charset="2"/>
              </a:rPr>
              <a:t> </a:t>
            </a:r>
          </a:p>
          <a:p>
            <a:pPr marL="1023938" lvl="2" indent="-306388"/>
            <a:r>
              <a:rPr kumimoji="1" lang="en-US" altLang="ja-JP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dirty="0" smtClean="0">
                <a:sym typeface="Wingdings" pitchFamily="2" charset="2"/>
              </a:rPr>
              <a:t>/</a:t>
            </a:r>
            <a:r>
              <a:rPr kumimoji="1" lang="en-US" altLang="ja-JP" dirty="0" err="1" smtClean="0">
                <a:sym typeface="Wingdings" pitchFamily="2" charset="2"/>
              </a:rPr>
              <a:t>d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W</a:t>
            </a:r>
            <a:r>
              <a:rPr kumimoji="1" lang="en-US" altLang="ja-JP" dirty="0" smtClean="0">
                <a:sym typeface="Wingdings" pitchFamily="2" charset="2"/>
              </a:rPr>
              <a:t>=1mb/</a:t>
            </a:r>
            <a:r>
              <a:rPr kumimoji="1" lang="en-US" altLang="ja-JP" dirty="0" err="1" smtClean="0">
                <a:sym typeface="Wingdings" pitchFamily="2" charset="2"/>
              </a:rPr>
              <a:t>sr</a:t>
            </a:r>
            <a:r>
              <a:rPr kumimoji="1" lang="en-US" altLang="ja-JP" dirty="0" smtClean="0">
                <a:sym typeface="Wingdings" pitchFamily="2" charset="2"/>
              </a:rPr>
              <a:t>, isotropic</a:t>
            </a:r>
          </a:p>
          <a:p>
            <a:pPr marL="623888" lvl="1" indent="-306388"/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err="1" smtClean="0"/>
              <a:t>pp</a:t>
            </a:r>
            <a:r>
              <a:rPr kumimoji="1" lang="en-US" altLang="ja-JP" dirty="0" smtClean="0"/>
              <a:t> prod.: </a:t>
            </a:r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 </a:t>
            </a:r>
            <a:r>
              <a:rPr lang="en-US" altLang="ja-JP" dirty="0" smtClean="0">
                <a:sym typeface="Wingdings" pitchFamily="2" charset="2"/>
              </a:rPr>
              <a:t> K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err="1" smtClean="0">
                <a:sym typeface="Wingdings" pitchFamily="2" charset="2"/>
              </a:rPr>
              <a:t>pp</a:t>
            </a:r>
            <a:r>
              <a:rPr lang="en-US" altLang="ja-JP" dirty="0" smtClean="0">
                <a:sym typeface="Wingdings" pitchFamily="2" charset="2"/>
              </a:rPr>
              <a:t> n </a:t>
            </a:r>
          </a:p>
          <a:p>
            <a:pPr marL="1023938" lvl="2" indent="-306388"/>
            <a:r>
              <a:rPr lang="en-US" altLang="ja-JP" dirty="0" smtClean="0">
                <a:sym typeface="Wingdings" pitchFamily="2" charset="2"/>
              </a:rPr>
              <a:t>d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dirty="0" smtClean="0">
                <a:sym typeface="Wingdings" pitchFamily="2" charset="2"/>
              </a:rPr>
              <a:t>/</a:t>
            </a:r>
            <a:r>
              <a:rPr lang="en-US" altLang="ja-JP" dirty="0" err="1" smtClean="0">
                <a:sym typeface="Wingdings" pitchFamily="2" charset="2"/>
              </a:rPr>
              <a:t>d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dirty="0" smtClean="0">
                <a:sym typeface="Wingdings" pitchFamily="2" charset="2"/>
              </a:rPr>
              <a:t>=1mb/</a:t>
            </a:r>
            <a:r>
              <a:rPr lang="en-US" altLang="ja-JP" dirty="0" err="1" smtClean="0">
                <a:sym typeface="Wingdings" pitchFamily="2" charset="2"/>
              </a:rPr>
              <a:t>sr</a:t>
            </a:r>
            <a:r>
              <a:rPr lang="en-US" altLang="ja-JP" dirty="0" smtClean="0">
                <a:sym typeface="Wingdings" pitchFamily="2" charset="2"/>
              </a:rPr>
              <a:t>, isotropic</a:t>
            </a:r>
          </a:p>
          <a:p>
            <a:pPr marL="1023938" lvl="2" indent="-306388"/>
            <a:r>
              <a:rPr kumimoji="1" lang="en-US" altLang="ja-JP" dirty="0" smtClean="0">
                <a:sym typeface="Wingdings" pitchFamily="2" charset="2"/>
              </a:rPr>
              <a:t>K</a:t>
            </a:r>
            <a:r>
              <a:rPr kumimoji="1" lang="en-US" altLang="ja-JP" baseline="30000" dirty="0" smtClean="0">
                <a:sym typeface="Wingdings" pitchFamily="2" charset="2"/>
              </a:rPr>
              <a:t>-</a:t>
            </a:r>
            <a:r>
              <a:rPr kumimoji="1" lang="en-US" altLang="ja-JP" dirty="0" err="1" smtClean="0">
                <a:sym typeface="Wingdings" pitchFamily="2" charset="2"/>
              </a:rPr>
              <a:t>pp</a:t>
            </a:r>
            <a:r>
              <a:rPr kumimoji="1" lang="en-US" altLang="ja-JP" dirty="0" smtClean="0">
                <a:sym typeface="Wingdings" pitchFamily="2" charset="2"/>
              </a:rPr>
              <a:t> 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dirty="0" err="1" smtClean="0">
                <a:sym typeface="Wingdings" pitchFamily="2" charset="2"/>
              </a:rPr>
              <a:t>p</a:t>
            </a:r>
            <a:r>
              <a:rPr kumimoji="1" lang="en-US" altLang="ja-JP" dirty="0" smtClean="0">
                <a:sym typeface="Wingdings" pitchFamily="2" charset="2"/>
              </a:rPr>
              <a:t>(25%), </a:t>
            </a:r>
            <a:r>
              <a:rPr kumimoji="1" lang="en-US" altLang="ja-JP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baseline="30000" dirty="0" smtClean="0">
                <a:latin typeface="Symbol" pitchFamily="18" charset="2"/>
                <a:sym typeface="Wingdings" pitchFamily="2" charset="2"/>
              </a:rPr>
              <a:t>0</a:t>
            </a:r>
            <a:r>
              <a:rPr kumimoji="1" lang="en-US" altLang="ja-JP" dirty="0" smtClean="0">
                <a:sym typeface="Wingdings" pitchFamily="2" charset="2"/>
              </a:rPr>
              <a:t>p(25%), </a:t>
            </a:r>
            <a:r>
              <a:rPr kumimoji="1" lang="en-US" altLang="ja-JP" dirty="0" err="1" smtClean="0">
                <a:latin typeface="Symbol" pitchFamily="18" charset="2"/>
                <a:sym typeface="Wingdings" pitchFamily="2" charset="2"/>
              </a:rPr>
              <a:t>pS</a:t>
            </a:r>
            <a:r>
              <a:rPr kumimoji="1" lang="en-US" altLang="ja-JP" dirty="0" err="1" smtClean="0">
                <a:sym typeface="Wingdings" pitchFamily="2" charset="2"/>
              </a:rPr>
              <a:t>p</a:t>
            </a:r>
            <a:r>
              <a:rPr kumimoji="1" lang="en-US" altLang="ja-JP" dirty="0" smtClean="0">
                <a:sym typeface="Wingdings" pitchFamily="2" charset="2"/>
              </a:rPr>
              <a:t>(50%)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872716"/>
            <a:ext cx="656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/>
              <a:t>Expected spectrum from </a:t>
            </a:r>
            <a:r>
              <a:rPr lang="en-US" altLang="ja-JP" sz="3200" b="1" i="1" dirty="0" smtClean="0"/>
              <a:t>MC (Geant4)</a:t>
            </a:r>
            <a:endParaRPr lang="en-US" altLang="ja-JP" sz="3200" b="1" i="1" dirty="0"/>
          </a:p>
        </p:txBody>
      </p:sp>
      <p:sp>
        <p:nvSpPr>
          <p:cNvPr id="7" name="正方形/長方形 6"/>
          <p:cNvSpPr/>
          <p:nvPr/>
        </p:nvSpPr>
        <p:spPr>
          <a:xfrm>
            <a:off x="81387" y="4617132"/>
            <a:ext cx="4562621" cy="224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7200292" y="2708920"/>
            <a:ext cx="0" cy="36364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6480212" y="296094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326461" y="302366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bound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4048" y="1808820"/>
            <a:ext cx="406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,n) M.M. spectrum</a:t>
            </a:r>
          </a:p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w/ 1-charged tag in the CDS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19" r="54704"/>
          <a:stretch/>
        </p:blipFill>
        <p:spPr>
          <a:xfrm>
            <a:off x="4572001" y="2608118"/>
            <a:ext cx="4533324" cy="42373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1: 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 [Cont’d</a:t>
            </a:r>
            <a:r>
              <a:rPr lang="en-US" altLang="ja-JP" b="1" dirty="0"/>
              <a:t>]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6" y="1412776"/>
            <a:ext cx="5359912" cy="5445224"/>
          </a:xfrm>
        </p:spPr>
        <p:txBody>
          <a:bodyPr>
            <a:normAutofit fontScale="92500" lnSpcReduction="10000"/>
          </a:bodyPr>
          <a:lstStyle/>
          <a:p>
            <a:pPr marL="139700" indent="-363538"/>
            <a:r>
              <a:rPr lang="en-US" altLang="ja-JP" dirty="0"/>
              <a:t>A</a:t>
            </a:r>
            <a:r>
              <a:rPr lang="en-US" altLang="ja-JP" dirty="0" smtClean="0"/>
              <a:t>ll known 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N interactions are considered:</a:t>
            </a:r>
          </a:p>
          <a:p>
            <a:pPr marL="623888" lvl="1" indent="-306388"/>
            <a:r>
              <a:rPr lang="en-US" altLang="ja-JP" dirty="0"/>
              <a:t>Cross-section [</a:t>
            </a:r>
            <a:r>
              <a:rPr lang="en-US" altLang="ja-JP" sz="2600" dirty="0"/>
              <a:t>CERN-HERA-83-02</a:t>
            </a:r>
            <a:r>
              <a:rPr lang="en-US" altLang="ja-JP" dirty="0" smtClean="0"/>
              <a:t>]</a:t>
            </a:r>
          </a:p>
          <a:p>
            <a:pPr marL="623888" lvl="1" indent="-306388"/>
            <a:r>
              <a:rPr lang="en-US" altLang="ja-JP" dirty="0" smtClean="0"/>
              <a:t>Fermi-motion</a:t>
            </a:r>
          </a:p>
          <a:p>
            <a:pPr marL="623888" lvl="1" indent="-306388"/>
            <a:r>
              <a:rPr lang="en-US" altLang="ja-JP" dirty="0" smtClean="0"/>
              <a:t>Angular distribution</a:t>
            </a:r>
          </a:p>
          <a:p>
            <a:pPr marL="139700" indent="-363538"/>
            <a:r>
              <a:rPr lang="en-US" altLang="ja-JP" dirty="0" smtClean="0"/>
              <a:t>Simple assumptions:</a:t>
            </a:r>
          </a:p>
          <a:p>
            <a:pPr marL="623888" lvl="1" indent="-306388"/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 = 2*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-p</a:t>
            </a:r>
            <a:r>
              <a:rPr lang="en-US" altLang="ja-JP" dirty="0" smtClean="0"/>
              <a:t> +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-n</a:t>
            </a:r>
            <a:r>
              <a:rPr lang="en-US" altLang="ja-JP" dirty="0" smtClean="0"/>
              <a:t> (~150mb)</a:t>
            </a:r>
          </a:p>
          <a:p>
            <a:pPr marL="623888" lvl="1" indent="-306388"/>
            <a:r>
              <a:rPr kumimoji="1" lang="en-US" altLang="ja-JP" dirty="0" smtClean="0">
                <a:solidFill>
                  <a:srgbClr val="FF0000"/>
                </a:solidFill>
              </a:rPr>
              <a:t>2N abs.: K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 n 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kumimoji="1" lang="en-US" altLang="ja-JP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1023938" lvl="2" indent="-306388"/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=1mb/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sr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, isotropic</a:t>
            </a:r>
          </a:p>
          <a:p>
            <a:pPr marL="623888" lvl="1" indent="-306388"/>
            <a:r>
              <a:rPr kumimoji="1" lang="en-US" altLang="ja-JP" b="1" dirty="0" smtClean="0">
                <a:solidFill>
                  <a:srgbClr val="00B0F0"/>
                </a:solidFill>
              </a:rPr>
              <a:t>K</a:t>
            </a:r>
            <a:r>
              <a:rPr kumimoji="1" lang="en-US" altLang="ja-JP" b="1" baseline="30000" dirty="0" smtClean="0">
                <a:solidFill>
                  <a:srgbClr val="00B0F0"/>
                </a:solidFill>
              </a:rPr>
              <a:t>-</a:t>
            </a:r>
            <a:r>
              <a:rPr kumimoji="1" lang="en-US" altLang="ja-JP" b="1" dirty="0" err="1" smtClean="0">
                <a:solidFill>
                  <a:srgbClr val="00B0F0"/>
                </a:solidFill>
              </a:rPr>
              <a:t>pp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 prod.: </a:t>
            </a:r>
            <a:r>
              <a:rPr lang="en-US" altLang="ja-JP" b="1" dirty="0">
                <a:solidFill>
                  <a:srgbClr val="00B0F0"/>
                </a:solidFill>
              </a:rPr>
              <a:t>K</a:t>
            </a:r>
            <a:r>
              <a:rPr lang="en-US" altLang="ja-JP" b="1" baseline="30000" dirty="0">
                <a:solidFill>
                  <a:srgbClr val="00B0F0"/>
                </a:solidFill>
              </a:rPr>
              <a:t>-</a:t>
            </a:r>
            <a:r>
              <a:rPr lang="en-US" altLang="ja-JP" b="1" dirty="0">
                <a:solidFill>
                  <a:srgbClr val="00B0F0"/>
                </a:solidFill>
              </a:rPr>
              <a:t> </a:t>
            </a:r>
            <a:r>
              <a:rPr lang="en-US" altLang="ja-JP" b="1" baseline="30000" dirty="0">
                <a:solidFill>
                  <a:srgbClr val="00B0F0"/>
                </a:solidFill>
              </a:rPr>
              <a:t>3</a:t>
            </a:r>
            <a:r>
              <a:rPr lang="en-US" altLang="ja-JP" b="1" dirty="0">
                <a:solidFill>
                  <a:srgbClr val="00B0F0"/>
                </a:solidFill>
              </a:rPr>
              <a:t>He </a:t>
            </a:r>
            <a:r>
              <a:rPr lang="en-US" altLang="ja-JP" b="1" dirty="0">
                <a:solidFill>
                  <a:srgbClr val="00B0F0"/>
                </a:solidFill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K</a:t>
            </a:r>
            <a:r>
              <a:rPr lang="en-US" altLang="ja-JP" b="1" baseline="30000" dirty="0" smtClean="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pp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 n </a:t>
            </a:r>
          </a:p>
          <a:p>
            <a:pPr marL="1023938" lvl="2" indent="-306388"/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d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/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d</a:t>
            </a:r>
            <a:r>
              <a:rPr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=1mb/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sr</a:t>
            </a:r>
            <a:r>
              <a:rPr lang="en-US" altLang="ja-JP" b="1" dirty="0">
                <a:solidFill>
                  <a:srgbClr val="00B0F0"/>
                </a:solidFill>
                <a:sym typeface="Wingdings" pitchFamily="2" charset="2"/>
              </a:rPr>
              <a:t>, 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isotropic</a:t>
            </a:r>
          </a:p>
          <a:p>
            <a:pPr marL="1023938" lvl="2" indent="-306388"/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K</a:t>
            </a:r>
            <a:r>
              <a:rPr kumimoji="1" lang="en-US" altLang="ja-JP" b="1" baseline="30000" dirty="0" smtClean="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 </a:t>
            </a:r>
            <a:r>
              <a:rPr kumimoji="1"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(25%), </a:t>
            </a:r>
            <a:r>
              <a:rPr kumimoji="1" lang="en-US" altLang="ja-JP" b="1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b="1" baseline="30000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0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p(25%), </a:t>
            </a:r>
            <a:r>
              <a:rPr kumimoji="1"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pS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(50%)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872716"/>
            <a:ext cx="656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/>
              <a:t>Expected spectrum from </a:t>
            </a:r>
            <a:r>
              <a:rPr lang="en-US" altLang="ja-JP" sz="3200" b="1" i="1" dirty="0" smtClean="0"/>
              <a:t>MC (Geant4)</a:t>
            </a:r>
            <a:endParaRPr lang="en-US" altLang="ja-JP" sz="32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56076" y="5121188"/>
            <a:ext cx="105041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2N abs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781284" y="5582853"/>
            <a:ext cx="0" cy="5464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876256" y="5301208"/>
            <a:ext cx="0" cy="54644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004048" y="1808820"/>
            <a:ext cx="406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,n) M.M. spectrum</a:t>
            </a:r>
          </a:p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w/ 1-charged tag in the CDS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7200292" y="2708920"/>
            <a:ext cx="0" cy="36364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28184" y="4329100"/>
            <a:ext cx="1261884" cy="95410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</a:rPr>
              <a:t>K-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pp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B.E = 50MeV</a:t>
            </a: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 = 50MeV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6480212" y="296094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326461" y="302366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bound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512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/>
              <a:t>2</a:t>
            </a:r>
            <a:r>
              <a:rPr lang="en-US" altLang="ja-JP" sz="4000" b="1" dirty="0" smtClean="0"/>
              <a:t>: Inclusive </a:t>
            </a:r>
            <a:r>
              <a:rPr lang="en-US" altLang="ja-JP" sz="4000" b="1" baseline="30000" dirty="0" smtClean="0"/>
              <a:t>3</a:t>
            </a:r>
            <a:r>
              <a:rPr lang="en-US" altLang="ja-JP" sz="4000" b="1" dirty="0" smtClean="0"/>
              <a:t>He(K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,</a:t>
            </a:r>
            <a:r>
              <a:rPr lang="en-US" altLang="ja-JP" sz="4000" b="1" dirty="0" err="1" smtClean="0">
                <a:latin typeface="Symbol" pitchFamily="18" charset="2"/>
              </a:rPr>
              <a:t>L</a:t>
            </a:r>
            <a:r>
              <a:rPr lang="en-US" altLang="ja-JP" sz="4000" b="1" dirty="0" err="1" smtClean="0"/>
              <a:t>p</a:t>
            </a:r>
            <a:r>
              <a:rPr lang="en-US" altLang="ja-JP" sz="4000" b="1" dirty="0" smtClean="0"/>
              <a:t>)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972" y="1412776"/>
            <a:ext cx="4845242" cy="4731332"/>
          </a:xfrm>
        </p:spPr>
        <p:txBody>
          <a:bodyPr>
            <a:normAutofit/>
          </a:bodyPr>
          <a:lstStyle/>
          <a:p>
            <a:r>
              <a:rPr lang="en-US" altLang="ja-JP" b="1" u="sng" dirty="0" smtClean="0"/>
              <a:t>FINUDA: stopped K</a:t>
            </a:r>
            <a:r>
              <a:rPr lang="en-US" altLang="ja-JP" b="1" u="sng" baseline="30000" dirty="0" smtClean="0"/>
              <a:t>-</a:t>
            </a:r>
          </a:p>
          <a:p>
            <a:pPr lvl="1"/>
            <a:r>
              <a:rPr kumimoji="1" lang="en-US" altLang="ja-JP" sz="2400" dirty="0" smtClean="0"/>
              <a:t>Back-to-back </a:t>
            </a:r>
            <a:r>
              <a:rPr kumimoji="1" lang="en-US" altLang="ja-JP" sz="2400" dirty="0" err="1" smtClean="0">
                <a:latin typeface="Symbol" pitchFamily="18" charset="2"/>
              </a:rPr>
              <a:t>L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 correlation</a:t>
            </a:r>
          </a:p>
          <a:p>
            <a:pPr lvl="1"/>
            <a:r>
              <a:rPr kumimoji="1" lang="en-US" altLang="ja-JP" sz="2400" dirty="0" smtClean="0"/>
              <a:t>BG from multi-N absorption? / 2-step processes?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b="1" u="sng" dirty="0" smtClean="0"/>
              <a:t>E15: in-flight K</a:t>
            </a:r>
            <a:r>
              <a:rPr kumimoji="1" lang="en-US" altLang="ja-JP" b="1" u="sng" baseline="30000" dirty="0" smtClean="0"/>
              <a:t>-</a:t>
            </a:r>
          </a:p>
          <a:p>
            <a:pPr lvl="1"/>
            <a:r>
              <a:rPr kumimoji="1" lang="en-US" altLang="ja-JP" sz="2400" dirty="0" err="1" smtClean="0">
                <a:latin typeface="Symbol" pitchFamily="18" charset="2"/>
              </a:rPr>
              <a:t>L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 correlation is NOT so simple</a:t>
            </a:r>
          </a:p>
          <a:p>
            <a:pPr lvl="1"/>
            <a:r>
              <a:rPr kumimoji="1" lang="en-US" altLang="ja-JP" sz="2400" dirty="0" smtClean="0"/>
              <a:t>Give some hints </a:t>
            </a:r>
            <a:r>
              <a:rPr lang="en-US" altLang="ja-JP" sz="2400" dirty="0" smtClean="0"/>
              <a:t>of </a:t>
            </a:r>
            <a:r>
              <a:rPr lang="en-US" altLang="ja-JP" sz="2400" dirty="0"/>
              <a:t>multi-N </a:t>
            </a:r>
            <a:r>
              <a:rPr lang="en-US" altLang="ja-JP" sz="2400" dirty="0" smtClean="0"/>
              <a:t>absorption and the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err="1" smtClean="0"/>
              <a:t>pp</a:t>
            </a:r>
            <a:r>
              <a:rPr lang="en-US" altLang="ja-JP" sz="2400" dirty="0" smtClean="0"/>
              <a:t> production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Picture 10" descr="plinv_accep"/>
          <p:cNvPicPr>
            <a:picLocks noChangeAspect="1" noChangeArrowheads="1"/>
          </p:cNvPicPr>
          <p:nvPr/>
        </p:nvPicPr>
        <p:blipFill>
          <a:blip r:embed="rId2" cstate="print"/>
          <a:srcRect l="3998" b="3787"/>
          <a:stretch>
            <a:fillRect/>
          </a:stretch>
        </p:blipFill>
        <p:spPr bwMode="auto">
          <a:xfrm>
            <a:off x="200718" y="1556792"/>
            <a:ext cx="4170556" cy="3563574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79142" y="5197423"/>
            <a:ext cx="2808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FINUDA@DA</a:t>
            </a:r>
            <a:r>
              <a:rPr lang="en-US" altLang="ja-JP" sz="2400" b="1" dirty="0" smtClean="0">
                <a:latin typeface="Symbol" pitchFamily="18" charset="2"/>
              </a:rPr>
              <a:t>F</a:t>
            </a:r>
            <a:r>
              <a:rPr lang="en-US" altLang="ja-JP" sz="2400" b="1" dirty="0" smtClean="0">
                <a:latin typeface="Tahoma" pitchFamily="34" charset="0"/>
              </a:rPr>
              <a:t>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20101" y="5549170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94</a:t>
            </a:r>
            <a:r>
              <a:rPr lang="en-US" altLang="ja-JP" sz="2000" dirty="0" smtClean="0">
                <a:solidFill>
                  <a:srgbClr val="00B050"/>
                </a:solidFill>
              </a:rPr>
              <a:t>(2005)212303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6775" y="5913276"/>
            <a:ext cx="24091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A(</a:t>
            </a:r>
            <a:r>
              <a:rPr kumimoji="1" lang="en-US" altLang="ja-JP" sz="2400" b="1" i="1" dirty="0" smtClean="0">
                <a:solidFill>
                  <a:srgbClr val="7030A0"/>
                </a:solidFill>
              </a:rPr>
              <a:t>stopped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</a:t>
            </a:r>
            <a:r>
              <a:rPr lang="en-US" altLang="ja-JP" sz="2400" b="1" dirty="0" err="1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72810" y="2660304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altLang="ja-JP" sz="28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pp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?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2028909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B.E. = 115MeV</a:t>
            </a:r>
          </a:p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    = 67MeV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93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7176" r="36867"/>
          <a:stretch/>
        </p:blipFill>
        <p:spPr>
          <a:xfrm>
            <a:off x="4572000" y="2338168"/>
            <a:ext cx="4572000" cy="45198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2: 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</a:t>
            </a:r>
            <a:r>
              <a:rPr lang="en-US" altLang="ja-JP" b="1" dirty="0" err="1" smtClean="0">
                <a:latin typeface="Symbol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 [Cont’d]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6" y="1412776"/>
            <a:ext cx="5215896" cy="5445224"/>
          </a:xfrm>
        </p:spPr>
        <p:txBody>
          <a:bodyPr>
            <a:normAutofit fontScale="85000" lnSpcReduction="10000"/>
          </a:bodyPr>
          <a:lstStyle/>
          <a:p>
            <a:pPr marL="139700" indent="-363538"/>
            <a:r>
              <a:rPr lang="en-US" altLang="ja-JP" smtClean="0"/>
              <a:t>All known </a:t>
            </a:r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N interactions are considered:</a:t>
            </a:r>
          </a:p>
          <a:p>
            <a:pPr marL="623888" lvl="1" indent="-306388"/>
            <a:r>
              <a:rPr lang="en-US" altLang="ja-JP" dirty="0"/>
              <a:t>Cross-section [</a:t>
            </a:r>
            <a:r>
              <a:rPr lang="en-US" altLang="ja-JP" sz="2400" dirty="0" smtClean="0"/>
              <a:t>CERN-HERA-83-02</a:t>
            </a:r>
            <a:r>
              <a:rPr lang="en-US" altLang="ja-JP" dirty="0" smtClean="0"/>
              <a:t>]</a:t>
            </a:r>
          </a:p>
          <a:p>
            <a:pPr marL="623888" lvl="1" indent="-306388"/>
            <a:r>
              <a:rPr lang="en-US" altLang="ja-JP" dirty="0" smtClean="0"/>
              <a:t>Fermi-motion</a:t>
            </a:r>
          </a:p>
          <a:p>
            <a:pPr marL="623888" lvl="1" indent="-306388"/>
            <a:r>
              <a:rPr lang="en-US" altLang="ja-JP" dirty="0" smtClean="0"/>
              <a:t>Angular distribution</a:t>
            </a:r>
          </a:p>
          <a:p>
            <a:pPr marL="139700" indent="-363538"/>
            <a:r>
              <a:rPr lang="en-US" altLang="ja-JP" dirty="0" smtClean="0"/>
              <a:t>Simple assumptions:</a:t>
            </a:r>
          </a:p>
          <a:p>
            <a:pPr marL="623888" lvl="1" indent="-306388"/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 = 2*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-p</a:t>
            </a:r>
            <a:r>
              <a:rPr lang="en-US" altLang="ja-JP" dirty="0" smtClean="0"/>
              <a:t> +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-n</a:t>
            </a:r>
            <a:r>
              <a:rPr lang="en-US" altLang="ja-JP" dirty="0" smtClean="0"/>
              <a:t> (~150mb)</a:t>
            </a:r>
          </a:p>
          <a:p>
            <a:pPr marL="623888" lvl="1" indent="-306388"/>
            <a:r>
              <a:rPr kumimoji="1" lang="en-US" altLang="ja-JP" dirty="0" smtClean="0">
                <a:solidFill>
                  <a:srgbClr val="FF0000"/>
                </a:solidFill>
              </a:rPr>
              <a:t>2N abs.: K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 p n</a:t>
            </a:r>
            <a:r>
              <a:rPr kumimoji="1" lang="en-US" altLang="ja-JP" baseline="-25000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1023938" lvl="2" indent="-306388"/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=1mb/</a:t>
            </a:r>
            <a:r>
              <a:rPr kumimoji="1"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sr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, isotropic</a:t>
            </a:r>
          </a:p>
          <a:p>
            <a:pPr marL="623888" lvl="1" indent="-306388"/>
            <a:r>
              <a:rPr lang="en-US" altLang="ja-JP" dirty="0" smtClean="0">
                <a:solidFill>
                  <a:srgbClr val="00B050"/>
                </a:solidFill>
              </a:rPr>
              <a:t>3N abs.: K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-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baseline="30000" dirty="0">
                <a:solidFill>
                  <a:srgbClr val="00B050"/>
                </a:solidFill>
              </a:rPr>
              <a:t>3</a:t>
            </a:r>
            <a:r>
              <a:rPr lang="en-US" altLang="ja-JP" dirty="0">
                <a:solidFill>
                  <a:srgbClr val="00B050"/>
                </a:solidFill>
              </a:rPr>
              <a:t>He </a:t>
            </a:r>
            <a:r>
              <a:rPr lang="en-US" altLang="ja-JP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altLang="ja-JP" dirty="0">
                <a:solidFill>
                  <a:srgbClr val="00B05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p n </a:t>
            </a:r>
          </a:p>
          <a:p>
            <a:pPr marL="1023938" lvl="2" indent="-306388"/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d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/</a:t>
            </a:r>
            <a:r>
              <a:rPr lang="en-US" altLang="ja-JP" dirty="0" err="1" smtClean="0">
                <a:solidFill>
                  <a:srgbClr val="00B050"/>
                </a:solidFill>
                <a:sym typeface="Wingdings" pitchFamily="2" charset="2"/>
              </a:rPr>
              <a:t>d</a:t>
            </a:r>
            <a:r>
              <a:rPr lang="en-US" altLang="ja-JP" dirty="0" err="1" smtClean="0">
                <a:solidFill>
                  <a:srgbClr val="00B05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=1mb/</a:t>
            </a:r>
            <a:r>
              <a:rPr lang="en-US" altLang="ja-JP" dirty="0" err="1" smtClean="0">
                <a:solidFill>
                  <a:srgbClr val="00B050"/>
                </a:solidFill>
                <a:sym typeface="Wingdings" pitchFamily="2" charset="2"/>
              </a:rPr>
              <a:t>sr</a:t>
            </a:r>
            <a:r>
              <a:rPr lang="en-US" altLang="ja-JP" dirty="0">
                <a:solidFill>
                  <a:srgbClr val="00B050"/>
                </a:solidFill>
                <a:sym typeface="Wingdings" pitchFamily="2" charset="2"/>
              </a:rPr>
              <a:t>, </a:t>
            </a:r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isotropic</a:t>
            </a:r>
            <a:endParaRPr lang="en-US" altLang="ja-JP" dirty="0">
              <a:solidFill>
                <a:srgbClr val="00B050"/>
              </a:solidFill>
              <a:sym typeface="Wingdings" pitchFamily="2" charset="2"/>
            </a:endParaRPr>
          </a:p>
          <a:p>
            <a:pPr marL="623888" lvl="1" indent="-306388"/>
            <a:r>
              <a:rPr kumimoji="1" lang="en-US" altLang="ja-JP" b="1" dirty="0" smtClean="0">
                <a:solidFill>
                  <a:srgbClr val="00B0F0"/>
                </a:solidFill>
              </a:rPr>
              <a:t>K</a:t>
            </a:r>
            <a:r>
              <a:rPr kumimoji="1" lang="en-US" altLang="ja-JP" b="1" baseline="30000" dirty="0" smtClean="0">
                <a:solidFill>
                  <a:srgbClr val="00B0F0"/>
                </a:solidFill>
              </a:rPr>
              <a:t>-</a:t>
            </a:r>
            <a:r>
              <a:rPr kumimoji="1" lang="en-US" altLang="ja-JP" b="1" dirty="0" err="1" smtClean="0">
                <a:solidFill>
                  <a:srgbClr val="00B0F0"/>
                </a:solidFill>
              </a:rPr>
              <a:t>pp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 prod.: </a:t>
            </a:r>
            <a:r>
              <a:rPr lang="en-US" altLang="ja-JP" b="1" dirty="0">
                <a:solidFill>
                  <a:srgbClr val="00B0F0"/>
                </a:solidFill>
              </a:rPr>
              <a:t>K</a:t>
            </a:r>
            <a:r>
              <a:rPr lang="en-US" altLang="ja-JP" b="1" baseline="30000" dirty="0">
                <a:solidFill>
                  <a:srgbClr val="00B0F0"/>
                </a:solidFill>
              </a:rPr>
              <a:t>-</a:t>
            </a:r>
            <a:r>
              <a:rPr lang="en-US" altLang="ja-JP" b="1" dirty="0">
                <a:solidFill>
                  <a:srgbClr val="00B0F0"/>
                </a:solidFill>
              </a:rPr>
              <a:t> </a:t>
            </a:r>
            <a:r>
              <a:rPr lang="en-US" altLang="ja-JP" b="1" baseline="30000" dirty="0">
                <a:solidFill>
                  <a:srgbClr val="00B0F0"/>
                </a:solidFill>
              </a:rPr>
              <a:t>3</a:t>
            </a:r>
            <a:r>
              <a:rPr lang="en-US" altLang="ja-JP" b="1" dirty="0">
                <a:solidFill>
                  <a:srgbClr val="00B0F0"/>
                </a:solidFill>
              </a:rPr>
              <a:t>He </a:t>
            </a:r>
            <a:r>
              <a:rPr lang="en-US" altLang="ja-JP" b="1" dirty="0">
                <a:solidFill>
                  <a:srgbClr val="00B0F0"/>
                </a:solidFill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K</a:t>
            </a:r>
            <a:r>
              <a:rPr lang="en-US" altLang="ja-JP" b="1" baseline="30000" dirty="0" smtClean="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pp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 n </a:t>
            </a:r>
          </a:p>
          <a:p>
            <a:pPr marL="1023938" lvl="2" indent="-306388"/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d</a:t>
            </a:r>
            <a:r>
              <a:rPr lang="en-US" altLang="ja-JP" b="1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/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d</a:t>
            </a:r>
            <a:r>
              <a:rPr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=1mb/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sr</a:t>
            </a:r>
            <a:r>
              <a:rPr lang="en-US" altLang="ja-JP" b="1" dirty="0">
                <a:solidFill>
                  <a:srgbClr val="00B0F0"/>
                </a:solidFill>
                <a:sym typeface="Wingdings" pitchFamily="2" charset="2"/>
              </a:rPr>
              <a:t>, 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isotropic</a:t>
            </a:r>
          </a:p>
          <a:p>
            <a:pPr marL="1023938" lvl="2" indent="-306388"/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K</a:t>
            </a:r>
            <a:r>
              <a:rPr kumimoji="1" lang="en-US" altLang="ja-JP" b="1" baseline="30000" dirty="0" smtClean="0">
                <a:solidFill>
                  <a:srgbClr val="00B0F0"/>
                </a:solidFill>
                <a:sym typeface="Wingdings" pitchFamily="2" charset="2"/>
              </a:rPr>
              <a:t>-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 </a:t>
            </a:r>
            <a:r>
              <a:rPr kumimoji="1"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(25%), </a:t>
            </a:r>
            <a:r>
              <a:rPr kumimoji="1" lang="en-US" altLang="ja-JP" b="1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kumimoji="1" lang="en-US" altLang="ja-JP" b="1" baseline="30000" dirty="0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0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p(25%), </a:t>
            </a:r>
            <a:r>
              <a:rPr kumimoji="1" lang="en-US" altLang="ja-JP" b="1" dirty="0" err="1" smtClean="0">
                <a:solidFill>
                  <a:srgbClr val="00B0F0"/>
                </a:solidFill>
                <a:latin typeface="Symbol" pitchFamily="18" charset="2"/>
                <a:sym typeface="Wingdings" pitchFamily="2" charset="2"/>
              </a:rPr>
              <a:t>pS</a:t>
            </a:r>
            <a:r>
              <a:rPr kumimoji="1"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p</a:t>
            </a:r>
            <a:r>
              <a:rPr kumimoji="1"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(50%)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1664804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rgbClr val="00B050"/>
                </a:solidFill>
              </a:rPr>
              <a:t>p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 invariant mass spectrum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7056" y="872716"/>
            <a:ext cx="85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/>
              <a:t>Expected </a:t>
            </a:r>
            <a:r>
              <a:rPr lang="en-US" altLang="ja-JP" sz="3200" b="1" i="1" dirty="0" smtClean="0"/>
              <a:t>(simplified) spectrum </a:t>
            </a:r>
            <a:r>
              <a:rPr lang="en-US" altLang="ja-JP" sz="3200" b="1" i="1" dirty="0"/>
              <a:t>from </a:t>
            </a:r>
            <a:r>
              <a:rPr lang="en-US" altLang="ja-JP" sz="3200" b="1" i="1" dirty="0" smtClean="0"/>
              <a:t>MC (Geant4)</a:t>
            </a:r>
            <a:endParaRPr lang="en-US" altLang="ja-JP" sz="32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98048" y="2168860"/>
            <a:ext cx="105041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 abs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81589" y="3897052"/>
            <a:ext cx="1261884" cy="95410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</a:rPr>
              <a:t>K-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pp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B.E = 50MeV</a:t>
            </a: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 = 50MeV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2240" y="5373216"/>
            <a:ext cx="105041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N abs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 smtClean="0"/>
              <a:t>3: Exclusive </a:t>
            </a:r>
            <a:r>
              <a:rPr lang="en-US" altLang="ja-JP" sz="4000" b="1" baseline="30000" dirty="0" smtClean="0"/>
              <a:t>3</a:t>
            </a:r>
            <a:r>
              <a:rPr lang="en-US" altLang="ja-JP" sz="4000" b="1" dirty="0" smtClean="0"/>
              <a:t>He(K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,</a:t>
            </a:r>
            <a:r>
              <a:rPr lang="en-US" altLang="ja-JP" sz="4000" b="1" dirty="0" err="1" smtClean="0">
                <a:latin typeface="Symbol" pitchFamily="18" charset="2"/>
              </a:rPr>
              <a:t>L</a:t>
            </a:r>
            <a:r>
              <a:rPr lang="en-US" altLang="ja-JP" sz="4000" b="1" dirty="0" err="1" smtClean="0"/>
              <a:t>pn</a:t>
            </a:r>
            <a:r>
              <a:rPr lang="en-US" altLang="ja-JP" sz="4000" b="1" dirty="0" smtClean="0"/>
              <a:t>)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944724"/>
            <a:ext cx="8507288" cy="241226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 smtClean="0"/>
              <a:t>The main goal of the E15 measurement</a:t>
            </a:r>
          </a:p>
          <a:p>
            <a:pPr lvl="1"/>
            <a:r>
              <a:rPr lang="en-US" altLang="ja-JP" dirty="0"/>
              <a:t>Will pin down the signature of the K</a:t>
            </a:r>
            <a:r>
              <a:rPr lang="en-US" altLang="ja-JP" baseline="30000" dirty="0"/>
              <a:t>-</a:t>
            </a:r>
            <a:r>
              <a:rPr lang="en-US" altLang="ja-JP" dirty="0" err="1"/>
              <a:t>pp</a:t>
            </a:r>
            <a:endParaRPr lang="en-US" altLang="ja-JP" dirty="0"/>
          </a:p>
          <a:p>
            <a:pPr lvl="1"/>
            <a:r>
              <a:rPr lang="en-US" altLang="ja-JP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statistics , i.e., large beam-time is needed!!!</a:t>
            </a:r>
            <a:endParaRPr lang="en-US" altLang="ja-JP" dirty="0" smtClean="0"/>
          </a:p>
          <a:p>
            <a:r>
              <a:rPr lang="en-US" altLang="ja-JP" dirty="0" err="1" smtClean="0"/>
              <a:t>Dalitz</a:t>
            </a:r>
            <a:r>
              <a:rPr lang="en-US" altLang="ja-JP" dirty="0" smtClean="0"/>
              <a:t> </a:t>
            </a:r>
            <a:r>
              <a:rPr lang="en-US" altLang="ja-JP" dirty="0"/>
              <a:t>plot analysis </a:t>
            </a:r>
            <a:r>
              <a:rPr lang="en-US" altLang="ja-JP" dirty="0" smtClean="0"/>
              <a:t>helps us to investigate particle correlation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389262" cy="159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16932"/>
            <a:ext cx="4080239" cy="40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25394" r="39901" b="4682"/>
          <a:stretch/>
        </p:blipFill>
        <p:spPr bwMode="auto">
          <a:xfrm>
            <a:off x="4283968" y="2842811"/>
            <a:ext cx="4391980" cy="401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 smtClean="0"/>
              <a:t>3: Exclusive </a:t>
            </a:r>
            <a:r>
              <a:rPr lang="en-US" altLang="ja-JP" sz="4000" b="1" baseline="30000" dirty="0" smtClean="0"/>
              <a:t>3</a:t>
            </a:r>
            <a:r>
              <a:rPr lang="en-US" altLang="ja-JP" sz="4000" b="1" dirty="0" smtClean="0"/>
              <a:t>He(K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,</a:t>
            </a:r>
            <a:r>
              <a:rPr lang="en-US" altLang="ja-JP" sz="4000" b="1" dirty="0" err="1" smtClean="0">
                <a:latin typeface="Symbol" pitchFamily="18" charset="2"/>
              </a:rPr>
              <a:t>L</a:t>
            </a:r>
            <a:r>
              <a:rPr lang="en-US" altLang="ja-JP" sz="4000" b="1" dirty="0" err="1" smtClean="0"/>
              <a:t>pn</a:t>
            </a:r>
            <a:r>
              <a:rPr lang="en-US" altLang="ja-JP" sz="4000" b="1" dirty="0" smtClean="0"/>
              <a:t>)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944724"/>
            <a:ext cx="8507288" cy="241226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 smtClean="0"/>
              <a:t>The main goal of the E15 measurement</a:t>
            </a:r>
          </a:p>
          <a:p>
            <a:pPr lvl="1"/>
            <a:r>
              <a:rPr lang="en-US" altLang="ja-JP" dirty="0"/>
              <a:t>Will pin down the signature of the K</a:t>
            </a:r>
            <a:r>
              <a:rPr lang="en-US" altLang="ja-JP" baseline="30000" dirty="0"/>
              <a:t>-</a:t>
            </a:r>
            <a:r>
              <a:rPr lang="en-US" altLang="ja-JP" dirty="0" err="1"/>
              <a:t>pp</a:t>
            </a:r>
            <a:endParaRPr lang="en-US" altLang="ja-JP" dirty="0"/>
          </a:p>
          <a:p>
            <a:pPr lvl="1"/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statistics , i.e., large beam-time is needed!!!</a:t>
            </a:r>
            <a:endParaRPr lang="en-US" altLang="ja-JP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err="1" smtClean="0"/>
              <a:t>Dalitz</a:t>
            </a:r>
            <a:r>
              <a:rPr lang="en-US" altLang="ja-JP" dirty="0" smtClean="0"/>
              <a:t> </a:t>
            </a:r>
            <a:r>
              <a:rPr lang="en-US" altLang="ja-JP" dirty="0"/>
              <a:t>plot analysis </a:t>
            </a:r>
            <a:r>
              <a:rPr lang="en-US" altLang="ja-JP" dirty="0" smtClean="0"/>
              <a:t>helps us to investigate particle correlation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9" t="18831" r="3449" b="5502"/>
          <a:stretch/>
        </p:blipFill>
        <p:spPr bwMode="auto">
          <a:xfrm>
            <a:off x="1259632" y="3182993"/>
            <a:ext cx="2304256" cy="368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V="1">
            <a:off x="3563888" y="5373216"/>
            <a:ext cx="244827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245018" y="3182993"/>
            <a:ext cx="2246862" cy="2190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stCxn id="10" idx="3"/>
          </p:cNvCxnSpPr>
          <p:nvPr/>
        </p:nvCxnSpPr>
        <p:spPr>
          <a:xfrm>
            <a:off x="3491880" y="4278105"/>
            <a:ext cx="3384376" cy="57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871700" y="4128068"/>
            <a:ext cx="252028" cy="23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121" y="4031776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2N abs &amp; </a:t>
            </a:r>
            <a:r>
              <a:rPr kumimoji="1" lang="en-US" altLang="ja-JP" b="1" dirty="0" smtClean="0">
                <a:solidFill>
                  <a:srgbClr val="0070C0"/>
                </a:solidFill>
                <a:latin typeface="Symbol" pitchFamily="18" charset="2"/>
              </a:rPr>
              <a:t>S-L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conversion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0116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/>
              <a:t>Preliminary </a:t>
            </a:r>
            <a:r>
              <a:rPr lang="en-US" altLang="ja-JP" sz="4800" b="1" dirty="0" smtClean="0"/>
              <a:t>Results of</a:t>
            </a:r>
            <a:br>
              <a:rPr lang="en-US" altLang="ja-JP" sz="4800" b="1" dirty="0" smtClean="0"/>
            </a:br>
            <a:r>
              <a:rPr lang="en-US" altLang="ja-JP" sz="4800" b="1" dirty="0" smtClean="0"/>
              <a:t> </a:t>
            </a:r>
            <a:r>
              <a:rPr lang="en-US" altLang="ja-JP" sz="4800" b="1" dirty="0"/>
              <a:t>1</a:t>
            </a:r>
            <a:r>
              <a:rPr lang="en-US" altLang="ja-JP" sz="4800" b="1" baseline="30000" dirty="0"/>
              <a:t>st</a:t>
            </a:r>
            <a:r>
              <a:rPr lang="en-US" altLang="ja-JP" sz="4800" b="1" dirty="0"/>
              <a:t> </a:t>
            </a:r>
            <a:r>
              <a:rPr lang="en-US" altLang="ja-JP" sz="4800" b="1" dirty="0" smtClean="0"/>
              <a:t>Physics Run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Motivation: Embedding 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 in Nucleus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5192" y="1268760"/>
            <a:ext cx="5590964" cy="208823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Light mesons</a:t>
            </a:r>
          </a:p>
          <a:p>
            <a:pPr lvl="1"/>
            <a:r>
              <a:rPr lang="en-US" altLang="ja-JP" smtClean="0"/>
              <a:t>play </a:t>
            </a:r>
            <a:r>
              <a:rPr lang="en-US" altLang="ja-JP" dirty="0"/>
              <a:t>an important role in a nucleus as “glue</a:t>
            </a:r>
            <a:r>
              <a:rPr lang="en-US" altLang="ja-JP" dirty="0" smtClean="0"/>
              <a:t>”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/>
          <a:stretch/>
        </p:blipFill>
        <p:spPr>
          <a:xfrm>
            <a:off x="5868144" y="1016732"/>
            <a:ext cx="2771800" cy="2519794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74848" y="3681028"/>
            <a:ext cx="8229600" cy="3104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Light S=-1 mesons?</a:t>
            </a:r>
          </a:p>
          <a:p>
            <a:pPr lvl="1"/>
            <a:r>
              <a:rPr lang="en-US" altLang="ja-JP" dirty="0" err="1" smtClean="0"/>
              <a:t>Kaonic</a:t>
            </a:r>
            <a:r>
              <a:rPr lang="en-US" altLang="ja-JP" dirty="0" smtClean="0"/>
              <a:t>-atom experiments (</a:t>
            </a:r>
            <a:r>
              <a:rPr lang="en-US" altLang="ja-JP" dirty="0" err="1" smtClean="0"/>
              <a:t>KpX@KEK</a:t>
            </a:r>
            <a:r>
              <a:rPr lang="en-US" altLang="ja-JP" dirty="0" smtClean="0"/>
              <a:t>, DEAR/SIDDHARTA@DA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NE) clarified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attractive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smtClean="0"/>
              <a:t>-N interaction</a:t>
            </a:r>
          </a:p>
          <a:p>
            <a:pPr lvl="1"/>
            <a:r>
              <a:rPr lang="en-US" altLang="ja-JP" dirty="0" smtClean="0"/>
              <a:t>What will happen when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 is embedded in nucleus?</a:t>
            </a:r>
          </a:p>
          <a:p>
            <a:pPr lvl="2"/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-nucleus bound state?</a:t>
            </a:r>
          </a:p>
          <a:p>
            <a:pPr lvl="2"/>
            <a:r>
              <a:rPr lang="en-US" altLang="ja-JP" dirty="0" smtClean="0"/>
              <a:t>high density?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5516" y="1016732"/>
            <a:ext cx="8697144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Stage Physics Run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3663644"/>
            <a:ext cx="8229600" cy="1150560"/>
          </a:xfrm>
        </p:spPr>
        <p:txBody>
          <a:bodyPr/>
          <a:lstStyle/>
          <a:p>
            <a:r>
              <a:rPr kumimoji="1" lang="en-US" altLang="ja-JP" dirty="0" smtClean="0"/>
              <a:t>Accumulated data in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stage physics run</a:t>
            </a:r>
          </a:p>
          <a:p>
            <a:pPr lvl="1"/>
            <a:r>
              <a:rPr kumimoji="1" lang="en-US" altLang="ja-JP" dirty="0" smtClean="0"/>
              <a:t>~1% of original proposal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72317"/>
              </p:ext>
            </p:extLst>
          </p:nvPr>
        </p:nvGraphicFramePr>
        <p:xfrm>
          <a:off x="1345482" y="1196752"/>
          <a:ext cx="6453036" cy="23774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42342"/>
                <a:gridCol w="481069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Jun.2006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proposed and approved @ 1</a:t>
                      </a:r>
                      <a:r>
                        <a:rPr kumimoji="1" lang="en-US" altLang="ja-JP" sz="20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PAC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Feb 2009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first beam transportation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to K1.8BR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Mar.11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</a:rPr>
                        <a:t> 2011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the earthquake</a:t>
                      </a:r>
                      <a:endParaRPr kumimoji="1" lang="ja-JP" altLang="en-US" sz="2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May</a:t>
                      </a:r>
                      <a:r>
                        <a:rPr kumimoji="1" lang="en-US" altLang="ja-JP" sz="2000" baseline="0" dirty="0" smtClean="0"/>
                        <a:t> 2012</a:t>
                      </a:r>
                      <a:endParaRPr kumimoji="1" lang="ja-JP" alt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completion of spectrometer construction</a:t>
                      </a:r>
                      <a:endParaRPr kumimoji="1" lang="ja-JP" altLang="en-US" sz="20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May 2013</a:t>
                      </a:r>
                      <a:endParaRPr kumimoji="1" lang="ja-JP" alt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baseline="0" dirty="0" smtClean="0"/>
                        <a:t>1</a:t>
                      </a:r>
                      <a:r>
                        <a:rPr kumimoji="1" lang="en-US" altLang="ja-JP" sz="2000" b="1" baseline="30000" dirty="0" smtClean="0"/>
                        <a:t>st</a:t>
                      </a:r>
                      <a:r>
                        <a:rPr kumimoji="1" lang="en-US" altLang="ja-JP" sz="2000" b="1" baseline="0" dirty="0" smtClean="0"/>
                        <a:t> physics run</a:t>
                      </a:r>
                      <a:endParaRPr kumimoji="1" lang="ja-JP" altLang="en-US" sz="2000" b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May.23 2013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the accident</a:t>
                      </a:r>
                      <a:endParaRPr kumimoji="1" lang="ja-JP" altLang="en-US" sz="2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3" y="4814203"/>
            <a:ext cx="8477313" cy="20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78255" y="980727"/>
            <a:ext cx="8791478" cy="5877273"/>
            <a:chOff x="178255" y="980727"/>
            <a:chExt cx="8791478" cy="587727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6"/>
            <a:stretch/>
          </p:blipFill>
          <p:spPr bwMode="auto">
            <a:xfrm>
              <a:off x="178255" y="980727"/>
              <a:ext cx="8786233" cy="58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178255" y="6345324"/>
              <a:ext cx="1081377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940152" y="6453336"/>
              <a:ext cx="3029581" cy="39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/>
              <a:t>Kaon</a:t>
            </a:r>
            <a:r>
              <a:rPr lang="en-US" altLang="ja-JP" b="1" dirty="0" smtClean="0"/>
              <a:t>-</a:t>
            </a:r>
            <a:r>
              <a:rPr lang="en-US" altLang="ja-JP" b="1" dirty="0"/>
              <a:t>Beam </a:t>
            </a:r>
            <a:r>
              <a:rPr lang="en-US" altLang="ja-JP" b="1" dirty="0" smtClean="0"/>
              <a:t>Spectrometer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7604" y="1016732"/>
            <a:ext cx="3134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RUN in 2013 May</a:t>
            </a:r>
            <a:endParaRPr kumimoji="1" lang="ja-JP" altLang="en-US" sz="3200" b="1" dirty="0"/>
          </a:p>
        </p:txBody>
      </p:sp>
      <p:graphicFrame>
        <p:nvGraphicFramePr>
          <p:cNvPr id="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26950"/>
              </p:ext>
            </p:extLst>
          </p:nvPr>
        </p:nvGraphicFramePr>
        <p:xfrm>
          <a:off x="251520" y="1520788"/>
          <a:ext cx="4469444" cy="3272283"/>
        </p:xfrm>
        <a:graphic>
          <a:graphicData uri="http://schemas.openxmlformats.org/drawingml/2006/table">
            <a:tbl>
              <a:tblPr/>
              <a:tblGrid>
                <a:gridCol w="3088596"/>
                <a:gridCol w="1380848"/>
              </a:tblGrid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beam momentum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1 GeV/c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momentum bite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~ 3%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mom resolution @ 1 GeV/c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2.2 MeV/c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Kaons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 / spill @ 24 kW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150 k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total beam / spill @ 24 kW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480 k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k/π ratio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0.45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469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T1-FF length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1pPr>
                      <a:lvl2pPr marL="742950" indent="-285750" algn="l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26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2pPr>
                      <a:lvl3pPr marL="11430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3pPr>
                      <a:lvl4pPr marL="16002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4pPr>
                      <a:lvl5pPr marL="2057400" indent="-228600" algn="l">
                        <a:spcBef>
                          <a:spcPts val="2400"/>
                        </a:spcBef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5pPr>
                      <a:lvl6pPr marL="25146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6pPr>
                      <a:lvl7pPr marL="29718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7pPr>
                      <a:lvl8pPr marL="34290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8pPr>
                      <a:lvl9pPr marL="3886200" indent="-2286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Helvetica" pitchFamily="-84" charset="0"/>
                        <a:tabLst>
                          <a:tab pos="914400" algn="l"/>
                        </a:tabLst>
                        <a:defRPr sz="3800" b="1">
                          <a:solidFill>
                            <a:schemeClr val="tx1"/>
                          </a:solidFill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Helvetica" pitchFamily="-8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84" charset="0"/>
                          <a:ea typeface="ヒラギノ角ゴ ProN W6" pitchFamily="-84" charset="-128"/>
                          <a:sym typeface="Helvetica" pitchFamily="-84" charset="0"/>
                        </a:rPr>
                        <a:t>31.3 m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Cylindrical Detector System: </a:t>
            </a:r>
            <a:r>
              <a:rPr lang="en-US" altLang="ja-JP" b="1" dirty="0" err="1" smtClean="0"/>
              <a:t>pID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9573" y="4761148"/>
            <a:ext cx="8229600" cy="1941079"/>
          </a:xfrm>
        </p:spPr>
        <p:txBody>
          <a:bodyPr/>
          <a:lstStyle/>
          <a:p>
            <a:r>
              <a:rPr kumimoji="1" lang="en-US" altLang="ja-JP" dirty="0" smtClean="0"/>
              <a:t>CDC (15 layers, 1816ch) + CDH (36 </a:t>
            </a:r>
            <a:r>
              <a:rPr kumimoji="1" lang="en-US" altLang="ja-JP" dirty="0" err="1" smtClean="0"/>
              <a:t>seg</a:t>
            </a:r>
            <a:r>
              <a:rPr kumimoji="1" lang="en-US" altLang="ja-JP" dirty="0" smtClean="0"/>
              <a:t>) + 0.7T</a:t>
            </a:r>
          </a:p>
          <a:p>
            <a:pPr lvl="1"/>
            <a:r>
              <a:rPr lang="en-US" altLang="ja-JP" dirty="0" smtClean="0"/>
              <a:t>solid angle: 60% of 4</a:t>
            </a:r>
            <a:r>
              <a:rPr lang="en-US" altLang="ja-JP" dirty="0" smtClean="0">
                <a:latin typeface="Symbol" pitchFamily="18" charset="2"/>
              </a:rPr>
              <a:t>p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/K/p/d are clearly separated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 b="33289"/>
          <a:stretch/>
        </p:blipFill>
        <p:spPr bwMode="auto">
          <a:xfrm>
            <a:off x="17019" y="1052736"/>
            <a:ext cx="907470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6" y="4185084"/>
            <a:ext cx="3945602" cy="26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251920"/>
            <a:ext cx="3933946" cy="266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Cylindrical Detector System: Tracking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150" y="4077072"/>
            <a:ext cx="5332234" cy="2626715"/>
          </a:xfrm>
          <a:noFill/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Designed performance was achieved</a:t>
            </a:r>
          </a:p>
          <a:p>
            <a:pPr lvl="1"/>
            <a:r>
              <a:rPr lang="en-US" altLang="ja-JP" dirty="0" smtClean="0"/>
              <a:t>K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are reproduced by the MC</a:t>
            </a:r>
            <a:endParaRPr kumimoji="1" lang="en-US" altLang="ja-JP" dirty="0" smtClean="0"/>
          </a:p>
          <a:p>
            <a:r>
              <a:rPr lang="en-US" altLang="ja-JP" b="1" dirty="0">
                <a:solidFill>
                  <a:srgbClr val="0070C0"/>
                </a:solidFill>
              </a:rPr>
              <a:t>R</a:t>
            </a:r>
            <a:r>
              <a:rPr lang="en-US" altLang="ja-JP" b="1" dirty="0" smtClean="0">
                <a:solidFill>
                  <a:srgbClr val="0070C0"/>
                </a:solidFill>
              </a:rPr>
              <a:t>esolution for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K</a:t>
            </a:r>
            <a:r>
              <a:rPr lang="en-US" altLang="ja-JP" b="1" baseline="30000" dirty="0" err="1" smtClean="0">
                <a:solidFill>
                  <a:srgbClr val="0070C0"/>
                </a:solidFill>
              </a:rPr>
              <a:t>-</a:t>
            </a:r>
            <a:r>
              <a:rPr lang="en-US" altLang="ja-JP" b="1" dirty="0" err="1" smtClean="0">
                <a:solidFill>
                  <a:srgbClr val="0070C0"/>
                </a:solidFill>
              </a:rPr>
              <a:t>pp</a:t>
            </a:r>
            <a:r>
              <a:rPr lang="en-US" altLang="ja-JP" b="1" dirty="0" err="1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altLang="ja-JP" b="1" dirty="0" err="1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b="1" dirty="0" err="1" smtClean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altLang="ja-JP" b="1" dirty="0" smtClean="0">
                <a:solidFill>
                  <a:srgbClr val="0070C0"/>
                </a:solidFill>
                <a:sym typeface="Wingdings" pitchFamily="2" charset="2"/>
              </a:rPr>
              <a:t> reconstruction: ~10MeV/c</a:t>
            </a:r>
            <a:r>
              <a:rPr lang="en-US" altLang="ja-JP" b="1" baseline="30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kumimoji="1" lang="ja-JP" alt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47283" r="53479" b="3910"/>
          <a:stretch/>
        </p:blipFill>
        <p:spPr bwMode="auto">
          <a:xfrm>
            <a:off x="15689" y="1304019"/>
            <a:ext cx="2667221" cy="257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0" t="47283" r="9555" b="3910"/>
          <a:stretch/>
        </p:blipFill>
        <p:spPr bwMode="auto">
          <a:xfrm>
            <a:off x="2696173" y="1323928"/>
            <a:ext cx="2526512" cy="257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63807" y="800708"/>
            <a:ext cx="2064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image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80212" y="817548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44923" y="3789040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p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b="11560"/>
          <a:stretch/>
        </p:blipFill>
        <p:spPr>
          <a:xfrm>
            <a:off x="2123728" y="2962517"/>
            <a:ext cx="1367649" cy="7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8036"/>
          <a:stretch/>
        </p:blipFill>
        <p:spPr bwMode="auto">
          <a:xfrm>
            <a:off x="0" y="1004315"/>
            <a:ext cx="9130651" cy="55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Forward Neutral Particles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6489340"/>
            <a:ext cx="1151620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496" y="836712"/>
            <a:ext cx="53292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Neutron Counter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3.2m (W) * 1.5m (H) * 35cm (T)</a:t>
            </a:r>
            <a:r>
              <a:rPr kumimoji="1" lang="en-US" altLang="ja-JP" sz="2000" dirty="0" smtClean="0"/>
              <a:t> [5cm*7layers]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Efficiency: ~25% for 1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 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Acceptance: 19.4msr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 rot="20700000">
            <a:off x="4583036" y="283356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15m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26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Forward Neutral Particles [Cont’d]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6489340"/>
            <a:ext cx="1151620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1259632" y="944724"/>
            <a:ext cx="6541483" cy="4572509"/>
            <a:chOff x="6061075" y="1511300"/>
            <a:chExt cx="7315200" cy="5113338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075" y="1670050"/>
              <a:ext cx="7315200" cy="495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11023599" y="1511300"/>
              <a:ext cx="1739900" cy="215084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/>
            <a:lstStyle>
              <a:lvl1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9pPr>
            </a:lstStyle>
            <a:p>
              <a:pPr algn="ctr"/>
              <a:r>
                <a:rPr lang="en-US" altLang="ja-JP" sz="2000" b="1" dirty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Threshold </a:t>
              </a:r>
            </a:p>
            <a:p>
              <a:pPr algn="ctr"/>
              <a:r>
                <a:rPr lang="en-US" altLang="ja-JP" sz="2000" b="1" dirty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0 </a:t>
              </a:r>
              <a:r>
                <a:rPr lang="en-US" altLang="ja-JP" sz="2000" b="1" dirty="0" err="1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MeVee</a:t>
              </a:r>
              <a:endParaRPr lang="en-US" altLang="ja-JP" sz="2000" b="1" dirty="0"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2 </a:t>
              </a:r>
              <a:r>
                <a:rPr lang="en-US" altLang="ja-JP" sz="2000" b="1" dirty="0" err="1">
                  <a:solidFill>
                    <a:srgbClr val="FF0000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MeVee</a:t>
              </a:r>
              <a:endParaRPr lang="en-US" altLang="ja-JP" sz="2000" b="1" dirty="0">
                <a:solidFill>
                  <a:srgbClr val="FF0000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  <a:p>
              <a:pPr algn="ctr"/>
              <a:r>
                <a:rPr lang="en-US" altLang="ja-JP" sz="2000" b="1" dirty="0">
                  <a:solidFill>
                    <a:srgbClr val="00FF00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4 </a:t>
              </a:r>
              <a:r>
                <a:rPr lang="en-US" altLang="ja-JP" sz="2000" b="1" dirty="0" err="1">
                  <a:solidFill>
                    <a:srgbClr val="00FF00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MeVee</a:t>
              </a:r>
              <a:endParaRPr lang="en-US" altLang="ja-JP" sz="2000" b="1" dirty="0">
                <a:solidFill>
                  <a:srgbClr val="00FF00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  <a:p>
              <a:pPr algn="ctr"/>
              <a:r>
                <a:rPr lang="en-US" altLang="ja-JP" sz="2000" b="1" dirty="0">
                  <a:solidFill>
                    <a:srgbClr val="0000FF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6 </a:t>
              </a:r>
              <a:r>
                <a:rPr lang="en-US" altLang="ja-JP" sz="2000" b="1" dirty="0" err="1">
                  <a:solidFill>
                    <a:srgbClr val="0000FF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MeVee</a:t>
              </a:r>
              <a:endParaRPr lang="en-US" altLang="ja-JP" sz="2000" b="1" dirty="0">
                <a:solidFill>
                  <a:srgbClr val="0000FF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  <a:p>
              <a:pPr algn="ctr"/>
              <a:r>
                <a:rPr lang="en-US" altLang="ja-JP" sz="2000" b="1" dirty="0">
                  <a:solidFill>
                    <a:srgbClr val="FF00FF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8 </a:t>
              </a:r>
              <a:r>
                <a:rPr lang="en-US" altLang="ja-JP" sz="2000" b="1" dirty="0" err="1">
                  <a:solidFill>
                    <a:srgbClr val="FF00FF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MeVee</a:t>
              </a:r>
              <a:endParaRPr lang="en-US" altLang="ja-JP" sz="2000" b="1" dirty="0">
                <a:solidFill>
                  <a:srgbClr val="FF00FF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786746" y="571327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7984" y="2240868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1620" y="5428381"/>
            <a:ext cx="74983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b="1" dirty="0">
                <a:ea typeface="ＭＳ Ｐゴシック" charset="-128"/>
              </a:rPr>
              <a:t>Set </a:t>
            </a:r>
            <a:r>
              <a:rPr lang="en-US" altLang="ja-JP" sz="2800" b="1" dirty="0" smtClean="0">
                <a:ea typeface="ＭＳ Ｐゴシック" charset="-128"/>
              </a:rPr>
              <a:t>threshold to </a:t>
            </a:r>
            <a:r>
              <a:rPr lang="en-US" altLang="ja-JP" sz="2800" b="1" dirty="0">
                <a:ea typeface="ＭＳ Ｐゴシック" charset="-128"/>
              </a:rPr>
              <a:t>5 </a:t>
            </a:r>
            <a:r>
              <a:rPr lang="en-US" altLang="ja-JP" sz="2800" b="1" dirty="0" err="1">
                <a:ea typeface="ＭＳ Ｐゴシック" charset="-128"/>
              </a:rPr>
              <a:t>MeVee</a:t>
            </a:r>
            <a:r>
              <a:rPr lang="en-US" altLang="ja-JP" sz="2800" b="1" dirty="0">
                <a:ea typeface="ＭＳ Ｐゴシック" charset="-128"/>
              </a:rPr>
              <a:t> </a:t>
            </a:r>
            <a:endParaRPr lang="en-US" altLang="ja-JP" sz="2800" b="1" dirty="0" smtClean="0">
              <a:ea typeface="ＭＳ Ｐゴシック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ea typeface="ＭＳ Ｐゴシック" charset="-128"/>
              </a:rPr>
              <a:t>good S/N ratio of ~100 @ QF neutron peak</a:t>
            </a:r>
            <a:endParaRPr lang="en-US" altLang="ja-JP" sz="2800" dirty="0">
              <a:ea typeface="ＭＳ Ｐゴシック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800" b="1" baseline="-25000" dirty="0" err="1" smtClean="0">
                <a:solidFill>
                  <a:srgbClr val="0070C0"/>
                </a:solidFill>
              </a:rPr>
              <a:t>TOF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~ 160ps </a:t>
            </a:r>
            <a:r>
              <a:rPr kumimoji="1" lang="en-US" altLang="ja-JP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800" b="1" dirty="0" err="1" smtClean="0">
                <a:solidFill>
                  <a:srgbClr val="0070C0"/>
                </a:solidFill>
                <a:latin typeface="Symbol" panose="05050102010706020507" pitchFamily="18" charset="2"/>
                <a:ea typeface="DFHeiW5-A" panose="020B0500000000000000" pitchFamily="34" charset="-122"/>
                <a:sym typeface="Wingdings" panose="05000000000000000000" pitchFamily="2" charset="2"/>
              </a:rPr>
              <a:t>s</a:t>
            </a:r>
            <a:r>
              <a:rPr kumimoji="1" lang="en-US" altLang="ja-JP" sz="2800" b="1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M.M</a:t>
            </a:r>
            <a:r>
              <a:rPr kumimoji="1" lang="en-US" altLang="ja-JP" sz="28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r>
              <a:rPr kumimoji="1" lang="en-US" altLang="ja-JP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~ 10MeV/c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kumimoji="1" lang="en-US" altLang="ja-JP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for 1GeV/c n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591780" y="3717032"/>
            <a:ext cx="4248472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281726" y="3707740"/>
            <a:ext cx="229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ac</a:t>
            </a:r>
            <a:r>
              <a:rPr kumimoji="1" lang="en-US" altLang="ja-JP" dirty="0" smtClean="0">
                <a:solidFill>
                  <a:srgbClr val="FF0000"/>
                </a:solidFill>
              </a:rPr>
              <a:t>cidenta</a:t>
            </a:r>
            <a:r>
              <a:rPr lang="en-US" altLang="ja-JP" dirty="0" smtClean="0">
                <a:solidFill>
                  <a:srgbClr val="FF0000"/>
                </a:solidFill>
              </a:rPr>
              <a:t>l background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"/>
          <a:stretch/>
        </p:blipFill>
        <p:spPr bwMode="auto">
          <a:xfrm>
            <a:off x="5768320" y="4448236"/>
            <a:ext cx="3376188" cy="24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"/>
          <a:stretch/>
        </p:blipFill>
        <p:spPr bwMode="auto">
          <a:xfrm>
            <a:off x="46124" y="1416751"/>
            <a:ext cx="6997771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Preliminary Result 1: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69047" y="908720"/>
            <a:ext cx="380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58245" y="1517883"/>
            <a:ext cx="237626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 smtClean="0">
                <a:solidFill>
                  <a:srgbClr val="00B050"/>
                </a:solidFill>
                <a:ea typeface="ＭＳ Ｐゴシック" charset="-128"/>
              </a:rPr>
              <a:t>w/ charged-track tag in the CDS</a:t>
            </a:r>
            <a:endParaRPr kumimoji="1" lang="ja-JP" altLang="en-US" sz="2400" b="1" i="1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6468" y="2319263"/>
            <a:ext cx="221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~1.4*10</a:t>
            </a:r>
            <a:r>
              <a:rPr lang="en-US" altLang="ja-JP" sz="2400" b="1" baseline="30000" dirty="0"/>
              <a:t>5</a:t>
            </a:r>
            <a:r>
              <a:rPr lang="en-US" altLang="ja-JP" sz="2400" b="1" dirty="0"/>
              <a:t> </a:t>
            </a:r>
            <a:r>
              <a:rPr kumimoji="1" lang="en-US" altLang="ja-JP" sz="2400" b="1" dirty="0" smtClean="0"/>
              <a:t>events</a:t>
            </a:r>
            <a:endParaRPr kumimoji="1" lang="ja-JP" altLang="en-US" sz="2400" b="1" dirty="0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 rot="20280713">
            <a:off x="960666" y="3007103"/>
            <a:ext cx="60224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9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 rot="20280713">
            <a:off x="6829850" y="541556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40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Preliminary Result 1: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1378472"/>
            <a:ext cx="3557052" cy="33483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028384" y="1566374"/>
            <a:ext cx="683200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MC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51520" y="5013176"/>
            <a:ext cx="8736064" cy="1836204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defTabSz="268288"/>
            <a:r>
              <a:rPr lang="en-US" altLang="ja-JP" sz="2800" dirty="0" smtClean="0">
                <a:ea typeface="ＭＳ Ｐゴシック" charset="-128"/>
              </a:rPr>
              <a:t>Global shape is roughly understood by known processes.</a:t>
            </a:r>
          </a:p>
          <a:p>
            <a:pPr marL="354013" defTabSz="268288"/>
            <a:r>
              <a:rPr lang="en-US" altLang="ja-JP" sz="2800" dirty="0" smtClean="0">
                <a:ea typeface="ＭＳ Ｐゴシック" charset="-128"/>
              </a:rPr>
              <a:t>Tail component is very interesting.</a:t>
            </a:r>
          </a:p>
          <a:p>
            <a:pPr marL="754063" lvl="1" defTabSz="268288"/>
            <a:r>
              <a:rPr lang="en-US" altLang="ja-JP" sz="2400" dirty="0">
                <a:ea typeface="ＭＳ Ｐゴシック" charset="-128"/>
              </a:rPr>
              <a:t>Careful analysis is in progress</a:t>
            </a:r>
          </a:p>
          <a:p>
            <a:pPr marL="754063" lvl="1" defTabSz="268288"/>
            <a:r>
              <a:rPr lang="en-US" altLang="ja-JP" sz="2400" dirty="0" smtClean="0">
                <a:ea typeface="ＭＳ Ｐゴシック" charset="-128"/>
              </a:rPr>
              <a:t>Can be reproduced by known processes?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843"/>
            <a:ext cx="5952258" cy="4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39069"/>
            <a:ext cx="2462228" cy="2537336"/>
          </a:xfrm>
        </p:spPr>
      </p:pic>
      <p:sp>
        <p:nvSpPr>
          <p:cNvPr id="14" name="テキスト ボックス 13"/>
          <p:cNvSpPr txBox="1"/>
          <p:nvPr/>
        </p:nvSpPr>
        <p:spPr>
          <a:xfrm>
            <a:off x="1440528" y="4731531"/>
            <a:ext cx="617477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MC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Preliminary Result 2: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Picture 7" descr="C:\Users\sada\Desktop\IM_L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3" y="1379464"/>
            <a:ext cx="4300737" cy="29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ada\Desktop\Mm_L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425100"/>
            <a:ext cx="4319972" cy="29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45610" y="4289030"/>
            <a:ext cx="2106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I.M. of 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000" dirty="0" err="1" smtClean="0"/>
              <a:t>p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]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-607854" y="1937662"/>
            <a:ext cx="1481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Count/5MeV/c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945371" y="2024504"/>
            <a:ext cx="1585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Count/20MeV/c</a:t>
            </a:r>
            <a:r>
              <a:rPr kumimoji="1" lang="en-US" altLang="ja-JP" sz="1600" baseline="30000" dirty="0" smtClean="0"/>
              <a:t>2</a:t>
            </a:r>
            <a:endParaRPr kumimoji="1" lang="ja-JP" altLang="en-US" sz="16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8938" y="4288049"/>
            <a:ext cx="312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.M. of </a:t>
            </a:r>
            <a:r>
              <a:rPr kumimoji="1" lang="en-US" altLang="ja-JP" sz="2000" baseline="30000" dirty="0" smtClean="0"/>
              <a:t>3</a:t>
            </a:r>
            <a:r>
              <a:rPr kumimoji="1" lang="en-US" altLang="ja-JP" sz="2000" dirty="0" smtClean="0"/>
              <a:t>He(K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,</a:t>
            </a:r>
            <a:r>
              <a:rPr kumimoji="1" lang="en-US" altLang="ja-JP" sz="20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000" dirty="0" err="1" smtClean="0"/>
              <a:t>p</a:t>
            </a:r>
            <a:r>
              <a:rPr kumimoji="1" lang="en-US" altLang="ja-JP" sz="2000" dirty="0" smtClean="0"/>
              <a:t>) </a:t>
            </a:r>
            <a:r>
              <a:rPr lang="en-US" altLang="ja-JP" sz="2000" dirty="0"/>
              <a:t>[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]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804806"/>
            <a:ext cx="3246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invariant mass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8024" y="804806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missing mass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1979712" y="1366320"/>
            <a:ext cx="0" cy="2746756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 rot="16200000">
            <a:off x="1553217" y="1795026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M(</a:t>
            </a:r>
            <a:r>
              <a:rPr kumimoji="1" lang="en-US" altLang="ja-JP" sz="2000" b="1" dirty="0" err="1" smtClean="0">
                <a:solidFill>
                  <a:srgbClr val="0070C0"/>
                </a:solidFill>
              </a:rPr>
              <a:t>K+p+p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43986" y="226816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直線矢印コネクタ 19"/>
          <p:cNvCxnSpPr>
            <a:stCxn id="18" idx="2"/>
          </p:cNvCxnSpPr>
          <p:nvPr/>
        </p:nvCxnSpPr>
        <p:spPr>
          <a:xfrm>
            <a:off x="6746125" y="2852936"/>
            <a:ext cx="0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052395" y="3651411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/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/N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*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/D?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2771800" y="4896544"/>
            <a:ext cx="6280849" cy="198884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defTabSz="268288"/>
            <a:r>
              <a:rPr lang="en-US" altLang="ja-JP" dirty="0" smtClean="0">
                <a:ea typeface="ＭＳ Ｐゴシック" charset="-128"/>
              </a:rPr>
              <a:t>Multi-N absorption processes exist.</a:t>
            </a:r>
          </a:p>
          <a:p>
            <a:pPr marL="354013" defTabSz="268288"/>
            <a:r>
              <a:rPr lang="en-US" altLang="ja-JP" b="1" dirty="0" smtClean="0">
                <a:solidFill>
                  <a:srgbClr val="FF0000"/>
                </a:solidFill>
                <a:ea typeface="ＭＳ Ｐゴシック" charset="-128"/>
              </a:rPr>
              <a:t>Spectrum shape is NOT understood yet.</a:t>
            </a:r>
          </a:p>
          <a:p>
            <a:pPr marL="754063" lvl="1" defTabSz="268288"/>
            <a:r>
              <a:rPr lang="en-US" altLang="ja-JP" dirty="0" smtClean="0">
                <a:ea typeface="ＭＳ Ｐゴシック" charset="-128"/>
              </a:rPr>
              <a:t>2N/3N-abs.?</a:t>
            </a:r>
          </a:p>
          <a:p>
            <a:pPr marL="754063" lvl="1" defTabSz="268288"/>
            <a:r>
              <a:rPr lang="en-US" altLang="ja-JP" dirty="0" smtClean="0">
                <a:ea typeface="ＭＳ Ｐゴシック" charset="-128"/>
              </a:rPr>
              <a:t>2N-abs with multi-</a:t>
            </a:r>
            <a:r>
              <a:rPr lang="en-US" altLang="ja-JP" dirty="0" smtClean="0">
                <a:latin typeface="Symbol" panose="05050102010706020507" pitchFamily="18" charset="2"/>
                <a:ea typeface="ＭＳ Ｐゴシック" charset="-128"/>
              </a:rPr>
              <a:t>p</a:t>
            </a:r>
            <a:r>
              <a:rPr lang="en-US" altLang="ja-JP" dirty="0" smtClean="0">
                <a:ea typeface="ＭＳ Ｐゴシック" charset="-128"/>
              </a:rPr>
              <a:t>?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 rot="20280713">
            <a:off x="1560759" y="1910435"/>
            <a:ext cx="60224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9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91780" y="1376772"/>
            <a:ext cx="195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~3,000 events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37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" y="1884225"/>
            <a:ext cx="3267883" cy="2847180"/>
          </a:xfrm>
          <a:prstGeom prst="rect">
            <a:avLst/>
          </a:prstGeom>
        </p:spPr>
      </p:pic>
      <p:pic>
        <p:nvPicPr>
          <p:cNvPr id="24" name="Picture 5" descr="C:\Users\sada\Desktop\JPS2013au\dalitz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/>
          <a:stretch/>
        </p:blipFill>
        <p:spPr bwMode="auto">
          <a:xfrm>
            <a:off x="3863120" y="1314422"/>
            <a:ext cx="4345284" cy="39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6012160" y="1268760"/>
            <a:ext cx="2808313" cy="7560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+</a:t>
            </a:r>
            <a:r>
              <a:rPr lang="ja-JP" altLang="en-US" sz="1800" b="1" dirty="0">
                <a:solidFill>
                  <a:srgbClr val="FF0000"/>
                </a:solidFill>
              </a:rPr>
              <a:t>　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all events</a:t>
            </a:r>
            <a:endParaRPr lang="en-US" altLang="ja-JP" sz="1800" b="1" dirty="0" smtClean="0"/>
          </a:p>
          <a:p>
            <a:r>
              <a:rPr lang="en-US" altLang="ja-JP" sz="1800" b="1" dirty="0" smtClean="0"/>
              <a:t>w/ forward n in the NC</a:t>
            </a:r>
            <a:endParaRPr lang="ja-JP" altLang="en-US" sz="18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Preliminary Result 3: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itchFamily="18" charset="2"/>
              </a:rPr>
              <a:t>L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23628" y="3068960"/>
            <a:ext cx="540060" cy="118813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84408" y="4941168"/>
            <a:ext cx="5289548" cy="198884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defTabSz="268288"/>
            <a:r>
              <a:rPr lang="en-US" altLang="ja-JP" sz="2800" dirty="0" smtClean="0">
                <a:ea typeface="ＭＳ Ｐゴシック" charset="-128"/>
              </a:rPr>
              <a:t>Some hints of </a:t>
            </a:r>
            <a:r>
              <a:rPr lang="en-US" altLang="ja-JP" sz="2800" dirty="0">
                <a:ea typeface="ＭＳ Ｐゴシック" charset="-128"/>
              </a:rPr>
              <a:t>3</a:t>
            </a:r>
            <a:r>
              <a:rPr lang="en-US" altLang="ja-JP" sz="2800" dirty="0" smtClean="0">
                <a:ea typeface="ＭＳ Ｐゴシック" charset="-128"/>
              </a:rPr>
              <a:t>N-abs/K</a:t>
            </a:r>
            <a:r>
              <a:rPr lang="en-US" altLang="ja-JP" sz="2800" baseline="30000" dirty="0" smtClean="0">
                <a:ea typeface="ＭＳ Ｐゴシック" charset="-128"/>
              </a:rPr>
              <a:t>-</a:t>
            </a:r>
            <a:r>
              <a:rPr lang="en-US" altLang="ja-JP" sz="2800" dirty="0" err="1" smtClean="0">
                <a:ea typeface="ＭＳ Ｐゴシック" charset="-128"/>
              </a:rPr>
              <a:t>pp</a:t>
            </a:r>
            <a:r>
              <a:rPr lang="en-US" altLang="ja-JP" sz="2800" dirty="0" smtClean="0">
                <a:ea typeface="ＭＳ Ｐゴシック" charset="-128"/>
              </a:rPr>
              <a:t>???</a:t>
            </a:r>
          </a:p>
          <a:p>
            <a:pPr marL="354013" defTabSz="268288"/>
            <a:r>
              <a:rPr lang="en-US" altLang="ja-JP" sz="2800" dirty="0" smtClean="0">
                <a:ea typeface="ＭＳ Ｐゴシック" charset="-128"/>
              </a:rPr>
              <a:t> Further analysis is ongoing.</a:t>
            </a:r>
          </a:p>
          <a:p>
            <a:pPr marL="754063" lvl="1" defTabSz="268288"/>
            <a:r>
              <a:rPr lang="en-US" altLang="ja-JP" sz="2400" dirty="0" smtClean="0">
                <a:ea typeface="ＭＳ Ｐゴシック" charset="-128"/>
              </a:rPr>
              <a:t>Opening angle of </a:t>
            </a:r>
            <a:r>
              <a:rPr lang="en-US" altLang="ja-JP" sz="2400" dirty="0" err="1" smtClean="0">
                <a:latin typeface="Symbol" panose="05050102010706020507" pitchFamily="18" charset="2"/>
                <a:ea typeface="ＭＳ Ｐゴシック" charset="-128"/>
              </a:rPr>
              <a:t>L</a:t>
            </a:r>
            <a:r>
              <a:rPr lang="en-US" altLang="ja-JP" sz="2400" dirty="0" err="1" smtClean="0">
                <a:ea typeface="ＭＳ Ｐゴシック" charset="-128"/>
              </a:rPr>
              <a:t>p</a:t>
            </a:r>
            <a:r>
              <a:rPr lang="en-US" altLang="ja-JP" sz="2400" dirty="0" smtClean="0">
                <a:ea typeface="ＭＳ Ｐゴシック" charset="-128"/>
              </a:rPr>
              <a:t>,</a:t>
            </a:r>
          </a:p>
          <a:p>
            <a:pPr marL="754063" lvl="1" defTabSz="268288"/>
            <a:r>
              <a:rPr lang="en-US" altLang="ja-JP" sz="2400" dirty="0" smtClean="0">
                <a:ea typeface="ＭＳ Ｐゴシック" charset="-128"/>
              </a:rPr>
              <a:t>Momentum/Angular dist., etc.</a:t>
            </a:r>
            <a:endParaRPr lang="en-US" altLang="ja-JP" sz="2400" dirty="0">
              <a:ea typeface="ＭＳ Ｐゴシック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52528" y="5473677"/>
            <a:ext cx="435597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00B050"/>
                </a:solidFill>
              </a:rPr>
              <a:t>Number of </a:t>
            </a:r>
            <a:r>
              <a:rPr kumimoji="1" lang="en-US" altLang="ja-JP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 in the NC &amp; </a:t>
            </a:r>
            <a:r>
              <a:rPr kumimoji="1" lang="en-US" altLang="ja-JP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 in the CDS events is less than 10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00B050"/>
                </a:solidFill>
              </a:rPr>
              <a:t>We need more beam-time!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 rot="20280713">
            <a:off x="1425178" y="2210097"/>
            <a:ext cx="60224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9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0757" y="5337212"/>
            <a:ext cx="4519255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42041" y="72870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Dalitz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plot of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56176" y="1979548"/>
            <a:ext cx="260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*including </a:t>
            </a:r>
            <a:r>
              <a:rPr kumimoji="1" lang="en-US" altLang="ja-JP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b="1" i="1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b="1" i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gL</a:t>
            </a:r>
            <a:r>
              <a:rPr kumimoji="1" lang="en-US" altLang="ja-JP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events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16732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b="1" dirty="0" err="1"/>
              <a:t>Kaonic</a:t>
            </a:r>
            <a:r>
              <a:rPr lang="en-US" altLang="ja-JP" b="1" dirty="0"/>
              <a:t> nucleus is a bound state of </a:t>
            </a:r>
            <a:r>
              <a:rPr lang="en-US" altLang="ja-JP" b="1" dirty="0" smtClean="0"/>
              <a:t>nucleus and anti-</a:t>
            </a:r>
            <a:r>
              <a:rPr lang="en-US" altLang="ja-JP" b="1" dirty="0" err="1" smtClean="0"/>
              <a:t>kaon</a:t>
            </a:r>
            <a:r>
              <a:rPr lang="en-US" altLang="ja-JP" b="1" dirty="0" smtClean="0"/>
              <a:t> </a:t>
            </a:r>
            <a:r>
              <a:rPr lang="en-US" altLang="ja-JP" b="1" dirty="0"/>
              <a:t>(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...)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349" y="2766646"/>
            <a:ext cx="3223320" cy="27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5605584"/>
            <a:ext cx="4267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90092"/>
            <a:ext cx="1447375" cy="26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図 8" descr="PL_B587_167.bmp"/>
          <p:cNvPicPr>
            <a:picLocks noChangeAspect="1"/>
          </p:cNvPicPr>
          <p:nvPr/>
        </p:nvPicPr>
        <p:blipFill>
          <a:blip r:embed="rId4" cstate="print"/>
          <a:srcRect t="4901" b="55556"/>
          <a:stretch>
            <a:fillRect/>
          </a:stretch>
        </p:blipFill>
        <p:spPr>
          <a:xfrm>
            <a:off x="5184068" y="2136319"/>
            <a:ext cx="3181662" cy="208476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762763" y="4244826"/>
            <a:ext cx="4295228" cy="1787935"/>
            <a:chOff x="4572000" y="2836109"/>
            <a:chExt cx="4295228" cy="1787935"/>
          </a:xfrm>
        </p:grpSpPr>
        <p:pic>
          <p:nvPicPr>
            <p:cNvPr id="11" name="Picture 84" descr="dense_ca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2836109"/>
              <a:ext cx="4168050" cy="1787935"/>
            </a:xfrm>
            <a:prstGeom prst="rect">
              <a:avLst/>
            </a:prstGeom>
            <a:noFill/>
          </p:spPr>
        </p:pic>
        <p:sp>
          <p:nvSpPr>
            <p:cNvPr id="12" name="テキスト ボックス 11"/>
            <p:cNvSpPr txBox="1"/>
            <p:nvPr/>
          </p:nvSpPr>
          <p:spPr>
            <a:xfrm rot="5400000">
              <a:off x="7946784" y="3527347"/>
              <a:ext cx="1502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Density [1/fm</a:t>
              </a:r>
              <a:r>
                <a:rPr kumimoji="1" lang="en-US" altLang="ja-JP" sz="1600" b="1" baseline="30000" dirty="0" smtClean="0"/>
                <a:t>3</a:t>
              </a:r>
              <a:r>
                <a:rPr kumimoji="1" lang="en-US" altLang="ja-JP" sz="1600" b="1" dirty="0" smtClean="0"/>
                <a:t>]</a:t>
              </a:r>
              <a:endParaRPr kumimoji="1" lang="ja-JP" altLang="en-US" sz="1600" b="1" dirty="0"/>
            </a:p>
          </p:txBody>
        </p:sp>
      </p:grp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4211960" y="6070548"/>
            <a:ext cx="49182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err="1"/>
              <a:t>A.Dote</a:t>
            </a:r>
            <a:r>
              <a:rPr lang="en-US" altLang="ja-JP" dirty="0"/>
              <a:t>, </a:t>
            </a:r>
            <a:r>
              <a:rPr lang="en-US" altLang="ja-JP" dirty="0" err="1" smtClean="0"/>
              <a:t>Y.Akiaishi</a:t>
            </a:r>
            <a:r>
              <a:rPr lang="en-US" altLang="ja-JP" dirty="0" smtClean="0"/>
              <a:t>, </a:t>
            </a:r>
            <a:r>
              <a:rPr lang="en-US" altLang="ja-JP" dirty="0"/>
              <a:t>PLB587</a:t>
            </a:r>
            <a:r>
              <a:rPr lang="en-US" altLang="ja-JP" dirty="0" smtClean="0"/>
              <a:t>, 167 (2004</a:t>
            </a:r>
            <a:r>
              <a:rPr lang="en-US" altLang="ja-JP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578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" y="1884225"/>
            <a:ext cx="3267883" cy="284718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223628" y="3068960"/>
            <a:ext cx="540060" cy="118813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Preliminary Result 3: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itchFamily="18" charset="2"/>
              </a:rPr>
              <a:t>L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Picture 8" descr="C:\Users\sada\Desktop\IM_Lp_c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11152"/>
            <a:ext cx="5173071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/>
          <p:cNvCxnSpPr/>
          <p:nvPr/>
        </p:nvCxnSpPr>
        <p:spPr>
          <a:xfrm flipV="1">
            <a:off x="5472100" y="1376772"/>
            <a:ext cx="0" cy="3276364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 rot="16200000">
            <a:off x="5048620" y="175815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M(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K+p+p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4797152"/>
            <a:ext cx="248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I.M. of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err="1" smtClean="0"/>
              <a:t>p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/c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2361372" y="2001167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Count/10MeV/c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1860" y="791997"/>
            <a:ext cx="550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invariant mass w/ missing n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84408" y="4941168"/>
            <a:ext cx="5289548" cy="198884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defTabSz="268288"/>
            <a:r>
              <a:rPr lang="en-US" altLang="ja-JP" sz="2800" dirty="0" smtClean="0">
                <a:ea typeface="ＭＳ Ｐゴシック" charset="-128"/>
              </a:rPr>
              <a:t>Some hints of 3N-abs/K</a:t>
            </a:r>
            <a:r>
              <a:rPr lang="en-US" altLang="ja-JP" sz="2800" baseline="30000" dirty="0" smtClean="0">
                <a:ea typeface="ＭＳ Ｐゴシック" charset="-128"/>
              </a:rPr>
              <a:t>-</a:t>
            </a:r>
            <a:r>
              <a:rPr lang="en-US" altLang="ja-JP" sz="2800" dirty="0" err="1" smtClean="0">
                <a:ea typeface="ＭＳ Ｐゴシック" charset="-128"/>
              </a:rPr>
              <a:t>pp</a:t>
            </a:r>
            <a:r>
              <a:rPr lang="en-US" altLang="ja-JP" sz="2800" dirty="0" smtClean="0">
                <a:ea typeface="ＭＳ Ｐゴシック" charset="-128"/>
              </a:rPr>
              <a:t>???</a:t>
            </a:r>
          </a:p>
          <a:p>
            <a:pPr marL="354013" defTabSz="268288"/>
            <a:r>
              <a:rPr lang="en-US" altLang="ja-JP" sz="2800" dirty="0" smtClean="0">
                <a:ea typeface="ＭＳ Ｐゴシック" charset="-128"/>
              </a:rPr>
              <a:t> Further analysis is ongoing.</a:t>
            </a:r>
          </a:p>
          <a:p>
            <a:pPr marL="754063" lvl="1" defTabSz="268288"/>
            <a:r>
              <a:rPr lang="en-US" altLang="ja-JP" sz="2400" dirty="0" smtClean="0">
                <a:ea typeface="ＭＳ Ｐゴシック" charset="-128"/>
              </a:rPr>
              <a:t>Opening angle of </a:t>
            </a:r>
            <a:r>
              <a:rPr lang="en-US" altLang="ja-JP" sz="2400" dirty="0" err="1" smtClean="0">
                <a:latin typeface="Symbol" panose="05050102010706020507" pitchFamily="18" charset="2"/>
                <a:ea typeface="ＭＳ Ｐゴシック" charset="-128"/>
              </a:rPr>
              <a:t>L</a:t>
            </a:r>
            <a:r>
              <a:rPr lang="en-US" altLang="ja-JP" sz="2400" dirty="0" err="1" smtClean="0">
                <a:ea typeface="ＭＳ Ｐゴシック" charset="-128"/>
              </a:rPr>
              <a:t>p</a:t>
            </a:r>
            <a:r>
              <a:rPr lang="en-US" altLang="ja-JP" sz="2400" dirty="0" smtClean="0">
                <a:ea typeface="ＭＳ Ｐゴシック" charset="-128"/>
              </a:rPr>
              <a:t>,</a:t>
            </a:r>
          </a:p>
          <a:p>
            <a:pPr marL="754063" lvl="1" defTabSz="268288"/>
            <a:r>
              <a:rPr lang="en-US" altLang="ja-JP" sz="2400" dirty="0" smtClean="0">
                <a:ea typeface="ＭＳ Ｐゴシック" charset="-128"/>
              </a:rPr>
              <a:t>Momentum/Angular dist., etc.</a:t>
            </a:r>
            <a:endParaRPr lang="en-US" altLang="ja-JP" sz="2400" dirty="0">
              <a:ea typeface="ＭＳ Ｐゴシック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52528" y="5473677"/>
            <a:ext cx="435597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00B050"/>
                </a:solidFill>
              </a:rPr>
              <a:t>Number of </a:t>
            </a:r>
            <a:r>
              <a:rPr kumimoji="1" lang="en-US" altLang="ja-JP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 in the NC &amp; </a:t>
            </a:r>
            <a:r>
              <a:rPr kumimoji="1" lang="en-US" altLang="ja-JP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 in the CDS events is less than 10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00B050"/>
                </a:solidFill>
              </a:rPr>
              <a:t>We need more beam-time!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59140" y="1340768"/>
            <a:ext cx="260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*including </a:t>
            </a:r>
            <a:r>
              <a:rPr kumimoji="1" lang="en-US" altLang="ja-JP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b="1" i="1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b="1" i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gL</a:t>
            </a:r>
            <a:r>
              <a:rPr kumimoji="1" lang="en-US" altLang="ja-JP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events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 rot="20280713">
            <a:off x="1425178" y="2210097"/>
            <a:ext cx="60224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9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43908" y="1376772"/>
            <a:ext cx="17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~</a:t>
            </a:r>
            <a:r>
              <a:rPr lang="en-US" altLang="ja-JP" sz="2400" b="1" dirty="0" smtClean="0"/>
              <a:t>400</a:t>
            </a:r>
            <a:r>
              <a:rPr kumimoji="1" lang="en-US" altLang="ja-JP" sz="2400" b="1" dirty="0" smtClean="0"/>
              <a:t> events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232756"/>
            <a:ext cx="8712968" cy="5436604"/>
          </a:xfrm>
        </p:spPr>
        <p:txBody>
          <a:bodyPr>
            <a:normAutofit fontScale="92500"/>
          </a:bodyPr>
          <a:lstStyle/>
          <a:p>
            <a:r>
              <a:rPr kumimoji="1" lang="en-US" altLang="ja-JP" b="1" dirty="0" smtClean="0"/>
              <a:t>We have performed 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physics run of the J-PARC E15 experiment to search for the 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err="1" smtClean="0"/>
              <a:t>pp</a:t>
            </a:r>
            <a:r>
              <a:rPr kumimoji="1" lang="en-US" altLang="ja-JP" b="1" dirty="0" smtClean="0"/>
              <a:t> bound-state</a:t>
            </a:r>
          </a:p>
          <a:p>
            <a:pPr lvl="1"/>
            <a:r>
              <a:rPr lang="en-US" altLang="ja-JP" dirty="0" smtClean="0"/>
              <a:t>~4*10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kaons</a:t>
            </a:r>
            <a:r>
              <a:rPr lang="en-US" altLang="ja-JP" dirty="0" smtClean="0"/>
              <a:t> were incident on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</a:t>
            </a:r>
          </a:p>
          <a:p>
            <a:pPr lvl="2"/>
            <a:r>
              <a:rPr lang="en-US" altLang="ja-JP" baseline="30000" dirty="0"/>
              <a:t>3</a:t>
            </a:r>
            <a:r>
              <a:rPr lang="en-US" altLang="ja-JP" dirty="0"/>
              <a:t>He(K</a:t>
            </a:r>
            <a:r>
              <a:rPr lang="en-US" altLang="ja-JP" baseline="30000" dirty="0"/>
              <a:t>-</a:t>
            </a:r>
            <a:r>
              <a:rPr lang="en-US" altLang="ja-JP" dirty="0"/>
              <a:t>,n) </a:t>
            </a:r>
            <a:r>
              <a:rPr lang="en-US" altLang="ja-JP" dirty="0" smtClean="0"/>
              <a:t>:      ~</a:t>
            </a:r>
            <a:r>
              <a:rPr kumimoji="1" lang="en-US" altLang="ja-JP" dirty="0" smtClean="0"/>
              <a:t>1.4*10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 events</a:t>
            </a:r>
          </a:p>
          <a:p>
            <a:pPr lvl="2"/>
            <a:r>
              <a:rPr lang="en-US" altLang="ja-JP" baseline="30000" dirty="0"/>
              <a:t>3</a:t>
            </a:r>
            <a:r>
              <a:rPr lang="en-US" altLang="ja-JP" dirty="0"/>
              <a:t>He(K</a:t>
            </a:r>
            <a:r>
              <a:rPr lang="en-US" altLang="ja-JP" baseline="30000" dirty="0"/>
              <a:t>-</a:t>
            </a:r>
            <a:r>
              <a:rPr lang="en-US" altLang="ja-JP" dirty="0"/>
              <a:t>,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/>
              <a:t>p</a:t>
            </a:r>
            <a:r>
              <a:rPr lang="en-US" altLang="ja-JP" dirty="0"/>
              <a:t>) </a:t>
            </a:r>
            <a:r>
              <a:rPr lang="en-US" altLang="ja-JP" dirty="0" smtClean="0"/>
              <a:t>:   ~</a:t>
            </a:r>
            <a:r>
              <a:rPr lang="en-US" altLang="ja-JP" dirty="0"/>
              <a:t>3,000 events </a:t>
            </a:r>
            <a:r>
              <a:rPr lang="en-US" altLang="ja-JP" dirty="0" smtClean="0"/>
              <a:t>with the CDS</a:t>
            </a:r>
          </a:p>
          <a:p>
            <a:pPr lvl="2"/>
            <a:r>
              <a:rPr lang="en-US" altLang="ja-JP" baseline="30000" dirty="0"/>
              <a:t>3</a:t>
            </a:r>
            <a:r>
              <a:rPr lang="en-US" altLang="ja-JP" dirty="0"/>
              <a:t>He(K</a:t>
            </a:r>
            <a:r>
              <a:rPr lang="en-US" altLang="ja-JP" baseline="30000" dirty="0"/>
              <a:t>-</a:t>
            </a:r>
            <a:r>
              <a:rPr lang="en-US" altLang="ja-JP" dirty="0"/>
              <a:t>,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/>
              <a:t>pn</a:t>
            </a:r>
            <a:r>
              <a:rPr lang="en-US" altLang="ja-JP" dirty="0"/>
              <a:t>) </a:t>
            </a:r>
            <a:r>
              <a:rPr lang="en-US" altLang="ja-JP" dirty="0" smtClean="0"/>
              <a:t>: &lt;10 events with the CDS &amp; the NC</a:t>
            </a:r>
            <a:endParaRPr lang="en-US" altLang="ja-JP" dirty="0"/>
          </a:p>
          <a:p>
            <a:r>
              <a:rPr kumimoji="1" lang="en-US" altLang="ja-JP" b="1" dirty="0" smtClean="0"/>
              <a:t>Further analyses will be reported soon</a:t>
            </a:r>
          </a:p>
          <a:p>
            <a:pPr lvl="1"/>
            <a:r>
              <a:rPr lang="en-US" altLang="ja-JP" dirty="0" smtClean="0"/>
              <a:t>Finalization of the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,n) spectrum</a:t>
            </a:r>
          </a:p>
          <a:p>
            <a:pPr lvl="1"/>
            <a:r>
              <a:rPr lang="en-US" altLang="ja-JP" dirty="0" smtClean="0"/>
              <a:t>Detailed analysis of exclusive 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 events</a:t>
            </a:r>
          </a:p>
          <a:p>
            <a:pPr lvl="1"/>
            <a:r>
              <a:rPr kumimoji="1" lang="en-US" altLang="ja-JP" dirty="0" smtClean="0"/>
              <a:t>Comparison of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He(K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,n/p) spectra</a:t>
            </a:r>
          </a:p>
          <a:p>
            <a:pPr lvl="1"/>
            <a:r>
              <a:rPr lang="en-US" altLang="ja-JP" dirty="0" smtClean="0"/>
              <a:t>…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3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12001" r="3084" b="4081"/>
          <a:stretch/>
        </p:blipFill>
        <p:spPr>
          <a:xfrm>
            <a:off x="-1" y="1052736"/>
            <a:ext cx="9144001" cy="583264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 J-PARC E15 Collaboration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Theoretical Situation</a:t>
            </a: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770945" cy="35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76056" y="1547500"/>
            <a:ext cx="389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Koike and Harada, PRC80(2019)</a:t>
            </a:r>
            <a:r>
              <a:rPr lang="en-US" altLang="ja-JP" b="1" dirty="0" smtClean="0">
                <a:solidFill>
                  <a:srgbClr val="00B050"/>
                </a:solidFill>
              </a:rPr>
              <a:t>055208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5636" y="908720"/>
            <a:ext cx="6520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K</a:t>
            </a:r>
            <a:r>
              <a:rPr kumimoji="1" lang="en-US" altLang="ja-JP" sz="3200" b="1" i="1" baseline="30000" dirty="0" smtClean="0"/>
              <a:t>-</a:t>
            </a:r>
            <a:r>
              <a:rPr kumimoji="1" lang="en-US" altLang="ja-JP" sz="3200" b="1" i="1" dirty="0" err="1" smtClean="0"/>
              <a:t>pp</a:t>
            </a:r>
            <a:r>
              <a:rPr kumimoji="1" lang="en-US" altLang="ja-JP" sz="3200" b="1" i="1" dirty="0" smtClean="0"/>
              <a:t> : the simplest </a:t>
            </a:r>
            <a:r>
              <a:rPr kumimoji="1" lang="en-US" altLang="ja-JP" sz="3200" b="1" i="1" dirty="0" err="1" smtClean="0"/>
              <a:t>K</a:t>
            </a:r>
            <a:r>
              <a:rPr kumimoji="1" lang="en-US" altLang="ja-JP" sz="3200" b="1" i="1" baseline="30000" dirty="0" err="1" smtClean="0"/>
              <a:t>bar</a:t>
            </a:r>
            <a:r>
              <a:rPr kumimoji="1" lang="en-US" altLang="ja-JP" sz="3200" b="1" i="1" dirty="0" smtClean="0"/>
              <a:t>-nuclear state</a:t>
            </a:r>
            <a:endParaRPr kumimoji="1" lang="ja-JP" altLang="en-US" sz="3200" b="1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64804"/>
            <a:ext cx="5328592" cy="428447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u="sng" dirty="0" smtClean="0"/>
              <a:t>Akaishi, Yamazaki [AY]</a:t>
            </a:r>
          </a:p>
          <a:p>
            <a:pPr lvl="1"/>
            <a:r>
              <a:rPr lang="en-US" altLang="ja-JP" dirty="0" smtClean="0"/>
              <a:t>ATMS with phenomenological model</a:t>
            </a:r>
            <a:endParaRPr kumimoji="1" lang="en-US" altLang="ja-JP" dirty="0" smtClean="0"/>
          </a:p>
          <a:p>
            <a:r>
              <a:rPr kumimoji="1" lang="en-US" altLang="ja-JP" b="1" u="sng" dirty="0" smtClean="0"/>
              <a:t>Dote, </a:t>
            </a:r>
            <a:r>
              <a:rPr kumimoji="1" lang="en-US" altLang="ja-JP" b="1" u="sng" dirty="0" err="1" smtClean="0"/>
              <a:t>Hyodo</a:t>
            </a:r>
            <a:r>
              <a:rPr lang="en-US" altLang="ja-JP" b="1" u="sng" dirty="0" smtClean="0"/>
              <a:t>, Wise [DHW]</a:t>
            </a:r>
          </a:p>
          <a:p>
            <a:pPr lvl="1"/>
            <a:r>
              <a:rPr lang="en-US" altLang="ja-JP" dirty="0" err="1" smtClean="0"/>
              <a:t>Variational</a:t>
            </a:r>
            <a:r>
              <a:rPr lang="en-US" altLang="ja-JP" dirty="0" smtClean="0"/>
              <a:t> with chiral-SU(3) model</a:t>
            </a:r>
            <a:endParaRPr kumimoji="1" lang="en-US" altLang="ja-JP" dirty="0"/>
          </a:p>
          <a:p>
            <a:r>
              <a:rPr kumimoji="1" lang="en-US" altLang="ja-JP" b="1" u="sng" dirty="0" smtClean="0"/>
              <a:t>Ikeda, Sato [IS]</a:t>
            </a:r>
          </a:p>
          <a:p>
            <a:pPr lvl="1"/>
            <a:r>
              <a:rPr lang="en-US" altLang="ja-JP" dirty="0" err="1" smtClean="0"/>
              <a:t>Faddeev</a:t>
            </a:r>
            <a:r>
              <a:rPr lang="en-US" altLang="ja-JP" dirty="0" smtClean="0"/>
              <a:t> with chiral-SU(3) model</a:t>
            </a:r>
          </a:p>
          <a:p>
            <a:r>
              <a:rPr lang="en-US" altLang="ja-JP" b="1" u="sng" dirty="0" smtClean="0"/>
              <a:t>Shevchenko, Gal, Mares [SGM]</a:t>
            </a:r>
          </a:p>
          <a:p>
            <a:pPr lvl="1"/>
            <a:r>
              <a:rPr lang="en-US" altLang="ja-JP" dirty="0" err="1" smtClean="0"/>
              <a:t>Faddeev</a:t>
            </a:r>
            <a:r>
              <a:rPr lang="en-US" altLang="ja-JP" dirty="0" smtClean="0"/>
              <a:t> with </a:t>
            </a:r>
            <a:r>
              <a:rPr lang="en-US" altLang="ja-JP" dirty="0" err="1" smtClean="0"/>
              <a:t>phenomenoligical</a:t>
            </a:r>
            <a:r>
              <a:rPr lang="en-US" altLang="ja-JP" dirty="0" smtClean="0"/>
              <a:t> model</a:t>
            </a:r>
          </a:p>
          <a:p>
            <a:r>
              <a:rPr lang="en-US" altLang="ja-JP" b="1" u="sng" dirty="0" err="1" smtClean="0"/>
              <a:t>Wycech</a:t>
            </a:r>
            <a:r>
              <a:rPr lang="en-US" altLang="ja-JP" b="1" u="sng" dirty="0" smtClean="0"/>
              <a:t>, Green [YG]</a:t>
            </a:r>
          </a:p>
          <a:p>
            <a:pPr lvl="1"/>
            <a:r>
              <a:rPr lang="en-US" altLang="ja-JP" dirty="0" err="1" smtClean="0"/>
              <a:t>Variational</a:t>
            </a:r>
            <a:r>
              <a:rPr lang="en-US" altLang="ja-JP" dirty="0" smtClean="0"/>
              <a:t> with phenomenological model</a:t>
            </a:r>
            <a:endParaRPr lang="en-US" altLang="ja-JP" dirty="0"/>
          </a:p>
          <a:p>
            <a:r>
              <a:rPr kumimoji="1" lang="en-US" altLang="ja-JP" b="1" u="sng" dirty="0" smtClean="0"/>
              <a:t>Arai, </a:t>
            </a:r>
            <a:r>
              <a:rPr kumimoji="1" lang="en-US" altLang="ja-JP" b="1" u="sng" dirty="0" err="1" smtClean="0"/>
              <a:t>Yasui</a:t>
            </a:r>
            <a:r>
              <a:rPr kumimoji="1" lang="en-US" altLang="ja-JP" b="1" u="sng" dirty="0" smtClean="0"/>
              <a:t>, Oka [AYO]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* model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81483" y="1493495"/>
            <a:ext cx="8991017" cy="4167753"/>
          </a:xfrm>
          <a:prstGeom prst="roundRect">
            <a:avLst>
              <a:gd name="adj" fmla="val 63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704" y="5697252"/>
            <a:ext cx="7991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All studies predict existence of the K</a:t>
            </a:r>
            <a:r>
              <a:rPr kumimoji="1" lang="en-US" altLang="ja-JP" sz="3200" b="1" baseline="30000" dirty="0" smtClean="0"/>
              <a:t>-</a:t>
            </a:r>
            <a:r>
              <a:rPr kumimoji="1" lang="en-US" altLang="ja-JP" sz="3200" b="1" dirty="0" err="1" smtClean="0"/>
              <a:t>pp</a:t>
            </a:r>
            <a:endParaRPr kumimoji="1" lang="en-US" altLang="ja-JP" sz="3200" b="1" dirty="0" smtClean="0"/>
          </a:p>
          <a:p>
            <a:r>
              <a:rPr lang="en-US" altLang="ja-JP" sz="3200" b="1" dirty="0" smtClean="0">
                <a:sym typeface="Wingdings" pitchFamily="2" charset="2"/>
              </a:rPr>
              <a:t>	</a:t>
            </a:r>
            <a:r>
              <a:rPr lang="en-US" altLang="ja-JP" sz="3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However, B.E. and </a:t>
            </a:r>
            <a:r>
              <a:rPr lang="en-US" altLang="ja-JP" sz="32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are controversial</a:t>
            </a:r>
          </a:p>
        </p:txBody>
      </p:sp>
    </p:spTree>
    <p:extLst>
      <p:ext uri="{BB962C8B-B14F-4D97-AF65-F5344CB8AC3E}">
        <p14:creationId xmlns:p14="http://schemas.microsoft.com/office/powerpoint/2010/main" val="3210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Situation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Picture 10" descr="plinv_accep"/>
          <p:cNvPicPr>
            <a:picLocks noChangeAspect="1" noChangeArrowheads="1"/>
          </p:cNvPicPr>
          <p:nvPr/>
        </p:nvPicPr>
        <p:blipFill>
          <a:blip r:embed="rId2" cstate="print"/>
          <a:srcRect l="3998" b="3787"/>
          <a:stretch>
            <a:fillRect/>
          </a:stretch>
        </p:blipFill>
        <p:spPr bwMode="auto">
          <a:xfrm>
            <a:off x="200718" y="1556792"/>
            <a:ext cx="4170556" cy="3563574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79142" y="5197423"/>
            <a:ext cx="2808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FINUDA@DA</a:t>
            </a:r>
            <a:r>
              <a:rPr lang="en-US" altLang="ja-JP" sz="2400" b="1" dirty="0" smtClean="0">
                <a:latin typeface="Symbol" pitchFamily="18" charset="2"/>
              </a:rPr>
              <a:t>F</a:t>
            </a:r>
            <a:r>
              <a:rPr lang="en-US" altLang="ja-JP" sz="2400" b="1" dirty="0" smtClean="0">
                <a:latin typeface="Tahoma" pitchFamily="34" charset="0"/>
              </a:rPr>
              <a:t>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20101" y="5549170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94</a:t>
            </a:r>
            <a:r>
              <a:rPr lang="en-US" altLang="ja-JP" sz="2000" dirty="0" smtClean="0">
                <a:solidFill>
                  <a:srgbClr val="00B050"/>
                </a:solidFill>
              </a:rPr>
              <a:t>(2005)212303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6775" y="5913276"/>
            <a:ext cx="24091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A(</a:t>
            </a:r>
            <a:r>
              <a:rPr kumimoji="1" lang="en-US" altLang="ja-JP" sz="2400" b="1" i="1" dirty="0" smtClean="0">
                <a:solidFill>
                  <a:srgbClr val="7030A0"/>
                </a:solidFill>
              </a:rPr>
              <a:t>stopped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</a:t>
            </a:r>
            <a:r>
              <a:rPr lang="en-US" altLang="ja-JP" sz="2400" b="1" dirty="0" err="1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72810" y="2660304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altLang="ja-JP" sz="28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pp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?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4320" y="5913276"/>
            <a:ext cx="2814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d(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 @ </a:t>
            </a:r>
            <a:r>
              <a:rPr lang="en-US" altLang="ja-JP" sz="2400" b="1" dirty="0">
                <a:solidFill>
                  <a:srgbClr val="7030A0"/>
                </a:solidFill>
              </a:rPr>
              <a:t>1.7GeV/c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832140" y="5193196"/>
            <a:ext cx="2175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E27@J-PARC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96500" y="5549170"/>
            <a:ext cx="2655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FB20 conference (2012)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59732" y="900009"/>
            <a:ext cx="4799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K</a:t>
            </a:r>
            <a:r>
              <a:rPr kumimoji="1" lang="en-US" altLang="ja-JP" sz="3200" b="1" i="1" baseline="30000" dirty="0" smtClean="0"/>
              <a:t>-</a:t>
            </a:r>
            <a:r>
              <a:rPr kumimoji="1" lang="en-US" altLang="ja-JP" sz="3200" b="1" i="1" dirty="0" smtClean="0"/>
              <a:t>/</a:t>
            </a:r>
            <a:r>
              <a:rPr kumimoji="1" lang="en-US" altLang="ja-JP" sz="3200" b="1" dirty="0" smtClean="0">
                <a:latin typeface="Symbol" pitchFamily="18" charset="2"/>
              </a:rPr>
              <a:t>p</a:t>
            </a:r>
            <a:r>
              <a:rPr kumimoji="1" lang="en-US" altLang="ja-JP" sz="3200" b="1" baseline="30000" dirty="0" smtClean="0"/>
              <a:t>+</a:t>
            </a:r>
            <a:r>
              <a:rPr kumimoji="1" lang="en-US" altLang="ja-JP" sz="3200" b="1" i="1" dirty="0" smtClean="0"/>
              <a:t> induced experiments</a:t>
            </a:r>
            <a:endParaRPr kumimoji="1" lang="ja-JP" altLang="en-US" sz="32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9712" y="2028909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B.E. = 115MeV</a:t>
            </a:r>
          </a:p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    = 67MeV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79" y="1919156"/>
            <a:ext cx="4669329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624228" y="2567228"/>
            <a:ext cx="189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altLang="ja-JP" sz="28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pp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search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6772353" y="3899376"/>
            <a:ext cx="256141" cy="323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Situation [Cont’d</a:t>
            </a:r>
            <a:r>
              <a:rPr lang="en-US" altLang="ja-JP" b="1" dirty="0"/>
              <a:t>]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7206" y="900009"/>
            <a:ext cx="409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p induced experiments</a:t>
            </a:r>
            <a:endParaRPr kumimoji="1" lang="ja-JP" altLang="en-US" sz="3200" b="1" i="1" dirty="0"/>
          </a:p>
        </p:txBody>
      </p:sp>
      <p:pic>
        <p:nvPicPr>
          <p:cNvPr id="7" name="図 6" descr="文書名 _nucl_ex_0810.5182_Yamazaki_EXA08.png"/>
          <p:cNvPicPr>
            <a:picLocks noChangeAspect="1"/>
          </p:cNvPicPr>
          <p:nvPr/>
        </p:nvPicPr>
        <p:blipFill>
          <a:blip r:embed="rId2" cstate="print"/>
          <a:srcRect l="10917" t="23605" r="60810" b="56924"/>
          <a:stretch>
            <a:fillRect/>
          </a:stretch>
        </p:blipFill>
        <p:spPr>
          <a:xfrm>
            <a:off x="395536" y="1530363"/>
            <a:ext cx="3866653" cy="3445970"/>
          </a:xfrm>
          <a:prstGeom prst="rect">
            <a:avLst/>
          </a:prstGeom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944490" y="4911551"/>
            <a:ext cx="294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DISTO@SATURNE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98146" y="5265204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104</a:t>
            </a:r>
            <a:r>
              <a:rPr lang="en-US" altLang="ja-JP" sz="2000" dirty="0" smtClean="0">
                <a:solidFill>
                  <a:srgbClr val="00B050"/>
                </a:solidFill>
              </a:rPr>
              <a:t>(2010)132502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1459" y="5625244"/>
            <a:ext cx="41665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 + p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>
                <a:solidFill>
                  <a:srgbClr val="7030A0"/>
                </a:solidFill>
              </a:rPr>
              <a:t>2.85GeV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2180" y="2084160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altLang="ja-JP" sz="28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pp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?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9692" y="1568108"/>
            <a:ext cx="1843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B.E. = 103MeV</a:t>
            </a:r>
          </a:p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    = 118MeV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245" y="6228601"/>
            <a:ext cx="8288215" cy="584775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We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need more studies in various channels!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32" y="1412776"/>
            <a:ext cx="37719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976156" y="4905164"/>
            <a:ext cx="2105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HADES@GSI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84168" y="5269270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NP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A914</a:t>
            </a:r>
            <a:r>
              <a:rPr lang="en-US" altLang="ja-JP" sz="2000" dirty="0" smtClean="0">
                <a:solidFill>
                  <a:srgbClr val="00B050"/>
                </a:solidFill>
              </a:rPr>
              <a:t>(2013)60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5462" y="5625244"/>
            <a:ext cx="40110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 + p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>
                <a:solidFill>
                  <a:srgbClr val="7030A0"/>
                </a:solidFill>
              </a:rPr>
              <a:t>3.5GeV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6176" y="1530363"/>
            <a:ext cx="189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altLang="ja-JP" sz="28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pp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search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-88894" y="269282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Exp</a:t>
            </a:r>
            <a:r>
              <a:rPr kumimoji="1" lang="en-US" altLang="ja-JP" b="1" dirty="0" smtClean="0"/>
              <a:t>/</a:t>
            </a:r>
            <a:r>
              <a:rPr kumimoji="1" lang="en-US" altLang="ja-JP" b="1" dirty="0" err="1" smtClean="0"/>
              <a:t>Sim</a:t>
            </a:r>
            <a:endParaRPr kumimoji="1" lang="ja-JP" altLang="en-US" b="1" dirty="0"/>
          </a:p>
        </p:txBody>
      </p:sp>
      <p:sp>
        <p:nvSpPr>
          <p:cNvPr id="21" name="下矢印 20"/>
          <p:cNvSpPr/>
          <p:nvPr/>
        </p:nvSpPr>
        <p:spPr>
          <a:xfrm>
            <a:off x="6228184" y="3042618"/>
            <a:ext cx="256141" cy="323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9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The J-PARC E15 Experiment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1960880"/>
            <a:ext cx="8891629" cy="3988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Principle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54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b="1" dirty="0"/>
              <a:t>A search for the simplest </a:t>
            </a:r>
            <a:r>
              <a:rPr lang="en-US" altLang="ja-JP" b="1" dirty="0" err="1"/>
              <a:t>kaonic</a:t>
            </a:r>
            <a:r>
              <a:rPr lang="en-US" altLang="ja-JP" b="1" dirty="0"/>
              <a:t> </a:t>
            </a:r>
            <a:r>
              <a:rPr lang="en-US" altLang="ja-JP" b="1" dirty="0" smtClean="0"/>
              <a:t>nucleus, K</a:t>
            </a:r>
            <a:r>
              <a:rPr lang="en-US" altLang="ja-JP" b="1" baseline="30000" dirty="0" smtClean="0"/>
              <a:t>-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, using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</a:t>
            </a:r>
            <a:r>
              <a:rPr lang="en-US" altLang="ja-JP" b="1" i="1" dirty="0" smtClean="0"/>
              <a:t>in-flight</a:t>
            </a:r>
            <a:r>
              <a:rPr lang="en-US" altLang="ja-JP" b="1" dirty="0" smtClean="0"/>
              <a:t>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 reaction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419" y="5949280"/>
            <a:ext cx="3545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0070C0"/>
                </a:solidFill>
              </a:rPr>
              <a:t>two-nucleon absorption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70C0"/>
                </a:solidFill>
              </a:rPr>
              <a:t>hyperon decays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90582" y="6093296"/>
            <a:ext cx="125334" cy="72008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6165304"/>
            <a:ext cx="546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CAN be discriminated </a:t>
            </a:r>
            <a:r>
              <a:rPr kumimoji="1" lang="en-US" altLang="ja-JP" sz="2800" b="1" dirty="0" err="1" smtClean="0">
                <a:solidFill>
                  <a:srgbClr val="0070C0"/>
                </a:solidFill>
              </a:rPr>
              <a:t>kinematically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/>
          <a:stretch/>
        </p:blipFill>
        <p:spPr bwMode="auto">
          <a:xfrm>
            <a:off x="3071191" y="3863101"/>
            <a:ext cx="5065205" cy="3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J-PARC </a:t>
            </a:r>
            <a:r>
              <a:rPr lang="en-US" altLang="ja-JP" sz="2700" b="1" dirty="0"/>
              <a:t>(Japan Proton Accelerator Research </a:t>
            </a:r>
            <a:r>
              <a:rPr lang="en-US" altLang="ja-JP" sz="2700" b="1" dirty="0" smtClean="0"/>
              <a:t>Complex)</a:t>
            </a:r>
            <a:endParaRPr kumimoji="1" lang="ja-JP" altLang="en-US" sz="2700" b="1" dirty="0"/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91870"/>
            <a:ext cx="4111075" cy="3149198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287524" y="897256"/>
            <a:ext cx="4076824" cy="3059208"/>
            <a:chOff x="-8879" y="872716"/>
            <a:chExt cx="4328852" cy="32483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79" y="872716"/>
              <a:ext cx="4328852" cy="324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590744" y="2877926"/>
              <a:ext cx="820754" cy="32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~130km</a:t>
              </a:r>
              <a:endParaRPr kumimoji="1" lang="ja-JP" altLang="en-US" sz="1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864379" y="2567790"/>
              <a:ext cx="810030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J-PARC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819157" y="2914842"/>
              <a:ext cx="725711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Tokyo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2591780" y="2914842"/>
              <a:ext cx="149647" cy="1486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線コネクタ 14"/>
          <p:cNvCxnSpPr/>
          <p:nvPr/>
        </p:nvCxnSpPr>
        <p:spPr>
          <a:xfrm flipV="1">
            <a:off x="2951820" y="2523541"/>
            <a:ext cx="1694295" cy="173914"/>
          </a:xfrm>
          <a:prstGeom prst="line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508765" y="3501008"/>
            <a:ext cx="3403497" cy="612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524328" y="3501008"/>
            <a:ext cx="0" cy="6120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054765" y="4951663"/>
            <a:ext cx="2113079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K1.8BR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E15/E17/E31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0" idx="3"/>
          </p:cNvCxnSpPr>
          <p:nvPr/>
        </p:nvCxnSpPr>
        <p:spPr>
          <a:xfrm flipV="1">
            <a:off x="3167844" y="5229200"/>
            <a:ext cx="1595333" cy="19951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3956</TotalTime>
  <Words>1535</Words>
  <Application>Microsoft Office PowerPoint</Application>
  <PresentationFormat>画面に合わせる (4:3)</PresentationFormat>
  <Paragraphs>341</Paragraphs>
  <Slides>32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​​テーマ</vt:lpstr>
      <vt:lpstr>A search for deeply-bound kaonic nuclear states by in-flight   3He(K-, n) reaction at J-PARC</vt:lpstr>
      <vt:lpstr>Motivation: Embedding K- in Nucleus</vt:lpstr>
      <vt:lpstr>Kaonic Nuclei</vt:lpstr>
      <vt:lpstr>Theoretical Situation</vt:lpstr>
      <vt:lpstr>Experimental Situation</vt:lpstr>
      <vt:lpstr>Experimental Situation [Cont’d]</vt:lpstr>
      <vt:lpstr>The J-PARC E15 Experiment</vt:lpstr>
      <vt:lpstr>Experimental Principle</vt:lpstr>
      <vt:lpstr>J-PARC (Japan Proton Accelerator Research Complex)</vt:lpstr>
      <vt:lpstr>Experimental Setup</vt:lpstr>
      <vt:lpstr>The Goal of E15</vt:lpstr>
      <vt:lpstr>1: Semi-Inclusive 3He(K-,n)</vt:lpstr>
      <vt:lpstr>1: Semi-Inclusive 3He(K-,n) [Cont’d]</vt:lpstr>
      <vt:lpstr>1: Semi-Inclusive 3He(K-,n) [Cont’d]</vt:lpstr>
      <vt:lpstr>2: Inclusive 3He(K-,Lp)</vt:lpstr>
      <vt:lpstr>2: Inclusive 3He(K-,Lp) [Cont’d]</vt:lpstr>
      <vt:lpstr>3: Exclusive 3He(K-,Lpn)</vt:lpstr>
      <vt:lpstr>3: Exclusive 3He(K-,Lpn)</vt:lpstr>
      <vt:lpstr>Preliminary Results of  1st Physics Run</vt:lpstr>
      <vt:lpstr>1st Stage Physics Run</vt:lpstr>
      <vt:lpstr>Kaon-Beam Spectrometer</vt:lpstr>
      <vt:lpstr>Cylindrical Detector System: pID</vt:lpstr>
      <vt:lpstr>Cylindrical Detector System: Tracking</vt:lpstr>
      <vt:lpstr>Forward Neutral Particles</vt:lpstr>
      <vt:lpstr>Forward Neutral Particles [Cont’d]</vt:lpstr>
      <vt:lpstr>Preliminary Result 1: 3He(K-,n)</vt:lpstr>
      <vt:lpstr>Preliminary Result 1: 3He(K-,n)</vt:lpstr>
      <vt:lpstr>Preliminary Result 2: 3He(K-,Lp)</vt:lpstr>
      <vt:lpstr>Preliminary Result 3: 3He(K-,Lpn)</vt:lpstr>
      <vt:lpstr>Preliminary Result 3: 3He(K-,Lpn)</vt:lpstr>
      <vt:lpstr>Summary</vt:lpstr>
      <vt:lpstr>The J-PARC E15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359</cp:revision>
  <cp:lastPrinted>2013-09-19T02:56:34Z</cp:lastPrinted>
  <dcterms:created xsi:type="dcterms:W3CDTF">2013-09-03T00:26:31Z</dcterms:created>
  <dcterms:modified xsi:type="dcterms:W3CDTF">2013-11-13T06:25:14Z</dcterms:modified>
</cp:coreProperties>
</file>