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77" r:id="rId3"/>
    <p:sldId id="278" r:id="rId4"/>
    <p:sldId id="286" r:id="rId5"/>
    <p:sldId id="258" r:id="rId6"/>
    <p:sldId id="283" r:id="rId7"/>
    <p:sldId id="259" r:id="rId8"/>
    <p:sldId id="268" r:id="rId9"/>
    <p:sldId id="270" r:id="rId10"/>
    <p:sldId id="271" r:id="rId11"/>
    <p:sldId id="260" r:id="rId12"/>
    <p:sldId id="274" r:id="rId13"/>
    <p:sldId id="312" r:id="rId14"/>
    <p:sldId id="276" r:id="rId15"/>
    <p:sldId id="282" r:id="rId16"/>
    <p:sldId id="288" r:id="rId17"/>
    <p:sldId id="280" r:id="rId18"/>
    <p:sldId id="267" r:id="rId19"/>
    <p:sldId id="266" r:id="rId20"/>
    <p:sldId id="279" r:id="rId21"/>
    <p:sldId id="261" r:id="rId22"/>
    <p:sldId id="264" r:id="rId23"/>
    <p:sldId id="272" r:id="rId24"/>
    <p:sldId id="303" r:id="rId25"/>
    <p:sldId id="313" r:id="rId26"/>
    <p:sldId id="306" r:id="rId27"/>
    <p:sldId id="281" r:id="rId28"/>
    <p:sldId id="308" r:id="rId29"/>
    <p:sldId id="311" r:id="rId30"/>
    <p:sldId id="301" r:id="rId31"/>
    <p:sldId id="305" r:id="rId32"/>
    <p:sldId id="304" r:id="rId33"/>
    <p:sldId id="295" r:id="rId34"/>
    <p:sldId id="263" r:id="rId35"/>
    <p:sldId id="290" r:id="rId36"/>
    <p:sldId id="291" r:id="rId37"/>
    <p:sldId id="292" r:id="rId38"/>
    <p:sldId id="298" r:id="rId39"/>
    <p:sldId id="293" r:id="rId40"/>
    <p:sldId id="273" r:id="rId41"/>
    <p:sldId id="294" r:id="rId42"/>
    <p:sldId id="296" r:id="rId43"/>
    <p:sldId id="300" r:id="rId44"/>
    <p:sldId id="297" r:id="rId45"/>
    <p:sldId id="309" r:id="rId46"/>
    <p:sldId id="310" r:id="rId47"/>
    <p:sldId id="315" r:id="rId48"/>
    <p:sldId id="285" r:id="rId49"/>
    <p:sldId id="284" r:id="rId50"/>
  </p:sldIdLst>
  <p:sldSz cx="9144000" cy="6858000" type="screen4x3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kuma fuminori" initials="sf" lastIdx="1" clrIdx="0">
    <p:extLst>
      <p:ext uri="{19B8F6BF-5375-455C-9EA6-DF929625EA0E}">
        <p15:presenceInfo xmlns:p15="http://schemas.microsoft.com/office/powerpoint/2012/main" userId="289d416634db11f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淡色スタイル 1 - アクセント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02" autoAdjust="0"/>
    <p:restoredTop sz="94240" autoAdjust="0"/>
  </p:normalViewPr>
  <p:slideViewPr>
    <p:cSldViewPr>
      <p:cViewPr varScale="1">
        <p:scale>
          <a:sx n="112" d="100"/>
          <a:sy n="112" d="100"/>
        </p:scale>
        <p:origin x="106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23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9" y="0"/>
            <a:ext cx="2949786" cy="498693"/>
          </a:xfrm>
          <a:prstGeom prst="rect">
            <a:avLst/>
          </a:prstGeom>
        </p:spPr>
        <p:txBody>
          <a:bodyPr vert="horz" lIns="91559" tIns="45779" rIns="91559" bIns="45779" rtlCol="0"/>
          <a:lstStyle>
            <a:lvl1pPr algn="r">
              <a:defRPr sz="1200"/>
            </a:lvl1pPr>
          </a:lstStyle>
          <a:p>
            <a:fld id="{B1CE8423-26B4-458A-98B8-A7FADBBA7FFF}" type="datetimeFigureOut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8400" y="1243013"/>
            <a:ext cx="447040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59" tIns="45779" rIns="91559" bIns="4577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1" y="4783306"/>
            <a:ext cx="5445760" cy="3913615"/>
          </a:xfrm>
          <a:prstGeom prst="rect">
            <a:avLst/>
          </a:prstGeom>
        </p:spPr>
        <p:txBody>
          <a:bodyPr vert="horz" lIns="91559" tIns="45779" rIns="91559" bIns="4577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1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559" tIns="45779" rIns="91559" bIns="45779" rtlCol="0" anchor="b"/>
          <a:lstStyle>
            <a:lvl1pPr algn="r">
              <a:defRPr sz="1200"/>
            </a:lvl1pPr>
          </a:lstStyle>
          <a:p>
            <a:fld id="{2764FB44-42A7-4328-8E43-77E3E1080D5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9317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FB44-42A7-4328-8E43-77E3E1080D5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14560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FB44-42A7-4328-8E43-77E3E1080D5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47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8F0F2-21EE-48CE-B484-500588BFDF6A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5435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43F8D-52C5-4CDD-9479-4D8CA8E600A4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622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F411AC-CBE0-49A4-8625-B693BDEAB50E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990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Diamond"/>
          <p:cNvSpPr/>
          <p:nvPr/>
        </p:nvSpPr>
        <p:spPr>
          <a:xfrm>
            <a:off x="285750" y="1330524"/>
            <a:ext cx="8572501" cy="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>
                <a:hueOff val="109194"/>
                <a:satOff val="-4874"/>
                <a:lumOff val="12971"/>
              </a:schemeClr>
            </a:solidFill>
            <a:miter lim="400000"/>
          </a:ln>
        </p:spPr>
        <p:txBody>
          <a:bodyPr lIns="0" tIns="0" rIns="0" bIns="0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0" name="Diamond"/>
          <p:cNvSpPr/>
          <p:nvPr/>
        </p:nvSpPr>
        <p:spPr>
          <a:xfrm>
            <a:off x="285750" y="1366243"/>
            <a:ext cx="8572501" cy="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ln w="12700">
            <a:solidFill>
              <a:schemeClr val="accent1">
                <a:hueOff val="109194"/>
                <a:satOff val="-4874"/>
                <a:lumOff val="12971"/>
              </a:schemeClr>
            </a:solidFill>
            <a:miter lim="400000"/>
          </a:ln>
        </p:spPr>
        <p:txBody>
          <a:bodyPr lIns="0" tIns="0" rIns="0" bIns="0"/>
          <a:lstStyle/>
          <a:p>
            <a:pPr algn="l"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844"/>
          </a:p>
        </p:txBody>
      </p:sp>
      <p:sp>
        <p:nvSpPr>
          <p:cNvPr id="71" name="Title Text"/>
          <p:cNvSpPr txBox="1">
            <a:spLocks noGrp="1"/>
          </p:cNvSpPr>
          <p:nvPr>
            <p:ph type="title"/>
          </p:nvPr>
        </p:nvSpPr>
        <p:spPr>
          <a:xfrm>
            <a:off x="250031" y="276820"/>
            <a:ext cx="8643938" cy="1049328"/>
          </a:xfrm>
          <a:prstGeom prst="rect">
            <a:avLst/>
          </a:prstGeom>
        </p:spPr>
        <p:txBody>
          <a:bodyPr/>
          <a:lstStyle>
            <a:lvl1pPr>
              <a:defRPr sz="3937" spc="-79"/>
            </a:lvl1pPr>
          </a:lstStyle>
          <a:p>
            <a:r>
              <a:t>Title Text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idx="1"/>
          </p:nvPr>
        </p:nvSpPr>
        <p:spPr>
          <a:xfrm>
            <a:off x="250031" y="1455539"/>
            <a:ext cx="8643938" cy="4446984"/>
          </a:xfrm>
          <a:prstGeom prst="rect">
            <a:avLst/>
          </a:prstGeom>
        </p:spPr>
        <p:txBody>
          <a:bodyPr/>
          <a:lstStyle>
            <a:lvl1pPr>
              <a:spcBef>
                <a:spcPts val="2953"/>
              </a:spcBef>
            </a:lvl1pPr>
            <a:lvl2pPr>
              <a:spcBef>
                <a:spcPts val="2953"/>
              </a:spcBef>
            </a:lvl2pPr>
            <a:lvl3pPr>
              <a:spcBef>
                <a:spcPts val="2953"/>
              </a:spcBef>
            </a:lvl3pPr>
            <a:lvl4pPr>
              <a:spcBef>
                <a:spcPts val="2953"/>
              </a:spcBef>
            </a:lvl4pPr>
            <a:lvl5pPr>
              <a:spcBef>
                <a:spcPts val="2953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085555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4EC52D-069A-49F0-8CA7-22AA4C55BE01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6645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32CFB-C0CB-414C-8C93-13905FF3EC21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2093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1F1EE-1301-4203-A878-E92A8154E300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8105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D0A0D-55AA-4216-9FC8-BFAA73F3EDFC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1469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9364B-D36C-4C0A-8B15-6EED6A59101F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49316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BEA5D-5B72-41E8-9801-4DDD683B4708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6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D0769-B780-4703-AB3B-D90C0D1DD7F5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668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05B391-BE10-4D95-85C7-266B0DD8ED09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347531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AFDD8-AA2D-4D44-8C30-AD7D0743CAB0}" type="datetime1">
              <a:rPr kumimoji="1" lang="ja-JP" altLang="en-US" smtClean="0"/>
              <a:t>2019/10/17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ABF063-ACC1-4BF9-83B4-8072BAB71D8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145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180.png"/><Relationship Id="rId7" Type="http://schemas.openxmlformats.org/officeDocument/2006/relationships/image" Target="../media/image2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Relationship Id="rId9" Type="http://schemas.openxmlformats.org/officeDocument/2006/relationships/image" Target="../media/image2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7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F70087-056F-43B6-8961-E0DF54E01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68760"/>
            <a:ext cx="9144000" cy="1758341"/>
          </a:xfrm>
        </p:spPr>
        <p:txBody>
          <a:bodyPr>
            <a:noAutofit/>
          </a:bodyPr>
          <a:lstStyle/>
          <a:p>
            <a:pPr defTabSz="514095">
              <a:lnSpc>
                <a:spcPct val="130000"/>
              </a:lnSpc>
              <a:spcBef>
                <a:spcPts val="1700"/>
              </a:spcBef>
              <a:defRPr sz="4928" spc="-98"/>
            </a:pPr>
            <a:r>
              <a:rPr lang="en-US" altLang="ja-JP" sz="4000" b="1" baseline="31999">
                <a:latin typeface="+mn-lt"/>
              </a:rPr>
              <a:t>3</a:t>
            </a:r>
            <a:r>
              <a:rPr lang="en-US" altLang="ja-JP" sz="4000" b="1" baseline="-5999">
                <a:latin typeface="Symbol" panose="05050102010706020507" pitchFamily="18" charset="2"/>
              </a:rPr>
              <a:t>L</a:t>
            </a:r>
            <a:r>
              <a:rPr lang="en-US" altLang="ja-JP" sz="4000" b="1">
                <a:latin typeface="+mn-lt"/>
              </a:rPr>
              <a:t>H lifetime measurement</a:t>
            </a:r>
            <a:br>
              <a:rPr lang="en-US" altLang="ja-JP" sz="4000" b="1">
                <a:latin typeface="+mn-lt"/>
              </a:rPr>
            </a:br>
            <a:r>
              <a:rPr lang="en-US" altLang="ja-JP" sz="4000" b="1">
                <a:latin typeface="+mn-lt"/>
              </a:rPr>
              <a:t>with </a:t>
            </a:r>
            <a:r>
              <a:rPr lang="en-US" altLang="ja-JP" sz="4000" b="1" baseline="31999">
                <a:latin typeface="+mn-lt"/>
              </a:rPr>
              <a:t>3</a:t>
            </a:r>
            <a:r>
              <a:rPr lang="en-US" altLang="ja-JP" sz="4000" b="1">
                <a:latin typeface="+mn-lt"/>
              </a:rPr>
              <a:t>He</a:t>
            </a:r>
            <a:r>
              <a:rPr lang="en-US" altLang="ja-JP" sz="4000" b="1" dirty="0">
                <a:latin typeface="+mn-lt"/>
              </a:rPr>
              <a:t>(K</a:t>
            </a:r>
            <a:r>
              <a:rPr lang="en-US" altLang="ja-JP" sz="4000" b="1" baseline="31999" dirty="0">
                <a:latin typeface="+mn-lt"/>
              </a:rPr>
              <a:t>-</a:t>
            </a:r>
            <a:r>
              <a:rPr lang="en-US" altLang="ja-JP" sz="4000" b="1">
                <a:latin typeface="+mn-lt"/>
              </a:rPr>
              <a:t>, </a:t>
            </a:r>
            <a:r>
              <a:rPr lang="en-US" altLang="ja-JP" sz="4000" b="1">
                <a:latin typeface="Symbol" panose="05050102010706020507" pitchFamily="18" charset="2"/>
              </a:rPr>
              <a:t>p</a:t>
            </a:r>
            <a:r>
              <a:rPr lang="en-US" altLang="ja-JP" sz="4000" b="1" baseline="31999">
                <a:latin typeface="+mn-lt"/>
              </a:rPr>
              <a:t>0</a:t>
            </a:r>
            <a:r>
              <a:rPr lang="en-US" altLang="ja-JP" sz="4000" b="1">
                <a:latin typeface="+mn-lt"/>
              </a:rPr>
              <a:t>)</a:t>
            </a:r>
            <a:r>
              <a:rPr lang="en-US" altLang="ja-JP" sz="4000" b="1" baseline="31999">
                <a:latin typeface="+mn-lt"/>
              </a:rPr>
              <a:t>3</a:t>
            </a:r>
            <a:r>
              <a:rPr lang="en-US" altLang="ja-JP" sz="4000" b="1" baseline="-5999">
                <a:latin typeface="Symbol" panose="05050102010706020507" pitchFamily="18" charset="2"/>
              </a:rPr>
              <a:t>L</a:t>
            </a:r>
            <a:r>
              <a:rPr lang="en-US" altLang="ja-JP" sz="4000" b="1">
                <a:latin typeface="+mn-lt"/>
              </a:rPr>
              <a:t>H </a:t>
            </a:r>
            <a:r>
              <a:rPr lang="en-US" altLang="ja-JP" sz="4000" b="1" dirty="0">
                <a:latin typeface="+mn-lt"/>
              </a:rPr>
              <a:t>Reaction</a:t>
            </a:r>
            <a:endParaRPr kumimoji="1" lang="ja-JP" altLang="en-US" sz="4000" b="1" dirty="0">
              <a:latin typeface="+mn-lt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0E0434C-4C7B-41D5-A0DB-B621F6AAE3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2999" y="3817232"/>
            <a:ext cx="6858000" cy="1655762"/>
          </a:xfrm>
        </p:spPr>
        <p:txBody>
          <a:bodyPr>
            <a:normAutofit/>
          </a:bodyPr>
          <a:lstStyle/>
          <a:p>
            <a:r>
              <a:rPr kumimoji="1" lang="en-US" altLang="ja-JP" sz="4000" b="1" dirty="0" err="1"/>
              <a:t>F.Sakuma</a:t>
            </a:r>
            <a:r>
              <a:rPr kumimoji="1" lang="en-US" altLang="ja-JP" sz="4000" b="1" dirty="0"/>
              <a:t>, RIKEN</a:t>
            </a:r>
          </a:p>
          <a:p>
            <a:r>
              <a:rPr lang="en-US" altLang="ja-JP" sz="3200" dirty="0"/>
              <a:t>on behalf of the P73 Collaboration</a:t>
            </a:r>
            <a:endParaRPr kumimoji="1" lang="ja-JP" altLang="en-US" sz="3200" dirty="0"/>
          </a:p>
        </p:txBody>
      </p:sp>
      <p:pic>
        <p:nvPicPr>
          <p:cNvPr id="7" name="Picture 4" descr="グループロゴ">
            <a:extLst>
              <a:ext uri="{FF2B5EF4-FFF2-40B4-BE49-F238E27FC236}">
                <a16:creationId xmlns:a16="http://schemas.microsoft.com/office/drawing/2014/main" id="{B5ABE0F1-0610-49AF-9ABA-48CD86F7DC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768"/>
          <a:stretch/>
        </p:blipFill>
        <p:spPr bwMode="auto">
          <a:xfrm>
            <a:off x="1547664" y="3355708"/>
            <a:ext cx="835383" cy="98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グループロゴ">
            <a:extLst>
              <a:ext uri="{FF2B5EF4-FFF2-40B4-BE49-F238E27FC236}">
                <a16:creationId xmlns:a16="http://schemas.microsoft.com/office/drawing/2014/main" id="{F91B3E6A-7CCE-45FC-ACBF-9517FCF94C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6596781" y="3231972"/>
            <a:ext cx="1071563" cy="114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F55058BD-FC22-4FB3-B40D-7FB8F88D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CC5E9E3-39B1-4112-AA0A-14D938AA75AC}"/>
              </a:ext>
            </a:extLst>
          </p:cNvPr>
          <p:cNvSpPr txBox="1"/>
          <p:nvPr/>
        </p:nvSpPr>
        <p:spPr>
          <a:xfrm>
            <a:off x="1439652" y="5589240"/>
            <a:ext cx="62646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00" b="1" dirty="0"/>
              <a:t>“Strange Matter Workshop - Strangeness studies in Italy and Japan“</a:t>
            </a:r>
          </a:p>
          <a:p>
            <a:pPr algn="ctr" fontAlgn="base"/>
            <a:r>
              <a:rPr lang="it-IT" altLang="ja-JP" sz="1600" dirty="0"/>
              <a:t>Laboratori Nazionali di Frascati INFN</a:t>
            </a:r>
            <a:endParaRPr lang="en-US" altLang="ja-JP" sz="1600" dirty="0"/>
          </a:p>
          <a:p>
            <a:pPr algn="ctr" fontAlgn="base"/>
            <a:r>
              <a:rPr lang="en-US" altLang="ja-JP" sz="1600" b="1" dirty="0"/>
              <a:t>16-17 October 2019</a:t>
            </a:r>
            <a:endParaRPr lang="en-US" altLang="ja-JP" sz="16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A09CF00-90F3-4548-8391-A7CE283BA95D}"/>
              </a:ext>
            </a:extLst>
          </p:cNvPr>
          <p:cNvSpPr txBox="1"/>
          <p:nvPr/>
        </p:nvSpPr>
        <p:spPr>
          <a:xfrm>
            <a:off x="745083" y="116632"/>
            <a:ext cx="7751353" cy="95410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i="1" dirty="0">
                <a:solidFill>
                  <a:schemeClr val="bg1"/>
                </a:solidFill>
              </a:rPr>
              <a:t>New experiment using the existing detector system</a:t>
            </a:r>
          </a:p>
          <a:p>
            <a:pPr algn="ctr"/>
            <a:r>
              <a:rPr kumimoji="1" lang="en-US" altLang="ja-JP" sz="2800" b="1" i="1" dirty="0">
                <a:solidFill>
                  <a:schemeClr val="bg1"/>
                </a:solidFill>
              </a:rPr>
              <a:t>@ K1.8BR</a:t>
            </a:r>
            <a:endParaRPr kumimoji="1" lang="ja-JP" altLang="en-US" sz="28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6151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">
            <a:extLst>
              <a:ext uri="{FF2B5EF4-FFF2-40B4-BE49-F238E27FC236}">
                <a16:creationId xmlns:a16="http://schemas.microsoft.com/office/drawing/2014/main" id="{DF02B033-499F-4B3F-B852-82B3BEA9A07A}"/>
              </a:ext>
            </a:extLst>
          </p:cNvPr>
          <p:cNvSpPr/>
          <p:nvPr/>
        </p:nvSpPr>
        <p:spPr>
          <a:xfrm>
            <a:off x="2903151" y="3444419"/>
            <a:ext cx="3688558" cy="1915072"/>
          </a:xfrm>
          <a:prstGeom prst="rect">
            <a:avLst/>
          </a:prstGeom>
          <a:solidFill>
            <a:srgbClr val="00B0F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Experimental Setup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42E05D71-D5D0-4092-9872-0220335FFF63}"/>
              </a:ext>
            </a:extLst>
          </p:cNvPr>
          <p:cNvSpPr/>
          <p:nvPr/>
        </p:nvSpPr>
        <p:spPr>
          <a:xfrm>
            <a:off x="1919075" y="2465229"/>
            <a:ext cx="5656710" cy="387345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Rectangle">
            <a:extLst>
              <a:ext uri="{FF2B5EF4-FFF2-40B4-BE49-F238E27FC236}">
                <a16:creationId xmlns:a16="http://schemas.microsoft.com/office/drawing/2014/main" id="{C9BCCAE5-7CBC-4600-B608-66F03412630B}"/>
              </a:ext>
            </a:extLst>
          </p:cNvPr>
          <p:cNvSpPr/>
          <p:nvPr/>
        </p:nvSpPr>
        <p:spPr>
          <a:xfrm>
            <a:off x="4186177" y="4208304"/>
            <a:ext cx="1122506" cy="387302"/>
          </a:xfrm>
          <a:prstGeom prst="rect">
            <a:avLst/>
          </a:prstGeom>
          <a:solidFill>
            <a:srgbClr val="92D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76" name="Rectangle">
            <a:extLst>
              <a:ext uri="{FF2B5EF4-FFF2-40B4-BE49-F238E27FC236}">
                <a16:creationId xmlns:a16="http://schemas.microsoft.com/office/drawing/2014/main" id="{8514E23C-02B7-416C-B65E-60E2B94FBE70}"/>
              </a:ext>
            </a:extLst>
          </p:cNvPr>
          <p:cNvSpPr/>
          <p:nvPr/>
        </p:nvSpPr>
        <p:spPr>
          <a:xfrm>
            <a:off x="6681373" y="3754220"/>
            <a:ext cx="116841" cy="129547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id="{6C244624-4D31-48C8-854D-87611225B3BE}"/>
              </a:ext>
            </a:extLst>
          </p:cNvPr>
          <p:cNvSpPr/>
          <p:nvPr/>
        </p:nvSpPr>
        <p:spPr>
          <a:xfrm>
            <a:off x="2720068" y="2874804"/>
            <a:ext cx="4054724" cy="266701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Rectangle">
            <a:extLst>
              <a:ext uri="{FF2B5EF4-FFF2-40B4-BE49-F238E27FC236}">
                <a16:creationId xmlns:a16="http://schemas.microsoft.com/office/drawing/2014/main" id="{19837A76-8C07-4099-AA9D-81D76B29E63D}"/>
              </a:ext>
            </a:extLst>
          </p:cNvPr>
          <p:cNvSpPr/>
          <p:nvPr/>
        </p:nvSpPr>
        <p:spPr>
          <a:xfrm>
            <a:off x="2720068" y="5671955"/>
            <a:ext cx="4054724" cy="266700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84C6FA13-4EFB-485E-ADBB-F8850B044F51}"/>
              </a:ext>
            </a:extLst>
          </p:cNvPr>
          <p:cNvSpPr/>
          <p:nvPr/>
        </p:nvSpPr>
        <p:spPr>
          <a:xfrm>
            <a:off x="1387838" y="3469812"/>
            <a:ext cx="73870" cy="18642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Circle">
            <a:extLst>
              <a:ext uri="{FF2B5EF4-FFF2-40B4-BE49-F238E27FC236}">
                <a16:creationId xmlns:a16="http://schemas.microsoft.com/office/drawing/2014/main" id="{562F660B-5D77-44DB-9272-8FEFFD009BB8}"/>
              </a:ext>
            </a:extLst>
          </p:cNvPr>
          <p:cNvSpPr/>
          <p:nvPr/>
        </p:nvSpPr>
        <p:spPr>
          <a:xfrm>
            <a:off x="4526364" y="4247461"/>
            <a:ext cx="333668" cy="333667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Line">
            <a:extLst>
              <a:ext uri="{FF2B5EF4-FFF2-40B4-BE49-F238E27FC236}">
                <a16:creationId xmlns:a16="http://schemas.microsoft.com/office/drawing/2014/main" id="{FE8571D1-E5B5-4AED-8110-51DE540E4804}"/>
              </a:ext>
            </a:extLst>
          </p:cNvPr>
          <p:cNvSpPr/>
          <p:nvPr/>
        </p:nvSpPr>
        <p:spPr>
          <a:xfrm>
            <a:off x="343214" y="4401955"/>
            <a:ext cx="4293810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B717B80A-5028-478C-9C61-F3AD4B629026}"/>
              </a:ext>
            </a:extLst>
          </p:cNvPr>
          <p:cNvSpPr/>
          <p:nvPr/>
        </p:nvSpPr>
        <p:spPr>
          <a:xfrm flipV="1">
            <a:off x="4688453" y="2924944"/>
            <a:ext cx="661121" cy="139473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89E2A06-A115-449D-9824-4899CFEF81CC}"/>
              </a:ext>
            </a:extLst>
          </p:cNvPr>
          <p:cNvSpPr txBox="1"/>
          <p:nvPr/>
        </p:nvSpPr>
        <p:spPr>
          <a:xfrm>
            <a:off x="1950741" y="276176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CDH</a:t>
            </a:r>
            <a:endParaRPr kumimoji="1" lang="ja-JP" altLang="en-US" sz="2800" b="1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823A483-15F3-48C1-8AA6-8A142D3A762E}"/>
              </a:ext>
            </a:extLst>
          </p:cNvPr>
          <p:cNvSpPr txBox="1"/>
          <p:nvPr/>
        </p:nvSpPr>
        <p:spPr>
          <a:xfrm>
            <a:off x="2159317" y="3658373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CDC</a:t>
            </a:r>
            <a:endParaRPr kumimoji="1" lang="ja-JP" altLang="en-US" sz="2800" b="1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9309E85-0839-46A7-B6A4-102ADEB88A0C}"/>
              </a:ext>
            </a:extLst>
          </p:cNvPr>
          <p:cNvSpPr/>
          <p:nvPr/>
        </p:nvSpPr>
        <p:spPr>
          <a:xfrm>
            <a:off x="7236296" y="3716522"/>
            <a:ext cx="638439" cy="13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Rectangle">
            <a:extLst>
              <a:ext uri="{FF2B5EF4-FFF2-40B4-BE49-F238E27FC236}">
                <a16:creationId xmlns:a16="http://schemas.microsoft.com/office/drawing/2014/main" id="{35C68050-3678-4D2C-B74F-BE1CB4582B8B}"/>
              </a:ext>
            </a:extLst>
          </p:cNvPr>
          <p:cNvSpPr/>
          <p:nvPr/>
        </p:nvSpPr>
        <p:spPr>
          <a:xfrm>
            <a:off x="6887879" y="4103505"/>
            <a:ext cx="1028801" cy="596900"/>
          </a:xfrm>
          <a:prstGeom prst="rect">
            <a:avLst/>
          </a:prstGeom>
          <a:solidFill>
            <a:srgbClr val="FF000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5C6228FD-34A7-44F9-9984-C6A5145B809C}"/>
              </a:ext>
            </a:extLst>
          </p:cNvPr>
          <p:cNvSpPr/>
          <p:nvPr/>
        </p:nvSpPr>
        <p:spPr>
          <a:xfrm>
            <a:off x="4673702" y="4393553"/>
            <a:ext cx="2742613" cy="151569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81B49C98-EDA4-45DF-A1A3-8544E0D20E60}"/>
              </a:ext>
            </a:extLst>
          </p:cNvPr>
          <p:cNvSpPr txBox="1"/>
          <p:nvPr/>
        </p:nvSpPr>
        <p:spPr>
          <a:xfrm>
            <a:off x="6962380" y="3625860"/>
            <a:ext cx="190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calorimeter</a:t>
            </a:r>
            <a:endParaRPr kumimoji="1" lang="ja-JP" altLang="en-US" sz="2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D18E935-1B82-4F86-BF84-9FA7CE9239BB}"/>
              </a:ext>
            </a:extLst>
          </p:cNvPr>
          <p:cNvSpPr txBox="1"/>
          <p:nvPr/>
        </p:nvSpPr>
        <p:spPr>
          <a:xfrm>
            <a:off x="3851920" y="4545124"/>
            <a:ext cx="190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L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dirty="0"/>
              <a:t>He target</a:t>
            </a:r>
            <a:endParaRPr kumimoji="1" lang="ja-JP" altLang="en-US" sz="2800" b="1" dirty="0"/>
          </a:p>
        </p:txBody>
      </p:sp>
      <p:sp>
        <p:nvSpPr>
          <p:cNvPr id="85" name="Line">
            <a:extLst>
              <a:ext uri="{FF2B5EF4-FFF2-40B4-BE49-F238E27FC236}">
                <a16:creationId xmlns:a16="http://schemas.microsoft.com/office/drawing/2014/main" id="{3AFBD4BD-D051-4FA0-B03D-5DFB9AAA6DAE}"/>
              </a:ext>
            </a:extLst>
          </p:cNvPr>
          <p:cNvSpPr/>
          <p:nvPr/>
        </p:nvSpPr>
        <p:spPr>
          <a:xfrm>
            <a:off x="4715023" y="4411222"/>
            <a:ext cx="2620520" cy="6384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B25A22F-8245-4A6F-849D-9943A650D7C7}"/>
              </a:ext>
            </a:extLst>
          </p:cNvPr>
          <p:cNvSpPr txBox="1"/>
          <p:nvPr/>
        </p:nvSpPr>
        <p:spPr>
          <a:xfrm>
            <a:off x="2171438" y="1911642"/>
            <a:ext cx="535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Cylindrical Detector System (CDS)</a:t>
            </a:r>
            <a:endParaRPr kumimoji="1" lang="ja-JP" altLang="en-US" sz="28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58235B7-29C4-4B82-A49A-FD78D7F138F4}"/>
              </a:ext>
            </a:extLst>
          </p:cNvPr>
          <p:cNvSpPr txBox="1"/>
          <p:nvPr/>
        </p:nvSpPr>
        <p:spPr>
          <a:xfrm>
            <a:off x="-52073" y="3465004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1 GeV/c</a:t>
            </a:r>
          </a:p>
          <a:p>
            <a:pPr algn="ctr"/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 beam</a:t>
            </a:r>
            <a:endParaRPr kumimoji="1" lang="ja-JP" altLang="en-US" sz="28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AA7E3946-1A1C-472F-B98F-02F1A6D2ACEA}"/>
              </a:ext>
            </a:extLst>
          </p:cNvPr>
          <p:cNvSpPr txBox="1"/>
          <p:nvPr/>
        </p:nvSpPr>
        <p:spPr>
          <a:xfrm>
            <a:off x="1231424" y="3126450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T0</a:t>
            </a:r>
            <a:endParaRPr kumimoji="1" lang="ja-JP" altLang="en-US" sz="1600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2536889C-A86F-4DFE-B321-9D91161674DB}"/>
              </a:ext>
            </a:extLst>
          </p:cNvPr>
          <p:cNvSpPr txBox="1"/>
          <p:nvPr/>
        </p:nvSpPr>
        <p:spPr>
          <a:xfrm>
            <a:off x="6541684" y="3168261"/>
            <a:ext cx="76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Charge</a:t>
            </a:r>
          </a:p>
          <a:p>
            <a:pPr algn="ctr"/>
            <a:r>
              <a:rPr kumimoji="1" lang="en-US" altLang="ja-JP" sz="1600" dirty="0"/>
              <a:t>Veto</a:t>
            </a:r>
            <a:endParaRPr kumimoji="1" lang="ja-JP" altLang="en-US" sz="1600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CAAE487E-3409-4BAD-9CB0-534BDF4304AB}"/>
              </a:ext>
            </a:extLst>
          </p:cNvPr>
          <p:cNvSpPr txBox="1"/>
          <p:nvPr/>
        </p:nvSpPr>
        <p:spPr>
          <a:xfrm>
            <a:off x="4442676" y="332098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3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D9AB7C58-06BA-4904-8F88-EB3AE5948FD6}"/>
              </a:ext>
            </a:extLst>
          </p:cNvPr>
          <p:cNvSpPr txBox="1"/>
          <p:nvPr/>
        </p:nvSpPr>
        <p:spPr>
          <a:xfrm>
            <a:off x="5976156" y="3870543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CA845B-5519-4D60-BC0F-3CA98C792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74" t="5879" r="46456"/>
          <a:stretch/>
        </p:blipFill>
        <p:spPr>
          <a:xfrm>
            <a:off x="-149195" y="42805"/>
            <a:ext cx="5076564" cy="4525548"/>
          </a:xfrm>
          <a:prstGeom prst="rect">
            <a:avLst/>
          </a:prstGeom>
        </p:spPr>
      </p:pic>
      <p:pic>
        <p:nvPicPr>
          <p:cNvPr id="30" name="IMG_9759.jpg" descr="IMG_9759.jpg">
            <a:extLst>
              <a:ext uri="{FF2B5EF4-FFF2-40B4-BE49-F238E27FC236}">
                <a16:creationId xmlns:a16="http://schemas.microsoft.com/office/drawing/2014/main" id="{616F1C5C-3CF1-4E23-A24B-10DBC36D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4266555" y="2001679"/>
            <a:ext cx="4162561" cy="5550082"/>
          </a:xfrm>
          <a:prstGeom prst="rect">
            <a:avLst/>
          </a:prstGeom>
          <a:ln w="63500">
            <a:solidFill>
              <a:schemeClr val="bg1"/>
            </a:solidFill>
            <a:miter lim="400000"/>
          </a:ln>
        </p:spPr>
      </p:pic>
      <p:pic>
        <p:nvPicPr>
          <p:cNvPr id="31" name="Screen Shot 2018-07-11 at 16.05.44.png" descr="Screen Shot 2018-07-11 at 16.05.44.png">
            <a:extLst>
              <a:ext uri="{FF2B5EF4-FFF2-40B4-BE49-F238E27FC236}">
                <a16:creationId xmlns:a16="http://schemas.microsoft.com/office/drawing/2014/main" id="{F03059BB-03F8-483D-93AF-C2FFE1FDE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4792" y="5496167"/>
            <a:ext cx="2245844" cy="1253188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E65B9AB-306D-4A50-936C-720783731A5D}"/>
              </a:ext>
            </a:extLst>
          </p:cNvPr>
          <p:cNvSpPr txBox="1"/>
          <p:nvPr/>
        </p:nvSpPr>
        <p:spPr>
          <a:xfrm>
            <a:off x="1979712" y="404664"/>
            <a:ext cx="23927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L</a:t>
            </a:r>
            <a:r>
              <a:rPr kumimoji="1" lang="en-US" altLang="ja-JP" sz="2400" b="1" baseline="30000" dirty="0">
                <a:solidFill>
                  <a:srgbClr val="FFFF00"/>
                </a:solidFill>
              </a:rPr>
              <a:t>3</a:t>
            </a:r>
            <a:r>
              <a:rPr kumimoji="1" lang="en-US" altLang="ja-JP" sz="2400" b="1" dirty="0">
                <a:solidFill>
                  <a:srgbClr val="FFFF00"/>
                </a:solidFill>
              </a:rPr>
              <a:t>He target@E62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51E68047-C84F-4EB5-95E6-DBF8D1F53DED}"/>
              </a:ext>
            </a:extLst>
          </p:cNvPr>
          <p:cNvSpPr txBox="1"/>
          <p:nvPr/>
        </p:nvSpPr>
        <p:spPr>
          <a:xfrm>
            <a:off x="55750" y="57091"/>
            <a:ext cx="4130427" cy="954107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Beam spectrometer &amp; CDS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Ready</a:t>
            </a:r>
            <a:endParaRPr kumimoji="1" lang="ja-JP" altLang="en-US" sz="2800" b="1" dirty="0"/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7D72277F-86FC-4853-B19E-35EC9E0DB6E8}"/>
              </a:ext>
            </a:extLst>
          </p:cNvPr>
          <p:cNvSpPr txBox="1"/>
          <p:nvPr/>
        </p:nvSpPr>
        <p:spPr>
          <a:xfrm>
            <a:off x="19063" y="109473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CDS@E57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1782F8F6-67CA-45E9-BC76-E23D7332491B}"/>
              </a:ext>
            </a:extLst>
          </p:cNvPr>
          <p:cNvSpPr txBox="1"/>
          <p:nvPr/>
        </p:nvSpPr>
        <p:spPr>
          <a:xfrm>
            <a:off x="3636489" y="2708920"/>
            <a:ext cx="3412220" cy="181588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PbF2 Calorimeter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40 sets on hand &amp; Will be ready by the beginning of 2020</a:t>
            </a:r>
            <a:endParaRPr kumimoji="1" lang="ja-JP" altLang="en-US" sz="2800" b="1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D1FCDC0-07B1-4333-9FB5-33C7C58CC22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690"/>
          <a:stretch/>
        </p:blipFill>
        <p:spPr>
          <a:xfrm>
            <a:off x="1994481" y="360983"/>
            <a:ext cx="5063766" cy="6166872"/>
          </a:xfrm>
          <a:prstGeom prst="rect">
            <a:avLst/>
          </a:prstGeom>
          <a:ln w="63500">
            <a:solidFill>
              <a:schemeClr val="bg1"/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4960735F-3D64-47CC-BA90-2BE3EA85BE40}"/>
              </a:ext>
            </a:extLst>
          </p:cNvPr>
          <p:cNvSpPr txBox="1"/>
          <p:nvPr/>
        </p:nvSpPr>
        <p:spPr>
          <a:xfrm>
            <a:off x="2018378" y="4660580"/>
            <a:ext cx="3735769" cy="181588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L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dirty="0"/>
              <a:t>He target system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500l </a:t>
            </a:r>
            <a:r>
              <a:rPr kumimoji="1" lang="en-US" altLang="ja-JP" sz="2800" b="1" baseline="30000" dirty="0">
                <a:sym typeface="Wingdings" panose="05000000000000000000" pitchFamily="2" charset="2"/>
              </a:rPr>
              <a:t>3</a:t>
            </a:r>
            <a:r>
              <a:rPr kumimoji="1" lang="en-US" altLang="ja-JP" sz="2800" b="1" dirty="0">
                <a:sym typeface="Wingdings" panose="05000000000000000000" pitchFamily="2" charset="2"/>
              </a:rPr>
              <a:t>He in hand &amp; Will be ready by the beginning of 2020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897309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Untitled.png">
            <a:extLst>
              <a:ext uri="{FF2B5EF4-FFF2-40B4-BE49-F238E27FC236}">
                <a16:creationId xmlns:a16="http://schemas.microsoft.com/office/drawing/2014/main" id="{784C394F-F175-4EE3-A03F-39AA6E3B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456" y="1024250"/>
            <a:ext cx="5577278" cy="379963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Expected </a:t>
            </a:r>
            <a:r>
              <a:rPr lang="en-US" altLang="ja-JP" b="1" dirty="0">
                <a:latin typeface="Symbol" panose="05050102010706020507" pitchFamily="18" charset="2"/>
              </a:rPr>
              <a:t>p</a:t>
            </a:r>
            <a:r>
              <a:rPr lang="en-US" altLang="ja-JP" b="1" baseline="30000" dirty="0">
                <a:latin typeface="Symbol" panose="05050102010706020507" pitchFamily="18" charset="2"/>
              </a:rPr>
              <a:t>-</a:t>
            </a:r>
            <a:r>
              <a:rPr lang="en-US" altLang="ja-JP" b="1" dirty="0">
                <a:latin typeface="+mn-lt"/>
              </a:rPr>
              <a:t> Spectrum of </a:t>
            </a:r>
            <a:r>
              <a:rPr lang="en-US" altLang="ja-JP" b="1" baseline="30000" dirty="0">
                <a:latin typeface="+mn-lt"/>
              </a:rPr>
              <a:t>3</a:t>
            </a:r>
            <a:r>
              <a:rPr lang="en-US" altLang="ja-JP" b="1" baseline="-25000" dirty="0">
                <a:latin typeface="Symbol" panose="05050102010706020507" pitchFamily="18" charset="2"/>
              </a:rPr>
              <a:t>L</a:t>
            </a:r>
            <a:r>
              <a:rPr lang="en-US" altLang="ja-JP" b="1" dirty="0">
                <a:latin typeface="+mn-lt"/>
              </a:rPr>
              <a:t>H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4954152"/>
            <a:ext cx="8227826" cy="2003240"/>
          </a:xfrm>
        </p:spPr>
        <p:txBody>
          <a:bodyPr>
            <a:normAutofit fontScale="92500" lnSpcReduction="10000"/>
          </a:bodyPr>
          <a:lstStyle/>
          <a:p>
            <a:r>
              <a:rPr lang="en-US" altLang="ja-JP" dirty="0"/>
              <a:t>The spectrum with </a:t>
            </a:r>
            <a:r>
              <a:rPr lang="en-US" altLang="ja-JP" b="1" dirty="0"/>
              <a:t>~4 weeks</a:t>
            </a:r>
            <a:r>
              <a:rPr lang="en-US" altLang="ja-JP" dirty="0"/>
              <a:t> data taking at </a:t>
            </a:r>
            <a:r>
              <a:rPr lang="en-US" altLang="ja-JP" b="1" dirty="0"/>
              <a:t>50kW</a:t>
            </a:r>
            <a:endParaRPr kumimoji="1" lang="en-US" altLang="ja-JP" b="1" dirty="0"/>
          </a:p>
          <a:p>
            <a:pPr lvl="1"/>
            <a:r>
              <a:rPr kumimoji="1" lang="en-US" altLang="ja-JP" dirty="0"/>
              <a:t># of expected signal is ~1k</a:t>
            </a:r>
          </a:p>
          <a:p>
            <a:pPr lvl="1"/>
            <a:r>
              <a:rPr kumimoji="1" lang="en-US" altLang="ja-JP" dirty="0"/>
              <a:t>BG is estimated with MC based on Geant4 using K</a:t>
            </a:r>
            <a:r>
              <a:rPr kumimoji="1" lang="en-US" altLang="ja-JP" baseline="30000" dirty="0"/>
              <a:t>-</a:t>
            </a:r>
            <a:r>
              <a:rPr kumimoji="1" lang="en-US" altLang="ja-JP" dirty="0"/>
              <a:t> + p reactions.</a:t>
            </a:r>
          </a:p>
          <a:p>
            <a:pPr lvl="2"/>
            <a:r>
              <a:rPr kumimoji="1" lang="en-US" altLang="ja-JP" b="1" dirty="0">
                <a:solidFill>
                  <a:srgbClr val="0070C0"/>
                </a:solidFill>
              </a:rPr>
              <a:t>K</a:t>
            </a:r>
            <a:r>
              <a:rPr kumimoji="1" lang="en-US" altLang="ja-JP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b="1" dirty="0">
                <a:solidFill>
                  <a:srgbClr val="0070C0"/>
                </a:solidFill>
              </a:rPr>
              <a:t>p</a:t>
            </a:r>
            <a:r>
              <a:rPr kumimoji="1" lang="en-US" altLang="ja-JP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b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  <a:r>
              <a:rPr kumimoji="1" lang="en-US" altLang="ja-JP" b="1" baseline="300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kumimoji="1" lang="en-US" altLang="ja-JP" b="1" dirty="0">
                <a:solidFill>
                  <a:srgbClr val="0070C0"/>
                </a:solidFill>
                <a:sym typeface="Wingdings" panose="05000000000000000000" pitchFamily="2" charset="2"/>
              </a:rPr>
              <a:t> ~ 3.5 mb is dominant</a:t>
            </a:r>
          </a:p>
          <a:p>
            <a:pPr lvl="2"/>
            <a:r>
              <a:rPr lang="en-US" altLang="ja-JP" dirty="0"/>
              <a:t>K</a:t>
            </a:r>
            <a:r>
              <a:rPr lang="en-US" altLang="ja-JP" baseline="30000" dirty="0"/>
              <a:t>-</a:t>
            </a:r>
            <a:r>
              <a:rPr lang="en-US" altLang="ja-JP" dirty="0"/>
              <a:t>p</a:t>
            </a:r>
            <a:r>
              <a:rPr lang="en-US" altLang="ja-JP" dirty="0">
                <a:sym typeface="Wingdings" panose="05000000000000000000" pitchFamily="2" charset="2"/>
              </a:rPr>
              <a:t>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lang="en-US" altLang="ja-JP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lang="en-US" altLang="ja-JP" dirty="0">
                <a:sym typeface="Wingdings" panose="05000000000000000000" pitchFamily="2" charset="2"/>
              </a:rPr>
              <a:t> ~ 0.9 mb and </a:t>
            </a:r>
            <a:r>
              <a:rPr kumimoji="1" lang="en-US" altLang="ja-JP" dirty="0">
                <a:sym typeface="Wingdings" panose="05000000000000000000" pitchFamily="2" charset="2"/>
              </a:rPr>
              <a:t>K</a:t>
            </a:r>
            <a:r>
              <a:rPr kumimoji="1" lang="en-US" altLang="ja-JP" baseline="30000" dirty="0">
                <a:sym typeface="Wingdings" panose="05000000000000000000" pitchFamily="2" charset="2"/>
              </a:rPr>
              <a:t>-</a:t>
            </a:r>
            <a:r>
              <a:rPr kumimoji="1" lang="en-US" altLang="ja-JP" dirty="0">
                <a:sym typeface="Wingdings" panose="05000000000000000000" pitchFamily="2" charset="2"/>
              </a:rPr>
              <a:t>n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S</a:t>
            </a:r>
            <a:r>
              <a:rPr kumimoji="1" lang="en-US" altLang="ja-JP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kumimoji="1" lang="en-US" altLang="ja-JP" dirty="0">
                <a:sym typeface="Wingdings" panose="05000000000000000000" pitchFamily="2" charset="2"/>
              </a:rPr>
              <a:t> ~ 0.9 mb are suppressed by </a:t>
            </a:r>
            <a:r>
              <a:rPr kumimoji="1" lang="en-US" altLang="ja-JP" dirty="0">
                <a:latin typeface="Symbol" panose="05050102010706020507" pitchFamily="18" charset="2"/>
                <a:sym typeface="Wingdings" panose="05000000000000000000" pitchFamily="2" charset="2"/>
              </a:rPr>
              <a:t>D</a:t>
            </a:r>
            <a:r>
              <a:rPr kumimoji="1" lang="en-US" altLang="ja-JP" dirty="0">
                <a:sym typeface="Wingdings" panose="05000000000000000000" pitchFamily="2" charset="2"/>
              </a:rPr>
              <a:t>E cut of the calorimeter (&gt;600MeV)</a:t>
            </a:r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7108" y="6556263"/>
            <a:ext cx="2057400" cy="365125"/>
          </a:xfrm>
        </p:spPr>
        <p:txBody>
          <a:bodyPr/>
          <a:lstStyle/>
          <a:p>
            <a:fld id="{62ABF063-ACC1-4BF9-83B4-8072BAB71D88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4D9F4DF2-ABDF-439B-9E94-0B40CDAD4748}"/>
              </a:ext>
            </a:extLst>
          </p:cNvPr>
          <p:cNvCxnSpPr>
            <a:cxnSpLocks/>
          </p:cNvCxnSpPr>
          <p:nvPr/>
        </p:nvCxnSpPr>
        <p:spPr>
          <a:xfrm>
            <a:off x="4314060" y="2132856"/>
            <a:ext cx="0" cy="288032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BAD2B83-A1C3-434B-B2CF-D6828B8FE670}"/>
              </a:ext>
            </a:extLst>
          </p:cNvPr>
          <p:cNvSpPr txBox="1"/>
          <p:nvPr/>
        </p:nvSpPr>
        <p:spPr>
          <a:xfrm>
            <a:off x="3614959" y="1412776"/>
            <a:ext cx="14281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Signal</a:t>
            </a:r>
            <a:endParaRPr kumimoji="1" lang="en-US" altLang="ja-JP" sz="2400" b="1" dirty="0">
              <a:solidFill>
                <a:srgbClr val="FF0000"/>
              </a:solidFill>
            </a:endParaRP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(~114MeV/c)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DC91346-2FB8-4220-A35D-4B5693D0CAC2}"/>
              </a:ext>
            </a:extLst>
          </p:cNvPr>
          <p:cNvSpPr txBox="1"/>
          <p:nvPr/>
        </p:nvSpPr>
        <p:spPr>
          <a:xfrm>
            <a:off x="4579467" y="2913305"/>
            <a:ext cx="1951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BG from QF</a:t>
            </a:r>
          </a:p>
          <a:p>
            <a:pPr algn="ctr"/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400" b="1" baseline="30000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kumimoji="1"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decay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45656AC-15D6-4AA7-AC60-A73E17D23842}"/>
              </a:ext>
            </a:extLst>
          </p:cNvPr>
          <p:cNvSpPr txBox="1"/>
          <p:nvPr/>
        </p:nvSpPr>
        <p:spPr>
          <a:xfrm>
            <a:off x="2681334" y="1448780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ED8987-AB48-437B-BB31-892CADEC7DFD}"/>
              </a:ext>
            </a:extLst>
          </p:cNvPr>
          <p:cNvSpPr txBox="1"/>
          <p:nvPr/>
        </p:nvSpPr>
        <p:spPr>
          <a:xfrm>
            <a:off x="4276829" y="4581128"/>
            <a:ext cx="2948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momentum * charge [GeV/c]</a:t>
            </a:r>
            <a:endParaRPr kumimoji="1" lang="ja-JP" altLang="en-US" b="1" dirty="0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9F9DA3-3F75-416F-B7C8-F4F6324E5597}"/>
              </a:ext>
            </a:extLst>
          </p:cNvPr>
          <p:cNvSpPr txBox="1"/>
          <p:nvPr/>
        </p:nvSpPr>
        <p:spPr>
          <a:xfrm>
            <a:off x="27579" y="3474299"/>
            <a:ext cx="2230098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Expected Signal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(theoretical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8D08D8F-227B-4A04-B3AE-EF05D2426E8B}"/>
              </a:ext>
            </a:extLst>
          </p:cNvPr>
          <p:cNvSpPr txBox="1"/>
          <p:nvPr/>
        </p:nvSpPr>
        <p:spPr>
          <a:xfrm>
            <a:off x="7221475" y="3482093"/>
            <a:ext cx="1828065" cy="8309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Sim. BG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with Geant4</a:t>
            </a:r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5AAE06E-FCE0-4FF4-9961-FE5D1B0C6681}"/>
              </a:ext>
            </a:extLst>
          </p:cNvPr>
          <p:cNvCxnSpPr>
            <a:cxnSpLocks/>
          </p:cNvCxnSpPr>
          <p:nvPr/>
        </p:nvCxnSpPr>
        <p:spPr>
          <a:xfrm>
            <a:off x="2123728" y="3889797"/>
            <a:ext cx="2153101" cy="4055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矢印コネクタ 17">
            <a:extLst>
              <a:ext uri="{FF2B5EF4-FFF2-40B4-BE49-F238E27FC236}">
                <a16:creationId xmlns:a16="http://schemas.microsoft.com/office/drawing/2014/main" id="{75B5A9AC-FF96-4953-8AA5-16E8B53F89E9}"/>
              </a:ext>
            </a:extLst>
          </p:cNvPr>
          <p:cNvCxnSpPr>
            <a:cxnSpLocks/>
            <a:stCxn id="16" idx="1"/>
          </p:cNvCxnSpPr>
          <p:nvPr/>
        </p:nvCxnSpPr>
        <p:spPr>
          <a:xfrm flipH="1">
            <a:off x="6194292" y="3897592"/>
            <a:ext cx="1027183" cy="268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669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Untitled.png" descr="Untitled.png">
            <a:extLst>
              <a:ext uri="{FF2B5EF4-FFF2-40B4-BE49-F238E27FC236}">
                <a16:creationId xmlns:a16="http://schemas.microsoft.com/office/drawing/2014/main" id="{A7D3A77B-E550-4109-BD73-67A7D976A4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18891" y="2841690"/>
            <a:ext cx="6092553" cy="392786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75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Lifetime Evaluation</a:t>
            </a:r>
            <a:endParaRPr kumimoji="1" lang="ja-JP" altLang="en-US" b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8325845-73E5-47D7-B457-4187472CC0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496" y="4154354"/>
                <a:ext cx="3635976" cy="194588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ja-JP" sz="2400" dirty="0"/>
                  <a:t>The </a:t>
                </a:r>
                <a:r>
                  <a:rPr lang="en-US" altLang="ja-JP" sz="2400" b="1" dirty="0"/>
                  <a:t>lifetime </a:t>
                </a:r>
                <a:r>
                  <a:rPr lang="en-US" altLang="ja-JP" sz="2400" b="1" dirty="0">
                    <a:latin typeface="Symbol" panose="05050102010706020507" pitchFamily="18" charset="2"/>
                  </a:rPr>
                  <a:t>t</a:t>
                </a:r>
                <a:r>
                  <a:rPr lang="en-US" altLang="ja-JP" sz="2400" b="1" baseline="-25000" dirty="0">
                    <a:latin typeface="Symbol" panose="05050102010706020507" pitchFamily="18" charset="2"/>
                  </a:rPr>
                  <a:t>0</a:t>
                </a:r>
                <a:r>
                  <a:rPr lang="en-US" altLang="ja-JP" sz="2400" dirty="0">
                    <a:latin typeface="Symbol" panose="05050102010706020507" pitchFamily="18" charset="2"/>
                  </a:rPr>
                  <a:t> </a:t>
                </a:r>
                <a:r>
                  <a:rPr lang="en-US" altLang="ja-JP" sz="2400" dirty="0"/>
                  <a:t>is derived with the </a:t>
                </a:r>
                <a:r>
                  <a:rPr lang="en-US" altLang="ja-JP" sz="2400" b="1" dirty="0"/>
                  <a:t>exp(-</a:t>
                </a:r>
                <a:r>
                  <a:rPr lang="en-US" altLang="ja-JP" sz="2400" b="1" dirty="0">
                    <a:latin typeface="Symbol" panose="05050102010706020507" pitchFamily="18" charset="2"/>
                  </a:rPr>
                  <a:t>t/t</a:t>
                </a:r>
                <a:r>
                  <a:rPr lang="en-US" altLang="ja-JP" sz="2400" b="1" baseline="-25000" dirty="0">
                    <a:latin typeface="Symbol" panose="05050102010706020507" pitchFamily="18" charset="2"/>
                  </a:rPr>
                  <a:t>0</a:t>
                </a:r>
                <a:r>
                  <a:rPr lang="en-US" altLang="ja-JP" sz="2400" b="1" dirty="0"/>
                  <a:t>)</a:t>
                </a:r>
                <a:r>
                  <a:rPr lang="en-US" altLang="ja-JP" sz="2400" dirty="0"/>
                  <a:t> function convoluted with the CDS response function </a:t>
                </a:r>
                <a14:m>
                  <m:oMath xmlns:m="http://schemas.openxmlformats.org/officeDocument/2006/math"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𝑹</m:t>
                    </m:r>
                    <m:r>
                      <a:rPr lang="en-US" altLang="ja-JP" sz="2400" b="1" i="1" smtClean="0">
                        <a:latin typeface="Cambria Math" panose="02040503050406030204" pitchFamily="18" charset="0"/>
                      </a:rPr>
                      <m:t>()</m:t>
                    </m:r>
                  </m:oMath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8325845-73E5-47D7-B457-4187472CC0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4154354"/>
                <a:ext cx="3635976" cy="1945882"/>
              </a:xfrm>
              <a:blipFill>
                <a:blip r:embed="rId3"/>
                <a:stretch>
                  <a:fillRect l="-2685" t="-5000" r="-2852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12</a:t>
            </a:fld>
            <a:endParaRPr kumimoji="1" lang="ja-JP" altLang="en-US"/>
          </a:p>
        </p:txBody>
      </p:sp>
      <p:pic>
        <p:nvPicPr>
          <p:cNvPr id="6" name="Untitled.png">
            <a:extLst>
              <a:ext uri="{FF2B5EF4-FFF2-40B4-BE49-F238E27FC236}">
                <a16:creationId xmlns:a16="http://schemas.microsoft.com/office/drawing/2014/main" id="{F1EBA0D5-8435-4F35-9CC9-31B0458A9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78" y="872716"/>
            <a:ext cx="4250914" cy="289602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CA5FFDA9-E677-4F17-87A7-145293E77967}"/>
              </a:ext>
            </a:extLst>
          </p:cNvPr>
          <p:cNvSpPr/>
          <p:nvPr/>
        </p:nvSpPr>
        <p:spPr>
          <a:xfrm>
            <a:off x="2022251" y="1901260"/>
            <a:ext cx="209489" cy="1585938"/>
          </a:xfrm>
          <a:prstGeom prst="rect">
            <a:avLst/>
          </a:prstGeom>
          <a:blipFill>
            <a:blip r:embed="rId5">
              <a:alphaModFix amt="6000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Rectangle">
            <a:extLst>
              <a:ext uri="{FF2B5EF4-FFF2-40B4-BE49-F238E27FC236}">
                <a16:creationId xmlns:a16="http://schemas.microsoft.com/office/drawing/2014/main" id="{010A8E07-DF56-4671-8238-6A1324522E7B}"/>
              </a:ext>
            </a:extLst>
          </p:cNvPr>
          <p:cNvSpPr/>
          <p:nvPr/>
        </p:nvSpPr>
        <p:spPr>
          <a:xfrm>
            <a:off x="1439652" y="2945376"/>
            <a:ext cx="180020" cy="545946"/>
          </a:xfrm>
          <a:prstGeom prst="rect">
            <a:avLst/>
          </a:prstGeom>
          <a:blipFill>
            <a:blip r:embed="rId5">
              <a:alphaModFix amt="60000"/>
            </a:blip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" name="background…">
            <a:extLst>
              <a:ext uri="{FF2B5EF4-FFF2-40B4-BE49-F238E27FC236}">
                <a16:creationId xmlns:a16="http://schemas.microsoft.com/office/drawing/2014/main" id="{A60335E9-CD24-44E9-836D-432338296959}"/>
              </a:ext>
            </a:extLst>
          </p:cNvPr>
          <p:cNvSpPr txBox="1"/>
          <p:nvPr/>
        </p:nvSpPr>
        <p:spPr>
          <a:xfrm>
            <a:off x="2267744" y="1817919"/>
            <a:ext cx="1952842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 sz="2500">
                <a:solidFill>
                  <a:srgbClr val="0433FF"/>
                </a:solidFill>
              </a:defRPr>
            </a:pPr>
            <a:r>
              <a:rPr lang="en-US" sz="2400" dirty="0"/>
              <a:t>BG</a:t>
            </a:r>
            <a:r>
              <a:rPr lang="en-US" altLang="ja-JP" sz="2400" dirty="0"/>
              <a:t> s</a:t>
            </a:r>
            <a:r>
              <a:rPr sz="2400" dirty="0"/>
              <a:t>ubtraction</a:t>
            </a:r>
            <a:endParaRPr lang="en-US" altLang="ja-JP" sz="2400" dirty="0"/>
          </a:p>
          <a:p>
            <a:pPr algn="ctr">
              <a:defRPr sz="2500">
                <a:solidFill>
                  <a:srgbClr val="0433FF"/>
                </a:solidFill>
              </a:defRPr>
            </a:pPr>
            <a:r>
              <a:rPr lang="en-US" sz="2400" dirty="0"/>
              <a:t>w/ side-band</a:t>
            </a:r>
            <a:endParaRPr sz="2400" dirty="0"/>
          </a:p>
        </p:txBody>
      </p:sp>
      <p:pic>
        <p:nvPicPr>
          <p:cNvPr id="10" name="Connection Line" descr="Connection Line">
            <a:extLst>
              <a:ext uri="{FF2B5EF4-FFF2-40B4-BE49-F238E27FC236}">
                <a16:creationId xmlns:a16="http://schemas.microsoft.com/office/drawing/2014/main" id="{CBC58425-C560-45DD-836E-96FF4FC8D29D}"/>
              </a:ext>
            </a:extLst>
          </p:cNvPr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385716" y="2625301"/>
            <a:ext cx="780824" cy="73642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45B71C8-E623-49EA-A089-5DD4484A0D54}"/>
              </a:ext>
            </a:extLst>
          </p:cNvPr>
          <p:cNvSpPr txBox="1"/>
          <p:nvPr/>
        </p:nvSpPr>
        <p:spPr>
          <a:xfrm>
            <a:off x="7160634" y="5121188"/>
            <a:ext cx="1071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00B050"/>
                </a:solidFill>
              </a:rPr>
              <a:t>Signal</a:t>
            </a:r>
            <a:endParaRPr kumimoji="1" lang="en-US" altLang="ja-JP" sz="2400" b="1" dirty="0">
              <a:solidFill>
                <a:srgbClr val="00B05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6D1415B-9794-44F2-9289-D8B4B05DCFEA}"/>
              </a:ext>
            </a:extLst>
          </p:cNvPr>
          <p:cNvSpPr txBox="1"/>
          <p:nvPr/>
        </p:nvSpPr>
        <p:spPr>
          <a:xfrm>
            <a:off x="6122093" y="4077072"/>
            <a:ext cx="19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Side-band BG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DB90D3E9-5A0E-4040-8255-C48FE1367497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724128" y="5382798"/>
            <a:ext cx="1436506" cy="818510"/>
          </a:xfrm>
          <a:prstGeom prst="straightConnector1">
            <a:avLst/>
          </a:prstGeom>
          <a:ln w="635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5DFD79AE-4383-421E-BB3A-E526E0F8E301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5766826" y="4538737"/>
            <a:ext cx="1308413" cy="582451"/>
          </a:xfrm>
          <a:prstGeom prst="straightConnector1">
            <a:avLst/>
          </a:prstGeom>
          <a:ln w="63500">
            <a:solidFill>
              <a:srgbClr val="0070C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F0617CF9-B568-4AB0-8153-B5AEA9D463F7}"/>
              </a:ext>
            </a:extLst>
          </p:cNvPr>
          <p:cNvGrpSpPr/>
          <p:nvPr/>
        </p:nvGrpSpPr>
        <p:grpSpPr>
          <a:xfrm>
            <a:off x="4211960" y="2168860"/>
            <a:ext cx="4392488" cy="1008112"/>
            <a:chOff x="4247964" y="2168860"/>
            <a:chExt cx="4392488" cy="1008112"/>
          </a:xfrm>
        </p:grpSpPr>
        <p:sp>
          <p:nvSpPr>
            <p:cNvPr id="24" name="四角形: 角を丸くする 23">
              <a:extLst>
                <a:ext uri="{FF2B5EF4-FFF2-40B4-BE49-F238E27FC236}">
                  <a16:creationId xmlns:a16="http://schemas.microsoft.com/office/drawing/2014/main" id="{9CF287B6-C1C1-4A84-B1D0-BF414EDF34A6}"/>
                </a:ext>
              </a:extLst>
            </p:cNvPr>
            <p:cNvSpPr/>
            <p:nvPr/>
          </p:nvSpPr>
          <p:spPr>
            <a:xfrm>
              <a:off x="4247964" y="2172855"/>
              <a:ext cx="4392488" cy="100411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D7869AE4-A34B-49D2-A68C-E47460BF509F}"/>
                </a:ext>
              </a:extLst>
            </p:cNvPr>
            <p:cNvSpPr txBox="1"/>
            <p:nvPr/>
          </p:nvSpPr>
          <p:spPr>
            <a:xfrm>
              <a:off x="4851203" y="2168860"/>
              <a:ext cx="33572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2800" dirty="0"/>
                <a:t>delayed decay time </a:t>
              </a:r>
              <a:r>
                <a:rPr kumimoji="1" lang="en-US" altLang="ja-JP" sz="2800" b="1" dirty="0">
                  <a:latin typeface="Symbol" panose="05050102010706020507" pitchFamily="18" charset="2"/>
                </a:rPr>
                <a:t>t</a:t>
              </a:r>
              <a:r>
                <a:rPr kumimoji="1" lang="en-US" altLang="ja-JP" sz="2800" dirty="0">
                  <a:latin typeface="Symbol" panose="05050102010706020507" pitchFamily="18" charset="2"/>
                </a:rPr>
                <a:t>:</a:t>
              </a:r>
              <a:endParaRPr kumimoji="1" lang="ja-JP" altLang="en-US" sz="2800" baseline="-25000" dirty="0"/>
            </a:p>
          </p:txBody>
        </p:sp>
        <p:cxnSp>
          <p:nvCxnSpPr>
            <p:cNvPr id="27" name="直線コネクタ 26">
              <a:extLst>
                <a:ext uri="{FF2B5EF4-FFF2-40B4-BE49-F238E27FC236}">
                  <a16:creationId xmlns:a16="http://schemas.microsoft.com/office/drawing/2014/main" id="{B91C7165-7903-4902-8D9E-721EEC54DFC9}"/>
                </a:ext>
              </a:extLst>
            </p:cNvPr>
            <p:cNvCxnSpPr/>
            <p:nvPr/>
          </p:nvCxnSpPr>
          <p:spPr>
            <a:xfrm>
              <a:off x="7992380" y="3032956"/>
              <a:ext cx="396044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A251DEBA-DE75-412C-A877-F65D5D8BE7CE}"/>
                    </a:ext>
                  </a:extLst>
                </p:cNvPr>
                <p:cNvSpPr txBox="1"/>
                <p:nvPr/>
              </p:nvSpPr>
              <p:spPr>
                <a:xfrm>
                  <a:off x="4391980" y="2672916"/>
                  <a:ext cx="3948773" cy="3693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𝑪𝑫𝑯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𝒃𝒆𝒂𝒎</m:t>
                            </m:r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ja-JP" sz="24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sSup>
                              <m:sSupPr>
                                <m:ctrlP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kumimoji="1" lang="ja-JP" altLang="en-US" sz="2400" b="1" i="1" smtClean="0">
                                    <a:latin typeface="Cambria Math" panose="02040503050406030204" pitchFamily="18" charset="0"/>
                                  </a:rPr>
                                  <m:t>𝝅</m:t>
                                </m:r>
                              </m:e>
                              <m:sup>
                                <m:r>
                                  <a:rPr kumimoji="1" lang="en-US" altLang="ja-JP" sz="2400" b="1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</m:sup>
                            </m:sSup>
                          </m:sub>
                        </m:sSub>
                        <m:r>
                          <a:rPr kumimoji="1" lang="en-US" altLang="ja-JP" sz="2400" b="1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kumimoji="1" lang="ja-JP" altLang="en-US" sz="2400" b="1" i="1" smtClean="0">
                            <a:latin typeface="Cambria Math" panose="02040503050406030204" pitchFamily="18" charset="0"/>
                          </a:rPr>
                          <m:t>𝝉</m:t>
                        </m:r>
                      </m:oMath>
                    </m:oMathPara>
                  </a14:m>
                  <a:endParaRPr kumimoji="1" lang="ja-JP" altLang="en-US" sz="2400" b="1" dirty="0"/>
                </a:p>
              </p:txBody>
            </p:sp>
          </mc:Choice>
          <mc:Fallback xmlns="">
            <p:sp>
              <p:nvSpPr>
                <p:cNvPr id="28" name="テキスト ボックス 27">
                  <a:extLst>
                    <a:ext uri="{FF2B5EF4-FFF2-40B4-BE49-F238E27FC236}">
                      <a16:creationId xmlns:a16="http://schemas.microsoft.com/office/drawing/2014/main" id="{A251DEBA-DE75-412C-A877-F65D5D8BE7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91980" y="2672916"/>
                  <a:ext cx="3948773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391" r="-618" b="-16393"/>
                  </a:stretch>
                </a:blipFill>
              </p:spPr>
              <p:txBody>
                <a:bodyPr/>
                <a:lstStyle/>
                <a:p>
                  <a:r>
                    <a:rPr lang="ja-JP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AE7AA42-3153-41B4-BCAB-C5957F0AF849}"/>
                  </a:ext>
                </a:extLst>
              </p:cNvPr>
              <p:cNvSpPr txBox="1"/>
              <p:nvPr/>
            </p:nvSpPr>
            <p:spPr>
              <a:xfrm>
                <a:off x="140708" y="5620511"/>
                <a:ext cx="3495188" cy="7968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ja-JP" altLang="en-US" sz="2400" b="1" i="1" smtClean="0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</m:d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1" lang="en-US" altLang="ja-JP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kumimoji="1" lang="ja-JP" altLang="en-US" sz="2400" b="1" i="1" smtClean="0">
                                      <a:latin typeface="Cambria Math" panose="02040503050406030204" pitchFamily="18" charset="0"/>
                                    </a:rPr>
                                    <m:t>𝝉</m:t>
                                  </m:r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kumimoji="1" lang="en-US" altLang="ja-JP" sz="2400" b="1" i="1" smtClean="0">
                                      <a:latin typeface="Cambria Math" panose="02040503050406030204" pitchFamily="18" charset="0"/>
                                    </a:rPr>
                                    <m:t>𝒖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kumimoji="1" lang="en-US" altLang="ja-JP" sz="24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1" lang="ja-JP" alt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𝝉</m:t>
                                      </m:r>
                                    </m:e>
                                    <m:sub>
                                      <m:r>
                                        <a:rPr kumimoji="1" lang="en-US" altLang="ja-JP" sz="2400" b="1" i="1" smtClean="0">
                                          <a:latin typeface="Cambria Math" panose="02040503050406030204" pitchFamily="18" charset="0"/>
                                        </a:rPr>
                                        <m:t>𝟎</m:t>
                                      </m:r>
                                    </m:sub>
                                  </m:sSub>
                                </m:den>
                              </m:f>
                            </m:sup>
                          </m:sSup>
                        </m:e>
                      </m:nary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𝑹</m:t>
                      </m:r>
                      <m:d>
                        <m:dPr>
                          <m:ctrlP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ja-JP" sz="2400" b="1" i="1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e>
                      </m:d>
                      <m:r>
                        <a:rPr kumimoji="1" lang="en-US" altLang="ja-JP" sz="2400" b="1" i="1" smtClean="0">
                          <a:latin typeface="Cambria Math" panose="02040503050406030204" pitchFamily="18" charset="0"/>
                        </a:rPr>
                        <m:t>𝒅𝒖</m:t>
                      </m:r>
                    </m:oMath>
                  </m:oMathPara>
                </a14:m>
                <a:endParaRPr kumimoji="1" lang="ja-JP" altLang="en-US" sz="2400" b="1" dirty="0"/>
              </a:p>
            </p:txBody>
          </p:sp>
        </mc:Choice>
        <mc:Fallback xmlns="">
          <p:sp>
            <p:nvSpPr>
              <p:cNvPr id="30" name="テキスト ボックス 29">
                <a:extLst>
                  <a:ext uri="{FF2B5EF4-FFF2-40B4-BE49-F238E27FC236}">
                    <a16:creationId xmlns:a16="http://schemas.microsoft.com/office/drawing/2014/main" id="{0AE7AA42-3153-41B4-BCAB-C5957F0AF8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708" y="5620511"/>
                <a:ext cx="3495188" cy="7968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24225D6-DCD0-434E-AE2A-8A9421665ED1}"/>
                  </a:ext>
                </a:extLst>
              </p:cNvPr>
              <p:cNvSpPr txBox="1"/>
              <p:nvPr/>
            </p:nvSpPr>
            <p:spPr>
              <a:xfrm>
                <a:off x="7147174" y="6309320"/>
                <a:ext cx="44916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en-US" sz="2800" b="1" i="1">
                          <a:latin typeface="Cambria Math" panose="02040503050406030204" pitchFamily="18" charset="0"/>
                        </a:rPr>
                        <m:t>𝝉</m:t>
                      </m:r>
                    </m:oMath>
                  </m:oMathPara>
                </a14:m>
                <a:endParaRPr kumimoji="1" lang="ja-JP" altLang="en-US" sz="2800" dirty="0"/>
              </a:p>
            </p:txBody>
          </p:sp>
        </mc:Choice>
        <mc:Fallback xmlns=""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E24225D6-DCD0-434E-AE2A-8A9421665E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7174" y="6309320"/>
                <a:ext cx="449162" cy="523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2BC73E-1FDD-47C9-9F6C-F19A1260580B}"/>
              </a:ext>
            </a:extLst>
          </p:cNvPr>
          <p:cNvSpPr txBox="1"/>
          <p:nvPr/>
        </p:nvSpPr>
        <p:spPr>
          <a:xfrm>
            <a:off x="6552220" y="3248980"/>
            <a:ext cx="807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Total</a:t>
            </a:r>
            <a:endParaRPr kumimoji="1" lang="ja-JP" altLang="en-US" sz="2400" b="1" dirty="0"/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363E84B9-90CC-48D0-B7D8-86DF60A9849D}"/>
              </a:ext>
            </a:extLst>
          </p:cNvPr>
          <p:cNvCxnSpPr>
            <a:cxnSpLocks/>
          </p:cNvCxnSpPr>
          <p:nvPr/>
        </p:nvCxnSpPr>
        <p:spPr>
          <a:xfrm flipH="1">
            <a:off x="5848222" y="3495002"/>
            <a:ext cx="687833" cy="17656"/>
          </a:xfrm>
          <a:prstGeom prst="straightConnector1">
            <a:avLst/>
          </a:prstGeom>
          <a:ln w="635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273D9A41-8911-4373-B8E9-181583C1531B}"/>
              </a:ext>
            </a:extLst>
          </p:cNvPr>
          <p:cNvSpPr txBox="1"/>
          <p:nvPr/>
        </p:nvSpPr>
        <p:spPr>
          <a:xfrm>
            <a:off x="613106" y="1235766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8176A2D-9E9F-4719-A864-9132C5CE31DF}"/>
              </a:ext>
            </a:extLst>
          </p:cNvPr>
          <p:cNvSpPr txBox="1"/>
          <p:nvPr/>
        </p:nvSpPr>
        <p:spPr>
          <a:xfrm>
            <a:off x="3914716" y="3343695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90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B460C0B5-B32A-4E6B-884A-BD1DE996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774" y="1812620"/>
            <a:ext cx="3264503" cy="209459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0B5841C-54D5-445C-9D70-1830B91C4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892" y="4619094"/>
            <a:ext cx="2680268" cy="2226421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76822F0-92EF-4B59-84DF-0F78667ADC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3141" y="1802459"/>
            <a:ext cx="3090859" cy="2094593"/>
          </a:xfrm>
          <a:prstGeom prst="rect">
            <a:avLst/>
          </a:prstGeom>
        </p:spPr>
      </p:pic>
      <p:pic>
        <p:nvPicPr>
          <p:cNvPr id="21" name="Untitled.png">
            <a:extLst>
              <a:ext uri="{FF2B5EF4-FFF2-40B4-BE49-F238E27FC236}">
                <a16:creationId xmlns:a16="http://schemas.microsoft.com/office/drawing/2014/main" id="{8EACD2EC-0231-47BF-8D53-19BB9EA9A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" y="1806859"/>
            <a:ext cx="3024000" cy="206016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171400"/>
            <a:ext cx="8910973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3600" b="1" dirty="0">
                <a:latin typeface="+mn-lt"/>
              </a:rPr>
              <a:t>Expected S/</a:t>
            </a:r>
            <a:r>
              <a:rPr lang="en-US" altLang="ja-JP" sz="3600" b="1">
                <a:latin typeface="+mn-lt"/>
              </a:rPr>
              <a:t>BG Ratio </a:t>
            </a:r>
            <a:r>
              <a:rPr lang="en-US" altLang="ja-JP" sz="3600" b="1" dirty="0">
                <a:latin typeface="+mn-lt"/>
              </a:rPr>
              <a:t>with Different Models</a:t>
            </a:r>
            <a:endParaRPr kumimoji="1" lang="ja-JP" altLang="en-US" sz="3600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598" y="908720"/>
            <a:ext cx="7236804" cy="36512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kumimoji="1" lang="en-US" altLang="ja-JP" sz="2400" b="1" i="1" dirty="0"/>
              <a:t>Signal yield is assumed to be ~ 1k in all cases (4w, 50kW)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A86BED5-06C1-4A3D-85F7-AAF248885B21}"/>
              </a:ext>
            </a:extLst>
          </p:cNvPr>
          <p:cNvSpPr txBox="1"/>
          <p:nvPr/>
        </p:nvSpPr>
        <p:spPr>
          <a:xfrm>
            <a:off x="719572" y="386180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highlight>
                  <a:srgbClr val="00FF00"/>
                </a:highlight>
              </a:rPr>
              <a:t>S/BG ~ 1/42</a:t>
            </a:r>
            <a:endParaRPr kumimoji="1" lang="ja-JP" altLang="en-US" sz="2400" b="1" dirty="0">
              <a:highlight>
                <a:srgbClr val="00FF00"/>
              </a:highlight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4215CA9D-DBD2-49DE-BB0E-6E8A356878DC}"/>
              </a:ext>
            </a:extLst>
          </p:cNvPr>
          <p:cNvSpPr txBox="1"/>
          <p:nvPr/>
        </p:nvSpPr>
        <p:spPr>
          <a:xfrm>
            <a:off x="3743908" y="3861807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highlight>
                  <a:srgbClr val="00FF00"/>
                </a:highlight>
              </a:rPr>
              <a:t>S/BG ~ 1/16</a:t>
            </a:r>
            <a:endParaRPr kumimoji="1" lang="ja-JP" altLang="en-US" sz="2400" b="1" dirty="0">
              <a:highlight>
                <a:srgbClr val="00FF00"/>
              </a:highlight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CBE9405-4E56-494B-92B8-D2B72C128D0C}"/>
              </a:ext>
            </a:extLst>
          </p:cNvPr>
          <p:cNvSpPr txBox="1"/>
          <p:nvPr/>
        </p:nvSpPr>
        <p:spPr>
          <a:xfrm>
            <a:off x="6912260" y="3861048"/>
            <a:ext cx="1568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highlight>
                  <a:srgbClr val="00FF00"/>
                </a:highlight>
              </a:rPr>
              <a:t>S/BG ~ 1/6</a:t>
            </a:r>
            <a:endParaRPr kumimoji="1" lang="ja-JP" altLang="en-US" sz="2400" b="1" dirty="0">
              <a:highlight>
                <a:srgbClr val="00FF00"/>
              </a:highlight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D640CF9D-4492-4C20-A1A9-D1A67C435883}"/>
              </a:ext>
            </a:extLst>
          </p:cNvPr>
          <p:cNvSpPr txBox="1"/>
          <p:nvPr/>
        </p:nvSpPr>
        <p:spPr>
          <a:xfrm>
            <a:off x="473929" y="1325761"/>
            <a:ext cx="2178546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from Geant4 CS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04BD41DA-6890-4C5B-B42D-699FB0106F8A}"/>
              </a:ext>
            </a:extLst>
          </p:cNvPr>
          <p:cNvSpPr txBox="1"/>
          <p:nvPr/>
        </p:nvSpPr>
        <p:spPr>
          <a:xfrm>
            <a:off x="6397568" y="1333178"/>
            <a:ext cx="2638929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from theoretical CS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37162812-0BC0-4100-9939-29DC4E752C43}"/>
              </a:ext>
            </a:extLst>
          </p:cNvPr>
          <p:cNvSpPr txBox="1"/>
          <p:nvPr/>
        </p:nvSpPr>
        <p:spPr>
          <a:xfrm>
            <a:off x="3351442" y="1321631"/>
            <a:ext cx="2441117" cy="46166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from BNL E905 CS</a:t>
            </a:r>
          </a:p>
        </p:txBody>
      </p:sp>
      <p:cxnSp>
        <p:nvCxnSpPr>
          <p:cNvPr id="29" name="直線矢印コネクタ 28">
            <a:extLst>
              <a:ext uri="{FF2B5EF4-FFF2-40B4-BE49-F238E27FC236}">
                <a16:creationId xmlns:a16="http://schemas.microsoft.com/office/drawing/2014/main" id="{58F7A1F2-3184-44B4-B469-C5D082255858}"/>
              </a:ext>
            </a:extLst>
          </p:cNvPr>
          <p:cNvCxnSpPr>
            <a:cxnSpLocks/>
            <a:stCxn id="21" idx="0"/>
          </p:cNvCxnSpPr>
          <p:nvPr/>
        </p:nvCxnSpPr>
        <p:spPr>
          <a:xfrm>
            <a:off x="1547848" y="1806859"/>
            <a:ext cx="395860" cy="6860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29">
            <a:extLst>
              <a:ext uri="{FF2B5EF4-FFF2-40B4-BE49-F238E27FC236}">
                <a16:creationId xmlns:a16="http://schemas.microsoft.com/office/drawing/2014/main" id="{F77F623E-1132-4340-A402-C23A5B449935}"/>
              </a:ext>
            </a:extLst>
          </p:cNvPr>
          <p:cNvCxnSpPr>
            <a:cxnSpLocks/>
          </p:cNvCxnSpPr>
          <p:nvPr/>
        </p:nvCxnSpPr>
        <p:spPr>
          <a:xfrm>
            <a:off x="4605278" y="1778066"/>
            <a:ext cx="362766" cy="7868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B801EB0C-94DE-47A0-89CE-680612DEAE3F}"/>
              </a:ext>
            </a:extLst>
          </p:cNvPr>
          <p:cNvCxnSpPr>
            <a:cxnSpLocks/>
            <a:stCxn id="22" idx="0"/>
          </p:cNvCxnSpPr>
          <p:nvPr/>
        </p:nvCxnSpPr>
        <p:spPr>
          <a:xfrm>
            <a:off x="7598571" y="1802459"/>
            <a:ext cx="429813" cy="137451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. Harada, Phys. Rev. Lett., 81, 5287, (1998)">
            <a:extLst>
              <a:ext uri="{FF2B5EF4-FFF2-40B4-BE49-F238E27FC236}">
                <a16:creationId xmlns:a16="http://schemas.microsoft.com/office/drawing/2014/main" id="{FED509A7-161A-4740-A453-D026FE838630}"/>
              </a:ext>
            </a:extLst>
          </p:cNvPr>
          <p:cNvSpPr txBox="1"/>
          <p:nvPr/>
        </p:nvSpPr>
        <p:spPr>
          <a:xfrm>
            <a:off x="4908714" y="5430399"/>
            <a:ext cx="1943802" cy="50302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2000">
                <a:solidFill>
                  <a:srgbClr val="6D6A67"/>
                </a:solidFill>
                <a:effectLst>
                  <a:outerShdw blurRad="25400" dist="12700" dir="5280000" rotWithShape="0">
                    <a:srgbClr val="FFFFFF"/>
                  </a:outerShdw>
                </a:effectLst>
              </a:defRPr>
            </a:lvl1pPr>
          </a:lstStyle>
          <a:p>
            <a:r>
              <a:rPr lang="en-US" altLang="ja-JP" sz="1400" dirty="0">
                <a:solidFill>
                  <a:schemeClr val="tx1"/>
                </a:solidFill>
              </a:rPr>
              <a:t>T. </a:t>
            </a:r>
            <a:r>
              <a:rPr lang="en-US" altLang="ja-JP" sz="1400" dirty="0" err="1">
                <a:solidFill>
                  <a:schemeClr val="tx1"/>
                </a:solidFill>
              </a:rPr>
              <a:t>Nagae</a:t>
            </a:r>
            <a:r>
              <a:rPr lang="en-US" altLang="ja-JP" sz="1400" dirty="0">
                <a:solidFill>
                  <a:schemeClr val="tx1"/>
                </a:solidFill>
              </a:rPr>
              <a:t>, PLR80(98)1605</a:t>
            </a:r>
          </a:p>
          <a:p>
            <a:r>
              <a:rPr sz="1400" dirty="0">
                <a:solidFill>
                  <a:schemeClr val="tx1"/>
                </a:solidFill>
              </a:rPr>
              <a:t>T. Harada, PRL81</a:t>
            </a:r>
            <a:r>
              <a:rPr lang="en-US" altLang="ja-JP" sz="1400" dirty="0">
                <a:solidFill>
                  <a:schemeClr val="tx1"/>
                </a:solidFill>
              </a:rPr>
              <a:t>(98)</a:t>
            </a:r>
            <a:r>
              <a:rPr sz="1400" dirty="0">
                <a:solidFill>
                  <a:schemeClr val="tx1"/>
                </a:solidFill>
              </a:rPr>
              <a:t>5287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D6D4AE5C-E461-44D7-8153-883C72E3355D}"/>
              </a:ext>
            </a:extLst>
          </p:cNvPr>
          <p:cNvSpPr txBox="1"/>
          <p:nvPr/>
        </p:nvSpPr>
        <p:spPr>
          <a:xfrm>
            <a:off x="4527550" y="5085184"/>
            <a:ext cx="21449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@ 0.6 GeV/c</a:t>
            </a:r>
            <a:endParaRPr kumimoji="1" lang="ja-JP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0AF52FD1-F384-494C-8247-F53BE670E48B}"/>
              </a:ext>
            </a:extLst>
          </p:cNvPr>
          <p:cNvGrpSpPr/>
          <p:nvPr/>
        </p:nvGrpSpPr>
        <p:grpSpPr>
          <a:xfrm>
            <a:off x="395536" y="4240512"/>
            <a:ext cx="8424936" cy="484632"/>
            <a:chOff x="395536" y="4257092"/>
            <a:chExt cx="8424936" cy="484632"/>
          </a:xfrm>
        </p:grpSpPr>
        <p:sp>
          <p:nvSpPr>
            <p:cNvPr id="38" name="矢印: 左右 37">
              <a:extLst>
                <a:ext uri="{FF2B5EF4-FFF2-40B4-BE49-F238E27FC236}">
                  <a16:creationId xmlns:a16="http://schemas.microsoft.com/office/drawing/2014/main" id="{A6F9190A-AFE3-41FB-B791-40D7C48CA9F3}"/>
                </a:ext>
              </a:extLst>
            </p:cNvPr>
            <p:cNvSpPr/>
            <p:nvPr/>
          </p:nvSpPr>
          <p:spPr>
            <a:xfrm>
              <a:off x="395536" y="4257092"/>
              <a:ext cx="8424936" cy="484632"/>
            </a:xfrm>
            <a:prstGeom prst="leftRightArrow">
              <a:avLst/>
            </a:prstGeom>
            <a:gradFill>
              <a:gsLst>
                <a:gs pos="50000">
                  <a:srgbClr val="FFFF00"/>
                </a:gs>
                <a:gs pos="100000">
                  <a:srgbClr val="FF0000"/>
                </a:gs>
                <a:gs pos="0">
                  <a:srgbClr val="00B0F0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2000"/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4C69FF2-0C6C-45F5-A176-525ECA6EF0FD}"/>
                </a:ext>
              </a:extLst>
            </p:cNvPr>
            <p:cNvSpPr txBox="1"/>
            <p:nvPr/>
          </p:nvSpPr>
          <p:spPr>
            <a:xfrm>
              <a:off x="575556" y="4319808"/>
              <a:ext cx="12252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Worst case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5D026934-E2DB-4DF0-A7A9-A8601A1A9FE9}"/>
                </a:ext>
              </a:extLst>
            </p:cNvPr>
            <p:cNvSpPr txBox="1"/>
            <p:nvPr/>
          </p:nvSpPr>
          <p:spPr>
            <a:xfrm>
              <a:off x="7560332" y="4301940"/>
              <a:ext cx="1067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b="1" dirty="0">
                  <a:solidFill>
                    <a:schemeClr val="bg1"/>
                  </a:solidFill>
                </a:rPr>
                <a:t>Best case</a:t>
              </a:r>
              <a:endParaRPr kumimoji="1" lang="ja-JP" altLang="en-US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3" name="図 52">
            <a:extLst>
              <a:ext uri="{FF2B5EF4-FFF2-40B4-BE49-F238E27FC236}">
                <a16:creationId xmlns:a16="http://schemas.microsoft.com/office/drawing/2014/main" id="{0D7F8E74-CE4D-4CAE-A4DC-B61A6D1D32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333" y="4756598"/>
            <a:ext cx="1715400" cy="2027291"/>
          </a:xfrm>
          <a:prstGeom prst="rect">
            <a:avLst/>
          </a:prstGeom>
        </p:spPr>
      </p:pic>
      <p:pic>
        <p:nvPicPr>
          <p:cNvPr id="54" name="図 53" descr="setup.jpg">
            <a:extLst>
              <a:ext uri="{FF2B5EF4-FFF2-40B4-BE49-F238E27FC236}">
                <a16:creationId xmlns:a16="http://schemas.microsoft.com/office/drawing/2014/main" id="{DAA61E32-E0D7-4ECC-9421-EE075C771D6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2846" t="47932" r="59664" b="3364"/>
          <a:stretch/>
        </p:blipFill>
        <p:spPr>
          <a:xfrm>
            <a:off x="467544" y="4761148"/>
            <a:ext cx="1982038" cy="1866816"/>
          </a:xfrm>
          <a:prstGeom prst="rect">
            <a:avLst/>
          </a:prstGeom>
        </p:spPr>
      </p:pic>
      <p:sp>
        <p:nvSpPr>
          <p:cNvPr id="55" name="テキスト ボックス 54">
            <a:extLst>
              <a:ext uri="{FF2B5EF4-FFF2-40B4-BE49-F238E27FC236}">
                <a16:creationId xmlns:a16="http://schemas.microsoft.com/office/drawing/2014/main" id="{4D65568D-A709-4473-8CB0-6B8AD100A8BA}"/>
              </a:ext>
            </a:extLst>
          </p:cNvPr>
          <p:cNvSpPr txBox="1"/>
          <p:nvPr/>
        </p:nvSpPr>
        <p:spPr>
          <a:xfrm>
            <a:off x="1298245" y="6191910"/>
            <a:ext cx="16654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Geant4.10.0</a:t>
            </a:r>
          </a:p>
          <a:p>
            <a:pPr algn="ctr"/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(QGSP_BERT_HP)</a:t>
            </a:r>
            <a:endParaRPr kumimoji="1" lang="ja-JP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D2C9503A-D8E7-4BFA-85B4-CAA3D69699A4}"/>
              </a:ext>
            </a:extLst>
          </p:cNvPr>
          <p:cNvSpPr txBox="1"/>
          <p:nvPr/>
        </p:nvSpPr>
        <p:spPr>
          <a:xfrm>
            <a:off x="6789950" y="6212025"/>
            <a:ext cx="2138534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16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0</a:t>
            </a:r>
            <a:r>
              <a:rPr kumimoji="1" lang="en-US" altLang="ja-JP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@ 1.0 GeV/c</a:t>
            </a:r>
            <a:endParaRPr kumimoji="1" lang="ja-JP" alt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テキスト ボックス 55">
            <a:extLst>
              <a:ext uri="{FF2B5EF4-FFF2-40B4-BE49-F238E27FC236}">
                <a16:creationId xmlns:a16="http://schemas.microsoft.com/office/drawing/2014/main" id="{EF157C41-B12A-47D8-9119-92F2CC34A731}"/>
              </a:ext>
            </a:extLst>
          </p:cNvPr>
          <p:cNvSpPr txBox="1"/>
          <p:nvPr/>
        </p:nvSpPr>
        <p:spPr>
          <a:xfrm>
            <a:off x="2429074" y="4272450"/>
            <a:ext cx="43031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/>
              <a:t>S/BG ~ 1/20 will be realistic estimation</a:t>
            </a:r>
            <a:endParaRPr kumimoji="1" lang="ja-JP" altLang="en-US" sz="2000" b="1" i="1" dirty="0"/>
          </a:p>
        </p:txBody>
      </p:sp>
    </p:spTree>
    <p:extLst>
      <p:ext uri="{BB962C8B-B14F-4D97-AF65-F5344CB8AC3E}">
        <p14:creationId xmlns:p14="http://schemas.microsoft.com/office/powerpoint/2010/main" val="38184030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CE941511-AD4D-4741-A477-3579D38BB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330" y="1016732"/>
            <a:ext cx="5922018" cy="401319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altLang="ja-JP" b="1" baseline="30000" dirty="0">
                <a:latin typeface="+mn-lt"/>
              </a:rPr>
              <a:t>4</a:t>
            </a:r>
            <a:r>
              <a:rPr lang="en-US" altLang="ja-JP" b="1" baseline="-25000" dirty="0">
                <a:latin typeface="Symbol" panose="05050102010706020507" pitchFamily="18" charset="2"/>
              </a:rPr>
              <a:t>L</a:t>
            </a:r>
            <a:r>
              <a:rPr lang="en-US" altLang="ja-JP" b="1" dirty="0">
                <a:latin typeface="+mn-lt"/>
              </a:rPr>
              <a:t>H pilot run for BG evaluation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16" y="5104396"/>
            <a:ext cx="8712968" cy="1744984"/>
          </a:xfrm>
        </p:spPr>
        <p:txBody>
          <a:bodyPr>
            <a:normAutofit/>
          </a:bodyPr>
          <a:lstStyle/>
          <a:p>
            <a:r>
              <a:rPr lang="en-US" altLang="ja-JP" dirty="0"/>
              <a:t>The spectrum with </a:t>
            </a:r>
            <a:r>
              <a:rPr lang="en-US" altLang="ja-JP" b="1" dirty="0"/>
              <a:t>~6 days </a:t>
            </a:r>
            <a:r>
              <a:rPr lang="en-US" altLang="ja-JP" dirty="0"/>
              <a:t>data taking at </a:t>
            </a:r>
            <a:r>
              <a:rPr lang="en-US" altLang="ja-JP" b="1" dirty="0"/>
              <a:t>50kW</a:t>
            </a:r>
            <a:endParaRPr kumimoji="1" lang="en-US" altLang="ja-JP" b="1" dirty="0"/>
          </a:p>
          <a:p>
            <a:pPr lvl="1"/>
            <a:r>
              <a:rPr kumimoji="1" lang="en-US" altLang="ja-JP" dirty="0"/>
              <a:t># of expected signal is ~1k</a:t>
            </a:r>
          </a:p>
          <a:p>
            <a:pPr lvl="2"/>
            <a:r>
              <a:rPr lang="en-US" altLang="ja-JP" dirty="0">
                <a:ln w="0"/>
              </a:rPr>
              <a:t>N(</a:t>
            </a:r>
            <a:r>
              <a:rPr lang="en-US" altLang="ja-JP" baseline="30000" dirty="0"/>
              <a:t>3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H) is expected to be ~ </a:t>
            </a:r>
            <a:r>
              <a:rPr lang="en-US" altLang="ja-JP" dirty="0">
                <a:ln w="0"/>
              </a:rPr>
              <a:t>N(</a:t>
            </a:r>
            <a:r>
              <a:rPr lang="en-US" altLang="ja-JP" baseline="30000" dirty="0"/>
              <a:t>4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H) x1/3 [CS] x1/2 [Br(2-body)]</a:t>
            </a:r>
            <a:endParaRPr kumimoji="1" lang="en-US" altLang="ja-JP" dirty="0"/>
          </a:p>
          <a:p>
            <a:pPr lvl="1"/>
            <a:r>
              <a:rPr kumimoji="1" lang="en-US" altLang="ja-JP" dirty="0"/>
              <a:t>BG is estimated as with 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He.</a:t>
            </a:r>
          </a:p>
        </p:txBody>
      </p:sp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BD03A07B-38AE-4742-9910-34444DCB87A4}"/>
              </a:ext>
            </a:extLst>
          </p:cNvPr>
          <p:cNvCxnSpPr>
            <a:cxnSpLocks/>
          </p:cNvCxnSpPr>
          <p:nvPr/>
        </p:nvCxnSpPr>
        <p:spPr>
          <a:xfrm>
            <a:off x="2788499" y="2044500"/>
            <a:ext cx="0" cy="288032"/>
          </a:xfrm>
          <a:prstGeom prst="straightConnector1">
            <a:avLst/>
          </a:prstGeom>
          <a:ln w="635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40ACEBE-030E-4889-91F6-38F304C134A3}"/>
              </a:ext>
            </a:extLst>
          </p:cNvPr>
          <p:cNvSpPr txBox="1"/>
          <p:nvPr/>
        </p:nvSpPr>
        <p:spPr>
          <a:xfrm>
            <a:off x="2353438" y="1321515"/>
            <a:ext cx="1428147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</a:rPr>
              <a:t>Signal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(~133MeV/c)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28A1003-7218-451D-B7C5-BEAF41E63DEA}"/>
              </a:ext>
            </a:extLst>
          </p:cNvPr>
          <p:cNvSpPr txBox="1"/>
          <p:nvPr/>
        </p:nvSpPr>
        <p:spPr>
          <a:xfrm>
            <a:off x="4530070" y="3010798"/>
            <a:ext cx="19518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rgbClr val="0070C0"/>
                </a:solidFill>
              </a:rPr>
              <a:t>BG from QF</a:t>
            </a:r>
          </a:p>
          <a:p>
            <a:pPr algn="ctr"/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400" b="1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400" b="1" baseline="30000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4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kumimoji="1" lang="en-US" altLang="ja-JP" sz="2400" b="1" dirty="0">
                <a:solidFill>
                  <a:srgbClr val="0070C0"/>
                </a:solidFill>
                <a:sym typeface="Wingdings" panose="05000000000000000000" pitchFamily="2" charset="2"/>
              </a:rPr>
              <a:t> decay</a:t>
            </a:r>
            <a:endParaRPr kumimoji="1" lang="ja-JP" alt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868B96-2CED-42CD-B25D-364BD68857AA}"/>
              </a:ext>
            </a:extLst>
          </p:cNvPr>
          <p:cNvSpPr txBox="1"/>
          <p:nvPr/>
        </p:nvSpPr>
        <p:spPr>
          <a:xfrm>
            <a:off x="4064469" y="1502060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AE0F4617-4B49-4830-857A-A15F3AB410B8}"/>
              </a:ext>
            </a:extLst>
          </p:cNvPr>
          <p:cNvSpPr txBox="1"/>
          <p:nvPr/>
        </p:nvSpPr>
        <p:spPr>
          <a:xfrm>
            <a:off x="4227432" y="4804611"/>
            <a:ext cx="294849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momentum * charge [GeV/c]</a:t>
            </a:r>
            <a:endParaRPr kumimoji="1" lang="ja-JP" altLang="en-US" b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369427E-C425-40BC-AF1E-14028400B247}"/>
              </a:ext>
            </a:extLst>
          </p:cNvPr>
          <p:cNvSpPr txBox="1"/>
          <p:nvPr/>
        </p:nvSpPr>
        <p:spPr>
          <a:xfrm>
            <a:off x="117633" y="3320988"/>
            <a:ext cx="2178224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Expected Signal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(~ BNL E905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17E137F-5049-415C-9E1B-725111A2EFCA}"/>
              </a:ext>
            </a:extLst>
          </p:cNvPr>
          <p:cNvSpPr txBox="1"/>
          <p:nvPr/>
        </p:nvSpPr>
        <p:spPr>
          <a:xfrm>
            <a:off x="7221475" y="3482093"/>
            <a:ext cx="1828065" cy="83099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Sim. BG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with Geant4</a:t>
            </a: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BCC53E6-359E-4B49-B008-6329ACB69568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2295857" y="3736487"/>
            <a:ext cx="492642" cy="35394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0ADAA5E2-E18C-40EA-BC16-2FB771533386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6194292" y="3897592"/>
            <a:ext cx="1027183" cy="268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EB4FC60A-E1EC-4292-BD13-93889382FDCA}"/>
              </a:ext>
            </a:extLst>
          </p:cNvPr>
          <p:cNvSpPr txBox="1"/>
          <p:nvPr/>
        </p:nvSpPr>
        <p:spPr>
          <a:xfrm>
            <a:off x="6732241" y="6203049"/>
            <a:ext cx="2412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Based on theoretical CS &amp; BNL E905 results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1C972092-13D1-4DCF-A184-21CC6C7E66BF}"/>
              </a:ext>
            </a:extLst>
          </p:cNvPr>
          <p:cNvCxnSpPr/>
          <p:nvPr/>
        </p:nvCxnSpPr>
        <p:spPr>
          <a:xfrm>
            <a:off x="5040052" y="6273316"/>
            <a:ext cx="684076" cy="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436DAEC4-BF2C-4509-9515-B57F53A7F590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5724128" y="6345324"/>
            <a:ext cx="1008113" cy="1808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9098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40" y="0"/>
            <a:ext cx="8263830" cy="1325563"/>
          </a:xfrm>
        </p:spPr>
        <p:txBody>
          <a:bodyPr/>
          <a:lstStyle/>
          <a:p>
            <a:pPr algn="ctr"/>
            <a:r>
              <a:rPr lang="en-US" altLang="ja-JP" b="1" dirty="0">
                <a:ln w="0"/>
                <a:latin typeface="+mn-lt"/>
              </a:rPr>
              <a:t>Realistic Estimation using </a:t>
            </a:r>
            <a:r>
              <a:rPr lang="en-US" altLang="ja-JP" b="1" baseline="30000" dirty="0">
                <a:latin typeface="+mn-lt"/>
              </a:rPr>
              <a:t>4</a:t>
            </a:r>
            <a:r>
              <a:rPr lang="en-US" altLang="ja-JP" b="1" dirty="0">
                <a:latin typeface="+mn-lt"/>
              </a:rPr>
              <a:t>He Data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5332664"/>
            <a:ext cx="7776864" cy="1264688"/>
          </a:xfrm>
        </p:spPr>
        <p:txBody>
          <a:bodyPr>
            <a:normAutofit/>
          </a:bodyPr>
          <a:lstStyle/>
          <a:p>
            <a:r>
              <a:rPr lang="en-US" altLang="ja-JP" b="1" dirty="0">
                <a:ln w="0"/>
              </a:rPr>
              <a:t>We can do an realistic estimation of the </a:t>
            </a:r>
            <a:r>
              <a:rPr lang="en-US" altLang="ja-JP" b="1" baseline="30000" dirty="0">
                <a:ln w="0"/>
              </a:rPr>
              <a:t>3</a:t>
            </a:r>
            <a:r>
              <a:rPr lang="en-US" altLang="ja-JP" b="1" baseline="-25000" dirty="0">
                <a:ln w="0"/>
                <a:latin typeface="Symbol" panose="05050102010706020507" pitchFamily="18" charset="2"/>
              </a:rPr>
              <a:t>L</a:t>
            </a:r>
            <a:r>
              <a:rPr lang="en-US" altLang="ja-JP" b="1" dirty="0">
                <a:ln w="0"/>
              </a:rPr>
              <a:t>H measurement using the BG in K</a:t>
            </a:r>
            <a:r>
              <a:rPr lang="en-US" altLang="ja-JP" b="1" baseline="30000" dirty="0">
                <a:ln w="0"/>
              </a:rPr>
              <a:t>-</a:t>
            </a:r>
            <a:r>
              <a:rPr lang="en-US" altLang="ja-JP" b="1" dirty="0">
                <a:ln w="0"/>
              </a:rPr>
              <a:t> + </a:t>
            </a:r>
            <a:r>
              <a:rPr lang="en-US" altLang="ja-JP" b="1" baseline="30000" dirty="0">
                <a:ln w="0"/>
              </a:rPr>
              <a:t>4</a:t>
            </a:r>
            <a:r>
              <a:rPr lang="en-US" altLang="ja-JP" b="1" dirty="0">
                <a:ln w="0"/>
              </a:rPr>
              <a:t>He data</a:t>
            </a:r>
            <a:endParaRPr lang="en-US" altLang="ja-JP" dirty="0">
              <a:ln w="0"/>
            </a:endParaRPr>
          </a:p>
          <a:p>
            <a:pPr lvl="1"/>
            <a:r>
              <a:rPr lang="en-US" altLang="ja-JP" dirty="0">
                <a:ln w="0"/>
              </a:rPr>
              <a:t>BG will be almost the same between </a:t>
            </a:r>
            <a:r>
              <a:rPr lang="en-US" altLang="ja-JP" baseline="30000" dirty="0">
                <a:ln w="0"/>
              </a:rPr>
              <a:t>3</a:t>
            </a:r>
            <a:r>
              <a:rPr lang="en-US" altLang="ja-JP" dirty="0">
                <a:ln w="0"/>
              </a:rPr>
              <a:t>He and </a:t>
            </a:r>
            <a:r>
              <a:rPr lang="en-US" altLang="ja-JP" baseline="30000" dirty="0">
                <a:ln w="0"/>
              </a:rPr>
              <a:t>4</a:t>
            </a:r>
            <a:r>
              <a:rPr lang="en-US" altLang="ja-JP" dirty="0">
                <a:ln w="0"/>
              </a:rPr>
              <a:t>He	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15</a:t>
            </a:fld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5873F871-F5DB-4D4C-8776-363A10DFA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0" y="2174516"/>
            <a:ext cx="3453479" cy="234025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2D78D77-EFD5-4C3D-BEB9-2FA5AFA55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718" y="1647927"/>
            <a:ext cx="5042782" cy="3437257"/>
          </a:xfrm>
          <a:prstGeom prst="rect">
            <a:avLst/>
          </a:prstGeom>
        </p:spPr>
      </p:pic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A69BB7B4-3DA7-4533-A840-EAC3583CC043}"/>
              </a:ext>
            </a:extLst>
          </p:cNvPr>
          <p:cNvCxnSpPr>
            <a:cxnSpLocks/>
          </p:cNvCxnSpPr>
          <p:nvPr/>
        </p:nvCxnSpPr>
        <p:spPr>
          <a:xfrm>
            <a:off x="3203848" y="3179874"/>
            <a:ext cx="1196312" cy="0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9BBCE306-380D-455D-BCDE-B5F28D0C835D}"/>
              </a:ext>
            </a:extLst>
          </p:cNvPr>
          <p:cNvSpPr txBox="1"/>
          <p:nvPr/>
        </p:nvSpPr>
        <p:spPr>
          <a:xfrm>
            <a:off x="1043608" y="1592796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 + </a:t>
            </a:r>
            <a:r>
              <a:rPr kumimoji="1" lang="en-US" altLang="ja-JP" sz="3600" b="1" baseline="30000" dirty="0"/>
              <a:t>4</a:t>
            </a:r>
            <a:r>
              <a:rPr kumimoji="1" lang="en-US" altLang="ja-JP" sz="3600" b="1" dirty="0"/>
              <a:t>He</a:t>
            </a:r>
            <a:endParaRPr kumimoji="1" lang="ja-JP" altLang="en-US" sz="3600" b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6B3F3FF1-85C9-4FE0-BF56-7DEF6530C507}"/>
              </a:ext>
            </a:extLst>
          </p:cNvPr>
          <p:cNvSpPr txBox="1"/>
          <p:nvPr/>
        </p:nvSpPr>
        <p:spPr>
          <a:xfrm>
            <a:off x="5850392" y="1126409"/>
            <a:ext cx="16498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/>
              <a:t>K</a:t>
            </a:r>
            <a:r>
              <a:rPr kumimoji="1" lang="en-US" altLang="ja-JP" sz="3600" b="1" baseline="30000" dirty="0"/>
              <a:t>-</a:t>
            </a:r>
            <a:r>
              <a:rPr kumimoji="1" lang="en-US" altLang="ja-JP" sz="3600" b="1" dirty="0"/>
              <a:t> + </a:t>
            </a:r>
            <a:r>
              <a:rPr kumimoji="1" lang="en-US" altLang="ja-JP" sz="3600" b="1" baseline="30000" dirty="0"/>
              <a:t>3</a:t>
            </a:r>
            <a:r>
              <a:rPr kumimoji="1" lang="en-US" altLang="ja-JP" sz="3600" b="1" dirty="0"/>
              <a:t>He</a:t>
            </a:r>
            <a:endParaRPr kumimoji="1" lang="ja-JP" altLang="en-US" sz="3600" b="1" dirty="0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325AAC63-878F-4A74-9520-E0E2E9D37872}"/>
              </a:ext>
            </a:extLst>
          </p:cNvPr>
          <p:cNvSpPr txBox="1"/>
          <p:nvPr/>
        </p:nvSpPr>
        <p:spPr>
          <a:xfrm>
            <a:off x="3303575" y="3359894"/>
            <a:ext cx="9827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scaled</a:t>
            </a:r>
          </a:p>
          <a:p>
            <a:pPr algn="ctr"/>
            <a:r>
              <a:rPr kumimoji="1" lang="en-US" altLang="ja-JP" sz="2000" b="1" dirty="0"/>
              <a:t>S x ~1</a:t>
            </a:r>
          </a:p>
          <a:p>
            <a:pPr algn="ctr"/>
            <a:r>
              <a:rPr kumimoji="1" lang="en-US" altLang="ja-JP" sz="2000" b="1" dirty="0"/>
              <a:t>B x ~4</a:t>
            </a:r>
            <a:endParaRPr kumimoji="1" lang="ja-JP" altLang="en-US" sz="2000" b="1" dirty="0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006D40F-BC24-41A3-99F2-DE812D8FB610}"/>
              </a:ext>
            </a:extLst>
          </p:cNvPr>
          <p:cNvSpPr txBox="1"/>
          <p:nvPr/>
        </p:nvSpPr>
        <p:spPr>
          <a:xfrm>
            <a:off x="791580" y="2822952"/>
            <a:ext cx="901978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~6 days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1B618D9-CE3A-4E4F-B045-368906B34A76}"/>
              </a:ext>
            </a:extLst>
          </p:cNvPr>
          <p:cNvSpPr txBox="1"/>
          <p:nvPr/>
        </p:nvSpPr>
        <p:spPr>
          <a:xfrm>
            <a:off x="4665845" y="2844748"/>
            <a:ext cx="1070614" cy="369332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chemeClr val="bg1"/>
                </a:solidFill>
              </a:rPr>
              <a:t>~4 weeks</a:t>
            </a:r>
            <a:endParaRPr kumimoji="1" lang="ja-JP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0842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図 48">
            <a:extLst>
              <a:ext uri="{FF2B5EF4-FFF2-40B4-BE49-F238E27FC236}">
                <a16:creationId xmlns:a16="http://schemas.microsoft.com/office/drawing/2014/main" id="{CBF07662-7891-4928-A41E-4CEB261DAF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2843159"/>
            <a:ext cx="8752381" cy="116190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pPr algn="ctr"/>
            <a:r>
              <a:rPr lang="en-US" altLang="ja-JP" b="1">
                <a:latin typeface="+mn-lt"/>
              </a:rPr>
              <a:t>Schedule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803BB3-0B30-40DB-AC22-71A9F83B1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2108" y="1253331"/>
            <a:ext cx="8752380" cy="1995649"/>
          </a:xfrm>
        </p:spPr>
        <p:txBody>
          <a:bodyPr/>
          <a:lstStyle/>
          <a:p>
            <a:r>
              <a:rPr lang="en-US" altLang="ja-JP" dirty="0"/>
              <a:t>To perform the experiment before the long shutdown scheduled in 2021, we would like to conduct the pilot run in 2020 ( = accepted as “test run” at the previous PAC).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16</a:t>
            </a:fld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7C666F-82D9-4FCE-9392-7A775874F20C}"/>
              </a:ext>
            </a:extLst>
          </p:cNvPr>
          <p:cNvSpPr txBox="1"/>
          <p:nvPr/>
        </p:nvSpPr>
        <p:spPr>
          <a:xfrm>
            <a:off x="612236" y="4751855"/>
            <a:ext cx="16565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Experiment</a:t>
            </a:r>
          </a:p>
          <a:p>
            <a:pPr algn="ctr"/>
            <a:r>
              <a:rPr kumimoji="1" lang="en-US" altLang="ja-JP" sz="2400" b="1" dirty="0"/>
              <a:t>ready</a:t>
            </a:r>
            <a:endParaRPr kumimoji="1" lang="ja-JP" altLang="en-US" sz="2400" b="1" dirty="0"/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E8611F3-59FE-4050-A4E2-BDC6A29F7B3E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1440508" y="3988493"/>
            <a:ext cx="1667422" cy="76336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32E46E33-7924-4F49-8BD7-7D2E198487BE}"/>
              </a:ext>
            </a:extLst>
          </p:cNvPr>
          <p:cNvSpPr/>
          <p:nvPr/>
        </p:nvSpPr>
        <p:spPr>
          <a:xfrm>
            <a:off x="3131840" y="3722616"/>
            <a:ext cx="288032" cy="256916"/>
          </a:xfrm>
          <a:prstGeom prst="roundRect">
            <a:avLst/>
          </a:prstGeom>
          <a:gradFill flip="none" rotWithShape="1">
            <a:gsLst>
              <a:gs pos="50000">
                <a:srgbClr val="00B050"/>
              </a:gs>
              <a:gs pos="100000">
                <a:schemeClr val="bg1"/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E4DC340-049F-4BAF-BE80-8A6CD2F5A404}"/>
              </a:ext>
            </a:extLst>
          </p:cNvPr>
          <p:cNvSpPr txBox="1"/>
          <p:nvPr/>
        </p:nvSpPr>
        <p:spPr>
          <a:xfrm>
            <a:off x="2260531" y="4746430"/>
            <a:ext cx="2079415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Pilot run (~1w)</a:t>
            </a:r>
          </a:p>
          <a:p>
            <a:pPr algn="ctr"/>
            <a:r>
              <a:rPr kumimoji="1" lang="en-US" altLang="ja-JP" sz="2400" b="1" dirty="0"/>
              <a:t>in 2020 spring</a:t>
            </a: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2D90155A-CB98-4CC5-AD20-5CECE329008B}"/>
              </a:ext>
            </a:extLst>
          </p:cNvPr>
          <p:cNvCxnSpPr>
            <a:cxnSpLocks/>
            <a:stCxn id="14" idx="0"/>
            <a:endCxn id="13" idx="2"/>
          </p:cNvCxnSpPr>
          <p:nvPr/>
        </p:nvCxnSpPr>
        <p:spPr>
          <a:xfrm flipH="1" flipV="1">
            <a:off x="3275856" y="3979532"/>
            <a:ext cx="24383" cy="76689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8B0B21F1-24D9-41DC-A14D-98BD184F556F}"/>
              </a:ext>
            </a:extLst>
          </p:cNvPr>
          <p:cNvSpPr txBox="1"/>
          <p:nvPr/>
        </p:nvSpPr>
        <p:spPr>
          <a:xfrm>
            <a:off x="5245613" y="4746429"/>
            <a:ext cx="25835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/>
              <a:t>Physics run (~4w)</a:t>
            </a:r>
          </a:p>
          <a:p>
            <a:pPr algn="ctr"/>
            <a:r>
              <a:rPr kumimoji="1" lang="en-US" altLang="ja-JP" sz="2400" b="1" dirty="0"/>
              <a:t>before</a:t>
            </a:r>
          </a:p>
          <a:p>
            <a:pPr algn="ctr"/>
            <a:r>
              <a:rPr kumimoji="1" lang="en-US" altLang="ja-JP" sz="2400" b="1" dirty="0"/>
              <a:t>the long shutdown</a:t>
            </a:r>
            <a:endParaRPr kumimoji="1" lang="ja-JP" altLang="en-US" sz="2400" b="1" dirty="0"/>
          </a:p>
        </p:txBody>
      </p:sp>
      <p:sp>
        <p:nvSpPr>
          <p:cNvPr id="19" name="四角形: 角を丸くする 18">
            <a:extLst>
              <a:ext uri="{FF2B5EF4-FFF2-40B4-BE49-F238E27FC236}">
                <a16:creationId xmlns:a16="http://schemas.microsoft.com/office/drawing/2014/main" id="{3B20C558-F880-4AE6-8154-7F8E54739C3D}"/>
              </a:ext>
            </a:extLst>
          </p:cNvPr>
          <p:cNvSpPr/>
          <p:nvPr/>
        </p:nvSpPr>
        <p:spPr>
          <a:xfrm>
            <a:off x="5368365" y="3722616"/>
            <a:ext cx="620432" cy="256916"/>
          </a:xfrm>
          <a:prstGeom prst="roundRect">
            <a:avLst/>
          </a:prstGeom>
          <a:gradFill flip="none" rotWithShape="1">
            <a:gsLst>
              <a:gs pos="50000">
                <a:srgbClr val="00B050"/>
              </a:gs>
              <a:gs pos="100000">
                <a:schemeClr val="bg1"/>
              </a:gs>
              <a:gs pos="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D4DC8649-2476-4A12-8E6D-35CC8E2C4F03}"/>
              </a:ext>
            </a:extLst>
          </p:cNvPr>
          <p:cNvCxnSpPr>
            <a:cxnSpLocks/>
            <a:stCxn id="18" idx="0"/>
            <a:endCxn id="19" idx="2"/>
          </p:cNvCxnSpPr>
          <p:nvPr/>
        </p:nvCxnSpPr>
        <p:spPr>
          <a:xfrm flipH="1" flipV="1">
            <a:off x="5678581" y="3979532"/>
            <a:ext cx="858797" cy="7668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6854BF76-00C2-49D4-ABE5-960DF7DFF86C}"/>
              </a:ext>
            </a:extLst>
          </p:cNvPr>
          <p:cNvSpPr txBox="1"/>
          <p:nvPr/>
        </p:nvSpPr>
        <p:spPr>
          <a:xfrm rot="5400000">
            <a:off x="595823" y="3927010"/>
            <a:ext cx="14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We are here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37" name="直線矢印コネクタ 36">
            <a:extLst>
              <a:ext uri="{FF2B5EF4-FFF2-40B4-BE49-F238E27FC236}">
                <a16:creationId xmlns:a16="http://schemas.microsoft.com/office/drawing/2014/main" id="{F29BAE11-05B4-40D5-B7BB-00A8A021333C}"/>
              </a:ext>
            </a:extLst>
          </p:cNvPr>
          <p:cNvCxnSpPr>
            <a:cxnSpLocks/>
            <a:stCxn id="39" idx="0"/>
          </p:cNvCxnSpPr>
          <p:nvPr/>
        </p:nvCxnSpPr>
        <p:spPr>
          <a:xfrm flipH="1" flipV="1">
            <a:off x="4259851" y="3609021"/>
            <a:ext cx="649295" cy="2614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8506A522-17B2-4866-91A4-26146BAFFFD8}"/>
              </a:ext>
            </a:extLst>
          </p:cNvPr>
          <p:cNvSpPr txBox="1"/>
          <p:nvPr/>
        </p:nvSpPr>
        <p:spPr>
          <a:xfrm>
            <a:off x="2975411" y="6223843"/>
            <a:ext cx="38674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</a:rPr>
              <a:t>Request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for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 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stage-2 approval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851EC23-5FEA-437F-A62C-03D6B775A146}"/>
              </a:ext>
            </a:extLst>
          </p:cNvPr>
          <p:cNvSpPr/>
          <p:nvPr/>
        </p:nvSpPr>
        <p:spPr>
          <a:xfrm>
            <a:off x="6984268" y="3712144"/>
            <a:ext cx="972108" cy="2673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3752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FE91BB8-21AB-40F7-B993-68BD08B707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35" t="5799" r="4566" b="7705"/>
          <a:stretch/>
        </p:blipFill>
        <p:spPr>
          <a:xfrm>
            <a:off x="1457110" y="4039325"/>
            <a:ext cx="6029540" cy="281867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AA9B030-2F7A-45DF-AFC4-DFD9762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Summary of the P73 Experiment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ED12F5-AE08-4340-B6FC-5C6CB802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84" y="1140159"/>
            <a:ext cx="8927520" cy="281867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Direct measurement of the </a:t>
            </a:r>
            <a:r>
              <a:rPr kumimoji="1" lang="en-US" altLang="ja-JP" b="1" dirty="0"/>
              <a:t>hypertriton (</a:t>
            </a:r>
            <a:r>
              <a:rPr lang="en-US" altLang="ja-JP" b="1" baseline="30000" dirty="0"/>
              <a:t>3</a:t>
            </a:r>
            <a:r>
              <a:rPr lang="en-US" altLang="ja-JP" b="1" baseline="-25000" dirty="0">
                <a:latin typeface="Symbol" panose="05050102010706020507" pitchFamily="18" charset="2"/>
              </a:rPr>
              <a:t>L</a:t>
            </a:r>
            <a:r>
              <a:rPr lang="en-US" altLang="ja-JP" b="1" dirty="0"/>
              <a:t>H</a:t>
            </a:r>
            <a:r>
              <a:rPr kumimoji="1" lang="en-US" altLang="ja-JP" b="1" dirty="0"/>
              <a:t>) lifetime </a:t>
            </a:r>
            <a:r>
              <a:rPr kumimoji="1" lang="en-US" altLang="ja-JP" dirty="0"/>
              <a:t>using </a:t>
            </a:r>
            <a:r>
              <a:rPr kumimoji="1" lang="en-US" altLang="ja-JP" b="1" dirty="0"/>
              <a:t>(K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/>
              <a:t>0</a:t>
            </a:r>
            <a:r>
              <a:rPr kumimoji="1" lang="en-US" altLang="ja-JP" b="1" dirty="0"/>
              <a:t>) </a:t>
            </a:r>
            <a:r>
              <a:rPr kumimoji="1" lang="en-US" altLang="ja-JP" dirty="0"/>
              <a:t>reactions.</a:t>
            </a:r>
          </a:p>
          <a:p>
            <a:r>
              <a:rPr lang="en-US" altLang="ja-JP" dirty="0"/>
              <a:t>The experiment will be </a:t>
            </a:r>
            <a:r>
              <a:rPr lang="en-US" altLang="ja-JP" b="1" dirty="0"/>
              <a:t>ready</a:t>
            </a:r>
            <a:r>
              <a:rPr lang="en-US" altLang="ja-JP" dirty="0"/>
              <a:t> </a:t>
            </a:r>
            <a:r>
              <a:rPr lang="en-US" altLang="ja-JP" b="1" dirty="0"/>
              <a:t>at K1.8BR</a:t>
            </a:r>
            <a:r>
              <a:rPr lang="en-US" altLang="ja-JP" dirty="0"/>
              <a:t> in early 2020.</a:t>
            </a:r>
          </a:p>
          <a:p>
            <a:r>
              <a:rPr lang="en-US" altLang="ja-JP" b="1" dirty="0">
                <a:highlight>
                  <a:srgbClr val="FFFF00"/>
                </a:highlight>
              </a:rPr>
              <a:t>1 week</a:t>
            </a:r>
            <a:r>
              <a:rPr lang="en-US" altLang="ja-JP" dirty="0">
                <a:highlight>
                  <a:srgbClr val="FFFF00"/>
                </a:highlight>
              </a:rPr>
              <a:t> beamtime for </a:t>
            </a:r>
            <a:r>
              <a:rPr lang="en-US" altLang="ja-JP" b="1" baseline="30000" dirty="0">
                <a:highlight>
                  <a:srgbClr val="FFFF00"/>
                </a:highlight>
              </a:rPr>
              <a:t>4</a:t>
            </a:r>
            <a:r>
              <a:rPr lang="en-US" altLang="ja-JP" b="1" baseline="-25000" dirty="0">
                <a:highlight>
                  <a:srgbClr val="FFFF00"/>
                </a:highlight>
                <a:latin typeface="Symbol" panose="05050102010706020507" pitchFamily="18" charset="2"/>
              </a:rPr>
              <a:t>L</a:t>
            </a:r>
            <a:r>
              <a:rPr lang="en-US" altLang="ja-JP" b="1" dirty="0">
                <a:highlight>
                  <a:srgbClr val="FFFF00"/>
                </a:highlight>
              </a:rPr>
              <a:t>H</a:t>
            </a:r>
            <a:r>
              <a:rPr lang="en-US" altLang="ja-JP" dirty="0">
                <a:highlight>
                  <a:srgbClr val="FFFF00"/>
                </a:highlight>
              </a:rPr>
              <a:t> has been accepted as</a:t>
            </a:r>
            <a:r>
              <a:rPr lang="en-US" altLang="ja-JP" b="1" dirty="0">
                <a:highlight>
                  <a:srgbClr val="FFFF00"/>
                </a:highlight>
              </a:rPr>
              <a:t> “test run”</a:t>
            </a:r>
            <a:r>
              <a:rPr lang="en-US" altLang="ja-JP" dirty="0">
                <a:highlight>
                  <a:srgbClr val="FFFF00"/>
                </a:highlight>
              </a:rPr>
              <a:t>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altLang="ja-JP" dirty="0"/>
              <a:t>after feasibility study with </a:t>
            </a:r>
            <a:r>
              <a:rPr lang="en-US" altLang="ja-JP" baseline="30000" dirty="0"/>
              <a:t>4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H, we would like to request </a:t>
            </a:r>
            <a:r>
              <a:rPr lang="en-US" altLang="ja-JP" b="1" dirty="0"/>
              <a:t>the </a:t>
            </a:r>
            <a:r>
              <a:rPr lang="en-US" altLang="ja-JP" b="1" baseline="30000" dirty="0"/>
              <a:t>3</a:t>
            </a:r>
            <a:r>
              <a:rPr lang="en-US" altLang="ja-JP" b="1" baseline="-25000" dirty="0">
                <a:latin typeface="Symbol" panose="05050102010706020507" pitchFamily="18" charset="2"/>
              </a:rPr>
              <a:t>L</a:t>
            </a:r>
            <a:r>
              <a:rPr lang="en-US" altLang="ja-JP" b="1" dirty="0"/>
              <a:t>H physics run (~4 weeks, 50kW equiv.)</a:t>
            </a:r>
            <a:r>
              <a:rPr lang="en-US" altLang="ja-JP" dirty="0"/>
              <a:t>.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B97B7-3037-4B7A-B83E-8FF7F2F5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9641E5D-CAAE-4A3B-A6F9-07ACE6274C6D}"/>
              </a:ext>
            </a:extLst>
          </p:cNvPr>
          <p:cNvSpPr txBox="1"/>
          <p:nvPr/>
        </p:nvSpPr>
        <p:spPr>
          <a:xfrm>
            <a:off x="3850110" y="6356351"/>
            <a:ext cx="2183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[ALICE collaboration]</a:t>
            </a:r>
            <a:endParaRPr kumimoji="1" lang="ja-JP" altLang="en-US" b="1" dirty="0"/>
          </a:p>
        </p:txBody>
      </p:sp>
      <p:cxnSp>
        <p:nvCxnSpPr>
          <p:cNvPr id="17" name="直線矢印コネクタ 16">
            <a:extLst>
              <a:ext uri="{FF2B5EF4-FFF2-40B4-BE49-F238E27FC236}">
                <a16:creationId xmlns:a16="http://schemas.microsoft.com/office/drawing/2014/main" id="{37FD6F09-F198-4E3F-AB28-499D2B7E3F3B}"/>
              </a:ext>
            </a:extLst>
          </p:cNvPr>
          <p:cNvCxnSpPr>
            <a:cxnSpLocks/>
          </p:cNvCxnSpPr>
          <p:nvPr/>
        </p:nvCxnSpPr>
        <p:spPr>
          <a:xfrm flipH="1">
            <a:off x="7295136" y="5170141"/>
            <a:ext cx="391325" cy="33812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E143637-1130-4839-ACEC-A1350C44386F}"/>
              </a:ext>
            </a:extLst>
          </p:cNvPr>
          <p:cNvSpPr txBox="1"/>
          <p:nvPr/>
        </p:nvSpPr>
        <p:spPr>
          <a:xfrm>
            <a:off x="7641951" y="4991089"/>
            <a:ext cx="16105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/>
              <a:t>P73 expected</a:t>
            </a:r>
            <a:endParaRPr kumimoji="1" lang="ja-JP" altLang="en-US" sz="2000" b="1" dirty="0"/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9C352D71-F2C5-4E6C-AD95-3C2909661E61}"/>
              </a:ext>
            </a:extLst>
          </p:cNvPr>
          <p:cNvGrpSpPr/>
          <p:nvPr/>
        </p:nvGrpSpPr>
        <p:grpSpPr>
          <a:xfrm>
            <a:off x="7159176" y="5481228"/>
            <a:ext cx="113124" cy="216024"/>
            <a:chOff x="1617724" y="6027420"/>
            <a:chExt cx="79252" cy="204709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818812F-CD1B-4A31-ABCE-9356A2897164}"/>
                </a:ext>
              </a:extLst>
            </p:cNvPr>
            <p:cNvSpPr/>
            <p:nvPr/>
          </p:nvSpPr>
          <p:spPr>
            <a:xfrm>
              <a:off x="1617724" y="6027420"/>
              <a:ext cx="79252" cy="204709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22" name="直線コネクタ 21">
              <a:extLst>
                <a:ext uri="{FF2B5EF4-FFF2-40B4-BE49-F238E27FC236}">
                  <a16:creationId xmlns:a16="http://schemas.microsoft.com/office/drawing/2014/main" id="{BA1CA99A-5817-4F5A-A8EF-4ACCA3EDACE7}"/>
                </a:ext>
              </a:extLst>
            </p:cNvPr>
            <p:cNvCxnSpPr>
              <a:stCxn id="15" idx="0"/>
              <a:endCxn id="15" idx="2"/>
            </p:cNvCxnSpPr>
            <p:nvPr/>
          </p:nvCxnSpPr>
          <p:spPr>
            <a:xfrm>
              <a:off x="1657350" y="6027420"/>
              <a:ext cx="0" cy="20470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333D6230-25F5-4423-ABAF-4D6ABBE2D038}"/>
                </a:ext>
              </a:extLst>
            </p:cNvPr>
            <p:cNvSpPr/>
            <p:nvPr/>
          </p:nvSpPr>
          <p:spPr>
            <a:xfrm>
              <a:off x="1629154" y="6103620"/>
              <a:ext cx="59055" cy="5905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8439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P73 Collaboration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18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59D1E72-DC50-40FC-976F-AC2D32F6A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7" y="1160748"/>
            <a:ext cx="9007386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813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53E7DB-F48A-49D7-80A4-6072701A9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6000" b="1" dirty="0">
                <a:latin typeface="+mn-lt"/>
              </a:rPr>
              <a:t>Backup Slides</a:t>
            </a:r>
            <a:endParaRPr kumimoji="1" lang="ja-JP" altLang="en-US" sz="6000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B84A97-5B3E-4F7D-B373-EF5A37D9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813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9B030-2F7A-45DF-AFC4-DFD9762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Lifetime of Hyper-triton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ED12F5-AE08-4340-B6FC-5C6CB802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113" y="836713"/>
            <a:ext cx="8070331" cy="2952328"/>
          </a:xfrm>
        </p:spPr>
        <p:txBody>
          <a:bodyPr>
            <a:normAutofit/>
          </a:bodyPr>
          <a:lstStyle/>
          <a:p>
            <a:r>
              <a:rPr lang="en-US" altLang="ja-JP" dirty="0"/>
              <a:t>Recent heavy-ion experiments reported different lifetime of </a:t>
            </a:r>
            <a:r>
              <a:rPr lang="en-US" altLang="ja-JP" b="1" dirty="0"/>
              <a:t>hyper-triton, </a:t>
            </a:r>
            <a:r>
              <a:rPr lang="en-US" altLang="ja-JP" b="1" baseline="30000" dirty="0"/>
              <a:t>3</a:t>
            </a:r>
            <a:r>
              <a:rPr lang="en-US" altLang="ja-JP" b="1" baseline="-25000" dirty="0">
                <a:latin typeface="Symbol" panose="05050102010706020507" pitchFamily="18" charset="2"/>
              </a:rPr>
              <a:t>L</a:t>
            </a:r>
            <a:r>
              <a:rPr lang="en-US" altLang="ja-JP" b="1" dirty="0"/>
              <a:t>H</a:t>
            </a:r>
            <a:r>
              <a:rPr lang="en-US" altLang="ja-JP" dirty="0"/>
              <a:t>:</a:t>
            </a:r>
          </a:p>
          <a:p>
            <a:pPr lvl="1"/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r>
              <a:rPr lang="en-US" altLang="ja-JP" dirty="0">
                <a:latin typeface="Symbol" panose="05050102010706020507" pitchFamily="18" charset="2"/>
              </a:rPr>
              <a:t>t</a:t>
            </a:r>
            <a:r>
              <a:rPr lang="en-US" altLang="ja-JP" dirty="0"/>
              <a:t>(</a:t>
            </a:r>
            <a:r>
              <a:rPr lang="en-US" altLang="ja-JP" baseline="30000" dirty="0"/>
              <a:t>3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H)~</a:t>
            </a:r>
            <a:r>
              <a:rPr lang="en-US" altLang="ja-JP" dirty="0">
                <a:latin typeface="Symbol" panose="05050102010706020507" pitchFamily="18" charset="2"/>
              </a:rPr>
              <a:t>t</a:t>
            </a:r>
            <a:r>
              <a:rPr lang="en-US" altLang="ja-JP" dirty="0"/>
              <a:t>(free </a:t>
            </a:r>
            <a:r>
              <a:rPr lang="en-US" altLang="ja-JP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) is naively expected, because </a:t>
            </a:r>
            <a:r>
              <a:rPr lang="en-US" altLang="ja-JP" baseline="30000" dirty="0"/>
              <a:t>3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 is known to be very loosely bound system (~0.13MeV) </a:t>
            </a:r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  <a:p>
            <a:pPr lvl="1"/>
            <a:endParaRPr lang="en-US" altLang="ja-JP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B97B7-3037-4B7A-B83E-8FF7F2F5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D32DF8D5-764F-4100-9EDC-DD8F17A47A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1928285"/>
                  </p:ext>
                </p:extLst>
              </p:nvPr>
            </p:nvGraphicFramePr>
            <p:xfrm>
              <a:off x="1115616" y="1698016"/>
              <a:ext cx="6840759" cy="9236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0253">
                      <a:extLst>
                        <a:ext uri="{9D8B030D-6E8A-4147-A177-3AD203B41FA5}">
                          <a16:colId xmlns:a16="http://schemas.microsoft.com/office/drawing/2014/main" val="978021883"/>
                        </a:ext>
                      </a:extLst>
                    </a:gridCol>
                    <a:gridCol w="2280253">
                      <a:extLst>
                        <a:ext uri="{9D8B030D-6E8A-4147-A177-3AD203B41FA5}">
                          <a16:colId xmlns:a16="http://schemas.microsoft.com/office/drawing/2014/main" val="662224564"/>
                        </a:ext>
                      </a:extLst>
                    </a:gridCol>
                    <a:gridCol w="2280253">
                      <a:extLst>
                        <a:ext uri="{9D8B030D-6E8A-4147-A177-3AD203B41FA5}">
                          <a16:colId xmlns:a16="http://schemas.microsoft.com/office/drawing/2014/main" val="240531835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STAR (2018)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ALICE (2019)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FF00"/>
                              </a:solidFill>
                            </a:rPr>
                            <a:t>free </a:t>
                          </a:r>
                          <a:r>
                            <a:rPr kumimoji="1" lang="en-US" altLang="ja-JP" sz="2400" dirty="0">
                              <a:solidFill>
                                <a:srgbClr val="FFFF0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endParaRPr kumimoji="1" lang="ja-JP" altLang="en-US" sz="2400" dirty="0">
                            <a:solidFill>
                              <a:srgbClr val="FFFF00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269892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142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−21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+24</m:t>
                                  </m:r>
                                </m:sup>
                              </m:sSub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±29</m:t>
                              </m:r>
                            </m:oMath>
                          </a14:m>
                          <a:r>
                            <a:rPr kumimoji="1" lang="ja-JP" altLang="en-US" sz="2400" dirty="0"/>
                            <a:t> </a:t>
                          </a:r>
                          <a:r>
                            <a:rPr kumimoji="1" lang="en-US" altLang="ja-JP" sz="2400" dirty="0"/>
                            <a:t>ps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sSubSup>
                                <m:sSubSupPr>
                                  <m:ctrlP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242</m:t>
                                  </m:r>
                                </m:e>
                                <m:sub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−38</m:t>
                                  </m:r>
                                </m:sub>
                                <m:sup>
                                  <m:r>
                                    <a:rPr kumimoji="1" lang="en-US" altLang="ja-JP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+34</m:t>
                                  </m:r>
                                </m:sup>
                              </m:sSubSup>
                              <m:r>
                                <a:rPr kumimoji="1" lang="en-US" altLang="ja-JP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±17</m:t>
                              </m:r>
                            </m:oMath>
                          </a14:m>
                          <a:r>
                            <a:rPr kumimoji="1" lang="ja-JP" altLang="en-US" sz="2400" dirty="0"/>
                            <a:t> </a:t>
                          </a:r>
                          <a:r>
                            <a:rPr kumimoji="1" lang="en-US" altLang="ja-JP" sz="2400" dirty="0"/>
                            <a:t>ps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263</m:t>
                              </m:r>
                              <m:r>
                                <a:rPr kumimoji="1" lang="en-US" altLang="ja-JP" sz="2400" b="0" i="1" smtClean="0">
                                  <a:solidFill>
                                    <a:schemeClr val="tx1"/>
                                  </a:solidFill>
                                  <a:effectLst>
                                    <a:outerShdw blurRad="38100" dist="38100" dir="2700000" algn="tl">
                                      <a:srgbClr val="000000">
                                        <a:alpha val="43137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±2</m:t>
                              </m:r>
                            </m:oMath>
                          </a14:m>
                          <a:r>
                            <a:rPr kumimoji="1" lang="ja-JP" altLang="en-US" sz="24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 </a:t>
                          </a:r>
                          <a:r>
                            <a:rPr kumimoji="1" lang="en-US" altLang="ja-JP" sz="2400" dirty="0">
                              <a:solidFill>
                                <a:schemeClr val="tx1"/>
                              </a:solidFill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</a:rPr>
                            <a:t>ps</a:t>
                          </a:r>
                          <a:endParaRPr kumimoji="1" lang="ja-JP" altLang="en-US" sz="2400" dirty="0">
                            <a:solidFill>
                              <a:schemeClr val="tx1"/>
                            </a:solidFill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6893345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表 6">
                <a:extLst>
                  <a:ext uri="{FF2B5EF4-FFF2-40B4-BE49-F238E27FC236}">
                    <a16:creationId xmlns:a16="http://schemas.microsoft.com/office/drawing/2014/main" id="{D32DF8D5-764F-4100-9EDC-DD8F17A47A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1928285"/>
                  </p:ext>
                </p:extLst>
              </p:nvPr>
            </p:nvGraphicFramePr>
            <p:xfrm>
              <a:off x="1115616" y="1698016"/>
              <a:ext cx="6840759" cy="923671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280253">
                      <a:extLst>
                        <a:ext uri="{9D8B030D-6E8A-4147-A177-3AD203B41FA5}">
                          <a16:colId xmlns:a16="http://schemas.microsoft.com/office/drawing/2014/main" val="978021883"/>
                        </a:ext>
                      </a:extLst>
                    </a:gridCol>
                    <a:gridCol w="2280253">
                      <a:extLst>
                        <a:ext uri="{9D8B030D-6E8A-4147-A177-3AD203B41FA5}">
                          <a16:colId xmlns:a16="http://schemas.microsoft.com/office/drawing/2014/main" val="662224564"/>
                        </a:ext>
                      </a:extLst>
                    </a:gridCol>
                    <a:gridCol w="2280253">
                      <a:extLst>
                        <a:ext uri="{9D8B030D-6E8A-4147-A177-3AD203B41FA5}">
                          <a16:colId xmlns:a16="http://schemas.microsoft.com/office/drawing/2014/main" val="2405318359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STAR (2018)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/>
                            <a:t>ALICE (2019)</a:t>
                          </a:r>
                          <a:endParaRPr kumimoji="1" lang="ja-JP" altLang="en-US" sz="2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kumimoji="1" lang="en-US" altLang="ja-JP" sz="2400" dirty="0">
                              <a:solidFill>
                                <a:srgbClr val="FFFF00"/>
                              </a:solidFill>
                            </a:rPr>
                            <a:t>free </a:t>
                          </a:r>
                          <a:r>
                            <a:rPr kumimoji="1" lang="en-US" altLang="ja-JP" sz="2400" dirty="0">
                              <a:solidFill>
                                <a:srgbClr val="FFFF00"/>
                              </a:solidFill>
                              <a:latin typeface="Symbol" panose="05050102010706020507" pitchFamily="18" charset="2"/>
                            </a:rPr>
                            <a:t>L</a:t>
                          </a:r>
                          <a:endParaRPr kumimoji="1" lang="ja-JP" altLang="en-US" sz="2400" dirty="0">
                            <a:solidFill>
                              <a:srgbClr val="FFFF00"/>
                            </a:solidFill>
                            <a:latin typeface="Symbol" panose="05050102010706020507" pitchFamily="18" charset="2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52698921"/>
                      </a:ext>
                    </a:extLst>
                  </a:tr>
                  <a:tr h="466471"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535" t="-110390" r="-201337" b="-33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100267" t="-110390" r="-100800" b="-3376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ja-JP"/>
                        </a:p>
                      </a:txBody>
                      <a:tcPr>
                        <a:blipFill>
                          <a:blip r:embed="rId2"/>
                          <a:stretch>
                            <a:fillRect l="-200802" t="-110390" r="-1070" b="-3376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6893345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8" name="図 7">
            <a:extLst>
              <a:ext uri="{FF2B5EF4-FFF2-40B4-BE49-F238E27FC236}">
                <a16:creationId xmlns:a16="http://schemas.microsoft.com/office/drawing/2014/main" id="{7EDD1E4E-C814-445F-9475-1A935971DB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5676" y="3465004"/>
            <a:ext cx="5820308" cy="242575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D1131C3-7BBE-4F4F-9C77-03D572B01D21}"/>
              </a:ext>
            </a:extLst>
          </p:cNvPr>
          <p:cNvSpPr txBox="1"/>
          <p:nvPr/>
        </p:nvSpPr>
        <p:spPr>
          <a:xfrm>
            <a:off x="3203848" y="5436344"/>
            <a:ext cx="304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Gal,</a:t>
            </a:r>
            <a:r>
              <a:rPr lang="en-US" altLang="ja-JP" dirty="0"/>
              <a:t> </a:t>
            </a:r>
            <a:r>
              <a:rPr lang="en-US" altLang="ja-JP" dirty="0" err="1"/>
              <a:t>Garcilazo</a:t>
            </a:r>
            <a:r>
              <a:rPr lang="en-US" altLang="ja-JP" dirty="0"/>
              <a:t> PLB791(2019)48</a:t>
            </a:r>
            <a:endParaRPr kumimoji="1" lang="ja-JP" altLang="en-US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E3F9829-788A-4BA3-BB82-1B618B5695D6}"/>
              </a:ext>
            </a:extLst>
          </p:cNvPr>
          <p:cNvSpPr txBox="1"/>
          <p:nvPr/>
        </p:nvSpPr>
        <p:spPr>
          <a:xfrm>
            <a:off x="628650" y="5874102"/>
            <a:ext cx="7631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b="1" dirty="0">
                <a:highlight>
                  <a:srgbClr val="FFFF00"/>
                </a:highlight>
                <a:sym typeface="Wingdings" panose="05000000000000000000" pitchFamily="2" charset="2"/>
              </a:rPr>
              <a:t> </a:t>
            </a:r>
            <a:r>
              <a:rPr lang="en-US" altLang="ja-JP" sz="2800" b="1" dirty="0">
                <a:highlight>
                  <a:srgbClr val="FFFF00"/>
                </a:highlight>
              </a:rPr>
              <a:t>need to clarify the situation using different experimental technique</a:t>
            </a:r>
            <a:endParaRPr kumimoji="1" lang="ja-JP" altLang="en-US" sz="2800" b="1" dirty="0">
              <a:highlight>
                <a:srgbClr val="FFFF00"/>
              </a:highlight>
            </a:endParaRPr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26469A9D-3823-4DDB-9A4A-35C87EAD2627}"/>
              </a:ext>
            </a:extLst>
          </p:cNvPr>
          <p:cNvSpPr/>
          <p:nvPr/>
        </p:nvSpPr>
        <p:spPr>
          <a:xfrm>
            <a:off x="6264188" y="4365104"/>
            <a:ext cx="1080120" cy="133214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1255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9B030-2F7A-45DF-AFC4-DFD9762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7140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(K</a:t>
            </a:r>
            <a:r>
              <a:rPr kumimoji="1" lang="en-US" altLang="ja-JP" b="1" baseline="30000" dirty="0">
                <a:latin typeface="+mn-lt"/>
              </a:rPr>
              <a:t>-</a:t>
            </a:r>
            <a:r>
              <a:rPr kumimoji="1" lang="en-US" altLang="ja-JP" b="1" dirty="0">
                <a:latin typeface="+mn-lt"/>
              </a:rPr>
              <a:t>,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+mn-lt"/>
              </a:rPr>
              <a:t>0</a:t>
            </a:r>
            <a:r>
              <a:rPr kumimoji="1" lang="en-US" altLang="ja-JP" b="1" dirty="0">
                <a:latin typeface="+mn-lt"/>
              </a:rPr>
              <a:t>) and (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+mn-lt"/>
              </a:rPr>
              <a:t>-</a:t>
            </a:r>
            <a:r>
              <a:rPr kumimoji="1" lang="en-US" altLang="ja-JP" b="1" dirty="0">
                <a:latin typeface="+mn-lt"/>
              </a:rPr>
              <a:t>,K</a:t>
            </a:r>
            <a:r>
              <a:rPr kumimoji="1" lang="en-US" altLang="ja-JP" b="1" baseline="30000" dirty="0">
                <a:latin typeface="+mn-lt"/>
              </a:rPr>
              <a:t>0</a:t>
            </a:r>
            <a:r>
              <a:rPr kumimoji="1" lang="en-US" altLang="ja-JP" b="1" dirty="0">
                <a:latin typeface="+mn-lt"/>
              </a:rPr>
              <a:t>)</a:t>
            </a:r>
            <a:endParaRPr kumimoji="1" lang="ja-JP" altLang="en-US" b="1" dirty="0">
              <a:latin typeface="+mn-lt"/>
            </a:endParaRP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F6796746-D597-45C3-8E66-8B534A4BDDA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97514" y="1005840"/>
          <a:ext cx="8748972" cy="5852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16324">
                  <a:extLst>
                    <a:ext uri="{9D8B030D-6E8A-4147-A177-3AD203B41FA5}">
                      <a16:colId xmlns:a16="http://schemas.microsoft.com/office/drawing/2014/main" val="3423330753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2923387426"/>
                    </a:ext>
                  </a:extLst>
                </a:gridCol>
                <a:gridCol w="2916324">
                  <a:extLst>
                    <a:ext uri="{9D8B030D-6E8A-4147-A177-3AD203B41FA5}">
                      <a16:colId xmlns:a16="http://schemas.microsoft.com/office/drawing/2014/main" val="17438323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l"/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P73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0" dirty="0"/>
                        <a:t>P74</a:t>
                      </a:r>
                      <a:endParaRPr kumimoji="1" lang="ja-JP" alt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32529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Reaction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baseline="30000" dirty="0"/>
                        <a:t>3</a:t>
                      </a:r>
                      <a:r>
                        <a:rPr kumimoji="1" lang="en-US" altLang="ja-JP" sz="2400" b="1" dirty="0"/>
                        <a:t>He(K</a:t>
                      </a:r>
                      <a:r>
                        <a:rPr kumimoji="1" lang="en-US" altLang="ja-JP" sz="2400" b="1" baseline="30000" dirty="0"/>
                        <a:t>-</a:t>
                      </a:r>
                      <a:r>
                        <a:rPr kumimoji="1" lang="en-US" altLang="ja-JP" sz="2400" b="1" dirty="0"/>
                        <a:t>,</a:t>
                      </a:r>
                      <a:r>
                        <a:rPr kumimoji="1" lang="en-US" altLang="ja-JP" sz="2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="1" baseline="30000" dirty="0">
                          <a:latin typeface="Symbol" panose="05050102010706020507" pitchFamily="18" charset="2"/>
                        </a:rPr>
                        <a:t>0</a:t>
                      </a:r>
                      <a:r>
                        <a:rPr kumimoji="1" lang="en-US" altLang="ja-JP" sz="2400" b="1" dirty="0"/>
                        <a:t>)</a:t>
                      </a:r>
                      <a:r>
                        <a:rPr kumimoji="1" lang="en-US" altLang="ja-JP" sz="2400" b="1" baseline="30000" dirty="0"/>
                        <a:t>3</a:t>
                      </a:r>
                      <a:r>
                        <a:rPr kumimoji="1" lang="en-US" altLang="ja-JP" sz="2400" b="1" baseline="-250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sz="2400" b="1" dirty="0"/>
                        <a:t>H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dirty="0"/>
                        <a:t>He(</a:t>
                      </a:r>
                      <a:r>
                        <a:rPr kumimoji="1" lang="en-US" altLang="ja-JP" sz="2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2400" dirty="0"/>
                        <a:t>,K</a:t>
                      </a:r>
                      <a:r>
                        <a:rPr kumimoji="1" lang="en-US" altLang="ja-JP" sz="2400" baseline="30000" dirty="0"/>
                        <a:t>0</a:t>
                      </a:r>
                      <a:r>
                        <a:rPr kumimoji="1" lang="en-US" altLang="ja-JP" sz="2400" dirty="0"/>
                        <a:t>)</a:t>
                      </a:r>
                      <a:r>
                        <a:rPr kumimoji="1" lang="en-US" altLang="ja-JP" sz="2400" baseline="30000" dirty="0"/>
                        <a:t> 3</a:t>
                      </a:r>
                      <a:r>
                        <a:rPr kumimoji="1" lang="en-US" altLang="ja-JP" sz="2400" baseline="-250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sz="2400" dirty="0"/>
                        <a:t>H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4944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Measurement</a:t>
                      </a:r>
                      <a:endParaRPr kumimoji="1" lang="ja-JP" altLang="en-US" sz="24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Delayed </a:t>
                      </a:r>
                      <a:r>
                        <a:rPr kumimoji="1" lang="en-US" altLang="ja-JP" sz="2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="1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2400" b="1" dirty="0"/>
                        <a:t> from </a:t>
                      </a:r>
                      <a:r>
                        <a:rPr kumimoji="1" lang="en-US" altLang="ja-JP" sz="2400" b="1" baseline="30000" dirty="0"/>
                        <a:t>3</a:t>
                      </a:r>
                      <a:r>
                        <a:rPr kumimoji="1" lang="en-US" altLang="ja-JP" sz="2400" b="1" baseline="-250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sz="2400" b="1" dirty="0"/>
                        <a:t>H decay</a:t>
                      </a:r>
                      <a:endParaRPr kumimoji="1" lang="ja-JP" altLang="en-US" sz="24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kumimoji="1" lang="ja-JP" alt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83288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Decay mode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2-body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0" dirty="0"/>
                        <a:t>2- and 3-body</a:t>
                      </a:r>
                      <a:endParaRPr kumimoji="1" lang="ja-JP" alt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04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baseline="-250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sz="2400" dirty="0"/>
                        <a:t>H identification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mono-energetic</a:t>
                      </a:r>
                      <a:r>
                        <a:rPr kumimoji="1" lang="ja-JP" altLang="en-US" sz="2400" b="1" dirty="0"/>
                        <a:t> </a:t>
                      </a:r>
                      <a:r>
                        <a:rPr kumimoji="1" lang="en-US" altLang="ja-JP" sz="2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="1" baseline="30000" dirty="0">
                          <a:latin typeface="Symbol" panose="05050102010706020507" pitchFamily="18" charset="2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(</a:t>
                      </a:r>
                      <a:r>
                        <a:rPr kumimoji="1" lang="en-US" altLang="ja-JP" sz="2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2400" dirty="0"/>
                        <a:t>,K</a:t>
                      </a:r>
                      <a:r>
                        <a:rPr kumimoji="1" lang="en-US" altLang="ja-JP" sz="2400" baseline="30000" dirty="0"/>
                        <a:t>0</a:t>
                      </a:r>
                      <a:r>
                        <a:rPr kumimoji="1" lang="en-US" altLang="ja-JP" sz="2400" dirty="0"/>
                        <a:t>)</a:t>
                      </a:r>
                      <a:r>
                        <a:rPr kumimoji="1" lang="en-US" altLang="ja-JP" sz="2400" baseline="30000" dirty="0"/>
                        <a:t>  </a:t>
                      </a:r>
                      <a:r>
                        <a:rPr kumimoji="1" lang="en-US" altLang="ja-JP" sz="2400" dirty="0"/>
                        <a:t>missing mass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71424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Beamline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K1.8BR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K1.1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29000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Beam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2x10</a:t>
                      </a:r>
                      <a:r>
                        <a:rPr kumimoji="1" lang="en-US" altLang="ja-JP" sz="2400" b="1" baseline="30000" dirty="0"/>
                        <a:t>5</a:t>
                      </a:r>
                      <a:r>
                        <a:rPr kumimoji="1" lang="en-US" altLang="ja-JP" sz="2400" b="1" dirty="0"/>
                        <a:t> 1.0 GeV/c K</a:t>
                      </a:r>
                      <a:r>
                        <a:rPr kumimoji="1" lang="en-US" altLang="ja-JP" sz="2400" b="1" baseline="30000" dirty="0"/>
                        <a:t>-</a:t>
                      </a:r>
                      <a:endParaRPr kumimoji="1" lang="ja-JP" altLang="en-US" sz="2400" b="1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1x10</a:t>
                      </a:r>
                      <a:r>
                        <a:rPr kumimoji="1" lang="en-US" altLang="ja-JP" sz="2400" baseline="30000" dirty="0"/>
                        <a:t>7</a:t>
                      </a:r>
                      <a:r>
                        <a:rPr kumimoji="1" lang="en-US" altLang="ja-JP" sz="2400" dirty="0"/>
                        <a:t> 1.05 GeV/c </a:t>
                      </a:r>
                      <a:r>
                        <a:rPr kumimoji="1" lang="en-US" altLang="ja-JP" sz="24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aseline="30000" dirty="0">
                          <a:latin typeface="Symbol" panose="05050102010706020507" pitchFamily="18" charset="2"/>
                        </a:rPr>
                        <a:t>-</a:t>
                      </a:r>
                      <a:endParaRPr kumimoji="1" lang="ja-JP" altLang="en-US" sz="2400" baseline="30000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41751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main spectrometer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CDS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SKS + vertex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117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L</a:t>
                      </a:r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dirty="0"/>
                        <a:t>He target</a:t>
                      </a:r>
                      <a:endParaRPr kumimoji="1" lang="ja-JP" alt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In hand</a:t>
                      </a:r>
                      <a:endParaRPr kumimoji="1" lang="ja-JP" alt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-</a:t>
                      </a:r>
                      <a:endParaRPr kumimoji="1" lang="ja-JP" alt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6140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Expected yield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="1" dirty="0"/>
                        <a:t>~1k/month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~0.6k/month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3316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Trigger tag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Symbol" panose="05050102010706020507" pitchFamily="18" charset="2"/>
                        <a:buNone/>
                      </a:pPr>
                      <a:r>
                        <a:rPr kumimoji="1" lang="en-US" altLang="ja-JP" sz="2400" b="1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kumimoji="1" lang="en-US" altLang="ja-JP" sz="2400" b="1" dirty="0"/>
                        <a:t> from </a:t>
                      </a:r>
                      <a:r>
                        <a:rPr kumimoji="1" lang="en-US" altLang="ja-JP" sz="24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400" b="1" baseline="30000" dirty="0">
                          <a:latin typeface="Symbol" panose="05050102010706020507" pitchFamily="18" charset="2"/>
                        </a:rPr>
                        <a:t>0</a:t>
                      </a:r>
                    </a:p>
                    <a:p>
                      <a:pPr marL="0" indent="0" algn="l">
                        <a:buFont typeface="Symbol" panose="05050102010706020507" pitchFamily="18" charset="2"/>
                        <a:buNone/>
                      </a:pPr>
                      <a:r>
                        <a:rPr kumimoji="1" lang="en-US" altLang="ja-JP" sz="2400" b="1" baseline="0" dirty="0">
                          <a:latin typeface="+mn-lt"/>
                        </a:rPr>
                        <a:t>for BG suppression</a:t>
                      </a:r>
                      <a:endParaRPr kumimoji="1" lang="ja-JP" altLang="en-US" sz="2400" b="1" baseline="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 err="1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p</a:t>
                      </a:r>
                      <a:r>
                        <a:rPr kumimoji="1" lang="en-US" altLang="ja-JP" sz="2400" baseline="30000" dirty="0" err="1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+</a:t>
                      </a:r>
                      <a:r>
                        <a:rPr kumimoji="1" lang="en-US" altLang="ja-JP" sz="2400" dirty="0" err="1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p</a:t>
                      </a:r>
                      <a:r>
                        <a:rPr kumimoji="1" lang="en-US" altLang="ja-JP" sz="2400" baseline="30000" dirty="0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-</a:t>
                      </a:r>
                      <a:r>
                        <a:rPr kumimoji="1" lang="en-US" altLang="ja-JP" sz="2400" baseline="0" dirty="0">
                          <a:latin typeface="Symbol" panose="05050102010706020507" pitchFamily="18" charset="2"/>
                          <a:sym typeface="Wingdings" panose="05000000000000000000" pitchFamily="2" charset="2"/>
                        </a:rPr>
                        <a:t> </a:t>
                      </a:r>
                      <a:r>
                        <a:rPr kumimoji="1" lang="en-US" altLang="ja-JP" sz="2400" dirty="0"/>
                        <a:t>from K</a:t>
                      </a:r>
                      <a:r>
                        <a:rPr kumimoji="1" lang="en-US" altLang="ja-JP" sz="2400" baseline="30000" dirty="0"/>
                        <a:t>0</a:t>
                      </a:r>
                      <a:endParaRPr kumimoji="1" lang="en-US" altLang="ja-JP" sz="2400" baseline="30000" dirty="0">
                        <a:latin typeface="Symbol" panose="05050102010706020507" pitchFamily="18" charset="2"/>
                        <a:sym typeface="Wingdings" panose="05000000000000000000" pitchFamily="2" charset="2"/>
                      </a:endParaRPr>
                    </a:p>
                    <a:p>
                      <a:pPr algn="l"/>
                      <a:r>
                        <a:rPr kumimoji="1" lang="en-US" altLang="ja-JP" sz="2400" baseline="0" dirty="0">
                          <a:latin typeface="+mn-lt"/>
                          <a:sym typeface="Wingdings" panose="05000000000000000000" pitchFamily="2" charset="2"/>
                        </a:rPr>
                        <a:t>for </a:t>
                      </a:r>
                      <a:r>
                        <a:rPr kumimoji="1" lang="en-US" altLang="ja-JP" sz="2400" baseline="30000" dirty="0"/>
                        <a:t>3</a:t>
                      </a:r>
                      <a:r>
                        <a:rPr kumimoji="1" lang="en-US" altLang="ja-JP" sz="2400" baseline="-25000" dirty="0">
                          <a:latin typeface="Symbol" panose="05050102010706020507" pitchFamily="18" charset="2"/>
                        </a:rPr>
                        <a:t>L</a:t>
                      </a:r>
                      <a:r>
                        <a:rPr kumimoji="1" lang="en-US" altLang="ja-JP" sz="2400" dirty="0"/>
                        <a:t>H identification</a:t>
                      </a:r>
                      <a:endParaRPr kumimoji="1" lang="ja-JP" altLang="en-US" sz="2400" baseline="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26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dirty="0"/>
                        <a:t>Main BG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indent="0" algn="l">
                        <a:buFont typeface="Symbol" panose="05050102010706020507" pitchFamily="18" charset="2"/>
                        <a:buNone/>
                      </a:pPr>
                      <a:r>
                        <a:rPr kumimoji="1" lang="en-US" altLang="ja-JP" sz="2400" b="1" baseline="0" dirty="0">
                          <a:latin typeface="+mn-lt"/>
                        </a:rPr>
                        <a:t>QF</a:t>
                      </a:r>
                      <a:endParaRPr kumimoji="1" lang="ja-JP" altLang="en-US" sz="2400" b="1" baseline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1" lang="en-US" altLang="ja-JP" sz="2400" baseline="0" dirty="0">
                          <a:latin typeface="+mn-lt"/>
                        </a:rPr>
                        <a:t>QF + K</a:t>
                      </a:r>
                      <a:r>
                        <a:rPr kumimoji="1" lang="en-US" altLang="ja-JP" sz="2400" baseline="30000" dirty="0">
                          <a:latin typeface="+mn-lt"/>
                        </a:rPr>
                        <a:t>0</a:t>
                      </a:r>
                      <a:r>
                        <a:rPr kumimoji="1" lang="en-US" altLang="ja-JP" sz="2400" baseline="0" dirty="0">
                          <a:latin typeface="+mn-lt"/>
                        </a:rPr>
                        <a:t>-reconst.</a:t>
                      </a:r>
                      <a:endParaRPr kumimoji="1" lang="ja-JP" altLang="en-US" sz="2400" baseline="0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0692208"/>
                  </a:ext>
                </a:extLst>
              </a:tr>
            </a:tbl>
          </a:graphicData>
        </a:graphic>
      </p:graphicFrame>
      <p:pic>
        <p:nvPicPr>
          <p:cNvPr id="15" name="図 14">
            <a:extLst>
              <a:ext uri="{FF2B5EF4-FFF2-40B4-BE49-F238E27FC236}">
                <a16:creationId xmlns:a16="http://schemas.microsoft.com/office/drawing/2014/main" id="{EFE05C45-CEE8-4718-9AE7-7D4B2CB569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0257" y="2867932"/>
            <a:ext cx="356453" cy="35645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11C25A4D-2F9B-4156-944F-36DDA0B6BE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356295"/>
            <a:ext cx="356453" cy="356453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0D0CDA6-F07A-4A50-84C1-5145114B3A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245612"/>
            <a:ext cx="356453" cy="356453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661B9207-E724-4526-9C21-2F0A4D188E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884" y="4677660"/>
            <a:ext cx="356453" cy="35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930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>
            <a:noAutofit/>
          </a:bodyPr>
          <a:lstStyle/>
          <a:p>
            <a:pPr algn="ctr"/>
            <a:r>
              <a:rPr lang="en-US" altLang="ja-JP" sz="3600" b="1" dirty="0">
                <a:latin typeface="+mn-lt"/>
              </a:rPr>
              <a:t>Reported Issues in the</a:t>
            </a:r>
            <a:r>
              <a:rPr kumimoji="1" lang="en-US" altLang="ja-JP" sz="3600" b="1" dirty="0">
                <a:latin typeface="+mn-lt"/>
              </a:rPr>
              <a:t> Previous (27</a:t>
            </a:r>
            <a:r>
              <a:rPr kumimoji="1" lang="en-US" altLang="ja-JP" sz="3600" b="1" baseline="30000" dirty="0">
                <a:latin typeface="+mn-lt"/>
              </a:rPr>
              <a:t>th</a:t>
            </a:r>
            <a:r>
              <a:rPr kumimoji="1" lang="en-US" altLang="ja-JP" sz="3600" b="1" dirty="0">
                <a:latin typeface="+mn-lt"/>
              </a:rPr>
              <a:t>) PAC</a:t>
            </a:r>
            <a:br>
              <a:rPr kumimoji="1" lang="en-US" altLang="ja-JP" sz="4000" b="1" dirty="0">
                <a:latin typeface="+mn-lt"/>
              </a:rPr>
            </a:br>
            <a:r>
              <a:rPr kumimoji="1" lang="en-US" altLang="ja-JP" sz="3200" dirty="0">
                <a:latin typeface="+mn-lt"/>
              </a:rPr>
              <a:t>(based on 26</a:t>
            </a:r>
            <a:r>
              <a:rPr kumimoji="1" lang="en-US" altLang="ja-JP" sz="3200" baseline="30000" dirty="0">
                <a:latin typeface="+mn-lt"/>
              </a:rPr>
              <a:t>th</a:t>
            </a:r>
            <a:r>
              <a:rPr kumimoji="1" lang="en-US" altLang="ja-JP" sz="3200" dirty="0">
                <a:latin typeface="+mn-lt"/>
              </a:rPr>
              <a:t> PAC comments)</a:t>
            </a:r>
            <a:endParaRPr kumimoji="1" lang="ja-JP" altLang="en-US" sz="4000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8325845-73E5-47D7-B457-4187472CC0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7514" y="1325563"/>
                <a:ext cx="8748972" cy="5328592"/>
              </a:xfrm>
            </p:spPr>
            <p:txBody>
              <a:bodyPr>
                <a:normAutofit/>
              </a:bodyPr>
              <a:lstStyle/>
              <a:p>
                <a:r>
                  <a:rPr kumimoji="1" lang="en-US" altLang="ja-JP" u="sng" dirty="0"/>
                  <a:t>Kaon in-flight decay background</a:t>
                </a:r>
              </a:p>
              <a:p>
                <a:pPr lvl="1"/>
                <a:r>
                  <a:rPr lang="en-US" altLang="ja-JP" b="1" dirty="0"/>
                  <a:t>Negligible</a:t>
                </a:r>
                <a:r>
                  <a:rPr lang="en-US" altLang="ja-JP" dirty="0"/>
                  <a:t> effect on </a:t>
                </a:r>
                <a:r>
                  <a:rPr lang="en-US" altLang="ja-JP" baseline="30000" dirty="0"/>
                  <a:t>3</a:t>
                </a:r>
                <a:r>
                  <a:rPr lang="en-US" altLang="ja-JP" baseline="-25000" dirty="0">
                    <a:latin typeface="Symbol" panose="05050102010706020507" pitchFamily="18" charset="2"/>
                  </a:rPr>
                  <a:t>L</a:t>
                </a:r>
                <a:r>
                  <a:rPr lang="en-US" altLang="ja-JP" dirty="0"/>
                  <a:t>H lifetime</a:t>
                </a:r>
              </a:p>
              <a:p>
                <a:pPr lvl="2"/>
                <a:r>
                  <a:rPr lang="en-US" altLang="ja-JP" dirty="0"/>
                  <a:t>Most of in-flight decays are out of the CDS acceptance</a:t>
                </a:r>
              </a:p>
              <a:p>
                <a:r>
                  <a:rPr kumimoji="1" lang="en-US" altLang="ja-JP" u="sng" dirty="0"/>
                  <a:t>Reaction induced background</a:t>
                </a:r>
              </a:p>
              <a:p>
                <a:pPr lvl="1"/>
                <a:r>
                  <a:rPr lang="en-US" altLang="ja-JP" dirty="0"/>
                  <a:t>Almost of all </a:t>
                </a:r>
                <a:r>
                  <a:rPr lang="en-US" altLang="ja-JP" dirty="0">
                    <a:latin typeface="Symbol" panose="05050102010706020507" pitchFamily="18" charset="2"/>
                  </a:rPr>
                  <a:t>p</a:t>
                </a:r>
                <a:r>
                  <a:rPr lang="en-US" altLang="ja-JP" baseline="30000" dirty="0">
                    <a:latin typeface="Symbol" panose="05050102010706020507" pitchFamily="18" charset="2"/>
                  </a:rPr>
                  <a:t>-</a:t>
                </a:r>
                <a:r>
                  <a:rPr lang="en-US" altLang="ja-JP" dirty="0"/>
                  <a:t> BG are originated from </a:t>
                </a:r>
                <a:r>
                  <a:rPr lang="en-US" altLang="ja-JP" b="1" dirty="0"/>
                  <a:t>QF </a:t>
                </a:r>
                <a:r>
                  <a:rPr lang="en-US" altLang="ja-JP" b="1" dirty="0">
                    <a:latin typeface="Symbol" panose="05050102010706020507" pitchFamily="18" charset="2"/>
                  </a:rPr>
                  <a:t>L/S</a:t>
                </a:r>
                <a:r>
                  <a:rPr lang="en-US" altLang="ja-JP" b="1" baseline="30000" dirty="0"/>
                  <a:t>-</a:t>
                </a:r>
                <a:r>
                  <a:rPr lang="en-US" altLang="ja-JP" b="1" dirty="0"/>
                  <a:t> decays</a:t>
                </a:r>
              </a:p>
              <a:p>
                <a:pPr lvl="2"/>
                <a:r>
                  <a:rPr lang="en-US" altLang="ja-JP" dirty="0"/>
                  <a:t>QF 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p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 L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p</a:t>
                </a:r>
                <a:r>
                  <a:rPr lang="en-US" altLang="ja-JP" baseline="30000" dirty="0">
                    <a:sym typeface="Wingdings" panose="05000000000000000000" pitchFamily="2" charset="2"/>
                  </a:rPr>
                  <a:t>0</a:t>
                </a:r>
                <a:r>
                  <a:rPr lang="en-US" altLang="ja-JP" dirty="0">
                    <a:sym typeface="Wingdings" panose="05000000000000000000" pitchFamily="2" charset="2"/>
                  </a:rPr>
                  <a:t>/</a:t>
                </a: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baseline="30000" dirty="0">
                    <a:latin typeface="Symbol" panose="05050102010706020507" pitchFamily="18" charset="2"/>
                  </a:rPr>
                  <a:t>0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p</a:t>
                </a:r>
                <a:r>
                  <a:rPr lang="en-US" altLang="ja-JP" baseline="30000" dirty="0">
                    <a:sym typeface="Wingdings" panose="05000000000000000000" pitchFamily="2" charset="2"/>
                  </a:rPr>
                  <a:t>0</a:t>
                </a:r>
                <a:r>
                  <a:rPr lang="en-US" altLang="ja-JP" dirty="0"/>
                  <a:t> and K</a:t>
                </a:r>
                <a:r>
                  <a:rPr lang="en-US" altLang="ja-JP" baseline="30000" dirty="0"/>
                  <a:t>-</a:t>
                </a:r>
                <a:r>
                  <a:rPr lang="en-US" altLang="ja-JP" dirty="0"/>
                  <a:t>n</a:t>
                </a:r>
                <a:r>
                  <a:rPr lang="en-US" altLang="ja-JP" dirty="0">
                    <a:sym typeface="Wingdings" panose="05000000000000000000" pitchFamily="2" charset="2"/>
                  </a:rPr>
                  <a:t></a:t>
                </a:r>
                <a:r>
                  <a:rPr lang="en-US" altLang="ja-JP" dirty="0">
                    <a:latin typeface="Symbol" panose="05050102010706020507" pitchFamily="18" charset="2"/>
                  </a:rPr>
                  <a:t>S</a:t>
                </a:r>
                <a:r>
                  <a:rPr lang="en-US" altLang="ja-JP" baseline="30000" dirty="0"/>
                  <a:t>-</a:t>
                </a:r>
                <a:r>
                  <a:rPr lang="en-US" altLang="ja-JP" dirty="0">
                    <a:latin typeface="Symbol" panose="05050102010706020507" pitchFamily="18" charset="2"/>
                    <a:sym typeface="Wingdings" panose="05000000000000000000" pitchFamily="2" charset="2"/>
                  </a:rPr>
                  <a:t>p</a:t>
                </a:r>
                <a:r>
                  <a:rPr lang="en-US" altLang="ja-JP" baseline="30000" dirty="0">
                    <a:sym typeface="Wingdings" panose="05000000000000000000" pitchFamily="2" charset="2"/>
                  </a:rPr>
                  <a:t>0</a:t>
                </a:r>
                <a:r>
                  <a:rPr lang="en-US" altLang="ja-JP" dirty="0"/>
                  <a:t> reactions</a:t>
                </a:r>
              </a:p>
              <a:p>
                <a:pPr lvl="1"/>
                <a:r>
                  <a:rPr lang="en-US" altLang="ja-JP" b="1" dirty="0">
                    <a:highlight>
                      <a:srgbClr val="FFFF00"/>
                    </a:highlight>
                  </a:rPr>
                  <a:t>BG evaluation with </a:t>
                </a:r>
                <a:r>
                  <a:rPr lang="en-US" altLang="ja-JP" b="1" baseline="30000" dirty="0">
                    <a:highlight>
                      <a:srgbClr val="FFFF00"/>
                    </a:highlight>
                  </a:rPr>
                  <a:t>4</a:t>
                </a:r>
                <a:r>
                  <a:rPr lang="en-US" altLang="ja-JP" b="1" dirty="0">
                    <a:highlight>
                      <a:srgbClr val="FFFF00"/>
                    </a:highlight>
                  </a:rPr>
                  <a:t>He target is absolutely essential</a:t>
                </a:r>
              </a:p>
              <a:p>
                <a:r>
                  <a:rPr kumimoji="1" lang="en-US" altLang="ja-JP" u="sng" dirty="0"/>
                  <a:t>Setup optimization</a:t>
                </a:r>
              </a:p>
              <a:p>
                <a:pPr lvl="1"/>
                <a:r>
                  <a:rPr lang="en-US" altLang="ja-JP" dirty="0"/>
                  <a:t>The target and the calorimeter positions were </a:t>
                </a:r>
                <a:r>
                  <a:rPr lang="en-US" altLang="ja-JP" b="1" dirty="0"/>
                  <a:t>optimized</a:t>
                </a:r>
              </a:p>
              <a:p>
                <a:r>
                  <a:rPr kumimoji="1" lang="en-US" altLang="ja-JP" u="sng" dirty="0"/>
                  <a:t>Statistical and systematics error estimation</a:t>
                </a:r>
              </a:p>
              <a:p>
                <a:pPr lvl="1"/>
                <a:r>
                  <a:rPr kumimoji="1" lang="en-US" altLang="ja-JP" dirty="0"/>
                  <a:t>Statistical error: </a:t>
                </a:r>
                <a:r>
                  <a:rPr lang="en-US" altLang="ja-JP" dirty="0"/>
                  <a:t>~</a:t>
                </a:r>
                <a14:m>
                  <m:oMath xmlns:m="http://schemas.openxmlformats.org/officeDocument/2006/math">
                    <m:r>
                      <a:rPr kumimoji="1" lang="en-US" altLang="ja-JP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kumimoji="1" lang="en-US" altLang="ja-JP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kumimoji="1" lang="en-US" altLang="ja-JP" b="1" dirty="0"/>
                  <a:t> ps </a:t>
                </a:r>
                <a:r>
                  <a:rPr kumimoji="1" lang="en-US" altLang="ja-JP" dirty="0"/>
                  <a:t>(with 4 weeks data taking)</a:t>
                </a:r>
              </a:p>
              <a:p>
                <a:pPr lvl="1"/>
                <a:r>
                  <a:rPr lang="en-US" altLang="ja-JP" dirty="0">
                    <a:solidFill>
                      <a:schemeClr val="tx1"/>
                    </a:solidFill>
                  </a:rPr>
                  <a:t>Systematic error: ~</a:t>
                </a:r>
                <a14:m>
                  <m:oMath xmlns:m="http://schemas.openxmlformats.org/officeDocument/2006/math">
                    <m:r>
                      <a:rPr lang="en-US" altLang="ja-JP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r>
                      <a:rPr lang="en-US" altLang="ja-JP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</m:t>
                    </m:r>
                  </m:oMath>
                </a14:m>
                <a:r>
                  <a:rPr lang="en-US" altLang="ja-JP" b="1" dirty="0">
                    <a:solidFill>
                      <a:schemeClr val="tx1"/>
                    </a:solidFill>
                  </a:rPr>
                  <a:t> ps</a:t>
                </a:r>
                <a:endParaRPr kumimoji="1" lang="ja-JP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コンテンツ プレースホルダー 2">
                <a:extLst>
                  <a:ext uri="{FF2B5EF4-FFF2-40B4-BE49-F238E27FC236}">
                    <a16:creationId xmlns:a16="http://schemas.microsoft.com/office/drawing/2014/main" id="{B8325845-73E5-47D7-B457-4187472CC0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7514" y="1325563"/>
                <a:ext cx="8748972" cy="5328592"/>
              </a:xfrm>
              <a:blipFill>
                <a:blip r:embed="rId2"/>
                <a:stretch>
                  <a:fillRect l="-1253" t="-1829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13786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03" y="8620"/>
            <a:ext cx="8227826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Answer to the 27</a:t>
            </a:r>
            <a:r>
              <a:rPr lang="en-US" altLang="ja-JP" b="1" baseline="30000" dirty="0">
                <a:latin typeface="+mn-lt"/>
              </a:rPr>
              <a:t>th</a:t>
            </a:r>
            <a:r>
              <a:rPr lang="en-US" altLang="ja-JP" b="1" dirty="0">
                <a:latin typeface="+mn-lt"/>
              </a:rPr>
              <a:t> PAC Comments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428999"/>
            <a:ext cx="8781412" cy="3384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Syst. err. will be mainly originated from two types of errors:</a:t>
            </a:r>
          </a:p>
          <a:p>
            <a:r>
              <a:rPr lang="en-US" altLang="ja-JP" u="sng" dirty="0"/>
              <a:t>Time Zero Alignment</a:t>
            </a:r>
            <a:endParaRPr kumimoji="1" lang="en-US" altLang="ja-JP" u="sng" dirty="0"/>
          </a:p>
          <a:p>
            <a:pPr lvl="1"/>
            <a:r>
              <a:rPr lang="en-US" altLang="ja-JP" dirty="0"/>
              <a:t>Estimated with the E15 (K</a:t>
            </a:r>
            <a:r>
              <a:rPr lang="en-US" altLang="ja-JP" baseline="30000" dirty="0"/>
              <a:t>-</a:t>
            </a:r>
            <a:r>
              <a:rPr lang="en-US" altLang="ja-JP" dirty="0"/>
              <a:t> + </a:t>
            </a:r>
            <a:r>
              <a:rPr lang="en-US" altLang="ja-JP" baseline="30000" dirty="0"/>
              <a:t>3</a:t>
            </a:r>
            <a:r>
              <a:rPr lang="en-US" altLang="ja-JP" dirty="0"/>
              <a:t>He) data</a:t>
            </a:r>
          </a:p>
          <a:p>
            <a:r>
              <a:rPr kumimoji="1" lang="en-US" altLang="ja-JP" u="sng" dirty="0"/>
              <a:t>Background subtraction</a:t>
            </a:r>
          </a:p>
          <a:p>
            <a:pPr lvl="1"/>
            <a:r>
              <a:rPr lang="en-US" altLang="ja-JP" dirty="0"/>
              <a:t>Guesstimated from the previous experiment of </a:t>
            </a:r>
            <a:r>
              <a:rPr lang="en-US" altLang="ja-JP" baseline="30000" dirty="0"/>
              <a:t>4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 at KEK</a:t>
            </a:r>
          </a:p>
          <a:p>
            <a:pPr lvl="1"/>
            <a:r>
              <a:rPr kumimoji="1" lang="en-US" altLang="ja-JP" b="1" dirty="0">
                <a:highlight>
                  <a:srgbClr val="FFFF00"/>
                </a:highlight>
              </a:rPr>
              <a:t>Have to be confirmed with real data analysis with the pilot-run data of K- + </a:t>
            </a:r>
            <a:r>
              <a:rPr kumimoji="1" lang="en-US" altLang="ja-JP" b="1" baseline="30000" dirty="0">
                <a:highlight>
                  <a:srgbClr val="FFFF00"/>
                </a:highlight>
              </a:rPr>
              <a:t>4</a:t>
            </a:r>
            <a:r>
              <a:rPr kumimoji="1" lang="en-US" altLang="ja-JP" b="1" dirty="0">
                <a:highlight>
                  <a:srgbClr val="FFFF00"/>
                </a:highlight>
              </a:rPr>
              <a:t>He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22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E546148-055B-493A-9000-DC93CD60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889424" cy="19442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E78B43-4450-47F0-B7D3-B9C156371AF8}"/>
              </a:ext>
            </a:extLst>
          </p:cNvPr>
          <p:cNvSpPr txBox="1"/>
          <p:nvPr/>
        </p:nvSpPr>
        <p:spPr>
          <a:xfrm>
            <a:off x="5904148" y="4371491"/>
            <a:ext cx="184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 Next page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2A786C-427F-48CF-99DE-B39915421222}"/>
              </a:ext>
            </a:extLst>
          </p:cNvPr>
          <p:cNvSpPr txBox="1"/>
          <p:nvPr/>
        </p:nvSpPr>
        <p:spPr>
          <a:xfrm>
            <a:off x="3635896" y="3933056"/>
            <a:ext cx="85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&lt;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5 ps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95B9C2-A078-4934-877A-0733A210FE99}"/>
              </a:ext>
            </a:extLst>
          </p:cNvPr>
          <p:cNvSpPr txBox="1"/>
          <p:nvPr/>
        </p:nvSpPr>
        <p:spPr>
          <a:xfrm>
            <a:off x="3995936" y="4884260"/>
            <a:ext cx="100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~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20 </a:t>
            </a:r>
            <a:r>
              <a:rPr kumimoji="1" lang="en-US" altLang="ja-JP" sz="2400" b="1" dirty="0" err="1">
                <a:solidFill>
                  <a:schemeClr val="accent1"/>
                </a:solidFill>
              </a:rPr>
              <a:t>ps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4137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053599CE-7174-42EA-8B9B-CFA1D788E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285" y="1537197"/>
            <a:ext cx="6105031" cy="3210803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560332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4000" b="1" dirty="0">
                <a:latin typeface="+mn-lt"/>
              </a:rPr>
              <a:t>Time Zero Alignment Estimation</a:t>
            </a:r>
            <a:br>
              <a:rPr kumimoji="1" lang="en-US" altLang="ja-JP" sz="4000" b="1" dirty="0">
                <a:latin typeface="+mn-lt"/>
              </a:rPr>
            </a:br>
            <a:r>
              <a:rPr kumimoji="1" lang="en-US" altLang="ja-JP" sz="4000" b="1" dirty="0">
                <a:latin typeface="+mn-lt"/>
              </a:rPr>
              <a:t>with the E15 Data</a:t>
            </a:r>
            <a:endParaRPr kumimoji="1" lang="ja-JP" altLang="en-US" sz="4000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7524" y="4930287"/>
            <a:ext cx="8568952" cy="1955097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E15-2</a:t>
            </a:r>
            <a:r>
              <a:rPr kumimoji="1" lang="en-US" altLang="ja-JP" baseline="30000" dirty="0"/>
              <a:t>nd</a:t>
            </a:r>
            <a:r>
              <a:rPr kumimoji="1" lang="en-US" altLang="ja-JP" dirty="0"/>
              <a:t> data (Run65, </a:t>
            </a:r>
            <a:r>
              <a:rPr kumimoji="1" lang="en-US" altLang="ja-JP" baseline="30000" dirty="0"/>
              <a:t>3</a:t>
            </a:r>
            <a:r>
              <a:rPr kumimoji="1" lang="en-US" altLang="ja-JP" dirty="0"/>
              <a:t>He(K</a:t>
            </a:r>
            <a:r>
              <a:rPr kumimoji="1" lang="en-US" altLang="ja-JP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dirty="0"/>
              <a:t>,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r>
              <a:rPr kumimoji="1" lang="en-US" altLang="ja-JP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dirty="0"/>
              <a:t>)X)</a:t>
            </a:r>
          </a:p>
          <a:p>
            <a:pPr lvl="1"/>
            <a:r>
              <a:rPr lang="en-US" altLang="ja-JP" dirty="0"/>
              <a:t>Time zero can be determined </a:t>
            </a:r>
            <a:r>
              <a:rPr lang="en-US" altLang="ja-JP" b="1" dirty="0"/>
              <a:t>within 5 </a:t>
            </a:r>
            <a:r>
              <a:rPr lang="en-US" altLang="ja-JP" b="1" dirty="0" err="1"/>
              <a:t>ps</a:t>
            </a:r>
            <a:endParaRPr lang="en-US" altLang="ja-JP" dirty="0"/>
          </a:p>
          <a:p>
            <a:r>
              <a:rPr lang="en-US" altLang="ja-JP" dirty="0"/>
              <a:t>Error propagated from the time zero alignment is estimated to be </a:t>
            </a:r>
            <a:r>
              <a:rPr lang="en-US" altLang="ja-JP" b="1" dirty="0"/>
              <a:t>&lt;5 </a:t>
            </a:r>
            <a:r>
              <a:rPr lang="en-US" altLang="ja-JP" b="1" dirty="0" err="1"/>
              <a:t>ps</a:t>
            </a:r>
            <a:r>
              <a:rPr lang="en-US" altLang="ja-JP" b="1" dirty="0"/>
              <a:t> </a:t>
            </a:r>
            <a:r>
              <a:rPr lang="en-US" altLang="ja-JP" dirty="0"/>
              <a:t>with MC simulation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0E7B175-DDA4-4B84-ADBA-89834B111B0F}"/>
              </a:ext>
            </a:extLst>
          </p:cNvPr>
          <p:cNvSpPr/>
          <p:nvPr/>
        </p:nvSpPr>
        <p:spPr>
          <a:xfrm>
            <a:off x="1151620" y="4571836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/>
              <a:t>2015/11/19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9CA81C-B388-4EDE-9957-CB161BF1C46F}"/>
              </a:ext>
            </a:extLst>
          </p:cNvPr>
          <p:cNvSpPr txBox="1"/>
          <p:nvPr/>
        </p:nvSpPr>
        <p:spPr>
          <a:xfrm>
            <a:off x="6552220" y="4545082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2015/12/18</a:t>
            </a:r>
            <a:endParaRPr kumimoji="1" lang="ja-JP" alt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AF046E2-842C-4A1F-9F4C-60ABDA470FCE}"/>
              </a:ext>
            </a:extLst>
          </p:cNvPr>
          <p:cNvSpPr txBox="1"/>
          <p:nvPr/>
        </p:nvSpPr>
        <p:spPr>
          <a:xfrm>
            <a:off x="1854513" y="1246270"/>
            <a:ext cx="538178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/>
              <a:t>Time difference between measured and calculated TOF(T0-CDH) for </a:t>
            </a:r>
            <a:r>
              <a:rPr lang="en-US" altLang="ja-JP" sz="2400" b="1" dirty="0">
                <a:latin typeface="Symbol" panose="05050102010706020507" pitchFamily="18" charset="2"/>
              </a:rPr>
              <a:t>p</a:t>
            </a:r>
            <a:r>
              <a:rPr lang="en-US" altLang="ja-JP" sz="2400" b="1" baseline="30000" dirty="0"/>
              <a:t>-</a:t>
            </a:r>
            <a:r>
              <a:rPr lang="en-US" altLang="ja-JP" sz="2400" b="1" dirty="0"/>
              <a:t> @ E15</a:t>
            </a: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1FD3AF0B-BA5D-41EA-9348-E174743C9A1F}"/>
              </a:ext>
            </a:extLst>
          </p:cNvPr>
          <p:cNvCxnSpPr>
            <a:cxnSpLocks/>
          </p:cNvCxnSpPr>
          <p:nvPr/>
        </p:nvCxnSpPr>
        <p:spPr>
          <a:xfrm>
            <a:off x="899592" y="2689335"/>
            <a:ext cx="792088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E348F1B-7236-440C-812C-83F8DC633A14}"/>
              </a:ext>
            </a:extLst>
          </p:cNvPr>
          <p:cNvSpPr txBox="1"/>
          <p:nvPr/>
        </p:nvSpPr>
        <p:spPr>
          <a:xfrm>
            <a:off x="66127" y="2473311"/>
            <a:ext cx="869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+10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ps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5" name="直線矢印コネクタ 14">
            <a:extLst>
              <a:ext uri="{FF2B5EF4-FFF2-40B4-BE49-F238E27FC236}">
                <a16:creationId xmlns:a16="http://schemas.microsoft.com/office/drawing/2014/main" id="{F98CD6A0-28C0-444C-BA85-D7C8E910489F}"/>
              </a:ext>
            </a:extLst>
          </p:cNvPr>
          <p:cNvCxnSpPr>
            <a:cxnSpLocks/>
          </p:cNvCxnSpPr>
          <p:nvPr/>
        </p:nvCxnSpPr>
        <p:spPr>
          <a:xfrm>
            <a:off x="899592" y="3265399"/>
            <a:ext cx="756084" cy="0"/>
          </a:xfrm>
          <a:prstGeom prst="straightConnector1">
            <a:avLst/>
          </a:prstGeom>
          <a:ln w="381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2A34250-66CB-4805-BD00-992351AD2AB6}"/>
              </a:ext>
            </a:extLst>
          </p:cNvPr>
          <p:cNvSpPr txBox="1"/>
          <p:nvPr/>
        </p:nvSpPr>
        <p:spPr>
          <a:xfrm>
            <a:off x="107504" y="3049375"/>
            <a:ext cx="8197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</a:rPr>
              <a:t>-10 </a:t>
            </a:r>
            <a:r>
              <a:rPr kumimoji="1" lang="en-US" altLang="ja-JP" sz="2000" b="1" dirty="0" err="1">
                <a:solidFill>
                  <a:srgbClr val="FF0000"/>
                </a:solidFill>
              </a:rPr>
              <a:t>ps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BB1CD185-F34A-40CD-8CC2-72949B4537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81" t="8334" r="32282" b="7564"/>
          <a:stretch/>
        </p:blipFill>
        <p:spPr>
          <a:xfrm>
            <a:off x="7618089" y="43346"/>
            <a:ext cx="1472720" cy="1282217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CDA443E-FD38-400A-A17A-2285C4AF9A40}"/>
              </a:ext>
            </a:extLst>
          </p:cNvPr>
          <p:cNvSpPr txBox="1"/>
          <p:nvPr/>
        </p:nvSpPr>
        <p:spPr>
          <a:xfrm>
            <a:off x="7674455" y="1341231"/>
            <a:ext cx="14290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/>
              <a:t>Dr. </a:t>
            </a:r>
            <a:r>
              <a:rPr kumimoji="1" lang="en-US" altLang="ja-JP" sz="2000" b="1" dirty="0" err="1"/>
              <a:t>Yamaga</a:t>
            </a:r>
            <a:r>
              <a:rPr kumimoji="1" lang="en-US" altLang="ja-JP" sz="2000" b="1" dirty="0"/>
              <a:t>,</a:t>
            </a:r>
          </a:p>
          <a:p>
            <a:pPr algn="ctr"/>
            <a:r>
              <a:rPr kumimoji="1" lang="en-US" altLang="ja-JP" sz="2000" b="1" dirty="0"/>
              <a:t>RIKEN</a:t>
            </a:r>
            <a:endParaRPr kumimoji="1" lang="ja-JP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353270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303" y="8620"/>
            <a:ext cx="8227826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Answer to the 27</a:t>
            </a:r>
            <a:r>
              <a:rPr lang="en-US" altLang="ja-JP" b="1" baseline="30000" dirty="0">
                <a:latin typeface="+mn-lt"/>
              </a:rPr>
              <a:t>th</a:t>
            </a:r>
            <a:r>
              <a:rPr lang="en-US" altLang="ja-JP" b="1" dirty="0">
                <a:latin typeface="+mn-lt"/>
              </a:rPr>
              <a:t> PAC Comments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3428999"/>
            <a:ext cx="8781412" cy="33843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en-US" altLang="ja-JP" dirty="0"/>
              <a:t>Syst. err. will be mainly originated from two types of errors:</a:t>
            </a:r>
          </a:p>
          <a:p>
            <a:r>
              <a:rPr lang="en-US" altLang="ja-JP" u="sng" dirty="0"/>
              <a:t>Time Zero Alignment</a:t>
            </a:r>
            <a:endParaRPr kumimoji="1" lang="en-US" altLang="ja-JP" u="sng" dirty="0"/>
          </a:p>
          <a:p>
            <a:pPr lvl="1"/>
            <a:r>
              <a:rPr lang="en-US" altLang="ja-JP" dirty="0"/>
              <a:t>Estimated with the E15 (K</a:t>
            </a:r>
            <a:r>
              <a:rPr lang="en-US" altLang="ja-JP" baseline="30000" dirty="0"/>
              <a:t>-</a:t>
            </a:r>
            <a:r>
              <a:rPr lang="en-US" altLang="ja-JP" dirty="0"/>
              <a:t> + </a:t>
            </a:r>
            <a:r>
              <a:rPr lang="en-US" altLang="ja-JP" baseline="30000" dirty="0"/>
              <a:t>3</a:t>
            </a:r>
            <a:r>
              <a:rPr lang="en-US" altLang="ja-JP" dirty="0"/>
              <a:t>He) data set</a:t>
            </a:r>
          </a:p>
          <a:p>
            <a:r>
              <a:rPr kumimoji="1" lang="en-US" altLang="ja-JP" u="sng" dirty="0"/>
              <a:t>Background subtraction</a:t>
            </a:r>
          </a:p>
          <a:p>
            <a:pPr lvl="1"/>
            <a:r>
              <a:rPr lang="en-US" altLang="ja-JP" dirty="0"/>
              <a:t>Guesstimated from the previous experiment of </a:t>
            </a:r>
            <a:r>
              <a:rPr lang="en-US" altLang="ja-JP" baseline="30000" dirty="0"/>
              <a:t>4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 at KEK</a:t>
            </a:r>
          </a:p>
          <a:p>
            <a:pPr lvl="1"/>
            <a:r>
              <a:rPr kumimoji="1" lang="en-US" altLang="ja-JP" b="1" dirty="0">
                <a:highlight>
                  <a:srgbClr val="FFFF00"/>
                </a:highlight>
              </a:rPr>
              <a:t>Have to be confirmed with real data analysis with the pilot-run data of K- + </a:t>
            </a:r>
            <a:r>
              <a:rPr kumimoji="1" lang="en-US" altLang="ja-JP" b="1" baseline="30000" dirty="0">
                <a:highlight>
                  <a:srgbClr val="FFFF00"/>
                </a:highlight>
              </a:rPr>
              <a:t>4</a:t>
            </a:r>
            <a:r>
              <a:rPr kumimoji="1" lang="en-US" altLang="ja-JP" b="1" dirty="0">
                <a:highlight>
                  <a:srgbClr val="FFFF00"/>
                </a:highlight>
              </a:rPr>
              <a:t>He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24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E546148-055B-493A-9000-DC93CD60A3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96752"/>
            <a:ext cx="8889424" cy="1944216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4E78B43-4450-47F0-B7D3-B9C156371AF8}"/>
              </a:ext>
            </a:extLst>
          </p:cNvPr>
          <p:cNvSpPr txBox="1"/>
          <p:nvPr/>
        </p:nvSpPr>
        <p:spPr>
          <a:xfrm>
            <a:off x="6192180" y="4371491"/>
            <a:ext cx="1840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sym typeface="Wingdings" panose="05000000000000000000" pitchFamily="2" charset="2"/>
              </a:rPr>
              <a:t> Next page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2A786C-427F-48CF-99DE-B39915421222}"/>
              </a:ext>
            </a:extLst>
          </p:cNvPr>
          <p:cNvSpPr txBox="1"/>
          <p:nvPr/>
        </p:nvSpPr>
        <p:spPr>
          <a:xfrm>
            <a:off x="3635896" y="3933056"/>
            <a:ext cx="850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&lt;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5 </a:t>
            </a:r>
            <a:r>
              <a:rPr kumimoji="1" lang="en-US" altLang="ja-JP" sz="2400" b="1" dirty="0" err="1">
                <a:solidFill>
                  <a:schemeClr val="accent1"/>
                </a:solidFill>
              </a:rPr>
              <a:t>ps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95B9C2-A078-4934-877A-0733A210FE99}"/>
              </a:ext>
            </a:extLst>
          </p:cNvPr>
          <p:cNvSpPr txBox="1"/>
          <p:nvPr/>
        </p:nvSpPr>
        <p:spPr>
          <a:xfrm>
            <a:off x="3995936" y="4884260"/>
            <a:ext cx="1005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>
                <a:solidFill>
                  <a:schemeClr val="accent1"/>
                </a:solidFill>
              </a:rPr>
              <a:t>~</a:t>
            </a:r>
            <a:r>
              <a:rPr kumimoji="1" lang="en-US" altLang="ja-JP" sz="2400" b="1" dirty="0">
                <a:solidFill>
                  <a:schemeClr val="accent1"/>
                </a:solidFill>
              </a:rPr>
              <a:t>20 </a:t>
            </a:r>
            <a:r>
              <a:rPr kumimoji="1" lang="en-US" altLang="ja-JP" sz="2400" b="1" dirty="0" err="1">
                <a:solidFill>
                  <a:schemeClr val="accent1"/>
                </a:solidFill>
              </a:rPr>
              <a:t>ps</a:t>
            </a:r>
            <a:endParaRPr kumimoji="1" lang="ja-JP" altLang="en-US" sz="2400" dirty="0">
              <a:solidFill>
                <a:schemeClr val="accent1"/>
              </a:solidFill>
            </a:endParaRP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585082EF-15F2-44DC-BDDB-609CD15A0177}"/>
              </a:ext>
            </a:extLst>
          </p:cNvPr>
          <p:cNvSpPr/>
          <p:nvPr/>
        </p:nvSpPr>
        <p:spPr>
          <a:xfrm>
            <a:off x="143508" y="4833156"/>
            <a:ext cx="8712968" cy="18002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0D034648-B704-4EEA-B3A8-63AAC7A2A415}"/>
              </a:ext>
            </a:extLst>
          </p:cNvPr>
          <p:cNvSpPr/>
          <p:nvPr/>
        </p:nvSpPr>
        <p:spPr>
          <a:xfrm>
            <a:off x="111068" y="3248980"/>
            <a:ext cx="8817416" cy="154290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ED35E88-03C8-4388-BCD3-EFE6934F18AC}"/>
              </a:ext>
            </a:extLst>
          </p:cNvPr>
          <p:cNvSpPr txBox="1"/>
          <p:nvPr/>
        </p:nvSpPr>
        <p:spPr>
          <a:xfrm>
            <a:off x="68444" y="3429000"/>
            <a:ext cx="8964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We strongly request the </a:t>
            </a:r>
            <a:r>
              <a:rPr kumimoji="1" lang="en-US" altLang="ja-JP" sz="36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4</a:t>
            </a:r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He pilot run</a:t>
            </a:r>
          </a:p>
          <a:p>
            <a:pPr algn="ctr"/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for (K</a:t>
            </a:r>
            <a:r>
              <a:rPr kumimoji="1" lang="en-US" altLang="ja-JP" sz="36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,</a:t>
            </a:r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3600" b="1" baseline="3000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ymbol" panose="05050102010706020507" pitchFamily="18" charset="2"/>
              </a:rPr>
              <a:t>0</a:t>
            </a:r>
            <a:r>
              <a:rPr kumimoji="1" lang="en-US" altLang="ja-JP" sz="3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)  background investigation</a:t>
            </a:r>
            <a:endParaRPr kumimoji="1" lang="ja-JP" altLang="en-US" sz="36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27315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149BD416-EC5D-4AE1-82F0-6BEBE8B7E3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173" y="1965686"/>
            <a:ext cx="2665184" cy="254343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4958E2F-73D7-4A87-96D3-D02CB3744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673" y="1952726"/>
            <a:ext cx="2692471" cy="259239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36659BD-14DD-4752-9DF4-4B52A0FBF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761" y="1919411"/>
            <a:ext cx="2681390" cy="255370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0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+mn-lt"/>
              </a:rPr>
              <a:t>“free K</a:t>
            </a:r>
            <a:r>
              <a:rPr kumimoji="1" lang="en-US" altLang="ja-JP" sz="3600" b="1" baseline="30000" dirty="0">
                <a:latin typeface="+mn-lt"/>
              </a:rPr>
              <a:t>0</a:t>
            </a:r>
            <a:r>
              <a:rPr kumimoji="1" lang="en-US" altLang="ja-JP" sz="3600" b="1" baseline="-25000" dirty="0">
                <a:latin typeface="+mn-lt"/>
              </a:rPr>
              <a:t>S</a:t>
            </a:r>
            <a:r>
              <a:rPr lang="en-US" altLang="ja-JP" sz="3600" b="1" dirty="0"/>
              <a:t>”</a:t>
            </a:r>
            <a:r>
              <a:rPr kumimoji="1" lang="en-US" altLang="ja-JP" sz="3600" b="1" dirty="0">
                <a:latin typeface="+mn-lt"/>
              </a:rPr>
              <a:t> Lifetime with the E15 Data</a:t>
            </a:r>
            <a:endParaRPr kumimoji="1" lang="ja-JP" altLang="en-US" sz="3600" b="1" dirty="0">
              <a:latin typeface="+mn-lt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22118C-C88B-432A-8EE3-6989D3C7CD08}"/>
              </a:ext>
            </a:extLst>
          </p:cNvPr>
          <p:cNvSpPr txBox="1"/>
          <p:nvPr/>
        </p:nvSpPr>
        <p:spPr>
          <a:xfrm>
            <a:off x="6065006" y="1482592"/>
            <a:ext cx="271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p</a:t>
            </a:r>
            <a:r>
              <a:rPr kumimoji="1" lang="en-US" altLang="ja-JP" sz="2400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sz="2400" b="1" dirty="0"/>
              <a:t> delay time fitting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09B3A1-DEA0-4BE3-A9A2-C0A5E3056561}"/>
              </a:ext>
            </a:extLst>
          </p:cNvPr>
          <p:cNvSpPr txBox="1"/>
          <p:nvPr/>
        </p:nvSpPr>
        <p:spPr>
          <a:xfrm>
            <a:off x="1758333" y="2839354"/>
            <a:ext cx="1015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IM(</a:t>
            </a:r>
            <a:r>
              <a:rPr kumimoji="1" lang="en-US" altLang="ja-JP" b="1" dirty="0" err="1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 err="1">
                <a:latin typeface="Symbol" panose="05050102010706020507" pitchFamily="18" charset="2"/>
              </a:rPr>
              <a:t>+</a:t>
            </a:r>
            <a:r>
              <a:rPr kumimoji="1" lang="en-US" altLang="ja-JP" b="1" dirty="0" err="1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9ED400-9CF7-47A3-B294-99BD9439A405}"/>
              </a:ext>
            </a:extLst>
          </p:cNvPr>
          <p:cNvSpPr txBox="1"/>
          <p:nvPr/>
        </p:nvSpPr>
        <p:spPr>
          <a:xfrm>
            <a:off x="0" y="10527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i="1" dirty="0">
                <a:solidFill>
                  <a:srgbClr val="FF0000"/>
                </a:solidFill>
              </a:rPr>
              <a:t>In stead of </a:t>
            </a:r>
            <a:r>
              <a:rPr kumimoji="1" lang="en-US" altLang="ja-JP" sz="2000" b="1" i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000" b="1" i="1" dirty="0">
                <a:solidFill>
                  <a:srgbClr val="FF0000"/>
                </a:solidFill>
              </a:rPr>
              <a:t>, we evaluated K</a:t>
            </a:r>
            <a:r>
              <a:rPr kumimoji="1" lang="en-US" altLang="ja-JP" sz="2000" b="1" i="1" baseline="30000" dirty="0">
                <a:solidFill>
                  <a:srgbClr val="FF0000"/>
                </a:solidFill>
              </a:rPr>
              <a:t>0</a:t>
            </a:r>
            <a:r>
              <a:rPr kumimoji="1" lang="en-US" altLang="ja-JP" sz="2000" b="1" i="1" baseline="-25000" dirty="0">
                <a:solidFill>
                  <a:srgbClr val="FF0000"/>
                </a:solidFill>
              </a:rPr>
              <a:t>S</a:t>
            </a:r>
            <a:r>
              <a:rPr kumimoji="1" lang="en-US" altLang="ja-JP" sz="2000" b="1" i="1" dirty="0">
                <a:solidFill>
                  <a:srgbClr val="FF0000"/>
                </a:solidFill>
              </a:rPr>
              <a:t> lifetime with K</a:t>
            </a:r>
            <a:r>
              <a:rPr kumimoji="1" lang="en-US" altLang="ja-JP" sz="2000" b="1" i="1" baseline="30000" dirty="0">
                <a:solidFill>
                  <a:srgbClr val="FF0000"/>
                </a:solidFill>
              </a:rPr>
              <a:t>0</a:t>
            </a:r>
            <a:r>
              <a:rPr kumimoji="1" lang="en-US" altLang="ja-JP" sz="2000" b="1" i="1" baseline="-25000" dirty="0">
                <a:solidFill>
                  <a:srgbClr val="FF0000"/>
                </a:solidFill>
              </a:rPr>
              <a:t>s</a:t>
            </a:r>
            <a:r>
              <a:rPr kumimoji="1" lang="en-US" altLang="ja-JP" sz="2000" b="1" i="1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000" b="1" i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i="1" baseline="30000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+</a:t>
            </a:r>
            <a:r>
              <a:rPr kumimoji="1" lang="en-US" altLang="ja-JP" sz="2000" b="1" i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i="1" baseline="30000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000" b="1" i="1" dirty="0">
                <a:solidFill>
                  <a:srgbClr val="FF0000"/>
                </a:solidFill>
                <a:sym typeface="Wingdings" panose="05000000000000000000" pitchFamily="2" charset="2"/>
              </a:rPr>
              <a:t> reconstruction</a:t>
            </a:r>
            <a:endParaRPr kumimoji="1" lang="en-US" altLang="ja-JP" sz="2000" b="1" i="1" dirty="0">
              <a:solidFill>
                <a:srgbClr val="FF0000"/>
              </a:solidFill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AE3D0B-884B-4B54-9119-3BF027FF2095}"/>
              </a:ext>
            </a:extLst>
          </p:cNvPr>
          <p:cNvSpPr txBox="1"/>
          <p:nvPr/>
        </p:nvSpPr>
        <p:spPr>
          <a:xfrm>
            <a:off x="7689248" y="3122826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side-band BG</a:t>
            </a:r>
          </a:p>
          <a:p>
            <a:r>
              <a:rPr kumimoji="1" lang="en-US" altLang="ja-JP" b="1" dirty="0">
                <a:solidFill>
                  <a:srgbClr val="00B050"/>
                </a:solidFill>
              </a:rPr>
              <a:t>subtracted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83F170-D37E-4D86-BBC7-86D031F835FA}"/>
              </a:ext>
            </a:extLst>
          </p:cNvPr>
          <p:cNvSpPr/>
          <p:nvPr/>
        </p:nvSpPr>
        <p:spPr>
          <a:xfrm>
            <a:off x="3734193" y="2668740"/>
            <a:ext cx="45719" cy="1622005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D305B0-1459-416D-91B9-4CE820CC0192}"/>
              </a:ext>
            </a:extLst>
          </p:cNvPr>
          <p:cNvSpPr/>
          <p:nvPr/>
        </p:nvSpPr>
        <p:spPr>
          <a:xfrm>
            <a:off x="251520" y="1848889"/>
            <a:ext cx="176868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0.15&lt;</a:t>
            </a:r>
            <a:r>
              <a:rPr lang="en-US" altLang="ja-JP" sz="1400" dirty="0" err="1"/>
              <a:t>p</a:t>
            </a:r>
            <a:r>
              <a:rPr lang="en-US" altLang="ja-JP" sz="1400" baseline="-25000" dirty="0" err="1"/>
              <a:t>p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p</a:t>
            </a:r>
            <a:r>
              <a:rPr lang="en-US" altLang="ja-JP" sz="1400" baseline="-25000" dirty="0">
                <a:latin typeface="Symbol" panose="05050102010706020507" pitchFamily="18" charset="2"/>
              </a:rPr>
              <a:t>-</a:t>
            </a:r>
            <a:r>
              <a:rPr lang="en-US" altLang="ja-JP" sz="1400" dirty="0"/>
              <a:t>&lt;0.16 GeV/c</a:t>
            </a:r>
            <a:endParaRPr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7B7926-BBFE-40E4-AA4B-6F2D431FC911}"/>
              </a:ext>
            </a:extLst>
          </p:cNvPr>
          <p:cNvSpPr txBox="1"/>
          <p:nvPr/>
        </p:nvSpPr>
        <p:spPr>
          <a:xfrm>
            <a:off x="3743908" y="2969267"/>
            <a:ext cx="77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selected</a:t>
            </a:r>
            <a:endParaRPr kumimoji="1" lang="ja-JP" altLang="en-US" sz="1400" i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CAB827-25E5-4DB6-8CC6-8FA66DF98528}"/>
              </a:ext>
            </a:extLst>
          </p:cNvPr>
          <p:cNvSpPr txBox="1"/>
          <p:nvPr/>
        </p:nvSpPr>
        <p:spPr>
          <a:xfrm>
            <a:off x="8208186" y="42478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ns</a:t>
            </a:r>
            <a:endParaRPr kumimoji="1" lang="ja-JP" altLang="en-US" dirty="0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F5F05084-32E9-4718-8525-E6736231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BFAEED0-E1E5-4064-9944-7FE6046F8F02}"/>
              </a:ext>
            </a:extLst>
          </p:cNvPr>
          <p:cNvSpPr/>
          <p:nvPr/>
        </p:nvSpPr>
        <p:spPr>
          <a:xfrm>
            <a:off x="6047869" y="1861083"/>
            <a:ext cx="16564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0.15&lt;</a:t>
            </a:r>
            <a:r>
              <a:rPr lang="en-US" altLang="ja-JP" sz="1400" dirty="0" err="1"/>
              <a:t>p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L</a:t>
            </a:r>
            <a:r>
              <a:rPr lang="en-US" altLang="ja-JP" sz="1400" dirty="0"/>
              <a:t>&lt;0.16 GeV/c</a:t>
            </a:r>
            <a:endParaRPr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D6D4A2-207A-4726-B5F2-4F5A3587E47F}"/>
              </a:ext>
            </a:extLst>
          </p:cNvPr>
          <p:cNvSpPr txBox="1"/>
          <p:nvPr/>
        </p:nvSpPr>
        <p:spPr>
          <a:xfrm>
            <a:off x="3203848" y="1482592"/>
            <a:ext cx="2281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 p</a:t>
            </a:r>
            <a:r>
              <a:rPr kumimoji="1" lang="en-US" altLang="ja-JP" sz="2400" b="1" baseline="-25000" dirty="0"/>
              <a:t>K0s</a:t>
            </a:r>
            <a:r>
              <a:rPr kumimoji="1" lang="en-US" altLang="ja-JP" sz="2400" b="1" dirty="0"/>
              <a:t> distribution</a:t>
            </a:r>
            <a:endParaRPr kumimoji="1" lang="ja-JP" altLang="en-US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1CC900-6C1C-4D79-A04B-F6FE1C129F0F}"/>
              </a:ext>
            </a:extLst>
          </p:cNvPr>
          <p:cNvSpPr txBox="1"/>
          <p:nvPr/>
        </p:nvSpPr>
        <p:spPr>
          <a:xfrm>
            <a:off x="687600" y="1482592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K</a:t>
            </a:r>
            <a:r>
              <a:rPr kumimoji="1" lang="en-US" altLang="ja-JP" sz="2400" b="1" baseline="30000" dirty="0"/>
              <a:t>0</a:t>
            </a:r>
            <a:r>
              <a:rPr kumimoji="1" lang="en-US" altLang="ja-JP" sz="2400" b="1" baseline="-25000" dirty="0"/>
              <a:t>S</a:t>
            </a:r>
            <a:r>
              <a:rPr kumimoji="1" lang="en-US" altLang="ja-JP" sz="2400" b="1" dirty="0"/>
              <a:t> selection</a:t>
            </a:r>
            <a:endParaRPr kumimoji="1" lang="ja-JP" altLang="en-US" sz="2400" b="1" dirty="0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EF685EE1-E621-45BB-B4C8-6376DDB51A8E}"/>
              </a:ext>
            </a:extLst>
          </p:cNvPr>
          <p:cNvSpPr txBox="1"/>
          <p:nvPr/>
        </p:nvSpPr>
        <p:spPr>
          <a:xfrm rot="16200000">
            <a:off x="423970" y="5333901"/>
            <a:ext cx="9621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latin typeface="Symbol" panose="05050102010706020507" pitchFamily="18" charset="2"/>
              </a:rPr>
              <a:t>t</a:t>
            </a:r>
            <a:r>
              <a:rPr kumimoji="1" lang="en-US" altLang="ja-JP" sz="2400" baseline="-25000" dirty="0">
                <a:latin typeface="Symbol" panose="05050102010706020507" pitchFamily="18" charset="2"/>
              </a:rPr>
              <a:t>0</a:t>
            </a:r>
            <a:r>
              <a:rPr kumimoji="1" lang="en-US" altLang="ja-JP" sz="2400" dirty="0"/>
              <a:t> [ns]</a:t>
            </a:r>
            <a:endParaRPr kumimoji="1" lang="ja-JP" altLang="en-US" sz="2400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D7BAE2F-F23E-4377-AD8F-87BDBD818163}"/>
              </a:ext>
            </a:extLst>
          </p:cNvPr>
          <p:cNvSpPr txBox="1"/>
          <p:nvPr/>
        </p:nvSpPr>
        <p:spPr>
          <a:xfrm>
            <a:off x="3095836" y="6459723"/>
            <a:ext cx="31931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K</a:t>
            </a:r>
            <a:r>
              <a:rPr kumimoji="1" lang="en-US" altLang="ja-JP" sz="2400" baseline="30000" dirty="0"/>
              <a:t>0</a:t>
            </a:r>
            <a:r>
              <a:rPr kumimoji="1" lang="en-US" altLang="ja-JP" sz="2400" baseline="-25000" dirty="0"/>
              <a:t>S</a:t>
            </a:r>
            <a:r>
              <a:rPr kumimoji="1" lang="en-US" altLang="ja-JP" sz="2400" dirty="0"/>
              <a:t> momentum [GeV/c]</a:t>
            </a:r>
            <a:endParaRPr kumimoji="1" lang="ja-JP" altLang="en-US" sz="2400" dirty="0"/>
          </a:p>
        </p:txBody>
      </p:sp>
      <p:pic>
        <p:nvPicPr>
          <p:cNvPr id="32" name="図 31">
            <a:extLst>
              <a:ext uri="{FF2B5EF4-FFF2-40B4-BE49-F238E27FC236}">
                <a16:creationId xmlns:a16="http://schemas.microsoft.com/office/drawing/2014/main" id="{57B0A7C7-938D-4F1C-AFC6-B2F78E5B9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5864" y="4564759"/>
            <a:ext cx="6758529" cy="1960665"/>
          </a:xfrm>
          <a:prstGeom prst="rect">
            <a:avLst/>
          </a:prstGeom>
        </p:spPr>
      </p:pic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5A1A314F-3CC6-4747-97CE-B0711626F172}"/>
              </a:ext>
            </a:extLst>
          </p:cNvPr>
          <p:cNvCxnSpPr/>
          <p:nvPr/>
        </p:nvCxnSpPr>
        <p:spPr>
          <a:xfrm>
            <a:off x="1691680" y="4869160"/>
            <a:ext cx="599756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4F451DDE-CCE4-4CD5-992A-D49656167557}"/>
              </a:ext>
            </a:extLst>
          </p:cNvPr>
          <p:cNvSpPr txBox="1"/>
          <p:nvPr/>
        </p:nvSpPr>
        <p:spPr>
          <a:xfrm>
            <a:off x="5832140" y="4545124"/>
            <a:ext cx="2056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0000"/>
                </a:solidFill>
              </a:rPr>
              <a:t>K</a:t>
            </a:r>
            <a:r>
              <a:rPr kumimoji="1" lang="en-US" altLang="ja-JP" b="1" baseline="30000" dirty="0">
                <a:solidFill>
                  <a:srgbClr val="FF0000"/>
                </a:solidFill>
              </a:rPr>
              <a:t>0</a:t>
            </a:r>
            <a:r>
              <a:rPr kumimoji="1" lang="en-US" altLang="ja-JP" b="1" baseline="-25000" dirty="0">
                <a:solidFill>
                  <a:srgbClr val="FF0000"/>
                </a:solidFill>
              </a:rPr>
              <a:t>S</a:t>
            </a:r>
            <a:r>
              <a:rPr kumimoji="1" lang="en-US" altLang="ja-JP" b="1" dirty="0">
                <a:solidFill>
                  <a:srgbClr val="FF0000"/>
                </a:solidFill>
              </a:rPr>
              <a:t> lifetime 89.7 </a:t>
            </a:r>
            <a:r>
              <a:rPr kumimoji="1" lang="en-US" altLang="ja-JP" b="1" dirty="0" err="1">
                <a:solidFill>
                  <a:srgbClr val="FF0000"/>
                </a:solidFill>
              </a:rPr>
              <a:t>ps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CB1B4C03-0486-43B9-82BE-7532D8B5DE78}"/>
              </a:ext>
            </a:extLst>
          </p:cNvPr>
          <p:cNvSpPr txBox="1"/>
          <p:nvPr/>
        </p:nvSpPr>
        <p:spPr>
          <a:xfrm>
            <a:off x="4695000" y="5831976"/>
            <a:ext cx="217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i="1" dirty="0">
                <a:solidFill>
                  <a:srgbClr val="00B050"/>
                </a:solidFill>
              </a:rPr>
              <a:t>Due to large </a:t>
            </a:r>
            <a:r>
              <a:rPr lang="en-US" altLang="ja-JP" b="1" i="1" dirty="0" err="1">
                <a:solidFill>
                  <a:srgbClr val="00B050"/>
                </a:solidFill>
              </a:rPr>
              <a:t>ct</a:t>
            </a:r>
            <a:r>
              <a:rPr lang="en-US" altLang="ja-JP" b="1" i="1" dirty="0">
                <a:solidFill>
                  <a:srgbClr val="00B050"/>
                </a:solidFill>
              </a:rPr>
              <a:t> of K</a:t>
            </a:r>
            <a:r>
              <a:rPr lang="en-US" altLang="ja-JP" b="1" i="1" baseline="30000" dirty="0">
                <a:solidFill>
                  <a:srgbClr val="00B050"/>
                </a:solidFill>
              </a:rPr>
              <a:t>0</a:t>
            </a:r>
            <a:r>
              <a:rPr lang="en-US" altLang="ja-JP" b="1" i="1" baseline="-25000" dirty="0">
                <a:solidFill>
                  <a:srgbClr val="00B050"/>
                </a:solidFill>
              </a:rPr>
              <a:t>S</a:t>
            </a:r>
            <a:endParaRPr kumimoji="1" lang="ja-JP" altLang="en-US" b="1" i="1" baseline="-25000" dirty="0">
              <a:solidFill>
                <a:srgbClr val="00B050"/>
              </a:solidFill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D2F8962D-1BDA-4A60-887E-7D8C99B29DE1}"/>
              </a:ext>
            </a:extLst>
          </p:cNvPr>
          <p:cNvCxnSpPr>
            <a:cxnSpLocks/>
          </p:cNvCxnSpPr>
          <p:nvPr/>
        </p:nvCxnSpPr>
        <p:spPr>
          <a:xfrm>
            <a:off x="5544108" y="5561076"/>
            <a:ext cx="727574" cy="206732"/>
          </a:xfrm>
          <a:prstGeom prst="straightConnector1">
            <a:avLst/>
          </a:prstGeom>
          <a:ln w="635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18EEFE-4D9F-4458-A4E5-BB100B2DA8F9}"/>
              </a:ext>
            </a:extLst>
          </p:cNvPr>
          <p:cNvSpPr txBox="1"/>
          <p:nvPr/>
        </p:nvSpPr>
        <p:spPr>
          <a:xfrm>
            <a:off x="1756086" y="5373216"/>
            <a:ext cx="2887922" cy="830997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We obtained the K</a:t>
            </a:r>
            <a:r>
              <a:rPr kumimoji="1" lang="en-US" altLang="ja-JP" sz="2400" b="1" baseline="30000" dirty="0">
                <a:solidFill>
                  <a:schemeClr val="bg1"/>
                </a:solidFill>
              </a:rPr>
              <a:t>0</a:t>
            </a:r>
            <a:r>
              <a:rPr kumimoji="1" lang="en-US" altLang="ja-JP" sz="2400" b="1" baseline="-25000" dirty="0">
                <a:solidFill>
                  <a:schemeClr val="bg1"/>
                </a:solidFill>
              </a:rPr>
              <a:t>S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lifetime correctly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5CDF300-8FCE-4B03-9C0E-0418C03DAE80}"/>
              </a:ext>
            </a:extLst>
          </p:cNvPr>
          <p:cNvSpPr txBox="1"/>
          <p:nvPr/>
        </p:nvSpPr>
        <p:spPr>
          <a:xfrm>
            <a:off x="1943708" y="4962654"/>
            <a:ext cx="2768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within ~ 5% </a:t>
            </a:r>
            <a:r>
              <a:rPr kumimoji="1" lang="en-US" altLang="ja-JP" sz="1600" dirty="0">
                <a:sym typeface="Wingdings" panose="05000000000000000000" pitchFamily="2" charset="2"/>
              </a:rPr>
              <a:t> ~ 13ps @ 263ps</a:t>
            </a:r>
            <a:endParaRPr kumimoji="1" lang="ja-JP" altLang="en-US" sz="1600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2B4727CA-44A0-42F8-996A-B43D8CF1BFEB}"/>
              </a:ext>
            </a:extLst>
          </p:cNvPr>
          <p:cNvSpPr txBox="1"/>
          <p:nvPr/>
        </p:nvSpPr>
        <p:spPr>
          <a:xfrm>
            <a:off x="611560" y="2204864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385B10D2-A94B-4C8D-A0CE-D75EA911C65F}"/>
              </a:ext>
            </a:extLst>
          </p:cNvPr>
          <p:cNvSpPr txBox="1"/>
          <p:nvPr/>
        </p:nvSpPr>
        <p:spPr>
          <a:xfrm>
            <a:off x="4392794" y="2240868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C280C259-2DA9-458C-B4E2-CB125007102E}"/>
              </a:ext>
            </a:extLst>
          </p:cNvPr>
          <p:cNvSpPr txBox="1"/>
          <p:nvPr/>
        </p:nvSpPr>
        <p:spPr>
          <a:xfrm>
            <a:off x="6120172" y="2240868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46F693A3-101B-408A-B8A1-F6D5129F0931}"/>
              </a:ext>
            </a:extLst>
          </p:cNvPr>
          <p:cNvSpPr txBox="1"/>
          <p:nvPr/>
        </p:nvSpPr>
        <p:spPr>
          <a:xfrm>
            <a:off x="6947450" y="4993431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40060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>
            <a:extLst>
              <a:ext uri="{FF2B5EF4-FFF2-40B4-BE49-F238E27FC236}">
                <a16:creationId xmlns:a16="http://schemas.microsoft.com/office/drawing/2014/main" id="{5D354A2F-6F26-4923-BB53-0E348AB17A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271" y="1952836"/>
            <a:ext cx="2646950" cy="252603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9CD9FA49-0C11-4134-93D2-0A98797C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2" y="1940282"/>
            <a:ext cx="2523983" cy="2399571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05"/>
            <a:ext cx="91440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3600" b="1" dirty="0">
                <a:latin typeface="+mn-lt"/>
              </a:rPr>
              <a:t>“free </a:t>
            </a:r>
            <a:r>
              <a:rPr kumimoji="1" lang="en-US" altLang="ja-JP" sz="3600" b="1" dirty="0">
                <a:latin typeface="Symbol" panose="05050102010706020507" pitchFamily="18" charset="2"/>
              </a:rPr>
              <a:t>L</a:t>
            </a:r>
            <a:r>
              <a:rPr lang="en-US" altLang="ja-JP" sz="3600" b="1" dirty="0"/>
              <a:t>”</a:t>
            </a:r>
            <a:r>
              <a:rPr kumimoji="1" lang="en-US" altLang="ja-JP" sz="3600" b="1" dirty="0">
                <a:latin typeface="+mn-lt"/>
              </a:rPr>
              <a:t> Lifetime Evaluation with the E15 Data</a:t>
            </a:r>
            <a:endParaRPr kumimoji="1" lang="ja-JP" altLang="en-US" sz="3600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652" y="4521266"/>
            <a:ext cx="9018696" cy="2336734"/>
          </a:xfrm>
        </p:spPr>
        <p:txBody>
          <a:bodyPr>
            <a:noAutofit/>
          </a:bodyPr>
          <a:lstStyle/>
          <a:p>
            <a:r>
              <a:rPr lang="en-US" altLang="ja-JP" sz="2400" dirty="0">
                <a:sym typeface="Wingdings" panose="05000000000000000000" pitchFamily="2" charset="2"/>
              </a:rPr>
              <a:t>We tried to obtain the lifetime using </a:t>
            </a:r>
            <a:r>
              <a:rPr lang="en-US" altLang="ja-JP" sz="2400" dirty="0" err="1">
                <a:latin typeface="Symbol" panose="05050102010706020507" pitchFamily="18" charset="2"/>
              </a:rPr>
              <a:t>L</a:t>
            </a:r>
            <a:r>
              <a:rPr lang="en-US" altLang="ja-JP" sz="2400" dirty="0" err="1">
                <a:sym typeface="Wingdings" panose="05000000000000000000" pitchFamily="2" charset="2"/>
              </a:rPr>
              <a:t>p</a:t>
            </a:r>
            <a:r>
              <a:rPr lang="en-US" altLang="ja-JP" sz="2400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400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altLang="ja-JP" sz="2400" dirty="0">
                <a:sym typeface="Wingdings" panose="05000000000000000000" pitchFamily="2" charset="2"/>
              </a:rPr>
              <a:t> event sample</a:t>
            </a:r>
          </a:p>
          <a:p>
            <a:r>
              <a:rPr lang="en-US" altLang="ja-JP" sz="2400" dirty="0">
                <a:sym typeface="Wingdings" panose="05000000000000000000" pitchFamily="2" charset="2"/>
              </a:rPr>
              <a:t>However, we found that there are difficulties after </a:t>
            </a:r>
            <a:r>
              <a:rPr lang="en-US" altLang="ja-JP" sz="2400" dirty="0" err="1">
                <a:latin typeface="Symbol" panose="05050102010706020507" pitchFamily="18" charset="2"/>
              </a:rPr>
              <a:t>L</a:t>
            </a:r>
            <a:r>
              <a:rPr lang="en-US" altLang="ja-JP" sz="2400" dirty="0" err="1">
                <a:sym typeface="Wingdings" panose="05000000000000000000" pitchFamily="2" charset="2"/>
              </a:rPr>
              <a:t>p</a:t>
            </a:r>
            <a:r>
              <a:rPr lang="en-US" altLang="ja-JP" sz="2400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400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altLang="ja-JP" sz="2400" dirty="0">
                <a:sym typeface="Wingdings" panose="05000000000000000000" pitchFamily="2" charset="2"/>
              </a:rPr>
              <a:t> reconstruction with the proposed method </a:t>
            </a:r>
            <a:r>
              <a:rPr lang="en-US" altLang="ja-JP" sz="2400" b="1" dirty="0">
                <a:sym typeface="Wingdings" panose="05000000000000000000" pitchFamily="2" charset="2"/>
              </a:rPr>
              <a:t>at this moment</a:t>
            </a:r>
            <a:endParaRPr lang="en-US" altLang="ja-JP" sz="2400" b="1" dirty="0"/>
          </a:p>
          <a:p>
            <a:pPr marL="742950" lvl="1" indent="-285750"/>
            <a:r>
              <a:rPr lang="en-US" altLang="ja-JP" sz="2000" dirty="0"/>
              <a:t>low “proton” efficiency in low </a:t>
            </a:r>
            <a:r>
              <a:rPr lang="en-US" altLang="ja-JP" sz="2000" dirty="0" err="1"/>
              <a:t>p</a:t>
            </a:r>
            <a:r>
              <a:rPr lang="en-US" altLang="ja-JP" sz="2000" baseline="-25000" dirty="0" err="1">
                <a:latin typeface="Symbol" panose="05050102010706020507" pitchFamily="18" charset="2"/>
              </a:rPr>
              <a:t>L</a:t>
            </a:r>
            <a:r>
              <a:rPr lang="en-US" altLang="ja-JP" sz="2000" dirty="0"/>
              <a:t> region </a:t>
            </a:r>
            <a:r>
              <a:rPr lang="en-US" altLang="ja-JP" sz="2000" dirty="0">
                <a:sym typeface="Wingdings" panose="05000000000000000000" pitchFamily="2" charset="2"/>
              </a:rPr>
              <a:t> large </a:t>
            </a:r>
            <a:r>
              <a:rPr lang="en-US" altLang="ja-JP" sz="2000" dirty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altLang="ja-JP" sz="200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endParaRPr lang="en-US" altLang="ja-JP" sz="2000" baseline="-25000" dirty="0">
              <a:latin typeface="Symbol" panose="05050102010706020507" pitchFamily="18" charset="2"/>
            </a:endParaRPr>
          </a:p>
          <a:p>
            <a:pPr marL="742950" lvl="1" indent="-285750"/>
            <a:r>
              <a:rPr lang="en-US" altLang="ja-JP" sz="2000" dirty="0"/>
              <a:t>large </a:t>
            </a:r>
            <a:r>
              <a:rPr lang="en-US" altLang="ja-JP" sz="2000" i="1" dirty="0" err="1"/>
              <a:t>ct</a:t>
            </a:r>
            <a:r>
              <a:rPr lang="en-US" altLang="ja-JP" sz="2000" dirty="0"/>
              <a:t> in high </a:t>
            </a:r>
            <a:r>
              <a:rPr lang="en-US" altLang="ja-JP" sz="2000" dirty="0" err="1"/>
              <a:t>p</a:t>
            </a:r>
            <a:r>
              <a:rPr lang="en-US" altLang="ja-JP" sz="2000" baseline="-25000" dirty="0" err="1">
                <a:latin typeface="Symbol" panose="05050102010706020507" pitchFamily="18" charset="2"/>
              </a:rPr>
              <a:t>L</a:t>
            </a:r>
            <a:r>
              <a:rPr lang="en-US" altLang="ja-JP" sz="2000" dirty="0"/>
              <a:t> region		      </a:t>
            </a:r>
            <a:r>
              <a:rPr lang="en-US" altLang="ja-JP" sz="2000" dirty="0">
                <a:sym typeface="Wingdings" panose="05000000000000000000" pitchFamily="2" charset="2"/>
              </a:rPr>
              <a:t> small </a:t>
            </a:r>
            <a:r>
              <a:rPr lang="en-US" altLang="ja-JP" sz="2000" dirty="0">
                <a:latin typeface="Symbol" panose="05050102010706020507" pitchFamily="18" charset="2"/>
                <a:sym typeface="Wingdings" panose="05000000000000000000" pitchFamily="2" charset="2"/>
              </a:rPr>
              <a:t>t</a:t>
            </a:r>
            <a:r>
              <a:rPr lang="en-US" altLang="ja-JP" sz="2000" baseline="-25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A22118C-C88B-432A-8EE3-6989D3C7CD08}"/>
              </a:ext>
            </a:extLst>
          </p:cNvPr>
          <p:cNvSpPr txBox="1"/>
          <p:nvPr/>
        </p:nvSpPr>
        <p:spPr>
          <a:xfrm>
            <a:off x="6065006" y="1482592"/>
            <a:ext cx="2719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p</a:t>
            </a:r>
            <a:r>
              <a:rPr kumimoji="1" lang="en-US" altLang="ja-JP" sz="2400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sz="2400" b="1" dirty="0"/>
              <a:t> delay time fitting</a:t>
            </a:r>
            <a:endParaRPr kumimoji="1" lang="ja-JP" altLang="en-US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2609B3A1-DEA0-4BE3-A9A2-C0A5E3056561}"/>
              </a:ext>
            </a:extLst>
          </p:cNvPr>
          <p:cNvSpPr txBox="1"/>
          <p:nvPr/>
        </p:nvSpPr>
        <p:spPr>
          <a:xfrm>
            <a:off x="525086" y="2552709"/>
            <a:ext cx="926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IM(p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b="1" dirty="0"/>
              <a:t>)</a:t>
            </a:r>
            <a:endParaRPr kumimoji="1" lang="ja-JP" altLang="en-US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9ED400-9CF7-47A3-B294-99BD9439A405}"/>
              </a:ext>
            </a:extLst>
          </p:cNvPr>
          <p:cNvSpPr txBox="1"/>
          <p:nvPr/>
        </p:nvSpPr>
        <p:spPr>
          <a:xfrm>
            <a:off x="0" y="1052736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i="1" dirty="0">
                <a:solidFill>
                  <a:srgbClr val="FF0000"/>
                </a:solidFill>
              </a:rPr>
              <a:t>The main BG in P73 is ~100 MeV/c </a:t>
            </a:r>
            <a:r>
              <a:rPr kumimoji="1" lang="en-US" altLang="ja-JP" sz="2000" b="1" i="1" dirty="0">
                <a:solidFill>
                  <a:srgbClr val="FF0000"/>
                </a:solidFill>
                <a:latin typeface="Symbol" panose="05050102010706020507" pitchFamily="18" charset="2"/>
              </a:rPr>
              <a:t>L, </a:t>
            </a:r>
            <a:r>
              <a:rPr kumimoji="1" lang="en-US" altLang="ja-JP" sz="2000" b="1" i="1" dirty="0">
                <a:solidFill>
                  <a:srgbClr val="FF0000"/>
                </a:solidFill>
              </a:rPr>
              <a:t>whose decay p CANNOT be detected by the CDS.</a:t>
            </a: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AAE3D0B-884B-4B54-9119-3BF027FF2095}"/>
              </a:ext>
            </a:extLst>
          </p:cNvPr>
          <p:cNvSpPr txBox="1"/>
          <p:nvPr/>
        </p:nvSpPr>
        <p:spPr>
          <a:xfrm>
            <a:off x="7689248" y="3122826"/>
            <a:ext cx="1455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00B050"/>
                </a:solidFill>
              </a:rPr>
              <a:t>side-band BG</a:t>
            </a:r>
          </a:p>
          <a:p>
            <a:r>
              <a:rPr kumimoji="1" lang="en-US" altLang="ja-JP" b="1" dirty="0">
                <a:solidFill>
                  <a:srgbClr val="00B050"/>
                </a:solidFill>
              </a:rPr>
              <a:t>subtracted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93398689-4ACD-4612-BC9D-146B5CAAA6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1952836"/>
            <a:ext cx="2538961" cy="2436377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C083F170-D37E-4D86-BBC7-86D031F835FA}"/>
              </a:ext>
            </a:extLst>
          </p:cNvPr>
          <p:cNvSpPr/>
          <p:nvPr/>
        </p:nvSpPr>
        <p:spPr>
          <a:xfrm>
            <a:off x="3743908" y="3176972"/>
            <a:ext cx="45719" cy="9721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49D305B0-1459-416D-91B9-4CE820CC0192}"/>
              </a:ext>
            </a:extLst>
          </p:cNvPr>
          <p:cNvSpPr/>
          <p:nvPr/>
        </p:nvSpPr>
        <p:spPr>
          <a:xfrm>
            <a:off x="251520" y="1848889"/>
            <a:ext cx="176868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0.25&lt;</a:t>
            </a:r>
            <a:r>
              <a:rPr lang="en-US" altLang="ja-JP" sz="1400" dirty="0" err="1"/>
              <a:t>p</a:t>
            </a:r>
            <a:r>
              <a:rPr lang="en-US" altLang="ja-JP" sz="1400" baseline="-25000" dirty="0" err="1"/>
              <a:t>p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p</a:t>
            </a:r>
            <a:r>
              <a:rPr lang="en-US" altLang="ja-JP" sz="1400" baseline="-25000" dirty="0">
                <a:latin typeface="Symbol" panose="05050102010706020507" pitchFamily="18" charset="2"/>
              </a:rPr>
              <a:t>-</a:t>
            </a:r>
            <a:r>
              <a:rPr lang="en-US" altLang="ja-JP" sz="1400" dirty="0"/>
              <a:t>&lt;0.26 GeV/c</a:t>
            </a:r>
            <a:endParaRPr lang="ja-JP" altLang="en-US" sz="1400" dirty="0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B7B7926-BBFE-40E4-AA4B-6F2D431FC911}"/>
              </a:ext>
            </a:extLst>
          </p:cNvPr>
          <p:cNvSpPr txBox="1"/>
          <p:nvPr/>
        </p:nvSpPr>
        <p:spPr>
          <a:xfrm>
            <a:off x="3354378" y="2883056"/>
            <a:ext cx="7790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selected</a:t>
            </a:r>
            <a:endParaRPr kumimoji="1" lang="ja-JP" altLang="en-US" sz="1400" i="1" dirty="0"/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FCAB827-25E5-4DB6-8CC6-8FA66DF98528}"/>
              </a:ext>
            </a:extLst>
          </p:cNvPr>
          <p:cNvSpPr txBox="1"/>
          <p:nvPr/>
        </p:nvSpPr>
        <p:spPr>
          <a:xfrm>
            <a:off x="8208186" y="424780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ns</a:t>
            </a:r>
            <a:endParaRPr kumimoji="1" lang="ja-JP" altLang="en-US" dirty="0"/>
          </a:p>
        </p:txBody>
      </p:sp>
      <p:sp>
        <p:nvSpPr>
          <p:cNvPr id="25" name="スライド番号プレースホルダー 24">
            <a:extLst>
              <a:ext uri="{FF2B5EF4-FFF2-40B4-BE49-F238E27FC236}">
                <a16:creationId xmlns:a16="http://schemas.microsoft.com/office/drawing/2014/main" id="{F5F05084-32E9-4718-8525-E67362316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BBFAEED0-E1E5-4064-9944-7FE6046F8F02}"/>
              </a:ext>
            </a:extLst>
          </p:cNvPr>
          <p:cNvSpPr/>
          <p:nvPr/>
        </p:nvSpPr>
        <p:spPr>
          <a:xfrm>
            <a:off x="5986829" y="1880828"/>
            <a:ext cx="1656479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ja-JP" sz="1400" dirty="0"/>
              <a:t>0.25&lt;</a:t>
            </a:r>
            <a:r>
              <a:rPr lang="en-US" altLang="ja-JP" sz="1400" dirty="0" err="1"/>
              <a:t>p</a:t>
            </a:r>
            <a:r>
              <a:rPr lang="en-US" altLang="ja-JP" sz="1400" baseline="-25000" dirty="0" err="1">
                <a:latin typeface="Symbol" panose="05050102010706020507" pitchFamily="18" charset="2"/>
              </a:rPr>
              <a:t>L</a:t>
            </a:r>
            <a:r>
              <a:rPr lang="en-US" altLang="ja-JP" sz="1400" dirty="0"/>
              <a:t>&lt;0.26 GeV/c</a:t>
            </a:r>
            <a:endParaRPr lang="ja-JP" altLang="en-US" sz="1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6D6D4A2-207A-4726-B5F2-4F5A3587E47F}"/>
              </a:ext>
            </a:extLst>
          </p:cNvPr>
          <p:cNvSpPr txBox="1"/>
          <p:nvPr/>
        </p:nvSpPr>
        <p:spPr>
          <a:xfrm>
            <a:off x="3203848" y="1482592"/>
            <a:ext cx="2205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 </a:t>
            </a:r>
            <a:r>
              <a:rPr kumimoji="1" lang="en-US" altLang="ja-JP" sz="2400" b="1" dirty="0" err="1"/>
              <a:t>p</a:t>
            </a:r>
            <a:r>
              <a:rPr kumimoji="1" lang="en-US" altLang="ja-JP" sz="2400" b="1" baseline="-25000" dirty="0" err="1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 distribution</a:t>
            </a:r>
            <a:endParaRPr kumimoji="1" lang="ja-JP" altLang="en-US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E1CC900-6C1C-4D79-A04B-F6FE1C129F0F}"/>
              </a:ext>
            </a:extLst>
          </p:cNvPr>
          <p:cNvSpPr txBox="1"/>
          <p:nvPr/>
        </p:nvSpPr>
        <p:spPr>
          <a:xfrm>
            <a:off x="687600" y="1482592"/>
            <a:ext cx="16161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L</a:t>
            </a:r>
            <a:r>
              <a:rPr kumimoji="1" lang="en-US" altLang="ja-JP" sz="2400" b="1" dirty="0"/>
              <a:t> selection</a:t>
            </a:r>
            <a:endParaRPr kumimoji="1" lang="ja-JP" altLang="en-US" sz="2400" b="1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D3302BE-57E1-4B78-83F1-BDD03B7671AF}"/>
              </a:ext>
            </a:extLst>
          </p:cNvPr>
          <p:cNvSpPr txBox="1"/>
          <p:nvPr/>
        </p:nvSpPr>
        <p:spPr>
          <a:xfrm>
            <a:off x="6192180" y="5723964"/>
            <a:ext cx="280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i="1" dirty="0">
                <a:solidFill>
                  <a:srgbClr val="FF0000"/>
                </a:solidFill>
                <a:sym typeface="Wingdings" panose="05000000000000000000" pitchFamily="2" charset="2"/>
              </a:rPr>
              <a:t></a:t>
            </a:r>
            <a:r>
              <a:rPr kumimoji="1" lang="en-US" altLang="ja-JP" i="1" dirty="0">
                <a:solidFill>
                  <a:srgbClr val="FF0000"/>
                </a:solidFill>
              </a:rPr>
              <a:t>need efficiency correction</a:t>
            </a:r>
            <a:endParaRPr kumimoji="1" lang="ja-JP" altLang="en-US" i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86D61749-5D91-4F8C-B022-22081119B058}"/>
              </a:ext>
            </a:extLst>
          </p:cNvPr>
          <p:cNvSpPr txBox="1"/>
          <p:nvPr/>
        </p:nvSpPr>
        <p:spPr>
          <a:xfrm>
            <a:off x="574876" y="2204864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229E8430-BD5B-4DAB-8AA9-C7042F2C96C8}"/>
              </a:ext>
            </a:extLst>
          </p:cNvPr>
          <p:cNvSpPr txBox="1"/>
          <p:nvPr/>
        </p:nvSpPr>
        <p:spPr>
          <a:xfrm>
            <a:off x="3060646" y="2204864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909ED20-FC1F-4481-860A-EEF2E81A0798}"/>
              </a:ext>
            </a:extLst>
          </p:cNvPr>
          <p:cNvSpPr txBox="1"/>
          <p:nvPr/>
        </p:nvSpPr>
        <p:spPr>
          <a:xfrm>
            <a:off x="6192987" y="2224410"/>
            <a:ext cx="827278" cy="307777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400" b="1" dirty="0">
                <a:solidFill>
                  <a:schemeClr val="bg1"/>
                </a:solidFill>
              </a:rPr>
              <a:t>E15 data</a:t>
            </a:r>
            <a:endParaRPr kumimoji="1" lang="ja-JP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026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7DB2BDDD-C5A4-4F09-8B17-C9E10EABB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836" y="3269663"/>
            <a:ext cx="2921067" cy="278762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8255"/>
            <a:ext cx="78867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Trigger Scheme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803BB3-0B30-40DB-AC22-71A9F83B1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70551"/>
            <a:ext cx="9144000" cy="2207804"/>
          </a:xfrm>
        </p:spPr>
        <p:txBody>
          <a:bodyPr>
            <a:normAutofit/>
          </a:bodyPr>
          <a:lstStyle/>
          <a:p>
            <a:r>
              <a:rPr kumimoji="1" lang="en-US" altLang="ja-JP" b="1" dirty="0"/>
              <a:t>Main trigger is “K</a:t>
            </a:r>
            <a:r>
              <a:rPr kumimoji="1" lang="en-US" altLang="ja-JP" b="1" baseline="30000" dirty="0"/>
              <a:t>-</a:t>
            </a:r>
            <a:r>
              <a:rPr kumimoji="1" lang="en-US" altLang="ja-JP" b="1" dirty="0"/>
              <a:t>-beam* CDH-1hit * E-</a:t>
            </a:r>
            <a:r>
              <a:rPr kumimoji="1" lang="en-US" altLang="ja-JP" b="1" dirty="0" err="1"/>
              <a:t>cal</a:t>
            </a:r>
            <a:r>
              <a:rPr kumimoji="1" lang="en-US" altLang="ja-JP" b="1" dirty="0"/>
              <a:t>”</a:t>
            </a:r>
          </a:p>
          <a:p>
            <a:pPr lvl="1"/>
            <a:r>
              <a:rPr lang="en-US" altLang="ja-JP" dirty="0"/>
              <a:t>will be &lt;&lt;1k/spill estimated from E15 trigger (“K*CDH1*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/n”)</a:t>
            </a:r>
          </a:p>
          <a:p>
            <a:pPr lvl="1"/>
            <a:r>
              <a:rPr lang="en-US" altLang="ja-JP" dirty="0"/>
              <a:t>up to ~5k/spill is acceptable by keeping ~95% eff. (HUL &amp; HD-DAQ)</a:t>
            </a:r>
            <a:endParaRPr kumimoji="1" lang="en-US" altLang="ja-JP" dirty="0"/>
          </a:p>
          <a:p>
            <a:r>
              <a:rPr kumimoji="1" lang="en-US" altLang="ja-JP" b="1" dirty="0"/>
              <a:t>R(</a:t>
            </a:r>
            <a:r>
              <a:rPr kumimoji="1" lang="en-US" altLang="ja-JP" b="1" dirty="0">
                <a:latin typeface="Symbol" panose="05050102010706020507" pitchFamily="18" charset="2"/>
              </a:rPr>
              <a:t>t</a:t>
            </a:r>
            <a:r>
              <a:rPr kumimoji="1" lang="en-US" altLang="ja-JP" b="1" dirty="0"/>
              <a:t>) is obtained with calibration trigger of (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b="1" dirty="0"/>
              <a:t>,</a:t>
            </a:r>
            <a:r>
              <a:rPr kumimoji="1" lang="en-US" altLang="ja-JP" b="1" dirty="0"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latin typeface="Symbol" panose="05050102010706020507" pitchFamily="18" charset="2"/>
              </a:rPr>
              <a:t>-</a:t>
            </a:r>
            <a:r>
              <a:rPr kumimoji="1" lang="en-US" altLang="ja-JP" b="1" dirty="0"/>
              <a:t>)</a:t>
            </a:r>
          </a:p>
          <a:p>
            <a:pPr lvl="1"/>
            <a:r>
              <a:rPr lang="en-US" altLang="ja-JP" dirty="0"/>
              <a:t>“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-</a:t>
            </a:r>
            <a:r>
              <a:rPr lang="en-US" altLang="ja-JP" dirty="0" err="1"/>
              <a:t>barm</a:t>
            </a:r>
            <a:r>
              <a:rPr lang="en-US" altLang="ja-JP" dirty="0"/>
              <a:t> * CDH-1hit” trigger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08E39E2-A700-40DC-BAD6-2353109457CA}"/>
              </a:ext>
            </a:extLst>
          </p:cNvPr>
          <p:cNvSpPr txBox="1"/>
          <p:nvPr/>
        </p:nvSpPr>
        <p:spPr>
          <a:xfrm>
            <a:off x="2447764" y="6018383"/>
            <a:ext cx="421410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/>
              <a:t>R(</a:t>
            </a:r>
            <a:r>
              <a:rPr kumimoji="1" lang="en-US" altLang="ja-JP" sz="2400" b="1">
                <a:latin typeface="Symbol" panose="05050102010706020507" pitchFamily="18" charset="2"/>
              </a:rPr>
              <a:t>t</a:t>
            </a:r>
            <a:r>
              <a:rPr kumimoji="1" lang="en-US" altLang="ja-JP" sz="2400" b="1"/>
              <a:t>) obtained with the E15 data</a:t>
            </a:r>
          </a:p>
          <a:p>
            <a:pPr algn="ctr"/>
            <a:r>
              <a:rPr kumimoji="1" lang="en-US" altLang="ja-JP" sz="2400" b="1"/>
              <a:t>[</a:t>
            </a:r>
            <a:r>
              <a:rPr kumimoji="1" lang="en-US" altLang="ja-JP" sz="2400" b="1">
                <a:latin typeface="Symbol" panose="05050102010706020507" pitchFamily="18" charset="2"/>
              </a:rPr>
              <a:t>D</a:t>
            </a:r>
            <a:r>
              <a:rPr kumimoji="1" lang="en-US" altLang="ja-JP" sz="2400" b="1"/>
              <a:t>TOF(T0-CDH) using (K</a:t>
            </a:r>
            <a:r>
              <a:rPr kumimoji="1" lang="en-US" altLang="ja-JP" sz="2400" b="1" baseline="30000"/>
              <a:t>-</a:t>
            </a:r>
            <a:r>
              <a:rPr kumimoji="1" lang="en-US" altLang="ja-JP" sz="2400" b="1"/>
              <a:t>,</a:t>
            </a:r>
            <a:r>
              <a:rPr kumimoji="1" lang="en-US" altLang="ja-JP" sz="2400" b="1">
                <a:latin typeface="Symbol" panose="05050102010706020507" pitchFamily="18" charset="2"/>
              </a:rPr>
              <a:t>p</a:t>
            </a:r>
            <a:r>
              <a:rPr kumimoji="1" lang="en-US" altLang="ja-JP" sz="2400" b="1" baseline="30000">
                <a:latin typeface="Symbol" panose="05050102010706020507" pitchFamily="18" charset="2"/>
              </a:rPr>
              <a:t>-</a:t>
            </a:r>
            <a:r>
              <a:rPr kumimoji="1" lang="en-US" altLang="ja-JP" sz="2400" b="1"/>
              <a:t>)]</a:t>
            </a:r>
            <a:endParaRPr kumimoji="1" lang="ja-JP" altLang="en-US" sz="2400" b="1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C055DB7-E278-4133-8D65-1817D8D339A7}"/>
              </a:ext>
            </a:extLst>
          </p:cNvPr>
          <p:cNvSpPr txBox="1"/>
          <p:nvPr/>
        </p:nvSpPr>
        <p:spPr>
          <a:xfrm>
            <a:off x="4824028" y="4170443"/>
            <a:ext cx="12780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s</a:t>
            </a:r>
            <a:r>
              <a:rPr kumimoji="1" lang="en-US" altLang="ja-JP" sz="2400" b="1" dirty="0"/>
              <a:t>~150ps</a:t>
            </a:r>
            <a:endParaRPr kumimoji="1" lang="ja-JP" altLang="en-US" sz="2400" b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B582DC1-0497-47A6-8B41-BE5373A6C74A}"/>
              </a:ext>
            </a:extLst>
          </p:cNvPr>
          <p:cNvSpPr txBox="1"/>
          <p:nvPr/>
        </p:nvSpPr>
        <p:spPr>
          <a:xfrm>
            <a:off x="6013202" y="2888940"/>
            <a:ext cx="31313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 “prompt” </a:t>
            </a:r>
            <a:r>
              <a:rPr kumimoji="1" lang="en-US" altLang="ja-JP" sz="2000" b="1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baseline="30000" dirty="0">
                <a:solidFill>
                  <a:srgbClr val="FF000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 is dominant</a:t>
            </a:r>
            <a:endParaRPr kumimoji="1" lang="ja-JP" alt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277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>
            <a:extLst>
              <a:ext uri="{FF2B5EF4-FFF2-40B4-BE49-F238E27FC236}">
                <a16:creationId xmlns:a16="http://schemas.microsoft.com/office/drawing/2014/main" id="{0935D9EE-767B-495C-A557-A9B18D60FF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1804" y="1959834"/>
            <a:ext cx="4930656" cy="334137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5205"/>
            <a:ext cx="885698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b="1" dirty="0">
                <a:latin typeface="+mn-lt"/>
              </a:rPr>
              <a:t>Background from Theoretical Calculation</a:t>
            </a:r>
            <a:endParaRPr kumimoji="1" lang="ja-JP" altLang="en-US" sz="3600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451809"/>
            <a:ext cx="8100900" cy="1325563"/>
          </a:xfrm>
        </p:spPr>
        <p:txBody>
          <a:bodyPr>
            <a:normAutofit/>
          </a:bodyPr>
          <a:lstStyle/>
          <a:p>
            <a:r>
              <a:rPr lang="en-US" altLang="ja-JP" dirty="0">
                <a:ln w="0"/>
              </a:rPr>
              <a:t>Expected BG yield is much different btw “Geant4-CS” and “theoretical-CS”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3F44B094-F4BE-4CA7-BE78-E9D9E8537A62}"/>
              </a:ext>
            </a:extLst>
          </p:cNvPr>
          <p:cNvGrpSpPr/>
          <p:nvPr/>
        </p:nvGrpSpPr>
        <p:grpSpPr>
          <a:xfrm>
            <a:off x="90057" y="1448780"/>
            <a:ext cx="3286608" cy="3883253"/>
            <a:chOff x="169268" y="1388949"/>
            <a:chExt cx="3286608" cy="3883253"/>
          </a:xfrm>
        </p:grpSpPr>
        <p:pic>
          <p:nvPicPr>
            <p:cNvPr id="16" name="Untitled.png" descr="Untitled.png">
              <a:extLst>
                <a:ext uri="{FF2B5EF4-FFF2-40B4-BE49-F238E27FC236}">
                  <a16:creationId xmlns:a16="http://schemas.microsoft.com/office/drawing/2014/main" id="{49598897-89D2-4D60-8AC5-ABA54FBAC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69268" y="1388949"/>
              <a:ext cx="3286608" cy="388325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" name="signal">
              <a:extLst>
                <a:ext uri="{FF2B5EF4-FFF2-40B4-BE49-F238E27FC236}">
                  <a16:creationId xmlns:a16="http://schemas.microsoft.com/office/drawing/2014/main" id="{17A7DC37-C7C1-42ED-A323-C06BCDB4CD32}"/>
                </a:ext>
              </a:extLst>
            </p:cNvPr>
            <p:cNvSpPr txBox="1"/>
            <p:nvPr/>
          </p:nvSpPr>
          <p:spPr>
            <a:xfrm>
              <a:off x="1550590" y="3806943"/>
              <a:ext cx="609142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rgbClr val="FF40FF"/>
                  </a:solidFill>
                </a:defRPr>
              </a:lvl1pPr>
            </a:lstStyle>
            <a:p>
              <a:r>
                <a:rPr dirty="0"/>
                <a:t>signal</a:t>
              </a:r>
            </a:p>
          </p:txBody>
        </p:sp>
        <p:sp>
          <p:nvSpPr>
            <p:cNvPr id="24" name="background">
              <a:extLst>
                <a:ext uri="{FF2B5EF4-FFF2-40B4-BE49-F238E27FC236}">
                  <a16:creationId xmlns:a16="http://schemas.microsoft.com/office/drawing/2014/main" id="{72C164ED-1F57-4E0B-A09F-DD1E72F612EE}"/>
                </a:ext>
              </a:extLst>
            </p:cNvPr>
            <p:cNvSpPr txBox="1"/>
            <p:nvPr/>
          </p:nvSpPr>
          <p:spPr>
            <a:xfrm>
              <a:off x="2132562" y="1851822"/>
              <a:ext cx="1179298" cy="34913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anchor="ctr">
              <a:spAutoFit/>
            </a:bodyPr>
            <a:lstStyle>
              <a:lvl1pPr>
                <a:defRPr>
                  <a:solidFill>
                    <a:srgbClr val="FF40FF"/>
                  </a:solidFill>
                </a:defRPr>
              </a:lvl1pPr>
            </a:lstStyle>
            <a:p>
              <a:r>
                <a:rPr dirty="0"/>
                <a:t>background</a:t>
              </a:r>
            </a:p>
          </p:txBody>
        </p:sp>
        <p:pic>
          <p:nvPicPr>
            <p:cNvPr id="25" name="Connection Line" descr="Connection Line">
              <a:extLst>
                <a:ext uri="{FF2B5EF4-FFF2-40B4-BE49-F238E27FC236}">
                  <a16:creationId xmlns:a16="http://schemas.microsoft.com/office/drawing/2014/main" id="{14F66B24-8D42-494E-B964-20A469FB718E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671799" y="1686294"/>
              <a:ext cx="207332" cy="280092"/>
            </a:xfrm>
            <a:prstGeom prst="rect">
              <a:avLst/>
            </a:prstGeom>
          </p:spPr>
        </p:pic>
        <p:pic>
          <p:nvPicPr>
            <p:cNvPr id="26" name="Connection Line" descr="Connection Line">
              <a:extLst>
                <a:ext uri="{FF2B5EF4-FFF2-40B4-BE49-F238E27FC236}">
                  <a16:creationId xmlns:a16="http://schemas.microsoft.com/office/drawing/2014/main" id="{A756A179-F4CA-4E28-89B4-86E4D54121D6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2672480" y="2152570"/>
              <a:ext cx="207332" cy="275316"/>
            </a:xfrm>
            <a:prstGeom prst="rect">
              <a:avLst/>
            </a:prstGeom>
          </p:spPr>
        </p:pic>
        <p:pic>
          <p:nvPicPr>
            <p:cNvPr id="27" name="Connection Line" descr="Connection Line">
              <a:extLst>
                <a:ext uri="{FF2B5EF4-FFF2-40B4-BE49-F238E27FC236}">
                  <a16:creationId xmlns:a16="http://schemas.microsoft.com/office/drawing/2014/main" id="{6781F4F9-E8FD-4769-ABD2-4C538005EAB2}"/>
                </a:ext>
              </a:extLst>
            </p:cNvPr>
            <p:cNvPicPr>
              <a:picLocks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845075" y="3435610"/>
              <a:ext cx="316696" cy="376701"/>
            </a:xfrm>
            <a:prstGeom prst="rect">
              <a:avLst/>
            </a:prstGeom>
          </p:spPr>
        </p:pic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D4285181-9A99-4ABB-8935-CFD4FECB7CF4}"/>
                </a:ext>
              </a:extLst>
            </p:cNvPr>
            <p:cNvSpPr txBox="1"/>
            <p:nvPr/>
          </p:nvSpPr>
          <p:spPr>
            <a:xfrm>
              <a:off x="1879496" y="1652057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baseline="30000" dirty="0"/>
                <a:t>3</a:t>
              </a:r>
              <a:r>
                <a:rPr kumimoji="1" lang="en-US" altLang="ja-JP" sz="1400" i="1" dirty="0"/>
                <a:t>S</a:t>
              </a:r>
              <a:r>
                <a:rPr kumimoji="1" lang="en-US" altLang="ja-JP" sz="1400" i="1" baseline="-25000" dirty="0"/>
                <a:t>1</a:t>
              </a:r>
              <a:endParaRPr kumimoji="1" lang="ja-JP" altLang="en-US" sz="1400" i="1" baseline="-25000" dirty="0"/>
            </a:p>
          </p:txBody>
        </p: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E390794F-4E43-4C5B-ADBA-A4C135930974}"/>
                </a:ext>
              </a:extLst>
            </p:cNvPr>
            <p:cNvSpPr txBox="1"/>
            <p:nvPr/>
          </p:nvSpPr>
          <p:spPr>
            <a:xfrm>
              <a:off x="1843492" y="2156113"/>
              <a:ext cx="3882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400" i="1" baseline="30000" dirty="0"/>
                <a:t>1</a:t>
              </a:r>
              <a:r>
                <a:rPr kumimoji="1" lang="en-US" altLang="ja-JP" sz="1400" i="1" dirty="0"/>
                <a:t>S</a:t>
              </a:r>
              <a:r>
                <a:rPr kumimoji="1" lang="en-US" altLang="ja-JP" sz="1400" i="1" baseline="-25000" dirty="0"/>
                <a:t>0</a:t>
              </a:r>
              <a:endParaRPr kumimoji="1" lang="ja-JP" altLang="en-US" sz="1400" i="1" baseline="-25000" dirty="0"/>
            </a:p>
          </p:txBody>
        </p:sp>
      </p:grp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D40AC2E-7258-4D0C-8642-20604ECE0367}"/>
              </a:ext>
            </a:extLst>
          </p:cNvPr>
          <p:cNvSpPr txBox="1"/>
          <p:nvPr/>
        </p:nvSpPr>
        <p:spPr>
          <a:xfrm>
            <a:off x="3508874" y="1184742"/>
            <a:ext cx="2259978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Expected Signal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(theoretical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6D9BD86-9D0E-423B-AA1A-73BBFADC4125}"/>
              </a:ext>
            </a:extLst>
          </p:cNvPr>
          <p:cNvCxnSpPr>
            <a:cxnSpLocks/>
          </p:cNvCxnSpPr>
          <p:nvPr/>
        </p:nvCxnSpPr>
        <p:spPr>
          <a:xfrm>
            <a:off x="4628539" y="2015739"/>
            <a:ext cx="1114502" cy="201299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992F69A-5DC4-464F-A85E-B67041AA869C}"/>
              </a:ext>
            </a:extLst>
          </p:cNvPr>
          <p:cNvSpPr txBox="1"/>
          <p:nvPr/>
        </p:nvSpPr>
        <p:spPr>
          <a:xfrm>
            <a:off x="6228184" y="1035198"/>
            <a:ext cx="2887970" cy="12003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Sim. BG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with Geant4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(using theoretical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3C9990A-B038-4004-8DCF-0F5FEAEE6D3C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6840252" y="2235527"/>
            <a:ext cx="831917" cy="1836204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C99D7BC-C31D-4D53-81DA-EB67E10624E5}"/>
              </a:ext>
            </a:extLst>
          </p:cNvPr>
          <p:cNvSpPr txBox="1"/>
          <p:nvPr/>
        </p:nvSpPr>
        <p:spPr>
          <a:xfrm>
            <a:off x="4421624" y="2977459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F24C0FB9-C7FC-4B9F-820D-43F2A293DEE3}"/>
              </a:ext>
            </a:extLst>
          </p:cNvPr>
          <p:cNvSpPr txBox="1"/>
          <p:nvPr/>
        </p:nvSpPr>
        <p:spPr>
          <a:xfrm>
            <a:off x="677898" y="4329100"/>
            <a:ext cx="23819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0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@ 1.0 GeV/c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824CAF0-4425-4D96-B58E-852245FC2347}"/>
              </a:ext>
            </a:extLst>
          </p:cNvPr>
          <p:cNvSpPr txBox="1"/>
          <p:nvPr/>
        </p:nvSpPr>
        <p:spPr>
          <a:xfrm>
            <a:off x="6030821" y="4191937"/>
            <a:ext cx="1661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</a:rPr>
              <a:t>BG from QF</a:t>
            </a:r>
          </a:p>
          <a:p>
            <a:pPr algn="ctr"/>
            <a:r>
              <a:rPr kumimoji="1" lang="en-US" altLang="ja-JP" sz="20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000" b="1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baseline="30000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decay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36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B50E993C-3147-4119-9186-D2533F60E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891" y="2171457"/>
            <a:ext cx="5102291" cy="3273767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08" y="15205"/>
            <a:ext cx="8856984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b="1" dirty="0">
                <a:latin typeface="+mn-lt"/>
              </a:rPr>
              <a:t>Background from BNL </a:t>
            </a:r>
            <a:r>
              <a:rPr lang="en-US" altLang="ja-JP" sz="4000" b="1" baseline="30000" dirty="0">
                <a:latin typeface="+mn-lt"/>
              </a:rPr>
              <a:t>4</a:t>
            </a:r>
            <a:r>
              <a:rPr lang="en-US" altLang="ja-JP" sz="4000" b="1" dirty="0">
                <a:latin typeface="+mn-lt"/>
              </a:rPr>
              <a:t>He(K</a:t>
            </a:r>
            <a:r>
              <a:rPr lang="en-US" altLang="ja-JP" sz="4000" b="1" baseline="30000" dirty="0">
                <a:latin typeface="Symbol" panose="05050102010706020507" pitchFamily="18" charset="2"/>
              </a:rPr>
              <a:t>-</a:t>
            </a:r>
            <a:r>
              <a:rPr lang="en-US" altLang="ja-JP" sz="4000" b="1" dirty="0">
                <a:latin typeface="+mn-lt"/>
              </a:rPr>
              <a:t>,</a:t>
            </a:r>
            <a:r>
              <a:rPr lang="en-US" altLang="ja-JP" sz="4000" b="1" dirty="0">
                <a:latin typeface="Symbol" panose="05050102010706020507" pitchFamily="18" charset="2"/>
              </a:rPr>
              <a:t>p</a:t>
            </a:r>
            <a:r>
              <a:rPr lang="en-US" altLang="ja-JP" sz="4000" b="1" baseline="30000" dirty="0">
                <a:latin typeface="Symbol" panose="05050102010706020507" pitchFamily="18" charset="2"/>
              </a:rPr>
              <a:t>-</a:t>
            </a:r>
            <a:r>
              <a:rPr lang="en-US" altLang="ja-JP" sz="4000" b="1" dirty="0">
                <a:latin typeface="+mn-lt"/>
              </a:rPr>
              <a:t>) Exp.</a:t>
            </a:r>
            <a:endParaRPr kumimoji="1" lang="ja-JP" altLang="en-US" sz="3600" b="1" dirty="0">
              <a:latin typeface="+mn-lt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D40AC2E-7258-4D0C-8642-20604ECE0367}"/>
              </a:ext>
            </a:extLst>
          </p:cNvPr>
          <p:cNvSpPr txBox="1"/>
          <p:nvPr/>
        </p:nvSpPr>
        <p:spPr>
          <a:xfrm>
            <a:off x="3549751" y="1184742"/>
            <a:ext cx="2178225" cy="83099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Expected Signal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(theoretical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1" name="直線矢印コネクタ 30">
            <a:extLst>
              <a:ext uri="{FF2B5EF4-FFF2-40B4-BE49-F238E27FC236}">
                <a16:creationId xmlns:a16="http://schemas.microsoft.com/office/drawing/2014/main" id="{F6D9BD86-9D0E-423B-AA1A-73BBFADC4125}"/>
              </a:ext>
            </a:extLst>
          </p:cNvPr>
          <p:cNvCxnSpPr>
            <a:cxnSpLocks/>
          </p:cNvCxnSpPr>
          <p:nvPr/>
        </p:nvCxnSpPr>
        <p:spPr>
          <a:xfrm>
            <a:off x="4628539" y="2015739"/>
            <a:ext cx="1023581" cy="260139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992F69A-5DC4-464F-A85E-B67041AA869C}"/>
              </a:ext>
            </a:extLst>
          </p:cNvPr>
          <p:cNvSpPr txBox="1"/>
          <p:nvPr/>
        </p:nvSpPr>
        <p:spPr>
          <a:xfrm>
            <a:off x="6653299" y="1035198"/>
            <a:ext cx="2037738" cy="120032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Sim. BG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with Geant4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(using Exp. CS)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cxnSp>
        <p:nvCxnSpPr>
          <p:cNvPr id="33" name="直線矢印コネクタ 32">
            <a:extLst>
              <a:ext uri="{FF2B5EF4-FFF2-40B4-BE49-F238E27FC236}">
                <a16:creationId xmlns:a16="http://schemas.microsoft.com/office/drawing/2014/main" id="{F3C9990A-B038-4004-8DCF-0F5FEAEE6D3C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6793794" y="2235527"/>
            <a:ext cx="878374" cy="1195958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1C99D7BC-C31D-4D53-81DA-EB67E10624E5}"/>
              </a:ext>
            </a:extLst>
          </p:cNvPr>
          <p:cNvSpPr txBox="1"/>
          <p:nvPr/>
        </p:nvSpPr>
        <p:spPr>
          <a:xfrm>
            <a:off x="4421624" y="2977459"/>
            <a:ext cx="681597" cy="461665"/>
          </a:xfrm>
          <a:prstGeom prst="rect">
            <a:avLst/>
          </a:prstGeom>
          <a:solidFill>
            <a:srgbClr val="00206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pic>
        <p:nvPicPr>
          <p:cNvPr id="21" name="Untitled.png" descr="Untitled.png">
            <a:extLst>
              <a:ext uri="{FF2B5EF4-FFF2-40B4-BE49-F238E27FC236}">
                <a16:creationId xmlns:a16="http://schemas.microsoft.com/office/drawing/2014/main" id="{1434FA3A-1AF3-4529-ABD3-3809ABD31B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3590" y="2367880"/>
            <a:ext cx="3785899" cy="29693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20" name="T. Harada, Phys. Rev. Lett., 81, 5287, (1998)">
            <a:extLst>
              <a:ext uri="{FF2B5EF4-FFF2-40B4-BE49-F238E27FC236}">
                <a16:creationId xmlns:a16="http://schemas.microsoft.com/office/drawing/2014/main" id="{E97A40FD-9B1B-4783-8BF1-81E5E56046F4}"/>
              </a:ext>
            </a:extLst>
          </p:cNvPr>
          <p:cNvSpPr txBox="1"/>
          <p:nvPr/>
        </p:nvSpPr>
        <p:spPr>
          <a:xfrm>
            <a:off x="647564" y="1676290"/>
            <a:ext cx="2206823" cy="56457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2000">
                <a:solidFill>
                  <a:srgbClr val="6D6A67"/>
                </a:solidFill>
                <a:effectLst>
                  <a:outerShdw blurRad="25400" dist="12700" dir="5280000" rotWithShape="0">
                    <a:srgbClr val="FFFFFF"/>
                  </a:outerShdw>
                </a:effectLst>
              </a:defRPr>
            </a:lvl1pPr>
          </a:lstStyle>
          <a:p>
            <a:r>
              <a:rPr lang="en-US" altLang="ja-JP" sz="1600" dirty="0">
                <a:solidFill>
                  <a:schemeClr val="tx1"/>
                </a:solidFill>
              </a:rPr>
              <a:t>T. </a:t>
            </a:r>
            <a:r>
              <a:rPr lang="en-US" altLang="ja-JP" sz="1600" dirty="0" err="1">
                <a:solidFill>
                  <a:schemeClr val="tx1"/>
                </a:solidFill>
              </a:rPr>
              <a:t>Nagae</a:t>
            </a:r>
            <a:r>
              <a:rPr lang="en-US" altLang="ja-JP" sz="1600" dirty="0">
                <a:solidFill>
                  <a:schemeClr val="tx1"/>
                </a:solidFill>
              </a:rPr>
              <a:t>, PLR80(98)1605</a:t>
            </a:r>
          </a:p>
          <a:p>
            <a:r>
              <a:rPr sz="1600" dirty="0">
                <a:solidFill>
                  <a:schemeClr val="tx1"/>
                </a:solidFill>
              </a:rPr>
              <a:t>T. Harada, PRL81</a:t>
            </a:r>
            <a:r>
              <a:rPr lang="en-US" altLang="ja-JP" sz="1600" dirty="0">
                <a:solidFill>
                  <a:schemeClr val="tx1"/>
                </a:solidFill>
              </a:rPr>
              <a:t>(98)</a:t>
            </a:r>
            <a:r>
              <a:rPr sz="1600" dirty="0">
                <a:solidFill>
                  <a:schemeClr val="tx1"/>
                </a:solidFill>
              </a:rPr>
              <a:t>5287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4D916C3-0B31-4751-9403-597CEFD95BA7}"/>
              </a:ext>
            </a:extLst>
          </p:cNvPr>
          <p:cNvSpPr txBox="1"/>
          <p:nvPr/>
        </p:nvSpPr>
        <p:spPr>
          <a:xfrm>
            <a:off x="683568" y="2668850"/>
            <a:ext cx="679994" cy="400110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kumimoji="1" lang="en-US" altLang="ja-JP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L</a:t>
            </a:r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8528FF9F-C8A9-4B1F-B9A4-4E5B0723D6F0}"/>
              </a:ext>
            </a:extLst>
          </p:cNvPr>
          <p:cNvSpPr txBox="1"/>
          <p:nvPr/>
        </p:nvSpPr>
        <p:spPr>
          <a:xfrm>
            <a:off x="1439652" y="4433046"/>
            <a:ext cx="478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QF</a:t>
            </a:r>
            <a:endParaRPr kumimoji="1" lang="ja-JP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A90953B-5D7E-4F32-BD5F-33C49766A09C}"/>
              </a:ext>
            </a:extLst>
          </p:cNvPr>
          <p:cNvSpPr txBox="1"/>
          <p:nvPr/>
        </p:nvSpPr>
        <p:spPr>
          <a:xfrm>
            <a:off x="561870" y="1268760"/>
            <a:ext cx="238995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He(K</a:t>
            </a:r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b="1" baseline="30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r>
              <a:rPr kumimoji="1" lang="en-US" altLang="ja-JP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@ 0.6 GeV/c</a:t>
            </a:r>
            <a:endParaRPr kumimoji="1" lang="ja-JP" alt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824CAF0-4425-4D96-B58E-852245FC2347}"/>
              </a:ext>
            </a:extLst>
          </p:cNvPr>
          <p:cNvSpPr txBox="1"/>
          <p:nvPr/>
        </p:nvSpPr>
        <p:spPr>
          <a:xfrm>
            <a:off x="6030821" y="4191937"/>
            <a:ext cx="1661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000" b="1" dirty="0">
                <a:solidFill>
                  <a:srgbClr val="0070C0"/>
                </a:solidFill>
              </a:rPr>
              <a:t>BG from QF</a:t>
            </a:r>
          </a:p>
          <a:p>
            <a:pPr algn="ctr"/>
            <a:r>
              <a:rPr kumimoji="1" lang="en-US" altLang="ja-JP" sz="2000" b="1" dirty="0" err="1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000" b="1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baseline="30000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p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decay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325845-73E5-47D7-B457-4187472CC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36512" y="5364344"/>
            <a:ext cx="8856984" cy="1485036"/>
          </a:xfrm>
        </p:spPr>
        <p:txBody>
          <a:bodyPr>
            <a:normAutofit/>
          </a:bodyPr>
          <a:lstStyle/>
          <a:p>
            <a:r>
              <a:rPr lang="en-US" altLang="ja-JP" dirty="0">
                <a:ln w="0"/>
              </a:rPr>
              <a:t>Expected BG yield is less than that based on “Geant4-CS”</a:t>
            </a:r>
          </a:p>
          <a:p>
            <a:pPr lvl="1"/>
            <a:r>
              <a:rPr lang="en-US" altLang="ja-JP" sz="2000" dirty="0">
                <a:ln w="0"/>
              </a:rPr>
              <a:t>S/BG~1/0.5 @ </a:t>
            </a:r>
            <a:r>
              <a:rPr lang="en-US" altLang="ja-JP" sz="2000" baseline="30000" dirty="0">
                <a:ln w="0"/>
              </a:rPr>
              <a:t>4</a:t>
            </a:r>
            <a:r>
              <a:rPr lang="en-US" altLang="ja-JP" sz="2000" dirty="0">
                <a:ln w="0"/>
              </a:rPr>
              <a:t>He(K</a:t>
            </a:r>
            <a:r>
              <a:rPr lang="en-US" altLang="ja-JP" sz="2000" baseline="30000" dirty="0">
                <a:ln w="0"/>
              </a:rPr>
              <a:t>-</a:t>
            </a:r>
            <a:r>
              <a:rPr lang="en-US" altLang="ja-JP" sz="2000" dirty="0">
                <a:ln w="0"/>
              </a:rPr>
              <a:t>,</a:t>
            </a:r>
            <a:r>
              <a:rPr lang="en-US" altLang="ja-JP" sz="2000" dirty="0">
                <a:ln w="0"/>
                <a:latin typeface="Symbol" panose="05050102010706020507" pitchFamily="18" charset="2"/>
              </a:rPr>
              <a:t>p</a:t>
            </a:r>
            <a:r>
              <a:rPr lang="en-US" altLang="ja-JP" sz="2000" baseline="30000" dirty="0">
                <a:ln w="0"/>
                <a:latin typeface="Symbol" panose="05050102010706020507" pitchFamily="18" charset="2"/>
              </a:rPr>
              <a:t>-</a:t>
            </a:r>
            <a:r>
              <a:rPr lang="en-US" altLang="ja-JP" sz="2000" dirty="0">
                <a:ln w="0"/>
              </a:rPr>
              <a:t>), 0.6 GeV/c</a:t>
            </a:r>
          </a:p>
          <a:p>
            <a:pPr lvl="1"/>
            <a:r>
              <a:rPr lang="en-US" altLang="ja-JP" sz="2000" dirty="0">
                <a:ln w="0"/>
              </a:rPr>
              <a:t>S/BG~1/2 @ </a:t>
            </a:r>
            <a:r>
              <a:rPr lang="en-US" altLang="ja-JP" sz="2000" baseline="30000" dirty="0">
                <a:ln w="0"/>
              </a:rPr>
              <a:t>4</a:t>
            </a:r>
            <a:r>
              <a:rPr lang="en-US" altLang="ja-JP" sz="2000" dirty="0">
                <a:ln w="0"/>
              </a:rPr>
              <a:t>He(K</a:t>
            </a:r>
            <a:r>
              <a:rPr lang="en-US" altLang="ja-JP" sz="2000" baseline="30000" dirty="0">
                <a:ln w="0"/>
              </a:rPr>
              <a:t>-</a:t>
            </a:r>
            <a:r>
              <a:rPr lang="en-US" altLang="ja-JP" sz="2000" dirty="0">
                <a:ln w="0"/>
              </a:rPr>
              <a:t>,</a:t>
            </a:r>
            <a:r>
              <a:rPr lang="en-US" altLang="ja-JP" sz="2000" dirty="0">
                <a:ln w="0"/>
                <a:latin typeface="Symbol" panose="05050102010706020507" pitchFamily="18" charset="2"/>
              </a:rPr>
              <a:t>p</a:t>
            </a:r>
            <a:r>
              <a:rPr lang="en-US" altLang="ja-JP" sz="2000" baseline="30000" dirty="0">
                <a:ln w="0"/>
                <a:latin typeface="Symbol" panose="05050102010706020507" pitchFamily="18" charset="2"/>
              </a:rPr>
              <a:t>0</a:t>
            </a:r>
            <a:r>
              <a:rPr lang="en-US" altLang="ja-JP" sz="2000" dirty="0">
                <a:ln w="0"/>
              </a:rPr>
              <a:t>), 1.0 GeV/c</a:t>
            </a:r>
          </a:p>
          <a:p>
            <a:pPr lvl="2"/>
            <a:r>
              <a:rPr lang="en-US" altLang="ja-JP" sz="1800" dirty="0">
                <a:ln w="0"/>
              </a:rPr>
              <a:t>mom-transfer 50</a:t>
            </a:r>
            <a:r>
              <a:rPr lang="en-US" altLang="ja-JP" sz="1800" dirty="0">
                <a:ln w="0"/>
                <a:sym typeface="Wingdings" panose="05000000000000000000" pitchFamily="2" charset="2"/>
              </a:rPr>
              <a:t></a:t>
            </a:r>
            <a:r>
              <a:rPr lang="en-US" altLang="ja-JP" sz="1800" dirty="0">
                <a:ln w="0"/>
              </a:rPr>
              <a:t>100 MeV (x~1/4)</a:t>
            </a:r>
          </a:p>
          <a:p>
            <a:pPr lvl="1"/>
            <a:endParaRPr lang="en-US" altLang="ja-JP" dirty="0">
              <a:ln w="0"/>
            </a:endParaRPr>
          </a:p>
          <a:p>
            <a:pPr marL="457200" lvl="1" indent="0">
              <a:buNone/>
            </a:pPr>
            <a:endParaRPr lang="en-US" altLang="ja-JP" dirty="0">
              <a:ln w="0"/>
            </a:endParaRPr>
          </a:p>
        </p:txBody>
      </p:sp>
      <p:sp>
        <p:nvSpPr>
          <p:cNvPr id="37" name="コンテンツ プレースホルダー 2">
            <a:extLst>
              <a:ext uri="{FF2B5EF4-FFF2-40B4-BE49-F238E27FC236}">
                <a16:creationId xmlns:a16="http://schemas.microsoft.com/office/drawing/2014/main" id="{91F24411-4295-4774-8390-EFF4643092B2}"/>
              </a:ext>
            </a:extLst>
          </p:cNvPr>
          <p:cNvSpPr txBox="1">
            <a:spLocks/>
          </p:cNvSpPr>
          <p:nvPr/>
        </p:nvSpPr>
        <p:spPr>
          <a:xfrm>
            <a:off x="4355976" y="5834551"/>
            <a:ext cx="4860540" cy="10082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400" b="1" dirty="0">
                <a:ln w="0"/>
                <a:highlight>
                  <a:srgbClr val="00FF00"/>
                </a:highlight>
              </a:rPr>
              <a:t>S/BG~1/16 @ </a:t>
            </a:r>
            <a:r>
              <a:rPr lang="en-US" altLang="ja-JP" sz="2400" b="1" baseline="30000" dirty="0">
                <a:ln w="0"/>
                <a:highlight>
                  <a:srgbClr val="00FF00"/>
                </a:highlight>
              </a:rPr>
              <a:t>3</a:t>
            </a:r>
            <a:r>
              <a:rPr lang="en-US" altLang="ja-JP" sz="2400" b="1" dirty="0">
                <a:ln w="0"/>
                <a:highlight>
                  <a:srgbClr val="00FF00"/>
                </a:highlight>
              </a:rPr>
              <a:t>He(K</a:t>
            </a:r>
            <a:r>
              <a:rPr lang="en-US" altLang="ja-JP" sz="2400" b="1" baseline="30000" dirty="0">
                <a:ln w="0"/>
                <a:highlight>
                  <a:srgbClr val="00FF00"/>
                </a:highlight>
              </a:rPr>
              <a:t>-</a:t>
            </a:r>
            <a:r>
              <a:rPr lang="en-US" altLang="ja-JP" sz="2400" b="1" dirty="0">
                <a:ln w="0"/>
                <a:highlight>
                  <a:srgbClr val="00FF00"/>
                </a:highlight>
              </a:rPr>
              <a:t>,</a:t>
            </a:r>
            <a:r>
              <a:rPr lang="en-US" altLang="ja-JP" sz="2400" b="1" dirty="0">
                <a:ln w="0"/>
                <a:highlight>
                  <a:srgbClr val="00FF00"/>
                </a:highlight>
                <a:latin typeface="Symbol" panose="05050102010706020507" pitchFamily="18" charset="2"/>
              </a:rPr>
              <a:t>p</a:t>
            </a:r>
            <a:r>
              <a:rPr lang="en-US" altLang="ja-JP" sz="2400" b="1" baseline="30000" dirty="0">
                <a:ln w="0"/>
                <a:highlight>
                  <a:srgbClr val="00FF00"/>
                </a:highlight>
                <a:latin typeface="Symbol" panose="05050102010706020507" pitchFamily="18" charset="2"/>
              </a:rPr>
              <a:t>0</a:t>
            </a:r>
            <a:r>
              <a:rPr lang="en-US" altLang="ja-JP" sz="2400" b="1" dirty="0">
                <a:ln w="0"/>
                <a:highlight>
                  <a:srgbClr val="00FF00"/>
                </a:highlight>
              </a:rPr>
              <a:t>), 1.0 GeV/c</a:t>
            </a:r>
          </a:p>
          <a:p>
            <a:pPr lvl="1"/>
            <a:r>
              <a:rPr lang="en-US" altLang="ja-JP" sz="2000" b="1" dirty="0">
                <a:ln w="0"/>
                <a:latin typeface="Symbol" panose="05050102010706020507" pitchFamily="18" charset="2"/>
              </a:rPr>
              <a:t>s</a:t>
            </a:r>
            <a:r>
              <a:rPr lang="en-US" altLang="ja-JP" sz="2000" b="1" dirty="0">
                <a:ln w="0"/>
              </a:rPr>
              <a:t>(</a:t>
            </a:r>
            <a:r>
              <a:rPr lang="en-US" altLang="ja-JP" sz="2000" b="1" baseline="30000" dirty="0">
                <a:ln w="0"/>
              </a:rPr>
              <a:t>3</a:t>
            </a:r>
            <a:r>
              <a:rPr lang="en-US" altLang="ja-JP" sz="2000" b="1" baseline="-25000" dirty="0">
                <a:ln w="0"/>
                <a:latin typeface="Symbol" panose="05050102010706020507" pitchFamily="18" charset="2"/>
              </a:rPr>
              <a:t>L</a:t>
            </a:r>
            <a:r>
              <a:rPr lang="en-US" altLang="ja-JP" sz="2000" b="1" dirty="0">
                <a:ln w="0"/>
              </a:rPr>
              <a:t>H) ~ 1/3 x </a:t>
            </a:r>
            <a:r>
              <a:rPr lang="en-US" altLang="ja-JP" sz="2000" b="1" dirty="0">
                <a:ln w="0"/>
                <a:latin typeface="Symbol" panose="05050102010706020507" pitchFamily="18" charset="2"/>
              </a:rPr>
              <a:t>s</a:t>
            </a:r>
            <a:r>
              <a:rPr lang="en-US" altLang="ja-JP" sz="2000" b="1" dirty="0">
                <a:ln w="0"/>
              </a:rPr>
              <a:t>(</a:t>
            </a:r>
            <a:r>
              <a:rPr lang="en-US" altLang="ja-JP" sz="2000" b="1" baseline="30000" dirty="0">
                <a:ln w="0"/>
              </a:rPr>
              <a:t>4</a:t>
            </a:r>
            <a:r>
              <a:rPr lang="en-US" altLang="ja-JP" sz="2000" b="1" baseline="-25000" dirty="0">
                <a:ln w="0"/>
                <a:latin typeface="Symbol" panose="05050102010706020507" pitchFamily="18" charset="2"/>
              </a:rPr>
              <a:t>L</a:t>
            </a:r>
            <a:r>
              <a:rPr lang="en-US" altLang="ja-JP" sz="2000" b="1" dirty="0">
                <a:ln w="0"/>
              </a:rPr>
              <a:t>H)</a:t>
            </a:r>
          </a:p>
          <a:p>
            <a:pPr lvl="1"/>
            <a:r>
              <a:rPr lang="en-US" altLang="ja-JP" sz="2000" b="1" dirty="0">
                <a:ln w="0"/>
              </a:rPr>
              <a:t>BR(</a:t>
            </a:r>
            <a:r>
              <a:rPr lang="en-US" altLang="ja-JP" sz="2000" b="1" baseline="30000" dirty="0">
                <a:ln w="0"/>
              </a:rPr>
              <a:t>3</a:t>
            </a:r>
            <a:r>
              <a:rPr lang="en-US" altLang="ja-JP" sz="2000" b="1" baseline="-25000" dirty="0">
                <a:ln w="0"/>
                <a:latin typeface="Symbol" panose="05050102010706020507" pitchFamily="18" charset="2"/>
              </a:rPr>
              <a:t>L</a:t>
            </a:r>
            <a:r>
              <a:rPr lang="en-US" altLang="ja-JP" sz="2000" b="1" dirty="0">
                <a:ln w="0"/>
              </a:rPr>
              <a:t>H-2body) ~ 1/4, BR(</a:t>
            </a:r>
            <a:r>
              <a:rPr lang="en-US" altLang="ja-JP" sz="2000" b="1" dirty="0" err="1">
                <a:ln w="0"/>
                <a:latin typeface="Symbol" panose="05050102010706020507" pitchFamily="18" charset="2"/>
              </a:rPr>
              <a:t>L</a:t>
            </a:r>
            <a:r>
              <a:rPr lang="en-US" altLang="ja-JP" sz="2000" b="1" dirty="0" err="1">
                <a:ln w="0"/>
                <a:sym typeface="Wingdings" panose="05000000000000000000" pitchFamily="2" charset="2"/>
              </a:rPr>
              <a:t>p</a:t>
            </a:r>
            <a:r>
              <a:rPr lang="en-US" altLang="ja-JP" sz="2000" b="1" dirty="0" err="1">
                <a:ln w="0"/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sz="2000" b="1" baseline="30000" dirty="0">
                <a:ln w="0"/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altLang="ja-JP" sz="2000" b="1" dirty="0">
                <a:ln w="0"/>
              </a:rPr>
              <a:t>) ~ 2/3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3145D7-2863-4025-942C-76652166450C}"/>
              </a:ext>
            </a:extLst>
          </p:cNvPr>
          <p:cNvSpPr txBox="1"/>
          <p:nvPr/>
        </p:nvSpPr>
        <p:spPr>
          <a:xfrm>
            <a:off x="2203126" y="2528900"/>
            <a:ext cx="1072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BNL E905</a:t>
            </a:r>
            <a:endParaRPr kumimoji="1" lang="ja-JP" altLang="en-US" b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FD9750-6868-4748-AF93-A262BBE0FE00}"/>
              </a:ext>
            </a:extLst>
          </p:cNvPr>
          <p:cNvSpPr txBox="1"/>
          <p:nvPr/>
        </p:nvSpPr>
        <p:spPr>
          <a:xfrm>
            <a:off x="-508" y="2186731"/>
            <a:ext cx="3085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0070C0"/>
                </a:solidFill>
              </a:rPr>
              <a:t>detector acceptance (T</a:t>
            </a:r>
            <a:r>
              <a:rPr kumimoji="1" lang="en-US" altLang="ja-JP" sz="1600" b="1" i="1" baseline="-25000" dirty="0">
                <a:solidFill>
                  <a:srgbClr val="0070C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1600" b="1" i="1" dirty="0">
                <a:solidFill>
                  <a:srgbClr val="0070C0"/>
                </a:solidFill>
              </a:rPr>
              <a:t>&lt;20MeV)</a:t>
            </a:r>
            <a:endParaRPr kumimoji="1" lang="ja-JP" altLang="en-US" sz="1600" b="1" i="1" dirty="0">
              <a:solidFill>
                <a:srgbClr val="0070C0"/>
              </a:solidFill>
            </a:endParaRPr>
          </a:p>
        </p:txBody>
      </p:sp>
      <p:sp>
        <p:nvSpPr>
          <p:cNvPr id="8" name="フリーフォーム: 図形 7">
            <a:extLst>
              <a:ext uri="{FF2B5EF4-FFF2-40B4-BE49-F238E27FC236}">
                <a16:creationId xmlns:a16="http://schemas.microsoft.com/office/drawing/2014/main" id="{C56EA127-C077-4EAD-9D4F-D34221A6AC8C}"/>
              </a:ext>
            </a:extLst>
          </p:cNvPr>
          <p:cNvSpPr/>
          <p:nvPr/>
        </p:nvSpPr>
        <p:spPr>
          <a:xfrm>
            <a:off x="467544" y="2691916"/>
            <a:ext cx="2786327" cy="2221419"/>
          </a:xfrm>
          <a:custGeom>
            <a:avLst/>
            <a:gdLst>
              <a:gd name="connsiteX0" fmla="*/ 0 w 2110740"/>
              <a:gd name="connsiteY0" fmla="*/ 1649730 h 1649730"/>
              <a:gd name="connsiteX1" fmla="*/ 0 w 2110740"/>
              <a:gd name="connsiteY1" fmla="*/ 1649730 h 1649730"/>
              <a:gd name="connsiteX2" fmla="*/ 0 w 2110740"/>
              <a:gd name="connsiteY2" fmla="*/ 1504950 h 1649730"/>
              <a:gd name="connsiteX3" fmla="*/ 45720 w 2110740"/>
              <a:gd name="connsiteY3" fmla="*/ 1363980 h 1649730"/>
              <a:gd name="connsiteX4" fmla="*/ 80010 w 2110740"/>
              <a:gd name="connsiteY4" fmla="*/ 1249680 h 1649730"/>
              <a:gd name="connsiteX5" fmla="*/ 152400 w 2110740"/>
              <a:gd name="connsiteY5" fmla="*/ 1055370 h 1649730"/>
              <a:gd name="connsiteX6" fmla="*/ 152400 w 2110740"/>
              <a:gd name="connsiteY6" fmla="*/ 868680 h 1649730"/>
              <a:gd name="connsiteX7" fmla="*/ 167640 w 2110740"/>
              <a:gd name="connsiteY7" fmla="*/ 632460 h 1649730"/>
              <a:gd name="connsiteX8" fmla="*/ 179070 w 2110740"/>
              <a:gd name="connsiteY8" fmla="*/ 373380 h 1649730"/>
              <a:gd name="connsiteX9" fmla="*/ 201930 w 2110740"/>
              <a:gd name="connsiteY9" fmla="*/ 0 h 1649730"/>
              <a:gd name="connsiteX10" fmla="*/ 201930 w 2110740"/>
              <a:gd name="connsiteY10" fmla="*/ 41910 h 1649730"/>
              <a:gd name="connsiteX11" fmla="*/ 232410 w 2110740"/>
              <a:gd name="connsiteY11" fmla="*/ 300990 h 1649730"/>
              <a:gd name="connsiteX12" fmla="*/ 251460 w 2110740"/>
              <a:gd name="connsiteY12" fmla="*/ 483870 h 1649730"/>
              <a:gd name="connsiteX13" fmla="*/ 251460 w 2110740"/>
              <a:gd name="connsiteY13" fmla="*/ 1055370 h 1649730"/>
              <a:gd name="connsiteX14" fmla="*/ 255270 w 2110740"/>
              <a:gd name="connsiteY14" fmla="*/ 1242060 h 1649730"/>
              <a:gd name="connsiteX15" fmla="*/ 293370 w 2110740"/>
              <a:gd name="connsiteY15" fmla="*/ 1318260 h 1649730"/>
              <a:gd name="connsiteX16" fmla="*/ 392430 w 2110740"/>
              <a:gd name="connsiteY16" fmla="*/ 1417320 h 1649730"/>
              <a:gd name="connsiteX17" fmla="*/ 525780 w 2110740"/>
              <a:gd name="connsiteY17" fmla="*/ 1520190 h 1649730"/>
              <a:gd name="connsiteX18" fmla="*/ 582930 w 2110740"/>
              <a:gd name="connsiteY18" fmla="*/ 1546860 h 1649730"/>
              <a:gd name="connsiteX19" fmla="*/ 788670 w 2110740"/>
              <a:gd name="connsiteY19" fmla="*/ 1581150 h 1649730"/>
              <a:gd name="connsiteX20" fmla="*/ 1021080 w 2110740"/>
              <a:gd name="connsiteY20" fmla="*/ 1592580 h 1649730"/>
              <a:gd name="connsiteX21" fmla="*/ 1150620 w 2110740"/>
              <a:gd name="connsiteY21" fmla="*/ 1592580 h 1649730"/>
              <a:gd name="connsiteX22" fmla="*/ 1291590 w 2110740"/>
              <a:gd name="connsiteY22" fmla="*/ 1554480 h 1649730"/>
              <a:gd name="connsiteX23" fmla="*/ 1333500 w 2110740"/>
              <a:gd name="connsiteY23" fmla="*/ 1543050 h 1649730"/>
              <a:gd name="connsiteX24" fmla="*/ 1360170 w 2110740"/>
              <a:gd name="connsiteY24" fmla="*/ 1543050 h 1649730"/>
              <a:gd name="connsiteX25" fmla="*/ 1432560 w 2110740"/>
              <a:gd name="connsiteY25" fmla="*/ 1577340 h 1649730"/>
              <a:gd name="connsiteX26" fmla="*/ 1474470 w 2110740"/>
              <a:gd name="connsiteY26" fmla="*/ 1577340 h 1649730"/>
              <a:gd name="connsiteX27" fmla="*/ 1714500 w 2110740"/>
              <a:gd name="connsiteY27" fmla="*/ 1588770 h 1649730"/>
              <a:gd name="connsiteX28" fmla="*/ 1821180 w 2110740"/>
              <a:gd name="connsiteY28" fmla="*/ 1596390 h 1649730"/>
              <a:gd name="connsiteX29" fmla="*/ 1939290 w 2110740"/>
              <a:gd name="connsiteY29" fmla="*/ 1623060 h 1649730"/>
              <a:gd name="connsiteX30" fmla="*/ 2034540 w 2110740"/>
              <a:gd name="connsiteY30" fmla="*/ 1626870 h 1649730"/>
              <a:gd name="connsiteX31" fmla="*/ 2110740 w 2110740"/>
              <a:gd name="connsiteY31" fmla="*/ 1638300 h 1649730"/>
              <a:gd name="connsiteX32" fmla="*/ 2110740 w 2110740"/>
              <a:gd name="connsiteY32" fmla="*/ 1638300 h 1649730"/>
              <a:gd name="connsiteX33" fmla="*/ 0 w 2110740"/>
              <a:gd name="connsiteY33" fmla="*/ 1649730 h 1649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110740" h="1649730">
                <a:moveTo>
                  <a:pt x="0" y="1649730"/>
                </a:moveTo>
                <a:lnTo>
                  <a:pt x="0" y="1649730"/>
                </a:lnTo>
                <a:lnTo>
                  <a:pt x="0" y="1504950"/>
                </a:lnTo>
                <a:lnTo>
                  <a:pt x="45720" y="1363980"/>
                </a:lnTo>
                <a:lnTo>
                  <a:pt x="80010" y="1249680"/>
                </a:lnTo>
                <a:lnTo>
                  <a:pt x="152400" y="1055370"/>
                </a:lnTo>
                <a:lnTo>
                  <a:pt x="152400" y="868680"/>
                </a:lnTo>
                <a:lnTo>
                  <a:pt x="167640" y="632460"/>
                </a:lnTo>
                <a:lnTo>
                  <a:pt x="179070" y="373380"/>
                </a:lnTo>
                <a:lnTo>
                  <a:pt x="201930" y="0"/>
                </a:lnTo>
                <a:lnTo>
                  <a:pt x="201930" y="41910"/>
                </a:lnTo>
                <a:lnTo>
                  <a:pt x="232410" y="300990"/>
                </a:lnTo>
                <a:lnTo>
                  <a:pt x="251460" y="483870"/>
                </a:lnTo>
                <a:lnTo>
                  <a:pt x="251460" y="1055370"/>
                </a:lnTo>
                <a:lnTo>
                  <a:pt x="255270" y="1242060"/>
                </a:lnTo>
                <a:lnTo>
                  <a:pt x="293370" y="1318260"/>
                </a:lnTo>
                <a:lnTo>
                  <a:pt x="392430" y="1417320"/>
                </a:lnTo>
                <a:lnTo>
                  <a:pt x="525780" y="1520190"/>
                </a:lnTo>
                <a:lnTo>
                  <a:pt x="582930" y="1546860"/>
                </a:lnTo>
                <a:lnTo>
                  <a:pt x="788670" y="1581150"/>
                </a:lnTo>
                <a:lnTo>
                  <a:pt x="1021080" y="1592580"/>
                </a:lnTo>
                <a:lnTo>
                  <a:pt x="1150620" y="1592580"/>
                </a:lnTo>
                <a:lnTo>
                  <a:pt x="1291590" y="1554480"/>
                </a:lnTo>
                <a:lnTo>
                  <a:pt x="1333500" y="1543050"/>
                </a:lnTo>
                <a:lnTo>
                  <a:pt x="1360170" y="1543050"/>
                </a:lnTo>
                <a:lnTo>
                  <a:pt x="1432560" y="1577340"/>
                </a:lnTo>
                <a:lnTo>
                  <a:pt x="1474470" y="1577340"/>
                </a:lnTo>
                <a:lnTo>
                  <a:pt x="1714500" y="1588770"/>
                </a:lnTo>
                <a:lnTo>
                  <a:pt x="1821180" y="1596390"/>
                </a:lnTo>
                <a:lnTo>
                  <a:pt x="1939290" y="1623060"/>
                </a:lnTo>
                <a:lnTo>
                  <a:pt x="2034540" y="1626870"/>
                </a:lnTo>
                <a:lnTo>
                  <a:pt x="2110740" y="1638300"/>
                </a:lnTo>
                <a:lnTo>
                  <a:pt x="2110740" y="1638300"/>
                </a:lnTo>
                <a:lnTo>
                  <a:pt x="0" y="1649730"/>
                </a:lnTo>
                <a:close/>
              </a:path>
            </a:pathLst>
          </a:cu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E6FEEDFC-6CCF-4823-B96F-3487D7D1CE0C}"/>
              </a:ext>
            </a:extLst>
          </p:cNvPr>
          <p:cNvSpPr/>
          <p:nvPr/>
        </p:nvSpPr>
        <p:spPr>
          <a:xfrm>
            <a:off x="409512" y="2496962"/>
            <a:ext cx="947384" cy="2444206"/>
          </a:xfrm>
          <a:prstGeom prst="round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0838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9B030-2F7A-45DF-AFC4-DFD9762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35396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Heavy-Ion Experiment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ED12F5-AE08-4340-B6FC-5C6CB802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86" y="1467944"/>
            <a:ext cx="8107286" cy="1217242"/>
          </a:xfrm>
        </p:spPr>
        <p:txBody>
          <a:bodyPr>
            <a:normAutofit lnSpcReduction="10000"/>
          </a:bodyPr>
          <a:lstStyle/>
          <a:p>
            <a:r>
              <a:rPr lang="en-US" altLang="ja-JP" b="1" dirty="0"/>
              <a:t>Invariant mass reconstruction</a:t>
            </a:r>
          </a:p>
          <a:p>
            <a:pPr lvl="1"/>
            <a:r>
              <a:rPr lang="en-US" altLang="ja-JP" dirty="0"/>
              <a:t>Difficult to use </a:t>
            </a:r>
            <a:r>
              <a:rPr lang="en-US" altLang="ja-JP" baseline="30000" dirty="0"/>
              <a:t>3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 information in ct~0cm region</a:t>
            </a:r>
          </a:p>
          <a:p>
            <a:pPr lvl="1"/>
            <a:r>
              <a:rPr lang="en-US" altLang="ja-JP" dirty="0"/>
              <a:t>Huge combinatorial BG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B97B7-3037-4B7A-B83E-8FF7F2F5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3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58FCF1-984C-4D65-A5E1-A4FCB7223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2536382"/>
            <a:ext cx="6156684" cy="259062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D50AB-345A-4D21-B149-E982B7E59E31}"/>
              </a:ext>
            </a:extLst>
          </p:cNvPr>
          <p:cNvSpPr txBox="1"/>
          <p:nvPr/>
        </p:nvSpPr>
        <p:spPr>
          <a:xfrm>
            <a:off x="1954869" y="4278380"/>
            <a:ext cx="240110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/>
              <a:t>S.Bufalino</a:t>
            </a:r>
            <a:r>
              <a:rPr lang="en-US" altLang="ja-JP" dirty="0"/>
              <a:t> @ SQM2019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37EBCF-063A-4E58-9F82-38B9DCB13E7A}"/>
              </a:ext>
            </a:extLst>
          </p:cNvPr>
          <p:cNvSpPr txBox="1"/>
          <p:nvPr/>
        </p:nvSpPr>
        <p:spPr>
          <a:xfrm>
            <a:off x="35496" y="944724"/>
            <a:ext cx="346101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Heavy-ion experiment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CEE103-E8CB-4227-ADE7-CE5233A12D29}"/>
              </a:ext>
            </a:extLst>
          </p:cNvPr>
          <p:cNvSpPr txBox="1"/>
          <p:nvPr/>
        </p:nvSpPr>
        <p:spPr>
          <a:xfrm>
            <a:off x="3496508" y="1006279"/>
            <a:ext cx="260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</a:rPr>
              <a:t>STAR, ALICE, </a:t>
            </a:r>
            <a:r>
              <a:rPr kumimoji="1" lang="en-US" altLang="ja-JP" sz="2400" b="1" dirty="0" err="1">
                <a:solidFill>
                  <a:srgbClr val="00B0F0"/>
                </a:solidFill>
              </a:rPr>
              <a:t>HypHI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58B8860-5180-4569-A8A6-0CB38EF242FE}"/>
              </a:ext>
            </a:extLst>
          </p:cNvPr>
          <p:cNvCxnSpPr/>
          <p:nvPr/>
        </p:nvCxnSpPr>
        <p:spPr>
          <a:xfrm>
            <a:off x="1403648" y="4725144"/>
            <a:ext cx="4680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4641B3C-F433-4E05-B928-2619CC9C9EE2}"/>
              </a:ext>
            </a:extLst>
          </p:cNvPr>
          <p:cNvCxnSpPr/>
          <p:nvPr/>
        </p:nvCxnSpPr>
        <p:spPr>
          <a:xfrm flipV="1">
            <a:off x="1403648" y="4653136"/>
            <a:ext cx="0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6491EEA-0DFB-4A23-8343-FDA1403D3845}"/>
              </a:ext>
            </a:extLst>
          </p:cNvPr>
          <p:cNvSpPr txBox="1"/>
          <p:nvPr/>
        </p:nvSpPr>
        <p:spPr>
          <a:xfrm>
            <a:off x="1271626" y="465313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0</a:t>
            </a:r>
            <a:endParaRPr kumimoji="1" lang="ja-JP" altLang="en-US" sz="1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89B65E-266C-425A-8C26-49729AB90186}"/>
              </a:ext>
            </a:extLst>
          </p:cNvPr>
          <p:cNvSpPr txBox="1"/>
          <p:nvPr/>
        </p:nvSpPr>
        <p:spPr>
          <a:xfrm rot="16200000">
            <a:off x="740204" y="3657704"/>
            <a:ext cx="1780424" cy="338554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chemeClr val="bg1"/>
                </a:solidFill>
              </a:rPr>
              <a:t>No data in ct~0cm</a:t>
            </a:r>
            <a:endParaRPr kumimoji="1" lang="ja-JP" altLang="en-US" sz="1600" b="1" i="1" dirty="0">
              <a:solidFill>
                <a:schemeClr val="bg1"/>
              </a:solidFill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C085ABC-8523-44A3-8DE0-7AB3B7FF7CCC}"/>
              </a:ext>
            </a:extLst>
          </p:cNvPr>
          <p:cNvSpPr txBox="1"/>
          <p:nvPr/>
        </p:nvSpPr>
        <p:spPr>
          <a:xfrm>
            <a:off x="1835696" y="3501008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FF0000"/>
                </a:solidFill>
              </a:rPr>
              <a:t>determined with </a:t>
            </a:r>
          </a:p>
          <a:p>
            <a:r>
              <a:rPr kumimoji="1" lang="en-US" altLang="ja-JP" sz="1600" b="1" i="1" dirty="0">
                <a:solidFill>
                  <a:srgbClr val="FF0000"/>
                </a:solidFill>
              </a:rPr>
              <a:t>mainly 3 points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6BEE87EC-CF9A-43AF-A13F-9936513CB228}"/>
              </a:ext>
            </a:extLst>
          </p:cNvPr>
          <p:cNvSpPr/>
          <p:nvPr/>
        </p:nvSpPr>
        <p:spPr>
          <a:xfrm rot="17812236" flipH="1">
            <a:off x="2160570" y="2746896"/>
            <a:ext cx="191595" cy="1168995"/>
          </a:xfrm>
          <a:prstGeom prst="rightBrace">
            <a:avLst>
              <a:gd name="adj1" fmla="val 114526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7F8A27B2-CD50-49C0-A1B3-62812144D2C2}"/>
              </a:ext>
            </a:extLst>
          </p:cNvPr>
          <p:cNvSpPr txBox="1"/>
          <p:nvPr/>
        </p:nvSpPr>
        <p:spPr>
          <a:xfrm>
            <a:off x="2559525" y="2659856"/>
            <a:ext cx="779381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ALICE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901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F43E5C50-ECFB-4689-AC7F-D07FC5BCB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5996" y="3997518"/>
            <a:ext cx="4572508" cy="27338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522401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Background Estimation </a:t>
            </a:r>
            <a:r>
              <a:rPr kumimoji="1" lang="en-US" altLang="ja-JP" b="1" dirty="0">
                <a:solidFill>
                  <a:srgbClr val="FF0000"/>
                </a:solidFill>
                <a:latin typeface="+mn-lt"/>
              </a:rPr>
              <a:t>w/o </a:t>
            </a:r>
            <a:r>
              <a:rPr kumimoji="1" lang="en-US" altLang="ja-JP" b="1" dirty="0">
                <a:solidFill>
                  <a:srgbClr val="FF0000"/>
                </a:solidFill>
                <a:latin typeface="Symbol" panose="05050102010706020507" pitchFamily="18" charset="2"/>
              </a:rPr>
              <a:t>D</a:t>
            </a:r>
            <a:r>
              <a:rPr kumimoji="1" lang="en-US" altLang="ja-JP" b="1" dirty="0">
                <a:solidFill>
                  <a:srgbClr val="FF0000"/>
                </a:solidFill>
                <a:latin typeface="+mn-lt"/>
              </a:rPr>
              <a:t>E cut</a:t>
            </a:r>
            <a:endParaRPr kumimoji="1" lang="ja-JP" altLang="en-US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4920688-2B65-4C26-BC77-C2D5E27E2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4293095"/>
            <a:ext cx="4896544" cy="2268253"/>
          </a:xfrm>
        </p:spPr>
        <p:txBody>
          <a:bodyPr/>
          <a:lstStyle/>
          <a:p>
            <a:r>
              <a:rPr lang="en-US" altLang="ja-JP" dirty="0"/>
              <a:t>including low-energy </a:t>
            </a:r>
            <a:r>
              <a:rPr lang="en-US" altLang="ja-JP" dirty="0">
                <a:latin typeface="Symbol" panose="05050102010706020507" pitchFamily="18" charset="2"/>
              </a:rPr>
              <a:t>g</a:t>
            </a:r>
            <a:r>
              <a:rPr lang="en-US" altLang="ja-JP" dirty="0"/>
              <a:t> (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</a:rPr>
              <a:t>0</a:t>
            </a:r>
            <a:r>
              <a:rPr lang="en-US" altLang="ja-JP" dirty="0"/>
              <a:t>)</a:t>
            </a:r>
          </a:p>
          <a:p>
            <a:pPr lvl="1"/>
            <a:r>
              <a:rPr lang="en-US" altLang="ja-JP" dirty="0"/>
              <a:t>can be reject with </a:t>
            </a:r>
            <a:r>
              <a:rPr lang="en-US" altLang="ja-JP" dirty="0">
                <a:latin typeface="Symbol" panose="05050102010706020507" pitchFamily="18" charset="2"/>
              </a:rPr>
              <a:t>D</a:t>
            </a:r>
            <a:r>
              <a:rPr lang="en-US" altLang="ja-JP" dirty="0"/>
              <a:t>E cut</a:t>
            </a:r>
          </a:p>
          <a:p>
            <a:r>
              <a:rPr lang="en-US" altLang="ja-JP" b="1" dirty="0"/>
              <a:t>E15 data favors H</a:t>
            </a:r>
            <a:r>
              <a:rPr lang="en-US" altLang="ja-JP" b="1" baseline="-25000" dirty="0"/>
              <a:t>2</a:t>
            </a:r>
            <a:r>
              <a:rPr lang="en-US" altLang="ja-JP" b="1" dirty="0"/>
              <a:t> simulation</a:t>
            </a:r>
          </a:p>
          <a:p>
            <a:pPr lvl="1"/>
            <a:r>
              <a:rPr lang="en-US" altLang="ja-JP" b="1" dirty="0"/>
              <a:t>thus we employ H</a:t>
            </a:r>
            <a:r>
              <a:rPr lang="en-US" altLang="ja-JP" b="1" baseline="-25000" dirty="0"/>
              <a:t>2</a:t>
            </a:r>
            <a:r>
              <a:rPr lang="en-US" altLang="ja-JP" b="1" dirty="0"/>
              <a:t> sim.</a:t>
            </a:r>
            <a:endParaRPr lang="ja-JP" altLang="en-US" b="1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2579366-C3BA-4FF9-BFE2-8FF4BE269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51230"/>
            <a:ext cx="4473951" cy="2781826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A398FBE9-2930-4248-8992-EBBDB33614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5552" y="1152256"/>
            <a:ext cx="4415513" cy="2631750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38FBDE1-E1DD-4ADD-9AAA-0D2E2209593C}"/>
              </a:ext>
            </a:extLst>
          </p:cNvPr>
          <p:cNvSpPr txBox="1"/>
          <p:nvPr/>
        </p:nvSpPr>
        <p:spPr>
          <a:xfrm>
            <a:off x="5114042" y="4560060"/>
            <a:ext cx="1762214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baseline="30000" dirty="0">
                <a:solidFill>
                  <a:schemeClr val="bg1"/>
                </a:solidFill>
              </a:rPr>
              <a:t>3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He Sim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tag w/ CAL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F5AA9C3-331F-47C1-9382-6A98E51910FB}"/>
              </a:ext>
            </a:extLst>
          </p:cNvPr>
          <p:cNvSpPr txBox="1"/>
          <p:nvPr/>
        </p:nvSpPr>
        <p:spPr>
          <a:xfrm>
            <a:off x="5148064" y="1483892"/>
            <a:ext cx="1762214" cy="830997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H</a:t>
            </a:r>
            <a:r>
              <a:rPr kumimoji="1" lang="en-US" altLang="ja-JP" sz="2400" b="1" baseline="-25000" dirty="0">
                <a:solidFill>
                  <a:schemeClr val="bg1"/>
                </a:solidFill>
              </a:rPr>
              <a:t>2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Sim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tag w/ CAL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9CB3370F-0F22-4507-B6B5-B82529944FBC}"/>
              </a:ext>
            </a:extLst>
          </p:cNvPr>
          <p:cNvSpPr txBox="1"/>
          <p:nvPr/>
        </p:nvSpPr>
        <p:spPr>
          <a:xfrm>
            <a:off x="791580" y="1530950"/>
            <a:ext cx="1648401" cy="83099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solidFill>
                  <a:schemeClr val="bg1"/>
                </a:solidFill>
              </a:rPr>
              <a:t>E15 Data</a:t>
            </a:r>
          </a:p>
          <a:p>
            <a:pPr algn="ctr"/>
            <a:r>
              <a:rPr kumimoji="1" lang="en-US" altLang="ja-JP" sz="2400" b="1" dirty="0">
                <a:solidFill>
                  <a:schemeClr val="bg1"/>
                </a:solidFill>
                <a:latin typeface="Symbol" panose="05050102010706020507" pitchFamily="18" charset="2"/>
              </a:rPr>
              <a:t>g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tag w/ NC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07C87C3-C631-4996-AB79-E482EF19DC8E}"/>
              </a:ext>
            </a:extLst>
          </p:cNvPr>
          <p:cNvSpPr txBox="1"/>
          <p:nvPr/>
        </p:nvSpPr>
        <p:spPr>
          <a:xfrm>
            <a:off x="1220816" y="2764089"/>
            <a:ext cx="1516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400" b="1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from </a:t>
            </a:r>
            <a:r>
              <a:rPr kumimoji="1"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S</a:t>
            </a:r>
            <a:r>
              <a:rPr kumimoji="1" lang="en-US" altLang="ja-JP" sz="2400" b="1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09BFA15-A8AA-4973-A396-1C7CD08FBD15}"/>
              </a:ext>
            </a:extLst>
          </p:cNvPr>
          <p:cNvSpPr txBox="1"/>
          <p:nvPr/>
        </p:nvSpPr>
        <p:spPr>
          <a:xfrm>
            <a:off x="1262494" y="2346823"/>
            <a:ext cx="1432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p</a:t>
            </a:r>
            <a:r>
              <a:rPr kumimoji="1" lang="en-US" altLang="ja-JP" sz="2400" b="1" baseline="30000" dirty="0">
                <a:solidFill>
                  <a:srgbClr val="FF0000"/>
                </a:solidFill>
                <a:latin typeface="Symbol" panose="05050102010706020507" pitchFamily="18" charset="2"/>
              </a:rPr>
              <a:t>-</a:t>
            </a:r>
            <a:r>
              <a:rPr kumimoji="1" lang="en-US" altLang="ja-JP" sz="2400" b="1" dirty="0">
                <a:solidFill>
                  <a:srgbClr val="FF0000"/>
                </a:solidFill>
              </a:rPr>
              <a:t> from </a:t>
            </a:r>
            <a:r>
              <a:rPr kumimoji="1" lang="en-US" altLang="ja-JP" sz="2400" b="1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  <p:cxnSp>
        <p:nvCxnSpPr>
          <p:cNvPr id="24" name="直線矢印コネクタ 23">
            <a:extLst>
              <a:ext uri="{FF2B5EF4-FFF2-40B4-BE49-F238E27FC236}">
                <a16:creationId xmlns:a16="http://schemas.microsoft.com/office/drawing/2014/main" id="{1AD80AA7-2C86-4A1F-B645-93A70027F82E}"/>
              </a:ext>
            </a:extLst>
          </p:cNvPr>
          <p:cNvCxnSpPr>
            <a:stCxn id="21" idx="3"/>
          </p:cNvCxnSpPr>
          <p:nvPr/>
        </p:nvCxnSpPr>
        <p:spPr>
          <a:xfrm flipV="1">
            <a:off x="2695322" y="1657014"/>
            <a:ext cx="1084590" cy="92064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1950EB86-A7DA-48F9-BB71-5ACA9CD9016D}"/>
              </a:ext>
            </a:extLst>
          </p:cNvPr>
          <p:cNvCxnSpPr>
            <a:stCxn id="16" idx="3"/>
          </p:cNvCxnSpPr>
          <p:nvPr/>
        </p:nvCxnSpPr>
        <p:spPr>
          <a:xfrm flipV="1">
            <a:off x="2737000" y="2594053"/>
            <a:ext cx="749151" cy="40086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05480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9B9DA197-6AB0-479D-A1DA-6313AD31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185" y="4365104"/>
            <a:ext cx="3554653" cy="248552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8A45976-07AF-4BCE-A22D-DEAF88503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3828" y="2396579"/>
            <a:ext cx="3989173" cy="2827549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99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baseline="30000" dirty="0">
                <a:latin typeface="+mn-lt"/>
              </a:rPr>
              <a:t>4</a:t>
            </a:r>
            <a:r>
              <a:rPr kumimoji="1" lang="en-US" altLang="ja-JP" b="1" baseline="-25000" dirty="0"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latin typeface="+mn-lt"/>
              </a:rPr>
              <a:t>H</a:t>
            </a:r>
            <a:r>
              <a:rPr lang="en-US" altLang="ja-JP" b="1" dirty="0">
                <a:latin typeface="+mn-lt"/>
              </a:rPr>
              <a:t> Lifetime @ KEK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C8B894D-F3D9-423B-A284-E44C6891A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238" y="1141141"/>
            <a:ext cx="7886700" cy="1443371"/>
          </a:xfrm>
        </p:spPr>
        <p:txBody>
          <a:bodyPr/>
          <a:lstStyle/>
          <a:p>
            <a:r>
              <a:rPr lang="en-US" altLang="ja-JP" baseline="30000" dirty="0"/>
              <a:t>4</a:t>
            </a:r>
            <a:r>
              <a:rPr lang="en-US" altLang="ja-JP" dirty="0"/>
              <a:t>He(stopped K</a:t>
            </a:r>
            <a:r>
              <a:rPr lang="en-US" altLang="ja-JP" baseline="30000" dirty="0"/>
              <a:t>-</a:t>
            </a:r>
            <a:r>
              <a:rPr lang="en-US" altLang="ja-JP" dirty="0"/>
              <a:t>, </a:t>
            </a:r>
            <a:r>
              <a:rPr lang="en-US" altLang="ja-JP" dirty="0">
                <a:latin typeface="Symbol" panose="05050102010706020507" pitchFamily="18" charset="2"/>
              </a:rPr>
              <a:t>p</a:t>
            </a:r>
            <a:r>
              <a:rPr lang="en-US" altLang="ja-JP" baseline="30000" dirty="0">
                <a:latin typeface="Symbol" panose="05050102010706020507" pitchFamily="18" charset="2"/>
              </a:rPr>
              <a:t>-</a:t>
            </a:r>
            <a:r>
              <a:rPr lang="en-US" altLang="ja-JP" dirty="0"/>
              <a:t>)</a:t>
            </a:r>
            <a:r>
              <a:rPr lang="en-US" altLang="ja-JP" baseline="30000" dirty="0">
                <a:latin typeface="Symbol" panose="05050102010706020507" pitchFamily="18" charset="2"/>
              </a:rPr>
              <a:t>4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>
                <a:latin typeface="Symbol" panose="05050102010706020507" pitchFamily="18" charset="2"/>
              </a:rPr>
              <a:t>H</a:t>
            </a:r>
            <a:r>
              <a:rPr lang="en-US" altLang="ja-JP" dirty="0"/>
              <a:t> reaction</a:t>
            </a:r>
          </a:p>
          <a:p>
            <a:r>
              <a:rPr lang="en-US" altLang="ja-JP" dirty="0"/>
              <a:t>The lifetime was obtained from a fitting with a simulated spectrum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E091B3-118C-4E4E-9A1B-D39DBBC10203}"/>
              </a:ext>
            </a:extLst>
          </p:cNvPr>
          <p:cNvSpPr txBox="1"/>
          <p:nvPr/>
        </p:nvSpPr>
        <p:spPr>
          <a:xfrm>
            <a:off x="7013001" y="3522172"/>
            <a:ext cx="18014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H. Outa, D-thesis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626D750B-4A5D-4376-9DF3-77FFE55B3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47" y="2783242"/>
            <a:ext cx="3024336" cy="2178664"/>
          </a:xfrm>
          <a:prstGeom prst="rect">
            <a:avLst/>
          </a:prstGeom>
        </p:spPr>
      </p:pic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D64A41C-C557-4CE0-AF92-0B60EB52B929}"/>
              </a:ext>
            </a:extLst>
          </p:cNvPr>
          <p:cNvCxnSpPr/>
          <p:nvPr/>
        </p:nvCxnSpPr>
        <p:spPr>
          <a:xfrm>
            <a:off x="2555776" y="3810353"/>
            <a:ext cx="1692188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楕円 13">
            <a:extLst>
              <a:ext uri="{FF2B5EF4-FFF2-40B4-BE49-F238E27FC236}">
                <a16:creationId xmlns:a16="http://schemas.microsoft.com/office/drawing/2014/main" id="{F2CDC442-9186-4D21-94BC-87B78840F5D8}"/>
              </a:ext>
            </a:extLst>
          </p:cNvPr>
          <p:cNvSpPr/>
          <p:nvPr/>
        </p:nvSpPr>
        <p:spPr>
          <a:xfrm>
            <a:off x="359532" y="2924947"/>
            <a:ext cx="1368152" cy="6495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E67E5C9-032A-4430-A254-0890530D2ECD}"/>
              </a:ext>
            </a:extLst>
          </p:cNvPr>
          <p:cNvSpPr txBox="1"/>
          <p:nvPr/>
        </p:nvSpPr>
        <p:spPr>
          <a:xfrm>
            <a:off x="1921113" y="3074595"/>
            <a:ext cx="2788456" cy="64633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Sideband BG subtraction</a:t>
            </a:r>
          </a:p>
          <a:p>
            <a:pPr algn="ctr"/>
            <a:r>
              <a:rPr kumimoji="1" lang="en-US" altLang="ja-JP" b="1" dirty="0">
                <a:solidFill>
                  <a:srgbClr val="FF0000"/>
                </a:solidFill>
              </a:rPr>
              <a:t>&amp; fitting with MC spectrum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cxnSp>
        <p:nvCxnSpPr>
          <p:cNvPr id="16" name="直線矢印コネクタ 15">
            <a:extLst>
              <a:ext uri="{FF2B5EF4-FFF2-40B4-BE49-F238E27FC236}">
                <a16:creationId xmlns:a16="http://schemas.microsoft.com/office/drawing/2014/main" id="{68DB602D-EC9C-4E48-B34B-B04710186916}"/>
              </a:ext>
            </a:extLst>
          </p:cNvPr>
          <p:cNvCxnSpPr>
            <a:cxnSpLocks/>
          </p:cNvCxnSpPr>
          <p:nvPr/>
        </p:nvCxnSpPr>
        <p:spPr>
          <a:xfrm>
            <a:off x="6146394" y="3969060"/>
            <a:ext cx="1413938" cy="99284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B409D40-AE46-4EB5-9B47-097DF3CF6755}"/>
              </a:ext>
            </a:extLst>
          </p:cNvPr>
          <p:cNvSpPr txBox="1"/>
          <p:nvPr/>
        </p:nvSpPr>
        <p:spPr>
          <a:xfrm>
            <a:off x="6682380" y="4008247"/>
            <a:ext cx="1302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baseline="30000" dirty="0">
                <a:solidFill>
                  <a:srgbClr val="FF0000"/>
                </a:solidFill>
              </a:rPr>
              <a:t>4</a:t>
            </a:r>
            <a:r>
              <a:rPr kumimoji="1" lang="en-US" altLang="ja-JP" b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solidFill>
                  <a:srgbClr val="FF0000"/>
                </a:solidFill>
              </a:rPr>
              <a:t>H lifetime</a:t>
            </a:r>
            <a:endParaRPr kumimoji="1" lang="ja-JP" altLang="en-US" b="1" dirty="0">
              <a:solidFill>
                <a:srgbClr val="FF0000"/>
              </a:solidFill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E3AB90-A59E-4FE0-AF77-FF5C8F19E336}"/>
              </a:ext>
            </a:extLst>
          </p:cNvPr>
          <p:cNvSpPr txBox="1"/>
          <p:nvPr/>
        </p:nvSpPr>
        <p:spPr>
          <a:xfrm>
            <a:off x="71501" y="5643245"/>
            <a:ext cx="57599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/>
              <a:t>For cross-check, we will apply the same procedure to the 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baseline="-25000" dirty="0">
                <a:latin typeface="Symbol" panose="05050102010706020507" pitchFamily="18" charset="2"/>
              </a:rPr>
              <a:t>L</a:t>
            </a:r>
            <a:r>
              <a:rPr kumimoji="1" lang="en-US" altLang="ja-JP" sz="2800" b="1" dirty="0"/>
              <a:t>H analysis.</a:t>
            </a:r>
            <a:endParaRPr kumimoji="1" lang="ja-JP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02026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99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Binding Energy of </a:t>
            </a:r>
            <a:r>
              <a:rPr kumimoji="1" lang="en-US" altLang="ja-JP" b="1" baseline="30000" dirty="0">
                <a:latin typeface="+mn-lt"/>
              </a:rPr>
              <a:t>3</a:t>
            </a:r>
            <a:r>
              <a:rPr kumimoji="1" lang="en-US" altLang="ja-JP" b="1" baseline="-25000" dirty="0">
                <a:latin typeface="Symbol" panose="05050102010706020507" pitchFamily="18" charset="2"/>
              </a:rPr>
              <a:t>L</a:t>
            </a:r>
            <a:r>
              <a:rPr kumimoji="1" lang="en-US" altLang="ja-JP" b="1" dirty="0">
                <a:latin typeface="+mn-lt"/>
              </a:rPr>
              <a:t>H?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4C8B894D-F3D9-423B-A284-E44C6891A3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1" y="1304764"/>
            <a:ext cx="8766200" cy="4351338"/>
          </a:xfrm>
        </p:spPr>
        <p:txBody>
          <a:bodyPr/>
          <a:lstStyle/>
          <a:p>
            <a:r>
              <a:rPr lang="en-US" altLang="ja-JP" dirty="0"/>
              <a:t>The STAR experiment also reported rather large binding energy of ~0.4 MeV</a:t>
            </a:r>
          </a:p>
          <a:p>
            <a:r>
              <a:rPr lang="en-US" altLang="ja-JP" dirty="0"/>
              <a:t>However, the lifetime is expected not to be shorten so much, even if the binding energy is as large as the START reported</a:t>
            </a:r>
            <a:endParaRPr lang="ja-JP" altLang="en-US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BDF2160-BCC2-4269-8944-FCB76DA47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241" y="3445626"/>
            <a:ext cx="7790198" cy="3022651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396CC2EC-8177-4B3D-9567-B2610074062D}"/>
              </a:ext>
            </a:extLst>
          </p:cNvPr>
          <p:cNvCxnSpPr/>
          <p:nvPr/>
        </p:nvCxnSpPr>
        <p:spPr>
          <a:xfrm>
            <a:off x="1320036" y="5177024"/>
            <a:ext cx="6648307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4D89108-2EE8-4E93-B455-58D4E8FE5040}"/>
              </a:ext>
            </a:extLst>
          </p:cNvPr>
          <p:cNvSpPr txBox="1"/>
          <p:nvPr/>
        </p:nvSpPr>
        <p:spPr>
          <a:xfrm>
            <a:off x="7967433" y="5012022"/>
            <a:ext cx="1050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FFC000"/>
                </a:solidFill>
              </a:rPr>
              <a:t>0.13MeV</a:t>
            </a:r>
            <a:endParaRPr kumimoji="1" lang="ja-JP" altLang="en-US" b="1" dirty="0">
              <a:solidFill>
                <a:srgbClr val="FFC000"/>
              </a:solidFill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7E091B3-118C-4E4E-9A1B-D39DBBC10203}"/>
              </a:ext>
            </a:extLst>
          </p:cNvPr>
          <p:cNvSpPr txBox="1"/>
          <p:nvPr/>
        </p:nvSpPr>
        <p:spPr>
          <a:xfrm>
            <a:off x="3427125" y="6468277"/>
            <a:ext cx="2434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STAR, arXiv:1904.10520</a:t>
            </a:r>
          </a:p>
        </p:txBody>
      </p:sp>
    </p:spTree>
    <p:extLst>
      <p:ext uri="{BB962C8B-B14F-4D97-AF65-F5344CB8AC3E}">
        <p14:creationId xmlns:p14="http://schemas.microsoft.com/office/powerpoint/2010/main" val="7689357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53E7DB-F48A-49D7-80A4-6072701A9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kumimoji="1" lang="en-US" altLang="ja-JP" sz="6000" b="1" dirty="0">
                <a:latin typeface="+mn-lt"/>
              </a:rPr>
              <a:t>Slides from the 27</a:t>
            </a:r>
            <a:r>
              <a:rPr kumimoji="1" lang="en-US" altLang="ja-JP" sz="6000" b="1" baseline="30000" dirty="0">
                <a:latin typeface="+mn-lt"/>
              </a:rPr>
              <a:t>th</a:t>
            </a:r>
            <a:r>
              <a:rPr kumimoji="1" lang="en-US" altLang="ja-JP" sz="6000" b="1" dirty="0">
                <a:latin typeface="+mn-lt"/>
              </a:rPr>
              <a:t> PAC</a:t>
            </a:r>
            <a:endParaRPr kumimoji="1" lang="ja-JP" altLang="en-US" sz="6000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B84A97-5B3E-4F7D-B373-EF5A37D9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1088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06445" y="6482953"/>
            <a:ext cx="151805" cy="25003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graphicFrame>
        <p:nvGraphicFramePr>
          <p:cNvPr id="285" name="Table"/>
          <p:cNvGraphicFramePr/>
          <p:nvPr>
            <p:extLst>
              <p:ext uri="{D42A27DB-BD31-4B8C-83A1-F6EECF244321}">
                <p14:modId xmlns:p14="http://schemas.microsoft.com/office/powerpoint/2010/main" val="1347357486"/>
              </p:ext>
            </p:extLst>
          </p:nvPr>
        </p:nvGraphicFramePr>
        <p:xfrm>
          <a:off x="1636722" y="1484604"/>
          <a:ext cx="5870554" cy="4176646"/>
        </p:xfrm>
        <a:graphic>
          <a:graphicData uri="http://schemas.openxmlformats.org/drawingml/2006/table">
            <a:tbl>
              <a:tblPr firstCol="1"/>
              <a:tblGrid>
                <a:gridCol w="31987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8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Target: liquid 3He, 10cm</a:t>
                      </a:r>
                    </a:p>
                  </a:txBody>
                  <a:tcPr marL="35719" marR="35719" marT="35719" marB="35719" anchor="ctr" horzOverflow="overflow">
                    <a:lnT w="12700">
                      <a:solidFill>
                        <a:srgbClr val="7695B6"/>
                      </a:solidFill>
                      <a:miter lim="400000"/>
                    </a:lnT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280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defRPr>
                      </a:pPr>
                      <a:r>
                        <a:rPr sz="2000"/>
                        <a:t>1.6×10</a:t>
                      </a:r>
                      <a:r>
                        <a:rPr sz="2000" baseline="31999"/>
                        <a:t>23</a:t>
                      </a:r>
                      <a:r>
                        <a:rPr sz="2000"/>
                        <a:t>/cm</a:t>
                      </a:r>
                      <a:r>
                        <a:rPr sz="2000" baseline="31999"/>
                        <a:t>2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K- intensity @ 1GeV/c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solidFill>
                            <a:srgbClr val="324863"/>
                          </a:solidFill>
                        </a:defRPr>
                      </a:pPr>
                      <a:r>
                        <a:rPr sz="2000"/>
                        <a:t>2×10</a:t>
                      </a:r>
                      <a:r>
                        <a:rPr sz="2000" baseline="31999"/>
                        <a:t>5</a:t>
                      </a:r>
                      <a:r>
                        <a:rPr sz="2000"/>
                        <a:t>/5.2s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800"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r>
                        <a:rPr sz="2000"/>
                        <a:t>σ of </a:t>
                      </a:r>
                      <a:r>
                        <a:rPr sz="2000" baseline="31999"/>
                        <a:t>3</a:t>
                      </a:r>
                      <a:r>
                        <a:rPr sz="2000" baseline="-5999"/>
                        <a:t>𝚲</a:t>
                      </a:r>
                      <a:r>
                        <a:rPr sz="2000"/>
                        <a:t>H g.s.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0.0126 mb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Accelerator up time</a:t>
                      </a:r>
                      <a:endParaRPr sz="2000" dirty="0">
                        <a:solidFill>
                          <a:srgbClr val="F6F4EF"/>
                        </a:solidFill>
                        <a:effectLst>
                          <a:outerShdw blurRad="254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solidFill>
                            <a:srgbClr val="324863"/>
                          </a:solidFill>
                        </a:defRPr>
                      </a:pPr>
                      <a:r>
                        <a:rPr lang="en-US" altLang="ja-JP" sz="2000" dirty="0"/>
                        <a:t>80%</a:t>
                      </a:r>
                      <a:endParaRPr sz="2000" dirty="0"/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589285161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Beam acceptance</a:t>
                      </a:r>
                      <a:endParaRPr sz="2000" dirty="0">
                        <a:solidFill>
                          <a:srgbClr val="F6F4EF"/>
                        </a:solidFill>
                        <a:effectLst>
                          <a:outerShdw blurRad="254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>
                        <a:defRPr sz="2800">
                          <a:solidFill>
                            <a:srgbClr val="324863"/>
                          </a:solidFill>
                        </a:defRPr>
                      </a:pPr>
                      <a:r>
                        <a:rPr lang="en-US" altLang="ja-JP" sz="2000" dirty="0"/>
                        <a:t>60%</a:t>
                      </a:r>
                      <a:endParaRPr sz="2000" dirty="0"/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DAQ eff</a:t>
                      </a:r>
                      <a:r>
                        <a:rPr lang="en-US"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iciency</a:t>
                      </a:r>
                      <a:endParaRPr sz="2000" dirty="0">
                        <a:solidFill>
                          <a:srgbClr val="F6F4EF"/>
                        </a:solidFill>
                        <a:effectLst>
                          <a:outerShdw blurRad="25400" dist="12700" dir="5400000" rotWithShape="0">
                            <a:srgbClr val="000000">
                              <a:alpha val="50000"/>
                            </a:srgbClr>
                          </a:outerShdw>
                        </a:effectLst>
                      </a:endParaRP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lang="en-US" altLang="ja-JP" sz="2000" dirty="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9</a:t>
                      </a:r>
                      <a:r>
                        <a:rPr sz="2000" dirty="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0%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800"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r>
                        <a:rPr sz="2000" baseline="31999"/>
                        <a:t>3</a:t>
                      </a:r>
                      <a:r>
                        <a:rPr sz="2000" baseline="-5999"/>
                        <a:t>𝚲</a:t>
                      </a:r>
                      <a:r>
                        <a:rPr sz="2000"/>
                        <a:t>H→</a:t>
                      </a:r>
                      <a:r>
                        <a:rPr sz="2000" baseline="31999"/>
                        <a:t>3</a:t>
                      </a:r>
                      <a:r>
                        <a:rPr sz="2000"/>
                        <a:t>He+π- b.r.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25%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83046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rgbClr val="F6F4E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π- &amp; π0 acceptance</a:t>
                      </a:r>
                    </a:p>
                  </a:txBody>
                  <a:tcPr marL="35719" marR="35719" marT="35719" marB="35719" anchor="ctr" horzOverflow="overflow"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dirty="0">
                          <a:solidFill>
                            <a:schemeClr val="accent1">
                              <a:hueOff val="54751"/>
                              <a:satOff val="-1697"/>
                              <a:lumOff val="-18038"/>
                            </a:schemeClr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6%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92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  <a:defRPr sz="2800"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defRPr>
                      </a:pPr>
                      <a:r>
                        <a:rPr sz="2000" baseline="31999" dirty="0"/>
                        <a:t>3</a:t>
                      </a:r>
                      <a:r>
                        <a:rPr sz="2000" baseline="-5999" dirty="0"/>
                        <a:t>𝚲</a:t>
                      </a:r>
                      <a:r>
                        <a:rPr sz="2000" dirty="0"/>
                        <a:t>H signal yield</a:t>
                      </a:r>
                    </a:p>
                  </a:txBody>
                  <a:tcPr marL="35719" marR="35719" marT="35719" marB="35719" anchor="ctr" horzOverflow="overflow">
                    <a:lnB w="12700">
                      <a:solidFill>
                        <a:srgbClr val="7695B6"/>
                      </a:solidFill>
                      <a:miter lim="400000"/>
                    </a:lnB>
                    <a:blipFill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algn="l" defTabSz="4572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 b="1" i="1" dirty="0">
                          <a:solidFill>
                            <a:srgbClr val="FF2600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</a:rPr>
                        <a:t>~1000 events/4 weeks</a:t>
                      </a:r>
                    </a:p>
                  </a:txBody>
                  <a:tcPr marL="35719" marR="35719" marT="35719" marB="35719"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86" name="Performance estimation: yield est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566674">
              <a:defRPr sz="5432" spc="-108"/>
            </a:lvl1pPr>
          </a:lstStyle>
          <a:p>
            <a:r>
              <a:rPr sz="4000" dirty="0"/>
              <a:t>Performance estimation: yield estimation</a:t>
            </a:r>
          </a:p>
        </p:txBody>
      </p:sp>
      <p:sp>
        <p:nvSpPr>
          <p:cNvPr id="287" name="4𝚲H signal yield (same target cell):…"/>
          <p:cNvSpPr txBox="1"/>
          <p:nvPr/>
        </p:nvSpPr>
        <p:spPr>
          <a:xfrm>
            <a:off x="1727684" y="5709899"/>
            <a:ext cx="5813131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2000" baseline="31999"/>
              <a:t>4</a:t>
            </a:r>
            <a:r>
              <a:rPr sz="2000" baseline="-5999"/>
              <a:t>𝚲</a:t>
            </a:r>
            <a:r>
              <a:rPr sz="2000"/>
              <a:t>H signal yield (same target cell):</a:t>
            </a:r>
          </a:p>
          <a:p>
            <a:r>
              <a:rPr sz="2000"/>
              <a:t>~3(cross section)×2(π</a:t>
            </a:r>
            <a:r>
              <a:rPr sz="2000" baseline="31999"/>
              <a:t>- </a:t>
            </a:r>
            <a:r>
              <a:rPr sz="2000"/>
              <a:t>branching ratio)×</a:t>
            </a:r>
            <a:r>
              <a:rPr sz="2000" baseline="31999"/>
              <a:t>3</a:t>
            </a:r>
            <a:r>
              <a:rPr sz="2000" baseline="-5999"/>
              <a:t>𝚲</a:t>
            </a:r>
            <a:r>
              <a:rPr sz="2000"/>
              <a:t>H signal yield </a:t>
            </a:r>
          </a:p>
          <a:p>
            <a:r>
              <a:rPr sz="2000"/>
              <a:t>==&gt; </a:t>
            </a:r>
            <a:r>
              <a:rPr sz="2000" b="1" i="1">
                <a:solidFill>
                  <a:srgbClr val="FF2600"/>
                </a:solidFill>
              </a:rPr>
              <a:t>~1000 events/1 week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470" name="3He(K-, π0)3𝚲H cross section calculated…"/>
          <p:cNvSpPr txBox="1"/>
          <p:nvPr/>
        </p:nvSpPr>
        <p:spPr>
          <a:xfrm>
            <a:off x="107504" y="5409801"/>
            <a:ext cx="9001000" cy="933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>
              <a:defRPr sz="3300"/>
            </a:pPr>
            <a:r>
              <a:rPr sz="2800" b="1" baseline="31999" dirty="0"/>
              <a:t>3</a:t>
            </a:r>
            <a:r>
              <a:rPr sz="2800" b="1" dirty="0"/>
              <a:t>He(K</a:t>
            </a:r>
            <a:r>
              <a:rPr sz="2800" b="1" baseline="31999" dirty="0"/>
              <a:t>-</a:t>
            </a:r>
            <a:r>
              <a:rPr sz="2800" b="1" dirty="0"/>
              <a:t>, π</a:t>
            </a:r>
            <a:r>
              <a:rPr sz="2800" b="1" baseline="31999" dirty="0"/>
              <a:t>0</a:t>
            </a:r>
            <a:r>
              <a:rPr sz="2800" b="1" dirty="0"/>
              <a:t>)</a:t>
            </a:r>
            <a:r>
              <a:rPr sz="2800" b="1" baseline="31999" dirty="0"/>
              <a:t>3</a:t>
            </a:r>
            <a:r>
              <a:rPr sz="2800" b="1" baseline="-5999" dirty="0"/>
              <a:t>𝚲</a:t>
            </a:r>
            <a:r>
              <a:rPr sz="2800" b="1" dirty="0"/>
              <a:t>H cros</a:t>
            </a:r>
            <a:r>
              <a:rPr lang="en-US" sz="2800" b="1" dirty="0"/>
              <a:t>s</a:t>
            </a:r>
            <a:r>
              <a:rPr sz="2800" b="1" dirty="0"/>
              <a:t> section calculated</a:t>
            </a:r>
            <a:r>
              <a:rPr lang="en-US" altLang="ja-JP" sz="2800" b="1" dirty="0"/>
              <a:t> </a:t>
            </a:r>
            <a:r>
              <a:rPr sz="2800" b="1" dirty="0"/>
              <a:t>by Prof. Harada</a:t>
            </a:r>
            <a:r>
              <a:rPr lang="en-US" altLang="ja-JP" sz="2800" b="1" dirty="0"/>
              <a:t>, using the CDCC </a:t>
            </a:r>
            <a:r>
              <a:rPr lang="en-US" altLang="ja-JP" sz="2000" b="1" dirty="0"/>
              <a:t>(continuum discretized coupled-channels)</a:t>
            </a:r>
            <a:r>
              <a:rPr lang="en-US" altLang="ja-JP" sz="2800" b="1" dirty="0"/>
              <a:t> method and </a:t>
            </a:r>
            <a:r>
              <a:rPr kumimoji="1" lang="en-US" altLang="ja-JP" sz="2800" b="1" dirty="0"/>
              <a:t>DWIA</a:t>
            </a:r>
            <a:endParaRPr kumimoji="1" lang="ja-JP" altLang="en-US" sz="2800" b="1" dirty="0"/>
          </a:p>
        </p:txBody>
      </p:sp>
      <p:sp>
        <p:nvSpPr>
          <p:cNvPr id="471" name="Performance estimation: 3𝚲H cross s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390213">
              <a:defRPr sz="5320" spc="-106"/>
            </a:pPr>
            <a:r>
              <a:rPr sz="4000" dirty="0"/>
              <a:t>Performance estimation: </a:t>
            </a:r>
            <a:r>
              <a:rPr sz="4000" baseline="31999" dirty="0"/>
              <a:t>3</a:t>
            </a:r>
            <a:r>
              <a:rPr sz="4000" baseline="-5999" dirty="0"/>
              <a:t>𝚲</a:t>
            </a:r>
            <a:r>
              <a:rPr sz="4000" dirty="0"/>
              <a:t>H cross section</a:t>
            </a:r>
          </a:p>
        </p:txBody>
      </p:sp>
      <p:sp>
        <p:nvSpPr>
          <p:cNvPr id="472" name="Private communication with Prof. T. Harada"/>
          <p:cNvSpPr txBox="1"/>
          <p:nvPr/>
        </p:nvSpPr>
        <p:spPr>
          <a:xfrm>
            <a:off x="2781502" y="6463731"/>
            <a:ext cx="322440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2000">
                <a:solidFill>
                  <a:srgbClr val="6D6A67"/>
                </a:solidFill>
                <a:effectLst>
                  <a:outerShdw blurRad="25400" dist="12700" dir="5280000" rotWithShape="0">
                    <a:srgbClr val="FFFFFF"/>
                  </a:outerShdw>
                </a:effectLst>
              </a:defRPr>
            </a:lvl1pPr>
          </a:lstStyle>
          <a:p>
            <a:r>
              <a:rPr sz="1406"/>
              <a:t>Private communication with Prof. T. Harada</a:t>
            </a:r>
          </a:p>
        </p:txBody>
      </p:sp>
      <p:grpSp>
        <p:nvGrpSpPr>
          <p:cNvPr id="477" name="Group"/>
          <p:cNvGrpSpPr/>
          <p:nvPr/>
        </p:nvGrpSpPr>
        <p:grpSpPr>
          <a:xfrm>
            <a:off x="668900" y="1432144"/>
            <a:ext cx="7553262" cy="4018360"/>
            <a:chOff x="0" y="0"/>
            <a:chExt cx="10742415" cy="5715000"/>
          </a:xfrm>
        </p:grpSpPr>
        <p:pic>
          <p:nvPicPr>
            <p:cNvPr id="473" name="Untitled.png" descr="Untitled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4807149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4" name="Untitled.png" descr="Untitled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905500" y="0"/>
              <a:ext cx="4836915" cy="5715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75" name="Integrated 3𝚲H cross section:…"/>
            <p:cNvSpPr txBox="1"/>
            <p:nvPr/>
          </p:nvSpPr>
          <p:spPr>
            <a:xfrm>
              <a:off x="641031" y="3080076"/>
              <a:ext cx="4253974" cy="964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l">
                <a:defRPr sz="2800"/>
              </a:pPr>
              <a:r>
                <a:rPr sz="1969"/>
                <a:t>Integrated </a:t>
              </a:r>
              <a:r>
                <a:rPr sz="1969" baseline="31999"/>
                <a:t>3</a:t>
              </a:r>
              <a:r>
                <a:rPr sz="1969" baseline="-5999"/>
                <a:t>𝚲</a:t>
              </a:r>
              <a:r>
                <a:rPr sz="1969"/>
                <a:t>H cross section:</a:t>
              </a:r>
            </a:p>
            <a:p>
              <a:pPr algn="l">
                <a:defRPr sz="2800"/>
              </a:pPr>
              <a:r>
                <a:rPr sz="1969">
                  <a:solidFill>
                    <a:srgbClr val="0433FF"/>
                  </a:solidFill>
                </a:rPr>
                <a:t>0.0126 mb</a:t>
              </a:r>
              <a:r>
                <a:rPr sz="1969"/>
                <a:t> (0~20 deg)</a:t>
              </a:r>
            </a:p>
          </p:txBody>
        </p:sp>
        <p:sp>
          <p:nvSpPr>
            <p:cNvPr id="476" name="Integrated 𝚲 cross section:…"/>
            <p:cNvSpPr txBox="1"/>
            <p:nvPr/>
          </p:nvSpPr>
          <p:spPr>
            <a:xfrm>
              <a:off x="6594116" y="3080073"/>
              <a:ext cx="3989514" cy="9645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l">
                <a:defRPr sz="2800"/>
              </a:pPr>
              <a:r>
                <a:rPr sz="1969" dirty="0"/>
                <a:t>Integrated 𝚲 cross section:</a:t>
              </a:r>
            </a:p>
            <a:p>
              <a:pPr algn="l">
                <a:defRPr sz="2800"/>
              </a:pPr>
              <a:r>
                <a:rPr sz="1969" dirty="0">
                  <a:solidFill>
                    <a:srgbClr val="0433FF"/>
                  </a:solidFill>
                </a:rPr>
                <a:t>0.1</a:t>
              </a:r>
              <a:r>
                <a:rPr lang="en-US" altLang="ja-JP" sz="1969" dirty="0">
                  <a:solidFill>
                    <a:srgbClr val="0433FF"/>
                  </a:solidFill>
                </a:rPr>
                <a:t>84</a:t>
              </a:r>
              <a:r>
                <a:rPr sz="1969" dirty="0">
                  <a:solidFill>
                    <a:srgbClr val="0433FF"/>
                  </a:solidFill>
                </a:rPr>
                <a:t> mb</a:t>
              </a:r>
              <a:r>
                <a:rPr sz="1969" dirty="0"/>
                <a:t> (0~20 deg)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AC7DE96-4420-4F8C-9252-33A87BB6D2B4}"/>
              </a:ext>
            </a:extLst>
          </p:cNvPr>
          <p:cNvSpPr txBox="1"/>
          <p:nvPr/>
        </p:nvSpPr>
        <p:spPr>
          <a:xfrm>
            <a:off x="2915816" y="2905199"/>
            <a:ext cx="8236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w/ recoil</a:t>
            </a:r>
            <a:endParaRPr kumimoji="1" lang="ja-JP" altLang="en-US" sz="1400" i="1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6A57A99F-3CA6-471A-BDE6-8448E5AC1091}"/>
              </a:ext>
            </a:extLst>
          </p:cNvPr>
          <p:cNvSpPr txBox="1"/>
          <p:nvPr/>
        </p:nvSpPr>
        <p:spPr>
          <a:xfrm>
            <a:off x="1408486" y="2890845"/>
            <a:ext cx="915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dirty="0"/>
              <a:t>w/o recoil</a:t>
            </a:r>
            <a:endParaRPr kumimoji="1" lang="ja-JP" altLang="en-US" sz="1400" i="1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5128E9-4234-4CDD-A26F-3C1AF55A56E0}"/>
              </a:ext>
            </a:extLst>
          </p:cNvPr>
          <p:cNvSpPr txBox="1"/>
          <p:nvPr/>
        </p:nvSpPr>
        <p:spPr>
          <a:xfrm>
            <a:off x="7308304" y="1664804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baseline="30000" dirty="0"/>
              <a:t>3</a:t>
            </a:r>
            <a:r>
              <a:rPr kumimoji="1" lang="en-US" altLang="ja-JP" sz="1400" i="1" dirty="0"/>
              <a:t>S</a:t>
            </a:r>
            <a:r>
              <a:rPr kumimoji="1" lang="en-US" altLang="ja-JP" sz="1400" i="1" baseline="-25000" dirty="0"/>
              <a:t>1</a:t>
            </a:r>
            <a:endParaRPr kumimoji="1" lang="ja-JP" altLang="en-US" sz="1400" i="1" baseline="-25000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CE3CA56C-01FD-4EE1-B8B0-56270E134028}"/>
              </a:ext>
            </a:extLst>
          </p:cNvPr>
          <p:cNvSpPr txBox="1"/>
          <p:nvPr/>
        </p:nvSpPr>
        <p:spPr>
          <a:xfrm>
            <a:off x="7264715" y="2221123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i="1" baseline="30000" dirty="0"/>
              <a:t>1</a:t>
            </a:r>
            <a:r>
              <a:rPr kumimoji="1" lang="en-US" altLang="ja-JP" sz="1400" i="1" dirty="0"/>
              <a:t>S</a:t>
            </a:r>
            <a:r>
              <a:rPr kumimoji="1" lang="en-US" altLang="ja-JP" sz="1400" i="1" baseline="-25000" dirty="0"/>
              <a:t>0</a:t>
            </a:r>
            <a:endParaRPr kumimoji="1" lang="ja-JP" altLang="en-US" sz="1400" i="1" baseline="-250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F8B1C29-B9FD-45EC-9E75-C2D94BAF7324}"/>
              </a:ext>
            </a:extLst>
          </p:cNvPr>
          <p:cNvSpPr txBox="1"/>
          <p:nvPr/>
        </p:nvSpPr>
        <p:spPr>
          <a:xfrm>
            <a:off x="1115856" y="1501624"/>
            <a:ext cx="10438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</a:rPr>
              <a:t>signal</a:t>
            </a:r>
            <a:endParaRPr kumimoji="1" lang="ja-JP" alt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4157EAB6-DE0C-4073-B4E0-A062E903C06C}"/>
              </a:ext>
            </a:extLst>
          </p:cNvPr>
          <p:cNvSpPr txBox="1"/>
          <p:nvPr/>
        </p:nvSpPr>
        <p:spPr>
          <a:xfrm>
            <a:off x="5305389" y="1511141"/>
            <a:ext cx="615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002060"/>
                </a:solidFill>
              </a:rPr>
              <a:t>BG</a:t>
            </a:r>
            <a:endParaRPr kumimoji="1" lang="ja-JP" altLang="en-US" sz="28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4𝚲H cross section estimated to be ~3 times of 3𝚲H"/>
          <p:cNvSpPr txBox="1"/>
          <p:nvPr/>
        </p:nvSpPr>
        <p:spPr>
          <a:xfrm>
            <a:off x="250031" y="6284802"/>
            <a:ext cx="8355044" cy="5645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>
              <a:defRPr sz="3500"/>
            </a:pPr>
            <a:r>
              <a:rPr sz="3200" b="1" baseline="31999" dirty="0"/>
              <a:t>4</a:t>
            </a:r>
            <a:r>
              <a:rPr sz="3200" b="1" baseline="-5999" dirty="0"/>
              <a:t>𝚲</a:t>
            </a:r>
            <a:r>
              <a:rPr sz="3200" b="1" dirty="0"/>
              <a:t>H cross section </a:t>
            </a:r>
            <a:r>
              <a:rPr sz="3200" b="1" i="1" dirty="0">
                <a:solidFill>
                  <a:srgbClr val="FF2600"/>
                </a:solidFill>
              </a:rPr>
              <a:t>estimated</a:t>
            </a:r>
            <a:r>
              <a:rPr sz="3200" b="1" dirty="0"/>
              <a:t> to be ~3 times of </a:t>
            </a:r>
            <a:r>
              <a:rPr sz="3200" b="1" baseline="31999" dirty="0"/>
              <a:t>3</a:t>
            </a:r>
            <a:r>
              <a:rPr sz="3200" b="1" baseline="-5999" dirty="0"/>
              <a:t>𝚲</a:t>
            </a:r>
            <a:r>
              <a:rPr sz="3200" b="1" dirty="0"/>
              <a:t>H</a:t>
            </a:r>
          </a:p>
        </p:txBody>
      </p:sp>
      <p:sp>
        <p:nvSpPr>
          <p:cNvPr id="481" name="Performance estimation: 4𝚲H cross se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defTabSz="390213">
              <a:defRPr sz="5320" spc="-106"/>
            </a:pPr>
            <a:r>
              <a:rPr sz="4000" dirty="0"/>
              <a:t>Performance estimation: </a:t>
            </a:r>
            <a:r>
              <a:rPr sz="4000" baseline="31999" dirty="0"/>
              <a:t>4</a:t>
            </a:r>
            <a:r>
              <a:rPr sz="4000" baseline="-5999" dirty="0"/>
              <a:t>𝚲</a:t>
            </a:r>
            <a:r>
              <a:rPr sz="4000" dirty="0"/>
              <a:t>H cross section</a:t>
            </a:r>
          </a:p>
        </p:txBody>
      </p:sp>
      <p:sp>
        <p:nvSpPr>
          <p:cNvPr id="482" name="T. Harada, Phys. Rev. Lett., 81, 5287, (1998)"/>
          <p:cNvSpPr txBox="1"/>
          <p:nvPr/>
        </p:nvSpPr>
        <p:spPr>
          <a:xfrm>
            <a:off x="1008119" y="5228893"/>
            <a:ext cx="3198697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2000">
                <a:solidFill>
                  <a:srgbClr val="6D6A67"/>
                </a:solidFill>
                <a:effectLst>
                  <a:outerShdw blurRad="25400" dist="12700" dir="5280000" rotWithShape="0">
                    <a:srgbClr val="FFFFFF"/>
                  </a:outerShdw>
                </a:effectLst>
              </a:defRPr>
            </a:lvl1pPr>
          </a:lstStyle>
          <a:p>
            <a:r>
              <a:rPr sz="1406"/>
              <a:t>T. Harada, Phys. Rev. Lett., 81, 5287, (1998)</a:t>
            </a:r>
          </a:p>
        </p:txBody>
      </p:sp>
      <p:pic>
        <p:nvPicPr>
          <p:cNvPr id="483" name="Untitled.png" descr="Untit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0398" y="1777008"/>
            <a:ext cx="4554141" cy="3571875"/>
          </a:xfrm>
          <a:prstGeom prst="rect">
            <a:avLst/>
          </a:prstGeom>
          <a:ln w="12700">
            <a:miter lim="400000"/>
          </a:ln>
        </p:spPr>
      </p:pic>
      <p:sp>
        <p:nvSpPr>
          <p:cNvPr id="484" name="No direct calculation available…"/>
          <p:cNvSpPr txBox="1"/>
          <p:nvPr/>
        </p:nvSpPr>
        <p:spPr>
          <a:xfrm>
            <a:off x="4990047" y="1484784"/>
            <a:ext cx="3878904" cy="40039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algn="l">
              <a:defRPr sz="2500"/>
            </a:pPr>
            <a:r>
              <a:rPr sz="2000" dirty="0"/>
              <a:t>No direct calculation available</a:t>
            </a:r>
          </a:p>
          <a:p>
            <a:pPr>
              <a:spcBef>
                <a:spcPts val="1055"/>
              </a:spcBef>
              <a:defRPr sz="2500"/>
            </a:pPr>
            <a:r>
              <a:rPr sz="2000" dirty="0"/>
              <a:t>for </a:t>
            </a:r>
            <a:r>
              <a:rPr sz="2000" baseline="31999" dirty="0"/>
              <a:t>4</a:t>
            </a:r>
            <a:r>
              <a:rPr sz="2000" dirty="0"/>
              <a:t>He(K</a:t>
            </a:r>
            <a:r>
              <a:rPr sz="2000" baseline="31999" dirty="0"/>
              <a:t>-</a:t>
            </a:r>
            <a:r>
              <a:rPr sz="2000" dirty="0"/>
              <a:t>, π</a:t>
            </a:r>
            <a:r>
              <a:rPr sz="2000" baseline="31999" dirty="0"/>
              <a:t>0</a:t>
            </a:r>
            <a:r>
              <a:rPr sz="2000" dirty="0"/>
              <a:t>)</a:t>
            </a:r>
            <a:r>
              <a:rPr sz="2000" baseline="31999" dirty="0"/>
              <a:t>4</a:t>
            </a:r>
            <a:r>
              <a:rPr sz="2000" baseline="-5999" dirty="0"/>
              <a:t>𝚲</a:t>
            </a:r>
            <a:r>
              <a:rPr sz="2000" dirty="0"/>
              <a:t>H reaction at 1GeV/c</a:t>
            </a:r>
          </a:p>
          <a:p>
            <a:pPr lvl="1">
              <a:spcBef>
                <a:spcPts val="1055"/>
              </a:spcBef>
              <a:defRPr sz="2500"/>
            </a:pPr>
            <a:r>
              <a:rPr sz="2000" dirty="0"/>
              <a:t>1, for </a:t>
            </a:r>
            <a:r>
              <a:rPr sz="2000" baseline="31999" dirty="0"/>
              <a:t>4</a:t>
            </a:r>
            <a:r>
              <a:rPr sz="2000" dirty="0"/>
              <a:t>He(K</a:t>
            </a:r>
            <a:r>
              <a:rPr sz="2000" baseline="31999" dirty="0"/>
              <a:t>-</a:t>
            </a:r>
            <a:r>
              <a:rPr sz="2000" dirty="0"/>
              <a:t>, π</a:t>
            </a:r>
            <a:r>
              <a:rPr sz="2000" baseline="31999" dirty="0"/>
              <a:t>-</a:t>
            </a:r>
            <a:r>
              <a:rPr sz="2000" dirty="0"/>
              <a:t>)</a:t>
            </a:r>
            <a:r>
              <a:rPr sz="2000" baseline="31999" dirty="0"/>
              <a:t>4</a:t>
            </a:r>
            <a:r>
              <a:rPr sz="2000" baseline="-5999" dirty="0"/>
              <a:t>𝚲</a:t>
            </a:r>
            <a:r>
              <a:rPr sz="2000" dirty="0"/>
              <a:t>He reaction, σ~3.5mb/</a:t>
            </a:r>
            <a:r>
              <a:rPr sz="2000" dirty="0" err="1"/>
              <a:t>sr</a:t>
            </a:r>
            <a:r>
              <a:rPr sz="2000" dirty="0"/>
              <a:t> at 0.6GeV/c, 4deg</a:t>
            </a:r>
            <a:endParaRPr lang="en-US" altLang="ja-JP" sz="2000" dirty="0"/>
          </a:p>
          <a:p>
            <a:pPr lvl="1">
              <a:spcBef>
                <a:spcPts val="1055"/>
              </a:spcBef>
              <a:defRPr sz="2500"/>
            </a:pPr>
            <a:r>
              <a:rPr sz="2000" dirty="0"/>
              <a:t>2, taking into account isospin coupling factor of </a:t>
            </a:r>
            <a:r>
              <a:rPr lang="en-US" altLang="ja-JP" sz="2000" dirty="0"/>
              <a:t>½</a:t>
            </a:r>
          </a:p>
          <a:p>
            <a:pPr lvl="1" algn="l">
              <a:defRPr sz="2500"/>
            </a:pPr>
            <a:endParaRPr lang="en-US" altLang="ja-JP" sz="800" dirty="0"/>
          </a:p>
          <a:p>
            <a:pPr lvl="1" algn="l">
              <a:defRPr sz="2500"/>
            </a:pPr>
            <a:r>
              <a:rPr sz="2000" dirty="0"/>
              <a:t>3, considering recoiling momentum and n(K</a:t>
            </a:r>
            <a:r>
              <a:rPr sz="2000" baseline="31999" dirty="0"/>
              <a:t>-</a:t>
            </a:r>
            <a:r>
              <a:rPr sz="2000" dirty="0"/>
              <a:t>, π</a:t>
            </a:r>
            <a:r>
              <a:rPr sz="2000" baseline="31999" dirty="0"/>
              <a:t>-</a:t>
            </a:r>
            <a:r>
              <a:rPr sz="2000" dirty="0"/>
              <a:t>)𝚲 elementary cross section between 0.6 and 1.0 GeV/c K- beam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263FCD-0A09-4A6C-9D96-F43DE9D8B13B}"/>
              </a:ext>
            </a:extLst>
          </p:cNvPr>
          <p:cNvSpPr txBox="1"/>
          <p:nvPr/>
        </p:nvSpPr>
        <p:spPr>
          <a:xfrm>
            <a:off x="4973232" y="5471580"/>
            <a:ext cx="42596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u="sng" dirty="0"/>
              <a:t>Elementary CS @ 0 degree is almost the same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 err="1"/>
              <a:t>K</a:t>
            </a:r>
            <a:r>
              <a:rPr kumimoji="1" lang="en-US" altLang="ja-JP" sz="1600" baseline="30000" dirty="0" err="1"/>
              <a:t>-</a:t>
            </a:r>
            <a:r>
              <a:rPr kumimoji="1" lang="en-US" altLang="ja-JP" sz="1600" dirty="0" err="1"/>
              <a:t>n</a:t>
            </a:r>
            <a:r>
              <a:rPr kumimoji="1" lang="en-US" altLang="ja-JP" sz="1600" dirty="0" err="1">
                <a:sym typeface="Wingdings" panose="05000000000000000000" pitchFamily="2" charset="2"/>
              </a:rPr>
              <a:t></a:t>
            </a:r>
            <a:r>
              <a:rPr kumimoji="1" lang="en-US" altLang="ja-JP" sz="1600" dirty="0" err="1"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  <a:r>
              <a:rPr kumimoji="1" lang="en-US" altLang="ja-JP" sz="1600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kumimoji="1" lang="en-US" altLang="ja-JP" sz="1600" dirty="0">
                <a:sym typeface="Wingdings" panose="05000000000000000000" pitchFamily="2" charset="2"/>
              </a:rPr>
              <a:t>: ~2.5mb @ 0.6GeV/c (</a:t>
            </a:r>
            <a:r>
              <a:rPr kumimoji="1" lang="en-US" altLang="ja-JP" sz="1600" i="1" dirty="0">
                <a:sym typeface="Wingdings" panose="05000000000000000000" pitchFamily="2" charset="2"/>
              </a:rPr>
              <a:t>q</a:t>
            </a:r>
            <a:r>
              <a:rPr kumimoji="1" lang="en-US" altLang="ja-JP" sz="1600" dirty="0">
                <a:sym typeface="Wingdings" panose="05000000000000000000" pitchFamily="2" charset="2"/>
              </a:rPr>
              <a:t>~50MeV/c)</a:t>
            </a:r>
            <a:endParaRPr kumimoji="1" lang="ja-JP" alt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sz="1600" dirty="0"/>
              <a:t>K</a:t>
            </a:r>
            <a:r>
              <a:rPr kumimoji="1" lang="en-US" altLang="ja-JP" sz="1600" baseline="30000" dirty="0"/>
              <a:t>-</a:t>
            </a:r>
            <a:r>
              <a:rPr kumimoji="1" lang="en-US" altLang="ja-JP" sz="1600" dirty="0"/>
              <a:t>p</a:t>
            </a:r>
            <a:r>
              <a:rPr kumimoji="1" lang="en-US" altLang="ja-JP" sz="1600" dirty="0">
                <a:sym typeface="Wingdings" panose="05000000000000000000" pitchFamily="2" charset="2"/>
              </a:rPr>
              <a:t></a:t>
            </a:r>
            <a:r>
              <a:rPr kumimoji="1" lang="en-US" altLang="ja-JP" sz="1600" dirty="0">
                <a:latin typeface="Symbol" panose="05050102010706020507" pitchFamily="18" charset="2"/>
                <a:sym typeface="Wingdings" panose="05000000000000000000" pitchFamily="2" charset="2"/>
              </a:rPr>
              <a:t>Lp</a:t>
            </a:r>
            <a:r>
              <a:rPr kumimoji="1" lang="en-US" altLang="ja-JP" sz="1600" baseline="30000" dirty="0"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kumimoji="1" lang="en-US" altLang="ja-JP" sz="1600" dirty="0">
                <a:sym typeface="Wingdings" panose="05000000000000000000" pitchFamily="2" charset="2"/>
              </a:rPr>
              <a:t>: ~2.5mb @ 1.0GeV/c (</a:t>
            </a:r>
            <a:r>
              <a:rPr kumimoji="1" lang="en-US" altLang="ja-JP" sz="1600" i="1" dirty="0">
                <a:sym typeface="Wingdings" panose="05000000000000000000" pitchFamily="2" charset="2"/>
              </a:rPr>
              <a:t>q</a:t>
            </a:r>
            <a:r>
              <a:rPr kumimoji="1" lang="en-US" altLang="ja-JP" sz="1600" dirty="0">
                <a:sym typeface="Wingdings" panose="05000000000000000000" pitchFamily="2" charset="2"/>
              </a:rPr>
              <a:t>~100MeV/c)</a:t>
            </a:r>
            <a:endParaRPr kumimoji="1" lang="ja-JP" altLang="en-US" sz="16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C38C841-889E-4B17-BA01-04B6F1EA4FD1}"/>
              </a:ext>
            </a:extLst>
          </p:cNvPr>
          <p:cNvSpPr txBox="1"/>
          <p:nvPr/>
        </p:nvSpPr>
        <p:spPr>
          <a:xfrm>
            <a:off x="35495" y="5626985"/>
            <a:ext cx="4849043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baseline="31999" dirty="0"/>
              <a:t>4</a:t>
            </a:r>
            <a:r>
              <a:rPr lang="en-US" altLang="ja-JP" dirty="0"/>
              <a:t>He(K</a:t>
            </a:r>
            <a:r>
              <a:rPr lang="en-US" altLang="ja-JP" baseline="31999" dirty="0"/>
              <a:t>-</a:t>
            </a:r>
            <a:r>
              <a:rPr lang="en-US" altLang="ja-JP" dirty="0"/>
              <a:t>, π</a:t>
            </a:r>
            <a:r>
              <a:rPr lang="en-US" altLang="ja-JP" baseline="31999" dirty="0"/>
              <a:t>0</a:t>
            </a:r>
            <a:r>
              <a:rPr lang="en-US" altLang="ja-JP" dirty="0"/>
              <a:t>)</a:t>
            </a:r>
            <a:r>
              <a:rPr lang="en-US" altLang="ja-JP" baseline="31999" dirty="0"/>
              <a:t>4</a:t>
            </a:r>
            <a:r>
              <a:rPr lang="ja-JP" altLang="en-US" baseline="-5999" dirty="0"/>
              <a:t>𝚲</a:t>
            </a:r>
            <a:r>
              <a:rPr lang="en-US" altLang="ja-JP" dirty="0"/>
              <a:t>H @ 1.0 GeV, 4deg: ~0.44mb (scaled)</a:t>
            </a:r>
          </a:p>
          <a:p>
            <a:r>
              <a:rPr lang="en-US" altLang="ja-JP" baseline="31999" dirty="0"/>
              <a:t>3</a:t>
            </a:r>
            <a:r>
              <a:rPr lang="en-US" altLang="ja-JP" dirty="0"/>
              <a:t>He(K</a:t>
            </a:r>
            <a:r>
              <a:rPr lang="en-US" altLang="ja-JP" baseline="31999" dirty="0"/>
              <a:t>-</a:t>
            </a:r>
            <a:r>
              <a:rPr lang="en-US" altLang="ja-JP" dirty="0"/>
              <a:t>, π</a:t>
            </a:r>
            <a:r>
              <a:rPr lang="en-US" altLang="ja-JP" baseline="31999" dirty="0"/>
              <a:t>0</a:t>
            </a:r>
            <a:r>
              <a:rPr lang="en-US" altLang="ja-JP" dirty="0"/>
              <a:t>)</a:t>
            </a:r>
            <a:r>
              <a:rPr lang="en-US" altLang="ja-JP" baseline="31999" dirty="0"/>
              <a:t>3</a:t>
            </a:r>
            <a:r>
              <a:rPr lang="ja-JP" altLang="en-US" baseline="-5999" dirty="0"/>
              <a:t>𝚲</a:t>
            </a:r>
            <a:r>
              <a:rPr lang="en-US" altLang="ja-JP" dirty="0"/>
              <a:t>H @ 1.0 GeV, 4deg: ~0.15mb (calc.)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37</a:t>
            </a:fld>
            <a:endParaRPr/>
          </a:p>
        </p:txBody>
      </p:sp>
      <p:pic>
        <p:nvPicPr>
          <p:cNvPr id="487" name="Screen Shot 2017-08-07 at 10.51.59.png" descr="Screen Shot 2017-08-07 at 10.51.5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46610" y="1397497"/>
            <a:ext cx="6250781" cy="5371157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Part I: Performance esti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Part I: Performance estimation</a:t>
            </a:r>
          </a:p>
        </p:txBody>
      </p:sp>
      <p:pic>
        <p:nvPicPr>
          <p:cNvPr id="489" name="Rectangle" descr="Rectangl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491258" y="3326219"/>
            <a:ext cx="928688" cy="1049328"/>
          </a:xfrm>
          <a:prstGeom prst="rect">
            <a:avLst/>
          </a:prstGeom>
        </p:spPr>
      </p:pic>
      <p:pic>
        <p:nvPicPr>
          <p:cNvPr id="491" name="Rectangle" descr="Rectangl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258" y="2839641"/>
            <a:ext cx="928688" cy="250031"/>
          </a:xfrm>
          <a:prstGeom prst="rect">
            <a:avLst/>
          </a:prstGeom>
        </p:spPr>
      </p:pic>
      <p:pic>
        <p:nvPicPr>
          <p:cNvPr id="493" name="Rectangle" descr="Rectangl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91258" y="6188274"/>
            <a:ext cx="928688" cy="250031"/>
          </a:xfrm>
          <a:prstGeom prst="rect">
            <a:avLst/>
          </a:prstGeom>
        </p:spPr>
      </p:pic>
      <p:pic>
        <p:nvPicPr>
          <p:cNvPr id="495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6349" y="5482828"/>
            <a:ext cx="798505" cy="35719"/>
          </a:xfrm>
          <a:prstGeom prst="rect">
            <a:avLst/>
          </a:prstGeom>
        </p:spPr>
      </p:pic>
      <p:pic>
        <p:nvPicPr>
          <p:cNvPr id="497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6349" y="6000750"/>
            <a:ext cx="798505" cy="35719"/>
          </a:xfrm>
          <a:prstGeom prst="rect">
            <a:avLst/>
          </a:prstGeom>
        </p:spPr>
      </p:pic>
      <p:pic>
        <p:nvPicPr>
          <p:cNvPr id="499" name="Line" descr="Line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556349" y="4688086"/>
            <a:ext cx="798505" cy="35719"/>
          </a:xfrm>
          <a:prstGeom prst="rect">
            <a:avLst/>
          </a:prstGeom>
        </p:spPr>
      </p:pic>
      <p:sp>
        <p:nvSpPr>
          <p:cNvPr id="501" name="out of…"/>
          <p:cNvSpPr txBox="1"/>
          <p:nvPr/>
        </p:nvSpPr>
        <p:spPr>
          <a:xfrm>
            <a:off x="-508" y="2466926"/>
            <a:ext cx="1267656" cy="9954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ctr">
              <a:defRPr>
                <a:solidFill>
                  <a:srgbClr val="942192"/>
                </a:solidFill>
              </a:defRPr>
            </a:pPr>
            <a:r>
              <a:rPr sz="2000" b="1" dirty="0"/>
              <a:t>out of </a:t>
            </a:r>
          </a:p>
          <a:p>
            <a:pPr algn="ctr">
              <a:defRPr>
                <a:solidFill>
                  <a:srgbClr val="942192"/>
                </a:solidFill>
              </a:defRPr>
            </a:pPr>
            <a:r>
              <a:rPr sz="2000" b="1" dirty="0"/>
              <a:t>pi0⊕pi-</a:t>
            </a:r>
          </a:p>
          <a:p>
            <a:pPr algn="ctr">
              <a:defRPr>
                <a:solidFill>
                  <a:srgbClr val="942192"/>
                </a:solidFill>
              </a:defRPr>
            </a:pPr>
            <a:r>
              <a:rPr sz="2000" b="1" dirty="0"/>
              <a:t>acceptance</a:t>
            </a: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CA856BD5-4EAD-4398-BAE1-6E8392B52A60}"/>
              </a:ext>
            </a:extLst>
          </p:cNvPr>
          <p:cNvCxnSpPr>
            <a:cxnSpLocks/>
            <a:endCxn id="491" idx="1"/>
          </p:cNvCxnSpPr>
          <p:nvPr/>
        </p:nvCxnSpPr>
        <p:spPr>
          <a:xfrm>
            <a:off x="1115616" y="2964657"/>
            <a:ext cx="375642" cy="0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  <p:pic>
        <p:nvPicPr>
          <p:cNvPr id="504" name="Line" descr="Line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5400000">
            <a:off x="2210312" y="3351121"/>
            <a:ext cx="2078007" cy="180558"/>
          </a:xfrm>
          <a:prstGeom prst="rect">
            <a:avLst/>
          </a:prstGeom>
        </p:spPr>
      </p:pic>
      <p:sp>
        <p:nvSpPr>
          <p:cNvPr id="506" name="114MeV/c"/>
          <p:cNvSpPr txBox="1"/>
          <p:nvPr/>
        </p:nvSpPr>
        <p:spPr>
          <a:xfrm>
            <a:off x="2836395" y="2038716"/>
            <a:ext cx="748475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114MeV/c</a:t>
            </a:r>
          </a:p>
        </p:txBody>
      </p:sp>
      <p:pic>
        <p:nvPicPr>
          <p:cNvPr id="507" name="Untitled.png" descr="Untitled.png"/>
          <p:cNvPicPr>
            <a:picLocks noChangeAspect="1"/>
          </p:cNvPicPr>
          <p:nvPr/>
        </p:nvPicPr>
        <p:blipFill>
          <a:blip r:embed="rId3">
            <a:extLst/>
          </a:blip>
          <a:srcRect b="721"/>
          <a:stretch>
            <a:fillRect/>
          </a:stretch>
        </p:blipFill>
        <p:spPr>
          <a:xfrm>
            <a:off x="2122056" y="1379728"/>
            <a:ext cx="4899790" cy="3546111"/>
          </a:xfrm>
          <a:prstGeom prst="rect">
            <a:avLst/>
          </a:prstGeom>
          <a:ln w="12700">
            <a:miter lim="400000"/>
          </a:ln>
        </p:spPr>
      </p:pic>
      <p:sp>
        <p:nvSpPr>
          <p:cNvPr id="508" name="Performance estimation: pi- resolu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Performance estimation: pi- resolution</a:t>
            </a:r>
          </a:p>
        </p:txBody>
      </p:sp>
      <p:sp>
        <p:nvSpPr>
          <p:cNvPr id="509" name="T. Hashimoto PhD thesis, University of Tokyo, 2013"/>
          <p:cNvSpPr txBox="1"/>
          <p:nvPr/>
        </p:nvSpPr>
        <p:spPr>
          <a:xfrm>
            <a:off x="2500705" y="6463731"/>
            <a:ext cx="3751669" cy="288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defTabSz="457200">
              <a:defRPr sz="2000">
                <a:solidFill>
                  <a:srgbClr val="6D6A67"/>
                </a:solidFill>
                <a:effectLst>
                  <a:outerShdw blurRad="25400" dist="12700" dir="5280000" rotWithShape="0">
                    <a:srgbClr val="FFFFFF"/>
                  </a:outerShdw>
                </a:effectLst>
              </a:defRPr>
            </a:lvl1pPr>
          </a:lstStyle>
          <a:p>
            <a:r>
              <a:rPr sz="1406"/>
              <a:t>T. Hashimoto PhD thesis, University of Tokyo, 2013</a:t>
            </a:r>
          </a:p>
        </p:txBody>
      </p:sp>
      <p:sp>
        <p:nvSpPr>
          <p:cNvPr id="510" name="According to GEANT4 simulation,…"/>
          <p:cNvSpPr txBox="1"/>
          <p:nvPr/>
        </p:nvSpPr>
        <p:spPr>
          <a:xfrm>
            <a:off x="1628512" y="5100938"/>
            <a:ext cx="6369693" cy="1180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algn="l">
              <a:defRPr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</a:defRPr>
            </a:pPr>
            <a:r>
              <a:rPr sz="2400" dirty="0"/>
              <a:t>According to GEANT4 simulation,</a:t>
            </a:r>
          </a:p>
          <a:p>
            <a:pPr algn="l">
              <a:defRPr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</a:defRPr>
            </a:pPr>
            <a:r>
              <a:rPr sz="2400" dirty="0"/>
              <a:t>~2% momentum resolution is achieved for total π</a:t>
            </a:r>
            <a:r>
              <a:rPr sz="2400" baseline="31999" dirty="0"/>
              <a:t>-</a:t>
            </a:r>
            <a:r>
              <a:rPr sz="2400" dirty="0"/>
              <a:t> </a:t>
            </a:r>
          </a:p>
          <a:p>
            <a:pPr algn="l">
              <a:defRPr>
                <a:solidFill>
                  <a:schemeClr val="accent1">
                    <a:hueOff val="54751"/>
                    <a:satOff val="-1697"/>
                    <a:lumOff val="-18038"/>
                  </a:schemeClr>
                </a:solidFill>
              </a:defRPr>
            </a:pPr>
            <a:r>
              <a:rPr sz="2400" dirty="0"/>
              <a:t>momentum (</a:t>
            </a:r>
            <a:r>
              <a:rPr sz="2400" dirty="0" err="1"/>
              <a:t>pt</a:t>
            </a:r>
            <a:r>
              <a:rPr sz="2400" dirty="0"/>
              <a:t> + pl) after energy loss correction.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sp>
        <p:nvSpPr>
          <p:cNvPr id="324" name="dE veto counter &lt;= 0.2 MeV &amp;&amp; PbF2 calorimeter &gt;= 600 MeV…"/>
          <p:cNvSpPr txBox="1">
            <a:spLocks noGrp="1"/>
          </p:cNvSpPr>
          <p:nvPr>
            <p:ph type="body" sz="half" idx="1"/>
          </p:nvPr>
        </p:nvSpPr>
        <p:spPr>
          <a:xfrm>
            <a:off x="922235" y="1477195"/>
            <a:ext cx="7299530" cy="203712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600053" lvl="1" indent="-300026" defTabSz="345030">
              <a:spcBef>
                <a:spcPts val="562"/>
              </a:spcBef>
              <a:defRPr sz="2351"/>
            </a:pPr>
            <a:r>
              <a:rPr dirty="0" err="1"/>
              <a:t>dE</a:t>
            </a:r>
            <a:r>
              <a:rPr dirty="0"/>
              <a:t> veto counter &lt;= 0.2 MeV &amp;&amp; PbF2 calorimeter &gt;= 600 MeV</a:t>
            </a:r>
          </a:p>
          <a:p>
            <a:pPr marL="600053" lvl="1" indent="-300026" defTabSz="345030">
              <a:spcBef>
                <a:spcPts val="562"/>
              </a:spcBef>
              <a:defRPr sz="2351"/>
            </a:pPr>
            <a:r>
              <a:rPr dirty="0"/>
              <a:t>IH == 1 &amp;&amp; CDS charged track == 1</a:t>
            </a:r>
          </a:p>
          <a:p>
            <a:pPr marL="600053" lvl="1" indent="-300026" defTabSz="345030">
              <a:spcBef>
                <a:spcPts val="562"/>
              </a:spcBef>
              <a:defRPr sz="2351"/>
            </a:pPr>
            <a:r>
              <a:rPr dirty="0"/>
              <a:t>CDS tracking mass &gt;= 0 &amp;&amp; &lt;= 0.3 GeV/c</a:t>
            </a:r>
            <a:r>
              <a:rPr baseline="31999" dirty="0"/>
              <a:t>2</a:t>
            </a:r>
          </a:p>
          <a:p>
            <a:pPr marL="600053" lvl="1" indent="-300026" defTabSz="345030">
              <a:spcBef>
                <a:spcPts val="562"/>
              </a:spcBef>
              <a:defRPr sz="2351"/>
            </a:pPr>
            <a:r>
              <a:rPr dirty="0"/>
              <a:t>DCA &lt;= 5mm &amp;&amp; fiducial cut</a:t>
            </a:r>
          </a:p>
          <a:p>
            <a:pPr marL="0" lvl="1" indent="135011" defTabSz="345030">
              <a:spcBef>
                <a:spcPts val="562"/>
              </a:spcBef>
              <a:buNone/>
              <a:defRPr sz="2351">
                <a:solidFill>
                  <a:srgbClr val="FF2600"/>
                </a:solidFill>
              </a:defRPr>
            </a:pPr>
            <a:r>
              <a:rPr dirty="0"/>
              <a:t>From Monte Carlo information, only hyperon and </a:t>
            </a:r>
            <a:r>
              <a:rPr dirty="0" err="1"/>
              <a:t>hypernucleus</a:t>
            </a:r>
            <a:r>
              <a:rPr dirty="0"/>
              <a:t> events survived the event selection --&gt; effective trigger and analysis method</a:t>
            </a:r>
          </a:p>
        </p:txBody>
      </p:sp>
      <p:sp>
        <p:nvSpPr>
          <p:cNvPr id="325" name="Event selection condi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Kaon in-flight decay background</a:t>
            </a:r>
            <a:endParaRPr dirty="0"/>
          </a:p>
        </p:txBody>
      </p:sp>
      <p:grpSp>
        <p:nvGrpSpPr>
          <p:cNvPr id="335" name="Group"/>
          <p:cNvGrpSpPr/>
          <p:nvPr/>
        </p:nvGrpSpPr>
        <p:grpSpPr>
          <a:xfrm>
            <a:off x="217438" y="3630265"/>
            <a:ext cx="4486994" cy="2624097"/>
            <a:chOff x="-1" y="0"/>
            <a:chExt cx="6381501" cy="3732048"/>
          </a:xfrm>
        </p:grpSpPr>
        <p:sp>
          <p:nvSpPr>
            <p:cNvPr id="326" name="Kaon —&gt; pim + pi0"/>
            <p:cNvSpPr txBox="1"/>
            <p:nvPr/>
          </p:nvSpPr>
          <p:spPr>
            <a:xfrm>
              <a:off x="-1" y="388018"/>
              <a:ext cx="2568635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500">
                  <a:solidFill>
                    <a:srgbClr val="0433FF"/>
                  </a:solidFill>
                </a:defRPr>
              </a:pPr>
              <a:r>
                <a:rPr sz="1758"/>
                <a:t>Kaon —&gt; </a:t>
              </a:r>
              <a:r>
                <a:rPr sz="1758" b="1">
                  <a:solidFill>
                    <a:srgbClr val="FFFFFF"/>
                  </a:solidFill>
                </a:rPr>
                <a:t>pim</a:t>
              </a:r>
              <a:r>
                <a:rPr sz="1758"/>
                <a:t> + pi0</a:t>
              </a:r>
            </a:p>
          </p:txBody>
        </p:sp>
        <p:pic>
          <p:nvPicPr>
            <p:cNvPr id="342" name="Connection Line" descr="Connection Line"/>
            <p:cNvPicPr>
              <a:picLocks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03740" y="924587"/>
              <a:ext cx="304306" cy="1194521"/>
            </a:xfrm>
            <a:prstGeom prst="rect">
              <a:avLst/>
            </a:prstGeom>
            <a:effectLst/>
          </p:spPr>
        </p:pic>
        <p:sp>
          <p:nvSpPr>
            <p:cNvPr id="328" name="Kaon —&gt; muon + nu"/>
            <p:cNvSpPr txBox="1"/>
            <p:nvPr/>
          </p:nvSpPr>
          <p:spPr>
            <a:xfrm>
              <a:off x="2542071" y="2915317"/>
              <a:ext cx="2766981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500">
                  <a:solidFill>
                    <a:srgbClr val="000000"/>
                  </a:solidFill>
                </a:defRPr>
              </a:pPr>
              <a:r>
                <a:rPr sz="1758"/>
                <a:t>Kaon —&gt; </a:t>
              </a:r>
              <a:r>
                <a:rPr sz="1758" b="1">
                  <a:solidFill>
                    <a:srgbClr val="FFFFFF"/>
                  </a:solidFill>
                </a:rPr>
                <a:t>muon</a:t>
              </a:r>
              <a:r>
                <a:rPr sz="1758"/>
                <a:t> + nu</a:t>
              </a:r>
            </a:p>
          </p:txBody>
        </p:sp>
        <p:pic>
          <p:nvPicPr>
            <p:cNvPr id="344" name="Connection Line" descr="Connection Line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2429155" y="1968299"/>
              <a:ext cx="1832472" cy="1087880"/>
            </a:xfrm>
            <a:prstGeom prst="rect">
              <a:avLst/>
            </a:prstGeom>
            <a:effectLst/>
          </p:spPr>
        </p:pic>
        <p:sp>
          <p:nvSpPr>
            <p:cNvPr id="330" name="Kaon + p —&gt; Kaon + p"/>
            <p:cNvSpPr txBox="1"/>
            <p:nvPr/>
          </p:nvSpPr>
          <p:spPr>
            <a:xfrm>
              <a:off x="3148356" y="614266"/>
              <a:ext cx="2970340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>
                <a:defRPr sz="2500">
                  <a:solidFill>
                    <a:srgbClr val="FF40FF"/>
                  </a:solidFill>
                </a:defRPr>
              </a:pPr>
              <a:r>
                <a:rPr sz="1758"/>
                <a:t>Kaon + p —&gt; </a:t>
              </a:r>
              <a:r>
                <a:rPr sz="1758" b="1">
                  <a:solidFill>
                    <a:srgbClr val="FFFFFF"/>
                  </a:solidFill>
                </a:rPr>
                <a:t>Kaon</a:t>
              </a:r>
              <a:r>
                <a:rPr sz="1758"/>
                <a:t> + p</a:t>
              </a:r>
            </a:p>
          </p:txBody>
        </p:sp>
        <p:pic>
          <p:nvPicPr>
            <p:cNvPr id="346" name="Connection Line" descr="Connection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4580826" y="1107254"/>
              <a:ext cx="593414" cy="862758"/>
            </a:xfrm>
            <a:prstGeom prst="rect">
              <a:avLst/>
            </a:prstGeom>
            <a:effectLst/>
          </p:spPr>
        </p:pic>
        <p:pic>
          <p:nvPicPr>
            <p:cNvPr id="332" name="Untitled.png" descr="Untitled.png"/>
            <p:cNvPicPr>
              <a:picLocks noChangeAspect="1"/>
            </p:cNvPicPr>
            <p:nvPr/>
          </p:nvPicPr>
          <p:blipFill>
            <a:blip r:embed="rId5">
              <a:extLst/>
            </a:blip>
            <a:srcRect t="6214"/>
            <a:stretch>
              <a:fillRect/>
            </a:stretch>
          </p:blipFill>
          <p:spPr>
            <a:xfrm>
              <a:off x="31499" y="0"/>
              <a:ext cx="6350001" cy="37320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3" name="Rectangle"/>
            <p:cNvSpPr/>
            <p:nvPr/>
          </p:nvSpPr>
          <p:spPr>
            <a:xfrm>
              <a:off x="2016917" y="1792984"/>
              <a:ext cx="2379166" cy="189318"/>
            </a:xfrm>
            <a:prstGeom prst="rect">
              <a:avLst/>
            </a:prstGeom>
            <a:blipFill rotWithShape="1">
              <a:blip r:embed="rId6">
                <a:alphaModFix amt="60000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334" name="signal region"/>
            <p:cNvSpPr txBox="1"/>
            <p:nvPr/>
          </p:nvSpPr>
          <p:spPr>
            <a:xfrm>
              <a:off x="2241490" y="1279252"/>
              <a:ext cx="1746713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500">
                  <a:solidFill>
                    <a:srgbClr val="FF2600"/>
                  </a:solidFill>
                </a:defRPr>
              </a:lvl1pPr>
            </a:lstStyle>
            <a:p>
              <a:r>
                <a:rPr sz="1758"/>
                <a:t>signal region</a:t>
              </a:r>
            </a:p>
          </p:txBody>
        </p:sp>
      </p:grpSp>
      <p:grpSp>
        <p:nvGrpSpPr>
          <p:cNvPr id="339" name="Group"/>
          <p:cNvGrpSpPr/>
          <p:nvPr/>
        </p:nvGrpSpPr>
        <p:grpSpPr>
          <a:xfrm>
            <a:off x="4510450" y="3732459"/>
            <a:ext cx="4707030" cy="2638605"/>
            <a:chOff x="0" y="311319"/>
            <a:chExt cx="6694441" cy="3752681"/>
          </a:xfrm>
        </p:grpSpPr>
        <p:pic>
          <p:nvPicPr>
            <p:cNvPr id="336" name="Untitled.png" descr="Untitled.png"/>
            <p:cNvPicPr>
              <a:picLocks noChangeAspect="1"/>
            </p:cNvPicPr>
            <p:nvPr/>
          </p:nvPicPr>
          <p:blipFill>
            <a:blip r:embed="rId7">
              <a:extLst/>
            </a:blip>
            <a:srcRect l="49009" t="54159" r="717" b="911"/>
            <a:stretch>
              <a:fillRect/>
            </a:stretch>
          </p:blipFill>
          <p:spPr>
            <a:xfrm>
              <a:off x="0" y="311319"/>
              <a:ext cx="6694441" cy="3752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7" name="Rectangle"/>
            <p:cNvSpPr/>
            <p:nvPr/>
          </p:nvSpPr>
          <p:spPr>
            <a:xfrm>
              <a:off x="2157660" y="2110083"/>
              <a:ext cx="2379166" cy="189318"/>
            </a:xfrm>
            <a:prstGeom prst="rect">
              <a:avLst/>
            </a:prstGeom>
            <a:blipFill rotWithShape="1">
              <a:blip r:embed="rId6">
                <a:alphaModFix amt="60000"/>
              </a:blip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sp>
          <p:nvSpPr>
            <p:cNvPr id="338" name="signal region"/>
            <p:cNvSpPr txBox="1"/>
            <p:nvPr/>
          </p:nvSpPr>
          <p:spPr>
            <a:xfrm>
              <a:off x="2382234" y="1520150"/>
              <a:ext cx="1746713" cy="4873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>
              <a:lvl1pPr>
                <a:defRPr sz="2500">
                  <a:solidFill>
                    <a:srgbClr val="FF2600"/>
                  </a:solidFill>
                </a:defRPr>
              </a:lvl1pPr>
            </a:lstStyle>
            <a:p>
              <a:r>
                <a:rPr sz="1758"/>
                <a:t>signal region</a:t>
              </a:r>
            </a:p>
          </p:txBody>
        </p:sp>
      </p:grpSp>
      <p:sp>
        <p:nvSpPr>
          <p:cNvPr id="340" name="Before event selection"/>
          <p:cNvSpPr txBox="1"/>
          <p:nvPr/>
        </p:nvSpPr>
        <p:spPr>
          <a:xfrm>
            <a:off x="1187776" y="6273327"/>
            <a:ext cx="1539332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Before event selection</a:t>
            </a:r>
          </a:p>
        </p:txBody>
      </p:sp>
      <p:sp>
        <p:nvSpPr>
          <p:cNvPr id="341" name="After event selection"/>
          <p:cNvSpPr txBox="1"/>
          <p:nvPr/>
        </p:nvSpPr>
        <p:spPr>
          <a:xfrm>
            <a:off x="5604343" y="6273327"/>
            <a:ext cx="1440331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r>
              <a:rPr sz="1266"/>
              <a:t>After event selection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5B1464E-EEC9-40B3-9644-38D3275515A1}"/>
              </a:ext>
            </a:extLst>
          </p:cNvPr>
          <p:cNvSpPr txBox="1"/>
          <p:nvPr/>
        </p:nvSpPr>
        <p:spPr>
          <a:xfrm>
            <a:off x="1007604" y="3887760"/>
            <a:ext cx="551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>
                <a:solidFill>
                  <a:srgbClr val="0070C0"/>
                </a:solidFill>
              </a:rPr>
              <a:t>pim</a:t>
            </a:r>
            <a:endParaRPr kumimoji="1" lang="ja-JP" altLang="en-US" b="1" dirty="0">
              <a:solidFill>
                <a:srgbClr val="0070C0"/>
              </a:solidFill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5DB3DDA-DFF6-40CF-85A1-65C64C9C32BF}"/>
              </a:ext>
            </a:extLst>
          </p:cNvPr>
          <p:cNvSpPr txBox="1"/>
          <p:nvPr/>
        </p:nvSpPr>
        <p:spPr>
          <a:xfrm>
            <a:off x="3563888" y="4041068"/>
            <a:ext cx="65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>
                <a:solidFill>
                  <a:srgbClr val="7030A0"/>
                </a:solidFill>
              </a:rPr>
              <a:t>kaon</a:t>
            </a:r>
            <a:endParaRPr kumimoji="1" lang="ja-JP" altLang="en-US" b="1" dirty="0">
              <a:solidFill>
                <a:srgbClr val="7030A0"/>
              </a:solidFill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886E1A8-70AD-4DBF-BC56-50AB7CE3929D}"/>
              </a:ext>
            </a:extLst>
          </p:cNvPr>
          <p:cNvSpPr txBox="1"/>
          <p:nvPr/>
        </p:nvSpPr>
        <p:spPr>
          <a:xfrm>
            <a:off x="2807804" y="5661248"/>
            <a:ext cx="742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/>
              <a:t>muon</a:t>
            </a:r>
            <a:endParaRPr kumimoji="1" lang="ja-JP" altLang="en-US" b="1"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AA9B030-2F7A-45DF-AFC4-DFD97624E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085" y="-135482"/>
            <a:ext cx="826383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Direct Lifetime Measurement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7ED12F5-AE08-4340-B6FC-5C6CB802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86" y="1467944"/>
            <a:ext cx="8107286" cy="1217242"/>
          </a:xfrm>
        </p:spPr>
        <p:txBody>
          <a:bodyPr>
            <a:normAutofit lnSpcReduction="10000"/>
          </a:bodyPr>
          <a:lstStyle/>
          <a:p>
            <a:r>
              <a:rPr lang="en-US" altLang="ja-JP" b="1" dirty="0"/>
              <a:t>Invariant mass reconstruction</a:t>
            </a:r>
          </a:p>
          <a:p>
            <a:pPr lvl="1"/>
            <a:r>
              <a:rPr lang="en-US" altLang="ja-JP" dirty="0"/>
              <a:t>Difficult to use </a:t>
            </a:r>
            <a:r>
              <a:rPr lang="en-US" altLang="ja-JP" baseline="30000" dirty="0"/>
              <a:t>3</a:t>
            </a:r>
            <a:r>
              <a:rPr lang="en-US" altLang="ja-JP" baseline="-25000" dirty="0">
                <a:latin typeface="Symbol" panose="05050102010706020507" pitchFamily="18" charset="2"/>
              </a:rPr>
              <a:t>L</a:t>
            </a:r>
            <a:r>
              <a:rPr lang="en-US" altLang="ja-JP" dirty="0"/>
              <a:t>H information in ct~0cm region</a:t>
            </a:r>
          </a:p>
          <a:p>
            <a:pPr lvl="1"/>
            <a:r>
              <a:rPr lang="en-US" altLang="ja-JP" dirty="0"/>
              <a:t>Huge combinatorial BG</a:t>
            </a: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18B97B7-3037-4B7A-B83E-8FF7F2F5C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4</a:t>
            </a:fld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58FCF1-984C-4D65-A5E1-A4FCB7223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660" y="2536382"/>
            <a:ext cx="6156684" cy="2590626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1DD50AB-345A-4D21-B149-E982B7E59E31}"/>
              </a:ext>
            </a:extLst>
          </p:cNvPr>
          <p:cNvSpPr txBox="1"/>
          <p:nvPr/>
        </p:nvSpPr>
        <p:spPr>
          <a:xfrm>
            <a:off x="1954869" y="4278380"/>
            <a:ext cx="240110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/>
              <a:t>S.Bufalino</a:t>
            </a:r>
            <a:r>
              <a:rPr lang="en-US" altLang="ja-JP" dirty="0"/>
              <a:t> @ SQM2019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37EBCF-063A-4E58-9F82-38B9DCB13E7A}"/>
              </a:ext>
            </a:extLst>
          </p:cNvPr>
          <p:cNvSpPr txBox="1"/>
          <p:nvPr/>
        </p:nvSpPr>
        <p:spPr>
          <a:xfrm>
            <a:off x="35496" y="944724"/>
            <a:ext cx="3461012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Heavy-ion experiment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45064C5-C41A-445A-81AD-133C26995DE9}"/>
              </a:ext>
            </a:extLst>
          </p:cNvPr>
          <p:cNvSpPr txBox="1"/>
          <p:nvPr/>
        </p:nvSpPr>
        <p:spPr>
          <a:xfrm>
            <a:off x="41303" y="5141329"/>
            <a:ext cx="3239798" cy="52322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</a:rPr>
              <a:t>Direct measurement</a:t>
            </a:r>
            <a:endParaRPr kumimoji="1" lang="ja-JP" altLang="en-US" sz="2800" b="1" dirty="0">
              <a:solidFill>
                <a:schemeClr val="bg1"/>
              </a:solidFill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7CEE103-E8CB-4227-ADE7-CE5233A12D29}"/>
              </a:ext>
            </a:extLst>
          </p:cNvPr>
          <p:cNvSpPr txBox="1"/>
          <p:nvPr/>
        </p:nvSpPr>
        <p:spPr>
          <a:xfrm>
            <a:off x="3496508" y="1006279"/>
            <a:ext cx="2605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B0F0"/>
                </a:solidFill>
              </a:rPr>
              <a:t>STAR, ALICE, </a:t>
            </a:r>
            <a:r>
              <a:rPr kumimoji="1" lang="en-US" altLang="ja-JP" sz="2400" b="1" dirty="0" err="1">
                <a:solidFill>
                  <a:srgbClr val="00B0F0"/>
                </a:solidFill>
              </a:rPr>
              <a:t>HypHI</a:t>
            </a:r>
            <a:endParaRPr kumimoji="1" lang="ja-JP" altLang="en-US" sz="2400" b="1" dirty="0">
              <a:solidFill>
                <a:srgbClr val="00B0F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80644AF1-5183-4024-868E-3BB1FB1A1A4F}"/>
              </a:ext>
            </a:extLst>
          </p:cNvPr>
          <p:cNvSpPr txBox="1"/>
          <p:nvPr/>
        </p:nvSpPr>
        <p:spPr>
          <a:xfrm>
            <a:off x="7236296" y="5148481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kumimoji="1" lang="en-US" altLang="ja-JP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P73</a:t>
            </a:r>
            <a:endParaRPr kumimoji="1" lang="ja-JP" altLang="en-US" sz="3200" b="1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9F0484D-C0AC-47CB-9129-11DD6361963E}"/>
              </a:ext>
            </a:extLst>
          </p:cNvPr>
          <p:cNvSpPr txBox="1"/>
          <p:nvPr/>
        </p:nvSpPr>
        <p:spPr>
          <a:xfrm>
            <a:off x="3239852" y="5185300"/>
            <a:ext cx="39342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i="1" dirty="0">
                <a:highlight>
                  <a:srgbClr val="FFFF00"/>
                </a:highlight>
              </a:rPr>
              <a:t>NO counter experiment so far</a:t>
            </a:r>
            <a:endParaRPr kumimoji="1" lang="ja-JP" altLang="en-US" sz="2400" b="1" i="1" dirty="0">
              <a:highlight>
                <a:srgbClr val="FFFF00"/>
              </a:highlight>
            </a:endParaRPr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D58B8860-5180-4569-A8A6-0CB38EF242FE}"/>
              </a:ext>
            </a:extLst>
          </p:cNvPr>
          <p:cNvCxnSpPr/>
          <p:nvPr/>
        </p:nvCxnSpPr>
        <p:spPr>
          <a:xfrm>
            <a:off x="1403648" y="4725144"/>
            <a:ext cx="46805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F4641B3C-F433-4E05-B928-2619CC9C9EE2}"/>
              </a:ext>
            </a:extLst>
          </p:cNvPr>
          <p:cNvCxnSpPr/>
          <p:nvPr/>
        </p:nvCxnSpPr>
        <p:spPr>
          <a:xfrm flipV="1">
            <a:off x="1403648" y="4653136"/>
            <a:ext cx="0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E6491EEA-0DFB-4A23-8343-FDA1403D3845}"/>
              </a:ext>
            </a:extLst>
          </p:cNvPr>
          <p:cNvSpPr txBox="1"/>
          <p:nvPr/>
        </p:nvSpPr>
        <p:spPr>
          <a:xfrm>
            <a:off x="1271626" y="4653136"/>
            <a:ext cx="250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00" dirty="0"/>
              <a:t>0</a:t>
            </a:r>
            <a:endParaRPr kumimoji="1" lang="ja-JP" altLang="en-US" sz="1000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2789B65E-266C-425A-8C26-49729AB90186}"/>
              </a:ext>
            </a:extLst>
          </p:cNvPr>
          <p:cNvSpPr txBox="1"/>
          <p:nvPr/>
        </p:nvSpPr>
        <p:spPr>
          <a:xfrm rot="16200000">
            <a:off x="740204" y="3657704"/>
            <a:ext cx="1780424" cy="338554"/>
          </a:xfrm>
          <a:prstGeom prst="rect">
            <a:avLst/>
          </a:prstGeom>
          <a:solidFill>
            <a:srgbClr val="FF0000">
              <a:alpha val="60000"/>
            </a:srgb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chemeClr val="bg1"/>
                </a:solidFill>
              </a:rPr>
              <a:t>No data in ct~0cm</a:t>
            </a:r>
            <a:endParaRPr kumimoji="1" lang="ja-JP" altLang="en-US" sz="1600" b="1" i="1" dirty="0">
              <a:solidFill>
                <a:schemeClr val="bg1"/>
              </a:solidFill>
            </a:endParaRPr>
          </a:p>
        </p:txBody>
      </p:sp>
      <p:sp>
        <p:nvSpPr>
          <p:cNvPr id="24" name="コンテンツ プレースホルダー 2">
            <a:extLst>
              <a:ext uri="{FF2B5EF4-FFF2-40B4-BE49-F238E27FC236}">
                <a16:creationId xmlns:a16="http://schemas.microsoft.com/office/drawing/2014/main" id="{201DF8B4-94E9-428F-B7BF-EA12BA6FE399}"/>
              </a:ext>
            </a:extLst>
          </p:cNvPr>
          <p:cNvSpPr txBox="1">
            <a:spLocks/>
          </p:cNvSpPr>
          <p:nvPr/>
        </p:nvSpPr>
        <p:spPr>
          <a:xfrm>
            <a:off x="821198" y="5661248"/>
            <a:ext cx="8107286" cy="12172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b="1" dirty="0"/>
              <a:t>Delayed time of </a:t>
            </a:r>
            <a:r>
              <a:rPr lang="en-US" altLang="ja-JP" b="1" dirty="0">
                <a:latin typeface="Symbol" panose="05050102010706020507" pitchFamily="18" charset="2"/>
              </a:rPr>
              <a:t>p</a:t>
            </a:r>
            <a:r>
              <a:rPr lang="en-US" altLang="ja-JP" b="1" baseline="30000" dirty="0">
                <a:latin typeface="Symbol" panose="05050102010706020507" pitchFamily="18" charset="2"/>
              </a:rPr>
              <a:t>-</a:t>
            </a:r>
            <a:r>
              <a:rPr lang="en-US" altLang="ja-JP" b="1" dirty="0"/>
              <a:t> in </a:t>
            </a:r>
            <a:r>
              <a:rPr lang="en-US" altLang="ja-JP" b="1" dirty="0" err="1"/>
              <a:t>mesonic</a:t>
            </a:r>
            <a:r>
              <a:rPr lang="en-US" altLang="ja-JP" b="1" dirty="0"/>
              <a:t> weak decay ~ </a:t>
            </a:r>
            <a:r>
              <a:rPr lang="en-US" altLang="ja-JP" b="1" dirty="0">
                <a:sym typeface="Wingdings" panose="05000000000000000000" pitchFamily="2" charset="2"/>
              </a:rPr>
              <a:t>at rest</a:t>
            </a:r>
            <a:endParaRPr lang="en-US" altLang="ja-JP" b="1" dirty="0"/>
          </a:p>
          <a:p>
            <a:pPr lvl="1"/>
            <a:r>
              <a:rPr lang="en-US" altLang="ja-JP" dirty="0"/>
              <a:t>Wide-range fitting is possible</a:t>
            </a:r>
            <a:endParaRPr lang="en-US" altLang="ja-JP" baseline="30000" dirty="0">
              <a:latin typeface="Symbol" panose="05050102010706020507" pitchFamily="18" charset="2"/>
              <a:sym typeface="Wingdings" panose="05000000000000000000" pitchFamily="2" charset="2"/>
            </a:endParaRPr>
          </a:p>
          <a:p>
            <a:pPr lvl="1"/>
            <a:r>
              <a:rPr lang="en-US" altLang="ja-JP" dirty="0">
                <a:sym typeface="Wingdings" panose="05000000000000000000" pitchFamily="2" charset="2"/>
              </a:rPr>
              <a:t>Quasi-free </a:t>
            </a:r>
            <a:r>
              <a:rPr lang="en-US" altLang="ja-JP" dirty="0" err="1">
                <a:sym typeface="Wingdings" panose="05000000000000000000" pitchFamily="2" charset="2"/>
              </a:rPr>
              <a:t>Y</a:t>
            </a:r>
            <a:r>
              <a:rPr lang="en-US" altLang="ja-JP" dirty="0" err="1"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lang="en-US" altLang="ja-JP" baseline="30000" dirty="0" err="1">
                <a:latin typeface="Symbol" panose="05050102010706020507" pitchFamily="18" charset="2"/>
                <a:sym typeface="Wingdings" panose="05000000000000000000" pitchFamily="2" charset="2"/>
              </a:rPr>
              <a:t>-</a:t>
            </a:r>
            <a:r>
              <a:rPr lang="en-US" altLang="ja-JP" dirty="0" err="1">
                <a:sym typeface="Wingdings" panose="05000000000000000000" pitchFamily="2" charset="2"/>
              </a:rPr>
              <a:t>N</a:t>
            </a:r>
            <a:r>
              <a:rPr lang="en-US" altLang="ja-JP" dirty="0">
                <a:sym typeface="Wingdings" panose="05000000000000000000" pitchFamily="2" charset="2"/>
              </a:rPr>
              <a:t> is dominant BG</a:t>
            </a:r>
            <a:endParaRPr lang="en-US" altLang="ja-JP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1C085ABC-8523-44A3-8DE0-7AB3B7FF7CCC}"/>
              </a:ext>
            </a:extLst>
          </p:cNvPr>
          <p:cNvSpPr txBox="1"/>
          <p:nvPr/>
        </p:nvSpPr>
        <p:spPr>
          <a:xfrm>
            <a:off x="1835696" y="3501008"/>
            <a:ext cx="1643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i="1" dirty="0">
                <a:solidFill>
                  <a:srgbClr val="FF0000"/>
                </a:solidFill>
              </a:rPr>
              <a:t>determined with </a:t>
            </a:r>
          </a:p>
          <a:p>
            <a:r>
              <a:rPr kumimoji="1" lang="en-US" altLang="ja-JP" sz="1600" b="1" i="1" dirty="0">
                <a:solidFill>
                  <a:srgbClr val="FF0000"/>
                </a:solidFill>
              </a:rPr>
              <a:t>mainly 3 points</a:t>
            </a:r>
            <a:endParaRPr kumimoji="1" lang="ja-JP" altLang="en-US" sz="1600" b="1" i="1" dirty="0">
              <a:solidFill>
                <a:srgbClr val="FF0000"/>
              </a:solidFill>
            </a:endParaRPr>
          </a:p>
        </p:txBody>
      </p:sp>
      <p:sp>
        <p:nvSpPr>
          <p:cNvPr id="30" name="右中かっこ 29">
            <a:extLst>
              <a:ext uri="{FF2B5EF4-FFF2-40B4-BE49-F238E27FC236}">
                <a16:creationId xmlns:a16="http://schemas.microsoft.com/office/drawing/2014/main" id="{6BEE87EC-CF9A-43AF-A13F-9936513CB228}"/>
              </a:ext>
            </a:extLst>
          </p:cNvPr>
          <p:cNvSpPr/>
          <p:nvPr/>
        </p:nvSpPr>
        <p:spPr>
          <a:xfrm rot="17812236" flipH="1">
            <a:off x="2160570" y="2746896"/>
            <a:ext cx="191595" cy="1168995"/>
          </a:xfrm>
          <a:prstGeom prst="rightBrace">
            <a:avLst>
              <a:gd name="adj1" fmla="val 114526"/>
              <a:gd name="adj2" fmla="val 50000"/>
            </a:avLst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6" name="Screen Shot 2016-03-18 at 07.48.42.png" descr="Screen Shot 2016-03-18 at 07.48.42.png">
            <a:extLst>
              <a:ext uri="{FF2B5EF4-FFF2-40B4-BE49-F238E27FC236}">
                <a16:creationId xmlns:a16="http://schemas.microsoft.com/office/drawing/2014/main" id="{C8BAF86D-3419-4793-B935-4A6D0A563A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27829" y="2387081"/>
            <a:ext cx="3444571" cy="279219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0C34007-925A-4DC2-BFBF-949425326145}"/>
              </a:ext>
            </a:extLst>
          </p:cNvPr>
          <p:cNvSpPr txBox="1"/>
          <p:nvPr/>
        </p:nvSpPr>
        <p:spPr>
          <a:xfrm>
            <a:off x="6948264" y="3240269"/>
            <a:ext cx="1780552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altLang="ja-JP" sz="1600" dirty="0"/>
              <a:t>H. Outa, </a:t>
            </a:r>
            <a:r>
              <a:rPr lang="fr-FR" altLang="ja-JP" sz="1600" i="1" dirty="0"/>
              <a:t>et al.</a:t>
            </a:r>
            <a:r>
              <a:rPr lang="fr-FR" altLang="ja-JP" sz="1600" dirty="0"/>
              <a:t>,</a:t>
            </a:r>
          </a:p>
          <a:p>
            <a:pPr algn="ctr"/>
            <a:r>
              <a:rPr lang="fr-FR" altLang="ja-JP" sz="1600" dirty="0"/>
              <a:t>NPA547(1992)109c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6E319517-202E-4BE9-8C22-541A6E3DDD25}"/>
              </a:ext>
            </a:extLst>
          </p:cNvPr>
          <p:cNvSpPr txBox="1"/>
          <p:nvPr/>
        </p:nvSpPr>
        <p:spPr>
          <a:xfrm>
            <a:off x="5206993" y="2888940"/>
            <a:ext cx="3066737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Direct measurement of </a:t>
            </a:r>
            <a:r>
              <a:rPr kumimoji="1" lang="en-US" altLang="ja-JP" sz="2000" b="1" baseline="30000" dirty="0">
                <a:solidFill>
                  <a:srgbClr val="002060"/>
                </a:solidFill>
              </a:rPr>
              <a:t>4</a:t>
            </a:r>
            <a:r>
              <a:rPr kumimoji="1" lang="en-US" altLang="ja-JP" sz="2000" b="1" baseline="-25000" dirty="0">
                <a:solidFill>
                  <a:srgbClr val="002060"/>
                </a:solidFill>
                <a:latin typeface="Symbol" panose="05050102010706020507" pitchFamily="18" charset="2"/>
              </a:rPr>
              <a:t>L</a:t>
            </a:r>
            <a:r>
              <a:rPr kumimoji="1" lang="en-US" altLang="ja-JP" sz="2000" b="1" dirty="0">
                <a:solidFill>
                  <a:srgbClr val="002060"/>
                </a:solidFill>
              </a:rPr>
              <a:t>H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792F2FDD-8C47-47D3-87B3-4192F3CB289E}"/>
              </a:ext>
            </a:extLst>
          </p:cNvPr>
          <p:cNvSpPr txBox="1"/>
          <p:nvPr/>
        </p:nvSpPr>
        <p:spPr>
          <a:xfrm>
            <a:off x="2559525" y="2659856"/>
            <a:ext cx="779381" cy="40011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2060"/>
                </a:solidFill>
              </a:rPr>
              <a:t>ALICE</a:t>
            </a:r>
            <a:endParaRPr kumimoji="1" lang="ja-JP" altLang="en-US" sz="2000" b="1" dirty="0">
              <a:solidFill>
                <a:srgbClr val="002060"/>
              </a:solidFill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B64291-54C7-49F9-9893-2C4B66A2C1E6}"/>
              </a:ext>
            </a:extLst>
          </p:cNvPr>
          <p:cNvSpPr/>
          <p:nvPr/>
        </p:nvSpPr>
        <p:spPr>
          <a:xfrm>
            <a:off x="35496" y="786191"/>
            <a:ext cx="7560835" cy="142099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33233CC5-D112-4753-92C2-73608A12ED38}"/>
              </a:ext>
            </a:extLst>
          </p:cNvPr>
          <p:cNvSpPr/>
          <p:nvPr/>
        </p:nvSpPr>
        <p:spPr>
          <a:xfrm>
            <a:off x="1241691" y="2220985"/>
            <a:ext cx="3174482" cy="279219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2256E9A-D134-4BBB-A62C-AB222C85962F}"/>
              </a:ext>
            </a:extLst>
          </p:cNvPr>
          <p:cNvSpPr txBox="1"/>
          <p:nvPr/>
        </p:nvSpPr>
        <p:spPr>
          <a:xfrm rot="16200000">
            <a:off x="-619263" y="3284683"/>
            <a:ext cx="2203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002060"/>
                </a:solidFill>
              </a:rPr>
              <a:t>complementary</a:t>
            </a:r>
            <a:endParaRPr kumimoji="1" lang="ja-JP" altLang="en-US" sz="2400" b="1" dirty="0">
              <a:solidFill>
                <a:srgbClr val="002060"/>
              </a:solidFill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25A441DE-4F6E-4C3C-9564-9EBCB8EE1461}"/>
              </a:ext>
            </a:extLst>
          </p:cNvPr>
          <p:cNvCxnSpPr>
            <a:cxnSpLocks/>
          </p:cNvCxnSpPr>
          <p:nvPr/>
        </p:nvCxnSpPr>
        <p:spPr>
          <a:xfrm>
            <a:off x="251520" y="1592796"/>
            <a:ext cx="0" cy="3420380"/>
          </a:xfrm>
          <a:prstGeom prst="straightConnector1">
            <a:avLst/>
          </a:prstGeom>
          <a:ln w="76200">
            <a:solidFill>
              <a:srgbClr val="002060"/>
            </a:solidFill>
            <a:headEnd type="stealth" w="lg" len="lg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46302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ummary for background evalu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Reaction induced background</a:t>
            </a:r>
            <a:endParaRPr dirty="0"/>
          </a:p>
        </p:txBody>
      </p:sp>
      <p:sp>
        <p:nvSpPr>
          <p:cNvPr id="398" name="True background shape may be somewhere in between these two cases (an open question)…"/>
          <p:cNvSpPr txBox="1">
            <a:spLocks noGrp="1"/>
          </p:cNvSpPr>
          <p:nvPr>
            <p:ph type="body" sz="half" idx="1"/>
          </p:nvPr>
        </p:nvSpPr>
        <p:spPr>
          <a:xfrm>
            <a:off x="250031" y="4389869"/>
            <a:ext cx="8643938" cy="225792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32173" indent="-332173" defTabSz="381998">
              <a:spcBef>
                <a:spcPts val="914"/>
              </a:spcBef>
              <a:defRPr sz="2790"/>
            </a:pPr>
            <a:r>
              <a:rPr lang="en-US" dirty="0"/>
              <a:t>True background shape may be somewhere in between these two cases </a:t>
            </a:r>
            <a:r>
              <a:rPr lang="en-US" sz="1635" b="1" i="1" dirty="0">
                <a:solidFill>
                  <a:srgbClr val="FF2600"/>
                </a:solidFill>
              </a:rPr>
              <a:t>(an open question)</a:t>
            </a:r>
          </a:p>
          <a:p>
            <a:pPr marL="332173" indent="-332173" defTabSz="381998">
              <a:spcBef>
                <a:spcPts val="914"/>
              </a:spcBef>
              <a:defRPr sz="2790"/>
            </a:pPr>
            <a:r>
              <a:rPr lang="en-US" dirty="0"/>
              <a:t>Even for the high background case(Hydrogen), we still</a:t>
            </a:r>
            <a:r>
              <a:rPr lang="en-US" dirty="0">
                <a:solidFill>
                  <a:srgbClr val="0433FF"/>
                </a:solidFill>
              </a:rPr>
              <a:t> can identify the signal region</a:t>
            </a:r>
          </a:p>
          <a:p>
            <a:pPr marL="332173" indent="-332173" defTabSz="381998">
              <a:spcBef>
                <a:spcPts val="914"/>
              </a:spcBef>
              <a:defRPr sz="2790"/>
            </a:pPr>
            <a:r>
              <a:rPr lang="en-US" baseline="31999" dirty="0"/>
              <a:t>4</a:t>
            </a:r>
            <a:r>
              <a:rPr lang="en-US" baseline="-5999" dirty="0"/>
              <a:t>Λ</a:t>
            </a:r>
            <a:r>
              <a:rPr lang="en-US" dirty="0"/>
              <a:t>H signal locates ~130MeV/c, which will have better S/N ratio for both cases: </a:t>
            </a:r>
            <a:r>
              <a:rPr lang="en-US" b="1" i="1" u="sng" dirty="0">
                <a:solidFill>
                  <a:srgbClr val="FF2600"/>
                </a:solidFill>
              </a:rPr>
              <a:t>one week beam time(50kW) with </a:t>
            </a:r>
            <a:r>
              <a:rPr lang="en-US" b="1" i="1" u="sng" baseline="31999" dirty="0">
                <a:solidFill>
                  <a:srgbClr val="FF2600"/>
                </a:solidFill>
              </a:rPr>
              <a:t>4</a:t>
            </a:r>
            <a:r>
              <a:rPr lang="en-US" b="1" i="1" u="sng" dirty="0">
                <a:solidFill>
                  <a:srgbClr val="FF2600"/>
                </a:solidFill>
              </a:rPr>
              <a:t>He target</a:t>
            </a:r>
            <a:r>
              <a:rPr lang="en-US" dirty="0"/>
              <a:t> can tell us the feasibility</a:t>
            </a:r>
          </a:p>
        </p:txBody>
      </p:sp>
      <p:sp>
        <p:nvSpPr>
          <p:cNvPr id="39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400" name="Untitled.png" descr="Untit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105" y="1188156"/>
            <a:ext cx="4464844" cy="33486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Untitled.png" descr="Untitl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64505" y="1188156"/>
            <a:ext cx="4464844" cy="334863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ECC8B6-CC0B-4CFF-AA70-15515778B6B0}"/>
              </a:ext>
            </a:extLst>
          </p:cNvPr>
          <p:cNvSpPr txBox="1"/>
          <p:nvPr/>
        </p:nvSpPr>
        <p:spPr>
          <a:xfrm>
            <a:off x="3383868" y="2468131"/>
            <a:ext cx="1204176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baseline="30000" dirty="0">
                <a:solidFill>
                  <a:schemeClr val="bg1"/>
                </a:solidFill>
              </a:rPr>
              <a:t>3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He 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BA63C50-43BA-453E-A1EE-FD0924CC50F9}"/>
              </a:ext>
            </a:extLst>
          </p:cNvPr>
          <p:cNvSpPr txBox="1"/>
          <p:nvPr/>
        </p:nvSpPr>
        <p:spPr>
          <a:xfrm>
            <a:off x="7992380" y="2470757"/>
            <a:ext cx="1048685" cy="461665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chemeClr val="bg1"/>
                </a:solidFill>
              </a:rPr>
              <a:t>H</a:t>
            </a:r>
            <a:r>
              <a:rPr kumimoji="1" lang="en-US" altLang="ja-JP" sz="2400" b="1" baseline="-25000" dirty="0">
                <a:solidFill>
                  <a:schemeClr val="bg1"/>
                </a:solidFill>
              </a:rPr>
              <a:t>2</a:t>
            </a:r>
            <a:r>
              <a:rPr kumimoji="1" lang="en-US" altLang="ja-JP" sz="2400" b="1" dirty="0">
                <a:solidFill>
                  <a:schemeClr val="bg1"/>
                </a:solidFill>
              </a:rPr>
              <a:t> SIM</a:t>
            </a:r>
            <a:endParaRPr kumimoji="1" lang="ja-JP" altLang="en-US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etup optimiz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Setup optimization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pic>
        <p:nvPicPr>
          <p:cNvPr id="405" name="Untitled.png" descr="Untitl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9982" y="1495723"/>
            <a:ext cx="2834130" cy="3348633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ignal"/>
          <p:cNvSpPr txBox="1"/>
          <p:nvPr/>
        </p:nvSpPr>
        <p:spPr>
          <a:xfrm>
            <a:off x="1179939" y="3268746"/>
            <a:ext cx="450444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r>
              <a:rPr sz="1266"/>
              <a:t>signal</a:t>
            </a:r>
          </a:p>
        </p:txBody>
      </p:sp>
      <p:sp>
        <p:nvSpPr>
          <p:cNvPr id="407" name="background"/>
          <p:cNvSpPr txBox="1"/>
          <p:nvPr/>
        </p:nvSpPr>
        <p:spPr>
          <a:xfrm>
            <a:off x="1990553" y="1937439"/>
            <a:ext cx="848567" cy="2669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>
              <a:defRPr>
                <a:solidFill>
                  <a:srgbClr val="FF40FF"/>
                </a:solidFill>
              </a:defRPr>
            </a:lvl1pPr>
          </a:lstStyle>
          <a:p>
            <a:r>
              <a:rPr sz="1266"/>
              <a:t>background</a:t>
            </a:r>
          </a:p>
        </p:txBody>
      </p:sp>
      <p:pic>
        <p:nvPicPr>
          <p:cNvPr id="417" name="Connection Line" descr="Connection 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67812" y="1740311"/>
            <a:ext cx="207332" cy="280092"/>
          </a:xfrm>
          <a:prstGeom prst="rect">
            <a:avLst/>
          </a:prstGeom>
        </p:spPr>
      </p:pic>
      <p:pic>
        <p:nvPicPr>
          <p:cNvPr id="419" name="Connection Line" descr="Connection 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68493" y="2170583"/>
            <a:ext cx="207332" cy="275316"/>
          </a:xfrm>
          <a:prstGeom prst="rect">
            <a:avLst/>
          </a:prstGeom>
        </p:spPr>
      </p:pic>
      <p:pic>
        <p:nvPicPr>
          <p:cNvPr id="421" name="Connection Line" descr="Connection Line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338988" y="2726436"/>
            <a:ext cx="254671" cy="596629"/>
          </a:xfrm>
          <a:prstGeom prst="rect">
            <a:avLst/>
          </a:prstGeom>
        </p:spPr>
      </p:pic>
      <p:sp>
        <p:nvSpPr>
          <p:cNvPr id="411" name="A balance between S/N and statistical error…"/>
          <p:cNvSpPr txBox="1"/>
          <p:nvPr/>
        </p:nvSpPr>
        <p:spPr>
          <a:xfrm>
            <a:off x="839572" y="5173725"/>
            <a:ext cx="7464856" cy="1269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5719" tIns="35719" rIns="35719" bIns="35719" anchor="ctr">
            <a:spAutoFit/>
          </a:bodyPr>
          <a:lstStyle/>
          <a:p>
            <a:pPr marL="357175" indent="-357175">
              <a:spcBef>
                <a:spcPts val="703"/>
              </a:spcBef>
              <a:buClr>
                <a:srgbClr val="5C86B9"/>
              </a:buClr>
              <a:buSzPct val="70000"/>
              <a:buFont typeface="Zapf Dingbats"/>
              <a:buChar char="✤"/>
              <a:defRPr>
                <a:solidFill>
                  <a:srgbClr val="000000"/>
                </a:solidFill>
              </a:defRPr>
            </a:pPr>
            <a:r>
              <a:rPr sz="2400" dirty="0"/>
              <a:t>A balance between S/N and statistical error</a:t>
            </a:r>
          </a:p>
          <a:p>
            <a:pPr marL="357175" indent="-357175">
              <a:spcBef>
                <a:spcPts val="703"/>
              </a:spcBef>
              <a:buClr>
                <a:srgbClr val="5C86B9"/>
              </a:buClr>
              <a:buSzPct val="70000"/>
              <a:buFont typeface="Zapf Dingbats"/>
              <a:buChar char="✤"/>
              <a:defRPr>
                <a:solidFill>
                  <a:srgbClr val="000000"/>
                </a:solidFill>
              </a:defRPr>
            </a:pPr>
            <a:r>
              <a:rPr sz="2400" dirty="0"/>
              <a:t>Leave PbF2 calorimeter away from CDS spectrometer to avoid contamination and magnetic field effect on PMT</a:t>
            </a:r>
          </a:p>
        </p:txBody>
      </p:sp>
      <p:grpSp>
        <p:nvGrpSpPr>
          <p:cNvPr id="416" name="Group"/>
          <p:cNvGrpSpPr/>
          <p:nvPr/>
        </p:nvGrpSpPr>
        <p:grpSpPr>
          <a:xfrm>
            <a:off x="3760162" y="1495723"/>
            <a:ext cx="5339954" cy="3348633"/>
            <a:chOff x="0" y="0"/>
            <a:chExt cx="7594600" cy="4762500"/>
          </a:xfrm>
        </p:grpSpPr>
        <p:pic>
          <p:nvPicPr>
            <p:cNvPr id="412" name="Untitled.png" descr="Untitled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7594600" cy="4762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13" name="Current setup:…"/>
            <p:cNvSpPr txBox="1"/>
            <p:nvPr/>
          </p:nvSpPr>
          <p:spPr>
            <a:xfrm>
              <a:off x="1256650" y="2674873"/>
              <a:ext cx="5129975" cy="12568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l">
                <a:defRPr sz="2500">
                  <a:solidFill>
                    <a:srgbClr val="FF40FF"/>
                  </a:solidFill>
                </a:defRPr>
              </a:pPr>
              <a:r>
                <a:rPr sz="1758"/>
                <a:t>Current setup: </a:t>
              </a:r>
            </a:p>
            <a:p>
              <a:pPr algn="l">
                <a:defRPr sz="2500">
                  <a:solidFill>
                    <a:srgbClr val="FF40FF"/>
                  </a:solidFill>
                </a:defRPr>
              </a:pPr>
              <a:r>
                <a:rPr sz="1758"/>
                <a:t>PbF2 calorimeter is separated by 70cm</a:t>
              </a:r>
            </a:p>
            <a:p>
              <a:pPr algn="l">
                <a:defRPr sz="2500">
                  <a:solidFill>
                    <a:srgbClr val="FF40FF"/>
                  </a:solidFill>
                </a:defRPr>
              </a:pPr>
              <a:r>
                <a:rPr sz="1758"/>
                <a:t>from target center</a:t>
              </a:r>
            </a:p>
          </p:txBody>
        </p:sp>
        <p:pic>
          <p:nvPicPr>
            <p:cNvPr id="423" name="Connection Line" descr="Connection Line"/>
            <p:cNvPicPr>
              <a:picLocks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492406" y="807630"/>
              <a:ext cx="2160400" cy="2080671"/>
            </a:xfrm>
            <a:prstGeom prst="rect">
              <a:avLst/>
            </a:prstGeom>
            <a:effectLst/>
          </p:spPr>
        </p:pic>
        <p:pic>
          <p:nvPicPr>
            <p:cNvPr id="425" name="Connection Line" descr="Connection Line"/>
            <p:cNvPicPr>
              <a:picLocks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3535953" y="2755473"/>
              <a:ext cx="2196910" cy="376887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rrent status: PbF2 calorime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PbF2 calorimeter</a:t>
            </a:r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  <p:sp>
        <p:nvSpPr>
          <p:cNvPr id="446" name="Clean Cherenkov signal has been observed at J-PARC…"/>
          <p:cNvSpPr txBox="1"/>
          <p:nvPr/>
        </p:nvSpPr>
        <p:spPr>
          <a:xfrm>
            <a:off x="863588" y="5029938"/>
            <a:ext cx="7041703" cy="900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>
              <a:spcBef>
                <a:spcPts val="703"/>
              </a:spcBef>
              <a:buSzPct val="100000"/>
              <a:buFont typeface="Arial" panose="020B0604020202020204" pitchFamily="34" charset="0"/>
              <a:buChar char="•"/>
            </a:pPr>
            <a:r>
              <a:rPr sz="2400" dirty="0"/>
              <a:t>Signal calibration will be performed this year (2019)</a:t>
            </a:r>
            <a:endParaRPr lang="en-US" altLang="ja-JP" sz="2400" dirty="0"/>
          </a:p>
          <a:p>
            <a:pPr marL="342900" indent="-342900">
              <a:spcBef>
                <a:spcPts val="70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ja-JP" sz="2400" dirty="0"/>
              <a:t>Ready to run by the beginning of 2020</a:t>
            </a:r>
          </a:p>
        </p:txBody>
      </p:sp>
      <p:pic>
        <p:nvPicPr>
          <p:cNvPr id="448" name="IMG_9759.jpg" descr="IMG_975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5720355" y="1533348"/>
            <a:ext cx="2632067" cy="350942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23EAD4F-4BFD-4DDC-8C82-B46161F5117B}"/>
              </a:ext>
            </a:extLst>
          </p:cNvPr>
          <p:cNvSpPr txBox="1"/>
          <p:nvPr/>
        </p:nvSpPr>
        <p:spPr>
          <a:xfrm>
            <a:off x="395536" y="2165005"/>
            <a:ext cx="457202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Crystal size: 2.5cm x 2.5cm x 13cm</a:t>
            </a:r>
          </a:p>
          <a:p>
            <a:r>
              <a:rPr kumimoji="1" lang="en-US" altLang="ja-JP" sz="2400" dirty="0"/>
              <a:t>In total:        36 segments, 6x6 </a:t>
            </a:r>
          </a:p>
          <a:p>
            <a:r>
              <a:rPr kumimoji="1" lang="en-US" altLang="ja-JP" sz="2400" dirty="0"/>
              <a:t>				--- 40 pieces in stock</a:t>
            </a:r>
          </a:p>
          <a:p>
            <a:r>
              <a:rPr kumimoji="1" lang="en-US" altLang="ja-JP" sz="2400" dirty="0"/>
              <a:t>PMT:             H6612 (¾ inch PMT)</a:t>
            </a:r>
          </a:p>
          <a:p>
            <a:r>
              <a:rPr kumimoji="1" lang="en-US" altLang="ja-JP" sz="2400" dirty="0"/>
              <a:t>				--- 40 pieces in stock</a:t>
            </a:r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Current status: PbF2 calorimet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PbF2 calorimeter</a:t>
            </a:r>
            <a:r>
              <a:rPr lang="en-US" altLang="ja-JP" dirty="0"/>
              <a:t> test @ ELPH</a:t>
            </a:r>
            <a:endParaRPr dirty="0"/>
          </a:p>
        </p:txBody>
      </p:sp>
      <p:sp>
        <p:nvSpPr>
          <p:cNvPr id="4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9A6C48C-2361-4A26-AF9B-63BD760C5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752" y="1808820"/>
            <a:ext cx="6192596" cy="3744416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5EF87A59-D18E-4137-A182-0B71E51E1A82}"/>
              </a:ext>
            </a:extLst>
          </p:cNvPr>
          <p:cNvSpPr/>
          <p:nvPr/>
        </p:nvSpPr>
        <p:spPr>
          <a:xfrm rot="2077515">
            <a:off x="2679943" y="2696312"/>
            <a:ext cx="426113" cy="696275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856831-9ED7-43C5-88A3-6B2A9C7C9484}"/>
              </a:ext>
            </a:extLst>
          </p:cNvPr>
          <p:cNvSpPr txBox="1"/>
          <p:nvPr/>
        </p:nvSpPr>
        <p:spPr>
          <a:xfrm>
            <a:off x="1835788" y="1340768"/>
            <a:ext cx="54641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dirty="0"/>
              <a:t>the 2nd experimental room in ELPH</a:t>
            </a:r>
            <a:endParaRPr kumimoji="1" lang="ja-JP" altLang="en-US" sz="2800" dirty="0"/>
          </a:p>
        </p:txBody>
      </p:sp>
      <p:sp>
        <p:nvSpPr>
          <p:cNvPr id="446" name="Clean Cherenkov signal has been observed at J-PARC…"/>
          <p:cNvSpPr txBox="1"/>
          <p:nvPr/>
        </p:nvSpPr>
        <p:spPr>
          <a:xfrm>
            <a:off x="395536" y="5661248"/>
            <a:ext cx="8062999" cy="1118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marL="342900" indent="-342900">
              <a:spcBef>
                <a:spcPts val="703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altLang="ja-JP" sz="2400" dirty="0"/>
              <a:t>We are planning to conduct calorimeter test using ~ GeV </a:t>
            </a:r>
            <a:r>
              <a:rPr lang="en-US" altLang="ja-JP" sz="2400" dirty="0">
                <a:latin typeface="Symbol" panose="05050102010706020507" pitchFamily="18" charset="2"/>
              </a:rPr>
              <a:t>g</a:t>
            </a:r>
            <a:r>
              <a:rPr lang="en-US" altLang="ja-JP" sz="2400" dirty="0"/>
              <a:t> or positron at ELPH, Tohoku-U </a:t>
            </a:r>
            <a:r>
              <a:rPr lang="en-US" altLang="ja-JP" sz="2400" b="1" dirty="0"/>
              <a:t>in the end of this year (2019)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kumimoji="1" lang="en-US" altLang="ja-JP" sz="2000" dirty="0"/>
              <a:t>Gain-uniformity/Position-dependence/Energy-dependence/…</a:t>
            </a:r>
            <a:endParaRPr kumimoji="1" lang="ja-JP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35404820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Current status: liquid 3,4He targ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liquid </a:t>
            </a:r>
            <a:r>
              <a:rPr baseline="31999" dirty="0"/>
              <a:t>3,4</a:t>
            </a:r>
            <a:r>
              <a:rPr dirty="0"/>
              <a:t>He target</a:t>
            </a:r>
          </a:p>
        </p:txBody>
      </p:sp>
      <p:sp>
        <p:nvSpPr>
          <p:cNvPr id="451" name="Designed by Dr. Ishimoto and Dr. T. Hashimoto…"/>
          <p:cNvSpPr txBox="1">
            <a:spLocks noGrp="1"/>
          </p:cNvSpPr>
          <p:nvPr>
            <p:ph type="body" sz="quarter" idx="1"/>
          </p:nvPr>
        </p:nvSpPr>
        <p:spPr>
          <a:xfrm>
            <a:off x="658147" y="5208346"/>
            <a:ext cx="7838289" cy="16496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353602" indent="-353602" defTabSz="406644">
              <a:spcBef>
                <a:spcPts val="984"/>
              </a:spcBef>
              <a:defRPr sz="2970"/>
            </a:pPr>
            <a:r>
              <a:rPr lang="en-US" altLang="ja-JP" sz="2400" dirty="0"/>
              <a:t>Liquefaction system is changed from “syphon type with L</a:t>
            </a:r>
            <a:r>
              <a:rPr lang="en-US" altLang="ja-JP" sz="2400" baseline="30000" dirty="0"/>
              <a:t>4</a:t>
            </a:r>
            <a:r>
              <a:rPr lang="en-US" altLang="ja-JP" sz="2400" dirty="0"/>
              <a:t>He refrigerant” to “</a:t>
            </a:r>
            <a:r>
              <a:rPr lang="en-US" altLang="ja-JP" sz="2400" b="1" dirty="0"/>
              <a:t>Pulse tube refrigerator</a:t>
            </a:r>
            <a:r>
              <a:rPr lang="en-US" altLang="ja-JP" sz="2400" dirty="0"/>
              <a:t>”</a:t>
            </a:r>
          </a:p>
          <a:p>
            <a:pPr marL="353602" indent="-353602" defTabSz="406644">
              <a:spcBef>
                <a:spcPts val="984"/>
              </a:spcBef>
              <a:defRPr sz="2970"/>
            </a:pPr>
            <a:r>
              <a:rPr sz="2400" dirty="0"/>
              <a:t>Designed by Dr. Ishimoto and Dr. T. Hashimoto</a:t>
            </a:r>
            <a:endParaRPr lang="en-US" sz="2400" dirty="0"/>
          </a:p>
          <a:p>
            <a:pPr marL="353602" indent="-353602" defTabSz="406644">
              <a:spcBef>
                <a:spcPts val="984"/>
              </a:spcBef>
              <a:defRPr sz="2970"/>
            </a:pPr>
            <a:r>
              <a:rPr sz="2400" dirty="0"/>
              <a:t>Ready to run by the beginning of 2020</a:t>
            </a:r>
          </a:p>
        </p:txBody>
      </p:sp>
      <p:sp>
        <p:nvSpPr>
          <p:cNvPr id="45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  <p:sp>
        <p:nvSpPr>
          <p:cNvPr id="453" name="Text"/>
          <p:cNvSpPr txBox="1"/>
          <p:nvPr/>
        </p:nvSpPr>
        <p:spPr>
          <a:xfrm>
            <a:off x="0" y="-95540"/>
            <a:ext cx="72200" cy="191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/>
          <a:p>
            <a:pPr defTabSz="321457">
              <a:defRPr sz="11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sz="773"/>
          </a:p>
        </p:txBody>
      </p:sp>
      <p:grpSp>
        <p:nvGrpSpPr>
          <p:cNvPr id="458" name="Group"/>
          <p:cNvGrpSpPr/>
          <p:nvPr/>
        </p:nvGrpSpPr>
        <p:grpSpPr>
          <a:xfrm>
            <a:off x="2082571" y="1402362"/>
            <a:ext cx="5643796" cy="3546454"/>
            <a:chOff x="0" y="0"/>
            <a:chExt cx="8026731" cy="5043844"/>
          </a:xfrm>
        </p:grpSpPr>
        <p:pic>
          <p:nvPicPr>
            <p:cNvPr id="454" name="unknown.pdf" descr="unknown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536" t="4014" r="3536" b="2357"/>
            <a:stretch>
              <a:fillRect/>
            </a:stretch>
          </p:blipFill>
          <p:spPr>
            <a:xfrm>
              <a:off x="0" y="0"/>
              <a:ext cx="7081005" cy="50438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5" name="Rectangle"/>
            <p:cNvSpPr/>
            <p:nvPr/>
          </p:nvSpPr>
          <p:spPr>
            <a:xfrm>
              <a:off x="5293925" y="3669729"/>
              <a:ext cx="447041" cy="431801"/>
            </a:xfrm>
            <a:prstGeom prst="rect">
              <a:avLst/>
            </a:prstGeom>
            <a:blipFill rotWithShape="1">
              <a:blip r:embed="rId3"/>
              <a:srcRect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35719" tIns="35719" rIns="35719" bIns="3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1266"/>
            </a:p>
          </p:txBody>
        </p:sp>
        <p:pic>
          <p:nvPicPr>
            <p:cNvPr id="459" name="Connection Line" descr="Connection Line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5715117" y="3018129"/>
              <a:ext cx="702437" cy="606705"/>
            </a:xfrm>
            <a:prstGeom prst="rect">
              <a:avLst/>
            </a:prstGeom>
            <a:effectLst/>
          </p:spPr>
        </p:pic>
        <p:sp>
          <p:nvSpPr>
            <p:cNvPr id="457" name="PbF2…"/>
            <p:cNvSpPr txBox="1"/>
            <p:nvPr/>
          </p:nvSpPr>
          <p:spPr>
            <a:xfrm>
              <a:off x="6425014" y="2563287"/>
              <a:ext cx="1601717" cy="8720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35719" tIns="35719" rIns="35719" bIns="35719" numCol="1" anchor="ctr">
              <a:spAutoFit/>
            </a:bodyPr>
            <a:lstStyle/>
            <a:p>
              <a:pPr algn="l">
                <a:defRPr sz="2500">
                  <a:solidFill>
                    <a:srgbClr val="FF2600"/>
                  </a:solidFill>
                </a:defRPr>
              </a:pPr>
              <a:r>
                <a:rPr sz="1758"/>
                <a:t>PbF2 </a:t>
              </a:r>
            </a:p>
            <a:p>
              <a:pPr algn="l">
                <a:defRPr sz="2500">
                  <a:solidFill>
                    <a:srgbClr val="FF2600"/>
                  </a:solidFill>
                </a:defRPr>
              </a:pPr>
              <a:r>
                <a:rPr sz="1758"/>
                <a:t>calorimeter</a:t>
              </a:r>
            </a:p>
          </p:txBody>
        </p:sp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1C46FC-075E-4C2D-856E-B442A90FA4D1}"/>
              </a:ext>
            </a:extLst>
          </p:cNvPr>
          <p:cNvSpPr txBox="1"/>
          <p:nvPr/>
        </p:nvSpPr>
        <p:spPr>
          <a:xfrm>
            <a:off x="2591780" y="4437112"/>
            <a:ext cx="24746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Be cell for E15 is used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27D7EC-C03B-41A9-9A08-2F0587A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b="1" dirty="0">
                <a:latin typeface="+mn-lt"/>
              </a:rPr>
              <a:t>p(K</a:t>
            </a:r>
            <a:r>
              <a:rPr kumimoji="1" lang="en-US" altLang="ja-JP" sz="4000" b="1" baseline="30000" dirty="0">
                <a:latin typeface="+mn-lt"/>
              </a:rPr>
              <a:t>-</a:t>
            </a:r>
            <a:r>
              <a:rPr kumimoji="1" lang="en-US" altLang="ja-JP" sz="4000" b="1" dirty="0">
                <a:latin typeface="+mn-lt"/>
              </a:rPr>
              <a:t>,</a:t>
            </a:r>
            <a:r>
              <a:rPr kumimoji="1" lang="en-US" altLang="ja-JP" sz="4000" b="1" dirty="0">
                <a:latin typeface="Symbol" panose="05050102010706020507" pitchFamily="18" charset="2"/>
              </a:rPr>
              <a:t>p</a:t>
            </a:r>
            <a:r>
              <a:rPr kumimoji="1" lang="en-US" altLang="ja-JP" sz="4000" b="1" dirty="0">
                <a:latin typeface="+mn-lt"/>
              </a:rPr>
              <a:t>)Y Cross Section</a:t>
            </a:r>
            <a:endParaRPr kumimoji="1" lang="ja-JP" altLang="en-US" sz="4000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9E0813-4096-4114-A2DB-CB31330E13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45</a:t>
            </a:fld>
            <a:endParaRPr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733D131-CA2A-4B2B-9633-73F4C6754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448780"/>
            <a:ext cx="7127667" cy="449956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E92839E-F50B-4286-B8D7-EB1492FE2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3244" y="6129300"/>
            <a:ext cx="5555200" cy="296353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CFADE70E-77B3-41D6-AD44-1089034D64A0}"/>
              </a:ext>
            </a:extLst>
          </p:cNvPr>
          <p:cNvCxnSpPr/>
          <p:nvPr/>
        </p:nvCxnSpPr>
        <p:spPr>
          <a:xfrm flipV="1">
            <a:off x="4572000" y="4472041"/>
            <a:ext cx="0" cy="648072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9202B08-DF4F-4278-9A7B-76F824887129}"/>
              </a:ext>
            </a:extLst>
          </p:cNvPr>
          <p:cNvSpPr txBox="1"/>
          <p:nvPr/>
        </p:nvSpPr>
        <p:spPr>
          <a:xfrm>
            <a:off x="1799692" y="5120113"/>
            <a:ext cx="5467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rgbClr val="0070C0"/>
                </a:solidFill>
              </a:rPr>
              <a:t>K</a:t>
            </a:r>
            <a:r>
              <a:rPr kumimoji="1" lang="en-US" altLang="ja-JP" sz="2000" b="1" baseline="30000" dirty="0">
                <a:solidFill>
                  <a:srgbClr val="0070C0"/>
                </a:solidFill>
              </a:rPr>
              <a:t>-</a:t>
            </a:r>
            <a:r>
              <a:rPr kumimoji="1" lang="en-US" altLang="ja-JP" sz="2000" b="1" dirty="0">
                <a:solidFill>
                  <a:srgbClr val="0070C0"/>
                </a:solidFill>
              </a:rPr>
              <a:t>p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</a:t>
            </a:r>
            <a:r>
              <a:rPr kumimoji="1" lang="en-US" altLang="ja-JP" sz="2000" b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baseline="30000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0</a:t>
            </a:r>
            <a:r>
              <a:rPr kumimoji="1" lang="en-US" altLang="ja-JP" sz="2000" b="1" dirty="0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L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: ~ 2.5 mb/Sr @ 1.0 </a:t>
            </a:r>
            <a:r>
              <a:rPr kumimoji="1" lang="en-US" altLang="ja-JP" sz="2000" b="1" dirty="0" err="1">
                <a:solidFill>
                  <a:srgbClr val="0070C0"/>
                </a:solidFill>
                <a:sym typeface="Wingdings" panose="05000000000000000000" pitchFamily="2" charset="2"/>
              </a:rPr>
              <a:t>Gev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/c, </a:t>
            </a:r>
            <a:r>
              <a:rPr kumimoji="1" lang="en-US" altLang="ja-JP" sz="2000" b="1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q</a:t>
            </a:r>
            <a:r>
              <a:rPr kumimoji="1" lang="en-US" altLang="ja-JP" sz="2000" b="1" baseline="-25000" dirty="0" err="1">
                <a:solidFill>
                  <a:srgbClr val="0070C0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p</a:t>
            </a:r>
            <a:r>
              <a:rPr kumimoji="1" lang="en-US" altLang="ja-JP" sz="2000" b="1" dirty="0">
                <a:solidFill>
                  <a:srgbClr val="0070C0"/>
                </a:solidFill>
                <a:sym typeface="Wingdings" panose="05000000000000000000" pitchFamily="2" charset="2"/>
              </a:rPr>
              <a:t> = 0 degree</a:t>
            </a:r>
            <a:endParaRPr kumimoji="1" lang="ja-JP" alt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19942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27D7EC-C03B-41A9-9A08-2F0587AB2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ja-JP" sz="4000" b="1" dirty="0">
                <a:latin typeface="+mn-lt"/>
              </a:rPr>
              <a:t>Recoil of </a:t>
            </a:r>
            <a:r>
              <a:rPr kumimoji="1" lang="en-US" altLang="ja-JP" sz="4000" b="1" baseline="30000" dirty="0">
                <a:latin typeface="+mn-lt"/>
              </a:rPr>
              <a:t>3</a:t>
            </a:r>
            <a:r>
              <a:rPr kumimoji="1" lang="en-US" altLang="ja-JP" sz="4000" b="1" baseline="-25000" dirty="0">
                <a:latin typeface="Symbol" panose="05050102010706020507" pitchFamily="18" charset="2"/>
              </a:rPr>
              <a:t>L</a:t>
            </a:r>
            <a:r>
              <a:rPr kumimoji="1" lang="en-US" altLang="ja-JP" sz="4000" b="1" dirty="0">
                <a:latin typeface="+mn-lt"/>
              </a:rPr>
              <a:t>H</a:t>
            </a:r>
            <a:endParaRPr kumimoji="1" lang="ja-JP" altLang="en-US" sz="4000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B9E0813-4096-4114-A2DB-CB31330E134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ja-JP" smtClean="0"/>
              <a:t>46</a:t>
            </a:fld>
            <a:endParaRPr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8015516-70F1-48FA-9D19-99870EFCE8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" y="1820653"/>
            <a:ext cx="4517558" cy="3156519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6B85D67-15B1-44DA-B3BB-355AB6D78D35}"/>
              </a:ext>
            </a:extLst>
          </p:cNvPr>
          <p:cNvSpPr txBox="1"/>
          <p:nvPr/>
        </p:nvSpPr>
        <p:spPr>
          <a:xfrm>
            <a:off x="1621161" y="2096852"/>
            <a:ext cx="2160240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/>
              <a:t>Stopping power </a:t>
            </a:r>
            <a:r>
              <a:rPr lang="en-US" altLang="ja-JP" sz="2000" b="1" dirty="0"/>
              <a:t>of liquid </a:t>
            </a:r>
            <a:r>
              <a:rPr lang="en-US" altLang="ja-JP" sz="2000" b="1" baseline="30000" dirty="0"/>
              <a:t>3</a:t>
            </a:r>
            <a:r>
              <a:rPr lang="en-US" altLang="ja-JP" sz="2000" b="1" dirty="0"/>
              <a:t>He target for recoiling </a:t>
            </a:r>
            <a:r>
              <a:rPr lang="en-US" altLang="ja-JP" sz="2000" b="1" baseline="30000" dirty="0"/>
              <a:t>3</a:t>
            </a:r>
            <a:r>
              <a:rPr lang="en-US" altLang="ja-JP" sz="2000" b="1" baseline="-25000" dirty="0">
                <a:latin typeface="Symbol" panose="05050102010706020507" pitchFamily="18" charset="2"/>
              </a:rPr>
              <a:t>L</a:t>
            </a:r>
            <a:r>
              <a:rPr lang="en-US" altLang="ja-JP" sz="2000" b="1" dirty="0"/>
              <a:t>H</a:t>
            </a:r>
            <a:endParaRPr kumimoji="1" lang="ja-JP" altLang="en-US" sz="2000" b="1" dirty="0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CC852FFA-773E-4537-8EC7-9065D769EC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56657"/>
            <a:ext cx="4608035" cy="3113819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DE2089F-0410-4F7B-9288-9397DB962F72}"/>
              </a:ext>
            </a:extLst>
          </p:cNvPr>
          <p:cNvSpPr txBox="1"/>
          <p:nvPr/>
        </p:nvSpPr>
        <p:spPr>
          <a:xfrm>
            <a:off x="6510835" y="3413566"/>
            <a:ext cx="2304255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b="1" dirty="0"/>
              <a:t>Slowing down of recoiling </a:t>
            </a:r>
            <a:r>
              <a:rPr lang="en-US" altLang="ja-JP" sz="2000" b="1" baseline="30000" dirty="0"/>
              <a:t>3</a:t>
            </a:r>
            <a:r>
              <a:rPr lang="en-US" altLang="ja-JP" sz="2000" b="1" baseline="-25000" dirty="0">
                <a:latin typeface="Symbol" panose="05050102010706020507" pitchFamily="18" charset="2"/>
              </a:rPr>
              <a:t>L</a:t>
            </a:r>
            <a:r>
              <a:rPr lang="en-US" altLang="ja-JP" sz="2000" b="1" dirty="0"/>
              <a:t>H within liquid 3He target</a:t>
            </a:r>
            <a:endParaRPr kumimoji="1" lang="ja-JP" altLang="en-US" sz="2000" b="1" dirty="0"/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EB4CCF4C-9A52-4C81-B650-5880498D805F}"/>
              </a:ext>
            </a:extLst>
          </p:cNvPr>
          <p:cNvSpPr/>
          <p:nvPr/>
        </p:nvSpPr>
        <p:spPr>
          <a:xfrm>
            <a:off x="5148064" y="3569271"/>
            <a:ext cx="504056" cy="101566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70E20F7-FB22-4D4B-9D73-00433678235C}"/>
              </a:ext>
            </a:extLst>
          </p:cNvPr>
          <p:cNvSpPr txBox="1"/>
          <p:nvPr/>
        </p:nvSpPr>
        <p:spPr>
          <a:xfrm>
            <a:off x="1439652" y="5135704"/>
            <a:ext cx="62953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b="1" i="1" baseline="30000" dirty="0"/>
              <a:t>3</a:t>
            </a:r>
            <a:r>
              <a:rPr lang="en-US" altLang="ja-JP" sz="3200" b="1" i="1" baseline="-25000" dirty="0">
                <a:latin typeface="Symbol" panose="05050102010706020507" pitchFamily="18" charset="2"/>
              </a:rPr>
              <a:t>L</a:t>
            </a:r>
            <a:r>
              <a:rPr lang="en-US" altLang="ja-JP" sz="3200" b="1" i="1" dirty="0"/>
              <a:t>H stops after 200ps within 1mm;</a:t>
            </a:r>
          </a:p>
          <a:p>
            <a:pPr algn="ctr"/>
            <a:r>
              <a:rPr lang="en-US" altLang="ja-JP" sz="3200" b="1" i="1" dirty="0"/>
              <a:t>the recoiling effects on lifetime and </a:t>
            </a:r>
            <a:r>
              <a:rPr lang="en-US" altLang="ja-JP" sz="3200" b="1" i="1" dirty="0">
                <a:latin typeface="Symbol" panose="05050102010706020507" pitchFamily="18" charset="2"/>
              </a:rPr>
              <a:t>p</a:t>
            </a:r>
            <a:r>
              <a:rPr lang="en-US" altLang="ja-JP" sz="3200" b="1" i="1" baseline="30000" dirty="0">
                <a:latin typeface="Symbol" panose="05050102010706020507" pitchFamily="18" charset="2"/>
              </a:rPr>
              <a:t>-</a:t>
            </a:r>
            <a:r>
              <a:rPr lang="en-US" altLang="ja-JP" sz="3200" b="1" i="1" dirty="0"/>
              <a:t> momentum is negligible</a:t>
            </a:r>
            <a:endParaRPr kumimoji="1" lang="ja-JP" altLang="en-US" sz="3200" dirty="0"/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43F0E54D-D7E8-4C81-83F5-F6C13ACA992A}"/>
              </a:ext>
            </a:extLst>
          </p:cNvPr>
          <p:cNvCxnSpPr>
            <a:stCxn id="18" idx="0"/>
            <a:endCxn id="17" idx="2"/>
          </p:cNvCxnSpPr>
          <p:nvPr/>
        </p:nvCxnSpPr>
        <p:spPr>
          <a:xfrm flipV="1">
            <a:off x="4587311" y="4584934"/>
            <a:ext cx="812781" cy="55077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4CA83A7-8B2A-4ACB-984E-17FB66140B8F}"/>
              </a:ext>
            </a:extLst>
          </p:cNvPr>
          <p:cNvSpPr txBox="1"/>
          <p:nvPr/>
        </p:nvSpPr>
        <p:spPr>
          <a:xfrm>
            <a:off x="2339752" y="1453141"/>
            <a:ext cx="4471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b="1" dirty="0">
                <a:solidFill>
                  <a:srgbClr val="FF0000"/>
                </a:solidFill>
              </a:rPr>
              <a:t>calculated with the SRIM package</a:t>
            </a:r>
            <a:endParaRPr kumimoji="1" lang="ja-JP" alt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399171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53E7DB-F48A-49D7-80A4-6072701A9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altLang="ja-JP" sz="6000" b="1" dirty="0">
                <a:latin typeface="+mn-lt"/>
              </a:rPr>
              <a:t>Backup Slides (2)</a:t>
            </a:r>
            <a:endParaRPr kumimoji="1" lang="ja-JP" altLang="en-US" sz="6000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B84A97-5B3E-4F7D-B373-EF5A37D9C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99958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793"/>
            <a:ext cx="7886700" cy="1325563"/>
          </a:xfrm>
        </p:spPr>
        <p:txBody>
          <a:bodyPr/>
          <a:lstStyle/>
          <a:p>
            <a:pPr algn="ctr"/>
            <a:r>
              <a:rPr lang="en-US" altLang="ja-JP" b="1" dirty="0">
                <a:latin typeface="+mn-lt"/>
              </a:rPr>
              <a:t>(K</a:t>
            </a:r>
            <a:r>
              <a:rPr lang="en-US" altLang="ja-JP" b="1" baseline="30000" dirty="0">
                <a:latin typeface="+mn-lt"/>
              </a:rPr>
              <a:t>-</a:t>
            </a:r>
            <a:r>
              <a:rPr lang="en-US" altLang="ja-JP" b="1" dirty="0">
                <a:latin typeface="+mn-lt"/>
              </a:rPr>
              <a:t>,</a:t>
            </a:r>
            <a:r>
              <a:rPr lang="en-US" altLang="ja-JP" b="1" dirty="0">
                <a:latin typeface="Symbol" panose="05050102010706020507" pitchFamily="18" charset="2"/>
              </a:rPr>
              <a:t>p</a:t>
            </a:r>
            <a:r>
              <a:rPr lang="en-US" altLang="ja-JP" b="1" baseline="30000" dirty="0">
                <a:latin typeface="Symbol" panose="05050102010706020507" pitchFamily="18" charset="2"/>
              </a:rPr>
              <a:t>0</a:t>
            </a:r>
            <a:r>
              <a:rPr lang="en-US" altLang="ja-JP" b="1" dirty="0">
                <a:latin typeface="+mn-lt"/>
              </a:rPr>
              <a:t>), (</a:t>
            </a:r>
            <a:r>
              <a:rPr lang="en-US" altLang="ja-JP" b="1" dirty="0">
                <a:latin typeface="Symbol" panose="05050102010706020507" pitchFamily="18" charset="2"/>
              </a:rPr>
              <a:t>p</a:t>
            </a:r>
            <a:r>
              <a:rPr lang="en-US" altLang="ja-JP" b="1" baseline="30000" dirty="0">
                <a:latin typeface="Symbol" panose="05050102010706020507" pitchFamily="18" charset="2"/>
              </a:rPr>
              <a:t>-</a:t>
            </a:r>
            <a:r>
              <a:rPr lang="en-US" altLang="ja-JP" b="1" dirty="0">
                <a:latin typeface="+mn-lt"/>
              </a:rPr>
              <a:t>,K</a:t>
            </a:r>
            <a:r>
              <a:rPr lang="en-US" altLang="ja-JP" b="1" baseline="30000" dirty="0">
                <a:latin typeface="+mn-lt"/>
              </a:rPr>
              <a:t>0</a:t>
            </a:r>
            <a:r>
              <a:rPr lang="en-US" altLang="ja-JP" b="1" dirty="0">
                <a:latin typeface="+mn-lt"/>
              </a:rPr>
              <a:t>), and (K</a:t>
            </a:r>
            <a:r>
              <a:rPr lang="en-US" altLang="ja-JP" b="1" baseline="30000" dirty="0">
                <a:latin typeface="+mn-lt"/>
              </a:rPr>
              <a:t>-</a:t>
            </a:r>
            <a:r>
              <a:rPr lang="en-US" altLang="ja-JP" b="1" dirty="0">
                <a:latin typeface="+mn-lt"/>
              </a:rPr>
              <a:t>,</a:t>
            </a:r>
            <a:r>
              <a:rPr lang="en-US" altLang="ja-JP" b="1" dirty="0">
                <a:latin typeface="Symbol" panose="05050102010706020507" pitchFamily="18" charset="2"/>
              </a:rPr>
              <a:t>p</a:t>
            </a:r>
            <a:r>
              <a:rPr lang="en-US" altLang="ja-JP" b="1" baseline="30000" dirty="0">
                <a:latin typeface="Symbol" panose="05050102010706020507" pitchFamily="18" charset="2"/>
              </a:rPr>
              <a:t>-</a:t>
            </a:r>
            <a:r>
              <a:rPr lang="en-US" altLang="ja-JP" b="1" dirty="0">
                <a:latin typeface="+mn-lt"/>
              </a:rPr>
              <a:t>)</a:t>
            </a:r>
            <a:br>
              <a:rPr lang="en-US" altLang="ja-JP" b="1" dirty="0">
                <a:latin typeface="+mn-lt"/>
              </a:rPr>
            </a:br>
            <a:r>
              <a:rPr lang="en-US" altLang="ja-JP" b="1" dirty="0">
                <a:latin typeface="+mn-lt"/>
              </a:rPr>
              <a:t>at K1.8BR</a:t>
            </a:r>
            <a:endParaRPr kumimoji="1" lang="ja-JP" altLang="en-US" b="1" dirty="0">
              <a:latin typeface="+mn-lt"/>
            </a:endParaRPr>
          </a:p>
        </p:txBody>
      </p:sp>
      <p:graphicFrame>
        <p:nvGraphicFramePr>
          <p:cNvPr id="5" name="コンテンツ プレースホルダー 4">
            <a:extLst>
              <a:ext uri="{FF2B5EF4-FFF2-40B4-BE49-F238E27FC236}">
                <a16:creationId xmlns:a16="http://schemas.microsoft.com/office/drawing/2014/main" id="{E11475D1-00E9-465A-A263-8C1720BD894F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179512" y="1825625"/>
          <a:ext cx="8712972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8243">
                  <a:extLst>
                    <a:ext uri="{9D8B030D-6E8A-4147-A177-3AD203B41FA5}">
                      <a16:colId xmlns:a16="http://schemas.microsoft.com/office/drawing/2014/main" val="893564917"/>
                    </a:ext>
                  </a:extLst>
                </a:gridCol>
                <a:gridCol w="2178243">
                  <a:extLst>
                    <a:ext uri="{9D8B030D-6E8A-4147-A177-3AD203B41FA5}">
                      <a16:colId xmlns:a16="http://schemas.microsoft.com/office/drawing/2014/main" val="3997289117"/>
                    </a:ext>
                  </a:extLst>
                </a:gridCol>
                <a:gridCol w="2178243">
                  <a:extLst>
                    <a:ext uri="{9D8B030D-6E8A-4147-A177-3AD203B41FA5}">
                      <a16:colId xmlns:a16="http://schemas.microsoft.com/office/drawing/2014/main" val="3264977789"/>
                    </a:ext>
                  </a:extLst>
                </a:gridCol>
                <a:gridCol w="2178243">
                  <a:extLst>
                    <a:ext uri="{9D8B030D-6E8A-4147-A177-3AD203B41FA5}">
                      <a16:colId xmlns:a16="http://schemas.microsoft.com/office/drawing/2014/main" val="422362201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2800" b="1" dirty="0">
                          <a:latin typeface="+mn-lt"/>
                        </a:rPr>
                        <a:t>(K</a:t>
                      </a:r>
                      <a:r>
                        <a:rPr lang="en-US" altLang="ja-JP" sz="2800" b="1" baseline="30000" dirty="0">
                          <a:latin typeface="+mn-lt"/>
                        </a:rPr>
                        <a:t>-</a:t>
                      </a:r>
                      <a:r>
                        <a:rPr lang="en-US" altLang="ja-JP" sz="2800" b="1" dirty="0">
                          <a:latin typeface="+mn-lt"/>
                        </a:rPr>
                        <a:t>,</a:t>
                      </a:r>
                      <a:r>
                        <a:rPr lang="en-US" altLang="ja-JP" sz="28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altLang="ja-JP" sz="2800" b="1" baseline="30000" dirty="0">
                          <a:latin typeface="Symbol" panose="05050102010706020507" pitchFamily="18" charset="2"/>
                        </a:rPr>
                        <a:t>0</a:t>
                      </a:r>
                      <a:r>
                        <a:rPr lang="en-US" altLang="ja-JP" sz="2800" b="1" dirty="0">
                          <a:latin typeface="+mn-lt"/>
                        </a:rPr>
                        <a:t>)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2800" b="1" dirty="0">
                          <a:latin typeface="+mn-lt"/>
                        </a:rPr>
                        <a:t>(</a:t>
                      </a:r>
                      <a:r>
                        <a:rPr lang="en-US" altLang="ja-JP" sz="28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altLang="ja-JP" sz="2800" b="1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altLang="ja-JP" sz="2800" b="1" dirty="0">
                          <a:latin typeface="+mn-lt"/>
                        </a:rPr>
                        <a:t>,K</a:t>
                      </a:r>
                      <a:r>
                        <a:rPr lang="en-US" altLang="ja-JP" sz="2800" b="1" baseline="30000" dirty="0">
                          <a:latin typeface="+mn-lt"/>
                        </a:rPr>
                        <a:t>0</a:t>
                      </a:r>
                      <a:r>
                        <a:rPr lang="en-US" altLang="ja-JP" sz="2800" b="1" dirty="0">
                          <a:latin typeface="+mn-lt"/>
                        </a:rPr>
                        <a:t>)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ja-JP" sz="2800" b="1" dirty="0">
                          <a:latin typeface="+mn-lt"/>
                        </a:rPr>
                        <a:t>(K</a:t>
                      </a:r>
                      <a:r>
                        <a:rPr lang="en-US" altLang="ja-JP" sz="2800" b="1" baseline="30000" dirty="0">
                          <a:latin typeface="+mn-lt"/>
                        </a:rPr>
                        <a:t>-</a:t>
                      </a:r>
                      <a:r>
                        <a:rPr lang="en-US" altLang="ja-JP" sz="2800" b="1" dirty="0">
                          <a:latin typeface="+mn-lt"/>
                        </a:rPr>
                        <a:t>,</a:t>
                      </a:r>
                      <a:r>
                        <a:rPr lang="en-US" altLang="ja-JP" sz="2800" b="1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lang="en-US" altLang="ja-JP" sz="2800" b="1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lang="en-US" altLang="ja-JP" sz="2800" b="1" dirty="0">
                          <a:latin typeface="+mn-lt"/>
                        </a:rPr>
                        <a:t>)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09781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Target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L</a:t>
                      </a:r>
                      <a:r>
                        <a:rPr kumimoji="1" lang="en-US" altLang="ja-JP" sz="2800" baseline="30000" dirty="0"/>
                        <a:t>3</a:t>
                      </a:r>
                      <a:r>
                        <a:rPr kumimoji="1" lang="en-US" altLang="ja-JP" sz="2800" dirty="0"/>
                        <a:t>He</a:t>
                      </a:r>
                      <a:endParaRPr kumimoji="1" lang="ja-JP" altLang="en-US" sz="2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L</a:t>
                      </a:r>
                      <a:r>
                        <a:rPr kumimoji="1" lang="en-US" altLang="ja-JP" sz="2800" baseline="30000" dirty="0"/>
                        <a:t>3</a:t>
                      </a:r>
                      <a:r>
                        <a:rPr kumimoji="1" lang="en-US" altLang="ja-JP" sz="2800" dirty="0"/>
                        <a:t>He</a:t>
                      </a:r>
                      <a:endParaRPr kumimoji="1" lang="ja-JP" altLang="en-US" sz="2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baseline="30000" dirty="0"/>
                        <a:t>7</a:t>
                      </a:r>
                      <a:r>
                        <a:rPr kumimoji="1" lang="en-US" altLang="ja-JP" sz="2800" dirty="0"/>
                        <a:t>Li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5470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Detector based on CDS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Symbol" panose="05050102010706020507" pitchFamily="18" charset="2"/>
                        </a:rPr>
                        <a:t>g</a:t>
                      </a:r>
                      <a:r>
                        <a:rPr kumimoji="1" lang="en-US" altLang="ja-JP" sz="2800" dirty="0"/>
                        <a:t> calorimeter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 err="1"/>
                        <a:t>Ushiwaka</a:t>
                      </a:r>
                      <a:r>
                        <a:rPr kumimoji="1" lang="en-US" altLang="ja-JP" sz="2800" dirty="0"/>
                        <a:t> + forward </a:t>
                      </a:r>
                      <a:r>
                        <a:rPr kumimoji="1" lang="en-US" altLang="ja-JP" sz="2800" dirty="0" err="1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800" baseline="30000" dirty="0" err="1">
                          <a:latin typeface="Symbol" panose="05050102010706020507" pitchFamily="18" charset="2"/>
                        </a:rPr>
                        <a:t>+</a:t>
                      </a:r>
                      <a:r>
                        <a:rPr kumimoji="1" lang="en-US" altLang="ja-JP" sz="2800" dirty="0" err="1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800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2800" dirty="0"/>
                        <a:t> spectrometer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 err="1"/>
                        <a:t>Ushiwaka</a:t>
                      </a:r>
                      <a:r>
                        <a:rPr kumimoji="1" lang="en-US" altLang="ja-JP" sz="2800" dirty="0"/>
                        <a:t> + forward </a:t>
                      </a:r>
                      <a:r>
                        <a:rPr kumimoji="1" lang="en-US" altLang="ja-JP" sz="28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800" baseline="30000" dirty="0"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1" lang="en-US" altLang="ja-JP" sz="2800" dirty="0"/>
                        <a:t> spectrometer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37521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Beam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2x10</a:t>
                      </a:r>
                      <a:r>
                        <a:rPr kumimoji="1" lang="en-US" altLang="ja-JP" sz="2800" baseline="30000" dirty="0"/>
                        <a:t>5</a:t>
                      </a:r>
                      <a:r>
                        <a:rPr kumimoji="1" lang="en-US" altLang="ja-JP" sz="2800" dirty="0"/>
                        <a:t> K</a:t>
                      </a:r>
                      <a:r>
                        <a:rPr kumimoji="1" lang="en-US" altLang="ja-JP" sz="2800" baseline="30000" dirty="0"/>
                        <a:t>-</a:t>
                      </a:r>
                      <a:endParaRPr kumimoji="1" lang="ja-JP" altLang="en-US" sz="2800" baseline="30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~10</a:t>
                      </a:r>
                      <a:r>
                        <a:rPr kumimoji="1" lang="en-US" altLang="ja-JP" sz="2800" baseline="30000" dirty="0"/>
                        <a:t>7</a:t>
                      </a:r>
                      <a:r>
                        <a:rPr kumimoji="1" lang="en-US" altLang="ja-JP" sz="2800" dirty="0"/>
                        <a:t> </a:t>
                      </a:r>
                      <a:r>
                        <a:rPr kumimoji="1" lang="en-US" altLang="ja-JP" sz="2800" dirty="0">
                          <a:latin typeface="Symbol" panose="05050102010706020507" pitchFamily="18" charset="2"/>
                        </a:rPr>
                        <a:t>p</a:t>
                      </a:r>
                      <a:r>
                        <a:rPr kumimoji="1" lang="en-US" altLang="ja-JP" sz="2800" baseline="30000" dirty="0">
                          <a:latin typeface="Symbol" panose="05050102010706020507" pitchFamily="18" charset="2"/>
                        </a:rPr>
                        <a:t>-</a:t>
                      </a:r>
                      <a:endParaRPr kumimoji="1" lang="ja-JP" altLang="en-US" sz="2800" baseline="30000" dirty="0">
                        <a:latin typeface="Symbol" panose="05050102010706020507" pitchFamily="18" charset="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2800" dirty="0"/>
                        <a:t>2x10</a:t>
                      </a:r>
                      <a:r>
                        <a:rPr kumimoji="1" lang="en-US" altLang="ja-JP" sz="2800" baseline="30000" dirty="0"/>
                        <a:t>5</a:t>
                      </a:r>
                      <a:r>
                        <a:rPr kumimoji="1" lang="en-US" altLang="ja-JP" sz="2800" dirty="0"/>
                        <a:t> K</a:t>
                      </a:r>
                      <a:r>
                        <a:rPr kumimoji="1" lang="en-US" altLang="ja-JP" sz="2800" baseline="30000" dirty="0"/>
                        <a:t>-</a:t>
                      </a:r>
                      <a:endParaRPr kumimoji="1" lang="ja-JP" altLang="en-US" sz="2800" baseline="30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92823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Remark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P73</a:t>
                      </a:r>
                      <a:endParaRPr kumimoji="1" lang="ja-JP" alt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Present BL cannot accept 10</a:t>
                      </a:r>
                      <a:r>
                        <a:rPr kumimoji="1" lang="en-US" altLang="ja-JP" sz="2400" b="1" baseline="300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kumimoji="1" lang="en-US" altLang="ja-JP" sz="2400" b="1" dirty="0">
                          <a:solidFill>
                            <a:srgbClr val="FF0000"/>
                          </a:solidFill>
                        </a:rPr>
                        <a:t> beam</a:t>
                      </a:r>
                      <a:endParaRPr kumimoji="1" lang="ja-JP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/>
                        <a:t>Trigger study is needed</a:t>
                      </a:r>
                      <a:endParaRPr kumimoji="1" lang="ja-JP" alt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92818612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650345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99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Human Resource</a:t>
            </a:r>
            <a:endParaRPr kumimoji="1" lang="ja-JP" altLang="en-US" b="1" dirty="0">
              <a:latin typeface="+mn-lt"/>
            </a:endParaRPr>
          </a:p>
        </p:txBody>
      </p:sp>
      <p:graphicFrame>
        <p:nvGraphicFramePr>
          <p:cNvPr id="6" name="コンテンツ プレースホルダー 5">
            <a:extLst>
              <a:ext uri="{FF2B5EF4-FFF2-40B4-BE49-F238E27FC236}">
                <a16:creationId xmlns:a16="http://schemas.microsoft.com/office/drawing/2014/main" id="{03F720FA-9447-488A-AA78-B85E3AA725B5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47" y="2096852"/>
          <a:ext cx="788670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4451">
                  <a:extLst>
                    <a:ext uri="{9D8B030D-6E8A-4147-A177-3AD203B41FA5}">
                      <a16:colId xmlns:a16="http://schemas.microsoft.com/office/drawing/2014/main" val="3718600235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3920651410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2422241612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1651164007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2792981739"/>
                    </a:ext>
                  </a:extLst>
                </a:gridCol>
                <a:gridCol w="1314451">
                  <a:extLst>
                    <a:ext uri="{9D8B030D-6E8A-4147-A177-3AD203B41FA5}">
                      <a16:colId xmlns:a16="http://schemas.microsoft.com/office/drawing/2014/main" val="1790392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RIKEN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JAEA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KEK (target)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Osaka-U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In total</a:t>
                      </a:r>
                      <a:endParaRPr kumimoji="1" lang="ja-JP" alt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886161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Staff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5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2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10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7602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Student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1+x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0+x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0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dirty="0"/>
                        <a:t>1+x</a:t>
                      </a:r>
                      <a:endParaRPr kumimoji="1" lang="ja-JP" alt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2+x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607043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In total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6+x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1+x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2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3+x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2400" b="1" dirty="0"/>
                        <a:t>12+x</a:t>
                      </a:r>
                      <a:endParaRPr kumimoji="1" lang="ja-JP" altLang="en-US" sz="2400" b="1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49954946"/>
                  </a:ext>
                </a:extLst>
              </a:tr>
            </a:tbl>
          </a:graphicData>
        </a:graphic>
      </p:graphicFrame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49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092C859-54C3-449A-AAD8-2CE2F53DDD62}"/>
              </a:ext>
            </a:extLst>
          </p:cNvPr>
          <p:cNvSpPr txBox="1"/>
          <p:nvPr/>
        </p:nvSpPr>
        <p:spPr>
          <a:xfrm>
            <a:off x="503548" y="1491171"/>
            <a:ext cx="8125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/>
              <a:t>for preparation and analysis at K1.8BR over the next few years</a:t>
            </a:r>
            <a:endParaRPr kumimoji="1" lang="ja-JP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89595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" name="グループ化 67">
            <a:extLst>
              <a:ext uri="{FF2B5EF4-FFF2-40B4-BE49-F238E27FC236}">
                <a16:creationId xmlns:a16="http://schemas.microsoft.com/office/drawing/2014/main" id="{7E455340-EEB9-4418-9918-EE54B8F01BA6}"/>
              </a:ext>
            </a:extLst>
          </p:cNvPr>
          <p:cNvGrpSpPr/>
          <p:nvPr/>
        </p:nvGrpSpPr>
        <p:grpSpPr>
          <a:xfrm>
            <a:off x="8393708" y="2084083"/>
            <a:ext cx="432048" cy="945467"/>
            <a:chOff x="6732240" y="4146098"/>
            <a:chExt cx="720080" cy="1498527"/>
          </a:xfrm>
        </p:grpSpPr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DF38D7EC-EEEA-4CB7-95E9-98DE5F17B215}"/>
                </a:ext>
              </a:extLst>
            </p:cNvPr>
            <p:cNvSpPr/>
            <p:nvPr/>
          </p:nvSpPr>
          <p:spPr>
            <a:xfrm>
              <a:off x="6738539" y="4146098"/>
              <a:ext cx="713781" cy="14985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正方形/長方形 69">
              <a:extLst>
                <a:ext uri="{FF2B5EF4-FFF2-40B4-BE49-F238E27FC236}">
                  <a16:creationId xmlns:a16="http://schemas.microsoft.com/office/drawing/2014/main" id="{40337CBA-6875-406E-AE08-D98D8E7E0278}"/>
                </a:ext>
              </a:extLst>
            </p:cNvPr>
            <p:cNvSpPr/>
            <p:nvPr/>
          </p:nvSpPr>
          <p:spPr>
            <a:xfrm>
              <a:off x="6732240" y="4253749"/>
              <a:ext cx="540060" cy="128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71" name="テキスト ボックス 70">
            <a:extLst>
              <a:ext uri="{FF2B5EF4-FFF2-40B4-BE49-F238E27FC236}">
                <a16:creationId xmlns:a16="http://schemas.microsoft.com/office/drawing/2014/main" id="{B295F256-B561-4094-A5E6-EF194F1FF505}"/>
              </a:ext>
            </a:extLst>
          </p:cNvPr>
          <p:cNvSpPr txBox="1"/>
          <p:nvPr/>
        </p:nvSpPr>
        <p:spPr>
          <a:xfrm>
            <a:off x="7056276" y="1296053"/>
            <a:ext cx="2152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calorimeter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Experimental Principle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5" name="Oval 62">
            <a:extLst>
              <a:ext uri="{FF2B5EF4-FFF2-40B4-BE49-F238E27FC236}">
                <a16:creationId xmlns:a16="http://schemas.microsoft.com/office/drawing/2014/main" id="{167A388B-8680-42D9-BB2F-1E42A5BD20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3650" y="24320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B0D82558-E70B-41B6-94E8-D48D5ED4FB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6725" y="2563813"/>
            <a:ext cx="576263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18C5D3A3-1C31-4FE5-84E2-6011DA2DB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238" y="2419350"/>
            <a:ext cx="288925" cy="288925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9BC4E864-0A43-402E-B796-19C5AAD2A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1741488"/>
            <a:ext cx="5207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>
                <a:solidFill>
                  <a:schemeClr val="folHlink"/>
                </a:solidFill>
                <a:latin typeface="Tahoma" pitchFamily="34" charset="0"/>
              </a:rPr>
              <a:t>K</a:t>
            </a:r>
            <a:r>
              <a:rPr lang="en-US" altLang="ja-JP" sz="3200" b="0" baseline="30000">
                <a:solidFill>
                  <a:schemeClr val="folHlink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10" name="Text Box 10">
            <a:extLst>
              <a:ext uri="{FF2B5EF4-FFF2-40B4-BE49-F238E27FC236}">
                <a16:creationId xmlns:a16="http://schemas.microsoft.com/office/drawing/2014/main" id="{29597412-D4DA-4990-98D7-F25A79274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6363" y="1555750"/>
            <a:ext cx="81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baseline="30000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en-US" altLang="ja-JP" sz="3200" b="0">
                <a:solidFill>
                  <a:schemeClr val="hlink"/>
                </a:solidFill>
                <a:latin typeface="Tahoma" pitchFamily="34" charset="0"/>
              </a:rPr>
              <a:t>He</a:t>
            </a:r>
          </a:p>
        </p:txBody>
      </p:sp>
      <p:sp>
        <p:nvSpPr>
          <p:cNvPr id="12" name="AutoShape 41">
            <a:extLst>
              <a:ext uri="{FF2B5EF4-FFF2-40B4-BE49-F238E27FC236}">
                <a16:creationId xmlns:a16="http://schemas.microsoft.com/office/drawing/2014/main" id="{0458D2F6-0F05-449D-A14A-C054776C81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1915" y="2271713"/>
            <a:ext cx="786035" cy="647700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Text Box 42">
            <a:extLst>
              <a:ext uri="{FF2B5EF4-FFF2-40B4-BE49-F238E27FC236}">
                <a16:creationId xmlns:a16="http://schemas.microsoft.com/office/drawing/2014/main" id="{903CE4D1-226D-415B-BC84-531C76070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222" y="1784351"/>
            <a:ext cx="15462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0" dirty="0">
                <a:latin typeface="Tahoma" pitchFamily="34" charset="0"/>
              </a:rPr>
              <a:t>Formation</a:t>
            </a:r>
          </a:p>
        </p:txBody>
      </p:sp>
      <p:sp>
        <p:nvSpPr>
          <p:cNvPr id="18" name="AutoShape 24">
            <a:extLst>
              <a:ext uri="{FF2B5EF4-FFF2-40B4-BE49-F238E27FC236}">
                <a16:creationId xmlns:a16="http://schemas.microsoft.com/office/drawing/2014/main" id="{6B6CB1AB-F7D9-4185-85B1-FE80F9BBD857}"/>
              </a:ext>
            </a:extLst>
          </p:cNvPr>
          <p:cNvSpPr>
            <a:spLocks noChangeArrowheads="1"/>
          </p:cNvSpPr>
          <p:nvPr/>
        </p:nvSpPr>
        <p:spPr bwMode="auto">
          <a:xfrm rot="2983643">
            <a:off x="3421425" y="3152500"/>
            <a:ext cx="503127" cy="1228943"/>
          </a:xfrm>
          <a:prstGeom prst="downArrow">
            <a:avLst>
              <a:gd name="adj1" fmla="val 32685"/>
              <a:gd name="adj2" fmla="val 10806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9" name="Text Box 37">
            <a:extLst>
              <a:ext uri="{FF2B5EF4-FFF2-40B4-BE49-F238E27FC236}">
                <a16:creationId xmlns:a16="http://schemas.microsoft.com/office/drawing/2014/main" id="{8DAB2BB2-538A-4214-A554-949A77598A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326" y="3662734"/>
            <a:ext cx="1005287" cy="4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400" b="0" dirty="0">
                <a:latin typeface="Tahoma" pitchFamily="34" charset="0"/>
              </a:rPr>
              <a:t>Decay</a:t>
            </a:r>
          </a:p>
        </p:txBody>
      </p:sp>
      <p:sp>
        <p:nvSpPr>
          <p:cNvPr id="20" name="Oval 57">
            <a:extLst>
              <a:ext uri="{FF2B5EF4-FFF2-40B4-BE49-F238E27FC236}">
                <a16:creationId xmlns:a16="http://schemas.microsoft.com/office/drawing/2014/main" id="{1C11CA79-0F44-41A8-A5E7-B33F97C5C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8600" y="2124075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" name="Text Box 17">
            <a:extLst>
              <a:ext uri="{FF2B5EF4-FFF2-40B4-BE49-F238E27FC236}">
                <a16:creationId xmlns:a16="http://schemas.microsoft.com/office/drawing/2014/main" id="{D642B97F-678E-4463-8BF8-56E5A868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6376" y="1506858"/>
            <a:ext cx="12222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ja-JP" sz="2800" b="1" baseline="30000" dirty="0">
                <a:solidFill>
                  <a:schemeClr val="tx2"/>
                </a:solidFill>
                <a:latin typeface="Tahoma" pitchFamily="34" charset="0"/>
              </a:rPr>
              <a:t>3</a:t>
            </a:r>
            <a:r>
              <a:rPr lang="en-US" altLang="ja-JP" sz="2800" b="1" baseline="-25000" dirty="0">
                <a:solidFill>
                  <a:schemeClr val="tx2"/>
                </a:solidFill>
                <a:latin typeface="Symbol" panose="05050102010706020507" pitchFamily="18" charset="2"/>
              </a:rPr>
              <a:t>L</a:t>
            </a:r>
            <a:r>
              <a:rPr lang="en-US" altLang="ja-JP" sz="2800" b="1" dirty="0">
                <a:solidFill>
                  <a:schemeClr val="tx2"/>
                </a:solidFill>
                <a:latin typeface="Tahoma" pitchFamily="34" charset="0"/>
              </a:rPr>
              <a:t>H</a:t>
            </a:r>
          </a:p>
        </p:txBody>
      </p:sp>
      <p:sp>
        <p:nvSpPr>
          <p:cNvPr id="25" name="Oval 12">
            <a:extLst>
              <a:ext uri="{FF2B5EF4-FFF2-40B4-BE49-F238E27FC236}">
                <a16:creationId xmlns:a16="http://schemas.microsoft.com/office/drawing/2014/main" id="{B3F98546-D61B-440F-8BF2-8DC6E011B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2159" y="2408500"/>
            <a:ext cx="288925" cy="288925"/>
          </a:xfrm>
          <a:prstGeom prst="ellipse">
            <a:avLst/>
          </a:prstGeom>
          <a:gradFill rotWithShape="1">
            <a:gsLst>
              <a:gs pos="0">
                <a:srgbClr val="00B0F0"/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6" name="Line 18">
            <a:extLst>
              <a:ext uri="{FF2B5EF4-FFF2-40B4-BE49-F238E27FC236}">
                <a16:creationId xmlns:a16="http://schemas.microsoft.com/office/drawing/2014/main" id="{41343705-8872-428C-B22C-5B80B0BAE54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120112" y="2565399"/>
            <a:ext cx="510416" cy="0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27" name="Text Box 19">
            <a:extLst>
              <a:ext uri="{FF2B5EF4-FFF2-40B4-BE49-F238E27FC236}">
                <a16:creationId xmlns:a16="http://schemas.microsoft.com/office/drawing/2014/main" id="{5428FB84-AD80-490B-92C4-EA7AFD70E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2607" y="1823725"/>
            <a:ext cx="5613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dirty="0">
                <a:solidFill>
                  <a:schemeClr val="hlink"/>
                </a:solidFill>
                <a:latin typeface="Symbol" panose="05050102010706020507" pitchFamily="18" charset="2"/>
              </a:rPr>
              <a:t>p</a:t>
            </a:r>
            <a:r>
              <a:rPr lang="en-US" altLang="ja-JP" sz="3200" b="0" baseline="30000" dirty="0">
                <a:solidFill>
                  <a:schemeClr val="hlink"/>
                </a:solidFill>
                <a:latin typeface="Tahoma" pitchFamily="34" charset="0"/>
              </a:rPr>
              <a:t>0</a:t>
            </a:r>
          </a:p>
        </p:txBody>
      </p:sp>
      <p:sp>
        <p:nvSpPr>
          <p:cNvPr id="28" name="Oval 22">
            <a:extLst>
              <a:ext uri="{FF2B5EF4-FFF2-40B4-BE49-F238E27FC236}">
                <a16:creationId xmlns:a16="http://schemas.microsoft.com/office/drawing/2014/main" id="{EBBDFA36-FD06-40BF-BF77-7F6A9005F0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2652" y="1411288"/>
            <a:ext cx="1584325" cy="2087562"/>
          </a:xfrm>
          <a:prstGeom prst="ellipse">
            <a:avLst/>
          </a:prstGeom>
          <a:noFill/>
          <a:ln w="28575">
            <a:solidFill>
              <a:srgbClr val="FF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" name="Oval 61">
            <a:extLst>
              <a:ext uri="{FF2B5EF4-FFF2-40B4-BE49-F238E27FC236}">
                <a16:creationId xmlns:a16="http://schemas.microsoft.com/office/drawing/2014/main" id="{E5887883-A709-419F-8C65-331C5EE430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900" y="2457450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6" name="Line 27">
            <a:extLst>
              <a:ext uri="{FF2B5EF4-FFF2-40B4-BE49-F238E27FC236}">
                <a16:creationId xmlns:a16="http://schemas.microsoft.com/office/drawing/2014/main" id="{3F1309B6-79C9-4409-9C09-B3E543BE9B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3567" y="5776897"/>
            <a:ext cx="918547" cy="12191"/>
          </a:xfrm>
          <a:prstGeom prst="line">
            <a:avLst/>
          </a:prstGeom>
          <a:noFill/>
          <a:ln w="57150">
            <a:solidFill>
              <a:schemeClr val="hlink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ja-JP" altLang="en-US"/>
          </a:p>
        </p:txBody>
      </p:sp>
      <p:sp>
        <p:nvSpPr>
          <p:cNvPr id="40" name="Oval 32">
            <a:extLst>
              <a:ext uri="{FF2B5EF4-FFF2-40B4-BE49-F238E27FC236}">
                <a16:creationId xmlns:a16="http://schemas.microsoft.com/office/drawing/2014/main" id="{8C24199D-AA45-48D9-BED2-5978515F5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7624" y="5644625"/>
            <a:ext cx="288925" cy="288925"/>
          </a:xfrm>
          <a:prstGeom prst="ellipse">
            <a:avLst/>
          </a:prstGeom>
          <a:gradFill rotWithShape="1">
            <a:gsLst>
              <a:gs pos="0">
                <a:srgbClr val="00B0F0"/>
              </a:gs>
              <a:gs pos="100000">
                <a:srgbClr val="002060"/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4" name="Text Box 36">
            <a:extLst>
              <a:ext uri="{FF2B5EF4-FFF2-40B4-BE49-F238E27FC236}">
                <a16:creationId xmlns:a16="http://schemas.microsoft.com/office/drawing/2014/main" id="{515047C1-ABB3-41BA-A053-D575743D3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238" y="5080456"/>
            <a:ext cx="5048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dirty="0">
                <a:solidFill>
                  <a:srgbClr val="33CC33"/>
                </a:solidFill>
                <a:latin typeface="Symbol" pitchFamily="18" charset="2"/>
              </a:rPr>
              <a:t>p</a:t>
            </a:r>
            <a:r>
              <a:rPr lang="en-US" altLang="ja-JP" sz="3200" b="0" baseline="30000" dirty="0">
                <a:solidFill>
                  <a:srgbClr val="33CC33"/>
                </a:solidFill>
                <a:latin typeface="Tahoma" pitchFamily="34" charset="0"/>
              </a:rPr>
              <a:t>-</a:t>
            </a:r>
          </a:p>
        </p:txBody>
      </p:sp>
      <p:sp>
        <p:nvSpPr>
          <p:cNvPr id="45" name="Rectangle 43">
            <a:extLst>
              <a:ext uri="{FF2B5EF4-FFF2-40B4-BE49-F238E27FC236}">
                <a16:creationId xmlns:a16="http://schemas.microsoft.com/office/drawing/2014/main" id="{75787616-7510-4989-898C-51BB91AAD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00" y="4560364"/>
            <a:ext cx="4814972" cy="2160587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46" name="Text Box 49">
            <a:extLst>
              <a:ext uri="{FF2B5EF4-FFF2-40B4-BE49-F238E27FC236}">
                <a16:creationId xmlns:a16="http://schemas.microsoft.com/office/drawing/2014/main" id="{8943CA63-2A2E-42E3-9064-699C68BA4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516" y="4163489"/>
            <a:ext cx="45293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2000" b="0" dirty="0">
                <a:solidFill>
                  <a:schemeClr val="tx2"/>
                </a:solidFill>
                <a:latin typeface="Tahoma" pitchFamily="34" charset="0"/>
              </a:rPr>
              <a:t>charged 2-body decay “</a:t>
            </a:r>
            <a:r>
              <a:rPr lang="en-US" altLang="ja-JP" sz="2000" dirty="0">
                <a:solidFill>
                  <a:schemeClr val="tx2"/>
                </a:solidFill>
                <a:latin typeface="Tahoma" pitchFamily="34" charset="0"/>
              </a:rPr>
              <a:t>almost</a:t>
            </a:r>
            <a:r>
              <a:rPr lang="en-US" altLang="ja-JP" sz="2000" b="0" dirty="0">
                <a:solidFill>
                  <a:schemeClr val="tx2"/>
                </a:solidFill>
                <a:latin typeface="Tahoma" pitchFamily="34" charset="0"/>
              </a:rPr>
              <a:t>” at rest</a:t>
            </a:r>
          </a:p>
        </p:txBody>
      </p:sp>
      <p:sp>
        <p:nvSpPr>
          <p:cNvPr id="50" name="Oval 62">
            <a:extLst>
              <a:ext uri="{FF2B5EF4-FFF2-40B4-BE49-F238E27FC236}">
                <a16:creationId xmlns:a16="http://schemas.microsoft.com/office/drawing/2014/main" id="{D706B017-E0E7-4103-8DD1-3C5171D6C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3822" y="2348285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1" name="Oval 57">
            <a:extLst>
              <a:ext uri="{FF2B5EF4-FFF2-40B4-BE49-F238E27FC236}">
                <a16:creationId xmlns:a16="http://schemas.microsoft.com/office/drawing/2014/main" id="{C410EFC5-2B06-42B3-A843-B4A9D1D95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38772" y="2040310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3" name="Oval 25">
            <a:extLst>
              <a:ext uri="{FF2B5EF4-FFF2-40B4-BE49-F238E27FC236}">
                <a16:creationId xmlns:a16="http://schemas.microsoft.com/office/drawing/2014/main" id="{08A245CE-EE4D-41BC-B66A-1A97D7D57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500" y="2381585"/>
            <a:ext cx="647700" cy="6477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" name="Oval 62">
            <a:extLst>
              <a:ext uri="{FF2B5EF4-FFF2-40B4-BE49-F238E27FC236}">
                <a16:creationId xmlns:a16="http://schemas.microsoft.com/office/drawing/2014/main" id="{9318E672-AA8B-4FB3-93D9-48827E659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261" y="5575458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5" name="Text Box 10">
            <a:extLst>
              <a:ext uri="{FF2B5EF4-FFF2-40B4-BE49-F238E27FC236}">
                <a16:creationId xmlns:a16="http://schemas.microsoft.com/office/drawing/2014/main" id="{B5D283FC-C807-46A6-AA4B-58B1C20851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974" y="4699158"/>
            <a:ext cx="8191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ja-JP" sz="3200" b="0" baseline="30000">
                <a:solidFill>
                  <a:schemeClr val="hlink"/>
                </a:solidFill>
                <a:latin typeface="Tahoma" pitchFamily="34" charset="0"/>
              </a:rPr>
              <a:t>3</a:t>
            </a:r>
            <a:r>
              <a:rPr lang="en-US" altLang="ja-JP" sz="3200" b="0">
                <a:solidFill>
                  <a:schemeClr val="hlink"/>
                </a:solidFill>
                <a:latin typeface="Tahoma" pitchFamily="34" charset="0"/>
              </a:rPr>
              <a:t>He</a:t>
            </a:r>
          </a:p>
        </p:txBody>
      </p:sp>
      <p:sp>
        <p:nvSpPr>
          <p:cNvPr id="56" name="Oval 57">
            <a:extLst>
              <a:ext uri="{FF2B5EF4-FFF2-40B4-BE49-F238E27FC236}">
                <a16:creationId xmlns:a16="http://schemas.microsoft.com/office/drawing/2014/main" id="{7227FBA6-107C-4576-930A-D267D5D3E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211" y="5267483"/>
            <a:ext cx="647700" cy="647700"/>
          </a:xfrm>
          <a:prstGeom prst="ellipse">
            <a:avLst/>
          </a:prstGeom>
          <a:gradFill rotWithShape="1">
            <a:gsLst>
              <a:gs pos="0">
                <a:srgbClr val="00B050"/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7" name="Oval 61">
            <a:extLst>
              <a:ext uri="{FF2B5EF4-FFF2-40B4-BE49-F238E27FC236}">
                <a16:creationId xmlns:a16="http://schemas.microsoft.com/office/drawing/2014/main" id="{07E2C27A-4EF0-4FB4-98A7-7DFBD0A01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7511" y="5600858"/>
            <a:ext cx="649288" cy="649288"/>
          </a:xfrm>
          <a:prstGeom prst="ellipse">
            <a:avLst/>
          </a:prstGeom>
          <a:gradFill rotWithShape="1">
            <a:gsLst>
              <a:gs pos="0">
                <a:srgbClr val="FF99FF"/>
              </a:gs>
              <a:gs pos="100000">
                <a:srgbClr val="FF99FF">
                  <a:gamma/>
                  <a:shade val="46275"/>
                  <a:invGamma/>
                </a:srgbClr>
              </a:gs>
            </a:gsLst>
            <a:path path="shape">
              <a:fillToRect l="50000" t="50000" r="50000" b="50000"/>
            </a:path>
          </a:gradFill>
          <a:ln w="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8" name="テキスト ボックス 57">
            <a:extLst>
              <a:ext uri="{FF2B5EF4-FFF2-40B4-BE49-F238E27FC236}">
                <a16:creationId xmlns:a16="http://schemas.microsoft.com/office/drawing/2014/main" id="{D5AE3C56-2AAE-410B-A2E6-474D93E4848E}"/>
              </a:ext>
            </a:extLst>
          </p:cNvPr>
          <p:cNvSpPr txBox="1"/>
          <p:nvPr/>
        </p:nvSpPr>
        <p:spPr>
          <a:xfrm>
            <a:off x="5193564" y="3039343"/>
            <a:ext cx="1544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~0.9 GeV/c</a:t>
            </a:r>
            <a:endParaRPr kumimoji="1" lang="ja-JP" altLang="en-US" sz="2400" dirty="0"/>
          </a:p>
        </p:txBody>
      </p:sp>
      <p:sp>
        <p:nvSpPr>
          <p:cNvPr id="59" name="テキスト ボックス 58">
            <a:extLst>
              <a:ext uri="{FF2B5EF4-FFF2-40B4-BE49-F238E27FC236}">
                <a16:creationId xmlns:a16="http://schemas.microsoft.com/office/drawing/2014/main" id="{7F36BEA4-84DC-4D7C-9C65-D54F36260405}"/>
              </a:ext>
            </a:extLst>
          </p:cNvPr>
          <p:cNvSpPr txBox="1"/>
          <p:nvPr/>
        </p:nvSpPr>
        <p:spPr>
          <a:xfrm>
            <a:off x="1350846" y="5911326"/>
            <a:ext cx="2213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400" b="1" dirty="0">
                <a:highlight>
                  <a:srgbClr val="FFFF00"/>
                </a:highlight>
              </a:rPr>
              <a:t>mono-energetic</a:t>
            </a:r>
          </a:p>
          <a:p>
            <a:pPr algn="ctr"/>
            <a:r>
              <a:rPr kumimoji="1" lang="en-US" altLang="ja-JP" sz="2400" b="1" dirty="0">
                <a:highlight>
                  <a:srgbClr val="FFFF00"/>
                </a:highlight>
              </a:rPr>
              <a:t>~114 MeV/c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62" name="フリーフォーム: 図形 61">
            <a:extLst>
              <a:ext uri="{FF2B5EF4-FFF2-40B4-BE49-F238E27FC236}">
                <a16:creationId xmlns:a16="http://schemas.microsoft.com/office/drawing/2014/main" id="{6B3F88D6-66B0-4257-9AF6-BE8BB927D103}"/>
              </a:ext>
            </a:extLst>
          </p:cNvPr>
          <p:cNvSpPr/>
          <p:nvPr/>
        </p:nvSpPr>
        <p:spPr>
          <a:xfrm rot="7899558">
            <a:off x="6908378" y="2343510"/>
            <a:ext cx="541843" cy="106742"/>
          </a:xfrm>
          <a:custGeom>
            <a:avLst/>
            <a:gdLst>
              <a:gd name="connsiteX0" fmla="*/ 0 w 5041392"/>
              <a:gd name="connsiteY0" fmla="*/ 359664 h 737617"/>
              <a:gd name="connsiteX1" fmla="*/ 701040 w 5041392"/>
              <a:gd name="connsiteY1" fmla="*/ 12192 h 737617"/>
              <a:gd name="connsiteX2" fmla="*/ 1456944 w 5041392"/>
              <a:gd name="connsiteY2" fmla="*/ 737616 h 737617"/>
              <a:gd name="connsiteX3" fmla="*/ 2139696 w 5041392"/>
              <a:gd name="connsiteY3" fmla="*/ 6096 h 737617"/>
              <a:gd name="connsiteX4" fmla="*/ 2846832 w 5041392"/>
              <a:gd name="connsiteY4" fmla="*/ 731520 h 737617"/>
              <a:gd name="connsiteX5" fmla="*/ 3572256 w 5041392"/>
              <a:gd name="connsiteY5" fmla="*/ 0 h 737617"/>
              <a:gd name="connsiteX6" fmla="*/ 4291584 w 5041392"/>
              <a:gd name="connsiteY6" fmla="*/ 731520 h 737617"/>
              <a:gd name="connsiteX7" fmla="*/ 5041392 w 5041392"/>
              <a:gd name="connsiteY7" fmla="*/ 347472 h 737617"/>
              <a:gd name="connsiteX8" fmla="*/ 5041392 w 5041392"/>
              <a:gd name="connsiteY8" fmla="*/ 347472 h 7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1392" h="737617">
                <a:moveTo>
                  <a:pt x="0" y="359664"/>
                </a:moveTo>
                <a:cubicBezTo>
                  <a:pt x="229108" y="154432"/>
                  <a:pt x="458216" y="-50800"/>
                  <a:pt x="701040" y="12192"/>
                </a:cubicBezTo>
                <a:cubicBezTo>
                  <a:pt x="943864" y="75184"/>
                  <a:pt x="1217168" y="738632"/>
                  <a:pt x="1456944" y="737616"/>
                </a:cubicBezTo>
                <a:cubicBezTo>
                  <a:pt x="1696720" y="736600"/>
                  <a:pt x="1908048" y="7112"/>
                  <a:pt x="2139696" y="6096"/>
                </a:cubicBezTo>
                <a:cubicBezTo>
                  <a:pt x="2371344" y="5080"/>
                  <a:pt x="2608072" y="732536"/>
                  <a:pt x="2846832" y="731520"/>
                </a:cubicBezTo>
                <a:cubicBezTo>
                  <a:pt x="3085592" y="730504"/>
                  <a:pt x="3331464" y="0"/>
                  <a:pt x="3572256" y="0"/>
                </a:cubicBezTo>
                <a:cubicBezTo>
                  <a:pt x="3813048" y="0"/>
                  <a:pt x="4046728" y="673608"/>
                  <a:pt x="4291584" y="731520"/>
                </a:cubicBezTo>
                <a:cubicBezTo>
                  <a:pt x="4536440" y="789432"/>
                  <a:pt x="5041392" y="347472"/>
                  <a:pt x="5041392" y="347472"/>
                </a:cubicBezTo>
                <a:lnTo>
                  <a:pt x="5041392" y="347472"/>
                </a:lnTo>
              </a:path>
            </a:pathLst>
          </a:custGeom>
          <a:noFill/>
          <a:ln w="25400">
            <a:solidFill>
              <a:schemeClr val="tx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3" name="フリーフォーム: 図形 62">
            <a:extLst>
              <a:ext uri="{FF2B5EF4-FFF2-40B4-BE49-F238E27FC236}">
                <a16:creationId xmlns:a16="http://schemas.microsoft.com/office/drawing/2014/main" id="{DDD0D92D-6332-46B2-A150-D80FC560AC16}"/>
              </a:ext>
            </a:extLst>
          </p:cNvPr>
          <p:cNvSpPr/>
          <p:nvPr/>
        </p:nvSpPr>
        <p:spPr>
          <a:xfrm rot="10800000">
            <a:off x="7020272" y="2492896"/>
            <a:ext cx="1441282" cy="141870"/>
          </a:xfrm>
          <a:custGeom>
            <a:avLst/>
            <a:gdLst>
              <a:gd name="connsiteX0" fmla="*/ 0 w 5041392"/>
              <a:gd name="connsiteY0" fmla="*/ 359664 h 737617"/>
              <a:gd name="connsiteX1" fmla="*/ 701040 w 5041392"/>
              <a:gd name="connsiteY1" fmla="*/ 12192 h 737617"/>
              <a:gd name="connsiteX2" fmla="*/ 1456944 w 5041392"/>
              <a:gd name="connsiteY2" fmla="*/ 737616 h 737617"/>
              <a:gd name="connsiteX3" fmla="*/ 2139696 w 5041392"/>
              <a:gd name="connsiteY3" fmla="*/ 6096 h 737617"/>
              <a:gd name="connsiteX4" fmla="*/ 2846832 w 5041392"/>
              <a:gd name="connsiteY4" fmla="*/ 731520 h 737617"/>
              <a:gd name="connsiteX5" fmla="*/ 3572256 w 5041392"/>
              <a:gd name="connsiteY5" fmla="*/ 0 h 737617"/>
              <a:gd name="connsiteX6" fmla="*/ 4291584 w 5041392"/>
              <a:gd name="connsiteY6" fmla="*/ 731520 h 737617"/>
              <a:gd name="connsiteX7" fmla="*/ 5041392 w 5041392"/>
              <a:gd name="connsiteY7" fmla="*/ 347472 h 737617"/>
              <a:gd name="connsiteX8" fmla="*/ 5041392 w 5041392"/>
              <a:gd name="connsiteY8" fmla="*/ 347472 h 737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41392" h="737617">
                <a:moveTo>
                  <a:pt x="0" y="359664"/>
                </a:moveTo>
                <a:cubicBezTo>
                  <a:pt x="229108" y="154432"/>
                  <a:pt x="458216" y="-50800"/>
                  <a:pt x="701040" y="12192"/>
                </a:cubicBezTo>
                <a:cubicBezTo>
                  <a:pt x="943864" y="75184"/>
                  <a:pt x="1217168" y="738632"/>
                  <a:pt x="1456944" y="737616"/>
                </a:cubicBezTo>
                <a:cubicBezTo>
                  <a:pt x="1696720" y="736600"/>
                  <a:pt x="1908048" y="7112"/>
                  <a:pt x="2139696" y="6096"/>
                </a:cubicBezTo>
                <a:cubicBezTo>
                  <a:pt x="2371344" y="5080"/>
                  <a:pt x="2608072" y="732536"/>
                  <a:pt x="2846832" y="731520"/>
                </a:cubicBezTo>
                <a:cubicBezTo>
                  <a:pt x="3085592" y="730504"/>
                  <a:pt x="3331464" y="0"/>
                  <a:pt x="3572256" y="0"/>
                </a:cubicBezTo>
                <a:cubicBezTo>
                  <a:pt x="3813048" y="0"/>
                  <a:pt x="4046728" y="673608"/>
                  <a:pt x="4291584" y="731520"/>
                </a:cubicBezTo>
                <a:cubicBezTo>
                  <a:pt x="4536440" y="789432"/>
                  <a:pt x="5041392" y="347472"/>
                  <a:pt x="5041392" y="347472"/>
                </a:cubicBezTo>
                <a:lnTo>
                  <a:pt x="5041392" y="347472"/>
                </a:lnTo>
              </a:path>
            </a:pathLst>
          </a:custGeom>
          <a:noFill/>
          <a:ln w="25400">
            <a:solidFill>
              <a:schemeClr val="tx1"/>
            </a:solidFill>
            <a:head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66" name="グループ化 65">
            <a:extLst>
              <a:ext uri="{FF2B5EF4-FFF2-40B4-BE49-F238E27FC236}">
                <a16:creationId xmlns:a16="http://schemas.microsoft.com/office/drawing/2014/main" id="{A2B4CC22-8C55-40BF-96BF-5E4A746278DC}"/>
              </a:ext>
            </a:extLst>
          </p:cNvPr>
          <p:cNvGrpSpPr/>
          <p:nvPr/>
        </p:nvGrpSpPr>
        <p:grpSpPr>
          <a:xfrm>
            <a:off x="3570127" y="5316353"/>
            <a:ext cx="432048" cy="945467"/>
            <a:chOff x="6732240" y="4146098"/>
            <a:chExt cx="720080" cy="1498527"/>
          </a:xfrm>
        </p:grpSpPr>
        <p:sp>
          <p:nvSpPr>
            <p:cNvPr id="64" name="正方形/長方形 63">
              <a:extLst>
                <a:ext uri="{FF2B5EF4-FFF2-40B4-BE49-F238E27FC236}">
                  <a16:creationId xmlns:a16="http://schemas.microsoft.com/office/drawing/2014/main" id="{D4C96B8D-C770-4547-A741-9F825365CDB1}"/>
                </a:ext>
              </a:extLst>
            </p:cNvPr>
            <p:cNvSpPr/>
            <p:nvPr/>
          </p:nvSpPr>
          <p:spPr>
            <a:xfrm>
              <a:off x="6738539" y="4146098"/>
              <a:ext cx="713781" cy="149852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55981CCE-7AD1-40B8-A22A-2507BCADFBD1}"/>
                </a:ext>
              </a:extLst>
            </p:cNvPr>
            <p:cNvSpPr/>
            <p:nvPr/>
          </p:nvSpPr>
          <p:spPr>
            <a:xfrm>
              <a:off x="6732240" y="4253749"/>
              <a:ext cx="540060" cy="12832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67" name="テキスト ボックス 66">
            <a:extLst>
              <a:ext uri="{FF2B5EF4-FFF2-40B4-BE49-F238E27FC236}">
                <a16:creationId xmlns:a16="http://schemas.microsoft.com/office/drawing/2014/main" id="{EF6EF120-B8BD-4B85-AAE3-03508BA4C64F}"/>
              </a:ext>
            </a:extLst>
          </p:cNvPr>
          <p:cNvSpPr txBox="1"/>
          <p:nvPr/>
        </p:nvSpPr>
        <p:spPr>
          <a:xfrm>
            <a:off x="3951551" y="5473893"/>
            <a:ext cx="8547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0000"/>
                </a:solidFill>
              </a:rPr>
              <a:t>CDS</a:t>
            </a:r>
            <a:endParaRPr kumimoji="1" lang="ja-JP" altLang="en-US" sz="3200" b="1" dirty="0">
              <a:solidFill>
                <a:srgbClr val="FF0000"/>
              </a:solidFill>
            </a:endParaRPr>
          </a:p>
        </p:txBody>
      </p:sp>
      <p:sp>
        <p:nvSpPr>
          <p:cNvPr id="72" name="テキスト ボックス 71">
            <a:extLst>
              <a:ext uri="{FF2B5EF4-FFF2-40B4-BE49-F238E27FC236}">
                <a16:creationId xmlns:a16="http://schemas.microsoft.com/office/drawing/2014/main" id="{2F9FCA96-C2C6-4E6C-BF4B-0A49A725A030}"/>
              </a:ext>
            </a:extLst>
          </p:cNvPr>
          <p:cNvSpPr txBox="1"/>
          <p:nvPr/>
        </p:nvSpPr>
        <p:spPr>
          <a:xfrm>
            <a:off x="7596336" y="1700161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0&lt;</a:t>
            </a:r>
            <a:r>
              <a:rPr kumimoji="1" lang="en-US" altLang="ja-JP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kumimoji="1" lang="en-US" altLang="ja-JP" sz="2000" baseline="-25000" dirty="0" err="1">
                <a:solidFill>
                  <a:srgbClr val="FF0000"/>
                </a:solidFill>
              </a:rPr>
              <a:t>lab</a:t>
            </a:r>
            <a:r>
              <a:rPr kumimoji="1" lang="en-US" altLang="ja-JP" sz="2000" dirty="0">
                <a:solidFill>
                  <a:srgbClr val="FF0000"/>
                </a:solidFill>
              </a:rPr>
              <a:t>&lt;8</a:t>
            </a:r>
            <a:r>
              <a:rPr kumimoji="1" lang="en-US" altLang="ja-JP" sz="2000" baseline="30000" dirty="0">
                <a:solidFill>
                  <a:srgbClr val="FF0000"/>
                </a:solidFill>
              </a:rPr>
              <a:t>o</a:t>
            </a:r>
            <a:endParaRPr kumimoji="1"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73" name="テキスト ボックス 72">
            <a:extLst>
              <a:ext uri="{FF2B5EF4-FFF2-40B4-BE49-F238E27FC236}">
                <a16:creationId xmlns:a16="http://schemas.microsoft.com/office/drawing/2014/main" id="{6F08DDCD-B7B2-4D86-AAD3-3061E6465CD2}"/>
              </a:ext>
            </a:extLst>
          </p:cNvPr>
          <p:cNvSpPr txBox="1"/>
          <p:nvPr/>
        </p:nvSpPr>
        <p:spPr>
          <a:xfrm>
            <a:off x="3388439" y="6275870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</a:rPr>
              <a:t>45&lt;</a:t>
            </a:r>
            <a:r>
              <a:rPr kumimoji="1" lang="en-US" altLang="ja-JP" sz="2000" dirty="0" err="1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kumimoji="1" lang="en-US" altLang="ja-JP" sz="2000" baseline="-25000" dirty="0" err="1">
                <a:solidFill>
                  <a:srgbClr val="FF0000"/>
                </a:solidFill>
              </a:rPr>
              <a:t>lab</a:t>
            </a:r>
            <a:r>
              <a:rPr kumimoji="1" lang="en-US" altLang="ja-JP" sz="2000" dirty="0">
                <a:solidFill>
                  <a:srgbClr val="FF0000"/>
                </a:solidFill>
              </a:rPr>
              <a:t>&lt;135</a:t>
            </a:r>
            <a:r>
              <a:rPr kumimoji="1" lang="en-US" altLang="ja-JP" sz="2000" baseline="30000" dirty="0">
                <a:solidFill>
                  <a:srgbClr val="FF0000"/>
                </a:solidFill>
              </a:rPr>
              <a:t>o</a:t>
            </a:r>
            <a:endParaRPr kumimoji="1" lang="ja-JP" altLang="en-US" sz="2000" baseline="30000" dirty="0">
              <a:solidFill>
                <a:srgbClr val="FF0000"/>
              </a:solidFill>
            </a:endParaRPr>
          </a:p>
        </p:txBody>
      </p:sp>
      <p:sp>
        <p:nvSpPr>
          <p:cNvPr id="74" name="テキスト ボックス 73">
            <a:extLst>
              <a:ext uri="{FF2B5EF4-FFF2-40B4-BE49-F238E27FC236}">
                <a16:creationId xmlns:a16="http://schemas.microsoft.com/office/drawing/2014/main" id="{24312E71-5B98-4A20-B3D7-82AC6AB4CCCD}"/>
              </a:ext>
            </a:extLst>
          </p:cNvPr>
          <p:cNvSpPr txBox="1"/>
          <p:nvPr/>
        </p:nvSpPr>
        <p:spPr>
          <a:xfrm>
            <a:off x="7002600" y="2996952"/>
            <a:ext cx="1673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>
                <a:highlight>
                  <a:srgbClr val="FFFF00"/>
                </a:highlight>
              </a:rPr>
              <a:t>E</a:t>
            </a:r>
            <a:r>
              <a:rPr kumimoji="1" lang="en-US" altLang="ja-JP" sz="2400" b="1" dirty="0" err="1">
                <a:highlight>
                  <a:srgbClr val="FFFF00"/>
                </a:highlight>
                <a:latin typeface="Symbol" panose="05050102010706020507" pitchFamily="18" charset="2"/>
              </a:rPr>
              <a:t>g</a:t>
            </a:r>
            <a:r>
              <a:rPr kumimoji="1" lang="en-US" altLang="ja-JP" sz="2400" b="1" dirty="0">
                <a:highlight>
                  <a:srgbClr val="FFFF00"/>
                </a:highlight>
              </a:rPr>
              <a:t>&gt;600MeV</a:t>
            </a:r>
            <a:endParaRPr kumimoji="1" lang="ja-JP" altLang="en-US" sz="2400" b="1" dirty="0">
              <a:highlight>
                <a:srgbClr val="FFFF00"/>
              </a:highlight>
            </a:endParaRPr>
          </a:p>
        </p:txBody>
      </p:sp>
      <p:sp>
        <p:nvSpPr>
          <p:cNvPr id="75" name="テキスト ボックス 74">
            <a:extLst>
              <a:ext uri="{FF2B5EF4-FFF2-40B4-BE49-F238E27FC236}">
                <a16:creationId xmlns:a16="http://schemas.microsoft.com/office/drawing/2014/main" id="{D461E756-266F-496D-ACA3-0C57BDE08ED9}"/>
              </a:ext>
            </a:extLst>
          </p:cNvPr>
          <p:cNvSpPr txBox="1"/>
          <p:nvPr/>
        </p:nvSpPr>
        <p:spPr>
          <a:xfrm>
            <a:off x="5044713" y="4581128"/>
            <a:ext cx="399178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ea"/>
              <a:buAutoNum type="circleNumDbPlain"/>
            </a:pPr>
            <a:r>
              <a:rPr kumimoji="1" lang="en-US" altLang="ja-JP" sz="2800" b="1" dirty="0"/>
              <a:t>Tag high-energy </a:t>
            </a:r>
            <a:r>
              <a:rPr kumimoji="1" lang="en-US" altLang="ja-JP" sz="2800" b="1" dirty="0">
                <a:latin typeface="Symbol" panose="05050102010706020507" pitchFamily="18" charset="2"/>
              </a:rPr>
              <a:t>g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ja-JP" sz="800" b="1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800" b="1" dirty="0"/>
              <a:t>Detect mono-energic </a:t>
            </a:r>
            <a:r>
              <a:rPr kumimoji="1" lang="en-US" altLang="ja-JP" sz="2800" b="1" dirty="0"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30000" dirty="0"/>
              <a:t>-</a:t>
            </a:r>
          </a:p>
          <a:p>
            <a:pPr marL="342900" indent="-342900">
              <a:buFont typeface="+mj-ea"/>
              <a:buAutoNum type="circleNumDbPlain"/>
            </a:pPr>
            <a:endParaRPr kumimoji="1" lang="en-US" altLang="ja-JP" sz="800" b="1" dirty="0"/>
          </a:p>
          <a:p>
            <a:pPr marL="342900" indent="-342900">
              <a:buFont typeface="+mj-ea"/>
              <a:buAutoNum type="circleNumDbPlain"/>
            </a:pPr>
            <a:r>
              <a:rPr kumimoji="1" lang="en-US" altLang="ja-JP" sz="2800" b="1" dirty="0"/>
              <a:t>Measure 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baseline="-25000" dirty="0">
                <a:latin typeface="Symbol" panose="05050102010706020507" pitchFamily="18" charset="2"/>
              </a:rPr>
              <a:t>L</a:t>
            </a:r>
            <a:r>
              <a:rPr kumimoji="1" lang="en-US" altLang="ja-JP" sz="2800" b="1" dirty="0"/>
              <a:t>H lifetime via </a:t>
            </a:r>
            <a:r>
              <a:rPr kumimoji="1" lang="en-US" altLang="ja-JP" sz="2800" b="1" dirty="0">
                <a:latin typeface="Symbol" panose="05050102010706020507" pitchFamily="18" charset="2"/>
              </a:rPr>
              <a:t>p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 delay time</a:t>
            </a:r>
            <a:endParaRPr kumimoji="1" lang="ja-JP" altLang="en-US" sz="2800" b="1" dirty="0"/>
          </a:p>
        </p:txBody>
      </p:sp>
      <p:sp>
        <p:nvSpPr>
          <p:cNvPr id="76" name="Rectangle 43">
            <a:extLst>
              <a:ext uri="{FF2B5EF4-FFF2-40B4-BE49-F238E27FC236}">
                <a16:creationId xmlns:a16="http://schemas.microsoft.com/office/drawing/2014/main" id="{54B45E21-2276-4625-AD0E-659B57230C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540" y="1247404"/>
            <a:ext cx="2412904" cy="2251446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ja-JP" altLang="ja-JP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77" name="テキスト ボックス 76">
            <a:extLst>
              <a:ext uri="{FF2B5EF4-FFF2-40B4-BE49-F238E27FC236}">
                <a16:creationId xmlns:a16="http://schemas.microsoft.com/office/drawing/2014/main" id="{E33B84C0-BBBB-4F0B-8582-B66C4EAEFDDD}"/>
              </a:ext>
            </a:extLst>
          </p:cNvPr>
          <p:cNvSpPr txBox="1"/>
          <p:nvPr/>
        </p:nvSpPr>
        <p:spPr>
          <a:xfrm>
            <a:off x="7501056" y="2456892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g</a:t>
            </a:r>
            <a:endParaRPr kumimoji="1" lang="ja-JP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78" name="テキスト ボックス 77">
            <a:extLst>
              <a:ext uri="{FF2B5EF4-FFF2-40B4-BE49-F238E27FC236}">
                <a16:creationId xmlns:a16="http://schemas.microsoft.com/office/drawing/2014/main" id="{3D4D611B-805C-48FF-A3E5-41B48C5CF30A}"/>
              </a:ext>
            </a:extLst>
          </p:cNvPr>
          <p:cNvSpPr txBox="1"/>
          <p:nvPr/>
        </p:nvSpPr>
        <p:spPr>
          <a:xfrm>
            <a:off x="6840252" y="1923219"/>
            <a:ext cx="311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latin typeface="Symbol" panose="05050102010706020507" pitchFamily="18" charset="2"/>
              </a:rPr>
              <a:t>g</a:t>
            </a:r>
            <a:endParaRPr kumimoji="1" lang="ja-JP" altLang="en-US" sz="2400" b="1" dirty="0">
              <a:latin typeface="Symbol" panose="05050102010706020507" pitchFamily="18" charset="2"/>
            </a:endParaRPr>
          </a:p>
        </p:txBody>
      </p:sp>
      <p:sp>
        <p:nvSpPr>
          <p:cNvPr id="79" name="テキスト ボックス 78">
            <a:extLst>
              <a:ext uri="{FF2B5EF4-FFF2-40B4-BE49-F238E27FC236}">
                <a16:creationId xmlns:a16="http://schemas.microsoft.com/office/drawing/2014/main" id="{2A2ECFE3-8C51-4424-8222-E0EEDFA3FA6F}"/>
              </a:ext>
            </a:extLst>
          </p:cNvPr>
          <p:cNvSpPr txBox="1"/>
          <p:nvPr/>
        </p:nvSpPr>
        <p:spPr>
          <a:xfrm>
            <a:off x="-508" y="3032956"/>
            <a:ext cx="13910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/>
              <a:t>1.0 GeV/c</a:t>
            </a:r>
            <a:endParaRPr kumimoji="1" lang="ja-JP" altLang="en-US" sz="24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3ED02EA-F2D3-4372-B73C-A2212A968504}"/>
              </a:ext>
            </a:extLst>
          </p:cNvPr>
          <p:cNvSpPr txBox="1"/>
          <p:nvPr/>
        </p:nvSpPr>
        <p:spPr>
          <a:xfrm>
            <a:off x="6660638" y="1371830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①</a:t>
            </a:r>
          </a:p>
        </p:txBody>
      </p:sp>
      <p:sp>
        <p:nvSpPr>
          <p:cNvPr id="60" name="テキスト ボックス 59">
            <a:extLst>
              <a:ext uri="{FF2B5EF4-FFF2-40B4-BE49-F238E27FC236}">
                <a16:creationId xmlns:a16="http://schemas.microsoft.com/office/drawing/2014/main" id="{F68F112D-5557-4EDF-A53F-9F9394086DD7}"/>
              </a:ext>
            </a:extLst>
          </p:cNvPr>
          <p:cNvSpPr txBox="1"/>
          <p:nvPr/>
        </p:nvSpPr>
        <p:spPr>
          <a:xfrm>
            <a:off x="4132354" y="5131088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b="1" dirty="0"/>
              <a:t>②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8C2EA237-3976-41B2-858B-1B2D853D2729}"/>
              </a:ext>
            </a:extLst>
          </p:cNvPr>
          <p:cNvSpPr txBox="1"/>
          <p:nvPr/>
        </p:nvSpPr>
        <p:spPr>
          <a:xfrm>
            <a:off x="1303878" y="4545124"/>
            <a:ext cx="35802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00B050"/>
                </a:solidFill>
              </a:rPr>
              <a:t>Momentum and TOF are measured</a:t>
            </a:r>
          </a:p>
          <a:p>
            <a:pPr algn="ctr"/>
            <a:r>
              <a:rPr kumimoji="1" lang="en-US" altLang="ja-JP" b="1" dirty="0">
                <a:solidFill>
                  <a:srgbClr val="00B050"/>
                </a:solidFill>
                <a:sym typeface="Wingdings" panose="05000000000000000000" pitchFamily="2" charset="2"/>
              </a:rPr>
              <a:t> Delayed time information</a:t>
            </a:r>
            <a:endParaRPr kumimoji="1" lang="ja-JP" altLang="en-US" b="1" dirty="0">
              <a:solidFill>
                <a:srgbClr val="00B050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9F608E3-6152-421C-8C10-21719E963D2C}"/>
              </a:ext>
            </a:extLst>
          </p:cNvPr>
          <p:cNvSpPr txBox="1"/>
          <p:nvPr/>
        </p:nvSpPr>
        <p:spPr>
          <a:xfrm>
            <a:off x="4860032" y="3513202"/>
            <a:ext cx="45034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b="1" dirty="0">
                <a:highlight>
                  <a:srgbClr val="00FF00"/>
                </a:highlight>
              </a:rPr>
              <a:t>We can select “forward-going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FAST </a:t>
            </a:r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Symbol" panose="05050102010706020507" pitchFamily="18" charset="2"/>
              </a:rPr>
              <a:t>p</a:t>
            </a:r>
            <a:r>
              <a:rPr kumimoji="1" lang="en-US" altLang="ja-JP" sz="2000" b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latin typeface="Symbol" panose="05050102010706020507" pitchFamily="18" charset="2"/>
              </a:rPr>
              <a:t>0</a:t>
            </a:r>
            <a:r>
              <a:rPr kumimoji="1" lang="en-US" altLang="ja-JP" sz="2000" b="1" dirty="0">
                <a:highlight>
                  <a:srgbClr val="00FF00"/>
                </a:highlight>
              </a:rPr>
              <a:t>”</a:t>
            </a:r>
          </a:p>
          <a:p>
            <a:pPr algn="ctr"/>
            <a:r>
              <a:rPr kumimoji="1" lang="en-US" altLang="ja-JP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  <a:sym typeface="Wingdings" panose="05000000000000000000" pitchFamily="2" charset="2"/>
              </a:rPr>
              <a:t> ONLY from “signal” &amp; “QF BG”</a:t>
            </a:r>
            <a:endParaRPr kumimoji="1" lang="ja-JP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6374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-46845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PbF</a:t>
            </a:r>
            <a:r>
              <a:rPr kumimoji="1" lang="en-US" altLang="ja-JP" b="1" baseline="-25000" dirty="0">
                <a:latin typeface="+mn-lt"/>
              </a:rPr>
              <a:t>2</a:t>
            </a:r>
            <a:r>
              <a:rPr kumimoji="1" lang="en-US" altLang="ja-JP" b="1" dirty="0">
                <a:latin typeface="+mn-lt"/>
              </a:rPr>
              <a:t> Calorimeter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65E6F0F9-1559-40D3-AE2B-0119E925F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72" y="1052736"/>
            <a:ext cx="7596844" cy="1325563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we can perform on-line discrimination of </a:t>
            </a:r>
            <a:r>
              <a:rPr kumimoji="1" lang="en-US" altLang="ja-JP" dirty="0">
                <a:latin typeface="Symbol" panose="05050102010706020507" pitchFamily="18" charset="2"/>
              </a:rPr>
              <a:t>g</a:t>
            </a:r>
            <a:r>
              <a:rPr kumimoji="1" lang="en-US" altLang="ja-JP" dirty="0"/>
              <a:t> and </a:t>
            </a:r>
            <a:r>
              <a:rPr kumimoji="1" lang="en-US" altLang="ja-JP" dirty="0">
                <a:latin typeface="Symbol" panose="05050102010706020507" pitchFamily="18" charset="2"/>
              </a:rPr>
              <a:t>p</a:t>
            </a:r>
            <a:endParaRPr kumimoji="1" lang="en-US" altLang="ja-JP" dirty="0"/>
          </a:p>
          <a:p>
            <a:pPr lvl="1"/>
            <a:r>
              <a:rPr kumimoji="1" lang="en-US" altLang="ja-JP" b="1" dirty="0"/>
              <a:t>Hadron blind </a:t>
            </a:r>
            <a:r>
              <a:rPr kumimoji="1" lang="en-US" altLang="ja-JP" dirty="0"/>
              <a:t>with </a:t>
            </a:r>
            <a:r>
              <a:rPr kumimoji="1" lang="en-US" altLang="ja-JP" dirty="0">
                <a:latin typeface="Symbol" panose="05050102010706020507" pitchFamily="18" charset="2"/>
              </a:rPr>
              <a:t>D</a:t>
            </a:r>
            <a:r>
              <a:rPr kumimoji="1" lang="en-US" altLang="ja-JP" dirty="0"/>
              <a:t>E cut</a:t>
            </a:r>
          </a:p>
          <a:p>
            <a:pPr lvl="1"/>
            <a:r>
              <a:rPr kumimoji="1" lang="en-US" altLang="ja-JP" dirty="0"/>
              <a:t>Radiation hardness </a:t>
            </a:r>
            <a:r>
              <a:rPr kumimoji="1" lang="en-US" altLang="ja-JP" sz="1800" dirty="0"/>
              <a:t>(x10 times more resistive than Pb glass)</a:t>
            </a:r>
            <a:endParaRPr kumimoji="1" lang="ja-JP" altLang="en-US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B66C2C7-5218-42B7-BF8B-6290EA838C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0" y="2564904"/>
            <a:ext cx="4713188" cy="327937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DE84F7E6-8262-41BB-8544-C43DAEF8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598" y="2600908"/>
            <a:ext cx="4404539" cy="3225154"/>
          </a:xfrm>
          <a:prstGeom prst="rect">
            <a:avLst/>
          </a:prstGeom>
        </p:spPr>
      </p:pic>
      <p:sp>
        <p:nvSpPr>
          <p:cNvPr id="9" name="楕円 8">
            <a:extLst>
              <a:ext uri="{FF2B5EF4-FFF2-40B4-BE49-F238E27FC236}">
                <a16:creationId xmlns:a16="http://schemas.microsoft.com/office/drawing/2014/main" id="{40F2FB7D-A771-4DAB-AD36-A160500AE68E}"/>
              </a:ext>
            </a:extLst>
          </p:cNvPr>
          <p:cNvSpPr/>
          <p:nvPr/>
        </p:nvSpPr>
        <p:spPr>
          <a:xfrm rot="20927323">
            <a:off x="5911846" y="3437921"/>
            <a:ext cx="1381417" cy="214769"/>
          </a:xfrm>
          <a:prstGeom prst="ellipse">
            <a:avLst/>
          </a:prstGeom>
          <a:solidFill>
            <a:srgbClr val="FFC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5FA90EE-0B08-4784-9023-18784C719D9C}"/>
              </a:ext>
            </a:extLst>
          </p:cNvPr>
          <p:cNvSpPr txBox="1"/>
          <p:nvPr/>
        </p:nvSpPr>
        <p:spPr>
          <a:xfrm>
            <a:off x="5544108" y="5766355"/>
            <a:ext cx="31697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/>
              <a:t>A: before radiation</a:t>
            </a:r>
          </a:p>
          <a:p>
            <a:r>
              <a:rPr kumimoji="1" lang="en-US" altLang="ja-JP" sz="1600" b="1" dirty="0"/>
              <a:t>B: after 3x10</a:t>
            </a:r>
            <a:r>
              <a:rPr kumimoji="1" lang="en-US" altLang="ja-JP" sz="1600" b="1" baseline="30000" dirty="0"/>
              <a:t>5</a:t>
            </a:r>
            <a:r>
              <a:rPr kumimoji="1" lang="en-US" altLang="ja-JP" sz="1600" b="1" dirty="0"/>
              <a:t> rad n and 1x10</a:t>
            </a:r>
            <a:r>
              <a:rPr kumimoji="1" lang="en-US" altLang="ja-JP" sz="1600" b="1" baseline="30000" dirty="0"/>
              <a:t>5</a:t>
            </a:r>
            <a:r>
              <a:rPr kumimoji="1" lang="en-US" altLang="ja-JP" sz="1600" b="1" dirty="0"/>
              <a:t> rad </a:t>
            </a:r>
            <a:r>
              <a:rPr kumimoji="1" lang="en-US" altLang="ja-JP" sz="1600" b="1" dirty="0">
                <a:latin typeface="Symbol" panose="05050102010706020507" pitchFamily="18" charset="2"/>
              </a:rPr>
              <a:t>g</a:t>
            </a:r>
          </a:p>
          <a:p>
            <a:r>
              <a:rPr kumimoji="1" lang="en-US" altLang="ja-JP" sz="1600" b="1" dirty="0"/>
              <a:t>C: after 3x10</a:t>
            </a:r>
            <a:r>
              <a:rPr kumimoji="1" lang="en-US" altLang="ja-JP" sz="1600" b="1" baseline="30000" dirty="0"/>
              <a:t>6</a:t>
            </a:r>
            <a:r>
              <a:rPr kumimoji="1" lang="en-US" altLang="ja-JP" sz="1600" b="1" dirty="0"/>
              <a:t> rad n and 1x10</a:t>
            </a:r>
            <a:r>
              <a:rPr kumimoji="1" lang="en-US" altLang="ja-JP" sz="1600" b="1" baseline="30000" dirty="0"/>
              <a:t>6</a:t>
            </a:r>
            <a:r>
              <a:rPr kumimoji="1" lang="en-US" altLang="ja-JP" sz="1600" b="1" dirty="0"/>
              <a:t> rad </a:t>
            </a:r>
            <a:r>
              <a:rPr kumimoji="1" lang="en-US" altLang="ja-JP" sz="1600" b="1" dirty="0">
                <a:latin typeface="Symbol" panose="05050102010706020507" pitchFamily="18" charset="2"/>
              </a:rPr>
              <a:t>g</a:t>
            </a:r>
          </a:p>
        </p:txBody>
      </p:sp>
      <p:graphicFrame>
        <p:nvGraphicFramePr>
          <p:cNvPr id="35" name="Table">
            <a:extLst>
              <a:ext uri="{FF2B5EF4-FFF2-40B4-BE49-F238E27FC236}">
                <a16:creationId xmlns:a16="http://schemas.microsoft.com/office/drawing/2014/main" id="{D9323CEA-F517-409F-9FD0-9CE6CEB8C6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9691742"/>
              </p:ext>
            </p:extLst>
          </p:nvPr>
        </p:nvGraphicFramePr>
        <p:xfrm>
          <a:off x="85789" y="5877272"/>
          <a:ext cx="5242295" cy="932066"/>
        </p:xfrm>
        <a:graphic>
          <a:graphicData uri="http://schemas.openxmlformats.org/drawingml/2006/table">
            <a:tbl>
              <a:tblPr/>
              <a:tblGrid>
                <a:gridCol w="1048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84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84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845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484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0374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Radiation
length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Moliere
radius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dirty="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Density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Resolution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Signal
length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746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dirty="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0.93 cm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2.22 cm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200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 sz="1400" dirty="0"/>
                        <a:t>7.77 g/cm</a:t>
                      </a:r>
                      <a:r>
                        <a:rPr sz="1400" baseline="31999" dirty="0"/>
                        <a:t>3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dirty="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5%</a:t>
                      </a:r>
                    </a:p>
                  </a:txBody>
                  <a:tcPr marL="50800" marR="50800" marT="50800" marB="50800" anchor="ctr" horzOverflow="overflow">
                    <a:lnL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 cap="flat" cmpd="sng" algn="ctr">
                      <a:solidFill>
                        <a:srgbClr val="7695B6"/>
                      </a:solidFill>
                      <a:prstDash val="solid"/>
                      <a:miter lim="400000"/>
                      <a:headEnd type="none" w="med" len="med"/>
                      <a:tailEnd type="none" w="med" len="med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1400" dirty="0">
                          <a:solidFill>
                            <a:srgbClr val="6D6A67"/>
                          </a:solidFill>
                          <a:effectLst>
                            <a:outerShdw blurRad="25400" dist="12700" dir="5280000" rotWithShape="0">
                              <a:srgbClr val="FFFFFF"/>
                            </a:outerShdw>
                          </a:effectLst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2ns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7695B6"/>
                      </a:solidFill>
                      <a:miter lim="400000"/>
                    </a:lnL>
                    <a:lnR w="12700">
                      <a:solidFill>
                        <a:srgbClr val="7695B6"/>
                      </a:solidFill>
                      <a:miter lim="400000"/>
                    </a:lnR>
                    <a:lnT w="12700">
                      <a:solidFill>
                        <a:srgbClr val="7695B6"/>
                      </a:solidFill>
                      <a:miter lim="400000"/>
                    </a:lnT>
                    <a:lnB w="12700">
                      <a:solidFill>
                        <a:srgbClr val="7695B6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C71E612-79E8-444F-A0C7-A13AF2291EF4}"/>
              </a:ext>
            </a:extLst>
          </p:cNvPr>
          <p:cNvSpPr txBox="1"/>
          <p:nvPr/>
        </p:nvSpPr>
        <p:spPr>
          <a:xfrm>
            <a:off x="892070" y="3167390"/>
            <a:ext cx="38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476027C-62C9-47B9-9AF6-1FD924F790E1}"/>
              </a:ext>
            </a:extLst>
          </p:cNvPr>
          <p:cNvSpPr txBox="1"/>
          <p:nvPr/>
        </p:nvSpPr>
        <p:spPr>
          <a:xfrm>
            <a:off x="2896422" y="3167390"/>
            <a:ext cx="755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e(</a:t>
            </a:r>
            <a:r>
              <a:rPr kumimoji="1"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r>
              <a:rPr kumimoji="1" lang="en-US" altLang="ja-JP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kumimoji="1" lang="ja-JP" alt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9BCEA58-D336-4C0B-9258-4B25DE7F5C86}"/>
              </a:ext>
            </a:extLst>
          </p:cNvPr>
          <p:cNvSpPr txBox="1"/>
          <p:nvPr/>
        </p:nvSpPr>
        <p:spPr>
          <a:xfrm rot="20739703">
            <a:off x="5823614" y="3385608"/>
            <a:ext cx="14328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/>
              <a:t>~10</a:t>
            </a:r>
            <a:r>
              <a:rPr kumimoji="1" lang="en-US" altLang="ja-JP" sz="1400" baseline="30000" dirty="0"/>
              <a:t>4</a:t>
            </a:r>
            <a:r>
              <a:rPr kumimoji="1" lang="en-US" altLang="ja-JP" sz="1400" dirty="0"/>
              <a:t> rad / month</a:t>
            </a:r>
            <a:endParaRPr kumimoji="1"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991953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">
            <a:extLst>
              <a:ext uri="{FF2B5EF4-FFF2-40B4-BE49-F238E27FC236}">
                <a16:creationId xmlns:a16="http://schemas.microsoft.com/office/drawing/2014/main" id="{DF02B033-499F-4B3F-B852-82B3BEA9A07A}"/>
              </a:ext>
            </a:extLst>
          </p:cNvPr>
          <p:cNvSpPr/>
          <p:nvPr/>
        </p:nvSpPr>
        <p:spPr>
          <a:xfrm>
            <a:off x="2903151" y="3444419"/>
            <a:ext cx="3688558" cy="1915072"/>
          </a:xfrm>
          <a:prstGeom prst="rect">
            <a:avLst/>
          </a:prstGeom>
          <a:solidFill>
            <a:srgbClr val="00B0F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Experimental Setup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42E05D71-D5D0-4092-9872-0220335FFF63}"/>
              </a:ext>
            </a:extLst>
          </p:cNvPr>
          <p:cNvSpPr/>
          <p:nvPr/>
        </p:nvSpPr>
        <p:spPr>
          <a:xfrm>
            <a:off x="1919075" y="2465229"/>
            <a:ext cx="5656710" cy="387345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Rectangle">
            <a:extLst>
              <a:ext uri="{FF2B5EF4-FFF2-40B4-BE49-F238E27FC236}">
                <a16:creationId xmlns:a16="http://schemas.microsoft.com/office/drawing/2014/main" id="{C9BCCAE5-7CBC-4600-B608-66F03412630B}"/>
              </a:ext>
            </a:extLst>
          </p:cNvPr>
          <p:cNvSpPr/>
          <p:nvPr/>
        </p:nvSpPr>
        <p:spPr>
          <a:xfrm>
            <a:off x="4186177" y="4208304"/>
            <a:ext cx="1122506" cy="387302"/>
          </a:xfrm>
          <a:prstGeom prst="rect">
            <a:avLst/>
          </a:prstGeom>
          <a:solidFill>
            <a:srgbClr val="92D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id="{6C244624-4D31-48C8-854D-87611225B3BE}"/>
              </a:ext>
            </a:extLst>
          </p:cNvPr>
          <p:cNvSpPr/>
          <p:nvPr/>
        </p:nvSpPr>
        <p:spPr>
          <a:xfrm>
            <a:off x="2720068" y="2874804"/>
            <a:ext cx="4054724" cy="266701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Rectangle">
            <a:extLst>
              <a:ext uri="{FF2B5EF4-FFF2-40B4-BE49-F238E27FC236}">
                <a16:creationId xmlns:a16="http://schemas.microsoft.com/office/drawing/2014/main" id="{19837A76-8C07-4099-AA9D-81D76B29E63D}"/>
              </a:ext>
            </a:extLst>
          </p:cNvPr>
          <p:cNvSpPr/>
          <p:nvPr/>
        </p:nvSpPr>
        <p:spPr>
          <a:xfrm>
            <a:off x="2720068" y="5671955"/>
            <a:ext cx="4054724" cy="266700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84C6FA13-4EFB-485E-ADBB-F8850B044F51}"/>
              </a:ext>
            </a:extLst>
          </p:cNvPr>
          <p:cNvSpPr/>
          <p:nvPr/>
        </p:nvSpPr>
        <p:spPr>
          <a:xfrm>
            <a:off x="1387838" y="3469812"/>
            <a:ext cx="73870" cy="18642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Circle">
            <a:extLst>
              <a:ext uri="{FF2B5EF4-FFF2-40B4-BE49-F238E27FC236}">
                <a16:creationId xmlns:a16="http://schemas.microsoft.com/office/drawing/2014/main" id="{562F660B-5D77-44DB-9272-8FEFFD009BB8}"/>
              </a:ext>
            </a:extLst>
          </p:cNvPr>
          <p:cNvSpPr/>
          <p:nvPr/>
        </p:nvSpPr>
        <p:spPr>
          <a:xfrm>
            <a:off x="4526364" y="4247461"/>
            <a:ext cx="333668" cy="333667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Line">
            <a:extLst>
              <a:ext uri="{FF2B5EF4-FFF2-40B4-BE49-F238E27FC236}">
                <a16:creationId xmlns:a16="http://schemas.microsoft.com/office/drawing/2014/main" id="{FE8571D1-E5B5-4AED-8110-51DE540E4804}"/>
              </a:ext>
            </a:extLst>
          </p:cNvPr>
          <p:cNvSpPr/>
          <p:nvPr/>
        </p:nvSpPr>
        <p:spPr>
          <a:xfrm>
            <a:off x="343214" y="4401955"/>
            <a:ext cx="4293810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B717B80A-5028-478C-9C61-F3AD4B629026}"/>
              </a:ext>
            </a:extLst>
          </p:cNvPr>
          <p:cNvSpPr/>
          <p:nvPr/>
        </p:nvSpPr>
        <p:spPr>
          <a:xfrm flipV="1">
            <a:off x="4688453" y="2924944"/>
            <a:ext cx="661121" cy="139473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89E2A06-A115-449D-9824-4899CFEF81CC}"/>
              </a:ext>
            </a:extLst>
          </p:cNvPr>
          <p:cNvSpPr txBox="1"/>
          <p:nvPr/>
        </p:nvSpPr>
        <p:spPr>
          <a:xfrm>
            <a:off x="1950741" y="276176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CDH</a:t>
            </a:r>
            <a:endParaRPr kumimoji="1" lang="ja-JP" altLang="en-US" sz="2800" b="1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823A483-15F3-48C1-8AA6-8A142D3A762E}"/>
              </a:ext>
            </a:extLst>
          </p:cNvPr>
          <p:cNvSpPr txBox="1"/>
          <p:nvPr/>
        </p:nvSpPr>
        <p:spPr>
          <a:xfrm>
            <a:off x="2159317" y="3658373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CDC</a:t>
            </a:r>
            <a:endParaRPr kumimoji="1" lang="ja-JP" altLang="en-US" sz="2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D18E935-1B82-4F86-BF84-9FA7CE9239BB}"/>
              </a:ext>
            </a:extLst>
          </p:cNvPr>
          <p:cNvSpPr txBox="1"/>
          <p:nvPr/>
        </p:nvSpPr>
        <p:spPr>
          <a:xfrm>
            <a:off x="3851920" y="4545124"/>
            <a:ext cx="190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L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dirty="0"/>
              <a:t>He target</a:t>
            </a:r>
            <a:endParaRPr kumimoji="1" lang="ja-JP" altLang="en-US" sz="2800" b="1" dirty="0"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B25A22F-8245-4A6F-849D-9943A650D7C7}"/>
              </a:ext>
            </a:extLst>
          </p:cNvPr>
          <p:cNvSpPr txBox="1"/>
          <p:nvPr/>
        </p:nvSpPr>
        <p:spPr>
          <a:xfrm>
            <a:off x="2171438" y="1911642"/>
            <a:ext cx="535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Cylindrical Detector System (CDS)</a:t>
            </a:r>
            <a:endParaRPr kumimoji="1" lang="ja-JP" altLang="en-US" sz="28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58235B7-29C4-4B82-A49A-FD78D7F138F4}"/>
              </a:ext>
            </a:extLst>
          </p:cNvPr>
          <p:cNvSpPr txBox="1"/>
          <p:nvPr/>
        </p:nvSpPr>
        <p:spPr>
          <a:xfrm>
            <a:off x="-52073" y="3465004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1 GeV/c</a:t>
            </a:r>
          </a:p>
          <a:p>
            <a:pPr algn="ctr"/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 beam</a:t>
            </a:r>
            <a:endParaRPr kumimoji="1" lang="ja-JP" altLang="en-US" sz="28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AA7E3946-1A1C-472F-B98F-02F1A6D2ACEA}"/>
              </a:ext>
            </a:extLst>
          </p:cNvPr>
          <p:cNvSpPr txBox="1"/>
          <p:nvPr/>
        </p:nvSpPr>
        <p:spPr>
          <a:xfrm>
            <a:off x="1151620" y="2960948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T0</a:t>
            </a:r>
            <a:endParaRPr kumimoji="1" lang="ja-JP" altLang="en-US" sz="2800" b="1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CAAE487E-3409-4BAD-9CB0-534BDF4304AB}"/>
              </a:ext>
            </a:extLst>
          </p:cNvPr>
          <p:cNvSpPr txBox="1"/>
          <p:nvPr/>
        </p:nvSpPr>
        <p:spPr>
          <a:xfrm>
            <a:off x="4442676" y="332098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3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D9AB7C58-06BA-4904-8F88-EB3AE5948FD6}"/>
              </a:ext>
            </a:extLst>
          </p:cNvPr>
          <p:cNvSpPr txBox="1"/>
          <p:nvPr/>
        </p:nvSpPr>
        <p:spPr>
          <a:xfrm>
            <a:off x="5976156" y="3870543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3" name="矢印: 右 2">
            <a:extLst>
              <a:ext uri="{FF2B5EF4-FFF2-40B4-BE49-F238E27FC236}">
                <a16:creationId xmlns:a16="http://schemas.microsoft.com/office/drawing/2014/main" id="{178A0CC0-0C8B-41BA-8DE1-1B2210EF7CAD}"/>
              </a:ext>
            </a:extLst>
          </p:cNvPr>
          <p:cNvSpPr/>
          <p:nvPr/>
        </p:nvSpPr>
        <p:spPr>
          <a:xfrm>
            <a:off x="3101518" y="3550138"/>
            <a:ext cx="1254458" cy="710504"/>
          </a:xfrm>
          <a:prstGeom prst="rightArrow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2800" dirty="0"/>
              <a:t>0.7 T</a:t>
            </a:r>
            <a:endParaRPr kumimoji="1" lang="ja-JP" altLang="en-US" sz="2800" dirty="0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EAF8B4E7-AC1C-44D4-B567-518099112052}"/>
              </a:ext>
            </a:extLst>
          </p:cNvPr>
          <p:cNvSpPr/>
          <p:nvPr/>
        </p:nvSpPr>
        <p:spPr>
          <a:xfrm>
            <a:off x="7236296" y="3716522"/>
            <a:ext cx="638439" cy="13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A763EAAD-3B41-4830-A41B-C8815676EDE1}"/>
              </a:ext>
            </a:extLst>
          </p:cNvPr>
          <p:cNvSpPr/>
          <p:nvPr/>
        </p:nvSpPr>
        <p:spPr>
          <a:xfrm>
            <a:off x="7756162" y="4124222"/>
            <a:ext cx="1028801" cy="596900"/>
          </a:xfrm>
          <a:prstGeom prst="rect">
            <a:avLst/>
          </a:prstGeom>
          <a:solidFill>
            <a:srgbClr val="FF000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" name="Rectangle">
            <a:extLst>
              <a:ext uri="{FF2B5EF4-FFF2-40B4-BE49-F238E27FC236}">
                <a16:creationId xmlns:a16="http://schemas.microsoft.com/office/drawing/2014/main" id="{FCD4DEA6-DD7B-4A11-8DF5-05957351286C}"/>
              </a:ext>
            </a:extLst>
          </p:cNvPr>
          <p:cNvSpPr/>
          <p:nvPr/>
        </p:nvSpPr>
        <p:spPr>
          <a:xfrm>
            <a:off x="7560851" y="4024587"/>
            <a:ext cx="98995" cy="78904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D5DD75D8-EC72-446A-A98F-913AE4DCC34B}"/>
              </a:ext>
            </a:extLst>
          </p:cNvPr>
          <p:cNvSpPr txBox="1"/>
          <p:nvPr/>
        </p:nvSpPr>
        <p:spPr>
          <a:xfrm>
            <a:off x="7235909" y="3573016"/>
            <a:ext cx="190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calorimeter</a:t>
            </a:r>
            <a:endParaRPr kumimoji="1" lang="ja-JP" altLang="en-US" sz="2800" b="1" dirty="0"/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DE94EFE4-D684-446A-A6A5-B5001B067BDC}"/>
              </a:ext>
            </a:extLst>
          </p:cNvPr>
          <p:cNvSpPr txBox="1"/>
          <p:nvPr/>
        </p:nvSpPr>
        <p:spPr>
          <a:xfrm>
            <a:off x="7452320" y="4797152"/>
            <a:ext cx="76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Charge</a:t>
            </a:r>
          </a:p>
          <a:p>
            <a:pPr algn="ctr"/>
            <a:r>
              <a:rPr kumimoji="1" lang="en-US" altLang="ja-JP" sz="1600" dirty="0"/>
              <a:t>Veto</a:t>
            </a:r>
            <a:endParaRPr kumimoji="1" lang="ja-JP" altLang="en-US" sz="1600" dirty="0"/>
          </a:p>
        </p:txBody>
      </p:sp>
      <p:sp>
        <p:nvSpPr>
          <p:cNvPr id="85" name="Line">
            <a:extLst>
              <a:ext uri="{FF2B5EF4-FFF2-40B4-BE49-F238E27FC236}">
                <a16:creationId xmlns:a16="http://schemas.microsoft.com/office/drawing/2014/main" id="{3AFBD4BD-D051-4FA0-B03D-5DFB9AAA6DAE}"/>
              </a:ext>
            </a:extLst>
          </p:cNvPr>
          <p:cNvSpPr/>
          <p:nvPr/>
        </p:nvSpPr>
        <p:spPr>
          <a:xfrm>
            <a:off x="4715023" y="4411222"/>
            <a:ext cx="2620520" cy="6384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5C6228FD-34A7-44F9-9984-C6A5145B809C}"/>
              </a:ext>
            </a:extLst>
          </p:cNvPr>
          <p:cNvSpPr/>
          <p:nvPr/>
        </p:nvSpPr>
        <p:spPr>
          <a:xfrm>
            <a:off x="4673702" y="4393554"/>
            <a:ext cx="3498698" cy="13291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7015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">
            <a:extLst>
              <a:ext uri="{FF2B5EF4-FFF2-40B4-BE49-F238E27FC236}">
                <a16:creationId xmlns:a16="http://schemas.microsoft.com/office/drawing/2014/main" id="{DF02B033-499F-4B3F-B852-82B3BEA9A07A}"/>
              </a:ext>
            </a:extLst>
          </p:cNvPr>
          <p:cNvSpPr/>
          <p:nvPr/>
        </p:nvSpPr>
        <p:spPr>
          <a:xfrm>
            <a:off x="2903151" y="3444419"/>
            <a:ext cx="3688558" cy="1915072"/>
          </a:xfrm>
          <a:prstGeom prst="rect">
            <a:avLst/>
          </a:prstGeom>
          <a:solidFill>
            <a:srgbClr val="00B0F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Experimental Setup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42E05D71-D5D0-4092-9872-0220335FFF63}"/>
              </a:ext>
            </a:extLst>
          </p:cNvPr>
          <p:cNvSpPr/>
          <p:nvPr/>
        </p:nvSpPr>
        <p:spPr>
          <a:xfrm>
            <a:off x="1919075" y="2465229"/>
            <a:ext cx="5656710" cy="387345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Rectangle">
            <a:extLst>
              <a:ext uri="{FF2B5EF4-FFF2-40B4-BE49-F238E27FC236}">
                <a16:creationId xmlns:a16="http://schemas.microsoft.com/office/drawing/2014/main" id="{C9BCCAE5-7CBC-4600-B608-66F03412630B}"/>
              </a:ext>
            </a:extLst>
          </p:cNvPr>
          <p:cNvSpPr/>
          <p:nvPr/>
        </p:nvSpPr>
        <p:spPr>
          <a:xfrm>
            <a:off x="4186177" y="4208304"/>
            <a:ext cx="1122506" cy="387302"/>
          </a:xfrm>
          <a:prstGeom prst="rect">
            <a:avLst/>
          </a:prstGeom>
          <a:solidFill>
            <a:srgbClr val="92D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id="{6C244624-4D31-48C8-854D-87611225B3BE}"/>
              </a:ext>
            </a:extLst>
          </p:cNvPr>
          <p:cNvSpPr/>
          <p:nvPr/>
        </p:nvSpPr>
        <p:spPr>
          <a:xfrm>
            <a:off x="2720068" y="2874804"/>
            <a:ext cx="4054724" cy="266701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Rectangle">
            <a:extLst>
              <a:ext uri="{FF2B5EF4-FFF2-40B4-BE49-F238E27FC236}">
                <a16:creationId xmlns:a16="http://schemas.microsoft.com/office/drawing/2014/main" id="{19837A76-8C07-4099-AA9D-81D76B29E63D}"/>
              </a:ext>
            </a:extLst>
          </p:cNvPr>
          <p:cNvSpPr/>
          <p:nvPr/>
        </p:nvSpPr>
        <p:spPr>
          <a:xfrm>
            <a:off x="2720068" y="5671955"/>
            <a:ext cx="4054724" cy="266700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84C6FA13-4EFB-485E-ADBB-F8850B044F51}"/>
              </a:ext>
            </a:extLst>
          </p:cNvPr>
          <p:cNvSpPr/>
          <p:nvPr/>
        </p:nvSpPr>
        <p:spPr>
          <a:xfrm>
            <a:off x="1387838" y="3469812"/>
            <a:ext cx="73870" cy="18642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Circle">
            <a:extLst>
              <a:ext uri="{FF2B5EF4-FFF2-40B4-BE49-F238E27FC236}">
                <a16:creationId xmlns:a16="http://schemas.microsoft.com/office/drawing/2014/main" id="{562F660B-5D77-44DB-9272-8FEFFD009BB8}"/>
              </a:ext>
            </a:extLst>
          </p:cNvPr>
          <p:cNvSpPr/>
          <p:nvPr/>
        </p:nvSpPr>
        <p:spPr>
          <a:xfrm>
            <a:off x="4526364" y="4247461"/>
            <a:ext cx="333668" cy="333667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Line">
            <a:extLst>
              <a:ext uri="{FF2B5EF4-FFF2-40B4-BE49-F238E27FC236}">
                <a16:creationId xmlns:a16="http://schemas.microsoft.com/office/drawing/2014/main" id="{FE8571D1-E5B5-4AED-8110-51DE540E4804}"/>
              </a:ext>
            </a:extLst>
          </p:cNvPr>
          <p:cNvSpPr/>
          <p:nvPr/>
        </p:nvSpPr>
        <p:spPr>
          <a:xfrm>
            <a:off x="343214" y="4401955"/>
            <a:ext cx="4293810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B717B80A-5028-478C-9C61-F3AD4B629026}"/>
              </a:ext>
            </a:extLst>
          </p:cNvPr>
          <p:cNvSpPr/>
          <p:nvPr/>
        </p:nvSpPr>
        <p:spPr>
          <a:xfrm flipV="1">
            <a:off x="4688453" y="2924944"/>
            <a:ext cx="661121" cy="139473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89E2A06-A115-449D-9824-4899CFEF81CC}"/>
              </a:ext>
            </a:extLst>
          </p:cNvPr>
          <p:cNvSpPr txBox="1"/>
          <p:nvPr/>
        </p:nvSpPr>
        <p:spPr>
          <a:xfrm>
            <a:off x="1950741" y="276176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CDH</a:t>
            </a:r>
            <a:endParaRPr kumimoji="1" lang="ja-JP" altLang="en-US" sz="2800" b="1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823A483-15F3-48C1-8AA6-8A142D3A762E}"/>
              </a:ext>
            </a:extLst>
          </p:cNvPr>
          <p:cNvSpPr txBox="1"/>
          <p:nvPr/>
        </p:nvSpPr>
        <p:spPr>
          <a:xfrm>
            <a:off x="2159317" y="3658373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CDC</a:t>
            </a:r>
            <a:endParaRPr kumimoji="1" lang="ja-JP" altLang="en-US" sz="2800" b="1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9309E85-0839-46A7-B6A4-102ADEB88A0C}"/>
              </a:ext>
            </a:extLst>
          </p:cNvPr>
          <p:cNvSpPr/>
          <p:nvPr/>
        </p:nvSpPr>
        <p:spPr>
          <a:xfrm>
            <a:off x="7236296" y="3716522"/>
            <a:ext cx="638439" cy="13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D18E935-1B82-4F86-BF84-9FA7CE9239BB}"/>
              </a:ext>
            </a:extLst>
          </p:cNvPr>
          <p:cNvSpPr txBox="1"/>
          <p:nvPr/>
        </p:nvSpPr>
        <p:spPr>
          <a:xfrm>
            <a:off x="3851920" y="4545124"/>
            <a:ext cx="190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L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dirty="0"/>
              <a:t>He target</a:t>
            </a:r>
            <a:endParaRPr kumimoji="1" lang="ja-JP" altLang="en-US" sz="2800" b="1" dirty="0"/>
          </a:p>
        </p:txBody>
      </p:sp>
      <p:sp>
        <p:nvSpPr>
          <p:cNvPr id="85" name="Line">
            <a:extLst>
              <a:ext uri="{FF2B5EF4-FFF2-40B4-BE49-F238E27FC236}">
                <a16:creationId xmlns:a16="http://schemas.microsoft.com/office/drawing/2014/main" id="{3AFBD4BD-D051-4FA0-B03D-5DFB9AAA6DAE}"/>
              </a:ext>
            </a:extLst>
          </p:cNvPr>
          <p:cNvSpPr/>
          <p:nvPr/>
        </p:nvSpPr>
        <p:spPr>
          <a:xfrm>
            <a:off x="4715023" y="4411222"/>
            <a:ext cx="2620520" cy="6384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B25A22F-8245-4A6F-849D-9943A650D7C7}"/>
              </a:ext>
            </a:extLst>
          </p:cNvPr>
          <p:cNvSpPr txBox="1"/>
          <p:nvPr/>
        </p:nvSpPr>
        <p:spPr>
          <a:xfrm>
            <a:off x="2171438" y="1911642"/>
            <a:ext cx="535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Cylindrical Detector System (CDS)</a:t>
            </a:r>
            <a:endParaRPr kumimoji="1" lang="ja-JP" altLang="en-US" sz="28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58235B7-29C4-4B82-A49A-FD78D7F138F4}"/>
              </a:ext>
            </a:extLst>
          </p:cNvPr>
          <p:cNvSpPr txBox="1"/>
          <p:nvPr/>
        </p:nvSpPr>
        <p:spPr>
          <a:xfrm>
            <a:off x="-52073" y="3465004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1 GeV/c</a:t>
            </a:r>
          </a:p>
          <a:p>
            <a:pPr algn="ctr"/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 beam</a:t>
            </a:r>
            <a:endParaRPr kumimoji="1" lang="ja-JP" altLang="en-US" sz="28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AA7E3946-1A1C-472F-B98F-02F1A6D2ACEA}"/>
              </a:ext>
            </a:extLst>
          </p:cNvPr>
          <p:cNvSpPr txBox="1"/>
          <p:nvPr/>
        </p:nvSpPr>
        <p:spPr>
          <a:xfrm>
            <a:off x="1231424" y="3126450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T0</a:t>
            </a:r>
            <a:endParaRPr kumimoji="1" lang="ja-JP" altLang="en-US" sz="1600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CAAE487E-3409-4BAD-9CB0-534BDF4304AB}"/>
              </a:ext>
            </a:extLst>
          </p:cNvPr>
          <p:cNvSpPr txBox="1"/>
          <p:nvPr/>
        </p:nvSpPr>
        <p:spPr>
          <a:xfrm>
            <a:off x="4442676" y="332098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3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D9AB7C58-06BA-4904-8F88-EB3AE5948FD6}"/>
              </a:ext>
            </a:extLst>
          </p:cNvPr>
          <p:cNvSpPr txBox="1"/>
          <p:nvPr/>
        </p:nvSpPr>
        <p:spPr>
          <a:xfrm>
            <a:off x="5976156" y="3870543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CA845B-5519-4D60-BC0F-3CA98C792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74" t="5879" r="46456"/>
          <a:stretch/>
        </p:blipFill>
        <p:spPr>
          <a:xfrm>
            <a:off x="-149195" y="42805"/>
            <a:ext cx="5076564" cy="4525548"/>
          </a:xfrm>
          <a:prstGeom prst="rect">
            <a:avLst/>
          </a:prstGeom>
        </p:spPr>
      </p:pic>
      <p:sp>
        <p:nvSpPr>
          <p:cNvPr id="31" name="Rectangle">
            <a:extLst>
              <a:ext uri="{FF2B5EF4-FFF2-40B4-BE49-F238E27FC236}">
                <a16:creationId xmlns:a16="http://schemas.microsoft.com/office/drawing/2014/main" id="{48172D87-20D4-4655-B1B2-461B3DA4B2EE}"/>
              </a:ext>
            </a:extLst>
          </p:cNvPr>
          <p:cNvSpPr/>
          <p:nvPr/>
        </p:nvSpPr>
        <p:spPr>
          <a:xfrm>
            <a:off x="7756162" y="4124222"/>
            <a:ext cx="1028801" cy="596900"/>
          </a:xfrm>
          <a:prstGeom prst="rect">
            <a:avLst/>
          </a:prstGeom>
          <a:solidFill>
            <a:srgbClr val="FF000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7930BA33-E556-431F-AA2A-5307966D4D83}"/>
              </a:ext>
            </a:extLst>
          </p:cNvPr>
          <p:cNvSpPr txBox="1"/>
          <p:nvPr/>
        </p:nvSpPr>
        <p:spPr>
          <a:xfrm>
            <a:off x="7235909" y="3573016"/>
            <a:ext cx="190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calorimeter</a:t>
            </a:r>
            <a:endParaRPr kumimoji="1" lang="ja-JP" altLang="en-US" sz="2800" b="1" dirty="0"/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5881552-BD35-4612-9C46-471CDACD10C2}"/>
              </a:ext>
            </a:extLst>
          </p:cNvPr>
          <p:cNvSpPr txBox="1"/>
          <p:nvPr/>
        </p:nvSpPr>
        <p:spPr>
          <a:xfrm>
            <a:off x="7452320" y="4797152"/>
            <a:ext cx="76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Charge</a:t>
            </a:r>
          </a:p>
          <a:p>
            <a:pPr algn="ctr"/>
            <a:r>
              <a:rPr kumimoji="1" lang="en-US" altLang="ja-JP" sz="1600" dirty="0"/>
              <a:t>Veto</a:t>
            </a:r>
            <a:endParaRPr kumimoji="1" lang="ja-JP" altLang="en-US" sz="1600" dirty="0"/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33967CBB-F773-4BBC-801B-D02E761329A5}"/>
              </a:ext>
            </a:extLst>
          </p:cNvPr>
          <p:cNvSpPr/>
          <p:nvPr/>
        </p:nvSpPr>
        <p:spPr>
          <a:xfrm>
            <a:off x="7560851" y="4024587"/>
            <a:ext cx="98995" cy="789048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AB092433-6DA0-4374-BEAC-591DB56ED27C}"/>
              </a:ext>
            </a:extLst>
          </p:cNvPr>
          <p:cNvSpPr/>
          <p:nvPr/>
        </p:nvSpPr>
        <p:spPr>
          <a:xfrm>
            <a:off x="4673702" y="4393554"/>
            <a:ext cx="3498698" cy="132916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91BB7F3B-967C-4F14-A0F9-79D2D372AD0B}"/>
              </a:ext>
            </a:extLst>
          </p:cNvPr>
          <p:cNvSpPr txBox="1"/>
          <p:nvPr/>
        </p:nvSpPr>
        <p:spPr>
          <a:xfrm>
            <a:off x="55750" y="57091"/>
            <a:ext cx="4130427" cy="954107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Beam spectrometer &amp; CDS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Ready</a:t>
            </a:r>
            <a:endParaRPr kumimoji="1" lang="ja-JP" altLang="en-US" sz="2800" b="1" dirty="0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29DECF97-BB80-4624-856D-03048AD2F457}"/>
              </a:ext>
            </a:extLst>
          </p:cNvPr>
          <p:cNvSpPr txBox="1"/>
          <p:nvPr/>
        </p:nvSpPr>
        <p:spPr>
          <a:xfrm>
            <a:off x="19063" y="109473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CDS@E57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8698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">
            <a:extLst>
              <a:ext uri="{FF2B5EF4-FFF2-40B4-BE49-F238E27FC236}">
                <a16:creationId xmlns:a16="http://schemas.microsoft.com/office/drawing/2014/main" id="{DF02B033-499F-4B3F-B852-82B3BEA9A07A}"/>
              </a:ext>
            </a:extLst>
          </p:cNvPr>
          <p:cNvSpPr/>
          <p:nvPr/>
        </p:nvSpPr>
        <p:spPr>
          <a:xfrm>
            <a:off x="2903151" y="3444419"/>
            <a:ext cx="3688558" cy="1915072"/>
          </a:xfrm>
          <a:prstGeom prst="rect">
            <a:avLst/>
          </a:prstGeom>
          <a:solidFill>
            <a:srgbClr val="00B0F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B6369CB0-EB74-46B8-8FB1-3E3001795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+mn-lt"/>
              </a:rPr>
              <a:t>Experimental Setup</a:t>
            </a:r>
            <a:endParaRPr kumimoji="1" lang="ja-JP" altLang="en-US" b="1" dirty="0">
              <a:latin typeface="+mn-lt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6F15252-7209-4FE6-AA22-ABEA05621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ABF063-ACC1-4BF9-83B4-8072BAB71D88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74" name="Rectangle">
            <a:extLst>
              <a:ext uri="{FF2B5EF4-FFF2-40B4-BE49-F238E27FC236}">
                <a16:creationId xmlns:a16="http://schemas.microsoft.com/office/drawing/2014/main" id="{42E05D71-D5D0-4092-9872-0220335FFF63}"/>
              </a:ext>
            </a:extLst>
          </p:cNvPr>
          <p:cNvSpPr/>
          <p:nvPr/>
        </p:nvSpPr>
        <p:spPr>
          <a:xfrm>
            <a:off x="1919075" y="2465229"/>
            <a:ext cx="5656710" cy="3873452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5" name="Rectangle">
            <a:extLst>
              <a:ext uri="{FF2B5EF4-FFF2-40B4-BE49-F238E27FC236}">
                <a16:creationId xmlns:a16="http://schemas.microsoft.com/office/drawing/2014/main" id="{C9BCCAE5-7CBC-4600-B608-66F03412630B}"/>
              </a:ext>
            </a:extLst>
          </p:cNvPr>
          <p:cNvSpPr/>
          <p:nvPr/>
        </p:nvSpPr>
        <p:spPr>
          <a:xfrm>
            <a:off x="4186177" y="4208304"/>
            <a:ext cx="1122506" cy="387302"/>
          </a:xfrm>
          <a:prstGeom prst="rect">
            <a:avLst/>
          </a:prstGeom>
          <a:solidFill>
            <a:srgbClr val="92D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76" name="Rectangle">
            <a:extLst>
              <a:ext uri="{FF2B5EF4-FFF2-40B4-BE49-F238E27FC236}">
                <a16:creationId xmlns:a16="http://schemas.microsoft.com/office/drawing/2014/main" id="{8514E23C-02B7-416C-B65E-60E2B94FBE70}"/>
              </a:ext>
            </a:extLst>
          </p:cNvPr>
          <p:cNvSpPr/>
          <p:nvPr/>
        </p:nvSpPr>
        <p:spPr>
          <a:xfrm>
            <a:off x="6681373" y="3754220"/>
            <a:ext cx="116841" cy="1295470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id="{6C244624-4D31-48C8-854D-87611225B3BE}"/>
              </a:ext>
            </a:extLst>
          </p:cNvPr>
          <p:cNvSpPr/>
          <p:nvPr/>
        </p:nvSpPr>
        <p:spPr>
          <a:xfrm>
            <a:off x="2720068" y="2874804"/>
            <a:ext cx="4054724" cy="266701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8" name="Rectangle">
            <a:extLst>
              <a:ext uri="{FF2B5EF4-FFF2-40B4-BE49-F238E27FC236}">
                <a16:creationId xmlns:a16="http://schemas.microsoft.com/office/drawing/2014/main" id="{19837A76-8C07-4099-AA9D-81D76B29E63D}"/>
              </a:ext>
            </a:extLst>
          </p:cNvPr>
          <p:cNvSpPr/>
          <p:nvPr/>
        </p:nvSpPr>
        <p:spPr>
          <a:xfrm>
            <a:off x="2720068" y="5671955"/>
            <a:ext cx="4054724" cy="266700"/>
          </a:xfrm>
          <a:prstGeom prst="rect">
            <a:avLst/>
          </a:prstGeom>
          <a:solidFill>
            <a:srgbClr val="00B05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" name="Rectangle">
            <a:extLst>
              <a:ext uri="{FF2B5EF4-FFF2-40B4-BE49-F238E27FC236}">
                <a16:creationId xmlns:a16="http://schemas.microsoft.com/office/drawing/2014/main" id="{84C6FA13-4EFB-485E-ADBB-F8850B044F51}"/>
              </a:ext>
            </a:extLst>
          </p:cNvPr>
          <p:cNvSpPr/>
          <p:nvPr/>
        </p:nvSpPr>
        <p:spPr>
          <a:xfrm>
            <a:off x="1387838" y="3469812"/>
            <a:ext cx="73870" cy="1864286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1" name="Circle">
            <a:extLst>
              <a:ext uri="{FF2B5EF4-FFF2-40B4-BE49-F238E27FC236}">
                <a16:creationId xmlns:a16="http://schemas.microsoft.com/office/drawing/2014/main" id="{562F660B-5D77-44DB-9272-8FEFFD009BB8}"/>
              </a:ext>
            </a:extLst>
          </p:cNvPr>
          <p:cNvSpPr/>
          <p:nvPr/>
        </p:nvSpPr>
        <p:spPr>
          <a:xfrm>
            <a:off x="4526364" y="4247461"/>
            <a:ext cx="333668" cy="333667"/>
          </a:xfrm>
          <a:prstGeom prst="ellipse">
            <a:avLst/>
          </a:prstGeom>
          <a:blipFill>
            <a:blip r:embed="rId2"/>
          </a:blipFill>
          <a:ln w="12700"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2" name="Line">
            <a:extLst>
              <a:ext uri="{FF2B5EF4-FFF2-40B4-BE49-F238E27FC236}">
                <a16:creationId xmlns:a16="http://schemas.microsoft.com/office/drawing/2014/main" id="{FE8571D1-E5B5-4AED-8110-51DE540E4804}"/>
              </a:ext>
            </a:extLst>
          </p:cNvPr>
          <p:cNvSpPr/>
          <p:nvPr/>
        </p:nvSpPr>
        <p:spPr>
          <a:xfrm>
            <a:off x="343214" y="4401955"/>
            <a:ext cx="4293810" cy="0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3" name="Line">
            <a:extLst>
              <a:ext uri="{FF2B5EF4-FFF2-40B4-BE49-F238E27FC236}">
                <a16:creationId xmlns:a16="http://schemas.microsoft.com/office/drawing/2014/main" id="{B717B80A-5028-478C-9C61-F3AD4B629026}"/>
              </a:ext>
            </a:extLst>
          </p:cNvPr>
          <p:cNvSpPr/>
          <p:nvPr/>
        </p:nvSpPr>
        <p:spPr>
          <a:xfrm flipV="1">
            <a:off x="4688453" y="2924944"/>
            <a:ext cx="661121" cy="1394732"/>
          </a:xfrm>
          <a:prstGeom prst="line">
            <a:avLst/>
          </a:prstGeom>
          <a:ln w="38100">
            <a:solidFill>
              <a:srgbClr val="000000"/>
            </a:solidFill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6" name="テキスト ボックス 85">
            <a:extLst>
              <a:ext uri="{FF2B5EF4-FFF2-40B4-BE49-F238E27FC236}">
                <a16:creationId xmlns:a16="http://schemas.microsoft.com/office/drawing/2014/main" id="{E89E2A06-A115-449D-9824-4899CFEF81CC}"/>
              </a:ext>
            </a:extLst>
          </p:cNvPr>
          <p:cNvSpPr txBox="1"/>
          <p:nvPr/>
        </p:nvSpPr>
        <p:spPr>
          <a:xfrm>
            <a:off x="1950741" y="276176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CDH</a:t>
            </a:r>
            <a:endParaRPr kumimoji="1" lang="ja-JP" altLang="en-US" sz="2800" b="1" dirty="0"/>
          </a:p>
        </p:txBody>
      </p:sp>
      <p:sp>
        <p:nvSpPr>
          <p:cNvPr id="87" name="テキスト ボックス 86">
            <a:extLst>
              <a:ext uri="{FF2B5EF4-FFF2-40B4-BE49-F238E27FC236}">
                <a16:creationId xmlns:a16="http://schemas.microsoft.com/office/drawing/2014/main" id="{9823A483-15F3-48C1-8AA6-8A142D3A762E}"/>
              </a:ext>
            </a:extLst>
          </p:cNvPr>
          <p:cNvSpPr txBox="1"/>
          <p:nvPr/>
        </p:nvSpPr>
        <p:spPr>
          <a:xfrm>
            <a:off x="2159317" y="3658373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CDC</a:t>
            </a:r>
            <a:endParaRPr kumimoji="1" lang="ja-JP" altLang="en-US" sz="2800" b="1" dirty="0"/>
          </a:p>
        </p:txBody>
      </p:sp>
      <p:sp>
        <p:nvSpPr>
          <p:cNvPr id="89" name="正方形/長方形 88">
            <a:extLst>
              <a:ext uri="{FF2B5EF4-FFF2-40B4-BE49-F238E27FC236}">
                <a16:creationId xmlns:a16="http://schemas.microsoft.com/office/drawing/2014/main" id="{99309E85-0839-46A7-B6A4-102ADEB88A0C}"/>
              </a:ext>
            </a:extLst>
          </p:cNvPr>
          <p:cNvSpPr/>
          <p:nvPr/>
        </p:nvSpPr>
        <p:spPr>
          <a:xfrm>
            <a:off x="7236296" y="3716522"/>
            <a:ext cx="638439" cy="13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3" name="Rectangle">
            <a:extLst>
              <a:ext uri="{FF2B5EF4-FFF2-40B4-BE49-F238E27FC236}">
                <a16:creationId xmlns:a16="http://schemas.microsoft.com/office/drawing/2014/main" id="{35C68050-3678-4D2C-B74F-BE1CB4582B8B}"/>
              </a:ext>
            </a:extLst>
          </p:cNvPr>
          <p:cNvSpPr/>
          <p:nvPr/>
        </p:nvSpPr>
        <p:spPr>
          <a:xfrm>
            <a:off x="6887879" y="4103505"/>
            <a:ext cx="1028801" cy="596900"/>
          </a:xfrm>
          <a:prstGeom prst="rect">
            <a:avLst/>
          </a:prstGeom>
          <a:solidFill>
            <a:srgbClr val="FF0000"/>
          </a:solidFill>
          <a:ln w="50800">
            <a:solidFill>
              <a:srgbClr val="000000"/>
            </a:solidFill>
            <a:miter lim="400000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4" name="Line">
            <a:extLst>
              <a:ext uri="{FF2B5EF4-FFF2-40B4-BE49-F238E27FC236}">
                <a16:creationId xmlns:a16="http://schemas.microsoft.com/office/drawing/2014/main" id="{5C6228FD-34A7-44F9-9984-C6A5145B809C}"/>
              </a:ext>
            </a:extLst>
          </p:cNvPr>
          <p:cNvSpPr/>
          <p:nvPr/>
        </p:nvSpPr>
        <p:spPr>
          <a:xfrm>
            <a:off x="4673702" y="4393553"/>
            <a:ext cx="2742613" cy="151569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88" name="テキスト ボックス 87">
            <a:extLst>
              <a:ext uri="{FF2B5EF4-FFF2-40B4-BE49-F238E27FC236}">
                <a16:creationId xmlns:a16="http://schemas.microsoft.com/office/drawing/2014/main" id="{81B49C98-EDA4-45DF-A1A3-8544E0D20E60}"/>
              </a:ext>
            </a:extLst>
          </p:cNvPr>
          <p:cNvSpPr txBox="1"/>
          <p:nvPr/>
        </p:nvSpPr>
        <p:spPr>
          <a:xfrm>
            <a:off x="6962380" y="3625860"/>
            <a:ext cx="19085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calorimeter</a:t>
            </a:r>
            <a:endParaRPr kumimoji="1" lang="ja-JP" altLang="en-US" sz="2800" b="1" dirty="0"/>
          </a:p>
        </p:txBody>
      </p:sp>
      <p:sp>
        <p:nvSpPr>
          <p:cNvPr id="90" name="テキスト ボックス 89">
            <a:extLst>
              <a:ext uri="{FF2B5EF4-FFF2-40B4-BE49-F238E27FC236}">
                <a16:creationId xmlns:a16="http://schemas.microsoft.com/office/drawing/2014/main" id="{0D18E935-1B82-4F86-BF84-9FA7CE9239BB}"/>
              </a:ext>
            </a:extLst>
          </p:cNvPr>
          <p:cNvSpPr txBox="1"/>
          <p:nvPr/>
        </p:nvSpPr>
        <p:spPr>
          <a:xfrm>
            <a:off x="3851920" y="4545124"/>
            <a:ext cx="19018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L</a:t>
            </a:r>
            <a:r>
              <a:rPr kumimoji="1" lang="en-US" altLang="ja-JP" sz="2800" b="1" baseline="30000" dirty="0"/>
              <a:t>3</a:t>
            </a:r>
            <a:r>
              <a:rPr kumimoji="1" lang="en-US" altLang="ja-JP" sz="2800" b="1" dirty="0"/>
              <a:t>He target</a:t>
            </a:r>
            <a:endParaRPr kumimoji="1" lang="ja-JP" altLang="en-US" sz="2800" b="1" dirty="0"/>
          </a:p>
        </p:txBody>
      </p:sp>
      <p:sp>
        <p:nvSpPr>
          <p:cNvPr id="85" name="Line">
            <a:extLst>
              <a:ext uri="{FF2B5EF4-FFF2-40B4-BE49-F238E27FC236}">
                <a16:creationId xmlns:a16="http://schemas.microsoft.com/office/drawing/2014/main" id="{3AFBD4BD-D051-4FA0-B03D-5DFB9AAA6DAE}"/>
              </a:ext>
            </a:extLst>
          </p:cNvPr>
          <p:cNvSpPr/>
          <p:nvPr/>
        </p:nvSpPr>
        <p:spPr>
          <a:xfrm>
            <a:off x="4715023" y="4411222"/>
            <a:ext cx="2620520" cy="638467"/>
          </a:xfrm>
          <a:prstGeom prst="line">
            <a:avLst/>
          </a:prstGeom>
          <a:ln w="38100">
            <a:solidFill>
              <a:srgbClr val="000000"/>
            </a:solidFill>
            <a:custDash>
              <a:ds d="200000" sp="200000"/>
            </a:custDash>
            <a:miter lim="400000"/>
            <a:tailEnd type="stealth"/>
          </a:ln>
        </p:spPr>
        <p:txBody>
          <a:bodyPr lIns="50800" tIns="50800" rIns="50800" bIns="50800" anchor="ctr"/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>
              <a:defRPr sz="2400"/>
            </a:pPr>
            <a:endParaRPr/>
          </a:p>
        </p:txBody>
      </p:sp>
      <p:sp>
        <p:nvSpPr>
          <p:cNvPr id="91" name="テキスト ボックス 90">
            <a:extLst>
              <a:ext uri="{FF2B5EF4-FFF2-40B4-BE49-F238E27FC236}">
                <a16:creationId xmlns:a16="http://schemas.microsoft.com/office/drawing/2014/main" id="{BB25A22F-8245-4A6F-849D-9943A650D7C7}"/>
              </a:ext>
            </a:extLst>
          </p:cNvPr>
          <p:cNvSpPr txBox="1"/>
          <p:nvPr/>
        </p:nvSpPr>
        <p:spPr>
          <a:xfrm>
            <a:off x="2171438" y="1911642"/>
            <a:ext cx="53598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b="1" dirty="0"/>
              <a:t>Cylindrical Detector System (CDS)</a:t>
            </a:r>
            <a:endParaRPr kumimoji="1" lang="ja-JP" altLang="en-US" sz="2800" b="1" dirty="0"/>
          </a:p>
        </p:txBody>
      </p:sp>
      <p:sp>
        <p:nvSpPr>
          <p:cNvPr id="93" name="テキスト ボックス 92">
            <a:extLst>
              <a:ext uri="{FF2B5EF4-FFF2-40B4-BE49-F238E27FC236}">
                <a16:creationId xmlns:a16="http://schemas.microsoft.com/office/drawing/2014/main" id="{758235B7-29C4-4B82-A49A-FD78D7F138F4}"/>
              </a:ext>
            </a:extLst>
          </p:cNvPr>
          <p:cNvSpPr txBox="1"/>
          <p:nvPr/>
        </p:nvSpPr>
        <p:spPr>
          <a:xfrm>
            <a:off x="-52073" y="3465004"/>
            <a:ext cx="14173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2800" b="1" dirty="0"/>
              <a:t>1 GeV/c</a:t>
            </a:r>
          </a:p>
          <a:p>
            <a:pPr algn="ctr"/>
            <a:r>
              <a:rPr kumimoji="1" lang="en-US" altLang="ja-JP" sz="2800" b="1" dirty="0"/>
              <a:t>K</a:t>
            </a:r>
            <a:r>
              <a:rPr kumimoji="1" lang="en-US" altLang="ja-JP" sz="2800" b="1" baseline="30000" dirty="0"/>
              <a:t>-</a:t>
            </a:r>
            <a:r>
              <a:rPr kumimoji="1" lang="en-US" altLang="ja-JP" sz="2800" b="1" dirty="0"/>
              <a:t> beam</a:t>
            </a:r>
            <a:endParaRPr kumimoji="1" lang="ja-JP" altLang="en-US" sz="2800" b="1" dirty="0"/>
          </a:p>
        </p:txBody>
      </p:sp>
      <p:sp>
        <p:nvSpPr>
          <p:cNvPr id="94" name="テキスト ボックス 93">
            <a:extLst>
              <a:ext uri="{FF2B5EF4-FFF2-40B4-BE49-F238E27FC236}">
                <a16:creationId xmlns:a16="http://schemas.microsoft.com/office/drawing/2014/main" id="{AA7E3946-1A1C-472F-B98F-02F1A6D2ACEA}"/>
              </a:ext>
            </a:extLst>
          </p:cNvPr>
          <p:cNvSpPr txBox="1"/>
          <p:nvPr/>
        </p:nvSpPr>
        <p:spPr>
          <a:xfrm>
            <a:off x="1231424" y="3126450"/>
            <a:ext cx="3882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/>
              <a:t>T0</a:t>
            </a:r>
            <a:endParaRPr kumimoji="1" lang="ja-JP" altLang="en-US" sz="1600" dirty="0"/>
          </a:p>
        </p:txBody>
      </p:sp>
      <p:sp>
        <p:nvSpPr>
          <p:cNvPr id="95" name="テキスト ボックス 94">
            <a:extLst>
              <a:ext uri="{FF2B5EF4-FFF2-40B4-BE49-F238E27FC236}">
                <a16:creationId xmlns:a16="http://schemas.microsoft.com/office/drawing/2014/main" id="{2536889C-A86F-4DFE-B321-9D91161674DB}"/>
              </a:ext>
            </a:extLst>
          </p:cNvPr>
          <p:cNvSpPr txBox="1"/>
          <p:nvPr/>
        </p:nvSpPr>
        <p:spPr>
          <a:xfrm>
            <a:off x="6541684" y="3168261"/>
            <a:ext cx="7652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ja-JP" sz="1600" dirty="0"/>
              <a:t>Charge</a:t>
            </a:r>
          </a:p>
          <a:p>
            <a:pPr algn="ctr"/>
            <a:r>
              <a:rPr kumimoji="1" lang="en-US" altLang="ja-JP" sz="1600" dirty="0"/>
              <a:t>Veto</a:t>
            </a:r>
            <a:endParaRPr kumimoji="1" lang="ja-JP" altLang="en-US" sz="1600" dirty="0"/>
          </a:p>
        </p:txBody>
      </p:sp>
      <p:sp>
        <p:nvSpPr>
          <p:cNvPr id="96" name="テキスト ボックス 95">
            <a:extLst>
              <a:ext uri="{FF2B5EF4-FFF2-40B4-BE49-F238E27FC236}">
                <a16:creationId xmlns:a16="http://schemas.microsoft.com/office/drawing/2014/main" id="{CAAE487E-3409-4BAD-9CB0-534BDF4304AB}"/>
              </a:ext>
            </a:extLst>
          </p:cNvPr>
          <p:cNvSpPr txBox="1"/>
          <p:nvPr/>
        </p:nvSpPr>
        <p:spPr>
          <a:xfrm>
            <a:off x="4442676" y="3320988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p</a:t>
            </a:r>
            <a:r>
              <a:rPr kumimoji="1" lang="en-US" altLang="ja-JP" sz="32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-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sp>
        <p:nvSpPr>
          <p:cNvPr id="97" name="テキスト ボックス 96">
            <a:extLst>
              <a:ext uri="{FF2B5EF4-FFF2-40B4-BE49-F238E27FC236}">
                <a16:creationId xmlns:a16="http://schemas.microsoft.com/office/drawing/2014/main" id="{D9AB7C58-06BA-4904-8F88-EB3AE5948FD6}"/>
              </a:ext>
            </a:extLst>
          </p:cNvPr>
          <p:cNvSpPr txBox="1"/>
          <p:nvPr/>
        </p:nvSpPr>
        <p:spPr>
          <a:xfrm>
            <a:off x="5976156" y="3870543"/>
            <a:ext cx="3529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anose="05050102010706020507" pitchFamily="18" charset="2"/>
              </a:rPr>
              <a:t>g</a:t>
            </a:r>
            <a:endParaRPr kumimoji="1" lang="ja-JP" altLang="en-US" sz="3200" b="1" baseline="30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anose="05050102010706020507" pitchFamily="18" charset="2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8CA845B-5519-4D60-BC0F-3CA98C792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974" t="5879" r="46456"/>
          <a:stretch/>
        </p:blipFill>
        <p:spPr>
          <a:xfrm>
            <a:off x="-149195" y="42805"/>
            <a:ext cx="5076564" cy="4525548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4655B7C-3A55-44CD-9108-BCB7E02A3F2D}"/>
              </a:ext>
            </a:extLst>
          </p:cNvPr>
          <p:cNvSpPr txBox="1"/>
          <p:nvPr/>
        </p:nvSpPr>
        <p:spPr>
          <a:xfrm>
            <a:off x="55750" y="57091"/>
            <a:ext cx="4130427" cy="954107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Beam spectrometer &amp; CDS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Ready</a:t>
            </a:r>
            <a:endParaRPr kumimoji="1" lang="ja-JP" altLang="en-US" sz="2800" b="1" dirty="0"/>
          </a:p>
        </p:txBody>
      </p:sp>
      <p:pic>
        <p:nvPicPr>
          <p:cNvPr id="30" name="IMG_9759.jpg" descr="IMG_9759.jpg">
            <a:extLst>
              <a:ext uri="{FF2B5EF4-FFF2-40B4-BE49-F238E27FC236}">
                <a16:creationId xmlns:a16="http://schemas.microsoft.com/office/drawing/2014/main" id="{616F1C5C-3CF1-4E23-A24B-10DBC36D5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4266555" y="2001679"/>
            <a:ext cx="4162561" cy="5550082"/>
          </a:xfrm>
          <a:prstGeom prst="rect">
            <a:avLst/>
          </a:prstGeom>
          <a:ln w="63500">
            <a:solidFill>
              <a:schemeClr val="bg1"/>
            </a:solidFill>
            <a:miter lim="400000"/>
          </a:ln>
        </p:spPr>
      </p:pic>
      <p:pic>
        <p:nvPicPr>
          <p:cNvPr id="31" name="Screen Shot 2018-07-11 at 16.05.44.png" descr="Screen Shot 2018-07-11 at 16.05.44.png">
            <a:extLst>
              <a:ext uri="{FF2B5EF4-FFF2-40B4-BE49-F238E27FC236}">
                <a16:creationId xmlns:a16="http://schemas.microsoft.com/office/drawing/2014/main" id="{F03059BB-03F8-483D-93AF-C2FFE1FDE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774792" y="5496167"/>
            <a:ext cx="2245844" cy="1253188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083DFF82-AE7E-4D11-930A-A0AD1011FB62}"/>
              </a:ext>
            </a:extLst>
          </p:cNvPr>
          <p:cNvSpPr txBox="1"/>
          <p:nvPr/>
        </p:nvSpPr>
        <p:spPr>
          <a:xfrm>
            <a:off x="3636489" y="2708920"/>
            <a:ext cx="3412220" cy="1815882"/>
          </a:xfrm>
          <a:prstGeom prst="rect">
            <a:avLst/>
          </a:prstGeom>
          <a:solidFill>
            <a:srgbClr val="FFFF00"/>
          </a:solidFill>
          <a:ln w="254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/>
              <a:t>PbF2 Calorimeter</a:t>
            </a:r>
          </a:p>
          <a:p>
            <a:pPr algn="ctr"/>
            <a:r>
              <a:rPr kumimoji="1" lang="en-US" altLang="ja-JP" sz="2800" b="1" dirty="0">
                <a:sym typeface="Wingdings" panose="05000000000000000000" pitchFamily="2" charset="2"/>
              </a:rPr>
              <a:t> 40 sets on hand &amp; Will be ready by the beginning of 2020</a:t>
            </a:r>
            <a:endParaRPr kumimoji="1" lang="ja-JP" altLang="en-US" sz="2800" b="1" dirty="0"/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3C141025-5A22-482E-820F-E520EE47AEDA}"/>
              </a:ext>
            </a:extLst>
          </p:cNvPr>
          <p:cNvSpPr txBox="1"/>
          <p:nvPr/>
        </p:nvSpPr>
        <p:spPr>
          <a:xfrm>
            <a:off x="19063" y="1094730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>
                <a:solidFill>
                  <a:srgbClr val="FFFF00"/>
                </a:solidFill>
              </a:rPr>
              <a:t>CDS@E57</a:t>
            </a:r>
            <a:endParaRPr kumimoji="1" lang="ja-JP" alt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882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24303</TotalTime>
  <Words>3262</Words>
  <Application>Microsoft Office PowerPoint</Application>
  <PresentationFormat>画面に合わせる (4:3)</PresentationFormat>
  <Paragraphs>679</Paragraphs>
  <Slides>49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49</vt:i4>
      </vt:variant>
    </vt:vector>
  </HeadingPairs>
  <TitlesOfParts>
    <vt:vector size="63" baseType="lpstr">
      <vt:lpstr>Helvetica Light</vt:lpstr>
      <vt:lpstr>Palatino</vt:lpstr>
      <vt:lpstr>Zapf Dingbats</vt:lpstr>
      <vt:lpstr>游ゴシック</vt:lpstr>
      <vt:lpstr>游ゴシック Light</vt:lpstr>
      <vt:lpstr>Arial</vt:lpstr>
      <vt:lpstr>Calibri</vt:lpstr>
      <vt:lpstr>Calibri Light</vt:lpstr>
      <vt:lpstr>Cambria Math</vt:lpstr>
      <vt:lpstr>Helvetica</vt:lpstr>
      <vt:lpstr>Symbol</vt:lpstr>
      <vt:lpstr>Tahoma</vt:lpstr>
      <vt:lpstr>Wingdings</vt:lpstr>
      <vt:lpstr>Office テーマ</vt:lpstr>
      <vt:lpstr>3LH lifetime measurement with 3He(K-, p0)3LH Reaction</vt:lpstr>
      <vt:lpstr>Lifetime of Hyper-triton</vt:lpstr>
      <vt:lpstr>Heavy-Ion Experiment</vt:lpstr>
      <vt:lpstr>Direct Lifetime Measurement</vt:lpstr>
      <vt:lpstr>Experimental Principle</vt:lpstr>
      <vt:lpstr>PbF2 Calorimeter</vt:lpstr>
      <vt:lpstr>Experimental Setup</vt:lpstr>
      <vt:lpstr>Experimental Setup</vt:lpstr>
      <vt:lpstr>Experimental Setup</vt:lpstr>
      <vt:lpstr>Experimental Setup</vt:lpstr>
      <vt:lpstr>Expected p- Spectrum of 3LH</vt:lpstr>
      <vt:lpstr>Lifetime Evaluation</vt:lpstr>
      <vt:lpstr>Expected S/BG Ratio with Different Models</vt:lpstr>
      <vt:lpstr>4LH pilot run for BG evaluation</vt:lpstr>
      <vt:lpstr>Realistic Estimation using 4He Data</vt:lpstr>
      <vt:lpstr>Schedule</vt:lpstr>
      <vt:lpstr>Summary of the P73 Experiment</vt:lpstr>
      <vt:lpstr>P73 Collaboration</vt:lpstr>
      <vt:lpstr>Backup Slides</vt:lpstr>
      <vt:lpstr>(K-,p0) and (p-,K0)</vt:lpstr>
      <vt:lpstr>Reported Issues in the Previous (27th) PAC (based on 26th PAC comments)</vt:lpstr>
      <vt:lpstr>Answer to the 27th PAC Comments</vt:lpstr>
      <vt:lpstr>Time Zero Alignment Estimation with the E15 Data</vt:lpstr>
      <vt:lpstr>Answer to the 27th PAC Comments</vt:lpstr>
      <vt:lpstr>“free K0S” Lifetime with the E15 Data</vt:lpstr>
      <vt:lpstr>“free L” Lifetime Evaluation with the E15 Data</vt:lpstr>
      <vt:lpstr>Trigger Scheme</vt:lpstr>
      <vt:lpstr>Background from Theoretical Calculation</vt:lpstr>
      <vt:lpstr>Background from BNL 4He(K-,p-) Exp.</vt:lpstr>
      <vt:lpstr>Background Estimation w/o DE cut</vt:lpstr>
      <vt:lpstr>4LH Lifetime @ KEK</vt:lpstr>
      <vt:lpstr>Binding Energy of 3LH?</vt:lpstr>
      <vt:lpstr>Slides from the 27th PAC</vt:lpstr>
      <vt:lpstr>Performance estimation: yield estimation</vt:lpstr>
      <vt:lpstr>Performance estimation: 3𝚲H cross section</vt:lpstr>
      <vt:lpstr>Performance estimation: 4𝚲H cross section</vt:lpstr>
      <vt:lpstr>Part I: Performance estimation</vt:lpstr>
      <vt:lpstr>Performance estimation: pi- resolution</vt:lpstr>
      <vt:lpstr>Kaon in-flight decay background</vt:lpstr>
      <vt:lpstr>Reaction induced background</vt:lpstr>
      <vt:lpstr>Setup optimization</vt:lpstr>
      <vt:lpstr>PbF2 calorimeter</vt:lpstr>
      <vt:lpstr>PbF2 calorimeter test @ ELPH</vt:lpstr>
      <vt:lpstr>liquid 3,4He target</vt:lpstr>
      <vt:lpstr>p(K-,p)Y Cross Section</vt:lpstr>
      <vt:lpstr>Recoil of 3LH</vt:lpstr>
      <vt:lpstr>Backup Slides (2)</vt:lpstr>
      <vt:lpstr>(K-,p0), (p-,K0), and (K-,p-) at K1.8BR</vt:lpstr>
      <vt:lpstr>Human Resource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3𝚲H and 4𝚲H mesonic weak decay lifetime  measurement with 3,4He(K-, π0)3,4𝚲H Reaction</dc:title>
  <dc:creator>sakuma fuminori</dc:creator>
  <cp:lastModifiedBy>sakuma fuminori</cp:lastModifiedBy>
  <cp:revision>1084</cp:revision>
  <cp:lastPrinted>2019-07-12T09:42:35Z</cp:lastPrinted>
  <dcterms:created xsi:type="dcterms:W3CDTF">2019-06-27T01:25:09Z</dcterms:created>
  <dcterms:modified xsi:type="dcterms:W3CDTF">2019-10-17T12:06:35Z</dcterms:modified>
</cp:coreProperties>
</file>