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4"/>
  </p:notesMasterIdLst>
  <p:sldIdLst>
    <p:sldId id="256" r:id="rId2"/>
    <p:sldId id="408" r:id="rId3"/>
    <p:sldId id="461" r:id="rId4"/>
    <p:sldId id="504" r:id="rId5"/>
    <p:sldId id="465" r:id="rId6"/>
    <p:sldId id="482" r:id="rId7"/>
    <p:sldId id="483" r:id="rId8"/>
    <p:sldId id="508" r:id="rId9"/>
    <p:sldId id="509" r:id="rId10"/>
    <p:sldId id="510" r:id="rId11"/>
    <p:sldId id="489" r:id="rId12"/>
    <p:sldId id="490" r:id="rId13"/>
    <p:sldId id="491" r:id="rId14"/>
    <p:sldId id="511" r:id="rId15"/>
    <p:sldId id="512" r:id="rId16"/>
    <p:sldId id="505" r:id="rId17"/>
    <p:sldId id="467" r:id="rId18"/>
    <p:sldId id="421" r:id="rId19"/>
    <p:sldId id="419" r:id="rId20"/>
    <p:sldId id="422" r:id="rId21"/>
    <p:sldId id="442" r:id="rId22"/>
    <p:sldId id="495" r:id="rId23"/>
    <p:sldId id="431" r:id="rId24"/>
    <p:sldId id="305" r:id="rId25"/>
    <p:sldId id="471" r:id="rId26"/>
    <p:sldId id="366" r:id="rId27"/>
    <p:sldId id="405" r:id="rId28"/>
    <p:sldId id="473" r:id="rId29"/>
    <p:sldId id="384" r:id="rId30"/>
    <p:sldId id="499" r:id="rId31"/>
    <p:sldId id="500" r:id="rId32"/>
    <p:sldId id="501" r:id="rId33"/>
    <p:sldId id="502" r:id="rId34"/>
    <p:sldId id="503" r:id="rId35"/>
    <p:sldId id="453" r:id="rId36"/>
    <p:sldId id="497" r:id="rId37"/>
    <p:sldId id="496" r:id="rId38"/>
    <p:sldId id="459" r:id="rId39"/>
    <p:sldId id="455" r:id="rId40"/>
    <p:sldId id="464" r:id="rId41"/>
    <p:sldId id="423" r:id="rId42"/>
    <p:sldId id="424" r:id="rId43"/>
    <p:sldId id="427" r:id="rId44"/>
    <p:sldId id="302" r:id="rId45"/>
    <p:sldId id="355" r:id="rId46"/>
    <p:sldId id="446" r:id="rId47"/>
    <p:sldId id="443" r:id="rId48"/>
    <p:sldId id="448" r:id="rId49"/>
    <p:sldId id="472" r:id="rId50"/>
    <p:sldId id="363" r:id="rId51"/>
    <p:sldId id="450" r:id="rId52"/>
    <p:sldId id="469" r:id="rId53"/>
    <p:sldId id="454" r:id="rId54"/>
    <p:sldId id="507" r:id="rId55"/>
    <p:sldId id="468" r:id="rId56"/>
    <p:sldId id="430" r:id="rId57"/>
    <p:sldId id="434" r:id="rId58"/>
    <p:sldId id="433" r:id="rId59"/>
    <p:sldId id="435" r:id="rId60"/>
    <p:sldId id="436" r:id="rId61"/>
    <p:sldId id="437" r:id="rId62"/>
    <p:sldId id="514" r:id="rId63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2640" autoAdjust="0"/>
  </p:normalViewPr>
  <p:slideViewPr>
    <p:cSldViewPr showGuides="1">
      <p:cViewPr varScale="1">
        <p:scale>
          <a:sx n="69" d="100"/>
          <a:sy n="69" d="100"/>
        </p:scale>
        <p:origin x="-1339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66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9786" cy="496966"/>
          </a:xfrm>
          <a:prstGeom prst="rect">
            <a:avLst/>
          </a:prstGeom>
        </p:spPr>
        <p:txBody>
          <a:bodyPr vert="horz" lIns="91454" tIns="45728" rIns="91454" bIns="4572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3"/>
            <a:ext cx="2949786" cy="496966"/>
          </a:xfrm>
          <a:prstGeom prst="rect">
            <a:avLst/>
          </a:prstGeom>
        </p:spPr>
        <p:txBody>
          <a:bodyPr vert="horz" lIns="91454" tIns="45728" rIns="91454" bIns="45728" rtlCol="0"/>
          <a:lstStyle>
            <a:lvl1pPr algn="r">
              <a:defRPr sz="1200"/>
            </a:lvl1pPr>
          </a:lstStyle>
          <a:p>
            <a:fld id="{AA7CC1AE-A8DE-46F2-844C-02971CD49016}" type="datetimeFigureOut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4" tIns="45728" rIns="91454" bIns="457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8"/>
            <a:ext cx="5445760" cy="4472703"/>
          </a:xfrm>
          <a:prstGeom prst="rect">
            <a:avLst/>
          </a:prstGeom>
        </p:spPr>
        <p:txBody>
          <a:bodyPr vert="horz" lIns="91454" tIns="45728" rIns="91454" bIns="4572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786" cy="496966"/>
          </a:xfrm>
          <a:prstGeom prst="rect">
            <a:avLst/>
          </a:prstGeom>
        </p:spPr>
        <p:txBody>
          <a:bodyPr vert="horz" lIns="91454" tIns="45728" rIns="91454" bIns="4572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6" cy="496966"/>
          </a:xfrm>
          <a:prstGeom prst="rect">
            <a:avLst/>
          </a:prstGeom>
        </p:spPr>
        <p:txBody>
          <a:bodyPr vert="horz" lIns="91454" tIns="45728" rIns="91454" bIns="45728" rtlCol="0" anchor="b"/>
          <a:lstStyle>
            <a:lvl1pPr algn="r">
              <a:defRPr sz="1200"/>
            </a:lvl1pPr>
          </a:lstStyle>
          <a:p>
            <a:fld id="{B5F90C00-EA69-4F0C-909F-E277F70E8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63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3738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969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9BC9-F67F-4679-8349-C1ACD35871DB}" type="datetime1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20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F6DE-BBC9-4794-941C-1E081893D801}" type="datetime1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43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553D-9173-4A63-9EE9-11DCAB1AC4C6}" type="datetime1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68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CEE-1865-4AAD-9F9E-A2D6E3755E8E}" type="datetime1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51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63F2-55FB-48EC-A55C-464AA772023A}" type="datetime1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48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EF9E-32A3-4A8F-9EEB-0A692080B380}" type="datetime1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12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2DC2-5C1C-4E6E-821B-9E11CBC2A274}" type="datetime1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91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8DEF-6E06-49DB-9190-941FBB79C13D}" type="datetime1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31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AC70-81B7-4472-B9D9-08DEE53C718C}" type="datetime1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03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A9C5-A7CB-44F0-A4F6-D6AEF342B734}" type="datetime1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7947-CCFC-4773-A4F8-1BE9B4B55235}" type="datetime1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86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5C378-136C-486B-81F6-664933FE7268}" type="datetime1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11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1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7" Type="http://schemas.openxmlformats.org/officeDocument/2006/relationships/image" Target="../media/image12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10" Type="http://schemas.openxmlformats.org/officeDocument/2006/relationships/image" Target="../media/image22.png"/><Relationship Id="rId9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3518" y="449237"/>
            <a:ext cx="8676964" cy="2691731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7200" b="1" dirty="0"/>
              <a:t>Recent results </a:t>
            </a:r>
            <a:r>
              <a:rPr lang="en-US" altLang="ja-JP" sz="7200" b="1" dirty="0" smtClean="0"/>
              <a:t>from</a:t>
            </a:r>
            <a:br>
              <a:rPr lang="en-US" altLang="ja-JP" sz="7200" b="1" dirty="0" smtClean="0"/>
            </a:br>
            <a:r>
              <a:rPr lang="en-US" altLang="ja-JP" sz="7200" b="1" dirty="0" smtClean="0"/>
              <a:t>J-PARC </a:t>
            </a:r>
            <a:r>
              <a:rPr lang="en-US" altLang="ja-JP" sz="7200" b="1" dirty="0"/>
              <a:t>E15/E31</a:t>
            </a:r>
            <a:endParaRPr kumimoji="1" lang="ja-JP" altLang="en-US" sz="72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75556" y="3933056"/>
            <a:ext cx="7992888" cy="1152128"/>
          </a:xfrm>
        </p:spPr>
        <p:txBody>
          <a:bodyPr>
            <a:noAutofit/>
          </a:bodyPr>
          <a:lstStyle/>
          <a:p>
            <a:r>
              <a:rPr kumimoji="1" lang="en-US" altLang="ja-JP" sz="4000" b="1" dirty="0" smtClean="0">
                <a:solidFill>
                  <a:schemeClr val="tx1"/>
                </a:solidFill>
              </a:rPr>
              <a:t>F. Sakuma, </a:t>
            </a:r>
            <a:r>
              <a:rPr lang="en-US" altLang="ja-JP" sz="4000" b="1" dirty="0" smtClean="0">
                <a:solidFill>
                  <a:schemeClr val="tx1"/>
                </a:solidFill>
              </a:rPr>
              <a:t>RIKEN</a:t>
            </a:r>
          </a:p>
          <a:p>
            <a:r>
              <a:rPr kumimoji="1"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 behalf of the J-PARC</a:t>
            </a:r>
          </a:p>
          <a:p>
            <a:r>
              <a:rPr kumimoji="1"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E15/E31 collaboration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81318" y="6485274"/>
            <a:ext cx="4310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Symposium, Jul. 10-11, 2017, LNF-INFN</a:t>
            </a:r>
            <a:endParaRPr kumimoji="1" lang="ja-JP" altLang="en-US" sz="2000" dirty="0"/>
          </a:p>
        </p:txBody>
      </p:sp>
      <p:pic>
        <p:nvPicPr>
          <p:cNvPr id="6" name="Picture 4" descr="グループロ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68"/>
          <a:stretch/>
        </p:blipFill>
        <p:spPr bwMode="auto">
          <a:xfrm>
            <a:off x="575556" y="4365104"/>
            <a:ext cx="969379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グループロ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538044" y="4365103"/>
            <a:ext cx="1071563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45340"/>
            <a:ext cx="2513669" cy="185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13184" y="80628"/>
            <a:ext cx="8507288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latin typeface="+mn-lt"/>
              </a:rPr>
              <a:t>Signal &amp; Background in </a:t>
            </a:r>
            <a:r>
              <a:rPr lang="en-US" altLang="ja-JP" b="1" dirty="0" err="1">
                <a:latin typeface="Symbol" panose="05050102010706020507" pitchFamily="18" charset="2"/>
              </a:rPr>
              <a:t>p</a:t>
            </a:r>
            <a:r>
              <a:rPr lang="en-US" altLang="ja-JP" b="1" baseline="30000" dirty="0" err="1">
                <a:latin typeface="Symbol" panose="05050102010706020507" pitchFamily="18" charset="2"/>
              </a:rPr>
              <a:t>±</a:t>
            </a:r>
            <a:r>
              <a:rPr lang="en-US" altLang="ja-JP" b="1" dirty="0" err="1">
                <a:latin typeface="Symbol" panose="05050102010706020507" pitchFamily="18" charset="2"/>
              </a:rPr>
              <a:t>p</a:t>
            </a:r>
            <a:r>
              <a:rPr lang="ja-JP" altLang="en-US" b="1" baseline="30000" dirty="0"/>
              <a:t>∓</a:t>
            </a:r>
            <a:r>
              <a:rPr lang="en-US" altLang="ja-JP" b="1" dirty="0" err="1"/>
              <a:t>n“n</a:t>
            </a:r>
            <a:r>
              <a:rPr lang="en-US" altLang="ja-JP" b="1" dirty="0"/>
              <a:t>” </a:t>
            </a:r>
            <a:endParaRPr kumimoji="1" lang="ja-JP" altLang="en-US" b="1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380926" y="908720"/>
            <a:ext cx="6339369" cy="2097524"/>
            <a:chOff x="1402315" y="2342120"/>
            <a:chExt cx="6339369" cy="2097524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1402315" y="2342120"/>
              <a:ext cx="6339369" cy="2027254"/>
              <a:chOff x="250338" y="140442"/>
              <a:chExt cx="6339369" cy="2027254"/>
            </a:xfrm>
          </p:grpSpPr>
          <p:sp>
            <p:nvSpPr>
              <p:cNvPr id="10" name="円/楕円 9"/>
              <p:cNvSpPr/>
              <p:nvPr/>
            </p:nvSpPr>
            <p:spPr>
              <a:xfrm>
                <a:off x="3513511" y="359736"/>
                <a:ext cx="714380" cy="785818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1964838" y="522490"/>
                <a:ext cx="357187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1750525" y="665365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464650" y="593927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直線矢印コネクタ 13"/>
              <p:cNvCxnSpPr/>
              <p:nvPr/>
            </p:nvCxnSpPr>
            <p:spPr>
              <a:xfrm>
                <a:off x="678963" y="701877"/>
                <a:ext cx="10001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円/楕円 14"/>
              <p:cNvSpPr/>
              <p:nvPr/>
            </p:nvSpPr>
            <p:spPr>
              <a:xfrm>
                <a:off x="4442205" y="601989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直線矢印コネクタ 15"/>
              <p:cNvCxnSpPr/>
              <p:nvPr/>
            </p:nvCxnSpPr>
            <p:spPr>
              <a:xfrm>
                <a:off x="4799393" y="778201"/>
                <a:ext cx="15716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250338" y="236740"/>
                <a:ext cx="3754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K-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8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4772405" y="374976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3799263" y="716926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3656388" y="502612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729770" y="224584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d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22" name="テキスト ボックス 96"/>
              <p:cNvSpPr txBox="1"/>
              <p:nvPr/>
            </p:nvSpPr>
            <p:spPr>
              <a:xfrm>
                <a:off x="3420023" y="140442"/>
                <a:ext cx="9525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i="1" dirty="0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i="1" dirty="0" smtClean="0"/>
                  <a:t>(1405)</a:t>
                </a:r>
                <a:endParaRPr lang="ja-JP" altLang="en-US" i="1" baseline="-25000" dirty="0"/>
              </a:p>
            </p:txBody>
          </p:sp>
          <p:cxnSp>
            <p:nvCxnSpPr>
              <p:cNvPr id="23" name="直線矢印コネクタ 22"/>
              <p:cNvCxnSpPr/>
              <p:nvPr/>
            </p:nvCxnSpPr>
            <p:spPr>
              <a:xfrm flipH="1">
                <a:off x="3310714" y="769857"/>
                <a:ext cx="324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円/楕円 23"/>
              <p:cNvSpPr/>
              <p:nvPr/>
            </p:nvSpPr>
            <p:spPr>
              <a:xfrm>
                <a:off x="3126582" y="1291515"/>
                <a:ext cx="357188" cy="35718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4007238" y="1438315"/>
                <a:ext cx="214313" cy="21431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3181093" y="1953383"/>
                <a:ext cx="214313" cy="21431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2264320" y="1538035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1931265" y="1463758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cxnSp>
            <p:nvCxnSpPr>
              <p:cNvPr id="29" name="直線矢印コネクタ 28"/>
              <p:cNvCxnSpPr>
                <a:endCxn id="24" idx="7"/>
              </p:cNvCxnSpPr>
              <p:nvPr/>
            </p:nvCxnSpPr>
            <p:spPr>
              <a:xfrm flipH="1">
                <a:off x="3431461" y="1107133"/>
                <a:ext cx="366640" cy="2366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矢印コネクタ 29"/>
              <p:cNvCxnSpPr/>
              <p:nvPr/>
            </p:nvCxnSpPr>
            <p:spPr>
              <a:xfrm>
                <a:off x="3798491" y="1113824"/>
                <a:ext cx="238497" cy="3336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矢印コネクタ 30"/>
              <p:cNvCxnSpPr>
                <a:endCxn id="26" idx="0"/>
              </p:cNvCxnSpPr>
              <p:nvPr/>
            </p:nvCxnSpPr>
            <p:spPr>
              <a:xfrm>
                <a:off x="3288249" y="1504081"/>
                <a:ext cx="1" cy="4493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矢印コネクタ 31"/>
              <p:cNvCxnSpPr/>
              <p:nvPr/>
            </p:nvCxnSpPr>
            <p:spPr>
              <a:xfrm flipH="1">
                <a:off x="2505218" y="1496893"/>
                <a:ext cx="783029" cy="1734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561986" y="812508"/>
                <a:ext cx="9187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1 GeV/c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34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5263767" y="823708"/>
                <a:ext cx="13259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~1.25 GeV/c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35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2476463" y="372292"/>
                <a:ext cx="11996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~0.25 </a:t>
                </a:r>
                <a:r>
                  <a:rPr lang="en-US" altLang="ja-JP" sz="1400" dirty="0" smtClean="0">
                    <a:latin typeface="Calibri" pitchFamily="34" charset="0"/>
                  </a:rPr>
                  <a:t>GeV/c</a:t>
                </a:r>
                <a:endParaRPr lang="ja-JP" altLang="en-US" sz="1400" dirty="0">
                  <a:latin typeface="Calibri" pitchFamily="34" charset="0"/>
                </a:endParaRPr>
              </a:p>
            </p:txBody>
          </p:sp>
        </p:grpSp>
        <p:sp>
          <p:nvSpPr>
            <p:cNvPr id="7" name="正方形/長方形 6"/>
            <p:cNvSpPr/>
            <p:nvPr/>
          </p:nvSpPr>
          <p:spPr>
            <a:xfrm>
              <a:off x="4011354" y="3236889"/>
              <a:ext cx="320922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>
                  <a:latin typeface="Symbol" panose="05050102010706020507" pitchFamily="18" charset="2"/>
                </a:rPr>
                <a:t>S</a:t>
              </a:r>
              <a:endParaRPr lang="ja-JP" altLang="en-US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360287" y="3499035"/>
              <a:ext cx="311304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>
                  <a:latin typeface="Symbol" panose="05050102010706020507" pitchFamily="18" charset="2"/>
                </a:rPr>
                <a:t>p</a:t>
              </a:r>
              <a:endParaRPr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550060" y="4070312"/>
              <a:ext cx="311304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>
                  <a:latin typeface="Symbol" panose="05050102010706020507" pitchFamily="18" charset="2"/>
                </a:rPr>
                <a:t>p</a:t>
              </a:r>
              <a:endParaRPr lang="ja-JP" altLang="en-US" dirty="0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503548" y="1364575"/>
            <a:ext cx="3240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/>
              <a:t>Signal</a:t>
            </a:r>
          </a:p>
          <a:p>
            <a:r>
              <a:rPr lang="en-US" altLang="ja-JP" sz="3600" b="1" dirty="0" smtClean="0"/>
              <a:t>(</a:t>
            </a:r>
            <a:r>
              <a:rPr lang="en-US" altLang="ja-JP" sz="3600" b="1" dirty="0" smtClean="0">
                <a:latin typeface="Symbol" panose="05050102010706020507" pitchFamily="18" charset="2"/>
              </a:rPr>
              <a:t>L</a:t>
            </a:r>
            <a:r>
              <a:rPr lang="en-US" altLang="ja-JP" sz="3600" b="1" dirty="0" smtClean="0"/>
              <a:t>* production)</a:t>
            </a:r>
            <a:endParaRPr kumimoji="1" lang="ja-JP" altLang="en-US" sz="3600" b="1" dirty="0"/>
          </a:p>
        </p:txBody>
      </p:sp>
      <p:sp>
        <p:nvSpPr>
          <p:cNvPr id="37" name="角丸四角形 36"/>
          <p:cNvSpPr/>
          <p:nvPr/>
        </p:nvSpPr>
        <p:spPr>
          <a:xfrm>
            <a:off x="323528" y="908720"/>
            <a:ext cx="8496944" cy="21971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角丸四角形 73"/>
          <p:cNvSpPr/>
          <p:nvPr/>
        </p:nvSpPr>
        <p:spPr>
          <a:xfrm rot="19800000">
            <a:off x="5170837" y="2233089"/>
            <a:ext cx="1575512" cy="5132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角丸四角形 74"/>
          <p:cNvSpPr/>
          <p:nvPr/>
        </p:nvSpPr>
        <p:spPr>
          <a:xfrm>
            <a:off x="6448417" y="1204548"/>
            <a:ext cx="737547" cy="6580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7168497" y="1052736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 rot="19800000">
            <a:off x="5987491" y="2506673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CDS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46" name="グループ化 10245"/>
          <p:cNvGrpSpPr/>
          <p:nvPr/>
        </p:nvGrpSpPr>
        <p:grpSpPr>
          <a:xfrm>
            <a:off x="2015716" y="3194973"/>
            <a:ext cx="3615679" cy="1566175"/>
            <a:chOff x="2360475" y="3266982"/>
            <a:chExt cx="3615679" cy="1566175"/>
          </a:xfrm>
        </p:grpSpPr>
        <p:grpSp>
          <p:nvGrpSpPr>
            <p:cNvPr id="94" name="グループ化 93"/>
            <p:cNvGrpSpPr/>
            <p:nvPr/>
          </p:nvGrpSpPr>
          <p:grpSpPr>
            <a:xfrm>
              <a:off x="2412211" y="3266982"/>
              <a:ext cx="2937803" cy="1557464"/>
              <a:chOff x="5652120" y="3140968"/>
              <a:chExt cx="2937803" cy="1557464"/>
            </a:xfrm>
          </p:grpSpPr>
          <p:sp>
            <p:nvSpPr>
              <p:cNvPr id="50" name="円/楕円 49"/>
              <p:cNvSpPr/>
              <p:nvPr/>
            </p:nvSpPr>
            <p:spPr>
              <a:xfrm>
                <a:off x="8028384" y="3796902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1" name="直線矢印コネクタ 50"/>
              <p:cNvCxnSpPr>
                <a:endCxn id="50" idx="2"/>
              </p:cNvCxnSpPr>
              <p:nvPr/>
            </p:nvCxnSpPr>
            <p:spPr>
              <a:xfrm>
                <a:off x="7472426" y="3973908"/>
                <a:ext cx="555958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8283535" y="3498877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6629469" y="4046621"/>
                <a:ext cx="357188" cy="35718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円/楕円 59"/>
              <p:cNvSpPr/>
              <p:nvPr/>
            </p:nvSpPr>
            <p:spPr>
              <a:xfrm>
                <a:off x="6031126" y="3965735"/>
                <a:ext cx="214313" cy="21431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円/楕円 60"/>
              <p:cNvSpPr/>
              <p:nvPr/>
            </p:nvSpPr>
            <p:spPr>
              <a:xfrm>
                <a:off x="6012160" y="4365104"/>
                <a:ext cx="214313" cy="21431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円/楕円 61"/>
              <p:cNvSpPr/>
              <p:nvPr/>
            </p:nvSpPr>
            <p:spPr>
              <a:xfrm>
                <a:off x="6771548" y="3212702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7160861" y="3140968"/>
                <a:ext cx="8964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err="1" smtClean="0">
                    <a:latin typeface="Calibri" pitchFamily="34" charset="0"/>
                  </a:rPr>
                  <a:t>n</a:t>
                </a:r>
                <a:r>
                  <a:rPr lang="en-US" altLang="ja-JP" baseline="-25000" dirty="0" err="1" smtClean="0">
                    <a:latin typeface="Calibri" pitchFamily="34" charset="0"/>
                  </a:rPr>
                  <a:t>spectator</a:t>
                </a:r>
                <a:endParaRPr lang="ja-JP" altLang="en-US" baseline="-25000" dirty="0">
                  <a:latin typeface="Calibri" pitchFamily="34" charset="0"/>
                </a:endParaRPr>
              </a:p>
            </p:txBody>
          </p:sp>
          <p:cxnSp>
            <p:nvCxnSpPr>
              <p:cNvPr id="64" name="直線矢印コネクタ 63"/>
              <p:cNvCxnSpPr>
                <a:endCxn id="59" idx="6"/>
              </p:cNvCxnSpPr>
              <p:nvPr/>
            </p:nvCxnSpPr>
            <p:spPr>
              <a:xfrm flipH="1">
                <a:off x="6986657" y="3975496"/>
                <a:ext cx="407699" cy="2497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矢印コネクタ 64"/>
              <p:cNvCxnSpPr>
                <a:stCxn id="59" idx="2"/>
              </p:cNvCxnSpPr>
              <p:nvPr/>
            </p:nvCxnSpPr>
            <p:spPr>
              <a:xfrm flipH="1" flipV="1">
                <a:off x="6244982" y="4098930"/>
                <a:ext cx="384487" cy="1262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矢印コネクタ 65"/>
              <p:cNvCxnSpPr>
                <a:stCxn id="59" idx="2"/>
                <a:endCxn id="61" idx="7"/>
              </p:cNvCxnSpPr>
              <p:nvPr/>
            </p:nvCxnSpPr>
            <p:spPr>
              <a:xfrm flipH="1">
                <a:off x="6195088" y="4225215"/>
                <a:ext cx="434381" cy="1712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矢印コネクタ 66"/>
              <p:cNvCxnSpPr>
                <a:stCxn id="71" idx="5"/>
                <a:endCxn id="62" idx="5"/>
              </p:cNvCxnSpPr>
              <p:nvPr/>
            </p:nvCxnSpPr>
            <p:spPr>
              <a:xfrm flipH="1" flipV="1">
                <a:off x="7076427" y="3517580"/>
                <a:ext cx="196214" cy="3182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正方形/長方形 41"/>
              <p:cNvSpPr/>
              <p:nvPr/>
            </p:nvSpPr>
            <p:spPr>
              <a:xfrm>
                <a:off x="6362264" y="3789040"/>
                <a:ext cx="383438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/>
                  <a:t>K</a:t>
                </a:r>
                <a:r>
                  <a:rPr lang="en-US" altLang="ja-JP" baseline="30000" dirty="0" smtClean="0"/>
                  <a:t>0</a:t>
                </a:r>
                <a:endParaRPr lang="ja-JP" altLang="en-US" baseline="30000" dirty="0"/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5688124" y="3861048"/>
                <a:ext cx="396262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>
                    <a:latin typeface="Symbol" panose="05050102010706020507" pitchFamily="18" charset="2"/>
                  </a:rPr>
                  <a:t>p</a:t>
                </a:r>
                <a:r>
                  <a:rPr lang="en-US" altLang="ja-JP" baseline="30000" dirty="0" smtClean="0">
                    <a:latin typeface="Symbol" panose="05050102010706020507" pitchFamily="18" charset="2"/>
                  </a:rPr>
                  <a:t>-</a:t>
                </a:r>
                <a:endParaRPr lang="ja-JP" altLang="en-US" baseline="30000" dirty="0"/>
              </a:p>
            </p:txBody>
          </p:sp>
          <p:sp>
            <p:nvSpPr>
              <p:cNvPr id="44" name="正方形/長方形 43"/>
              <p:cNvSpPr/>
              <p:nvPr/>
            </p:nvSpPr>
            <p:spPr>
              <a:xfrm>
                <a:off x="5652120" y="4329100"/>
                <a:ext cx="396262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>
                    <a:latin typeface="Symbol" panose="05050102010706020507" pitchFamily="18" charset="2"/>
                  </a:rPr>
                  <a:t>p</a:t>
                </a:r>
                <a:r>
                  <a:rPr lang="en-US" altLang="ja-JP" baseline="30000" dirty="0" smtClean="0">
                    <a:latin typeface="Symbol" panose="05050102010706020507" pitchFamily="18" charset="2"/>
                  </a:rPr>
                  <a:t>+</a:t>
                </a:r>
                <a:endParaRPr lang="ja-JP" altLang="en-US" baseline="30000" dirty="0"/>
              </a:p>
            </p:txBody>
          </p:sp>
          <p:sp>
            <p:nvSpPr>
              <p:cNvPr id="71" name="星 7 70"/>
              <p:cNvSpPr/>
              <p:nvPr/>
            </p:nvSpPr>
            <p:spPr>
              <a:xfrm>
                <a:off x="7227364" y="3745308"/>
                <a:ext cx="457200" cy="457200"/>
              </a:xfrm>
              <a:prstGeom prst="star7">
                <a:avLst>
                  <a:gd name="adj" fmla="val 17757"/>
                  <a:gd name="hf" fmla="val 102572"/>
                  <a:gd name="vf" fmla="val 105210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7" name="角丸四角形 96"/>
            <p:cNvSpPr/>
            <p:nvPr/>
          </p:nvSpPr>
          <p:spPr>
            <a:xfrm rot="5400000">
              <a:off x="2325513" y="4050192"/>
              <a:ext cx="838377" cy="72755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角丸四角形 97"/>
            <p:cNvSpPr/>
            <p:nvPr/>
          </p:nvSpPr>
          <p:spPr>
            <a:xfrm>
              <a:off x="4648215" y="3688824"/>
              <a:ext cx="737547" cy="6580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5368295" y="3537012"/>
              <a:ext cx="6078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NC</a:t>
              </a:r>
              <a:endPara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2360475" y="3501008"/>
              <a:ext cx="771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CDS</a:t>
              </a:r>
              <a:endPara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1" name="テキスト ボックス 100"/>
          <p:cNvSpPr txBox="1"/>
          <p:nvPr/>
        </p:nvSpPr>
        <p:spPr>
          <a:xfrm>
            <a:off x="-508" y="3681028"/>
            <a:ext cx="2176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Background</a:t>
            </a:r>
          </a:p>
          <a:p>
            <a:r>
              <a:rPr lang="en-US" altLang="ja-JP" sz="2400" b="1" dirty="0" smtClean="0"/>
              <a:t>(K</a:t>
            </a:r>
            <a:r>
              <a:rPr lang="en-US" altLang="ja-JP" sz="2400" b="1" baseline="30000" dirty="0" smtClean="0"/>
              <a:t>0</a:t>
            </a:r>
            <a:r>
              <a:rPr lang="en-US" altLang="ja-JP" sz="2400" b="1" dirty="0" smtClean="0"/>
              <a:t> production)</a:t>
            </a:r>
            <a:endParaRPr kumimoji="1" lang="ja-JP" altLang="en-US" sz="2400" b="1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16163" y="5481228"/>
            <a:ext cx="2035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Background</a:t>
            </a:r>
          </a:p>
          <a:p>
            <a:r>
              <a:rPr lang="en-US" altLang="ja-JP" sz="2400" b="1" dirty="0" smtClean="0"/>
              <a:t>(</a:t>
            </a:r>
            <a:r>
              <a:rPr lang="en-US" altLang="ja-JP" sz="2400" b="1" dirty="0" smtClean="0">
                <a:latin typeface="Symbol" panose="05050102010706020507" pitchFamily="18" charset="2"/>
              </a:rPr>
              <a:t>S</a:t>
            </a:r>
            <a:r>
              <a:rPr lang="en-US" altLang="ja-JP" sz="2400" b="1" dirty="0" smtClean="0"/>
              <a:t> production)</a:t>
            </a:r>
            <a:endParaRPr kumimoji="1" lang="ja-JP" altLang="en-US" sz="2400" b="1" dirty="0"/>
          </a:p>
        </p:txBody>
      </p:sp>
      <p:grpSp>
        <p:nvGrpSpPr>
          <p:cNvPr id="10241" name="グループ化 10240"/>
          <p:cNvGrpSpPr/>
          <p:nvPr/>
        </p:nvGrpSpPr>
        <p:grpSpPr>
          <a:xfrm>
            <a:off x="2015716" y="4941168"/>
            <a:ext cx="2449223" cy="1963380"/>
            <a:chOff x="2375756" y="5013176"/>
            <a:chExt cx="2449223" cy="1963380"/>
          </a:xfrm>
        </p:grpSpPr>
        <p:sp>
          <p:nvSpPr>
            <p:cNvPr id="105" name="円/楕円 104"/>
            <p:cNvSpPr/>
            <p:nvPr/>
          </p:nvSpPr>
          <p:spPr>
            <a:xfrm>
              <a:off x="4230425" y="5730674"/>
              <a:ext cx="357188" cy="35718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06" name="直線矢印コネクタ 105"/>
            <p:cNvCxnSpPr>
              <a:endCxn id="105" idx="2"/>
            </p:cNvCxnSpPr>
            <p:nvPr/>
          </p:nvCxnSpPr>
          <p:spPr>
            <a:xfrm>
              <a:off x="3674467" y="5907680"/>
              <a:ext cx="55595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テキスト ボックス 35"/>
            <p:cNvSpPr txBox="1">
              <a:spLocks noChangeArrowheads="1"/>
            </p:cNvSpPr>
            <p:nvPr/>
          </p:nvSpPr>
          <p:spPr bwMode="auto">
            <a:xfrm>
              <a:off x="4485576" y="5432649"/>
              <a:ext cx="306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latin typeface="Calibri" pitchFamily="34" charset="0"/>
                </a:rPr>
                <a:t>n</a:t>
              </a:r>
              <a:endParaRPr lang="ja-JP" altLang="en-US" dirty="0">
                <a:latin typeface="Calibri" pitchFamily="34" charset="0"/>
              </a:endParaRPr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3500089" y="5720913"/>
              <a:ext cx="357188" cy="35718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3347864" y="6273316"/>
              <a:ext cx="214313" cy="21431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2772655" y="6285330"/>
              <a:ext cx="214313" cy="21431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2594632" y="5146474"/>
              <a:ext cx="357188" cy="35718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テキスト ボックス 35"/>
            <p:cNvSpPr txBox="1">
              <a:spLocks noChangeArrowheads="1"/>
            </p:cNvSpPr>
            <p:nvPr/>
          </p:nvSpPr>
          <p:spPr bwMode="auto">
            <a:xfrm>
              <a:off x="2879812" y="5013176"/>
              <a:ext cx="8964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 err="1" smtClean="0">
                  <a:latin typeface="Calibri" pitchFamily="34" charset="0"/>
                </a:rPr>
                <a:t>n</a:t>
              </a:r>
              <a:r>
                <a:rPr lang="en-US" altLang="ja-JP" baseline="-25000" dirty="0" err="1" smtClean="0">
                  <a:latin typeface="Calibri" pitchFamily="34" charset="0"/>
                </a:rPr>
                <a:t>spectator</a:t>
              </a:r>
              <a:endParaRPr lang="ja-JP" altLang="en-US" baseline="-25000" dirty="0">
                <a:latin typeface="Calibri" pitchFamily="34" charset="0"/>
              </a:endParaRPr>
            </a:p>
          </p:txBody>
        </p:sp>
        <p:cxnSp>
          <p:nvCxnSpPr>
            <p:cNvPr id="113" name="直線矢印コネクタ 112"/>
            <p:cNvCxnSpPr>
              <a:endCxn id="108" idx="2"/>
            </p:cNvCxnSpPr>
            <p:nvPr/>
          </p:nvCxnSpPr>
          <p:spPr>
            <a:xfrm flipV="1">
              <a:off x="3035288" y="5899507"/>
              <a:ext cx="464801" cy="97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矢印コネクタ 113"/>
            <p:cNvCxnSpPr>
              <a:stCxn id="108" idx="4"/>
              <a:endCxn id="109" idx="7"/>
            </p:cNvCxnSpPr>
            <p:nvPr/>
          </p:nvCxnSpPr>
          <p:spPr>
            <a:xfrm flipH="1">
              <a:off x="3530792" y="6078100"/>
              <a:ext cx="147891" cy="2266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矢印コネクタ 114"/>
            <p:cNvCxnSpPr>
              <a:endCxn id="110" idx="7"/>
            </p:cNvCxnSpPr>
            <p:nvPr/>
          </p:nvCxnSpPr>
          <p:spPr>
            <a:xfrm flipH="1">
              <a:off x="2955583" y="5979486"/>
              <a:ext cx="79705" cy="3372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矢印コネクタ 115"/>
            <p:cNvCxnSpPr>
              <a:endCxn id="111" idx="5"/>
            </p:cNvCxnSpPr>
            <p:nvPr/>
          </p:nvCxnSpPr>
          <p:spPr>
            <a:xfrm flipH="1" flipV="1">
              <a:off x="2899511" y="5451352"/>
              <a:ext cx="135777" cy="45303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正方形/長方形 116"/>
            <p:cNvSpPr/>
            <p:nvPr/>
          </p:nvSpPr>
          <p:spPr>
            <a:xfrm>
              <a:off x="3521126" y="5409220"/>
              <a:ext cx="474810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>
                  <a:latin typeface="Symbol" panose="05050102010706020507" pitchFamily="18" charset="2"/>
                </a:rPr>
                <a:t>S</a:t>
              </a:r>
              <a:r>
                <a:rPr lang="en-US" altLang="ja-JP" baseline="30000" dirty="0"/>
                <a:t>±</a:t>
              </a:r>
              <a:endParaRPr lang="ja-JP" altLang="en-US" baseline="30000" dirty="0"/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3605220" y="6201308"/>
              <a:ext cx="503664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>
                  <a:latin typeface="Symbol" panose="05050102010706020507" pitchFamily="18" charset="2"/>
                </a:rPr>
                <a:t>p</a:t>
              </a:r>
              <a:r>
                <a:rPr lang="en-US" altLang="ja-JP" baseline="30000" dirty="0">
                  <a:latin typeface="Symbol" panose="05050102010706020507" pitchFamily="18" charset="2"/>
                </a:rPr>
                <a:t> </a:t>
              </a:r>
              <a:r>
                <a:rPr lang="en-US" altLang="ja-JP" baseline="30000" dirty="0" smtClean="0">
                  <a:latin typeface="Symbol" panose="05050102010706020507" pitchFamily="18" charset="2"/>
                </a:rPr>
                <a:t>±</a:t>
              </a:r>
              <a:endParaRPr lang="ja-JP" altLang="en-US" baseline="30000" dirty="0"/>
            </a:p>
          </p:txBody>
        </p:sp>
        <p:sp>
          <p:nvSpPr>
            <p:cNvPr id="119" name="正方形/長方形 118"/>
            <p:cNvSpPr/>
            <p:nvPr/>
          </p:nvSpPr>
          <p:spPr>
            <a:xfrm>
              <a:off x="2375756" y="6165304"/>
              <a:ext cx="46198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>
                  <a:latin typeface="Symbol" panose="05050102010706020507" pitchFamily="18" charset="2"/>
                </a:rPr>
                <a:t>p</a:t>
              </a:r>
              <a:r>
                <a:rPr lang="ja-JP" altLang="en-US" baseline="30000" dirty="0"/>
                <a:t> ∓</a:t>
              </a:r>
            </a:p>
          </p:txBody>
        </p:sp>
        <p:sp>
          <p:nvSpPr>
            <p:cNvPr id="120" name="星 7 119"/>
            <p:cNvSpPr/>
            <p:nvPr/>
          </p:nvSpPr>
          <p:spPr>
            <a:xfrm>
              <a:off x="2807804" y="5672100"/>
              <a:ext cx="457200" cy="457200"/>
            </a:xfrm>
            <a:prstGeom prst="star7">
              <a:avLst>
                <a:gd name="adj" fmla="val 17757"/>
                <a:gd name="hf" fmla="val 102572"/>
                <a:gd name="vf" fmla="val 105210"/>
              </a:avLst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角丸四角形 131"/>
            <p:cNvSpPr/>
            <p:nvPr/>
          </p:nvSpPr>
          <p:spPr>
            <a:xfrm rot="5400000">
              <a:off x="3052365" y="5561154"/>
              <a:ext cx="369332" cy="164964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角丸四角形 132"/>
            <p:cNvSpPr/>
            <p:nvPr/>
          </p:nvSpPr>
          <p:spPr>
            <a:xfrm>
              <a:off x="4087432" y="5525028"/>
              <a:ext cx="737547" cy="6580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4144161" y="5049180"/>
              <a:ext cx="6078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NC</a:t>
              </a:r>
              <a:endPara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2890143" y="6453336"/>
              <a:ext cx="771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CDS</a:t>
              </a:r>
              <a:endPara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20" y="4941168"/>
            <a:ext cx="4651988" cy="176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9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/>
          <p:nvPr/>
        </p:nvPicPr>
        <p:blipFill>
          <a:blip r:embed="rId2"/>
          <a:stretch/>
        </p:blipFill>
        <p:spPr>
          <a:xfrm>
            <a:off x="109780" y="1157790"/>
            <a:ext cx="6082400" cy="4104228"/>
          </a:xfrm>
          <a:prstGeom prst="rect">
            <a:avLst/>
          </a:prstGeom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I = 0, 1 Mode (</a:t>
            </a:r>
            <a:r>
              <a:rPr lang="en-US" altLang="ja-JP" b="1" dirty="0" err="1">
                <a:latin typeface="Symbol" panose="05050102010706020507" pitchFamily="18" charset="2"/>
              </a:rPr>
              <a:t>p</a:t>
            </a:r>
            <a:r>
              <a:rPr lang="en-US" altLang="ja-JP" b="1" baseline="30000" dirty="0" err="1"/>
              <a:t>±</a:t>
            </a:r>
            <a:r>
              <a:rPr lang="en-US" altLang="ja-JP" b="1" dirty="0" err="1">
                <a:latin typeface="Symbol" panose="05050102010706020507" pitchFamily="18" charset="2"/>
              </a:rPr>
              <a:t>S</a:t>
            </a:r>
            <a:r>
              <a:rPr lang="ja-JP" altLang="en-US" b="1" baseline="30000" dirty="0"/>
              <a:t>∓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92" name="コンテンツ プレースホルダー 2"/>
          <p:cNvSpPr txBox="1">
            <a:spLocks/>
          </p:cNvSpPr>
          <p:nvPr/>
        </p:nvSpPr>
        <p:spPr>
          <a:xfrm>
            <a:off x="457200" y="5445224"/>
            <a:ext cx="8229600" cy="13321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interference </a:t>
            </a:r>
            <a:r>
              <a:rPr lang="en-US" altLang="ja-JP" dirty="0" smtClean="0"/>
              <a:t>between the I = 0 </a:t>
            </a:r>
            <a:r>
              <a:rPr lang="en-US" altLang="ja-JP" dirty="0"/>
              <a:t>and 1 terms of the </a:t>
            </a:r>
            <a:r>
              <a:rPr lang="en-US" altLang="ja-JP" dirty="0" err="1" smtClean="0">
                <a:latin typeface="Symbol" panose="05050102010706020507" pitchFamily="18" charset="2"/>
              </a:rPr>
              <a:t>pS</a:t>
            </a:r>
            <a:r>
              <a:rPr lang="en-US" altLang="ja-JP" i="1" dirty="0" smtClean="0"/>
              <a:t> </a:t>
            </a:r>
            <a:r>
              <a:rPr lang="en-US" altLang="ja-JP" dirty="0"/>
              <a:t>scattering </a:t>
            </a:r>
            <a:r>
              <a:rPr lang="en-US" altLang="ja-JP" dirty="0" smtClean="0"/>
              <a:t>amplitudes is observed</a:t>
            </a:r>
            <a:endParaRPr lang="ja-JP" altLang="en-US" dirty="0"/>
          </a:p>
        </p:txBody>
      </p:sp>
      <p:grpSp>
        <p:nvGrpSpPr>
          <p:cNvPr id="116" name="グループ化 115"/>
          <p:cNvGrpSpPr/>
          <p:nvPr/>
        </p:nvGrpSpPr>
        <p:grpSpPr>
          <a:xfrm>
            <a:off x="5811847" y="1027314"/>
            <a:ext cx="3224649" cy="4165882"/>
            <a:chOff x="72008" y="4617131"/>
            <a:chExt cx="3224649" cy="4165882"/>
          </a:xfrm>
        </p:grpSpPr>
        <p:pic>
          <p:nvPicPr>
            <p:cNvPr id="11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143508" y="6637422"/>
              <a:ext cx="3153149" cy="2145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テキスト ボックス 117"/>
            <p:cNvSpPr txBox="1"/>
            <p:nvPr/>
          </p:nvSpPr>
          <p:spPr>
            <a:xfrm>
              <a:off x="361543" y="4747607"/>
              <a:ext cx="2656496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/>
              <a:r>
                <a:rPr lang="en-US" altLang="ja-JP" sz="2400" i="1" dirty="0" smtClean="0"/>
                <a:t>c.f.</a:t>
              </a:r>
            </a:p>
            <a:p>
              <a:pPr marL="0" lvl="1" algn="ctr"/>
              <a:r>
                <a:rPr lang="en-US" altLang="ja-JP" sz="2400" dirty="0" err="1" smtClean="0"/>
                <a:t>Faddeev</a:t>
              </a:r>
              <a:r>
                <a:rPr lang="en-US" altLang="ja-JP" sz="2400" dirty="0" smtClean="0"/>
                <a:t> calc. </a:t>
              </a:r>
              <a:r>
                <a:rPr lang="en-US" altLang="ja-JP" sz="2400" dirty="0"/>
                <a:t>(AGS)</a:t>
              </a:r>
              <a:endParaRPr lang="ja-JP" altLang="en-US" sz="2400" dirty="0"/>
            </a:p>
            <a:p>
              <a:pPr algn="ctr"/>
              <a:r>
                <a:rPr lang="en-US" altLang="ja-JP" dirty="0" err="1" smtClean="0"/>
                <a:t>S.Ohnishi</a:t>
              </a:r>
              <a:r>
                <a:rPr lang="en-US" altLang="ja-JP" dirty="0" smtClean="0"/>
                <a:t> et al.,</a:t>
              </a:r>
            </a:p>
            <a:p>
              <a:pPr algn="ctr"/>
              <a:r>
                <a:rPr lang="en-US" altLang="ja-JP" dirty="0" smtClean="0"/>
                <a:t>PRC93(2016)025207</a:t>
              </a:r>
              <a:endParaRPr kumimoji="1" lang="ja-JP" altLang="en-US" dirty="0"/>
            </a:p>
          </p:txBody>
        </p:sp>
        <p:cxnSp>
          <p:nvCxnSpPr>
            <p:cNvPr id="119" name="直線コネクタ 118"/>
            <p:cNvCxnSpPr/>
            <p:nvPr/>
          </p:nvCxnSpPr>
          <p:spPr>
            <a:xfrm flipV="1">
              <a:off x="2028670" y="6919772"/>
              <a:ext cx="0" cy="1350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テキスト ボックス 120"/>
            <p:cNvSpPr txBox="1"/>
            <p:nvPr/>
          </p:nvSpPr>
          <p:spPr>
            <a:xfrm>
              <a:off x="1807492" y="6550440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K</a:t>
              </a:r>
              <a:r>
                <a:rPr kumimoji="1" lang="en-US" altLang="ja-JP" baseline="30000" dirty="0" smtClean="0"/>
                <a:t>-</a:t>
              </a:r>
              <a:r>
                <a:rPr kumimoji="1" lang="en-US" altLang="ja-JP" dirty="0" smtClean="0"/>
                <a:t>p</a:t>
              </a:r>
              <a:endParaRPr kumimoji="1" lang="ja-JP" altLang="en-US" dirty="0"/>
            </a:p>
          </p:txBody>
        </p:sp>
        <p:sp>
          <p:nvSpPr>
            <p:cNvPr id="123" name="角丸四角形 122"/>
            <p:cNvSpPr/>
            <p:nvPr/>
          </p:nvSpPr>
          <p:spPr>
            <a:xfrm>
              <a:off x="72008" y="4617131"/>
              <a:ext cx="3224649" cy="416588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307297" y="6079755"/>
              <a:ext cx="27107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 dirty="0" smtClean="0">
                  <a:solidFill>
                    <a:srgbClr val="FF0000"/>
                  </a:solidFill>
                </a:rPr>
                <a:t>w/ angular dependence</a:t>
              </a:r>
              <a:endParaRPr kumimoji="1" lang="ja-JP" altLang="en-US" sz="20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Rectangle 5"/>
          <p:cNvSpPr>
            <a:spLocks/>
          </p:cNvSpPr>
          <p:nvPr/>
        </p:nvSpPr>
        <p:spPr bwMode="auto">
          <a:xfrm>
            <a:off x="2339752" y="4021858"/>
            <a:ext cx="251030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40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71500" y="872715"/>
            <a:ext cx="3435448" cy="864096"/>
            <a:chOff x="1809750" y="2399580"/>
            <a:chExt cx="5562697" cy="13991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089"/>
            <a:stretch/>
          </p:blipFill>
          <p:spPr bwMode="auto">
            <a:xfrm>
              <a:off x="1809750" y="3126872"/>
              <a:ext cx="5524500" cy="67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13"/>
            <a:stretch/>
          </p:blipFill>
          <p:spPr bwMode="auto">
            <a:xfrm>
              <a:off x="1847947" y="2399580"/>
              <a:ext cx="5524500" cy="742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正方形/長方形 4"/>
          <p:cNvSpPr/>
          <p:nvPr/>
        </p:nvSpPr>
        <p:spPr>
          <a:xfrm>
            <a:off x="81558" y="872716"/>
            <a:ext cx="3401800" cy="88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136815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Comparison between </a:t>
            </a:r>
            <a:br>
              <a:rPr lang="en-US" altLang="ja-JP" b="1" dirty="0" smtClean="0"/>
            </a:br>
            <a:r>
              <a:rPr lang="en-US" altLang="ja-JP" b="1" dirty="0"/>
              <a:t>I = 0, 1 (</a:t>
            </a:r>
            <a:r>
              <a:rPr lang="en-US" altLang="ja-JP" b="1" dirty="0" err="1">
                <a:latin typeface="Symbol" panose="05050102010706020507" pitchFamily="18" charset="2"/>
              </a:rPr>
              <a:t>p</a:t>
            </a:r>
            <a:r>
              <a:rPr lang="en-US" altLang="ja-JP" b="1" baseline="30000" dirty="0" err="1"/>
              <a:t>±</a:t>
            </a:r>
            <a:r>
              <a:rPr lang="en-US" altLang="ja-JP" b="1" dirty="0" err="1">
                <a:latin typeface="Symbol" panose="05050102010706020507" pitchFamily="18" charset="2"/>
              </a:rPr>
              <a:t>S</a:t>
            </a:r>
            <a:r>
              <a:rPr lang="ja-JP" altLang="en-US" b="1" baseline="30000" dirty="0"/>
              <a:t>∓</a:t>
            </a:r>
            <a:r>
              <a:rPr lang="en-US" altLang="ja-JP" b="1" dirty="0" smtClean="0"/>
              <a:t>) &amp; I = 1 (</a:t>
            </a:r>
            <a:r>
              <a:rPr lang="en-US" altLang="ja-JP" b="1" dirty="0" smtClean="0">
                <a:latin typeface="Symbol" panose="05050102010706020507" pitchFamily="18" charset="2"/>
              </a:rPr>
              <a:t>p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>
                <a:latin typeface="Symbol" panose="05050102010706020507" pitchFamily="18" charset="2"/>
              </a:rPr>
              <a:t>S</a:t>
            </a:r>
            <a:r>
              <a:rPr lang="en-US" altLang="ja-JP" b="1" baseline="30000" dirty="0" smtClean="0"/>
              <a:t>0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92" name="コンテンツ プレースホルダー 2"/>
          <p:cNvSpPr txBox="1">
            <a:spLocks/>
          </p:cNvSpPr>
          <p:nvPr/>
        </p:nvSpPr>
        <p:spPr>
          <a:xfrm>
            <a:off x="1249288" y="5625244"/>
            <a:ext cx="6635080" cy="11881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I </a:t>
            </a:r>
            <a:r>
              <a:rPr lang="en-US" altLang="ja-JP" dirty="0"/>
              <a:t>= 0 </a:t>
            </a:r>
            <a:r>
              <a:rPr lang="en-US" altLang="ja-JP" dirty="0" smtClean="0"/>
              <a:t>dominant </a:t>
            </a:r>
            <a:r>
              <a:rPr lang="en-US" altLang="ja-JP" dirty="0"/>
              <a:t>below the threshold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|T</a:t>
            </a:r>
            <a:r>
              <a:rPr lang="en-US" altLang="ja-JP" baseline="30000" dirty="0" smtClean="0"/>
              <a:t>(0)</a:t>
            </a:r>
            <a:r>
              <a:rPr lang="en-US" altLang="ja-JP" dirty="0" smtClean="0"/>
              <a:t>|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/|T</a:t>
            </a:r>
            <a:r>
              <a:rPr lang="en-US" altLang="ja-JP" baseline="30000" dirty="0" smtClean="0"/>
              <a:t>(1)</a:t>
            </a:r>
            <a:r>
              <a:rPr lang="en-US" altLang="ja-JP" dirty="0" smtClean="0"/>
              <a:t>|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 ~ 100</a:t>
            </a:r>
            <a:endParaRPr lang="ja-JP" altLang="en-US" dirty="0"/>
          </a:p>
        </p:txBody>
      </p:sp>
      <p:pic>
        <p:nvPicPr>
          <p:cNvPr id="6" name="図 5"/>
          <p:cNvPicPr/>
          <p:nvPr/>
        </p:nvPicPr>
        <p:blipFill>
          <a:blip r:embed="rId4"/>
          <a:stretch/>
        </p:blipFill>
        <p:spPr>
          <a:xfrm>
            <a:off x="1571976" y="1556792"/>
            <a:ext cx="5952352" cy="4115188"/>
          </a:xfrm>
          <a:prstGeom prst="rect">
            <a:avLst/>
          </a:prstGeom>
          <a:ln>
            <a:noFill/>
          </a:ln>
        </p:spPr>
      </p:pic>
      <p:sp>
        <p:nvSpPr>
          <p:cNvPr id="7" name="Rectangle 5"/>
          <p:cNvSpPr>
            <a:spLocks/>
          </p:cNvSpPr>
          <p:nvPr/>
        </p:nvSpPr>
        <p:spPr bwMode="auto">
          <a:xfrm>
            <a:off x="2555776" y="1553307"/>
            <a:ext cx="251030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40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034954"/>
              </p:ext>
            </p:extLst>
          </p:nvPr>
        </p:nvGraphicFramePr>
        <p:xfrm>
          <a:off x="6174178" y="1628800"/>
          <a:ext cx="2898322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数式" r:id="rId5" imgW="2336760" imgH="812520" progId="Equation.3">
                  <p:embed/>
                </p:oleObj>
              </mc:Choice>
              <mc:Fallback>
                <p:oleObj name="数式" r:id="rId5" imgW="2336760" imgH="812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4178" y="1628800"/>
                        <a:ext cx="2898322" cy="1008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6156176" y="1628800"/>
            <a:ext cx="2889032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I = 0 Mode (</a:t>
            </a:r>
            <a:r>
              <a:rPr lang="en-US" altLang="ja-JP" b="1" dirty="0" smtClean="0">
                <a:latin typeface="Symbol" panose="05050102010706020507" pitchFamily="18" charset="2"/>
              </a:rPr>
              <a:t>p</a:t>
            </a:r>
            <a:r>
              <a:rPr lang="en-US" altLang="ja-JP" b="1" baseline="30000" dirty="0" smtClean="0"/>
              <a:t>0</a:t>
            </a:r>
            <a:r>
              <a:rPr lang="en-US" altLang="ja-JP" b="1" dirty="0" smtClean="0">
                <a:latin typeface="Symbol" panose="05050102010706020507" pitchFamily="18" charset="2"/>
              </a:rPr>
              <a:t>S</a:t>
            </a:r>
            <a:r>
              <a:rPr lang="en-US" altLang="ja-JP" b="1" baseline="30000" dirty="0" smtClean="0"/>
              <a:t>0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92" name="コンテンツ プレースホルダー 2"/>
          <p:cNvSpPr txBox="1">
            <a:spLocks/>
          </p:cNvSpPr>
          <p:nvPr/>
        </p:nvSpPr>
        <p:spPr>
          <a:xfrm>
            <a:off x="457200" y="4905164"/>
            <a:ext cx="8229600" cy="17641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The pure I = 0 channel is observed</a:t>
            </a:r>
          </a:p>
          <a:p>
            <a:r>
              <a:rPr lang="en-US" altLang="ja-JP" dirty="0" smtClean="0"/>
              <a:t>For further statistics:</a:t>
            </a:r>
          </a:p>
          <a:p>
            <a:pPr lvl="1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E31-2</a:t>
            </a:r>
            <a:r>
              <a:rPr lang="en-US" altLang="ja-JP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be performed in this autumn/winter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85" y="1016732"/>
            <a:ext cx="5835935" cy="389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258" y="1479800"/>
            <a:ext cx="2702834" cy="81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663788" y="1557258"/>
            <a:ext cx="2808312" cy="647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4427984" y="3857563"/>
            <a:ext cx="251030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40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40325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83404"/>
            <a:ext cx="4537059" cy="302944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E31 vs. a Theoretical Calculation</a:t>
            </a:r>
            <a:endParaRPr kumimoji="1" lang="ja-JP" altLang="en-US" b="1" dirty="0"/>
          </a:p>
        </p:txBody>
      </p:sp>
      <p:sp>
        <p:nvSpPr>
          <p:cNvPr id="92" name="コンテンツ プレースホルダー 2"/>
          <p:cNvSpPr txBox="1">
            <a:spLocks/>
          </p:cNvSpPr>
          <p:nvPr/>
        </p:nvSpPr>
        <p:spPr>
          <a:xfrm>
            <a:off x="287524" y="6273316"/>
            <a:ext cx="8543292" cy="5400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800" dirty="0" smtClean="0"/>
              <a:t>Good agreement with a theoretical calculation!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692696"/>
            <a:ext cx="4536504" cy="325906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85" y="3933056"/>
            <a:ext cx="7144599" cy="22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6960256" y="4381363"/>
            <a:ext cx="2184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altLang="ja-JP" sz="2400" dirty="0" smtClean="0"/>
              <a:t>DCC model calc.</a:t>
            </a:r>
            <a:endParaRPr lang="ja-JP" altLang="en-US" sz="2400" dirty="0"/>
          </a:p>
          <a:p>
            <a:pPr algn="ctr"/>
            <a:r>
              <a:rPr lang="en-US" altLang="ja-JP" dirty="0" err="1" smtClean="0"/>
              <a:t>H.Kamano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T.S.Lee</a:t>
            </a:r>
            <a:r>
              <a:rPr lang="en-US" altLang="ja-JP" dirty="0" smtClean="0"/>
              <a:t>,</a:t>
            </a:r>
          </a:p>
          <a:p>
            <a:pPr algn="ctr"/>
            <a:r>
              <a:rPr lang="en-US" altLang="ja-JP" dirty="0" smtClean="0"/>
              <a:t>PRC94(2016)065205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3707904" y="3212976"/>
            <a:ext cx="748180" cy="18696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2879812" y="1736812"/>
            <a:ext cx="252028" cy="277230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6732240" y="2672916"/>
            <a:ext cx="1296144" cy="2268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7776356" y="5353471"/>
            <a:ext cx="1475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p</a:t>
            </a:r>
            <a:r>
              <a:rPr kumimoji="1" lang="en-US" altLang="ja-JP" sz="1400" baseline="-25000" dirty="0" err="1" smtClean="0"/>
              <a:t>K</a:t>
            </a:r>
            <a:r>
              <a:rPr kumimoji="1" lang="en-US" altLang="ja-JP" sz="1400" dirty="0" smtClean="0"/>
              <a:t>=1GeV/c, </a:t>
            </a:r>
            <a:r>
              <a:rPr kumimoji="1" lang="en-US" altLang="ja-JP" sz="1400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sz="1400" baseline="-25000" dirty="0" err="1" smtClean="0"/>
              <a:t>n</a:t>
            </a:r>
            <a:r>
              <a:rPr kumimoji="1" lang="en-US" altLang="ja-JP" sz="1400" dirty="0" smtClean="0"/>
              <a:t>=0</a:t>
            </a:r>
            <a:r>
              <a:rPr kumimoji="1" lang="en-US" altLang="ja-JP" sz="1400" baseline="30000" dirty="0" smtClean="0"/>
              <a:t>o</a:t>
            </a:r>
            <a:endParaRPr kumimoji="1" lang="ja-JP" altLang="en-US" sz="1400" baseline="30000" dirty="0"/>
          </a:p>
        </p:txBody>
      </p:sp>
      <p:cxnSp>
        <p:nvCxnSpPr>
          <p:cNvPr id="27" name="直線コネクタ 26"/>
          <p:cNvCxnSpPr/>
          <p:nvPr/>
        </p:nvCxnSpPr>
        <p:spPr>
          <a:xfrm flipV="1">
            <a:off x="1727684" y="4257092"/>
            <a:ext cx="0" cy="1548172"/>
          </a:xfrm>
          <a:prstGeom prst="line">
            <a:avLst/>
          </a:prstGeom>
          <a:ln w="63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3131840" y="4293096"/>
            <a:ext cx="0" cy="1548172"/>
          </a:xfrm>
          <a:prstGeom prst="line">
            <a:avLst/>
          </a:prstGeom>
          <a:ln w="63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 flipV="1">
            <a:off x="791580" y="3465004"/>
            <a:ext cx="936104" cy="792088"/>
          </a:xfrm>
          <a:prstGeom prst="line">
            <a:avLst/>
          </a:prstGeom>
          <a:ln w="63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H="1">
            <a:off x="3131840" y="3465004"/>
            <a:ext cx="1008112" cy="792088"/>
          </a:xfrm>
          <a:prstGeom prst="line">
            <a:avLst/>
          </a:prstGeom>
          <a:ln w="63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7824687" y="5610726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Model-B</a:t>
            </a:r>
            <a:endParaRPr kumimoji="1" lang="ja-JP" altLang="en-US" sz="16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4704158" y="4365104"/>
            <a:ext cx="2064086" cy="523220"/>
            <a:chOff x="-1476672" y="4679558"/>
            <a:chExt cx="2064086" cy="523220"/>
          </a:xfrm>
        </p:grpSpPr>
        <p:sp>
          <p:nvSpPr>
            <p:cNvPr id="19" name="正方形/長方形 18"/>
            <p:cNvSpPr/>
            <p:nvPr/>
          </p:nvSpPr>
          <p:spPr>
            <a:xfrm>
              <a:off x="-1476672" y="4679558"/>
              <a:ext cx="1980220" cy="5232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-965255" y="4679558"/>
              <a:ext cx="15526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0070C0"/>
                  </a:solidFill>
                </a:rPr>
                <a:t>full results</a:t>
              </a:r>
              <a:endParaRPr lang="ja-JP" altLang="en-US" sz="1400" b="1" dirty="0">
                <a:solidFill>
                  <a:srgbClr val="0070C0"/>
                </a:solidFill>
              </a:endParaRPr>
            </a:p>
            <a:p>
              <a:r>
                <a:rPr kumimoji="1" lang="en-US" altLang="ja-JP" sz="1400" b="1" dirty="0" smtClean="0">
                  <a:solidFill>
                    <a:srgbClr val="0070C0"/>
                  </a:solidFill>
                </a:rPr>
                <a:t>S-wave of </a:t>
              </a:r>
              <a:r>
                <a:rPr kumimoji="1" lang="en-US" altLang="ja-JP" sz="1400" b="1" dirty="0" err="1" smtClean="0">
                  <a:solidFill>
                    <a:srgbClr val="0070C0"/>
                  </a:solidFill>
                </a:rPr>
                <a:t>K</a:t>
              </a:r>
              <a:r>
                <a:rPr kumimoji="1" lang="en-US" altLang="ja-JP" sz="1400" b="1" baseline="30000" dirty="0" err="1" smtClean="0">
                  <a:solidFill>
                    <a:srgbClr val="0070C0"/>
                  </a:solidFill>
                </a:rPr>
                <a:t>bar</a:t>
              </a:r>
              <a:r>
                <a:rPr kumimoji="1" lang="en-US" altLang="ja-JP" sz="1400" b="1" dirty="0" err="1" smtClean="0">
                  <a:solidFill>
                    <a:srgbClr val="0070C0"/>
                  </a:solidFill>
                </a:rPr>
                <a:t>N</a:t>
              </a:r>
              <a:r>
                <a:rPr kumimoji="1" lang="en-US" altLang="ja-JP" sz="1400" b="1" dirty="0" smtClean="0">
                  <a:solidFill>
                    <a:srgbClr val="0070C0"/>
                  </a:solidFill>
                </a:rPr>
                <a:t>-ex</a:t>
              </a:r>
              <a:endParaRPr kumimoji="1" lang="ja-JP" alt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-1428810" y="4869160"/>
              <a:ext cx="50439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-1428468" y="5049180"/>
              <a:ext cx="50439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51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err="1" smtClean="0"/>
              <a:t>Kamano</a:t>
            </a:r>
            <a:r>
              <a:rPr lang="en-US" altLang="ja-JP" b="1" dirty="0" smtClean="0"/>
              <a:t> &amp; Lee Calculation</a:t>
            </a:r>
            <a:endParaRPr kumimoji="1" lang="ja-JP" altLang="en-US" b="1" dirty="0"/>
          </a:p>
        </p:txBody>
      </p:sp>
      <p:sp>
        <p:nvSpPr>
          <p:cNvPr id="92" name="コンテンツ プレースホルダー 2"/>
          <p:cNvSpPr txBox="1">
            <a:spLocks/>
          </p:cNvSpPr>
          <p:nvPr/>
        </p:nvSpPr>
        <p:spPr>
          <a:xfrm>
            <a:off x="0" y="908720"/>
            <a:ext cx="9144000" cy="24842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Off-shell amplitudes generated from Dynamical Coupled-Channels (DCC) model are used.</a:t>
            </a:r>
          </a:p>
          <a:p>
            <a:pPr lvl="1"/>
            <a:r>
              <a:rPr lang="en-US" altLang="ja-JP" dirty="0" smtClean="0"/>
              <a:t>Parameters (potentials) were obtained by fitting more than 17,000 data of </a:t>
            </a:r>
            <a:r>
              <a:rPr lang="en-US" altLang="ja-JP" dirty="0" err="1" smtClean="0"/>
              <a:t>K</a:t>
            </a:r>
            <a:r>
              <a:rPr lang="en-US" altLang="ja-JP" baseline="30000" dirty="0" err="1" smtClean="0"/>
              <a:t>-</a:t>
            </a:r>
            <a:r>
              <a:rPr lang="en-US" altLang="ja-JP" dirty="0" err="1" smtClean="0"/>
              <a:t>p</a:t>
            </a:r>
            <a:r>
              <a:rPr lang="en-US" altLang="ja-JP" dirty="0" err="1" smtClean="0">
                <a:sym typeface="Wingdings" panose="05000000000000000000" pitchFamily="2" charset="2"/>
              </a:rPr>
              <a:t>K</a:t>
            </a:r>
            <a:r>
              <a:rPr lang="en-US" altLang="ja-JP" baseline="30000" dirty="0" err="1" smtClean="0">
                <a:sym typeface="Wingdings" panose="05000000000000000000" pitchFamily="2" charset="2"/>
              </a:rPr>
              <a:t>bar</a:t>
            </a:r>
            <a:r>
              <a:rPr lang="en-US" altLang="ja-JP" dirty="0" err="1" smtClean="0">
                <a:sym typeface="Wingdings" panose="05000000000000000000" pitchFamily="2" charset="2"/>
              </a:rPr>
              <a:t>N</a:t>
            </a:r>
            <a:r>
              <a:rPr lang="en-US" altLang="ja-JP" dirty="0" smtClean="0">
                <a:sym typeface="Wingdings" panose="05000000000000000000" pitchFamily="2" charset="2"/>
              </a:rPr>
              <a:t>/</a:t>
            </a:r>
            <a:r>
              <a:rPr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pS</a:t>
            </a:r>
            <a:r>
              <a:rPr lang="en-US" altLang="ja-JP" dirty="0" smtClean="0">
                <a:sym typeface="Wingdings" panose="05000000000000000000" pitchFamily="2" charset="2"/>
              </a:rPr>
              <a:t>/</a:t>
            </a:r>
            <a:r>
              <a:rPr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pL</a:t>
            </a:r>
            <a:r>
              <a:rPr lang="en-US" altLang="ja-JP" dirty="0" smtClean="0">
                <a:sym typeface="Wingdings" panose="05000000000000000000" pitchFamily="2" charset="2"/>
              </a:rPr>
              <a:t>/</a:t>
            </a:r>
            <a:r>
              <a:rPr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hL</a:t>
            </a:r>
            <a:r>
              <a:rPr lang="en-US" altLang="ja-JP" dirty="0" smtClean="0">
                <a:sym typeface="Wingdings" panose="05000000000000000000" pitchFamily="2" charset="2"/>
              </a:rPr>
              <a:t>/K</a:t>
            </a:r>
            <a:r>
              <a:rPr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X</a:t>
            </a:r>
            <a:r>
              <a:rPr lang="en-US" altLang="ja-JP" dirty="0" smtClean="0">
                <a:sym typeface="Wingdings" panose="05000000000000000000" pitchFamily="2" charset="2"/>
              </a:rPr>
              <a:t> reactions</a:t>
            </a:r>
          </a:p>
          <a:p>
            <a:pPr lvl="2"/>
            <a:r>
              <a:rPr lang="en-US" altLang="ja-JP" dirty="0" smtClean="0">
                <a:sym typeface="Wingdings" panose="05000000000000000000" pitchFamily="2" charset="2"/>
              </a:rPr>
              <a:t>two parameter sets: Model A &amp; B</a:t>
            </a:r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339952" cy="302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391980" y="3753036"/>
            <a:ext cx="4769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u="sng" dirty="0" smtClean="0"/>
              <a:t>Calculated pole position of </a:t>
            </a:r>
            <a:r>
              <a:rPr kumimoji="1" lang="en-US" altLang="ja-JP" sz="2400" b="1" u="sng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b="1" u="sng" dirty="0" smtClean="0"/>
              <a:t>(1405)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Two pole resonance similar to chiral unitary models</a:t>
            </a:r>
          </a:p>
        </p:txBody>
      </p:sp>
      <p:sp>
        <p:nvSpPr>
          <p:cNvPr id="5" name="下矢印 4"/>
          <p:cNvSpPr/>
          <p:nvPr/>
        </p:nvSpPr>
        <p:spPr>
          <a:xfrm>
            <a:off x="6047732" y="4977172"/>
            <a:ext cx="1071855" cy="6433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05777" y="5661248"/>
            <a:ext cx="36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E31 results fever </a:t>
            </a:r>
            <a:r>
              <a:rPr lang="en-US" altLang="ja-JP" sz="2400" b="1" dirty="0" smtClean="0">
                <a:latin typeface="Symbol" panose="05050102010706020507" pitchFamily="18" charset="2"/>
              </a:rPr>
              <a:t>L</a:t>
            </a:r>
            <a:r>
              <a:rPr lang="en-US" altLang="ja-JP" sz="2400" b="1" dirty="0" smtClean="0"/>
              <a:t>(1420)!?</a:t>
            </a:r>
          </a:p>
          <a:p>
            <a:r>
              <a:rPr kumimoji="1" lang="en-US" altLang="ja-JP" sz="2400" b="1" dirty="0" smtClean="0"/>
              <a:t>More statistics are needed.</a:t>
            </a:r>
            <a:endParaRPr lang="ja-JP" altLang="en-US" sz="2400" b="1" dirty="0"/>
          </a:p>
        </p:txBody>
      </p:sp>
      <p:sp>
        <p:nvSpPr>
          <p:cNvPr id="9" name="角丸四角形 8"/>
          <p:cNvSpPr/>
          <p:nvPr/>
        </p:nvSpPr>
        <p:spPr>
          <a:xfrm>
            <a:off x="71500" y="3429000"/>
            <a:ext cx="9036496" cy="331236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86721" y="5107807"/>
            <a:ext cx="325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agreement btw E31 &amp; calc.</a:t>
            </a:r>
            <a:endParaRPr kumimoji="1" lang="ja-JP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96884" y="3465004"/>
            <a:ext cx="2094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err="1" smtClean="0"/>
              <a:t>H.Kamano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T.S.Lee</a:t>
            </a:r>
            <a:r>
              <a:rPr lang="en-US" altLang="ja-JP" dirty="0" smtClean="0"/>
              <a:t>,</a:t>
            </a:r>
          </a:p>
          <a:p>
            <a:pPr algn="ctr"/>
            <a:r>
              <a:rPr lang="en-US" altLang="ja-JP" dirty="0" smtClean="0"/>
              <a:t>PRC94(2016)065205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29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2592288"/>
          </a:xfrm>
        </p:spPr>
        <p:txBody>
          <a:bodyPr>
            <a:normAutofit/>
          </a:bodyPr>
          <a:lstStyle/>
          <a:p>
            <a:r>
              <a:rPr kumimoji="1" lang="en-US" altLang="ja-JP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Kaonic-Nuclei </a:t>
            </a:r>
            <a:r>
              <a:rPr kumimoji="1" lang="en-US" altLang="ja-JP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</a:t>
            </a:r>
            <a:endParaRPr kumimoji="1"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3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4935953" y="3588039"/>
            <a:ext cx="4028535" cy="2253229"/>
            <a:chOff x="-62115" y="2766646"/>
            <a:chExt cx="4883784" cy="2731584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98349" y="2766646"/>
              <a:ext cx="3223320" cy="273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62115" y="2790092"/>
              <a:ext cx="1447375" cy="268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1"/>
          <a:stretch/>
        </p:blipFill>
        <p:spPr bwMode="auto">
          <a:xfrm>
            <a:off x="0" y="3248980"/>
            <a:ext cx="4968552" cy="326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Kaonic Nuclei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-508" y="1016732"/>
            <a:ext cx="5040560" cy="2340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ja-JP" sz="2800" b="1" dirty="0"/>
              <a:t>Bound states of nucleus and anti-kaon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800" dirty="0"/>
              <a:t>Predicted as a consequence of </a:t>
            </a: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attractive </a:t>
            </a:r>
            <a:r>
              <a:rPr lang="en-US" altLang="ja-JP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800" b="1" baseline="30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interaction in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I=0</a:t>
            </a:r>
            <a:endParaRPr lang="en-US" altLang="ja-JP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3852428" y="4329100"/>
            <a:ext cx="0" cy="136815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528392" y="4062554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1600" b="1" i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kumimoji="1" lang="en-US" altLang="ja-JP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kumimoji="1" lang="ja-JP" alt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583668" y="4478463"/>
            <a:ext cx="2196244" cy="1146781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  <a:effectLst>
            <a:glow rad="228600">
              <a:srgbClr val="00B050">
                <a:alpha val="40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71700" y="4190431"/>
            <a:ext cx="8675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500" b="1" dirty="0" smtClean="0">
                <a:solidFill>
                  <a:schemeClr val="bg1"/>
                </a:solidFill>
              </a:rPr>
              <a:t>?</a:t>
            </a:r>
            <a:endParaRPr kumimoji="1" lang="ja-JP" altLang="en-US" sz="115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sakuma\Desktop\図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35" y="1705028"/>
            <a:ext cx="2605052" cy="132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027272" y="1340768"/>
            <a:ext cx="3487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the simplest kaonic nuclei</a:t>
            </a:r>
            <a:r>
              <a:rPr lang="en-US" altLang="ja-JP" sz="240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5840088" y="2780928"/>
                <a:ext cx="1828256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𝐼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000" b="0" i="1" smtClean="0"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kumimoji="1" lang="en-US" altLang="ja-JP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𝑃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088" y="2780928"/>
                <a:ext cx="1828256" cy="6685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896036" y="5913276"/>
            <a:ext cx="426757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dirty="0" err="1"/>
              <a:t>Y.Akaishi</a:t>
            </a:r>
            <a:r>
              <a:rPr lang="en-US" altLang="ja-JP" dirty="0"/>
              <a:t> &amp; </a:t>
            </a:r>
            <a:r>
              <a:rPr lang="en-US" altLang="ja-JP" dirty="0" err="1"/>
              <a:t>T.Yamazaki</a:t>
            </a:r>
            <a:r>
              <a:rPr lang="en-US" altLang="ja-JP" dirty="0"/>
              <a:t>, </a:t>
            </a:r>
            <a:r>
              <a:rPr lang="en-US" altLang="ja-JP" dirty="0" smtClean="0"/>
              <a:t>PLB535, 70(2002).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59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Theoretical Calculations on </a:t>
            </a:r>
            <a:r>
              <a:rPr kumimoji="1" lang="en-US" altLang="ja-JP" b="1" dirty="0" err="1" smtClean="0"/>
              <a:t>K</a:t>
            </a:r>
            <a:r>
              <a:rPr kumimoji="1" lang="en-US" altLang="ja-JP" b="1" baseline="30000" dirty="0" err="1" smtClean="0"/>
              <a:t>bar</a:t>
            </a:r>
            <a:r>
              <a:rPr kumimoji="1" lang="en-US" altLang="ja-JP" b="1" dirty="0" err="1" smtClean="0"/>
              <a:t>NN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18</a:t>
            </a:fld>
            <a:endParaRPr kumimoji="1" lang="ja-JP" altLang="en-US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310702"/>
              </p:ext>
            </p:extLst>
          </p:nvPr>
        </p:nvGraphicFramePr>
        <p:xfrm>
          <a:off x="89500" y="1016732"/>
          <a:ext cx="8965000" cy="2804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0625"/>
                <a:gridCol w="1120625"/>
                <a:gridCol w="1120625"/>
                <a:gridCol w="1120625"/>
                <a:gridCol w="1120625"/>
                <a:gridCol w="1003611"/>
                <a:gridCol w="1368152"/>
                <a:gridCol w="9901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kumimoji="1" lang="en-US" altLang="ja-JP" sz="2000" baseline="30000" dirty="0" err="1" smtClean="0">
                          <a:solidFill>
                            <a:schemeClr val="tx1"/>
                          </a:solidFill>
                        </a:rPr>
                        <a:t>bar</a:t>
                      </a:r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 int.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Chiral SU(3)</a:t>
                      </a:r>
                      <a:endParaRPr kumimoji="1" lang="en-US" altLang="ja-JP" sz="2000" baseline="0" dirty="0" smtClean="0"/>
                    </a:p>
                    <a:p>
                      <a:pPr algn="ctr"/>
                      <a:r>
                        <a:rPr kumimoji="1" lang="en-US" altLang="ja-JP" sz="2000" baseline="0" dirty="0" smtClean="0"/>
                        <a:t>(</a:t>
                      </a:r>
                      <a:r>
                        <a:rPr kumimoji="1" lang="en-US" altLang="ja-JP" sz="2000" dirty="0" smtClean="0"/>
                        <a:t>energy dependent)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Phenomenological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(energy independent)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Method</a:t>
                      </a:r>
                      <a:endParaRPr kumimoji="1" lang="ja-JP" altLang="en-US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err="1" smtClean="0"/>
                        <a:t>Variational</a:t>
                      </a:r>
                      <a:endParaRPr kumimoji="1" lang="ja-JP" altLang="en-US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err="1" smtClean="0"/>
                        <a:t>Faddeev</a:t>
                      </a:r>
                      <a:endParaRPr kumimoji="1" lang="ja-JP" altLang="en-US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err="1" smtClean="0"/>
                        <a:t>Variational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err="1" smtClean="0"/>
                        <a:t>Faddeev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err="1" smtClean="0"/>
                        <a:t>Barnea</a:t>
                      </a:r>
                      <a:r>
                        <a:rPr kumimoji="1" lang="en-US" altLang="ja-JP" sz="1800" dirty="0" smtClean="0"/>
                        <a:t>, Gal, </a:t>
                      </a:r>
                      <a:r>
                        <a:rPr kumimoji="1" lang="en-US" altLang="ja-JP" sz="1800" dirty="0" err="1" smtClean="0"/>
                        <a:t>Liverts</a:t>
                      </a:r>
                      <a:endParaRPr kumimoji="1" lang="ja-JP" altLang="en-US" sz="1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Dote, </a:t>
                      </a:r>
                      <a:r>
                        <a:rPr kumimoji="1" lang="en-US" altLang="ja-JP" sz="1800" dirty="0" err="1" smtClean="0"/>
                        <a:t>Hyodo</a:t>
                      </a:r>
                      <a:r>
                        <a:rPr kumimoji="1" lang="en-US" altLang="ja-JP" sz="1800" dirty="0" smtClean="0"/>
                        <a:t>, Weise</a:t>
                      </a:r>
                      <a:endParaRPr kumimoji="1" lang="ja-JP" altLang="en-US" sz="1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Ikeda, </a:t>
                      </a:r>
                      <a:r>
                        <a:rPr kumimoji="1" lang="en-US" altLang="ja-JP" sz="1800" dirty="0" err="1" smtClean="0"/>
                        <a:t>Kamano</a:t>
                      </a:r>
                      <a:r>
                        <a:rPr kumimoji="1" lang="en-US" altLang="ja-JP" sz="1800" dirty="0" smtClean="0"/>
                        <a:t>, Sato</a:t>
                      </a:r>
                      <a:endParaRPr kumimoji="1" lang="ja-JP" altLang="en-US" sz="1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Yamazaki, Akaishi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err="1" smtClean="0"/>
                        <a:t>Wyceck</a:t>
                      </a:r>
                      <a:r>
                        <a:rPr kumimoji="1" lang="en-US" altLang="ja-JP" sz="1800" dirty="0" smtClean="0"/>
                        <a:t>, Green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Shevchenko, Gal, Mares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Ikeda, Sato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B</a:t>
                      </a:r>
                      <a:r>
                        <a:rPr kumimoji="1" lang="en-US" altLang="ja-JP" sz="2000" b="1" baseline="0" dirty="0" smtClean="0"/>
                        <a:t> (MeV)</a:t>
                      </a:r>
                      <a:endParaRPr kumimoji="1" lang="ja-JP" altLang="en-US" sz="20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16</a:t>
                      </a:r>
                      <a:endParaRPr kumimoji="1" lang="ja-JP" altLang="en-US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17-23</a:t>
                      </a:r>
                      <a:endParaRPr kumimoji="1" lang="ja-JP" altLang="en-US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9-16</a:t>
                      </a:r>
                      <a:endParaRPr kumimoji="1" lang="ja-JP" altLang="en-US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48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40-80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50-70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60-95</a:t>
                      </a:r>
                      <a:endParaRPr kumimoji="1" lang="ja-JP" alt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kumimoji="1" lang="en-US" altLang="ja-JP" sz="2000" b="1" dirty="0" smtClean="0"/>
                        <a:t> (MeV)</a:t>
                      </a:r>
                      <a:endParaRPr kumimoji="1" lang="ja-JP" altLang="en-US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41</a:t>
                      </a:r>
                      <a:endParaRPr kumimoji="1" lang="ja-JP" altLang="en-US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40-70</a:t>
                      </a:r>
                      <a:endParaRPr kumimoji="1" lang="ja-JP" altLang="en-US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34-46</a:t>
                      </a:r>
                      <a:endParaRPr kumimoji="1" lang="ja-JP" altLang="en-US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61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40-85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90-110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45-80</a:t>
                      </a:r>
                      <a:endParaRPr kumimoji="1" lang="ja-JP" alt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5" y="4113076"/>
            <a:ext cx="8820981" cy="252028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b="1" dirty="0" err="1" smtClean="0"/>
              <a:t>K</a:t>
            </a:r>
            <a:r>
              <a:rPr kumimoji="1" lang="en-US" altLang="ja-JP" b="1" baseline="30000" dirty="0" err="1" smtClean="0"/>
              <a:t>bar</a:t>
            </a:r>
            <a:r>
              <a:rPr kumimoji="1" lang="en-US" altLang="ja-JP" b="1" dirty="0" err="1" smtClean="0"/>
              <a:t>N</a:t>
            </a:r>
            <a:r>
              <a:rPr kumimoji="1" lang="en-US" altLang="ja-JP" b="1" dirty="0" smtClean="0"/>
              <a:t> interaction model:</a:t>
            </a:r>
          </a:p>
          <a:p>
            <a:pPr lvl="1"/>
            <a:r>
              <a:rPr lang="en-US" altLang="ja-JP" dirty="0" smtClean="0"/>
              <a:t>Chiral SU(3) [energy dependent]</a:t>
            </a:r>
          </a:p>
          <a:p>
            <a:pPr lvl="1"/>
            <a:r>
              <a:rPr lang="en-US" altLang="ja-JP" dirty="0" smtClean="0"/>
              <a:t>Phenomenological [energy independent]</a:t>
            </a:r>
            <a:endParaRPr lang="en-US" altLang="ja-JP" dirty="0"/>
          </a:p>
          <a:p>
            <a:r>
              <a:rPr kumimoji="1" lang="en-US" altLang="ja-JP" b="1" dirty="0" smtClean="0"/>
              <a:t>Calculation method:</a:t>
            </a:r>
          </a:p>
          <a:p>
            <a:pPr lvl="1"/>
            <a:r>
              <a:rPr lang="en-US" altLang="ja-JP" dirty="0" smtClean="0"/>
              <a:t>Almost the same results = </a:t>
            </a:r>
            <a:r>
              <a:rPr lang="en-US" altLang="ja-JP" i="1" u="sng" dirty="0" smtClean="0"/>
              <a:t>depending on  </a:t>
            </a:r>
            <a:r>
              <a:rPr lang="en-US" altLang="ja-JP" i="1" u="sng" dirty="0" err="1" smtClean="0"/>
              <a:t>K</a:t>
            </a:r>
            <a:r>
              <a:rPr lang="en-US" altLang="ja-JP" i="1" u="sng" baseline="30000" dirty="0" err="1" smtClean="0"/>
              <a:t>bar</a:t>
            </a:r>
            <a:r>
              <a:rPr lang="en-US" altLang="ja-JP" i="1" u="sng" dirty="0" err="1" smtClean="0"/>
              <a:t>N</a:t>
            </a:r>
            <a:r>
              <a:rPr lang="en-US" altLang="ja-JP" i="1" u="sng" dirty="0" smtClean="0"/>
              <a:t> interaction</a:t>
            </a:r>
            <a:endParaRPr kumimoji="1" lang="ja-JP" altLang="en-US" i="1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36196" y="4581128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B.E. ~ 20 MeV</a:t>
            </a:r>
            <a:endParaRPr kumimoji="1" lang="ja-JP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336196" y="5055567"/>
            <a:ext cx="272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B.E.</a:t>
            </a:r>
            <a:r>
              <a:rPr kumimoji="1" lang="en-US" altLang="ja-JP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~ 40-70 MeV</a:t>
            </a:r>
            <a:endParaRPr kumimoji="1" lang="ja-JP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95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雲 23"/>
          <p:cNvSpPr/>
          <p:nvPr/>
        </p:nvSpPr>
        <p:spPr>
          <a:xfrm>
            <a:off x="4716016" y="5481540"/>
            <a:ext cx="4140460" cy="1007800"/>
          </a:xfrm>
          <a:prstGeom prst="cloud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雲 19"/>
          <p:cNvSpPr/>
          <p:nvPr/>
        </p:nvSpPr>
        <p:spPr>
          <a:xfrm>
            <a:off x="251520" y="5337525"/>
            <a:ext cx="4140460" cy="1259827"/>
          </a:xfrm>
          <a:prstGeom prst="cloud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Pioneering Experiments on </a:t>
            </a:r>
            <a:r>
              <a:rPr kumimoji="1" lang="en-US" altLang="ja-JP" b="1" dirty="0" err="1" smtClean="0"/>
              <a:t>K</a:t>
            </a:r>
            <a:r>
              <a:rPr kumimoji="1" lang="en-US" altLang="ja-JP" b="1" baseline="30000" dirty="0" err="1" smtClean="0"/>
              <a:t>bar</a:t>
            </a:r>
            <a:r>
              <a:rPr kumimoji="1" lang="en-US" altLang="ja-JP" b="1" dirty="0" err="1" smtClean="0"/>
              <a:t>NN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7" name="Picture 10" descr="plinv_accep"/>
          <p:cNvPicPr>
            <a:picLocks noChangeAspect="1" noChangeArrowheads="1"/>
          </p:cNvPicPr>
          <p:nvPr/>
        </p:nvPicPr>
        <p:blipFill>
          <a:blip r:embed="rId3" cstate="print"/>
          <a:srcRect l="3998" b="3787"/>
          <a:stretch>
            <a:fillRect/>
          </a:stretch>
        </p:blipFill>
        <p:spPr bwMode="auto">
          <a:xfrm>
            <a:off x="406490" y="963238"/>
            <a:ext cx="3739910" cy="3195604"/>
          </a:xfrm>
          <a:prstGeom prst="rect">
            <a:avLst/>
          </a:prstGeom>
          <a:noFill/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79142" y="4123690"/>
            <a:ext cx="28087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Tahoma" pitchFamily="34" charset="0"/>
              </a:rPr>
              <a:t>FINUDA@DA</a:t>
            </a:r>
            <a:r>
              <a:rPr lang="en-US" altLang="ja-JP" sz="2400" b="1" dirty="0" smtClean="0">
                <a:latin typeface="Symbol" pitchFamily="18" charset="2"/>
              </a:rPr>
              <a:t>F</a:t>
            </a:r>
            <a:r>
              <a:rPr lang="en-US" altLang="ja-JP" sz="2400" b="1" dirty="0" smtClean="0">
                <a:latin typeface="Tahoma" pitchFamily="34" charset="0"/>
              </a:rPr>
              <a:t>NE</a:t>
            </a:r>
            <a:endParaRPr lang="en-US" altLang="ja-JP" sz="2400" b="1" dirty="0">
              <a:latin typeface="Tahoma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320101" y="4475437"/>
            <a:ext cx="2279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PRL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94</a:t>
            </a:r>
            <a:r>
              <a:rPr lang="en-US" altLang="ja-JP" sz="2000" dirty="0" smtClean="0">
                <a:solidFill>
                  <a:srgbClr val="00B050"/>
                </a:solidFill>
              </a:rPr>
              <a:t>(2005)212303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7564" y="4839543"/>
            <a:ext cx="357290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baseline="30000" dirty="0" smtClean="0">
                <a:solidFill>
                  <a:srgbClr val="7030A0"/>
                </a:solidFill>
              </a:rPr>
              <a:t>6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Li+</a:t>
            </a:r>
            <a:r>
              <a:rPr lang="en-US" altLang="ja-JP" sz="2400" b="1" baseline="30000" dirty="0" smtClean="0">
                <a:solidFill>
                  <a:srgbClr val="7030A0"/>
                </a:solidFill>
              </a:rPr>
              <a:t>7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Li+</a:t>
            </a:r>
            <a:r>
              <a:rPr lang="en-US" altLang="ja-JP" sz="2400" b="1" baseline="30000" dirty="0" smtClean="0">
                <a:solidFill>
                  <a:srgbClr val="7030A0"/>
                </a:solidFill>
              </a:rPr>
              <a:t>12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C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(</a:t>
            </a:r>
            <a:r>
              <a:rPr kumimoji="1" lang="en-US" altLang="ja-JP" sz="2400" b="1" i="1" dirty="0" smtClean="0">
                <a:solidFill>
                  <a:srgbClr val="7030A0"/>
                </a:solidFill>
              </a:rPr>
              <a:t>stopped 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K</a:t>
            </a:r>
            <a:r>
              <a:rPr kumimoji="1" lang="en-US" altLang="ja-JP" sz="2400" b="1" baseline="30000" dirty="0" smtClean="0">
                <a:solidFill>
                  <a:srgbClr val="7030A0"/>
                </a:solidFill>
              </a:rPr>
              <a:t>-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, </a:t>
            </a:r>
            <a:r>
              <a:rPr lang="en-US" altLang="ja-JP" sz="2400" b="1" dirty="0" err="1" smtClean="0">
                <a:solidFill>
                  <a:srgbClr val="7030A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ja-JP" sz="2400" b="1" dirty="0" err="1" smtClean="0">
                <a:solidFill>
                  <a:srgbClr val="7030A0"/>
                </a:solidFill>
                <a:sym typeface="Wingdings" pitchFamily="2" charset="2"/>
              </a:rPr>
              <a:t>p</a:t>
            </a:r>
            <a:r>
              <a:rPr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)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14730" y="1223268"/>
            <a:ext cx="1731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B.E. = 115MeV</a:t>
            </a:r>
          </a:p>
          <a:p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= 67MeV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図 11" descr="文書名 _nucl_ex_0810.5182_Yamazaki_EXA08.png"/>
          <p:cNvPicPr>
            <a:picLocks noChangeAspect="1"/>
          </p:cNvPicPr>
          <p:nvPr/>
        </p:nvPicPr>
        <p:blipFill>
          <a:blip r:embed="rId4" cstate="print"/>
          <a:srcRect l="10917" t="23605" r="60810" b="56924"/>
          <a:stretch>
            <a:fillRect/>
          </a:stretch>
        </p:blipFill>
        <p:spPr>
          <a:xfrm>
            <a:off x="4955079" y="1068698"/>
            <a:ext cx="3467388" cy="3090144"/>
          </a:xfrm>
          <a:prstGeom prst="rect">
            <a:avLst/>
          </a:prstGeom>
        </p:spPr>
      </p:pic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444990" y="4125849"/>
            <a:ext cx="2943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Tahoma" pitchFamily="34" charset="0"/>
              </a:rPr>
              <a:t>DISTO@SATURNE</a:t>
            </a:r>
            <a:endParaRPr lang="en-US" altLang="ja-JP" sz="2400" b="1" dirty="0">
              <a:latin typeface="Tahoma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698646" y="4479502"/>
            <a:ext cx="2473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PRL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104</a:t>
            </a:r>
            <a:r>
              <a:rPr lang="en-US" altLang="ja-JP" sz="2000" dirty="0" smtClean="0">
                <a:solidFill>
                  <a:srgbClr val="00B050"/>
                </a:solidFill>
              </a:rPr>
              <a:t>(2010)132502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61959" y="4839542"/>
            <a:ext cx="41665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p + p </a:t>
            </a:r>
            <a:r>
              <a:rPr kumimoji="1"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 (</a:t>
            </a:r>
            <a:r>
              <a:rPr kumimoji="1" lang="en-US" altLang="ja-JP" sz="2400" b="1" dirty="0" smtClean="0">
                <a:solidFill>
                  <a:srgbClr val="7030A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kumimoji="1"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 + p) + K</a:t>
            </a:r>
            <a:r>
              <a:rPr kumimoji="1" lang="en-US" altLang="ja-JP" sz="2400" b="1" baseline="30000" dirty="0" smtClean="0">
                <a:solidFill>
                  <a:srgbClr val="7030A0"/>
                </a:solidFill>
                <a:sym typeface="Wingdings" pitchFamily="2" charset="2"/>
              </a:rPr>
              <a:t>+</a:t>
            </a:r>
            <a:r>
              <a:rPr kumimoji="1"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 @ </a:t>
            </a:r>
            <a:r>
              <a:rPr lang="en-US" altLang="ja-JP" sz="2400" b="1" dirty="0">
                <a:solidFill>
                  <a:srgbClr val="7030A0"/>
                </a:solidFill>
              </a:rPr>
              <a:t>2.85GeV</a:t>
            </a:r>
            <a:endParaRPr kumimoji="1" lang="ja-JP" alt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88773" y="1124744"/>
            <a:ext cx="184366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B.E. = 103MeV</a:t>
            </a:r>
          </a:p>
          <a:p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= 118MeV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rot="16200000">
            <a:off x="4411606" y="2231159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Exp</a:t>
            </a:r>
            <a:r>
              <a:rPr kumimoji="1" lang="en-US" altLang="ja-JP" b="1" dirty="0" smtClean="0"/>
              <a:t>/</a:t>
            </a:r>
            <a:r>
              <a:rPr kumimoji="1" lang="en-US" altLang="ja-JP" b="1" dirty="0" err="1" smtClean="0"/>
              <a:t>Sim</a:t>
            </a:r>
            <a:endParaRPr kumimoji="1" lang="ja-JP" altLang="en-US" b="1" dirty="0"/>
          </a:p>
        </p:txBody>
      </p:sp>
      <p:sp>
        <p:nvSpPr>
          <p:cNvPr id="18" name="テキスト ボックス 17"/>
          <p:cNvSpPr txBox="1"/>
          <p:nvPr/>
        </p:nvSpPr>
        <p:spPr>
          <a:xfrm rot="19628996">
            <a:off x="2623388" y="1946424"/>
            <a:ext cx="389722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sym typeface="Wingdings" pitchFamily="2" charset="2"/>
              </a:rPr>
              <a:t>“K</a:t>
            </a:r>
            <a:r>
              <a:rPr lang="en-US" altLang="ja-JP" sz="5400" b="1" baseline="30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sym typeface="Wingdings" pitchFamily="2" charset="2"/>
              </a:rPr>
              <a:t>-</a:t>
            </a:r>
            <a:r>
              <a:rPr lang="en-US" altLang="ja-JP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sym typeface="Wingdings" pitchFamily="2" charset="2"/>
              </a:rPr>
              <a:t>pp”</a:t>
            </a:r>
            <a:r>
              <a:rPr lang="en-US" altLang="ja-JP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ymbol" pitchFamily="18" charset="2"/>
                <a:cs typeface="Symap" pitchFamily="2" charset="0"/>
                <a:sym typeface="Wingdings" pitchFamily="2" charset="2"/>
              </a:rPr>
              <a:t>L</a:t>
            </a:r>
            <a:r>
              <a:rPr lang="en-US" altLang="ja-JP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sym typeface="Wingdings" pitchFamily="2" charset="2"/>
              </a:rPr>
              <a:t>p</a:t>
            </a:r>
            <a:r>
              <a:rPr lang="en-US" altLang="ja-JP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sym typeface="Wingdings" pitchFamily="2" charset="2"/>
              </a:rPr>
              <a:t>?</a:t>
            </a:r>
            <a:endParaRPr kumimoji="1" lang="ja-JP" alt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35596" y="5473677"/>
            <a:ext cx="2872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2NA followed by FSI?</a:t>
            </a:r>
          </a:p>
          <a:p>
            <a:r>
              <a:rPr lang="en-US" altLang="ja-JP" dirty="0" smtClean="0"/>
              <a:t>PRC74(2006)025206</a:t>
            </a:r>
          </a:p>
          <a:p>
            <a:r>
              <a:rPr lang="en-US" altLang="ja-JP" dirty="0" smtClean="0"/>
              <a:t>PRC82(2010)034608 etc.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364088" y="5617692"/>
            <a:ext cx="28648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/>
              <a:t>pp</a:t>
            </a:r>
            <a:r>
              <a:rPr kumimoji="1" lang="en-US" altLang="ja-JP" sz="2400" b="1" dirty="0" err="1" smtClean="0">
                <a:sym typeface="Wingdings" panose="05000000000000000000" pitchFamily="2" charset="2"/>
              </a:rPr>
              <a:t>p</a:t>
            </a:r>
            <a:r>
              <a:rPr kumimoji="1" lang="en-US" altLang="ja-JP" sz="2400" b="1" dirty="0" smtClean="0">
                <a:sym typeface="Wingdings" panose="05000000000000000000" pitchFamily="2" charset="2"/>
              </a:rPr>
              <a:t>(N*)p(</a:t>
            </a:r>
            <a:r>
              <a:rPr kumimoji="1" lang="en-US" altLang="ja-JP" sz="2400" b="1" dirty="0" smtClean="0">
                <a:latin typeface="Symbol" panose="05050102010706020507" pitchFamily="18" charset="2"/>
                <a:cs typeface="Symap" panose="00000400000000000000" pitchFamily="2" charset="0"/>
                <a:sym typeface="Wingdings" panose="05000000000000000000" pitchFamily="2" charset="2"/>
              </a:rPr>
              <a:t>L</a:t>
            </a:r>
            <a:r>
              <a:rPr kumimoji="1" lang="en-US" altLang="ja-JP" sz="2400" b="1" dirty="0" smtClean="0">
                <a:sym typeface="Wingdings" panose="05000000000000000000" pitchFamily="2" charset="2"/>
              </a:rPr>
              <a:t>K</a:t>
            </a:r>
            <a:r>
              <a:rPr kumimoji="1" lang="en-US" altLang="ja-JP" sz="2400" b="1" baseline="30000" dirty="0" smtClean="0">
                <a:sym typeface="Wingdings" panose="05000000000000000000" pitchFamily="2" charset="2"/>
              </a:rPr>
              <a:t>+</a:t>
            </a:r>
            <a:r>
              <a:rPr kumimoji="1" lang="en-US" altLang="ja-JP" sz="2400" b="1" dirty="0" smtClean="0">
                <a:sym typeface="Wingdings" panose="05000000000000000000" pitchFamily="2" charset="2"/>
              </a:rPr>
              <a:t>)</a:t>
            </a:r>
            <a:r>
              <a:rPr kumimoji="1" lang="en-US" altLang="ja-JP" sz="2400" b="1" dirty="0" smtClean="0"/>
              <a:t>?</a:t>
            </a:r>
          </a:p>
          <a:p>
            <a:r>
              <a:rPr lang="en-US" altLang="ja-JP" dirty="0" smtClean="0"/>
              <a:t>PRC92(2015)044002</a:t>
            </a:r>
          </a:p>
        </p:txBody>
      </p:sp>
      <p:sp>
        <p:nvSpPr>
          <p:cNvPr id="3" name="左右矢印 2"/>
          <p:cNvSpPr/>
          <p:nvPr/>
        </p:nvSpPr>
        <p:spPr>
          <a:xfrm>
            <a:off x="4824028" y="6453336"/>
            <a:ext cx="699258" cy="367221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anose="020B0502040204020203" pitchFamily="34" charset="0"/>
                <a:cs typeface="Segoe UI" panose="020B0502040204020203" pitchFamily="34" charset="0"/>
              </a:rPr>
              <a:t>vs.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34976" y="6449270"/>
            <a:ext cx="2609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/>
              <a:t>K.Suzuki</a:t>
            </a:r>
            <a:r>
              <a:rPr lang="en-US" altLang="ja-JP" sz="2000" b="1" dirty="0" smtClean="0"/>
              <a:t>, HYP2015 talk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3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4145863" y="1808820"/>
            <a:ext cx="5214669" cy="4198903"/>
            <a:chOff x="4145863" y="1714373"/>
            <a:chExt cx="5214669" cy="4198903"/>
          </a:xfrm>
        </p:grpSpPr>
        <p:pic>
          <p:nvPicPr>
            <p:cNvPr id="19" name="Picture 2" descr="condensat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5863" y="1714373"/>
              <a:ext cx="5214669" cy="405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5310489" y="5574722"/>
              <a:ext cx="2537875" cy="33855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 dirty="0" err="1"/>
                <a:t>W.Weise</a:t>
              </a:r>
              <a:r>
                <a:rPr lang="en-US" altLang="ja-JP" sz="1600" dirty="0"/>
                <a:t> NPA553</a:t>
              </a:r>
              <a:r>
                <a:rPr lang="en-US" altLang="ja-JP" sz="1600" dirty="0" smtClean="0"/>
                <a:t>, 59 </a:t>
              </a:r>
              <a:r>
                <a:rPr lang="en-US" altLang="ja-JP" sz="1600" dirty="0"/>
                <a:t>(1993</a:t>
              </a:r>
              <a:r>
                <a:rPr lang="en-US" altLang="ja-JP" sz="1600" dirty="0" smtClean="0"/>
                <a:t>).</a:t>
              </a:r>
              <a:endParaRPr lang="en-US" altLang="ja-JP" sz="1600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Physics Motivation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D5C747AA-9E9A-4314-BC12-EB1DF6CAC482}" type="slidenum">
              <a:rPr kumimoji="1" lang="ja-JP" altLang="en-US" smtClean="0"/>
              <a:t>2</a:t>
            </a:fld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710264" y="2220975"/>
            <a:ext cx="3321676" cy="3980333"/>
            <a:chOff x="5254885" y="2497410"/>
            <a:chExt cx="3481585" cy="417195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885" y="2497410"/>
              <a:ext cx="3457575" cy="417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5544108" y="5893531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/>
                <a:t>0</a:t>
              </a:r>
              <a:endParaRPr kumimoji="1" lang="ja-JP" altLang="en-US" sz="1400" b="1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492206" y="5877272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/>
                <a:t>1</a:t>
              </a:r>
              <a:endParaRPr kumimoji="1" lang="ja-JP" altLang="en-US" sz="1400" b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524328" y="5877272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smtClean="0"/>
                <a:t>2</a:t>
              </a:r>
              <a:endParaRPr kumimoji="1" lang="ja-JP" altLang="en-US" sz="1400" b="1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8460432" y="5877272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/>
                <a:t>3</a:t>
              </a:r>
              <a:endParaRPr kumimoji="1" lang="ja-JP" altLang="en-US" sz="1400" b="1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9532" y="944724"/>
            <a:ext cx="8388932" cy="14401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Meson </a:t>
            </a:r>
            <a:r>
              <a:rPr lang="en-US" altLang="ja-JP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 </a:t>
            </a:r>
            <a:r>
              <a:rPr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</a:t>
            </a:r>
            <a:r>
              <a:rPr lang="en-US" altLang="ja-JP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nuclear media?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800" b="1" dirty="0" err="1" smtClean="0"/>
              <a:t>K</a:t>
            </a:r>
            <a:r>
              <a:rPr lang="en-US" altLang="ja-JP" sz="2800" b="1" baseline="30000" dirty="0" err="1" smtClean="0"/>
              <a:t>bar</a:t>
            </a:r>
            <a:r>
              <a:rPr lang="en-US" altLang="ja-JP" sz="2800" b="1" dirty="0" err="1" smtClean="0"/>
              <a:t>N</a:t>
            </a:r>
            <a:r>
              <a:rPr lang="en-US" altLang="ja-JP" sz="2800" b="1" dirty="0" smtClean="0"/>
              <a:t> interaction : attractive </a:t>
            </a:r>
            <a:r>
              <a:rPr lang="en-US" altLang="ja-JP" sz="2800" b="1" dirty="0"/>
              <a:t>in I=0</a:t>
            </a:r>
          </a:p>
          <a:p>
            <a:pPr marL="0" indent="0">
              <a:buNone/>
            </a:pPr>
            <a:endParaRPr lang="en-US" altLang="ja-JP" sz="2800" b="1" dirty="0" smtClean="0"/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215516" y="6169516"/>
            <a:ext cx="8676964" cy="53584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new insight on </a:t>
            </a:r>
            <a:r>
              <a:rPr lang="en-US" altLang="ja-JP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M-B interaction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media</a:t>
            </a:r>
            <a:endParaRPr lang="en-US" altLang="ja-JP" b="1" dirty="0" smtClean="0"/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3167844" y="1844824"/>
            <a:ext cx="5983367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good probe for low energy QCD</a:t>
            </a:r>
          </a:p>
        </p:txBody>
      </p:sp>
    </p:spTree>
    <p:extLst>
      <p:ext uri="{BB962C8B-B14F-4D97-AF65-F5344CB8AC3E}">
        <p14:creationId xmlns:p14="http://schemas.microsoft.com/office/powerpoint/2010/main" val="22874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159732" y="5698576"/>
            <a:ext cx="4788531" cy="115942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6" y="836712"/>
            <a:ext cx="5065858" cy="48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Comparison between </a:t>
            </a:r>
            <a:r>
              <a:rPr kumimoji="1" lang="en-US" altLang="ja-JP" b="1" dirty="0" err="1" smtClean="0"/>
              <a:t>Calcs</a:t>
            </a:r>
            <a:r>
              <a:rPr kumimoji="1" lang="en-US" altLang="ja-JP" b="1" dirty="0" smtClean="0"/>
              <a:t>. and </a:t>
            </a:r>
            <a:r>
              <a:rPr kumimoji="1" lang="en-US" altLang="ja-JP" b="1" dirty="0" err="1" smtClean="0"/>
              <a:t>Exps</a:t>
            </a:r>
            <a:r>
              <a:rPr kumimoji="1" lang="en-US" altLang="ja-JP" b="1" dirty="0" smtClean="0"/>
              <a:t>.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5004048" y="1052736"/>
            <a:ext cx="4320480" cy="5004556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b="1" dirty="0" smtClean="0"/>
              <a:t>Binding energy</a:t>
            </a:r>
          </a:p>
          <a:p>
            <a:pPr lvl="1"/>
            <a:r>
              <a:rPr lang="en-US" altLang="ja-JP" dirty="0" smtClean="0"/>
              <a:t>Chiral:</a:t>
            </a:r>
          </a:p>
          <a:p>
            <a:pPr marL="457200" lvl="1" indent="0">
              <a:buNone/>
            </a:pPr>
            <a:r>
              <a:rPr lang="en-US" altLang="ja-JP" dirty="0" smtClean="0"/>
              <a:t>	</a:t>
            </a:r>
            <a:r>
              <a:rPr lang="en-US" altLang="ja-JP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B.E. ~ 20MeV</a:t>
            </a:r>
          </a:p>
          <a:p>
            <a:pPr lvl="1"/>
            <a:r>
              <a:rPr lang="en-US" altLang="ja-JP" dirty="0" smtClean="0"/>
              <a:t>Phenomenological</a:t>
            </a:r>
            <a:r>
              <a:rPr kumimoji="1" lang="en-US" altLang="ja-JP" dirty="0" smtClean="0"/>
              <a:t>:</a:t>
            </a:r>
          </a:p>
          <a:p>
            <a:pPr marL="457200" lvl="1" indent="0">
              <a:buNone/>
            </a:pPr>
            <a:r>
              <a:rPr kumimoji="1" lang="en-US" altLang="ja-JP" dirty="0" smtClean="0"/>
              <a:t>	</a:t>
            </a:r>
            <a:r>
              <a:rPr kumimoji="1" lang="en-US" altLang="ja-JP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B.E. ~ 40-80MeV</a:t>
            </a:r>
          </a:p>
          <a:p>
            <a:pPr lvl="1"/>
            <a:r>
              <a:rPr kumimoji="1" lang="en-US" altLang="ja-JP" dirty="0" smtClean="0"/>
              <a:t>FINUDA/DISTO </a:t>
            </a:r>
            <a:r>
              <a:rPr kumimoji="1" lang="en-US" altLang="ja-JP" sz="1900" b="1" i="1" dirty="0" smtClean="0">
                <a:solidFill>
                  <a:srgbClr val="FF0000"/>
                </a:solidFill>
              </a:rPr>
              <a:t>(if </a:t>
            </a:r>
            <a:r>
              <a:rPr kumimoji="1" lang="en-US" altLang="ja-JP" sz="1900" b="1" i="1" dirty="0" err="1" smtClean="0">
                <a:solidFill>
                  <a:srgbClr val="FF0000"/>
                </a:solidFill>
              </a:rPr>
              <a:t>K</a:t>
            </a:r>
            <a:r>
              <a:rPr kumimoji="1" lang="en-US" altLang="ja-JP" sz="1900" b="1" i="1" baseline="30000" dirty="0" err="1" smtClean="0">
                <a:solidFill>
                  <a:srgbClr val="FF0000"/>
                </a:solidFill>
              </a:rPr>
              <a:t>bar</a:t>
            </a:r>
            <a:r>
              <a:rPr kumimoji="1" lang="en-US" altLang="ja-JP" sz="1900" b="1" i="1" dirty="0" err="1" smtClean="0">
                <a:solidFill>
                  <a:srgbClr val="FF0000"/>
                </a:solidFill>
              </a:rPr>
              <a:t>NN</a:t>
            </a:r>
            <a:r>
              <a:rPr kumimoji="1" lang="en-US" altLang="ja-JP" sz="1900" b="1" i="1" dirty="0" smtClean="0">
                <a:solidFill>
                  <a:srgbClr val="FF0000"/>
                </a:solidFill>
              </a:rPr>
              <a:t>)</a:t>
            </a:r>
            <a:r>
              <a:rPr kumimoji="1" lang="en-US" altLang="ja-JP" dirty="0" smtClean="0"/>
              <a:t>:</a:t>
            </a:r>
            <a:endParaRPr lang="en-US" altLang="ja-JP" dirty="0" smtClean="0"/>
          </a:p>
          <a:p>
            <a:pPr marL="457200" lvl="1" indent="0">
              <a:buNone/>
            </a:pPr>
            <a:r>
              <a:rPr kumimoji="1" lang="en-US" altLang="ja-JP" dirty="0" smtClean="0"/>
              <a:t>	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B.E. ~ 100MeV</a:t>
            </a:r>
          </a:p>
          <a:p>
            <a:r>
              <a:rPr kumimoji="1" lang="en-US" altLang="ja-JP" b="1" dirty="0" smtClean="0"/>
              <a:t>Width</a:t>
            </a:r>
          </a:p>
          <a:p>
            <a:pPr lvl="1"/>
            <a:r>
              <a:rPr kumimoji="1" lang="en-US" altLang="ja-JP" dirty="0" smtClean="0"/>
              <a:t>almost agreement in </a:t>
            </a:r>
            <a:r>
              <a:rPr kumimoji="1" lang="en-US" altLang="ja-JP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dirty="0" smtClean="0"/>
              <a:t>~40-100MeV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ja-JP" dirty="0" err="1" smtClean="0"/>
              <a:t>Theor</a:t>
            </a:r>
            <a:r>
              <a:rPr lang="en-US" altLang="ja-JP" dirty="0" smtClean="0"/>
              <a:t>.: </a:t>
            </a:r>
            <a:r>
              <a:rPr lang="en-US" altLang="ja-JP" dirty="0" err="1" smtClean="0"/>
              <a:t>mesonic</a:t>
            </a:r>
            <a:r>
              <a:rPr lang="en-US" altLang="ja-JP" dirty="0" smtClean="0"/>
              <a:t> decay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Exp.: non-</a:t>
            </a:r>
            <a:r>
              <a:rPr kumimoji="1" lang="en-US" altLang="ja-JP" dirty="0" err="1" smtClean="0"/>
              <a:t>mesonic</a:t>
            </a:r>
            <a:r>
              <a:rPr kumimoji="1" lang="en-US" altLang="ja-JP" dirty="0" smtClean="0"/>
              <a:t> decay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899592" y="3267644"/>
            <a:ext cx="864096" cy="1241476"/>
          </a:xfrm>
          <a:prstGeom prst="round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2015716" y="2645296"/>
            <a:ext cx="2016224" cy="1755812"/>
          </a:xfrm>
          <a:prstGeom prst="round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75312" y="4509120"/>
            <a:ext cx="73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51720" y="4401108"/>
            <a:ext cx="195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Phenomenological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11760" y="5769260"/>
            <a:ext cx="4428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Upper limits were also obtained: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solidFill>
                  <a:schemeClr val="bg1"/>
                </a:solidFill>
              </a:rPr>
              <a:t>LEPS@SPring8 [</a:t>
            </a:r>
            <a:r>
              <a:rPr lang="en-US" altLang="ja-JP" sz="2000" b="1" dirty="0">
                <a:solidFill>
                  <a:schemeClr val="bg1"/>
                </a:solidFill>
              </a:rPr>
              <a:t>Inclusive d(</a:t>
            </a:r>
            <a:r>
              <a:rPr lang="en-US" altLang="ja-JP" sz="2000" b="1" dirty="0">
                <a:solidFill>
                  <a:schemeClr val="bg1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2000" b="1" dirty="0">
                <a:solidFill>
                  <a:schemeClr val="bg1"/>
                </a:solidFill>
              </a:rPr>
              <a:t>, </a:t>
            </a:r>
            <a:r>
              <a:rPr lang="en-US" altLang="ja-JP" sz="2000" b="1" dirty="0" err="1">
                <a:solidFill>
                  <a:schemeClr val="bg1"/>
                </a:solidFill>
              </a:rPr>
              <a:t>K</a:t>
            </a:r>
            <a:r>
              <a:rPr lang="en-US" altLang="ja-JP" sz="2000" b="1" baseline="30000" dirty="0" err="1">
                <a:solidFill>
                  <a:schemeClr val="bg1"/>
                </a:solidFill>
              </a:rPr>
              <a:t>+</a:t>
            </a:r>
            <a:r>
              <a:rPr lang="en-US" altLang="ja-JP" sz="2000" b="1" dirty="0" err="1">
                <a:solidFill>
                  <a:schemeClr val="bg1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000" b="1" baseline="30000" dirty="0">
                <a:solidFill>
                  <a:schemeClr val="bg1"/>
                </a:solidFill>
              </a:rPr>
              <a:t>-</a:t>
            </a:r>
            <a:r>
              <a:rPr lang="en-US" altLang="ja-JP" sz="2000" b="1" dirty="0">
                <a:solidFill>
                  <a:schemeClr val="bg1"/>
                </a:solidFill>
              </a:rPr>
              <a:t>)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solidFill>
                  <a:schemeClr val="bg1"/>
                </a:solidFill>
              </a:rPr>
              <a:t>HADES@GSI [</a:t>
            </a:r>
            <a:r>
              <a:rPr lang="en-US" altLang="ja-JP" sz="2000" b="1" dirty="0">
                <a:solidFill>
                  <a:schemeClr val="bg1"/>
                </a:solidFill>
              </a:rPr>
              <a:t>Exclusive </a:t>
            </a:r>
            <a:r>
              <a:rPr lang="en-US" altLang="ja-JP" sz="2000" b="1" dirty="0" err="1">
                <a:solidFill>
                  <a:schemeClr val="bg1"/>
                </a:solidFill>
              </a:rPr>
              <a:t>pp</a:t>
            </a:r>
            <a:r>
              <a:rPr lang="en-US" altLang="ja-JP" sz="2000" b="1" dirty="0" err="1">
                <a:solidFill>
                  <a:schemeClr val="bg1"/>
                </a:solidFill>
                <a:sym typeface="Wingdings" panose="05000000000000000000" pitchFamily="2" charset="2"/>
              </a:rPr>
              <a:t>p</a:t>
            </a:r>
            <a:r>
              <a:rPr lang="en-US" altLang="ja-JP" sz="2000" b="1" dirty="0" err="1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000" b="1" dirty="0" err="1">
                <a:solidFill>
                  <a:schemeClr val="bg1"/>
                </a:solidFill>
                <a:sym typeface="Wingdings" panose="05000000000000000000" pitchFamily="2" charset="2"/>
              </a:rPr>
              <a:t>K</a:t>
            </a:r>
            <a:r>
              <a:rPr lang="en-US" altLang="ja-JP" sz="2000" b="1" baseline="30000" dirty="0" smtClean="0">
                <a:solidFill>
                  <a:schemeClr val="bg1"/>
                </a:solidFill>
                <a:sym typeface="Wingdings" panose="05000000000000000000" pitchFamily="2" charset="2"/>
              </a:rPr>
              <a:t>+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]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Measurement </a:t>
            </a:r>
            <a:r>
              <a:rPr lang="en-US" altLang="ja-JP" b="1" dirty="0"/>
              <a:t>at J-PARC E27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0012" y="3176972"/>
            <a:ext cx="4572508" cy="41044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sz="2800" b="1" dirty="0" smtClean="0">
                <a:solidFill>
                  <a:srgbClr val="0070C0"/>
                </a:solidFill>
              </a:rPr>
              <a:t>Bump structure in </a:t>
            </a:r>
            <a:r>
              <a:rPr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en-US" altLang="ja-JP" sz="28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sz="2800" b="1" dirty="0" smtClean="0">
                <a:solidFill>
                  <a:srgbClr val="0070C0"/>
                </a:solidFill>
              </a:rPr>
              <a:t> decay mode:</a:t>
            </a:r>
          </a:p>
          <a:p>
            <a:pPr lvl="1"/>
            <a:r>
              <a:rPr kumimoji="1" lang="en-US" altLang="ja-JP" dirty="0" smtClean="0"/>
              <a:t>Mass</a:t>
            </a:r>
          </a:p>
          <a:p>
            <a:pPr lvl="1"/>
            <a:endParaRPr lang="en-US" altLang="ja-JP" sz="2000" dirty="0" smtClean="0"/>
          </a:p>
          <a:p>
            <a:pPr lvl="1"/>
            <a:r>
              <a:rPr lang="en-US" altLang="ja-JP" dirty="0" smtClean="0"/>
              <a:t>Binding energy</a:t>
            </a:r>
          </a:p>
          <a:p>
            <a:pPr lvl="1"/>
            <a:endParaRPr lang="en-US" altLang="ja-JP" sz="2000" dirty="0"/>
          </a:p>
          <a:p>
            <a:pPr lvl="1"/>
            <a:r>
              <a:rPr kumimoji="1" lang="en-US" altLang="ja-JP" dirty="0" smtClean="0"/>
              <a:t>Width</a:t>
            </a:r>
          </a:p>
          <a:p>
            <a:pPr lvl="1"/>
            <a:endParaRPr lang="en-US" altLang="ja-JP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73885"/>
            <a:ext cx="4056687" cy="3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6340454"/>
            <a:ext cx="3530604" cy="3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5481228"/>
            <a:ext cx="3343552" cy="3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8" t="8217" b="2675"/>
          <a:stretch/>
        </p:blipFill>
        <p:spPr bwMode="auto">
          <a:xfrm>
            <a:off x="341296" y="3750297"/>
            <a:ext cx="3654640" cy="289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808670" y="3830339"/>
            <a:ext cx="10118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2699792" y="3830339"/>
            <a:ext cx="0" cy="2394969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2303748" y="3830339"/>
            <a:ext cx="0" cy="2394969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 rot="16200000">
            <a:off x="2050123" y="3847624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</a:t>
            </a:r>
            <a:r>
              <a:rPr kumimoji="1" lang="en-US" altLang="ja-JP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kumimoji="1"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 rot="16200000">
            <a:off x="1632507" y="3833695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</a:t>
            </a:r>
            <a:r>
              <a:rPr lang="en-US" altLang="ja-JP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</a:t>
            </a:r>
            <a:r>
              <a:rPr lang="en-US" altLang="ja-JP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ja-JP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+N</a:t>
            </a:r>
            <a:r>
              <a:rPr kumimoji="1"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21059" y="6525344"/>
            <a:ext cx="381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</a:t>
            </a:r>
            <a:r>
              <a:rPr lang="da-DK" altLang="ja-JP" b="1" dirty="0"/>
              <a:t>. Ichikawa et al., PTEP (2015) 021D01.</a:t>
            </a:r>
            <a:endParaRPr kumimoji="1" lang="ja-JP" altLang="en-US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70033" y="872716"/>
            <a:ext cx="4573976" cy="2586231"/>
            <a:chOff x="1007604" y="1916832"/>
            <a:chExt cx="7272808" cy="4113922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620" y="1916832"/>
              <a:ext cx="5633011" cy="3966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815" y="3392996"/>
              <a:ext cx="3311577" cy="263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角丸四角形 32"/>
            <p:cNvSpPr/>
            <p:nvPr/>
          </p:nvSpPr>
          <p:spPr>
            <a:xfrm>
              <a:off x="1007604" y="1916832"/>
              <a:ext cx="7272808" cy="41139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コンテンツ プレースホルダー 3"/>
          <p:cNvSpPr txBox="1">
            <a:spLocks/>
          </p:cNvSpPr>
          <p:nvPr/>
        </p:nvSpPr>
        <p:spPr>
          <a:xfrm>
            <a:off x="4716016" y="1002432"/>
            <a:ext cx="4212468" cy="2282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</a:t>
            </a:r>
            <a:r>
              <a:rPr lang="en-US" altLang="ja-JP" sz="3600" dirty="0" smtClean="0"/>
              <a:t> </a:t>
            </a:r>
            <a:r>
              <a:rPr lang="en-US" altLang="ja-JP" sz="3600" dirty="0" err="1" smtClean="0">
                <a:latin typeface="Symbol" panose="05050102010706020507" pitchFamily="18" charset="2"/>
              </a:rPr>
              <a:t>p</a:t>
            </a:r>
            <a:r>
              <a:rPr lang="en-US" altLang="ja-JP" sz="3600" baseline="30000" dirty="0" err="1" smtClean="0"/>
              <a:t>+</a:t>
            </a:r>
            <a:r>
              <a:rPr lang="en-US" altLang="ja-JP" sz="3600" dirty="0" err="1" smtClean="0"/>
              <a:t>d</a:t>
            </a:r>
            <a:r>
              <a:rPr lang="en-US" altLang="ja-JP" sz="3600" dirty="0" err="1" smtClean="0">
                <a:sym typeface="Wingdings" panose="05000000000000000000" pitchFamily="2" charset="2"/>
              </a:rPr>
              <a:t></a:t>
            </a:r>
            <a:r>
              <a:rPr lang="en-US" altLang="ja-JP" sz="3600" dirty="0" err="1" smtClean="0"/>
              <a:t>K</a:t>
            </a:r>
            <a:r>
              <a:rPr lang="en-US" altLang="ja-JP" sz="3600" baseline="30000" dirty="0" err="1" smtClean="0"/>
              <a:t>+</a:t>
            </a:r>
            <a:r>
              <a:rPr lang="en-US" altLang="ja-JP" sz="3600" dirty="0" err="1" smtClean="0"/>
              <a:t>Yp</a:t>
            </a:r>
            <a:endParaRPr lang="en-US" altLang="ja-JP" sz="3600" dirty="0" smtClean="0"/>
          </a:p>
          <a:p>
            <a:pPr lvl="1"/>
            <a:r>
              <a:rPr lang="en-US" altLang="ja-JP" dirty="0" smtClean="0"/>
              <a:t>p</a:t>
            </a:r>
            <a:r>
              <a:rPr lang="en-US" altLang="ja-JP" baseline="-25000" dirty="0" smtClean="0">
                <a:latin typeface="Symbol" panose="05050102010706020507" pitchFamily="18" charset="2"/>
              </a:rPr>
              <a:t>p+</a:t>
            </a:r>
            <a:r>
              <a:rPr lang="en-US" altLang="ja-JP" dirty="0" smtClean="0"/>
              <a:t> = 1.69 GeV/c</a:t>
            </a:r>
          </a:p>
          <a:p>
            <a:pPr lvl="1"/>
            <a:r>
              <a:rPr lang="en-US" altLang="ja-JP" dirty="0" err="1">
                <a:latin typeface="Symbol" panose="05050102010706020507" pitchFamily="18" charset="2"/>
              </a:rPr>
              <a:t>D</a:t>
            </a:r>
            <a:r>
              <a:rPr lang="en-US" altLang="ja-JP" dirty="0" err="1"/>
              <a:t>p</a:t>
            </a:r>
            <a:r>
              <a:rPr lang="en-US" altLang="ja-JP" dirty="0"/>
              <a:t>/p ~ 2x10</a:t>
            </a:r>
            <a:r>
              <a:rPr lang="en-US" altLang="ja-JP" baseline="30000" dirty="0"/>
              <a:t>-3</a:t>
            </a:r>
          </a:p>
          <a:p>
            <a:pPr lvl="1"/>
            <a:r>
              <a:rPr lang="en-US" altLang="ja-JP" dirty="0">
                <a:latin typeface="Symbol" panose="05050102010706020507" pitchFamily="18" charset="2"/>
              </a:rPr>
              <a:t>DW </a:t>
            </a:r>
            <a:r>
              <a:rPr lang="el-GR" altLang="ja-JP" dirty="0"/>
              <a:t>~</a:t>
            </a:r>
            <a:r>
              <a:rPr lang="en-US" altLang="ja-JP" dirty="0"/>
              <a:t> </a:t>
            </a:r>
            <a:r>
              <a:rPr lang="el-GR" altLang="ja-JP" dirty="0"/>
              <a:t>100 </a:t>
            </a:r>
            <a:r>
              <a:rPr lang="en-US" altLang="ja-JP" dirty="0" err="1" smtClean="0"/>
              <a:t>msr</a:t>
            </a:r>
            <a:endParaRPr lang="en-US" altLang="ja-JP" dirty="0" smtClean="0"/>
          </a:p>
          <a:p>
            <a:pPr lvl="1"/>
            <a:r>
              <a:rPr lang="en-US" altLang="ja-JP" b="1" dirty="0" smtClean="0"/>
              <a:t>final-state is identified by MM[d(</a:t>
            </a:r>
            <a:r>
              <a:rPr lang="en-US" altLang="ja-JP" b="1" dirty="0" smtClean="0">
                <a:latin typeface="Symbol" panose="05050102010706020507" pitchFamily="18" charset="2"/>
              </a:rPr>
              <a:t>p</a:t>
            </a:r>
            <a:r>
              <a:rPr lang="en-US" altLang="ja-JP" b="1" baseline="30000" dirty="0" smtClean="0"/>
              <a:t>+</a:t>
            </a:r>
            <a:r>
              <a:rPr lang="en-US" altLang="ja-JP" b="1" dirty="0" smtClean="0"/>
              <a:t>,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+</a:t>
            </a:r>
            <a:r>
              <a:rPr lang="en-US" altLang="ja-JP" b="1" dirty="0" err="1" smtClean="0"/>
              <a:t>pp</a:t>
            </a:r>
            <a:r>
              <a:rPr lang="en-US" altLang="ja-JP" b="1" dirty="0" smtClean="0"/>
              <a:t>)X]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30991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Measurement </a:t>
            </a:r>
            <a:r>
              <a:rPr lang="en-US" altLang="ja-JP" b="1" dirty="0"/>
              <a:t>at </a:t>
            </a:r>
            <a:r>
              <a:rPr lang="en-US" altLang="ja-JP" b="1" dirty="0" smtClean="0"/>
              <a:t>J-PARC E27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23928" y="800708"/>
            <a:ext cx="5076564" cy="6480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dirty="0" smtClean="0"/>
              <a:t>Decay branch:</a:t>
            </a:r>
            <a:endParaRPr lang="en-US" altLang="ja-JP" dirty="0" smtClean="0">
              <a:sym typeface="Wingdings" panose="05000000000000000000" pitchFamily="2" charset="2"/>
            </a:endParaRP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837" y="1340768"/>
            <a:ext cx="5044899" cy="43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グループ化 31"/>
          <p:cNvGrpSpPr/>
          <p:nvPr/>
        </p:nvGrpSpPr>
        <p:grpSpPr>
          <a:xfrm>
            <a:off x="287524" y="1192216"/>
            <a:ext cx="3696106" cy="5405136"/>
            <a:chOff x="287524" y="1192216"/>
            <a:chExt cx="3696106" cy="5405136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87524" y="1192216"/>
              <a:ext cx="3696106" cy="5405136"/>
              <a:chOff x="686582" y="779318"/>
              <a:chExt cx="3696106" cy="5405136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495" t="8217" b="15291"/>
              <a:stretch/>
            </p:blipFill>
            <p:spPr bwMode="auto">
              <a:xfrm>
                <a:off x="1055914" y="779318"/>
                <a:ext cx="3309511" cy="2482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17" t="9916" r="51902"/>
              <a:stretch/>
            </p:blipFill>
            <p:spPr bwMode="auto">
              <a:xfrm>
                <a:off x="1082626" y="3261360"/>
                <a:ext cx="3300062" cy="2923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テキスト ボックス 14"/>
              <p:cNvSpPr txBox="1"/>
              <p:nvPr/>
            </p:nvSpPr>
            <p:spPr>
              <a:xfrm>
                <a:off x="3207728" y="859359"/>
                <a:ext cx="101181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</a:rPr>
                  <a:t>S</a:t>
                </a:r>
                <a:r>
                  <a:rPr kumimoji="1" lang="en-US" altLang="ja-JP" sz="44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r>
                  <a:rPr kumimoji="1" lang="en-US" altLang="ja-JP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endParaRPr kumimoji="1" lang="ja-JP" alt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3336399" y="3261360"/>
                <a:ext cx="87556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4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</a:rPr>
                  <a:t>L</a:t>
                </a:r>
                <a:r>
                  <a:rPr kumimoji="1" lang="en-US" altLang="ja-JP" sz="4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endParaRPr kumimoji="1" lang="ja-JP" alt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 rot="16200000">
                <a:off x="-1188932" y="3244333"/>
                <a:ext cx="4120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d</a:t>
                </a:r>
                <a:r>
                  <a:rPr kumimoji="1" lang="en-US" altLang="ja-JP" dirty="0" smtClean="0">
                    <a:latin typeface="Symbol" panose="05050102010706020507" pitchFamily="18" charset="2"/>
                  </a:rPr>
                  <a:t>s</a:t>
                </a:r>
                <a:r>
                  <a:rPr kumimoji="1" lang="en-US" altLang="ja-JP" baseline="30000" dirty="0" smtClean="0"/>
                  <a:t>2</a:t>
                </a:r>
                <a:r>
                  <a:rPr kumimoji="1" lang="en-US" altLang="ja-JP" dirty="0" smtClean="0"/>
                  <a:t>/</a:t>
                </a:r>
                <a:r>
                  <a:rPr kumimoji="1" lang="en-US" altLang="ja-JP" dirty="0" err="1" smtClean="0"/>
                  <a:t>d</a:t>
                </a:r>
                <a:r>
                  <a:rPr kumimoji="1" lang="en-US" altLang="ja-JP" dirty="0" err="1" smtClean="0">
                    <a:latin typeface="Symbol" panose="05050102010706020507" pitchFamily="18" charset="2"/>
                  </a:rPr>
                  <a:t>W</a:t>
                </a:r>
                <a:r>
                  <a:rPr kumimoji="1" lang="en-US" altLang="ja-JP" dirty="0" smtClean="0"/>
                  <a:t>/dM</a:t>
                </a:r>
                <a:r>
                  <a:rPr kumimoji="1" lang="en-US" altLang="ja-JP" baseline="-25000" dirty="0" smtClean="0"/>
                  <a:t>2-14 deg.(Lab)</a:t>
                </a:r>
                <a:r>
                  <a:rPr kumimoji="1" lang="en-US" altLang="ja-JP" dirty="0" smtClean="0"/>
                  <a:t> [</a:t>
                </a:r>
                <a:r>
                  <a:rPr kumimoji="1" lang="en-US" altLang="ja-JP" dirty="0" err="1" smtClean="0">
                    <a:latin typeface="Symbol" panose="05050102010706020507" pitchFamily="18" charset="2"/>
                  </a:rPr>
                  <a:t>m</a:t>
                </a:r>
                <a:r>
                  <a:rPr kumimoji="1" lang="en-US" altLang="ja-JP" dirty="0" err="1" smtClean="0"/>
                  <a:t>b</a:t>
                </a:r>
                <a:r>
                  <a:rPr kumimoji="1" lang="en-US" altLang="ja-JP" dirty="0" smtClean="0"/>
                  <a:t>/</a:t>
                </a:r>
                <a:r>
                  <a:rPr kumimoji="1" lang="en-US" altLang="ja-JP" dirty="0" err="1" smtClean="0"/>
                  <a:t>sr</a:t>
                </a:r>
                <a:r>
                  <a:rPr kumimoji="1" lang="en-US" altLang="ja-JP" dirty="0" smtClean="0"/>
                  <a:t>/(15MeV/c</a:t>
                </a:r>
                <a:r>
                  <a:rPr kumimoji="1" lang="en-US" altLang="ja-JP" baseline="30000" dirty="0" smtClean="0"/>
                  <a:t>2</a:t>
                </a:r>
                <a:r>
                  <a:rPr kumimoji="1" lang="en-US" altLang="ja-JP" dirty="0" smtClean="0"/>
                  <a:t>)]</a:t>
                </a:r>
                <a:endParaRPr kumimoji="1" lang="ja-JP" altLang="en-US" dirty="0"/>
              </a:p>
            </p:txBody>
          </p:sp>
          <p:sp>
            <p:nvSpPr>
              <p:cNvPr id="18" name="Rectangle 5"/>
              <p:cNvSpPr>
                <a:spLocks/>
              </p:cNvSpPr>
              <p:nvPr/>
            </p:nvSpPr>
            <p:spPr bwMode="auto">
              <a:xfrm rot="19638817">
                <a:off x="1326561" y="4384353"/>
                <a:ext cx="2758769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ヒラギノ角ゴ Pro W3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ヒラギノ角ゴ Pro W3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ヒラギノ角ゴ Pro W3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ヒラギノ角ゴ Pro W3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ヒラギノ角ゴ Pro W3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ヒラギノ角ゴ Pro W3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ヒラギノ角ゴ Pro W3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ヒラギノ角ゴ Pro W3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ヒラギノ角ゴ Pro W3" charset="0"/>
                  </a:defRPr>
                </a:lvl9pPr>
              </a:lstStyle>
              <a:p>
                <a:pPr algn="ctr"/>
                <a:r>
                  <a:rPr lang="en-US" altLang="ja-JP" sz="4400" i="1" dirty="0">
                    <a:ln w="18415" cmpd="sng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>
                    <a:noFill/>
                    <a:latin typeface="Helvetica" charset="0"/>
                    <a:ea typeface="ＭＳ Ｐゴシック" charset="-128"/>
                    <a:cs typeface="Helvetica" charset="0"/>
                    <a:sym typeface="Helvetica" charset="0"/>
                  </a:rPr>
                  <a:t>preliminary</a:t>
                </a:r>
              </a:p>
            </p:txBody>
          </p:sp>
        </p:grpSp>
        <p:cxnSp>
          <p:nvCxnSpPr>
            <p:cNvPr id="24" name="直線コネクタ 23"/>
            <p:cNvCxnSpPr/>
            <p:nvPr/>
          </p:nvCxnSpPr>
          <p:spPr>
            <a:xfrm flipV="1">
              <a:off x="2699792" y="1272257"/>
              <a:ext cx="0" cy="4787665"/>
            </a:xfrm>
            <a:prstGeom prst="line">
              <a:avLst/>
            </a:prstGeom>
            <a:ln w="127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2303748" y="1268760"/>
              <a:ext cx="0" cy="4787665"/>
            </a:xfrm>
            <a:prstGeom prst="line">
              <a:avLst/>
            </a:prstGeom>
            <a:ln w="127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 rot="16200000">
              <a:off x="2050123" y="4040341"/>
              <a:ext cx="10310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M(</a:t>
              </a:r>
              <a:r>
                <a:rPr kumimoji="1" lang="en-US" altLang="ja-JP" sz="16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K+p+p</a:t>
              </a:r>
              <a:r>
                <a:rPr kumimoji="1" lang="en-US" altLang="ja-JP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kumimoji="1" lang="ja-JP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 rot="16200000">
              <a:off x="1638117" y="4026412"/>
              <a:ext cx="10647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M(</a:t>
              </a:r>
              <a:r>
                <a:rPr kumimoji="1" lang="en-US" altLang="ja-JP" sz="16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p</a:t>
              </a:r>
              <a:r>
                <a:rPr kumimoji="1" lang="en-US" altLang="ja-JP" sz="16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en-US" altLang="ja-JP" sz="16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S</a:t>
              </a:r>
              <a:r>
                <a:rPr kumimoji="1" lang="en-US" altLang="ja-JP" sz="16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+N</a:t>
              </a:r>
              <a:r>
                <a:rPr kumimoji="1" lang="en-US" altLang="ja-JP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kumimoji="1" lang="ja-JP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811" y="3222156"/>
            <a:ext cx="4311045" cy="42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3707904" y="4941168"/>
            <a:ext cx="5496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 = (d</a:t>
            </a:r>
            <a:r>
              <a:rPr lang="en-US" altLang="ja-JP" sz="2400" b="1" dirty="0" smtClean="0">
                <a:latin typeface="Symbol" panose="05050102010706020507" pitchFamily="18" charset="2"/>
              </a:rPr>
              <a:t>s</a:t>
            </a:r>
            <a:r>
              <a:rPr lang="en-US" altLang="ja-JP" sz="2400" b="1" dirty="0" smtClean="0"/>
              <a:t>/d</a:t>
            </a:r>
            <a:r>
              <a:rPr lang="en-US" altLang="ja-JP" sz="2400" b="1" dirty="0" smtClean="0">
                <a:latin typeface="Symbol" panose="05050102010706020507" pitchFamily="18" charset="2"/>
              </a:rPr>
              <a:t>W</a:t>
            </a:r>
            <a:r>
              <a:rPr lang="en-US" altLang="ja-JP" sz="2400" b="1" baseline="-25000" dirty="0" smtClean="0"/>
              <a:t>”K-pp”</a:t>
            </a:r>
            <a:r>
              <a:rPr lang="en-US" altLang="ja-JP" sz="2400" b="1" baseline="-25000" dirty="0" smtClean="0">
                <a:sym typeface="Wingdings" panose="05000000000000000000" pitchFamily="2" charset="2"/>
              </a:rPr>
              <a:t></a:t>
            </a:r>
            <a:r>
              <a:rPr lang="en-US" altLang="ja-JP" sz="2400" b="1" baseline="-25000" dirty="0" err="1" smtClean="0">
                <a:sym typeface="Wingdings" panose="05000000000000000000" pitchFamily="2" charset="2"/>
              </a:rPr>
              <a:t>Yp</a:t>
            </a:r>
            <a:r>
              <a:rPr lang="en-US" altLang="ja-JP" sz="2400" b="1" dirty="0" smtClean="0"/>
              <a:t>) / (d</a:t>
            </a:r>
            <a:r>
              <a:rPr lang="en-US" altLang="ja-JP" sz="2400" b="1" dirty="0" smtClean="0">
                <a:latin typeface="Symbol" panose="05050102010706020507" pitchFamily="18" charset="2"/>
              </a:rPr>
              <a:t>s</a:t>
            </a:r>
            <a:r>
              <a:rPr lang="en-US" altLang="ja-JP" sz="2400" b="1" dirty="0" smtClean="0"/>
              <a:t>/</a:t>
            </a:r>
            <a:r>
              <a:rPr lang="en-US" altLang="ja-JP" sz="2400" b="1" dirty="0" err="1" smtClean="0"/>
              <a:t>d</a:t>
            </a:r>
            <a:r>
              <a:rPr lang="en-US" altLang="ja-JP" sz="2400" b="1" dirty="0" err="1" smtClean="0">
                <a:latin typeface="Symbol" panose="05050102010706020507" pitchFamily="18" charset="2"/>
              </a:rPr>
              <a:t>W</a:t>
            </a:r>
            <a:r>
              <a:rPr lang="en-US" altLang="ja-JP" sz="2400" b="1" baseline="-25000" dirty="0" err="1" smtClean="0">
                <a:latin typeface="Symbol" panose="05050102010706020507" pitchFamily="18" charset="2"/>
              </a:rPr>
              <a:t>L</a:t>
            </a:r>
            <a:r>
              <a:rPr lang="en-US" altLang="ja-JP" sz="2400" b="1" baseline="-25000" dirty="0" smtClean="0"/>
              <a:t>(1405)</a:t>
            </a:r>
            <a:r>
              <a:rPr lang="en-US" altLang="ja-JP" sz="2400" b="1" dirty="0" smtClean="0"/>
              <a:t>) ~ 7-8%</a:t>
            </a:r>
            <a:endParaRPr kumimoji="1" lang="ja-JP" altLang="en-US" sz="2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43908" y="5661248"/>
            <a:ext cx="536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prob. of </a:t>
            </a:r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</a:t>
            </a:r>
            <a:r>
              <a:rPr kumimoji="1"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“K</a:t>
            </a:r>
            <a:r>
              <a:rPr kumimoji="1" lang="en-US" altLang="ja-JP" sz="28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-</a:t>
            </a:r>
            <a:r>
              <a:rPr kumimoji="1"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pp</a:t>
            </a:r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”</a:t>
            </a:r>
            <a:endParaRPr kumimoji="1"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5181941" y="3982413"/>
            <a:ext cx="3133264" cy="886747"/>
            <a:chOff x="5181941" y="4074167"/>
            <a:chExt cx="3133264" cy="886747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181941" y="4074167"/>
              <a:ext cx="29930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 smtClean="0"/>
                <a:t>p(</a:t>
              </a:r>
              <a:r>
                <a:rPr lang="en-US" altLang="ja-JP" dirty="0" smtClean="0">
                  <a:latin typeface="Symbol" panose="05050102010706020507" pitchFamily="18" charset="2"/>
                </a:rPr>
                <a:t>p</a:t>
              </a:r>
              <a:r>
                <a:rPr lang="en-US" altLang="ja-JP" baseline="30000" dirty="0" smtClean="0"/>
                <a:t>-</a:t>
              </a:r>
              <a:r>
                <a:rPr lang="en-US" altLang="ja-JP" dirty="0" smtClean="0"/>
                <a:t>,K</a:t>
              </a:r>
              <a:r>
                <a:rPr lang="en-US" altLang="ja-JP" baseline="30000" dirty="0" smtClean="0"/>
                <a:t>0</a:t>
              </a:r>
              <a:r>
                <a:rPr lang="en-US" altLang="ja-JP" dirty="0" smtClean="0"/>
                <a:t>)</a:t>
              </a:r>
              <a:r>
                <a:rPr lang="en-US" altLang="ja-JP" dirty="0" smtClean="0">
                  <a:latin typeface="Symbol" panose="05050102010706020507" pitchFamily="18" charset="2"/>
                </a:rPr>
                <a:t>L</a:t>
              </a:r>
              <a:r>
                <a:rPr lang="en-US" altLang="ja-JP" dirty="0" smtClean="0"/>
                <a:t>(1405) @ 1.69GeV/c:</a:t>
              </a:r>
              <a:endParaRPr lang="ja-JP" altLang="en-US" dirty="0"/>
            </a:p>
            <a:p>
              <a:pPr algn="ctr"/>
              <a:r>
                <a:rPr lang="en-US" altLang="ja-JP" dirty="0" smtClean="0"/>
                <a:t>d</a:t>
              </a:r>
              <a:r>
                <a:rPr lang="en-US" altLang="ja-JP" dirty="0" smtClean="0">
                  <a:latin typeface="Symbol" panose="05050102010706020507" pitchFamily="18" charset="2"/>
                </a:rPr>
                <a:t>s</a:t>
              </a:r>
              <a:r>
                <a:rPr lang="en-US" altLang="ja-JP" dirty="0" smtClean="0"/>
                <a:t>/</a:t>
              </a:r>
              <a:r>
                <a:rPr lang="en-US" altLang="ja-JP" dirty="0" err="1" smtClean="0"/>
                <a:t>d</a:t>
              </a:r>
              <a:r>
                <a:rPr lang="en-US" altLang="ja-JP" dirty="0" err="1" smtClean="0">
                  <a:latin typeface="Symbol" panose="05050102010706020507" pitchFamily="18" charset="2"/>
                </a:rPr>
                <a:t>W</a:t>
              </a:r>
              <a:r>
                <a:rPr lang="en-US" altLang="ja-JP" baseline="-25000" dirty="0" err="1" smtClean="0">
                  <a:latin typeface="Symbol" panose="05050102010706020507" pitchFamily="18" charset="2"/>
                </a:rPr>
                <a:t>L</a:t>
              </a:r>
              <a:r>
                <a:rPr lang="en-US" altLang="ja-JP" baseline="-25000" dirty="0" smtClean="0"/>
                <a:t>(1405)</a:t>
              </a:r>
              <a:r>
                <a:rPr lang="en-US" altLang="ja-JP" dirty="0" smtClean="0"/>
                <a:t>=36.9</a:t>
              </a:r>
              <a:r>
                <a:rPr lang="en-US" altLang="ja-JP" dirty="0" smtClean="0">
                  <a:latin typeface="Symbol" panose="05050102010706020507" pitchFamily="18" charset="2"/>
                </a:rPr>
                <a:t>m</a:t>
              </a:r>
              <a:r>
                <a:rPr lang="en-US" altLang="ja-JP" dirty="0" smtClean="0"/>
                <a:t>b/</a:t>
              </a:r>
              <a:r>
                <a:rPr lang="en-US" altLang="ja-JP" dirty="0" err="1" smtClean="0"/>
                <a:t>sr</a:t>
              </a:r>
              <a:endParaRPr kumimoji="1" lang="ja-JP" altLang="en-US" sz="12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609417" y="4653136"/>
              <a:ext cx="1705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BNL, NPB56(1973)15</a:t>
              </a:r>
              <a:endParaRPr kumimoji="1" lang="ja-JP" altLang="en-US" sz="1400" dirty="0"/>
            </a:p>
          </p:txBody>
        </p:sp>
        <p:sp>
          <p:nvSpPr>
            <p:cNvPr id="29" name="角丸四角形 28"/>
            <p:cNvSpPr/>
            <p:nvPr/>
          </p:nvSpPr>
          <p:spPr>
            <a:xfrm>
              <a:off x="5181941" y="4074168"/>
              <a:ext cx="3133264" cy="886746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5463086" y="3573016"/>
            <a:ext cx="3861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Y.Ichikawa</a:t>
            </a:r>
            <a:r>
              <a:rPr kumimoji="1" lang="en-US" altLang="ja-JP" dirty="0" smtClean="0"/>
              <a:t>, PhD-thesis. </a:t>
            </a:r>
            <a:r>
              <a:rPr lang="en-US" altLang="ja-JP" dirty="0" smtClean="0"/>
              <a:t>Kyoto-U (2015)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-5942" y="6516052"/>
            <a:ext cx="94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T.Nagae</a:t>
            </a:r>
            <a:endParaRPr kumimoji="1" lang="ja-JP" altLang="en-US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0" y="836712"/>
            <a:ext cx="385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</a:t>
            </a:r>
            <a:r>
              <a:rPr lang="da-DK" altLang="ja-JP" b="1" dirty="0"/>
              <a:t>. Ichikawa et al., PTEP (2015) 021D01.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35996" y="1791439"/>
            <a:ext cx="4347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>
                <a:solidFill>
                  <a:srgbClr val="FF0000"/>
                </a:solidFill>
              </a:rPr>
              <a:t>Theor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. Cal. on Y*N</a:t>
            </a:r>
            <a:r>
              <a:rPr kumimoji="1" lang="en-US" altLang="ja-JP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YN 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: </a:t>
            </a:r>
            <a:r>
              <a:rPr kumimoji="1" lang="en-US" altLang="ja-JP" sz="20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kumimoji="1" lang="en-US" altLang="ja-JP" sz="2000" b="1" baseline="-25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000" b="1" baseline="-25000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/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kumimoji="1" lang="en-US" altLang="ja-JP" sz="2000" b="1" baseline="-25000" dirty="0" smtClean="0">
                <a:solidFill>
                  <a:srgbClr val="FF000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1" lang="en-US" altLang="ja-JP" sz="2000" b="1" baseline="-25000" dirty="0" smtClean="0">
                <a:solidFill>
                  <a:srgbClr val="FF0000"/>
                </a:solidFill>
              </a:rPr>
              <a:t>0p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= 1.2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247964" y="2159568"/>
            <a:ext cx="508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Sekihara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Jido</a:t>
            </a:r>
            <a:r>
              <a:rPr kumimoji="1" lang="en-US" altLang="ja-JP" dirty="0" smtClean="0"/>
              <a:t>, Kanda-</a:t>
            </a:r>
            <a:r>
              <a:rPr kumimoji="1" lang="en-US" altLang="ja-JP" dirty="0" err="1" smtClean="0"/>
              <a:t>En’yo</a:t>
            </a:r>
            <a:r>
              <a:rPr kumimoji="1" lang="en-US" altLang="ja-JP" dirty="0" smtClean="0"/>
              <a:t> PRC79(2009)</a:t>
            </a:r>
            <a:r>
              <a:rPr lang="en-US" altLang="ja-JP" dirty="0" smtClean="0"/>
              <a:t>062201(R).</a:t>
            </a:r>
            <a:endParaRPr kumimoji="1" lang="ja-JP" altLang="en-US" dirty="0"/>
          </a:p>
        </p:txBody>
      </p:sp>
      <p:sp>
        <p:nvSpPr>
          <p:cNvPr id="35" name="コンテンツ プレースホルダー 2"/>
          <p:cNvSpPr txBox="1">
            <a:spLocks/>
          </p:cNvSpPr>
          <p:nvPr/>
        </p:nvSpPr>
        <p:spPr>
          <a:xfrm>
            <a:off x="3966367" y="2641410"/>
            <a:ext cx="5076564" cy="751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/>
              <a:t>d</a:t>
            </a:r>
            <a:r>
              <a:rPr lang="en-US" altLang="ja-JP" dirty="0" smtClean="0">
                <a:latin typeface="Symbol" panose="05050102010706020507" pitchFamily="18" charset="2"/>
              </a:rPr>
              <a:t>s</a:t>
            </a:r>
            <a:r>
              <a:rPr lang="en-US" altLang="ja-JP" dirty="0" smtClean="0"/>
              <a:t>/d</a:t>
            </a:r>
            <a:r>
              <a:rPr lang="en-US" altLang="ja-JP" dirty="0" smtClean="0">
                <a:latin typeface="Symbol" panose="05050102010706020507" pitchFamily="18" charset="2"/>
              </a:rPr>
              <a:t>W</a:t>
            </a:r>
            <a:r>
              <a:rPr lang="en-US" altLang="ja-JP" baseline="-25000" dirty="0" smtClean="0"/>
              <a:t>“K-pp”</a:t>
            </a:r>
            <a:r>
              <a:rPr lang="en-US" altLang="ja-JP" baseline="-25000" dirty="0" smtClean="0">
                <a:sym typeface="Wingdings" panose="05000000000000000000" pitchFamily="2" charset="2"/>
              </a:rPr>
              <a:t></a:t>
            </a:r>
            <a:r>
              <a:rPr lang="en-US" altLang="ja-JP" baseline="-25000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baseline="-25000" dirty="0" smtClean="0">
                <a:sym typeface="Wingdings" panose="05000000000000000000" pitchFamily="2" charset="2"/>
              </a:rPr>
              <a:t>0p</a:t>
            </a:r>
            <a:r>
              <a:rPr lang="en-US" altLang="ja-JP" dirty="0" smtClean="0">
                <a:sym typeface="Wingdings" panose="05000000000000000000" pitchFamily="2" charset="2"/>
              </a:rPr>
              <a:t>:</a:t>
            </a:r>
          </a:p>
          <a:p>
            <a:endParaRPr lang="en-US" altLang="ja-JP" dirty="0" smtClean="0">
              <a:sym typeface="Wingdings" panose="05000000000000000000" pitchFamily="2" charset="2"/>
            </a:endParaRPr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80520" y="6184468"/>
            <a:ext cx="4891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/>
              <a:t>c.f., large prob. in DISTO, but </a:t>
            </a:r>
            <a:r>
              <a:rPr lang="en-US" altLang="ja-JP" sz="2000" i="1" dirty="0"/>
              <a:t>&lt; </a:t>
            </a:r>
            <a:r>
              <a:rPr lang="en-US" altLang="ja-JP" sz="2000" i="1" dirty="0" smtClean="0"/>
              <a:t>50</a:t>
            </a:r>
            <a:r>
              <a:rPr lang="en-US" altLang="ja-JP" sz="2000" i="1" dirty="0"/>
              <a:t>% in HADES</a:t>
            </a:r>
            <a:r>
              <a:rPr lang="en-US" altLang="ja-JP" sz="2000" i="1" dirty="0" smtClean="0"/>
              <a:t> </a:t>
            </a:r>
            <a:endParaRPr kumimoji="1" lang="ja-JP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1950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1" grpId="0"/>
      <p:bldP spid="35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J-PARC E15 Experiment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9512" y="1016732"/>
            <a:ext cx="8872580" cy="1221639"/>
          </a:xfrm>
        </p:spPr>
        <p:txBody>
          <a:bodyPr>
            <a:normAutofit/>
          </a:bodyPr>
          <a:lstStyle/>
          <a:p>
            <a:r>
              <a:rPr lang="en-US" altLang="ja-JP" baseline="30000" dirty="0" smtClean="0"/>
              <a:t>3</a:t>
            </a:r>
            <a:r>
              <a:rPr lang="en-US" altLang="ja-JP" dirty="0" smtClean="0"/>
              <a:t>He(</a:t>
            </a:r>
            <a:r>
              <a:rPr lang="en-US" altLang="ja-JP" i="1" dirty="0" smtClean="0"/>
              <a:t>in-flight</a:t>
            </a:r>
            <a:r>
              <a:rPr lang="en-US" altLang="ja-JP" dirty="0" smtClean="0"/>
              <a:t> </a:t>
            </a:r>
            <a:r>
              <a:rPr lang="en-US" altLang="ja-JP" dirty="0"/>
              <a:t>K</a:t>
            </a:r>
            <a:r>
              <a:rPr lang="en-US" altLang="ja-JP" baseline="30000" dirty="0"/>
              <a:t>-</a:t>
            </a:r>
            <a:r>
              <a:rPr lang="en-US" altLang="ja-JP" dirty="0"/>
              <a:t>,n) </a:t>
            </a:r>
            <a:r>
              <a:rPr lang="en-US" altLang="ja-JP" dirty="0" smtClean="0"/>
              <a:t>reaction @ 1.0 GeV/c</a:t>
            </a:r>
            <a:endParaRPr lang="ja-JP" altLang="en-US" dirty="0"/>
          </a:p>
          <a:p>
            <a:pPr lvl="1"/>
            <a:r>
              <a:rPr lang="en-US" altLang="ja-JP" sz="2400" dirty="0" smtClean="0"/>
              <a:t>2NA processes and Y decays can be discriminated </a:t>
            </a:r>
            <a:r>
              <a:rPr lang="en-US" altLang="ja-JP" sz="2400" dirty="0" err="1" smtClean="0"/>
              <a:t>kinematically</a:t>
            </a:r>
            <a:endParaRPr kumimoji="1" lang="en-US" altLang="ja-JP" sz="24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5" b="19813"/>
          <a:stretch/>
        </p:blipFill>
        <p:spPr bwMode="auto">
          <a:xfrm>
            <a:off x="107504" y="2230327"/>
            <a:ext cx="8891629" cy="398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 rot="21031993">
            <a:off x="5429555" y="3474425"/>
            <a:ext cx="3680688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semi-inclusive </a:t>
            </a:r>
            <a:r>
              <a:rPr lang="en-US" altLang="ja-JP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He(K</a:t>
            </a:r>
            <a:r>
              <a:rPr lang="en-US" altLang="ja-JP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,n)</a:t>
            </a:r>
          </a:p>
          <a:p>
            <a:pPr algn="ctr"/>
            <a:r>
              <a:rPr lang="da-DK" altLang="ja-JP" sz="1600" b="1" i="1" dirty="0">
                <a:solidFill>
                  <a:schemeClr val="bg1"/>
                </a:solidFill>
              </a:rPr>
              <a:t>T. Hashimoto et al., PTEP (2015) 061D01</a:t>
            </a:r>
            <a:r>
              <a:rPr lang="da-DK" altLang="ja-JP" sz="1600" b="1" i="1" dirty="0" smtClean="0">
                <a:solidFill>
                  <a:schemeClr val="bg1"/>
                </a:solidFill>
              </a:rPr>
              <a:t>.</a:t>
            </a:r>
            <a:endParaRPr lang="da-DK" altLang="ja-JP" sz="1600" b="1" i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21031993">
            <a:off x="5448978" y="5416706"/>
            <a:ext cx="3657155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 (K</a:t>
            </a:r>
            <a:r>
              <a:rPr lang="en-US" altLang="ja-JP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</a:t>
            </a:r>
            <a:endParaRPr lang="en-US" altLang="ja-JP" sz="2800" b="1" baseline="-2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altLang="ja-JP" sz="1600" b="1" i="1" dirty="0">
                <a:solidFill>
                  <a:schemeClr val="bg1"/>
                </a:solidFill>
              </a:rPr>
              <a:t>Y. Sada et al., PTEP (2016) 051D01</a:t>
            </a:r>
            <a:r>
              <a:rPr lang="da-DK" altLang="ja-JP" sz="1600" b="1" i="1" dirty="0" smtClean="0">
                <a:solidFill>
                  <a:schemeClr val="bg1"/>
                </a:solidFill>
              </a:rPr>
              <a:t>.</a:t>
            </a:r>
            <a:endParaRPr lang="ja-JP" alt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891838"/>
            <a:ext cx="8229600" cy="15796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800" b="1" dirty="0" smtClean="0"/>
              <a:t>Exclusive </a:t>
            </a:r>
            <a:r>
              <a:rPr lang="en-US" altLang="ja-JP" sz="4800" b="1" baseline="30000" dirty="0" smtClean="0"/>
              <a:t>3</a:t>
            </a:r>
            <a:r>
              <a:rPr lang="en-US" altLang="ja-JP" sz="4800" b="1" dirty="0" smtClean="0"/>
              <a:t>He(K</a:t>
            </a:r>
            <a:r>
              <a:rPr lang="en-US" altLang="ja-JP" sz="4800" b="1" baseline="30000" dirty="0" smtClean="0"/>
              <a:t>-</a:t>
            </a:r>
            <a:r>
              <a:rPr lang="en-US" altLang="ja-JP" sz="4800" b="1" dirty="0" smtClean="0"/>
              <a:t>,</a:t>
            </a:r>
            <a:r>
              <a:rPr lang="en-US" altLang="ja-JP" sz="48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4800" b="1" dirty="0" err="1" smtClean="0">
                <a:solidFill>
                  <a:srgbClr val="FF0000"/>
                </a:solidFill>
              </a:rPr>
              <a:t>p</a:t>
            </a:r>
            <a:r>
              <a:rPr lang="en-US" altLang="ja-JP" sz="4800" b="1" dirty="0" smtClean="0"/>
              <a:t>)n</a:t>
            </a:r>
            <a:br>
              <a:rPr lang="en-US" altLang="ja-JP" sz="4800" b="1" dirty="0" smtClean="0"/>
            </a:br>
            <a:r>
              <a:rPr lang="en-US" altLang="ja-JP" sz="4800" b="1" dirty="0" smtClean="0"/>
              <a:t>--- </a:t>
            </a:r>
            <a:r>
              <a:rPr lang="en-US" altLang="ja-JP" sz="3200" b="1" dirty="0" smtClean="0"/>
              <a:t>result of E15-1</a:t>
            </a:r>
            <a:r>
              <a:rPr lang="en-US" altLang="ja-JP" sz="3200" b="1" baseline="30000" dirty="0" smtClean="0"/>
              <a:t>st</a:t>
            </a:r>
            <a:r>
              <a:rPr lang="en-US" altLang="ja-JP" sz="3200" b="1" dirty="0" smtClean="0"/>
              <a:t> in 2013 ---</a:t>
            </a:r>
            <a:endParaRPr kumimoji="1" lang="ja-JP" altLang="en-US" sz="4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712" y="2653752"/>
            <a:ext cx="5236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/>
              <a:t>Y.Sada</a:t>
            </a:r>
            <a:r>
              <a:rPr kumimoji="1" lang="en-US" altLang="ja-JP" sz="2800" b="1" dirty="0" smtClean="0"/>
              <a:t> et al., </a:t>
            </a:r>
            <a:r>
              <a:rPr lang="da-DK" altLang="ja-JP" sz="2800" b="1" dirty="0"/>
              <a:t>PTEP (2016) 051D01</a:t>
            </a:r>
            <a:r>
              <a:rPr lang="da-DK" altLang="ja-JP" sz="2800" b="1" dirty="0" smtClean="0"/>
              <a:t>.</a:t>
            </a:r>
            <a:endParaRPr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13" y="3537012"/>
            <a:ext cx="3693871" cy="3126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97290"/>
            <a:ext cx="5004556" cy="35169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コンテンツ プレースホルダー 2"/>
          <p:cNvSpPr txBox="1">
            <a:spLocks/>
          </p:cNvSpPr>
          <p:nvPr/>
        </p:nvSpPr>
        <p:spPr>
          <a:xfrm>
            <a:off x="143508" y="4412454"/>
            <a:ext cx="8820980" cy="24009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Global fit both in </a:t>
            </a:r>
            <a:r>
              <a:rPr lang="en-US" altLang="ja-JP" dirty="0" err="1" smtClean="0">
                <a:latin typeface="Symbol" panose="05050102010706020507" pitchFamily="18" charset="2"/>
              </a:rPr>
              <a:t>L</a:t>
            </a:r>
            <a:r>
              <a:rPr lang="en-US" altLang="ja-JP" dirty="0" err="1" smtClean="0"/>
              <a:t>p</a:t>
            </a:r>
            <a:r>
              <a:rPr lang="en-US" altLang="ja-JP" dirty="0" smtClean="0"/>
              <a:t> invariant- and missing-mass</a:t>
            </a:r>
          </a:p>
          <a:p>
            <a:pPr lvl="1"/>
            <a:r>
              <a:rPr lang="en-US" altLang="ja-JP" dirty="0" smtClean="0">
                <a:latin typeface="Symbol" panose="05050102010706020507" pitchFamily="18" charset="2"/>
              </a:rPr>
              <a:t>s</a:t>
            </a:r>
            <a:r>
              <a:rPr lang="en-US" altLang="ja-JP" dirty="0" smtClean="0"/>
              <a:t> ~ 10 MeV/c</a:t>
            </a:r>
            <a:r>
              <a:rPr lang="en-US" altLang="ja-JP" baseline="30000" dirty="0" smtClean="0"/>
              <a:t>2</a:t>
            </a:r>
          </a:p>
          <a:p>
            <a:pPr lvl="1"/>
            <a:r>
              <a:rPr lang="en-US" altLang="ja-JP" dirty="0" smtClean="0"/>
              <a:t>w/ simulated spectra of 2NA/3NA</a:t>
            </a:r>
            <a:endParaRPr lang="ja-JP" altLang="en-US" dirty="0" smtClean="0"/>
          </a:p>
          <a:p>
            <a:r>
              <a:rPr lang="en-US" altLang="ja-JP" b="1" dirty="0" smtClean="0"/>
              <a:t>Neutron was identified by kinematics</a:t>
            </a:r>
          </a:p>
          <a:p>
            <a:pPr lvl="1"/>
            <a:r>
              <a:rPr lang="en-US" altLang="ja-JP" sz="3200" b="1" baseline="30000" dirty="0" smtClean="0"/>
              <a:t>3</a:t>
            </a:r>
            <a:r>
              <a:rPr lang="en-US" altLang="ja-JP" sz="3200" b="1" dirty="0" smtClean="0"/>
              <a:t>He(K</a:t>
            </a:r>
            <a:r>
              <a:rPr lang="en-US" altLang="ja-JP" sz="3200" b="1" baseline="30000" dirty="0" smtClean="0"/>
              <a:t>-</a:t>
            </a:r>
            <a:r>
              <a:rPr lang="en-US" altLang="ja-JP" sz="3200" b="1" dirty="0" smtClean="0"/>
              <a:t>, </a:t>
            </a:r>
            <a:r>
              <a:rPr lang="en-US" altLang="ja-JP" sz="32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3200" b="1" dirty="0" err="1" smtClean="0">
                <a:solidFill>
                  <a:srgbClr val="FF0000"/>
                </a:solidFill>
              </a:rPr>
              <a:t>p</a:t>
            </a:r>
            <a:r>
              <a:rPr lang="en-US" altLang="ja-JP" sz="3200" b="1" dirty="0" smtClean="0"/>
              <a:t>)</a:t>
            </a:r>
            <a:r>
              <a:rPr lang="en-US" altLang="ja-JP" sz="3200" b="1" dirty="0" err="1" smtClean="0"/>
              <a:t>n</a:t>
            </a:r>
            <a:r>
              <a:rPr lang="en-US" altLang="ja-JP" sz="3200" b="1" baseline="-25000" dirty="0" err="1" smtClean="0"/>
              <a:t>missing</a:t>
            </a:r>
            <a:endParaRPr lang="ja-JP" altLang="en-US" sz="3200" b="1" baseline="-25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53751"/>
            <a:ext cx="8229600" cy="74695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b="1" dirty="0" smtClean="0"/>
              <a:t>n-ID from Inclusive </a:t>
            </a:r>
            <a:r>
              <a:rPr kumimoji="1" lang="en-US" altLang="ja-JP" sz="4000" b="1" baseline="30000" dirty="0" smtClean="0"/>
              <a:t>3</a:t>
            </a:r>
            <a:r>
              <a:rPr kumimoji="1" lang="en-US" altLang="ja-JP" sz="4000" b="1" dirty="0" smtClean="0"/>
              <a:t>He(K</a:t>
            </a:r>
            <a:r>
              <a:rPr kumimoji="1" lang="en-US" altLang="ja-JP" sz="4000" b="1" baseline="30000" dirty="0" smtClean="0"/>
              <a:t>-</a:t>
            </a:r>
            <a:r>
              <a:rPr kumimoji="1" lang="en-US" altLang="ja-JP" sz="4000" b="1" dirty="0" smtClean="0"/>
              <a:t>,</a:t>
            </a:r>
            <a:r>
              <a:rPr kumimoji="1" lang="en-US" altLang="ja-JP" sz="4000" b="1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4000" b="1" dirty="0" err="1" smtClean="0"/>
              <a:t>p</a:t>
            </a:r>
            <a:r>
              <a:rPr kumimoji="1" lang="en-US" altLang="ja-JP" sz="4000" b="1" dirty="0" smtClean="0"/>
              <a:t>)X</a:t>
            </a:r>
            <a:endParaRPr kumimoji="1" lang="ja-JP" altLang="en-US" sz="4000" b="1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824028" y="6129300"/>
            <a:ext cx="2772308" cy="43204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342900"/>
            <a:r>
              <a:rPr lang="en-US" altLang="ja-JP" sz="2000" b="1" i="1" dirty="0" smtClean="0">
                <a:solidFill>
                  <a:srgbClr val="0070C0"/>
                </a:solidFill>
              </a:rPr>
              <a:t># of </a:t>
            </a:r>
            <a:r>
              <a:rPr lang="en-US" altLang="ja-JP" sz="2000" b="1" i="1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000" b="1" i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pn</a:t>
            </a:r>
            <a:r>
              <a:rPr lang="en-US" altLang="ja-JP" sz="20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events: ~200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824028" y="6417332"/>
            <a:ext cx="3672408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342900"/>
            <a:r>
              <a:rPr lang="en-US" altLang="ja-JP" sz="20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2000" b="1" i="1" baseline="30000" dirty="0" smtClean="0">
                <a:solidFill>
                  <a:srgbClr val="0070C0"/>
                </a:solidFill>
              </a:rPr>
              <a:t>0</a:t>
            </a:r>
            <a:r>
              <a:rPr lang="en-US" altLang="ja-JP" sz="2000" b="1" i="1" dirty="0" smtClean="0">
                <a:solidFill>
                  <a:srgbClr val="0070C0"/>
                </a:solidFill>
              </a:rPr>
              <a:t>pn contamination: ~20%</a:t>
            </a:r>
            <a:endParaRPr lang="en-US" altLang="ja-JP" sz="2000" b="1" i="1" dirty="0">
              <a:solidFill>
                <a:srgbClr val="0070C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9"/>
          <a:stretch/>
        </p:blipFill>
        <p:spPr>
          <a:xfrm>
            <a:off x="0" y="1027393"/>
            <a:ext cx="9144000" cy="324112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338382" y="261111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b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</a:t>
            </a:r>
            <a:endParaRPr kumimoji="1" lang="ja-JP" altLang="en-US" b="1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直線矢印コネクタ 8"/>
          <p:cNvCxnSpPr>
            <a:stCxn id="4" idx="0"/>
          </p:cNvCxnSpPr>
          <p:nvPr/>
        </p:nvCxnSpPr>
        <p:spPr>
          <a:xfrm flipV="1">
            <a:off x="5633495" y="1916832"/>
            <a:ext cx="0" cy="69427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4" idx="2"/>
          </p:cNvCxnSpPr>
          <p:nvPr/>
        </p:nvCxnSpPr>
        <p:spPr>
          <a:xfrm>
            <a:off x="5633495" y="2980443"/>
            <a:ext cx="414669" cy="55656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753721" y="256490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b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</a:t>
            </a:r>
            <a:endParaRPr kumimoji="1" lang="ja-JP" altLang="en-US" b="1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直線矢印コネクタ 16"/>
          <p:cNvCxnSpPr>
            <a:stCxn id="16" idx="2"/>
          </p:cNvCxnSpPr>
          <p:nvPr/>
        </p:nvCxnSpPr>
        <p:spPr>
          <a:xfrm flipH="1">
            <a:off x="2735798" y="2934236"/>
            <a:ext cx="313036" cy="69597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013030" y="25649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b="1" u="sng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</a:t>
            </a:r>
            <a:endParaRPr kumimoji="1" lang="ja-JP" altLang="en-US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直線矢印コネクタ 29"/>
          <p:cNvCxnSpPr>
            <a:stCxn id="22" idx="0"/>
          </p:cNvCxnSpPr>
          <p:nvPr/>
        </p:nvCxnSpPr>
        <p:spPr>
          <a:xfrm flipH="1" flipV="1">
            <a:off x="6048164" y="2096853"/>
            <a:ext cx="288032" cy="468051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22" idx="2"/>
          </p:cNvCxnSpPr>
          <p:nvPr/>
        </p:nvCxnSpPr>
        <p:spPr>
          <a:xfrm>
            <a:off x="6336196" y="2934236"/>
            <a:ext cx="0" cy="60277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2353903" y="224177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b="1" u="sng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</a:t>
            </a:r>
            <a:endParaRPr kumimoji="1" lang="ja-JP" altLang="en-US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5" name="直線矢印コネクタ 44"/>
          <p:cNvCxnSpPr>
            <a:stCxn id="44" idx="2"/>
          </p:cNvCxnSpPr>
          <p:nvPr/>
        </p:nvCxnSpPr>
        <p:spPr>
          <a:xfrm flipH="1">
            <a:off x="2483768" y="2611111"/>
            <a:ext cx="193301" cy="101910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テキスト ボックス 3083"/>
          <p:cNvSpPr txBox="1"/>
          <p:nvPr/>
        </p:nvSpPr>
        <p:spPr>
          <a:xfrm>
            <a:off x="7021631" y="2497542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YNN</a:t>
            </a:r>
            <a:r>
              <a:rPr lang="en-US" altLang="ja-JP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pp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79612" y="2735632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chemeClr val="bg1">
                    <a:lumMod val="50000"/>
                  </a:schemeClr>
                </a:solidFill>
              </a:rPr>
              <a:t>YNN</a:t>
            </a:r>
            <a:r>
              <a:rPr lang="en-US" altLang="ja-JP" b="1" dirty="0" err="1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pp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085" name="テキスト ボックス 3084"/>
          <p:cNvSpPr txBox="1"/>
          <p:nvPr/>
        </p:nvSpPr>
        <p:spPr>
          <a:xfrm>
            <a:off x="7435055" y="3176972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YNN</a:t>
            </a:r>
            <a:r>
              <a:rPr kumimoji="1" lang="en-US" altLang="ja-JP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ppp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95536" y="3779748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YNN</a:t>
            </a:r>
            <a:r>
              <a:rPr kumimoji="1" lang="en-US" altLang="ja-JP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ppp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cxnSp>
        <p:nvCxnSpPr>
          <p:cNvPr id="51" name="直線矢印コネクタ 50"/>
          <p:cNvCxnSpPr/>
          <p:nvPr/>
        </p:nvCxnSpPr>
        <p:spPr>
          <a:xfrm flipV="1">
            <a:off x="935596" y="3546304"/>
            <a:ext cx="396044" cy="35074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6588224" y="317697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YNN</a:t>
            </a:r>
            <a:r>
              <a:rPr lang="en-US" altLang="ja-JP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</a:t>
            </a:r>
            <a:endParaRPr kumimoji="1" lang="ja-JP" alt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511660" y="332098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YNN</a:t>
            </a:r>
            <a:r>
              <a:rPr lang="en-US" altLang="ja-JP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</a:t>
            </a:r>
            <a:endParaRPr kumimoji="1" lang="ja-JP" alt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482370" y="2600908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</a:t>
            </a:r>
            <a:r>
              <a:rPr kumimoji="1" lang="en-US" altLang="ja-JP" b="1" baseline="-25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kumimoji="1" lang="en-US" altLang="ja-JP" b="1" baseline="-25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(2NA)</a:t>
            </a:r>
          </a:p>
          <a:p>
            <a:pPr algn="ctr"/>
            <a:r>
              <a:rPr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x20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8" name="直線矢印コネクタ 57"/>
          <p:cNvCxnSpPr>
            <a:stCxn id="57" idx="0"/>
          </p:cNvCxnSpPr>
          <p:nvPr/>
        </p:nvCxnSpPr>
        <p:spPr>
          <a:xfrm flipV="1">
            <a:off x="4851221" y="2263972"/>
            <a:ext cx="188831" cy="33693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3" name="テキスト ボックス 3092"/>
          <p:cNvSpPr txBox="1"/>
          <p:nvPr/>
        </p:nvSpPr>
        <p:spPr>
          <a:xfrm>
            <a:off x="5597604" y="512118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3NA(</a:t>
            </a:r>
            <a:r>
              <a:rPr lang="en-US" altLang="ja-JP" dirty="0" err="1" smtClean="0">
                <a:latin typeface="Symbol" panose="05050102010706020507" pitchFamily="18" charset="2"/>
              </a:rPr>
              <a:t>L</a:t>
            </a:r>
            <a:r>
              <a:rPr lang="en-US" altLang="ja-JP" dirty="0" err="1" smtClean="0"/>
              <a:t>pn</a:t>
            </a:r>
            <a:r>
              <a:rPr lang="en-US" altLang="ja-JP" dirty="0" smtClean="0"/>
              <a:t>):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79" y="4973104"/>
            <a:ext cx="2450329" cy="64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テキスト ボックス 66"/>
          <p:cNvSpPr txBox="1"/>
          <p:nvPr/>
        </p:nvSpPr>
        <p:spPr>
          <a:xfrm>
            <a:off x="-508" y="755412"/>
            <a:ext cx="347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</a:t>
            </a:r>
            <a:r>
              <a:rPr lang="da-DK" altLang="ja-JP" b="1" dirty="0"/>
              <a:t>. </a:t>
            </a:r>
            <a:r>
              <a:rPr lang="da-DK" altLang="ja-JP" b="1" dirty="0" smtClean="0"/>
              <a:t>Sada et </a:t>
            </a:r>
            <a:r>
              <a:rPr lang="da-DK" altLang="ja-JP" b="1" dirty="0"/>
              <a:t>al., PTEP (</a:t>
            </a:r>
            <a:r>
              <a:rPr lang="da-DK" altLang="ja-JP" b="1" dirty="0" smtClean="0"/>
              <a:t>2016) 051D01</a:t>
            </a:r>
            <a:r>
              <a:rPr lang="da-DK" altLang="ja-JP" b="1" dirty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82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872716"/>
            <a:ext cx="6135624" cy="593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29600" cy="75637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Exclusive </a:t>
            </a:r>
            <a:r>
              <a:rPr lang="en-US" altLang="ja-JP" b="1" baseline="30000" dirty="0"/>
              <a:t>3</a:t>
            </a:r>
            <a:r>
              <a:rPr lang="en-US" altLang="ja-JP" b="1" dirty="0"/>
              <a:t>He(K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,</a:t>
            </a:r>
            <a:r>
              <a:rPr lang="en-US" altLang="ja-JP" b="1" dirty="0" err="1">
                <a:latin typeface="Symbol" panose="05050102010706020507" pitchFamily="18" charset="2"/>
              </a:rPr>
              <a:t>L</a:t>
            </a:r>
            <a:r>
              <a:rPr lang="en-US" altLang="ja-JP" b="1" dirty="0" err="1"/>
              <a:t>p</a:t>
            </a:r>
            <a:r>
              <a:rPr lang="en-US" altLang="ja-JP" b="1" dirty="0"/>
              <a:t>)n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91980" y="980728"/>
            <a:ext cx="475202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b="1" dirty="0" smtClean="0"/>
              <a:t>A bump structure exists near the K-pp threshold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800" b="1" i="1" dirty="0" smtClean="0">
                <a:solidFill>
                  <a:srgbClr val="FF0000"/>
                </a:solidFill>
              </a:rPr>
              <a:t>Prefers Smaller momentum transfer to </a:t>
            </a:r>
            <a:r>
              <a:rPr kumimoji="1" lang="en-US" altLang="ja-JP" sz="2800" b="1" i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800" b="1" i="1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sz="2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(</a:t>
            </a:r>
            <a:r>
              <a:rPr lang="en-US" altLang="ja-JP" sz="2000" b="1" i="1" dirty="0">
                <a:solidFill>
                  <a:srgbClr val="FF0000"/>
                </a:solidFill>
              </a:rPr>
              <a:t>0.8&lt;</a:t>
            </a:r>
            <a:r>
              <a:rPr lang="en-US" altLang="ja-JP" sz="2000" b="1" i="1" dirty="0" err="1">
                <a:solidFill>
                  <a:srgbClr val="FF0000"/>
                </a:solidFill>
              </a:rPr>
              <a:t>cos</a:t>
            </a:r>
            <a:r>
              <a:rPr lang="en-US" altLang="ja-JP" sz="2000" b="1" i="1" dirty="0" err="1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lang="en-US" altLang="ja-JP" sz="2000" b="1" i="1" baseline="30000" dirty="0" err="1">
                <a:solidFill>
                  <a:srgbClr val="FF0000"/>
                </a:solidFill>
              </a:rPr>
              <a:t>CM</a:t>
            </a:r>
            <a:r>
              <a:rPr lang="en-US" altLang="ja-JP" sz="2000" b="1" i="1" baseline="-25000" dirty="0" err="1">
                <a:solidFill>
                  <a:srgbClr val="FF0000"/>
                </a:solidFill>
              </a:rPr>
              <a:t>n</a:t>
            </a:r>
            <a:r>
              <a:rPr lang="en-US" altLang="ja-JP" sz="2000" b="1" i="1" dirty="0">
                <a:solidFill>
                  <a:srgbClr val="FF0000"/>
                </a:solidFill>
              </a:rPr>
              <a:t>) 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36196" y="2816932"/>
            <a:ext cx="2807804" cy="1944216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S=-1 </a:t>
            </a:r>
            <a:r>
              <a:rPr lang="en-US" altLang="ja-JP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dibaryon</a:t>
            </a:r>
            <a:r>
              <a:rPr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ja-JP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*N? 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US" altLang="ja-JP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b="1" baseline="3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8024" y="6437840"/>
            <a:ext cx="347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</a:t>
            </a:r>
            <a:r>
              <a:rPr lang="da-DK" altLang="ja-JP" b="1" dirty="0"/>
              <a:t>. </a:t>
            </a:r>
            <a:r>
              <a:rPr lang="da-DK" altLang="ja-JP" b="1" dirty="0" smtClean="0"/>
              <a:t>Sada et </a:t>
            </a:r>
            <a:r>
              <a:rPr lang="da-DK" altLang="ja-JP" b="1" dirty="0"/>
              <a:t>al., PTEP (</a:t>
            </a:r>
            <a:r>
              <a:rPr lang="da-DK" altLang="ja-JP" b="1" dirty="0" smtClean="0"/>
              <a:t>2016) 051D01</a:t>
            </a:r>
            <a:r>
              <a:rPr lang="da-DK" altLang="ja-JP" b="1" dirty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79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286" y="880516"/>
            <a:ext cx="5972918" cy="59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29600" cy="75637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Assuming a </a:t>
            </a:r>
            <a:r>
              <a:rPr lang="en-US" altLang="ja-JP" b="1" dirty="0" err="1" smtClean="0"/>
              <a:t>Breit</a:t>
            </a:r>
            <a:r>
              <a:rPr lang="en-US" altLang="ja-JP" b="1" dirty="0" smtClean="0"/>
              <a:t>-Wigner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91980" y="1448780"/>
            <a:ext cx="464299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Symbol" panose="05050102010706020507" pitchFamily="18" charset="2"/>
              </a:rPr>
              <a:t>c</a:t>
            </a:r>
            <a:r>
              <a:rPr lang="el-GR" altLang="ja-JP" sz="2800" dirty="0" smtClean="0"/>
              <a:t>2-</a:t>
            </a:r>
            <a:r>
              <a:rPr lang="en-US" altLang="ja-JP" sz="2800" b="1" dirty="0" smtClean="0"/>
              <a:t>test </a:t>
            </a:r>
            <a:r>
              <a:rPr lang="en-US" altLang="ja-JP" sz="2800" b="1" dirty="0"/>
              <a:t>with pole &amp; 3NA(</a:t>
            </a:r>
            <a:r>
              <a:rPr lang="en-US" altLang="ja-JP" sz="2800" b="1" dirty="0" err="1"/>
              <a:t>Ypn</a:t>
            </a:r>
            <a:r>
              <a:rPr lang="en-US" altLang="ja-JP" sz="2800" b="1" dirty="0"/>
              <a:t>)</a:t>
            </a:r>
          </a:p>
          <a:p>
            <a:pPr marL="358775"/>
            <a:r>
              <a:rPr lang="en-US" altLang="ja-JP" sz="2800" dirty="0"/>
              <a:t>– </a:t>
            </a:r>
            <a:r>
              <a:rPr lang="en-US" altLang="ja-JP" sz="2800" b="1" dirty="0"/>
              <a:t>S-wave </a:t>
            </a:r>
            <a:r>
              <a:rPr lang="en-US" altLang="ja-JP" sz="2800" b="1" dirty="0" err="1"/>
              <a:t>Breit</a:t>
            </a:r>
            <a:r>
              <a:rPr lang="en-US" altLang="ja-JP" sz="2800" b="1" dirty="0"/>
              <a:t>-Wigner pole</a:t>
            </a:r>
          </a:p>
          <a:p>
            <a:pPr marL="358775"/>
            <a:r>
              <a:rPr lang="en-US" altLang="ja-JP" sz="2800" dirty="0"/>
              <a:t>– </a:t>
            </a:r>
            <a:r>
              <a:rPr lang="en-US" altLang="ja-JP" sz="2800" b="1" dirty="0"/>
              <a:t>w/ Gaussian form-factor</a:t>
            </a:r>
            <a:endParaRPr kumimoji="1" lang="ja-JP" altLang="en-US" sz="2800" i="1" dirty="0">
              <a:solidFill>
                <a:srgbClr val="FF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085" y="872716"/>
            <a:ext cx="6413500" cy="5524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788024" y="6437840"/>
            <a:ext cx="347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</a:t>
            </a:r>
            <a:r>
              <a:rPr lang="da-DK" altLang="ja-JP" b="1" dirty="0"/>
              <a:t>. </a:t>
            </a:r>
            <a:r>
              <a:rPr lang="da-DK" altLang="ja-JP" b="1" dirty="0" smtClean="0"/>
              <a:t>Sada et </a:t>
            </a:r>
            <a:r>
              <a:rPr lang="da-DK" altLang="ja-JP" b="1" dirty="0"/>
              <a:t>al., PTEP (</a:t>
            </a:r>
            <a:r>
              <a:rPr lang="da-DK" altLang="ja-JP" b="1" dirty="0" smtClean="0"/>
              <a:t>2016) 051D01</a:t>
            </a:r>
            <a:r>
              <a:rPr lang="da-DK" altLang="ja-JP" b="1" dirty="0"/>
              <a:t>.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3421745" y="3284984"/>
            <a:ext cx="5603840" cy="2052228"/>
            <a:chOff x="1763688" y="3356992"/>
            <a:chExt cx="5603840" cy="2052228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1763688" y="3356992"/>
              <a:ext cx="5603840" cy="2052228"/>
              <a:chOff x="-1013862" y="1808820"/>
              <a:chExt cx="5603840" cy="2052228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-1013862" y="1808820"/>
                <a:ext cx="5603840" cy="20522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36612" y="1907914"/>
                <a:ext cx="5486400" cy="466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2481" y="2755776"/>
                <a:ext cx="53149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97313" y="3314886"/>
                <a:ext cx="2800350" cy="43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正方形/長方形 5"/>
            <p:cNvSpPr/>
            <p:nvPr/>
          </p:nvSpPr>
          <p:spPr>
            <a:xfrm>
              <a:off x="2663788" y="3860241"/>
              <a:ext cx="28241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altLang="ja-JP" sz="2400" dirty="0" smtClean="0"/>
                <a:t>[B.E </a:t>
              </a:r>
              <a:r>
                <a:rPr lang="en-US" altLang="ja-JP" sz="2400" dirty="0"/>
                <a:t>= </a:t>
              </a:r>
              <a:r>
                <a:rPr lang="en-US" altLang="ja-JP" sz="2400" dirty="0" smtClean="0"/>
                <a:t>15 MeV/c</a:t>
              </a:r>
              <a:r>
                <a:rPr lang="en-US" altLang="ja-JP" sz="2400" baseline="30000" dirty="0" smtClean="0"/>
                <a:t>2</a:t>
              </a:r>
              <a:r>
                <a:rPr lang="en-US" altLang="ja-JP" sz="2400" dirty="0" smtClean="0"/>
                <a:t>]</a:t>
              </a:r>
              <a:endParaRPr lang="en-US" altLang="ja-JP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929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3149"/>
            <a:ext cx="4606363" cy="32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58" y="3541837"/>
            <a:ext cx="4502141" cy="330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29600" cy="75637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A Theoretical Interpretation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59" y="1016732"/>
            <a:ext cx="4571838" cy="1027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73500" y="1127721"/>
            <a:ext cx="367786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Chiral unitary approach</a:t>
            </a:r>
            <a:endParaRPr kumimoji="1" lang="ja-JP" altLang="en-US" sz="2800" b="1" dirty="0"/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6725028" y="4138061"/>
            <a:ext cx="0" cy="2598513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 rot="16200000">
            <a:off x="6108128" y="6196059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48" y="2213181"/>
            <a:ext cx="1363235" cy="1647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4427984" y="2611969"/>
            <a:ext cx="1737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400" b="1" baseline="3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endParaRPr lang="en-US" altLang="ja-JP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bound-state</a:t>
            </a:r>
            <a:endParaRPr lang="en-US" altLang="ja-JP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377298" y="2312876"/>
            <a:ext cx="1774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quasi-elastic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scattering</a:t>
            </a:r>
            <a:endParaRPr kumimoji="1" lang="ja-JP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直線矢印コネクタ 24"/>
          <p:cNvCxnSpPr>
            <a:stCxn id="29" idx="2"/>
          </p:cNvCxnSpPr>
          <p:nvPr/>
        </p:nvCxnSpPr>
        <p:spPr>
          <a:xfrm>
            <a:off x="5296812" y="3442966"/>
            <a:ext cx="1120855" cy="148194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30" idx="2"/>
          </p:cNvCxnSpPr>
          <p:nvPr/>
        </p:nvCxnSpPr>
        <p:spPr>
          <a:xfrm flipH="1">
            <a:off x="7029735" y="3513205"/>
            <a:ext cx="1234857" cy="146396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-508" y="861174"/>
            <a:ext cx="4898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err="1" smtClean="0"/>
              <a:t>Sekihara</a:t>
            </a:r>
            <a:r>
              <a:rPr kumimoji="1" lang="en-US" altLang="ja-JP" sz="2000" b="1" i="1" dirty="0" smtClean="0"/>
              <a:t>, </a:t>
            </a:r>
            <a:r>
              <a:rPr kumimoji="1" lang="en-US" altLang="ja-JP" sz="2000" b="1" i="1" dirty="0" err="1" smtClean="0"/>
              <a:t>Oset</a:t>
            </a:r>
            <a:r>
              <a:rPr kumimoji="1" lang="en-US" altLang="ja-JP" sz="2000" b="1" i="1" dirty="0" smtClean="0"/>
              <a:t>, Ramos, </a:t>
            </a:r>
            <a:r>
              <a:rPr lang="en-US" altLang="ja-JP" sz="2000" b="1" i="1" dirty="0" smtClean="0"/>
              <a:t>PTEP(2016)123D03</a:t>
            </a:r>
            <a:r>
              <a:rPr lang="en-US" altLang="ja-JP" sz="2000" b="1" i="1" dirty="0"/>
              <a:t>.</a:t>
            </a:r>
            <a:endParaRPr kumimoji="1" lang="ja-JP" altLang="en-US" sz="2000" b="1" i="1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99" y="2189670"/>
            <a:ext cx="1330835" cy="1647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54477" y="2394272"/>
            <a:ext cx="1861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Uncorrelated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(1405)p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</a:p>
        </p:txBody>
      </p:sp>
      <p:cxnSp>
        <p:nvCxnSpPr>
          <p:cNvPr id="32" name="直線矢印コネクタ 31"/>
          <p:cNvCxnSpPr>
            <a:stCxn id="31" idx="2"/>
          </p:cNvCxnSpPr>
          <p:nvPr/>
        </p:nvCxnSpPr>
        <p:spPr>
          <a:xfrm>
            <a:off x="984988" y="3594601"/>
            <a:ext cx="1427445" cy="98652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851040" y="1614937"/>
            <a:ext cx="1280800" cy="461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rgbClr val="7030A0"/>
                </a:solidFill>
              </a:rPr>
              <a:t>Sekihara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5127224" y="1654352"/>
            <a:ext cx="1652941" cy="10545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2373698" y="4135217"/>
            <a:ext cx="0" cy="2598513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 rot="16200000">
            <a:off x="1756798" y="6193215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229535" y="4396752"/>
            <a:ext cx="95891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B=16MeV</a:t>
            </a:r>
          </a:p>
          <a:p>
            <a:r>
              <a:rPr lang="en-US" altLang="ja-JP" sz="1400" b="1" dirty="0" smtClean="0">
                <a:latin typeface="Symbol" panose="05050102010706020507" pitchFamily="18" charset="2"/>
              </a:rPr>
              <a:t>G</a:t>
            </a:r>
            <a:r>
              <a:rPr lang="en-US" altLang="ja-JP" sz="1400" b="1" dirty="0" smtClean="0"/>
              <a:t>=72 MeV</a:t>
            </a:r>
            <a:endParaRPr kumimoji="1" lang="ja-JP" altLang="en-US" sz="1400" b="1" dirty="0"/>
          </a:p>
        </p:txBody>
      </p:sp>
      <p:sp>
        <p:nvSpPr>
          <p:cNvPr id="2053" name="テキスト ボックス 2052"/>
          <p:cNvSpPr txBox="1"/>
          <p:nvPr/>
        </p:nvSpPr>
        <p:spPr>
          <a:xfrm>
            <a:off x="7497787" y="4771020"/>
            <a:ext cx="1316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Opt.A</a:t>
            </a:r>
            <a:r>
              <a:rPr kumimoji="1" lang="en-US" altLang="ja-JP" sz="1400" dirty="0" smtClean="0"/>
              <a:t> (Watson)</a:t>
            </a:r>
            <a:endParaRPr kumimoji="1" lang="ja-JP" altLang="en-US" sz="1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166203" y="4747285"/>
            <a:ext cx="1316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Opt.A</a:t>
            </a:r>
            <a:r>
              <a:rPr kumimoji="1" lang="en-US" altLang="ja-JP" sz="1400" dirty="0" smtClean="0"/>
              <a:t> (Watson)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589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46856" y="1273324"/>
            <a:ext cx="8229600" cy="15796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ja-JP" sz="4800" b="1" dirty="0" smtClean="0"/>
              <a:t>E15-2</a:t>
            </a:r>
            <a:r>
              <a:rPr lang="en-US" altLang="ja-JP" sz="4800" b="1" baseline="30000" dirty="0" smtClean="0"/>
              <a:t>nd</a:t>
            </a:r>
            <a:r>
              <a:rPr lang="en-US" altLang="ja-JP" sz="4800" b="1" dirty="0" smtClean="0"/>
              <a:t> Experiment</a:t>
            </a:r>
            <a:br>
              <a:rPr lang="en-US" altLang="ja-JP" sz="4800" b="1" dirty="0" smtClean="0"/>
            </a:br>
            <a:r>
              <a:rPr lang="en-US" altLang="ja-JP" sz="3600" b="1" dirty="0" smtClean="0"/>
              <a:t>--- </a:t>
            </a:r>
            <a:r>
              <a:rPr lang="en-US" altLang="ja-JP" sz="3600" b="1" i="1" dirty="0" smtClean="0"/>
              <a:t>completed </a:t>
            </a:r>
            <a:r>
              <a:rPr lang="en-US" altLang="ja-JP" sz="3600" b="1" i="1" dirty="0"/>
              <a:t>in Dec. </a:t>
            </a:r>
            <a:r>
              <a:rPr lang="en-US" altLang="ja-JP" sz="3600" b="1" i="1" dirty="0" smtClean="0"/>
              <a:t>2015</a:t>
            </a:r>
            <a:r>
              <a:rPr lang="en-US" altLang="ja-JP" sz="3600" b="1" dirty="0"/>
              <a:t> </a:t>
            </a:r>
            <a:r>
              <a:rPr lang="en-US" altLang="ja-JP" sz="3600" b="1" dirty="0" smtClean="0"/>
              <a:t>---</a:t>
            </a:r>
            <a:endParaRPr kumimoji="1" lang="ja-JP" altLang="en-US" sz="3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556" y="431957"/>
            <a:ext cx="795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structure observed in E15</a:t>
            </a:r>
            <a:r>
              <a:rPr kumimoji="1" lang="en-US" altLang="ja-JP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1st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data?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298500"/>
              </p:ext>
            </p:extLst>
          </p:nvPr>
        </p:nvGraphicFramePr>
        <p:xfrm>
          <a:off x="1223628" y="3104964"/>
          <a:ext cx="6588732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96244"/>
                <a:gridCol w="2196244"/>
                <a:gridCol w="219624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E15-1</a:t>
                      </a:r>
                      <a:r>
                        <a:rPr kumimoji="1" lang="en-US" altLang="ja-JP" sz="2400" baseline="30000" dirty="0" smtClean="0"/>
                        <a:t>st</a:t>
                      </a:r>
                      <a:r>
                        <a:rPr kumimoji="1" lang="en-US" altLang="ja-JP" sz="2400" dirty="0" smtClean="0"/>
                        <a:t> in 2013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E15-2</a:t>
                      </a:r>
                      <a:r>
                        <a:rPr kumimoji="1" lang="en-US" altLang="ja-JP" sz="2400" baseline="30000" dirty="0" smtClean="0"/>
                        <a:t>nd</a:t>
                      </a:r>
                      <a:r>
                        <a:rPr kumimoji="1" lang="en-US" altLang="ja-JP" sz="2400" dirty="0" smtClean="0"/>
                        <a:t> in 2015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data-taking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 days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 weeks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(K</a:t>
                      </a:r>
                      <a:r>
                        <a:rPr kumimoji="1" lang="en-US" altLang="ja-JP" sz="2400" baseline="30000" dirty="0" smtClean="0"/>
                        <a:t>-</a:t>
                      </a:r>
                      <a:r>
                        <a:rPr kumimoji="1" lang="en-US" altLang="ja-JP" sz="2400" dirty="0" smtClean="0"/>
                        <a:t>,n)</a:t>
                      </a:r>
                      <a:endParaRPr kumimoji="1" lang="ja-JP" alt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~7 times more data</a:t>
                      </a:r>
                      <a:endParaRPr kumimoji="1" lang="ja-JP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(K</a:t>
                      </a:r>
                      <a:r>
                        <a:rPr kumimoji="1" lang="en-US" altLang="ja-JP" sz="2400" baseline="30000" dirty="0" smtClean="0"/>
                        <a:t>-</a:t>
                      </a:r>
                      <a:r>
                        <a:rPr kumimoji="1" lang="en-US" altLang="ja-JP" sz="2400" dirty="0" smtClean="0"/>
                        <a:t>,</a:t>
                      </a:r>
                      <a:r>
                        <a:rPr kumimoji="1" lang="en-US" altLang="ja-JP" sz="2400" dirty="0" err="1" smtClean="0">
                          <a:latin typeface="Symbol" panose="05050102010706020507" pitchFamily="18" charset="2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</a:t>
                      </a:r>
                      <a:r>
                        <a:rPr kumimoji="1" lang="en-US" altLang="ja-JP" sz="2400" dirty="0" err="1" smtClean="0"/>
                        <a:t>p</a:t>
                      </a:r>
                      <a:r>
                        <a:rPr kumimoji="1" lang="en-US" altLang="ja-JP" sz="2400" dirty="0" smtClean="0"/>
                        <a:t>)</a:t>
                      </a:r>
                      <a:endParaRPr kumimoji="1" lang="ja-JP" alt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~30 times</a:t>
                      </a:r>
                      <a:r>
                        <a:rPr kumimoji="1" lang="en-US" altLang="ja-JP" sz="2400" baseline="0" dirty="0" smtClean="0"/>
                        <a:t> more data*</a:t>
                      </a:r>
                      <a:endParaRPr kumimoji="1" lang="ja-JP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3419872" y="4941168"/>
            <a:ext cx="449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* dedicated trigger was introduced for (K-,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err="1" smtClean="0"/>
              <a:t>p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5733256"/>
            <a:ext cx="8348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Will be </a:t>
            </a:r>
            <a:r>
              <a:rPr lang="en-US" altLang="ja-JP" sz="2800" b="1" dirty="0"/>
              <a:t>p</a:t>
            </a:r>
            <a:r>
              <a:rPr kumimoji="1" lang="en-US" altLang="ja-JP" sz="2800" b="1" dirty="0" smtClean="0"/>
              <a:t>ublished </a:t>
            </a:r>
            <a:r>
              <a:rPr lang="en-US" altLang="ja-JP" sz="2800" b="1" dirty="0" smtClean="0"/>
              <a:t>as “</a:t>
            </a:r>
            <a:r>
              <a:rPr lang="en-US" altLang="ja-JP" sz="2800" b="1" dirty="0" err="1" smtClean="0"/>
              <a:t>T.Yamaga</a:t>
            </a:r>
            <a:r>
              <a:rPr kumimoji="1" lang="en-US" altLang="ja-JP" sz="2800" b="1" dirty="0" smtClean="0"/>
              <a:t> et al., XXX</a:t>
            </a:r>
            <a:r>
              <a:rPr lang="da-DK" altLang="ja-JP" sz="2800" b="1" dirty="0" smtClean="0"/>
              <a:t> </a:t>
            </a:r>
            <a:r>
              <a:rPr lang="da-DK" altLang="ja-JP" sz="2800" b="1" dirty="0"/>
              <a:t>(</a:t>
            </a:r>
            <a:r>
              <a:rPr lang="da-DK" altLang="ja-JP" sz="2800" b="1" dirty="0" smtClean="0"/>
              <a:t>2017) XXX.”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044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3224100" y="4175541"/>
            <a:ext cx="2644044" cy="2581091"/>
            <a:chOff x="4051670" y="1686374"/>
            <a:chExt cx="4642447" cy="528282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4481" t="37063" r="4669"/>
            <a:stretch>
              <a:fillRect/>
            </a:stretch>
          </p:blipFill>
          <p:spPr bwMode="auto">
            <a:xfrm>
              <a:off x="4116147" y="1686374"/>
              <a:ext cx="4577970" cy="528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051670" y="2152504"/>
              <a:ext cx="1787404" cy="1150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rgbClr val="FF3300"/>
                  </a:solidFill>
                  <a:sym typeface="Symbol" pitchFamily="18" charset="2"/>
                </a:rPr>
                <a:t></a:t>
              </a:r>
              <a:r>
                <a:rPr lang="ja-JP" altLang="en-US" sz="2400" dirty="0">
                  <a:solidFill>
                    <a:srgbClr val="FF3300"/>
                  </a:solidFill>
                </a:rPr>
                <a:t>ＫＮ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6764507" y="1778393"/>
              <a:ext cx="1542394" cy="1150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dirty="0" err="1">
                  <a:solidFill>
                    <a:srgbClr val="FF3300"/>
                  </a:solidFill>
                  <a:latin typeface="Symbol" pitchFamily="18" charset="2"/>
                </a:rPr>
                <a:t>pS</a:t>
              </a:r>
              <a:endParaRPr lang="en-US" altLang="ja-JP" sz="2400" dirty="0">
                <a:solidFill>
                  <a:srgbClr val="FF3300"/>
                </a:solidFill>
                <a:latin typeface="Symbol" pitchFamily="18" charset="2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ja-JP" sz="4000" b="1" dirty="0" smtClean="0"/>
              <a:t>Investigation of </a:t>
            </a:r>
            <a:r>
              <a:rPr lang="en-US" altLang="ja-JP" sz="4000" b="1" dirty="0" err="1" smtClean="0"/>
              <a:t>K</a:t>
            </a:r>
            <a:r>
              <a:rPr lang="en-US" altLang="ja-JP" sz="4000" b="1" baseline="30000" dirty="0" err="1" smtClean="0"/>
              <a:t>bar</a:t>
            </a:r>
            <a:r>
              <a:rPr lang="en-US" altLang="ja-JP" sz="4000" b="1" dirty="0" err="1" smtClean="0"/>
              <a:t>N</a:t>
            </a:r>
            <a:r>
              <a:rPr lang="en-US" altLang="ja-JP" sz="4000" b="1" dirty="0" smtClean="0"/>
              <a:t> int. @ J-PARC</a:t>
            </a:r>
            <a:endParaRPr kumimoji="1" lang="ja-JP" altLang="en-US" sz="2200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1835696" y="808057"/>
            <a:ext cx="4968552" cy="3413031"/>
            <a:chOff x="0" y="3455712"/>
            <a:chExt cx="4968552" cy="341303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91"/>
            <a:stretch/>
          </p:blipFill>
          <p:spPr bwMode="auto">
            <a:xfrm>
              <a:off x="0" y="3603673"/>
              <a:ext cx="4968552" cy="326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899592" y="3455712"/>
              <a:ext cx="382666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 err="1" smtClean="0"/>
                <a:t>S.Ohnish</a:t>
              </a:r>
              <a:r>
                <a:rPr lang="en-US" altLang="ja-JP" dirty="0" smtClean="0"/>
                <a:t> </a:t>
              </a:r>
              <a:r>
                <a:rPr lang="en-US" altLang="ja-JP" dirty="0"/>
                <a:t>et al</a:t>
              </a:r>
              <a:r>
                <a:rPr lang="en-US" altLang="ja-JP" dirty="0" smtClean="0"/>
                <a:t>.,PRC93(2016)</a:t>
              </a:r>
              <a:r>
                <a:rPr lang="en-US" altLang="ja-JP" dirty="0"/>
                <a:t> 025207</a:t>
              </a:r>
              <a:endParaRPr lang="en-US" altLang="ja-JP" dirty="0" smtClean="0"/>
            </a:p>
          </p:txBody>
        </p:sp>
        <p:cxnSp>
          <p:nvCxnSpPr>
            <p:cNvPr id="13" name="直線コネクタ 12"/>
            <p:cNvCxnSpPr/>
            <p:nvPr/>
          </p:nvCxnSpPr>
          <p:spPr>
            <a:xfrm flipV="1">
              <a:off x="3852428" y="4683793"/>
              <a:ext cx="0" cy="1368152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3528392" y="4417247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r>
                <a:rPr kumimoji="1" lang="en-US" altLang="ja-JP" sz="1600" b="1" i="1" baseline="30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bar</a:t>
              </a:r>
              <a:r>
                <a:rPr kumimoji="1" lang="en-US" altLang="ja-JP" sz="16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kumimoji="1" lang="ja-JP" alt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/>
          <a:srcRect r="50000"/>
          <a:stretch/>
        </p:blipFill>
        <p:spPr bwMode="auto">
          <a:xfrm>
            <a:off x="263162" y="3537012"/>
            <a:ext cx="1918018" cy="325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 descr="C:\Users\sakuma\Desktop\図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15" y="4797152"/>
            <a:ext cx="1884397" cy="96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1259632" y="5572929"/>
                <a:ext cx="1332096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/>
                        </a:rPr>
                        <m:t>𝐼</m:t>
                      </m:r>
                      <m:r>
                        <a:rPr kumimoji="1" lang="en-US" altLang="ja-JP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1400" b="0" i="1" smtClean="0"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kumimoji="1" lang="en-US" altLang="ja-JP" sz="1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𝑃</m:t>
                          </m:r>
                        </m:sup>
                      </m:sSup>
                      <m:r>
                        <a:rPr kumimoji="1" lang="en-US" altLang="ja-JP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572929"/>
                <a:ext cx="1332096" cy="4956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5984771" y="3897052"/>
            <a:ext cx="3113233" cy="2881550"/>
            <a:chOff x="4896036" y="2312876"/>
            <a:chExt cx="4095750" cy="37909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036" y="2312876"/>
              <a:ext cx="4095750" cy="379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7452320" y="2780928"/>
              <a:ext cx="1152128" cy="252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333930" y="3117738"/>
            <a:ext cx="2738570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it-IT" altLang="it-IT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M. Bazzi et al.,</a:t>
            </a:r>
          </a:p>
          <a:p>
            <a:pPr algn="ctr" defTabSz="914400">
              <a:defRPr/>
            </a:pPr>
            <a:r>
              <a:rPr lang="it-IT" altLang="it-IT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(SIDDHARTA Coll.),</a:t>
            </a:r>
          </a:p>
          <a:p>
            <a:pPr algn="ctr" defTabSz="914400">
              <a:defRPr/>
            </a:pPr>
            <a:r>
              <a:rPr lang="it-IT" altLang="it-IT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Phys. Lett. B704(2011)113</a:t>
            </a:r>
            <a:r>
              <a:rPr lang="it-IT" altLang="it-IT" dirty="0" smtClean="0">
                <a:latin typeface="+mn-lt"/>
              </a:rPr>
              <a:t> 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5724128" y="2174207"/>
            <a:ext cx="112573" cy="1146781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  <a:effectLst>
            <a:glow rad="152400">
              <a:srgbClr val="00B050">
                <a:alpha val="40000"/>
              </a:srgb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3224100" y="2174207"/>
            <a:ext cx="2392016" cy="1146781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92D050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glow rad="228600">
              <a:srgbClr val="92D050">
                <a:alpha val="40000"/>
              </a:srgbClr>
            </a:glow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83868" y="1808820"/>
            <a:ext cx="8675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500" b="1" dirty="0" smtClean="0">
                <a:solidFill>
                  <a:schemeClr val="bg1"/>
                </a:solidFill>
              </a:rPr>
              <a:t>?</a:t>
            </a:r>
            <a:endParaRPr kumimoji="1" lang="ja-JP" altLang="en-US" sz="11500" b="1" dirty="0">
              <a:solidFill>
                <a:schemeClr val="bg1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 flipV="1">
            <a:off x="5811857" y="3117738"/>
            <a:ext cx="1729530" cy="1326656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4420108" y="3117738"/>
            <a:ext cx="943980" cy="138394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2181180" y="3117738"/>
            <a:ext cx="2138792" cy="1102762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6387887" y="1544595"/>
            <a:ext cx="221727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/>
              <a:t>Calculation on</a:t>
            </a:r>
          </a:p>
          <a:p>
            <a:pPr algn="ctr"/>
            <a:r>
              <a:rPr lang="en-US" altLang="ja-JP" sz="2400" b="1" dirty="0" err="1" smtClean="0"/>
              <a:t>K</a:t>
            </a:r>
            <a:r>
              <a:rPr lang="en-US" altLang="ja-JP" sz="2400" b="1" baseline="30000" dirty="0" err="1" smtClean="0"/>
              <a:t>bar</a:t>
            </a:r>
            <a:r>
              <a:rPr lang="en-US" altLang="ja-JP" sz="2400" b="1" dirty="0" err="1" smtClean="0"/>
              <a:t>N</a:t>
            </a:r>
            <a:r>
              <a:rPr lang="en-US" altLang="ja-JP" sz="2400" b="1" dirty="0" smtClean="0"/>
              <a:t> amplitude</a:t>
            </a:r>
          </a:p>
          <a:p>
            <a:pPr algn="ctr"/>
            <a:r>
              <a:rPr lang="en-US" altLang="ja-JP" sz="2400" b="1" dirty="0" smtClean="0"/>
              <a:t> </a:t>
            </a:r>
            <a:r>
              <a:rPr lang="en-US" altLang="ja-JP" sz="2400" b="1" dirty="0"/>
              <a:t>in </a:t>
            </a:r>
            <a:r>
              <a:rPr lang="en-US" altLang="ja-JP" sz="2400" b="1" dirty="0" smtClean="0"/>
              <a:t>I </a:t>
            </a:r>
            <a:r>
              <a:rPr lang="en-US" altLang="ja-JP" sz="2400" b="1" dirty="0"/>
              <a:t>= 0</a:t>
            </a:r>
            <a:endParaRPr kumimoji="1" lang="ja-JP" altLang="en-US" sz="24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345594" y="6057292"/>
            <a:ext cx="2606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i="1" dirty="0" smtClean="0">
                <a:solidFill>
                  <a:srgbClr val="FF0000"/>
                </a:solidFill>
              </a:rPr>
              <a:t>expected to be produced </a:t>
            </a:r>
            <a:r>
              <a:rPr lang="en-US" altLang="ja-JP" sz="1600" i="1" dirty="0">
                <a:solidFill>
                  <a:srgbClr val="FF0000"/>
                </a:solidFill>
              </a:rPr>
              <a:t>as </a:t>
            </a:r>
            <a:r>
              <a:rPr lang="en-US" altLang="ja-JP" sz="1600" i="1" dirty="0" smtClean="0">
                <a:solidFill>
                  <a:srgbClr val="FF0000"/>
                </a:solidFill>
              </a:rPr>
              <a:t>a</a:t>
            </a:r>
          </a:p>
          <a:p>
            <a:pPr algn="ctr"/>
            <a:r>
              <a:rPr lang="en-US" altLang="ja-JP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(1405)p </a:t>
            </a:r>
            <a:r>
              <a:rPr lang="en-US" altLang="ja-JP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doorway</a:t>
            </a:r>
            <a:endParaRPr lang="ja-JP" altLang="en-US" sz="2000" i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57630" y="5877272"/>
            <a:ext cx="7213706" cy="52322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i="1">
                <a:solidFill>
                  <a:schemeClr val="bg1"/>
                </a:solidFill>
              </a:rPr>
              <a:t>- Sensitive in different energy region &amp; isospin </a:t>
            </a:r>
            <a:r>
              <a:rPr lang="en-US" altLang="ja-JP" sz="2800" b="1" i="1" smtClean="0">
                <a:solidFill>
                  <a:schemeClr val="bg1"/>
                </a:solidFill>
              </a:rPr>
              <a:t>-</a:t>
            </a:r>
            <a:endParaRPr lang="en-US" altLang="ja-JP" sz="2800" b="1" i="1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6561" y="3860486"/>
            <a:ext cx="190949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8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E15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76380" y="3861048"/>
            <a:ext cx="268810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K-atom: E62/E57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471842" y="3877888"/>
            <a:ext cx="210827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(1405): E31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962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  <p:bldP spid="6" grpId="0"/>
      <p:bldP spid="10" grpId="0" animBg="1"/>
      <p:bldP spid="12" grpId="0" animBg="1"/>
      <p:bldP spid="31" grpId="0" animBg="1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574842"/>
            <a:ext cx="6246694" cy="624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500" y="80628"/>
            <a:ext cx="8964996" cy="64426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Results of 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</a:t>
            </a:r>
            <a:r>
              <a:rPr kumimoji="1"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/>
              <a:t>p</a:t>
            </a:r>
            <a:r>
              <a:rPr kumimoji="1" lang="en-US" altLang="ja-JP" b="1" dirty="0" smtClean="0"/>
              <a:t>)n </a:t>
            </a:r>
            <a:r>
              <a:rPr kumimoji="1" lang="en-US" altLang="ja-JP" sz="3600" b="1" dirty="0" smtClean="0"/>
              <a:t>[E15-2</a:t>
            </a:r>
            <a:r>
              <a:rPr kumimoji="1" lang="en-US" altLang="ja-JP" sz="3600" b="1" baseline="30000" dirty="0" smtClean="0"/>
              <a:t>nd</a:t>
            </a:r>
            <a:r>
              <a:rPr kumimoji="1" lang="en-US" altLang="ja-JP" sz="3600" b="1" dirty="0" smtClean="0"/>
              <a:t>]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30</a:t>
            </a:fld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2339752" y="836712"/>
            <a:ext cx="0" cy="547260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 rot="16200000">
            <a:off x="1766386" y="1704376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M(</a:t>
            </a:r>
            <a:r>
              <a:rPr kumimoji="1" lang="en-US" altLang="ja-JP" sz="1400" dirty="0" err="1" smtClean="0">
                <a:solidFill>
                  <a:srgbClr val="FF0000"/>
                </a:solidFill>
              </a:rPr>
              <a:t>K+p+p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27884" y="915107"/>
            <a:ext cx="1104790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IM(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5400000">
            <a:off x="5387337" y="5277960"/>
            <a:ext cx="1063240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cos(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q</a:t>
            </a:r>
            <a:r>
              <a:rPr kumimoji="1" lang="en-US" altLang="ja-JP" sz="2400" b="1" baseline="-25000" dirty="0" err="1" smtClean="0">
                <a:solidFill>
                  <a:schemeClr val="bg1"/>
                </a:solidFill>
              </a:rPr>
              <a:t>n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40052" y="1004535"/>
            <a:ext cx="34923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Structures around the </a:t>
            </a:r>
            <a:r>
              <a:rPr lang="en-US" altLang="ja-JP" sz="2400" dirty="0" err="1" smtClean="0"/>
              <a:t>Kpp</a:t>
            </a:r>
            <a:r>
              <a:rPr lang="en-US" altLang="ja-JP" sz="2400" dirty="0" smtClean="0"/>
              <a:t> threshold can be seen</a:t>
            </a:r>
          </a:p>
          <a:p>
            <a:pPr algn="ctr"/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bound-state + QF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直線矢印コネクタ 16"/>
          <p:cNvCxnSpPr>
            <a:stCxn id="14" idx="1"/>
          </p:cNvCxnSpPr>
          <p:nvPr/>
        </p:nvCxnSpPr>
        <p:spPr>
          <a:xfrm flipH="1" flipV="1">
            <a:off x="2483768" y="1520788"/>
            <a:ext cx="2556284" cy="839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256076" y="3164775"/>
            <a:ext cx="388792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Structures are concentrated in forward-n region</a:t>
            </a:r>
          </a:p>
          <a:p>
            <a:pPr algn="ctr"/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 small momentum-transfer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19" y="4415086"/>
            <a:ext cx="2885781" cy="2442914"/>
          </a:xfrm>
          <a:prstGeom prst="rect">
            <a:avLst/>
          </a:prstGeom>
        </p:spPr>
      </p:pic>
      <p:sp>
        <p:nvSpPr>
          <p:cNvPr id="1032" name="フリーフォーム 1031"/>
          <p:cNvSpPr/>
          <p:nvPr/>
        </p:nvSpPr>
        <p:spPr>
          <a:xfrm>
            <a:off x="1170432" y="4712208"/>
            <a:ext cx="2115312" cy="1566672"/>
          </a:xfrm>
          <a:custGeom>
            <a:avLst/>
            <a:gdLst>
              <a:gd name="connsiteX0" fmla="*/ 0 w 2115312"/>
              <a:gd name="connsiteY0" fmla="*/ 0 h 1566672"/>
              <a:gd name="connsiteX1" fmla="*/ 694944 w 2115312"/>
              <a:gd name="connsiteY1" fmla="*/ 195072 h 1566672"/>
              <a:gd name="connsiteX2" fmla="*/ 1499616 w 2115312"/>
              <a:gd name="connsiteY2" fmla="*/ 554736 h 1566672"/>
              <a:gd name="connsiteX3" fmla="*/ 1987296 w 2115312"/>
              <a:gd name="connsiteY3" fmla="*/ 1078992 h 1566672"/>
              <a:gd name="connsiteX4" fmla="*/ 2115312 w 2115312"/>
              <a:gd name="connsiteY4" fmla="*/ 1566672 h 1566672"/>
              <a:gd name="connsiteX5" fmla="*/ 2115312 w 2115312"/>
              <a:gd name="connsiteY5" fmla="*/ 1566672 h 156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312" h="1566672">
                <a:moveTo>
                  <a:pt x="0" y="0"/>
                </a:moveTo>
                <a:cubicBezTo>
                  <a:pt x="222504" y="51308"/>
                  <a:pt x="445008" y="102616"/>
                  <a:pt x="694944" y="195072"/>
                </a:cubicBezTo>
                <a:cubicBezTo>
                  <a:pt x="944880" y="287528"/>
                  <a:pt x="1284224" y="407416"/>
                  <a:pt x="1499616" y="554736"/>
                </a:cubicBezTo>
                <a:cubicBezTo>
                  <a:pt x="1715008" y="702056"/>
                  <a:pt x="1884680" y="910336"/>
                  <a:pt x="1987296" y="1078992"/>
                </a:cubicBezTo>
                <a:cubicBezTo>
                  <a:pt x="2089912" y="1247648"/>
                  <a:pt x="2115312" y="1566672"/>
                  <a:pt x="2115312" y="1566672"/>
                </a:cubicBezTo>
                <a:lnTo>
                  <a:pt x="2115312" y="1566672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/>
          <p:cNvSpPr/>
          <p:nvPr/>
        </p:nvSpPr>
        <p:spPr>
          <a:xfrm>
            <a:off x="1048512" y="2566416"/>
            <a:ext cx="487680" cy="310896"/>
          </a:xfrm>
          <a:custGeom>
            <a:avLst/>
            <a:gdLst>
              <a:gd name="connsiteX0" fmla="*/ 487680 w 487680"/>
              <a:gd name="connsiteY0" fmla="*/ 0 h 310896"/>
              <a:gd name="connsiteX1" fmla="*/ 188976 w 487680"/>
              <a:gd name="connsiteY1" fmla="*/ 152400 h 310896"/>
              <a:gd name="connsiteX2" fmla="*/ 0 w 487680"/>
              <a:gd name="connsiteY2" fmla="*/ 310896 h 31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680" h="310896">
                <a:moveTo>
                  <a:pt x="487680" y="0"/>
                </a:moveTo>
                <a:cubicBezTo>
                  <a:pt x="378968" y="50292"/>
                  <a:pt x="270256" y="100584"/>
                  <a:pt x="188976" y="152400"/>
                </a:cubicBezTo>
                <a:cubicBezTo>
                  <a:pt x="107696" y="204216"/>
                  <a:pt x="53848" y="257556"/>
                  <a:pt x="0" y="310896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テキスト ボックス 1033"/>
          <p:cNvSpPr txBox="1"/>
          <p:nvPr/>
        </p:nvSpPr>
        <p:spPr>
          <a:xfrm>
            <a:off x="1439652" y="5122929"/>
            <a:ext cx="1246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70C0"/>
                </a:solidFill>
              </a:rPr>
              <a:t>detector</a:t>
            </a:r>
          </a:p>
          <a:p>
            <a:pPr algn="ctr"/>
            <a:r>
              <a:rPr kumimoji="1" lang="en-US" altLang="ja-JP" dirty="0" smtClean="0">
                <a:solidFill>
                  <a:srgbClr val="0070C0"/>
                </a:solidFill>
              </a:rPr>
              <a:t>acceptance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30" name="直線矢印コネクタ 29"/>
          <p:cNvCxnSpPr>
            <a:stCxn id="22" idx="1"/>
          </p:cNvCxnSpPr>
          <p:nvPr/>
        </p:nvCxnSpPr>
        <p:spPr>
          <a:xfrm flipH="1" flipV="1">
            <a:off x="2879812" y="2888940"/>
            <a:ext cx="2376264" cy="87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5"/>
          <p:cNvSpPr>
            <a:spLocks/>
          </p:cNvSpPr>
          <p:nvPr/>
        </p:nvSpPr>
        <p:spPr bwMode="auto">
          <a:xfrm rot="19638817">
            <a:off x="841349" y="2687947"/>
            <a:ext cx="45140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72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4124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96" y="714824"/>
            <a:ext cx="7380312" cy="613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6168174" y="3111351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𝟕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𝐜𝐨𝐬𝜽</a:t>
            </a:r>
            <a:r>
              <a:rPr lang="ja-JP" altLang="en-US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𝒏</a:t>
            </a:r>
            <a:r>
              <a:rPr lang="ja-JP" alt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𝑪𝑴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𝟏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 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24762" y="5013176"/>
            <a:ext cx="2667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𝐜𝐨𝐬𝜽</a:t>
            </a:r>
            <a:r>
              <a:rPr lang="ja-JP" altLang="en-US" sz="2400" b="1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𝒏</a:t>
            </a:r>
            <a:r>
              <a:rPr lang="ja-JP" altLang="en-US" sz="2400" b="1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𝑪𝑴</a:t>
            </a:r>
            <a:r>
              <a:rPr lang="en-US" altLang="ja-JP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𝟕</a:t>
            </a:r>
            <a:r>
              <a:rPr lang="en-US" altLang="ja-JP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altLang="ja-JP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r>
              <a:rPr lang="ja-JP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𝟒𝟕</a:t>
            </a:r>
            <a:endParaRPr kumimoji="1" lang="ja-JP" alt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2172377" y="3936407"/>
            <a:ext cx="200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missing</a:t>
            </a:r>
            <a:r>
              <a:rPr kumimoji="1" lang="en-US" altLang="ja-JP" dirty="0" smtClean="0"/>
              <a:t> acceptance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3213141" y="5121188"/>
            <a:ext cx="0" cy="612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コンテンツ プレースホルダー 26"/>
          <p:cNvSpPr>
            <a:spLocks noGrp="1"/>
          </p:cNvSpPr>
          <p:nvPr>
            <p:ph idx="1"/>
          </p:nvPr>
        </p:nvSpPr>
        <p:spPr>
          <a:xfrm>
            <a:off x="6125376" y="3969180"/>
            <a:ext cx="2659092" cy="1080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sz="2000" dirty="0" smtClean="0"/>
              <a:t>Flat distribution</a:t>
            </a:r>
          </a:p>
          <a:p>
            <a:pPr marL="0" indent="0" algn="ctr">
              <a:buNone/>
            </a:pPr>
            <a:r>
              <a:rPr lang="en-US" altLang="ja-JP" sz="2000" dirty="0" smtClean="0"/>
              <a:t>prop. </a:t>
            </a:r>
            <a:r>
              <a:rPr lang="en-US" altLang="ja-JP" sz="2000" dirty="0"/>
              <a:t>to phase </a:t>
            </a:r>
            <a:r>
              <a:rPr lang="en-US" altLang="ja-JP" sz="2000" dirty="0" smtClean="0"/>
              <a:t>space</a:t>
            </a:r>
          </a:p>
          <a:p>
            <a:pPr marL="0" indent="0" algn="ctr">
              <a:buNone/>
            </a:pP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3NA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ja-JP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コンテンツ プレースホルダー 26"/>
          <p:cNvSpPr txBox="1">
            <a:spLocks/>
          </p:cNvSpPr>
          <p:nvPr/>
        </p:nvSpPr>
        <p:spPr>
          <a:xfrm>
            <a:off x="5760132" y="1484904"/>
            <a:ext cx="2988332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dirty="0" smtClean="0"/>
              <a:t>Above M(</a:t>
            </a:r>
            <a:r>
              <a:rPr lang="en-US" altLang="ja-JP" sz="2000" dirty="0" err="1" smtClean="0"/>
              <a:t>Kpp</a:t>
            </a:r>
            <a:r>
              <a:rPr lang="en-US" altLang="ja-JP" sz="2000" dirty="0" smtClean="0"/>
              <a:t>)</a:t>
            </a:r>
          </a:p>
          <a:p>
            <a:pPr marL="0" indent="0" algn="ctr">
              <a:buNone/>
            </a:pP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QF = [Quasi-elastic K] x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[</a:t>
            </a:r>
            <a:r>
              <a:rPr lang="en-US" altLang="ja-JP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KNN</a:t>
            </a:r>
            <a:r>
              <a:rPr lang="en-US" altLang="ja-JP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]</a:t>
            </a:r>
            <a:endParaRPr lang="en-US" altLang="ja-JP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コンテンツ プレースホルダー 26"/>
          <p:cNvSpPr txBox="1">
            <a:spLocks/>
          </p:cNvSpPr>
          <p:nvPr/>
        </p:nvSpPr>
        <p:spPr>
          <a:xfrm>
            <a:off x="2555776" y="1664904"/>
            <a:ext cx="2016224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dirty="0" smtClean="0"/>
              <a:t>Below M(</a:t>
            </a:r>
            <a:r>
              <a:rPr lang="en-US" altLang="ja-JP" sz="2000" dirty="0" err="1" smtClean="0"/>
              <a:t>Kpp</a:t>
            </a:r>
            <a:r>
              <a:rPr lang="en-US" altLang="ja-JP" sz="2000" dirty="0" smtClean="0"/>
              <a:t>)</a:t>
            </a:r>
          </a:p>
          <a:p>
            <a:pPr marL="0" indent="0" algn="ctr">
              <a:buNone/>
            </a:pP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Bound-State!?</a:t>
            </a:r>
            <a:endParaRPr lang="en-US" altLang="ja-JP" sz="2000" dirty="0" smtClean="0">
              <a:solidFill>
                <a:srgbClr val="FF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500" y="80628"/>
            <a:ext cx="8964996" cy="64426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Results of 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</a:t>
            </a:r>
            <a:r>
              <a:rPr kumimoji="1"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/>
              <a:t>p</a:t>
            </a:r>
            <a:r>
              <a:rPr kumimoji="1" lang="en-US" altLang="ja-JP" b="1" dirty="0" smtClean="0"/>
              <a:t>)n </a:t>
            </a:r>
            <a:r>
              <a:rPr kumimoji="1" lang="en-US" altLang="ja-JP" sz="3600" b="1" dirty="0" smtClean="0"/>
              <a:t>[E15-2</a:t>
            </a:r>
            <a:r>
              <a:rPr kumimoji="1" lang="en-US" altLang="ja-JP" sz="3600" b="1" baseline="30000" dirty="0" smtClean="0"/>
              <a:t>nd</a:t>
            </a:r>
            <a:r>
              <a:rPr kumimoji="1" lang="en-US" altLang="ja-JP" sz="3600" b="1" dirty="0" smtClean="0"/>
              <a:t>]</a:t>
            </a:r>
            <a:endParaRPr kumimoji="1" lang="ja-JP" altLang="en-US" b="1" dirty="0"/>
          </a:p>
        </p:txBody>
      </p:sp>
      <p:sp>
        <p:nvSpPr>
          <p:cNvPr id="1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697217" y="6356350"/>
            <a:ext cx="2133600" cy="365125"/>
          </a:xfrm>
        </p:spPr>
        <p:txBody>
          <a:bodyPr/>
          <a:lstStyle/>
          <a:p>
            <a:fld id="{D5C747AA-9E9A-4314-BC12-EB1DF6CAC482}" type="slidenum">
              <a:rPr kumimoji="1" lang="ja-JP" altLang="en-US" smtClean="0"/>
              <a:t>31</a:t>
            </a:fld>
            <a:endParaRPr kumimoji="1" lang="ja-JP" altLang="en-US"/>
          </a:p>
        </p:txBody>
      </p:sp>
      <p:cxnSp>
        <p:nvCxnSpPr>
          <p:cNvPr id="7" name="直線矢印コネクタ 6"/>
          <p:cNvCxnSpPr>
            <a:stCxn id="25" idx="1"/>
          </p:cNvCxnSpPr>
          <p:nvPr/>
        </p:nvCxnSpPr>
        <p:spPr>
          <a:xfrm flipH="1">
            <a:off x="5760132" y="3342184"/>
            <a:ext cx="408042" cy="1764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5550811" y="5286111"/>
            <a:ext cx="721953" cy="234026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/>
          <p:cNvGrpSpPr/>
          <p:nvPr/>
        </p:nvGrpSpPr>
        <p:grpSpPr>
          <a:xfrm>
            <a:off x="39084" y="810727"/>
            <a:ext cx="2048640" cy="1934197"/>
            <a:chOff x="83398" y="990747"/>
            <a:chExt cx="2544386" cy="2402249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83398" y="990747"/>
              <a:ext cx="2544386" cy="2402249"/>
              <a:chOff x="-13416" y="1700808"/>
              <a:chExt cx="3089262" cy="2916687"/>
            </a:xfrm>
          </p:grpSpPr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013" r="27617"/>
              <a:stretch/>
            </p:blipFill>
            <p:spPr bwMode="auto">
              <a:xfrm>
                <a:off x="-13416" y="1700808"/>
                <a:ext cx="3089261" cy="2916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角丸四角形 22"/>
              <p:cNvSpPr/>
              <p:nvPr/>
            </p:nvSpPr>
            <p:spPr>
              <a:xfrm>
                <a:off x="195525" y="1772816"/>
                <a:ext cx="2880320" cy="360040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角丸四角形 23"/>
              <p:cNvSpPr/>
              <p:nvPr/>
            </p:nvSpPr>
            <p:spPr>
              <a:xfrm>
                <a:off x="195526" y="2132856"/>
                <a:ext cx="2880320" cy="900100"/>
              </a:xfrm>
              <a:prstGeom prst="roundRect">
                <a:avLst/>
              </a:prstGeom>
              <a:noFill/>
              <a:ln w="3810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3" name="フリーフォーム 32"/>
            <p:cNvSpPr/>
            <p:nvPr/>
          </p:nvSpPr>
          <p:spPr>
            <a:xfrm>
              <a:off x="575556" y="2168860"/>
              <a:ext cx="1241186" cy="919265"/>
            </a:xfrm>
            <a:custGeom>
              <a:avLst/>
              <a:gdLst>
                <a:gd name="connsiteX0" fmla="*/ 0 w 2115312"/>
                <a:gd name="connsiteY0" fmla="*/ 0 h 1566672"/>
                <a:gd name="connsiteX1" fmla="*/ 694944 w 2115312"/>
                <a:gd name="connsiteY1" fmla="*/ 195072 h 1566672"/>
                <a:gd name="connsiteX2" fmla="*/ 1499616 w 2115312"/>
                <a:gd name="connsiteY2" fmla="*/ 554736 h 1566672"/>
                <a:gd name="connsiteX3" fmla="*/ 1987296 w 2115312"/>
                <a:gd name="connsiteY3" fmla="*/ 1078992 h 1566672"/>
                <a:gd name="connsiteX4" fmla="*/ 2115312 w 2115312"/>
                <a:gd name="connsiteY4" fmla="*/ 1566672 h 1566672"/>
                <a:gd name="connsiteX5" fmla="*/ 2115312 w 2115312"/>
                <a:gd name="connsiteY5" fmla="*/ 1566672 h 156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5312" h="1566672">
                  <a:moveTo>
                    <a:pt x="0" y="0"/>
                  </a:moveTo>
                  <a:cubicBezTo>
                    <a:pt x="222504" y="51308"/>
                    <a:pt x="445008" y="102616"/>
                    <a:pt x="694944" y="195072"/>
                  </a:cubicBezTo>
                  <a:cubicBezTo>
                    <a:pt x="944880" y="287528"/>
                    <a:pt x="1284224" y="407416"/>
                    <a:pt x="1499616" y="554736"/>
                  </a:cubicBezTo>
                  <a:cubicBezTo>
                    <a:pt x="1715008" y="702056"/>
                    <a:pt x="1884680" y="910336"/>
                    <a:pt x="1987296" y="1078992"/>
                  </a:cubicBezTo>
                  <a:cubicBezTo>
                    <a:pt x="2089912" y="1247648"/>
                    <a:pt x="2115312" y="1566672"/>
                    <a:pt x="2115312" y="1566672"/>
                  </a:cubicBezTo>
                  <a:lnTo>
                    <a:pt x="2115312" y="1566672"/>
                  </a:lnTo>
                </a:path>
              </a:pathLst>
            </a:cu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/>
            <p:cNvSpPr/>
            <p:nvPr/>
          </p:nvSpPr>
          <p:spPr>
            <a:xfrm>
              <a:off x="541432" y="1050334"/>
              <a:ext cx="286152" cy="182422"/>
            </a:xfrm>
            <a:custGeom>
              <a:avLst/>
              <a:gdLst>
                <a:gd name="connsiteX0" fmla="*/ 487680 w 487680"/>
                <a:gd name="connsiteY0" fmla="*/ 0 h 310896"/>
                <a:gd name="connsiteX1" fmla="*/ 188976 w 487680"/>
                <a:gd name="connsiteY1" fmla="*/ 152400 h 310896"/>
                <a:gd name="connsiteX2" fmla="*/ 0 w 487680"/>
                <a:gd name="connsiteY2" fmla="*/ 310896 h 31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0" h="310896">
                  <a:moveTo>
                    <a:pt x="487680" y="0"/>
                  </a:moveTo>
                  <a:cubicBezTo>
                    <a:pt x="378968" y="50292"/>
                    <a:pt x="270256" y="100584"/>
                    <a:pt x="188976" y="152400"/>
                  </a:cubicBezTo>
                  <a:cubicBezTo>
                    <a:pt x="107696" y="204216"/>
                    <a:pt x="53848" y="257556"/>
                    <a:pt x="0" y="310896"/>
                  </a:cubicBezTo>
                </a:path>
              </a:pathLst>
            </a:cu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11560" y="2528900"/>
              <a:ext cx="1010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solidFill>
                    <a:srgbClr val="0070C0"/>
                  </a:solidFill>
                </a:rPr>
                <a:t>detector</a:t>
              </a:r>
            </a:p>
            <a:p>
              <a:pPr algn="ctr"/>
              <a:r>
                <a:rPr kumimoji="1" lang="en-US" altLang="ja-JP" sz="1400" dirty="0" smtClean="0">
                  <a:solidFill>
                    <a:srgbClr val="0070C0"/>
                  </a:solidFill>
                </a:rPr>
                <a:t>acceptance</a:t>
              </a:r>
              <a:endParaRPr kumimoji="1" lang="ja-JP" altLang="en-US" sz="1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863588" y="870828"/>
            <a:ext cx="12121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𝟕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𝐜𝐨𝐬𝜽</a:t>
            </a:r>
            <a:r>
              <a:rPr lang="ja-JP" altLang="en-US" sz="105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𝒏</a:t>
            </a:r>
            <a:r>
              <a:rPr lang="ja-JP" altLang="en-US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𝑪𝑴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𝟏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 </a:t>
            </a:r>
            <a:endParaRPr kumimoji="1" lang="ja-JP" alt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69986" y="1412776"/>
            <a:ext cx="1181734" cy="25391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10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10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10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10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𝐜𝐨𝐬𝜽</a:t>
            </a:r>
            <a:r>
              <a:rPr lang="ja-JP" altLang="en-US" sz="1050" b="1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𝒏</a:t>
            </a:r>
            <a:r>
              <a:rPr lang="ja-JP" altLang="en-US" sz="1050" b="1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𝑪𝑴</a:t>
            </a:r>
            <a:r>
              <a:rPr lang="en-US" altLang="ja-JP" sz="10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10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10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105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𝟕</a:t>
            </a:r>
            <a:endParaRPr lang="en-US" altLang="ja-JP" sz="105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5"/>
          <p:cNvSpPr>
            <a:spLocks/>
          </p:cNvSpPr>
          <p:nvPr/>
        </p:nvSpPr>
        <p:spPr bwMode="auto">
          <a:xfrm>
            <a:off x="3455876" y="4041068"/>
            <a:ext cx="251030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40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" y="5121188"/>
            <a:ext cx="2474563" cy="168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r="6444" b="1396"/>
          <a:stretch/>
        </p:blipFill>
        <p:spPr bwMode="auto">
          <a:xfrm>
            <a:off x="107504" y="1160748"/>
            <a:ext cx="4590690" cy="493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500" y="80628"/>
            <a:ext cx="8964996" cy="64426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Results of 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</a:t>
            </a:r>
            <a:r>
              <a:rPr kumimoji="1"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/>
              <a:t>p</a:t>
            </a:r>
            <a:r>
              <a:rPr kumimoji="1" lang="en-US" altLang="ja-JP" b="1" dirty="0" smtClean="0"/>
              <a:t>)n </a:t>
            </a:r>
            <a:r>
              <a:rPr kumimoji="1" lang="en-US" altLang="ja-JP" sz="3600" b="1" dirty="0" smtClean="0"/>
              <a:t>[E15-2</a:t>
            </a:r>
            <a:r>
              <a:rPr kumimoji="1" lang="en-US" altLang="ja-JP" sz="3600" b="1" baseline="30000" dirty="0" smtClean="0"/>
              <a:t>nd</a:t>
            </a:r>
            <a:r>
              <a:rPr kumimoji="1" lang="en-US" altLang="ja-JP" sz="3600" b="1" dirty="0" smtClean="0"/>
              <a:t>]</a:t>
            </a:r>
            <a:endParaRPr kumimoji="1" lang="ja-JP" altLang="en-US" b="1" dirty="0"/>
          </a:p>
        </p:txBody>
      </p:sp>
      <p:sp>
        <p:nvSpPr>
          <p:cNvPr id="1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697217" y="6356350"/>
            <a:ext cx="2133600" cy="365125"/>
          </a:xfrm>
        </p:spPr>
        <p:txBody>
          <a:bodyPr/>
          <a:lstStyle/>
          <a:p>
            <a:fld id="{D5C747AA-9E9A-4314-BC12-EB1DF6CAC482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52020" y="1304764"/>
            <a:ext cx="4320480" cy="4525963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Simple fitting w/o 3NA</a:t>
            </a:r>
          </a:p>
          <a:p>
            <a:pPr lvl="1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B.S.: </a:t>
            </a:r>
            <a:r>
              <a:rPr lang="en-US" altLang="ja-JP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Breit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-Wigner</a:t>
            </a:r>
          </a:p>
          <a:p>
            <a:pPr lvl="1"/>
            <a:r>
              <a:rPr kumimoji="1" lang="en-US" altLang="ja-JP" dirty="0" smtClean="0"/>
              <a:t>QF: Gaussian</a:t>
            </a:r>
          </a:p>
          <a:p>
            <a:pPr lvl="1"/>
            <a:r>
              <a:rPr lang="en-US" altLang="ja-JP" dirty="0" smtClean="0"/>
              <a:t>w/ </a:t>
            </a:r>
            <a:r>
              <a:rPr lang="en-US" altLang="ja-JP" dirty="0" smtClean="0">
                <a:latin typeface="Symbol" panose="05050102010706020507" pitchFamily="18" charset="2"/>
              </a:rPr>
              <a:t>S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p contamination</a:t>
            </a:r>
          </a:p>
          <a:p>
            <a:endParaRPr lang="en-US" altLang="ja-JP" dirty="0" smtClean="0"/>
          </a:p>
          <a:p>
            <a:r>
              <a:rPr lang="en-US" altLang="ja-JP" smtClean="0"/>
              <a:t>Well reproduce </a:t>
            </a:r>
            <a:r>
              <a:rPr lang="en-US" altLang="ja-JP" dirty="0" smtClean="0"/>
              <a:t>the spectrum</a:t>
            </a:r>
          </a:p>
          <a:p>
            <a:pPr lvl="1"/>
            <a:r>
              <a:rPr lang="en-US" altLang="ja-JP" sz="2400" dirty="0"/>
              <a:t>B.E </a:t>
            </a:r>
            <a:r>
              <a:rPr lang="en-US" altLang="ja-JP" sz="2400" dirty="0" smtClean="0"/>
              <a:t>~ 34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MeV/c</a:t>
            </a:r>
            <a:r>
              <a:rPr lang="en-US" altLang="ja-JP" sz="2400" baseline="30000" dirty="0" smtClean="0"/>
              <a:t>2</a:t>
            </a:r>
            <a:endParaRPr lang="en-US" altLang="ja-JP" sz="2400" baseline="30000" dirty="0"/>
          </a:p>
          <a:p>
            <a:pPr lvl="1"/>
            <a:r>
              <a:rPr lang="en-US" altLang="ja-JP" sz="2400" dirty="0" smtClean="0">
                <a:latin typeface="Symbol" panose="05050102010706020507" pitchFamily="18" charset="2"/>
              </a:rPr>
              <a:t>G</a:t>
            </a:r>
            <a:r>
              <a:rPr lang="en-US" altLang="ja-JP" sz="2400" dirty="0" smtClean="0"/>
              <a:t>    ~ 75 </a:t>
            </a:r>
            <a:r>
              <a:rPr lang="en-US" altLang="ja-JP" sz="2400" dirty="0"/>
              <a:t>MeV/c</a:t>
            </a:r>
            <a:r>
              <a:rPr lang="en-US" altLang="ja-JP" sz="2400" baseline="30000" dirty="0"/>
              <a:t>2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12291" y="2600908"/>
            <a:ext cx="1792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Fermi-mom. Eff.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2663788" y="2447890"/>
            <a:ext cx="251030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40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04248" y="3090446"/>
            <a:ext cx="2383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from MM(</a:t>
            </a:r>
            <a:r>
              <a:rPr kumimoji="1" lang="en-US" altLang="ja-JP" sz="16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kumimoji="1" lang="en-US" altLang="ja-JP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He(K</a:t>
            </a:r>
            <a:r>
              <a:rPr kumimoji="1" lang="en-US" altLang="ja-JP" sz="16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kumimoji="1" lang="en-US" altLang="ja-JP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,</a:t>
            </a:r>
            <a:r>
              <a:rPr kumimoji="1" lang="en-US" altLang="ja-JP" sz="1600" b="1" dirty="0" err="1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16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kumimoji="1" lang="en-US" altLang="ja-JP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)X)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 rot="20336822">
            <a:off x="5632110" y="4911746"/>
            <a:ext cx="15084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4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0874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500" y="80628"/>
            <a:ext cx="8964996" cy="64426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Results of 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</a:t>
            </a:r>
            <a:r>
              <a:rPr kumimoji="1"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/>
              <a:t>p</a:t>
            </a:r>
            <a:r>
              <a:rPr kumimoji="1" lang="en-US" altLang="ja-JP" b="1" dirty="0" smtClean="0"/>
              <a:t>)n </a:t>
            </a:r>
            <a:r>
              <a:rPr kumimoji="1" lang="en-US" altLang="ja-JP" sz="3600" b="1" dirty="0" smtClean="0"/>
              <a:t>[E15-2</a:t>
            </a:r>
            <a:r>
              <a:rPr kumimoji="1" lang="en-US" altLang="ja-JP" sz="3600" b="1" baseline="30000" dirty="0" smtClean="0"/>
              <a:t>nd</a:t>
            </a:r>
            <a:r>
              <a:rPr kumimoji="1" lang="en-US" altLang="ja-JP" sz="3600" b="1" dirty="0" smtClean="0"/>
              <a:t>]</a:t>
            </a:r>
            <a:endParaRPr kumimoji="1" lang="ja-JP" altLang="en-US" b="1" dirty="0"/>
          </a:p>
        </p:txBody>
      </p:sp>
      <p:sp>
        <p:nvSpPr>
          <p:cNvPr id="1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697217" y="6356350"/>
            <a:ext cx="2133600" cy="365125"/>
          </a:xfrm>
        </p:spPr>
        <p:txBody>
          <a:bodyPr/>
          <a:lstStyle/>
          <a:p>
            <a:fld id="{D5C747AA-9E9A-4314-BC12-EB1DF6CAC482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1120327"/>
            <a:ext cx="2848733" cy="284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795" y="1160748"/>
            <a:ext cx="2839900" cy="283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948085"/>
            <a:ext cx="2769233" cy="284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53292"/>
            <a:ext cx="2835483" cy="286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84" y="3970959"/>
            <a:ext cx="2870816" cy="284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3164" y="772108"/>
            <a:ext cx="3934780" cy="96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 err="1" smtClean="0"/>
              <a:t>cos</a:t>
            </a:r>
            <a:r>
              <a:rPr lang="en-US" altLang="ja-JP" b="1" dirty="0" err="1" smtClean="0">
                <a:latin typeface="Symbol" panose="05050102010706020507" pitchFamily="18" charset="2"/>
              </a:rPr>
              <a:t>q</a:t>
            </a:r>
            <a:r>
              <a:rPr lang="en-US" altLang="ja-JP" b="1" baseline="-25000" dirty="0" err="1" smtClean="0"/>
              <a:t>n</a:t>
            </a:r>
            <a:r>
              <a:rPr lang="en-US" altLang="ja-JP" b="1" dirty="0" smtClean="0"/>
              <a:t> dependence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20533" y="2751311"/>
            <a:ext cx="2119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smtClean="0"/>
              <a:t>0.95&lt;</a:t>
            </a:r>
            <a:r>
              <a:rPr kumimoji="1" lang="en-US" altLang="ja-JP" sz="2400" b="1" dirty="0" err="1" smtClean="0"/>
              <a:t>cos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sz="2400" b="1" baseline="-25000" dirty="0" err="1" smtClean="0"/>
              <a:t>n</a:t>
            </a:r>
            <a:r>
              <a:rPr kumimoji="1" lang="en-US" altLang="ja-JP" sz="2400" b="1" dirty="0" smtClean="0"/>
              <a:t>&lt;1.0</a:t>
            </a:r>
            <a:endParaRPr kumimoji="1" lang="ja-JP" altLang="en-US" sz="2400" b="1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183100" y="1304764"/>
            <a:ext cx="2840728" cy="2682038"/>
            <a:chOff x="83398" y="990748"/>
            <a:chExt cx="2544384" cy="2402250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83398" y="990748"/>
              <a:ext cx="2544384" cy="2402250"/>
              <a:chOff x="-13416" y="1700808"/>
              <a:chExt cx="3089261" cy="2916687"/>
            </a:xfrm>
          </p:grpSpPr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013" r="27617"/>
              <a:stretch/>
            </p:blipFill>
            <p:spPr bwMode="auto">
              <a:xfrm>
                <a:off x="-13416" y="1700808"/>
                <a:ext cx="3089261" cy="2916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角丸四角形 16"/>
              <p:cNvSpPr/>
              <p:nvPr/>
            </p:nvSpPr>
            <p:spPr>
              <a:xfrm>
                <a:off x="195525" y="1772816"/>
                <a:ext cx="2880320" cy="360040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" name="フリーフォーム 12"/>
            <p:cNvSpPr/>
            <p:nvPr/>
          </p:nvSpPr>
          <p:spPr>
            <a:xfrm>
              <a:off x="575556" y="2168860"/>
              <a:ext cx="1241186" cy="919265"/>
            </a:xfrm>
            <a:custGeom>
              <a:avLst/>
              <a:gdLst>
                <a:gd name="connsiteX0" fmla="*/ 0 w 2115312"/>
                <a:gd name="connsiteY0" fmla="*/ 0 h 1566672"/>
                <a:gd name="connsiteX1" fmla="*/ 694944 w 2115312"/>
                <a:gd name="connsiteY1" fmla="*/ 195072 h 1566672"/>
                <a:gd name="connsiteX2" fmla="*/ 1499616 w 2115312"/>
                <a:gd name="connsiteY2" fmla="*/ 554736 h 1566672"/>
                <a:gd name="connsiteX3" fmla="*/ 1987296 w 2115312"/>
                <a:gd name="connsiteY3" fmla="*/ 1078992 h 1566672"/>
                <a:gd name="connsiteX4" fmla="*/ 2115312 w 2115312"/>
                <a:gd name="connsiteY4" fmla="*/ 1566672 h 1566672"/>
                <a:gd name="connsiteX5" fmla="*/ 2115312 w 2115312"/>
                <a:gd name="connsiteY5" fmla="*/ 1566672 h 156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5312" h="1566672">
                  <a:moveTo>
                    <a:pt x="0" y="0"/>
                  </a:moveTo>
                  <a:cubicBezTo>
                    <a:pt x="222504" y="51308"/>
                    <a:pt x="445008" y="102616"/>
                    <a:pt x="694944" y="195072"/>
                  </a:cubicBezTo>
                  <a:cubicBezTo>
                    <a:pt x="944880" y="287528"/>
                    <a:pt x="1284224" y="407416"/>
                    <a:pt x="1499616" y="554736"/>
                  </a:cubicBezTo>
                  <a:cubicBezTo>
                    <a:pt x="1715008" y="702056"/>
                    <a:pt x="1884680" y="910336"/>
                    <a:pt x="1987296" y="1078992"/>
                  </a:cubicBezTo>
                  <a:cubicBezTo>
                    <a:pt x="2089912" y="1247648"/>
                    <a:pt x="2115312" y="1566672"/>
                    <a:pt x="2115312" y="1566672"/>
                  </a:cubicBezTo>
                  <a:lnTo>
                    <a:pt x="2115312" y="1566672"/>
                  </a:lnTo>
                </a:path>
              </a:pathLst>
            </a:cu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541432" y="1050334"/>
              <a:ext cx="286152" cy="182422"/>
            </a:xfrm>
            <a:custGeom>
              <a:avLst/>
              <a:gdLst>
                <a:gd name="connsiteX0" fmla="*/ 487680 w 487680"/>
                <a:gd name="connsiteY0" fmla="*/ 0 h 310896"/>
                <a:gd name="connsiteX1" fmla="*/ 188976 w 487680"/>
                <a:gd name="connsiteY1" fmla="*/ 152400 h 310896"/>
                <a:gd name="connsiteX2" fmla="*/ 0 w 487680"/>
                <a:gd name="connsiteY2" fmla="*/ 310896 h 31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0" h="310896">
                  <a:moveTo>
                    <a:pt x="487680" y="0"/>
                  </a:moveTo>
                  <a:cubicBezTo>
                    <a:pt x="378968" y="50292"/>
                    <a:pt x="270256" y="100584"/>
                    <a:pt x="188976" y="152400"/>
                  </a:cubicBezTo>
                  <a:cubicBezTo>
                    <a:pt x="107696" y="204216"/>
                    <a:pt x="53848" y="257556"/>
                    <a:pt x="0" y="310896"/>
                  </a:cubicBezTo>
                </a:path>
              </a:pathLst>
            </a:cu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11560" y="2528900"/>
              <a:ext cx="1010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solidFill>
                    <a:srgbClr val="0070C0"/>
                  </a:solidFill>
                </a:rPr>
                <a:t>detector</a:t>
              </a:r>
            </a:p>
            <a:p>
              <a:pPr algn="ctr"/>
              <a:r>
                <a:rPr kumimoji="1" lang="en-US" altLang="ja-JP" sz="1400" dirty="0" smtClean="0">
                  <a:solidFill>
                    <a:srgbClr val="0070C0"/>
                  </a:solidFill>
                </a:rPr>
                <a:t>acceptance</a:t>
              </a:r>
              <a:endParaRPr kumimoji="1" lang="ja-JP" altLang="en-US" sz="1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1727684" y="1482896"/>
            <a:ext cx="12811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𝟕</a:t>
            </a:r>
            <a:r>
              <a:rPr lang="en-US" altLang="ja-JP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5&lt;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𝐜𝐨𝐬𝜽</a:t>
            </a:r>
            <a:r>
              <a:rPr lang="ja-JP" altLang="en-US" sz="105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𝒏</a:t>
            </a:r>
            <a:r>
              <a:rPr lang="ja-JP" altLang="en-US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𝑪𝑴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𝟏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 </a:t>
            </a:r>
            <a:endParaRPr kumimoji="1" lang="ja-JP" alt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733341" y="5667635"/>
            <a:ext cx="227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0.75&lt;</a:t>
            </a:r>
            <a:r>
              <a:rPr kumimoji="1" lang="en-US" altLang="ja-JP" sz="2400" b="1" dirty="0" err="1" smtClean="0"/>
              <a:t>cos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sz="2400" b="1" baseline="-25000" dirty="0" err="1" smtClean="0"/>
              <a:t>n</a:t>
            </a:r>
            <a:r>
              <a:rPr kumimoji="1" lang="en-US" altLang="ja-JP" sz="2400" b="1" dirty="0" smtClean="0"/>
              <a:t>&lt;0.80</a:t>
            </a:r>
            <a:endParaRPr kumimoji="1" lang="ja-JP" altLang="en-US" sz="24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71900" y="5661248"/>
            <a:ext cx="227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0.80&lt;</a:t>
            </a:r>
            <a:r>
              <a:rPr kumimoji="1" lang="en-US" altLang="ja-JP" sz="2400" b="1" dirty="0" err="1" smtClean="0"/>
              <a:t>cos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sz="2400" b="1" baseline="-25000" dirty="0" err="1" smtClean="0"/>
              <a:t>n</a:t>
            </a:r>
            <a:r>
              <a:rPr kumimoji="1" lang="en-US" altLang="ja-JP" sz="2400" b="1" dirty="0" smtClean="0"/>
              <a:t>&lt;0.85</a:t>
            </a:r>
            <a:endParaRPr kumimoji="1" lang="ja-JP" altLang="en-US" sz="24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3568" y="5661248"/>
            <a:ext cx="227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0.85&lt;</a:t>
            </a:r>
            <a:r>
              <a:rPr kumimoji="1" lang="en-US" altLang="ja-JP" sz="2400" b="1" dirty="0" err="1" smtClean="0"/>
              <a:t>cos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sz="2400" b="1" baseline="-25000" dirty="0" err="1" smtClean="0"/>
              <a:t>n</a:t>
            </a:r>
            <a:r>
              <a:rPr kumimoji="1" lang="en-US" altLang="ja-JP" sz="2400" b="1" dirty="0" smtClean="0"/>
              <a:t>&lt;0.90</a:t>
            </a:r>
            <a:endParaRPr kumimoji="1" lang="ja-JP" altLang="en-US" sz="24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71037" y="2751311"/>
            <a:ext cx="227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0.90&lt;</a:t>
            </a:r>
            <a:r>
              <a:rPr kumimoji="1" lang="en-US" altLang="ja-JP" sz="2400" b="1" dirty="0" err="1" smtClean="0"/>
              <a:t>cos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sz="2400" b="1" baseline="-25000" dirty="0" err="1" smtClean="0"/>
              <a:t>n</a:t>
            </a:r>
            <a:r>
              <a:rPr kumimoji="1" lang="en-US" altLang="ja-JP" sz="2400" b="1" dirty="0" smtClean="0"/>
              <a:t>&lt;0.95</a:t>
            </a:r>
            <a:endParaRPr kumimoji="1" lang="ja-JP" altLang="en-US" sz="2400" b="1" dirty="0"/>
          </a:p>
        </p:txBody>
      </p:sp>
      <p:sp>
        <p:nvSpPr>
          <p:cNvPr id="26" name="Rectangle 5"/>
          <p:cNvSpPr>
            <a:spLocks/>
          </p:cNvSpPr>
          <p:nvPr/>
        </p:nvSpPr>
        <p:spPr bwMode="auto">
          <a:xfrm>
            <a:off x="467544" y="2636912"/>
            <a:ext cx="865461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13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3790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5439"/>
            <a:ext cx="2952328" cy="272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500" y="80628"/>
            <a:ext cx="8964996" cy="64426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Results of 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</a:t>
            </a:r>
            <a:r>
              <a:rPr kumimoji="1"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/>
              <a:t>p</a:t>
            </a:r>
            <a:r>
              <a:rPr kumimoji="1" lang="en-US" altLang="ja-JP" b="1" dirty="0" smtClean="0"/>
              <a:t>)n </a:t>
            </a:r>
            <a:r>
              <a:rPr kumimoji="1" lang="en-US" altLang="ja-JP" sz="3600" b="1" dirty="0" smtClean="0"/>
              <a:t>[E15-2</a:t>
            </a:r>
            <a:r>
              <a:rPr kumimoji="1" lang="en-US" altLang="ja-JP" sz="3600" b="1" baseline="30000" dirty="0" smtClean="0"/>
              <a:t>nd</a:t>
            </a:r>
            <a:r>
              <a:rPr kumimoji="1" lang="en-US" altLang="ja-JP" sz="3600" b="1" dirty="0" smtClean="0"/>
              <a:t>]</a:t>
            </a:r>
            <a:endParaRPr kumimoji="1" lang="ja-JP" altLang="en-US" b="1" dirty="0"/>
          </a:p>
        </p:txBody>
      </p:sp>
      <p:sp>
        <p:nvSpPr>
          <p:cNvPr id="1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697217" y="6356350"/>
            <a:ext cx="2133600" cy="365125"/>
          </a:xfrm>
        </p:spPr>
        <p:txBody>
          <a:bodyPr/>
          <a:lstStyle/>
          <a:p>
            <a:fld id="{D5C747AA-9E9A-4314-BC12-EB1DF6CAC482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500" y="4005064"/>
            <a:ext cx="5328592" cy="2861018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Above M(K-pp):</a:t>
            </a:r>
          </a:p>
          <a:p>
            <a:pPr lvl="1"/>
            <a:r>
              <a:rPr lang="en-US" altLang="ja-JP" b="1" dirty="0" smtClean="0">
                <a:solidFill>
                  <a:srgbClr val="0070C0"/>
                </a:solidFill>
              </a:rPr>
              <a:t>peak shift by recoil kaon energy</a:t>
            </a:r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Below M(K-pp):</a:t>
            </a:r>
          </a:p>
          <a:p>
            <a:pPr lvl="1"/>
            <a:r>
              <a:rPr kumimoji="1" lang="en-US" altLang="ja-JP" b="1" dirty="0" smtClean="0">
                <a:solidFill>
                  <a:srgbClr val="FF0000"/>
                </a:solidFill>
              </a:rPr>
              <a:t>peak is independent  to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cos</a:t>
            </a:r>
            <a:r>
              <a:rPr kumimoji="1" lang="en-US" altLang="ja-JP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kumimoji="1" lang="en-US" altLang="ja-JP" b="1" baseline="-25000" dirty="0" err="1" smtClean="0">
                <a:solidFill>
                  <a:srgbClr val="FF0000"/>
                </a:solidFill>
              </a:rPr>
              <a:t>n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altLang="ja-JP" b="1" dirty="0" smtClean="0">
                <a:solidFill>
                  <a:srgbClr val="FF0000"/>
                </a:solidFill>
              </a:rPr>
              <a:t>   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( ~ momentum transfer)</a:t>
            </a:r>
          </a:p>
          <a:p>
            <a:r>
              <a:rPr lang="en-US" altLang="ja-JP" b="1" dirty="0"/>
              <a:t>S</a:t>
            </a:r>
            <a:r>
              <a:rPr lang="en-US" altLang="ja-JP" b="1" dirty="0" smtClean="0"/>
              <a:t>imilar tendency as a theoretical calc., but QF seems to be originated from recoil kaon</a:t>
            </a:r>
            <a:endParaRPr lang="en-US" altLang="ja-JP" b="1" dirty="0"/>
          </a:p>
          <a:p>
            <a:pPr marL="457200" lvl="1" indent="0">
              <a:buNone/>
            </a:pPr>
            <a:endParaRPr lang="en-US" altLang="ja-JP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126592"/>
            <a:ext cx="4392488" cy="287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126592"/>
            <a:ext cx="4359399" cy="290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367644" y="802556"/>
            <a:ext cx="1909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Peak position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60232" y="802556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Width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1882676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Gaussian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25936" y="2717155"/>
            <a:ext cx="1825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solidFill>
                  <a:srgbClr val="FF0000"/>
                </a:solidFill>
              </a:rPr>
              <a:t>Breit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-Wigner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2843808" y="1201465"/>
            <a:ext cx="487078" cy="6812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965578" y="5220489"/>
            <a:ext cx="2088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err="1"/>
              <a:t>Sekihara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Oset</a:t>
            </a:r>
            <a:r>
              <a:rPr lang="en-US" altLang="ja-JP" sz="1600" dirty="0"/>
              <a:t>, Ramos</a:t>
            </a:r>
            <a:r>
              <a:rPr lang="en-US" altLang="ja-JP" sz="1600" dirty="0" smtClean="0"/>
              <a:t>,</a:t>
            </a:r>
          </a:p>
          <a:p>
            <a:pPr algn="ctr"/>
            <a:r>
              <a:rPr lang="en-US" altLang="ja-JP" sz="1600" dirty="0" smtClean="0"/>
              <a:t>PTEP(2016)123D03</a:t>
            </a:r>
            <a:endParaRPr lang="en-US" altLang="ja-JP" sz="16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6732240" y="4221088"/>
            <a:ext cx="0" cy="557531"/>
          </a:xfrm>
          <a:prstGeom prst="line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6876256" y="4230380"/>
            <a:ext cx="576064" cy="386752"/>
          </a:xfrm>
          <a:prstGeom prst="line">
            <a:avLst/>
          </a:prstGeom>
          <a:ln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513402" y="4742615"/>
            <a:ext cx="50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B.S.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344308" y="4566610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70C0"/>
                </a:solidFill>
              </a:rPr>
              <a:t>QF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950870"/>
              </p:ext>
            </p:extLst>
          </p:nvPr>
        </p:nvGraphicFramePr>
        <p:xfrm>
          <a:off x="3311860" y="764704"/>
          <a:ext cx="1397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数式" r:id="rId6" imgW="1396800" imgH="469800" progId="Equation.3">
                  <p:embed/>
                </p:oleObj>
              </mc:Choice>
              <mc:Fallback>
                <p:oleObj name="数式" r:id="rId6" imgW="139680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11860" y="764704"/>
                        <a:ext cx="1397000" cy="46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90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6" y="620688"/>
            <a:ext cx="5065858" cy="486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Present Status of 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7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896036" y="836712"/>
            <a:ext cx="4247964" cy="47525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b="1" dirty="0" smtClean="0"/>
              <a:t>Exp. </a:t>
            </a:r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CANDIDATES</a:t>
            </a:r>
          </a:p>
          <a:p>
            <a:pPr lvl="1"/>
            <a:r>
              <a:rPr lang="en-US" altLang="ja-JP" b="1" i="1" dirty="0" smtClean="0">
                <a:solidFill>
                  <a:srgbClr val="FF0000"/>
                </a:solidFill>
              </a:rPr>
              <a:t>Upper limit</a:t>
            </a:r>
          </a:p>
          <a:p>
            <a:pPr lvl="2"/>
            <a:r>
              <a:rPr lang="en-US" altLang="ja-JP" dirty="0" smtClean="0"/>
              <a:t>LEPS/HADES</a:t>
            </a:r>
          </a:p>
          <a:p>
            <a:pPr lvl="1"/>
            <a:r>
              <a:rPr lang="en-US" altLang="ja-JP" b="1" i="1" dirty="0" smtClean="0">
                <a:solidFill>
                  <a:srgbClr val="00B0F0"/>
                </a:solidFill>
              </a:rPr>
              <a:t>B.E ~ 10-40 MeV</a:t>
            </a:r>
          </a:p>
          <a:p>
            <a:pPr lvl="2"/>
            <a:r>
              <a:rPr kumimoji="1" lang="en-US" altLang="ja-JP" dirty="0" smtClean="0"/>
              <a:t>E15</a:t>
            </a:r>
            <a:endParaRPr kumimoji="1" lang="en-US" altLang="ja-JP" baseline="30000" dirty="0"/>
          </a:p>
          <a:p>
            <a:pPr lvl="1"/>
            <a:r>
              <a:rPr lang="en-US" altLang="ja-JP" b="1" i="1" dirty="0" smtClean="0">
                <a:solidFill>
                  <a:srgbClr val="0070C0"/>
                </a:solidFill>
              </a:rPr>
              <a:t>B.E. ~ 100 MeV</a:t>
            </a:r>
          </a:p>
          <a:p>
            <a:pPr lvl="2"/>
            <a:r>
              <a:rPr kumimoji="1" lang="en-US" altLang="ja-JP" dirty="0" smtClean="0"/>
              <a:t>FINUDA/DISTO/E27</a:t>
            </a:r>
          </a:p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b="1" dirty="0" err="1" smtClean="0"/>
              <a:t>Theor</a:t>
            </a:r>
            <a:r>
              <a:rPr kumimoji="1" lang="en-US" altLang="ja-JP" b="1" dirty="0" smtClean="0"/>
              <a:t>. calculations.</a:t>
            </a:r>
          </a:p>
          <a:p>
            <a:pPr lvl="1"/>
            <a:r>
              <a:rPr kumimoji="1" lang="en-US" altLang="ja-JP" dirty="0" smtClean="0"/>
              <a:t>Difficult to reproduce deeply bound state using normal </a:t>
            </a:r>
            <a:r>
              <a:rPr kumimoji="1" lang="en-US" altLang="ja-JP" dirty="0" err="1" smtClean="0"/>
              <a:t>K</a:t>
            </a:r>
            <a:r>
              <a:rPr kumimoji="1" lang="en-US" altLang="ja-JP" baseline="30000" dirty="0" err="1" smtClean="0"/>
              <a:t>bar</a:t>
            </a:r>
            <a:r>
              <a:rPr kumimoji="1" lang="en-US" altLang="ja-JP" dirty="0" err="1" smtClean="0"/>
              <a:t>N</a:t>
            </a:r>
            <a:r>
              <a:rPr kumimoji="1" lang="en-US" altLang="ja-JP" dirty="0" smtClean="0"/>
              <a:t> int.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899592" y="3140968"/>
            <a:ext cx="900100" cy="1152128"/>
          </a:xfrm>
          <a:prstGeom prst="round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015716" y="2429272"/>
            <a:ext cx="2016224" cy="1755812"/>
          </a:xfrm>
          <a:prstGeom prst="round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75312" y="4293096"/>
            <a:ext cx="73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51720" y="4185084"/>
            <a:ext cx="195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Phenomenological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81035" y="5553236"/>
            <a:ext cx="6015301" cy="1261884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further understanding: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400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(1405</a:t>
            </a:r>
            <a:r>
              <a:rPr lang="en-US" altLang="ja-JP" sz="2400" b="1" dirty="0">
                <a:solidFill>
                  <a:srgbClr val="FFFF00"/>
                </a:solidFill>
              </a:rPr>
              <a:t>)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production    </a:t>
            </a:r>
            <a:r>
              <a:rPr lang="en-US" altLang="ja-JP" sz="2400" dirty="0" smtClean="0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 </a:t>
            </a:r>
            <a:r>
              <a:rPr lang="en-US" altLang="ja-JP" sz="2400" dirty="0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aseline="30000" dirty="0" smtClean="0">
                <a:solidFill>
                  <a:schemeClr val="bg1"/>
                </a:solidFill>
                <a:latin typeface="Symbol" panose="05050102010706020507" pitchFamily="18" charset="2"/>
              </a:rPr>
              <a:t>*</a:t>
            </a:r>
            <a:r>
              <a:rPr lang="en-US" altLang="ja-JP" sz="2400" dirty="0" smtClean="0">
                <a:solidFill>
                  <a:schemeClr val="bg1"/>
                </a:solidFill>
              </a:rPr>
              <a:t>N doorway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400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pS</a:t>
            </a:r>
            <a:r>
              <a:rPr lang="en-US" altLang="ja-JP" sz="2400" b="1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 </a:t>
            </a:r>
            <a:r>
              <a:rPr lang="en-US" altLang="ja-JP" sz="2400" b="1" dirty="0">
                <a:solidFill>
                  <a:srgbClr val="FFFF00"/>
                </a:solidFill>
              </a:rPr>
              <a:t>decay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channel     </a:t>
            </a:r>
            <a:r>
              <a:rPr lang="en-US" altLang="ja-JP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new info. of </a:t>
            </a:r>
            <a:r>
              <a:rPr lang="en-US" altLang="ja-JP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K</a:t>
            </a:r>
            <a:r>
              <a:rPr lang="en-US" altLang="ja-JP" sz="2400" baseline="30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bar</a:t>
            </a:r>
            <a:r>
              <a:rPr lang="en-US" altLang="ja-JP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NN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799692" y="3212976"/>
            <a:ext cx="72008" cy="19383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>
            <a:glow rad="533400">
              <a:schemeClr val="accent2">
                <a:satMod val="175000"/>
                <a:alpha val="9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4981" y="2636912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E15-2</a:t>
            </a:r>
            <a:r>
              <a:rPr kumimoji="1" lang="en-US" altLang="ja-JP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endParaRPr kumimoji="1" lang="ja-JP" altLang="en-US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55676" y="306896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1"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12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56992"/>
            <a:ext cx="3765730" cy="280928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Summary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-508" y="1196752"/>
            <a:ext cx="9073008" cy="2016000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ja-JP" sz="3800" b="1" dirty="0" smtClean="0"/>
              <a:t>To </a:t>
            </a:r>
            <a:r>
              <a:rPr lang="en-US" altLang="ja-JP" sz="3800" b="1" dirty="0"/>
              <a:t>investigate the </a:t>
            </a:r>
            <a:r>
              <a:rPr lang="en-US" altLang="ja-JP" sz="3800" b="1" dirty="0" err="1"/>
              <a:t>K</a:t>
            </a:r>
            <a:r>
              <a:rPr lang="en-US" altLang="ja-JP" sz="3800" b="1" baseline="30000" dirty="0" err="1"/>
              <a:t>bar</a:t>
            </a:r>
            <a:r>
              <a:rPr lang="en-US" altLang="ja-JP" sz="3800" b="1" dirty="0" err="1"/>
              <a:t>N</a:t>
            </a:r>
            <a:r>
              <a:rPr lang="en-US" altLang="ja-JP" sz="3800" b="1" dirty="0"/>
              <a:t> </a:t>
            </a:r>
            <a:r>
              <a:rPr lang="en-US" altLang="ja-JP" sz="3800" b="1" dirty="0" smtClean="0"/>
              <a:t>interaction,</a:t>
            </a:r>
          </a:p>
          <a:p>
            <a:pPr marL="0" indent="0" algn="ctr">
              <a:buNone/>
            </a:pPr>
            <a:r>
              <a:rPr lang="en-US" altLang="ja-JP" sz="3800" b="1" dirty="0" smtClean="0"/>
              <a:t> v</a:t>
            </a:r>
            <a:r>
              <a:rPr kumimoji="1" lang="en-US" altLang="ja-JP" sz="3800" b="1" dirty="0" smtClean="0"/>
              <a:t>arious experiments are proposed</a:t>
            </a:r>
            <a:r>
              <a:rPr lang="en-US" altLang="ja-JP" sz="3800" b="1" dirty="0" smtClean="0"/>
              <a:t>/conducting </a:t>
            </a:r>
            <a:r>
              <a:rPr lang="en-US" altLang="ja-JP" sz="3800" b="1" dirty="0"/>
              <a:t>at </a:t>
            </a:r>
            <a:r>
              <a:rPr lang="en-US" altLang="ja-JP" sz="3800" b="1" dirty="0" smtClean="0"/>
              <a:t>J-PARC K1.8BR</a:t>
            </a:r>
          </a:p>
          <a:p>
            <a:pPr marL="0" indent="0" algn="ctr">
              <a:buNone/>
            </a:pPr>
            <a:r>
              <a:rPr lang="en-US" altLang="ja-JP" sz="3300" b="1" i="1" dirty="0" smtClean="0">
                <a:solidFill>
                  <a:srgbClr val="0070C0"/>
                </a:solidFill>
              </a:rPr>
              <a:t>- Sensitive in different energy region &amp; isospin -</a:t>
            </a:r>
            <a:endParaRPr lang="en-US" altLang="ja-JP" sz="3300" b="1" i="1" dirty="0">
              <a:solidFill>
                <a:srgbClr val="0070C0"/>
              </a:solidFill>
            </a:endParaRPr>
          </a:p>
        </p:txBody>
      </p:sp>
      <p:sp>
        <p:nvSpPr>
          <p:cNvPr id="10" name="コンテンツ プレースホルダー 6"/>
          <p:cNvSpPr txBox="1">
            <a:spLocks/>
          </p:cNvSpPr>
          <p:nvPr/>
        </p:nvSpPr>
        <p:spPr>
          <a:xfrm>
            <a:off x="1151620" y="3429000"/>
            <a:ext cx="6392734" cy="3320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b="1" dirty="0" smtClean="0"/>
              <a:t>Kaonic-atom: </a:t>
            </a:r>
            <a:r>
              <a:rPr lang="en-US" altLang="ja-JP" sz="3600" b="1" dirty="0" smtClean="0">
                <a:sym typeface="Wingdings" panose="05000000000000000000" pitchFamily="2" charset="2"/>
              </a:rPr>
              <a:t>E62/E57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will start in 2018/2019</a:t>
            </a:r>
          </a:p>
          <a:p>
            <a:r>
              <a:rPr lang="en-US" altLang="ja-JP" sz="3600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3600" b="1" dirty="0" smtClean="0">
                <a:sym typeface="Wingdings" panose="05000000000000000000" pitchFamily="2" charset="2"/>
              </a:rPr>
              <a:t>(1405): E31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1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st</a:t>
            </a:r>
            <a:r>
              <a:rPr lang="en-US" altLang="ja-JP" dirty="0" smtClean="0">
                <a:sym typeface="Wingdings" panose="05000000000000000000" pitchFamily="2" charset="2"/>
              </a:rPr>
              <a:t>: analysis will be finalized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2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nd</a:t>
            </a:r>
            <a:r>
              <a:rPr lang="en-US" altLang="ja-JP" dirty="0" smtClean="0">
                <a:sym typeface="Wingdings" panose="05000000000000000000" pitchFamily="2" charset="2"/>
              </a:rPr>
              <a:t>: will start soon</a:t>
            </a:r>
          </a:p>
          <a:p>
            <a:r>
              <a:rPr lang="en-US" altLang="ja-JP" sz="3600" b="1" dirty="0" err="1" smtClean="0">
                <a:sym typeface="Wingdings" panose="05000000000000000000" pitchFamily="2" charset="2"/>
              </a:rPr>
              <a:t>K</a:t>
            </a:r>
            <a:r>
              <a:rPr lang="en-US" altLang="ja-JP" sz="3600" b="1" baseline="30000" dirty="0" err="1" smtClean="0">
                <a:sym typeface="Wingdings" panose="05000000000000000000" pitchFamily="2" charset="2"/>
              </a:rPr>
              <a:t>bar</a:t>
            </a:r>
            <a:r>
              <a:rPr lang="en-US" altLang="ja-JP" sz="3600" b="1" dirty="0" err="1" smtClean="0">
                <a:sym typeface="Wingdings" panose="05000000000000000000" pitchFamily="2" charset="2"/>
              </a:rPr>
              <a:t>NN</a:t>
            </a:r>
            <a:r>
              <a:rPr lang="en-US" altLang="ja-JP" sz="3600" b="1" dirty="0" smtClean="0">
                <a:sym typeface="Wingdings" panose="05000000000000000000" pitchFamily="2" charset="2"/>
              </a:rPr>
              <a:t>: E15</a:t>
            </a:r>
          </a:p>
          <a:p>
            <a:pPr lvl="1"/>
            <a:r>
              <a:rPr lang="en-US" altLang="ja-JP" dirty="0" smtClean="0"/>
              <a:t>fruitful results were obtained in E15</a:t>
            </a:r>
            <a:r>
              <a:rPr lang="en-US" altLang="ja-JP" baseline="30000" dirty="0" smtClean="0"/>
              <a:t>1st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analysis of E15</a:t>
            </a:r>
            <a:r>
              <a:rPr lang="en-US" altLang="ja-JP" baseline="30000" dirty="0" smtClean="0"/>
              <a:t>2nd</a:t>
            </a:r>
            <a:r>
              <a:rPr lang="en-US" altLang="ja-JP" dirty="0" smtClean="0"/>
              <a:t> data is going on</a:t>
            </a:r>
          </a:p>
          <a:p>
            <a:pPr lvl="1"/>
            <a:r>
              <a:rPr lang="en-US" altLang="ja-JP" dirty="0" smtClean="0"/>
              <a:t>E15</a:t>
            </a:r>
            <a:r>
              <a:rPr lang="en-US" altLang="ja-JP" baseline="30000" dirty="0" smtClean="0"/>
              <a:t>3rd</a:t>
            </a:r>
            <a:r>
              <a:rPr lang="en-US" altLang="ja-JP" dirty="0" smtClean="0"/>
              <a:t> be discussed</a:t>
            </a:r>
            <a:endParaRPr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143508" y="1052736"/>
            <a:ext cx="8892988" cy="2232248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2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The E15/E31 Collaborations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908720"/>
            <a:ext cx="7416316" cy="5850041"/>
          </a:xfrm>
        </p:spPr>
      </p:pic>
    </p:spTree>
    <p:extLst>
      <p:ext uri="{BB962C8B-B14F-4D97-AF65-F5344CB8AC3E}">
        <p14:creationId xmlns:p14="http://schemas.microsoft.com/office/powerpoint/2010/main" val="8125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856" y="28575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8000" b="1" dirty="0" smtClean="0"/>
              <a:t>Spares</a:t>
            </a:r>
            <a:endParaRPr kumimoji="1" lang="ja-JP" altLang="en-US" sz="80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1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r>
              <a:rPr lang="en-US" altLang="ja-JP" b="1" dirty="0" smtClean="0"/>
              <a:t> or NOT? --- Other Possibilities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11" name="コンテンツ プレースホルダー 6"/>
          <p:cNvSpPr>
            <a:spLocks noGrp="1"/>
          </p:cNvSpPr>
          <p:nvPr>
            <p:ph idx="1"/>
          </p:nvPr>
        </p:nvSpPr>
        <p:spPr>
          <a:xfrm>
            <a:off x="457200" y="1467944"/>
            <a:ext cx="8229600" cy="522058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800" b="1" u="sng" dirty="0" smtClean="0">
                <a:latin typeface="Symbol" panose="05050102010706020507" pitchFamily="18" charset="2"/>
              </a:rPr>
              <a:t>L</a:t>
            </a:r>
            <a:r>
              <a:rPr lang="en-US" altLang="ja-JP" sz="2800" b="1" u="sng" dirty="0" smtClean="0"/>
              <a:t>(1405)N bound state</a:t>
            </a:r>
          </a:p>
          <a:p>
            <a:pPr lvl="1"/>
            <a:r>
              <a:rPr lang="en-US" altLang="ja-JP" sz="2400" dirty="0"/>
              <a:t>l</a:t>
            </a:r>
            <a:r>
              <a:rPr lang="en-US" altLang="ja-JP" sz="2400" dirty="0" smtClean="0"/>
              <a:t>oosely-bound system, I=1/2</a:t>
            </a:r>
            <a:r>
              <a:rPr lang="en-US" altLang="ja-JP" sz="2400" dirty="0"/>
              <a:t>, </a:t>
            </a:r>
            <a:r>
              <a:rPr lang="en-US" altLang="ja-JP" sz="2400" dirty="0" err="1" smtClean="0"/>
              <a:t>J</a:t>
            </a:r>
            <a:r>
              <a:rPr lang="en-US" altLang="ja-JP" sz="2400" baseline="30000" dirty="0" err="1" smtClean="0">
                <a:latin typeface="Symbol" panose="05050102010706020507" pitchFamily="18" charset="2"/>
              </a:rPr>
              <a:t>p</a:t>
            </a:r>
            <a:r>
              <a:rPr lang="en-US" altLang="ja-JP" sz="2400" dirty="0" smtClean="0"/>
              <a:t>=0</a:t>
            </a:r>
            <a:r>
              <a:rPr lang="en-US" altLang="ja-JP" sz="2400" baseline="30000" dirty="0" smtClean="0"/>
              <a:t>-</a:t>
            </a:r>
            <a:endParaRPr lang="en-US" altLang="ja-JP" sz="2400" dirty="0" smtClean="0"/>
          </a:p>
          <a:p>
            <a:pPr lvl="1"/>
            <a:r>
              <a:rPr lang="en-US" altLang="ja-JP" sz="2400" dirty="0"/>
              <a:t>various decay </a:t>
            </a:r>
            <a:r>
              <a:rPr lang="en-US" altLang="ja-JP" sz="2400" dirty="0" smtClean="0"/>
              <a:t>modes, </a:t>
            </a:r>
            <a:r>
              <a:rPr lang="en-US" altLang="ja-JP" sz="24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 smtClean="0"/>
              <a:t>N/</a:t>
            </a:r>
            <a:r>
              <a:rPr lang="en-US" altLang="ja-JP" sz="2400" dirty="0" smtClean="0">
                <a:latin typeface="Symbol" panose="05050102010706020507" pitchFamily="18" charset="2"/>
              </a:rPr>
              <a:t>S</a:t>
            </a:r>
            <a:r>
              <a:rPr lang="en-US" altLang="ja-JP" sz="2400" dirty="0" smtClean="0"/>
              <a:t>N/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pS</a:t>
            </a:r>
            <a:r>
              <a:rPr lang="en-US" altLang="ja-JP" sz="2400" dirty="0" err="1" smtClean="0"/>
              <a:t>N</a:t>
            </a:r>
            <a:endParaRPr kumimoji="1" lang="en-US" altLang="ja-JP" sz="2400" dirty="0" smtClean="0"/>
          </a:p>
          <a:p>
            <a:endParaRPr kumimoji="1" lang="en-US" altLang="ja-JP" sz="1700" b="1" u="sng" dirty="0" smtClean="0">
              <a:latin typeface="Symbol" panose="05050102010706020507" pitchFamily="18" charset="2"/>
            </a:endParaRPr>
          </a:p>
          <a:p>
            <a:endParaRPr kumimoji="1" lang="en-US" altLang="ja-JP" sz="3000" b="1" u="sng" dirty="0" smtClean="0">
              <a:latin typeface="Symbol" panose="05050102010706020507" pitchFamily="18" charset="2"/>
            </a:endParaRPr>
          </a:p>
          <a:p>
            <a:r>
              <a:rPr kumimoji="1" lang="en-US" altLang="ja-JP" sz="2800" b="1" u="sng" dirty="0" err="1" smtClean="0">
                <a:latin typeface="Symbol" panose="05050102010706020507" pitchFamily="18" charset="2"/>
              </a:rPr>
              <a:t>pL</a:t>
            </a:r>
            <a:r>
              <a:rPr kumimoji="1" lang="en-US" altLang="ja-JP" sz="2800" b="1" u="sng" dirty="0" err="1" smtClean="0"/>
              <a:t>N-</a:t>
            </a:r>
            <a:r>
              <a:rPr kumimoji="1" lang="en-US" altLang="ja-JP" sz="2800" b="1" u="sng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2800" b="1" u="sng" dirty="0" err="1" smtClean="0"/>
              <a:t>N</a:t>
            </a:r>
            <a:r>
              <a:rPr kumimoji="1" lang="en-US" altLang="ja-JP" sz="2800" b="1" u="sng" dirty="0" smtClean="0"/>
              <a:t> </a:t>
            </a:r>
            <a:r>
              <a:rPr kumimoji="1" lang="en-US" altLang="ja-JP" sz="2800" b="1" u="sng" dirty="0" err="1" smtClean="0"/>
              <a:t>dibaryon</a:t>
            </a:r>
            <a:endParaRPr kumimoji="1" lang="en-US" altLang="ja-JP" sz="2800" b="1" u="sng" dirty="0" smtClean="0"/>
          </a:p>
          <a:p>
            <a:pPr lvl="1"/>
            <a:r>
              <a:rPr kumimoji="1" lang="en-US" altLang="ja-JP" sz="2400" dirty="0" smtClean="0"/>
              <a:t>structure near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2400" dirty="0" err="1" smtClean="0"/>
              <a:t>N</a:t>
            </a:r>
            <a:r>
              <a:rPr lang="en-US" altLang="ja-JP" sz="2400" dirty="0" smtClean="0"/>
              <a:t> threshold</a:t>
            </a:r>
          </a:p>
          <a:p>
            <a:pPr lvl="1"/>
            <a:r>
              <a:rPr lang="en-US" altLang="ja-JP" sz="2400" dirty="0" smtClean="0"/>
              <a:t>I=3/2</a:t>
            </a:r>
            <a:r>
              <a:rPr lang="en-US" altLang="ja-JP" sz="2400" dirty="0"/>
              <a:t>, </a:t>
            </a:r>
            <a:r>
              <a:rPr lang="en-US" altLang="ja-JP" sz="2400" dirty="0" err="1" smtClean="0"/>
              <a:t>J</a:t>
            </a:r>
            <a:r>
              <a:rPr lang="en-US" altLang="ja-JP" sz="2400" baseline="30000" dirty="0" err="1" smtClean="0">
                <a:latin typeface="Symbol" panose="05050102010706020507" pitchFamily="18" charset="2"/>
              </a:rPr>
              <a:t>p</a:t>
            </a:r>
            <a:r>
              <a:rPr lang="en-US" altLang="ja-JP" sz="2400" dirty="0" smtClean="0"/>
              <a:t>=2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 no </a:t>
            </a:r>
            <a:r>
              <a:rPr lang="en-US" altLang="ja-JP" sz="24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p</a:t>
            </a:r>
            <a:r>
              <a:rPr lang="en-US" altLang="ja-JP" sz="2400" dirty="0" smtClean="0">
                <a:sym typeface="Wingdings" panose="05000000000000000000" pitchFamily="2" charset="2"/>
              </a:rPr>
              <a:t> decay (I=1/2)?</a:t>
            </a:r>
            <a:endParaRPr kumimoji="1" lang="en-US" altLang="ja-JP" sz="2400" dirty="0" smtClean="0"/>
          </a:p>
          <a:p>
            <a:r>
              <a:rPr kumimoji="1" lang="en-US" altLang="ja-JP" sz="2800" b="1" u="sng" dirty="0" smtClean="0"/>
              <a:t>Double-pole </a:t>
            </a:r>
            <a:r>
              <a:rPr kumimoji="1" lang="en-US" altLang="ja-JP" sz="2800" b="1" u="sng" dirty="0" err="1" smtClean="0"/>
              <a:t>K</a:t>
            </a:r>
            <a:r>
              <a:rPr kumimoji="1" lang="en-US" altLang="ja-JP" sz="2800" b="1" u="sng" baseline="30000" dirty="0" err="1" smtClean="0"/>
              <a:t>bar</a:t>
            </a:r>
            <a:r>
              <a:rPr kumimoji="1" lang="en-US" altLang="ja-JP" sz="2800" b="1" u="sng" dirty="0" err="1" smtClean="0"/>
              <a:t>NN</a:t>
            </a:r>
            <a:endParaRPr kumimoji="1" lang="en-US" altLang="ja-JP" sz="2800" b="1" u="sng" dirty="0" smtClean="0"/>
          </a:p>
          <a:p>
            <a:pPr lvl="1"/>
            <a:r>
              <a:rPr lang="en-US" altLang="ja-JP" sz="2400" dirty="0" smtClean="0"/>
              <a:t>loosely-bound </a:t>
            </a:r>
            <a:r>
              <a:rPr lang="en-US" altLang="ja-JP" sz="2400" dirty="0" err="1" smtClean="0"/>
              <a:t>K</a:t>
            </a:r>
            <a:r>
              <a:rPr lang="en-US" altLang="ja-JP" sz="2400" baseline="30000" dirty="0" err="1" smtClean="0"/>
              <a:t>bar</a:t>
            </a:r>
            <a:r>
              <a:rPr lang="en-US" altLang="ja-JP" sz="2400" dirty="0" err="1" smtClean="0"/>
              <a:t>NN</a:t>
            </a:r>
            <a:r>
              <a:rPr lang="en-US" altLang="ja-JP" sz="2400" dirty="0" smtClean="0"/>
              <a:t>, &amp;</a:t>
            </a:r>
          </a:p>
          <a:p>
            <a:pPr lvl="1"/>
            <a:r>
              <a:rPr lang="en-US" altLang="ja-JP" sz="2400" dirty="0" smtClean="0"/>
              <a:t>broad </a:t>
            </a:r>
            <a:r>
              <a:rPr lang="en-US" altLang="ja-JP" sz="2400" dirty="0"/>
              <a:t>resonance near the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pS</a:t>
            </a:r>
            <a:r>
              <a:rPr lang="en-US" altLang="ja-JP" sz="2400" dirty="0" err="1" smtClean="0"/>
              <a:t>N</a:t>
            </a:r>
            <a:r>
              <a:rPr lang="en-US" altLang="ja-JP" sz="2400" dirty="0" smtClean="0"/>
              <a:t> threshold </a:t>
            </a:r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pS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N</a:t>
            </a:r>
            <a:r>
              <a:rPr lang="en-US" altLang="ja-JP" sz="2400" dirty="0" smtClean="0">
                <a:sym typeface="Wingdings" panose="05000000000000000000" pitchFamily="2" charset="2"/>
              </a:rPr>
              <a:t> decay</a:t>
            </a:r>
            <a:endParaRPr lang="en-US" altLang="ja-JP" sz="2400" dirty="0"/>
          </a:p>
          <a:p>
            <a:r>
              <a:rPr lang="en-US" altLang="ja-JP" sz="2800" b="1" u="sng" dirty="0"/>
              <a:t>Partial restoration of Chiral </a:t>
            </a:r>
            <a:r>
              <a:rPr lang="en-US" altLang="ja-JP" sz="2800" b="1" u="sng" dirty="0" smtClean="0"/>
              <a:t>symmetry</a:t>
            </a:r>
          </a:p>
          <a:p>
            <a:pPr lvl="1"/>
            <a:r>
              <a:rPr lang="en-US" altLang="ja-JP" sz="2400" dirty="0" smtClean="0"/>
              <a:t>enhancement </a:t>
            </a:r>
            <a:r>
              <a:rPr lang="en-US" altLang="ja-JP" sz="2400" dirty="0"/>
              <a:t>of the </a:t>
            </a:r>
            <a:r>
              <a:rPr lang="en-US" altLang="ja-JP" sz="2400" dirty="0" err="1" smtClean="0"/>
              <a:t>K</a:t>
            </a:r>
            <a:r>
              <a:rPr lang="en-US" altLang="ja-JP" sz="2400" baseline="30000" dirty="0" err="1" smtClean="0"/>
              <a:t>bar</a:t>
            </a:r>
            <a:r>
              <a:rPr lang="en-US" altLang="ja-JP" sz="2400" dirty="0" err="1" smtClean="0"/>
              <a:t>N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interaction in dense </a:t>
            </a:r>
            <a:r>
              <a:rPr lang="en-US" altLang="ja-JP" sz="2400" dirty="0" smtClean="0"/>
              <a:t>nuclei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56076" y="3429000"/>
            <a:ext cx="388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altLang="ja-JP" b="1" dirty="0"/>
              <a:t>H. Garcilazo, A. Gal, </a:t>
            </a:r>
            <a:r>
              <a:rPr lang="es-ES" altLang="ja-JP" b="1" dirty="0" smtClean="0"/>
              <a:t>NPA897(2013)167.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85190" y="1503948"/>
            <a:ext cx="3418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ja-JP" b="1" dirty="0"/>
              <a:t>T. Uchino et al., </a:t>
            </a:r>
            <a:r>
              <a:rPr lang="fr-FR" altLang="ja-JP" b="1" dirty="0" smtClean="0"/>
              <a:t>NPA868(2011)53.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68224" y="4627004"/>
            <a:ext cx="4612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ja-JP" b="1" dirty="0"/>
              <a:t>A. Dote, T. Inoue, T. Myo, PTEP (2015) 043D02.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36918" y="6516052"/>
            <a:ext cx="641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S. Maeda, Y. Akaishi, T. Yamazaki, </a:t>
            </a:r>
            <a:r>
              <a:rPr lang="en-US" altLang="ja-JP" b="1" dirty="0" smtClean="0"/>
              <a:t>Proc</a:t>
            </a:r>
            <a:r>
              <a:rPr lang="en-US" altLang="ja-JP" b="1" dirty="0"/>
              <a:t>. </a:t>
            </a:r>
            <a:r>
              <a:rPr lang="en-US" altLang="ja-JP" b="1" dirty="0" err="1"/>
              <a:t>Jpn</a:t>
            </a:r>
            <a:r>
              <a:rPr lang="en-US" altLang="ja-JP" b="1" dirty="0"/>
              <a:t>. Acad., </a:t>
            </a:r>
            <a:r>
              <a:rPr lang="en-US" altLang="ja-JP" b="1" dirty="0" smtClean="0"/>
              <a:t>B89(2013)418.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2743" y="908720"/>
            <a:ext cx="5201167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structure near 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8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threshold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2743" y="2852936"/>
            <a:ext cx="4845301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structure near 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pS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threshold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0192" y="38970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36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2592288"/>
          </a:xfrm>
        </p:spPr>
        <p:txBody>
          <a:bodyPr>
            <a:normAutofit/>
          </a:bodyPr>
          <a:lstStyle/>
          <a:p>
            <a:r>
              <a:rPr kumimoji="1" lang="en-US" altLang="ja-JP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 </a:t>
            </a:r>
            <a:r>
              <a:rPr lang="en-US" altLang="ja-JP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</a:t>
            </a:r>
            <a:endParaRPr kumimoji="1"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3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4845743" y="1682493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2400" dirty="0" smtClean="0"/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1"/>
          <a:stretch/>
        </p:blipFill>
        <p:spPr bwMode="auto">
          <a:xfrm>
            <a:off x="0" y="3260274"/>
            <a:ext cx="4968552" cy="326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</a:t>
            </a:r>
            <a:r>
              <a:rPr lang="en-US" altLang="ja-JP" b="1" dirty="0" smtClean="0"/>
              <a:t> Interaction below the threshold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71500" y="1412776"/>
            <a:ext cx="4824536" cy="226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863" indent="-446088">
              <a:buFont typeface="Wingdings" panose="05000000000000000000" pitchFamily="2" charset="2"/>
              <a:buChar char="ü"/>
            </a:pPr>
            <a:r>
              <a:rPr lang="en-US" altLang="ja-JP" sz="2600" dirty="0" smtClean="0">
                <a:latin typeface="Symbol" panose="05050102010706020507" pitchFamily="18" charset="2"/>
              </a:rPr>
              <a:t>L</a:t>
            </a:r>
            <a:r>
              <a:rPr lang="en-US" altLang="ja-JP" sz="2600" dirty="0" smtClean="0"/>
              <a:t>(1405) plays an important role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3852428" y="4340394"/>
            <a:ext cx="0" cy="136815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528392" y="407384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1600" b="1" i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kumimoji="1" lang="en-US" altLang="ja-JP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kumimoji="1" lang="ja-JP" alt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214510" y="1574481"/>
                <a:ext cx="1013674" cy="61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𝑃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510" y="1574481"/>
                <a:ext cx="1013674" cy="6135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6264188" y="1601774"/>
            <a:ext cx="298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ja-JP" sz="1600" dirty="0"/>
              <a:t>Moriya et al</a:t>
            </a:r>
            <a:r>
              <a:rPr lang="nb-NO" altLang="ja-JP" sz="1600" dirty="0" smtClean="0"/>
              <a:t>., </a:t>
            </a:r>
            <a:r>
              <a:rPr lang="nb-NO" altLang="ja-JP" sz="1600" dirty="0"/>
              <a:t>(CLAS </a:t>
            </a:r>
            <a:r>
              <a:rPr lang="nb-NO" altLang="ja-JP" sz="1600" dirty="0" smtClean="0"/>
              <a:t>Coll.),</a:t>
            </a:r>
          </a:p>
          <a:p>
            <a:r>
              <a:rPr lang="nb-NO" altLang="ja-JP" sz="1600" dirty="0" smtClean="0"/>
              <a:t>Phys</a:t>
            </a:r>
            <a:r>
              <a:rPr lang="nb-NO" altLang="ja-JP" sz="1600" dirty="0"/>
              <a:t>. Rev. Lett. </a:t>
            </a:r>
            <a:r>
              <a:rPr lang="nb-NO" altLang="ja-JP" sz="1600" dirty="0" smtClean="0"/>
              <a:t>112(2014)082004.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817098" y="2294561"/>
            <a:ext cx="3823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2400" dirty="0" err="1" smtClean="0"/>
              <a:t>K</a:t>
            </a:r>
            <a:r>
              <a:rPr kumimoji="1" lang="en-US" altLang="ja-JP" sz="2400" baseline="30000" dirty="0" err="1" smtClean="0"/>
              <a:t>bar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dirty="0" smtClean="0"/>
              <a:t> molecular from LQCD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03221" y="2700209"/>
            <a:ext cx="2941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ja-JP" sz="1600" dirty="0"/>
              <a:t>J.M.M. Hall et al</a:t>
            </a:r>
            <a:r>
              <a:rPr lang="nb-NO" altLang="ja-JP" sz="1600" dirty="0" smtClean="0"/>
              <a:t>.,</a:t>
            </a:r>
          </a:p>
          <a:p>
            <a:r>
              <a:rPr lang="nb-NO" altLang="ja-JP" sz="1600" dirty="0" smtClean="0"/>
              <a:t>Phys</a:t>
            </a:r>
            <a:r>
              <a:rPr lang="nb-NO" altLang="ja-JP" sz="1600" dirty="0"/>
              <a:t>. Rev. Lett. </a:t>
            </a:r>
            <a:r>
              <a:rPr lang="nb-NO" altLang="ja-JP" sz="1600" dirty="0" smtClean="0"/>
              <a:t>114(2015)132002</a:t>
            </a:r>
            <a:r>
              <a:rPr lang="nb-NO" altLang="ja-JP" sz="1600" dirty="0"/>
              <a:t>.</a:t>
            </a:r>
            <a:endParaRPr kumimoji="1" lang="ja-JP" alt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94" y="3414622"/>
            <a:ext cx="4280659" cy="278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角丸四角形 15"/>
          <p:cNvSpPr/>
          <p:nvPr/>
        </p:nvSpPr>
        <p:spPr>
          <a:xfrm>
            <a:off x="3167844" y="4489757"/>
            <a:ext cx="612068" cy="1146781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  <a:effectLst>
            <a:glow rad="228600">
              <a:srgbClr val="00B050">
                <a:alpha val="40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899592" y="3112313"/>
            <a:ext cx="3826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dirty="0" err="1" smtClean="0"/>
              <a:t>S.Ohnish</a:t>
            </a:r>
            <a:r>
              <a:rPr lang="en-US" altLang="ja-JP" dirty="0" smtClean="0"/>
              <a:t> </a:t>
            </a:r>
            <a:r>
              <a:rPr lang="en-US" altLang="ja-JP" dirty="0"/>
              <a:t>et al</a:t>
            </a:r>
            <a:r>
              <a:rPr lang="en-US" altLang="ja-JP" dirty="0" smtClean="0"/>
              <a:t>.,PRC93(2016)</a:t>
            </a:r>
            <a:r>
              <a:rPr lang="en-US" altLang="ja-JP" dirty="0"/>
              <a:t> 025207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271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22" y="865991"/>
            <a:ext cx="4378077" cy="364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Recent Measurement at LEPS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-508" y="1304764"/>
            <a:ext cx="5220580" cy="4925144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Inclusive</a:t>
            </a:r>
            <a:r>
              <a:rPr kumimoji="1" lang="en-US" altLang="ja-JP" dirty="0" smtClean="0"/>
              <a:t> d(</a:t>
            </a:r>
            <a:r>
              <a:rPr kumimoji="1" lang="en-US" altLang="ja-JP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K</a:t>
            </a:r>
            <a:r>
              <a:rPr kumimoji="1" lang="en-US" altLang="ja-JP" baseline="30000" dirty="0" err="1" smtClean="0"/>
              <a:t>+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)X</a:t>
            </a:r>
          </a:p>
          <a:p>
            <a:pPr lvl="1"/>
            <a:r>
              <a:rPr kumimoji="1" lang="en-US" altLang="ja-JP" dirty="0" err="1" smtClean="0"/>
              <a:t>E</a:t>
            </a:r>
            <a:r>
              <a:rPr kumimoji="1" lang="en-US" altLang="ja-JP" baseline="-25000" dirty="0" err="1" smtClean="0">
                <a:latin typeface="Symbol" panose="05050102010706020507" pitchFamily="18" charset="2"/>
              </a:rPr>
              <a:t>g</a:t>
            </a:r>
            <a:r>
              <a:rPr kumimoji="1" lang="en-US" altLang="ja-JP" dirty="0" smtClean="0"/>
              <a:t> = 1.5-2.4 GeV</a:t>
            </a:r>
          </a:p>
          <a:p>
            <a:pPr lvl="1"/>
            <a:r>
              <a:rPr lang="en-US" altLang="ja-JP" dirty="0" err="1" smtClean="0"/>
              <a:t>cos</a:t>
            </a:r>
            <a:r>
              <a:rPr lang="en-US" altLang="ja-JP" dirty="0" err="1" smtClean="0">
                <a:latin typeface="Symbol" panose="05050102010706020507" pitchFamily="18" charset="2"/>
              </a:rPr>
              <a:t>q</a:t>
            </a:r>
            <a:r>
              <a:rPr lang="en-US" altLang="ja-JP" baseline="30000" dirty="0" err="1" smtClean="0"/>
              <a:t>lab</a:t>
            </a:r>
            <a:r>
              <a:rPr lang="en-US" altLang="ja-JP" baseline="-25000" dirty="0" err="1" smtClean="0"/>
              <a:t>K</a:t>
            </a:r>
            <a:r>
              <a:rPr lang="en-US" altLang="ja-JP" baseline="-25000" dirty="0" smtClean="0"/>
              <a:t>+/</a:t>
            </a:r>
            <a:r>
              <a:rPr lang="en-US" altLang="ja-JP" baseline="-25000" dirty="0" smtClean="0">
                <a:latin typeface="Symbol" panose="05050102010706020507" pitchFamily="18" charset="2"/>
              </a:rPr>
              <a:t>p</a:t>
            </a:r>
            <a:r>
              <a:rPr lang="en-US" altLang="ja-JP" baseline="-25000" dirty="0" smtClean="0"/>
              <a:t>-</a:t>
            </a:r>
            <a:r>
              <a:rPr lang="en-US" altLang="ja-JP" dirty="0" smtClean="0"/>
              <a:t> &gt; 0.95 </a:t>
            </a:r>
            <a:endParaRPr kumimoji="1" lang="en-US" altLang="ja-JP" dirty="0" smtClean="0"/>
          </a:p>
          <a:p>
            <a:pPr lvl="1"/>
            <a:r>
              <a:rPr kumimoji="1" lang="en-US" altLang="ja-JP" dirty="0" err="1" smtClean="0">
                <a:latin typeface="Symbol" panose="05050102010706020507" pitchFamily="18" charset="2"/>
              </a:rPr>
              <a:t>s</a:t>
            </a:r>
            <a:r>
              <a:rPr kumimoji="1" lang="en-US" altLang="ja-JP" baseline="-25000" dirty="0" err="1" smtClean="0"/>
              <a:t>MM</a:t>
            </a:r>
            <a:r>
              <a:rPr kumimoji="1" lang="en-US" altLang="ja-JP" dirty="0" smtClean="0"/>
              <a:t> ~ 10 MeV</a:t>
            </a:r>
          </a:p>
          <a:p>
            <a:pPr lvl="1"/>
            <a:endParaRPr kumimoji="1" lang="en-US" altLang="ja-JP" sz="1200" dirty="0" smtClean="0"/>
          </a:p>
          <a:p>
            <a:r>
              <a:rPr lang="en-US" altLang="ja-JP" dirty="0"/>
              <a:t>BG: </a:t>
            </a:r>
            <a:r>
              <a:rPr lang="en-US" altLang="ja-JP" dirty="0" err="1" smtClean="0">
                <a:latin typeface="Symbol" panose="05050102010706020507" pitchFamily="18" charset="2"/>
              </a:rPr>
              <a:t>g</a:t>
            </a:r>
            <a:r>
              <a:rPr lang="en-US" altLang="ja-JP" dirty="0" err="1" smtClean="0"/>
              <a:t>N</a:t>
            </a:r>
            <a:r>
              <a:rPr lang="en-US" altLang="ja-JP" dirty="0" err="1" smtClean="0">
                <a:sym typeface="Wingdings" panose="05000000000000000000" pitchFamily="2" charset="2"/>
              </a:rPr>
              <a:t></a:t>
            </a:r>
            <a:r>
              <a:rPr lang="en-US" altLang="ja-JP" dirty="0" err="1">
                <a:sym typeface="Wingdings" panose="05000000000000000000" pitchFamily="2" charset="2"/>
              </a:rPr>
              <a:t>K</a:t>
            </a:r>
            <a:r>
              <a:rPr lang="en-US" altLang="ja-JP" baseline="30000" dirty="0" err="1">
                <a:sym typeface="Wingdings" panose="05000000000000000000" pitchFamily="2" charset="2"/>
              </a:rPr>
              <a:t>+</a:t>
            </a:r>
            <a:r>
              <a:rPr lang="en-US" altLang="ja-JP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baseline="30000" dirty="0" err="1">
                <a:sym typeface="Wingdings" panose="05000000000000000000" pitchFamily="2" charset="2"/>
              </a:rPr>
              <a:t>-</a:t>
            </a:r>
            <a:r>
              <a:rPr lang="en-US" altLang="ja-JP" dirty="0" err="1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dirty="0">
                <a:sym typeface="Wingdings" panose="05000000000000000000" pitchFamily="2" charset="2"/>
              </a:rPr>
              <a:t>/</a:t>
            </a:r>
            <a:r>
              <a:rPr lang="en-US" altLang="ja-JP" dirty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dirty="0">
                <a:sym typeface="Wingdings" panose="05000000000000000000" pitchFamily="2" charset="2"/>
              </a:rPr>
              <a:t>/</a:t>
            </a:r>
            <a:r>
              <a:rPr lang="en-US" altLang="ja-JP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dirty="0">
                <a:sym typeface="Wingdings" panose="05000000000000000000" pitchFamily="2" charset="2"/>
              </a:rPr>
              <a:t>(1520)</a:t>
            </a:r>
            <a:endParaRPr lang="en-US" altLang="ja-JP" dirty="0"/>
          </a:p>
          <a:p>
            <a:pPr lvl="1"/>
            <a:endParaRPr kumimoji="1" lang="en-US" altLang="ja-JP" sz="1200" dirty="0" smtClean="0"/>
          </a:p>
          <a:p>
            <a:r>
              <a:rPr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peak structure</a:t>
            </a:r>
          </a:p>
          <a:p>
            <a:pPr lvl="1"/>
            <a:r>
              <a:rPr kumimoji="1" lang="en-US" altLang="ja-JP" dirty="0" smtClean="0"/>
              <a:t>U.L.: 0.17-2.9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dirty="0" err="1" smtClean="0"/>
              <a:t>b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kumimoji="1" lang="en-US" altLang="ja-JP" dirty="0" smtClean="0"/>
              <a:t>   (= 1.5-26% CS of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g</a:t>
            </a:r>
            <a:r>
              <a:rPr kumimoji="1" lang="en-US" altLang="ja-JP" dirty="0" err="1" smtClean="0"/>
              <a:t>d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K</a:t>
            </a:r>
            <a:r>
              <a:rPr kumimoji="1" lang="en-US" altLang="ja-JP" baseline="30000" dirty="0" err="1" smtClean="0">
                <a:sym typeface="Wingdings" panose="05000000000000000000" pitchFamily="2" charset="2"/>
              </a:rPr>
              <a:t>+</a:t>
            </a:r>
            <a:r>
              <a:rPr kumimoji="1"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kumimoji="1" lang="en-US" altLang="ja-JP" baseline="30000" dirty="0" err="1" smtClean="0">
                <a:sym typeface="Wingdings" panose="05000000000000000000" pitchFamily="2" charset="2"/>
              </a:rPr>
              <a:t>-</a:t>
            </a:r>
            <a:r>
              <a:rPr kumimoji="1" lang="en-US" altLang="ja-JP" dirty="0" err="1" smtClean="0"/>
              <a:t>Y</a:t>
            </a:r>
            <a:r>
              <a:rPr kumimoji="1" lang="en-US" altLang="ja-JP" dirty="0" smtClean="0"/>
              <a:t>)</a:t>
            </a:r>
          </a:p>
          <a:p>
            <a:pPr lvl="2"/>
            <a:endParaRPr kumimoji="1" lang="en-US" altLang="ja-JP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4530627"/>
            <a:ext cx="3516764" cy="232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コネクタ 7"/>
          <p:cNvCxnSpPr/>
          <p:nvPr/>
        </p:nvCxnSpPr>
        <p:spPr>
          <a:xfrm flipH="1">
            <a:off x="5904148" y="4149080"/>
            <a:ext cx="828092" cy="4680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7524328" y="4149080"/>
            <a:ext cx="1188132" cy="468052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7488324" y="2456892"/>
            <a:ext cx="0" cy="1692188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912260" y="219557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872716"/>
            <a:ext cx="481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A.O. </a:t>
            </a:r>
            <a:r>
              <a:rPr lang="en-US" altLang="ja-JP" b="1" dirty="0" err="1"/>
              <a:t>Tokiyasu</a:t>
            </a:r>
            <a:r>
              <a:rPr lang="en-US" altLang="ja-JP" b="1" dirty="0"/>
              <a:t> et al., Phys. Lett. B 728 (2014) </a:t>
            </a:r>
            <a:r>
              <a:rPr lang="en-US" altLang="ja-JP" b="1" dirty="0" smtClean="0"/>
              <a:t>616.</a:t>
            </a:r>
            <a:endParaRPr kumimoji="1" lang="ja-JP" altLang="en-US" b="1" dirty="0"/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8748464" y="4617132"/>
            <a:ext cx="0" cy="1944216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68324" y="6228601"/>
            <a:ext cx="5062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 </a:t>
            </a:r>
            <a:r>
              <a:rPr kumimoji="1" lang="en-US" altLang="ja-JP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LEPS2 (4</a:t>
            </a:r>
            <a:r>
              <a:rPr kumimoji="1" lang="en-US" altLang="ja-JP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kumimoji="1" lang="en-US" altLang="ja-JP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measurement)</a:t>
            </a:r>
            <a:endParaRPr kumimoji="1" lang="ja-JP" altLang="en-US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5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74" y="872716"/>
            <a:ext cx="472264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Recent Measurement at HADES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42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6512" y="872716"/>
            <a:ext cx="474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altLang="ja-JP" b="1" dirty="0"/>
              <a:t>G. Agakishiev et al., Phys. Lett. B 742 (2015</a:t>
            </a:r>
            <a:r>
              <a:rPr lang="nb-NO" altLang="ja-JP" b="1" dirty="0" smtClean="0"/>
              <a:t>) 242</a:t>
            </a:r>
            <a:endParaRPr kumimoji="1" lang="ja-JP" altLang="en-US" b="1" dirty="0"/>
          </a:p>
        </p:txBody>
      </p:sp>
      <p:sp>
        <p:nvSpPr>
          <p:cNvPr id="8" name="コンテンツ プレースホルダー 3"/>
          <p:cNvSpPr>
            <a:spLocks noGrp="1"/>
          </p:cNvSpPr>
          <p:nvPr>
            <p:ph idx="1"/>
          </p:nvPr>
        </p:nvSpPr>
        <p:spPr>
          <a:xfrm>
            <a:off x="-36512" y="1268760"/>
            <a:ext cx="4535997" cy="4889140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pp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p</a:t>
            </a:r>
            <a:r>
              <a:rPr kumimoji="1"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dirty="0" err="1">
                <a:sym typeface="Wingdings" panose="05000000000000000000" pitchFamily="2" charset="2"/>
              </a:rPr>
              <a:t>K</a:t>
            </a:r>
            <a:r>
              <a:rPr lang="en-US" altLang="ja-JP" baseline="30000" dirty="0">
                <a:sym typeface="Wingdings" panose="05000000000000000000" pitchFamily="2" charset="2"/>
              </a:rPr>
              <a:t>+</a:t>
            </a:r>
            <a:endParaRPr kumimoji="1" lang="en-US" altLang="ja-JP" baseline="30000" dirty="0" smtClean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 lvl="1"/>
            <a:r>
              <a:rPr lang="en-US" altLang="ja-JP" dirty="0" smtClean="0"/>
              <a:t>E = 3.5 GeV</a:t>
            </a:r>
            <a:endParaRPr kumimoji="1" lang="en-US" altLang="ja-JP" dirty="0" smtClean="0"/>
          </a:p>
          <a:p>
            <a:endParaRPr kumimoji="1" lang="en-US" altLang="ja-JP" sz="1300" dirty="0" smtClean="0"/>
          </a:p>
          <a:p>
            <a:r>
              <a:rPr lang="en-US" altLang="ja-JP" dirty="0"/>
              <a:t>Bonn–</a:t>
            </a:r>
            <a:r>
              <a:rPr lang="en-US" altLang="ja-JP" dirty="0" err="1"/>
              <a:t>Gatchina</a:t>
            </a:r>
            <a:r>
              <a:rPr lang="en-US" altLang="ja-JP" dirty="0"/>
              <a:t> PWA 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/>
              <a:t>Well reproduces the data with N* resonances</a:t>
            </a:r>
          </a:p>
          <a:p>
            <a:pPr lvl="2"/>
            <a:r>
              <a:rPr lang="en-US" altLang="ja-JP" dirty="0" err="1" smtClean="0"/>
              <a:t>pp</a:t>
            </a:r>
            <a:r>
              <a:rPr lang="en-US" altLang="ja-JP" dirty="0" err="1" smtClean="0">
                <a:sym typeface="Wingdings" panose="05000000000000000000" pitchFamily="2" charset="2"/>
              </a:rPr>
              <a:t>pN</a:t>
            </a:r>
            <a:r>
              <a:rPr lang="en-US" altLang="ja-JP" dirty="0" smtClean="0">
                <a:sym typeface="Wingdings" panose="05000000000000000000" pitchFamily="2" charset="2"/>
              </a:rPr>
              <a:t>*</a:t>
            </a:r>
            <a:r>
              <a:rPr lang="en-US" altLang="ja-JP" dirty="0" err="1" smtClean="0">
                <a:sym typeface="Wingdings" panose="05000000000000000000" pitchFamily="2" charset="2"/>
              </a:rPr>
              <a:t>p</a:t>
            </a:r>
            <a:r>
              <a:rPr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dirty="0" err="1">
                <a:sym typeface="Wingdings" panose="05000000000000000000" pitchFamily="2" charset="2"/>
              </a:rPr>
              <a:t>K</a:t>
            </a:r>
            <a:r>
              <a:rPr lang="en-US" altLang="ja-JP" baseline="30000" dirty="0">
                <a:sym typeface="Wingdings" panose="05000000000000000000" pitchFamily="2" charset="2"/>
              </a:rPr>
              <a:t>+</a:t>
            </a:r>
            <a:endParaRPr lang="en-US" altLang="ja-JP" baseline="30000" dirty="0" smtClean="0">
              <a:latin typeface="Symbol" panose="05050102010706020507" pitchFamily="18" charset="2"/>
            </a:endParaRPr>
          </a:p>
          <a:p>
            <a:endParaRPr lang="en-US" altLang="ja-JP" sz="1300" dirty="0" smtClean="0"/>
          </a:p>
          <a:p>
            <a:r>
              <a:rPr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peak structure</a:t>
            </a:r>
          </a:p>
          <a:p>
            <a:pPr lvl="1"/>
            <a:r>
              <a:rPr kumimoji="1" lang="en-US" altLang="ja-JP" dirty="0" smtClean="0"/>
              <a:t>U.L.: 0.7-4.2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dirty="0" err="1" smtClean="0"/>
              <a:t>b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kumimoji="1" lang="en-US" altLang="ja-JP" dirty="0" smtClean="0"/>
              <a:t>	(= 2-12% CS of </a:t>
            </a:r>
            <a:r>
              <a:rPr kumimoji="1" lang="en-US" altLang="ja-JP" dirty="0" err="1" smtClean="0"/>
              <a:t>pp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pK</a:t>
            </a:r>
            <a:r>
              <a:rPr kumimoji="1" lang="en-US" altLang="ja-JP" baseline="30000" dirty="0" err="1" smtClean="0">
                <a:sym typeface="Wingdings" panose="05000000000000000000" pitchFamily="2" charset="2"/>
              </a:rPr>
              <a:t>+</a:t>
            </a:r>
            <a:r>
              <a:rPr kumimoji="1"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en-US" altLang="ja-JP" b="1" dirty="0">
                <a:latin typeface="Symbol" panose="05050102010706020507" pitchFamily="18" charset="2"/>
              </a:rPr>
              <a:t>L</a:t>
            </a:r>
            <a:r>
              <a:rPr lang="en-US" altLang="ja-JP" b="1" dirty="0"/>
              <a:t>(1405) production = 9.2 </a:t>
            </a:r>
            <a:r>
              <a:rPr lang="en-US" altLang="ja-JP" b="1" dirty="0" err="1" smtClean="0">
                <a:latin typeface="Symbol" panose="05050102010706020507" pitchFamily="18" charset="2"/>
              </a:rPr>
              <a:t>m</a:t>
            </a:r>
            <a:r>
              <a:rPr lang="en-US" altLang="ja-JP" b="1" dirty="0" err="1" smtClean="0"/>
              <a:t>b</a:t>
            </a:r>
            <a:endParaRPr kumimoji="1" lang="en-US" altLang="ja-JP" dirty="0" smtClean="0"/>
          </a:p>
          <a:p>
            <a:pPr marL="457200" lvl="1" indent="0">
              <a:buNone/>
            </a:pPr>
            <a:endParaRPr kumimoji="1" lang="en-US" altLang="ja-JP" sz="2100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kumimoji="1" lang="en-US" altLang="ja-JP" dirty="0" smtClean="0">
                <a:sym typeface="Wingdings" panose="05000000000000000000" pitchFamily="2" charset="2"/>
              </a:rPr>
              <a:t>   </a:t>
            </a:r>
            <a:r>
              <a:rPr kumimoji="1"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kumimoji="1" lang="en-US" altLang="ja-JP" dirty="0" smtClean="0">
                <a:sym typeface="Wingdings" panose="05000000000000000000" pitchFamily="2" charset="2"/>
              </a:rPr>
              <a:t>(X=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K</a:t>
            </a:r>
            <a:r>
              <a:rPr kumimoji="1" lang="en-US" altLang="ja-JP" baseline="30000" dirty="0" err="1" smtClean="0">
                <a:sym typeface="Wingdings" panose="05000000000000000000" pitchFamily="2" charset="2"/>
              </a:rPr>
              <a:t>bar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NN</a:t>
            </a:r>
            <a:r>
              <a:rPr kumimoji="1" lang="en-US" altLang="ja-JP" dirty="0" smtClean="0">
                <a:sym typeface="Wingdings" panose="05000000000000000000" pitchFamily="2" charset="2"/>
              </a:rPr>
              <a:t>)/</a:t>
            </a:r>
            <a:r>
              <a:rPr kumimoji="1"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kumimoji="1" lang="en-US" altLang="ja-JP" dirty="0" smtClean="0">
                <a:sym typeface="Wingdings" panose="05000000000000000000" pitchFamily="2" charset="2"/>
              </a:rPr>
              <a:t>(</a:t>
            </a:r>
            <a:r>
              <a:rPr kumimoji="1"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dirty="0" smtClean="0">
                <a:sym typeface="Wingdings" panose="05000000000000000000" pitchFamily="2" charset="2"/>
              </a:rPr>
              <a:t>*) &lt; ~50%</a:t>
            </a:r>
            <a:endParaRPr kumimoji="1"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96112" y="5157192"/>
            <a:ext cx="214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PRC87(2013)</a:t>
            </a:r>
            <a:r>
              <a:rPr lang="en-US" altLang="ja-JP" dirty="0" smtClean="0"/>
              <a:t>025201</a:t>
            </a:r>
            <a:endParaRPr kumimoji="1" lang="ja-JP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78" y="4473116"/>
            <a:ext cx="439561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コネクタ 13"/>
          <p:cNvCxnSpPr/>
          <p:nvPr/>
        </p:nvCxnSpPr>
        <p:spPr>
          <a:xfrm flipV="1">
            <a:off x="8404371" y="1052736"/>
            <a:ext cx="0" cy="2952328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008327" y="791416"/>
            <a:ext cx="81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Kpp</a:t>
            </a:r>
            <a:r>
              <a:rPr kumimoji="1"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endParaRPr kumimoji="1" lang="ja-JP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flipH="1" flipV="1">
            <a:off x="8404371" y="4005064"/>
            <a:ext cx="524114" cy="576064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8928485" y="4581128"/>
            <a:ext cx="0" cy="1296144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8740" y="6315707"/>
            <a:ext cx="9125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</a:t>
            </a:r>
            <a:r>
              <a:rPr kumimoji="1" lang="en-US" altLang="ja-JP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Combined analysis with COSY-TOF/DISTO/HOPI/HADES </a:t>
            </a:r>
            <a:r>
              <a:rPr lang="en-US" altLang="ja-JP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</a:t>
            </a:r>
            <a:r>
              <a:rPr lang="en-US" altLang="ja-JP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pppK</a:t>
            </a:r>
            <a:r>
              <a:rPr lang="en-US" altLang="ja-JP" sz="2400" b="1" i="1" baseline="3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+</a:t>
            </a:r>
            <a:r>
              <a:rPr lang="en-US" altLang="ja-JP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)</a:t>
            </a:r>
            <a:endParaRPr kumimoji="1" lang="ja-JP" altLang="en-US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左右矢印 17"/>
          <p:cNvSpPr/>
          <p:nvPr/>
        </p:nvSpPr>
        <p:spPr>
          <a:xfrm>
            <a:off x="308346" y="5921483"/>
            <a:ext cx="699258" cy="367221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anose="020B0502040204020203" pitchFamily="34" charset="0"/>
                <a:cs typeface="Segoe UI" panose="020B0502040204020203" pitchFamily="34" charset="0"/>
              </a:rPr>
              <a:t>vs.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5913276"/>
            <a:ext cx="365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DISTO</a:t>
            </a:r>
            <a:r>
              <a:rPr lang="en-US" altLang="ja-JP" dirty="0" smtClean="0"/>
              <a:t>: </a:t>
            </a:r>
            <a:r>
              <a:rPr lang="en-US" altLang="ja-JP" dirty="0" smtClean="0">
                <a:latin typeface="Symbol" panose="05050102010706020507" pitchFamily="18" charset="2"/>
              </a:rPr>
              <a:t>s</a:t>
            </a:r>
            <a:r>
              <a:rPr lang="en-US" altLang="ja-JP" dirty="0" smtClean="0"/>
              <a:t>(X</a:t>
            </a:r>
            <a:r>
              <a:rPr lang="en-US" altLang="ja-JP" dirty="0"/>
              <a:t>) </a:t>
            </a:r>
            <a:r>
              <a:rPr lang="en-US" altLang="ja-JP" dirty="0" smtClean="0"/>
              <a:t>&gt; </a:t>
            </a:r>
            <a:r>
              <a:rPr lang="en-US" altLang="ja-JP" dirty="0" smtClean="0">
                <a:latin typeface="Symbol" panose="05050102010706020507" pitchFamily="18" charset="2"/>
              </a:rPr>
              <a:t>s</a:t>
            </a:r>
            <a:r>
              <a:rPr lang="en-US" altLang="ja-JP" dirty="0" smtClean="0"/>
              <a:t>(</a:t>
            </a:r>
            <a:r>
              <a:rPr lang="en-US" altLang="ja-JP" dirty="0" smtClean="0">
                <a:latin typeface="Symbol" panose="05050102010706020507" pitchFamily="18" charset="2"/>
              </a:rPr>
              <a:t>L(</a:t>
            </a:r>
            <a:r>
              <a:rPr lang="en-US" altLang="ja-JP" dirty="0" smtClean="0"/>
              <a:t>1405)) @ 2.85GeV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28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E15: </a:t>
            </a:r>
            <a:r>
              <a:rPr lang="en-US" altLang="ja-JP" b="1" dirty="0"/>
              <a:t>Publications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43</a:t>
            </a:fld>
            <a:endParaRPr kumimoji="1"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9844"/>
            <a:ext cx="5151640" cy="401733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334" y="3132079"/>
            <a:ext cx="5187166" cy="364529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1223628" y="1448780"/>
            <a:ext cx="310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inclusive </a:t>
            </a:r>
            <a:r>
              <a:rPr kumimoji="1" lang="en-US" altLang="ja-JP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He(K</a:t>
            </a:r>
            <a:r>
              <a:rPr kumimoji="1" lang="en-US" altLang="ja-JP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,n)X</a:t>
            </a:r>
            <a:endParaRPr kumimoji="1" lang="ja-JP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88024" y="3553852"/>
            <a:ext cx="3394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 </a:t>
            </a:r>
            <a:r>
              <a:rPr lang="en-US" altLang="ja-JP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He(</a:t>
            </a:r>
            <a:r>
              <a:rPr kumimoji="1"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kumimoji="1" lang="en-US" altLang="ja-JP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)n</a:t>
            </a:r>
            <a:endParaRPr kumimoji="1" lang="ja-JP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36512" y="5554977"/>
            <a:ext cx="4060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T. Hashimoto </a:t>
            </a:r>
            <a:r>
              <a:rPr lang="da-DK" altLang="ja-JP" b="1" dirty="0"/>
              <a:t>et al., PTEP (</a:t>
            </a:r>
            <a:r>
              <a:rPr lang="da-DK" altLang="ja-JP" b="1" dirty="0" smtClean="0"/>
              <a:t>2015) 061D01.</a:t>
            </a:r>
            <a:endParaRPr lang="da-DK" altLang="ja-JP" b="1" dirty="0"/>
          </a:p>
          <a:p>
            <a:r>
              <a:rPr lang="da-DK" altLang="ja-JP" b="1" dirty="0"/>
              <a:t>Y. </a:t>
            </a:r>
            <a:r>
              <a:rPr lang="da-DK" altLang="ja-JP" b="1" dirty="0" smtClean="0"/>
              <a:t>Sada et </a:t>
            </a:r>
            <a:r>
              <a:rPr lang="da-DK" altLang="ja-JP" b="1" dirty="0"/>
              <a:t>al., PTEP (</a:t>
            </a:r>
            <a:r>
              <a:rPr lang="da-DK" altLang="ja-JP" b="1" dirty="0" smtClean="0"/>
              <a:t>2016) 051D01</a:t>
            </a:r>
            <a:r>
              <a:rPr lang="da-DK" altLang="ja-JP" b="1" dirty="0"/>
              <a:t>.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57767" y="1304764"/>
            <a:ext cx="3714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1st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experiment:</a:t>
            </a:r>
          </a:p>
          <a:p>
            <a:pPr algn="ctr"/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4days data-taking in 2013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55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607"/>
            <a:ext cx="6572436" cy="602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44</a:t>
            </a:fld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 flipV="1">
            <a:off x="487252" y="1736812"/>
            <a:ext cx="0" cy="46805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056083" y="2888940"/>
            <a:ext cx="2291781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80"/>
              </a:lnSpc>
            </a:pPr>
            <a:r>
              <a:rPr kumimoji="1" lang="en-US" altLang="ja-JP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sub-threshold</a:t>
            </a:r>
          </a:p>
          <a:p>
            <a:pPr algn="ctr">
              <a:lnSpc>
                <a:spcPts val="2080"/>
              </a:lnSpc>
            </a:pPr>
            <a:r>
              <a:rPr kumimoji="1" lang="en-US" altLang="ja-JP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excess</a:t>
            </a:r>
          </a:p>
          <a:p>
            <a:pPr algn="ctr">
              <a:lnSpc>
                <a:spcPts val="2080"/>
              </a:lnSpc>
            </a:pPr>
            <a:r>
              <a:rPr lang="en-US" altLang="ja-JP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(Y* and/or </a:t>
            </a:r>
            <a:r>
              <a:rPr lang="en-US" altLang="ja-JP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000" b="1" i="1" baseline="3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lang="en-US" altLang="ja-JP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?)</a:t>
            </a:r>
            <a:endParaRPr kumimoji="1" lang="ja-JP" altLang="en-US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6084168" y="3164776"/>
            <a:ext cx="2838585" cy="2121335"/>
            <a:chOff x="6238232" y="908720"/>
            <a:chExt cx="2838585" cy="2121335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6264188" y="908720"/>
              <a:ext cx="2812629" cy="1077218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marL="173038"/>
              <a:r>
                <a:rPr kumimoji="1" lang="en-US" altLang="ja-JP" sz="24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Quasi Elastic</a:t>
              </a:r>
              <a:endParaRPr lang="en-US" altLang="ja-JP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kumimoji="1" lang="en-US" altLang="ja-JP" sz="2000" dirty="0" smtClean="0"/>
                <a:t>K</a:t>
              </a:r>
              <a:r>
                <a:rPr kumimoji="1" lang="en-US" altLang="ja-JP" sz="2000" baseline="30000" dirty="0" smtClean="0"/>
                <a:t>-</a:t>
              </a:r>
              <a:r>
                <a:rPr kumimoji="1" lang="en-US" altLang="ja-JP" sz="2000" dirty="0" smtClean="0"/>
                <a:t> + </a:t>
              </a:r>
              <a:r>
                <a:rPr kumimoji="1" lang="en-US" altLang="ja-JP" sz="2000" baseline="30000" dirty="0" smtClean="0"/>
                <a:t>3</a:t>
              </a:r>
              <a:r>
                <a:rPr kumimoji="1" lang="en-US" altLang="ja-JP" sz="2000" dirty="0" smtClean="0"/>
                <a:t>He </a:t>
              </a:r>
              <a:r>
                <a:rPr kumimoji="1" lang="en-US" altLang="ja-JP" sz="2000" dirty="0" smtClean="0">
                  <a:sym typeface="Wingdings" panose="05000000000000000000" pitchFamily="2" charset="2"/>
                </a:rPr>
                <a:t> K</a:t>
              </a:r>
              <a:r>
                <a:rPr kumimoji="1" lang="en-US" altLang="ja-JP" sz="2000" baseline="30000" dirty="0" smtClean="0">
                  <a:sym typeface="Wingdings" panose="05000000000000000000" pitchFamily="2" charset="2"/>
                </a:rPr>
                <a:t>-</a:t>
              </a:r>
              <a:r>
                <a:rPr kumimoji="1" lang="en-US" altLang="ja-JP" sz="2000" dirty="0" smtClean="0">
                  <a:sym typeface="Wingdings" panose="05000000000000000000" pitchFamily="2" charset="2"/>
                </a:rPr>
                <a:t> + 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n</a:t>
              </a:r>
              <a:r>
                <a:rPr kumimoji="1" lang="en-US" altLang="ja-JP" sz="2000" dirty="0" smtClean="0">
                  <a:sym typeface="Wingdings" panose="05000000000000000000" pitchFamily="2" charset="2"/>
                </a:rPr>
                <a:t> + </a:t>
              </a:r>
              <a:r>
                <a:rPr kumimoji="1" lang="en-US" altLang="ja-JP" sz="2000" dirty="0" err="1" smtClean="0">
                  <a:sym typeface="Wingdings" panose="05000000000000000000" pitchFamily="2" charset="2"/>
                </a:rPr>
                <a:t>p</a:t>
              </a:r>
              <a:r>
                <a:rPr kumimoji="1" lang="en-US" altLang="ja-JP" sz="2000" baseline="-25000" dirty="0" err="1" smtClean="0">
                  <a:sym typeface="Wingdings" panose="05000000000000000000" pitchFamily="2" charset="2"/>
                </a:rPr>
                <a:t>s</a:t>
              </a:r>
              <a:r>
                <a:rPr kumimoji="1" lang="en-US" altLang="ja-JP" sz="2000" dirty="0" smtClean="0">
                  <a:sym typeface="Wingdings" panose="05000000000000000000" pitchFamily="2" charset="2"/>
                </a:rPr>
                <a:t> + </a:t>
              </a:r>
              <a:r>
                <a:rPr kumimoji="1" lang="en-US" altLang="ja-JP" sz="2000" dirty="0" err="1" smtClean="0">
                  <a:sym typeface="Wingdings" panose="05000000000000000000" pitchFamily="2" charset="2"/>
                </a:rPr>
                <a:t>p</a:t>
              </a:r>
              <a:r>
                <a:rPr kumimoji="1" lang="en-US" altLang="ja-JP" sz="2000" baseline="-25000" dirty="0" err="1" smtClean="0">
                  <a:sym typeface="Wingdings" panose="05000000000000000000" pitchFamily="2" charset="2"/>
                </a:rPr>
                <a:t>s</a:t>
              </a:r>
              <a:endParaRPr kumimoji="1" lang="en-US" altLang="ja-JP" sz="2000" baseline="-25000" dirty="0" smtClean="0">
                <a:sym typeface="Wingdings" panose="05000000000000000000" pitchFamily="2" charset="2"/>
              </a:endParaRPr>
            </a:p>
            <a:p>
              <a:r>
                <a:rPr kumimoji="1" lang="en-US" altLang="ja-JP" sz="2000" b="1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d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s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/</a:t>
              </a:r>
              <a:r>
                <a:rPr kumimoji="1" lang="en-US" altLang="ja-JP" sz="2000" b="1" dirty="0" err="1" smtClean="0">
                  <a:solidFill>
                    <a:srgbClr val="0070C0"/>
                  </a:solidFill>
                  <a:sym typeface="Wingdings" panose="05000000000000000000" pitchFamily="2" charset="2"/>
                </a:rPr>
                <a:t>d</a:t>
              </a:r>
              <a:r>
                <a:rPr kumimoji="1" lang="en-US" altLang="ja-JP" sz="2000" b="1" dirty="0" err="1" smtClean="0">
                  <a:solidFill>
                    <a:srgbClr val="0070C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W</a:t>
              </a:r>
              <a:r>
                <a:rPr kumimoji="1" lang="en-US" altLang="ja-JP" sz="2000" b="1" baseline="-25000" dirty="0" err="1" smtClean="0">
                  <a:solidFill>
                    <a:srgbClr val="0070C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q</a:t>
              </a:r>
              <a:r>
                <a:rPr kumimoji="1" lang="en-US" altLang="ja-JP" sz="2000" b="1" baseline="-25000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=0deg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 ~ 6mb/</a:t>
              </a:r>
              <a:r>
                <a:rPr kumimoji="1" lang="en-US" altLang="ja-JP" sz="2000" b="1" dirty="0" err="1" smtClean="0">
                  <a:solidFill>
                    <a:srgbClr val="0070C0"/>
                  </a:solidFill>
                  <a:sym typeface="Wingdings" panose="05000000000000000000" pitchFamily="2" charset="2"/>
                </a:rPr>
                <a:t>sr</a:t>
              </a:r>
              <a:endParaRPr kumimoji="1" lang="en-US" altLang="ja-JP" sz="2000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264188" y="1952836"/>
              <a:ext cx="2613927" cy="1077218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marL="173038"/>
              <a:r>
                <a:rPr kumimoji="1" lang="en-US" altLang="ja-JP" sz="24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Charge-Exchange</a:t>
              </a:r>
              <a:endParaRPr lang="en-US" altLang="ja-JP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kumimoji="1" lang="en-US" altLang="ja-JP" sz="2000" dirty="0" smtClean="0"/>
                <a:t>K</a:t>
              </a:r>
              <a:r>
                <a:rPr kumimoji="1" lang="en-US" altLang="ja-JP" sz="2000" baseline="30000" dirty="0" smtClean="0"/>
                <a:t>-</a:t>
              </a:r>
              <a:r>
                <a:rPr kumimoji="1" lang="en-US" altLang="ja-JP" sz="2000" dirty="0" smtClean="0"/>
                <a:t> + </a:t>
              </a:r>
              <a:r>
                <a:rPr kumimoji="1" lang="en-US" altLang="ja-JP" sz="2000" baseline="30000" dirty="0" smtClean="0"/>
                <a:t>3</a:t>
              </a:r>
              <a:r>
                <a:rPr kumimoji="1" lang="en-US" altLang="ja-JP" sz="2000" dirty="0" smtClean="0"/>
                <a:t>He </a:t>
              </a:r>
              <a:r>
                <a:rPr kumimoji="1" lang="en-US" altLang="ja-JP" sz="2000" dirty="0" smtClean="0">
                  <a:sym typeface="Wingdings" panose="05000000000000000000" pitchFamily="2" charset="2"/>
                </a:rPr>
                <a:t> K</a:t>
              </a:r>
              <a:r>
                <a:rPr kumimoji="1" lang="en-US" altLang="ja-JP" sz="2000" baseline="30000" dirty="0" smtClean="0">
                  <a:sym typeface="Wingdings" panose="05000000000000000000" pitchFamily="2" charset="2"/>
                </a:rPr>
                <a:t>0</a:t>
              </a:r>
              <a:r>
                <a:rPr kumimoji="1" lang="en-US" altLang="ja-JP" sz="2000" dirty="0" smtClean="0">
                  <a:sym typeface="Wingdings" panose="05000000000000000000" pitchFamily="2" charset="2"/>
                </a:rPr>
                <a:t> + 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n</a:t>
              </a:r>
              <a:r>
                <a:rPr kumimoji="1" lang="en-US" altLang="ja-JP" sz="2000" dirty="0" smtClean="0">
                  <a:sym typeface="Wingdings" panose="05000000000000000000" pitchFamily="2" charset="2"/>
                </a:rPr>
                <a:t> + d</a:t>
              </a:r>
              <a:r>
                <a:rPr kumimoji="1" lang="en-US" altLang="ja-JP" sz="2000" baseline="-25000" dirty="0" smtClean="0">
                  <a:sym typeface="Wingdings" panose="05000000000000000000" pitchFamily="2" charset="2"/>
                </a:rPr>
                <a:t>s</a:t>
              </a:r>
            </a:p>
            <a:p>
              <a:r>
                <a:rPr lang="en-US" altLang="ja-JP" sz="2000" b="1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d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s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/</a:t>
              </a:r>
              <a:r>
                <a:rPr kumimoji="1" lang="en-US" altLang="ja-JP" sz="2000" b="1" dirty="0" err="1" smtClean="0">
                  <a:solidFill>
                    <a:srgbClr val="0070C0"/>
                  </a:solidFill>
                  <a:sym typeface="Wingdings" panose="05000000000000000000" pitchFamily="2" charset="2"/>
                </a:rPr>
                <a:t>d</a:t>
              </a:r>
              <a:r>
                <a:rPr kumimoji="1" lang="en-US" altLang="ja-JP" sz="2000" b="1" dirty="0" err="1" smtClean="0">
                  <a:solidFill>
                    <a:srgbClr val="0070C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W</a:t>
              </a:r>
              <a:r>
                <a:rPr kumimoji="1" lang="en-US" altLang="ja-JP" sz="2000" b="1" baseline="-25000" dirty="0" err="1" smtClean="0">
                  <a:solidFill>
                    <a:srgbClr val="0070C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q</a:t>
              </a:r>
              <a:r>
                <a:rPr kumimoji="1" lang="en-US" altLang="ja-JP" sz="2000" b="1" baseline="-25000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=0deg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 ~ 11mb/</a:t>
              </a:r>
              <a:r>
                <a:rPr kumimoji="1" lang="en-US" altLang="ja-JP" sz="2000" b="1" dirty="0" err="1" smtClean="0">
                  <a:solidFill>
                    <a:srgbClr val="0070C0"/>
                  </a:solidFill>
                  <a:sym typeface="Wingdings" panose="05000000000000000000" pitchFamily="2" charset="2"/>
                </a:rPr>
                <a:t>sr</a:t>
              </a:r>
              <a:endParaRPr kumimoji="1" lang="en-US" altLang="ja-JP" sz="2000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6238232" y="944725"/>
              <a:ext cx="2798264" cy="2085330"/>
            </a:xfrm>
            <a:prstGeom prst="roundRect">
              <a:avLst>
                <a:gd name="adj" fmla="val 958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3" name="直線矢印コネクタ 22"/>
          <p:cNvCxnSpPr>
            <a:stCxn id="21" idx="1"/>
          </p:cNvCxnSpPr>
          <p:nvPr/>
        </p:nvCxnSpPr>
        <p:spPr>
          <a:xfrm flipH="1" flipV="1">
            <a:off x="3923928" y="2924945"/>
            <a:ext cx="2160240" cy="131850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876591" y="3211368"/>
            <a:ext cx="445123" cy="18386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341925" y="1376772"/>
            <a:ext cx="1069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47492" y="3897052"/>
            <a:ext cx="76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3515" b="8392"/>
          <a:stretch/>
        </p:blipFill>
        <p:spPr bwMode="auto">
          <a:xfrm>
            <a:off x="5040052" y="872716"/>
            <a:ext cx="4032448" cy="1822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399276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Semi-Inclusive </a:t>
            </a:r>
            <a:r>
              <a:rPr lang="en-US" altLang="ja-JP" b="1" baseline="30000" dirty="0" smtClean="0"/>
              <a:t>3</a:t>
            </a:r>
            <a:r>
              <a:rPr lang="en-US" altLang="ja-JP" b="1" dirty="0" smtClean="0"/>
              <a:t>He(K</a:t>
            </a:r>
            <a:r>
              <a:rPr lang="en-US" altLang="ja-JP" b="1" baseline="30000" dirty="0" smtClean="0"/>
              <a:t>-</a:t>
            </a:r>
            <a:r>
              <a:rPr lang="en-US" altLang="ja-JP" b="1" dirty="0"/>
              <a:t>,n)X</a:t>
            </a:r>
            <a:endParaRPr kumimoji="1" lang="ja-JP" altLang="en-US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12060" y="6552056"/>
            <a:ext cx="4060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T. Hashimoto </a:t>
            </a:r>
            <a:r>
              <a:rPr lang="da-DK" altLang="ja-JP" b="1" dirty="0"/>
              <a:t>et al., PTEP (</a:t>
            </a:r>
            <a:r>
              <a:rPr lang="da-DK" altLang="ja-JP" b="1" dirty="0" smtClean="0"/>
              <a:t>2015) 061D01.</a:t>
            </a:r>
            <a:endParaRPr lang="da-DK" altLang="ja-JP" b="1" dirty="0"/>
          </a:p>
        </p:txBody>
      </p:sp>
    </p:spTree>
    <p:extLst>
      <p:ext uri="{BB962C8B-B14F-4D97-AF65-F5344CB8AC3E}">
        <p14:creationId xmlns:p14="http://schemas.microsoft.com/office/powerpoint/2010/main" val="17196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8705"/>
            <a:ext cx="8928484" cy="593736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399276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Semi-Inclusive </a:t>
            </a:r>
            <a:r>
              <a:rPr lang="en-US" altLang="ja-JP" b="1" baseline="30000" dirty="0" smtClean="0"/>
              <a:t>3</a:t>
            </a:r>
            <a:r>
              <a:rPr lang="en-US" altLang="ja-JP" b="1" dirty="0" smtClean="0"/>
              <a:t>He(K</a:t>
            </a:r>
            <a:r>
              <a:rPr lang="en-US" altLang="ja-JP" b="1" baseline="30000" dirty="0" smtClean="0"/>
              <a:t>-</a:t>
            </a:r>
            <a:r>
              <a:rPr lang="en-US" altLang="ja-JP" b="1" dirty="0"/>
              <a:t>,n)X</a:t>
            </a:r>
            <a:endParaRPr kumimoji="1" lang="ja-JP" altLang="en-US" b="1" dirty="0"/>
          </a:p>
        </p:txBody>
      </p:sp>
      <p:sp>
        <p:nvSpPr>
          <p:cNvPr id="17" name="下矢印 16"/>
          <p:cNvSpPr/>
          <p:nvPr/>
        </p:nvSpPr>
        <p:spPr>
          <a:xfrm>
            <a:off x="6048164" y="4776000"/>
            <a:ext cx="396044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39743" y="4185084"/>
            <a:ext cx="15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rgbClr val="0070C0"/>
                </a:solidFill>
              </a:rPr>
              <a:t>FINUDA/DISTO/</a:t>
            </a:r>
          </a:p>
          <a:p>
            <a:pPr algn="ctr"/>
            <a:r>
              <a:rPr kumimoji="1" lang="en-US" altLang="ja-JP" sz="1600" b="1" dirty="0" smtClean="0">
                <a:solidFill>
                  <a:srgbClr val="0070C0"/>
                </a:solidFill>
              </a:rPr>
              <a:t>E27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9932" y="3868011"/>
            <a:ext cx="3022559" cy="3890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2080"/>
              </a:lnSpc>
            </a:pPr>
            <a:r>
              <a:rPr kumimoji="1" lang="en-US" altLang="ja-JP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bump structure</a:t>
            </a:r>
            <a:endParaRPr kumimoji="1" lang="ja-JP" alt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971166"/>
            <a:ext cx="4816395" cy="58062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112060" y="6552056"/>
            <a:ext cx="4060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T. Hashimoto </a:t>
            </a:r>
            <a:r>
              <a:rPr lang="da-DK" altLang="ja-JP" b="1" dirty="0"/>
              <a:t>et al., PTEP (</a:t>
            </a:r>
            <a:r>
              <a:rPr lang="da-DK" altLang="ja-JP" b="1" dirty="0" smtClean="0"/>
              <a:t>2015) 061D01.</a:t>
            </a:r>
            <a:endParaRPr lang="da-DK" altLang="ja-JP" b="1" dirty="0"/>
          </a:p>
        </p:txBody>
      </p:sp>
    </p:spTree>
    <p:extLst>
      <p:ext uri="{BB962C8B-B14F-4D97-AF65-F5344CB8AC3E}">
        <p14:creationId xmlns:p14="http://schemas.microsoft.com/office/powerpoint/2010/main" val="97156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29600" cy="75637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Assuming a </a:t>
            </a:r>
            <a:r>
              <a:rPr lang="en-US" altLang="ja-JP" b="1" dirty="0" err="1" smtClean="0"/>
              <a:t>Breit</a:t>
            </a:r>
            <a:r>
              <a:rPr lang="en-US" altLang="ja-JP" b="1" dirty="0" smtClean="0"/>
              <a:t>-Wigner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46</a:t>
            </a:fld>
            <a:endParaRPr kumimoji="1" lang="ja-JP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7460"/>
            <a:ext cx="8777527" cy="75608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348880"/>
            <a:ext cx="7380820" cy="301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1511660" y="5464385"/>
            <a:ext cx="60594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B.E = 15</a:t>
            </a:r>
            <a:r>
              <a:rPr kumimoji="1" lang="en-US" altLang="ja-JP" sz="2800" b="1" baseline="30000" dirty="0" smtClean="0"/>
              <a:t>+6</a:t>
            </a:r>
            <a:r>
              <a:rPr kumimoji="1" lang="en-US" altLang="ja-JP" sz="2800" b="1" baseline="-25000" dirty="0" smtClean="0"/>
              <a:t>-8</a:t>
            </a:r>
            <a:r>
              <a:rPr kumimoji="1" lang="en-US" altLang="ja-JP" sz="2800" b="1" dirty="0" smtClean="0"/>
              <a:t>     (stat.) ± 12(syst.) MeV/c</a:t>
            </a:r>
            <a:r>
              <a:rPr kumimoji="1" lang="en-US" altLang="ja-JP" sz="2800" b="1" baseline="30000" dirty="0" smtClean="0"/>
              <a:t>2</a:t>
            </a:r>
          </a:p>
          <a:p>
            <a:pPr marL="457200" indent="-457200">
              <a:buFont typeface="Symbol"/>
              <a:buChar char="G"/>
            </a:pPr>
            <a:r>
              <a:rPr lang="en-US" altLang="ja-JP" sz="2800" b="1" dirty="0" smtClean="0"/>
              <a:t> = 110</a:t>
            </a:r>
            <a:r>
              <a:rPr lang="en-US" altLang="ja-JP" sz="2800" b="1" baseline="30000" dirty="0" smtClean="0"/>
              <a:t>+19</a:t>
            </a:r>
            <a:r>
              <a:rPr lang="en-US" altLang="ja-JP" sz="2800" b="1" baseline="-25000" dirty="0" smtClean="0"/>
              <a:t>-17</a:t>
            </a:r>
            <a:r>
              <a:rPr lang="en-US" altLang="ja-JP" sz="2800" b="1" dirty="0" smtClean="0"/>
              <a:t>(stat.) ± 27(syst.) MeV/c</a:t>
            </a:r>
            <a:r>
              <a:rPr lang="en-US" altLang="ja-JP" sz="2800" b="1" baseline="30000" dirty="0" smtClean="0"/>
              <a:t>2</a:t>
            </a:r>
          </a:p>
          <a:p>
            <a:r>
              <a:rPr kumimoji="1" lang="en-US" altLang="ja-JP" sz="2800" b="1" dirty="0" smtClean="0"/>
              <a:t>Q   = 400</a:t>
            </a:r>
            <a:r>
              <a:rPr kumimoji="1" lang="en-US" altLang="ja-JP" sz="2800" b="1" baseline="30000" dirty="0" smtClean="0"/>
              <a:t>+60</a:t>
            </a:r>
            <a:r>
              <a:rPr kumimoji="1" lang="en-US" altLang="ja-JP" sz="2800" b="1" baseline="-25000" dirty="0" smtClean="0"/>
              <a:t>-40</a:t>
            </a:r>
            <a:r>
              <a:rPr kumimoji="1" lang="en-US" altLang="ja-JP" sz="2800" b="1" dirty="0" smtClean="0"/>
              <a:t> MeV/c</a:t>
            </a:r>
            <a:endParaRPr kumimoji="1" lang="ja-JP" altLang="en-US" sz="28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91680" y="190754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phase space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12981" y="1907540"/>
            <a:ext cx="138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Breit</a:t>
            </a:r>
            <a:r>
              <a:rPr kumimoji="1" lang="en-US" altLang="ja-JP" dirty="0" smtClean="0"/>
              <a:t>-Wigner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64288" y="1898248"/>
            <a:ext cx="124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form factor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52120" y="800708"/>
            <a:ext cx="347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</a:t>
            </a:r>
            <a:r>
              <a:rPr lang="da-DK" altLang="ja-JP" b="1" dirty="0"/>
              <a:t>. </a:t>
            </a:r>
            <a:r>
              <a:rPr lang="da-DK" altLang="ja-JP" b="1" dirty="0" smtClean="0"/>
              <a:t>Sada et </a:t>
            </a:r>
            <a:r>
              <a:rPr lang="da-DK" altLang="ja-JP" b="1" dirty="0"/>
              <a:t>al., PTEP (</a:t>
            </a:r>
            <a:r>
              <a:rPr lang="da-DK" altLang="ja-JP" b="1" dirty="0" smtClean="0"/>
              <a:t>2016) 051D01</a:t>
            </a:r>
            <a:r>
              <a:rPr lang="da-DK" altLang="ja-JP" b="1" dirty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5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908720"/>
            <a:ext cx="4605895" cy="287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Experimental Setup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500" y="1016732"/>
            <a:ext cx="4428492" cy="5697253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b="1" dirty="0" smtClean="0"/>
              <a:t>Beamline spectrometer</a:t>
            </a:r>
          </a:p>
          <a:p>
            <a:pPr lvl="1"/>
            <a:r>
              <a:rPr lang="en-US" altLang="ja-JP" dirty="0" smtClean="0"/>
              <a:t>1.0 GeV/c K</a:t>
            </a:r>
            <a:r>
              <a:rPr lang="en-US" altLang="ja-JP" baseline="30000" dirty="0" smtClean="0"/>
              <a:t>-</a:t>
            </a:r>
          </a:p>
          <a:p>
            <a:pPr lvl="1"/>
            <a:r>
              <a:rPr kumimoji="1" lang="en-US" altLang="ja-JP" dirty="0" err="1" smtClean="0"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kumimoji="1" lang="en-US" altLang="ja-JP" dirty="0" err="1" smtClean="0"/>
              <a:t>p</a:t>
            </a:r>
            <a:r>
              <a:rPr kumimoji="1" lang="en-US" altLang="ja-JP" dirty="0" smtClean="0"/>
              <a:t>/p: 0.2%</a:t>
            </a:r>
          </a:p>
          <a:p>
            <a:pPr lvl="1"/>
            <a:endParaRPr kumimoji="1" lang="en-US" altLang="ja-JP" dirty="0"/>
          </a:p>
          <a:p>
            <a:r>
              <a:rPr lang="en-US" altLang="ja-JP" b="1" dirty="0" smtClean="0"/>
              <a:t>Target System</a:t>
            </a:r>
          </a:p>
          <a:p>
            <a:pPr lvl="1"/>
            <a:r>
              <a:rPr lang="en-US" altLang="ja-JP" dirty="0"/>
              <a:t>~</a:t>
            </a:r>
            <a:r>
              <a:rPr lang="en-US" altLang="ja-JP" dirty="0" smtClean="0"/>
              <a:t>0.5l Liquid 3He @ 1.4K</a:t>
            </a:r>
          </a:p>
          <a:p>
            <a:pPr lvl="2"/>
            <a:r>
              <a:rPr lang="en-US" altLang="ja-JP" dirty="0" smtClean="0">
                <a:latin typeface="Symbol" panose="05050102010706020507" pitchFamily="18" charset="2"/>
              </a:rPr>
              <a:t>r</a:t>
            </a:r>
            <a:r>
              <a:rPr lang="en-US" altLang="ja-JP" dirty="0" smtClean="0"/>
              <a:t> = 0.081 g/cm</a:t>
            </a:r>
            <a:r>
              <a:rPr lang="en-US" altLang="ja-JP" baseline="30000" dirty="0" smtClean="0"/>
              <a:t>3</a:t>
            </a:r>
            <a:endParaRPr lang="en-US" altLang="ja-JP" baseline="30000" dirty="0"/>
          </a:p>
          <a:p>
            <a:endParaRPr lang="en-US" altLang="ja-JP" b="1" dirty="0" smtClean="0"/>
          </a:p>
          <a:p>
            <a:r>
              <a:rPr lang="en-US" altLang="ja-JP" b="1" dirty="0" smtClean="0"/>
              <a:t>Cylindrical </a:t>
            </a:r>
            <a:r>
              <a:rPr lang="en-US" altLang="ja-JP" b="1" dirty="0"/>
              <a:t>Detector System</a:t>
            </a:r>
          </a:p>
          <a:p>
            <a:pPr lvl="1"/>
            <a:r>
              <a:rPr lang="en-US" altLang="ja-JP" dirty="0"/>
              <a:t>Acceptance: </a:t>
            </a:r>
            <a:r>
              <a:rPr lang="en-US" altLang="ja-JP" dirty="0" smtClean="0"/>
              <a:t>54&lt;</a:t>
            </a:r>
            <a:r>
              <a:rPr lang="en-US" altLang="ja-JP" dirty="0" smtClean="0">
                <a:latin typeface="Symbol" panose="05050102010706020507" pitchFamily="18" charset="2"/>
              </a:rPr>
              <a:t>q</a:t>
            </a:r>
            <a:r>
              <a:rPr lang="en-US" altLang="ja-JP" dirty="0" smtClean="0"/>
              <a:t>&lt;126 deg.</a:t>
            </a:r>
          </a:p>
          <a:p>
            <a:pPr lvl="2"/>
            <a:r>
              <a:rPr lang="en-US" altLang="ja-JP" dirty="0" smtClean="0"/>
              <a:t>59% of 4</a:t>
            </a:r>
            <a:r>
              <a:rPr lang="en-US" altLang="ja-JP" dirty="0" smtClean="0">
                <a:latin typeface="Symbol" panose="05050102010706020507" pitchFamily="18" charset="2"/>
              </a:rPr>
              <a:t>p</a:t>
            </a:r>
            <a:endParaRPr lang="en-US" altLang="ja-JP" dirty="0">
              <a:latin typeface="Symbol" panose="05050102010706020507" pitchFamily="18" charset="2"/>
            </a:endParaRPr>
          </a:p>
          <a:p>
            <a:pPr lvl="1"/>
            <a:r>
              <a:rPr lang="en-US" altLang="ja-JP" dirty="0" err="1"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altLang="ja-JP" dirty="0" err="1"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ja-JP" baseline="-25000" dirty="0" err="1"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altLang="ja-JP" dirty="0"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altLang="ja-JP" dirty="0" err="1"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ja-JP" baseline="-25000" dirty="0" err="1"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altLang="ja-JP" dirty="0">
                <a:ea typeface="Segoe UI" panose="020B0502040204020203" pitchFamily="34" charset="0"/>
                <a:cs typeface="Segoe UI" panose="020B0502040204020203" pitchFamily="34" charset="0"/>
              </a:rPr>
              <a:t>: 5.3% </a:t>
            </a:r>
            <a:r>
              <a:rPr lang="en-US" altLang="ja-JP" dirty="0" err="1"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ja-JP" baseline="-25000" dirty="0" err="1"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altLang="ja-JP" dirty="0">
                <a:ea typeface="Segoe UI" panose="020B0502040204020203" pitchFamily="34" charset="0"/>
                <a:cs typeface="Segoe UI" panose="020B0502040204020203" pitchFamily="34" charset="0"/>
              </a:rPr>
              <a:t> + 0.5%/</a:t>
            </a:r>
            <a:r>
              <a:rPr lang="en-US" altLang="ja-JP" dirty="0"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</a:p>
          <a:p>
            <a:pPr lvl="1"/>
            <a:endParaRPr lang="en-US" altLang="ja-JP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ja-JP" b="1" dirty="0"/>
              <a:t>Neutron Counter</a:t>
            </a:r>
          </a:p>
          <a:p>
            <a:pPr lvl="1"/>
            <a:r>
              <a:rPr lang="en-US" altLang="ja-JP" dirty="0"/>
              <a:t>Acceptance: 20 </a:t>
            </a:r>
            <a:r>
              <a:rPr lang="en-US" altLang="ja-JP" dirty="0" err="1"/>
              <a:t>msr</a:t>
            </a:r>
            <a:endParaRPr lang="en-US" altLang="ja-JP" dirty="0"/>
          </a:p>
          <a:p>
            <a:pPr lvl="1"/>
            <a:r>
              <a:rPr lang="en-US" altLang="ja-JP" dirty="0" err="1" smtClean="0"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altLang="ja-JP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ja-JP" dirty="0" smtClean="0">
                <a:ea typeface="Segoe UI" panose="020B0502040204020203" pitchFamily="34" charset="0"/>
                <a:cs typeface="Segoe UI" panose="020B0502040204020203" pitchFamily="34" charset="0"/>
              </a:rPr>
              <a:t>/p </a:t>
            </a:r>
            <a:r>
              <a:rPr lang="en-US" altLang="ja-JP" dirty="0">
                <a:ea typeface="Segoe UI" panose="020B0502040204020203" pitchFamily="34" charset="0"/>
                <a:cs typeface="Segoe UI" panose="020B0502040204020203" pitchFamily="34" charset="0"/>
              </a:rPr>
              <a:t>for 1.2GeV/c n: </a:t>
            </a:r>
            <a:r>
              <a:rPr lang="en-US" altLang="ja-JP" dirty="0" smtClean="0">
                <a:ea typeface="Segoe UI" panose="020B0502040204020203" pitchFamily="34" charset="0"/>
                <a:cs typeface="Segoe UI" panose="020B0502040204020203" pitchFamily="34" charset="0"/>
              </a:rPr>
              <a:t>0.7%</a:t>
            </a:r>
            <a:endParaRPr lang="en-US" altLang="ja-JP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altLang="ja-JP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kumimoji="1" lang="ja-JP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33" y="3933056"/>
            <a:ext cx="4613867" cy="269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円/楕円 11"/>
          <p:cNvSpPr/>
          <p:nvPr/>
        </p:nvSpPr>
        <p:spPr>
          <a:xfrm>
            <a:off x="7144841" y="2111839"/>
            <a:ext cx="777102" cy="77710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6876256" y="2888941"/>
            <a:ext cx="504056" cy="1332147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0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979263"/>
            <a:ext cx="6954547" cy="472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29600" cy="75637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A Theoretical Interpretation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18189" y="1632888"/>
            <a:ext cx="2473691" cy="461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rgbClr val="7030A0"/>
                </a:solidFill>
              </a:rPr>
              <a:t>Sekihara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, Tue. A-1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07" y="944724"/>
            <a:ext cx="4571838" cy="1027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37496" y="1088740"/>
            <a:ext cx="367786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Chiral unitary approach</a:t>
            </a:r>
            <a:endParaRPr kumimoji="1" lang="ja-JP" altLang="en-US" sz="2800" b="1" dirty="0"/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4463988" y="2160241"/>
            <a:ext cx="0" cy="378042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 rot="16200000">
            <a:off x="3681781" y="5121776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41" y="2897257"/>
            <a:ext cx="1363235" cy="164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7702060" y="2232249"/>
            <a:ext cx="1546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solidFill>
                  <a:srgbClr val="FF0000"/>
                </a:solidFill>
              </a:rPr>
              <a:t>A: Watson app. </a:t>
            </a:r>
          </a:p>
          <a:p>
            <a:r>
              <a:rPr lang="en-US" altLang="ja-JP" sz="1600" b="1" i="1" dirty="0" smtClean="0">
                <a:solidFill>
                  <a:srgbClr val="00B050"/>
                </a:solidFill>
              </a:rPr>
              <a:t>B: </a:t>
            </a:r>
            <a:r>
              <a:rPr lang="en-US" altLang="ja-JP" sz="1600" b="1" i="1" dirty="0" err="1" smtClean="0">
                <a:solidFill>
                  <a:srgbClr val="00B050"/>
                </a:solidFill>
              </a:rPr>
              <a:t>Faddeev</a:t>
            </a:r>
            <a:r>
              <a:rPr lang="en-US" altLang="ja-JP" sz="1600" b="1" i="1" dirty="0" smtClean="0">
                <a:solidFill>
                  <a:srgbClr val="00B050"/>
                </a:solidFill>
              </a:rPr>
              <a:t> app.</a:t>
            </a:r>
            <a:endParaRPr kumimoji="1" lang="ja-JP" altLang="en-US" sz="1600" b="1" i="1" dirty="0">
              <a:solidFill>
                <a:srgbClr val="00B05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107853" y="2204864"/>
            <a:ext cx="174406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400" b="1" baseline="30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lang="en-US" altLang="ja-JP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endParaRPr lang="en-US" altLang="ja-JP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96236" y="3276365"/>
            <a:ext cx="246971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quasi-elastic </a:t>
            </a:r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scattering</a:t>
            </a:r>
            <a:endParaRPr kumimoji="1" lang="ja-JP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直線矢印コネクタ 24"/>
          <p:cNvCxnSpPr>
            <a:stCxn id="30" idx="1"/>
          </p:cNvCxnSpPr>
          <p:nvPr/>
        </p:nvCxnSpPr>
        <p:spPr>
          <a:xfrm flipH="1" flipV="1">
            <a:off x="4896036" y="3276365"/>
            <a:ext cx="1800200" cy="41549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3599892" y="2889032"/>
            <a:ext cx="432048" cy="20731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2087724" y="2564904"/>
            <a:ext cx="198342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B=16MeV, </a:t>
            </a:r>
            <a:r>
              <a:rPr lang="en-US" altLang="ja-JP" sz="1600" b="1" dirty="0" smtClean="0">
                <a:latin typeface="Symbol" panose="05050102010706020507" pitchFamily="18" charset="2"/>
              </a:rPr>
              <a:t>G</a:t>
            </a:r>
            <a:r>
              <a:rPr lang="en-US" altLang="ja-JP" sz="1600" b="1" dirty="0" smtClean="0"/>
              <a:t>=72 MeV</a:t>
            </a:r>
            <a:endParaRPr kumimoji="1" lang="ja-JP" altLang="en-US" sz="16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9022" y="5880177"/>
            <a:ext cx="8451450" cy="9541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</a:t>
            </a:r>
            <a:r>
              <a:rPr lang="en-US" altLang="ja-JP" sz="3200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bar</a:t>
            </a:r>
            <a:r>
              <a:rPr lang="en-US" altLang="ja-JP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NN</a:t>
            </a:r>
            <a:r>
              <a:rPr lang="en-US" altLang="ja-JP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bound-state picture 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reproduces the data</a:t>
            </a:r>
            <a:endParaRPr lang="ja-JP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The data CANNOT</a:t>
            </a:r>
            <a:r>
              <a:rPr kumimoji="1" lang="en-US" altLang="ja-JP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explained with uncorrelated </a:t>
            </a:r>
            <a:r>
              <a:rPr kumimoji="1" lang="en-US" altLang="ja-JP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(1405)p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6512" y="832646"/>
            <a:ext cx="4543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err="1" smtClean="0"/>
              <a:t>Sekihara</a:t>
            </a:r>
            <a:r>
              <a:rPr kumimoji="1" lang="en-US" altLang="ja-JP" sz="2000" b="1" i="1" dirty="0" smtClean="0"/>
              <a:t>, </a:t>
            </a:r>
            <a:r>
              <a:rPr kumimoji="1" lang="en-US" altLang="ja-JP" sz="2000" b="1" i="1" dirty="0" err="1" smtClean="0"/>
              <a:t>Oset</a:t>
            </a:r>
            <a:r>
              <a:rPr kumimoji="1" lang="en-US" altLang="ja-JP" sz="2000" b="1" i="1" dirty="0" smtClean="0"/>
              <a:t>, Ramos, </a:t>
            </a:r>
            <a:r>
              <a:rPr lang="en-US" altLang="ja-JP" sz="2000" b="1" i="1" dirty="0"/>
              <a:t>arXiv:1607.02058</a:t>
            </a:r>
            <a:endParaRPr kumimoji="1" lang="ja-JP" altLang="en-US" sz="2000" b="1" i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57400" y="2168860"/>
            <a:ext cx="1938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i="1" dirty="0" err="1" smtClean="0"/>
              <a:t>Sekihara</a:t>
            </a:r>
            <a:r>
              <a:rPr kumimoji="1" lang="en-US" altLang="ja-JP" sz="1400" b="1" i="1" dirty="0" smtClean="0"/>
              <a:t>, </a:t>
            </a:r>
            <a:r>
              <a:rPr kumimoji="1" lang="en-US" altLang="ja-JP" sz="1400" b="1" i="1" dirty="0" err="1" smtClean="0"/>
              <a:t>Oset</a:t>
            </a:r>
            <a:r>
              <a:rPr kumimoji="1" lang="en-US" altLang="ja-JP" sz="1400" b="1" i="1" dirty="0" smtClean="0"/>
              <a:t>, Ramos, </a:t>
            </a:r>
          </a:p>
          <a:p>
            <a:pPr algn="ctr"/>
            <a:r>
              <a:rPr lang="en-US" altLang="ja-JP" sz="1400" b="1" i="1" dirty="0" smtClean="0"/>
              <a:t>arXiv:1607.02058</a:t>
            </a:r>
            <a:endParaRPr kumimoji="1" lang="ja-JP" alt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66885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49</a:t>
            </a:fld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90" b="58069"/>
          <a:stretch/>
        </p:blipFill>
        <p:spPr bwMode="auto">
          <a:xfrm>
            <a:off x="611560" y="1196752"/>
            <a:ext cx="7735119" cy="500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2384884"/>
            <a:ext cx="7128792" cy="4104456"/>
          </a:xfrm>
          <a:prstGeom prst="rect">
            <a:avLst/>
          </a:prstGeom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E15 1</a:t>
            </a:r>
            <a:r>
              <a:rPr kumimoji="1" lang="en-US" altLang="ja-JP" b="1" baseline="30000" dirty="0" smtClean="0"/>
              <a:t>st</a:t>
            </a:r>
            <a:r>
              <a:rPr kumimoji="1" lang="en-US" altLang="ja-JP" b="1" dirty="0" smtClean="0"/>
              <a:t> vs 2</a:t>
            </a:r>
            <a:r>
              <a:rPr kumimoji="1" lang="en-US" altLang="ja-JP" b="1" baseline="30000" dirty="0" smtClean="0"/>
              <a:t>nd</a:t>
            </a:r>
            <a:endParaRPr kumimoji="1" lang="ja-JP" altLang="en-US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79712" y="1844824"/>
            <a:ext cx="1736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E15-2</a:t>
            </a:r>
            <a:r>
              <a:rPr kumimoji="1" lang="en-US" altLang="ja-JP" sz="40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endParaRPr kumimoji="1" lang="ja-JP" altLang="en-US" sz="4000" b="1" baseline="30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80112" y="1403484"/>
            <a:ext cx="347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</a:t>
            </a:r>
            <a:r>
              <a:rPr lang="da-DK" altLang="ja-JP" b="1" dirty="0"/>
              <a:t>. </a:t>
            </a:r>
            <a:r>
              <a:rPr lang="da-DK" altLang="ja-JP" b="1" dirty="0" smtClean="0"/>
              <a:t>Sada et </a:t>
            </a:r>
            <a:r>
              <a:rPr lang="da-DK" altLang="ja-JP" b="1" dirty="0"/>
              <a:t>al., PTEP (</a:t>
            </a:r>
            <a:r>
              <a:rPr lang="da-DK" altLang="ja-JP" b="1" dirty="0" smtClean="0"/>
              <a:t>2016) 051D01</a:t>
            </a:r>
            <a:r>
              <a:rPr lang="da-DK" altLang="ja-JP" b="1" dirty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460185" y="1880828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2400" dirty="0" smtClean="0"/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</a:t>
            </a:r>
            <a:r>
              <a:rPr lang="en-US" altLang="ja-JP" b="1" dirty="0" smtClean="0"/>
              <a:t> Interaction below the threshold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71500" y="944724"/>
            <a:ext cx="4824536" cy="226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863" indent="-446088">
              <a:buFont typeface="Wingdings" panose="05000000000000000000" pitchFamily="2" charset="2"/>
              <a:buChar char="ü"/>
            </a:pPr>
            <a:r>
              <a:rPr lang="en-US" altLang="ja-JP" sz="2600" dirty="0" err="1" smtClean="0"/>
              <a:t>K</a:t>
            </a:r>
            <a:r>
              <a:rPr lang="en-US" altLang="ja-JP" sz="2600" baseline="30000" dirty="0" err="1" smtClean="0"/>
              <a:t>bar</a:t>
            </a:r>
            <a:r>
              <a:rPr lang="en-US" altLang="ja-JP" sz="2600" dirty="0" err="1" smtClean="0"/>
              <a:t>N</a:t>
            </a:r>
            <a:r>
              <a:rPr lang="en-US" altLang="ja-JP" sz="2600" dirty="0" smtClean="0"/>
              <a:t> int. plays an important role for </a:t>
            </a:r>
            <a:r>
              <a:rPr lang="en-US" altLang="ja-JP" sz="2600" dirty="0">
                <a:latin typeface="Symbol" panose="05050102010706020507" pitchFamily="18" charset="2"/>
              </a:rPr>
              <a:t>L</a:t>
            </a:r>
            <a:r>
              <a:rPr lang="en-US" altLang="ja-JP" sz="2600" dirty="0"/>
              <a:t>(1405</a:t>
            </a:r>
            <a:r>
              <a:rPr lang="en-US" altLang="ja-JP" sz="2600" dirty="0" smtClean="0"/>
              <a:t>)</a:t>
            </a:r>
          </a:p>
          <a:p>
            <a:pPr marL="358775" indent="0">
              <a:buNone/>
            </a:pPr>
            <a:endParaRPr lang="ja-JP" alt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828952" y="1772816"/>
                <a:ext cx="1013674" cy="61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𝑃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52" y="1772816"/>
                <a:ext cx="1013674" cy="6135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878630" y="1800109"/>
            <a:ext cx="298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ja-JP" sz="1600" dirty="0"/>
              <a:t>Moriya et al</a:t>
            </a:r>
            <a:r>
              <a:rPr lang="nb-NO" altLang="ja-JP" sz="1600" dirty="0" smtClean="0"/>
              <a:t>., </a:t>
            </a:r>
            <a:r>
              <a:rPr lang="nb-NO" altLang="ja-JP" sz="1600" dirty="0"/>
              <a:t>(CLAS </a:t>
            </a:r>
            <a:r>
              <a:rPr lang="nb-NO" altLang="ja-JP" sz="1600" dirty="0" smtClean="0"/>
              <a:t>Coll.),</a:t>
            </a:r>
          </a:p>
          <a:p>
            <a:r>
              <a:rPr lang="nb-NO" altLang="ja-JP" sz="1600" dirty="0" smtClean="0"/>
              <a:t>Phys</a:t>
            </a:r>
            <a:r>
              <a:rPr lang="nb-NO" altLang="ja-JP" sz="1600" dirty="0"/>
              <a:t>. Rev. Lett. </a:t>
            </a:r>
            <a:r>
              <a:rPr lang="nb-NO" altLang="ja-JP" sz="1600" dirty="0" smtClean="0"/>
              <a:t>112(2014)082004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1540" y="2404006"/>
            <a:ext cx="3823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2400" dirty="0" err="1" smtClean="0"/>
              <a:t>K</a:t>
            </a:r>
            <a:r>
              <a:rPr kumimoji="1" lang="en-US" altLang="ja-JP" sz="2400" baseline="30000" dirty="0" err="1" smtClean="0"/>
              <a:t>bar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dirty="0" smtClean="0"/>
              <a:t> molecular from LQCD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17663" y="2710353"/>
            <a:ext cx="2941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ja-JP" sz="1600" dirty="0"/>
              <a:t>J.M.M. Hall et al</a:t>
            </a:r>
            <a:r>
              <a:rPr lang="nb-NO" altLang="ja-JP" sz="1600" dirty="0" smtClean="0"/>
              <a:t>.,</a:t>
            </a:r>
          </a:p>
          <a:p>
            <a:r>
              <a:rPr lang="nb-NO" altLang="ja-JP" sz="1600" dirty="0" smtClean="0"/>
              <a:t>Phys</a:t>
            </a:r>
            <a:r>
              <a:rPr lang="nb-NO" altLang="ja-JP" sz="1600" dirty="0"/>
              <a:t>. Rev. Lett. </a:t>
            </a:r>
            <a:r>
              <a:rPr lang="nb-NO" altLang="ja-JP" sz="1600" dirty="0" smtClean="0"/>
              <a:t>114(2015)132002</a:t>
            </a:r>
            <a:r>
              <a:rPr lang="nb-NO" altLang="ja-JP" sz="1600" dirty="0"/>
              <a:t>.</a:t>
            </a:r>
            <a:endParaRPr kumimoji="1" lang="ja-JP" altLang="en-US" sz="16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1"/>
          <a:stretch/>
        </p:blipFill>
        <p:spPr bwMode="auto">
          <a:xfrm>
            <a:off x="2051720" y="3584310"/>
            <a:ext cx="4968552" cy="326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直線コネクタ 26"/>
          <p:cNvCxnSpPr/>
          <p:nvPr/>
        </p:nvCxnSpPr>
        <p:spPr>
          <a:xfrm flipV="1">
            <a:off x="5904148" y="4664430"/>
            <a:ext cx="0" cy="136815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580112" y="600677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1600" b="1" i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kumimoji="1" lang="en-US" altLang="ja-JP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kumimoji="1" lang="ja-JP" alt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219564" y="4813793"/>
            <a:ext cx="612068" cy="1146781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  <a:effectLst>
            <a:glow rad="228600">
              <a:srgbClr val="00B050">
                <a:alpha val="40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951312" y="3436349"/>
            <a:ext cx="3826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dirty="0" err="1" smtClean="0"/>
              <a:t>S.Ohnish</a:t>
            </a:r>
            <a:r>
              <a:rPr lang="en-US" altLang="ja-JP" dirty="0" smtClean="0"/>
              <a:t> </a:t>
            </a:r>
            <a:r>
              <a:rPr lang="en-US" altLang="ja-JP" dirty="0"/>
              <a:t>et al</a:t>
            </a:r>
            <a:r>
              <a:rPr lang="en-US" altLang="ja-JP" dirty="0" smtClean="0"/>
              <a:t>.,PRC93(2016)</a:t>
            </a:r>
            <a:r>
              <a:rPr lang="en-US" altLang="ja-JP" dirty="0"/>
              <a:t> 025207</a:t>
            </a:r>
            <a:endParaRPr lang="en-US" altLang="ja-JP" dirty="0" smtClean="0"/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4707242" y="1592796"/>
            <a:ext cx="4581282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Calibri" panose="020F0502020204030204" pitchFamily="34" charset="0"/>
              <a:buChar char="?"/>
            </a:pP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 or 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(1420)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Depending on </a:t>
            </a:r>
            <a:r>
              <a:rPr lang="en-US" altLang="ja-JP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int. model</a:t>
            </a:r>
          </a:p>
        </p:txBody>
      </p:sp>
      <p:cxnSp>
        <p:nvCxnSpPr>
          <p:cNvPr id="4" name="直線矢印コネクタ 3"/>
          <p:cNvCxnSpPr/>
          <p:nvPr/>
        </p:nvCxnSpPr>
        <p:spPr>
          <a:xfrm flipH="1">
            <a:off x="5688124" y="3002740"/>
            <a:ext cx="1332148" cy="2384444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>
            <a:endCxn id="29" idx="1"/>
          </p:cNvCxnSpPr>
          <p:nvPr/>
        </p:nvCxnSpPr>
        <p:spPr>
          <a:xfrm flipH="1">
            <a:off x="5219564" y="3002740"/>
            <a:ext cx="1800708" cy="2384444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804248" y="324898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kumimoji="1" lang="ja-JP" altLang="en-US" sz="5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3" b="25341"/>
          <a:stretch/>
        </p:blipFill>
        <p:spPr bwMode="auto">
          <a:xfrm>
            <a:off x="-1" y="872716"/>
            <a:ext cx="9144001" cy="397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Exclusive </a:t>
            </a:r>
            <a:r>
              <a:rPr lang="en-US" altLang="ja-JP" b="1" baseline="30000" dirty="0"/>
              <a:t>3</a:t>
            </a:r>
            <a:r>
              <a:rPr lang="en-US" altLang="ja-JP" b="1" dirty="0"/>
              <a:t>He(K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,</a:t>
            </a:r>
            <a:r>
              <a:rPr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)n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71500" y="4988904"/>
            <a:ext cx="8964488" cy="1675400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The events widely distribute in the phase space</a:t>
            </a:r>
          </a:p>
          <a:p>
            <a:pPr lvl="1"/>
            <a:r>
              <a:rPr kumimoji="1" lang="en-US" altLang="ja-JP" dirty="0" smtClean="0"/>
              <a:t>Contribution from 2NA processes seem to be small</a:t>
            </a:r>
          </a:p>
          <a:p>
            <a:r>
              <a:rPr lang="en-US" altLang="ja-JP" dirty="0" smtClean="0"/>
              <a:t>Event concentration is seen at </a:t>
            </a:r>
            <a:r>
              <a:rPr lang="en-US" altLang="ja-JP" dirty="0" err="1" smtClean="0"/>
              <a:t>T</a:t>
            </a:r>
            <a:r>
              <a:rPr lang="en-US" altLang="ja-JP" baseline="30000" dirty="0" err="1" smtClean="0"/>
              <a:t>CM</a:t>
            </a:r>
            <a:r>
              <a:rPr lang="en-US" altLang="ja-JP" baseline="-25000" dirty="0" err="1" smtClean="0"/>
              <a:t>n</a:t>
            </a:r>
            <a:r>
              <a:rPr lang="en-US" altLang="ja-JP" dirty="0" smtClean="0"/>
              <a:t>/Q</a:t>
            </a:r>
            <a:r>
              <a:rPr lang="en-US" altLang="ja-JP" baseline="30000" dirty="0" smtClean="0"/>
              <a:t>CM</a:t>
            </a:r>
            <a:r>
              <a:rPr lang="en-US" altLang="ja-JP" dirty="0" smtClean="0"/>
              <a:t>~0.4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6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2" y="970258"/>
            <a:ext cx="7270006" cy="588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3" b="25341"/>
          <a:stretch/>
        </p:blipFill>
        <p:spPr bwMode="auto">
          <a:xfrm>
            <a:off x="5016848" y="880073"/>
            <a:ext cx="4127152" cy="179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Exclusive </a:t>
            </a:r>
            <a:r>
              <a:rPr lang="en-US" altLang="ja-JP" b="1" baseline="30000" dirty="0"/>
              <a:t>3</a:t>
            </a:r>
            <a:r>
              <a:rPr lang="en-US" altLang="ja-JP" b="1" dirty="0"/>
              <a:t>He(K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,</a:t>
            </a:r>
            <a:r>
              <a:rPr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)n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44208" y="1327383"/>
            <a:ext cx="1023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1st</a:t>
            </a:r>
            <a:endParaRPr kumimoji="1" lang="ja-JP" altLang="en-US" sz="2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23628" y="1850603"/>
            <a:ext cx="136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</a:t>
            </a:r>
            <a:r>
              <a:rPr kumimoji="1" lang="en-US" altLang="ja-JP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2nd</a:t>
            </a:r>
            <a:endParaRPr kumimoji="1" lang="ja-JP" altLang="en-US" sz="3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 rot="19638817">
            <a:off x="2165677" y="4070169"/>
            <a:ext cx="45140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72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7813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4653136"/>
            <a:ext cx="2340260" cy="21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Exclusive </a:t>
            </a:r>
            <a:r>
              <a:rPr lang="en-US" altLang="ja-JP" b="1" baseline="30000" dirty="0"/>
              <a:t>3</a:t>
            </a:r>
            <a:r>
              <a:rPr lang="en-US" altLang="ja-JP" b="1" dirty="0"/>
              <a:t>He(K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,</a:t>
            </a:r>
            <a:r>
              <a:rPr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)n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52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879812" y="6273316"/>
            <a:ext cx="6300700" cy="5400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Smaller momentum transfer </a:t>
            </a:r>
            <a:r>
              <a:rPr lang="en-US" altLang="ja-JP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altLang="ja-JP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preferred</a:t>
            </a:r>
            <a:endParaRPr kumimoji="1"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19" y="1052736"/>
            <a:ext cx="3572185" cy="35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836712"/>
            <a:ext cx="5364088" cy="53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線矢印コネクタ 23"/>
          <p:cNvCxnSpPr/>
          <p:nvPr/>
        </p:nvCxnSpPr>
        <p:spPr>
          <a:xfrm flipV="1">
            <a:off x="3491880" y="1484784"/>
            <a:ext cx="0" cy="2736304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 rot="16200000">
            <a:off x="2877576" y="2665861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/>
              <a:t>sliced</a:t>
            </a:r>
            <a:endParaRPr kumimoji="1" lang="ja-JP" altLang="en-US" b="1" i="1" dirty="0"/>
          </a:p>
        </p:txBody>
      </p:sp>
      <p:sp>
        <p:nvSpPr>
          <p:cNvPr id="3" name="右矢印 2"/>
          <p:cNvSpPr/>
          <p:nvPr/>
        </p:nvSpPr>
        <p:spPr>
          <a:xfrm>
            <a:off x="4063952" y="4761148"/>
            <a:ext cx="4936540" cy="432048"/>
          </a:xfrm>
          <a:prstGeom prst="rightArrow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cos(</a:t>
            </a:r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q</a:t>
            </a:r>
            <a:r>
              <a:rPr kumimoji="1" lang="en-US" altLang="ja-JP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右矢印 17"/>
          <p:cNvSpPr/>
          <p:nvPr/>
        </p:nvSpPr>
        <p:spPr>
          <a:xfrm flipH="1">
            <a:off x="3993902" y="908720"/>
            <a:ext cx="5006589" cy="432048"/>
          </a:xfrm>
          <a:prstGeom prst="rightArrow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cos(</a:t>
            </a:r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q</a:t>
            </a:r>
            <a:r>
              <a:rPr kumimoji="1" lang="en-US" altLang="ja-JP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5"/>
          <p:cNvSpPr>
            <a:spLocks/>
          </p:cNvSpPr>
          <p:nvPr/>
        </p:nvSpPr>
        <p:spPr bwMode="auto">
          <a:xfrm rot="19638817">
            <a:off x="1806924" y="1687969"/>
            <a:ext cx="45140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72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cxnSp>
        <p:nvCxnSpPr>
          <p:cNvPr id="26" name="直線コネクタ 25"/>
          <p:cNvCxnSpPr/>
          <p:nvPr/>
        </p:nvCxnSpPr>
        <p:spPr>
          <a:xfrm flipV="1">
            <a:off x="1716651" y="1340768"/>
            <a:ext cx="0" cy="5076564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304518" y="1052736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sz="1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H="1">
            <a:off x="971600" y="4221088"/>
            <a:ext cx="252028" cy="43204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375756" y="4221088"/>
            <a:ext cx="360040" cy="43204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763688" y="5157022"/>
            <a:ext cx="1938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i="1" dirty="0" err="1" smtClean="0"/>
              <a:t>Sekihara</a:t>
            </a:r>
            <a:r>
              <a:rPr kumimoji="1" lang="en-US" altLang="ja-JP" sz="1400" b="1" i="1" dirty="0" smtClean="0"/>
              <a:t>, </a:t>
            </a:r>
            <a:r>
              <a:rPr kumimoji="1" lang="en-US" altLang="ja-JP" sz="1400" b="1" i="1" dirty="0" err="1" smtClean="0"/>
              <a:t>Oset</a:t>
            </a:r>
            <a:r>
              <a:rPr kumimoji="1" lang="en-US" altLang="ja-JP" sz="1400" b="1" i="1" dirty="0" smtClean="0"/>
              <a:t>, Ramos, </a:t>
            </a:r>
          </a:p>
          <a:p>
            <a:pPr algn="ctr"/>
            <a:r>
              <a:rPr lang="en-US" altLang="ja-JP" sz="1400" b="1" i="1" dirty="0" smtClean="0"/>
              <a:t>arXiv:1607.02058</a:t>
            </a:r>
            <a:endParaRPr kumimoji="1" lang="ja-JP" alt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3225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baseline="30000" dirty="0" smtClean="0"/>
              <a:t>3</a:t>
            </a:r>
            <a:r>
              <a:rPr lang="en-US" altLang="ja-JP" b="1" dirty="0" smtClean="0"/>
              <a:t>He(K</a:t>
            </a:r>
            <a:r>
              <a:rPr lang="en-US" altLang="ja-JP" b="1" baseline="30000" dirty="0" smtClean="0"/>
              <a:t>-</a:t>
            </a:r>
            <a:r>
              <a:rPr lang="en-US" altLang="ja-JP" b="1" dirty="0"/>
              <a:t>,</a:t>
            </a:r>
            <a:r>
              <a:rPr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)n: Decay Channel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53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663788" y="6309320"/>
            <a:ext cx="3754760" cy="5400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1" lang="en-US" altLang="ja-JP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&gt; 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p) !?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9" y="1664804"/>
            <a:ext cx="3572185" cy="35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36712"/>
            <a:ext cx="5364088" cy="53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左右矢印 4"/>
          <p:cNvSpPr/>
          <p:nvPr/>
        </p:nvSpPr>
        <p:spPr>
          <a:xfrm>
            <a:off x="4031940" y="980728"/>
            <a:ext cx="5004555" cy="242316"/>
          </a:xfrm>
          <a:prstGeom prst="leftRightArrow">
            <a:avLst/>
          </a:prstGeom>
          <a:gradFill flip="none" rotWithShape="1">
            <a:gsLst>
              <a:gs pos="0">
                <a:schemeClr val="accent1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左右矢印 18"/>
          <p:cNvSpPr/>
          <p:nvPr/>
        </p:nvSpPr>
        <p:spPr>
          <a:xfrm>
            <a:off x="4063952" y="2250580"/>
            <a:ext cx="4972543" cy="242316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左右矢印 19"/>
          <p:cNvSpPr/>
          <p:nvPr/>
        </p:nvSpPr>
        <p:spPr>
          <a:xfrm>
            <a:off x="4031940" y="3546724"/>
            <a:ext cx="3744416" cy="242316"/>
          </a:xfrm>
          <a:prstGeom prst="leftRightArrow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左右矢印 20"/>
          <p:cNvSpPr/>
          <p:nvPr/>
        </p:nvSpPr>
        <p:spPr>
          <a:xfrm>
            <a:off x="6634267" y="2456892"/>
            <a:ext cx="2402227" cy="242316"/>
          </a:xfrm>
          <a:prstGeom prst="leftRightArrow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7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1" lang="en-US" altLang="ja-JP" sz="1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左右矢印 21"/>
          <p:cNvSpPr/>
          <p:nvPr/>
        </p:nvSpPr>
        <p:spPr>
          <a:xfrm>
            <a:off x="4063952" y="3798752"/>
            <a:ext cx="4972542" cy="242316"/>
          </a:xfrm>
          <a:prstGeom prst="leftRightArrow">
            <a:avLst/>
          </a:prstGeom>
          <a:gradFill>
            <a:gsLst>
              <a:gs pos="0">
                <a:srgbClr val="FF0000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1" lang="en-US" altLang="ja-JP" sz="1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左右矢印 22"/>
          <p:cNvSpPr/>
          <p:nvPr/>
        </p:nvSpPr>
        <p:spPr>
          <a:xfrm>
            <a:off x="4054751" y="4833156"/>
            <a:ext cx="4981744" cy="242316"/>
          </a:xfrm>
          <a:prstGeom prst="leftRightArrow">
            <a:avLst/>
          </a:prstGeom>
          <a:gradFill flip="none" rotWithShape="1">
            <a:gsLst>
              <a:gs pos="0">
                <a:srgbClr val="FF0000"/>
              </a:gs>
              <a:gs pos="94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1" lang="en-US" altLang="ja-JP" sz="1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3491880" y="3392996"/>
            <a:ext cx="0" cy="612068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 rot="16200000">
            <a:off x="2877576" y="3277929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/>
              <a:t>sliced</a:t>
            </a:r>
            <a:endParaRPr kumimoji="1" lang="ja-JP" altLang="en-US" b="1" i="1" dirty="0"/>
          </a:p>
        </p:txBody>
      </p:sp>
      <p:sp>
        <p:nvSpPr>
          <p:cNvPr id="29" name="Rectangle 5"/>
          <p:cNvSpPr>
            <a:spLocks/>
          </p:cNvSpPr>
          <p:nvPr/>
        </p:nvSpPr>
        <p:spPr bwMode="auto">
          <a:xfrm rot="19638817">
            <a:off x="1806924" y="1687969"/>
            <a:ext cx="45140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72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14262" y="3933056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p~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436096" y="3995772"/>
            <a:ext cx="849926" cy="2973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右矢印 17"/>
          <p:cNvSpPr/>
          <p:nvPr/>
        </p:nvSpPr>
        <p:spPr>
          <a:xfrm>
            <a:off x="4063952" y="5049180"/>
            <a:ext cx="4962503" cy="242316"/>
          </a:xfrm>
          <a:prstGeom prst="leftRightArrow">
            <a:avLst/>
          </a:prstGeom>
          <a:gradFill flip="none" rotWithShape="1">
            <a:gsLst>
              <a:gs pos="0">
                <a:schemeClr val="bg1"/>
              </a:gs>
              <a:gs pos="79000">
                <a:srgbClr val="92D05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 flipV="1">
            <a:off x="1716651" y="1952836"/>
            <a:ext cx="0" cy="2880320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304518" y="1664804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sz="1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6660232" y="5255912"/>
            <a:ext cx="1008112" cy="2973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24228" y="5219908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p~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5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836712"/>
            <a:ext cx="6543198" cy="601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baseline="30000" dirty="0" smtClean="0"/>
              <a:t>3</a:t>
            </a:r>
            <a:r>
              <a:rPr lang="en-US" altLang="ja-JP" b="1" dirty="0" smtClean="0"/>
              <a:t>He(K</a:t>
            </a:r>
            <a:r>
              <a:rPr lang="en-US" altLang="ja-JP" b="1" baseline="30000" dirty="0" smtClean="0"/>
              <a:t>-</a:t>
            </a:r>
            <a:r>
              <a:rPr lang="en-US" altLang="ja-JP" b="1" dirty="0"/>
              <a:t>,</a:t>
            </a:r>
            <a:r>
              <a:rPr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)n: q-dependence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54</a:t>
            </a:fld>
            <a:endParaRPr kumimoji="1" lang="ja-JP" altLang="en-US"/>
          </a:p>
        </p:txBody>
      </p:sp>
      <p:sp>
        <p:nvSpPr>
          <p:cNvPr id="9" name="直角三角形 8"/>
          <p:cNvSpPr/>
          <p:nvPr/>
        </p:nvSpPr>
        <p:spPr>
          <a:xfrm>
            <a:off x="2195736" y="4437112"/>
            <a:ext cx="2124236" cy="1886508"/>
          </a:xfrm>
          <a:prstGeom prst="rtTriangle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31740" y="5517232"/>
            <a:ext cx="1306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Kinematical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 flipV="1">
            <a:off x="3583804" y="969695"/>
            <a:ext cx="0" cy="5375629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 rot="16200000">
            <a:off x="3038227" y="1978268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sz="1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5"/>
          <p:cNvSpPr>
            <a:spLocks/>
          </p:cNvSpPr>
          <p:nvPr/>
        </p:nvSpPr>
        <p:spPr bwMode="auto">
          <a:xfrm rot="19638817">
            <a:off x="2672471" y="2399915"/>
            <a:ext cx="45140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72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1804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2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E27: Experimental Setup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56</a:t>
            </a:fld>
            <a:endParaRPr kumimoji="1" lang="ja-JP" altLang="en-US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80728"/>
            <a:ext cx="6624228" cy="4417951"/>
          </a:xfrm>
        </p:spPr>
        <p:txBody>
          <a:bodyPr>
            <a:normAutofit/>
          </a:bodyPr>
          <a:lstStyle/>
          <a:p>
            <a:r>
              <a:rPr lang="en-US" altLang="ja-JP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K1.8 beam </a:t>
            </a:r>
            <a:r>
              <a:rPr lang="en-US" altLang="ja-JP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spectrometer</a:t>
            </a:r>
            <a:endParaRPr lang="en-US" altLang="ja-JP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ja-JP" sz="2400" dirty="0"/>
              <a:t>1.69 GeV/c </a:t>
            </a:r>
            <a:r>
              <a:rPr lang="en-US" altLang="ja-JP" sz="2400" dirty="0"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ja-JP" sz="2400" baseline="30000" dirty="0"/>
              <a:t>+</a:t>
            </a:r>
          </a:p>
          <a:p>
            <a:pPr lvl="1"/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p</a:t>
            </a:r>
            <a:r>
              <a:rPr lang="en-US" altLang="ja-JP" sz="2400" dirty="0" smtClean="0"/>
              <a:t>/p ~ 2x10</a:t>
            </a:r>
            <a:r>
              <a:rPr lang="en-US" altLang="ja-JP" sz="2400" baseline="30000" dirty="0" smtClean="0"/>
              <a:t>-3</a:t>
            </a:r>
            <a:endParaRPr lang="en-US" altLang="ja-JP" sz="2400" baseline="30000" dirty="0"/>
          </a:p>
          <a:p>
            <a:r>
              <a:rPr lang="en-US" altLang="ja-JP" sz="2800" b="1" dirty="0">
                <a:solidFill>
                  <a:srgbClr val="00B050"/>
                </a:solidFill>
              </a:rPr>
              <a:t>SKS spectrometer</a:t>
            </a:r>
          </a:p>
          <a:p>
            <a:pPr lvl="1"/>
            <a:r>
              <a:rPr lang="en-US" altLang="ja-JP" sz="2400" dirty="0"/>
              <a:t>0.8-1.3 GeV/c K</a:t>
            </a:r>
            <a:r>
              <a:rPr lang="en-US" altLang="ja-JP" sz="2400" baseline="30000" dirty="0"/>
              <a:t>+</a:t>
            </a:r>
          </a:p>
          <a:p>
            <a:pPr lvl="1"/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p</a:t>
            </a:r>
            <a:r>
              <a:rPr lang="en-US" altLang="ja-JP" sz="2400" dirty="0" smtClean="0"/>
              <a:t>/p ~ 2x10</a:t>
            </a:r>
            <a:r>
              <a:rPr lang="en-US" altLang="ja-JP" sz="2400" baseline="30000" dirty="0" smtClean="0"/>
              <a:t>-3</a:t>
            </a:r>
            <a:endParaRPr lang="en-US" altLang="ja-JP" sz="2400" baseline="30000" dirty="0"/>
          </a:p>
          <a:p>
            <a:pPr lvl="1"/>
            <a:r>
              <a:rPr lang="en-US" altLang="ja-JP" sz="2400" dirty="0" smtClean="0">
                <a:latin typeface="Symbol" panose="05050102010706020507" pitchFamily="18" charset="2"/>
              </a:rPr>
              <a:t>DW </a:t>
            </a:r>
            <a:r>
              <a:rPr lang="el-GR" altLang="ja-JP" sz="2400" dirty="0" smtClean="0"/>
              <a:t>~</a:t>
            </a:r>
            <a:r>
              <a:rPr lang="en-US" altLang="ja-JP" sz="2400" dirty="0" smtClean="0"/>
              <a:t> </a:t>
            </a:r>
            <a:r>
              <a:rPr lang="el-GR" altLang="ja-JP" sz="2400" dirty="0" smtClean="0"/>
              <a:t>100 </a:t>
            </a:r>
            <a:r>
              <a:rPr lang="en-US" altLang="ja-JP" sz="2400" dirty="0" err="1"/>
              <a:t>msr</a:t>
            </a:r>
            <a:endParaRPr lang="en-US" altLang="ja-JP" sz="2400" dirty="0"/>
          </a:p>
          <a:p>
            <a:r>
              <a:rPr lang="en-US" altLang="ja-JP" sz="2800" dirty="0"/>
              <a:t>Target : liquid </a:t>
            </a:r>
            <a:r>
              <a:rPr lang="en-US" altLang="ja-JP" sz="2800" dirty="0" smtClean="0"/>
              <a:t>deuterium (</a:t>
            </a:r>
            <a:r>
              <a:rPr lang="en-US" altLang="ja-JP" sz="2800" dirty="0"/>
              <a:t>1.99 g/cm</a:t>
            </a:r>
            <a:r>
              <a:rPr lang="en-US" altLang="ja-JP" sz="2800" baseline="30000" dirty="0"/>
              <a:t>2</a:t>
            </a:r>
            <a:r>
              <a:rPr lang="en-US" altLang="ja-JP" sz="2800" dirty="0" smtClean="0"/>
              <a:t>)</a:t>
            </a:r>
          </a:p>
        </p:txBody>
      </p:sp>
      <p:pic>
        <p:nvPicPr>
          <p:cNvPr id="11" name="Picture 3" descr="C:\Users\ichikawa\Work\conference\J-PARC_simpo\Fig\E27set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1142294"/>
            <a:ext cx="4824536" cy="567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グループ化 11"/>
          <p:cNvGrpSpPr/>
          <p:nvPr/>
        </p:nvGrpSpPr>
        <p:grpSpPr>
          <a:xfrm>
            <a:off x="6883413" y="2395429"/>
            <a:ext cx="1720286" cy="4434546"/>
            <a:chOff x="4327129" y="2432979"/>
            <a:chExt cx="1720286" cy="4434546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4327129" y="2553594"/>
              <a:ext cx="1692671" cy="4313931"/>
              <a:chOff x="4327129" y="2553594"/>
              <a:chExt cx="1692671" cy="4313931"/>
            </a:xfrm>
          </p:grpSpPr>
          <p:sp>
            <p:nvSpPr>
              <p:cNvPr id="28" name="フリーフォーム 27"/>
              <p:cNvSpPr/>
              <p:nvPr/>
            </p:nvSpPr>
            <p:spPr bwMode="auto">
              <a:xfrm>
                <a:off x="4381500" y="2695575"/>
                <a:ext cx="1638300" cy="4171950"/>
              </a:xfrm>
              <a:custGeom>
                <a:avLst/>
                <a:gdLst>
                  <a:gd name="connsiteX0" fmla="*/ 1352550 w 1638300"/>
                  <a:gd name="connsiteY0" fmla="*/ 4171950 h 4171950"/>
                  <a:gd name="connsiteX1" fmla="*/ 1638300 w 1638300"/>
                  <a:gd name="connsiteY1" fmla="*/ 2133600 h 4171950"/>
                  <a:gd name="connsiteX2" fmla="*/ 1638300 w 1638300"/>
                  <a:gd name="connsiteY2" fmla="*/ 2133600 h 4171950"/>
                  <a:gd name="connsiteX3" fmla="*/ 1562100 w 1638300"/>
                  <a:gd name="connsiteY3" fmla="*/ 1352550 h 4171950"/>
                  <a:gd name="connsiteX4" fmla="*/ 1095375 w 1638300"/>
                  <a:gd name="connsiteY4" fmla="*/ 771525 h 4171950"/>
                  <a:gd name="connsiteX5" fmla="*/ 0 w 1638300"/>
                  <a:gd name="connsiteY5" fmla="*/ 0 h 417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8300" h="4171950">
                    <a:moveTo>
                      <a:pt x="1352550" y="4171950"/>
                    </a:moveTo>
                    <a:lnTo>
                      <a:pt x="1638300" y="2133600"/>
                    </a:lnTo>
                    <a:lnTo>
                      <a:pt x="1638300" y="2133600"/>
                    </a:lnTo>
                    <a:cubicBezTo>
                      <a:pt x="1625600" y="2003425"/>
                      <a:pt x="1652587" y="1579562"/>
                      <a:pt x="1562100" y="1352550"/>
                    </a:cubicBezTo>
                    <a:cubicBezTo>
                      <a:pt x="1471613" y="1125538"/>
                      <a:pt x="1355725" y="996950"/>
                      <a:pt x="1095375" y="771525"/>
                    </a:cubicBezTo>
                    <a:cubicBezTo>
                      <a:pt x="835025" y="546100"/>
                      <a:pt x="417512" y="273050"/>
                      <a:pt x="0" y="0"/>
                    </a:cubicBezTo>
                  </a:path>
                </a:pathLst>
              </a:custGeom>
              <a:noFill/>
              <a:ln w="76200" cap="flat" cmpd="sng" algn="ctr">
                <a:solidFill>
                  <a:schemeClr val="accent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charset="-128"/>
                </a:endParaRPr>
              </a:p>
            </p:txBody>
          </p:sp>
          <p:sp>
            <p:nvSpPr>
              <p:cNvPr id="29" name="二等辺三角形 28"/>
              <p:cNvSpPr/>
              <p:nvPr/>
            </p:nvSpPr>
            <p:spPr bwMode="auto">
              <a:xfrm rot="18393282">
                <a:off x="4237255" y="2643468"/>
                <a:ext cx="351989" cy="172242"/>
              </a:xfrm>
              <a:prstGeom prst="triangl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accent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charset="-128"/>
                </a:endParaRPr>
              </a:p>
            </p:txBody>
          </p:sp>
        </p:grpSp>
        <p:sp>
          <p:nvSpPr>
            <p:cNvPr id="27" name="テキスト ボックス 8"/>
            <p:cNvSpPr txBox="1"/>
            <p:nvPr/>
          </p:nvSpPr>
          <p:spPr>
            <a:xfrm>
              <a:off x="5292080" y="2432979"/>
              <a:ext cx="7553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4800" b="1" dirty="0">
                  <a:solidFill>
                    <a:schemeClr val="accent6"/>
                  </a:solidFill>
                </a:rPr>
                <a:t>π</a:t>
              </a:r>
              <a:r>
                <a:rPr kumimoji="1" lang="en-US" altLang="ja-JP" sz="4800" b="1" baseline="30000" dirty="0" smtClean="0">
                  <a:solidFill>
                    <a:schemeClr val="accent6"/>
                  </a:solidFill>
                </a:rPr>
                <a:t>+</a:t>
              </a:r>
              <a:endParaRPr kumimoji="1" lang="ja-JP" altLang="en-US" sz="4800" b="1" baseline="300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4369710" y="1519242"/>
            <a:ext cx="2482349" cy="1639099"/>
            <a:chOff x="1813426" y="1556792"/>
            <a:chExt cx="2482349" cy="1639099"/>
          </a:xfrm>
        </p:grpSpPr>
        <p:sp>
          <p:nvSpPr>
            <p:cNvPr id="23" name="フリーフォーム 22"/>
            <p:cNvSpPr/>
            <p:nvPr/>
          </p:nvSpPr>
          <p:spPr bwMode="auto">
            <a:xfrm>
              <a:off x="1857375" y="2314575"/>
              <a:ext cx="2438400" cy="800100"/>
            </a:xfrm>
            <a:custGeom>
              <a:avLst/>
              <a:gdLst>
                <a:gd name="connsiteX0" fmla="*/ 2438400 w 2438400"/>
                <a:gd name="connsiteY0" fmla="*/ 323850 h 800100"/>
                <a:gd name="connsiteX1" fmla="*/ 2047875 w 2438400"/>
                <a:gd name="connsiteY1" fmla="*/ 76200 h 800100"/>
                <a:gd name="connsiteX2" fmla="*/ 1752600 w 2438400"/>
                <a:gd name="connsiteY2" fmla="*/ 0 h 800100"/>
                <a:gd name="connsiteX3" fmla="*/ 1514475 w 2438400"/>
                <a:gd name="connsiteY3" fmla="*/ 76200 h 800100"/>
                <a:gd name="connsiteX4" fmla="*/ 981075 w 2438400"/>
                <a:gd name="connsiteY4" fmla="*/ 323850 h 800100"/>
                <a:gd name="connsiteX5" fmla="*/ 0 w 2438400"/>
                <a:gd name="connsiteY5" fmla="*/ 8001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8400" h="800100">
                  <a:moveTo>
                    <a:pt x="2438400" y="323850"/>
                  </a:moveTo>
                  <a:cubicBezTo>
                    <a:pt x="2300287" y="227012"/>
                    <a:pt x="2162175" y="130175"/>
                    <a:pt x="2047875" y="76200"/>
                  </a:cubicBezTo>
                  <a:cubicBezTo>
                    <a:pt x="1933575" y="22225"/>
                    <a:pt x="1841500" y="0"/>
                    <a:pt x="1752600" y="0"/>
                  </a:cubicBezTo>
                  <a:cubicBezTo>
                    <a:pt x="1663700" y="0"/>
                    <a:pt x="1643062" y="22225"/>
                    <a:pt x="1514475" y="76200"/>
                  </a:cubicBezTo>
                  <a:cubicBezTo>
                    <a:pt x="1385888" y="130175"/>
                    <a:pt x="981075" y="323850"/>
                    <a:pt x="981075" y="323850"/>
                  </a:cubicBezTo>
                  <a:lnTo>
                    <a:pt x="0" y="800100"/>
                  </a:lnTo>
                </a:path>
              </a:pathLst>
            </a:custGeom>
            <a:noFill/>
            <a:ln w="762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4" name="二等辺三角形 23"/>
            <p:cNvSpPr/>
            <p:nvPr/>
          </p:nvSpPr>
          <p:spPr bwMode="auto">
            <a:xfrm rot="14437321">
              <a:off x="1776159" y="3070725"/>
              <a:ext cx="162433" cy="87899"/>
            </a:xfrm>
            <a:prstGeom prst="triangle">
              <a:avLst/>
            </a:prstGeom>
            <a:solidFill>
              <a:srgbClr val="00B050"/>
            </a:solidFill>
            <a:ln w="762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5" name="テキスト ボックス 14"/>
            <p:cNvSpPr txBox="1"/>
            <p:nvPr/>
          </p:nvSpPr>
          <p:spPr>
            <a:xfrm>
              <a:off x="2469307" y="1556792"/>
              <a:ext cx="898003" cy="83099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4800" b="1" dirty="0" smtClean="0">
                  <a:solidFill>
                    <a:srgbClr val="00B050"/>
                  </a:solidFill>
                </a:rPr>
                <a:t>K</a:t>
              </a:r>
              <a:r>
                <a:rPr kumimoji="1" lang="en-US" altLang="ja-JP" sz="4800" b="1" baseline="30000" dirty="0" smtClean="0">
                  <a:solidFill>
                    <a:srgbClr val="00B050"/>
                  </a:solidFill>
                </a:rPr>
                <a:t>+</a:t>
              </a:r>
              <a:endParaRPr kumimoji="1" lang="ja-JP" altLang="en-US" sz="4800" b="1" baseline="30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4103948" y="1015186"/>
            <a:ext cx="3279631" cy="2736304"/>
            <a:chOff x="3923928" y="1052736"/>
            <a:chExt cx="3279631" cy="2736304"/>
          </a:xfrm>
        </p:grpSpPr>
        <p:cxnSp>
          <p:nvCxnSpPr>
            <p:cNvPr id="18" name="直線コネクタ 17"/>
            <p:cNvCxnSpPr/>
            <p:nvPr/>
          </p:nvCxnSpPr>
          <p:spPr>
            <a:xfrm flipV="1">
              <a:off x="6372200" y="1052736"/>
              <a:ext cx="831359" cy="1795742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3923928" y="1052736"/>
              <a:ext cx="3279631" cy="0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3923928" y="1052736"/>
              <a:ext cx="216024" cy="2736304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4155499" y="3501008"/>
              <a:ext cx="2219968" cy="288032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6375467" y="2852936"/>
              <a:ext cx="0" cy="627403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45"/>
          <p:cNvSpPr txBox="1"/>
          <p:nvPr/>
        </p:nvSpPr>
        <p:spPr>
          <a:xfrm>
            <a:off x="6315179" y="799162"/>
            <a:ext cx="243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SKS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spectrometer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16" name="テキスト ボックス 46"/>
          <p:cNvSpPr txBox="1"/>
          <p:nvPr/>
        </p:nvSpPr>
        <p:spPr>
          <a:xfrm>
            <a:off x="5898877" y="5157192"/>
            <a:ext cx="2077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400" b="1" dirty="0" smtClean="0">
                <a:solidFill>
                  <a:schemeClr val="accent6"/>
                </a:solidFill>
              </a:rPr>
              <a:t>K1.8 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beam line</a:t>
            </a:r>
            <a:endParaRPr kumimoji="1" lang="en-US" altLang="ja-JP" sz="2400" b="1" dirty="0" smtClean="0">
              <a:solidFill>
                <a:schemeClr val="accent6"/>
              </a:solidFill>
            </a:endParaRPr>
          </a:p>
          <a:p>
            <a:r>
              <a:rPr lang="en-US" altLang="ja-JP" sz="2400" b="1" dirty="0" smtClean="0">
                <a:solidFill>
                  <a:schemeClr val="accent6"/>
                </a:solidFill>
              </a:rPr>
              <a:t>spectrometer</a:t>
            </a:r>
            <a:endParaRPr kumimoji="1" lang="ja-JP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17" name="テキスト ボックス 51"/>
          <p:cNvSpPr txBox="1"/>
          <p:nvPr/>
        </p:nvSpPr>
        <p:spPr>
          <a:xfrm>
            <a:off x="5885092" y="5975104"/>
            <a:ext cx="209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p</a:t>
            </a:r>
            <a:r>
              <a:rPr kumimoji="1" lang="en-US" altLang="ja-JP" sz="2400" baseline="-25000" dirty="0" smtClean="0"/>
              <a:t>π </a:t>
            </a:r>
            <a:r>
              <a:rPr kumimoji="1" lang="en-US" altLang="ja-JP" sz="2400" dirty="0" smtClean="0"/>
              <a:t>= 1.69 </a:t>
            </a:r>
            <a:r>
              <a:rPr kumimoji="1" lang="en-US" altLang="ja-JP" sz="2400" dirty="0" err="1" smtClean="0"/>
              <a:t>GeV</a:t>
            </a:r>
            <a:r>
              <a:rPr kumimoji="1" lang="en-US" altLang="ja-JP" sz="2400" dirty="0" smtClean="0"/>
              <a:t>/c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7" y="4680766"/>
            <a:ext cx="3533557" cy="2102577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-5942" y="6516052"/>
            <a:ext cx="117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Y.Ichikawa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9328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E27: Inclusive d(</a:t>
            </a:r>
            <a:r>
              <a:rPr lang="en-US" altLang="ja-JP" b="1" dirty="0" err="1" smtClean="0">
                <a:latin typeface="Symbol" panose="05050102010706020507" pitchFamily="18" charset="2"/>
              </a:rPr>
              <a:t>p</a:t>
            </a:r>
            <a:r>
              <a:rPr lang="en-US" altLang="ja-JP" b="1" baseline="30000" dirty="0" err="1" smtClean="0"/>
              <a:t>+</a:t>
            </a:r>
            <a:r>
              <a:rPr lang="en-US" altLang="ja-JP" b="1" dirty="0" err="1" smtClean="0"/>
              <a:t>,K</a:t>
            </a:r>
            <a:r>
              <a:rPr lang="en-US" altLang="ja-JP" b="1" baseline="30000" dirty="0" smtClean="0"/>
              <a:t>+</a:t>
            </a:r>
            <a:r>
              <a:rPr lang="en-US" altLang="ja-JP" b="1" dirty="0" smtClean="0"/>
              <a:t>)X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57</a:t>
            </a:fld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" y="2154092"/>
            <a:ext cx="6325538" cy="471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928478" y="2501605"/>
            <a:ext cx="1931554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data</a:t>
            </a:r>
          </a:p>
          <a:p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78584" y="4473116"/>
            <a:ext cx="3065924" cy="1267997"/>
          </a:xfrm>
        </p:spPr>
        <p:txBody>
          <a:bodyPr/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dirty="0" smtClean="0"/>
              <a:t>N-</a:t>
            </a:r>
            <a:r>
              <a:rPr kumimoji="1" lang="en-US" altLang="ja-JP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smtClean="0"/>
              <a:t>N cusp</a:t>
            </a:r>
          </a:p>
          <a:p>
            <a:r>
              <a:rPr lang="en-US" altLang="ja-JP" dirty="0" smtClean="0"/>
              <a:t>Y* mass shift?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10188" y="5625244"/>
            <a:ext cx="2499723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7030A0"/>
                </a:solidFill>
              </a:rPr>
              <a:t>Ichikawa, Tue. A-1</a:t>
            </a:r>
          </a:p>
          <a:p>
            <a:pPr algn="ctr"/>
            <a:r>
              <a:rPr kumimoji="1" lang="en-US" altLang="ja-JP" sz="2400" b="1" dirty="0" err="1" smtClean="0">
                <a:solidFill>
                  <a:srgbClr val="7030A0"/>
                </a:solidFill>
              </a:rPr>
              <a:t>Tokiyasu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, Fri. E-1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5516" y="1235658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/>
              <a:t>“K</a:t>
            </a:r>
            <a:r>
              <a:rPr lang="en-US" altLang="ja-JP" sz="3200" b="1" baseline="30000" dirty="0" smtClean="0"/>
              <a:t>-</a:t>
            </a:r>
            <a:r>
              <a:rPr lang="en-US" altLang="ja-JP" sz="3200" b="1" dirty="0" smtClean="0"/>
              <a:t>pp” </a:t>
            </a:r>
            <a:r>
              <a:rPr lang="en-US" altLang="ja-JP" sz="3200" b="1" dirty="0"/>
              <a:t>signal </a:t>
            </a:r>
            <a:r>
              <a:rPr lang="en-US" altLang="ja-JP" sz="3200" b="1" dirty="0" smtClean="0"/>
              <a:t>is </a:t>
            </a:r>
            <a:r>
              <a:rPr lang="en-US" altLang="ja-JP" sz="3200" b="1" dirty="0"/>
              <a:t>hidden by </a:t>
            </a:r>
            <a:r>
              <a:rPr lang="en-US" altLang="ja-JP" sz="3200" b="1" smtClean="0"/>
              <a:t>QF!?</a:t>
            </a:r>
            <a:endParaRPr kumimoji="1" lang="ja-JP" altLang="en-US" sz="32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-5942" y="6516052"/>
            <a:ext cx="94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T.Nagae</a:t>
            </a:r>
            <a:endParaRPr kumimoji="1" lang="ja-JP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88" y="872716"/>
            <a:ext cx="4367767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825696" y="884910"/>
            <a:ext cx="4246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expected spectrum</a:t>
            </a:r>
            <a:endParaRPr kumimoji="1" lang="ja-JP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-5942" y="836712"/>
            <a:ext cx="385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Y. Ichikawa </a:t>
            </a:r>
            <a:r>
              <a:rPr lang="da-DK" altLang="ja-JP" b="1" dirty="0"/>
              <a:t>et al., PTEP (2014) 101D03</a:t>
            </a:r>
            <a:r>
              <a:rPr lang="da-DK" altLang="ja-JP" b="1" dirty="0" smtClean="0"/>
              <a:t>.</a:t>
            </a:r>
            <a:endParaRPr lang="da-DK" altLang="ja-JP" b="1" dirty="0"/>
          </a:p>
        </p:txBody>
      </p:sp>
    </p:spTree>
    <p:extLst>
      <p:ext uri="{BB962C8B-B14F-4D97-AF65-F5344CB8AC3E}">
        <p14:creationId xmlns:p14="http://schemas.microsoft.com/office/powerpoint/2010/main" val="37660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37096"/>
            <a:ext cx="2376264" cy="149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ichikawa\Work\conference\J-PARC_simpo\Fig\E27set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1142294"/>
            <a:ext cx="4824536" cy="567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E27: Experimental Setup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58</a:t>
            </a:fld>
            <a:endParaRPr kumimoji="1" lang="ja-JP" altLang="en-US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508" y="4869161"/>
            <a:ext cx="4788532" cy="1938286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sz="3300" b="1" dirty="0" smtClean="0">
                <a:solidFill>
                  <a:srgbClr val="C00000"/>
                </a:solidFill>
              </a:rPr>
              <a:t>Range </a:t>
            </a:r>
            <a:r>
              <a:rPr lang="en-US" altLang="ja-JP" sz="3300" b="1" dirty="0">
                <a:solidFill>
                  <a:srgbClr val="C00000"/>
                </a:solidFill>
              </a:rPr>
              <a:t>Counter Arrays (RCA)</a:t>
            </a:r>
          </a:p>
          <a:p>
            <a:pPr lvl="1"/>
            <a:r>
              <a:rPr lang="en-US" altLang="ja-JP" dirty="0" smtClean="0"/>
              <a:t>5 layers of Plastic </a:t>
            </a:r>
            <a:r>
              <a:rPr lang="en-US" altLang="ja-JP" dirty="0" err="1"/>
              <a:t>scinti</a:t>
            </a:r>
            <a:r>
              <a:rPr lang="en-US" altLang="ja-JP" dirty="0"/>
              <a:t>.</a:t>
            </a:r>
          </a:p>
          <a:p>
            <a:pPr lvl="1"/>
            <a:r>
              <a:rPr lang="en-US" altLang="ja-JP" dirty="0" smtClean="0"/>
              <a:t>39-122 </a:t>
            </a:r>
            <a:r>
              <a:rPr lang="en-US" altLang="ja-JP" dirty="0"/>
              <a:t>deg. (L+R)</a:t>
            </a:r>
          </a:p>
          <a:p>
            <a:pPr lvl="1"/>
            <a:r>
              <a:rPr lang="en-US" altLang="ja-JP" dirty="0" smtClean="0"/>
              <a:t>50 </a:t>
            </a:r>
            <a:r>
              <a:rPr lang="en-US" altLang="ja-JP" dirty="0"/>
              <a:t>cm </a:t>
            </a:r>
            <a:r>
              <a:rPr lang="en-US" altLang="ja-JP" dirty="0" smtClean="0"/>
              <a:t>TOF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6883413" y="2395429"/>
            <a:ext cx="1720286" cy="4434546"/>
            <a:chOff x="4327129" y="2432979"/>
            <a:chExt cx="1720286" cy="4434546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4327129" y="2553594"/>
              <a:ext cx="1692671" cy="4313931"/>
              <a:chOff x="4327129" y="2553594"/>
              <a:chExt cx="1692671" cy="4313931"/>
            </a:xfrm>
          </p:grpSpPr>
          <p:sp>
            <p:nvSpPr>
              <p:cNvPr id="28" name="フリーフォーム 27"/>
              <p:cNvSpPr/>
              <p:nvPr/>
            </p:nvSpPr>
            <p:spPr bwMode="auto">
              <a:xfrm>
                <a:off x="4381500" y="2695575"/>
                <a:ext cx="1638300" cy="4171950"/>
              </a:xfrm>
              <a:custGeom>
                <a:avLst/>
                <a:gdLst>
                  <a:gd name="connsiteX0" fmla="*/ 1352550 w 1638300"/>
                  <a:gd name="connsiteY0" fmla="*/ 4171950 h 4171950"/>
                  <a:gd name="connsiteX1" fmla="*/ 1638300 w 1638300"/>
                  <a:gd name="connsiteY1" fmla="*/ 2133600 h 4171950"/>
                  <a:gd name="connsiteX2" fmla="*/ 1638300 w 1638300"/>
                  <a:gd name="connsiteY2" fmla="*/ 2133600 h 4171950"/>
                  <a:gd name="connsiteX3" fmla="*/ 1562100 w 1638300"/>
                  <a:gd name="connsiteY3" fmla="*/ 1352550 h 4171950"/>
                  <a:gd name="connsiteX4" fmla="*/ 1095375 w 1638300"/>
                  <a:gd name="connsiteY4" fmla="*/ 771525 h 4171950"/>
                  <a:gd name="connsiteX5" fmla="*/ 0 w 1638300"/>
                  <a:gd name="connsiteY5" fmla="*/ 0 h 417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8300" h="4171950">
                    <a:moveTo>
                      <a:pt x="1352550" y="4171950"/>
                    </a:moveTo>
                    <a:lnTo>
                      <a:pt x="1638300" y="2133600"/>
                    </a:lnTo>
                    <a:lnTo>
                      <a:pt x="1638300" y="2133600"/>
                    </a:lnTo>
                    <a:cubicBezTo>
                      <a:pt x="1625600" y="2003425"/>
                      <a:pt x="1652587" y="1579562"/>
                      <a:pt x="1562100" y="1352550"/>
                    </a:cubicBezTo>
                    <a:cubicBezTo>
                      <a:pt x="1471613" y="1125538"/>
                      <a:pt x="1355725" y="996950"/>
                      <a:pt x="1095375" y="771525"/>
                    </a:cubicBezTo>
                    <a:cubicBezTo>
                      <a:pt x="835025" y="546100"/>
                      <a:pt x="417512" y="273050"/>
                      <a:pt x="0" y="0"/>
                    </a:cubicBezTo>
                  </a:path>
                </a:pathLst>
              </a:custGeom>
              <a:noFill/>
              <a:ln w="76200" cap="flat" cmpd="sng" algn="ctr">
                <a:solidFill>
                  <a:schemeClr val="accent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charset="-128"/>
                </a:endParaRPr>
              </a:p>
            </p:txBody>
          </p:sp>
          <p:sp>
            <p:nvSpPr>
              <p:cNvPr id="29" name="二等辺三角形 28"/>
              <p:cNvSpPr/>
              <p:nvPr/>
            </p:nvSpPr>
            <p:spPr bwMode="auto">
              <a:xfrm rot="18393282">
                <a:off x="4237255" y="2643468"/>
                <a:ext cx="351989" cy="172242"/>
              </a:xfrm>
              <a:prstGeom prst="triangl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accent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charset="-128"/>
                </a:endParaRPr>
              </a:p>
            </p:txBody>
          </p:sp>
        </p:grpSp>
        <p:sp>
          <p:nvSpPr>
            <p:cNvPr id="27" name="テキスト ボックス 8"/>
            <p:cNvSpPr txBox="1"/>
            <p:nvPr/>
          </p:nvSpPr>
          <p:spPr>
            <a:xfrm>
              <a:off x="5292080" y="2432979"/>
              <a:ext cx="7553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4800" b="1" dirty="0">
                  <a:solidFill>
                    <a:schemeClr val="accent6"/>
                  </a:solidFill>
                </a:rPr>
                <a:t>π</a:t>
              </a:r>
              <a:r>
                <a:rPr kumimoji="1" lang="en-US" altLang="ja-JP" sz="4800" b="1" baseline="30000" dirty="0" smtClean="0">
                  <a:solidFill>
                    <a:schemeClr val="accent6"/>
                  </a:solidFill>
                </a:rPr>
                <a:t>+</a:t>
              </a:r>
              <a:endParaRPr kumimoji="1" lang="ja-JP" altLang="en-US" sz="4800" b="1" baseline="300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4369710" y="1519242"/>
            <a:ext cx="2482349" cy="1639099"/>
            <a:chOff x="1813426" y="1556792"/>
            <a:chExt cx="2482349" cy="1639099"/>
          </a:xfrm>
        </p:grpSpPr>
        <p:sp>
          <p:nvSpPr>
            <p:cNvPr id="23" name="フリーフォーム 22"/>
            <p:cNvSpPr/>
            <p:nvPr/>
          </p:nvSpPr>
          <p:spPr bwMode="auto">
            <a:xfrm>
              <a:off x="1857375" y="2314575"/>
              <a:ext cx="2438400" cy="800100"/>
            </a:xfrm>
            <a:custGeom>
              <a:avLst/>
              <a:gdLst>
                <a:gd name="connsiteX0" fmla="*/ 2438400 w 2438400"/>
                <a:gd name="connsiteY0" fmla="*/ 323850 h 800100"/>
                <a:gd name="connsiteX1" fmla="*/ 2047875 w 2438400"/>
                <a:gd name="connsiteY1" fmla="*/ 76200 h 800100"/>
                <a:gd name="connsiteX2" fmla="*/ 1752600 w 2438400"/>
                <a:gd name="connsiteY2" fmla="*/ 0 h 800100"/>
                <a:gd name="connsiteX3" fmla="*/ 1514475 w 2438400"/>
                <a:gd name="connsiteY3" fmla="*/ 76200 h 800100"/>
                <a:gd name="connsiteX4" fmla="*/ 981075 w 2438400"/>
                <a:gd name="connsiteY4" fmla="*/ 323850 h 800100"/>
                <a:gd name="connsiteX5" fmla="*/ 0 w 2438400"/>
                <a:gd name="connsiteY5" fmla="*/ 8001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8400" h="800100">
                  <a:moveTo>
                    <a:pt x="2438400" y="323850"/>
                  </a:moveTo>
                  <a:cubicBezTo>
                    <a:pt x="2300287" y="227012"/>
                    <a:pt x="2162175" y="130175"/>
                    <a:pt x="2047875" y="76200"/>
                  </a:cubicBezTo>
                  <a:cubicBezTo>
                    <a:pt x="1933575" y="22225"/>
                    <a:pt x="1841500" y="0"/>
                    <a:pt x="1752600" y="0"/>
                  </a:cubicBezTo>
                  <a:cubicBezTo>
                    <a:pt x="1663700" y="0"/>
                    <a:pt x="1643062" y="22225"/>
                    <a:pt x="1514475" y="76200"/>
                  </a:cubicBezTo>
                  <a:cubicBezTo>
                    <a:pt x="1385888" y="130175"/>
                    <a:pt x="981075" y="323850"/>
                    <a:pt x="981075" y="323850"/>
                  </a:cubicBezTo>
                  <a:lnTo>
                    <a:pt x="0" y="800100"/>
                  </a:lnTo>
                </a:path>
              </a:pathLst>
            </a:custGeom>
            <a:noFill/>
            <a:ln w="762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4" name="二等辺三角形 23"/>
            <p:cNvSpPr/>
            <p:nvPr/>
          </p:nvSpPr>
          <p:spPr bwMode="auto">
            <a:xfrm rot="14437321">
              <a:off x="1776159" y="3070725"/>
              <a:ext cx="162433" cy="87899"/>
            </a:xfrm>
            <a:prstGeom prst="triangle">
              <a:avLst/>
            </a:prstGeom>
            <a:solidFill>
              <a:srgbClr val="00B050"/>
            </a:solidFill>
            <a:ln w="762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5" name="テキスト ボックス 14"/>
            <p:cNvSpPr txBox="1"/>
            <p:nvPr/>
          </p:nvSpPr>
          <p:spPr>
            <a:xfrm>
              <a:off x="2469307" y="1556792"/>
              <a:ext cx="898003" cy="83099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4800" b="1" dirty="0" smtClean="0">
                  <a:solidFill>
                    <a:srgbClr val="00B050"/>
                  </a:solidFill>
                </a:rPr>
                <a:t>K</a:t>
              </a:r>
              <a:r>
                <a:rPr kumimoji="1" lang="en-US" altLang="ja-JP" sz="4800" b="1" baseline="30000" dirty="0" smtClean="0">
                  <a:solidFill>
                    <a:srgbClr val="00B050"/>
                  </a:solidFill>
                </a:rPr>
                <a:t>+</a:t>
              </a:r>
              <a:endParaRPr kumimoji="1" lang="ja-JP" altLang="en-US" sz="4800" b="1" baseline="30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4103948" y="1015186"/>
            <a:ext cx="3279631" cy="2736304"/>
            <a:chOff x="3923928" y="1052736"/>
            <a:chExt cx="3279631" cy="2736304"/>
          </a:xfrm>
        </p:grpSpPr>
        <p:cxnSp>
          <p:nvCxnSpPr>
            <p:cNvPr id="18" name="直線コネクタ 17"/>
            <p:cNvCxnSpPr/>
            <p:nvPr/>
          </p:nvCxnSpPr>
          <p:spPr>
            <a:xfrm flipV="1">
              <a:off x="6372200" y="1052736"/>
              <a:ext cx="831359" cy="1795742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3923928" y="1052736"/>
              <a:ext cx="3279631" cy="0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3923928" y="1052736"/>
              <a:ext cx="216024" cy="2736304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4155499" y="3501008"/>
              <a:ext cx="2219968" cy="288032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6375467" y="2852936"/>
              <a:ext cx="0" cy="627403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45"/>
          <p:cNvSpPr txBox="1"/>
          <p:nvPr/>
        </p:nvSpPr>
        <p:spPr>
          <a:xfrm>
            <a:off x="6315179" y="799162"/>
            <a:ext cx="243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SKS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spectrometer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0" y="980728"/>
            <a:ext cx="6624228" cy="4417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K1.8 beam line spectrometer</a:t>
            </a:r>
          </a:p>
          <a:p>
            <a:pPr lvl="1"/>
            <a:r>
              <a:rPr lang="en-US" altLang="ja-JP" sz="2400" dirty="0" smtClean="0"/>
              <a:t>1.69 GeV/c </a:t>
            </a:r>
            <a:r>
              <a:rPr lang="en-US" altLang="ja-JP" sz="2400" dirty="0" smtClean="0"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ja-JP" sz="2400" baseline="30000" dirty="0" smtClean="0"/>
              <a:t>+</a:t>
            </a:r>
          </a:p>
          <a:p>
            <a:pPr lvl="1"/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p</a:t>
            </a:r>
            <a:r>
              <a:rPr lang="en-US" altLang="ja-JP" sz="2400" dirty="0" smtClean="0"/>
              <a:t>/p ~ 2x10</a:t>
            </a:r>
            <a:r>
              <a:rPr lang="en-US" altLang="ja-JP" sz="2400" baseline="30000" dirty="0" smtClean="0"/>
              <a:t>-3</a:t>
            </a:r>
          </a:p>
          <a:p>
            <a:r>
              <a:rPr lang="en-US" altLang="ja-JP" sz="2800" b="1" dirty="0" smtClean="0">
                <a:solidFill>
                  <a:srgbClr val="00B050"/>
                </a:solidFill>
              </a:rPr>
              <a:t>SKS spectrometer</a:t>
            </a:r>
          </a:p>
          <a:p>
            <a:pPr lvl="1"/>
            <a:r>
              <a:rPr lang="en-US" altLang="ja-JP" sz="2400" dirty="0" smtClean="0"/>
              <a:t>0.8-1.3 GeV/c K</a:t>
            </a:r>
            <a:r>
              <a:rPr lang="en-US" altLang="ja-JP" sz="2400" baseline="30000" dirty="0" smtClean="0"/>
              <a:t>+</a:t>
            </a:r>
          </a:p>
          <a:p>
            <a:pPr lvl="1"/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p</a:t>
            </a:r>
            <a:r>
              <a:rPr lang="en-US" altLang="ja-JP" sz="2400" dirty="0" smtClean="0"/>
              <a:t>/p ~ 2x10</a:t>
            </a:r>
            <a:r>
              <a:rPr lang="en-US" altLang="ja-JP" sz="2400" baseline="30000" dirty="0" smtClean="0"/>
              <a:t>-3</a:t>
            </a:r>
          </a:p>
          <a:p>
            <a:pPr lvl="1"/>
            <a:r>
              <a:rPr lang="en-US" altLang="ja-JP" sz="2400" dirty="0" smtClean="0">
                <a:latin typeface="Symbol" panose="05050102010706020507" pitchFamily="18" charset="2"/>
              </a:rPr>
              <a:t>DW </a:t>
            </a:r>
            <a:r>
              <a:rPr lang="el-GR" altLang="ja-JP" sz="2400" dirty="0" smtClean="0"/>
              <a:t>~</a:t>
            </a:r>
            <a:r>
              <a:rPr lang="en-US" altLang="ja-JP" sz="2400" dirty="0" smtClean="0"/>
              <a:t> </a:t>
            </a:r>
            <a:r>
              <a:rPr lang="el-GR" altLang="ja-JP" sz="2400" dirty="0" smtClean="0"/>
              <a:t>100 </a:t>
            </a:r>
            <a:r>
              <a:rPr lang="en-US" altLang="ja-JP" sz="2400" dirty="0" err="1" smtClean="0"/>
              <a:t>msr</a:t>
            </a:r>
            <a:endParaRPr lang="en-US" altLang="ja-JP" sz="2400" dirty="0" smtClean="0"/>
          </a:p>
          <a:p>
            <a:r>
              <a:rPr lang="en-US" altLang="ja-JP" sz="2800" dirty="0" smtClean="0"/>
              <a:t>Target : liquid deuterium (1.99 g/cm</a:t>
            </a:r>
            <a:r>
              <a:rPr lang="en-US" altLang="ja-JP" sz="2800" baseline="30000" dirty="0" smtClean="0"/>
              <a:t>2</a:t>
            </a:r>
            <a:r>
              <a:rPr lang="en-US" altLang="ja-JP" sz="2800" dirty="0" smtClean="0"/>
              <a:t>)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4" y="3753036"/>
            <a:ext cx="3036873" cy="30480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8" name="円/楕円 37"/>
          <p:cNvSpPr/>
          <p:nvPr/>
        </p:nvSpPr>
        <p:spPr>
          <a:xfrm>
            <a:off x="6351183" y="2111839"/>
            <a:ext cx="957121" cy="957121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6969533" y="3068960"/>
            <a:ext cx="414046" cy="68253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5621995" y="2888940"/>
            <a:ext cx="2946449" cy="46166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C00000"/>
                </a:solidFill>
              </a:rPr>
              <a:t>Range Counter Arrays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-5942" y="6516052"/>
            <a:ext cx="117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Y.Ichikawa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2465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グループ化 49"/>
          <p:cNvGrpSpPr/>
          <p:nvPr/>
        </p:nvGrpSpPr>
        <p:grpSpPr>
          <a:xfrm>
            <a:off x="5202446" y="3101098"/>
            <a:ext cx="3771383" cy="3048278"/>
            <a:chOff x="5076056" y="3405058"/>
            <a:chExt cx="3771383" cy="3048278"/>
          </a:xfrm>
        </p:grpSpPr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29000"/>
              <a:ext cx="3771383" cy="302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正方形/長方形 51"/>
            <p:cNvSpPr/>
            <p:nvPr/>
          </p:nvSpPr>
          <p:spPr>
            <a:xfrm>
              <a:off x="5772386" y="3405058"/>
              <a:ext cx="360040" cy="264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E27: One-Proton Coincidence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59</a:t>
            </a:fld>
            <a:endParaRPr kumimoji="1" lang="ja-JP" altLang="en-US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72716"/>
            <a:ext cx="8229600" cy="1860551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p</a:t>
            </a:r>
            <a:r>
              <a:rPr kumimoji="1" lang="en-US" altLang="ja-JP" baseline="-25000" dirty="0" smtClean="0"/>
              <a:t>p</a:t>
            </a:r>
            <a:r>
              <a:rPr kumimoji="1" lang="en-US" altLang="ja-JP" dirty="0" smtClean="0"/>
              <a:t> &gt; 250 MeV/c</a:t>
            </a:r>
          </a:p>
          <a:p>
            <a:pPr lvl="1"/>
            <a:r>
              <a:rPr lang="en-US" altLang="ja-JP" dirty="0" smtClean="0"/>
              <a:t>QFs are suppressed</a:t>
            </a:r>
          </a:p>
          <a:p>
            <a:r>
              <a:rPr kumimoji="1" lang="en-US" altLang="ja-JP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dirty="0" smtClean="0"/>
              <a:t>N-</a:t>
            </a:r>
            <a:r>
              <a:rPr kumimoji="1" lang="en-US" altLang="ja-JP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smtClean="0"/>
              <a:t>N cusp is clearly seen @ 2.13 GeV/c</a:t>
            </a:r>
            <a:r>
              <a:rPr kumimoji="1" lang="en-US" altLang="ja-JP" baseline="30000" dirty="0" smtClean="0"/>
              <a:t>2</a:t>
            </a:r>
          </a:p>
          <a:p>
            <a:r>
              <a:rPr kumimoji="1" lang="en-US" altLang="ja-JP" b="1" dirty="0" smtClean="0"/>
              <a:t>Broad enhancement is observed @ 2.28 GeV/c</a:t>
            </a:r>
            <a:r>
              <a:rPr kumimoji="1" lang="en-US" altLang="ja-JP" b="1" baseline="30000" dirty="0" smtClean="0"/>
              <a:t>2</a:t>
            </a:r>
            <a:endParaRPr kumimoji="1" lang="ja-JP" altLang="en-US" b="1" baseline="30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48"/>
          <a:stretch/>
        </p:blipFill>
        <p:spPr bwMode="auto">
          <a:xfrm>
            <a:off x="-3394" y="2852936"/>
            <a:ext cx="2559367" cy="177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1937619" y="4751856"/>
            <a:ext cx="227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&lt; Inclusive spectrum &gt;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-25567" y="2568102"/>
            <a:ext cx="286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&lt; 1p coincidence spectrum &gt;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60336" y="2924944"/>
            <a:ext cx="3991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&lt; 1p coincidence probability &gt;</a:t>
            </a:r>
            <a:endParaRPr kumimoji="1" lang="ja-JP" altLang="en-US" sz="2400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1" b="51897"/>
          <a:stretch/>
        </p:blipFill>
        <p:spPr bwMode="auto">
          <a:xfrm>
            <a:off x="1727684" y="5085184"/>
            <a:ext cx="2559367" cy="175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線コネクタ 23"/>
          <p:cNvCxnSpPr/>
          <p:nvPr/>
        </p:nvCxnSpPr>
        <p:spPr>
          <a:xfrm flipH="1">
            <a:off x="935596" y="3638919"/>
            <a:ext cx="2808312" cy="195032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4175956" y="3681028"/>
            <a:ext cx="1440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 smtClean="0"/>
              <a:t>=</a:t>
            </a:r>
            <a:endParaRPr kumimoji="1" lang="ja-JP" altLang="en-US" sz="115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12160" y="6021288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N-</a:t>
            </a:r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cusp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840252" y="6372036"/>
            <a:ext cx="136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bump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直線矢印コネクタ 28"/>
          <p:cNvCxnSpPr>
            <a:stCxn id="26" idx="0"/>
          </p:cNvCxnSpPr>
          <p:nvPr/>
        </p:nvCxnSpPr>
        <p:spPr>
          <a:xfrm flipV="1">
            <a:off x="6683177" y="5457000"/>
            <a:ext cx="0" cy="564288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直線矢印コネクタ 3077"/>
          <p:cNvCxnSpPr>
            <a:stCxn id="27" idx="0"/>
          </p:cNvCxnSpPr>
          <p:nvPr/>
        </p:nvCxnSpPr>
        <p:spPr>
          <a:xfrm flipH="1" flipV="1">
            <a:off x="7522682" y="5121188"/>
            <a:ext cx="1" cy="1250848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5312291" y="836712"/>
            <a:ext cx="381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</a:t>
            </a:r>
            <a:r>
              <a:rPr lang="da-DK" altLang="ja-JP" b="1" dirty="0"/>
              <a:t>. Ichikawa et al., PTEP (2015) 021D01.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03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Spectral Shape of </a:t>
            </a:r>
            <a:r>
              <a:rPr kumimoji="1" lang="en-US" altLang="ja-JP" b="1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b="1" dirty="0" smtClean="0"/>
              <a:t>(1405)?</a:t>
            </a:r>
            <a:endParaRPr kumimoji="1" lang="ja-JP" altLang="en-US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475337" y="6372036"/>
            <a:ext cx="402465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CLAS collaboration:</a:t>
            </a:r>
            <a:r>
              <a:rPr lang="ja-JP" altLang="en-US" dirty="0" smtClean="0">
                <a:solidFill>
                  <a:srgbClr val="0000FF"/>
                </a:solidFill>
              </a:rPr>
              <a:t>　</a:t>
            </a:r>
            <a:r>
              <a:rPr lang="en-US" altLang="ja-JP" dirty="0" smtClean="0">
                <a:solidFill>
                  <a:srgbClr val="0000FF"/>
                </a:solidFill>
              </a:rPr>
              <a:t>PRC87, 035206 </a:t>
            </a:r>
            <a:r>
              <a:rPr lang="ja-JP" altLang="en-US" dirty="0">
                <a:solidFill>
                  <a:srgbClr val="0000FF"/>
                </a:solidFill>
              </a:rPr>
              <a:t>　</a:t>
            </a:r>
            <a:endParaRPr lang="en-US" altLang="ja-JP" dirty="0" smtClean="0">
              <a:solidFill>
                <a:srgbClr val="0000FF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44" y="3560419"/>
            <a:ext cx="3856276" cy="2748901"/>
          </a:xfrm>
          <a:prstGeom prst="rect">
            <a:avLst/>
          </a:prstGeom>
        </p:spPr>
      </p:pic>
      <p:pic>
        <p:nvPicPr>
          <p:cNvPr id="10" name="図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/>
          <a:stretch/>
        </p:blipFill>
        <p:spPr bwMode="auto">
          <a:xfrm>
            <a:off x="4854866" y="1471960"/>
            <a:ext cx="3687460" cy="48373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4716016" y="6381328"/>
            <a:ext cx="421869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HADES collaboration:</a:t>
            </a:r>
            <a:r>
              <a:rPr lang="ja-JP" altLang="en-US" dirty="0" smtClean="0">
                <a:solidFill>
                  <a:srgbClr val="0000FF"/>
                </a:solidFill>
              </a:rPr>
              <a:t>　</a:t>
            </a:r>
            <a:r>
              <a:rPr lang="en-US" altLang="ja-JP" dirty="0" smtClean="0">
                <a:solidFill>
                  <a:srgbClr val="0000FF"/>
                </a:solidFill>
              </a:rPr>
              <a:t>PRC87, 025201 </a:t>
            </a:r>
            <a:r>
              <a:rPr lang="ja-JP" altLang="en-US" dirty="0">
                <a:solidFill>
                  <a:srgbClr val="0000FF"/>
                </a:solidFill>
              </a:rPr>
              <a:t>　</a:t>
            </a:r>
            <a:endParaRPr lang="en-US" altLang="ja-JP" dirty="0" smtClean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561809" y="3074491"/>
                <a:ext cx="3782492" cy="3792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ja-JP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ja-JP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ja-JP" alt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ja-JP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ja-JP" alt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ja-JP" alt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ja-JP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09" y="3074491"/>
                <a:ext cx="3782492" cy="379293"/>
              </a:xfrm>
              <a:prstGeom prst="rect">
                <a:avLst/>
              </a:prstGeom>
              <a:blipFill rotWithShape="1">
                <a:blip r:embed="rId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4836015" y="1105491"/>
                <a:ext cx="3708000" cy="3792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altLang="ja-JP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ja-JP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ja-JP" alt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ja-JP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ja-JP" alt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ja-JP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015" y="1105491"/>
                <a:ext cx="3708000" cy="379293"/>
              </a:xfrm>
              <a:prstGeom prst="rect">
                <a:avLst/>
              </a:prstGeom>
              <a:blipFill rotWithShape="1">
                <a:blip r:embed="rId5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71500" y="1160748"/>
            <a:ext cx="5004556" cy="2247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buFont typeface="Wingdings" panose="05000000000000000000" pitchFamily="2" charset="2"/>
              <a:buChar char="ü"/>
            </a:pPr>
            <a:r>
              <a:rPr lang="en-US" altLang="ja-JP" sz="2800" dirty="0" smtClean="0">
                <a:latin typeface="Symbol" panose="05050102010706020507" pitchFamily="18" charset="2"/>
              </a:rPr>
              <a:t>g</a:t>
            </a:r>
            <a:r>
              <a:rPr lang="en-US" altLang="ja-JP" sz="2800" dirty="0" smtClean="0"/>
              <a:t>/p-induced experiments</a:t>
            </a:r>
          </a:p>
          <a:p>
            <a:pPr marL="714375" lvl="1" indent="-446088">
              <a:buFont typeface="Arial" panose="020B0604020202020204" pitchFamily="34" charset="0"/>
              <a:buChar char="•"/>
            </a:pP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 shape is still controversial</a:t>
            </a:r>
          </a:p>
        </p:txBody>
      </p:sp>
    </p:spTree>
    <p:extLst>
      <p:ext uri="{BB962C8B-B14F-4D97-AF65-F5344CB8AC3E}">
        <p14:creationId xmlns:p14="http://schemas.microsoft.com/office/powerpoint/2010/main" val="3413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>
            <a:grpSpLocks noChangeAspect="1"/>
          </p:cNvGrpSpPr>
          <p:nvPr/>
        </p:nvGrpSpPr>
        <p:grpSpPr>
          <a:xfrm>
            <a:off x="-18493" y="2635672"/>
            <a:ext cx="2574269" cy="2027992"/>
            <a:chOff x="-62106" y="4313660"/>
            <a:chExt cx="2653886" cy="2090713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106" y="4313660"/>
              <a:ext cx="2653886" cy="209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正方形/長方形 5"/>
            <p:cNvSpPr/>
            <p:nvPr/>
          </p:nvSpPr>
          <p:spPr>
            <a:xfrm>
              <a:off x="431540" y="4313660"/>
              <a:ext cx="252028" cy="231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5211537" y="3081918"/>
            <a:ext cx="3816424" cy="3086638"/>
            <a:chOff x="5220072" y="3172388"/>
            <a:chExt cx="3816424" cy="3086638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3172388"/>
              <a:ext cx="3816424" cy="308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5976156" y="3248835"/>
              <a:ext cx="28803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E27: Two-Proton Coincidence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60</a:t>
            </a:fld>
            <a:endParaRPr kumimoji="1" lang="ja-JP" altLang="en-US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72716"/>
            <a:ext cx="8229600" cy="1860551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p</a:t>
            </a:r>
            <a:r>
              <a:rPr kumimoji="1" lang="en-US" altLang="ja-JP" baseline="-25000" dirty="0" smtClean="0"/>
              <a:t>p</a:t>
            </a:r>
            <a:r>
              <a:rPr kumimoji="1" lang="en-US" altLang="ja-JP" dirty="0" smtClean="0"/>
              <a:t> &gt; 250 MeV/c</a:t>
            </a:r>
          </a:p>
          <a:p>
            <a:pPr lvl="1"/>
            <a:r>
              <a:rPr lang="en-US" altLang="ja-JP" dirty="0" smtClean="0"/>
              <a:t>QFs are suppressed</a:t>
            </a:r>
          </a:p>
          <a:p>
            <a:r>
              <a:rPr kumimoji="1" lang="en-US" altLang="ja-JP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dirty="0" smtClean="0"/>
              <a:t>N-</a:t>
            </a:r>
            <a:r>
              <a:rPr kumimoji="1" lang="en-US" altLang="ja-JP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smtClean="0"/>
              <a:t>N cusp is clearly seen @ 2.13 GeV/c</a:t>
            </a:r>
            <a:r>
              <a:rPr kumimoji="1" lang="en-US" altLang="ja-JP" baseline="30000" dirty="0" smtClean="0"/>
              <a:t>2</a:t>
            </a:r>
          </a:p>
          <a:p>
            <a:r>
              <a:rPr kumimoji="1" lang="en-US" altLang="ja-JP" b="1" dirty="0" smtClean="0"/>
              <a:t>Broad enhancement is observed @ 2.28 GeV/c</a:t>
            </a:r>
            <a:r>
              <a:rPr kumimoji="1" lang="en-US" altLang="ja-JP" b="1" baseline="30000" dirty="0" smtClean="0"/>
              <a:t>2</a:t>
            </a:r>
            <a:endParaRPr kumimoji="1" lang="ja-JP" altLang="en-US" b="1" baseline="30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37619" y="4751856"/>
            <a:ext cx="227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&lt; Inclusive spectrum &gt;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-25567" y="2568102"/>
            <a:ext cx="286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&lt; 2p coincidence spectrum &gt;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60336" y="2924944"/>
            <a:ext cx="3991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&lt; </a:t>
            </a:r>
            <a:r>
              <a:rPr lang="en-US" altLang="ja-JP" sz="2400" b="1" dirty="0"/>
              <a:t>2</a:t>
            </a:r>
            <a:r>
              <a:rPr kumimoji="1" lang="en-US" altLang="ja-JP" sz="2400" b="1" dirty="0" smtClean="0"/>
              <a:t>p coincidence probability &gt;</a:t>
            </a:r>
            <a:endParaRPr kumimoji="1" lang="ja-JP" altLang="en-US" sz="2400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1" b="51897"/>
          <a:stretch/>
        </p:blipFill>
        <p:spPr bwMode="auto">
          <a:xfrm>
            <a:off x="1727684" y="5085184"/>
            <a:ext cx="2559367" cy="175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線コネクタ 23"/>
          <p:cNvCxnSpPr/>
          <p:nvPr/>
        </p:nvCxnSpPr>
        <p:spPr>
          <a:xfrm flipH="1">
            <a:off x="935596" y="3638919"/>
            <a:ext cx="2808312" cy="195032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4175956" y="3681028"/>
            <a:ext cx="1440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 smtClean="0"/>
              <a:t>=</a:t>
            </a:r>
            <a:endParaRPr kumimoji="1" lang="ja-JP" altLang="en-US" sz="115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12160" y="6021288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N-</a:t>
            </a:r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cusp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840252" y="6372036"/>
            <a:ext cx="136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bump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直線矢印コネクタ 28"/>
          <p:cNvCxnSpPr>
            <a:stCxn id="26" idx="0"/>
          </p:cNvCxnSpPr>
          <p:nvPr/>
        </p:nvCxnSpPr>
        <p:spPr>
          <a:xfrm flipV="1">
            <a:off x="6683177" y="5457000"/>
            <a:ext cx="0" cy="564288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直線矢印コネクタ 3077"/>
          <p:cNvCxnSpPr>
            <a:stCxn id="27" idx="0"/>
          </p:cNvCxnSpPr>
          <p:nvPr/>
        </p:nvCxnSpPr>
        <p:spPr>
          <a:xfrm flipH="1" flipV="1">
            <a:off x="7522682" y="5121188"/>
            <a:ext cx="1" cy="1250848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-5942" y="6516052"/>
            <a:ext cx="117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Y.Ichikawa</a:t>
            </a:r>
            <a:endParaRPr kumimoji="1" lang="ja-JP" altLang="en-US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312291" y="836712"/>
            <a:ext cx="381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</a:t>
            </a:r>
            <a:r>
              <a:rPr lang="da-DK" altLang="ja-JP" b="1" dirty="0"/>
              <a:t>. Ichikawa et al., PTEP (2015) 021D01.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0" y="4437112"/>
            <a:ext cx="189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 err="1" smtClean="0"/>
              <a:t>Y.Ichikawa</a:t>
            </a:r>
            <a:r>
              <a:rPr kumimoji="1" lang="en-US" altLang="ja-JP" sz="1400" b="1" dirty="0" smtClean="0"/>
              <a:t>, PhD-thesis.</a:t>
            </a:r>
          </a:p>
          <a:p>
            <a:pPr algn="ctr"/>
            <a:r>
              <a:rPr lang="en-US" altLang="ja-JP" sz="1400" b="1" dirty="0" smtClean="0"/>
              <a:t>Kyoto-U (2015)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660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/>
          <p:cNvGrpSpPr/>
          <p:nvPr/>
        </p:nvGrpSpPr>
        <p:grpSpPr>
          <a:xfrm>
            <a:off x="4572754" y="671980"/>
            <a:ext cx="3923682" cy="3086638"/>
            <a:chOff x="2591780" y="671980"/>
            <a:chExt cx="3923682" cy="3086638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2591780" y="671980"/>
              <a:ext cx="3923682" cy="3086638"/>
              <a:chOff x="2664542" y="671980"/>
              <a:chExt cx="3923682" cy="3086638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2664542" y="671980"/>
                <a:ext cx="3923682" cy="3086638"/>
                <a:chOff x="2645786" y="671980"/>
                <a:chExt cx="3923682" cy="3086638"/>
              </a:xfrm>
            </p:grpSpPr>
            <p:grpSp>
              <p:nvGrpSpPr>
                <p:cNvPr id="21" name="グループ化 20"/>
                <p:cNvGrpSpPr/>
                <p:nvPr/>
              </p:nvGrpSpPr>
              <p:grpSpPr>
                <a:xfrm>
                  <a:off x="2645786" y="671980"/>
                  <a:ext cx="3923682" cy="3086638"/>
                  <a:chOff x="5220072" y="3172388"/>
                  <a:chExt cx="3816424" cy="3086638"/>
                </a:xfrm>
              </p:grpSpPr>
              <p:pic>
                <p:nvPicPr>
                  <p:cNvPr id="22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20072" y="3172388"/>
                    <a:ext cx="3816424" cy="30866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3" name="正方形/長方形 22"/>
                  <p:cNvSpPr/>
                  <p:nvPr/>
                </p:nvSpPr>
                <p:spPr>
                  <a:xfrm>
                    <a:off x="5976156" y="3248835"/>
                    <a:ext cx="288032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7" name="正方形/長方形 16"/>
                <p:cNvSpPr/>
                <p:nvPr/>
              </p:nvSpPr>
              <p:spPr>
                <a:xfrm>
                  <a:off x="5131514" y="1124744"/>
                  <a:ext cx="1168678" cy="8280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20" name="直線コネクタ 19"/>
              <p:cNvCxnSpPr/>
              <p:nvPr/>
            </p:nvCxnSpPr>
            <p:spPr>
              <a:xfrm>
                <a:off x="5472100" y="1016732"/>
                <a:ext cx="0" cy="2268252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直線コネクタ 9"/>
            <p:cNvCxnSpPr/>
            <p:nvPr/>
          </p:nvCxnSpPr>
          <p:spPr>
            <a:xfrm flipV="1">
              <a:off x="4608004" y="1016732"/>
              <a:ext cx="0" cy="22682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V="1">
              <a:off x="5364088" y="1016732"/>
              <a:ext cx="0" cy="22682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3714825" y="1012433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/>
                <a:t>①</a:t>
              </a:r>
              <a:endParaRPr kumimoji="1" lang="ja-JP" altLang="en-US" sz="2400" b="1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702712" y="101243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 smtClean="0"/>
                <a:t>②</a:t>
              </a:r>
              <a:endParaRPr kumimoji="1" lang="ja-JP" altLang="en-US" sz="2400" b="1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675078" y="101243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/>
                <a:t>③</a:t>
              </a:r>
              <a:endParaRPr kumimoji="1" lang="ja-JP" altLang="en-US" sz="2400" b="1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E27: Decay Mode Separation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61</a:t>
            </a:fld>
            <a:endParaRPr kumimoji="1"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48" y="3689350"/>
            <a:ext cx="67691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04" y="1244102"/>
            <a:ext cx="4420080" cy="2400922"/>
          </a:xfrm>
        </p:spPr>
        <p:txBody>
          <a:bodyPr>
            <a:normAutofit fontScale="92500"/>
          </a:bodyPr>
          <a:lstStyle/>
          <a:p>
            <a:r>
              <a:rPr lang="en-US" altLang="ja-JP" dirty="0"/>
              <a:t>Decay mode can be separated with </a:t>
            </a:r>
            <a:r>
              <a:rPr lang="en-US" altLang="ja-JP" b="1" dirty="0" smtClean="0"/>
              <a:t>MM[d(</a:t>
            </a:r>
            <a:r>
              <a:rPr lang="en-US" altLang="ja-JP" b="1" dirty="0" smtClean="0">
                <a:latin typeface="Symbol" panose="05050102010706020507" pitchFamily="18" charset="2"/>
              </a:rPr>
              <a:t>p</a:t>
            </a:r>
            <a:r>
              <a:rPr lang="en-US" altLang="ja-JP" b="1" baseline="30000" dirty="0"/>
              <a:t>+</a:t>
            </a:r>
            <a:r>
              <a:rPr lang="en-US" altLang="ja-JP" b="1" dirty="0"/>
              <a:t>,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+</a:t>
            </a:r>
            <a:r>
              <a:rPr lang="en-US" altLang="ja-JP" b="1" dirty="0" err="1" smtClean="0"/>
              <a:t>pp</a:t>
            </a:r>
            <a:r>
              <a:rPr lang="en-US" altLang="ja-JP" b="1" dirty="0" smtClean="0"/>
              <a:t>)X]</a:t>
            </a:r>
            <a:endParaRPr lang="ja-JP" altLang="en-US" b="1" dirty="0"/>
          </a:p>
          <a:p>
            <a:pPr lvl="1"/>
            <a:r>
              <a:rPr lang="en-US" altLang="ja-JP" dirty="0" smtClean="0"/>
              <a:t>t</a:t>
            </a:r>
            <a:r>
              <a:rPr kumimoji="1" lang="en-US" altLang="ja-JP" dirty="0" smtClean="0"/>
              <a:t>wo-protons in final state: 	</a:t>
            </a:r>
            <a:r>
              <a:rPr kumimoji="1" lang="en-US" altLang="ja-JP" b="1" dirty="0" err="1" smtClean="0"/>
              <a:t>K</a:t>
            </a:r>
            <a:r>
              <a:rPr kumimoji="1" lang="en-US" altLang="ja-JP" b="1" baseline="30000" dirty="0" err="1" smtClean="0"/>
              <a:t>+</a:t>
            </a:r>
            <a:r>
              <a:rPr kumimoji="1"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/>
              <a:t>p</a:t>
            </a:r>
            <a:r>
              <a:rPr kumimoji="1" lang="en-US" altLang="ja-JP" b="1" dirty="0" smtClean="0"/>
              <a:t>, K</a:t>
            </a:r>
            <a:r>
              <a:rPr kumimoji="1" lang="en-US" altLang="ja-JP" b="1" baseline="30000" dirty="0" smtClean="0"/>
              <a:t>+</a:t>
            </a:r>
            <a:r>
              <a:rPr kumimoji="1" lang="en-US" altLang="ja-JP" b="1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b="1" baseline="30000" dirty="0" smtClean="0"/>
              <a:t>0</a:t>
            </a:r>
            <a:r>
              <a:rPr kumimoji="1" lang="en-US" altLang="ja-JP" b="1" dirty="0" smtClean="0"/>
              <a:t>p, </a:t>
            </a:r>
            <a:r>
              <a:rPr kumimoji="1" lang="en-US" altLang="ja-JP" b="1" dirty="0" err="1" smtClean="0"/>
              <a:t>K</a:t>
            </a:r>
            <a:r>
              <a:rPr kumimoji="1" lang="en-US" altLang="ja-JP" b="1" baseline="30000" dirty="0" err="1" smtClean="0"/>
              <a:t>+</a:t>
            </a:r>
            <a:r>
              <a:rPr kumimoji="1" lang="en-US" altLang="ja-JP" b="1" dirty="0" err="1" smtClean="0"/>
              <a:t>Y</a:t>
            </a:r>
            <a:r>
              <a:rPr kumimoji="1" lang="en-US" altLang="ja-JP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b="1" dirty="0" err="1" smtClean="0"/>
              <a:t>p</a:t>
            </a:r>
            <a:endParaRPr kumimoji="1" lang="ja-JP" altLang="en-US" b="1" dirty="0"/>
          </a:p>
        </p:txBody>
      </p:sp>
      <p:cxnSp>
        <p:nvCxnSpPr>
          <p:cNvPr id="30" name="直線矢印コネクタ 29"/>
          <p:cNvCxnSpPr/>
          <p:nvPr/>
        </p:nvCxnSpPr>
        <p:spPr>
          <a:xfrm flipH="1">
            <a:off x="2699792" y="3429000"/>
            <a:ext cx="3242228" cy="7560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直線矢印コネクタ 2047"/>
          <p:cNvCxnSpPr/>
          <p:nvPr/>
        </p:nvCxnSpPr>
        <p:spPr>
          <a:xfrm flipH="1">
            <a:off x="4824029" y="3429000"/>
            <a:ext cx="2105878" cy="7560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直線矢印コネクタ 2052"/>
          <p:cNvCxnSpPr/>
          <p:nvPr/>
        </p:nvCxnSpPr>
        <p:spPr>
          <a:xfrm flipH="1">
            <a:off x="6804248" y="3429000"/>
            <a:ext cx="1098025" cy="8280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1583668" y="404106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①</a:t>
            </a:r>
            <a:endParaRPr kumimoji="1" lang="ja-JP" altLang="en-US" sz="2400" b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899537" y="404745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②</a:t>
            </a:r>
            <a:endParaRPr kumimoji="1" lang="ja-JP" altLang="en-US" sz="2400" b="1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239797" y="40312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③</a:t>
            </a:r>
            <a:endParaRPr kumimoji="1" lang="ja-JP" altLang="en-US" sz="2400" b="1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0" y="836712"/>
            <a:ext cx="385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</a:t>
            </a:r>
            <a:r>
              <a:rPr lang="da-DK" altLang="ja-JP" b="1" dirty="0"/>
              <a:t>. Ichikawa et al., PTEP (2015) 021D01.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64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3933"/>
            <a:ext cx="3456384" cy="237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E27: “K-pp”-like Structure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62</a:t>
            </a:fld>
            <a:endParaRPr kumimoji="1" lang="ja-JP" altLang="en-US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23928" y="1880828"/>
            <a:ext cx="5040560" cy="41044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/>
              <a:t>“K-pp”-like structure in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en-US" altLang="ja-JP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dirty="0" smtClean="0"/>
              <a:t> decay mode:</a:t>
            </a:r>
          </a:p>
          <a:p>
            <a:pPr lvl="1"/>
            <a:r>
              <a:rPr kumimoji="1" lang="en-US" altLang="ja-JP" dirty="0" smtClean="0"/>
              <a:t>Mass</a:t>
            </a:r>
          </a:p>
          <a:p>
            <a:pPr lvl="1"/>
            <a:endParaRPr lang="en-US" altLang="ja-JP" sz="2000" dirty="0" smtClean="0"/>
          </a:p>
          <a:p>
            <a:pPr lvl="1"/>
            <a:r>
              <a:rPr lang="en-US" altLang="ja-JP" dirty="0" smtClean="0"/>
              <a:t>Binding energy</a:t>
            </a:r>
          </a:p>
          <a:p>
            <a:pPr lvl="1"/>
            <a:endParaRPr lang="en-US" altLang="ja-JP" sz="2000" dirty="0"/>
          </a:p>
          <a:p>
            <a:pPr lvl="1"/>
            <a:r>
              <a:rPr kumimoji="1" lang="en-US" altLang="ja-JP" dirty="0" smtClean="0"/>
              <a:t>Width</a:t>
            </a:r>
          </a:p>
          <a:p>
            <a:pPr lvl="1"/>
            <a:endParaRPr lang="en-US" altLang="ja-JP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1757"/>
            <a:ext cx="4056687" cy="3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5188326"/>
            <a:ext cx="3530604" cy="3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4329100"/>
            <a:ext cx="3343552" cy="3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408204" y="2884874"/>
            <a:ext cx="2692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solidFill>
                  <a:srgbClr val="FF0000"/>
                </a:solidFill>
              </a:rPr>
              <a:t>Relativistic </a:t>
            </a:r>
            <a:r>
              <a:rPr lang="en-US" altLang="ja-JP" sz="2000" i="1" dirty="0" err="1" smtClean="0">
                <a:solidFill>
                  <a:srgbClr val="FF0000"/>
                </a:solidFill>
              </a:rPr>
              <a:t>Breit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-Wigner</a:t>
            </a:r>
            <a:endParaRPr kumimoji="1" lang="ja-JP" altLang="en-US" sz="2000" i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8" t="8217" b="2675"/>
          <a:stretch/>
        </p:blipFill>
        <p:spPr bwMode="auto">
          <a:xfrm>
            <a:off x="341296" y="3525921"/>
            <a:ext cx="3654640" cy="289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808670" y="3605963"/>
            <a:ext cx="10118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2699792" y="3605963"/>
            <a:ext cx="0" cy="2394969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2303748" y="3605963"/>
            <a:ext cx="0" cy="2394969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 rot="16200000">
            <a:off x="2050123" y="3623248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</a:t>
            </a:r>
            <a:r>
              <a:rPr kumimoji="1" lang="en-US" altLang="ja-JP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kumimoji="1"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 rot="16200000">
            <a:off x="1632507" y="3609319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</a:t>
            </a:r>
            <a:r>
              <a:rPr lang="en-US" altLang="ja-JP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</a:t>
            </a:r>
            <a:r>
              <a:rPr lang="en-US" altLang="ja-JP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ja-JP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+N</a:t>
            </a:r>
            <a:r>
              <a:rPr kumimoji="1"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1007604" y="3156616"/>
            <a:ext cx="432048" cy="4493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3095836" y="3192620"/>
            <a:ext cx="752029" cy="4133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1439652" y="3605963"/>
            <a:ext cx="0" cy="23949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3095836" y="3588664"/>
            <a:ext cx="0" cy="23949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3167844" y="1220220"/>
            <a:ext cx="0" cy="1972400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V="1">
            <a:off x="2519772" y="1220220"/>
            <a:ext cx="0" cy="1972400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>
            <a:off x="2303748" y="3192620"/>
            <a:ext cx="216024" cy="413343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2699792" y="3192620"/>
            <a:ext cx="468052" cy="396044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テキスト ボックス 4099"/>
          <p:cNvSpPr txBox="1"/>
          <p:nvPr/>
        </p:nvSpPr>
        <p:spPr>
          <a:xfrm>
            <a:off x="1017811" y="1190603"/>
            <a:ext cx="2834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Detector Acceptance</a:t>
            </a:r>
            <a:endParaRPr kumimoji="1" lang="ja-JP" altLang="en-US" sz="2400" b="1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-5942" y="6516052"/>
            <a:ext cx="94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T.Nagae</a:t>
            </a:r>
            <a:endParaRPr kumimoji="1" lang="ja-JP" altLang="en-US" b="1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312291" y="836712"/>
            <a:ext cx="381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</a:t>
            </a:r>
            <a:r>
              <a:rPr lang="da-DK" altLang="ja-JP" b="1" dirty="0"/>
              <a:t>. Ichikawa et al., PTEP (2015) 021D01.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49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J-PARC E31 Experiment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04" y="5157192"/>
            <a:ext cx="9216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Decomposition of I=0 </a:t>
            </a:r>
            <a:r>
              <a:rPr lang="en-US" altLang="ja-JP" sz="2400" dirty="0"/>
              <a:t>and </a:t>
            </a:r>
            <a:r>
              <a:rPr lang="en-US" altLang="ja-JP" sz="2400" dirty="0" smtClean="0"/>
              <a:t>1 amplitudes by identifying final state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8670" y="925560"/>
            <a:ext cx="7685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Measurement of </a:t>
            </a:r>
            <a:r>
              <a:rPr lang="en-US" altLang="ja-JP" sz="2800" b="1" dirty="0" smtClean="0">
                <a:latin typeface="Symbol" panose="05050102010706020507" pitchFamily="18" charset="2"/>
              </a:rPr>
              <a:t>L</a:t>
            </a:r>
            <a:r>
              <a:rPr lang="en-US" altLang="ja-JP" sz="2800" b="1" dirty="0" smtClean="0"/>
              <a:t>(1405</a:t>
            </a:r>
            <a:r>
              <a:rPr lang="en-US" altLang="ja-JP" sz="2800" b="1" dirty="0"/>
              <a:t>) line shape via </a:t>
            </a:r>
            <a:r>
              <a:rPr lang="en-US" altLang="ja-JP" sz="2800" b="1" dirty="0" err="1"/>
              <a:t>K</a:t>
            </a:r>
            <a:r>
              <a:rPr lang="en-US" altLang="ja-JP" sz="2800" b="1" baseline="30000" dirty="0" err="1"/>
              <a:t>bar</a:t>
            </a:r>
            <a:r>
              <a:rPr lang="en-US" altLang="ja-JP" sz="2800" b="1" dirty="0" err="1"/>
              <a:t>N</a:t>
            </a:r>
            <a:r>
              <a:rPr lang="en-US" altLang="ja-JP" sz="2800" b="1" dirty="0" err="1">
                <a:sym typeface="Wingdings" panose="05000000000000000000" pitchFamily="2" charset="2"/>
              </a:rPr>
              <a:t></a:t>
            </a:r>
            <a:r>
              <a:rPr lang="en-US" altLang="ja-JP" sz="2800" b="1" dirty="0" err="1" smtClean="0">
                <a:latin typeface="Symbol" panose="05050102010706020507" pitchFamily="18" charset="2"/>
              </a:rPr>
              <a:t>pS</a:t>
            </a:r>
            <a:endParaRPr lang="en-US" altLang="ja-JP" sz="2800" b="1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436987" y="3107869"/>
            <a:ext cx="6339369" cy="2097524"/>
            <a:chOff x="1402315" y="2342120"/>
            <a:chExt cx="6339369" cy="2097524"/>
          </a:xfrm>
        </p:grpSpPr>
        <p:grpSp>
          <p:nvGrpSpPr>
            <p:cNvPr id="62" name="グループ化 61"/>
            <p:cNvGrpSpPr/>
            <p:nvPr/>
          </p:nvGrpSpPr>
          <p:grpSpPr>
            <a:xfrm>
              <a:off x="1402315" y="2342120"/>
              <a:ext cx="6339369" cy="2027254"/>
              <a:chOff x="250338" y="140442"/>
              <a:chExt cx="6339369" cy="2027254"/>
            </a:xfrm>
          </p:grpSpPr>
          <p:sp>
            <p:nvSpPr>
              <p:cNvPr id="66" name="円/楕円 65"/>
              <p:cNvSpPr/>
              <p:nvPr/>
            </p:nvSpPr>
            <p:spPr>
              <a:xfrm>
                <a:off x="3513511" y="359736"/>
                <a:ext cx="714380" cy="785818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円/楕円 66"/>
              <p:cNvSpPr/>
              <p:nvPr/>
            </p:nvSpPr>
            <p:spPr>
              <a:xfrm>
                <a:off x="1964838" y="522490"/>
                <a:ext cx="357187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円/楕円 67"/>
              <p:cNvSpPr/>
              <p:nvPr/>
            </p:nvSpPr>
            <p:spPr>
              <a:xfrm>
                <a:off x="1750525" y="665365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円/楕円 68"/>
              <p:cNvSpPr/>
              <p:nvPr/>
            </p:nvSpPr>
            <p:spPr>
              <a:xfrm>
                <a:off x="464650" y="593927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0" name="直線矢印コネクタ 69"/>
              <p:cNvCxnSpPr/>
              <p:nvPr/>
            </p:nvCxnSpPr>
            <p:spPr>
              <a:xfrm>
                <a:off x="678963" y="701877"/>
                <a:ext cx="10001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円/楕円 70"/>
              <p:cNvSpPr/>
              <p:nvPr/>
            </p:nvSpPr>
            <p:spPr>
              <a:xfrm>
                <a:off x="4442205" y="601989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2" name="直線矢印コネクタ 71"/>
              <p:cNvCxnSpPr/>
              <p:nvPr/>
            </p:nvCxnSpPr>
            <p:spPr>
              <a:xfrm>
                <a:off x="4799393" y="778201"/>
                <a:ext cx="15716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250338" y="236740"/>
                <a:ext cx="3754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K-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74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4772405" y="374976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75" name="円/楕円 74"/>
              <p:cNvSpPr/>
              <p:nvPr/>
            </p:nvSpPr>
            <p:spPr>
              <a:xfrm>
                <a:off x="3799263" y="716926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円/楕円 75"/>
              <p:cNvSpPr/>
              <p:nvPr/>
            </p:nvSpPr>
            <p:spPr>
              <a:xfrm>
                <a:off x="3656388" y="502612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729770" y="224584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d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78" name="テキスト ボックス 96"/>
              <p:cNvSpPr txBox="1"/>
              <p:nvPr/>
            </p:nvSpPr>
            <p:spPr>
              <a:xfrm>
                <a:off x="3420023" y="140442"/>
                <a:ext cx="9525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i="1" dirty="0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i="1" dirty="0" smtClean="0"/>
                  <a:t>(1405)</a:t>
                </a:r>
                <a:endParaRPr lang="ja-JP" altLang="en-US" i="1" baseline="-25000" dirty="0"/>
              </a:p>
            </p:txBody>
          </p:sp>
          <p:cxnSp>
            <p:nvCxnSpPr>
              <p:cNvPr id="79" name="直線矢印コネクタ 78"/>
              <p:cNvCxnSpPr/>
              <p:nvPr/>
            </p:nvCxnSpPr>
            <p:spPr>
              <a:xfrm flipH="1">
                <a:off x="3310714" y="769857"/>
                <a:ext cx="324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円/楕円 79"/>
              <p:cNvSpPr/>
              <p:nvPr/>
            </p:nvSpPr>
            <p:spPr>
              <a:xfrm>
                <a:off x="3126582" y="1291515"/>
                <a:ext cx="357188" cy="35718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円/楕円 80"/>
              <p:cNvSpPr/>
              <p:nvPr/>
            </p:nvSpPr>
            <p:spPr>
              <a:xfrm>
                <a:off x="4007238" y="1438315"/>
                <a:ext cx="214313" cy="21431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円/楕円 81"/>
              <p:cNvSpPr/>
              <p:nvPr/>
            </p:nvSpPr>
            <p:spPr>
              <a:xfrm>
                <a:off x="3181093" y="1953383"/>
                <a:ext cx="214313" cy="21431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円/楕円 82"/>
              <p:cNvSpPr/>
              <p:nvPr/>
            </p:nvSpPr>
            <p:spPr>
              <a:xfrm>
                <a:off x="2264320" y="1538035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1931265" y="1463758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cxnSp>
            <p:nvCxnSpPr>
              <p:cNvPr id="85" name="直線矢印コネクタ 84"/>
              <p:cNvCxnSpPr>
                <a:endCxn id="80" idx="7"/>
              </p:cNvCxnSpPr>
              <p:nvPr/>
            </p:nvCxnSpPr>
            <p:spPr>
              <a:xfrm flipH="1">
                <a:off x="3431461" y="1107133"/>
                <a:ext cx="366640" cy="2366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矢印コネクタ 85"/>
              <p:cNvCxnSpPr/>
              <p:nvPr/>
            </p:nvCxnSpPr>
            <p:spPr>
              <a:xfrm>
                <a:off x="3798491" y="1113824"/>
                <a:ext cx="238497" cy="3336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矢印コネクタ 86"/>
              <p:cNvCxnSpPr>
                <a:endCxn id="82" idx="0"/>
              </p:cNvCxnSpPr>
              <p:nvPr/>
            </p:nvCxnSpPr>
            <p:spPr>
              <a:xfrm>
                <a:off x="3288249" y="1504081"/>
                <a:ext cx="1" cy="4493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矢印コネクタ 87"/>
              <p:cNvCxnSpPr/>
              <p:nvPr/>
            </p:nvCxnSpPr>
            <p:spPr>
              <a:xfrm flipH="1">
                <a:off x="2505218" y="1496893"/>
                <a:ext cx="783029" cy="1734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561986" y="812508"/>
                <a:ext cx="9187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1 GeV/c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90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5263767" y="823708"/>
                <a:ext cx="13259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~1.25 GeV/c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91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2476463" y="372292"/>
                <a:ext cx="11996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~0.25 </a:t>
                </a:r>
                <a:r>
                  <a:rPr lang="en-US" altLang="ja-JP" sz="1400" dirty="0" smtClean="0">
                    <a:latin typeface="Calibri" pitchFamily="34" charset="0"/>
                  </a:rPr>
                  <a:t>GeV/c</a:t>
                </a:r>
                <a:endParaRPr lang="ja-JP" altLang="en-US" sz="1400" dirty="0">
                  <a:latin typeface="Calibri" pitchFamily="34" charset="0"/>
                </a:endParaRPr>
              </a:p>
            </p:txBody>
          </p:sp>
        </p:grpSp>
        <p:sp>
          <p:nvSpPr>
            <p:cNvPr id="63" name="正方形/長方形 62"/>
            <p:cNvSpPr/>
            <p:nvPr/>
          </p:nvSpPr>
          <p:spPr>
            <a:xfrm>
              <a:off x="4011354" y="3236889"/>
              <a:ext cx="320922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>
                  <a:latin typeface="Symbol" panose="05050102010706020507" pitchFamily="18" charset="2"/>
                </a:rPr>
                <a:t>S</a:t>
              </a:r>
              <a:endParaRPr lang="ja-JP" altLang="en-US" dirty="0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5360287" y="3499035"/>
              <a:ext cx="311304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>
                  <a:latin typeface="Symbol" panose="05050102010706020507" pitchFamily="18" charset="2"/>
                </a:rPr>
                <a:t>p</a:t>
              </a:r>
              <a:endParaRPr lang="ja-JP" altLang="en-US" dirty="0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4550060" y="4070312"/>
              <a:ext cx="311304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>
                  <a:latin typeface="Symbol" panose="05050102010706020507" pitchFamily="18" charset="2"/>
                </a:rPr>
                <a:t>p</a:t>
              </a:r>
              <a:endParaRPr lang="ja-JP" altLang="en-US" dirty="0"/>
            </a:p>
          </p:txBody>
        </p:sp>
      </p:grpSp>
      <p:grpSp>
        <p:nvGrpSpPr>
          <p:cNvPr id="94" name="グループ化 93"/>
          <p:cNvGrpSpPr/>
          <p:nvPr/>
        </p:nvGrpSpPr>
        <p:grpSpPr>
          <a:xfrm>
            <a:off x="2854148" y="1304764"/>
            <a:ext cx="3374036" cy="1192778"/>
            <a:chOff x="2525966" y="3390540"/>
            <a:chExt cx="3374036" cy="1192778"/>
          </a:xfrm>
        </p:grpSpPr>
        <p:sp>
          <p:nvSpPr>
            <p:cNvPr id="95" name="円/楕円 94"/>
            <p:cNvSpPr/>
            <p:nvPr/>
          </p:nvSpPr>
          <p:spPr>
            <a:xfrm>
              <a:off x="3491880" y="359966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4139952" y="4043562"/>
              <a:ext cx="432048" cy="3957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円/楕円 96"/>
            <p:cNvSpPr/>
            <p:nvPr/>
          </p:nvSpPr>
          <p:spPr>
            <a:xfrm>
              <a:off x="2699792" y="4052021"/>
              <a:ext cx="432048" cy="3957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8" name="直線コネクタ 97"/>
            <p:cNvCxnSpPr/>
            <p:nvPr/>
          </p:nvCxnSpPr>
          <p:spPr>
            <a:xfrm>
              <a:off x="2884781" y="3664631"/>
              <a:ext cx="603701" cy="48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>
              <a:endCxn id="95" idx="3"/>
            </p:cNvCxnSpPr>
            <p:nvPr/>
          </p:nvCxnSpPr>
          <p:spPr>
            <a:xfrm flipV="1">
              <a:off x="3070076" y="3845513"/>
              <a:ext cx="463985" cy="281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>
              <a:endCxn id="96" idx="1"/>
            </p:cNvCxnSpPr>
            <p:nvPr/>
          </p:nvCxnSpPr>
          <p:spPr>
            <a:xfrm>
              <a:off x="3737731" y="3815311"/>
              <a:ext cx="465493" cy="286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 flipV="1">
              <a:off x="3786707" y="3599662"/>
              <a:ext cx="1433365" cy="1125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V="1">
              <a:off x="4542173" y="3958414"/>
              <a:ext cx="669163" cy="1893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>
              <a:off x="4524550" y="4310892"/>
              <a:ext cx="686786" cy="65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正方形/長方形 103"/>
            <p:cNvSpPr/>
            <p:nvPr/>
          </p:nvSpPr>
          <p:spPr>
            <a:xfrm>
              <a:off x="2525966" y="3438584"/>
              <a:ext cx="4026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i="1" dirty="0"/>
                <a:t>K</a:t>
              </a:r>
              <a:r>
                <a:rPr lang="en-US" altLang="ja-JP" b="1" baseline="30000" dirty="0"/>
                <a:t>-</a:t>
              </a:r>
              <a:endParaRPr lang="ja-JP" altLang="en-US" b="1" dirty="0"/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2742662" y="4056766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i="1" dirty="0"/>
                <a:t>d</a:t>
              </a:r>
              <a:endParaRPr lang="ja-JP" altLang="en-US" b="1" dirty="0"/>
            </a:p>
          </p:txBody>
        </p:sp>
        <p:cxnSp>
          <p:nvCxnSpPr>
            <p:cNvPr id="106" name="直線コネクタ 105"/>
            <p:cNvCxnSpPr/>
            <p:nvPr/>
          </p:nvCxnSpPr>
          <p:spPr>
            <a:xfrm>
              <a:off x="3131840" y="4264151"/>
              <a:ext cx="1000740" cy="62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正方形/長方形 106"/>
            <p:cNvSpPr/>
            <p:nvPr/>
          </p:nvSpPr>
          <p:spPr>
            <a:xfrm>
              <a:off x="5292080" y="339054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i="1" dirty="0"/>
                <a:t>n</a:t>
              </a:r>
              <a:endParaRPr lang="ja-JP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正方形/長方形 107"/>
                <p:cNvSpPr/>
                <p:nvPr/>
              </p:nvSpPr>
              <p:spPr>
                <a:xfrm>
                  <a:off x="3890710" y="3705284"/>
                  <a:ext cx="4251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ja-JP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oMath>
                    </m:oMathPara>
                  </a14:m>
                  <a:endParaRPr lang="ja-JP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正方形/長方形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710" y="3705284"/>
                  <a:ext cx="42511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正方形/長方形 108"/>
                <p:cNvSpPr/>
                <p:nvPr/>
              </p:nvSpPr>
              <p:spPr>
                <a:xfrm>
                  <a:off x="5220072" y="3784409"/>
                  <a:ext cx="679930" cy="3851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b="1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altLang="ja-JP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ja-JP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∓,</m:t>
                            </m:r>
                            <m:r>
                              <a:rPr lang="en-US" altLang="ja-JP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ja-JP" altLang="en-US" b="1" dirty="0"/>
                </a:p>
              </p:txBody>
            </p:sp>
          </mc:Choice>
          <mc:Fallback xmlns="">
            <p:sp>
              <p:nvSpPr>
                <p:cNvPr id="22" name="正方形/長方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072" y="3784409"/>
                  <a:ext cx="679930" cy="38517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正方形/長方形 109"/>
                <p:cNvSpPr/>
                <p:nvPr/>
              </p:nvSpPr>
              <p:spPr>
                <a:xfrm>
                  <a:off x="5209922" y="4172286"/>
                  <a:ext cx="668708" cy="375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b="1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altLang="ja-JP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𝜮</m:t>
                            </m:r>
                          </m:e>
                          <m:sup>
                            <m:r>
                              <a:rPr lang="en-US" altLang="ja-JP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±,</m:t>
                            </m:r>
                            <m:r>
                              <a:rPr lang="en-US" altLang="ja-JP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ja-JP" altLang="en-US" b="1" dirty="0"/>
                </a:p>
              </p:txBody>
            </p:sp>
          </mc:Choice>
          <mc:Fallback xmlns="">
            <p:sp>
              <p:nvSpPr>
                <p:cNvPr id="62" name="正方形/長方形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9922" y="4172286"/>
                  <a:ext cx="668708" cy="37555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正方形/長方形 110"/>
                <p:cNvSpPr/>
                <p:nvPr/>
              </p:nvSpPr>
              <p:spPr>
                <a:xfrm>
                  <a:off x="3434513" y="4213986"/>
                  <a:ext cx="4227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ja-JP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正方形/長方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4513" y="4213986"/>
                  <a:ext cx="42274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正方形/長方形 111"/>
                <p:cNvSpPr/>
                <p:nvPr/>
              </p:nvSpPr>
              <p:spPr>
                <a:xfrm>
                  <a:off x="2997129" y="3719222"/>
                  <a:ext cx="4227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dirty="0"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ja-JP" altLang="en-US" b="1" dirty="0"/>
                </a:p>
              </p:txBody>
            </p:sp>
          </mc:Choice>
          <mc:Fallback xmlns="">
            <p:sp>
              <p:nvSpPr>
                <p:cNvPr id="64" name="正方形/長方形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7129" y="3719222"/>
                  <a:ext cx="42274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3" name="表 1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7549631"/>
                  </p:ext>
                </p:extLst>
              </p:nvPr>
            </p:nvGraphicFramePr>
            <p:xfrm>
              <a:off x="1547664" y="5583697"/>
              <a:ext cx="6096000" cy="122536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728192"/>
                    <a:gridCol w="864096"/>
                    <a:gridCol w="1440160"/>
                    <a:gridCol w="206355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>
                              <a:latin typeface="Symbol" panose="05050102010706020507" pitchFamily="18" charset="2"/>
                            </a:rPr>
                            <a:t>L</a:t>
                          </a:r>
                          <a:r>
                            <a:rPr kumimoji="1" lang="en-US" altLang="ja-JP" sz="2400" dirty="0" smtClean="0"/>
                            <a:t>(1405)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I = 0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S</a:t>
                          </a:r>
                          <a:r>
                            <a:rPr kumimoji="1" lang="en-US" altLang="ja-JP" sz="2400" baseline="0" dirty="0" smtClean="0"/>
                            <a:t> wave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2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sz="2400" smtClean="0">
                                        <a:latin typeface="Cambria Math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kumimoji="1" lang="en-US" altLang="ja-JP" sz="2400" smtClean="0">
                                        <a:latin typeface="Cambria Math"/>
                                      </a:rPr>
                                      <m:t>±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ja-JP" sz="2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sz="2400" smtClean="0">
                                        <a:latin typeface="Cambria Math"/>
                                      </a:rPr>
                                      <m:t>𝚺</m:t>
                                    </m:r>
                                  </m:e>
                                  <m:sup>
                                    <m:r>
                                      <a:rPr kumimoji="1" lang="en-US" altLang="ja-JP" sz="2400" smtClean="0">
                                        <a:latin typeface="Cambria Math"/>
                                      </a:rPr>
                                      <m:t>∓</m:t>
                                    </m:r>
                                  </m:sup>
                                </m:sSup>
                                <m:r>
                                  <a:rPr kumimoji="1" lang="en-US" altLang="ja-JP" sz="2400" smtClean="0">
                                    <a:latin typeface="Cambria Math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kumimoji="1" lang="en-US" altLang="ja-JP" sz="2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sz="2400" smtClean="0">
                                        <a:latin typeface="Cambria Math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kumimoji="1" lang="en-US" altLang="ja-JP" sz="2400" smtClean="0"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ja-JP" sz="2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sz="2400" smtClean="0">
                                        <a:latin typeface="Cambria Math"/>
                                      </a:rPr>
                                      <m:t>𝚺</m:t>
                                    </m:r>
                                  </m:e>
                                  <m:sup>
                                    <m:r>
                                      <a:rPr kumimoji="1" lang="en-US" altLang="ja-JP" sz="2400" smtClean="0"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en-US" altLang="ja-JP" sz="2400" b="1" dirty="0" smtClean="0"/>
                        </a:p>
                      </a:txBody>
                      <a:tcPr/>
                    </a:tc>
                  </a:tr>
                  <a:tr h="37382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kumimoji="1" lang="en-US" altLang="ja-JP" dirty="0" smtClean="0"/>
                            <a:t>(1385)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I = 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P</a:t>
                          </a:r>
                          <a:r>
                            <a:rPr kumimoji="1" lang="en-US" altLang="ja-JP" baseline="0" dirty="0" smtClean="0"/>
                            <a:t> wave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smtClean="0">
                                        <a:latin typeface="Cambria Math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kumimoji="1" lang="en-US" altLang="ja-JP" smtClean="0">
                                        <a:latin typeface="Cambria Math"/>
                                      </a:rPr>
                                      <m:t>±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ja-JP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smtClean="0">
                                        <a:latin typeface="Cambria Math"/>
                                      </a:rPr>
                                      <m:t>𝚺</m:t>
                                    </m:r>
                                  </m:e>
                                  <m:sup>
                                    <m:r>
                                      <a:rPr kumimoji="1" lang="en-US" altLang="ja-JP" smtClean="0">
                                        <a:latin typeface="Cambria Math"/>
                                      </a:rPr>
                                      <m:t>∓</m:t>
                                    </m:r>
                                  </m:sup>
                                </m:sSup>
                                <m:r>
                                  <a:rPr kumimoji="1" lang="en-US" altLang="ja-JP" smtClean="0">
                                    <a:latin typeface="Cambria Math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kumimoji="1" lang="en-US" altLang="ja-JP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smtClean="0">
                                        <a:latin typeface="Cambria Math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kumimoji="1" lang="en-US" altLang="ja-JP" smtClean="0"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kumimoji="1" lang="ja-JP" altLang="en-US" smtClean="0">
                                    <a:latin typeface="Cambria Math"/>
                                  </a:rPr>
                                  <m:t>𝚲</m:t>
                                </m:r>
                              </m:oMath>
                            </m:oMathPara>
                          </a14:m>
                          <a:endParaRPr kumimoji="1" lang="en-US" altLang="ja-JP" b="1" dirty="0" smtClean="0"/>
                        </a:p>
                      </a:txBody>
                      <a:tcPr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Non-resonant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I = 0,1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S,P,D,…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3" name="表 1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7549631"/>
                  </p:ext>
                </p:extLst>
              </p:nvPr>
            </p:nvGraphicFramePr>
            <p:xfrm>
              <a:off x="1547664" y="5583697"/>
              <a:ext cx="6096000" cy="1265683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728192"/>
                    <a:gridCol w="864096"/>
                    <a:gridCol w="1440160"/>
                    <a:gridCol w="2063552"/>
                  </a:tblGrid>
                  <a:tr h="50120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>
                              <a:latin typeface="Symbol" panose="05050102010706020507" pitchFamily="18" charset="2"/>
                            </a:rPr>
                            <a:t>L</a:t>
                          </a:r>
                          <a:r>
                            <a:rPr kumimoji="1" lang="en-US" altLang="ja-JP" sz="2400" dirty="0" smtClean="0"/>
                            <a:t>(1405)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I = 0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S</a:t>
                          </a:r>
                          <a:r>
                            <a:rPr kumimoji="1" lang="en-US" altLang="ja-JP" sz="2400" baseline="0" dirty="0" smtClean="0"/>
                            <a:t> wave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195280" t="-12195" b="-173171"/>
                          </a:stretch>
                        </a:blipFill>
                      </a:tcPr>
                    </a:tc>
                  </a:tr>
                  <a:tr h="398717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kumimoji="1" lang="en-US" altLang="ja-JP" dirty="0" smtClean="0"/>
                            <a:t>(1385)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I = 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P</a:t>
                          </a:r>
                          <a:r>
                            <a:rPr kumimoji="1" lang="en-US" altLang="ja-JP" baseline="0" dirty="0" smtClean="0"/>
                            <a:t> wave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195280" t="-139394" b="-115152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Non-resonant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I = 0,1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S,P,D,…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15" name="テキスト ボックス 114"/>
          <p:cNvSpPr txBox="1"/>
          <p:nvPr/>
        </p:nvSpPr>
        <p:spPr>
          <a:xfrm>
            <a:off x="-508" y="265375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d(K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/>
              <a:t>,</a:t>
            </a:r>
            <a:r>
              <a:rPr lang="en-US" altLang="ja-JP" sz="2800" dirty="0" smtClean="0"/>
              <a:t>n)</a:t>
            </a:r>
            <a:r>
              <a:rPr lang="en-US" altLang="ja-JP" sz="2800" dirty="0" err="1" smtClean="0">
                <a:latin typeface="Symbol" panose="05050102010706020507" pitchFamily="18" charset="2"/>
              </a:rPr>
              <a:t>pS</a:t>
            </a:r>
            <a:r>
              <a:rPr lang="en-US" altLang="ja-JP" sz="2800" dirty="0" smtClean="0"/>
              <a:t> reactions </a:t>
            </a:r>
            <a:r>
              <a:rPr lang="en-US" altLang="ja-JP" sz="2800" dirty="0"/>
              <a:t>at </a:t>
            </a:r>
            <a:r>
              <a:rPr lang="en-US" altLang="ja-JP" sz="2800" dirty="0">
                <a:latin typeface="Symbol" panose="05050102010706020507" pitchFamily="18" charset="2"/>
              </a:rPr>
              <a:t>q</a:t>
            </a:r>
            <a:r>
              <a:rPr lang="en-US" altLang="ja-JP" sz="2800" baseline="-25000" dirty="0"/>
              <a:t>n</a:t>
            </a:r>
            <a:r>
              <a:rPr lang="en-US" altLang="ja-JP" sz="2800" dirty="0"/>
              <a:t>~0 </a:t>
            </a:r>
            <a:r>
              <a:rPr lang="en-US" altLang="ja-JP" sz="2800" dirty="0" smtClean="0"/>
              <a:t>degree</a:t>
            </a:r>
            <a:endParaRPr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角丸四角形 113"/>
          <p:cNvSpPr/>
          <p:nvPr/>
        </p:nvSpPr>
        <p:spPr>
          <a:xfrm>
            <a:off x="575556" y="925560"/>
            <a:ext cx="8100900" cy="15719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0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Experimental Setup for E15/E31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 b="2637"/>
          <a:stretch/>
        </p:blipFill>
        <p:spPr bwMode="auto">
          <a:xfrm>
            <a:off x="179512" y="872716"/>
            <a:ext cx="8781644" cy="59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711104"/>
            <a:ext cx="4478351" cy="27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 rot="19700995">
            <a:off x="5186727" y="2147741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15m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2450055"/>
            <a:ext cx="4200671" cy="3893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13183" y="80628"/>
            <a:ext cx="8647095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b="1" baseline="30000" dirty="0" err="1" smtClean="0">
                <a:latin typeface="Symbol" panose="05050102010706020507" pitchFamily="18" charset="2"/>
              </a:rPr>
              <a:t>±</a:t>
            </a:r>
            <a:r>
              <a:rPr kumimoji="1" lang="en-US" altLang="ja-JP" b="1" dirty="0" err="1" smtClean="0">
                <a:latin typeface="Symbol" panose="05050102010706020507" pitchFamily="18" charset="2"/>
              </a:rPr>
              <a:t>p</a:t>
            </a:r>
            <a:r>
              <a:rPr kumimoji="1" lang="ja-JP" altLang="en-US" b="1" baseline="30000" dirty="0" smtClean="0"/>
              <a:t>∓</a:t>
            </a:r>
            <a:r>
              <a:rPr lang="en-US" altLang="ja-JP" b="1" dirty="0" err="1" smtClean="0"/>
              <a:t>n“n</a:t>
            </a:r>
            <a:r>
              <a:rPr lang="en-US" altLang="ja-JP" b="1" dirty="0" smtClean="0"/>
              <a:t>” Final States</a:t>
            </a:r>
            <a:r>
              <a:rPr kumimoji="1" lang="en-US" altLang="ja-JP" b="1" dirty="0" smtClean="0"/>
              <a:t> Selection</a:t>
            </a:r>
            <a:endParaRPr kumimoji="1" lang="ja-JP" altLang="en-US" b="1" dirty="0"/>
          </a:p>
        </p:txBody>
      </p:sp>
      <p:sp>
        <p:nvSpPr>
          <p:cNvPr id="9225" name="テキスト ボックス 9224"/>
          <p:cNvSpPr txBox="1"/>
          <p:nvPr/>
        </p:nvSpPr>
        <p:spPr>
          <a:xfrm>
            <a:off x="4704219" y="4183664"/>
            <a:ext cx="42957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err="1" smtClean="0">
                <a:latin typeface="Symbol" panose="05050102010706020507" pitchFamily="18" charset="2"/>
              </a:rPr>
              <a:t>p</a:t>
            </a:r>
            <a:r>
              <a:rPr lang="en-US" altLang="ja-JP" sz="3600" b="1" baseline="30000" dirty="0" err="1" smtClean="0">
                <a:latin typeface="Symbol" panose="05050102010706020507" pitchFamily="18" charset="2"/>
              </a:rPr>
              <a:t>±</a:t>
            </a:r>
            <a:r>
              <a:rPr lang="en-US" altLang="ja-JP" sz="3600" b="1" dirty="0" err="1" smtClean="0">
                <a:latin typeface="Symbol" panose="05050102010706020507" pitchFamily="18" charset="2"/>
              </a:rPr>
              <a:t>p</a:t>
            </a:r>
            <a:r>
              <a:rPr lang="ja-JP" altLang="en-US" sz="3600" b="1" baseline="30000" dirty="0" smtClean="0"/>
              <a:t>∓</a:t>
            </a:r>
            <a:r>
              <a:rPr lang="en-US" altLang="ja-JP" sz="3600" b="1" dirty="0" err="1" smtClean="0"/>
              <a:t>n“n</a:t>
            </a:r>
            <a:r>
              <a:rPr lang="en-US" altLang="ja-JP" sz="3600" b="1" dirty="0" smtClean="0"/>
              <a:t>” final states can be identified clearly</a:t>
            </a:r>
            <a:endParaRPr kumimoji="1" lang="ja-JP" altLang="en-US" sz="3600" b="1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2879812" y="1124744"/>
            <a:ext cx="5936451" cy="2181047"/>
            <a:chOff x="2879812" y="1232756"/>
            <a:chExt cx="5936451" cy="2181047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879812" y="1232756"/>
              <a:ext cx="5368515" cy="1988092"/>
              <a:chOff x="862255" y="2426262"/>
              <a:chExt cx="5368515" cy="1988092"/>
            </a:xfrm>
          </p:grpSpPr>
          <p:grpSp>
            <p:nvGrpSpPr>
              <p:cNvPr id="7" name="グループ化 6"/>
              <p:cNvGrpSpPr/>
              <p:nvPr/>
            </p:nvGrpSpPr>
            <p:grpSpPr>
              <a:xfrm>
                <a:off x="862255" y="2426262"/>
                <a:ext cx="5368515" cy="1943112"/>
                <a:chOff x="-289722" y="224584"/>
                <a:chExt cx="5368515" cy="1943112"/>
              </a:xfrm>
            </p:grpSpPr>
            <p:sp>
              <p:nvSpPr>
                <p:cNvPr id="12" name="円/楕円 11"/>
                <p:cNvSpPr/>
                <p:nvPr/>
              </p:nvSpPr>
              <p:spPr>
                <a:xfrm>
                  <a:off x="1424778" y="522490"/>
                  <a:ext cx="357187" cy="357187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円/楕円 12"/>
                <p:cNvSpPr/>
                <p:nvPr/>
              </p:nvSpPr>
              <p:spPr>
                <a:xfrm>
                  <a:off x="1210465" y="665365"/>
                  <a:ext cx="357188" cy="35718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円/楕円 13"/>
                <p:cNvSpPr/>
                <p:nvPr/>
              </p:nvSpPr>
              <p:spPr>
                <a:xfrm>
                  <a:off x="-75410" y="593927"/>
                  <a:ext cx="214313" cy="21431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直線矢印コネクタ 14"/>
                <p:cNvCxnSpPr/>
                <p:nvPr/>
              </p:nvCxnSpPr>
              <p:spPr>
                <a:xfrm>
                  <a:off x="138903" y="701877"/>
                  <a:ext cx="1000125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円/楕円 15"/>
                <p:cNvSpPr/>
                <p:nvPr/>
              </p:nvSpPr>
              <p:spPr>
                <a:xfrm>
                  <a:off x="4442205" y="601989"/>
                  <a:ext cx="357188" cy="357187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テキスト ボックス 34"/>
                <p:cNvSpPr txBox="1">
                  <a:spLocks noChangeArrowheads="1"/>
                </p:cNvSpPr>
                <p:nvPr/>
              </p:nvSpPr>
              <p:spPr bwMode="auto">
                <a:xfrm>
                  <a:off x="-289722" y="236740"/>
                  <a:ext cx="37542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dirty="0" smtClean="0">
                      <a:latin typeface="Calibri" pitchFamily="34" charset="0"/>
                    </a:rPr>
                    <a:t>K-</a:t>
                  </a:r>
                  <a:endParaRPr lang="ja-JP" altLang="en-US" dirty="0">
                    <a:latin typeface="Calibri" pitchFamily="34" charset="0"/>
                  </a:endParaRPr>
                </a:p>
              </p:txBody>
            </p:sp>
            <p:sp>
              <p:nvSpPr>
                <p:cNvPr id="19" name="テキスト ボックス 35"/>
                <p:cNvSpPr txBox="1">
                  <a:spLocks noChangeArrowheads="1"/>
                </p:cNvSpPr>
                <p:nvPr/>
              </p:nvSpPr>
              <p:spPr bwMode="auto">
                <a:xfrm>
                  <a:off x="4772405" y="374976"/>
                  <a:ext cx="306388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dirty="0">
                      <a:latin typeface="Calibri" pitchFamily="34" charset="0"/>
                    </a:rPr>
                    <a:t>n</a:t>
                  </a:r>
                  <a:endParaRPr lang="ja-JP" alt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2" name="テキスト ボックス 34"/>
                <p:cNvSpPr txBox="1">
                  <a:spLocks noChangeArrowheads="1"/>
                </p:cNvSpPr>
                <p:nvPr/>
              </p:nvSpPr>
              <p:spPr bwMode="auto">
                <a:xfrm>
                  <a:off x="1189710" y="224584"/>
                  <a:ext cx="30649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dirty="0" smtClean="0">
                      <a:latin typeface="Calibri" pitchFamily="34" charset="0"/>
                    </a:rPr>
                    <a:t>d</a:t>
                  </a:r>
                  <a:endParaRPr lang="ja-JP" alt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6" name="円/楕円 25"/>
                <p:cNvSpPr/>
                <p:nvPr/>
              </p:nvSpPr>
              <p:spPr>
                <a:xfrm>
                  <a:off x="4007238" y="1438315"/>
                  <a:ext cx="214313" cy="21431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円/楕円 26"/>
                <p:cNvSpPr/>
                <p:nvPr/>
              </p:nvSpPr>
              <p:spPr>
                <a:xfrm>
                  <a:off x="3181093" y="1953383"/>
                  <a:ext cx="214313" cy="21431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円/楕円 27"/>
                <p:cNvSpPr/>
                <p:nvPr/>
              </p:nvSpPr>
              <p:spPr>
                <a:xfrm>
                  <a:off x="2264320" y="1538035"/>
                  <a:ext cx="357188" cy="357187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テキスト ボックス 35"/>
                <p:cNvSpPr txBox="1">
                  <a:spLocks noChangeArrowheads="1"/>
                </p:cNvSpPr>
                <p:nvPr/>
              </p:nvSpPr>
              <p:spPr bwMode="auto">
                <a:xfrm>
                  <a:off x="2248206" y="1246718"/>
                  <a:ext cx="306388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dirty="0">
                      <a:latin typeface="Calibri" pitchFamily="34" charset="0"/>
                    </a:rPr>
                    <a:t>n</a:t>
                  </a:r>
                  <a:endParaRPr lang="ja-JP" alt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31" name="直線矢印コネクタ 30"/>
                <p:cNvCxnSpPr/>
                <p:nvPr/>
              </p:nvCxnSpPr>
              <p:spPr>
                <a:xfrm>
                  <a:off x="3586058" y="778995"/>
                  <a:ext cx="450930" cy="66843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矢印コネクタ 31"/>
                <p:cNvCxnSpPr>
                  <a:endCxn id="27" idx="0"/>
                </p:cNvCxnSpPr>
                <p:nvPr/>
              </p:nvCxnSpPr>
              <p:spPr>
                <a:xfrm flipH="1">
                  <a:off x="3288250" y="808240"/>
                  <a:ext cx="297808" cy="114514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矢印コネクタ 32"/>
                <p:cNvCxnSpPr>
                  <a:endCxn id="28" idx="7"/>
                </p:cNvCxnSpPr>
                <p:nvPr/>
              </p:nvCxnSpPr>
              <p:spPr>
                <a:xfrm flipH="1">
                  <a:off x="2569199" y="812508"/>
                  <a:ext cx="1016860" cy="77783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テキスト ボックス 34"/>
                <p:cNvSpPr txBox="1">
                  <a:spLocks noChangeArrowheads="1"/>
                </p:cNvSpPr>
                <p:nvPr/>
              </p:nvSpPr>
              <p:spPr bwMode="auto">
                <a:xfrm>
                  <a:off x="21926" y="812508"/>
                  <a:ext cx="91877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dirty="0" smtClean="0">
                      <a:latin typeface="Calibri" pitchFamily="34" charset="0"/>
                    </a:rPr>
                    <a:t>1 GeV/c</a:t>
                  </a:r>
                  <a:endParaRPr lang="ja-JP" altLang="en-US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9" name="正方形/長方形 8"/>
              <p:cNvSpPr/>
              <p:nvPr/>
            </p:nvSpPr>
            <p:spPr>
              <a:xfrm>
                <a:off x="5360287" y="3499035"/>
                <a:ext cx="396262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>
                    <a:latin typeface="Symbol" panose="05050102010706020507" pitchFamily="18" charset="2"/>
                  </a:rPr>
                  <a:t>p</a:t>
                </a:r>
                <a:r>
                  <a:rPr lang="en-US" altLang="ja-JP" b="1" baseline="30000" dirty="0" smtClean="0">
                    <a:latin typeface="Symbol" panose="05050102010706020507" pitchFamily="18" charset="2"/>
                  </a:rPr>
                  <a:t>+</a:t>
                </a:r>
                <a:endParaRPr lang="ja-JP" altLang="en-US" baseline="30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4508645" y="4045022"/>
                <a:ext cx="396262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>
                    <a:latin typeface="Symbol" panose="05050102010706020507" pitchFamily="18" charset="2"/>
                  </a:rPr>
                  <a:t>p</a:t>
                </a:r>
                <a:r>
                  <a:rPr lang="en-US" altLang="ja-JP" b="1" baseline="30000" dirty="0" smtClean="0">
                    <a:latin typeface="Symbol" panose="05050102010706020507" pitchFamily="18" charset="2"/>
                  </a:rPr>
                  <a:t>-</a:t>
                </a:r>
                <a:endParaRPr lang="ja-JP" altLang="en-US" dirty="0"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9216" name="角丸四角形 9215"/>
            <p:cNvSpPr/>
            <p:nvPr/>
          </p:nvSpPr>
          <p:spPr>
            <a:xfrm rot="19800000">
              <a:off x="6155592" y="2434883"/>
              <a:ext cx="1705055" cy="5985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17" name="角丸四角形 9216"/>
            <p:cNvSpPr/>
            <p:nvPr/>
          </p:nvSpPr>
          <p:spPr>
            <a:xfrm>
              <a:off x="7488324" y="1383148"/>
              <a:ext cx="737547" cy="6580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19" name="テキスト ボックス 9218"/>
            <p:cNvSpPr txBox="1"/>
            <p:nvPr/>
          </p:nvSpPr>
          <p:spPr>
            <a:xfrm>
              <a:off x="8208404" y="1453486"/>
              <a:ext cx="6078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NC</a:t>
              </a:r>
              <a:endPara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 rot="19800000">
              <a:off x="7027398" y="2890583"/>
              <a:ext cx="771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CDS</a:t>
              </a:r>
              <a:endPara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8" name="直線矢印コネクタ 47"/>
            <p:cNvCxnSpPr>
              <a:endCxn id="16" idx="2"/>
            </p:cNvCxnSpPr>
            <p:nvPr/>
          </p:nvCxnSpPr>
          <p:spPr>
            <a:xfrm>
              <a:off x="6755592" y="1787167"/>
              <a:ext cx="85614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1" name="星 7 9230"/>
            <p:cNvSpPr/>
            <p:nvPr/>
          </p:nvSpPr>
          <p:spPr>
            <a:xfrm>
              <a:off x="6523857" y="1558567"/>
              <a:ext cx="457200" cy="457200"/>
            </a:xfrm>
            <a:prstGeom prst="star7">
              <a:avLst>
                <a:gd name="adj" fmla="val 17757"/>
                <a:gd name="hf" fmla="val 102572"/>
                <a:gd name="vf" fmla="val 105210"/>
              </a:avLst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32" name="右矢印 9231"/>
            <p:cNvSpPr/>
            <p:nvPr/>
          </p:nvSpPr>
          <p:spPr>
            <a:xfrm>
              <a:off x="5334637" y="1505589"/>
              <a:ext cx="749531" cy="48463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234" name="角丸四角形 9233"/>
          <p:cNvSpPr/>
          <p:nvPr/>
        </p:nvSpPr>
        <p:spPr>
          <a:xfrm>
            <a:off x="1547664" y="3609020"/>
            <a:ext cx="360040" cy="2290736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0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kumimoji="1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mbol" panose="05050102010706020507" pitchFamily="18" charset="2"/>
            <a:ea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37362</TotalTime>
  <Words>3064</Words>
  <Application>Microsoft Office PowerPoint</Application>
  <PresentationFormat>画面に合わせる (4:3)</PresentationFormat>
  <Paragraphs>819</Paragraphs>
  <Slides>62</Slides>
  <Notes>18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62</vt:i4>
      </vt:variant>
    </vt:vector>
  </HeadingPairs>
  <TitlesOfParts>
    <vt:vector size="64" baseType="lpstr">
      <vt:lpstr>Office ​​テーマ</vt:lpstr>
      <vt:lpstr>数式</vt:lpstr>
      <vt:lpstr>Recent results from J-PARC E15/E31</vt:lpstr>
      <vt:lpstr>Physics Motivation</vt:lpstr>
      <vt:lpstr>Investigation of KbarN int. @ J-PARC</vt:lpstr>
      <vt:lpstr>L(1405) Measurement</vt:lpstr>
      <vt:lpstr>KbarN Interaction below the threshold</vt:lpstr>
      <vt:lpstr>Spectral Shape of L(1405)?</vt:lpstr>
      <vt:lpstr>J-PARC E31 Experiment</vt:lpstr>
      <vt:lpstr>Experimental Setup for E15/E31</vt:lpstr>
      <vt:lpstr>p±p∓n“n” Final States Selection</vt:lpstr>
      <vt:lpstr>Signal &amp; Background in p±p∓n“n” </vt:lpstr>
      <vt:lpstr>I = 0, 1 Mode (p±S∓)</vt:lpstr>
      <vt:lpstr>Comparison between  I = 0, 1 (p±S∓) &amp; I = 1 (p-S0)</vt:lpstr>
      <vt:lpstr>I = 0 Mode (p0S0)</vt:lpstr>
      <vt:lpstr>E31 vs. a Theoretical Calculation</vt:lpstr>
      <vt:lpstr>Kamano &amp; Lee Calculation</vt:lpstr>
      <vt:lpstr>Kaonic-Nuclei Search</vt:lpstr>
      <vt:lpstr>Kaonic Nuclei</vt:lpstr>
      <vt:lpstr>Theoretical Calculations on KbarNN</vt:lpstr>
      <vt:lpstr>Pioneering Experiments on KbarNN</vt:lpstr>
      <vt:lpstr>Comparison between Calcs. and Exps.</vt:lpstr>
      <vt:lpstr>Measurement at J-PARC E27</vt:lpstr>
      <vt:lpstr>Measurement at J-PARC E27</vt:lpstr>
      <vt:lpstr>J-PARC E15 Experiment</vt:lpstr>
      <vt:lpstr>Exclusive 3He(K-,Lp)n --- result of E15-1st in 2013 ---</vt:lpstr>
      <vt:lpstr>n-ID from Inclusive 3He(K-,Lp)X</vt:lpstr>
      <vt:lpstr>Exclusive 3He(K-,Lp)n</vt:lpstr>
      <vt:lpstr>Assuming a Breit-Wigner</vt:lpstr>
      <vt:lpstr>A Theoretical Interpretation</vt:lpstr>
      <vt:lpstr>E15-2nd Experiment --- completed in Dec. 2015 ---</vt:lpstr>
      <vt:lpstr>Results of 3He(K-,Lp)n [E15-2nd]</vt:lpstr>
      <vt:lpstr>Results of 3He(K-,Lp)n [E15-2nd]</vt:lpstr>
      <vt:lpstr>Results of 3He(K-,Lp)n [E15-2nd]</vt:lpstr>
      <vt:lpstr>Results of 3He(K-,Lp)n [E15-2nd]</vt:lpstr>
      <vt:lpstr>Results of 3He(K-,Lp)n [E15-2nd]</vt:lpstr>
      <vt:lpstr>Present Status of KbarNN</vt:lpstr>
      <vt:lpstr>Summary</vt:lpstr>
      <vt:lpstr>The E15/E31 Collaborations</vt:lpstr>
      <vt:lpstr>Spares</vt:lpstr>
      <vt:lpstr>KbarNN or NOT? --- Other Possibilities</vt:lpstr>
      <vt:lpstr>KbarN Interaction below the threshold</vt:lpstr>
      <vt:lpstr>Recent Measurement at LEPS</vt:lpstr>
      <vt:lpstr>Recent Measurement at HADES</vt:lpstr>
      <vt:lpstr>E15: Publications</vt:lpstr>
      <vt:lpstr>Semi-Inclusive 3He(K-,n)X</vt:lpstr>
      <vt:lpstr>Semi-Inclusive 3He(K-,n)X</vt:lpstr>
      <vt:lpstr>Assuming a Breit-Wigner</vt:lpstr>
      <vt:lpstr>Experimental Setup</vt:lpstr>
      <vt:lpstr>A Theoretical Interpretation</vt:lpstr>
      <vt:lpstr>E15 1st vs 2nd</vt:lpstr>
      <vt:lpstr>Exclusive 3He(K-,Lp)n</vt:lpstr>
      <vt:lpstr>Exclusive 3He(K-,Lp)n</vt:lpstr>
      <vt:lpstr>Exclusive 3He(K-,Lp)n</vt:lpstr>
      <vt:lpstr>3He(K-,Lp)n: Decay Channel</vt:lpstr>
      <vt:lpstr>3He(K-,Lp)n: q-dependence</vt:lpstr>
      <vt:lpstr>PowerPoint プレゼンテーション</vt:lpstr>
      <vt:lpstr>E27: Experimental Setup</vt:lpstr>
      <vt:lpstr>E27: Inclusive d(p+,K+)X</vt:lpstr>
      <vt:lpstr>E27: Experimental Setup</vt:lpstr>
      <vt:lpstr>E27: One-Proton Coincidence</vt:lpstr>
      <vt:lpstr>E27: Two-Proton Coincidence</vt:lpstr>
      <vt:lpstr>E27: Decay Mode Separation</vt:lpstr>
      <vt:lpstr>E27: “K-pp”-like Structure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search for deeply-bound kaonic nuclear states by in-flight   3He(K-, N) reactions at J-PARC</dc:title>
  <dc:creator>sakuma</dc:creator>
  <cp:lastModifiedBy>sakuma</cp:lastModifiedBy>
  <cp:revision>2107</cp:revision>
  <cp:lastPrinted>2017-07-04T03:57:39Z</cp:lastPrinted>
  <dcterms:created xsi:type="dcterms:W3CDTF">2013-09-03T00:26:31Z</dcterms:created>
  <dcterms:modified xsi:type="dcterms:W3CDTF">2017-07-05T06:01:49Z</dcterms:modified>
</cp:coreProperties>
</file>