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1753" r:id="rId3"/>
    <p:sldId id="2337" r:id="rId4"/>
    <p:sldId id="2363" r:id="rId5"/>
    <p:sldId id="1739" r:id="rId6"/>
    <p:sldId id="2362" r:id="rId7"/>
    <p:sldId id="1740" r:id="rId8"/>
    <p:sldId id="2361" r:id="rId9"/>
    <p:sldId id="1723" r:id="rId10"/>
    <p:sldId id="2364" r:id="rId11"/>
    <p:sldId id="1748" r:id="rId12"/>
    <p:sldId id="2356" r:id="rId13"/>
    <p:sldId id="2357" r:id="rId14"/>
    <p:sldId id="2358" r:id="rId15"/>
    <p:sldId id="1745" r:id="rId16"/>
    <p:sldId id="2329" r:id="rId17"/>
    <p:sldId id="1096" r:id="rId18"/>
    <p:sldId id="1005" r:id="rId19"/>
    <p:sldId id="1714" r:id="rId20"/>
    <p:sldId id="2360" r:id="rId21"/>
    <p:sldId id="2359" r:id="rId22"/>
    <p:sldId id="1749" r:id="rId23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C57"/>
    <a:srgbClr val="05BCFE"/>
    <a:srgbClr val="FFA405"/>
    <a:srgbClr val="005BFA"/>
    <a:srgbClr val="FFB413"/>
    <a:srgbClr val="FF9900"/>
    <a:srgbClr val="CC171E"/>
    <a:srgbClr val="99CCFF"/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96" d="100"/>
          <a:sy n="96" d="100"/>
        </p:scale>
        <p:origin x="72" y="156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61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E267-9293-4358-AD22-88337A7BFE39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2AF61-4901-4601-A088-2AA6DD4E48CD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5368-50AF-464B-83E0-DADE68B20991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8CFD-9EB8-43D1-89E5-CC3D3486D364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1F3-44E3-4F81-9C30-48F32B152C7B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9E39-705B-4AB8-83E2-C8B708D47D17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DB6E-DDCC-4C63-95DF-C8707FE29835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E98B-52B5-46E8-A523-15FE4CC6BB21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4128-0246-4723-8EE7-1BC5162C81BF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AA1-4D10-4FD1-858B-5C0928232C7F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C7880-DC01-45A1-B045-4530110056F0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4C88F-42FC-486F-AFB5-6ACE749141F5}" type="datetime1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43.png"/><Relationship Id="rId7" Type="http://schemas.openxmlformats.org/officeDocument/2006/relationships/image" Target="../media/image3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46.svg"/><Relationship Id="rId21" Type="http://schemas.openxmlformats.org/officeDocument/2006/relationships/image" Target="../media/image48.svg"/><Relationship Id="rId7" Type="http://schemas.openxmlformats.org/officeDocument/2006/relationships/image" Target="NULL"/><Relationship Id="rId2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50.svg"/><Relationship Id="rId23" Type="http://schemas.openxmlformats.org/officeDocument/2006/relationships/image" Target="../media/image49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4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About/Roadmap/" TargetMode="Externa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17/06/relationships/model3d" Target="../media/model3d1.glb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hyperlink" Target="https://www.rcnp.osaka-u.ac.jp/~jparchua/en/hefextension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17/06/relationships/model3d" Target="../media/model3d1.glb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6.jp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840DF9FD-C045-41E3-99A5-7EFCD3103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1" y="187"/>
            <a:ext cx="10837889" cy="6857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003389-F962-4C8C-B22B-A1BF9942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9935" y="0"/>
            <a:ext cx="1172066" cy="365125"/>
          </a:xfrm>
        </p:spPr>
        <p:txBody>
          <a:bodyPr/>
          <a:lstStyle/>
          <a:p>
            <a:fld id="{2F12FD73-3B79-4649-AE7F-26B9A55D462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19" y="1284052"/>
            <a:ext cx="6296881" cy="3002048"/>
          </a:xfrm>
          <a:solidFill>
            <a:schemeClr val="bg1">
              <a:alpha val="90000"/>
            </a:schemeClr>
          </a:solidFill>
        </p:spPr>
        <p:txBody>
          <a:bodyPr anchor="ctr">
            <a:normAutofit/>
          </a:bodyPr>
          <a:lstStyle/>
          <a:p>
            <a:r>
              <a:rPr kumimoji="1" lang="en-US" altLang="ja-JP" b="1" dirty="0"/>
              <a:t>J-PARC Hadron Hall Extension Project</a:t>
            </a:r>
            <a:br>
              <a:rPr lang="en-US" altLang="ja-JP" b="1" dirty="0"/>
            </a:br>
            <a:r>
              <a:rPr lang="en-US" altLang="ja-JP" sz="3600" dirty="0" err="1"/>
              <a:t>F.Sakuma</a:t>
            </a:r>
            <a:r>
              <a:rPr lang="en-US" altLang="ja-JP" sz="3600" dirty="0"/>
              <a:t>, RIKEN</a:t>
            </a:r>
            <a:br>
              <a:rPr lang="en-US" altLang="ja-JP" sz="4000" dirty="0"/>
            </a:br>
            <a:r>
              <a:rPr lang="en-US" altLang="ja-JP" sz="2200" dirty="0"/>
              <a:t>on behalf of HEF-ex TF</a:t>
            </a:r>
            <a:endParaRPr kumimoji="1" lang="ja-JP" altLang="en-US" sz="4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1462218" y="6465214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HYP2022, Jun.27-Jul.1, 2022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115200" y="1851697"/>
            <a:ext cx="2124000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058400" y="3374711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37" y="3155839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458451" y="3038475"/>
            <a:ext cx="105787" cy="667763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123" y="3231224"/>
            <a:ext cx="439437" cy="746215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D46DB74-FCCB-0DEE-F64A-835177FAB2B4}"/>
              </a:ext>
            </a:extLst>
          </p:cNvPr>
          <p:cNvGrpSpPr/>
          <p:nvPr/>
        </p:nvGrpSpPr>
        <p:grpSpPr>
          <a:xfrm>
            <a:off x="6102485" y="2428875"/>
            <a:ext cx="6089515" cy="4429125"/>
            <a:chOff x="6102485" y="2428875"/>
            <a:chExt cx="6089515" cy="4429125"/>
          </a:xfrm>
        </p:grpSpPr>
        <p:pic>
          <p:nvPicPr>
            <p:cNvPr id="14" name="図 13" descr="黒い背景と白い文字のロゴ&#10;&#10;中程度の精度で自動的に生成された説明">
              <a:extLst>
                <a:ext uri="{FF2B5EF4-FFF2-40B4-BE49-F238E27FC236}">
                  <a16:creationId xmlns:a16="http://schemas.microsoft.com/office/drawing/2014/main" id="{7E1FED16-05C7-58DB-5DB1-C841B80C7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56" r="27544" b="22745"/>
            <a:stretch/>
          </p:blipFill>
          <p:spPr>
            <a:xfrm>
              <a:off x="6102485" y="2428875"/>
              <a:ext cx="6089515" cy="4429125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FB5D8B4-67C0-AF31-524F-10F085877654}"/>
                </a:ext>
              </a:extLst>
            </p:cNvPr>
            <p:cNvSpPr txBox="1"/>
            <p:nvPr/>
          </p:nvSpPr>
          <p:spPr>
            <a:xfrm rot="21309051">
              <a:off x="6824286" y="4115204"/>
              <a:ext cx="3132965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Top-priority</a:t>
              </a:r>
            </a:p>
            <a:p>
              <a:pPr algn="ctr"/>
              <a:r>
                <a:rPr lang="en-US" altLang="ja-JP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project</a:t>
              </a:r>
            </a:p>
            <a:p>
              <a:pPr algn="ctr"/>
              <a:r>
                <a:rPr lang="en-US" altLang="ja-JP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at</a:t>
              </a:r>
            </a:p>
            <a:p>
              <a:pPr algn="ctr"/>
              <a:r>
                <a:rPr lang="en-US" altLang="ja-JP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KEK-PIP2022</a:t>
              </a:r>
            </a:p>
            <a:p>
              <a:pPr algn="ctr"/>
              <a:r>
                <a:rPr lang="en-US" altLang="ja-JP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(Project Implementation Plan)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A0658665-0099-4D8E-A931-A995663F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7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130860" y="2708209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6983001" y="6026537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0879852" y="1681747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910123" y="4777840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440990" y="25715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DE632A1D-2F8B-E202-FF96-91038D3BF61E}"/>
              </a:ext>
            </a:extLst>
          </p:cNvPr>
          <p:cNvSpPr txBox="1"/>
          <p:nvPr/>
        </p:nvSpPr>
        <p:spPr>
          <a:xfrm>
            <a:off x="7177123" y="1757879"/>
            <a:ext cx="167225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(Wed)</a:t>
            </a:r>
            <a:r>
              <a:rPr lang="en-US" altLang="ja-JP" b="1" dirty="0" err="1"/>
              <a:t>H.Tamura</a:t>
            </a:r>
            <a:endParaRPr kumimoji="1" lang="ja-JP" altLang="en-US" b="1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53FFF0CF-453C-CD50-29B5-5D2EC7F88CC2}"/>
              </a:ext>
            </a:extLst>
          </p:cNvPr>
          <p:cNvSpPr txBox="1"/>
          <p:nvPr/>
        </p:nvSpPr>
        <p:spPr>
          <a:xfrm>
            <a:off x="7177123" y="2163125"/>
            <a:ext cx="2061911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(Thu)</a:t>
            </a:r>
            <a:r>
              <a:rPr lang="en-US" altLang="ja-JP" b="1" dirty="0" err="1"/>
              <a:t>S.N.Nakamura</a:t>
            </a:r>
            <a:endParaRPr kumimoji="1" lang="ja-JP" altLang="en-US" b="1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8BD96B8-F479-9789-6B12-D9B9E5B2CBE3}"/>
              </a:ext>
            </a:extLst>
          </p:cNvPr>
          <p:cNvSpPr txBox="1"/>
          <p:nvPr/>
        </p:nvSpPr>
        <p:spPr>
          <a:xfrm>
            <a:off x="9759912" y="5405786"/>
            <a:ext cx="139820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(Tue)</a:t>
            </a:r>
            <a:r>
              <a:rPr lang="en-US" altLang="ja-JP" b="1" dirty="0" err="1"/>
              <a:t>K.Miwa</a:t>
            </a:r>
            <a:endParaRPr kumimoji="1" lang="ja-JP" altLang="en-US" b="1" dirty="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FB01A9FA-D0BF-47E2-0C69-B3FBFC6B019D}"/>
              </a:ext>
            </a:extLst>
          </p:cNvPr>
          <p:cNvSpPr txBox="1"/>
          <p:nvPr/>
        </p:nvSpPr>
        <p:spPr>
          <a:xfrm>
            <a:off x="10725473" y="5825874"/>
            <a:ext cx="139820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(Thu)</a:t>
            </a:r>
            <a:r>
              <a:rPr lang="en-US" altLang="ja-JP" b="1" dirty="0" err="1"/>
              <a:t>M.Ukai</a:t>
            </a:r>
            <a:endParaRPr kumimoji="1" lang="ja-JP" altLang="en-US" b="1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1E67418A-C220-CBAF-4402-F3219DC39472}"/>
              </a:ext>
            </a:extLst>
          </p:cNvPr>
          <p:cNvSpPr txBox="1"/>
          <p:nvPr/>
        </p:nvSpPr>
        <p:spPr>
          <a:xfrm>
            <a:off x="9759912" y="6245962"/>
            <a:ext cx="165327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(Thu)</a:t>
            </a:r>
            <a:r>
              <a:rPr lang="en-US" altLang="ja-JP" b="1" dirty="0" err="1"/>
              <a:t>K.Kamada</a:t>
            </a:r>
            <a:endParaRPr kumimoji="1" lang="ja-JP" altLang="en-US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17E77E9-86E1-CE2A-AA13-65393CA92A75}"/>
              </a:ext>
            </a:extLst>
          </p:cNvPr>
          <p:cNvSpPr txBox="1"/>
          <p:nvPr/>
        </p:nvSpPr>
        <p:spPr>
          <a:xfrm>
            <a:off x="9289234" y="5827361"/>
            <a:ext cx="1384738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(Wed)</a:t>
            </a:r>
            <a:r>
              <a:rPr lang="en-US" altLang="ja-JP" b="1" dirty="0" err="1"/>
              <a:t>F.Oura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688" y="0"/>
            <a:ext cx="976313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688" y="0"/>
            <a:ext cx="976313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97" y="0"/>
            <a:ext cx="974104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885" y="0"/>
            <a:ext cx="908116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 data of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3674983" y="5948114"/>
            <a:ext cx="484203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neutron stars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 will provide us information on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1909" y="0"/>
            <a:ext cx="1040092" cy="365125"/>
          </a:xfrm>
        </p:spPr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 err="1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27504" cy="1865538"/>
              <a:chOff x="1845124" y="1994058"/>
              <a:chExt cx="6127504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233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with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0C097-ECF6-4587-AAEF-B9DDAE8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177" y="0"/>
            <a:ext cx="945824" cy="365125"/>
          </a:xfrm>
        </p:spPr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941641"/>
            <a:ext cx="10608445" cy="954107"/>
            <a:chOff x="841010" y="5941641"/>
            <a:chExt cx="10608445" cy="954107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941641"/>
              <a:ext cx="9990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chemeClr val="bg1"/>
                  </a:solidFill>
                </a:rPr>
                <a:t>Systematic measurements of charm and multi-strange baryons will reveal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955639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233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with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0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with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 err="1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686231" y="1334059"/>
            <a:ext cx="10938325" cy="1015663"/>
            <a:chOff x="686231" y="905870"/>
            <a:chExt cx="10938325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686231" y="1451629"/>
              <a:ext cx="5075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ABF9500-19D7-4340-98BF-CBA9448A5F55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812187" y="2542719"/>
            <a:chExt cx="3279090" cy="4240675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DB63C9F0-5510-4959-8EB7-49F2738B6206}"/>
                </a:ext>
              </a:extLst>
            </p:cNvPr>
            <p:cNvGrpSpPr/>
            <p:nvPr/>
          </p:nvGrpSpPr>
          <p:grpSpPr>
            <a:xfrm>
              <a:off x="8812187" y="2542719"/>
              <a:ext cx="3279090" cy="4240675"/>
              <a:chOff x="8764666" y="2336538"/>
              <a:chExt cx="3279090" cy="4240675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54F1C7D-A568-41D5-8402-F8502D6E718C}"/>
                  </a:ext>
                </a:extLst>
              </p:cNvPr>
              <p:cNvSpPr txBox="1"/>
              <p:nvPr/>
            </p:nvSpPr>
            <p:spPr>
              <a:xfrm>
                <a:off x="8808969" y="3113965"/>
                <a:ext cx="3194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New physics search with </a:t>
                </a:r>
              </a:p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world’s highest sensitivity</a:t>
                </a:r>
              </a:p>
              <a:p>
                <a:pPr algn="ctr"/>
                <a:r>
                  <a:rPr lang="en-US" altLang="ja-JP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more than 100 times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D2200807-7747-4AAB-B025-78D24B02BEE7}"/>
                      </a:ext>
                    </a:extLst>
                  </p:cNvPr>
                  <p:cNvSpPr txBox="1"/>
                  <p:nvPr/>
                </p:nvSpPr>
                <p:spPr>
                  <a:xfrm>
                    <a:off x="8786789" y="4208796"/>
                    <a:ext cx="3256967" cy="1329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>
                      <a:buFont typeface="Wingdings" panose="05000000000000000000" pitchFamily="2" charset="2"/>
                      <a:buChar char="l"/>
                    </a:pPr>
                    <a:r>
                      <a:rPr lang="en-US" altLang="ja-JP" sz="2000" dirty="0"/>
                      <a:t>Discover the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  <m:acc>
                          <m:accPr>
                            <m:chr m:val="̅"/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altLang="ja-JP" sz="2000" dirty="0"/>
                      <a:t>signal with 5</a:t>
                    </a:r>
                    <a:r>
                      <a:rPr lang="en-US" altLang="ja-JP" sz="2000" dirty="0">
                        <a:latin typeface="Symbol" panose="05050102010706020507" pitchFamily="18" charset="2"/>
                        <a:cs typeface="Sabon Next LT" panose="02000500000000000000" pitchFamily="2" charset="0"/>
                      </a:rPr>
                      <a:t>s</a:t>
                    </a:r>
                  </a:p>
                  <a:p>
                    <a:pPr marL="342900" indent="-342900">
                      <a:buFont typeface="Wingdings" panose="05000000000000000000" pitchFamily="2" charset="2"/>
                      <a:buChar char="l"/>
                    </a:pPr>
                    <a:r>
                      <a:rPr lang="en-US" altLang="ja-JP" sz="2000" dirty="0"/>
                      <a:t>Measure the branching ratio with 30% accuracy</a:t>
                    </a:r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D2200807-7747-4AAB-B025-78D24B02BE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6789" y="4208796"/>
                    <a:ext cx="3256967" cy="132965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85" t="-2294" r="-1685" b="-733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B397490-B151-4A58-868F-71615FA64604}"/>
                  </a:ext>
                </a:extLst>
              </p:cNvPr>
              <p:cNvSpPr txBox="1"/>
              <p:nvPr/>
            </p:nvSpPr>
            <p:spPr>
              <a:xfrm>
                <a:off x="8764666" y="5596821"/>
                <a:ext cx="32752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b="1" dirty="0"/>
                  <a:t>Indicate new physics, if deviation form the </a:t>
                </a:r>
                <a:r>
                  <a:rPr lang="en-US" altLang="ja-JP" sz="2000" b="1" dirty="0"/>
                  <a:t>SM </a:t>
                </a:r>
                <a:r>
                  <a:rPr kumimoji="1" lang="en-US" altLang="ja-JP" sz="2000" b="1" dirty="0"/>
                  <a:t>&gt; 40%</a:t>
                </a:r>
                <a:endParaRPr kumimoji="1" lang="ja-JP" altLang="en-US" sz="2000" b="1" dirty="0"/>
              </a:p>
            </p:txBody>
          </p:sp>
          <p:sp>
            <p:nvSpPr>
              <p:cNvPr id="45" name="四角形: 角を丸くする 44">
                <a:extLst>
                  <a:ext uri="{FF2B5EF4-FFF2-40B4-BE49-F238E27FC236}">
                    <a16:creationId xmlns:a16="http://schemas.microsoft.com/office/drawing/2014/main" id="{97731103-3323-4A9E-8E85-EEA287AC34C4}"/>
                  </a:ext>
                </a:extLst>
              </p:cNvPr>
              <p:cNvSpPr/>
              <p:nvPr/>
            </p:nvSpPr>
            <p:spPr>
              <a:xfrm>
                <a:off x="8768486" y="2336538"/>
                <a:ext cx="3275270" cy="4240675"/>
              </a:xfrm>
              <a:prstGeom prst="roundRect">
                <a:avLst/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6" name="Picture 2" descr="Group Logo">
              <a:extLst>
                <a:ext uri="{FF2B5EF4-FFF2-40B4-BE49-F238E27FC236}">
                  <a16:creationId xmlns:a16="http://schemas.microsoft.com/office/drawing/2014/main" id="{8E512DDD-E55B-4606-ADA9-D95F8C0A0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490" y="2608038"/>
              <a:ext cx="1756924" cy="64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1E764A8-B42A-46D6-A9DD-CF289CB66B51}"/>
                </a:ext>
              </a:extLst>
            </p:cNvPr>
            <p:cNvSpPr txBox="1"/>
            <p:nvPr/>
          </p:nvSpPr>
          <p:spPr>
            <a:xfrm>
              <a:off x="10533809" y="2660369"/>
              <a:ext cx="12761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/>
                <a:t>Step-2</a:t>
              </a:r>
              <a:endParaRPr kumimoji="1" lang="ja-JP" altLang="en-US" sz="3200" b="1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412550"/>
            <a:ext cx="4711120" cy="4332716"/>
            <a:chOff x="4063727" y="2525284"/>
            <a:chExt cx="4711120" cy="4332716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745952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178752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525284"/>
              <a:ext cx="4711120" cy="1701289"/>
              <a:chOff x="4063727" y="2525284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525284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580242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F47374-7FAF-4A59-9C97-4324CA67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16" y="2566667"/>
            <a:ext cx="10515600" cy="172466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6600" b="1" dirty="0"/>
              <a:t>Status and Timeline </a:t>
            </a:r>
            <a:br>
              <a:rPr lang="en-US" altLang="ja-JP" sz="6000" b="1" dirty="0"/>
            </a:br>
            <a:r>
              <a:rPr lang="en-US" altLang="ja-JP" sz="3600" dirty="0"/>
              <a:t>of the Extension Project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543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Present Status of the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67" y="994733"/>
            <a:ext cx="5674772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One of the candidate projects to be funded: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of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49E95E5-E75F-45EC-A747-167C5ED2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41485" y="2923781"/>
            <a:ext cx="5571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the KEK's mid-term plan (FY2022-26) at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</a:t>
            </a:r>
            <a:r>
              <a:rPr lang="en-US" altLang="ja-JP"/>
              <a:t>)</a:t>
            </a:r>
            <a:r>
              <a:rPr lang="en-US" altLang="ja-JP" sz="2800"/>
              <a:t> [will </a:t>
            </a:r>
            <a:r>
              <a:rPr lang="en-US" altLang="ja-JP" sz="2800" dirty="0"/>
              <a:t>be </a:t>
            </a:r>
            <a:r>
              <a:rPr lang="en-US" altLang="ja-JP" sz="2800"/>
              <a:t>published soon]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55" y="5066251"/>
            <a:ext cx="4786009" cy="1486915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1763667" y="5686683"/>
            <a:ext cx="404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https://www.kek.jp/en/About/Roadmap/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0F3282-C225-C6DC-2FB0-9D6955F26387}"/>
              </a:ext>
            </a:extLst>
          </p:cNvPr>
          <p:cNvSpPr txBox="1"/>
          <p:nvPr/>
        </p:nvSpPr>
        <p:spPr>
          <a:xfrm>
            <a:off x="2514372" y="6192619"/>
            <a:ext cx="7730066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project will start in full swing soon!</a:t>
            </a:r>
            <a:endParaRPr kumimoji="1" lang="ja-JP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30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61AAC1-453E-4C97-8AFD-071A44F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775" y="0"/>
            <a:ext cx="108722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2FD73-3B79-4649-AE7F-26B9A55D462C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1FC349B-5D73-46D6-BEF2-2DE9C3F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13</a:t>
            </a:r>
            <a:endParaRPr kumimoji="1" lang="ja-JP" altLang="en-US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410380"/>
              </p:ext>
            </p:extLst>
          </p:nvPr>
        </p:nvGraphicFramePr>
        <p:xfrm>
          <a:off x="285601" y="1348221"/>
          <a:ext cx="11620798" cy="4020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COMET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614553"/>
                  </a:ext>
                </a:extLst>
              </a:tr>
            </a:tbl>
          </a:graphicData>
        </a:graphic>
      </p:graphicFrame>
      <p:sp>
        <p:nvSpPr>
          <p:cNvPr id="37" name="矢印: 右 36">
            <a:extLst>
              <a:ext uri="{FF2B5EF4-FFF2-40B4-BE49-F238E27FC236}">
                <a16:creationId xmlns:a16="http://schemas.microsoft.com/office/drawing/2014/main" id="{BF9C1A72-2424-CB27-751C-EF8066DB4F65}"/>
              </a:ext>
            </a:extLst>
          </p:cNvPr>
          <p:cNvSpPr/>
          <p:nvPr/>
        </p:nvSpPr>
        <p:spPr>
          <a:xfrm>
            <a:off x="9807802" y="4565085"/>
            <a:ext cx="2384198" cy="803911"/>
          </a:xfrm>
          <a:prstGeom prst="rightArrow">
            <a:avLst>
              <a:gd name="adj1" fmla="val 57165"/>
              <a:gd name="adj2" fmla="val 50000"/>
            </a:avLst>
          </a:prstGeom>
          <a:gradFill>
            <a:gsLst>
              <a:gs pos="0">
                <a:schemeClr val="bg1"/>
              </a:gs>
              <a:gs pos="2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 COMET2</a:t>
            </a:r>
            <a:endParaRPr kumimoji="1" lang="ja-JP" altLang="en-US" b="1" dirty="0"/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871F5B54-30A1-3B18-C814-40A4EA7A48DA}"/>
              </a:ext>
            </a:extLst>
          </p:cNvPr>
          <p:cNvSpPr/>
          <p:nvPr/>
        </p:nvSpPr>
        <p:spPr>
          <a:xfrm>
            <a:off x="5606778" y="4559926"/>
            <a:ext cx="4201024" cy="820662"/>
          </a:xfrm>
          <a:prstGeom prst="rightArrow">
            <a:avLst>
              <a:gd name="adj1" fmla="val 55264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COMET2 Construction</a:t>
            </a:r>
            <a:endParaRPr kumimoji="1" lang="ja-JP" altLang="en-US" b="1" dirty="0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320645" y="3669556"/>
            <a:ext cx="2871356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  <a:p>
            <a:pPr algn="ctr"/>
            <a:r>
              <a:rPr lang="en-US" altLang="ja-JP" sz="2000" b="1" dirty="0"/>
              <a:t>with more beam lines</a:t>
            </a:r>
            <a:endParaRPr kumimoji="1" lang="ja-JP" altLang="en-US" sz="2000" b="1" dirty="0"/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03F307C5-F7CE-F026-CB44-DD0480ED66E0}"/>
              </a:ext>
            </a:extLst>
          </p:cNvPr>
          <p:cNvSpPr/>
          <p:nvPr/>
        </p:nvSpPr>
        <p:spPr>
          <a:xfrm>
            <a:off x="2351142" y="4565887"/>
            <a:ext cx="3255636" cy="784736"/>
          </a:xfrm>
          <a:prstGeom prst="rightArrow">
            <a:avLst>
              <a:gd name="adj1" fmla="val 57340"/>
              <a:gd name="adj2" fmla="val 50000"/>
            </a:avLst>
          </a:prstGeom>
          <a:gradFill>
            <a:gsLst>
              <a:gs pos="0">
                <a:schemeClr val="bg1"/>
              </a:gs>
              <a:gs pos="7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COMET1</a:t>
            </a:r>
            <a:endParaRPr kumimoji="1" lang="ja-JP" altLang="en-US" b="1" dirty="0"/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2384198" y="3661554"/>
            <a:ext cx="4306129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166355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6690327" y="3664222"/>
            <a:ext cx="2735775" cy="829560"/>
          </a:xfrm>
          <a:prstGeom prst="rightArrow">
            <a:avLst>
              <a:gd name="adj1" fmla="val 6735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3B8C090-D162-9953-33D9-5CDB5C71DBEA}"/>
              </a:ext>
            </a:extLst>
          </p:cNvPr>
          <p:cNvSpPr/>
          <p:nvPr/>
        </p:nvSpPr>
        <p:spPr>
          <a:xfrm>
            <a:off x="1432800" y="4555020"/>
            <a:ext cx="991387" cy="820662"/>
          </a:xfrm>
          <a:prstGeom prst="rightArrow">
            <a:avLst>
              <a:gd name="adj1" fmla="val 535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Construction</a:t>
            </a:r>
            <a:endParaRPr kumimoji="1" lang="ja-JP" altLang="en-US" sz="14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758588" y="2537387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3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8" y="3007817"/>
            <a:ext cx="6291604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785263" y="2172825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HK start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start the project in FY2024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6864D4-D9B5-4C90-9D29-1AA48DAA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14</a:t>
            </a:r>
            <a:endParaRPr kumimoji="1" lang="ja-JP" altLang="en-US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both in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538856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</a:t>
            </a:r>
            <a:r>
              <a:rPr lang="en-US" altLang="ja-JP" b="1" u="sng">
                <a:solidFill>
                  <a:srgbClr val="FF0000"/>
                </a:solidFill>
                <a:latin typeface="Calibri" panose="020F0502020204030204" pitchFamily="34" charset="0"/>
              </a:rPr>
              <a:t>project at </a:t>
            </a: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KEK-PIP2022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 Progress in facility-side preparation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The project will start in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FY2024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4581" y="5759859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580E9B-FF19-4B24-8998-407945B4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329" y="0"/>
            <a:ext cx="1108671" cy="365125"/>
          </a:xfrm>
        </p:spPr>
        <p:txBody>
          <a:bodyPr/>
          <a:lstStyle/>
          <a:p>
            <a:r>
              <a:rPr kumimoji="1" lang="en-US" altLang="ja-JP" dirty="0"/>
              <a:t>15</a:t>
            </a:r>
            <a:endParaRPr kumimoji="1" lang="ja-JP" altLang="en-US" dirty="0"/>
          </a:p>
        </p:txBody>
      </p:sp>
      <p:pic>
        <p:nvPicPr>
          <p:cNvPr id="12" name="図 11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26F6EBB2-A706-47D2-85DA-35A32039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91" y="1632095"/>
            <a:ext cx="2621497" cy="1474592"/>
          </a:xfrm>
          <a:prstGeom prst="rect">
            <a:avLst/>
          </a:prstGeom>
        </p:spPr>
      </p:pic>
      <p:pic>
        <p:nvPicPr>
          <p:cNvPr id="14" name="図 13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8D7CAB9-ABB5-4184-921A-42CDC491C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95" y="1632095"/>
            <a:ext cx="2621497" cy="1474593"/>
          </a:xfrm>
          <a:prstGeom prst="rect">
            <a:avLst/>
          </a:prstGeom>
        </p:spPr>
      </p:pic>
      <p:pic>
        <p:nvPicPr>
          <p:cNvPr id="9218" name="Picture 2" descr="http://www.rcnp.osaka-u.ac.jp/~jparchua/share/index.jpg">
            <a:extLst>
              <a:ext uri="{FF2B5EF4-FFF2-40B4-BE49-F238E27FC236}">
                <a16:creationId xmlns:a16="http://schemas.microsoft.com/office/drawing/2014/main" id="{280EA3DC-0CE3-418E-9E3F-03FAB838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" y="1434001"/>
            <a:ext cx="5267597" cy="17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4FC4F6-3190-4B1B-B9BD-3E4F0A8604CD}"/>
              </a:ext>
            </a:extLst>
          </p:cNvPr>
          <p:cNvSpPr txBox="1"/>
          <p:nvPr/>
        </p:nvSpPr>
        <p:spPr>
          <a:xfrm>
            <a:off x="235671" y="2686228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図 7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D4C4360C-0C40-4D60-A83A-1197998B4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331926" y="3289408"/>
            <a:ext cx="5267597" cy="19036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0EBB50-645F-480A-85DE-E04A8ED1A525}"/>
              </a:ext>
            </a:extLst>
          </p:cNvPr>
          <p:cNvSpPr txBox="1"/>
          <p:nvPr/>
        </p:nvSpPr>
        <p:spPr>
          <a:xfrm>
            <a:off x="393499" y="4385005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6" name="図 5" descr="会議室に集まる人々&#10;&#10;自動的に生成された説明">
            <a:extLst>
              <a:ext uri="{FF2B5EF4-FFF2-40B4-BE49-F238E27FC236}">
                <a16:creationId xmlns:a16="http://schemas.microsoft.com/office/drawing/2014/main" id="{9F9BFD3C-37F7-454E-AB82-6E69D0A6B7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331927" y="5277030"/>
            <a:ext cx="5304529" cy="134641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F869C-478A-4F20-B7D0-73A7463EE822}"/>
              </a:ext>
            </a:extLst>
          </p:cNvPr>
          <p:cNvSpPr txBox="1"/>
          <p:nvPr/>
        </p:nvSpPr>
        <p:spPr>
          <a:xfrm>
            <a:off x="331926" y="5870014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1CE67A-610B-4043-8796-9E689451839A}"/>
              </a:ext>
            </a:extLst>
          </p:cNvPr>
          <p:cNvSpPr txBox="1"/>
          <p:nvPr/>
        </p:nvSpPr>
        <p:spPr>
          <a:xfrm>
            <a:off x="6096171" y="1117329"/>
            <a:ext cx="558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the Extension Project for the J-PARC Hadron Experimental Facility (J-PARC HEF-ex WS),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15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A618930F-8171-DC2C-5FAF-837E9D4C2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80" y="3660093"/>
            <a:ext cx="5938173" cy="3065915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532FE2-DADC-7D55-B82F-55621D7F8808}"/>
              </a:ext>
            </a:extLst>
          </p:cNvPr>
          <p:cNvSpPr txBox="1"/>
          <p:nvPr/>
        </p:nvSpPr>
        <p:spPr>
          <a:xfrm>
            <a:off x="6096170" y="3146886"/>
            <a:ext cx="558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(J-PARC HEF-ex WS),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E08F6A-295D-272B-7742-F2E9F8CAA76E}"/>
              </a:ext>
            </a:extLst>
          </p:cNvPr>
          <p:cNvSpPr txBox="1"/>
          <p:nvPr/>
        </p:nvSpPr>
        <p:spPr>
          <a:xfrm>
            <a:off x="6472481" y="5350074"/>
            <a:ext cx="4954883" cy="120032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looking forward to seeing you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3</a:t>
            </a:r>
            <a:r>
              <a:rPr kumimoji="1" lang="en-US" altLang="ja-JP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J-PARC HEF-ex WS</a:t>
            </a: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in  Feb.-Mar., 2023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BD42CA-4526-3C6A-219F-A7210E107206}"/>
              </a:ext>
            </a:extLst>
          </p:cNvPr>
          <p:cNvSpPr txBox="1"/>
          <p:nvPr/>
        </p:nvSpPr>
        <p:spPr>
          <a:xfrm>
            <a:off x="1331862" y="1116982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9"/>
              </a:rPr>
              <a:t>https://www.rcnp.osaka-u.ac.jp/~jparchua/en/hefextension.html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7257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61AAC1-453E-4C97-8AFD-071A44F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5031" y="0"/>
            <a:ext cx="92697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6E9FB-643D-4BD1-AE99-07D51D67F2A5}"/>
              </a:ext>
            </a:extLst>
          </p:cNvPr>
          <p:cNvSpPr txBox="1"/>
          <p:nvPr/>
        </p:nvSpPr>
        <p:spPr>
          <a:xfrm>
            <a:off x="7019789" y="3295910"/>
            <a:ext cx="4985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quark interactions</a:t>
            </a:r>
          </a:p>
          <a:p>
            <a:pPr lvl="0"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mass-generation mechanism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7D02BA-2B12-43DF-9A62-00CEA1310BC9}"/>
              </a:ext>
            </a:extLst>
          </p:cNvPr>
          <p:cNvSpPr txBox="1"/>
          <p:nvPr/>
        </p:nvSpPr>
        <p:spPr>
          <a:xfrm>
            <a:off x="8050138" y="5380619"/>
            <a:ext cx="484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interactions</a:t>
            </a:r>
          </a:p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hadronic many-body systems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233074-7C40-4F75-A31D-CCD3C1ADBEDA}"/>
              </a:ext>
            </a:extLst>
          </p:cNvPr>
          <p:cNvSpPr txBox="1"/>
          <p:nvPr/>
        </p:nvSpPr>
        <p:spPr>
          <a:xfrm>
            <a:off x="6392960" y="1657867"/>
            <a:ext cx="3020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CP violation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weak interaction</a:t>
            </a:r>
          </a:p>
          <a:p>
            <a:pPr defTabSz="457200">
              <a:defRPr/>
            </a:pP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		 </a:t>
            </a:r>
            <a:r>
              <a:rPr lang="en-US" altLang="ja-JP" sz="2000" dirty="0">
                <a:solidFill>
                  <a:srgbClr val="418AB3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new physics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56AE6C-9F6F-42CE-A191-CB2CE375371F}"/>
              </a:ext>
            </a:extLst>
          </p:cNvPr>
          <p:cNvSpPr/>
          <p:nvPr/>
        </p:nvSpPr>
        <p:spPr>
          <a:xfrm>
            <a:off x="8150789" y="6016745"/>
            <a:ext cx="4840399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Hyperon-Nucleon scattering</a:t>
            </a:r>
          </a:p>
          <a:p>
            <a:pPr defTabSz="457200">
              <a:defRPr/>
            </a:pPr>
            <a:r>
              <a:rPr lang="en-US" altLang="ja-JP" sz="2400" dirty="0" err="1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Hypernuclear</a:t>
            </a:r>
            <a:r>
              <a:rPr lang="ja-JP" altLang="en-US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spectroscopy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C6D1A5-2328-4F1B-9EF8-BE294E038A13}"/>
              </a:ext>
            </a:extLst>
          </p:cNvPr>
          <p:cNvSpPr/>
          <p:nvPr/>
        </p:nvSpPr>
        <p:spPr>
          <a:xfrm>
            <a:off x="8981664" y="3880446"/>
            <a:ext cx="3584963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Hadron spectroscopy</a:t>
            </a:r>
          </a:p>
          <a:p>
            <a:pPr defTabSz="457200">
              <a:defRPr/>
            </a:pPr>
            <a:r>
              <a:rPr lang="en-US" altLang="ja-JP" sz="2400" dirty="0">
                <a:solidFill>
                  <a:srgbClr val="418AB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Meson in nuclei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2A4E966-0685-4997-A626-EAE388C64AA5}"/>
              </a:ext>
            </a:extLst>
          </p:cNvPr>
          <p:cNvSpPr/>
          <p:nvPr/>
        </p:nvSpPr>
        <p:spPr>
          <a:xfrm>
            <a:off x="9317255" y="1494576"/>
            <a:ext cx="2963949" cy="830997"/>
          </a:xfrm>
          <a:prstGeom prst="rect">
            <a:avLst/>
          </a:prstGeom>
          <a:scene3d>
            <a:camera prst="perspectiveRelaxedModerately" fov="6600000">
              <a:rot lat="19712569" lon="19818103" rev="9945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Kaon rare decays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Symbol" panose="05050102010706020507" pitchFamily="18" charset="2"/>
                <a:ea typeface="UD デジタル 教科書体 NK-B" panose="02020700000000000000" pitchFamily="18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Wingdings" panose="05000000000000000000" pitchFamily="2" charset="2"/>
              </a:rPr>
              <a:t>e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Wingdings" panose="05000000000000000000" pitchFamily="2" charset="2"/>
              </a:rPr>
              <a:t> conversion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98F4565-3C27-4B1F-866A-845D1106B357}"/>
              </a:ext>
            </a:extLst>
          </p:cNvPr>
          <p:cNvSpPr txBox="1"/>
          <p:nvPr/>
        </p:nvSpPr>
        <p:spPr>
          <a:xfrm>
            <a:off x="7810039" y="4852001"/>
            <a:ext cx="3765839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Strangeness Nuclear Physics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DDB938-C6E6-4A0F-9217-7C5B6D89737B}"/>
              </a:ext>
            </a:extLst>
          </p:cNvPr>
          <p:cNvSpPr txBox="1"/>
          <p:nvPr/>
        </p:nvSpPr>
        <p:spPr>
          <a:xfrm>
            <a:off x="6875844" y="2821176"/>
            <a:ext cx="2117824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Hadron Physics</a:t>
            </a:r>
            <a:endParaRPr kumimoji="1" lang="ja-JP" alt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0157920-3AFD-400E-9EBD-F0E29DBEDD02}"/>
              </a:ext>
            </a:extLst>
          </p:cNvPr>
          <p:cNvSpPr txBox="1"/>
          <p:nvPr/>
        </p:nvSpPr>
        <p:spPr>
          <a:xfrm>
            <a:off x="5960586" y="1186744"/>
            <a:ext cx="1952458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Flavor Physics</a:t>
            </a:r>
            <a:endParaRPr kumimoji="1" lang="ja-JP" alt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7AE3F8D-AE77-40D6-897C-9067BEB381BD}"/>
              </a:ext>
            </a:extLst>
          </p:cNvPr>
          <p:cNvSpPr txBox="1"/>
          <p:nvPr/>
        </p:nvSpPr>
        <p:spPr>
          <a:xfrm>
            <a:off x="626745" y="2092634"/>
            <a:ext cx="10938507" cy="3477875"/>
          </a:xfrm>
          <a:prstGeom prst="rect">
            <a:avLst/>
          </a:prstGeom>
          <a:solidFill>
            <a:srgbClr val="FFFF99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J-PARC Hadron Experimental Facility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 a unique facility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where we can conduct comprehensive studies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from “elementary particles”</a:t>
            </a:r>
          </a:p>
          <a:p>
            <a:pPr algn="ctr"/>
            <a:r>
              <a:rPr lang="en-US" altLang="ja-JP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“high-density hadronic matter”</a:t>
            </a:r>
          </a:p>
        </p:txBody>
      </p:sp>
    </p:spTree>
    <p:extLst>
      <p:ext uri="{BB962C8B-B14F-4D97-AF65-F5344CB8AC3E}">
        <p14:creationId xmlns:p14="http://schemas.microsoft.com/office/powerpoint/2010/main" val="20405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65kW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5.2s)</a:t>
            </a:r>
          </a:p>
          <a:p>
            <a:r>
              <a:rPr lang="en-US" altLang="ja-JP" sz="2400" dirty="0"/>
              <a:t>       [as of 2021,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A0658665-0099-4D8E-A931-A995663F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67" y="4800715"/>
            <a:ext cx="2446561" cy="197739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0BDB0E-91A3-4BFD-AC05-A692764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742" y="2868012"/>
            <a:ext cx="2201535" cy="21418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3936984" y="35108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nuclei, </a:t>
            </a:r>
          </a:p>
          <a:p>
            <a:pPr algn="ctr"/>
            <a:r>
              <a:rPr kumimoji="1" lang="en-US" altLang="ja-JP" sz="1600" dirty="0"/>
              <a:t>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6183422" y="5373915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9957381" y="4475152"/>
            <a:ext cx="1645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hyperon-nucleon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</a:t>
            </a:r>
            <a:r>
              <a:rPr kumimoji="1" lang="en-US" altLang="ja-JP" b="1">
                <a:sym typeface="Wingdings" panose="05000000000000000000" pitchFamily="2" charset="2"/>
              </a:rPr>
              <a:t>S=</a:t>
            </a:r>
            <a:r>
              <a:rPr kumimoji="1" lang="en-US" altLang="ja-JP" b="1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67" y="4800715"/>
            <a:ext cx="2446561" cy="197739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0BDB0E-91A3-4BFD-AC05-A692764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742" y="2868012"/>
            <a:ext cx="2201535" cy="21418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3936984" y="35108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nuclei, </a:t>
            </a:r>
          </a:p>
          <a:p>
            <a:pPr algn="ctr"/>
            <a:r>
              <a:rPr kumimoji="1" lang="en-US" altLang="ja-JP" sz="1600" dirty="0"/>
              <a:t>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6183422" y="5373915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9957381" y="4475152"/>
            <a:ext cx="1645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hyperon-nucleon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</a:t>
            </a:r>
            <a:r>
              <a:rPr kumimoji="1" lang="en-US" altLang="ja-JP" b="1">
                <a:sym typeface="Wingdings" panose="05000000000000000000" pitchFamily="2" charset="2"/>
              </a:rPr>
              <a:t>S=</a:t>
            </a:r>
            <a:r>
              <a:rPr kumimoji="1" lang="en-US" altLang="ja-JP" b="1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527350-62C0-372A-D30C-10899AB2D11F}"/>
              </a:ext>
            </a:extLst>
          </p:cNvPr>
          <p:cNvSpPr txBox="1"/>
          <p:nvPr/>
        </p:nvSpPr>
        <p:spPr>
          <a:xfrm>
            <a:off x="9174730" y="6382689"/>
            <a:ext cx="124880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(Mon)</a:t>
            </a:r>
            <a:r>
              <a:rPr kumimoji="1" lang="en-US" altLang="ja-JP" b="1" dirty="0" err="1"/>
              <a:t>Y.Ma</a:t>
            </a:r>
            <a:endParaRPr kumimoji="1" lang="ja-JP" altLang="en-US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CADBACF-8DFF-45E4-E7BB-7715D9476A2D}"/>
              </a:ext>
            </a:extLst>
          </p:cNvPr>
          <p:cNvSpPr txBox="1"/>
          <p:nvPr/>
        </p:nvSpPr>
        <p:spPr>
          <a:xfrm>
            <a:off x="9967969" y="2625931"/>
            <a:ext cx="1936299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(Mon)</a:t>
            </a:r>
            <a:r>
              <a:rPr kumimoji="1" lang="en-US" altLang="ja-JP" b="1" dirty="0" err="1"/>
              <a:t>K.Nakazawa</a:t>
            </a:r>
            <a:endParaRPr kumimoji="1" lang="ja-JP" altLang="en-US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9932873-976D-4132-D36D-15D361F2623B}"/>
              </a:ext>
            </a:extLst>
          </p:cNvPr>
          <p:cNvSpPr txBox="1"/>
          <p:nvPr/>
        </p:nvSpPr>
        <p:spPr>
          <a:xfrm>
            <a:off x="9967969" y="3048205"/>
            <a:ext cx="2154501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(Mon)</a:t>
            </a:r>
            <a:r>
              <a:rPr kumimoji="1" lang="en-US" altLang="ja-JP" b="1" dirty="0" err="1"/>
              <a:t>T.O.Yamamoto</a:t>
            </a:r>
            <a:endParaRPr kumimoji="1"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484317B-BA6A-098E-8A51-70B3E09AF1C7}"/>
              </a:ext>
            </a:extLst>
          </p:cNvPr>
          <p:cNvSpPr txBox="1"/>
          <p:nvPr/>
        </p:nvSpPr>
        <p:spPr>
          <a:xfrm>
            <a:off x="5559972" y="3346837"/>
            <a:ext cx="1976118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(Mon)</a:t>
            </a:r>
            <a:r>
              <a:rPr kumimoji="1" lang="en-US" altLang="ja-JP" b="1" dirty="0" err="1"/>
              <a:t>T.Hashimoto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622121D-E70F-6E90-2CA1-F31A99F9ED8C}"/>
              </a:ext>
            </a:extLst>
          </p:cNvPr>
          <p:cNvSpPr txBox="1"/>
          <p:nvPr/>
        </p:nvSpPr>
        <p:spPr>
          <a:xfrm>
            <a:off x="9967969" y="3470479"/>
            <a:ext cx="1305422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(Tue)</a:t>
            </a:r>
            <a:r>
              <a:rPr kumimoji="1" lang="en-US" altLang="ja-JP" b="1" dirty="0" err="1"/>
              <a:t>T.Saito</a:t>
            </a:r>
            <a:endParaRPr kumimoji="1" lang="ja-JP" altLang="en-US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EB77489-E454-1D63-D95A-37068946405E}"/>
              </a:ext>
            </a:extLst>
          </p:cNvPr>
          <p:cNvSpPr txBox="1"/>
          <p:nvPr/>
        </p:nvSpPr>
        <p:spPr>
          <a:xfrm>
            <a:off x="7949267" y="3917255"/>
            <a:ext cx="139820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(Tue)</a:t>
            </a:r>
            <a:r>
              <a:rPr kumimoji="1" lang="en-US" altLang="ja-JP" b="1" dirty="0" err="1"/>
              <a:t>K.Miwa</a:t>
            </a:r>
            <a:endParaRPr kumimoji="1" lang="ja-JP" altLang="en-US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50557DF-9F74-E7D9-A69B-6291A0255B5C}"/>
              </a:ext>
            </a:extLst>
          </p:cNvPr>
          <p:cNvSpPr txBox="1"/>
          <p:nvPr/>
        </p:nvSpPr>
        <p:spPr>
          <a:xfrm>
            <a:off x="10508856" y="6382689"/>
            <a:ext cx="1514902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(Tue)</a:t>
            </a:r>
            <a:r>
              <a:rPr kumimoji="1" lang="en-US" altLang="ja-JP" b="1" dirty="0" err="1"/>
              <a:t>T.Akaishi</a:t>
            </a:r>
            <a:endParaRPr kumimoji="1" lang="ja-JP" altLang="en-US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E42BA12-6CD0-706F-0928-2808B655B6C3}"/>
              </a:ext>
            </a:extLst>
          </p:cNvPr>
          <p:cNvSpPr txBox="1"/>
          <p:nvPr/>
        </p:nvSpPr>
        <p:spPr>
          <a:xfrm>
            <a:off x="9967969" y="3892753"/>
            <a:ext cx="2020040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(Wed)</a:t>
            </a:r>
            <a:r>
              <a:rPr kumimoji="1" lang="en-US" altLang="ja-JP" b="1" dirty="0" err="1"/>
              <a:t>M.Nakagawa</a:t>
            </a:r>
            <a:endParaRPr kumimoji="1" lang="ja-JP" altLang="en-US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FB4A753-0466-C891-FC02-70FBF78189FA}"/>
              </a:ext>
            </a:extLst>
          </p:cNvPr>
          <p:cNvSpPr txBox="1"/>
          <p:nvPr/>
        </p:nvSpPr>
        <p:spPr>
          <a:xfrm>
            <a:off x="9967969" y="4315027"/>
            <a:ext cx="1759264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(Wed)</a:t>
            </a:r>
            <a:r>
              <a:rPr kumimoji="1" lang="en-US" altLang="ja-JP" b="1" dirty="0" err="1"/>
              <a:t>Y.Ishikawa</a:t>
            </a:r>
            <a:endParaRPr kumimoji="1" lang="ja-JP" altLang="en-US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CBC2193-BB9A-4E4B-46DF-D55E8F8CC7FF}"/>
              </a:ext>
            </a:extLst>
          </p:cNvPr>
          <p:cNvSpPr txBox="1"/>
          <p:nvPr/>
        </p:nvSpPr>
        <p:spPr>
          <a:xfrm>
            <a:off x="5559972" y="3775253"/>
            <a:ext cx="1562672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T.Yamaga</a:t>
            </a:r>
            <a:endParaRPr kumimoji="1" lang="ja-JP" altLang="en-US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610DA0C-01BB-B4D2-43E2-9B838F603A03}"/>
              </a:ext>
            </a:extLst>
          </p:cNvPr>
          <p:cNvSpPr txBox="1"/>
          <p:nvPr/>
        </p:nvSpPr>
        <p:spPr>
          <a:xfrm>
            <a:off x="10027839" y="5585710"/>
            <a:ext cx="1379224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M.Ukai</a:t>
            </a:r>
            <a:endParaRPr kumimoji="1" lang="ja-JP" altLang="en-US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3DDD690-6478-C7A8-3A2C-88EC9696FD17}"/>
              </a:ext>
            </a:extLst>
          </p:cNvPr>
          <p:cNvSpPr txBox="1"/>
          <p:nvPr/>
        </p:nvSpPr>
        <p:spPr>
          <a:xfrm>
            <a:off x="9967969" y="4737300"/>
            <a:ext cx="1488869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M.Fujita</a:t>
            </a:r>
            <a:endParaRPr kumimoji="1" lang="ja-JP" altLang="en-US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0ACA237-0676-6ACA-A51C-EEC2B4A7E655}"/>
              </a:ext>
            </a:extLst>
          </p:cNvPr>
          <p:cNvSpPr txBox="1"/>
          <p:nvPr/>
        </p:nvSpPr>
        <p:spPr>
          <a:xfrm>
            <a:off x="7949267" y="4326238"/>
            <a:ext cx="1849865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T.Nanamura</a:t>
            </a:r>
            <a:endParaRPr kumimoji="1" lang="ja-JP" altLang="en-US" b="1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863759E-6F2F-7ACE-F2C7-BC80F8336E3D}"/>
              </a:ext>
            </a:extLst>
          </p:cNvPr>
          <p:cNvSpPr txBox="1"/>
          <p:nvPr/>
        </p:nvSpPr>
        <p:spPr>
          <a:xfrm>
            <a:off x="7949267" y="4735221"/>
            <a:ext cx="1412887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T.Sakao</a:t>
            </a:r>
            <a:endParaRPr kumimoji="1" lang="ja-JP" altLang="en-US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0D01E44-5C31-7875-6D1A-9F8EFBA95D35}"/>
              </a:ext>
            </a:extLst>
          </p:cNvPr>
          <p:cNvSpPr txBox="1"/>
          <p:nvPr/>
        </p:nvSpPr>
        <p:spPr>
          <a:xfrm>
            <a:off x="5757961" y="6383549"/>
            <a:ext cx="1837041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S.Hayakawa</a:t>
            </a:r>
            <a:endParaRPr kumimoji="1" lang="ja-JP" altLang="en-US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EADE1D9-E612-019D-103C-49DCC10C6C36}"/>
              </a:ext>
            </a:extLst>
          </p:cNvPr>
          <p:cNvSpPr txBox="1"/>
          <p:nvPr/>
        </p:nvSpPr>
        <p:spPr>
          <a:xfrm>
            <a:off x="4366254" y="5542753"/>
            <a:ext cx="1491434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(Fri)</a:t>
            </a:r>
            <a:r>
              <a:rPr kumimoji="1" lang="en-US" altLang="ja-JP" b="1" dirty="0" err="1"/>
              <a:t>J.Zmeskal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370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Future research directions at the H</a:t>
            </a:r>
            <a:r>
              <a:rPr kumimoji="1" lang="en-US" altLang="ja-JP" sz="24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4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400" b="1" dirty="0"/>
              <a:t>acility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87E27-80AB-4C4E-9000-804B6CE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752096" y="5833857"/>
            <a:ext cx="43708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cutting-edge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39B1CF9-D880-4F81-95EE-69CC845D7F11}"/>
              </a:ext>
            </a:extLst>
          </p:cNvPr>
          <p:cNvSpPr txBox="1"/>
          <p:nvPr/>
        </p:nvSpPr>
        <p:spPr>
          <a:xfrm>
            <a:off x="7971494" y="4989322"/>
            <a:ext cx="233692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2022/6/17 under installation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83F2600-2018-1A92-EEF6-BFCB2682C0B8}"/>
              </a:ext>
            </a:extLst>
          </p:cNvPr>
          <p:cNvSpPr txBox="1"/>
          <p:nvPr/>
        </p:nvSpPr>
        <p:spPr>
          <a:xfrm>
            <a:off x="7971494" y="3996441"/>
            <a:ext cx="1396344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(Tue)</a:t>
            </a:r>
            <a:r>
              <a:rPr kumimoji="1" lang="en-US" altLang="ja-JP" b="1" dirty="0" err="1"/>
              <a:t>K.Ebata</a:t>
            </a:r>
            <a:endParaRPr kumimoji="1" lang="ja-JP" altLang="en-US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6EA549A-1D64-741F-D352-060455621F65}"/>
              </a:ext>
            </a:extLst>
          </p:cNvPr>
          <p:cNvSpPr txBox="1"/>
          <p:nvPr/>
        </p:nvSpPr>
        <p:spPr>
          <a:xfrm>
            <a:off x="7971494" y="4423253"/>
            <a:ext cx="1586075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H.Fujioka</a:t>
            </a:r>
            <a:endParaRPr kumimoji="1"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81E9BD-AB25-8A26-1561-A0072F959603}"/>
              </a:ext>
            </a:extLst>
          </p:cNvPr>
          <p:cNvSpPr txBox="1"/>
          <p:nvPr/>
        </p:nvSpPr>
        <p:spPr>
          <a:xfrm>
            <a:off x="7971494" y="4850064"/>
            <a:ext cx="1684115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Y.Ichikawa</a:t>
            </a:r>
            <a:endParaRPr kumimoji="1" lang="ja-JP" altLang="en-US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D2ADF2F-CEF9-2B5B-BB7C-886A4C054298}"/>
              </a:ext>
            </a:extLst>
          </p:cNvPr>
          <p:cNvSpPr txBox="1"/>
          <p:nvPr/>
        </p:nvSpPr>
        <p:spPr>
          <a:xfrm>
            <a:off x="10166418" y="4019923"/>
            <a:ext cx="1684115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A.Tokiyasu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BC16E1E-5384-944D-167E-58A24042F8B4}"/>
              </a:ext>
            </a:extLst>
          </p:cNvPr>
          <p:cNvSpPr txBox="1"/>
          <p:nvPr/>
        </p:nvSpPr>
        <p:spPr>
          <a:xfrm>
            <a:off x="10166418" y="4434665"/>
            <a:ext cx="172002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(Thu)</a:t>
            </a:r>
            <a:r>
              <a:rPr kumimoji="1" lang="en-US" altLang="ja-JP" b="1" dirty="0" err="1"/>
              <a:t>T.K.Harada</a:t>
            </a:r>
            <a:endParaRPr kumimoji="1" lang="ja-JP" altLang="en-US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634D401-79EC-7510-C00F-57A42AC887BD}"/>
              </a:ext>
            </a:extLst>
          </p:cNvPr>
          <p:cNvSpPr txBox="1"/>
          <p:nvPr/>
        </p:nvSpPr>
        <p:spPr>
          <a:xfrm>
            <a:off x="10166418" y="4849407"/>
            <a:ext cx="1457450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(Fri)</a:t>
            </a:r>
            <a:r>
              <a:rPr kumimoji="1" lang="en-US" altLang="ja-JP" b="1" dirty="0" err="1"/>
              <a:t>T.Gogami</a:t>
            </a:r>
            <a:endParaRPr kumimoji="1" lang="ja-JP" altLang="en-US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23E4BF2-74CB-4759-56A6-E10975E371E0}"/>
              </a:ext>
            </a:extLst>
          </p:cNvPr>
          <p:cNvSpPr txBox="1"/>
          <p:nvPr/>
        </p:nvSpPr>
        <p:spPr>
          <a:xfrm>
            <a:off x="4165648" y="5004350"/>
            <a:ext cx="131157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2021/3/3 Run0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2" grpId="0" animBg="1"/>
      <p:bldP spid="33" grpId="0" animBg="1"/>
      <p:bldP spid="34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Future research directions at the H</a:t>
            </a:r>
            <a:r>
              <a:rPr kumimoji="1" lang="en-US" altLang="ja-JP" sz="24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4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400" b="1" dirty="0"/>
              <a:t>acility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87E27-80AB-4C4E-9000-804B6CE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752096" y="5833857"/>
            <a:ext cx="43708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cutting-edge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39B1CF9-D880-4F81-95EE-69CC845D7F11}"/>
              </a:ext>
            </a:extLst>
          </p:cNvPr>
          <p:cNvSpPr txBox="1"/>
          <p:nvPr/>
        </p:nvSpPr>
        <p:spPr>
          <a:xfrm>
            <a:off x="7971494" y="4989322"/>
            <a:ext cx="2336922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2022/6/17 under installation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124926F-7EDD-D4BF-12FB-0A163AF4A8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45891F-C75C-53A1-4703-161C61022D4A}"/>
              </a:ext>
            </a:extLst>
          </p:cNvPr>
          <p:cNvSpPr txBox="1"/>
          <p:nvPr/>
        </p:nvSpPr>
        <p:spPr>
          <a:xfrm>
            <a:off x="4165648" y="5004350"/>
            <a:ext cx="131157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/>
                </a:solidFill>
              </a:rPr>
              <a:t>2021/3/3 Run0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E698118-6CAF-61AB-3C38-502B5E6CE412}"/>
              </a:ext>
            </a:extLst>
          </p:cNvPr>
          <p:cNvGrpSpPr/>
          <p:nvPr/>
        </p:nvGrpSpPr>
        <p:grpSpPr>
          <a:xfrm>
            <a:off x="1726548" y="351305"/>
            <a:ext cx="9551415" cy="4937192"/>
            <a:chOff x="1532204" y="266197"/>
            <a:chExt cx="9551415" cy="493719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9141723-C6AC-53BA-A008-0DE721D04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2204" y="266197"/>
              <a:ext cx="8777230" cy="4937192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CAE5FD0-A086-4BAB-A415-AADD73FA52A5}"/>
                </a:ext>
              </a:extLst>
            </p:cNvPr>
            <p:cNvSpPr txBox="1"/>
            <p:nvPr/>
          </p:nvSpPr>
          <p:spPr>
            <a:xfrm>
              <a:off x="6969005" y="2646225"/>
              <a:ext cx="2852214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Understand how quarks build hadrons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FFC661B-0DB8-43B0-8E8E-7E14EEE1BF04}"/>
                </a:ext>
              </a:extLst>
            </p:cNvPr>
            <p:cNvSpPr txBox="1"/>
            <p:nvPr/>
          </p:nvSpPr>
          <p:spPr>
            <a:xfrm>
              <a:off x="6253793" y="1428495"/>
              <a:ext cx="2799268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</a:rPr>
                <a:t>Further explore new physics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6CE9E5E-645B-44F8-BF74-94608B9B7152}"/>
                </a:ext>
              </a:extLst>
            </p:cNvPr>
            <p:cNvSpPr txBox="1"/>
            <p:nvPr/>
          </p:nvSpPr>
          <p:spPr>
            <a:xfrm>
              <a:off x="7425919" y="4097982"/>
              <a:ext cx="3657700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</a:rPr>
                <a:t>Elucidate the nature of extremely dense matter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B71E4E-44A9-4D82-B10C-ED00145C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265676" y="981107"/>
            <a:ext cx="5815128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 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more deeply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43810</TotalTime>
  <Words>3849</Words>
  <Application>Microsoft Office PowerPoint</Application>
  <PresentationFormat>ワイド画面</PresentationFormat>
  <Paragraphs>624</Paragraphs>
  <Slides>22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6" baseType="lpstr">
      <vt:lpstr>BIZ UDPゴシック</vt:lpstr>
      <vt:lpstr>Helvetica Neue Light</vt:lpstr>
      <vt:lpstr>Meiryo UI</vt:lpstr>
      <vt:lpstr>ＭＳ Ｐゴシック</vt:lpstr>
      <vt:lpstr>UD デジタル 教科書体 NK-B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J-PARC Hadron Hall Extension Project F.Sakuma, RIKEN on behalf of HEF-ex TF</vt:lpstr>
      <vt:lpstr>Origin &amp; Evolution of Matter</vt:lpstr>
      <vt:lpstr>Origin &amp; Evolution of Matter</vt:lpstr>
      <vt:lpstr>Present Hadron Experimental Facility (HEF)</vt:lpstr>
      <vt:lpstr>Achievements in research at the Hadron Experimental Facility</vt:lpstr>
      <vt:lpstr>Achievements in research at the Hadron Experimental Facility</vt:lpstr>
      <vt:lpstr>Future research directions at the Hadron Experimental Facility</vt:lpstr>
      <vt:lpstr>Future research directions at the Hadron Experimental Facility</vt:lpstr>
      <vt:lpstr>Hadron Experimental Facility extension (HEF-ex) Project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Hadron Physics: Diquarks in Baryons</vt:lpstr>
      <vt:lpstr>Hadron Physics: Diquarks in Baryons</vt:lpstr>
      <vt:lpstr>Flavor Physics: New Physics Search at KOTO Step-2</vt:lpstr>
      <vt:lpstr>Status and Timeline  of the Extension Project</vt:lpstr>
      <vt:lpstr>Present Status of the Project</vt:lpstr>
      <vt:lpstr>Timeline of the Project</vt:lpstr>
      <vt:lpstr>Summary of the Extension Project of the J-PARC Hadron Experimental Facility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sakuma fuminori</cp:lastModifiedBy>
  <cp:revision>1775</cp:revision>
  <cp:lastPrinted>2022-06-17T09:10:11Z</cp:lastPrinted>
  <dcterms:created xsi:type="dcterms:W3CDTF">2021-05-24T01:28:54Z</dcterms:created>
  <dcterms:modified xsi:type="dcterms:W3CDTF">2022-07-01T05:27:49Z</dcterms:modified>
</cp:coreProperties>
</file>