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1723" r:id="rId8"/>
    <p:sldId id="1714" r:id="rId9"/>
    <p:sldId id="2364" r:id="rId10"/>
    <p:sldId id="2371" r:id="rId11"/>
    <p:sldId id="1748" r:id="rId12"/>
    <p:sldId id="2356" r:id="rId13"/>
    <p:sldId id="2357" r:id="rId14"/>
    <p:sldId id="2358" r:id="rId15"/>
    <p:sldId id="2372" r:id="rId16"/>
    <p:sldId id="1745" r:id="rId17"/>
    <p:sldId id="2329" r:id="rId18"/>
    <p:sldId id="2373" r:id="rId19"/>
    <p:sldId id="1096" r:id="rId20"/>
    <p:sldId id="2359" r:id="rId21"/>
    <p:sldId id="2365" r:id="rId22"/>
    <p:sldId id="2368" r:id="rId23"/>
    <p:sldId id="2360" r:id="rId24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0C1"/>
    <a:srgbClr val="05BC57"/>
    <a:srgbClr val="05BCFE"/>
    <a:srgbClr val="FFA405"/>
    <a:srgbClr val="005BFA"/>
    <a:srgbClr val="FFB413"/>
    <a:srgbClr val="FF9900"/>
    <a:srgbClr val="CC171E"/>
    <a:srgbClr val="99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6076" autoAdjust="0"/>
  </p:normalViewPr>
  <p:slideViewPr>
    <p:cSldViewPr snapToGrid="0">
      <p:cViewPr>
        <p:scale>
          <a:sx n="125" d="100"/>
          <a:sy n="125" d="100"/>
        </p:scale>
        <p:origin x="114" y="180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2.sv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2.sv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6.png"/><Relationship Id="rId7" Type="http://schemas.openxmlformats.org/officeDocument/2006/relationships/image" Target="../media/image3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9.svg"/><Relationship Id="rId21" Type="http://schemas.openxmlformats.org/officeDocument/2006/relationships/image" Target="../media/image61.svg"/><Relationship Id="rId7" Type="http://schemas.openxmlformats.org/officeDocument/2006/relationships/image" Target="NULL"/><Relationship Id="rId2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63.svg"/><Relationship Id="rId23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67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5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10" Type="http://schemas.openxmlformats.org/officeDocument/2006/relationships/image" Target="../media/image74.jp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5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roadmap-en/" TargetMode="Externa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kumimoji="1" lang="en-US" altLang="ja-JP" sz="4800" b="1" dirty="0"/>
              <a:t>The J-PARC Hadron Experimental Facility Extension Project</a:t>
            </a:r>
            <a:br>
              <a:rPr lang="en-US" altLang="ja-JP" sz="48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455714" y="5738860"/>
            <a:ext cx="2271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HADRON2023, Jun.5-9, 2023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428328" y="3423122"/>
            <a:ext cx="11751441" cy="3378764"/>
            <a:chOff x="428328" y="3423122"/>
            <a:chExt cx="11751441" cy="3378764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28" y="3654308"/>
              <a:ext cx="5374804" cy="3108439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726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</a:t>
              </a:r>
            </a:p>
            <a:p>
              <a:pPr algn="ctr"/>
              <a:r>
                <a:rPr kumimoji="1" lang="en-US" altLang="ja-JP" sz="2800" b="1" dirty="0"/>
                <a:t>will </a:t>
              </a:r>
              <a:r>
                <a:rPr lang="en-US" altLang="ja-JP" sz="2800" b="1" dirty="0"/>
                <a:t>give</a:t>
              </a:r>
              <a:r>
                <a:rPr kumimoji="1" lang="en-US" altLang="ja-JP" sz="2800" b="1" dirty="0"/>
                <a:t> us information about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2282663" y="6432554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944781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4286001" y="3988118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581456" y="1334059"/>
            <a:ext cx="11043100" cy="1015663"/>
            <a:chOff x="581456" y="905870"/>
            <a:chExt cx="11043100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581456" y="1451629"/>
              <a:ext cx="530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searches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63C9F0-5510-4959-8EB7-49F2738B6206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764666" y="2336538"/>
            <a:chExt cx="3279090" cy="42406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54F1C7D-A568-41D5-8402-F8502D6E718C}"/>
                </a:ext>
              </a:extLst>
            </p:cNvPr>
            <p:cNvSpPr txBox="1"/>
            <p:nvPr/>
          </p:nvSpPr>
          <p:spPr>
            <a:xfrm>
              <a:off x="8808969" y="3113965"/>
              <a:ext cx="31943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/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blipFill>
                  <a:blip r:embed="rId4"/>
                  <a:stretch>
                    <a:fillRect l="-1685" t="-2294" r="-1685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B397490-B151-4A58-868F-71615FA64604}"/>
                </a:ext>
              </a:extLst>
            </p:cNvPr>
            <p:cNvSpPr txBox="1"/>
            <p:nvPr/>
          </p:nvSpPr>
          <p:spPr>
            <a:xfrm>
              <a:off x="8764666" y="5596821"/>
              <a:ext cx="327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/>
                <a:t>Indicate new physics, if deviation form the </a:t>
              </a:r>
              <a:r>
                <a:rPr lang="en-US" altLang="ja-JP" sz="2000" b="1" dirty="0"/>
                <a:t>SM </a:t>
              </a:r>
              <a:r>
                <a:rPr kumimoji="1" lang="en-US" altLang="ja-JP" sz="2000" b="1" dirty="0"/>
                <a:t>&gt; 40%</a:t>
              </a:r>
              <a:endParaRPr kumimoji="1" lang="ja-JP" altLang="en-US" sz="2000" b="1" dirty="0"/>
            </a:p>
          </p:txBody>
        </p: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97731103-3323-4A9E-8E85-EEA287AC34C4}"/>
                </a:ext>
              </a:extLst>
            </p:cNvPr>
            <p:cNvSpPr/>
            <p:nvPr/>
          </p:nvSpPr>
          <p:spPr>
            <a:xfrm>
              <a:off x="8768486" y="2336538"/>
              <a:ext cx="3275270" cy="4240675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Picture 2" descr="Group Logo">
            <a:extLst>
              <a:ext uri="{FF2B5EF4-FFF2-40B4-BE49-F238E27FC236}">
                <a16:creationId xmlns:a16="http://schemas.microsoft.com/office/drawing/2014/main" id="{8E512DDD-E55B-4606-ADA9-D95F8C0A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90" y="2608038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E764A8-B42A-46D6-A9DD-CF289CB66B51}"/>
              </a:ext>
            </a:extLst>
          </p:cNvPr>
          <p:cNvSpPr txBox="1"/>
          <p:nvPr/>
        </p:nvSpPr>
        <p:spPr>
          <a:xfrm>
            <a:off x="10533809" y="2660369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412550"/>
            <a:ext cx="4711120" cy="4332716"/>
            <a:chOff x="4063727" y="2525284"/>
            <a:chExt cx="4711120" cy="4332716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745952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178752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525284"/>
              <a:ext cx="4711120" cy="1701289"/>
              <a:chOff x="4063727" y="2525284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525284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580242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084770-B1FB-6469-9795-6A677FFE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:a14="http://schemas.microsoft.com/office/drawing/2010/main" xmlns="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both in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538856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KEK's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 Progress in facility-side preparation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The project will start soon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4581" y="5759859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2316678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6" y="1357127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12005" y="2455268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331926" y="3019135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32818" y="4032403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331928" y="4796772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12005" y="5256088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458296" y="1394347"/>
            <a:ext cx="297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the Extension Project for the J-PARC Hadron Experimental Facility (J-PARC HEF-ex WS),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351" y="2363463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2" y="1434001"/>
            <a:ext cx="3142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International WS on the Extension Project for the J-PARC Hadron Experimental Facility (2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WS),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999940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2455333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5724946" y="3336039"/>
            <a:ext cx="5791598" cy="2682659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5581937" y="3501627"/>
            <a:ext cx="60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International WS on the Extension Project for the J-PARC Hadron Experimental Facility (3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WS),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ABB87930-E623-5E4D-4ED3-8772E0754BCF}"/>
              </a:ext>
            </a:extLst>
          </p:cNvPr>
          <p:cNvSpPr txBox="1">
            <a:spLocks/>
          </p:cNvSpPr>
          <p:nvPr/>
        </p:nvSpPr>
        <p:spPr>
          <a:xfrm>
            <a:off x="457200" y="6248730"/>
            <a:ext cx="11296650" cy="523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Extension workshops are held annually 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</a:rPr>
              <a:t> We are planning the 4th WS for next Feb-Mar.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(Fastest) 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109692"/>
              </p:ext>
            </p:extLst>
          </p:nvPr>
        </p:nvGraphicFramePr>
        <p:xfrm>
          <a:off x="285601" y="1761667"/>
          <a:ext cx="11620798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40147009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/>
                        <a:t>FY2022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FY2023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FY2024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FY2025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FY2026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FY2027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FY2028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FY2029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FY2030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FY2031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105979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23841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7632A0BF-5F2E-DE97-CC37-AA5FAD0A3B6A}"/>
              </a:ext>
            </a:extLst>
          </p:cNvPr>
          <p:cNvSpPr/>
          <p:nvPr/>
        </p:nvSpPr>
        <p:spPr>
          <a:xfrm>
            <a:off x="621736" y="2579801"/>
            <a:ext cx="1408256" cy="794836"/>
          </a:xfrm>
          <a:prstGeom prst="rightArrow">
            <a:avLst>
              <a:gd name="adj1" fmla="val 62682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/>
              <a:t>MR acc</a:t>
            </a:r>
            <a:r>
              <a:rPr lang="en-US" altLang="ja-JP" sz="1100" b="1" dirty="0"/>
              <a:t>elerator</a:t>
            </a:r>
            <a:endParaRPr lang="en-US" altLang="ja-JP" sz="1400" b="1" dirty="0"/>
          </a:p>
          <a:p>
            <a:pPr algn="ctr"/>
            <a:r>
              <a:rPr lang="en-US" altLang="ja-JP" sz="1400" b="1" dirty="0"/>
              <a:t>Upgrade</a:t>
            </a:r>
            <a:endParaRPr kumimoji="1" lang="ja-JP" altLang="en-US" sz="14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6351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42426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35161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0153BA2-52B5-96D1-858B-8AF40011BBE6}"/>
              </a:ext>
            </a:extLst>
          </p:cNvPr>
          <p:cNvSpPr txBox="1"/>
          <p:nvPr/>
        </p:nvSpPr>
        <p:spPr>
          <a:xfrm>
            <a:off x="6645410" y="2586271"/>
            <a:ext cx="108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 HK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26085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65kW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5.2s)</a:t>
            </a:r>
          </a:p>
          <a:p>
            <a:r>
              <a:rPr lang="en-US" altLang="ja-JP" sz="2400" dirty="0"/>
              <a:t>       [as of 2021,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nuclei, </a:t>
            </a:r>
          </a:p>
          <a:p>
            <a:pPr algn="ctr"/>
            <a:r>
              <a:rPr kumimoji="1" lang="en-US" altLang="ja-JP" sz="1600" dirty="0"/>
              <a:t>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9957381" y="4475152"/>
            <a:ext cx="16453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hyperon-nucleon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59" r="5468"/>
          <a:stretch/>
        </p:blipFill>
        <p:spPr>
          <a:xfrm>
            <a:off x="133633" y="2944887"/>
            <a:ext cx="3629140" cy="235221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/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search with further sensitivity</a:t>
                </a:r>
              </a:p>
              <a:p>
                <a:pPr algn="ctr"/>
                <a:endParaRPr lang="en-US" altLang="ja-JP" sz="8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xplore beyond the SM sensitivity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744A7B-F851-4B41-94D2-03CEBE61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5" y="5849234"/>
                <a:ext cx="3733544" cy="1052019"/>
              </a:xfrm>
              <a:prstGeom prst="rect">
                <a:avLst/>
              </a:prstGeom>
              <a:blipFill>
                <a:blip r:embed="rId4"/>
                <a:stretch>
                  <a:fillRect l="-654" t="-2907" r="-490" b="-87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E794B2-2E0F-4694-94A7-F615511338E2}"/>
              </a:ext>
            </a:extLst>
          </p:cNvPr>
          <p:cNvSpPr txBox="1"/>
          <p:nvPr/>
        </p:nvSpPr>
        <p:spPr>
          <a:xfrm>
            <a:off x="3926368" y="5849234"/>
            <a:ext cx="3733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Charmed and muti-strange baryon spectroscopies</a:t>
            </a:r>
          </a:p>
          <a:p>
            <a:pPr algn="ctr"/>
            <a:endParaRPr lang="en-US" altLang="ja-JP" sz="800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Establish diquark in baryon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A38B70-3873-4BC0-BE85-7BD224F466E0}"/>
              </a:ext>
            </a:extLst>
          </p:cNvPr>
          <p:cNvSpPr txBox="1"/>
          <p:nvPr/>
        </p:nvSpPr>
        <p:spPr>
          <a:xfrm>
            <a:off x="7656846" y="5833857"/>
            <a:ext cx="45986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Ultra-precise spectroscopy of S=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1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r>
              <a:rPr lang="en-US" altLang="ja-JP" dirty="0">
                <a:solidFill>
                  <a:srgbClr val="FF0000"/>
                </a:solidFill>
              </a:rPr>
              <a:t> with a state-of-the-art spectrometer</a:t>
            </a:r>
          </a:p>
          <a:p>
            <a:pPr algn="ctr"/>
            <a:endParaRPr lang="en-US" altLang="ja-JP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Extract density dependence of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int.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D3A6B98-1649-4D4B-8B8C-B378F965E7AE}"/>
              </a:ext>
            </a:extLst>
          </p:cNvPr>
          <p:cNvSpPr txBox="1"/>
          <p:nvPr/>
        </p:nvSpPr>
        <p:spPr>
          <a:xfrm>
            <a:off x="7743218" y="5437014"/>
            <a:ext cx="444878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689536-243C-4AA8-AD15-D3A5E6EE3F18}"/>
              </a:ext>
            </a:extLst>
          </p:cNvPr>
          <p:cNvSpPr txBox="1"/>
          <p:nvPr/>
        </p:nvSpPr>
        <p:spPr>
          <a:xfrm>
            <a:off x="3871608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75194F-72FB-471C-A5F9-8FBDA4D60F4E}"/>
              </a:ext>
            </a:extLst>
          </p:cNvPr>
          <p:cNvSpPr txBox="1"/>
          <p:nvPr/>
        </p:nvSpPr>
        <p:spPr>
          <a:xfrm>
            <a:off x="6783" y="5437014"/>
            <a:ext cx="385594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err="1">
                <a:solidFill>
                  <a:schemeClr val="bg1"/>
                </a:solidFill>
              </a:rPr>
              <a:t>Futher</a:t>
            </a:r>
            <a:r>
              <a:rPr lang="en-US" altLang="ja-JP" sz="2000" b="1" i="1" dirty="0">
                <a:solidFill>
                  <a:schemeClr val="bg1"/>
                </a:solidFill>
              </a:rPr>
              <a:t> research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Present 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KEK's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0F3282-C225-C6DC-2FB0-9D6955F26387}"/>
              </a:ext>
            </a:extLst>
          </p:cNvPr>
          <p:cNvSpPr txBox="1"/>
          <p:nvPr/>
        </p:nvSpPr>
        <p:spPr>
          <a:xfrm>
            <a:off x="2178872" y="5719094"/>
            <a:ext cx="783426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project will soon start in full swing!</a:t>
            </a:r>
            <a:endParaRPr kumimoji="1" lang="ja-JP" alt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45594</TotalTime>
  <Words>3640</Words>
  <Application>Microsoft Office PowerPoint</Application>
  <PresentationFormat>ワイド画面</PresentationFormat>
  <Paragraphs>604</Paragraphs>
  <Slides>23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8" baseType="lpstr">
      <vt:lpstr>BIZ UDPゴシック</vt:lpstr>
      <vt:lpstr>Helvetica Neue Light</vt:lpstr>
      <vt:lpstr>Meiryo UI</vt:lpstr>
      <vt:lpstr>ＭＳ Ｐゴシック</vt:lpstr>
      <vt:lpstr>Palatino</vt:lpstr>
      <vt:lpstr>UD デジタル 教科書体 NK-B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The J-PARC Hadron Experimental Facility Extension Project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Hadron Experimental Facility extension (HEF-ex) Project</vt:lpstr>
      <vt:lpstr>Present Status of the Extension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 Step-2</vt:lpstr>
      <vt:lpstr>Summary of the Extension Project of the J-PARC Hadron Experimental Facility</vt:lpstr>
      <vt:lpstr>Thank you for your attention!</vt:lpstr>
      <vt:lpstr>PowerPoint プレゼンテーション</vt:lpstr>
      <vt:lpstr>(Fastest) Timeline of the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Fuminori Sakuma</cp:lastModifiedBy>
  <cp:revision>1865</cp:revision>
  <cp:lastPrinted>2022-06-17T09:10:11Z</cp:lastPrinted>
  <dcterms:created xsi:type="dcterms:W3CDTF">2021-05-24T01:28:54Z</dcterms:created>
  <dcterms:modified xsi:type="dcterms:W3CDTF">2023-06-07T08:20:12Z</dcterms:modified>
</cp:coreProperties>
</file>