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7" r:id="rId3"/>
    <p:sldId id="281" r:id="rId4"/>
    <p:sldId id="356" r:id="rId5"/>
    <p:sldId id="353" r:id="rId6"/>
    <p:sldId id="345" r:id="rId7"/>
    <p:sldId id="346" r:id="rId8"/>
    <p:sldId id="352" r:id="rId9"/>
    <p:sldId id="347" r:id="rId10"/>
    <p:sldId id="293" r:id="rId11"/>
    <p:sldId id="324" r:id="rId12"/>
    <p:sldId id="329" r:id="rId13"/>
    <p:sldId id="350" r:id="rId14"/>
    <p:sldId id="355" r:id="rId15"/>
    <p:sldId id="330" r:id="rId16"/>
    <p:sldId id="297" r:id="rId17"/>
    <p:sldId id="336" r:id="rId18"/>
    <p:sldId id="348" r:id="rId19"/>
    <p:sldId id="337" r:id="rId20"/>
    <p:sldId id="339" r:id="rId21"/>
    <p:sldId id="301" r:id="rId22"/>
    <p:sldId id="357" r:id="rId23"/>
    <p:sldId id="309" r:id="rId24"/>
    <p:sldId id="349" r:id="rId25"/>
    <p:sldId id="302" r:id="rId26"/>
    <p:sldId id="304" r:id="rId27"/>
    <p:sldId id="313" r:id="rId28"/>
    <p:sldId id="362" r:id="rId29"/>
    <p:sldId id="354" r:id="rId30"/>
    <p:sldId id="321" r:id="rId31"/>
    <p:sldId id="299" r:id="rId32"/>
    <p:sldId id="322" r:id="rId33"/>
    <p:sldId id="317" r:id="rId34"/>
    <p:sldId id="303" r:id="rId35"/>
    <p:sldId id="361" r:id="rId36"/>
    <p:sldId id="358" r:id="rId37"/>
    <p:sldId id="359" r:id="rId38"/>
    <p:sldId id="360" r:id="rId3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uma fuminori" initials="sf" lastIdx="5" clrIdx="0">
    <p:extLst>
      <p:ext uri="{19B8F6BF-5375-455C-9EA6-DF929625EA0E}">
        <p15:presenceInfo xmlns:p15="http://schemas.microsoft.com/office/powerpoint/2012/main" userId="289d416634db11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11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6C88-65FE-42DA-A6F9-69121F6E3BB5}" type="datetimeFigureOut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12330-C050-49DA-AFDF-FB7BE36F5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59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12330-C050-49DA-AFDF-FB7BE36F503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36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12330-C050-49DA-AFDF-FB7BE36F503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3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AB7B-9B73-48D6-934B-5D11E44C30B6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67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DA5F-9C27-45D6-AC58-7EB986E0ADA4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7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B5BF-B785-4F5D-B214-67965678AAEC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45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37E2-5642-49A4-A8DD-FD6FBB74569C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7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48D-5E72-47EA-964F-E3C67BC06FE2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2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44E2-6AC8-4433-BF85-6666C0278CE0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8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73BA-78E0-4901-8A92-66F6EF7BAE55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9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98FB-FFAF-4671-ACCA-18DE0880BBBE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6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F057-E222-4C35-A1F0-70562539BC11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8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526C-2252-4AE7-AC68-C4D601B9841C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3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A049-B11B-4876-9159-EFDF3771E8D3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02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A6C5-5EE9-49A6-826E-0A2C02A81665}" type="datetime1">
              <a:rPr kumimoji="1" lang="ja-JP" altLang="en-US" smtClean="0"/>
              <a:t>2019/10/21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2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690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6.emf"/><Relationship Id="rId7" Type="http://schemas.openxmlformats.org/officeDocument/2006/relationships/image" Target="../media/image39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5.png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470025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latin typeface="Symbol" panose="05050102010706020507" pitchFamily="18" charset="2"/>
              </a:rPr>
              <a:t>L</a:t>
            </a:r>
            <a:r>
              <a:rPr lang="en-US" altLang="ja-JP" sz="5400" b="1" dirty="0"/>
              <a:t>(1405)</a:t>
            </a:r>
            <a:r>
              <a:rPr lang="en-US" altLang="ja-JP" sz="5400" b="1" dirty="0" err="1"/>
              <a:t>pn</a:t>
            </a:r>
            <a:r>
              <a:rPr lang="en-US" altLang="ja-JP" sz="5400" b="1" dirty="0"/>
              <a:t> Final State</a:t>
            </a:r>
            <a:br>
              <a:rPr lang="en-US" altLang="ja-JP" sz="5400" b="1" dirty="0"/>
            </a:br>
            <a:r>
              <a:rPr lang="en-US" altLang="ja-JP" sz="5400" b="1" dirty="0"/>
              <a:t>in the K</a:t>
            </a:r>
            <a:r>
              <a:rPr lang="en-US" altLang="ja-JP" sz="5400" b="1" baseline="30000" dirty="0"/>
              <a:t>-</a:t>
            </a:r>
            <a:r>
              <a:rPr lang="en-US" altLang="ja-JP" sz="5400" b="1" dirty="0"/>
              <a:t> + </a:t>
            </a:r>
            <a:r>
              <a:rPr lang="en-US" altLang="ja-JP" sz="5400" b="1" baseline="30000" dirty="0"/>
              <a:t>3</a:t>
            </a:r>
            <a:r>
              <a:rPr lang="en-US" altLang="ja-JP" sz="5400" b="1" dirty="0"/>
              <a:t>He reaction</a:t>
            </a:r>
            <a:endParaRPr kumimoji="1" lang="ja-JP" altLang="en-US" sz="72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371600" y="3274132"/>
            <a:ext cx="6400800" cy="1752600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tx1"/>
                </a:solidFill>
              </a:rPr>
              <a:t>F. Sakuma, RIKEN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 E15 collaboration</a:t>
            </a:r>
            <a:endParaRPr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グループロ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1619672" y="3007764"/>
            <a:ext cx="835383" cy="9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447764" y="5627948"/>
            <a:ext cx="536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STRANEX: Recent progress and perspectives</a:t>
            </a:r>
          </a:p>
          <a:p>
            <a:pPr algn="ctr"/>
            <a:r>
              <a:rPr lang="en-US" altLang="ja-JP" b="1" dirty="0"/>
              <a:t> in </a:t>
            </a:r>
            <a:r>
              <a:rPr lang="en-US" altLang="ja-JP" b="1" dirty="0" err="1"/>
              <a:t>STRANge</a:t>
            </a:r>
            <a:r>
              <a:rPr lang="en-US" altLang="ja-JP" b="1" dirty="0"/>
              <a:t> </a:t>
            </a:r>
            <a:r>
              <a:rPr lang="en-US" altLang="ja-JP" b="1" dirty="0" err="1"/>
              <a:t>EXotic</a:t>
            </a:r>
            <a:r>
              <a:rPr lang="en-US" altLang="ja-JP" b="1" dirty="0"/>
              <a:t> atoms studies and related topics</a:t>
            </a:r>
            <a:endParaRPr lang="ja-JP" altLang="ja-JP" dirty="0"/>
          </a:p>
          <a:p>
            <a:pPr algn="ctr"/>
            <a:r>
              <a:rPr lang="ro-RO" altLang="ja-JP" dirty="0"/>
              <a:t>ECT*, Trento</a:t>
            </a:r>
            <a:endParaRPr lang="ja-JP" altLang="ja-JP" dirty="0"/>
          </a:p>
          <a:p>
            <a:pPr algn="ctr"/>
            <a:r>
              <a:rPr lang="ro-RO" altLang="ja-JP" dirty="0"/>
              <a:t>21-25 October 2019</a:t>
            </a:r>
            <a:endParaRPr lang="ja-JP" altLang="ja-JP" dirty="0"/>
          </a:p>
        </p:txBody>
      </p:sp>
      <p:pic>
        <p:nvPicPr>
          <p:cNvPr id="9" name="Picture 6" descr="グループロゴ">
            <a:extLst>
              <a:ext uri="{FF2B5EF4-FFF2-40B4-BE49-F238E27FC236}">
                <a16:creationId xmlns:a16="http://schemas.microsoft.com/office/drawing/2014/main" id="{CC352583-3A0E-41F7-9BB8-6F7B82E58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760955" y="2888940"/>
            <a:ext cx="107156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B25917-EEFA-4B84-ABE3-0BA090396B07}"/>
              </a:ext>
            </a:extLst>
          </p:cNvPr>
          <p:cNvSpPr txBox="1"/>
          <p:nvPr/>
        </p:nvSpPr>
        <p:spPr>
          <a:xfrm>
            <a:off x="1463312" y="2149696"/>
            <a:ext cx="620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i="1" dirty="0"/>
              <a:t>-- in relation to the “K</a:t>
            </a:r>
            <a:r>
              <a:rPr lang="en-US" altLang="ja-JP" sz="2800" b="1" i="1" baseline="30000" dirty="0"/>
              <a:t>-</a:t>
            </a:r>
            <a:r>
              <a:rPr lang="en-US" altLang="ja-JP" sz="2800" b="1" i="1" dirty="0"/>
              <a:t>pp” bound state --</a:t>
            </a:r>
            <a:endParaRPr kumimoji="1" lang="ja-JP" altLang="en-US" sz="2800" i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16F625-87DA-4152-AB5E-2EEF1B69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7374"/>
            <a:ext cx="2635828" cy="17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K</a:t>
            </a:r>
            <a:r>
              <a:rPr kumimoji="1" lang="en-US" altLang="ja-JP" b="1" baseline="30000" dirty="0"/>
              <a:t>-</a:t>
            </a:r>
            <a:r>
              <a:rPr kumimoji="1" lang="en-US" altLang="ja-JP" b="1" dirty="0"/>
              <a:t> </a:t>
            </a:r>
            <a:r>
              <a:rPr kumimoji="1" lang="en-US" altLang="ja-JP" b="1" baseline="30000" dirty="0"/>
              <a:t>3</a:t>
            </a:r>
            <a:r>
              <a:rPr kumimoji="1" lang="en-US" altLang="ja-JP" b="1" dirty="0"/>
              <a:t>He </a:t>
            </a:r>
            <a:r>
              <a:rPr kumimoji="1" lang="en-US" altLang="ja-JP" b="1" dirty="0">
                <a:sym typeface="Wingdings" panose="05000000000000000000" pitchFamily="2" charset="2"/>
              </a:rPr>
              <a:t> </a:t>
            </a:r>
            <a:r>
              <a:rPr kumimoji="1" lang="en-US" altLang="ja-JP" b="1" dirty="0" err="1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>
                <a:latin typeface="+mn-lt"/>
              </a:rPr>
              <a:t>pn</a:t>
            </a:r>
            <a:r>
              <a:rPr kumimoji="1" lang="en-US" altLang="ja-JP" b="1" dirty="0">
                <a:latin typeface="+mn-lt"/>
              </a:rPr>
              <a:t> Measurement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Exclusive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800" b="1" i="0" u="sng" dirty="0" smtClean="0">
                        <a:latin typeface="Cambria Math"/>
                      </a:rPr>
                      <m:t>𝐩𝐧</m:t>
                    </m:r>
                  </m:oMath>
                </a14:m>
                <a:r>
                  <a:rPr lang="en-US" altLang="ja-JP" sz="2800" b="1" u="sng" dirty="0"/>
                  <a:t> final state in K</a:t>
                </a:r>
                <a:r>
                  <a:rPr lang="en-US" altLang="ja-JP" sz="2800" b="1" u="sng" baseline="30000" dirty="0"/>
                  <a:t>-</a:t>
                </a:r>
                <a:r>
                  <a:rPr lang="en-US" altLang="ja-JP" sz="2800" b="1" u="sng" dirty="0"/>
                  <a:t>+</a:t>
                </a:r>
                <a:r>
                  <a:rPr lang="en-US" altLang="ja-JP" sz="2800" b="1" u="sng" baseline="30000" dirty="0"/>
                  <a:t>3</a:t>
                </a:r>
                <a:r>
                  <a:rPr lang="en-US" altLang="ja-JP" sz="2800" b="1" u="sng" dirty="0"/>
                  <a:t>He</a:t>
                </a:r>
                <a:endParaRPr lang="en-US" altLang="ja-JP" sz="2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blipFill rotWithShape="1">
                <a:blip r:embed="rId2"/>
                <a:stretch>
                  <a:fillRect l="-2273" t="-5625" r="-126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テキスト ボックス 93"/>
          <p:cNvSpPr txBox="1"/>
          <p:nvPr/>
        </p:nvSpPr>
        <p:spPr>
          <a:xfrm>
            <a:off x="36004" y="4892967"/>
            <a:ext cx="5151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3200" b="1" u="sng" dirty="0">
                <a:solidFill>
                  <a:srgbClr val="FF0000"/>
                </a:solidFill>
              </a:rPr>
              <a:t>Experimental challenge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of neutron detection with thin scintillation counter (t=3cm)</a:t>
            </a:r>
            <a:endParaRPr kumimoji="1" lang="ja-JP" altLang="en-US" sz="24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372D951-0341-4050-8EA4-4426F2DC2BE4}"/>
              </a:ext>
            </a:extLst>
          </p:cNvPr>
          <p:cNvGrpSpPr/>
          <p:nvPr/>
        </p:nvGrpSpPr>
        <p:grpSpPr>
          <a:xfrm>
            <a:off x="5187446" y="4401108"/>
            <a:ext cx="3721696" cy="2408655"/>
            <a:chOff x="5187446" y="4401108"/>
            <a:chExt cx="3721696" cy="2408655"/>
          </a:xfrm>
        </p:grpSpPr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73"/>
            <a:stretch>
              <a:fillRect/>
            </a:stretch>
          </p:blipFill>
          <p:spPr bwMode="auto">
            <a:xfrm>
              <a:off x="5187446" y="4401108"/>
              <a:ext cx="3721696" cy="240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テキスト ボックス 96"/>
            <p:cNvSpPr txBox="1"/>
            <p:nvPr/>
          </p:nvSpPr>
          <p:spPr>
            <a:xfrm>
              <a:off x="6624228" y="5769260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FF00"/>
                  </a:solidFill>
                </a:rPr>
                <a:t>10cm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6003221" y="5301801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FF00"/>
                  </a:solidFill>
                </a:rPr>
                <a:t>t = 3cm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 rot="16140000">
              <a:off x="6994550" y="5451546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FF00"/>
                  </a:solidFill>
                </a:rPr>
                <a:t>79cm</a:t>
              </a:r>
              <a:endParaRPr kumimoji="1" lang="ja-JP" alt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6804248" y="6093296"/>
              <a:ext cx="345713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 flipH="1" flipV="1">
              <a:off x="7149961" y="5121188"/>
              <a:ext cx="14328" cy="108012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611560" y="6207695"/>
            <a:ext cx="400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</a:rPr>
              <a:t>n </a:t>
            </a:r>
            <a:r>
              <a:rPr lang="en-US" altLang="ja-JP" sz="2400" b="1" dirty="0">
                <a:solidFill>
                  <a:srgbClr val="0070C0"/>
                </a:solidFill>
              </a:rPr>
              <a:t>d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etection efficiency ~ 3-10%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27684" y="908720"/>
            <a:ext cx="6120680" cy="4094964"/>
            <a:chOff x="1727684" y="908720"/>
            <a:chExt cx="6120680" cy="4094964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727684" y="908720"/>
              <a:ext cx="6120680" cy="4094964"/>
              <a:chOff x="1367644" y="846204"/>
              <a:chExt cx="6120680" cy="4094964"/>
            </a:xfrm>
          </p:grpSpPr>
          <p:grpSp>
            <p:nvGrpSpPr>
              <p:cNvPr id="90" name="グループ化 89"/>
              <p:cNvGrpSpPr/>
              <p:nvPr/>
            </p:nvGrpSpPr>
            <p:grpSpPr>
              <a:xfrm>
                <a:off x="1367644" y="846204"/>
                <a:ext cx="6120680" cy="4094964"/>
                <a:chOff x="1436987" y="1667519"/>
                <a:chExt cx="6120680" cy="4094964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436987" y="2208017"/>
                  <a:ext cx="6120680" cy="3554466"/>
                  <a:chOff x="1436987" y="2208017"/>
                  <a:chExt cx="6120680" cy="3554466"/>
                </a:xfrm>
              </p:grpSpPr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436987" y="2810355"/>
                    <a:ext cx="6120680" cy="2173254"/>
                    <a:chOff x="1402315" y="2266390"/>
                    <a:chExt cx="6120680" cy="2173254"/>
                  </a:xfrm>
                </p:grpSpPr>
                <p:grpSp>
                  <p:nvGrpSpPr>
                    <p:cNvPr id="120" name="グループ化 119"/>
                    <p:cNvGrpSpPr/>
                    <p:nvPr/>
                  </p:nvGrpSpPr>
                  <p:grpSpPr>
                    <a:xfrm>
                      <a:off x="1402315" y="2266390"/>
                      <a:ext cx="6120680" cy="2102984"/>
                      <a:chOff x="250338" y="64712"/>
                      <a:chExt cx="6120680" cy="2102984"/>
                    </a:xfrm>
                  </p:grpSpPr>
                  <p:sp>
                    <p:nvSpPr>
                      <p:cNvPr id="124" name="円/楕円 123"/>
                      <p:cNvSpPr/>
                      <p:nvPr/>
                    </p:nvSpPr>
                    <p:spPr>
                      <a:xfrm>
                        <a:off x="3513511" y="359736"/>
                        <a:ext cx="714380" cy="785818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5" name="円/楕円 124"/>
                      <p:cNvSpPr/>
                      <p:nvPr/>
                    </p:nvSpPr>
                    <p:spPr>
                      <a:xfrm>
                        <a:off x="1964838" y="522490"/>
                        <a:ext cx="357187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6" name="円/楕円 125"/>
                      <p:cNvSpPr/>
                      <p:nvPr/>
                    </p:nvSpPr>
                    <p:spPr>
                      <a:xfrm>
                        <a:off x="1750525" y="66536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7" name="円/楕円 126"/>
                      <p:cNvSpPr/>
                      <p:nvPr/>
                    </p:nvSpPr>
                    <p:spPr>
                      <a:xfrm>
                        <a:off x="464650" y="593927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28" name="直線矢印コネクタ 127"/>
                      <p:cNvCxnSpPr/>
                      <p:nvPr/>
                    </p:nvCxnSpPr>
                    <p:spPr>
                      <a:xfrm>
                        <a:off x="678963" y="701877"/>
                        <a:ext cx="10001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円/楕円 128"/>
                      <p:cNvSpPr/>
                      <p:nvPr/>
                    </p:nvSpPr>
                    <p:spPr>
                      <a:xfrm>
                        <a:off x="4442205" y="601989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30" name="直線矢印コネクタ 129"/>
                      <p:cNvCxnSpPr/>
                      <p:nvPr/>
                    </p:nvCxnSpPr>
                    <p:spPr>
                      <a:xfrm>
                        <a:off x="4799393" y="778201"/>
                        <a:ext cx="15716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1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338" y="236740"/>
                        <a:ext cx="37542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K-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2405" y="374976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3" name="円/楕円 132"/>
                      <p:cNvSpPr/>
                      <p:nvPr/>
                    </p:nvSpPr>
                    <p:spPr>
                      <a:xfrm>
                        <a:off x="3799263" y="68892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5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9770" y="224584"/>
                        <a:ext cx="52290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baseline="30000" dirty="0">
                            <a:latin typeface="Calibri" pitchFamily="34" charset="0"/>
                          </a:rPr>
                          <a:t>3</a:t>
                        </a:r>
                        <a:r>
                          <a:rPr lang="en-US" altLang="ja-JP" dirty="0">
                            <a:latin typeface="Calibri" pitchFamily="34" charset="0"/>
                          </a:rPr>
                          <a:t>He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6" name="テキスト ボックス 96"/>
                      <p:cNvSpPr txBox="1"/>
                      <p:nvPr/>
                    </p:nvSpPr>
                    <p:spPr>
                      <a:xfrm>
                        <a:off x="3382686" y="64712"/>
                        <a:ext cx="49404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i="1" dirty="0"/>
                          <a:t>“X”</a:t>
                        </a:r>
                        <a:endParaRPr lang="ja-JP" altLang="en-US" i="1" baseline="-25000" dirty="0"/>
                      </a:p>
                    </p:txBody>
                  </p:sp>
                  <p:sp>
                    <p:nvSpPr>
                      <p:cNvPr id="138" name="円/楕円 137"/>
                      <p:cNvSpPr/>
                      <p:nvPr/>
                    </p:nvSpPr>
                    <p:spPr>
                      <a:xfrm>
                        <a:off x="3126582" y="129151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9" name="円/楕円 138"/>
                      <p:cNvSpPr/>
                      <p:nvPr/>
                    </p:nvSpPr>
                    <p:spPr>
                      <a:xfrm>
                        <a:off x="4007238" y="143831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0" name="円/楕円 139"/>
                      <p:cNvSpPr/>
                      <p:nvPr/>
                    </p:nvSpPr>
                    <p:spPr>
                      <a:xfrm>
                        <a:off x="3181093" y="1953383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1" name="円/楕円 140"/>
                      <p:cNvSpPr/>
                      <p:nvPr/>
                    </p:nvSpPr>
                    <p:spPr>
                      <a:xfrm>
                        <a:off x="2264320" y="1538035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1265" y="1463758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cxnSp>
                    <p:nvCxnSpPr>
                      <p:cNvPr id="143" name="直線矢印コネクタ 142"/>
                      <p:cNvCxnSpPr>
                        <a:endCxn id="138" idx="7"/>
                      </p:cNvCxnSpPr>
                      <p:nvPr/>
                    </p:nvCxnSpPr>
                    <p:spPr>
                      <a:xfrm flipH="1">
                        <a:off x="3431461" y="1107133"/>
                        <a:ext cx="366640" cy="23669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直線矢印コネクタ 143"/>
                      <p:cNvCxnSpPr/>
                      <p:nvPr/>
                    </p:nvCxnSpPr>
                    <p:spPr>
                      <a:xfrm>
                        <a:off x="3798491" y="1113824"/>
                        <a:ext cx="238497" cy="3336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線矢印コネクタ 144"/>
                      <p:cNvCxnSpPr>
                        <a:endCxn id="140" idx="0"/>
                      </p:cNvCxnSpPr>
                      <p:nvPr/>
                    </p:nvCxnSpPr>
                    <p:spPr>
                      <a:xfrm>
                        <a:off x="3288249" y="1504081"/>
                        <a:ext cx="1" cy="4493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直線矢印コネクタ 145"/>
                      <p:cNvCxnSpPr/>
                      <p:nvPr/>
                    </p:nvCxnSpPr>
                    <p:spPr>
                      <a:xfrm flipH="1">
                        <a:off x="2505218" y="1496893"/>
                        <a:ext cx="783029" cy="17347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986" y="812508"/>
                        <a:ext cx="91877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1 GeV/c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4" name="円/楕円 133"/>
                      <p:cNvSpPr/>
                      <p:nvPr/>
                    </p:nvSpPr>
                    <p:spPr>
                      <a:xfrm>
                        <a:off x="3816445" y="51405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1" name="正方形/長方形 120"/>
                    <p:cNvSpPr/>
                    <p:nvPr/>
                  </p:nvSpPr>
                  <p:spPr>
                    <a:xfrm>
                      <a:off x="4011354" y="3236889"/>
                      <a:ext cx="320922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>
                          <a:latin typeface="Symbol" panose="05050102010706020507" pitchFamily="18" charset="2"/>
                        </a:rPr>
                        <a:t>S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5360287" y="3499035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3" name="正方形/長方形 122"/>
                    <p:cNvSpPr/>
                    <p:nvPr/>
                  </p:nvSpPr>
                  <p:spPr>
                    <a:xfrm>
                      <a:off x="4550060" y="4070312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</p:grpSp>
              <p:grpSp>
                <p:nvGrpSpPr>
                  <p:cNvPr id="103" name="グループ化 102"/>
                  <p:cNvGrpSpPr/>
                  <p:nvPr/>
                </p:nvGrpSpPr>
                <p:grpSpPr>
                  <a:xfrm rot="5400000">
                    <a:off x="3990084" y="3191476"/>
                    <a:ext cx="913303" cy="2773805"/>
                    <a:chOff x="6759414" y="3601134"/>
                    <a:chExt cx="368870" cy="734841"/>
                  </a:xfrm>
                </p:grpSpPr>
                <p:cxnSp>
                  <p:nvCxnSpPr>
                    <p:cNvPr id="112" name="直線コネクタ 111"/>
                    <p:cNvCxnSpPr/>
                    <p:nvPr/>
                  </p:nvCxnSpPr>
                  <p:spPr>
                    <a:xfrm>
                      <a:off x="6759414" y="360393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112"/>
                    <p:cNvCxnSpPr/>
                    <p:nvPr/>
                  </p:nvCxnSpPr>
                  <p:spPr>
                    <a:xfrm>
                      <a:off x="7128284" y="3601134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113"/>
                    <p:cNvCxnSpPr/>
                    <p:nvPr/>
                  </p:nvCxnSpPr>
                  <p:spPr>
                    <a:xfrm>
                      <a:off x="6759414" y="4330439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4067944" y="5177708"/>
                    <a:ext cx="85472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3200" b="1" dirty="0">
                        <a:solidFill>
                          <a:srgbClr val="FF0000"/>
                        </a:solidFill>
                      </a:rPr>
                      <a:t>CDS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188904" y="349558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円/楕円 105"/>
                  <p:cNvSpPr/>
                  <p:nvPr/>
                </p:nvSpPr>
                <p:spPr>
                  <a:xfrm>
                    <a:off x="5496656" y="275735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テキスト ボックス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330" y="2447600"/>
                    <a:ext cx="30649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latin typeface="Calibri" pitchFamily="34" charset="0"/>
                      </a:rPr>
                      <a:t>p</a:t>
                    </a:r>
                    <a:endParaRPr lang="ja-JP" altLang="en-US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08" name="グループ化 107"/>
                  <p:cNvGrpSpPr/>
                  <p:nvPr/>
                </p:nvGrpSpPr>
                <p:grpSpPr>
                  <a:xfrm rot="17162785">
                    <a:off x="5270832" y="2285268"/>
                    <a:ext cx="889343" cy="734841"/>
                    <a:chOff x="6768244" y="3601531"/>
                    <a:chExt cx="360040" cy="734841"/>
                  </a:xfrm>
                </p:grpSpPr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6768244" y="362818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7128284" y="3601531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110"/>
                    <p:cNvCxnSpPr/>
                    <p:nvPr/>
                  </p:nvCxnSpPr>
                  <p:spPr>
                    <a:xfrm>
                      <a:off x="6768244" y="4312740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テキスト ボックス 100"/>
                <p:cNvSpPr txBox="1"/>
                <p:nvPr/>
              </p:nvSpPr>
              <p:spPr>
                <a:xfrm rot="1004667">
                  <a:off x="5523369" y="1667519"/>
                  <a:ext cx="8547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b="1" dirty="0">
                      <a:solidFill>
                        <a:srgbClr val="FF0000"/>
                      </a:solidFill>
                    </a:rPr>
                    <a:t>CDS</a:t>
                  </a:r>
                  <a:endParaRPr kumimoji="1" lang="ja-JP" altLang="en-US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円/楕円 90"/>
              <p:cNvSpPr/>
              <p:nvPr/>
            </p:nvSpPr>
            <p:spPr>
              <a:xfrm>
                <a:off x="4671041" y="25103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 flipV="1">
                <a:off x="5195756" y="2293231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矢印コネクタ 61"/>
            <p:cNvCxnSpPr/>
            <p:nvPr/>
          </p:nvCxnSpPr>
          <p:spPr>
            <a:xfrm flipH="1">
              <a:off x="4729159" y="2780928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0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Neutron ID with CDS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504" y="2090172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err="1"/>
              <a:t>+</a:t>
            </a:r>
            <a:r>
              <a:rPr lang="en-US" altLang="ja-JP" sz="2400" dirty="0" err="1">
                <a:latin typeface="Symbol" panose="05050102010706020507" pitchFamily="18" charset="2"/>
              </a:rPr>
              <a:t>p</a:t>
            </a:r>
            <a:r>
              <a:rPr lang="en-US" altLang="ja-JP" sz="2400" baseline="30000" dirty="0" err="1"/>
              <a:t>-</a:t>
            </a:r>
            <a:r>
              <a:rPr lang="en-US" altLang="ja-JP" sz="2400" dirty="0" err="1"/>
              <a:t>p</a:t>
            </a:r>
            <a:r>
              <a:rPr lang="en-US" altLang="ja-JP" sz="2400" dirty="0"/>
              <a:t> events (3 tracks) in CDS with 4 CDH hits are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a CDH hit with CDC-veto (outer-layer) is applied to assure the “neutral hit”</a:t>
            </a:r>
            <a:endParaRPr kumimoji="1" lang="ja-JP" altLang="en-US" sz="24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ADA13FA-FB29-4A2C-822E-3DA2C473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24" y="1288351"/>
            <a:ext cx="5081580" cy="487695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779941" y="6183281"/>
            <a:ext cx="55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Neutron can be identified with CDS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251A3-A4B9-4784-A31A-EBFD6E9A8F1E}"/>
              </a:ext>
            </a:extLst>
          </p:cNvPr>
          <p:cNvSpPr txBox="1"/>
          <p:nvPr/>
        </p:nvSpPr>
        <p:spPr>
          <a:xfrm>
            <a:off x="6408204" y="1772816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F232FA-2C19-4499-B935-76906370B799}"/>
              </a:ext>
            </a:extLst>
          </p:cNvPr>
          <p:cNvSpPr txBox="1"/>
          <p:nvPr/>
        </p:nvSpPr>
        <p:spPr>
          <a:xfrm>
            <a:off x="4582520" y="1772816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42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/>
              <a:t>pn</a:t>
            </a:r>
            <a:r>
              <a:rPr kumimoji="1" lang="en-US" altLang="ja-JP" b="1" dirty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404985" y="1285433"/>
            <a:ext cx="3960000" cy="35345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4824028" y="1318425"/>
            <a:ext cx="3960000" cy="351473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93989" y="908720"/>
            <a:ext cx="313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IM(n</a:t>
            </a:r>
            <a:r>
              <a:rPr kumimoji="1" lang="en-US" altLang="ja-JP" sz="2400" b="1" dirty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/>
              <a:t>+</a:t>
            </a:r>
            <a:r>
              <a:rPr kumimoji="1" lang="en-US" altLang="ja-JP" sz="2400" b="1" dirty="0"/>
              <a:t>) vs MM(</a:t>
            </a:r>
            <a:r>
              <a:rPr kumimoji="1" lang="en-US" altLang="ja-JP" sz="2400" b="1" dirty="0" err="1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/>
              <a:t>+</a:t>
            </a:r>
            <a:r>
              <a:rPr kumimoji="1" lang="en-US" altLang="ja-JP" sz="2400" b="1" dirty="0" err="1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/>
              <a:t>-</a:t>
            </a:r>
            <a:r>
              <a:rPr kumimoji="1" lang="en-US" altLang="ja-JP" sz="2400" b="1" dirty="0" err="1"/>
              <a:t>pn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56076" y="908720"/>
            <a:ext cx="3133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IM(n</a:t>
            </a:r>
            <a:r>
              <a:rPr kumimoji="1" lang="en-US" altLang="ja-JP" sz="2400" b="1" dirty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/>
              <a:t>-</a:t>
            </a:r>
            <a:r>
              <a:rPr kumimoji="1" lang="en-US" altLang="ja-JP" sz="2400" b="1" dirty="0"/>
              <a:t>) vs MM(</a:t>
            </a:r>
            <a:r>
              <a:rPr kumimoji="1" lang="en-US" altLang="ja-JP" sz="2400" b="1" dirty="0" err="1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/>
              <a:t>+</a:t>
            </a:r>
            <a:r>
              <a:rPr kumimoji="1" lang="en-US" altLang="ja-JP" sz="2400" b="1" dirty="0" err="1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/>
              <a:t>-</a:t>
            </a:r>
            <a:r>
              <a:rPr kumimoji="1" lang="en-US" altLang="ja-JP" sz="2400" b="1" dirty="0" err="1"/>
              <a:t>pn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23728" y="166480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>
                <a:latin typeface="Symbol" panose="05050102010706020507" pitchFamily="18" charset="2"/>
              </a:rPr>
              <a:t>-</a:t>
            </a:r>
            <a:r>
              <a:rPr kumimoji="1" lang="en-US" altLang="ja-JP" sz="3200" b="1" dirty="0" err="1">
                <a:latin typeface="Symbol" panose="05050102010706020507" pitchFamily="18" charset="2"/>
              </a:rPr>
              <a:t>S</a:t>
            </a:r>
            <a:r>
              <a:rPr kumimoji="1" lang="en-US" altLang="ja-JP" sz="3200" b="1" baseline="30000" dirty="0" err="1">
                <a:latin typeface="Symbol" panose="05050102010706020507" pitchFamily="18" charset="2"/>
              </a:rPr>
              <a:t>+</a:t>
            </a:r>
            <a:r>
              <a:rPr kumimoji="1" lang="en-US" altLang="ja-JP" sz="3200" b="1" dirty="0" err="1"/>
              <a:t>p</a:t>
            </a:r>
            <a:r>
              <a:rPr kumimoji="1" lang="en-US" altLang="ja-JP" sz="3200" b="1" dirty="0"/>
              <a:t> </a:t>
            </a:r>
            <a:r>
              <a:rPr kumimoji="1" lang="en-US" altLang="ja-JP" sz="3200" b="1" dirty="0" err="1"/>
              <a:t>n</a:t>
            </a:r>
            <a:r>
              <a:rPr kumimoji="1" lang="en-US" altLang="ja-JP" sz="3200" b="1" baseline="-25000" dirty="0" err="1"/>
              <a:t>miss</a:t>
            </a:r>
            <a:endParaRPr kumimoji="1" lang="ja-JP" altLang="en-US" sz="3200" b="1" baseline="-25000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531170" y="2348880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523942" y="1664804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>
                <a:latin typeface="Symbol" panose="05050102010706020507" pitchFamily="18" charset="2"/>
              </a:rPr>
              <a:t>+</a:t>
            </a:r>
            <a:r>
              <a:rPr kumimoji="1" lang="en-US" altLang="ja-JP" sz="3200" b="1" dirty="0" err="1">
                <a:latin typeface="Symbol" panose="05050102010706020507" pitchFamily="18" charset="2"/>
              </a:rPr>
              <a:t>S</a:t>
            </a:r>
            <a:r>
              <a:rPr kumimoji="1" lang="en-US" altLang="ja-JP" sz="3200" b="1" baseline="30000" dirty="0" err="1">
                <a:latin typeface="Symbol" panose="05050102010706020507" pitchFamily="18" charset="2"/>
              </a:rPr>
              <a:t>-</a:t>
            </a:r>
            <a:r>
              <a:rPr kumimoji="1" lang="en-US" altLang="ja-JP" sz="3200" b="1" dirty="0" err="1"/>
              <a:t>p</a:t>
            </a:r>
            <a:r>
              <a:rPr kumimoji="1" lang="en-US" altLang="ja-JP" sz="3200" b="1" dirty="0"/>
              <a:t> </a:t>
            </a:r>
            <a:r>
              <a:rPr kumimoji="1" lang="en-US" altLang="ja-JP" sz="3200" b="1" dirty="0" err="1"/>
              <a:t>n</a:t>
            </a:r>
            <a:r>
              <a:rPr kumimoji="1" lang="en-US" altLang="ja-JP" sz="3200" b="1" baseline="-25000" dirty="0" err="1"/>
              <a:t>miss</a:t>
            </a:r>
            <a:endParaRPr kumimoji="1" lang="ja-JP" altLang="en-US" sz="3200" b="1" baseline="-25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007990" y="3969061"/>
            <a:ext cx="0" cy="976753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532118" y="481399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endParaRPr kumimoji="1" lang="ja-JP" altLang="en-US" sz="28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496" y="332098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+</a:t>
            </a:r>
            <a:endParaRPr kumimoji="1" lang="ja-JP" altLang="en-US" sz="28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96440" y="3331732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-</a:t>
            </a:r>
            <a:endParaRPr kumimoji="1" lang="ja-JP" altLang="en-US" sz="28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94547" y="3602610"/>
            <a:ext cx="981397" cy="0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76056" y="3577664"/>
            <a:ext cx="1116126" cy="31357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408204" y="4041069"/>
            <a:ext cx="0" cy="904745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996873" y="481322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800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endParaRPr kumimoji="1" lang="ja-JP" altLang="en-US" sz="28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2123728" y="2308806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A8D9D85F-159A-4710-BFA3-0614D2B2C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47" y="4661286"/>
            <a:ext cx="3271535" cy="23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Selection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2"/>
                <a:stretch>
                  <a:fillRect t="-8065" b="-33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819A87E1-A48A-45C1-BD25-5F756816AED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747AA-9E9A-4314-BC12-EB1DF6CAC482}" type="slidenum">
              <a:rPr lang="ja-JP" altLang="en-US" smtClean="0"/>
              <a:pPr/>
              <a:t>13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9A53726D-8FB6-4351-9D3F-A897EAAA0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96" y="1052736"/>
                <a:ext cx="4662518" cy="270029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𝜮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800" b="1" dirty="0"/>
                  <a:t> events are separated using kinematical-fit</a:t>
                </a:r>
              </a:p>
              <a:p>
                <a:pPr lvl="1"/>
                <a:r>
                  <a:rPr lang="en-US" altLang="ja-JP" sz="2400" dirty="0"/>
                  <a:t>Constraints:</a:t>
                </a:r>
              </a:p>
              <a:p>
                <a:pPr lvl="2"/>
                <a:r>
                  <a:rPr lang="en-US" altLang="ja-JP" sz="2000" dirty="0"/>
                  <a:t>M(</a:t>
                </a:r>
                <a:r>
                  <a:rPr lang="en-US" altLang="ja-JP" sz="2000" dirty="0" err="1">
                    <a:latin typeface="Symbol" panose="05050102010706020507" pitchFamily="18" charset="2"/>
                  </a:rPr>
                  <a:t>S</a:t>
                </a:r>
                <a:r>
                  <a:rPr lang="en-US" altLang="ja-JP" sz="2000" dirty="0" err="1">
                    <a:sym typeface="Wingdings" panose="05000000000000000000" pitchFamily="2" charset="2"/>
                  </a:rPr>
                  <a:t>n</a:t>
                </a:r>
                <a:r>
                  <a:rPr lang="en-US" altLang="ja-JP" sz="20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ja-JP" sz="2000" dirty="0"/>
                  <a:t>)</a:t>
                </a:r>
                <a:endParaRPr lang="en-US" altLang="ja-JP" sz="20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ja-JP" sz="2000" dirty="0"/>
                  <a:t>4-momentum conservation</a:t>
                </a:r>
              </a:p>
              <a:p>
                <a:pPr lvl="1"/>
                <a:r>
                  <a:rPr lang="en-US" altLang="ja-JP" sz="2400" dirty="0"/>
                  <a:t>Event selection by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c</a:t>
                </a:r>
                <a:r>
                  <a:rPr lang="en-US" altLang="ja-JP" sz="2400" baseline="30000" dirty="0"/>
                  <a:t>2</a:t>
                </a:r>
                <a:r>
                  <a:rPr lang="en-US" altLang="ja-JP" sz="2400" dirty="0"/>
                  <a:t> probability (0.01&lt;p)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9A53726D-8FB6-4351-9D3F-A897EAAA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52736"/>
                <a:ext cx="4662518" cy="2700299"/>
              </a:xfrm>
              <a:prstGeom prst="rect">
                <a:avLst/>
              </a:prstGeom>
              <a:blipFill>
                <a:blip r:embed="rId3"/>
                <a:stretch>
                  <a:fillRect t="-2935" r="-2484" b="-4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18FC3CA-9986-496A-921E-DE8FB711110E}"/>
              </a:ext>
            </a:extLst>
          </p:cNvPr>
          <p:cNvGrpSpPr/>
          <p:nvPr/>
        </p:nvGrpSpPr>
        <p:grpSpPr>
          <a:xfrm>
            <a:off x="179512" y="3883956"/>
            <a:ext cx="4409513" cy="2805481"/>
            <a:chOff x="323528" y="3933056"/>
            <a:chExt cx="4409513" cy="280548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B6138A0-5A43-4404-A5E3-8356185A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01" y="3933056"/>
              <a:ext cx="3879277" cy="2805481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B7164A4-E592-4730-B9DE-27EB949F897F}"/>
                </a:ext>
              </a:extLst>
            </p:cNvPr>
            <p:cNvSpPr txBox="1"/>
            <p:nvPr/>
          </p:nvSpPr>
          <p:spPr>
            <a:xfrm>
              <a:off x="323528" y="4689140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F533CE9-4328-41C8-BA26-BE5695D96549}"/>
                </a:ext>
              </a:extLst>
            </p:cNvPr>
            <p:cNvSpPr txBox="1"/>
            <p:nvPr/>
          </p:nvSpPr>
          <p:spPr>
            <a:xfrm>
              <a:off x="3621839" y="4905164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FF0000"/>
                  </a:solidFill>
                </a:rPr>
                <a:t>unmeasured</a:t>
              </a:r>
              <a:endParaRPr kumimoji="1" lang="ja-JP" alt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0BD9F80-C5E6-4AB1-8C48-B34031243FB1}"/>
                </a:ext>
              </a:extLst>
            </p:cNvPr>
            <p:cNvSpPr txBox="1"/>
            <p:nvPr/>
          </p:nvSpPr>
          <p:spPr>
            <a:xfrm>
              <a:off x="1079612" y="6129300"/>
              <a:ext cx="1567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B050"/>
                  </a:solidFill>
                </a:rPr>
                <a:t>constraint: </a:t>
              </a:r>
              <a:r>
                <a:rPr lang="en-US" altLang="ja-JP" sz="1400" b="1" i="1" dirty="0">
                  <a:solidFill>
                    <a:srgbClr val="00B05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sz="1400" b="1" i="1" dirty="0">
                  <a:solidFill>
                    <a:srgbClr val="00B050"/>
                  </a:solidFill>
                </a:rPr>
                <a:t> mass</a:t>
              </a:r>
              <a:endParaRPr kumimoji="1" lang="ja-JP" altLang="en-US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B1CF77C-2A33-4DE0-A983-02165A34E431}"/>
                </a:ext>
              </a:extLst>
            </p:cNvPr>
            <p:cNvSpPr txBox="1"/>
            <p:nvPr/>
          </p:nvSpPr>
          <p:spPr>
            <a:xfrm>
              <a:off x="494546" y="4165920"/>
              <a:ext cx="260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i="1" dirty="0">
                  <a:solidFill>
                    <a:srgbClr val="00B050"/>
                  </a:solidFill>
                </a:rPr>
                <a:t>constraint: 4-mom. conservation</a:t>
              </a:r>
            </a:p>
            <a:p>
              <a:pPr algn="ctr"/>
              <a:r>
                <a:rPr lang="en-US" altLang="ja-JP" sz="1400" b="1" i="1" dirty="0">
                  <a:solidFill>
                    <a:srgbClr val="00B050"/>
                  </a:solidFill>
                </a:rPr>
                <a:t>=  n mass constraint</a:t>
              </a:r>
              <a:endParaRPr kumimoji="1" lang="ja-JP" altLang="en-US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6F0E496-1FF7-4B4A-888B-9CFA7273D4E5}"/>
                </a:ext>
              </a:extLst>
            </p:cNvPr>
            <p:cNvSpPr txBox="1"/>
            <p:nvPr/>
          </p:nvSpPr>
          <p:spPr>
            <a:xfrm>
              <a:off x="2713849" y="5857527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1368A22-7267-4232-B09F-A9A7B10D7167}"/>
                </a:ext>
              </a:extLst>
            </p:cNvPr>
            <p:cNvSpPr txBox="1"/>
            <p:nvPr/>
          </p:nvSpPr>
          <p:spPr>
            <a:xfrm>
              <a:off x="877645" y="5625244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ED8CDF9-A26D-4D7E-A0A4-0E25E4357A18}"/>
                </a:ext>
              </a:extLst>
            </p:cNvPr>
            <p:cNvSpPr txBox="1"/>
            <p:nvPr/>
          </p:nvSpPr>
          <p:spPr>
            <a:xfrm>
              <a:off x="3217905" y="453525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1EC6207-DB72-4983-BBA0-0FBCA25B9D3E}"/>
                </a:ext>
              </a:extLst>
            </p:cNvPr>
            <p:cNvSpPr txBox="1"/>
            <p:nvPr/>
          </p:nvSpPr>
          <p:spPr>
            <a:xfrm>
              <a:off x="3239852" y="553349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70E35A5D-47F9-4971-87A0-CD1CDC972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2" y="1624970"/>
            <a:ext cx="4391978" cy="42162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5DED63-59A0-47BE-9DF1-DABAF4B4F219}"/>
              </a:ext>
            </a:extLst>
          </p:cNvPr>
          <p:cNvSpPr txBox="1"/>
          <p:nvPr/>
        </p:nvSpPr>
        <p:spPr>
          <a:xfrm>
            <a:off x="5611285" y="1331476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after acc/eff correction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E0C7CE-1D96-44CF-8A8F-00448B2FEAAD}"/>
              </a:ext>
            </a:extLst>
          </p:cNvPr>
          <p:cNvSpPr txBox="1"/>
          <p:nvPr/>
        </p:nvSpPr>
        <p:spPr>
          <a:xfrm>
            <a:off x="4968044" y="6080200"/>
            <a:ext cx="3959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pp</a:t>
            </a:r>
            <a:r>
              <a:rPr kumimoji="1" lang="en-US" altLang="ja-JP" sz="2000" b="1" dirty="0" err="1">
                <a:solidFill>
                  <a:srgbClr val="0070C0"/>
                </a:solidFill>
              </a:rPr>
              <a:t>pn</a:t>
            </a:r>
            <a:r>
              <a:rPr kumimoji="1" lang="en-US" altLang="ja-JP" sz="20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/</a:t>
            </a:r>
            <a:r>
              <a:rPr kumimoji="1" lang="en-US" altLang="ja-JP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000" b="1" baseline="30000" dirty="0">
                <a:solidFill>
                  <a:srgbClr val="0070C0"/>
                </a:solidFill>
                <a:latin typeface="Symbol" panose="05050102010706020507" pitchFamily="18" charset="2"/>
              </a:rPr>
              <a:t>0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 contribution can be seen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27A637C-F1AA-4FD8-BFA2-380BB64A4166}"/>
              </a:ext>
            </a:extLst>
          </p:cNvPr>
          <p:cNvCxnSpPr>
            <a:cxnSpLocks/>
          </p:cNvCxnSpPr>
          <p:nvPr/>
        </p:nvCxnSpPr>
        <p:spPr>
          <a:xfrm flipV="1">
            <a:off x="6444208" y="2546390"/>
            <a:ext cx="0" cy="356981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CAEB332A-9496-4A72-9F2D-D7BE8166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00" y="1639570"/>
            <a:ext cx="4392000" cy="4216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Selection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3"/>
                <a:stretch>
                  <a:fillRect t="-8065" b="-33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819A87E1-A48A-45C1-BD25-5F756816AED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747AA-9E9A-4314-BC12-EB1DF6CAC482}" type="slidenum">
              <a:rPr lang="ja-JP" altLang="en-US" smtClean="0"/>
              <a:pPr/>
              <a:t>14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9A53726D-8FB6-4351-9D3F-A897EAAA0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96" y="1052736"/>
                <a:ext cx="4662518" cy="270029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𝜮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800" b="1" dirty="0"/>
                  <a:t> events are separated using kinematical-fit</a:t>
                </a:r>
              </a:p>
              <a:p>
                <a:pPr lvl="1"/>
                <a:r>
                  <a:rPr lang="en-US" altLang="ja-JP" sz="2400" dirty="0"/>
                  <a:t>Constraints:</a:t>
                </a:r>
              </a:p>
              <a:p>
                <a:pPr lvl="2"/>
                <a:r>
                  <a:rPr lang="en-US" altLang="ja-JP" sz="2000" dirty="0"/>
                  <a:t>M(</a:t>
                </a:r>
                <a:r>
                  <a:rPr lang="en-US" altLang="ja-JP" sz="2000" dirty="0" err="1">
                    <a:latin typeface="Symbol" panose="05050102010706020507" pitchFamily="18" charset="2"/>
                  </a:rPr>
                  <a:t>S</a:t>
                </a:r>
                <a:r>
                  <a:rPr lang="en-US" altLang="ja-JP" sz="2000" dirty="0" err="1">
                    <a:sym typeface="Wingdings" panose="05000000000000000000" pitchFamily="2" charset="2"/>
                  </a:rPr>
                  <a:t>n</a:t>
                </a:r>
                <a:r>
                  <a:rPr lang="en-US" altLang="ja-JP" sz="20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ja-JP" sz="2000" dirty="0"/>
                  <a:t>)</a:t>
                </a:r>
                <a:endParaRPr lang="en-US" altLang="ja-JP" sz="20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ja-JP" sz="2000" dirty="0"/>
                  <a:t>4-momentum conservation</a:t>
                </a:r>
              </a:p>
              <a:p>
                <a:pPr lvl="1"/>
                <a:r>
                  <a:rPr lang="en-US" altLang="ja-JP" sz="2400" dirty="0"/>
                  <a:t>Event selection by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c</a:t>
                </a:r>
                <a:r>
                  <a:rPr lang="en-US" altLang="ja-JP" sz="2400" baseline="30000" dirty="0"/>
                  <a:t>2</a:t>
                </a:r>
                <a:r>
                  <a:rPr lang="en-US" altLang="ja-JP" sz="2400" dirty="0"/>
                  <a:t> probability (0.01&lt;p)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9A53726D-8FB6-4351-9D3F-A897EAAA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52736"/>
                <a:ext cx="4662518" cy="2700299"/>
              </a:xfrm>
              <a:prstGeom prst="rect">
                <a:avLst/>
              </a:prstGeom>
              <a:blipFill>
                <a:blip r:embed="rId4"/>
                <a:stretch>
                  <a:fillRect t="-2935" r="-2484" b="-4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18FC3CA-9986-496A-921E-DE8FB711110E}"/>
              </a:ext>
            </a:extLst>
          </p:cNvPr>
          <p:cNvGrpSpPr/>
          <p:nvPr/>
        </p:nvGrpSpPr>
        <p:grpSpPr>
          <a:xfrm>
            <a:off x="179512" y="3883956"/>
            <a:ext cx="4409513" cy="2805481"/>
            <a:chOff x="323528" y="3933056"/>
            <a:chExt cx="4409513" cy="280548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B6138A0-5A43-4404-A5E3-8356185A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01" y="3933056"/>
              <a:ext cx="3879277" cy="2805481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B7164A4-E592-4730-B9DE-27EB949F897F}"/>
                </a:ext>
              </a:extLst>
            </p:cNvPr>
            <p:cNvSpPr txBox="1"/>
            <p:nvPr/>
          </p:nvSpPr>
          <p:spPr>
            <a:xfrm>
              <a:off x="323528" y="4689140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F533CE9-4328-41C8-BA26-BE5695D96549}"/>
                </a:ext>
              </a:extLst>
            </p:cNvPr>
            <p:cNvSpPr txBox="1"/>
            <p:nvPr/>
          </p:nvSpPr>
          <p:spPr>
            <a:xfrm>
              <a:off x="3621839" y="4905164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FF0000"/>
                  </a:solidFill>
                </a:rPr>
                <a:t>unmeasured</a:t>
              </a:r>
              <a:endParaRPr kumimoji="1" lang="ja-JP" alt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0BD9F80-C5E6-4AB1-8C48-B34031243FB1}"/>
                </a:ext>
              </a:extLst>
            </p:cNvPr>
            <p:cNvSpPr txBox="1"/>
            <p:nvPr/>
          </p:nvSpPr>
          <p:spPr>
            <a:xfrm>
              <a:off x="1079612" y="6129300"/>
              <a:ext cx="1567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B050"/>
                  </a:solidFill>
                </a:rPr>
                <a:t>constraint: </a:t>
              </a:r>
              <a:r>
                <a:rPr lang="en-US" altLang="ja-JP" sz="1400" b="1" i="1" dirty="0">
                  <a:solidFill>
                    <a:srgbClr val="00B05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sz="1400" b="1" i="1" dirty="0">
                  <a:solidFill>
                    <a:srgbClr val="00B050"/>
                  </a:solidFill>
                </a:rPr>
                <a:t> mass</a:t>
              </a:r>
              <a:endParaRPr kumimoji="1" lang="ja-JP" altLang="en-US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B1CF77C-2A33-4DE0-A983-02165A34E431}"/>
                </a:ext>
              </a:extLst>
            </p:cNvPr>
            <p:cNvSpPr txBox="1"/>
            <p:nvPr/>
          </p:nvSpPr>
          <p:spPr>
            <a:xfrm>
              <a:off x="494546" y="4165920"/>
              <a:ext cx="260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i="1" dirty="0">
                  <a:solidFill>
                    <a:srgbClr val="00B050"/>
                  </a:solidFill>
                </a:rPr>
                <a:t>constraint: 4-mom. conservation</a:t>
              </a:r>
            </a:p>
            <a:p>
              <a:pPr algn="ctr"/>
              <a:r>
                <a:rPr lang="en-US" altLang="ja-JP" sz="1400" b="1" i="1" dirty="0">
                  <a:solidFill>
                    <a:srgbClr val="00B050"/>
                  </a:solidFill>
                </a:rPr>
                <a:t>=  n mass constraint</a:t>
              </a:r>
              <a:endParaRPr kumimoji="1" lang="ja-JP" altLang="en-US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6F0E496-1FF7-4B4A-888B-9CFA7273D4E5}"/>
                </a:ext>
              </a:extLst>
            </p:cNvPr>
            <p:cNvSpPr txBox="1"/>
            <p:nvPr/>
          </p:nvSpPr>
          <p:spPr>
            <a:xfrm>
              <a:off x="2713849" y="5857527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1368A22-7267-4232-B09F-A9A7B10D7167}"/>
                </a:ext>
              </a:extLst>
            </p:cNvPr>
            <p:cNvSpPr txBox="1"/>
            <p:nvPr/>
          </p:nvSpPr>
          <p:spPr>
            <a:xfrm>
              <a:off x="877645" y="5625244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ED8CDF9-A26D-4D7E-A0A4-0E25E4357A18}"/>
                </a:ext>
              </a:extLst>
            </p:cNvPr>
            <p:cNvSpPr txBox="1"/>
            <p:nvPr/>
          </p:nvSpPr>
          <p:spPr>
            <a:xfrm>
              <a:off x="3217905" y="453525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1EC6207-DB72-4983-BBA0-0FBCA25B9D3E}"/>
                </a:ext>
              </a:extLst>
            </p:cNvPr>
            <p:cNvSpPr txBox="1"/>
            <p:nvPr/>
          </p:nvSpPr>
          <p:spPr>
            <a:xfrm>
              <a:off x="3239852" y="553349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5DED63-59A0-47BE-9DF1-DABAF4B4F219}"/>
              </a:ext>
            </a:extLst>
          </p:cNvPr>
          <p:cNvSpPr txBox="1"/>
          <p:nvPr/>
        </p:nvSpPr>
        <p:spPr>
          <a:xfrm>
            <a:off x="5611285" y="1331476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after acc/eff correction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0BB4113-C7E2-43D0-AB8C-290C2044EBB6}"/>
              </a:ext>
            </a:extLst>
          </p:cNvPr>
          <p:cNvSpPr txBox="1"/>
          <p:nvPr/>
        </p:nvSpPr>
        <p:spPr>
          <a:xfrm>
            <a:off x="5295693" y="6021288"/>
            <a:ext cx="35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simple BG evaluation &amp; subtraction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419B29-9700-4AB6-B314-DF2638C5CF14}"/>
              </a:ext>
            </a:extLst>
          </p:cNvPr>
          <p:cNvSpPr txBox="1"/>
          <p:nvPr/>
        </p:nvSpPr>
        <p:spPr>
          <a:xfrm>
            <a:off x="3599892" y="6390021"/>
            <a:ext cx="552266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Now, we are trying to improve Exp. BG evaluation</a:t>
            </a:r>
          </a:p>
        </p:txBody>
      </p:sp>
    </p:spTree>
    <p:extLst>
      <p:ext uri="{BB962C8B-B14F-4D97-AF65-F5344CB8AC3E}">
        <p14:creationId xmlns:p14="http://schemas.microsoft.com/office/powerpoint/2010/main" val="240810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883B237-A9E7-44EC-AF49-2E99141F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3" y="548680"/>
            <a:ext cx="7200000" cy="58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4"/>
                <a:stretch>
                  <a:fillRect t="-8065" b="-33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5076056" y="2435620"/>
                <a:ext cx="1911742" cy="61305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32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32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32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35620"/>
                <a:ext cx="1911742" cy="613053"/>
              </a:xfrm>
              <a:prstGeom prst="rect">
                <a:avLst/>
              </a:prstGeom>
              <a:blipFill>
                <a:blip r:embed="rId5"/>
                <a:stretch>
                  <a:fillRect l="-8307" t="-7000" r="-7668" b="-3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2135754" y="4859148"/>
            <a:ext cx="697883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chemeClr val="bg1"/>
                </a:solidFill>
              </a:rPr>
              <a:t>q</a:t>
            </a:r>
            <a:r>
              <a:rPr kumimoji="1" lang="en-US" altLang="ja-JP" sz="3200" b="1" baseline="-25000" dirty="0" err="1">
                <a:solidFill>
                  <a:schemeClr val="bg1"/>
                </a:solidFill>
              </a:rPr>
              <a:t>Kn</a:t>
            </a:r>
            <a:endParaRPr kumimoji="1" lang="ja-JP" alt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 rot="19417915">
            <a:off x="5032238" y="3678076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63688" y="6345324"/>
            <a:ext cx="581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can be clearly seen in low </a:t>
            </a:r>
            <a:r>
              <a:rPr kumimoji="1"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kumimoji="1" lang="en-US" altLang="ja-JP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endParaRPr kumimoji="1" lang="en-US" altLang="ja-JP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819A87E1-A48A-45C1-BD25-5F756816AED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747AA-9E9A-4314-BC12-EB1DF6CAC482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8282A5-5144-4D41-BA5C-8D4A61C337AE}"/>
              </a:ext>
            </a:extLst>
          </p:cNvPr>
          <p:cNvSpPr txBox="1"/>
          <p:nvPr/>
        </p:nvSpPr>
        <p:spPr>
          <a:xfrm>
            <a:off x="7439015" y="764277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w/ Exp. BG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7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2" y="872716"/>
            <a:ext cx="6036083" cy="5794639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36004" y="1124743"/>
            <a:ext cx="2051720" cy="21213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noFill/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𝒀</m:t>
                        </m:r>
                      </m:e>
                      <m:sup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3"/>
                <a:stretch>
                  <a:fillRect t="-10484" b="-31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7554" t="-5556" r="-575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/>
          <p:cNvSpPr>
            <a:spLocks/>
          </p:cNvSpPr>
          <p:nvPr/>
        </p:nvSpPr>
        <p:spPr bwMode="auto">
          <a:xfrm>
            <a:off x="2573458" y="2061705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3594" y="2688383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(1520)</a:t>
            </a:r>
            <a:endParaRPr kumimoji="1" lang="ja-JP" altLang="en-US" sz="28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1226375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059" y="4246639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0</a:t>
            </a:r>
            <a:r>
              <a:rPr kumimoji="1"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(1385)</a:t>
            </a:r>
            <a:endParaRPr kumimoji="1" lang="ja-JP" altLang="en-US" sz="28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線矢印コネクタ 6"/>
          <p:cNvCxnSpPr>
            <a:cxnSpLocks/>
            <a:stCxn id="30" idx="1"/>
          </p:cNvCxnSpPr>
          <p:nvPr/>
        </p:nvCxnSpPr>
        <p:spPr>
          <a:xfrm flipH="1">
            <a:off x="6013986" y="2949993"/>
            <a:ext cx="1779608" cy="2030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5" idx="3"/>
          </p:cNvCxnSpPr>
          <p:nvPr/>
        </p:nvCxnSpPr>
        <p:spPr>
          <a:xfrm>
            <a:off x="2087724" y="2185411"/>
            <a:ext cx="2484276" cy="1819653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/>
          </p:cNvCxnSpPr>
          <p:nvPr/>
        </p:nvCxnSpPr>
        <p:spPr>
          <a:xfrm>
            <a:off x="1835696" y="4564579"/>
            <a:ext cx="2252128" cy="11246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30431" y="4725144"/>
            <a:ext cx="2047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ja-JP" sz="2400" dirty="0">
                <a:sym typeface="Wingdings" panose="05000000000000000000" pitchFamily="2" charset="2"/>
              </a:rPr>
              <a:t>~ 2</a:t>
            </a:r>
            <a:r>
              <a:rPr lang="en-US" altLang="ja-JP" sz="2400" dirty="0"/>
              <a:t>0-100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dirty="0"/>
              <a:t>b</a:t>
            </a:r>
          </a:p>
          <a:p>
            <a:pPr marL="0" lvl="1" algn="ctr"/>
            <a:r>
              <a:rPr lang="en-US" altLang="ja-JP" sz="2000" i="1" dirty="0"/>
              <a:t>[evaluated from</a:t>
            </a:r>
          </a:p>
          <a:p>
            <a:pPr marL="0" lvl="1" algn="ctr"/>
            <a:r>
              <a:rPr lang="en-US" altLang="ja-JP" sz="2000" i="1" dirty="0"/>
              <a:t> </a:t>
            </a:r>
            <a:r>
              <a:rPr lang="en-US" altLang="ja-JP" sz="2000" dirty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/>
              <a:t>+/-</a:t>
            </a:r>
            <a:r>
              <a:rPr lang="en-US" altLang="ja-JP" sz="2000" dirty="0"/>
              <a:t>(1385)</a:t>
            </a:r>
            <a:r>
              <a:rPr lang="en-US" altLang="ja-JP" sz="2000" dirty="0">
                <a:sym typeface="Wingdings" panose="05000000000000000000" pitchFamily="2" charset="2"/>
              </a:rPr>
              <a:t></a:t>
            </a:r>
            <a:r>
              <a:rPr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000" baseline="30000" dirty="0">
                <a:sym typeface="Wingdings" panose="05000000000000000000" pitchFamily="2" charset="2"/>
              </a:rPr>
              <a:t>+/-</a:t>
            </a:r>
            <a:r>
              <a:rPr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</a:p>
          <a:p>
            <a:pPr marL="0" lvl="1" algn="ctr"/>
            <a:r>
              <a:rPr lang="en-US" altLang="ja-JP" sz="2000" i="1" dirty="0">
                <a:sym typeface="Wingdings" panose="05000000000000000000" pitchFamily="2" charset="2"/>
              </a:rPr>
              <a:t>measurement</a:t>
            </a:r>
            <a:r>
              <a:rPr lang="en-US" altLang="ja-JP" sz="2000" i="1" dirty="0"/>
              <a:t>]</a:t>
            </a:r>
            <a:endParaRPr lang="ja-JP" altLang="en-US" sz="2000" i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19250" y="310182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ym typeface="Wingdings" panose="05000000000000000000" pitchFamily="2" charset="2"/>
              </a:rPr>
              <a:t>~ 100 </a:t>
            </a:r>
            <a:r>
              <a:rPr lang="en-US" altLang="ja-JP" sz="2400" dirty="0" err="1">
                <a:latin typeface="Symbol" panose="05050102010706020507" pitchFamily="18" charset="2"/>
              </a:rPr>
              <a:t>m</a:t>
            </a:r>
            <a:r>
              <a:rPr lang="en-US" altLang="ja-JP" sz="2400" dirty="0" err="1"/>
              <a:t>b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9512" y="1736812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~ 150</a:t>
            </a:r>
            <a:r>
              <a:rPr lang="en-US" altLang="ja-JP" sz="2800" b="1" dirty="0">
                <a:solidFill>
                  <a:schemeClr val="bg1"/>
                </a:solidFill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800" b="1" dirty="0">
                <a:solidFill>
                  <a:schemeClr val="bg1"/>
                </a:solidFill>
              </a:rPr>
              <a:t>b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-16022" y="2204864"/>
            <a:ext cx="2164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Fit w/ </a:t>
            </a:r>
            <a:r>
              <a:rPr lang="en-US" altLang="ja-JP" dirty="0" err="1">
                <a:solidFill>
                  <a:schemeClr val="bg1"/>
                </a:solidFill>
              </a:rPr>
              <a:t>Flatté</a:t>
            </a:r>
            <a:r>
              <a:rPr lang="en-US" altLang="ja-JP" dirty="0">
                <a:solidFill>
                  <a:schemeClr val="bg1"/>
                </a:solidFill>
              </a:rPr>
              <a:t> formula: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</a:rPr>
              <a:t>Re(z) ~ 1420 MeV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</a:rPr>
              <a:t>-</a:t>
            </a:r>
            <a:r>
              <a:rPr lang="en-US" altLang="ja-JP" dirty="0" err="1">
                <a:solidFill>
                  <a:schemeClr val="bg1"/>
                </a:solidFill>
              </a:rPr>
              <a:t>Im</a:t>
            </a:r>
            <a:r>
              <a:rPr lang="en-US" altLang="ja-JP" dirty="0">
                <a:solidFill>
                  <a:schemeClr val="bg1"/>
                </a:solidFill>
              </a:rPr>
              <a:t>(z) ~ 15 MeV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057292"/>
            <a:ext cx="2488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(</a:t>
            </a:r>
            <a:r>
              <a:rPr lang="en-US" altLang="ja-JP" sz="1400" dirty="0">
                <a:latin typeface="Symbol" panose="05050102010706020507" pitchFamily="18" charset="2"/>
              </a:rPr>
              <a:t>S</a:t>
            </a:r>
            <a:r>
              <a:rPr lang="en-US" altLang="ja-JP" sz="1400" dirty="0"/>
              <a:t>(1385)</a:t>
            </a:r>
            <a:r>
              <a:rPr lang="en-US" altLang="ja-JP" sz="1400" dirty="0">
                <a:sym typeface="Wingdings" panose="05000000000000000000" pitchFamily="2" charset="2"/>
              </a:rPr>
              <a:t></a:t>
            </a:r>
            <a:r>
              <a:rPr lang="en-US" altLang="ja-JP" sz="1400" dirty="0" err="1">
                <a:latin typeface="Symbol" panose="05050102010706020507" pitchFamily="18" charset="2"/>
                <a:sym typeface="Wingdings" panose="05000000000000000000" pitchFamily="2" charset="2"/>
              </a:rPr>
              <a:t>pL</a:t>
            </a:r>
            <a:r>
              <a:rPr lang="en-US" altLang="ja-JP" sz="1400" dirty="0">
                <a:latin typeface="Symbol" panose="05050102010706020507" pitchFamily="18" charset="2"/>
                <a:sym typeface="Wingdings" panose="05000000000000000000" pitchFamily="2" charset="2"/>
              </a:rPr>
              <a:t>/</a:t>
            </a:r>
            <a:r>
              <a:rPr lang="en-US" altLang="ja-JP" sz="1400" dirty="0" err="1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1400" dirty="0">
                <a:sym typeface="Wingdings" panose="05000000000000000000" pitchFamily="2" charset="2"/>
              </a:rPr>
              <a:t> : 87.0/11.7%)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538B29F-95DC-409A-BC59-A2815F1B7B13}"/>
              </a:ext>
            </a:extLst>
          </p:cNvPr>
          <p:cNvSpPr txBox="1"/>
          <p:nvPr/>
        </p:nvSpPr>
        <p:spPr>
          <a:xfrm>
            <a:off x="7333055" y="4149080"/>
            <a:ext cx="1911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non-resonant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83EC439-36D1-40CC-998D-B01FE4DB4ABB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732241" y="4980077"/>
            <a:ext cx="1556396" cy="3931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F09ABA-E364-4F3F-BF8F-45E987E9F566}"/>
              </a:ext>
            </a:extLst>
          </p:cNvPr>
          <p:cNvSpPr txBox="1"/>
          <p:nvPr/>
        </p:nvSpPr>
        <p:spPr>
          <a:xfrm>
            <a:off x="6480212" y="296652"/>
            <a:ext cx="258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w/ simple BG </a:t>
            </a:r>
            <a:r>
              <a:rPr kumimoji="1" lang="en-US" altLang="ja-JP" sz="2400" b="1" i="1" dirty="0" err="1">
                <a:solidFill>
                  <a:srgbClr val="FF0000"/>
                </a:solidFill>
              </a:rPr>
              <a:t>subt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6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/>
      <p:bldP spid="31" grpId="0"/>
      <p:bldP spid="38" grpId="0"/>
      <p:bldP spid="29" grpId="0"/>
      <p:bldP spid="42" grpId="0"/>
      <p:bldP spid="51" grpId="0"/>
      <p:bldP spid="54" grpId="0"/>
      <p:bldP spid="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2" y="872716"/>
            <a:ext cx="6036083" cy="579463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</a:t>
            </a:r>
            <a:r>
              <a:rPr lang="en-US" altLang="ja-JP" b="1" dirty="0" err="1"/>
              <a:t>pn</a:t>
            </a:r>
            <a:r>
              <a:rPr lang="en-US" altLang="ja-JP" b="1" dirty="0"/>
              <a:t> Final State Selection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blipFill rotWithShape="1">
                <a:blip r:embed="rId3"/>
                <a:stretch>
                  <a:fillRect l="-7554" t="-5556" r="-575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/>
          <p:cNvSpPr>
            <a:spLocks/>
          </p:cNvSpPr>
          <p:nvPr/>
        </p:nvSpPr>
        <p:spPr bwMode="auto">
          <a:xfrm>
            <a:off x="2573458" y="2061705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74763E0-C7C4-4D2E-B3C3-980BC9CF4247}"/>
              </a:ext>
            </a:extLst>
          </p:cNvPr>
          <p:cNvSpPr/>
          <p:nvPr/>
        </p:nvSpPr>
        <p:spPr>
          <a:xfrm>
            <a:off x="3260651" y="2048540"/>
            <a:ext cx="2247014" cy="3685953"/>
          </a:xfrm>
          <a:custGeom>
            <a:avLst/>
            <a:gdLst>
              <a:gd name="connsiteX0" fmla="*/ 0 w 2247014"/>
              <a:gd name="connsiteY0" fmla="*/ 3685953 h 3685953"/>
              <a:gd name="connsiteX1" fmla="*/ 177209 w 2247014"/>
              <a:gd name="connsiteY1" fmla="*/ 3537097 h 3685953"/>
              <a:gd name="connsiteX2" fmla="*/ 382772 w 2247014"/>
              <a:gd name="connsiteY2" fmla="*/ 3352800 h 3685953"/>
              <a:gd name="connsiteX3" fmla="*/ 694661 w 2247014"/>
              <a:gd name="connsiteY3" fmla="*/ 3211032 h 3685953"/>
              <a:gd name="connsiteX4" fmla="*/ 1034902 w 2247014"/>
              <a:gd name="connsiteY4" fmla="*/ 3111795 h 3685953"/>
              <a:gd name="connsiteX5" fmla="*/ 1559442 w 2247014"/>
              <a:gd name="connsiteY5" fmla="*/ 3019646 h 3685953"/>
              <a:gd name="connsiteX6" fmla="*/ 1828800 w 2247014"/>
              <a:gd name="connsiteY6" fmla="*/ 3019646 h 3685953"/>
              <a:gd name="connsiteX7" fmla="*/ 2091070 w 2247014"/>
              <a:gd name="connsiteY7" fmla="*/ 3019646 h 3685953"/>
              <a:gd name="connsiteX8" fmla="*/ 2247014 w 2247014"/>
              <a:gd name="connsiteY8" fmla="*/ 3019646 h 3685953"/>
              <a:gd name="connsiteX9" fmla="*/ 2247014 w 2247014"/>
              <a:gd name="connsiteY9" fmla="*/ 2601432 h 3685953"/>
              <a:gd name="connsiteX10" fmla="*/ 2048540 w 2247014"/>
              <a:gd name="connsiteY10" fmla="*/ 2502195 h 3685953"/>
              <a:gd name="connsiteX11" fmla="*/ 1920949 w 2247014"/>
              <a:gd name="connsiteY11" fmla="*/ 2374604 h 3685953"/>
              <a:gd name="connsiteX12" fmla="*/ 1800447 w 2247014"/>
              <a:gd name="connsiteY12" fmla="*/ 2147776 h 3685953"/>
              <a:gd name="connsiteX13" fmla="*/ 1715386 w 2247014"/>
              <a:gd name="connsiteY13" fmla="*/ 1935125 h 3685953"/>
              <a:gd name="connsiteX14" fmla="*/ 1637414 w 2247014"/>
              <a:gd name="connsiteY14" fmla="*/ 1651590 h 3685953"/>
              <a:gd name="connsiteX15" fmla="*/ 1630326 w 2247014"/>
              <a:gd name="connsiteY15" fmla="*/ 1396409 h 3685953"/>
              <a:gd name="connsiteX16" fmla="*/ 1559442 w 2247014"/>
              <a:gd name="connsiteY16" fmla="*/ 1091609 h 3685953"/>
              <a:gd name="connsiteX17" fmla="*/ 1545265 w 2247014"/>
              <a:gd name="connsiteY17" fmla="*/ 822251 h 3685953"/>
              <a:gd name="connsiteX18" fmla="*/ 1424763 w 2247014"/>
              <a:gd name="connsiteY18" fmla="*/ 368595 h 3685953"/>
              <a:gd name="connsiteX19" fmla="*/ 1403498 w 2247014"/>
              <a:gd name="connsiteY19" fmla="*/ 177209 h 3685953"/>
              <a:gd name="connsiteX20" fmla="*/ 1332614 w 2247014"/>
              <a:gd name="connsiteY20" fmla="*/ 99237 h 3685953"/>
              <a:gd name="connsiteX21" fmla="*/ 1297172 w 2247014"/>
              <a:gd name="connsiteY21" fmla="*/ 0 h 3685953"/>
              <a:gd name="connsiteX22" fmla="*/ 1233377 w 2247014"/>
              <a:gd name="connsiteY22" fmla="*/ 14176 h 3685953"/>
              <a:gd name="connsiteX23" fmla="*/ 1205023 w 2247014"/>
              <a:gd name="connsiteY23" fmla="*/ 184297 h 3685953"/>
              <a:gd name="connsiteX24" fmla="*/ 1162493 w 2247014"/>
              <a:gd name="connsiteY24" fmla="*/ 375683 h 3685953"/>
              <a:gd name="connsiteX25" fmla="*/ 1134140 w 2247014"/>
              <a:gd name="connsiteY25" fmla="*/ 467832 h 3685953"/>
              <a:gd name="connsiteX26" fmla="*/ 1091609 w 2247014"/>
              <a:gd name="connsiteY26" fmla="*/ 637953 h 3685953"/>
              <a:gd name="connsiteX27" fmla="*/ 1070344 w 2247014"/>
              <a:gd name="connsiteY27" fmla="*/ 857693 h 3685953"/>
              <a:gd name="connsiteX28" fmla="*/ 1063256 w 2247014"/>
              <a:gd name="connsiteY28" fmla="*/ 1027813 h 3685953"/>
              <a:gd name="connsiteX29" fmla="*/ 1041991 w 2247014"/>
              <a:gd name="connsiteY29" fmla="*/ 1219200 h 3685953"/>
              <a:gd name="connsiteX30" fmla="*/ 1006549 w 2247014"/>
              <a:gd name="connsiteY30" fmla="*/ 1375144 h 3685953"/>
              <a:gd name="connsiteX31" fmla="*/ 999461 w 2247014"/>
              <a:gd name="connsiteY31" fmla="*/ 1545265 h 3685953"/>
              <a:gd name="connsiteX32" fmla="*/ 978196 w 2247014"/>
              <a:gd name="connsiteY32" fmla="*/ 1807534 h 3685953"/>
              <a:gd name="connsiteX33" fmla="*/ 935665 w 2247014"/>
              <a:gd name="connsiteY33" fmla="*/ 1935125 h 3685953"/>
              <a:gd name="connsiteX34" fmla="*/ 850605 w 2247014"/>
              <a:gd name="connsiteY34" fmla="*/ 2126511 h 3685953"/>
              <a:gd name="connsiteX35" fmla="*/ 786809 w 2247014"/>
              <a:gd name="connsiteY35" fmla="*/ 2289544 h 3685953"/>
              <a:gd name="connsiteX36" fmla="*/ 701749 w 2247014"/>
              <a:gd name="connsiteY36" fmla="*/ 2622697 h 3685953"/>
              <a:gd name="connsiteX37" fmla="*/ 694661 w 2247014"/>
              <a:gd name="connsiteY37" fmla="*/ 2658139 h 3685953"/>
              <a:gd name="connsiteX38" fmla="*/ 503275 w 2247014"/>
              <a:gd name="connsiteY38" fmla="*/ 2962939 h 3685953"/>
              <a:gd name="connsiteX39" fmla="*/ 361507 w 2247014"/>
              <a:gd name="connsiteY39" fmla="*/ 3189767 h 3685953"/>
              <a:gd name="connsiteX40" fmla="*/ 198475 w 2247014"/>
              <a:gd name="connsiteY40" fmla="*/ 3416595 h 3685953"/>
              <a:gd name="connsiteX41" fmla="*/ 99237 w 2247014"/>
              <a:gd name="connsiteY41" fmla="*/ 3572539 h 3685953"/>
              <a:gd name="connsiteX42" fmla="*/ 0 w 2247014"/>
              <a:gd name="connsiteY42" fmla="*/ 3685953 h 36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47014" h="3685953">
                <a:moveTo>
                  <a:pt x="0" y="3685953"/>
                </a:moveTo>
                <a:lnTo>
                  <a:pt x="177209" y="3537097"/>
                </a:lnTo>
                <a:lnTo>
                  <a:pt x="382772" y="3352800"/>
                </a:lnTo>
                <a:lnTo>
                  <a:pt x="694661" y="3211032"/>
                </a:lnTo>
                <a:lnTo>
                  <a:pt x="1034902" y="3111795"/>
                </a:lnTo>
                <a:lnTo>
                  <a:pt x="1559442" y="3019646"/>
                </a:lnTo>
                <a:lnTo>
                  <a:pt x="1828800" y="3019646"/>
                </a:lnTo>
                <a:lnTo>
                  <a:pt x="2091070" y="3019646"/>
                </a:lnTo>
                <a:lnTo>
                  <a:pt x="2247014" y="3019646"/>
                </a:lnTo>
                <a:lnTo>
                  <a:pt x="2247014" y="2601432"/>
                </a:lnTo>
                <a:lnTo>
                  <a:pt x="2048540" y="2502195"/>
                </a:lnTo>
                <a:lnTo>
                  <a:pt x="1920949" y="2374604"/>
                </a:lnTo>
                <a:lnTo>
                  <a:pt x="1800447" y="2147776"/>
                </a:lnTo>
                <a:lnTo>
                  <a:pt x="1715386" y="1935125"/>
                </a:lnTo>
                <a:lnTo>
                  <a:pt x="1637414" y="1651590"/>
                </a:lnTo>
                <a:lnTo>
                  <a:pt x="1630326" y="1396409"/>
                </a:lnTo>
                <a:lnTo>
                  <a:pt x="1559442" y="1091609"/>
                </a:lnTo>
                <a:lnTo>
                  <a:pt x="1545265" y="822251"/>
                </a:lnTo>
                <a:lnTo>
                  <a:pt x="1424763" y="368595"/>
                </a:lnTo>
                <a:lnTo>
                  <a:pt x="1403498" y="177209"/>
                </a:lnTo>
                <a:lnTo>
                  <a:pt x="1332614" y="99237"/>
                </a:lnTo>
                <a:lnTo>
                  <a:pt x="1297172" y="0"/>
                </a:lnTo>
                <a:lnTo>
                  <a:pt x="1233377" y="14176"/>
                </a:lnTo>
                <a:lnTo>
                  <a:pt x="1205023" y="184297"/>
                </a:lnTo>
                <a:lnTo>
                  <a:pt x="1162493" y="375683"/>
                </a:lnTo>
                <a:lnTo>
                  <a:pt x="1134140" y="467832"/>
                </a:lnTo>
                <a:lnTo>
                  <a:pt x="1091609" y="637953"/>
                </a:lnTo>
                <a:lnTo>
                  <a:pt x="1070344" y="857693"/>
                </a:lnTo>
                <a:lnTo>
                  <a:pt x="1063256" y="1027813"/>
                </a:lnTo>
                <a:lnTo>
                  <a:pt x="1041991" y="1219200"/>
                </a:lnTo>
                <a:lnTo>
                  <a:pt x="1006549" y="1375144"/>
                </a:lnTo>
                <a:lnTo>
                  <a:pt x="999461" y="1545265"/>
                </a:lnTo>
                <a:lnTo>
                  <a:pt x="978196" y="1807534"/>
                </a:lnTo>
                <a:lnTo>
                  <a:pt x="935665" y="1935125"/>
                </a:lnTo>
                <a:lnTo>
                  <a:pt x="850605" y="2126511"/>
                </a:lnTo>
                <a:lnTo>
                  <a:pt x="786809" y="2289544"/>
                </a:lnTo>
                <a:lnTo>
                  <a:pt x="701749" y="2622697"/>
                </a:lnTo>
                <a:lnTo>
                  <a:pt x="694661" y="2658139"/>
                </a:lnTo>
                <a:lnTo>
                  <a:pt x="503275" y="2962939"/>
                </a:lnTo>
                <a:lnTo>
                  <a:pt x="361507" y="3189767"/>
                </a:lnTo>
                <a:lnTo>
                  <a:pt x="198475" y="3416595"/>
                </a:lnTo>
                <a:lnTo>
                  <a:pt x="99237" y="3572539"/>
                </a:lnTo>
                <a:lnTo>
                  <a:pt x="0" y="3685953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2880F57-382D-478B-93EF-366D80073F03}"/>
              </a:ext>
            </a:extLst>
          </p:cNvPr>
          <p:cNvSpPr/>
          <p:nvPr/>
        </p:nvSpPr>
        <p:spPr>
          <a:xfrm>
            <a:off x="-149149" y="1700504"/>
            <a:ext cx="2497105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tx1"/>
                </a:solidFill>
              </a:rPr>
              <a:t>Select </a:t>
            </a:r>
            <a:r>
              <a:rPr lang="en-US" altLang="ja-JP" sz="3200" b="1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3200" b="1" dirty="0">
                <a:solidFill>
                  <a:schemeClr val="tx1"/>
                </a:solidFill>
                <a:sym typeface="Wingdings" panose="05000000000000000000" pitchFamily="2" charset="2"/>
              </a:rPr>
              <a:t>(1405)</a:t>
            </a:r>
            <a:r>
              <a:rPr lang="en-US" altLang="ja-JP" sz="3200" b="1" dirty="0" err="1">
                <a:solidFill>
                  <a:schemeClr val="tx1"/>
                </a:solidFill>
                <a:sym typeface="Wingdings" panose="05000000000000000000" pitchFamily="2" charset="2"/>
              </a:rPr>
              <a:t>pn</a:t>
            </a:r>
            <a:r>
              <a:rPr lang="en-US" altLang="ja-JP" sz="3200" b="1" dirty="0">
                <a:solidFill>
                  <a:schemeClr val="tx1"/>
                </a:solidFill>
                <a:sym typeface="Wingdings" panose="05000000000000000000" pitchFamily="2" charset="2"/>
              </a:rPr>
              <a:t> final state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299BCC-5EF9-4BBB-B168-D7A407851A97}"/>
              </a:ext>
            </a:extLst>
          </p:cNvPr>
          <p:cNvSpPr txBox="1"/>
          <p:nvPr/>
        </p:nvSpPr>
        <p:spPr>
          <a:xfrm>
            <a:off x="30870" y="3423160"/>
            <a:ext cx="2247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Below </a:t>
            </a:r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kumimoji="1" lang="en-US" altLang="ja-JP" dirty="0"/>
              <a:t>(1520)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Small contribution from 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(1385) 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AD513C-3E35-449A-BF3F-F419F2C4F84F}"/>
              </a:ext>
            </a:extLst>
          </p:cNvPr>
          <p:cNvSpPr txBox="1"/>
          <p:nvPr/>
        </p:nvSpPr>
        <p:spPr>
          <a:xfrm>
            <a:off x="7333055" y="4149080"/>
            <a:ext cx="1911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non-resonant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BC78BD7-18F4-4E24-85D0-6416558867BB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732241" y="4980077"/>
            <a:ext cx="1556396" cy="3931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7190592-39C5-4E56-AF56-7A020206B574}"/>
              </a:ext>
            </a:extLst>
          </p:cNvPr>
          <p:cNvSpPr txBox="1"/>
          <p:nvPr/>
        </p:nvSpPr>
        <p:spPr>
          <a:xfrm>
            <a:off x="3923928" y="4587515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lang="en-US" altLang="ja-JP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74B4EA3-9D2D-49BE-AA99-7A1B3628F6D5}"/>
              </a:ext>
            </a:extLst>
          </p:cNvPr>
          <p:cNvCxnSpPr>
            <a:cxnSpLocks/>
          </p:cNvCxnSpPr>
          <p:nvPr/>
        </p:nvCxnSpPr>
        <p:spPr>
          <a:xfrm>
            <a:off x="1946042" y="2744924"/>
            <a:ext cx="2697966" cy="162048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5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2" y="872716"/>
            <a:ext cx="6036082" cy="579463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+mn-lt"/>
              </a:rPr>
              <a:t>IM(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r>
              <a:rPr lang="en-US" altLang="ja-JP" b="1" dirty="0"/>
              <a:t>) in</a:t>
            </a:r>
            <a:r>
              <a:rPr lang="en-US" altLang="ja-JP" b="1" dirty="0">
                <a:latin typeface="Symbol" panose="05050102010706020507" pitchFamily="18" charset="2"/>
              </a:rPr>
              <a:t> L</a:t>
            </a:r>
            <a:r>
              <a:rPr lang="en-US" altLang="ja-JP" b="1" dirty="0"/>
              <a:t>(1405)</a:t>
            </a:r>
            <a:r>
              <a:rPr lang="en-US" altLang="ja-JP" b="1" dirty="0" err="1"/>
              <a:t>pn</a:t>
            </a:r>
            <a:r>
              <a:rPr lang="en-US" altLang="ja-JP" b="1" dirty="0"/>
              <a:t> Final State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76215" y="1491962"/>
                <a:ext cx="1918602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5" y="1491962"/>
                <a:ext cx="1918602" cy="547907"/>
              </a:xfrm>
              <a:prstGeom prst="rect">
                <a:avLst/>
              </a:prstGeom>
              <a:blipFill>
                <a:blip r:embed="rId3"/>
                <a:stretch>
                  <a:fillRect l="-6667" t="-6667" r="-5079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/>
          <p:cNvSpPr>
            <a:spLocks/>
          </p:cNvSpPr>
          <p:nvPr/>
        </p:nvSpPr>
        <p:spPr bwMode="auto">
          <a:xfrm>
            <a:off x="4964083" y="5336608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60C85A-4A21-4399-BFC4-5412E1E81E11}"/>
              </a:ext>
            </a:extLst>
          </p:cNvPr>
          <p:cNvSpPr txBox="1"/>
          <p:nvPr/>
        </p:nvSpPr>
        <p:spPr>
          <a:xfrm rot="16200000">
            <a:off x="3858915" y="2521905"/>
            <a:ext cx="13013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Kpp</a:t>
            </a:r>
            <a:r>
              <a:rPr lang="en-US" altLang="ja-JP" sz="2800" b="1" dirty="0">
                <a:solidFill>
                  <a:srgbClr val="C00000"/>
                </a:solidFill>
              </a:rPr>
              <a:t>)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B506399-9767-4D29-BEE9-DCBF69D53C04}"/>
              </a:ext>
            </a:extLst>
          </p:cNvPr>
          <p:cNvCxnSpPr>
            <a:cxnSpLocks/>
          </p:cNvCxnSpPr>
          <p:nvPr/>
        </p:nvCxnSpPr>
        <p:spPr>
          <a:xfrm>
            <a:off x="4771184" y="2061705"/>
            <a:ext cx="5226" cy="3784738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7F2F42-9AA5-4976-BD09-5FF3999E79FC}"/>
              </a:ext>
            </a:extLst>
          </p:cNvPr>
          <p:cNvSpPr txBox="1"/>
          <p:nvPr/>
        </p:nvSpPr>
        <p:spPr>
          <a:xfrm>
            <a:off x="6120172" y="2204864"/>
            <a:ext cx="30231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QF </a:t>
            </a:r>
            <a:r>
              <a:rPr kumimoji="1" lang="en-US" altLang="ja-JP" sz="3200" b="1" u="sng" dirty="0">
                <a:latin typeface="Symbol" panose="05050102010706020507" pitchFamily="18" charset="2"/>
              </a:rPr>
              <a:t>L</a:t>
            </a:r>
            <a:r>
              <a:rPr kumimoji="1" lang="en-US" altLang="ja-JP" sz="3200" b="1" u="sng" dirty="0"/>
              <a:t>(1405):</a:t>
            </a:r>
          </a:p>
          <a:p>
            <a:pPr algn="ctr"/>
            <a:r>
              <a:rPr kumimoji="1" lang="en-US" altLang="ja-JP" sz="3200" b="1" u="sng" dirty="0"/>
              <a:t>dominant above the threshold</a:t>
            </a:r>
            <a:endParaRPr kumimoji="1" lang="ja-JP" altLang="en-US" sz="3200" b="1" u="sng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0FF5FB-A98F-4A30-B800-C9776E72ED0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299630" y="3774524"/>
            <a:ext cx="2332132" cy="74357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435AB4B-E1F3-4F7C-A836-01E3830D793C}"/>
              </a:ext>
            </a:extLst>
          </p:cNvPr>
          <p:cNvSpPr txBox="1"/>
          <p:nvPr/>
        </p:nvSpPr>
        <p:spPr>
          <a:xfrm>
            <a:off x="5616116" y="938068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右矢印 13">
            <a:extLst>
              <a:ext uri="{FF2B5EF4-FFF2-40B4-BE49-F238E27FC236}">
                <a16:creationId xmlns:a16="http://schemas.microsoft.com/office/drawing/2014/main" id="{3F955356-B7D3-4D6F-A499-CAE1C9BC1D83}"/>
              </a:ext>
            </a:extLst>
          </p:cNvPr>
          <p:cNvSpPr/>
          <p:nvPr/>
        </p:nvSpPr>
        <p:spPr>
          <a:xfrm rot="5400000">
            <a:off x="3879354" y="4090682"/>
            <a:ext cx="715040" cy="553883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FF00"/>
              </a:gs>
              <a:gs pos="100000">
                <a:srgbClr val="85C2FF"/>
              </a:gs>
              <a:gs pos="100000">
                <a:srgbClr val="C4D6EB"/>
              </a:gs>
              <a:gs pos="100000">
                <a:srgbClr val="AAD0DE"/>
              </a:gs>
              <a:gs pos="100000">
                <a:srgbClr val="EDE5F6"/>
              </a:gs>
              <a:gs pos="100000">
                <a:srgbClr val="ACCFF2"/>
              </a:gs>
              <a:gs pos="100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EB1E0F-E95A-4470-991B-3235F964A63C}"/>
              </a:ext>
            </a:extLst>
          </p:cNvPr>
          <p:cNvSpPr txBox="1"/>
          <p:nvPr/>
        </p:nvSpPr>
        <p:spPr>
          <a:xfrm>
            <a:off x="3666690" y="3681028"/>
            <a:ext cx="1049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“</a:t>
            </a:r>
            <a:r>
              <a:rPr kumimoji="1" lang="en-US" altLang="ja-JP" sz="1600" b="1" dirty="0" err="1"/>
              <a:t>Kpp</a:t>
            </a:r>
            <a:r>
              <a:rPr kumimoji="1" lang="en-US" altLang="ja-JP" sz="1600" b="1" dirty="0"/>
              <a:t>” ROI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818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42" y="872716"/>
            <a:ext cx="6036082" cy="579463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229CD0-D31E-4543-9006-D73B00FE97DA}"/>
              </a:ext>
            </a:extLst>
          </p:cNvPr>
          <p:cNvSpPr/>
          <p:nvPr/>
        </p:nvSpPr>
        <p:spPr>
          <a:xfrm>
            <a:off x="43289" y="2132856"/>
            <a:ext cx="3038172" cy="4223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+mn-lt"/>
              </a:rPr>
              <a:t>IM(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r>
              <a:rPr lang="en-US" altLang="ja-JP" b="1" dirty="0"/>
              <a:t>) in</a:t>
            </a:r>
            <a:r>
              <a:rPr lang="en-US" altLang="ja-JP" b="1" dirty="0">
                <a:latin typeface="Symbol" panose="05050102010706020507" pitchFamily="18" charset="2"/>
              </a:rPr>
              <a:t> L</a:t>
            </a:r>
            <a:r>
              <a:rPr lang="en-US" altLang="ja-JP" b="1" dirty="0"/>
              <a:t>(1405)</a:t>
            </a:r>
            <a:r>
              <a:rPr lang="en-US" altLang="ja-JP" b="1" dirty="0" err="1"/>
              <a:t>pn</a:t>
            </a:r>
            <a:r>
              <a:rPr lang="en-US" altLang="ja-JP" b="1" dirty="0"/>
              <a:t> Final State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76215" y="1491962"/>
                <a:ext cx="1918602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5" y="1491962"/>
                <a:ext cx="1918602" cy="547907"/>
              </a:xfrm>
              <a:prstGeom prst="rect">
                <a:avLst/>
              </a:prstGeom>
              <a:blipFill>
                <a:blip r:embed="rId3"/>
                <a:stretch>
                  <a:fillRect l="-6667" t="-6667" r="-5079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/>
          <p:cNvSpPr>
            <a:spLocks/>
          </p:cNvSpPr>
          <p:nvPr/>
        </p:nvSpPr>
        <p:spPr bwMode="auto">
          <a:xfrm>
            <a:off x="4964083" y="5336608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60C85A-4A21-4399-BFC4-5412E1E81E11}"/>
              </a:ext>
            </a:extLst>
          </p:cNvPr>
          <p:cNvSpPr txBox="1"/>
          <p:nvPr/>
        </p:nvSpPr>
        <p:spPr>
          <a:xfrm rot="16200000">
            <a:off x="3858915" y="2521905"/>
            <a:ext cx="13013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Kpp</a:t>
            </a:r>
            <a:r>
              <a:rPr lang="en-US" altLang="ja-JP" sz="2800" b="1" dirty="0">
                <a:solidFill>
                  <a:srgbClr val="C00000"/>
                </a:solidFill>
              </a:rPr>
              <a:t>)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B506399-9767-4D29-BEE9-DCBF69D53C04}"/>
              </a:ext>
            </a:extLst>
          </p:cNvPr>
          <p:cNvCxnSpPr>
            <a:cxnSpLocks/>
          </p:cNvCxnSpPr>
          <p:nvPr/>
        </p:nvCxnSpPr>
        <p:spPr>
          <a:xfrm>
            <a:off x="4771184" y="2061705"/>
            <a:ext cx="5226" cy="3784738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704B063-2422-4C49-BE4F-60006E9DF35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565470" y="2953272"/>
            <a:ext cx="2677268" cy="2042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A3D8B7A-6389-4CE4-9958-7A4E872E062E}"/>
              </a:ext>
            </a:extLst>
          </p:cNvPr>
          <p:cNvCxnSpPr>
            <a:cxnSpLocks/>
          </p:cNvCxnSpPr>
          <p:nvPr/>
        </p:nvCxnSpPr>
        <p:spPr>
          <a:xfrm>
            <a:off x="3659594" y="2061705"/>
            <a:ext cx="0" cy="3711424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C7D9021-07F8-4E6B-AB7B-8B2DBF3C8922}"/>
              </a:ext>
            </a:extLst>
          </p:cNvPr>
          <p:cNvSpPr txBox="1"/>
          <p:nvPr/>
        </p:nvSpPr>
        <p:spPr>
          <a:xfrm rot="16200000">
            <a:off x="2658441" y="2521906"/>
            <a:ext cx="13260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B05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00B05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>
                <a:solidFill>
                  <a:srgbClr val="00B050"/>
                </a:solidFill>
              </a:rPr>
              <a:t>p</a:t>
            </a:r>
            <a:r>
              <a:rPr lang="en-US" altLang="ja-JP" sz="2800" b="1" dirty="0">
                <a:solidFill>
                  <a:srgbClr val="00B050"/>
                </a:solidFill>
              </a:rPr>
              <a:t>)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E0A25CF-8CEF-4388-BA04-F62165FD2371}"/>
              </a:ext>
            </a:extLst>
          </p:cNvPr>
          <p:cNvSpPr txBox="1"/>
          <p:nvPr/>
        </p:nvSpPr>
        <p:spPr>
          <a:xfrm>
            <a:off x="-508" y="5000979"/>
            <a:ext cx="33843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i="1" dirty="0">
                <a:solidFill>
                  <a:srgbClr val="00B050"/>
                </a:solidFill>
              </a:rPr>
              <a:t>This will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 be due to phase-space limitation of</a:t>
            </a:r>
          </a:p>
          <a:p>
            <a:pPr algn="ctr"/>
            <a:r>
              <a:rPr kumimoji="1" lang="en-US" altLang="ja-JP" sz="2400" b="1" i="1" dirty="0">
                <a:solidFill>
                  <a:srgbClr val="00B050"/>
                </a:solidFill>
              </a:rPr>
              <a:t>“K</a:t>
            </a:r>
            <a:r>
              <a:rPr kumimoji="1" lang="en-US" altLang="ja-JP" sz="2400" b="1" i="1" baseline="30000" dirty="0">
                <a:solidFill>
                  <a:srgbClr val="00B050"/>
                </a:solidFill>
              </a:rPr>
              <a:t>-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pp”</a:t>
            </a:r>
            <a:r>
              <a:rPr kumimoji="1" lang="en-US" altLang="ja-JP" sz="2400" b="1" i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b="1" i="1" dirty="0" err="1">
                <a:solidFill>
                  <a:srgbClr val="00B05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2400" b="1" i="1" dirty="0" err="1">
                <a:solidFill>
                  <a:srgbClr val="00B050"/>
                </a:solidFill>
              </a:rPr>
              <a:t>N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 decay.</a:t>
            </a:r>
            <a:endParaRPr kumimoji="1" lang="ja-JP" altLang="en-US" sz="2400" b="1" i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5F80B3-F1D1-4531-A1C6-6C3486F7BA84}"/>
              </a:ext>
            </a:extLst>
          </p:cNvPr>
          <p:cNvSpPr txBox="1"/>
          <p:nvPr/>
        </p:nvSpPr>
        <p:spPr>
          <a:xfrm>
            <a:off x="-63901" y="2122275"/>
            <a:ext cx="325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statistically, 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NO significant structure</a:t>
            </a:r>
            <a:endParaRPr kumimoji="1" lang="ja-JP" alt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6D61CE-D8B5-4BB5-AB05-FE305775DB82}"/>
              </a:ext>
            </a:extLst>
          </p:cNvPr>
          <p:cNvSpPr txBox="1"/>
          <p:nvPr/>
        </p:nvSpPr>
        <p:spPr>
          <a:xfrm>
            <a:off x="149773" y="3276277"/>
            <a:ext cx="29719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“</a:t>
            </a:r>
            <a:r>
              <a:rPr lang="en-US" altLang="ja-JP" sz="2400" b="1" dirty="0" err="1"/>
              <a:t>Kpp</a:t>
            </a:r>
            <a:r>
              <a:rPr lang="en-US" altLang="ja-JP" sz="2400" b="1" dirty="0"/>
              <a:t>”</a:t>
            </a:r>
            <a:r>
              <a:rPr lang="en-US" altLang="ja-JP" sz="2400" b="1" dirty="0">
                <a:sym typeface="Wingdings" panose="05000000000000000000" pitchFamily="2" charset="2"/>
              </a:rPr>
              <a:t></a:t>
            </a:r>
            <a:r>
              <a:rPr lang="en-US" altLang="ja-JP" sz="2400" b="1" dirty="0" err="1">
                <a:latin typeface="Symbol" panose="05050102010706020507" pitchFamily="18" charset="2"/>
              </a:rPr>
              <a:t>pS</a:t>
            </a:r>
            <a:r>
              <a:rPr lang="en-US" altLang="ja-JP" sz="2400" b="1" dirty="0" err="1"/>
              <a:t>N</a:t>
            </a:r>
            <a:r>
              <a:rPr lang="en-US" altLang="ja-JP" sz="2400" b="1" dirty="0"/>
              <a:t> </a:t>
            </a:r>
            <a:r>
              <a:rPr lang="en-US" altLang="ja-JP" sz="2400" b="1" dirty="0" err="1"/>
              <a:t>mesonic</a:t>
            </a:r>
            <a:r>
              <a:rPr lang="en-US" altLang="ja-JP" sz="2400" b="1" dirty="0"/>
              <a:t> decay is theoretically expected to be the dominant channel</a:t>
            </a:r>
            <a:endParaRPr kumimoji="1" lang="ja-JP" altLang="en-US" sz="2400" b="1" dirty="0"/>
          </a:p>
        </p:txBody>
      </p:sp>
      <p:sp>
        <p:nvSpPr>
          <p:cNvPr id="22" name="右矢印 13">
            <a:extLst>
              <a:ext uri="{FF2B5EF4-FFF2-40B4-BE49-F238E27FC236}">
                <a16:creationId xmlns:a16="http://schemas.microsoft.com/office/drawing/2014/main" id="{3F955356-B7D3-4D6F-A499-CAE1C9BC1D83}"/>
              </a:ext>
            </a:extLst>
          </p:cNvPr>
          <p:cNvSpPr/>
          <p:nvPr/>
        </p:nvSpPr>
        <p:spPr>
          <a:xfrm rot="5400000">
            <a:off x="3879354" y="4090682"/>
            <a:ext cx="715040" cy="553883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FF00"/>
              </a:gs>
              <a:gs pos="100000">
                <a:srgbClr val="85C2FF"/>
              </a:gs>
              <a:gs pos="100000">
                <a:srgbClr val="C4D6EB"/>
              </a:gs>
              <a:gs pos="100000">
                <a:srgbClr val="AAD0DE"/>
              </a:gs>
              <a:gs pos="100000">
                <a:srgbClr val="EDE5F6"/>
              </a:gs>
              <a:gs pos="100000">
                <a:srgbClr val="ACCFF2"/>
              </a:gs>
              <a:gs pos="100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EB1E0F-E95A-4470-991B-3235F964A63C}"/>
              </a:ext>
            </a:extLst>
          </p:cNvPr>
          <p:cNvSpPr txBox="1"/>
          <p:nvPr/>
        </p:nvSpPr>
        <p:spPr>
          <a:xfrm>
            <a:off x="3666690" y="3681028"/>
            <a:ext cx="1049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“</a:t>
            </a:r>
            <a:r>
              <a:rPr kumimoji="1" lang="en-US" altLang="ja-JP" sz="1600" b="1" dirty="0" err="1"/>
              <a:t>Kpp</a:t>
            </a:r>
            <a:r>
              <a:rPr kumimoji="1" lang="en-US" altLang="ja-JP" sz="1600" b="1" dirty="0"/>
              <a:t>” ROI</a:t>
            </a:r>
            <a:endParaRPr kumimoji="1" lang="ja-JP" altLang="en-US" sz="1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0DBA48C-63F7-4A70-810A-B29C046600C5}"/>
              </a:ext>
            </a:extLst>
          </p:cNvPr>
          <p:cNvSpPr txBox="1"/>
          <p:nvPr/>
        </p:nvSpPr>
        <p:spPr>
          <a:xfrm>
            <a:off x="6120172" y="2204864"/>
            <a:ext cx="30231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QF </a:t>
            </a:r>
            <a:r>
              <a:rPr kumimoji="1" lang="en-US" altLang="ja-JP" sz="3200" b="1" u="sng" dirty="0">
                <a:latin typeface="Symbol" panose="05050102010706020507" pitchFamily="18" charset="2"/>
              </a:rPr>
              <a:t>L</a:t>
            </a:r>
            <a:r>
              <a:rPr kumimoji="1" lang="en-US" altLang="ja-JP" sz="3200" b="1" u="sng" dirty="0"/>
              <a:t>(1405):</a:t>
            </a:r>
          </a:p>
          <a:p>
            <a:pPr algn="ctr"/>
            <a:r>
              <a:rPr kumimoji="1" lang="en-US" altLang="ja-JP" sz="3200" b="1" u="sng" dirty="0"/>
              <a:t>dominant above the threshold</a:t>
            </a:r>
            <a:endParaRPr kumimoji="1" lang="ja-JP" altLang="en-US" sz="3200" b="1" u="sng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D41D7D4-C7DD-4762-A841-CF634648C199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5299630" y="3774524"/>
            <a:ext cx="2332132" cy="74357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B7AA316-A1C7-458B-B55E-A301671584B7}"/>
              </a:ext>
            </a:extLst>
          </p:cNvPr>
          <p:cNvSpPr txBox="1"/>
          <p:nvPr/>
        </p:nvSpPr>
        <p:spPr>
          <a:xfrm>
            <a:off x="5616116" y="938068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lang="en-US" altLang="ja-JP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42577F7-7230-4A82-89FC-2D2CFF61F694}"/>
              </a:ext>
            </a:extLst>
          </p:cNvPr>
          <p:cNvCxnSpPr/>
          <p:nvPr/>
        </p:nvCxnSpPr>
        <p:spPr>
          <a:xfrm>
            <a:off x="3743908" y="5121188"/>
            <a:ext cx="936104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7B3539-774C-489C-8038-3D8B51B083D2}"/>
              </a:ext>
            </a:extLst>
          </p:cNvPr>
          <p:cNvCxnSpPr/>
          <p:nvPr/>
        </p:nvCxnSpPr>
        <p:spPr>
          <a:xfrm flipV="1">
            <a:off x="2987824" y="5193196"/>
            <a:ext cx="1188132" cy="5400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/>
          </p:cNvSpPr>
          <p:nvPr/>
        </p:nvSpPr>
        <p:spPr bwMode="auto">
          <a:xfrm>
            <a:off x="5286909" y="1485945"/>
            <a:ext cx="34615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2575" bIns="0" anchor="ctr">
            <a:spAutoFit/>
          </a:bodyPr>
          <a:lstStyle/>
          <a:p>
            <a:pPr marL="42097"/>
            <a:r>
              <a:rPr lang="en-US" altLang="ja-JP" sz="1400" dirty="0" err="1">
                <a:ea typeface="ＭＳ Ｐゴシック" pitchFamily="50" charset="-128"/>
                <a:sym typeface="Verdana Bold" charset="0"/>
              </a:rPr>
              <a:t>Y.Akaishi</a:t>
            </a:r>
            <a:r>
              <a:rPr lang="en-US" altLang="ja-JP" sz="1400" dirty="0">
                <a:ea typeface="ＭＳ Ｐゴシック" pitchFamily="50" charset="-128"/>
                <a:sym typeface="Verdana Bold" charset="0"/>
              </a:rPr>
              <a:t> and </a:t>
            </a:r>
            <a:r>
              <a:rPr lang="en-US" altLang="ja-JP" sz="1400" dirty="0" err="1">
                <a:ea typeface="ＭＳ Ｐゴシック" pitchFamily="50" charset="-128"/>
                <a:sym typeface="Verdana Bold" charset="0"/>
              </a:rPr>
              <a:t>T.Yamazaki</a:t>
            </a:r>
            <a:r>
              <a:rPr lang="en-US" altLang="ja-JP" sz="1400" dirty="0">
                <a:ea typeface="ＭＳ Ｐゴシック" pitchFamily="50" charset="-128"/>
                <a:sym typeface="Verdana Bold" charset="0"/>
              </a:rPr>
              <a:t>, PRC65(2002)044005.</a:t>
            </a:r>
          </a:p>
          <a:p>
            <a:pPr marL="42097"/>
            <a:r>
              <a:rPr lang="en-US" altLang="ja-JP" sz="1400" dirty="0">
                <a:solidFill>
                  <a:schemeClr val="tx1"/>
                </a:solidFill>
                <a:ea typeface="ＭＳ Ｐゴシック" pitchFamily="50" charset="-128"/>
                <a:sym typeface="Verdana Bold" charset="0"/>
              </a:rPr>
              <a:t>A. Dote et al. PRC70(2004)044313. </a:t>
            </a:r>
            <a:r>
              <a:rPr lang="en-US" altLang="ja-JP" sz="1400" dirty="0">
                <a:ea typeface="ＭＳ Ｐゴシック" pitchFamily="50" charset="-128"/>
                <a:sym typeface="Verdana Bold" charset="0"/>
              </a:rPr>
              <a:t>etc.</a:t>
            </a:r>
            <a:endParaRPr lang="en-US" altLang="ja-JP" sz="1400" dirty="0">
              <a:solidFill>
                <a:schemeClr val="tx1"/>
              </a:solidFill>
              <a:ea typeface="ＭＳ Ｐゴシック" pitchFamily="50" charset="-128"/>
              <a:sym typeface="Verdana Bold" charset="0"/>
            </a:endParaRPr>
          </a:p>
        </p:txBody>
      </p:sp>
      <p:graphicFrame>
        <p:nvGraphicFramePr>
          <p:cNvPr id="10" name="Group 90"/>
          <p:cNvGraphicFramePr>
            <a:graphicFrameLocks noGrp="1"/>
          </p:cNvGraphicFramePr>
          <p:nvPr>
            <p:extLst/>
          </p:nvPr>
        </p:nvGraphicFramePr>
        <p:xfrm>
          <a:off x="251521" y="1570349"/>
          <a:ext cx="4541950" cy="2773109"/>
        </p:xfrm>
        <a:graphic>
          <a:graphicData uri="http://schemas.openxmlformats.org/drawingml/2006/table">
            <a:tbl>
              <a:tblPr/>
              <a:tblGrid>
                <a:gridCol w="151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Kaonic Nuclei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Width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ＭＳ Ｐゴシック" charset="-128"/>
                        </a:rPr>
                        <a:t>L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(1405) = K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</a:t>
                      </a:r>
                      <a:endParaRPr kumimoji="1" lang="en-US" altLang="ja-JP" sz="16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ppp</a:t>
                      </a:r>
                      <a:endParaRPr kumimoji="1" lang="en-US" altLang="ja-JP" sz="16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ppn</a:t>
                      </a:r>
                      <a:endParaRPr kumimoji="1" lang="en-US" altLang="ja-JP" sz="16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AE4D-DCF5-47ED-9AD0-C06F1B1C5461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078" name="Picture 6" descr="https://upload.wikimedia.org/wikipedia/commons/thumb/5/53/Binding_energy_curve_-_common_isotopes.svg/800px-Binding_energy_curve_-_common_isotopes.svg.png?1505957508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31" y="1947242"/>
            <a:ext cx="4005910" cy="26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580112" y="3146772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c.f. Nuclear Binding Energy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3459410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</a:rPr>
              <a:t>few MeV @ A = 2,3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pic>
        <p:nvPicPr>
          <p:cNvPr id="14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" y="4581128"/>
            <a:ext cx="8112714" cy="23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05667" y="872716"/>
            <a:ext cx="8342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Predicted from 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</a:t>
            </a:r>
            <a:r>
              <a:rPr lang="en-US" altLang="ja-JP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3200" b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I=0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1096367" y="-90264"/>
            <a:ext cx="6951267" cy="1143000"/>
          </a:xfrm>
        </p:spPr>
        <p:txBody>
          <a:bodyPr/>
          <a:lstStyle/>
          <a:p>
            <a:r>
              <a:rPr lang="en-US" altLang="ja-JP" b="1" dirty="0" err="1"/>
              <a:t>K</a:t>
            </a:r>
            <a:r>
              <a:rPr lang="en-US" altLang="ja-JP" b="1" baseline="30000" dirty="0" err="1"/>
              <a:t>bar</a:t>
            </a:r>
            <a:r>
              <a:rPr lang="en-US" altLang="ja-JP" b="1" dirty="0"/>
              <a:t>-Nuclear Bound State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096B5A-9CC9-4FF6-97A2-3E1F3A8F1736}"/>
              </a:ext>
            </a:extLst>
          </p:cNvPr>
          <p:cNvSpPr txBox="1"/>
          <p:nvPr/>
        </p:nvSpPr>
        <p:spPr>
          <a:xfrm>
            <a:off x="436753" y="5985284"/>
            <a:ext cx="751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new insight on </a:t>
            </a:r>
            <a:r>
              <a:rPr lang="en-US" altLang="ja-JP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media</a:t>
            </a:r>
            <a:endParaRPr lang="en-US" altLang="ja-JP" sz="2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8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448"/>
    </mc:Choice>
    <mc:Fallback xmlns="">
      <p:transition advTm="6544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831414-A1D0-4D95-B056-BAA7909A3B63}"/>
              </a:ext>
            </a:extLst>
          </p:cNvPr>
          <p:cNvGrpSpPr/>
          <p:nvPr/>
        </p:nvGrpSpPr>
        <p:grpSpPr>
          <a:xfrm>
            <a:off x="3360454" y="658697"/>
            <a:ext cx="6036082" cy="5794639"/>
            <a:chOff x="3360454" y="872716"/>
            <a:chExt cx="6036082" cy="5794639"/>
          </a:xfrm>
        </p:grpSpPr>
        <p:pic>
          <p:nvPicPr>
            <p:cNvPr id="13" name="コンテンツ プレースホルダ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54" y="872716"/>
              <a:ext cx="6036082" cy="57946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290627" y="1491962"/>
                  <a:ext cx="1918602" cy="54790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1" dirty="0">
                      <a:solidFill>
                        <a:schemeClr val="bg1"/>
                      </a:solidFill>
                    </a:rPr>
                    <a:t>IM(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800" b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2800" b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𝒑</m:t>
                      </m:r>
                    </m:oMath>
                  </a14:m>
                  <a:r>
                    <a:rPr kumimoji="1" lang="en-US" altLang="ja-JP" sz="2800" b="1" dirty="0">
                      <a:solidFill>
                        <a:schemeClr val="bg1"/>
                      </a:solidFill>
                    </a:rPr>
                    <a:t>)</a:t>
                  </a:r>
                  <a:endParaRPr kumimoji="1" lang="ja-JP" alt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627" y="1491962"/>
                  <a:ext cx="1918602" cy="547907"/>
                </a:xfrm>
                <a:prstGeom prst="rect">
                  <a:avLst/>
                </a:prstGeom>
                <a:blipFill>
                  <a:blip r:embed="rId4"/>
                  <a:stretch>
                    <a:fillRect l="-6667" t="-6667" r="-5079" b="-311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5"/>
            <p:cNvSpPr>
              <a:spLocks/>
            </p:cNvSpPr>
            <p:nvPr/>
          </p:nvSpPr>
          <p:spPr bwMode="auto">
            <a:xfrm>
              <a:off x="7390568" y="2776094"/>
              <a:ext cx="17617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9pPr>
            </a:lstStyle>
            <a:p>
              <a:pPr algn="ctr"/>
              <a:r>
                <a:rPr lang="en-US" altLang="ja-JP" sz="2800" i="1" dirty="0">
                  <a:ln w="18415" cmpd="sng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olid"/>
                  </a:ln>
                  <a:noFill/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preliminary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060C85A-4A21-4399-BFC4-5412E1E81E11}"/>
                </a:ext>
              </a:extLst>
            </p:cNvPr>
            <p:cNvSpPr txBox="1"/>
            <p:nvPr/>
          </p:nvSpPr>
          <p:spPr>
            <a:xfrm rot="16200000">
              <a:off x="5273327" y="2521905"/>
              <a:ext cx="13013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solidFill>
                    <a:srgbClr val="C00000"/>
                  </a:solidFill>
                </a:rPr>
                <a:t>M(</a:t>
              </a:r>
              <a:r>
                <a:rPr kumimoji="1" lang="en-US" altLang="ja-JP" sz="2800" b="1" dirty="0" err="1">
                  <a:solidFill>
                    <a:srgbClr val="C00000"/>
                  </a:solidFill>
                </a:rPr>
                <a:t>Kpp</a:t>
              </a:r>
              <a:r>
                <a:rPr lang="en-US" altLang="ja-JP" sz="2800" b="1" dirty="0">
                  <a:solidFill>
                    <a:srgbClr val="C00000"/>
                  </a:solidFill>
                </a:rPr>
                <a:t>)</a:t>
              </a:r>
              <a:endParaRPr kumimoji="1" lang="ja-JP" alt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B506399-9767-4D29-BEE9-DCBF69D53C04}"/>
                </a:ext>
              </a:extLst>
            </p:cNvPr>
            <p:cNvCxnSpPr>
              <a:cxnSpLocks/>
            </p:cNvCxnSpPr>
            <p:nvPr/>
          </p:nvCxnSpPr>
          <p:spPr>
            <a:xfrm>
              <a:off x="6185596" y="2061705"/>
              <a:ext cx="5226" cy="3784738"/>
            </a:xfrm>
            <a:prstGeom prst="line">
              <a:avLst/>
            </a:prstGeom>
            <a:ln w="635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A3D8B7A-6389-4CE4-9958-7A4E872E062E}"/>
                </a:ext>
              </a:extLst>
            </p:cNvPr>
            <p:cNvCxnSpPr>
              <a:cxnSpLocks/>
            </p:cNvCxnSpPr>
            <p:nvPr/>
          </p:nvCxnSpPr>
          <p:spPr>
            <a:xfrm>
              <a:off x="5074006" y="2061705"/>
              <a:ext cx="0" cy="3711424"/>
            </a:xfrm>
            <a:prstGeom prst="line">
              <a:avLst/>
            </a:prstGeom>
            <a:ln w="635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C7D9021-07F8-4E6B-AB7B-8B2DBF3C8922}"/>
                </a:ext>
              </a:extLst>
            </p:cNvPr>
            <p:cNvSpPr txBox="1"/>
            <p:nvPr/>
          </p:nvSpPr>
          <p:spPr>
            <a:xfrm rot="16200000">
              <a:off x="4072853" y="2521906"/>
              <a:ext cx="132600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solidFill>
                    <a:srgbClr val="00B050"/>
                  </a:solidFill>
                </a:rPr>
                <a:t>M(</a:t>
              </a:r>
              <a:r>
                <a:rPr kumimoji="1" lang="en-US" altLang="ja-JP" sz="2800" b="1" dirty="0" err="1">
                  <a:solidFill>
                    <a:srgbClr val="00B050"/>
                  </a:solidFill>
                  <a:latin typeface="Symbol" panose="05050102010706020507" pitchFamily="18" charset="2"/>
                </a:rPr>
                <a:t>pS</a:t>
              </a:r>
              <a:r>
                <a:rPr kumimoji="1" lang="en-US" altLang="ja-JP" sz="2800" b="1" dirty="0" err="1">
                  <a:solidFill>
                    <a:srgbClr val="00B050"/>
                  </a:solidFill>
                </a:rPr>
                <a:t>p</a:t>
              </a:r>
              <a:r>
                <a:rPr lang="en-US" altLang="ja-JP" sz="2800" b="1" dirty="0">
                  <a:solidFill>
                    <a:srgbClr val="00B050"/>
                  </a:solidFill>
                </a:rPr>
                <a:t>)</a:t>
              </a:r>
              <a:endParaRPr kumimoji="1" lang="ja-JP" alt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E435AB4B-E1F3-4F7C-A836-01E3830D793C}"/>
                </a:ext>
              </a:extLst>
            </p:cNvPr>
            <p:cNvSpPr txBox="1"/>
            <p:nvPr/>
          </p:nvSpPr>
          <p:spPr>
            <a:xfrm>
              <a:off x="7037301" y="2074467"/>
              <a:ext cx="17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L</a:t>
              </a: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(1405)</a:t>
              </a:r>
              <a:r>
                <a:rPr lang="en-US" altLang="ja-JP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pn</a:t>
              </a:r>
              <a:endPara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006DB927-F34F-49BE-B70C-263AE62A565E}"/>
                </a:ext>
              </a:extLst>
            </p:cNvPr>
            <p:cNvSpPr/>
            <p:nvPr/>
          </p:nvSpPr>
          <p:spPr>
            <a:xfrm>
              <a:off x="5482271" y="5110359"/>
              <a:ext cx="3321442" cy="681012"/>
            </a:xfrm>
            <a:custGeom>
              <a:avLst/>
              <a:gdLst>
                <a:gd name="connsiteX0" fmla="*/ 0 w 2242751"/>
                <a:gd name="connsiteY0" fmla="*/ 1011195 h 1013254"/>
                <a:gd name="connsiteX1" fmla="*/ 152400 w 2242751"/>
                <a:gd name="connsiteY1" fmla="*/ 881449 h 1013254"/>
                <a:gd name="connsiteX2" fmla="*/ 160638 w 2242751"/>
                <a:gd name="connsiteY2" fmla="*/ 864973 h 1013254"/>
                <a:gd name="connsiteX3" fmla="*/ 166816 w 2242751"/>
                <a:gd name="connsiteY3" fmla="*/ 858795 h 1013254"/>
                <a:gd name="connsiteX4" fmla="*/ 168876 w 2242751"/>
                <a:gd name="connsiteY4" fmla="*/ 854676 h 1013254"/>
                <a:gd name="connsiteX5" fmla="*/ 300681 w 2242751"/>
                <a:gd name="connsiteY5" fmla="*/ 558114 h 1013254"/>
                <a:gd name="connsiteX6" fmla="*/ 438665 w 2242751"/>
                <a:gd name="connsiteY6" fmla="*/ 158579 h 1013254"/>
                <a:gd name="connsiteX7" fmla="*/ 578708 w 2242751"/>
                <a:gd name="connsiteY7" fmla="*/ 35011 h 1013254"/>
                <a:gd name="connsiteX8" fmla="*/ 737286 w 2242751"/>
                <a:gd name="connsiteY8" fmla="*/ 4119 h 1013254"/>
                <a:gd name="connsiteX9" fmla="*/ 883508 w 2242751"/>
                <a:gd name="connsiteY9" fmla="*/ 0 h 1013254"/>
                <a:gd name="connsiteX10" fmla="*/ 1009135 w 2242751"/>
                <a:gd name="connsiteY10" fmla="*/ 47368 h 1013254"/>
                <a:gd name="connsiteX11" fmla="*/ 1159476 w 2242751"/>
                <a:gd name="connsiteY11" fmla="*/ 100914 h 1013254"/>
                <a:gd name="connsiteX12" fmla="*/ 1305697 w 2242751"/>
                <a:gd name="connsiteY12" fmla="*/ 133865 h 1013254"/>
                <a:gd name="connsiteX13" fmla="*/ 1443681 w 2242751"/>
                <a:gd name="connsiteY13" fmla="*/ 179173 h 1013254"/>
                <a:gd name="connsiteX14" fmla="*/ 1583724 w 2242751"/>
                <a:gd name="connsiteY14" fmla="*/ 212124 h 1013254"/>
                <a:gd name="connsiteX15" fmla="*/ 1734065 w 2242751"/>
                <a:gd name="connsiteY15" fmla="*/ 240957 h 1013254"/>
                <a:gd name="connsiteX16" fmla="*/ 1888524 w 2242751"/>
                <a:gd name="connsiteY16" fmla="*/ 275968 h 1013254"/>
                <a:gd name="connsiteX17" fmla="*/ 2020330 w 2242751"/>
                <a:gd name="connsiteY17" fmla="*/ 296562 h 1013254"/>
                <a:gd name="connsiteX18" fmla="*/ 2164492 w 2242751"/>
                <a:gd name="connsiteY18" fmla="*/ 333633 h 1013254"/>
                <a:gd name="connsiteX19" fmla="*/ 2242751 w 2242751"/>
                <a:gd name="connsiteY19" fmla="*/ 339811 h 1013254"/>
                <a:gd name="connsiteX20" fmla="*/ 2240692 w 2242751"/>
                <a:gd name="connsiteY20" fmla="*/ 1013254 h 1013254"/>
                <a:gd name="connsiteX21" fmla="*/ 0 w 2242751"/>
                <a:gd name="connsiteY21" fmla="*/ 1011195 h 10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2751" h="1013254">
                  <a:moveTo>
                    <a:pt x="0" y="1011195"/>
                  </a:moveTo>
                  <a:lnTo>
                    <a:pt x="152400" y="881449"/>
                  </a:lnTo>
                  <a:cubicBezTo>
                    <a:pt x="155146" y="875957"/>
                    <a:pt x="157341" y="870153"/>
                    <a:pt x="160638" y="864973"/>
                  </a:cubicBezTo>
                  <a:cubicBezTo>
                    <a:pt x="162202" y="862516"/>
                    <a:pt x="164997" y="861069"/>
                    <a:pt x="166816" y="858795"/>
                  </a:cubicBezTo>
                  <a:cubicBezTo>
                    <a:pt x="167775" y="857596"/>
                    <a:pt x="168189" y="856049"/>
                    <a:pt x="168876" y="854676"/>
                  </a:cubicBezTo>
                  <a:lnTo>
                    <a:pt x="300681" y="558114"/>
                  </a:lnTo>
                  <a:lnTo>
                    <a:pt x="438665" y="158579"/>
                  </a:lnTo>
                  <a:lnTo>
                    <a:pt x="578708" y="35011"/>
                  </a:lnTo>
                  <a:lnTo>
                    <a:pt x="737286" y="4119"/>
                  </a:lnTo>
                  <a:lnTo>
                    <a:pt x="883508" y="0"/>
                  </a:lnTo>
                  <a:lnTo>
                    <a:pt x="1009135" y="47368"/>
                  </a:lnTo>
                  <a:lnTo>
                    <a:pt x="1159476" y="100914"/>
                  </a:lnTo>
                  <a:lnTo>
                    <a:pt x="1305697" y="133865"/>
                  </a:lnTo>
                  <a:lnTo>
                    <a:pt x="1443681" y="179173"/>
                  </a:lnTo>
                  <a:lnTo>
                    <a:pt x="1583724" y="212124"/>
                  </a:lnTo>
                  <a:lnTo>
                    <a:pt x="1734065" y="240957"/>
                  </a:lnTo>
                  <a:lnTo>
                    <a:pt x="1888524" y="275968"/>
                  </a:lnTo>
                  <a:lnTo>
                    <a:pt x="2020330" y="296562"/>
                  </a:lnTo>
                  <a:lnTo>
                    <a:pt x="2164492" y="333633"/>
                  </a:lnTo>
                  <a:lnTo>
                    <a:pt x="2242751" y="339811"/>
                  </a:lnTo>
                  <a:cubicBezTo>
                    <a:pt x="2242065" y="564292"/>
                    <a:pt x="2241378" y="788773"/>
                    <a:pt x="2240692" y="1013254"/>
                  </a:cubicBezTo>
                  <a:lnTo>
                    <a:pt x="0" y="1011195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PS Limitation of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  <a:r>
              <a:rPr lang="en-US" altLang="ja-JP" b="1" dirty="0">
                <a:sym typeface="Wingdings" panose="05000000000000000000" pitchFamily="2" charset="2"/>
              </a:rPr>
              <a:t></a:t>
            </a:r>
            <a:r>
              <a:rPr lang="en-US" altLang="ja-JP" b="1" dirty="0" err="1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b="1" dirty="0" err="1">
                <a:sym typeface="Wingdings" panose="05000000000000000000" pitchFamily="2" charset="2"/>
              </a:rPr>
              <a:t>p</a:t>
            </a:r>
            <a:r>
              <a:rPr lang="en-US" altLang="ja-JP" b="1" dirty="0">
                <a:sym typeface="Wingdings" panose="05000000000000000000" pitchFamily="2" charset="2"/>
              </a:rPr>
              <a:t> Decay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EF35EE-72E2-44CA-8A73-60EDA29D4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" y="1808456"/>
            <a:ext cx="3593976" cy="345021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2E17B4-E1A0-4C13-AD1F-BA1C1CDEDE8A}"/>
              </a:ext>
            </a:extLst>
          </p:cNvPr>
          <p:cNvSpPr txBox="1"/>
          <p:nvPr/>
        </p:nvSpPr>
        <p:spPr>
          <a:xfrm>
            <a:off x="25675" y="5834618"/>
            <a:ext cx="295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>
                <a:solidFill>
                  <a:srgbClr val="0070C0"/>
                </a:solidFill>
              </a:rPr>
              <a:t>Kpp</a:t>
            </a:r>
            <a:r>
              <a:rPr kumimoji="1" lang="en-US" altLang="ja-JP" sz="2000" b="1" dirty="0">
                <a:solidFill>
                  <a:srgbClr val="0070C0"/>
                </a:solidFill>
              </a:rPr>
              <a:t> BW obtained with </a:t>
            </a:r>
            <a:r>
              <a:rPr kumimoji="1" lang="en-US" altLang="ja-JP" sz="20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>
                <a:solidFill>
                  <a:srgbClr val="0070C0"/>
                </a:solidFill>
              </a:rPr>
              <a:t>p</a:t>
            </a:r>
            <a:endParaRPr kumimoji="1" lang="en-US" altLang="ja-JP" sz="2000" b="1" dirty="0">
              <a:solidFill>
                <a:srgbClr val="0070C0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3550E68-3114-4EF3-BED6-9E42EBF55E1F}"/>
              </a:ext>
            </a:extLst>
          </p:cNvPr>
          <p:cNvCxnSpPr/>
          <p:nvPr/>
        </p:nvCxnSpPr>
        <p:spPr>
          <a:xfrm flipV="1">
            <a:off x="350738" y="4590269"/>
            <a:ext cx="464038" cy="9994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15B78C-645F-45A1-98C0-1D4BF7ED829C}"/>
              </a:ext>
            </a:extLst>
          </p:cNvPr>
          <p:cNvSpPr txBox="1"/>
          <p:nvPr/>
        </p:nvSpPr>
        <p:spPr>
          <a:xfrm>
            <a:off x="1430076" y="1398860"/>
            <a:ext cx="2383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Phase space of </a:t>
            </a:r>
            <a:r>
              <a:rPr lang="en-US" altLang="ja-JP" sz="2000" b="1" dirty="0" err="1">
                <a:latin typeface="Symbol" panose="05050102010706020507" pitchFamily="18" charset="2"/>
              </a:rPr>
              <a:t>pS</a:t>
            </a:r>
            <a:r>
              <a:rPr lang="en-US" altLang="ja-JP" sz="2000" b="1" dirty="0" err="1"/>
              <a:t>pn</a:t>
            </a:r>
            <a:endParaRPr kumimoji="1" lang="ja-JP" altLang="en-US" sz="2000" b="1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8529803-D4BB-45EF-A21F-59FEF28A5568}"/>
              </a:ext>
            </a:extLst>
          </p:cNvPr>
          <p:cNvCxnSpPr>
            <a:cxnSpLocks/>
          </p:cNvCxnSpPr>
          <p:nvPr/>
        </p:nvCxnSpPr>
        <p:spPr>
          <a:xfrm flipH="1">
            <a:off x="2888508" y="1827921"/>
            <a:ext cx="82263" cy="880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59DEAAC-76B2-464D-B50D-3F858F6A0DCE}"/>
              </a:ext>
            </a:extLst>
          </p:cNvPr>
          <p:cNvSpPr txBox="1"/>
          <p:nvPr/>
        </p:nvSpPr>
        <p:spPr>
          <a:xfrm>
            <a:off x="831476" y="5329706"/>
            <a:ext cx="287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[BW] * [phase space]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891B27D-FD34-4C42-B4E4-61FB72F7818B}"/>
              </a:ext>
            </a:extLst>
          </p:cNvPr>
          <p:cNvSpPr/>
          <p:nvPr/>
        </p:nvSpPr>
        <p:spPr>
          <a:xfrm>
            <a:off x="1021492" y="3904735"/>
            <a:ext cx="2242751" cy="1013254"/>
          </a:xfrm>
          <a:custGeom>
            <a:avLst/>
            <a:gdLst>
              <a:gd name="connsiteX0" fmla="*/ 0 w 2242751"/>
              <a:gd name="connsiteY0" fmla="*/ 1011195 h 1013254"/>
              <a:gd name="connsiteX1" fmla="*/ 152400 w 2242751"/>
              <a:gd name="connsiteY1" fmla="*/ 881449 h 1013254"/>
              <a:gd name="connsiteX2" fmla="*/ 160638 w 2242751"/>
              <a:gd name="connsiteY2" fmla="*/ 864973 h 1013254"/>
              <a:gd name="connsiteX3" fmla="*/ 166816 w 2242751"/>
              <a:gd name="connsiteY3" fmla="*/ 858795 h 1013254"/>
              <a:gd name="connsiteX4" fmla="*/ 168876 w 2242751"/>
              <a:gd name="connsiteY4" fmla="*/ 854676 h 1013254"/>
              <a:gd name="connsiteX5" fmla="*/ 300681 w 2242751"/>
              <a:gd name="connsiteY5" fmla="*/ 558114 h 1013254"/>
              <a:gd name="connsiteX6" fmla="*/ 438665 w 2242751"/>
              <a:gd name="connsiteY6" fmla="*/ 158579 h 1013254"/>
              <a:gd name="connsiteX7" fmla="*/ 578708 w 2242751"/>
              <a:gd name="connsiteY7" fmla="*/ 35011 h 1013254"/>
              <a:gd name="connsiteX8" fmla="*/ 737286 w 2242751"/>
              <a:gd name="connsiteY8" fmla="*/ 4119 h 1013254"/>
              <a:gd name="connsiteX9" fmla="*/ 883508 w 2242751"/>
              <a:gd name="connsiteY9" fmla="*/ 0 h 1013254"/>
              <a:gd name="connsiteX10" fmla="*/ 1009135 w 2242751"/>
              <a:gd name="connsiteY10" fmla="*/ 47368 h 1013254"/>
              <a:gd name="connsiteX11" fmla="*/ 1159476 w 2242751"/>
              <a:gd name="connsiteY11" fmla="*/ 100914 h 1013254"/>
              <a:gd name="connsiteX12" fmla="*/ 1305697 w 2242751"/>
              <a:gd name="connsiteY12" fmla="*/ 133865 h 1013254"/>
              <a:gd name="connsiteX13" fmla="*/ 1443681 w 2242751"/>
              <a:gd name="connsiteY13" fmla="*/ 179173 h 1013254"/>
              <a:gd name="connsiteX14" fmla="*/ 1583724 w 2242751"/>
              <a:gd name="connsiteY14" fmla="*/ 212124 h 1013254"/>
              <a:gd name="connsiteX15" fmla="*/ 1734065 w 2242751"/>
              <a:gd name="connsiteY15" fmla="*/ 240957 h 1013254"/>
              <a:gd name="connsiteX16" fmla="*/ 1888524 w 2242751"/>
              <a:gd name="connsiteY16" fmla="*/ 275968 h 1013254"/>
              <a:gd name="connsiteX17" fmla="*/ 2020330 w 2242751"/>
              <a:gd name="connsiteY17" fmla="*/ 296562 h 1013254"/>
              <a:gd name="connsiteX18" fmla="*/ 2164492 w 2242751"/>
              <a:gd name="connsiteY18" fmla="*/ 333633 h 1013254"/>
              <a:gd name="connsiteX19" fmla="*/ 2242751 w 2242751"/>
              <a:gd name="connsiteY19" fmla="*/ 339811 h 1013254"/>
              <a:gd name="connsiteX20" fmla="*/ 2240692 w 2242751"/>
              <a:gd name="connsiteY20" fmla="*/ 1013254 h 1013254"/>
              <a:gd name="connsiteX21" fmla="*/ 0 w 2242751"/>
              <a:gd name="connsiteY21" fmla="*/ 1011195 h 10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42751" h="1013254">
                <a:moveTo>
                  <a:pt x="0" y="1011195"/>
                </a:moveTo>
                <a:lnTo>
                  <a:pt x="152400" y="881449"/>
                </a:lnTo>
                <a:cubicBezTo>
                  <a:pt x="155146" y="875957"/>
                  <a:pt x="157341" y="870153"/>
                  <a:pt x="160638" y="864973"/>
                </a:cubicBezTo>
                <a:cubicBezTo>
                  <a:pt x="162202" y="862516"/>
                  <a:pt x="164997" y="861069"/>
                  <a:pt x="166816" y="858795"/>
                </a:cubicBezTo>
                <a:cubicBezTo>
                  <a:pt x="167775" y="857596"/>
                  <a:pt x="168189" y="856049"/>
                  <a:pt x="168876" y="854676"/>
                </a:cubicBezTo>
                <a:lnTo>
                  <a:pt x="300681" y="558114"/>
                </a:lnTo>
                <a:lnTo>
                  <a:pt x="438665" y="158579"/>
                </a:lnTo>
                <a:lnTo>
                  <a:pt x="578708" y="35011"/>
                </a:lnTo>
                <a:lnTo>
                  <a:pt x="737286" y="4119"/>
                </a:lnTo>
                <a:lnTo>
                  <a:pt x="883508" y="0"/>
                </a:lnTo>
                <a:lnTo>
                  <a:pt x="1009135" y="47368"/>
                </a:lnTo>
                <a:lnTo>
                  <a:pt x="1159476" y="100914"/>
                </a:lnTo>
                <a:lnTo>
                  <a:pt x="1305697" y="133865"/>
                </a:lnTo>
                <a:lnTo>
                  <a:pt x="1443681" y="179173"/>
                </a:lnTo>
                <a:lnTo>
                  <a:pt x="1583724" y="212124"/>
                </a:lnTo>
                <a:lnTo>
                  <a:pt x="1734065" y="240957"/>
                </a:lnTo>
                <a:lnTo>
                  <a:pt x="1888524" y="275968"/>
                </a:lnTo>
                <a:lnTo>
                  <a:pt x="2020330" y="296562"/>
                </a:lnTo>
                <a:lnTo>
                  <a:pt x="2164492" y="333633"/>
                </a:lnTo>
                <a:lnTo>
                  <a:pt x="2242751" y="339811"/>
                </a:lnTo>
                <a:cubicBezTo>
                  <a:pt x="2242065" y="564292"/>
                  <a:pt x="2241378" y="788773"/>
                  <a:pt x="2240692" y="1013254"/>
                </a:cubicBezTo>
                <a:lnTo>
                  <a:pt x="0" y="1011195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93B9CC0-27F2-42CE-ABCA-8AF96CACD6CC}"/>
              </a:ext>
            </a:extLst>
          </p:cNvPr>
          <p:cNvCxnSpPr/>
          <p:nvPr/>
        </p:nvCxnSpPr>
        <p:spPr>
          <a:xfrm flipV="1">
            <a:off x="1691680" y="4409549"/>
            <a:ext cx="405616" cy="89165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34F7C70-1FE3-4B17-9DC7-C0C089E01D4A}"/>
              </a:ext>
            </a:extLst>
          </p:cNvPr>
          <p:cNvSpPr/>
          <p:nvPr/>
        </p:nvSpPr>
        <p:spPr>
          <a:xfrm>
            <a:off x="1097280" y="2184400"/>
            <a:ext cx="2148840" cy="2727960"/>
          </a:xfrm>
          <a:custGeom>
            <a:avLst/>
            <a:gdLst>
              <a:gd name="connsiteX0" fmla="*/ 2148840 w 2148840"/>
              <a:gd name="connsiteY0" fmla="*/ 0 h 2727960"/>
              <a:gd name="connsiteX1" fmla="*/ 1813560 w 2148840"/>
              <a:gd name="connsiteY1" fmla="*/ 584200 h 2727960"/>
              <a:gd name="connsiteX2" fmla="*/ 1442720 w 2148840"/>
              <a:gd name="connsiteY2" fmla="*/ 1214120 h 2727960"/>
              <a:gd name="connsiteX3" fmla="*/ 1092200 w 2148840"/>
              <a:gd name="connsiteY3" fmla="*/ 1762760 h 2727960"/>
              <a:gd name="connsiteX4" fmla="*/ 675640 w 2148840"/>
              <a:gd name="connsiteY4" fmla="*/ 2275840 h 2727960"/>
              <a:gd name="connsiteX5" fmla="*/ 259080 w 2148840"/>
              <a:gd name="connsiteY5" fmla="*/ 2606040 h 2727960"/>
              <a:gd name="connsiteX6" fmla="*/ 0 w 2148840"/>
              <a:gd name="connsiteY6" fmla="*/ 2727960 h 2727960"/>
              <a:gd name="connsiteX7" fmla="*/ 0 w 2148840"/>
              <a:gd name="connsiteY7" fmla="*/ 2727960 h 272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840" h="2727960">
                <a:moveTo>
                  <a:pt x="2148840" y="0"/>
                </a:moveTo>
                <a:cubicBezTo>
                  <a:pt x="2040043" y="190923"/>
                  <a:pt x="1931247" y="381847"/>
                  <a:pt x="1813560" y="584200"/>
                </a:cubicBezTo>
                <a:cubicBezTo>
                  <a:pt x="1695873" y="786553"/>
                  <a:pt x="1562947" y="1017693"/>
                  <a:pt x="1442720" y="1214120"/>
                </a:cubicBezTo>
                <a:cubicBezTo>
                  <a:pt x="1322493" y="1410547"/>
                  <a:pt x="1220047" y="1585807"/>
                  <a:pt x="1092200" y="1762760"/>
                </a:cubicBezTo>
                <a:cubicBezTo>
                  <a:pt x="964353" y="1939713"/>
                  <a:pt x="814493" y="2135293"/>
                  <a:pt x="675640" y="2275840"/>
                </a:cubicBezTo>
                <a:cubicBezTo>
                  <a:pt x="536787" y="2416387"/>
                  <a:pt x="371687" y="2530687"/>
                  <a:pt x="259080" y="2606040"/>
                </a:cubicBezTo>
                <a:cubicBezTo>
                  <a:pt x="146473" y="2681393"/>
                  <a:pt x="0" y="2727960"/>
                  <a:pt x="0" y="2727960"/>
                </a:cubicBezTo>
                <a:lnTo>
                  <a:pt x="0" y="27279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E19D52-AB39-4468-B3CD-8F71EAB734A5}"/>
              </a:ext>
            </a:extLst>
          </p:cNvPr>
          <p:cNvSpPr txBox="1"/>
          <p:nvPr/>
        </p:nvSpPr>
        <p:spPr>
          <a:xfrm>
            <a:off x="715337" y="6290156"/>
            <a:ext cx="7722819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</a:rPr>
              <a:t>“K</a:t>
            </a:r>
            <a:r>
              <a:rPr kumimoji="1" lang="en-US" altLang="ja-JP" sz="2800" b="1" baseline="30000" dirty="0">
                <a:solidFill>
                  <a:schemeClr val="bg1"/>
                </a:solidFill>
              </a:rPr>
              <a:t>-</a:t>
            </a:r>
            <a:r>
              <a:rPr kumimoji="1" lang="en-US" altLang="ja-JP" sz="2800" b="1" dirty="0">
                <a:solidFill>
                  <a:schemeClr val="bg1"/>
                </a:solidFill>
              </a:rPr>
              <a:t>pp” spectrum would be found as a tail structure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Comparison of 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pn</a:t>
            </a:r>
            <a:r>
              <a:rPr lang="en-US" altLang="ja-JP" b="1" dirty="0"/>
              <a:t> &amp; </a:t>
            </a:r>
            <a:r>
              <a:rPr kumimoji="1" lang="en-US" altLang="ja-JP" b="1" dirty="0">
                <a:latin typeface="Symbol" panose="05050102010706020507" pitchFamily="18" charset="2"/>
              </a:rPr>
              <a:t>L</a:t>
            </a:r>
            <a:r>
              <a:rPr kumimoji="1" lang="en-US" altLang="ja-JP" b="1" dirty="0">
                <a:latin typeface="+mn-lt"/>
              </a:rPr>
              <a:t>(1405)</a:t>
            </a:r>
            <a:r>
              <a:rPr kumimoji="1" lang="en-US" altLang="ja-JP" b="1" dirty="0" err="1"/>
              <a:t>pn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02148"/>
            <a:ext cx="6308178" cy="6055851"/>
          </a:xfrm>
          <a:prstGeom prst="rect">
            <a:avLst/>
          </a:prstGeom>
        </p:spPr>
      </p:pic>
      <p:sp>
        <p:nvSpPr>
          <p:cNvPr id="5" name="Rectangle 5"/>
          <p:cNvSpPr>
            <a:spLocks/>
          </p:cNvSpPr>
          <p:nvPr/>
        </p:nvSpPr>
        <p:spPr bwMode="auto">
          <a:xfrm rot="19417915">
            <a:off x="2250991" y="3876154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9812" y="4621160"/>
            <a:ext cx="9060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>
                <a:solidFill>
                  <a:srgbClr val="0070C0"/>
                </a:solidFill>
              </a:rPr>
              <a:t>pn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>
            <a:stCxn id="11" idx="2"/>
          </p:cNvCxnSpPr>
          <p:nvPr/>
        </p:nvCxnSpPr>
        <p:spPr>
          <a:xfrm>
            <a:off x="3332821" y="5205935"/>
            <a:ext cx="591107" cy="419309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6200000">
            <a:off x="3906533" y="2732754"/>
            <a:ext cx="13013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Kpp</a:t>
            </a:r>
            <a:r>
              <a:rPr lang="en-US" altLang="ja-JP" sz="2800" b="1" dirty="0">
                <a:solidFill>
                  <a:srgbClr val="C00000"/>
                </a:solidFill>
              </a:rPr>
              <a:t>)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4824028" y="2348880"/>
            <a:ext cx="0" cy="3708412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B0DF7B5-F776-44F8-A9C5-45EA88EA2FE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00092" y="3018440"/>
            <a:ext cx="1926918" cy="199473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4675CD-DE9A-4620-A5B0-910B8EBCAA02}"/>
              </a:ext>
            </a:extLst>
          </p:cNvPr>
          <p:cNvSpPr txBox="1"/>
          <p:nvPr/>
        </p:nvSpPr>
        <p:spPr>
          <a:xfrm>
            <a:off x="5509511" y="1448780"/>
            <a:ext cx="363499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u="sng" dirty="0"/>
              <a:t>Large CS of the </a:t>
            </a:r>
            <a:r>
              <a:rPr lang="en-US" altLang="ja-JP" sz="3200" b="1" u="sng" dirty="0">
                <a:latin typeface="Symbol" panose="05050102010706020507" pitchFamily="18" charset="2"/>
              </a:rPr>
              <a:t>L</a:t>
            </a:r>
            <a:r>
              <a:rPr lang="en-US" altLang="ja-JP" sz="3200" b="1" u="sng" dirty="0"/>
              <a:t>(1405)p compared to the “K</a:t>
            </a:r>
            <a:r>
              <a:rPr lang="en-US" altLang="ja-JP" sz="3200" b="1" u="sng" baseline="30000" dirty="0"/>
              <a:t>-</a:t>
            </a:r>
            <a:r>
              <a:rPr lang="en-US" altLang="ja-JP" sz="3200" b="1" u="sng" dirty="0"/>
              <a:t>pp”</a:t>
            </a:r>
            <a:r>
              <a:rPr lang="en-US" altLang="ja-JP" sz="3200" b="1" u="sng" dirty="0">
                <a:sym typeface="Wingdings" panose="05000000000000000000" pitchFamily="2" charset="2"/>
              </a:rPr>
              <a:t></a:t>
            </a:r>
            <a:r>
              <a:rPr lang="en-US" altLang="ja-JP" sz="3200" b="1" u="sng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3200" b="1" u="sng" dirty="0" err="1">
                <a:sym typeface="Wingdings" panose="05000000000000000000" pitchFamily="2" charset="2"/>
              </a:rPr>
              <a:t>p</a:t>
            </a:r>
            <a:endParaRPr lang="en-US" altLang="ja-JP" sz="3200" b="1" u="sng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7B44FC-7924-46BC-B0D1-3453427C0D75}"/>
              </a:ext>
            </a:extLst>
          </p:cNvPr>
          <p:cNvSpPr txBox="1"/>
          <p:nvPr/>
        </p:nvSpPr>
        <p:spPr>
          <a:xfrm>
            <a:off x="6508773" y="4257092"/>
            <a:ext cx="17716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/>
              <a:t>(1405)</a:t>
            </a:r>
            <a:r>
              <a:rPr kumimoji="1" lang="en-US" altLang="ja-JP" sz="2800" b="1" dirty="0" err="1"/>
              <a:t>pn</a:t>
            </a:r>
            <a:endParaRPr kumimoji="1" lang="ja-JP" altLang="en-US" sz="2800" b="1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92FFA16-959C-4524-A041-A4E6737E7DCD}"/>
              </a:ext>
            </a:extLst>
          </p:cNvPr>
          <p:cNvSpPr/>
          <p:nvPr/>
        </p:nvSpPr>
        <p:spPr>
          <a:xfrm>
            <a:off x="4716016" y="980728"/>
            <a:ext cx="2484257" cy="425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Comparison of 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pn</a:t>
            </a:r>
            <a:r>
              <a:rPr lang="en-US" altLang="ja-JP" b="1" dirty="0"/>
              <a:t> &amp; </a:t>
            </a:r>
            <a:r>
              <a:rPr kumimoji="1" lang="en-US" altLang="ja-JP" b="1" dirty="0">
                <a:latin typeface="Symbol" panose="05050102010706020507" pitchFamily="18" charset="2"/>
              </a:rPr>
              <a:t>L</a:t>
            </a:r>
            <a:r>
              <a:rPr kumimoji="1" lang="en-US" altLang="ja-JP" b="1" dirty="0">
                <a:latin typeface="+mn-lt"/>
              </a:rPr>
              <a:t>(1405)</a:t>
            </a:r>
            <a:r>
              <a:rPr kumimoji="1" lang="en-US" altLang="ja-JP" b="1" dirty="0" err="1"/>
              <a:t>pn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02148"/>
            <a:ext cx="6308178" cy="6055851"/>
          </a:xfrm>
          <a:prstGeom prst="rect">
            <a:avLst/>
          </a:prstGeom>
        </p:spPr>
      </p:pic>
      <p:sp>
        <p:nvSpPr>
          <p:cNvPr id="5" name="Rectangle 5"/>
          <p:cNvSpPr>
            <a:spLocks/>
          </p:cNvSpPr>
          <p:nvPr/>
        </p:nvSpPr>
        <p:spPr bwMode="auto">
          <a:xfrm rot="19417915">
            <a:off x="2250991" y="3876154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9812" y="4621160"/>
            <a:ext cx="9060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>
                <a:solidFill>
                  <a:srgbClr val="0070C0"/>
                </a:solidFill>
              </a:rPr>
              <a:t>pn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>
            <a:stCxn id="11" idx="2"/>
          </p:cNvCxnSpPr>
          <p:nvPr/>
        </p:nvCxnSpPr>
        <p:spPr>
          <a:xfrm>
            <a:off x="3332821" y="5205935"/>
            <a:ext cx="591107" cy="419309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6200000">
            <a:off x="3906533" y="2732754"/>
            <a:ext cx="13013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Kpp</a:t>
            </a:r>
            <a:r>
              <a:rPr lang="en-US" altLang="ja-JP" sz="2800" b="1" dirty="0">
                <a:solidFill>
                  <a:srgbClr val="C00000"/>
                </a:solidFill>
              </a:rPr>
              <a:t>)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4824028" y="2348880"/>
            <a:ext cx="0" cy="3708412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B0DF7B5-F776-44F8-A9C5-45EA88EA2FE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00092" y="3018440"/>
            <a:ext cx="1926918" cy="199473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4675CD-DE9A-4620-A5B0-910B8EBCAA02}"/>
              </a:ext>
            </a:extLst>
          </p:cNvPr>
          <p:cNvSpPr txBox="1"/>
          <p:nvPr/>
        </p:nvSpPr>
        <p:spPr>
          <a:xfrm>
            <a:off x="5509511" y="1448780"/>
            <a:ext cx="363499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u="sng" dirty="0"/>
              <a:t>Large CS of the </a:t>
            </a:r>
            <a:r>
              <a:rPr lang="en-US" altLang="ja-JP" sz="3200" b="1" u="sng" dirty="0">
                <a:latin typeface="Symbol" panose="05050102010706020507" pitchFamily="18" charset="2"/>
              </a:rPr>
              <a:t>L</a:t>
            </a:r>
            <a:r>
              <a:rPr lang="en-US" altLang="ja-JP" sz="3200" b="1" u="sng" dirty="0"/>
              <a:t>(1405)p compared to the “K</a:t>
            </a:r>
            <a:r>
              <a:rPr lang="en-US" altLang="ja-JP" sz="3200" b="1" u="sng" baseline="30000" dirty="0"/>
              <a:t>-</a:t>
            </a:r>
            <a:r>
              <a:rPr lang="en-US" altLang="ja-JP" sz="3200" b="1" u="sng" dirty="0"/>
              <a:t>pp”</a:t>
            </a:r>
            <a:r>
              <a:rPr lang="en-US" altLang="ja-JP" sz="3200" b="1" u="sng" dirty="0">
                <a:sym typeface="Wingdings" panose="05000000000000000000" pitchFamily="2" charset="2"/>
              </a:rPr>
              <a:t></a:t>
            </a:r>
            <a:r>
              <a:rPr lang="en-US" altLang="ja-JP" sz="3200" b="1" u="sng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3200" b="1" u="sng" dirty="0" err="1">
                <a:sym typeface="Wingdings" panose="05000000000000000000" pitchFamily="2" charset="2"/>
              </a:rPr>
              <a:t>p</a:t>
            </a:r>
            <a:endParaRPr lang="en-US" altLang="ja-JP" sz="3200" b="1" u="sng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7B44FC-7924-46BC-B0D1-3453427C0D75}"/>
              </a:ext>
            </a:extLst>
          </p:cNvPr>
          <p:cNvSpPr txBox="1"/>
          <p:nvPr/>
        </p:nvSpPr>
        <p:spPr>
          <a:xfrm>
            <a:off x="6508773" y="4257092"/>
            <a:ext cx="17716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/>
              <a:t>(1405)</a:t>
            </a:r>
            <a:r>
              <a:rPr kumimoji="1" lang="en-US" altLang="ja-JP" sz="2800" b="1" dirty="0" err="1"/>
              <a:t>pn</a:t>
            </a:r>
            <a:endParaRPr kumimoji="1" lang="ja-JP" altLang="en-US" sz="2800" b="1" dirty="0"/>
          </a:p>
        </p:txBody>
      </p:sp>
      <p:sp>
        <p:nvSpPr>
          <p:cNvPr id="18" name="角丸四角形 5">
            <a:extLst>
              <a:ext uri="{FF2B5EF4-FFF2-40B4-BE49-F238E27FC236}">
                <a16:creationId xmlns:a16="http://schemas.microsoft.com/office/drawing/2014/main" id="{40E7D738-BBDA-4A7E-A2EB-0E5C465FCA64}"/>
              </a:ext>
            </a:extLst>
          </p:cNvPr>
          <p:cNvSpPr/>
          <p:nvPr/>
        </p:nvSpPr>
        <p:spPr>
          <a:xfrm>
            <a:off x="-18510" y="812960"/>
            <a:ext cx="4338482" cy="3349716"/>
          </a:xfrm>
          <a:prstGeom prst="roundRect">
            <a:avLst>
              <a:gd name="adj" fmla="val 716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FC8E22B-53E2-4B69-9E8B-51FFA310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9" y="874789"/>
            <a:ext cx="4050161" cy="32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5F857B-E295-4E89-A986-28678348A540}"/>
              </a:ext>
            </a:extLst>
          </p:cNvPr>
          <p:cNvSpPr txBox="1"/>
          <p:nvPr/>
        </p:nvSpPr>
        <p:spPr>
          <a:xfrm>
            <a:off x="986719" y="1476242"/>
            <a:ext cx="3297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Yamazaki &amp; Akaishi, PRC76(2007)045201.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DDC6E36-4864-46FB-8EDC-6F157766F241}"/>
              </a:ext>
            </a:extLst>
          </p:cNvPr>
          <p:cNvSpPr/>
          <p:nvPr/>
        </p:nvSpPr>
        <p:spPr>
          <a:xfrm>
            <a:off x="4716016" y="980728"/>
            <a:ext cx="2484257" cy="425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35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02148"/>
            <a:ext cx="6308178" cy="605585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Comparison of 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pn</a:t>
            </a:r>
            <a:r>
              <a:rPr lang="en-US" altLang="ja-JP" b="1" dirty="0"/>
              <a:t> &amp; </a:t>
            </a:r>
            <a:r>
              <a:rPr kumimoji="1" lang="en-US" altLang="ja-JP" b="1" dirty="0">
                <a:latin typeface="Symbol" panose="05050102010706020507" pitchFamily="18" charset="2"/>
              </a:rPr>
              <a:t>L</a:t>
            </a:r>
            <a:r>
              <a:rPr kumimoji="1" lang="en-US" altLang="ja-JP" b="1" dirty="0">
                <a:latin typeface="+mn-lt"/>
              </a:rPr>
              <a:t>(1405)</a:t>
            </a:r>
            <a:r>
              <a:rPr kumimoji="1" lang="en-US" altLang="ja-JP" b="1" dirty="0" err="1"/>
              <a:t>pn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2528900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/>
              <a:t>(1405)</a:t>
            </a:r>
            <a:r>
              <a:rPr kumimoji="1" lang="en-US" altLang="ja-JP" sz="3200" b="1" dirty="0" err="1"/>
              <a:t>pn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9812" y="4621160"/>
            <a:ext cx="9060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>
                <a:solidFill>
                  <a:srgbClr val="0070C0"/>
                </a:solidFill>
              </a:rPr>
              <a:t>pn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>
            <a:stCxn id="11" idx="2"/>
          </p:cNvCxnSpPr>
          <p:nvPr/>
        </p:nvCxnSpPr>
        <p:spPr>
          <a:xfrm>
            <a:off x="3332821" y="5205935"/>
            <a:ext cx="591107" cy="419309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3906533" y="2732754"/>
            <a:ext cx="13013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Kpp</a:t>
            </a:r>
            <a:r>
              <a:rPr lang="en-US" altLang="ja-JP" sz="2800" b="1" dirty="0">
                <a:solidFill>
                  <a:srgbClr val="C00000"/>
                </a:solidFill>
              </a:rPr>
              <a:t>)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24031" y="5301208"/>
            <a:ext cx="4392485" cy="10156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 production is dominant</a:t>
            </a:r>
          </a:p>
          <a:p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mismatch is transferred to the proton)</a:t>
            </a:r>
            <a:endParaRPr kumimoji="1"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6EA9CC5C-28B9-4B77-AAAB-45EF11EAAD5A}"/>
              </a:ext>
            </a:extLst>
          </p:cNvPr>
          <p:cNvCxnSpPr/>
          <p:nvPr/>
        </p:nvCxnSpPr>
        <p:spPr>
          <a:xfrm>
            <a:off x="4824028" y="2348880"/>
            <a:ext cx="0" cy="3708412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矢印 6"/>
          <p:cNvSpPr/>
          <p:nvPr/>
        </p:nvSpPr>
        <p:spPr>
          <a:xfrm>
            <a:off x="4896036" y="3054691"/>
            <a:ext cx="3348372" cy="2196244"/>
          </a:xfrm>
          <a:prstGeom prst="rightArrow">
            <a:avLst/>
          </a:prstGeom>
          <a:solidFill>
            <a:srgbClr val="FF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24028" y="3992962"/>
                <a:ext cx="3280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̅"/>
                        <m:ctrlPr>
                          <a:rPr kumimoji="1" lang="ja-JP" alt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𝐊</m:t>
                        </m:r>
                        <m:r>
                          <a:rPr kumimoji="1"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kumimoji="1" lang="en-US" altLang="ja-JP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𝐩𝐩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𝐑</m:t>
                        </m:r>
                      </m:sub>
                    </m:sSub>
                    <m:r>
                      <a:rPr kumimoji="1" lang="en-US" altLang="ja-JP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kumimoji="1" lang="ja-JP" alt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“</a:t>
                </a:r>
                <a:r>
                  <a:rPr kumimoji="1" lang="en-US" altLang="ja-JP" sz="2800" b="1" dirty="0" err="1">
                    <a:solidFill>
                      <a:schemeClr val="bg1"/>
                    </a:solidFill>
                  </a:rPr>
                  <a:t>K</a:t>
                </a:r>
                <a:r>
                  <a:rPr kumimoji="1" lang="en-US" altLang="ja-JP" sz="2800" b="1" baseline="30000" dirty="0" err="1">
                    <a:solidFill>
                      <a:schemeClr val="bg1"/>
                    </a:solidFill>
                  </a:rPr>
                  <a:t>-</a:t>
                </a:r>
                <a:r>
                  <a:rPr kumimoji="1" lang="en-US" altLang="ja-JP" sz="2800" b="1" dirty="0" err="1">
                    <a:solidFill>
                      <a:schemeClr val="bg1"/>
                    </a:solidFill>
                  </a:rPr>
                  <a:t>p”+p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3992962"/>
                <a:ext cx="3280065" cy="523220"/>
              </a:xfrm>
              <a:prstGeom prst="rect">
                <a:avLst/>
              </a:prstGeom>
              <a:blipFill>
                <a:blip r:embed="rId4"/>
                <a:stretch>
                  <a:fillRect t="-10465" r="-2602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6450224" y="4365104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1600" i="1" dirty="0">
                <a:solidFill>
                  <a:schemeClr val="bg1"/>
                </a:solidFill>
              </a:rPr>
              <a:t>(1405)=“K</a:t>
            </a:r>
            <a:r>
              <a:rPr kumimoji="1" lang="en-US" altLang="ja-JP" sz="1600" i="1" baseline="30000" dirty="0">
                <a:solidFill>
                  <a:schemeClr val="bg1"/>
                </a:solidFill>
              </a:rPr>
              <a:t>-</a:t>
            </a:r>
            <a:r>
              <a:rPr kumimoji="1" lang="en-US" altLang="ja-JP" sz="1600" i="1" dirty="0">
                <a:solidFill>
                  <a:schemeClr val="bg1"/>
                </a:solidFill>
              </a:rPr>
              <a:t>p”</a:t>
            </a:r>
            <a:endParaRPr kumimoji="1" lang="ja-JP" altLang="en-US" sz="1600" i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40052" y="3609020"/>
            <a:ext cx="275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m</a:t>
            </a:r>
            <a:r>
              <a:rPr lang="en-US" altLang="ja-JP" sz="24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E</a:t>
            </a:r>
            <a:r>
              <a:rPr lang="en-US" altLang="ja-JP" sz="24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1" lang="ja-JP" altLang="en-US" sz="2400" b="1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4718C43F-2273-43B3-99AE-E8433E0A4866}"/>
              </a:ext>
            </a:extLst>
          </p:cNvPr>
          <p:cNvSpPr>
            <a:spLocks/>
          </p:cNvSpPr>
          <p:nvPr/>
        </p:nvSpPr>
        <p:spPr bwMode="auto">
          <a:xfrm rot="19417915">
            <a:off x="5284268" y="1677107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10" name="Rectangle 5">
            <a:extLst>
              <a:ext uri="{FF2B5EF4-FFF2-40B4-BE49-F238E27FC236}">
                <a16:creationId xmlns:a16="http://schemas.microsoft.com/office/drawing/2014/main" id="{83B289D7-5BD5-45BA-B467-59B41EF535D1}"/>
              </a:ext>
            </a:extLst>
          </p:cNvPr>
          <p:cNvSpPr>
            <a:spLocks/>
          </p:cNvSpPr>
          <p:nvPr/>
        </p:nvSpPr>
        <p:spPr bwMode="auto">
          <a:xfrm rot="19417915">
            <a:off x="2250991" y="3876154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6E88F90C-15E3-4080-AEFF-9DD3D046BD9A}"/>
              </a:ext>
            </a:extLst>
          </p:cNvPr>
          <p:cNvSpPr/>
          <p:nvPr/>
        </p:nvSpPr>
        <p:spPr>
          <a:xfrm>
            <a:off x="4716016" y="980728"/>
            <a:ext cx="2484257" cy="425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65F0CE1-20D0-4FCD-8993-E0AE0F3CF03A}"/>
              </a:ext>
            </a:extLst>
          </p:cNvPr>
          <p:cNvGrpSpPr/>
          <p:nvPr/>
        </p:nvGrpSpPr>
        <p:grpSpPr>
          <a:xfrm>
            <a:off x="7186123" y="162919"/>
            <a:ext cx="1850377" cy="3596442"/>
            <a:chOff x="7186123" y="162919"/>
            <a:chExt cx="1850377" cy="3596442"/>
          </a:xfrm>
        </p:grpSpPr>
        <p:grpSp>
          <p:nvGrpSpPr>
            <p:cNvPr id="132" name="グループ化 131"/>
            <p:cNvGrpSpPr/>
            <p:nvPr/>
          </p:nvGrpSpPr>
          <p:grpSpPr>
            <a:xfrm>
              <a:off x="7186123" y="162919"/>
              <a:ext cx="1850377" cy="3596442"/>
              <a:chOff x="7186123" y="162919"/>
              <a:chExt cx="1850377" cy="3596442"/>
            </a:xfrm>
          </p:grpSpPr>
          <p:grpSp>
            <p:nvGrpSpPr>
              <p:cNvPr id="52" name="グループ化 51"/>
              <p:cNvGrpSpPr/>
              <p:nvPr/>
            </p:nvGrpSpPr>
            <p:grpSpPr>
              <a:xfrm>
                <a:off x="7186123" y="162919"/>
                <a:ext cx="1850377" cy="3596442"/>
                <a:chOff x="6731948" y="1484784"/>
                <a:chExt cx="2304548" cy="4479183"/>
              </a:xfrm>
            </p:grpSpPr>
            <p:sp>
              <p:nvSpPr>
                <p:cNvPr id="53" name="正方形/長方形 52"/>
                <p:cNvSpPr/>
                <p:nvPr/>
              </p:nvSpPr>
              <p:spPr>
                <a:xfrm>
                  <a:off x="6731948" y="1484784"/>
                  <a:ext cx="2304548" cy="4429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4" name="グループ化 53"/>
                <p:cNvGrpSpPr/>
                <p:nvPr/>
              </p:nvGrpSpPr>
              <p:grpSpPr>
                <a:xfrm>
                  <a:off x="6731948" y="1487620"/>
                  <a:ext cx="2265506" cy="4476347"/>
                  <a:chOff x="6842998" y="1630210"/>
                  <a:chExt cx="2265506" cy="4476347"/>
                </a:xfrm>
              </p:grpSpPr>
              <p:grpSp>
                <p:nvGrpSpPr>
                  <p:cNvPr id="56" name="グループ化 55"/>
                  <p:cNvGrpSpPr/>
                  <p:nvPr/>
                </p:nvGrpSpPr>
                <p:grpSpPr>
                  <a:xfrm>
                    <a:off x="6842998" y="1630210"/>
                    <a:ext cx="2109105" cy="1042706"/>
                    <a:chOff x="1493658" y="971932"/>
                    <a:chExt cx="2109105" cy="1042706"/>
                  </a:xfrm>
                </p:grpSpPr>
                <p:sp>
                  <p:nvSpPr>
                    <p:cNvPr id="79" name="円/楕円 78"/>
                    <p:cNvSpPr/>
                    <p:nvPr/>
                  </p:nvSpPr>
                  <p:spPr>
                    <a:xfrm>
                      <a:off x="3208158" y="1355288"/>
                      <a:ext cx="357187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0" name="円/楕円 79"/>
                    <p:cNvSpPr/>
                    <p:nvPr/>
                  </p:nvSpPr>
                  <p:spPr>
                    <a:xfrm>
                      <a:off x="2993845" y="1498163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円/楕円 80"/>
                    <p:cNvSpPr/>
                    <p:nvPr/>
                  </p:nvSpPr>
                  <p:spPr>
                    <a:xfrm>
                      <a:off x="1707970" y="1426725"/>
                      <a:ext cx="214313" cy="21431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82" name="直線矢印コネクタ 81"/>
                    <p:cNvCxnSpPr/>
                    <p:nvPr/>
                  </p:nvCxnSpPr>
                  <p:spPr>
                    <a:xfrm>
                      <a:off x="1922283" y="1534675"/>
                      <a:ext cx="500062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3" name="テキスト ボックス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93658" y="1069538"/>
                      <a:ext cx="37542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K-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4" name="テキスト ボックス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3090" y="971932"/>
                      <a:ext cx="522900" cy="369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n-US" altLang="ja-JP" dirty="0">
                          <a:latin typeface="Calibri" pitchFamily="34" charset="0"/>
                        </a:rPr>
                        <a:t>He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5" name="テキスト ボックス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05306" y="1645306"/>
                      <a:ext cx="91877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1 GeV/c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6" name="円/楕円 85"/>
                    <p:cNvSpPr/>
                    <p:nvPr/>
                  </p:nvSpPr>
                  <p:spPr>
                    <a:xfrm>
                      <a:off x="3245575" y="1582744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7" name="グループ化 56"/>
                  <p:cNvGrpSpPr/>
                  <p:nvPr/>
                </p:nvGrpSpPr>
                <p:grpSpPr>
                  <a:xfrm>
                    <a:off x="7062929" y="4465803"/>
                    <a:ext cx="1893192" cy="1640754"/>
                    <a:chOff x="834591" y="3089814"/>
                    <a:chExt cx="1893192" cy="1640754"/>
                  </a:xfrm>
                </p:grpSpPr>
                <p:sp>
                  <p:nvSpPr>
                    <p:cNvPr id="70" name="円/楕円 69"/>
                    <p:cNvSpPr/>
                    <p:nvPr/>
                  </p:nvSpPr>
                  <p:spPr>
                    <a:xfrm>
                      <a:off x="1826889" y="3775047"/>
                      <a:ext cx="357188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71" name="直線矢印コネクタ 70"/>
                    <p:cNvCxnSpPr/>
                    <p:nvPr/>
                  </p:nvCxnSpPr>
                  <p:spPr>
                    <a:xfrm>
                      <a:off x="2193122" y="3952847"/>
                      <a:ext cx="53466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7089" y="3548034"/>
                      <a:ext cx="306388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n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" name="円/楕円 72"/>
                    <p:cNvSpPr/>
                    <p:nvPr/>
                  </p:nvSpPr>
                  <p:spPr>
                    <a:xfrm>
                      <a:off x="1278051" y="3493171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4" name="テキスト ボックス 96"/>
                    <p:cNvSpPr txBox="1"/>
                    <p:nvPr/>
                  </p:nvSpPr>
                  <p:spPr>
                    <a:xfrm>
                      <a:off x="1038964" y="4270584"/>
                      <a:ext cx="848894" cy="4599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b="1" i="1" dirty="0"/>
                        <a:t>“K</a:t>
                      </a:r>
                      <a:r>
                        <a:rPr lang="en-US" altLang="ja-JP" b="1" i="1" baseline="30000" dirty="0"/>
                        <a:t>-</a:t>
                      </a:r>
                      <a:r>
                        <a:rPr lang="en-US" altLang="ja-JP" b="1" i="1" dirty="0"/>
                        <a:t>p”</a:t>
                      </a:r>
                      <a:endParaRPr lang="ja-JP" altLang="en-US" b="1" i="1" baseline="-25000" dirty="0"/>
                    </a:p>
                  </p:txBody>
                </p:sp>
                <p:cxnSp>
                  <p:nvCxnSpPr>
                    <p:cNvPr id="75" name="直線矢印コネクタ 74"/>
                    <p:cNvCxnSpPr/>
                    <p:nvPr/>
                  </p:nvCxnSpPr>
                  <p:spPr>
                    <a:xfrm flipH="1" flipV="1">
                      <a:off x="941562" y="3431853"/>
                      <a:ext cx="324036" cy="17323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60245" y="3089814"/>
                      <a:ext cx="30649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p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78" name="直線矢印コネクタ 77"/>
                    <p:cNvCxnSpPr/>
                    <p:nvPr/>
                  </p:nvCxnSpPr>
                  <p:spPr>
                    <a:xfrm flipH="1">
                      <a:off x="834591" y="4247254"/>
                      <a:ext cx="452703" cy="22586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グループ化 57"/>
                  <p:cNvGrpSpPr/>
                  <p:nvPr/>
                </p:nvGrpSpPr>
                <p:grpSpPr>
                  <a:xfrm>
                    <a:off x="6954917" y="2986046"/>
                    <a:ext cx="2153587" cy="1208330"/>
                    <a:chOff x="5082709" y="897814"/>
                    <a:chExt cx="2153587" cy="1208330"/>
                  </a:xfrm>
                </p:grpSpPr>
                <p:sp>
                  <p:nvSpPr>
                    <p:cNvPr id="61" name="円/楕円 60"/>
                    <p:cNvSpPr/>
                    <p:nvPr/>
                  </p:nvSpPr>
                  <p:spPr>
                    <a:xfrm>
                      <a:off x="6303044" y="1434787"/>
                      <a:ext cx="357188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62" name="直線矢印コネクタ 61"/>
                    <p:cNvCxnSpPr/>
                    <p:nvPr/>
                  </p:nvCxnSpPr>
                  <p:spPr>
                    <a:xfrm>
                      <a:off x="6696236" y="1612587"/>
                      <a:ext cx="5400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69868" y="1207774"/>
                      <a:ext cx="306388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n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" name="円/楕円 63"/>
                    <p:cNvSpPr/>
                    <p:nvPr/>
                  </p:nvSpPr>
                  <p:spPr>
                    <a:xfrm>
                      <a:off x="5376754" y="1602655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5" name="テキスト ボックス 96"/>
                    <p:cNvSpPr txBox="1"/>
                    <p:nvPr/>
                  </p:nvSpPr>
                  <p:spPr>
                    <a:xfrm>
                      <a:off x="5082709" y="897814"/>
                      <a:ext cx="306494" cy="3693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/>
                        <a:t>p</a:t>
                      </a:r>
                      <a:endParaRPr lang="ja-JP" altLang="en-US" baseline="-25000" dirty="0"/>
                    </a:p>
                  </p:txBody>
                </p:sp>
                <p:sp>
                  <p:nvSpPr>
                    <p:cNvPr id="66" name="円/楕円 65"/>
                    <p:cNvSpPr/>
                    <p:nvPr/>
                  </p:nvSpPr>
                  <p:spPr>
                    <a:xfrm>
                      <a:off x="5229577" y="1307617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7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27905" y="1736812"/>
                      <a:ext cx="30649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p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68" name="直線矢印コネクタ 67"/>
                    <p:cNvCxnSpPr/>
                    <p:nvPr/>
                  </p:nvCxnSpPr>
                  <p:spPr>
                    <a:xfrm flipH="1">
                      <a:off x="5794230" y="1610999"/>
                      <a:ext cx="1885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" name="下矢印 58"/>
                  <p:cNvSpPr/>
                  <p:nvPr/>
                </p:nvSpPr>
                <p:spPr>
                  <a:xfrm>
                    <a:off x="7676604" y="2831784"/>
                    <a:ext cx="645826" cy="489204"/>
                  </a:xfrm>
                  <a:prstGeom prst="downArrow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60" name="下矢印 59"/>
                  <p:cNvSpPr/>
                  <p:nvPr/>
                </p:nvSpPr>
                <p:spPr>
                  <a:xfrm>
                    <a:off x="7676604" y="4199936"/>
                    <a:ext cx="645826" cy="489204"/>
                  </a:xfrm>
                  <a:prstGeom prst="downArrow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55" name="テキスト ボックス 34"/>
                <p:cNvSpPr txBox="1">
                  <a:spLocks noChangeArrowheads="1"/>
                </p:cNvSpPr>
                <p:nvPr/>
              </p:nvSpPr>
              <p:spPr bwMode="auto">
                <a:xfrm>
                  <a:off x="7560331" y="3067662"/>
                  <a:ext cx="647252" cy="459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latin typeface="Calibri" pitchFamily="34" charset="0"/>
                    </a:rPr>
                    <a:t>‘ K</a:t>
                  </a:r>
                  <a:r>
                    <a:rPr lang="en-US" altLang="ja-JP" baseline="30000" dirty="0">
                      <a:latin typeface="Calibri" pitchFamily="34" charset="0"/>
                    </a:rPr>
                    <a:t>-</a:t>
                  </a:r>
                  <a:r>
                    <a:rPr lang="en-US" altLang="ja-JP" dirty="0">
                      <a:latin typeface="Calibri" pitchFamily="34" charset="0"/>
                    </a:rPr>
                    <a:t>’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30" name="円/楕円 129"/>
              <p:cNvSpPr/>
              <p:nvPr/>
            </p:nvSpPr>
            <p:spPr>
              <a:xfrm>
                <a:off x="7741589" y="3160883"/>
                <a:ext cx="286795" cy="28679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7813445" y="3328931"/>
                <a:ext cx="172077" cy="17207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8" name="円/楕円 103">
              <a:extLst>
                <a:ext uri="{FF2B5EF4-FFF2-40B4-BE49-F238E27FC236}">
                  <a16:creationId xmlns:a16="http://schemas.microsoft.com/office/drawing/2014/main" id="{4A0D1EDD-47DD-4678-82E0-002FDBDB38C3}"/>
                </a:ext>
              </a:extLst>
            </p:cNvPr>
            <p:cNvSpPr/>
            <p:nvPr/>
          </p:nvSpPr>
          <p:spPr>
            <a:xfrm>
              <a:off x="8014290" y="1744755"/>
              <a:ext cx="172077" cy="1720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809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802148"/>
            <a:ext cx="6308178" cy="605585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Comparison of 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pn</a:t>
            </a:r>
            <a:r>
              <a:rPr lang="en-US" altLang="ja-JP" b="1" dirty="0"/>
              <a:t> &amp; </a:t>
            </a:r>
            <a:r>
              <a:rPr kumimoji="1" lang="en-US" altLang="ja-JP" b="1" dirty="0">
                <a:latin typeface="Symbol" panose="05050102010706020507" pitchFamily="18" charset="2"/>
              </a:rPr>
              <a:t>L</a:t>
            </a:r>
            <a:r>
              <a:rPr kumimoji="1" lang="en-US" altLang="ja-JP" b="1" dirty="0">
                <a:latin typeface="+mn-lt"/>
              </a:rPr>
              <a:t>(1405)</a:t>
            </a:r>
            <a:r>
              <a:rPr kumimoji="1" lang="en-US" altLang="ja-JP" b="1" dirty="0" err="1"/>
              <a:t>pn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2528900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/>
              <a:t>(1405)</a:t>
            </a:r>
            <a:r>
              <a:rPr kumimoji="1" lang="en-US" altLang="ja-JP" sz="3200" b="1" dirty="0" err="1"/>
              <a:t>pn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9812" y="4621160"/>
            <a:ext cx="9060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="1" dirty="0" err="1">
                <a:solidFill>
                  <a:srgbClr val="0070C0"/>
                </a:solidFill>
              </a:rPr>
              <a:t>pn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>
            <a:stCxn id="11" idx="2"/>
          </p:cNvCxnSpPr>
          <p:nvPr/>
        </p:nvCxnSpPr>
        <p:spPr>
          <a:xfrm>
            <a:off x="3332821" y="5205935"/>
            <a:ext cx="591107" cy="419309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6200000">
            <a:off x="3906533" y="2732754"/>
            <a:ext cx="13013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M(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Kpp</a:t>
            </a:r>
            <a:r>
              <a:rPr lang="en-US" altLang="ja-JP" sz="2800" b="1" dirty="0">
                <a:solidFill>
                  <a:srgbClr val="C00000"/>
                </a:solidFill>
              </a:rPr>
              <a:t>)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33" name="グループ化 132"/>
          <p:cNvGrpSpPr/>
          <p:nvPr/>
        </p:nvGrpSpPr>
        <p:grpSpPr>
          <a:xfrm>
            <a:off x="57328" y="165196"/>
            <a:ext cx="1850376" cy="3556886"/>
            <a:chOff x="57328" y="165196"/>
            <a:chExt cx="1850376" cy="3556886"/>
          </a:xfrm>
        </p:grpSpPr>
        <p:grpSp>
          <p:nvGrpSpPr>
            <p:cNvPr id="126" name="グループ化 125"/>
            <p:cNvGrpSpPr/>
            <p:nvPr/>
          </p:nvGrpSpPr>
          <p:grpSpPr>
            <a:xfrm>
              <a:off x="57328" y="165196"/>
              <a:ext cx="1850376" cy="3556886"/>
              <a:chOff x="0" y="165196"/>
              <a:chExt cx="1850376" cy="3556886"/>
            </a:xfrm>
          </p:grpSpPr>
          <p:grpSp>
            <p:nvGrpSpPr>
              <p:cNvPr id="87" name="グループ化 86"/>
              <p:cNvGrpSpPr/>
              <p:nvPr/>
            </p:nvGrpSpPr>
            <p:grpSpPr>
              <a:xfrm>
                <a:off x="0" y="165196"/>
                <a:ext cx="1850376" cy="3556886"/>
                <a:chOff x="6731948" y="1484784"/>
                <a:chExt cx="2304548" cy="4429918"/>
              </a:xfrm>
            </p:grpSpPr>
            <p:sp>
              <p:nvSpPr>
                <p:cNvPr id="88" name="正方形/長方形 87"/>
                <p:cNvSpPr/>
                <p:nvPr/>
              </p:nvSpPr>
              <p:spPr>
                <a:xfrm>
                  <a:off x="6731948" y="1484784"/>
                  <a:ext cx="2304548" cy="4429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9" name="グループ化 88"/>
                <p:cNvGrpSpPr/>
                <p:nvPr/>
              </p:nvGrpSpPr>
              <p:grpSpPr>
                <a:xfrm>
                  <a:off x="6731948" y="1487620"/>
                  <a:ext cx="2265506" cy="3878013"/>
                  <a:chOff x="6842998" y="1630210"/>
                  <a:chExt cx="2265506" cy="3878013"/>
                </a:xfrm>
              </p:grpSpPr>
              <p:grpSp>
                <p:nvGrpSpPr>
                  <p:cNvPr id="91" name="グループ化 90"/>
                  <p:cNvGrpSpPr/>
                  <p:nvPr/>
                </p:nvGrpSpPr>
                <p:grpSpPr>
                  <a:xfrm>
                    <a:off x="6842998" y="1630210"/>
                    <a:ext cx="2109105" cy="1042706"/>
                    <a:chOff x="1493658" y="971932"/>
                    <a:chExt cx="2109105" cy="1042706"/>
                  </a:xfrm>
                </p:grpSpPr>
                <p:sp>
                  <p:nvSpPr>
                    <p:cNvPr id="114" name="円/楕円 113"/>
                    <p:cNvSpPr/>
                    <p:nvPr/>
                  </p:nvSpPr>
                  <p:spPr>
                    <a:xfrm>
                      <a:off x="3208158" y="1355288"/>
                      <a:ext cx="357187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円/楕円 114"/>
                    <p:cNvSpPr/>
                    <p:nvPr/>
                  </p:nvSpPr>
                  <p:spPr>
                    <a:xfrm>
                      <a:off x="2993845" y="1498163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6" name="円/楕円 115"/>
                    <p:cNvSpPr/>
                    <p:nvPr/>
                  </p:nvSpPr>
                  <p:spPr>
                    <a:xfrm>
                      <a:off x="1707970" y="1426725"/>
                      <a:ext cx="214313" cy="21431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17" name="直線矢印コネクタ 116"/>
                    <p:cNvCxnSpPr/>
                    <p:nvPr/>
                  </p:nvCxnSpPr>
                  <p:spPr>
                    <a:xfrm>
                      <a:off x="1922283" y="1534675"/>
                      <a:ext cx="500062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8" name="テキスト ボックス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93658" y="1069538"/>
                      <a:ext cx="37542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K-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9" name="テキスト ボックス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3090" y="971932"/>
                      <a:ext cx="522900" cy="369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n-US" altLang="ja-JP" dirty="0">
                          <a:latin typeface="Calibri" pitchFamily="34" charset="0"/>
                        </a:rPr>
                        <a:t>He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0" name="テキスト ボックス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05306" y="1645306"/>
                      <a:ext cx="91877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1 GeV/c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21" name="円/楕円 120"/>
                    <p:cNvSpPr/>
                    <p:nvPr/>
                  </p:nvSpPr>
                  <p:spPr>
                    <a:xfrm>
                      <a:off x="3245575" y="1582744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92" name="グループ化 91"/>
                  <p:cNvGrpSpPr/>
                  <p:nvPr/>
                </p:nvGrpSpPr>
                <p:grpSpPr>
                  <a:xfrm>
                    <a:off x="6952786" y="4649355"/>
                    <a:ext cx="2003335" cy="858868"/>
                    <a:chOff x="724448" y="3273366"/>
                    <a:chExt cx="2003335" cy="858868"/>
                  </a:xfrm>
                </p:grpSpPr>
                <p:sp>
                  <p:nvSpPr>
                    <p:cNvPr id="105" name="円/楕円 104"/>
                    <p:cNvSpPr/>
                    <p:nvPr/>
                  </p:nvSpPr>
                  <p:spPr>
                    <a:xfrm>
                      <a:off x="1826889" y="3775047"/>
                      <a:ext cx="357188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06" name="直線矢印コネクタ 105"/>
                    <p:cNvCxnSpPr/>
                    <p:nvPr/>
                  </p:nvCxnSpPr>
                  <p:spPr>
                    <a:xfrm>
                      <a:off x="2193122" y="3952847"/>
                      <a:ext cx="53466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7089" y="3548034"/>
                      <a:ext cx="306388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n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12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4448" y="3273366"/>
                      <a:ext cx="1010608" cy="4599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b="1" i="1" dirty="0">
                          <a:latin typeface="Calibri" pitchFamily="34" charset="0"/>
                        </a:rPr>
                        <a:t>“K</a:t>
                      </a:r>
                      <a:r>
                        <a:rPr lang="en-US" altLang="ja-JP" b="1" i="1" baseline="30000" dirty="0">
                          <a:latin typeface="Calibri" pitchFamily="34" charset="0"/>
                        </a:rPr>
                        <a:t>-</a:t>
                      </a:r>
                      <a:r>
                        <a:rPr lang="en-US" altLang="ja-JP" b="1" i="1" dirty="0">
                          <a:latin typeface="Calibri" pitchFamily="34" charset="0"/>
                        </a:rPr>
                        <a:t>pp”</a:t>
                      </a:r>
                      <a:endParaRPr lang="ja-JP" altLang="en-US" b="1" i="1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93" name="グループ化 92"/>
                  <p:cNvGrpSpPr/>
                  <p:nvPr/>
                </p:nvGrpSpPr>
                <p:grpSpPr>
                  <a:xfrm>
                    <a:off x="6954917" y="2986046"/>
                    <a:ext cx="2153587" cy="1208330"/>
                    <a:chOff x="5082709" y="897814"/>
                    <a:chExt cx="2153587" cy="1208330"/>
                  </a:xfrm>
                </p:grpSpPr>
                <p:sp>
                  <p:nvSpPr>
                    <p:cNvPr id="96" name="円/楕円 95"/>
                    <p:cNvSpPr/>
                    <p:nvPr/>
                  </p:nvSpPr>
                  <p:spPr>
                    <a:xfrm>
                      <a:off x="6303044" y="1434787"/>
                      <a:ext cx="357188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97" name="直線矢印コネクタ 96"/>
                    <p:cNvCxnSpPr/>
                    <p:nvPr/>
                  </p:nvCxnSpPr>
                  <p:spPr>
                    <a:xfrm>
                      <a:off x="6696236" y="1612587"/>
                      <a:ext cx="5400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8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69868" y="1207774"/>
                      <a:ext cx="306388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n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9" name="円/楕円 98"/>
                    <p:cNvSpPr/>
                    <p:nvPr/>
                  </p:nvSpPr>
                  <p:spPr>
                    <a:xfrm>
                      <a:off x="5376754" y="1602655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テキスト ボックス 96"/>
                    <p:cNvSpPr txBox="1"/>
                    <p:nvPr/>
                  </p:nvSpPr>
                  <p:spPr>
                    <a:xfrm>
                      <a:off x="5082709" y="897814"/>
                      <a:ext cx="306494" cy="3693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/>
                        <a:t>p</a:t>
                      </a:r>
                      <a:endParaRPr lang="ja-JP" altLang="en-US" baseline="-25000" dirty="0"/>
                    </a:p>
                  </p:txBody>
                </p:sp>
                <p:sp>
                  <p:nvSpPr>
                    <p:cNvPr id="101" name="円/楕円 100"/>
                    <p:cNvSpPr/>
                    <p:nvPr/>
                  </p:nvSpPr>
                  <p:spPr>
                    <a:xfrm>
                      <a:off x="5229577" y="1307617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2" name="テキスト ボックス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27905" y="1736812"/>
                      <a:ext cx="30649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p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03" name="直線矢印コネクタ 102"/>
                    <p:cNvCxnSpPr/>
                    <p:nvPr/>
                  </p:nvCxnSpPr>
                  <p:spPr>
                    <a:xfrm flipH="1">
                      <a:off x="5794230" y="1610999"/>
                      <a:ext cx="1885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円/楕円 103"/>
                    <p:cNvSpPr/>
                    <p:nvPr/>
                  </p:nvSpPr>
                  <p:spPr>
                    <a:xfrm>
                      <a:off x="6003375" y="1486495"/>
                      <a:ext cx="214313" cy="214313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softEdge rad="2540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下矢印 93"/>
                  <p:cNvSpPr/>
                  <p:nvPr/>
                </p:nvSpPr>
                <p:spPr>
                  <a:xfrm>
                    <a:off x="7676604" y="2831784"/>
                    <a:ext cx="645826" cy="489204"/>
                  </a:xfrm>
                  <a:prstGeom prst="downArrow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95" name="下矢印 94"/>
                  <p:cNvSpPr/>
                  <p:nvPr/>
                </p:nvSpPr>
                <p:spPr>
                  <a:xfrm>
                    <a:off x="7676604" y="4199936"/>
                    <a:ext cx="645826" cy="489204"/>
                  </a:xfrm>
                  <a:prstGeom prst="downArrow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90" name="テキスト ボックス 34"/>
                <p:cNvSpPr txBox="1">
                  <a:spLocks noChangeArrowheads="1"/>
                </p:cNvSpPr>
                <p:nvPr/>
              </p:nvSpPr>
              <p:spPr bwMode="auto">
                <a:xfrm>
                  <a:off x="7493614" y="3116690"/>
                  <a:ext cx="581368" cy="459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latin typeface="Calibri" pitchFamily="34" charset="0"/>
                    </a:rPr>
                    <a:t>‘K</a:t>
                  </a:r>
                  <a:r>
                    <a:rPr lang="en-US" altLang="ja-JP" baseline="30000" dirty="0">
                      <a:latin typeface="Calibri" pitchFamily="34" charset="0"/>
                    </a:rPr>
                    <a:t>-</a:t>
                  </a:r>
                  <a:r>
                    <a:rPr lang="en-US" altLang="ja-JP" dirty="0">
                      <a:latin typeface="Calibri" pitchFamily="34" charset="0"/>
                    </a:rPr>
                    <a:t>’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4" name="直線矢印コネクタ 123"/>
              <p:cNvCxnSpPr/>
              <p:nvPr/>
            </p:nvCxnSpPr>
            <p:spPr>
              <a:xfrm flipH="1">
                <a:off x="20546" y="3161987"/>
                <a:ext cx="3030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円/楕円 126"/>
            <p:cNvSpPr/>
            <p:nvPr/>
          </p:nvSpPr>
          <p:spPr>
            <a:xfrm>
              <a:off x="432777" y="3106202"/>
              <a:ext cx="286795" cy="28679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431692" y="2947282"/>
              <a:ext cx="286795" cy="28679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503548" y="3115330"/>
              <a:ext cx="172077" cy="1720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824031" y="5301208"/>
            <a:ext cx="4392485" cy="10156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 production is dominant</a:t>
            </a:r>
          </a:p>
          <a:p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mismatch is transferred to the proton)</a:t>
            </a:r>
            <a:endParaRPr kumimoji="1"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7564" y="5301208"/>
            <a:ext cx="4070666" cy="4616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“K-pp” production is dominant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6EA9CC5C-28B9-4B77-AAAB-45EF11EAAD5A}"/>
              </a:ext>
            </a:extLst>
          </p:cNvPr>
          <p:cNvCxnSpPr/>
          <p:nvPr/>
        </p:nvCxnSpPr>
        <p:spPr>
          <a:xfrm>
            <a:off x="4824028" y="2348880"/>
            <a:ext cx="0" cy="3708412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矢印 6"/>
          <p:cNvSpPr/>
          <p:nvPr/>
        </p:nvSpPr>
        <p:spPr>
          <a:xfrm>
            <a:off x="4896036" y="3054691"/>
            <a:ext cx="3348372" cy="2196244"/>
          </a:xfrm>
          <a:prstGeom prst="rightArrow">
            <a:avLst/>
          </a:prstGeom>
          <a:solidFill>
            <a:srgbClr val="FF00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24028" y="3992962"/>
                <a:ext cx="3280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̅"/>
                        <m:ctrlPr>
                          <a:rPr kumimoji="1" lang="ja-JP" alt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𝐊</m:t>
                        </m:r>
                        <m:r>
                          <a:rPr kumimoji="1"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kumimoji="1" lang="en-US" altLang="ja-JP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𝐩𝐩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𝐑</m:t>
                        </m:r>
                      </m:sub>
                    </m:sSub>
                    <m:r>
                      <a:rPr kumimoji="1" lang="en-US" altLang="ja-JP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kumimoji="1" lang="ja-JP" alt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“</a:t>
                </a:r>
                <a:r>
                  <a:rPr kumimoji="1" lang="en-US" altLang="ja-JP" sz="2800" b="1" dirty="0" err="1">
                    <a:solidFill>
                      <a:schemeClr val="bg1"/>
                    </a:solidFill>
                  </a:rPr>
                  <a:t>K</a:t>
                </a:r>
                <a:r>
                  <a:rPr kumimoji="1" lang="en-US" altLang="ja-JP" sz="2800" b="1" baseline="30000" dirty="0" err="1">
                    <a:solidFill>
                      <a:schemeClr val="bg1"/>
                    </a:solidFill>
                  </a:rPr>
                  <a:t>-</a:t>
                </a:r>
                <a:r>
                  <a:rPr kumimoji="1" lang="en-US" altLang="ja-JP" sz="2800" b="1" dirty="0" err="1">
                    <a:solidFill>
                      <a:schemeClr val="bg1"/>
                    </a:solidFill>
                  </a:rPr>
                  <a:t>p”+p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3992962"/>
                <a:ext cx="3280065" cy="523220"/>
              </a:xfrm>
              <a:prstGeom prst="rect">
                <a:avLst/>
              </a:prstGeom>
              <a:blipFill>
                <a:blip r:embed="rId4"/>
                <a:stretch>
                  <a:fillRect t="-10465" r="-2602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6450224" y="4365104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1600" i="1" dirty="0">
                <a:solidFill>
                  <a:schemeClr val="bg1"/>
                </a:solidFill>
              </a:rPr>
              <a:t>(1405)=“K</a:t>
            </a:r>
            <a:r>
              <a:rPr kumimoji="1" lang="en-US" altLang="ja-JP" sz="1600" i="1" baseline="30000" dirty="0">
                <a:solidFill>
                  <a:schemeClr val="bg1"/>
                </a:solidFill>
              </a:rPr>
              <a:t>-</a:t>
            </a:r>
            <a:r>
              <a:rPr kumimoji="1" lang="en-US" altLang="ja-JP" sz="1600" i="1" dirty="0">
                <a:solidFill>
                  <a:schemeClr val="bg1"/>
                </a:solidFill>
              </a:rPr>
              <a:t>p”</a:t>
            </a:r>
            <a:endParaRPr kumimoji="1" lang="ja-JP" altLang="en-US" sz="1600" i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40052" y="3609020"/>
            <a:ext cx="275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m</a:t>
            </a:r>
            <a:r>
              <a:rPr lang="en-US" altLang="ja-JP" sz="24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E</a:t>
            </a:r>
            <a:r>
              <a:rPr lang="en-US" altLang="ja-JP" sz="24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ja-JP" altLang="en-US" sz="2400" b="1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sz="2400" b="1" i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右矢印 14"/>
          <p:cNvSpPr/>
          <p:nvPr/>
        </p:nvSpPr>
        <p:spPr>
          <a:xfrm rot="10800000">
            <a:off x="1403649" y="3054691"/>
            <a:ext cx="3348372" cy="2196244"/>
          </a:xfrm>
          <a:prstGeom prst="rightArrow">
            <a:avLst/>
          </a:prstGeom>
          <a:solidFill>
            <a:srgbClr val="0070C0">
              <a:alpha val="9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79712" y="3609020"/>
            <a:ext cx="274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1" lang="en-US" altLang="ja-JP" sz="24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-q</a:t>
            </a:r>
            <a:r>
              <a:rPr kumimoji="1"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intrinsic m</a:t>
            </a:r>
            <a:r>
              <a:rPr kumimoji="1" lang="en-US" altLang="ja-JP" sz="24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1" lang="ja-JP" altLang="en-US" sz="2400" b="1" i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687495" y="3969060"/>
                <a:ext cx="3100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acc>
                      <m:accPr>
                        <m:chr m:val="̅"/>
                        <m:ctrlPr>
                          <a:rPr kumimoji="1" lang="ja-JP" alt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𝐊</m:t>
                        </m:r>
                      </m:e>
                    </m:acc>
                    <m:r>
                      <a:rPr kumimoji="1" lang="en-US" altLang="ja-JP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ja-JP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𝐩𝐩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𝐑</m:t>
                        </m:r>
                      </m:sub>
                    </m:sSub>
                    <m:r>
                      <a:rPr kumimoji="1" lang="en-US" altLang="ja-JP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kumimoji="1" lang="ja-JP" alt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“K</a:t>
                </a:r>
                <a:r>
                  <a:rPr kumimoji="1" lang="en-US" altLang="ja-JP" sz="2800" b="1" baseline="30000" dirty="0">
                    <a:solidFill>
                      <a:schemeClr val="bg1"/>
                    </a:solidFill>
                  </a:rPr>
                  <a:t>-</a:t>
                </a:r>
                <a:r>
                  <a:rPr kumimoji="1" lang="en-US" altLang="ja-JP" sz="2800" b="1" dirty="0">
                    <a:solidFill>
                      <a:schemeClr val="bg1"/>
                    </a:solidFill>
                  </a:rPr>
                  <a:t>pp”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95" y="3969060"/>
                <a:ext cx="3100529" cy="523220"/>
              </a:xfrm>
              <a:prstGeom prst="rect">
                <a:avLst/>
              </a:prstGeom>
              <a:blipFill>
                <a:blip r:embed="rId5"/>
                <a:stretch>
                  <a:fillRect t="-10465" r="-275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5">
            <a:extLst>
              <a:ext uri="{FF2B5EF4-FFF2-40B4-BE49-F238E27FC236}">
                <a16:creationId xmlns:a16="http://schemas.microsoft.com/office/drawing/2014/main" id="{4718C43F-2273-43B3-99AE-E8433E0A4866}"/>
              </a:ext>
            </a:extLst>
          </p:cNvPr>
          <p:cNvSpPr>
            <a:spLocks/>
          </p:cNvSpPr>
          <p:nvPr/>
        </p:nvSpPr>
        <p:spPr bwMode="auto">
          <a:xfrm rot="19417915">
            <a:off x="5284268" y="1677107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10" name="四角形: 角を丸くする 109">
            <a:extLst>
              <a:ext uri="{FF2B5EF4-FFF2-40B4-BE49-F238E27FC236}">
                <a16:creationId xmlns:a16="http://schemas.microsoft.com/office/drawing/2014/main" id="{86FBECE8-84F0-4AF7-A1F7-187D5151C631}"/>
              </a:ext>
            </a:extLst>
          </p:cNvPr>
          <p:cNvSpPr/>
          <p:nvPr/>
        </p:nvSpPr>
        <p:spPr>
          <a:xfrm>
            <a:off x="4716016" y="980728"/>
            <a:ext cx="2484257" cy="425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249DD59F-E088-48CB-A2A6-C9BE3189B6AC}"/>
              </a:ext>
            </a:extLst>
          </p:cNvPr>
          <p:cNvGrpSpPr/>
          <p:nvPr/>
        </p:nvGrpSpPr>
        <p:grpSpPr>
          <a:xfrm>
            <a:off x="7186123" y="162919"/>
            <a:ext cx="1850377" cy="3596442"/>
            <a:chOff x="7186123" y="162919"/>
            <a:chExt cx="1850377" cy="3596442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47043851-92CA-48E0-AD6C-CAF87534BB6C}"/>
                </a:ext>
              </a:extLst>
            </p:cNvPr>
            <p:cNvGrpSpPr/>
            <p:nvPr/>
          </p:nvGrpSpPr>
          <p:grpSpPr>
            <a:xfrm>
              <a:off x="7186123" y="162919"/>
              <a:ext cx="1850377" cy="3596442"/>
              <a:chOff x="7186123" y="162919"/>
              <a:chExt cx="1850377" cy="3596442"/>
            </a:xfrm>
          </p:grpSpPr>
          <p:grpSp>
            <p:nvGrpSpPr>
              <p:cNvPr id="125" name="グループ化 124">
                <a:extLst>
                  <a:ext uri="{FF2B5EF4-FFF2-40B4-BE49-F238E27FC236}">
                    <a16:creationId xmlns:a16="http://schemas.microsoft.com/office/drawing/2014/main" id="{AD5F137D-104E-4546-B0F0-C4E7412C3BD3}"/>
                  </a:ext>
                </a:extLst>
              </p:cNvPr>
              <p:cNvGrpSpPr/>
              <p:nvPr/>
            </p:nvGrpSpPr>
            <p:grpSpPr>
              <a:xfrm>
                <a:off x="7186123" y="162919"/>
                <a:ext cx="1850377" cy="3596442"/>
                <a:chOff x="6731948" y="1484784"/>
                <a:chExt cx="2304548" cy="4479183"/>
              </a:xfrm>
            </p:grpSpPr>
            <p:sp>
              <p:nvSpPr>
                <p:cNvPr id="136" name="正方形/長方形 135">
                  <a:extLst>
                    <a:ext uri="{FF2B5EF4-FFF2-40B4-BE49-F238E27FC236}">
                      <a16:creationId xmlns:a16="http://schemas.microsoft.com/office/drawing/2014/main" id="{F34F17CE-4AA3-4D0B-BCB4-3A0C08167E56}"/>
                    </a:ext>
                  </a:extLst>
                </p:cNvPr>
                <p:cNvSpPr/>
                <p:nvPr/>
              </p:nvSpPr>
              <p:spPr>
                <a:xfrm>
                  <a:off x="6731948" y="1484784"/>
                  <a:ext cx="2304548" cy="4429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7" name="グループ化 136">
                  <a:extLst>
                    <a:ext uri="{FF2B5EF4-FFF2-40B4-BE49-F238E27FC236}">
                      <a16:creationId xmlns:a16="http://schemas.microsoft.com/office/drawing/2014/main" id="{28EE3720-E899-40D5-8BAA-C4A2F91E0223}"/>
                    </a:ext>
                  </a:extLst>
                </p:cNvPr>
                <p:cNvGrpSpPr/>
                <p:nvPr/>
              </p:nvGrpSpPr>
              <p:grpSpPr>
                <a:xfrm>
                  <a:off x="6731948" y="1487620"/>
                  <a:ext cx="2265506" cy="4476347"/>
                  <a:chOff x="6842998" y="1630210"/>
                  <a:chExt cx="2265506" cy="4476347"/>
                </a:xfrm>
              </p:grpSpPr>
              <p:grpSp>
                <p:nvGrpSpPr>
                  <p:cNvPr id="139" name="グループ化 138">
                    <a:extLst>
                      <a:ext uri="{FF2B5EF4-FFF2-40B4-BE49-F238E27FC236}">
                        <a16:creationId xmlns:a16="http://schemas.microsoft.com/office/drawing/2014/main" id="{33093F92-B863-4A63-A88B-DD0EB1AA4EA5}"/>
                      </a:ext>
                    </a:extLst>
                  </p:cNvPr>
                  <p:cNvGrpSpPr/>
                  <p:nvPr/>
                </p:nvGrpSpPr>
                <p:grpSpPr>
                  <a:xfrm>
                    <a:off x="6842998" y="1630210"/>
                    <a:ext cx="2109105" cy="1042706"/>
                    <a:chOff x="1493658" y="971932"/>
                    <a:chExt cx="2109105" cy="1042706"/>
                  </a:xfrm>
                </p:grpSpPr>
                <p:sp>
                  <p:nvSpPr>
                    <p:cNvPr id="160" name="円/楕円 78">
                      <a:extLst>
                        <a:ext uri="{FF2B5EF4-FFF2-40B4-BE49-F238E27FC236}">
                          <a16:creationId xmlns:a16="http://schemas.microsoft.com/office/drawing/2014/main" id="{0A86311C-3D17-4783-AED7-C062BDE8B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8158" y="1355288"/>
                      <a:ext cx="357187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円/楕円 79">
                      <a:extLst>
                        <a:ext uri="{FF2B5EF4-FFF2-40B4-BE49-F238E27FC236}">
                          <a16:creationId xmlns:a16="http://schemas.microsoft.com/office/drawing/2014/main" id="{12055628-C81F-4C19-8FBF-46D8BDEB4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3845" y="1498163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2" name="円/楕円 80">
                      <a:extLst>
                        <a:ext uri="{FF2B5EF4-FFF2-40B4-BE49-F238E27FC236}">
                          <a16:creationId xmlns:a16="http://schemas.microsoft.com/office/drawing/2014/main" id="{16F0274A-2EFD-425B-84C8-3263C1D30B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7970" y="1426725"/>
                      <a:ext cx="214313" cy="214313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63" name="直線矢印コネクタ 162">
                      <a:extLst>
                        <a:ext uri="{FF2B5EF4-FFF2-40B4-BE49-F238E27FC236}">
                          <a16:creationId xmlns:a16="http://schemas.microsoft.com/office/drawing/2014/main" id="{44589598-E856-4607-ABD7-41AC7A2985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22283" y="1534675"/>
                      <a:ext cx="500062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" name="テキスト ボックス 34">
                      <a:extLst>
                        <a:ext uri="{FF2B5EF4-FFF2-40B4-BE49-F238E27FC236}">
                          <a16:creationId xmlns:a16="http://schemas.microsoft.com/office/drawing/2014/main" id="{82F70D3F-ECA0-4E69-A6EB-6875A9EF971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93658" y="1069538"/>
                      <a:ext cx="37542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K-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" name="テキスト ボックス 34">
                      <a:extLst>
                        <a:ext uri="{FF2B5EF4-FFF2-40B4-BE49-F238E27FC236}">
                          <a16:creationId xmlns:a16="http://schemas.microsoft.com/office/drawing/2014/main" id="{6DC9AFE1-D025-4BDF-BC9A-03AE0A29FAC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3090" y="971932"/>
                      <a:ext cx="522900" cy="369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baseline="30000" dirty="0">
                          <a:latin typeface="Calibri" pitchFamily="34" charset="0"/>
                        </a:rPr>
                        <a:t>3</a:t>
                      </a:r>
                      <a:r>
                        <a:rPr lang="en-US" altLang="ja-JP" dirty="0">
                          <a:latin typeface="Calibri" pitchFamily="34" charset="0"/>
                        </a:rPr>
                        <a:t>He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6" name="テキスト ボックス 34">
                      <a:extLst>
                        <a:ext uri="{FF2B5EF4-FFF2-40B4-BE49-F238E27FC236}">
                          <a16:creationId xmlns:a16="http://schemas.microsoft.com/office/drawing/2014/main" id="{A665126A-531B-4EDA-AB12-6D0509070DD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05306" y="1645306"/>
                      <a:ext cx="918778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1 GeV/c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7" name="円/楕円 85">
                      <a:extLst>
                        <a:ext uri="{FF2B5EF4-FFF2-40B4-BE49-F238E27FC236}">
                          <a16:creationId xmlns:a16="http://schemas.microsoft.com/office/drawing/2014/main" id="{F864B10E-23AB-431D-870A-18C230A58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5575" y="1582744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40" name="グループ化 139">
                    <a:extLst>
                      <a:ext uri="{FF2B5EF4-FFF2-40B4-BE49-F238E27FC236}">
                        <a16:creationId xmlns:a16="http://schemas.microsoft.com/office/drawing/2014/main" id="{C3DF2D4F-2C5A-42FD-9E08-0BDF7AD1F1B3}"/>
                      </a:ext>
                    </a:extLst>
                  </p:cNvPr>
                  <p:cNvGrpSpPr/>
                  <p:nvPr/>
                </p:nvGrpSpPr>
                <p:grpSpPr>
                  <a:xfrm>
                    <a:off x="7062929" y="4465803"/>
                    <a:ext cx="1893192" cy="1640754"/>
                    <a:chOff x="834591" y="3089814"/>
                    <a:chExt cx="1893192" cy="1640754"/>
                  </a:xfrm>
                </p:grpSpPr>
                <p:sp>
                  <p:nvSpPr>
                    <p:cNvPr id="152" name="円/楕円 69">
                      <a:extLst>
                        <a:ext uri="{FF2B5EF4-FFF2-40B4-BE49-F238E27FC236}">
                          <a16:creationId xmlns:a16="http://schemas.microsoft.com/office/drawing/2014/main" id="{DE85162A-A2BF-4F95-924C-635727AAD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6889" y="3775047"/>
                      <a:ext cx="357188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53" name="直線矢印コネクタ 152">
                      <a:extLst>
                        <a:ext uri="{FF2B5EF4-FFF2-40B4-BE49-F238E27FC236}">
                          <a16:creationId xmlns:a16="http://schemas.microsoft.com/office/drawing/2014/main" id="{09B43B84-9816-4C11-A6EA-F4190DC894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93122" y="3952847"/>
                      <a:ext cx="534661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4" name="テキスト ボックス 35">
                      <a:extLst>
                        <a:ext uri="{FF2B5EF4-FFF2-40B4-BE49-F238E27FC236}">
                          <a16:creationId xmlns:a16="http://schemas.microsoft.com/office/drawing/2014/main" id="{60F0918A-7FD0-4966-95BC-936568021B3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7089" y="3548034"/>
                      <a:ext cx="306388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n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55" name="円/楕円 72">
                      <a:extLst>
                        <a:ext uri="{FF2B5EF4-FFF2-40B4-BE49-F238E27FC236}">
                          <a16:creationId xmlns:a16="http://schemas.microsoft.com/office/drawing/2014/main" id="{88E8F39B-FBD6-4BE2-9CC9-45844F30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8051" y="3493171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6" name="テキスト ボックス 96">
                      <a:extLst>
                        <a:ext uri="{FF2B5EF4-FFF2-40B4-BE49-F238E27FC236}">
                          <a16:creationId xmlns:a16="http://schemas.microsoft.com/office/drawing/2014/main" id="{25D13BAA-5A61-4969-920C-A42CD2038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964" y="4270584"/>
                      <a:ext cx="848894" cy="4599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b="1" i="1" dirty="0"/>
                        <a:t>“K</a:t>
                      </a:r>
                      <a:r>
                        <a:rPr lang="en-US" altLang="ja-JP" b="1" i="1" baseline="30000" dirty="0"/>
                        <a:t>-</a:t>
                      </a:r>
                      <a:r>
                        <a:rPr lang="en-US" altLang="ja-JP" b="1" i="1" dirty="0"/>
                        <a:t>p”</a:t>
                      </a:r>
                      <a:endParaRPr lang="ja-JP" altLang="en-US" b="1" i="1" baseline="-25000" dirty="0"/>
                    </a:p>
                  </p:txBody>
                </p:sp>
                <p:cxnSp>
                  <p:nvCxnSpPr>
                    <p:cNvPr id="157" name="直線矢印コネクタ 156">
                      <a:extLst>
                        <a:ext uri="{FF2B5EF4-FFF2-40B4-BE49-F238E27FC236}">
                          <a16:creationId xmlns:a16="http://schemas.microsoft.com/office/drawing/2014/main" id="{BE340590-5B09-4E7D-AE50-78BF7019BE0B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941562" y="3431853"/>
                      <a:ext cx="324036" cy="17323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8" name="テキスト ボックス 35">
                      <a:extLst>
                        <a:ext uri="{FF2B5EF4-FFF2-40B4-BE49-F238E27FC236}">
                          <a16:creationId xmlns:a16="http://schemas.microsoft.com/office/drawing/2014/main" id="{B5E150F5-F958-4456-8F5A-095559F413B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60245" y="3089814"/>
                      <a:ext cx="30649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p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59" name="直線矢印コネクタ 158">
                      <a:extLst>
                        <a:ext uri="{FF2B5EF4-FFF2-40B4-BE49-F238E27FC236}">
                          <a16:creationId xmlns:a16="http://schemas.microsoft.com/office/drawing/2014/main" id="{8F100789-FEDD-44E7-878F-74A83D0CC68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34591" y="4247254"/>
                      <a:ext cx="452703" cy="22586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グループ化 140">
                    <a:extLst>
                      <a:ext uri="{FF2B5EF4-FFF2-40B4-BE49-F238E27FC236}">
                        <a16:creationId xmlns:a16="http://schemas.microsoft.com/office/drawing/2014/main" id="{2953BD5A-4FB0-4EE4-AC6F-DEDA9391D7A0}"/>
                      </a:ext>
                    </a:extLst>
                  </p:cNvPr>
                  <p:cNvGrpSpPr/>
                  <p:nvPr/>
                </p:nvGrpSpPr>
                <p:grpSpPr>
                  <a:xfrm>
                    <a:off x="6954917" y="2986046"/>
                    <a:ext cx="2153587" cy="1208330"/>
                    <a:chOff x="5082709" y="897814"/>
                    <a:chExt cx="2153587" cy="1208330"/>
                  </a:xfrm>
                </p:grpSpPr>
                <p:sp>
                  <p:nvSpPr>
                    <p:cNvPr id="144" name="円/楕円 60">
                      <a:extLst>
                        <a:ext uri="{FF2B5EF4-FFF2-40B4-BE49-F238E27FC236}">
                          <a16:creationId xmlns:a16="http://schemas.microsoft.com/office/drawing/2014/main" id="{2E0568DD-5E4C-4689-B0FA-F4372CF8F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3044" y="1434787"/>
                      <a:ext cx="357188" cy="357187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45" name="直線矢印コネクタ 144">
                      <a:extLst>
                        <a:ext uri="{FF2B5EF4-FFF2-40B4-BE49-F238E27FC236}">
                          <a16:creationId xmlns:a16="http://schemas.microsoft.com/office/drawing/2014/main" id="{27035026-749A-47C9-A5BB-01BF342710F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696236" y="1612587"/>
                      <a:ext cx="54006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6" name="テキスト ボックス 35">
                      <a:extLst>
                        <a:ext uri="{FF2B5EF4-FFF2-40B4-BE49-F238E27FC236}">
                          <a16:creationId xmlns:a16="http://schemas.microsoft.com/office/drawing/2014/main" id="{4B6277C3-1466-4C0C-A261-FB3E41A6DF5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69868" y="1207774"/>
                      <a:ext cx="306388" cy="3698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n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7" name="円/楕円 63">
                      <a:extLst>
                        <a:ext uri="{FF2B5EF4-FFF2-40B4-BE49-F238E27FC236}">
                          <a16:creationId xmlns:a16="http://schemas.microsoft.com/office/drawing/2014/main" id="{1E8B1526-0F14-4B60-AFD0-2A2DBC008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76754" y="1602655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8" name="テキスト ボックス 96">
                      <a:extLst>
                        <a:ext uri="{FF2B5EF4-FFF2-40B4-BE49-F238E27FC236}">
                          <a16:creationId xmlns:a16="http://schemas.microsoft.com/office/drawing/2014/main" id="{16463F3B-470A-4B4A-9E22-0BC861E2FE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82709" y="897814"/>
                      <a:ext cx="306494" cy="3693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/>
                        <a:t>p</a:t>
                      </a:r>
                      <a:endParaRPr lang="ja-JP" altLang="en-US" baseline="-25000" dirty="0"/>
                    </a:p>
                  </p:txBody>
                </p:sp>
                <p:sp>
                  <p:nvSpPr>
                    <p:cNvPr id="149" name="円/楕円 65">
                      <a:extLst>
                        <a:ext uri="{FF2B5EF4-FFF2-40B4-BE49-F238E27FC236}">
                          <a16:creationId xmlns:a16="http://schemas.microsoft.com/office/drawing/2014/main" id="{1DB4C05D-2B4D-49DB-B4CC-AD07DFC79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9577" y="1307617"/>
                      <a:ext cx="357188" cy="35718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0" name="テキスト ボックス 35">
                      <a:extLst>
                        <a:ext uri="{FF2B5EF4-FFF2-40B4-BE49-F238E27FC236}">
                          <a16:creationId xmlns:a16="http://schemas.microsoft.com/office/drawing/2014/main" id="{92E0D0CE-2E4F-456D-9E32-E1E028507DF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27905" y="1736812"/>
                      <a:ext cx="30649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ja-JP" dirty="0">
                          <a:latin typeface="Calibri" pitchFamily="34" charset="0"/>
                        </a:rPr>
                        <a:t>p</a:t>
                      </a:r>
                      <a:endParaRPr lang="ja-JP" altLang="en-US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51" name="直線矢印コネクタ 150">
                      <a:extLst>
                        <a:ext uri="{FF2B5EF4-FFF2-40B4-BE49-F238E27FC236}">
                          <a16:creationId xmlns:a16="http://schemas.microsoft.com/office/drawing/2014/main" id="{F194427B-0691-4EAD-BB74-BC382A874F2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794230" y="1610999"/>
                      <a:ext cx="1885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2" name="下矢印 58">
                    <a:extLst>
                      <a:ext uri="{FF2B5EF4-FFF2-40B4-BE49-F238E27FC236}">
                        <a16:creationId xmlns:a16="http://schemas.microsoft.com/office/drawing/2014/main" id="{4A4186F9-3913-46A6-B7A5-7E7B20318392}"/>
                      </a:ext>
                    </a:extLst>
                  </p:cNvPr>
                  <p:cNvSpPr/>
                  <p:nvPr/>
                </p:nvSpPr>
                <p:spPr>
                  <a:xfrm>
                    <a:off x="7676604" y="2831784"/>
                    <a:ext cx="645826" cy="489204"/>
                  </a:xfrm>
                  <a:prstGeom prst="downArrow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43" name="下矢印 59">
                    <a:extLst>
                      <a:ext uri="{FF2B5EF4-FFF2-40B4-BE49-F238E27FC236}">
                        <a16:creationId xmlns:a16="http://schemas.microsoft.com/office/drawing/2014/main" id="{C8EAC734-6E25-4F5F-8A4D-89766F18B468}"/>
                      </a:ext>
                    </a:extLst>
                  </p:cNvPr>
                  <p:cNvSpPr/>
                  <p:nvPr/>
                </p:nvSpPr>
                <p:spPr>
                  <a:xfrm>
                    <a:off x="7676604" y="4199936"/>
                    <a:ext cx="645826" cy="489204"/>
                  </a:xfrm>
                  <a:prstGeom prst="downArrow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138" name="テキスト ボックス 34">
                  <a:extLst>
                    <a:ext uri="{FF2B5EF4-FFF2-40B4-BE49-F238E27FC236}">
                      <a16:creationId xmlns:a16="http://schemas.microsoft.com/office/drawing/2014/main" id="{3F0B8587-86E7-40A8-A78C-D8BE2CCFCD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0331" y="3067662"/>
                  <a:ext cx="647252" cy="4599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latin typeface="Calibri" pitchFamily="34" charset="0"/>
                    </a:rPr>
                    <a:t>‘ K</a:t>
                  </a:r>
                  <a:r>
                    <a:rPr lang="en-US" altLang="ja-JP" baseline="30000" dirty="0">
                      <a:latin typeface="Calibri" pitchFamily="34" charset="0"/>
                    </a:rPr>
                    <a:t>-</a:t>
                  </a:r>
                  <a:r>
                    <a:rPr lang="en-US" altLang="ja-JP" dirty="0">
                      <a:latin typeface="Calibri" pitchFamily="34" charset="0"/>
                    </a:rPr>
                    <a:t>’</a:t>
                  </a:r>
                  <a:endParaRPr lang="ja-JP" alt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34" name="円/楕円 129">
                <a:extLst>
                  <a:ext uri="{FF2B5EF4-FFF2-40B4-BE49-F238E27FC236}">
                    <a16:creationId xmlns:a16="http://schemas.microsoft.com/office/drawing/2014/main" id="{A541E052-3652-4F92-B030-B96648E20F87}"/>
                  </a:ext>
                </a:extLst>
              </p:cNvPr>
              <p:cNvSpPr/>
              <p:nvPr/>
            </p:nvSpPr>
            <p:spPr>
              <a:xfrm>
                <a:off x="7741589" y="3160883"/>
                <a:ext cx="286795" cy="28679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円/楕円 130">
                <a:extLst>
                  <a:ext uri="{FF2B5EF4-FFF2-40B4-BE49-F238E27FC236}">
                    <a16:creationId xmlns:a16="http://schemas.microsoft.com/office/drawing/2014/main" id="{04DEB4B1-0403-4575-A4A2-1EF611706592}"/>
                  </a:ext>
                </a:extLst>
              </p:cNvPr>
              <p:cNvSpPr/>
              <p:nvPr/>
            </p:nvSpPr>
            <p:spPr>
              <a:xfrm>
                <a:off x="7813445" y="3328931"/>
                <a:ext cx="172077" cy="17207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3" name="円/楕円 103">
              <a:extLst>
                <a:ext uri="{FF2B5EF4-FFF2-40B4-BE49-F238E27FC236}">
                  <a16:creationId xmlns:a16="http://schemas.microsoft.com/office/drawing/2014/main" id="{2A03F63D-07FF-4F58-91ED-129868E7D426}"/>
                </a:ext>
              </a:extLst>
            </p:cNvPr>
            <p:cNvSpPr/>
            <p:nvPr/>
          </p:nvSpPr>
          <p:spPr>
            <a:xfrm>
              <a:off x="8014290" y="1744755"/>
              <a:ext cx="172077" cy="1720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882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23" y="3895716"/>
            <a:ext cx="3317280" cy="29622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Summary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1088740"/>
            <a:ext cx="5981615" cy="5364596"/>
          </a:xfrm>
        </p:spPr>
        <p:txBody>
          <a:bodyPr>
            <a:normAutofit lnSpcReduction="10000"/>
          </a:bodyPr>
          <a:lstStyle/>
          <a:p>
            <a:r>
              <a:rPr lang="en-US" altLang="ja-JP" sz="3600" b="1" dirty="0">
                <a:sym typeface="Wingdings" panose="05000000000000000000" pitchFamily="2" charset="2"/>
              </a:rPr>
              <a:t>We observed the “K</a:t>
            </a:r>
            <a:r>
              <a:rPr lang="en-US" altLang="ja-JP" sz="3600" b="1" baseline="30000" dirty="0">
                <a:sym typeface="Wingdings" panose="05000000000000000000" pitchFamily="2" charset="2"/>
              </a:rPr>
              <a:t>-</a:t>
            </a:r>
            <a:r>
              <a:rPr lang="en-US" altLang="ja-JP" sz="3600" b="1" dirty="0">
                <a:sym typeface="Wingdings" panose="05000000000000000000" pitchFamily="2" charset="2"/>
              </a:rPr>
              <a:t>pp” bound state in </a:t>
            </a:r>
            <a:r>
              <a:rPr lang="en-US" altLang="ja-JP" sz="3600" b="1" baseline="30000" dirty="0">
                <a:sym typeface="Wingdings" panose="05000000000000000000" pitchFamily="2" charset="2"/>
              </a:rPr>
              <a:t>3</a:t>
            </a:r>
            <a:r>
              <a:rPr lang="en-US" altLang="ja-JP" sz="3600" b="1" dirty="0">
                <a:sym typeface="Wingdings" panose="05000000000000000000" pitchFamily="2" charset="2"/>
              </a:rPr>
              <a:t>He(K</a:t>
            </a:r>
            <a:r>
              <a:rPr lang="en-US" altLang="ja-JP" sz="3600" b="1" baseline="30000" dirty="0">
                <a:sym typeface="Wingdings" panose="05000000000000000000" pitchFamily="2" charset="2"/>
              </a:rPr>
              <a:t>-</a:t>
            </a:r>
            <a:r>
              <a:rPr lang="en-US" altLang="ja-JP" sz="3600" b="1" dirty="0">
                <a:sym typeface="Wingdings" panose="05000000000000000000" pitchFamily="2" charset="2"/>
              </a:rPr>
              <a:t>,</a:t>
            </a:r>
            <a:r>
              <a:rPr lang="en-US" altLang="ja-JP" sz="3600" b="1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3600" b="1" dirty="0" err="1">
                <a:sym typeface="Wingdings" panose="05000000000000000000" pitchFamily="2" charset="2"/>
              </a:rPr>
              <a:t>p</a:t>
            </a:r>
            <a:r>
              <a:rPr lang="en-US" altLang="ja-JP" sz="3600" b="1" dirty="0">
                <a:sym typeface="Wingdings" panose="05000000000000000000" pitchFamily="2" charset="2"/>
              </a:rPr>
              <a:t>)n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Binding energy: ~50 MeV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Width: ~100 MeV</a:t>
            </a:r>
          </a:p>
          <a:p>
            <a:endParaRPr lang="en-US" altLang="ja-JP" sz="3600" b="1" dirty="0"/>
          </a:p>
          <a:p>
            <a:endParaRPr lang="en-US" altLang="ja-JP" sz="1800" b="1" dirty="0"/>
          </a:p>
          <a:p>
            <a:r>
              <a:rPr lang="en-US" altLang="ja-JP" sz="3600" b="1" dirty="0"/>
              <a:t>We found large CS of the </a:t>
            </a:r>
            <a:r>
              <a:rPr lang="en-US" altLang="ja-JP" sz="3600" b="1" dirty="0">
                <a:latin typeface="Symbol" panose="05050102010706020507" pitchFamily="18" charset="2"/>
              </a:rPr>
              <a:t>L</a:t>
            </a:r>
            <a:r>
              <a:rPr lang="en-US" altLang="ja-JP" sz="3600" b="1" dirty="0"/>
              <a:t>(1405)p formation compared to the “K</a:t>
            </a:r>
            <a:r>
              <a:rPr lang="en-US" altLang="ja-JP" sz="3600" b="1" baseline="30000" dirty="0"/>
              <a:t>-</a:t>
            </a:r>
            <a:r>
              <a:rPr lang="en-US" altLang="ja-JP" sz="3600" b="1" dirty="0"/>
              <a:t>pp”</a:t>
            </a:r>
          </a:p>
          <a:p>
            <a:pPr lvl="1"/>
            <a:r>
              <a:rPr lang="en-US" altLang="ja-JP" sz="2400" dirty="0"/>
              <a:t>quite important information on the production mechanism of the “K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pp”</a:t>
            </a:r>
          </a:p>
          <a:p>
            <a:endParaRPr lang="en-US" altLang="ja-JP" sz="5400" b="1" dirty="0">
              <a:sym typeface="Wingdings" panose="05000000000000000000" pitchFamily="2" charset="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165304"/>
            <a:ext cx="383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paper in preparation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23" y="1233620"/>
            <a:ext cx="2885649" cy="255542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1520" y="2888940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PLB789(2019)620.</a:t>
            </a:r>
          </a:p>
        </p:txBody>
      </p:sp>
    </p:spTree>
    <p:extLst>
      <p:ext uri="{BB962C8B-B14F-4D97-AF65-F5344CB8AC3E}">
        <p14:creationId xmlns:p14="http://schemas.microsoft.com/office/powerpoint/2010/main" val="351154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13649" r="1955" b="9156"/>
          <a:stretch/>
        </p:blipFill>
        <p:spPr>
          <a:xfrm>
            <a:off x="218652" y="1700808"/>
            <a:ext cx="8709832" cy="50491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2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b="1" dirty="0"/>
              <a:t>Thank You!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60594" y="1124744"/>
            <a:ext cx="4222812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E15 Collaboration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74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8000" b="1" dirty="0"/>
              <a:t>Spares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545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CE90F-C757-43B7-8675-831DDE65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I=</a:t>
            </a:r>
            <a:r>
              <a:rPr lang="en-US" altLang="ja-JP" b="1"/>
              <a:t>1 </a:t>
            </a:r>
            <a:r>
              <a:rPr lang="en-US" altLang="ja-JP" b="1" dirty="0"/>
              <a:t>C</a:t>
            </a:r>
            <a:r>
              <a:rPr lang="en-US" altLang="ja-JP" b="1"/>
              <a:t>hannels</a:t>
            </a:r>
            <a:r>
              <a:rPr lang="en-US" altLang="ja-JP" b="1" dirty="0"/>
              <a:t>, </a:t>
            </a:r>
            <a:r>
              <a:rPr lang="en-US" altLang="ja-JP" b="1" dirty="0">
                <a:latin typeface="Symbol" panose="05050102010706020507" pitchFamily="18" charset="2"/>
              </a:rPr>
              <a:t>S</a:t>
            </a:r>
            <a:r>
              <a:rPr lang="en-US" altLang="ja-JP" b="1" baseline="30000" dirty="0"/>
              <a:t>+/-</a:t>
            </a:r>
            <a:r>
              <a:rPr lang="en-US" altLang="ja-JP" b="1" dirty="0"/>
              <a:t>(1385)</a:t>
            </a:r>
            <a:endParaRPr kumimoji="1" lang="ja-JP" altLang="en-US" b="1" baseline="30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3F6E6D-2891-4EE6-8C11-829395F1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2BC745-80A8-40AB-83CC-5F470092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8523"/>
            <a:ext cx="4140460" cy="39637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9D2548-FA7B-4F58-84A8-8E90941F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708523"/>
            <a:ext cx="4140460" cy="39637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F41A7-E829-4A63-9B6C-1E7B181F3FBF}"/>
              </a:ext>
            </a:extLst>
          </p:cNvPr>
          <p:cNvSpPr txBox="1"/>
          <p:nvPr/>
        </p:nvSpPr>
        <p:spPr>
          <a:xfrm>
            <a:off x="5651897" y="1304764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Symbol" panose="05050102010706020507" pitchFamily="18" charset="2"/>
              </a:rPr>
              <a:t>S</a:t>
            </a:r>
            <a:r>
              <a:rPr lang="en-US" altLang="ja-JP" sz="2400" b="1" baseline="30000" dirty="0"/>
              <a:t>-</a:t>
            </a:r>
            <a:r>
              <a:rPr kumimoji="1" lang="en-US" altLang="ja-JP" sz="2400" b="1" dirty="0"/>
              <a:t>(1385) ~ 20 </a:t>
            </a:r>
            <a:r>
              <a:rPr kumimoji="1" lang="en-US" altLang="ja-JP" sz="2400" b="1" dirty="0">
                <a:latin typeface="Symbol" panose="05050102010706020507" pitchFamily="18" charset="2"/>
              </a:rPr>
              <a:t>m</a:t>
            </a:r>
            <a:r>
              <a:rPr kumimoji="1" lang="en-US" altLang="ja-JP" sz="2400" b="1" dirty="0"/>
              <a:t>b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E63232-8D6F-449B-B08E-06078ADB6803}"/>
              </a:ext>
            </a:extLst>
          </p:cNvPr>
          <p:cNvSpPr txBox="1"/>
          <p:nvPr/>
        </p:nvSpPr>
        <p:spPr>
          <a:xfrm>
            <a:off x="1076535" y="130476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Symbol" panose="05050102010706020507" pitchFamily="18" charset="2"/>
              </a:rPr>
              <a:t>S</a:t>
            </a:r>
            <a:r>
              <a:rPr lang="en-US" altLang="ja-JP" sz="2400" b="1" baseline="30000" dirty="0"/>
              <a:t>+</a:t>
            </a:r>
            <a:r>
              <a:rPr kumimoji="1" lang="en-US" altLang="ja-JP" sz="2400" b="1" dirty="0"/>
              <a:t>(1385) ~ 50 </a:t>
            </a:r>
            <a:r>
              <a:rPr kumimoji="1" lang="en-US" altLang="ja-JP" sz="2400" b="1" dirty="0">
                <a:latin typeface="Symbol" panose="05050102010706020507" pitchFamily="18" charset="2"/>
              </a:rPr>
              <a:t>m</a:t>
            </a:r>
            <a:r>
              <a:rPr kumimoji="1" lang="en-US" altLang="ja-JP" sz="2400" b="1" dirty="0"/>
              <a:t>b</a:t>
            </a:r>
            <a:endParaRPr kumimoji="1" lang="ja-JP" altLang="en-US" sz="24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43004BB-A3B8-445A-BE96-B125E1E37A56}"/>
              </a:ext>
            </a:extLst>
          </p:cNvPr>
          <p:cNvSpPr>
            <a:spLocks/>
          </p:cNvSpPr>
          <p:nvPr/>
        </p:nvSpPr>
        <p:spPr bwMode="auto">
          <a:xfrm>
            <a:off x="899592" y="2788643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7293D54-1F49-4233-9D21-CE3BC8429C8B}"/>
              </a:ext>
            </a:extLst>
          </p:cNvPr>
          <p:cNvSpPr>
            <a:spLocks/>
          </p:cNvSpPr>
          <p:nvPr/>
        </p:nvSpPr>
        <p:spPr bwMode="auto">
          <a:xfrm>
            <a:off x="5364088" y="2788642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D15A2B-F897-49B8-BA18-1810D1F69DEC}"/>
              </a:ext>
            </a:extLst>
          </p:cNvPr>
          <p:cNvSpPr txBox="1"/>
          <p:nvPr/>
        </p:nvSpPr>
        <p:spPr>
          <a:xfrm>
            <a:off x="1223628" y="5596955"/>
            <a:ext cx="264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in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>
                <a:solidFill>
                  <a:srgbClr val="FF0000"/>
                </a:solidFill>
              </a:rPr>
              <a:t>+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/>
              <a:t>nn</a:t>
            </a:r>
            <a:r>
              <a:rPr kumimoji="1" lang="en-US" altLang="ja-JP" sz="2400" b="1" dirty="0"/>
              <a:t> final state</a:t>
            </a:r>
            <a:endParaRPr kumimoji="1"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ABF924-A0DB-45D9-9892-58654F1BEA3F}"/>
              </a:ext>
            </a:extLst>
          </p:cNvPr>
          <p:cNvSpPr txBox="1"/>
          <p:nvPr/>
        </p:nvSpPr>
        <p:spPr>
          <a:xfrm>
            <a:off x="5651897" y="5596954"/>
            <a:ext cx="264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in </a:t>
            </a:r>
            <a:r>
              <a:rPr kumimoji="1" lang="en-US" altLang="ja-JP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>
                <a:solidFill>
                  <a:srgbClr val="FF0000"/>
                </a:solidFill>
              </a:rPr>
              <a:t>-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/>
              <a:t>pp</a:t>
            </a:r>
            <a:r>
              <a:rPr kumimoji="1" lang="en-US" altLang="ja-JP" sz="2400" b="1" dirty="0"/>
              <a:t> final state</a:t>
            </a:r>
            <a:endParaRPr kumimoji="1"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14384B5-FABF-47F6-B977-C7A7C0FCDEB1}"/>
              </a:ext>
            </a:extLst>
          </p:cNvPr>
          <p:cNvSpPr txBox="1"/>
          <p:nvPr/>
        </p:nvSpPr>
        <p:spPr>
          <a:xfrm>
            <a:off x="2699792" y="6110136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ym typeface="Wingdings" panose="05000000000000000000" pitchFamily="2" charset="2"/>
              </a:rPr>
              <a:t> </a:t>
            </a:r>
            <a:r>
              <a:rPr kumimoji="1" lang="en-US" altLang="ja-JP" sz="2800" b="1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800" b="1" baseline="30000" dirty="0">
                <a:sym typeface="Wingdings" panose="05000000000000000000" pitchFamily="2" charset="2"/>
              </a:rPr>
              <a:t>0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(1385) ~ 20-100 </a:t>
            </a:r>
            <a:r>
              <a:rPr kumimoji="1" lang="en-US" altLang="ja-JP" sz="2800" b="1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b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786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Selection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2"/>
                <a:stretch>
                  <a:fillRect t="-8065" b="-33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819A87E1-A48A-45C1-BD25-5F756816AED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747AA-9E9A-4314-BC12-EB1DF6CAC482}" type="slidenum">
              <a:rPr lang="ja-JP" altLang="en-US" smtClean="0"/>
              <a:pPr/>
              <a:t>29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9A53726D-8FB6-4351-9D3F-A897EAAA0A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96" y="1052736"/>
                <a:ext cx="4662518" cy="270029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𝜮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800" b="1" dirty="0"/>
                  <a:t> events are separated using kinematical-fit</a:t>
                </a:r>
              </a:p>
              <a:p>
                <a:pPr lvl="1"/>
                <a:r>
                  <a:rPr lang="en-US" altLang="ja-JP" sz="2400" dirty="0"/>
                  <a:t>Constraints:</a:t>
                </a:r>
              </a:p>
              <a:p>
                <a:pPr lvl="2"/>
                <a:r>
                  <a:rPr lang="en-US" altLang="ja-JP" sz="2000" dirty="0"/>
                  <a:t>M(</a:t>
                </a:r>
                <a:r>
                  <a:rPr lang="en-US" altLang="ja-JP" sz="2000" dirty="0" err="1">
                    <a:latin typeface="Symbol" panose="05050102010706020507" pitchFamily="18" charset="2"/>
                  </a:rPr>
                  <a:t>S</a:t>
                </a:r>
                <a:r>
                  <a:rPr lang="en-US" altLang="ja-JP" sz="2000" dirty="0" err="1">
                    <a:sym typeface="Wingdings" panose="05000000000000000000" pitchFamily="2" charset="2"/>
                  </a:rPr>
                  <a:t>n</a:t>
                </a:r>
                <a:r>
                  <a:rPr lang="en-US" altLang="ja-JP" sz="20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ja-JP" sz="2000" dirty="0"/>
                  <a:t>)</a:t>
                </a:r>
                <a:endParaRPr lang="en-US" altLang="ja-JP" sz="20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ja-JP" sz="2000" dirty="0"/>
                  <a:t>4-momentum conservation</a:t>
                </a:r>
              </a:p>
              <a:p>
                <a:pPr lvl="1"/>
                <a:r>
                  <a:rPr lang="en-US" altLang="ja-JP" sz="2400" dirty="0"/>
                  <a:t>Event selection by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c</a:t>
                </a:r>
                <a:r>
                  <a:rPr lang="en-US" altLang="ja-JP" sz="2400" baseline="30000" dirty="0"/>
                  <a:t>2</a:t>
                </a:r>
                <a:r>
                  <a:rPr lang="en-US" altLang="ja-JP" sz="2400" dirty="0"/>
                  <a:t> probability (0.01&lt;p)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9A53726D-8FB6-4351-9D3F-A897EAAA0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52736"/>
                <a:ext cx="4662518" cy="2700299"/>
              </a:xfrm>
              <a:prstGeom prst="rect">
                <a:avLst/>
              </a:prstGeom>
              <a:blipFill>
                <a:blip r:embed="rId3"/>
                <a:stretch>
                  <a:fillRect t="-2935" r="-2484" b="-4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18FC3CA-9986-496A-921E-DE8FB711110E}"/>
              </a:ext>
            </a:extLst>
          </p:cNvPr>
          <p:cNvGrpSpPr/>
          <p:nvPr/>
        </p:nvGrpSpPr>
        <p:grpSpPr>
          <a:xfrm>
            <a:off x="179512" y="3883956"/>
            <a:ext cx="4409513" cy="2805481"/>
            <a:chOff x="323528" y="3933056"/>
            <a:chExt cx="4409513" cy="280548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B6138A0-5A43-4404-A5E3-8356185A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01" y="3933056"/>
              <a:ext cx="3879277" cy="2805481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B7164A4-E592-4730-B9DE-27EB949F897F}"/>
                </a:ext>
              </a:extLst>
            </p:cNvPr>
            <p:cNvSpPr txBox="1"/>
            <p:nvPr/>
          </p:nvSpPr>
          <p:spPr>
            <a:xfrm>
              <a:off x="323528" y="4689140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F533CE9-4328-41C8-BA26-BE5695D96549}"/>
                </a:ext>
              </a:extLst>
            </p:cNvPr>
            <p:cNvSpPr txBox="1"/>
            <p:nvPr/>
          </p:nvSpPr>
          <p:spPr>
            <a:xfrm>
              <a:off x="3621839" y="4905164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FF0000"/>
                  </a:solidFill>
                </a:rPr>
                <a:t>unmeasured</a:t>
              </a:r>
              <a:endParaRPr kumimoji="1" lang="ja-JP" altLang="en-US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0BD9F80-C5E6-4AB1-8C48-B34031243FB1}"/>
                </a:ext>
              </a:extLst>
            </p:cNvPr>
            <p:cNvSpPr txBox="1"/>
            <p:nvPr/>
          </p:nvSpPr>
          <p:spPr>
            <a:xfrm>
              <a:off x="1079612" y="6129300"/>
              <a:ext cx="1567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B050"/>
                  </a:solidFill>
                </a:rPr>
                <a:t>constraint: </a:t>
              </a:r>
              <a:r>
                <a:rPr lang="en-US" altLang="ja-JP" sz="1400" b="1" i="1" dirty="0">
                  <a:solidFill>
                    <a:srgbClr val="00B05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sz="1400" b="1" i="1" dirty="0">
                  <a:solidFill>
                    <a:srgbClr val="00B050"/>
                  </a:solidFill>
                </a:rPr>
                <a:t> mass</a:t>
              </a:r>
              <a:endParaRPr kumimoji="1" lang="ja-JP" altLang="en-US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B1CF77C-2A33-4DE0-A983-02165A34E431}"/>
                </a:ext>
              </a:extLst>
            </p:cNvPr>
            <p:cNvSpPr txBox="1"/>
            <p:nvPr/>
          </p:nvSpPr>
          <p:spPr>
            <a:xfrm>
              <a:off x="494546" y="4165920"/>
              <a:ext cx="260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i="1" dirty="0">
                  <a:solidFill>
                    <a:srgbClr val="00B050"/>
                  </a:solidFill>
                </a:rPr>
                <a:t>constraint: 4-mom. conservation</a:t>
              </a:r>
            </a:p>
            <a:p>
              <a:pPr algn="ctr"/>
              <a:r>
                <a:rPr lang="en-US" altLang="ja-JP" sz="1400" b="1" i="1" dirty="0">
                  <a:solidFill>
                    <a:srgbClr val="00B050"/>
                  </a:solidFill>
                </a:rPr>
                <a:t>=  n mass constraint</a:t>
              </a:r>
              <a:endParaRPr kumimoji="1" lang="ja-JP" altLang="en-US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6F0E496-1FF7-4B4A-888B-9CFA7273D4E5}"/>
                </a:ext>
              </a:extLst>
            </p:cNvPr>
            <p:cNvSpPr txBox="1"/>
            <p:nvPr/>
          </p:nvSpPr>
          <p:spPr>
            <a:xfrm>
              <a:off x="2713849" y="5857527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1368A22-7267-4232-B09F-A9A7B10D7167}"/>
                </a:ext>
              </a:extLst>
            </p:cNvPr>
            <p:cNvSpPr txBox="1"/>
            <p:nvPr/>
          </p:nvSpPr>
          <p:spPr>
            <a:xfrm>
              <a:off x="877645" y="5625244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ED8CDF9-A26D-4D7E-A0A4-0E25E4357A18}"/>
                </a:ext>
              </a:extLst>
            </p:cNvPr>
            <p:cNvSpPr txBox="1"/>
            <p:nvPr/>
          </p:nvSpPr>
          <p:spPr>
            <a:xfrm>
              <a:off x="3217905" y="453525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1EC6207-DB72-4983-BBA0-0FBCA25B9D3E}"/>
                </a:ext>
              </a:extLst>
            </p:cNvPr>
            <p:cNvSpPr txBox="1"/>
            <p:nvPr/>
          </p:nvSpPr>
          <p:spPr>
            <a:xfrm>
              <a:off x="3239852" y="553349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i="1" dirty="0">
                  <a:solidFill>
                    <a:srgbClr val="0070C0"/>
                  </a:solidFill>
                </a:rPr>
                <a:t>measured</a:t>
              </a:r>
              <a:endParaRPr kumimoji="1" lang="ja-JP" altLang="en-US" sz="14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C9303A-348C-4F03-9C99-8800664F3CF2}"/>
              </a:ext>
            </a:extLst>
          </p:cNvPr>
          <p:cNvSpPr txBox="1"/>
          <p:nvPr/>
        </p:nvSpPr>
        <p:spPr>
          <a:xfrm>
            <a:off x="3441820" y="5410365"/>
            <a:ext cx="5666685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Trying to improve Exp. BG evaluation by introducing</a:t>
            </a:r>
          </a:p>
          <a:p>
            <a:pPr marL="107315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bg1"/>
                </a:solidFill>
              </a:rPr>
              <a:t>new analysis cuts</a:t>
            </a:r>
          </a:p>
          <a:p>
            <a:pPr marL="107315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bg1"/>
                </a:solidFill>
              </a:rPr>
              <a:t>loglikelihood function with DCA</a:t>
            </a:r>
          </a:p>
          <a:p>
            <a:pPr marL="107315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bg1"/>
                </a:solidFill>
              </a:rPr>
              <a:t>global fit with signal &amp; BG’s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5A55A41-FDAC-4F65-82A4-8828E4B1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787" y="1772816"/>
            <a:ext cx="5584718" cy="359002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07C813-E8E9-4A4E-8DF6-C6B53E78A9ED}"/>
              </a:ext>
            </a:extLst>
          </p:cNvPr>
          <p:cNvSpPr txBox="1"/>
          <p:nvPr/>
        </p:nvSpPr>
        <p:spPr>
          <a:xfrm>
            <a:off x="6415786" y="1693257"/>
            <a:ext cx="97494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pn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lang="en-US" altLang="ja-JP" sz="2000" b="1" dirty="0" err="1">
                <a:solidFill>
                  <a:srgbClr val="0000FF"/>
                </a:solidFill>
                <a:latin typeface="Symbol" panose="05050102010706020507" pitchFamily="18" charset="2"/>
              </a:rPr>
              <a:t>pp</a:t>
            </a:r>
            <a:r>
              <a:rPr lang="en-US" altLang="ja-JP" sz="2000" b="1" dirty="0" err="1">
                <a:solidFill>
                  <a:srgbClr val="0000FF"/>
                </a:solidFill>
              </a:rPr>
              <a:t>pn</a:t>
            </a:r>
            <a:r>
              <a:rPr lang="en-US" altLang="ja-JP" sz="2000" b="1" dirty="0" err="1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endParaRPr lang="en-US" altLang="ja-JP" sz="2000" b="1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r>
              <a:rPr kumimoji="1" lang="en-US" altLang="ja-JP" sz="2000" b="1" dirty="0">
                <a:solidFill>
                  <a:srgbClr val="7030A0"/>
                </a:solidFill>
                <a:latin typeface="Symbol" panose="05050102010706020507" pitchFamily="18" charset="2"/>
              </a:rPr>
              <a:t>pp</a:t>
            </a:r>
            <a:r>
              <a:rPr kumimoji="1" lang="en-US" altLang="ja-JP" sz="2000" b="1" dirty="0">
                <a:solidFill>
                  <a:srgbClr val="7030A0"/>
                </a:solidFill>
              </a:rPr>
              <a:t>pn</a:t>
            </a:r>
            <a:r>
              <a:rPr kumimoji="1" lang="en-US" altLang="ja-JP" sz="2000" b="1" dirty="0">
                <a:solidFill>
                  <a:srgbClr val="7030A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000" b="1" baseline="30000" dirty="0">
                <a:solidFill>
                  <a:srgbClr val="7030A0"/>
                </a:solidFill>
              </a:rPr>
              <a:t>0</a:t>
            </a:r>
            <a:endParaRPr kumimoji="1" lang="ja-JP" altLang="en-US" sz="2000" b="1" baseline="30000" dirty="0">
              <a:solidFill>
                <a:srgbClr val="7030A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7E45E14-8D20-4583-A4B6-E63E5AE80471}"/>
              </a:ext>
            </a:extLst>
          </p:cNvPr>
          <p:cNvSpPr txBox="1"/>
          <p:nvPr/>
        </p:nvSpPr>
        <p:spPr>
          <a:xfrm>
            <a:off x="5611285" y="1331476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e.g. after acc/eff correction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207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8DC2B5-7E8C-4D2C-AA0B-AFBB1FB9E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" t="6714" r="15429" b="64662"/>
          <a:stretch/>
        </p:blipFill>
        <p:spPr>
          <a:xfrm>
            <a:off x="1043608" y="728699"/>
            <a:ext cx="7056784" cy="144016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8CD662A-8F8C-4253-BC41-E9AED5052DD7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582" y="2853230"/>
            <a:ext cx="4512678" cy="39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We observed the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 Bound-State</a:t>
            </a:r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2340" y="1448780"/>
            <a:ext cx="326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PLB789(2019)620.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4008" y="40410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線矢印コネクタ 10"/>
          <p:cNvCxnSpPr>
            <a:cxnSpLocks/>
            <a:stCxn id="10" idx="2"/>
          </p:cNvCxnSpPr>
          <p:nvPr/>
        </p:nvCxnSpPr>
        <p:spPr>
          <a:xfrm flipH="1">
            <a:off x="4139952" y="4564288"/>
            <a:ext cx="1116124" cy="8809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7BAC31EE-3A4F-4CE1-9A53-8D488EB31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" t="40182" r="15429" b="46772"/>
          <a:stretch/>
        </p:blipFill>
        <p:spPr>
          <a:xfrm>
            <a:off x="1115616" y="2079261"/>
            <a:ext cx="7056784" cy="6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2" y="711494"/>
            <a:ext cx="6002638" cy="576253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) vs. 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altLang="ja-JP" b="1" dirty="0"/>
                  <a:t>)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3"/>
                <a:stretch>
                  <a:fillRect t="-8065" b="-33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5"/>
          <p:cNvSpPr>
            <a:spLocks/>
          </p:cNvSpPr>
          <p:nvPr/>
        </p:nvSpPr>
        <p:spPr bwMode="auto">
          <a:xfrm>
            <a:off x="3350616" y="1186009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6582" y="6231635"/>
            <a:ext cx="5693739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Small phase-space of “K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800" b="1" dirty="0">
                <a:solidFill>
                  <a:schemeClr val="bg1"/>
                </a:solidFill>
              </a:rPr>
              <a:t>pp”</a:t>
            </a:r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8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chemeClr val="bg1"/>
                </a:solidFill>
                <a:sym typeface="Wingdings" panose="05000000000000000000" pitchFamily="2" charset="2"/>
              </a:rPr>
              <a:t>N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663788" y="4838482"/>
            <a:ext cx="216024" cy="139315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グループ化 91"/>
          <p:cNvGrpSpPr/>
          <p:nvPr/>
        </p:nvGrpSpPr>
        <p:grpSpPr>
          <a:xfrm>
            <a:off x="6731948" y="1573070"/>
            <a:ext cx="2265506" cy="4341632"/>
            <a:chOff x="6842998" y="1715660"/>
            <a:chExt cx="2265506" cy="4341632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6842998" y="1715660"/>
              <a:ext cx="2109105" cy="957256"/>
              <a:chOff x="1493658" y="1057382"/>
              <a:chExt cx="2109105" cy="957256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3208158" y="135528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2993845" y="149816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1707970" y="142672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直線矢印コネクタ 60"/>
              <p:cNvCxnSpPr/>
              <p:nvPr/>
            </p:nvCxnSpPr>
            <p:spPr>
              <a:xfrm>
                <a:off x="1922283" y="1534675"/>
                <a:ext cx="50006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493658" y="106953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973090" y="105738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>
                    <a:latin typeface="Calibri" pitchFamily="34" charset="0"/>
                  </a:rPr>
                  <a:t>3</a:t>
                </a:r>
                <a:r>
                  <a:rPr lang="en-US" altLang="ja-JP" dirty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805306" y="164530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245575" y="158274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7062929" y="4535832"/>
              <a:ext cx="1893192" cy="1521460"/>
              <a:chOff x="834591" y="3159843"/>
              <a:chExt cx="1893192" cy="1521460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1826889" y="377504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直線矢印コネクタ 67"/>
              <p:cNvCxnSpPr/>
              <p:nvPr/>
            </p:nvCxnSpPr>
            <p:spPr>
              <a:xfrm>
                <a:off x="2193122" y="3952847"/>
                <a:ext cx="53466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2157089" y="354803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1278051" y="349317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テキスト ボックス 96"/>
              <p:cNvSpPr txBox="1"/>
              <p:nvPr/>
            </p:nvSpPr>
            <p:spPr>
              <a:xfrm>
                <a:off x="978607" y="43119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="1" i="1" dirty="0">
                    <a:latin typeface="Symbol" panose="05050102010706020507" pitchFamily="18" charset="2"/>
                  </a:rPr>
                  <a:t>L</a:t>
                </a:r>
                <a:r>
                  <a:rPr lang="en-US" altLang="ja-JP" b="1" i="1" dirty="0"/>
                  <a:t>(1405)</a:t>
                </a:r>
                <a:endParaRPr lang="ja-JP" altLang="en-US" b="1" i="1" baseline="-25000" dirty="0"/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 flipH="1" flipV="1">
                <a:off x="941562" y="3431853"/>
                <a:ext cx="324036" cy="1732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円/楕円 72"/>
              <p:cNvSpPr/>
              <p:nvPr/>
            </p:nvSpPr>
            <p:spPr>
              <a:xfrm>
                <a:off x="1271109" y="4000080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160245" y="3159843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75" name="直線矢印コネクタ 74"/>
              <p:cNvCxnSpPr/>
              <p:nvPr/>
            </p:nvCxnSpPr>
            <p:spPr>
              <a:xfrm flipH="1">
                <a:off x="834591" y="4247254"/>
                <a:ext cx="452703" cy="225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グループ化 75"/>
            <p:cNvGrpSpPr/>
            <p:nvPr/>
          </p:nvGrpSpPr>
          <p:grpSpPr>
            <a:xfrm>
              <a:off x="6954917" y="3104964"/>
              <a:ext cx="2153587" cy="1089412"/>
              <a:chOff x="5082709" y="1016732"/>
              <a:chExt cx="2153587" cy="1089412"/>
            </a:xfrm>
          </p:grpSpPr>
          <p:sp>
            <p:nvSpPr>
              <p:cNvPr id="77" name="円/楕円 76"/>
              <p:cNvSpPr/>
              <p:nvPr/>
            </p:nvSpPr>
            <p:spPr>
              <a:xfrm>
                <a:off x="6303044" y="143478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>
                <a:off x="6696236" y="1612587"/>
                <a:ext cx="5400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569868" y="120777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5376754" y="160265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テキスト ボックス 96"/>
              <p:cNvSpPr txBox="1"/>
              <p:nvPr/>
            </p:nvSpPr>
            <p:spPr>
              <a:xfrm>
                <a:off x="5082709" y="1016732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/>
                  <a:t>p</a:t>
                </a:r>
                <a:endParaRPr lang="ja-JP" altLang="en-US" baseline="-25000" dirty="0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5229577" y="1307617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627905" y="1736812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84" name="直線矢印コネクタ 83"/>
              <p:cNvCxnSpPr/>
              <p:nvPr/>
            </p:nvCxnSpPr>
            <p:spPr>
              <a:xfrm flipH="1">
                <a:off x="5794230" y="1610999"/>
                <a:ext cx="1885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円/楕円 84"/>
              <p:cNvSpPr/>
              <p:nvPr/>
            </p:nvSpPr>
            <p:spPr>
              <a:xfrm>
                <a:off x="6003375" y="148649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下矢印 85"/>
            <p:cNvSpPr/>
            <p:nvPr/>
          </p:nvSpPr>
          <p:spPr>
            <a:xfrm>
              <a:off x="7676604" y="2831784"/>
              <a:ext cx="645826" cy="489204"/>
            </a:xfrm>
            <a:prstGeom prst="down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下矢印 86"/>
            <p:cNvSpPr/>
            <p:nvPr/>
          </p:nvSpPr>
          <p:spPr>
            <a:xfrm>
              <a:off x="7676604" y="4199936"/>
              <a:ext cx="645826" cy="489204"/>
            </a:xfrm>
            <a:prstGeom prst="down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4017474" y="5106416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74" y="5106416"/>
                <a:ext cx="1670650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5474" t="-5063" r="-5109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 rot="16200000">
                <a:off x="1034357" y="1799570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4357" y="1799570"/>
                <a:ext cx="1479892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5000" t="-5350" r="-27500" b="-6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/楕円 84">
            <a:extLst>
              <a:ext uri="{FF2B5EF4-FFF2-40B4-BE49-F238E27FC236}">
                <a16:creationId xmlns:a16="http://schemas.microsoft.com/office/drawing/2014/main" id="{A2B03F88-8D02-428E-82A7-9B78965DF64B}"/>
              </a:ext>
            </a:extLst>
          </p:cNvPr>
          <p:cNvSpPr/>
          <p:nvPr/>
        </p:nvSpPr>
        <p:spPr>
          <a:xfrm>
            <a:off x="7615343" y="5280259"/>
            <a:ext cx="214313" cy="2143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94D6367-FAD9-49EB-98E8-FE7E024541C5}"/>
              </a:ext>
            </a:extLst>
          </p:cNvPr>
          <p:cNvSpPr txBox="1"/>
          <p:nvPr/>
        </p:nvSpPr>
        <p:spPr>
          <a:xfrm>
            <a:off x="1367644" y="836712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w/ Exp. BG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08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049" y="1422996"/>
            <a:ext cx="4382355" cy="43066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746827" y="1422996"/>
            <a:ext cx="4382355" cy="430665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Comparison of 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pn</a:t>
            </a:r>
            <a:r>
              <a:rPr lang="en-US" altLang="ja-JP" b="1" dirty="0"/>
              <a:t> &amp; </a:t>
            </a:r>
            <a:r>
              <a:rPr kumimoji="1" lang="en-US" altLang="ja-JP" b="1" dirty="0">
                <a:latin typeface="Symbol" panose="05050102010706020507" pitchFamily="18" charset="2"/>
              </a:rPr>
              <a:t>L</a:t>
            </a:r>
            <a:r>
              <a:rPr kumimoji="1" lang="en-US" altLang="ja-JP" b="1" dirty="0">
                <a:latin typeface="+mn-lt"/>
              </a:rPr>
              <a:t>(1405)</a:t>
            </a:r>
            <a:r>
              <a:rPr kumimoji="1" lang="en-US" altLang="ja-JP" b="1" dirty="0" err="1"/>
              <a:t>pn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863588" y="1952836"/>
            <a:ext cx="2406101" cy="3031326"/>
          </a:xfrm>
          <a:custGeom>
            <a:avLst/>
            <a:gdLst>
              <a:gd name="connsiteX0" fmla="*/ 13063 w 2730137"/>
              <a:gd name="connsiteY0" fmla="*/ 32657 h 2690948"/>
              <a:gd name="connsiteX1" fmla="*/ 13063 w 2730137"/>
              <a:gd name="connsiteY1" fmla="*/ 32657 h 2690948"/>
              <a:gd name="connsiteX2" fmla="*/ 2024743 w 2730137"/>
              <a:gd name="connsiteY2" fmla="*/ 0 h 2690948"/>
              <a:gd name="connsiteX3" fmla="*/ 2730137 w 2730137"/>
              <a:gd name="connsiteY3" fmla="*/ 731520 h 2690948"/>
              <a:gd name="connsiteX4" fmla="*/ 2704011 w 2730137"/>
              <a:gd name="connsiteY4" fmla="*/ 1489166 h 2690948"/>
              <a:gd name="connsiteX5" fmla="*/ 2338251 w 2730137"/>
              <a:gd name="connsiteY5" fmla="*/ 2129246 h 2690948"/>
              <a:gd name="connsiteX6" fmla="*/ 1965960 w 2730137"/>
              <a:gd name="connsiteY6" fmla="*/ 2462348 h 2690948"/>
              <a:gd name="connsiteX7" fmla="*/ 1574074 w 2730137"/>
              <a:gd name="connsiteY7" fmla="*/ 2690948 h 2690948"/>
              <a:gd name="connsiteX8" fmla="*/ 418011 w 2730137"/>
              <a:gd name="connsiteY8" fmla="*/ 1828800 h 2690948"/>
              <a:gd name="connsiteX9" fmla="*/ 71846 w 2730137"/>
              <a:gd name="connsiteY9" fmla="*/ 1208314 h 2690948"/>
              <a:gd name="connsiteX10" fmla="*/ 0 w 2730137"/>
              <a:gd name="connsiteY10" fmla="*/ 953588 h 2690948"/>
              <a:gd name="connsiteX11" fmla="*/ 13063 w 2730137"/>
              <a:gd name="connsiteY11" fmla="*/ 32657 h 269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137" h="2690948">
                <a:moveTo>
                  <a:pt x="13063" y="32657"/>
                </a:moveTo>
                <a:lnTo>
                  <a:pt x="13063" y="32657"/>
                </a:lnTo>
                <a:lnTo>
                  <a:pt x="2024743" y="0"/>
                </a:lnTo>
                <a:lnTo>
                  <a:pt x="2730137" y="731520"/>
                </a:lnTo>
                <a:lnTo>
                  <a:pt x="2704011" y="1489166"/>
                </a:lnTo>
                <a:lnTo>
                  <a:pt x="2338251" y="2129246"/>
                </a:lnTo>
                <a:lnTo>
                  <a:pt x="1965960" y="2462348"/>
                </a:lnTo>
                <a:lnTo>
                  <a:pt x="1574074" y="2690948"/>
                </a:lnTo>
                <a:lnTo>
                  <a:pt x="418011" y="1828800"/>
                </a:lnTo>
                <a:lnTo>
                  <a:pt x="71846" y="1208314"/>
                </a:lnTo>
                <a:lnTo>
                  <a:pt x="0" y="953588"/>
                </a:lnTo>
                <a:lnTo>
                  <a:pt x="13063" y="32657"/>
                </a:lnTo>
                <a:close/>
              </a:path>
            </a:pathLst>
          </a:cu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`</a:t>
            </a:r>
            <a:endParaRPr kumimoji="1" lang="ja-JP" altLang="en-US" dirty="0"/>
          </a:p>
        </p:txBody>
      </p:sp>
      <p:sp>
        <p:nvSpPr>
          <p:cNvPr id="15" name="フリーフォーム 14"/>
          <p:cNvSpPr/>
          <p:nvPr/>
        </p:nvSpPr>
        <p:spPr>
          <a:xfrm>
            <a:off x="6261714" y="1952836"/>
            <a:ext cx="1757728" cy="3055688"/>
          </a:xfrm>
          <a:custGeom>
            <a:avLst/>
            <a:gdLst>
              <a:gd name="connsiteX0" fmla="*/ 0 w 1802674"/>
              <a:gd name="connsiteY0" fmla="*/ 6532 h 3050177"/>
              <a:gd name="connsiteX1" fmla="*/ 13063 w 1802674"/>
              <a:gd name="connsiteY1" fmla="*/ 2312126 h 3050177"/>
              <a:gd name="connsiteX2" fmla="*/ 320040 w 1802674"/>
              <a:gd name="connsiteY2" fmla="*/ 2625634 h 3050177"/>
              <a:gd name="connsiteX3" fmla="*/ 535577 w 1802674"/>
              <a:gd name="connsiteY3" fmla="*/ 2841172 h 3050177"/>
              <a:gd name="connsiteX4" fmla="*/ 718457 w 1802674"/>
              <a:gd name="connsiteY4" fmla="*/ 3050177 h 3050177"/>
              <a:gd name="connsiteX5" fmla="*/ 1025434 w 1802674"/>
              <a:gd name="connsiteY5" fmla="*/ 2893423 h 3050177"/>
              <a:gd name="connsiteX6" fmla="*/ 1312817 w 1802674"/>
              <a:gd name="connsiteY6" fmla="*/ 2599509 h 3050177"/>
              <a:gd name="connsiteX7" fmla="*/ 1482634 w 1802674"/>
              <a:gd name="connsiteY7" fmla="*/ 2305594 h 3050177"/>
              <a:gd name="connsiteX8" fmla="*/ 1645920 w 1802674"/>
              <a:gd name="connsiteY8" fmla="*/ 1992086 h 3050177"/>
              <a:gd name="connsiteX9" fmla="*/ 1789611 w 1802674"/>
              <a:gd name="connsiteY9" fmla="*/ 1639389 h 3050177"/>
              <a:gd name="connsiteX10" fmla="*/ 1802674 w 1802674"/>
              <a:gd name="connsiteY10" fmla="*/ 1254034 h 3050177"/>
              <a:gd name="connsiteX11" fmla="*/ 1802674 w 1802674"/>
              <a:gd name="connsiteY11" fmla="*/ 960120 h 3050177"/>
              <a:gd name="connsiteX12" fmla="*/ 1783080 w 1802674"/>
              <a:gd name="connsiteY12" fmla="*/ 731520 h 3050177"/>
              <a:gd name="connsiteX13" fmla="*/ 1574074 w 1802674"/>
              <a:gd name="connsiteY13" fmla="*/ 476794 h 3050177"/>
              <a:gd name="connsiteX14" fmla="*/ 1436914 w 1802674"/>
              <a:gd name="connsiteY14" fmla="*/ 339634 h 3050177"/>
              <a:gd name="connsiteX15" fmla="*/ 1332411 w 1802674"/>
              <a:gd name="connsiteY15" fmla="*/ 202474 h 3050177"/>
              <a:gd name="connsiteX16" fmla="*/ 1175657 w 1802674"/>
              <a:gd name="connsiteY16" fmla="*/ 0 h 3050177"/>
              <a:gd name="connsiteX17" fmla="*/ 0 w 1802674"/>
              <a:gd name="connsiteY17" fmla="*/ 6532 h 305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02674" h="3050177">
                <a:moveTo>
                  <a:pt x="0" y="6532"/>
                </a:moveTo>
                <a:cubicBezTo>
                  <a:pt x="4354" y="775063"/>
                  <a:pt x="8709" y="1543595"/>
                  <a:pt x="13063" y="2312126"/>
                </a:cubicBezTo>
                <a:lnTo>
                  <a:pt x="320040" y="2625634"/>
                </a:lnTo>
                <a:lnTo>
                  <a:pt x="535577" y="2841172"/>
                </a:lnTo>
                <a:lnTo>
                  <a:pt x="718457" y="3050177"/>
                </a:lnTo>
                <a:lnTo>
                  <a:pt x="1025434" y="2893423"/>
                </a:lnTo>
                <a:lnTo>
                  <a:pt x="1312817" y="2599509"/>
                </a:lnTo>
                <a:lnTo>
                  <a:pt x="1482634" y="2305594"/>
                </a:lnTo>
                <a:lnTo>
                  <a:pt x="1645920" y="1992086"/>
                </a:lnTo>
                <a:lnTo>
                  <a:pt x="1789611" y="1639389"/>
                </a:lnTo>
                <a:lnTo>
                  <a:pt x="1802674" y="1254034"/>
                </a:lnTo>
                <a:lnTo>
                  <a:pt x="1802674" y="960120"/>
                </a:lnTo>
                <a:lnTo>
                  <a:pt x="1783080" y="731520"/>
                </a:lnTo>
                <a:lnTo>
                  <a:pt x="1574074" y="476794"/>
                </a:lnTo>
                <a:lnTo>
                  <a:pt x="1436914" y="339634"/>
                </a:lnTo>
                <a:lnTo>
                  <a:pt x="1332411" y="202474"/>
                </a:lnTo>
                <a:lnTo>
                  <a:pt x="1175657" y="0"/>
                </a:lnTo>
                <a:lnTo>
                  <a:pt x="0" y="6532"/>
                </a:lnTo>
                <a:close/>
              </a:path>
            </a:pathLst>
          </a:cu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59832" y="1952836"/>
            <a:ext cx="5400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1827339" y="1952836"/>
            <a:ext cx="1880565" cy="3055688"/>
          </a:xfrm>
          <a:custGeom>
            <a:avLst/>
            <a:gdLst>
              <a:gd name="connsiteX0" fmla="*/ 0 w 2096589"/>
              <a:gd name="connsiteY0" fmla="*/ 2731652 h 2731652"/>
              <a:gd name="connsiteX1" fmla="*/ 32657 w 2096589"/>
              <a:gd name="connsiteY1" fmla="*/ 2496520 h 2731652"/>
              <a:gd name="connsiteX2" fmla="*/ 156755 w 2096589"/>
              <a:gd name="connsiteY2" fmla="*/ 2196075 h 2731652"/>
              <a:gd name="connsiteX3" fmla="*/ 378823 w 2096589"/>
              <a:gd name="connsiteY3" fmla="*/ 1862972 h 2731652"/>
              <a:gd name="connsiteX4" fmla="*/ 698863 w 2096589"/>
              <a:gd name="connsiteY4" fmla="*/ 1471086 h 2731652"/>
              <a:gd name="connsiteX5" fmla="*/ 1103812 w 2096589"/>
              <a:gd name="connsiteY5" fmla="*/ 1046543 h 2731652"/>
              <a:gd name="connsiteX6" fmla="*/ 1502229 w 2096589"/>
              <a:gd name="connsiteY6" fmla="*/ 602406 h 2731652"/>
              <a:gd name="connsiteX7" fmla="*/ 1854926 w 2096589"/>
              <a:gd name="connsiteY7" fmla="*/ 256240 h 2731652"/>
              <a:gd name="connsiteX8" fmla="*/ 2090057 w 2096589"/>
              <a:gd name="connsiteY8" fmla="*/ 8046 h 2731652"/>
              <a:gd name="connsiteX9" fmla="*/ 2090057 w 2096589"/>
              <a:gd name="connsiteY9" fmla="*/ 8046 h 2731652"/>
              <a:gd name="connsiteX10" fmla="*/ 2096589 w 2096589"/>
              <a:gd name="connsiteY10" fmla="*/ 1515 h 273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6589" h="2731652">
                <a:moveTo>
                  <a:pt x="0" y="2731652"/>
                </a:moveTo>
                <a:cubicBezTo>
                  <a:pt x="3265" y="2658717"/>
                  <a:pt x="6531" y="2585783"/>
                  <a:pt x="32657" y="2496520"/>
                </a:cubicBezTo>
                <a:cubicBezTo>
                  <a:pt x="58783" y="2407257"/>
                  <a:pt x="99061" y="2301666"/>
                  <a:pt x="156755" y="2196075"/>
                </a:cubicBezTo>
                <a:cubicBezTo>
                  <a:pt x="214449" y="2090484"/>
                  <a:pt x="288472" y="1983803"/>
                  <a:pt x="378823" y="1862972"/>
                </a:cubicBezTo>
                <a:cubicBezTo>
                  <a:pt x="469174" y="1742140"/>
                  <a:pt x="578032" y="1607157"/>
                  <a:pt x="698863" y="1471086"/>
                </a:cubicBezTo>
                <a:cubicBezTo>
                  <a:pt x="819695" y="1335014"/>
                  <a:pt x="969918" y="1191323"/>
                  <a:pt x="1103812" y="1046543"/>
                </a:cubicBezTo>
                <a:cubicBezTo>
                  <a:pt x="1237706" y="901763"/>
                  <a:pt x="1377043" y="734123"/>
                  <a:pt x="1502229" y="602406"/>
                </a:cubicBezTo>
                <a:cubicBezTo>
                  <a:pt x="1627415" y="470689"/>
                  <a:pt x="1756955" y="355300"/>
                  <a:pt x="1854926" y="256240"/>
                </a:cubicBezTo>
                <a:cubicBezTo>
                  <a:pt x="1952897" y="157180"/>
                  <a:pt x="2090057" y="8046"/>
                  <a:pt x="2090057" y="8046"/>
                </a:cubicBezTo>
                <a:lnTo>
                  <a:pt x="2090057" y="8046"/>
                </a:lnTo>
                <a:cubicBezTo>
                  <a:pt x="2091146" y="6958"/>
                  <a:pt x="2096589" y="-3928"/>
                  <a:pt x="2096589" y="1515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848364" y="1945846"/>
            <a:ext cx="5400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6559339" y="1921484"/>
            <a:ext cx="1880565" cy="3055688"/>
          </a:xfrm>
          <a:custGeom>
            <a:avLst/>
            <a:gdLst>
              <a:gd name="connsiteX0" fmla="*/ 0 w 2096589"/>
              <a:gd name="connsiteY0" fmla="*/ 2731652 h 2731652"/>
              <a:gd name="connsiteX1" fmla="*/ 32657 w 2096589"/>
              <a:gd name="connsiteY1" fmla="*/ 2496520 h 2731652"/>
              <a:gd name="connsiteX2" fmla="*/ 156755 w 2096589"/>
              <a:gd name="connsiteY2" fmla="*/ 2196075 h 2731652"/>
              <a:gd name="connsiteX3" fmla="*/ 378823 w 2096589"/>
              <a:gd name="connsiteY3" fmla="*/ 1862972 h 2731652"/>
              <a:gd name="connsiteX4" fmla="*/ 698863 w 2096589"/>
              <a:gd name="connsiteY4" fmla="*/ 1471086 h 2731652"/>
              <a:gd name="connsiteX5" fmla="*/ 1103812 w 2096589"/>
              <a:gd name="connsiteY5" fmla="*/ 1046543 h 2731652"/>
              <a:gd name="connsiteX6" fmla="*/ 1502229 w 2096589"/>
              <a:gd name="connsiteY6" fmla="*/ 602406 h 2731652"/>
              <a:gd name="connsiteX7" fmla="*/ 1854926 w 2096589"/>
              <a:gd name="connsiteY7" fmla="*/ 256240 h 2731652"/>
              <a:gd name="connsiteX8" fmla="*/ 2090057 w 2096589"/>
              <a:gd name="connsiteY8" fmla="*/ 8046 h 2731652"/>
              <a:gd name="connsiteX9" fmla="*/ 2090057 w 2096589"/>
              <a:gd name="connsiteY9" fmla="*/ 8046 h 2731652"/>
              <a:gd name="connsiteX10" fmla="*/ 2096589 w 2096589"/>
              <a:gd name="connsiteY10" fmla="*/ 1515 h 273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6589" h="2731652">
                <a:moveTo>
                  <a:pt x="0" y="2731652"/>
                </a:moveTo>
                <a:cubicBezTo>
                  <a:pt x="3265" y="2658717"/>
                  <a:pt x="6531" y="2585783"/>
                  <a:pt x="32657" y="2496520"/>
                </a:cubicBezTo>
                <a:cubicBezTo>
                  <a:pt x="58783" y="2407257"/>
                  <a:pt x="99061" y="2301666"/>
                  <a:pt x="156755" y="2196075"/>
                </a:cubicBezTo>
                <a:cubicBezTo>
                  <a:pt x="214449" y="2090484"/>
                  <a:pt x="288472" y="1983803"/>
                  <a:pt x="378823" y="1862972"/>
                </a:cubicBezTo>
                <a:cubicBezTo>
                  <a:pt x="469174" y="1742140"/>
                  <a:pt x="578032" y="1607157"/>
                  <a:pt x="698863" y="1471086"/>
                </a:cubicBezTo>
                <a:cubicBezTo>
                  <a:pt x="819695" y="1335014"/>
                  <a:pt x="969918" y="1191323"/>
                  <a:pt x="1103812" y="1046543"/>
                </a:cubicBezTo>
                <a:cubicBezTo>
                  <a:pt x="1237706" y="901763"/>
                  <a:pt x="1377043" y="734123"/>
                  <a:pt x="1502229" y="602406"/>
                </a:cubicBezTo>
                <a:cubicBezTo>
                  <a:pt x="1627415" y="470689"/>
                  <a:pt x="1756955" y="355300"/>
                  <a:pt x="1854926" y="256240"/>
                </a:cubicBezTo>
                <a:cubicBezTo>
                  <a:pt x="1952897" y="157180"/>
                  <a:pt x="2090057" y="8046"/>
                  <a:pt x="2090057" y="8046"/>
                </a:cubicBezTo>
                <a:lnTo>
                  <a:pt x="2090057" y="8046"/>
                </a:lnTo>
                <a:cubicBezTo>
                  <a:pt x="2091146" y="6958"/>
                  <a:pt x="2096589" y="-3928"/>
                  <a:pt x="2096589" y="1515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8848307">
            <a:off x="7877638" y="191159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</a:t>
            </a:r>
            <a:endParaRPr kumimoji="1" lang="ja-JP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8848307">
            <a:off x="3089106" y="198596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</a:t>
            </a:r>
            <a:endParaRPr kumimoji="1" lang="ja-JP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775516">
            <a:off x="608859" y="4008882"/>
            <a:ext cx="105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>
                <a:solidFill>
                  <a:srgbClr val="002060"/>
                </a:solidFill>
              </a:rPr>
              <a:t>kinematical</a:t>
            </a:r>
          </a:p>
          <a:p>
            <a:pPr algn="ctr"/>
            <a:r>
              <a:rPr kumimoji="1" lang="en-US" altLang="ja-JP" sz="1400" b="1" i="1" dirty="0">
                <a:solidFill>
                  <a:srgbClr val="002060"/>
                </a:solidFill>
              </a:rPr>
              <a:t> limit</a:t>
            </a:r>
            <a:endParaRPr kumimoji="1" lang="ja-JP" altLang="en-US" sz="1400" b="1" i="1" dirty="0">
              <a:solidFill>
                <a:srgbClr val="00206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5474132" y="2471701"/>
            <a:ext cx="105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>
                <a:solidFill>
                  <a:srgbClr val="002060"/>
                </a:solidFill>
              </a:rPr>
              <a:t>kinematical</a:t>
            </a:r>
          </a:p>
          <a:p>
            <a:pPr algn="ctr"/>
            <a:r>
              <a:rPr kumimoji="1" lang="en-US" altLang="ja-JP" sz="1400" b="1" i="1" dirty="0">
                <a:solidFill>
                  <a:srgbClr val="002060"/>
                </a:solidFill>
              </a:rPr>
              <a:t> limit</a:t>
            </a:r>
            <a:endParaRPr kumimoji="1" lang="ja-JP" altLang="en-US" sz="1400" b="1" i="1" dirty="0">
              <a:solidFill>
                <a:srgbClr val="00206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5696" y="1124744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>
                <a:latin typeface="Symbol" panose="05050102010706020507" pitchFamily="18" charset="2"/>
              </a:rPr>
              <a:t>L</a:t>
            </a:r>
            <a:r>
              <a:rPr lang="en-US" altLang="ja-JP" sz="3200" b="1" dirty="0" err="1"/>
              <a:t>pn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31592" y="1124744"/>
            <a:ext cx="317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Symbol" panose="05050102010706020507" pitchFamily="18" charset="2"/>
              </a:rPr>
              <a:t>L</a:t>
            </a:r>
            <a:r>
              <a:rPr lang="en-US" altLang="ja-JP" sz="3200" b="1" dirty="0"/>
              <a:t>(1405)</a:t>
            </a:r>
            <a:r>
              <a:rPr lang="en-US" altLang="ja-JP" sz="3200" b="1" dirty="0" err="1"/>
              <a:t>pn</a:t>
            </a:r>
            <a:r>
              <a:rPr lang="en-US" altLang="ja-JP" sz="3200" b="1" dirty="0"/>
              <a:t> region</a:t>
            </a:r>
            <a:endParaRPr kumimoji="1" lang="ja-JP" altLang="en-US" sz="3200" dirty="0"/>
          </a:p>
        </p:txBody>
      </p:sp>
      <p:sp>
        <p:nvSpPr>
          <p:cNvPr id="26" name="右矢印 25"/>
          <p:cNvSpPr/>
          <p:nvPr/>
        </p:nvSpPr>
        <p:spPr>
          <a:xfrm rot="5400000">
            <a:off x="1401363" y="2996615"/>
            <a:ext cx="549090" cy="315679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FF00"/>
              </a:gs>
              <a:gs pos="100000">
                <a:srgbClr val="85C2FF"/>
              </a:gs>
              <a:gs pos="100000">
                <a:srgbClr val="C4D6EB"/>
              </a:gs>
              <a:gs pos="100000">
                <a:srgbClr val="AAD0DE"/>
              </a:gs>
              <a:gs pos="100000">
                <a:srgbClr val="EDE5F6"/>
              </a:gs>
              <a:gs pos="100000">
                <a:srgbClr val="ACCFF2"/>
              </a:gs>
              <a:gs pos="100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/>
              <a:t>Kpp</a:t>
            </a:r>
            <a:endParaRPr kumimoji="1" lang="ja-JP" altLang="en-US" sz="1200" b="1" dirty="0"/>
          </a:p>
        </p:txBody>
      </p:sp>
      <p:sp>
        <p:nvSpPr>
          <p:cNvPr id="27" name="右矢印 26"/>
          <p:cNvSpPr/>
          <p:nvPr/>
        </p:nvSpPr>
        <p:spPr>
          <a:xfrm rot="5400000">
            <a:off x="6147483" y="2996615"/>
            <a:ext cx="549090" cy="315679"/>
          </a:xfrm>
          <a:prstGeom prst="rightArrow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FFFF00"/>
              </a:gs>
              <a:gs pos="100000">
                <a:srgbClr val="85C2FF"/>
              </a:gs>
              <a:gs pos="100000">
                <a:srgbClr val="C4D6EB"/>
              </a:gs>
              <a:gs pos="100000">
                <a:srgbClr val="AAD0DE"/>
              </a:gs>
              <a:gs pos="100000">
                <a:srgbClr val="EDE5F6"/>
              </a:gs>
              <a:gs pos="100000">
                <a:srgbClr val="ACCFF2"/>
              </a:gs>
              <a:gs pos="100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/>
              <a:t>Kpp</a:t>
            </a:r>
            <a:endParaRPr kumimoji="1" lang="ja-JP" altLang="en-US" sz="1100" b="1" dirty="0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 rot="19417915">
            <a:off x="7138592" y="406593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5516" y="5733256"/>
            <a:ext cx="8797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clear structure below M(</a:t>
            </a:r>
            <a:r>
              <a:rPr kumimoji="1" lang="en-US" altLang="ja-JP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Kpp</a:t>
            </a:r>
            <a:r>
              <a:rPr kumimoji="1"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the IM(</a:t>
            </a:r>
            <a:r>
              <a:rPr kumimoji="1" lang="en-US" altLang="ja-JP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b="1" dirty="0"/>
              <a:t>QF followed by </a:t>
            </a:r>
            <a:r>
              <a:rPr lang="en-US" altLang="ja-JP" sz="3200" b="1" dirty="0">
                <a:latin typeface="Symbol" panose="05050102010706020507" pitchFamily="18" charset="2"/>
              </a:rPr>
              <a:t>L</a:t>
            </a:r>
            <a:r>
              <a:rPr lang="en-US" altLang="ja-JP" sz="3200" b="1" dirty="0"/>
              <a:t>(1405)p is dominant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>
            <a:stCxn id="23" idx="0"/>
          </p:cNvCxnSpPr>
          <p:nvPr/>
        </p:nvCxnSpPr>
        <p:spPr>
          <a:xfrm flipV="1">
            <a:off x="4614285" y="4473116"/>
            <a:ext cx="1807743" cy="1260140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97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9617"/>
          <a:stretch/>
        </p:blipFill>
        <p:spPr>
          <a:xfrm>
            <a:off x="448554" y="3969059"/>
            <a:ext cx="3987135" cy="28579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10011"/>
          <a:stretch/>
        </p:blipFill>
        <p:spPr>
          <a:xfrm>
            <a:off x="4767756" y="3969060"/>
            <a:ext cx="3970999" cy="2857929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572000" y="908720"/>
            <a:ext cx="4284476" cy="2970075"/>
            <a:chOff x="83397" y="990748"/>
            <a:chExt cx="2817641" cy="26602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3" r="27617"/>
            <a:stretch/>
          </p:blipFill>
          <p:spPr bwMode="auto">
            <a:xfrm>
              <a:off x="83397" y="990748"/>
              <a:ext cx="2817641" cy="26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フリーフォーム 13"/>
            <p:cNvSpPr/>
            <p:nvPr/>
          </p:nvSpPr>
          <p:spPr>
            <a:xfrm>
              <a:off x="603447" y="2280672"/>
              <a:ext cx="1374163" cy="1048258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603447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14619" y="2881463"/>
              <a:ext cx="905057" cy="46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b="1" dirty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Detector Acceptance: 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</a:t>
            </a:r>
            <a:r>
              <a:rPr lang="en-US" altLang="ja-JP" b="1" dirty="0"/>
              <a:t> vs. 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endParaRPr kumimoji="1" lang="ja-JP" altLang="en-US" b="1" dirty="0">
              <a:latin typeface="+mn-lt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6510701" y="944724"/>
            <a:ext cx="0" cy="55713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244408" y="4077072"/>
            <a:ext cx="0" cy="248391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622975" y="5937004"/>
            <a:ext cx="1018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lang="en-US" altLang="ja-JP" sz="1400" b="1" dirty="0">
                <a:solidFill>
                  <a:srgbClr val="0070C0"/>
                </a:solidFill>
              </a:rPr>
              <a:t>acceptance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8244408" y="980728"/>
            <a:ext cx="0" cy="2562136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87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 rot="16200000">
            <a:off x="6028101" y="569234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M(K</a:t>
            </a:r>
            <a:r>
              <a:rPr kumimoji="1" lang="en-US" altLang="ja-JP" sz="1200" b="1" baseline="30000" dirty="0"/>
              <a:t>-</a:t>
            </a:r>
            <a:r>
              <a:rPr kumimoji="1" lang="en-US" altLang="ja-JP" sz="1200" b="1" dirty="0"/>
              <a:t>pp)</a:t>
            </a:r>
            <a:endParaRPr kumimoji="1" lang="ja-JP" altLang="en-US" sz="1200" b="1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5735352" y="573718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M(</a:t>
            </a:r>
            <a:r>
              <a:rPr kumimoji="1" lang="en-US" altLang="ja-JP" sz="1000" dirty="0" err="1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/>
              <a:t>p</a:t>
            </a:r>
            <a:r>
              <a:rPr kumimoji="1" lang="en-US" altLang="ja-JP" sz="1000" dirty="0"/>
              <a:t>)</a:t>
            </a:r>
            <a:endParaRPr kumimoji="1" lang="ja-JP" altLang="en-US" sz="1000" dirty="0"/>
          </a:p>
        </p:txBody>
      </p:sp>
      <p:sp>
        <p:nvSpPr>
          <p:cNvPr id="57" name="コンテンツ プレースホルダー 10"/>
          <p:cNvSpPr txBox="1">
            <a:spLocks/>
          </p:cNvSpPr>
          <p:nvPr/>
        </p:nvSpPr>
        <p:spPr>
          <a:xfrm>
            <a:off x="-508" y="958863"/>
            <a:ext cx="5040560" cy="2650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acceptance is different between 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sz="2400" dirty="0"/>
              <a:t>At cos</a:t>
            </a:r>
            <a:r>
              <a:rPr lang="en-US" altLang="ja-JP" sz="2400" dirty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/>
              <a:t>n</a:t>
            </a:r>
            <a:r>
              <a:rPr lang="en-US" altLang="ja-JP" sz="2400" dirty="0"/>
              <a:t>~1:</a:t>
            </a:r>
          </a:p>
          <a:p>
            <a:pPr lvl="2"/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/>
              <a:t>p</a:t>
            </a:r>
            <a:r>
              <a:rPr lang="en-US" altLang="ja-JP" dirty="0"/>
              <a:t>:    flat acceptance</a:t>
            </a:r>
          </a:p>
          <a:p>
            <a:pPr lvl="2"/>
            <a:r>
              <a:rPr lang="en-US" altLang="ja-JP" dirty="0" err="1">
                <a:latin typeface="Symbol" panose="05050102010706020507" pitchFamily="18" charset="2"/>
              </a:rPr>
              <a:t>pS</a:t>
            </a:r>
            <a:r>
              <a:rPr lang="en-US" altLang="ja-JP" dirty="0" err="1"/>
              <a:t>p</a:t>
            </a:r>
            <a:r>
              <a:rPr lang="en-US" altLang="ja-JP" dirty="0"/>
              <a:t>: limited acceptance below the threshold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4644008" y="6021288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4" name="フリーフォーム 23"/>
          <p:cNvSpPr/>
          <p:nvPr/>
        </p:nvSpPr>
        <p:spPr>
          <a:xfrm>
            <a:off x="6277679" y="4041068"/>
            <a:ext cx="1570685" cy="2474984"/>
          </a:xfrm>
          <a:custGeom>
            <a:avLst/>
            <a:gdLst>
              <a:gd name="connsiteX0" fmla="*/ 171063 w 1579432"/>
              <a:gd name="connsiteY0" fmla="*/ 0 h 2112532"/>
              <a:gd name="connsiteX1" fmla="*/ 84295 w 1579432"/>
              <a:gd name="connsiteY1" fmla="*/ 186885 h 2112532"/>
              <a:gd name="connsiteX2" fmla="*/ 57597 w 1579432"/>
              <a:gd name="connsiteY2" fmla="*/ 293676 h 2112532"/>
              <a:gd name="connsiteX3" fmla="*/ 10876 w 1579432"/>
              <a:gd name="connsiteY3" fmla="*/ 427165 h 2112532"/>
              <a:gd name="connsiteX4" fmla="*/ 4202 w 1579432"/>
              <a:gd name="connsiteY4" fmla="*/ 594026 h 2112532"/>
              <a:gd name="connsiteX5" fmla="*/ 64272 w 1579432"/>
              <a:gd name="connsiteY5" fmla="*/ 740864 h 2112532"/>
              <a:gd name="connsiteX6" fmla="*/ 171063 w 1579432"/>
              <a:gd name="connsiteY6" fmla="*/ 907726 h 2112532"/>
              <a:gd name="connsiteX7" fmla="*/ 304552 w 1579432"/>
              <a:gd name="connsiteY7" fmla="*/ 1027866 h 2112532"/>
              <a:gd name="connsiteX8" fmla="*/ 471413 w 1579432"/>
              <a:gd name="connsiteY8" fmla="*/ 1181378 h 2112532"/>
              <a:gd name="connsiteX9" fmla="*/ 818485 w 1579432"/>
              <a:gd name="connsiteY9" fmla="*/ 1261472 h 2112532"/>
              <a:gd name="connsiteX10" fmla="*/ 992021 w 1579432"/>
              <a:gd name="connsiteY10" fmla="*/ 1341565 h 2112532"/>
              <a:gd name="connsiteX11" fmla="*/ 1218952 w 1579432"/>
              <a:gd name="connsiteY11" fmla="*/ 1461705 h 2112532"/>
              <a:gd name="connsiteX12" fmla="*/ 1339092 w 1579432"/>
              <a:gd name="connsiteY12" fmla="*/ 1548473 h 2112532"/>
              <a:gd name="connsiteX13" fmla="*/ 1459232 w 1579432"/>
              <a:gd name="connsiteY13" fmla="*/ 1688637 h 2112532"/>
              <a:gd name="connsiteX14" fmla="*/ 1505953 w 1579432"/>
              <a:gd name="connsiteY14" fmla="*/ 1782079 h 2112532"/>
              <a:gd name="connsiteX15" fmla="*/ 1546000 w 1579432"/>
              <a:gd name="connsiteY15" fmla="*/ 1875521 h 2112532"/>
              <a:gd name="connsiteX16" fmla="*/ 1559349 w 1579432"/>
              <a:gd name="connsiteY16" fmla="*/ 1975638 h 2112532"/>
              <a:gd name="connsiteX17" fmla="*/ 1579372 w 1579432"/>
              <a:gd name="connsiteY17" fmla="*/ 2109127 h 2112532"/>
              <a:gd name="connsiteX18" fmla="*/ 1566024 w 1579432"/>
              <a:gd name="connsiteY18" fmla="*/ 2075755 h 21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9432" h="2112532">
                <a:moveTo>
                  <a:pt x="171063" y="0"/>
                </a:moveTo>
                <a:cubicBezTo>
                  <a:pt x="137134" y="68969"/>
                  <a:pt x="103206" y="137939"/>
                  <a:pt x="84295" y="186885"/>
                </a:cubicBezTo>
                <a:cubicBezTo>
                  <a:pt x="65384" y="235831"/>
                  <a:pt x="69833" y="253629"/>
                  <a:pt x="57597" y="293676"/>
                </a:cubicBezTo>
                <a:cubicBezTo>
                  <a:pt x="45361" y="333723"/>
                  <a:pt x="19775" y="377107"/>
                  <a:pt x="10876" y="427165"/>
                </a:cubicBezTo>
                <a:cubicBezTo>
                  <a:pt x="1977" y="477223"/>
                  <a:pt x="-4697" y="541743"/>
                  <a:pt x="4202" y="594026"/>
                </a:cubicBezTo>
                <a:cubicBezTo>
                  <a:pt x="13101" y="646309"/>
                  <a:pt x="36462" y="688581"/>
                  <a:pt x="64272" y="740864"/>
                </a:cubicBezTo>
                <a:cubicBezTo>
                  <a:pt x="92082" y="793147"/>
                  <a:pt x="131016" y="859892"/>
                  <a:pt x="171063" y="907726"/>
                </a:cubicBezTo>
                <a:cubicBezTo>
                  <a:pt x="211110" y="955560"/>
                  <a:pt x="304552" y="1027866"/>
                  <a:pt x="304552" y="1027866"/>
                </a:cubicBezTo>
                <a:cubicBezTo>
                  <a:pt x="354610" y="1073475"/>
                  <a:pt x="385758" y="1142444"/>
                  <a:pt x="471413" y="1181378"/>
                </a:cubicBezTo>
                <a:cubicBezTo>
                  <a:pt x="557068" y="1220312"/>
                  <a:pt x="731717" y="1234774"/>
                  <a:pt x="818485" y="1261472"/>
                </a:cubicBezTo>
                <a:cubicBezTo>
                  <a:pt x="905253" y="1288170"/>
                  <a:pt x="925277" y="1308193"/>
                  <a:pt x="992021" y="1341565"/>
                </a:cubicBezTo>
                <a:cubicBezTo>
                  <a:pt x="1058766" y="1374937"/>
                  <a:pt x="1161107" y="1427220"/>
                  <a:pt x="1218952" y="1461705"/>
                </a:cubicBezTo>
                <a:cubicBezTo>
                  <a:pt x="1276797" y="1496190"/>
                  <a:pt x="1299045" y="1510651"/>
                  <a:pt x="1339092" y="1548473"/>
                </a:cubicBezTo>
                <a:cubicBezTo>
                  <a:pt x="1379139" y="1586295"/>
                  <a:pt x="1431422" y="1649703"/>
                  <a:pt x="1459232" y="1688637"/>
                </a:cubicBezTo>
                <a:cubicBezTo>
                  <a:pt x="1487042" y="1727571"/>
                  <a:pt x="1491492" y="1750932"/>
                  <a:pt x="1505953" y="1782079"/>
                </a:cubicBezTo>
                <a:cubicBezTo>
                  <a:pt x="1520414" y="1813226"/>
                  <a:pt x="1537101" y="1843261"/>
                  <a:pt x="1546000" y="1875521"/>
                </a:cubicBezTo>
                <a:cubicBezTo>
                  <a:pt x="1554899" y="1907781"/>
                  <a:pt x="1553787" y="1936704"/>
                  <a:pt x="1559349" y="1975638"/>
                </a:cubicBezTo>
                <a:cubicBezTo>
                  <a:pt x="1564911" y="2014572"/>
                  <a:pt x="1578260" y="2092441"/>
                  <a:pt x="1579372" y="2109127"/>
                </a:cubicBezTo>
                <a:cubicBezTo>
                  <a:pt x="1580484" y="2125813"/>
                  <a:pt x="1566024" y="2075755"/>
                  <a:pt x="1566024" y="2075755"/>
                </a:cubicBezTo>
              </a:path>
            </a:pathLst>
          </a:cu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altLang="ja-JP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altLang="ja-JP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-PS MC</a:t>
                </a:r>
              </a:p>
              <a:p>
                <a:pPr algn="ctr"/>
                <a:r>
                  <a:rPr lang="en-US" altLang="ja-JP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w/ detector acceptance</a:t>
                </a:r>
                <a:endParaRPr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blipFill rotWithShape="1">
                <a:blip r:embed="rId7"/>
                <a:stretch>
                  <a:fillRect l="-3529" t="-4000" r="-4471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 26"/>
          <p:cNvSpPr/>
          <p:nvPr/>
        </p:nvSpPr>
        <p:spPr>
          <a:xfrm>
            <a:off x="287524" y="3878794"/>
            <a:ext cx="4392488" cy="2990511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707621" y="5368308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M(K</a:t>
            </a:r>
            <a:r>
              <a:rPr kumimoji="1" lang="en-US" altLang="ja-JP" sz="1200" b="1" baseline="30000" dirty="0"/>
              <a:t>-</a:t>
            </a:r>
            <a:r>
              <a:rPr kumimoji="1" lang="en-US" altLang="ja-JP" sz="1200" b="1" dirty="0"/>
              <a:t>pp)</a:t>
            </a:r>
            <a:endParaRPr kumimoji="1" lang="ja-JP" altLang="en-US" sz="1200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1456682" y="537019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M(</a:t>
            </a:r>
            <a:r>
              <a:rPr kumimoji="1" lang="en-US" altLang="ja-JP" sz="1000" dirty="0" err="1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/>
              <a:t>p</a:t>
            </a:r>
            <a:r>
              <a:rPr kumimoji="1" lang="en-US" altLang="ja-JP" sz="1000" dirty="0"/>
              <a:t>)</a:t>
            </a:r>
            <a:endParaRPr kumimoji="1" lang="ja-JP" altLang="en-US" sz="1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39480" y="994248"/>
            <a:ext cx="681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DATA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22423" y="4041068"/>
            <a:ext cx="681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DATA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43753" y="4041068"/>
            <a:ext cx="5084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MC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12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4B96949-8854-40FE-9287-D1F045C5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658" y="872716"/>
            <a:ext cx="6156682" cy="59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err="1"/>
              <a:t>K</a:t>
            </a:r>
            <a:r>
              <a:rPr lang="en-US" altLang="ja-JP" b="1" baseline="30000" dirty="0" err="1"/>
              <a:t>-</a:t>
            </a:r>
            <a:r>
              <a:rPr lang="en-US" altLang="ja-JP" b="1" dirty="0" err="1"/>
              <a:t>p</a:t>
            </a:r>
            <a:r>
              <a:rPr lang="en-US" altLang="ja-JP" b="1" dirty="0" err="1">
                <a:sym typeface="Wingdings" panose="05000000000000000000" pitchFamily="2" charset="2"/>
              </a:rPr>
              <a:t></a:t>
            </a:r>
            <a:r>
              <a:rPr lang="en-US" altLang="ja-JP" b="1" dirty="0" err="1">
                <a:latin typeface="Symbol" panose="05050102010706020507" pitchFamily="18" charset="2"/>
              </a:rPr>
              <a:t>S</a:t>
            </a:r>
            <a:r>
              <a:rPr lang="en-US" altLang="ja-JP" b="1" baseline="30000" dirty="0" err="1">
                <a:latin typeface="Symbol" panose="05050102010706020507" pitchFamily="18" charset="2"/>
              </a:rPr>
              <a:t>+</a:t>
            </a:r>
            <a:r>
              <a:rPr lang="en-US" altLang="ja-JP" b="1" dirty="0" err="1"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latin typeface="Symbol" panose="05050102010706020507" pitchFamily="18" charset="2"/>
              </a:rPr>
              <a:t>-</a:t>
            </a:r>
            <a:r>
              <a:rPr lang="en-US" altLang="ja-JP" b="1" dirty="0"/>
              <a:t>/</a:t>
            </a:r>
            <a:r>
              <a:rPr lang="en-US" altLang="ja-JP" b="1" dirty="0">
                <a:latin typeface="Symbol" panose="05050102010706020507" pitchFamily="18" charset="2"/>
              </a:rPr>
              <a:t>S</a:t>
            </a:r>
            <a:r>
              <a:rPr lang="en-US" altLang="ja-JP" b="1" baseline="30000" dirty="0">
                <a:latin typeface="Symbol" panose="05050102010706020507" pitchFamily="18" charset="2"/>
              </a:rPr>
              <a:t>-</a:t>
            </a:r>
            <a:r>
              <a:rPr lang="en-US" altLang="ja-JP" b="1" dirty="0"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latin typeface="Symbol" panose="05050102010706020507" pitchFamily="18" charset="2"/>
              </a:rPr>
              <a:t>+</a:t>
            </a:r>
            <a:r>
              <a:rPr lang="en-US" altLang="ja-JP" b="1" dirty="0"/>
              <a:t> Cross Section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67544" y="3501008"/>
            <a:ext cx="864096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consistent with the references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DDA6-D287-411B-B708-2358553B5E5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00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A91BB3F-4028-428E-A5F9-B02726038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r="6840"/>
          <a:stretch/>
        </p:blipFill>
        <p:spPr>
          <a:xfrm>
            <a:off x="-508" y="-2406"/>
            <a:ext cx="9144508" cy="63371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Need </a:t>
            </a:r>
            <a:r>
              <a:rPr kumimoji="1" lang="en-US" altLang="ja-JP" b="1">
                <a:solidFill>
                  <a:schemeClr val="bg1"/>
                </a:solidFill>
              </a:rPr>
              <a:t>further investigation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1519" y="841382"/>
            <a:ext cx="8496945" cy="5493398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More quantitative studies of the “K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800" b="1" dirty="0">
                <a:solidFill>
                  <a:schemeClr val="bg1"/>
                </a:solidFill>
              </a:rPr>
              <a:t>pp”</a:t>
            </a:r>
          </a:p>
          <a:p>
            <a:pPr lvl="1"/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kumimoji="1" lang="en-US" altLang="ja-JP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400" dirty="0">
                <a:solidFill>
                  <a:schemeClr val="bg1"/>
                </a:solidFill>
              </a:rPr>
              <a:t> and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</a:t>
            </a:r>
            <a:endParaRPr kumimoji="1"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800" b="1" dirty="0">
              <a:solidFill>
                <a:schemeClr val="bg1"/>
              </a:solidFill>
            </a:endParaRPr>
          </a:p>
          <a:p>
            <a:endParaRPr lang="en-US" altLang="ja-JP" sz="2800" b="1" dirty="0">
              <a:solidFill>
                <a:schemeClr val="bg1"/>
              </a:solidFill>
            </a:endParaRPr>
          </a:p>
          <a:p>
            <a:endParaRPr lang="en-US" altLang="ja-JP" sz="2800" b="1" dirty="0">
              <a:solidFill>
                <a:schemeClr val="bg1"/>
              </a:solidFill>
            </a:endParaRPr>
          </a:p>
          <a:p>
            <a:endParaRPr lang="en-US" altLang="ja-JP" sz="2800" b="1" dirty="0">
              <a:solidFill>
                <a:schemeClr val="bg1"/>
              </a:solidFill>
            </a:endParaRPr>
          </a:p>
          <a:p>
            <a:endParaRPr lang="en-US" altLang="ja-JP" sz="2800" b="1" dirty="0">
              <a:solidFill>
                <a:schemeClr val="bg1"/>
              </a:solidFill>
            </a:endParaRPr>
          </a:p>
          <a:p>
            <a:endParaRPr lang="en-US" altLang="ja-JP" sz="2800" b="1" dirty="0">
              <a:solidFill>
                <a:schemeClr val="bg1"/>
              </a:solidFill>
            </a:endParaRPr>
          </a:p>
          <a:p>
            <a:r>
              <a:rPr lang="en-US" altLang="ja-JP" sz="2800" b="1" dirty="0">
                <a:solidFill>
                  <a:schemeClr val="bg1"/>
                </a:solidFill>
              </a:rPr>
              <a:t>Systematic studies of other kaonic nuclei:</a:t>
            </a:r>
          </a:p>
          <a:p>
            <a:pPr lvl="1"/>
            <a:r>
              <a:rPr lang="en-US" altLang="ja-JP" sz="2400" dirty="0">
                <a:solidFill>
                  <a:schemeClr val="bg1"/>
                </a:solidFill>
              </a:rPr>
              <a:t>Single: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ppn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</a:rPr>
              <a:t> via [K</a:t>
            </a:r>
            <a:r>
              <a:rPr lang="en-US" altLang="ja-JP" sz="2400" baseline="30000" dirty="0">
                <a:solidFill>
                  <a:schemeClr val="bg1"/>
                </a:solidFill>
              </a:rPr>
              <a:t>-</a:t>
            </a:r>
            <a:r>
              <a:rPr lang="en-US" altLang="ja-JP" sz="2400" dirty="0">
                <a:solidFill>
                  <a:schemeClr val="bg1"/>
                </a:solidFill>
              </a:rPr>
              <a:t> + </a:t>
            </a:r>
            <a:r>
              <a:rPr lang="en-US" altLang="ja-JP" sz="2400" baseline="30000" dirty="0">
                <a:solidFill>
                  <a:schemeClr val="bg1"/>
                </a:solidFill>
              </a:rPr>
              <a:t>4</a:t>
            </a:r>
            <a:r>
              <a:rPr lang="en-US" altLang="ja-JP" sz="2400" dirty="0">
                <a:solidFill>
                  <a:schemeClr val="bg1"/>
                </a:solidFill>
              </a:rPr>
              <a:t>He],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ppnn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/K</a:t>
            </a:r>
            <a:r>
              <a:rPr lang="en-US" altLang="ja-JP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pppnn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</a:rPr>
              <a:t> via [K</a:t>
            </a:r>
            <a:r>
              <a:rPr lang="en-US" altLang="ja-JP" sz="2400" baseline="30000" dirty="0">
                <a:solidFill>
                  <a:schemeClr val="bg1"/>
                </a:solidFill>
              </a:rPr>
              <a:t>-</a:t>
            </a:r>
            <a:r>
              <a:rPr lang="en-US" altLang="ja-JP" sz="2400" dirty="0">
                <a:solidFill>
                  <a:schemeClr val="bg1"/>
                </a:solidFill>
              </a:rPr>
              <a:t> + </a:t>
            </a:r>
            <a:r>
              <a:rPr lang="en-US" altLang="ja-JP" sz="2400" baseline="30000" dirty="0">
                <a:solidFill>
                  <a:schemeClr val="bg1"/>
                </a:solidFill>
              </a:rPr>
              <a:t>6</a:t>
            </a:r>
            <a:r>
              <a:rPr lang="en-US" altLang="ja-JP" sz="2400" dirty="0">
                <a:solidFill>
                  <a:schemeClr val="bg1"/>
                </a:solidFill>
              </a:rPr>
              <a:t>Li]</a:t>
            </a:r>
          </a:p>
          <a:p>
            <a:pPr lvl="1"/>
            <a:r>
              <a:rPr kumimoji="1" lang="en-US" altLang="ja-JP" sz="2400" dirty="0">
                <a:solidFill>
                  <a:schemeClr val="bg1"/>
                </a:solidFill>
              </a:rPr>
              <a:t>Double: 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kumimoji="1" lang="en-US" altLang="ja-JP" sz="2400" dirty="0">
                <a:solidFill>
                  <a:schemeClr val="bg1"/>
                </a:solidFill>
              </a:rPr>
              <a:t> via [</a:t>
            </a:r>
            <a:r>
              <a:rPr kumimoji="1" lang="en-US" altLang="ja-JP" sz="2400" dirty="0" err="1">
                <a:solidFill>
                  <a:schemeClr val="bg1"/>
                </a:solidFill>
              </a:rPr>
              <a:t>p</a:t>
            </a:r>
            <a:r>
              <a:rPr kumimoji="1" lang="en-US" altLang="ja-JP" sz="2400" baseline="30000" dirty="0" err="1">
                <a:solidFill>
                  <a:schemeClr val="bg1"/>
                </a:solidFill>
              </a:rPr>
              <a:t>bar</a:t>
            </a:r>
            <a:r>
              <a:rPr kumimoji="1" lang="en-US" altLang="ja-JP" sz="2400" dirty="0">
                <a:solidFill>
                  <a:schemeClr val="bg1"/>
                </a:solidFill>
              </a:rPr>
              <a:t> + </a:t>
            </a:r>
            <a:r>
              <a:rPr kumimoji="1" lang="en-US" altLang="ja-JP" sz="2400" baseline="30000" dirty="0">
                <a:solidFill>
                  <a:schemeClr val="bg1"/>
                </a:solidFill>
              </a:rPr>
              <a:t>3</a:t>
            </a:r>
            <a:r>
              <a:rPr kumimoji="1" lang="en-US" altLang="ja-JP" sz="2400" dirty="0">
                <a:solidFill>
                  <a:schemeClr val="bg1"/>
                </a:solidFill>
              </a:rPr>
              <a:t>He]</a:t>
            </a:r>
          </a:p>
          <a:p>
            <a:pPr marL="0" indent="0">
              <a:buNone/>
            </a:pP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4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with 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 sensitive detectors is required</a:t>
            </a:r>
          </a:p>
        </p:txBody>
      </p:sp>
    </p:spTree>
    <p:extLst>
      <p:ext uri="{BB962C8B-B14F-4D97-AF65-F5344CB8AC3E}">
        <p14:creationId xmlns:p14="http://schemas.microsoft.com/office/powerpoint/2010/main" val="3490596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E6A55-1FA3-4832-93FD-F695B04B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ADA3CD-3476-4AAF-931F-F0E53FF2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570EF2-5279-4CA2-8714-E6ED935D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503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69833DD-6293-4443-A0F4-B1FAE48C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57" y="713022"/>
            <a:ext cx="4341515" cy="47322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err="1"/>
              <a:t>K</a:t>
            </a:r>
            <a:r>
              <a:rPr lang="en-US" altLang="ja-JP" b="1" baseline="30000" dirty="0" err="1"/>
              <a:t>-</a:t>
            </a:r>
            <a:r>
              <a:rPr lang="en-US" altLang="ja-JP" b="1" dirty="0" err="1"/>
              <a:t>d</a:t>
            </a:r>
            <a:r>
              <a:rPr lang="en-US" altLang="ja-JP" b="1" dirty="0" err="1">
                <a:sym typeface="Wingdings" panose="05000000000000000000" pitchFamily="2" charset="2"/>
              </a:rPr>
              <a:t>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(1405)n @ E31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51520" y="6309320"/>
            <a:ext cx="8640960" cy="5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 to PRL / will be available in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1D8283-F732-4613-9F76-5426B6E6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8" y="836661"/>
            <a:ext cx="3770550" cy="29163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DDE4D38-BE05-4C51-BB57-0C1367F6D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2" y="3681028"/>
            <a:ext cx="4289862" cy="2715507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83C909C-245F-4D8D-9076-784EAB90D33E}"/>
              </a:ext>
            </a:extLst>
          </p:cNvPr>
          <p:cNvGrpSpPr/>
          <p:nvPr/>
        </p:nvGrpSpPr>
        <p:grpSpPr>
          <a:xfrm>
            <a:off x="4680012" y="5263460"/>
            <a:ext cx="4476225" cy="1261884"/>
            <a:chOff x="4680012" y="5237909"/>
            <a:chExt cx="4476225" cy="1261884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A026882-13BE-4CBD-B427-8F04CAEAF350}"/>
                </a:ext>
              </a:extLst>
            </p:cNvPr>
            <p:cNvSpPr txBox="1"/>
            <p:nvPr/>
          </p:nvSpPr>
          <p:spPr>
            <a:xfrm>
              <a:off x="4680012" y="5237909"/>
              <a:ext cx="4476225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A resonant pole at</a:t>
              </a:r>
            </a:p>
            <a:p>
              <a:endParaRPr kumimoji="1" lang="en-US" altLang="ja-JP" sz="3600" dirty="0"/>
            </a:p>
            <a:p>
              <a:r>
                <a:rPr lang="en-US" altLang="ja-JP" sz="2000" dirty="0"/>
                <a:t>in the I = 0 of the </a:t>
              </a:r>
              <a:r>
                <a:rPr lang="en-US" altLang="ja-JP" sz="2000" dirty="0" err="1"/>
                <a:t>K</a:t>
              </a:r>
              <a:r>
                <a:rPr lang="en-US" altLang="ja-JP" sz="2000" baseline="30000" dirty="0" err="1"/>
                <a:t>bar</a:t>
              </a:r>
              <a:r>
                <a:rPr lang="en-US" altLang="ja-JP" sz="2000" dirty="0" err="1"/>
                <a:t>N</a:t>
              </a:r>
              <a:r>
                <a:rPr lang="en-US" altLang="ja-JP" sz="2000" dirty="0" err="1">
                  <a:sym typeface="Wingdings" panose="05000000000000000000" pitchFamily="2" charset="2"/>
                </a:rPr>
                <a:t></a:t>
              </a:r>
              <a:r>
                <a:rPr lang="en-US" altLang="ja-JP" sz="2000" dirty="0" err="1"/>
                <a:t>K</a:t>
              </a:r>
              <a:r>
                <a:rPr lang="en-US" altLang="ja-JP" sz="2000" baseline="30000" dirty="0" err="1"/>
                <a:t>bar</a:t>
              </a:r>
              <a:r>
                <a:rPr lang="en-US" altLang="ja-JP" sz="2000" dirty="0" err="1"/>
                <a:t>N</a:t>
              </a:r>
              <a:r>
                <a:rPr lang="en-US" altLang="ja-JP" sz="2000" dirty="0"/>
                <a:t> scattering.</a:t>
              </a:r>
              <a:endParaRPr kumimoji="1" lang="ja-JP" altLang="en-US" sz="2000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CF6D9FF-4470-406D-8F86-57BE33C5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8064" y="5667887"/>
              <a:ext cx="3381614" cy="425760"/>
            </a:xfrm>
            <a:prstGeom prst="rect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440624-9F1D-4BFD-8EBC-AFE467BFE4BA}"/>
              </a:ext>
            </a:extLst>
          </p:cNvPr>
          <p:cNvSpPr txBox="1"/>
          <p:nvPr/>
        </p:nvSpPr>
        <p:spPr>
          <a:xfrm>
            <a:off x="7560332" y="4293096"/>
            <a:ext cx="83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Re(T</a:t>
            </a:r>
            <a:r>
              <a:rPr lang="en-US" altLang="ja-JP" baseline="-25000" dirty="0"/>
              <a:t>2</a:t>
            </a:r>
            <a:r>
              <a:rPr kumimoji="1" lang="en-US" altLang="ja-JP" baseline="30000" dirty="0"/>
              <a:t>0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12D41C-965B-4B1A-BFB9-A1A2AEED23F9}"/>
              </a:ext>
            </a:extLst>
          </p:cNvPr>
          <p:cNvSpPr txBox="1"/>
          <p:nvPr/>
        </p:nvSpPr>
        <p:spPr>
          <a:xfrm>
            <a:off x="7560332" y="361499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Im</a:t>
            </a:r>
            <a:r>
              <a:rPr kumimoji="1" lang="en-US" altLang="ja-JP" dirty="0"/>
              <a:t>(T</a:t>
            </a:r>
            <a:r>
              <a:rPr lang="en-US" altLang="ja-JP" baseline="-25000" dirty="0"/>
              <a:t>2</a:t>
            </a:r>
            <a:r>
              <a:rPr kumimoji="1" lang="en-US" altLang="ja-JP" baseline="30000" dirty="0"/>
              <a:t>0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949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DAFE2F9-7DDF-4206-97C1-CB4342ED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57" y="713022"/>
            <a:ext cx="4341515" cy="4732202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F79E6FD-8D1E-4E95-AAFB-725806AC0D55}"/>
              </a:ext>
            </a:extLst>
          </p:cNvPr>
          <p:cNvGrpSpPr/>
          <p:nvPr/>
        </p:nvGrpSpPr>
        <p:grpSpPr>
          <a:xfrm>
            <a:off x="4680012" y="5263460"/>
            <a:ext cx="4476225" cy="1261884"/>
            <a:chOff x="4680012" y="5237909"/>
            <a:chExt cx="4476225" cy="1261884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CA109E9-21B2-4F0B-879D-F00FE5A7BAC0}"/>
                </a:ext>
              </a:extLst>
            </p:cNvPr>
            <p:cNvSpPr txBox="1"/>
            <p:nvPr/>
          </p:nvSpPr>
          <p:spPr>
            <a:xfrm>
              <a:off x="4680012" y="5237909"/>
              <a:ext cx="4476225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A resonant pole at</a:t>
              </a:r>
            </a:p>
            <a:p>
              <a:endParaRPr kumimoji="1" lang="en-US" altLang="ja-JP" sz="3600" dirty="0"/>
            </a:p>
            <a:p>
              <a:r>
                <a:rPr lang="en-US" altLang="ja-JP" sz="2000" dirty="0"/>
                <a:t>in the I = 0 of the </a:t>
              </a:r>
              <a:r>
                <a:rPr lang="en-US" altLang="ja-JP" sz="2000" dirty="0" err="1"/>
                <a:t>K</a:t>
              </a:r>
              <a:r>
                <a:rPr lang="en-US" altLang="ja-JP" sz="2000" baseline="30000" dirty="0" err="1"/>
                <a:t>bar</a:t>
              </a:r>
              <a:r>
                <a:rPr lang="en-US" altLang="ja-JP" sz="2000" dirty="0" err="1"/>
                <a:t>N</a:t>
              </a:r>
              <a:r>
                <a:rPr lang="en-US" altLang="ja-JP" sz="2000" dirty="0" err="1">
                  <a:sym typeface="Wingdings" panose="05000000000000000000" pitchFamily="2" charset="2"/>
                </a:rPr>
                <a:t></a:t>
              </a:r>
              <a:r>
                <a:rPr lang="en-US" altLang="ja-JP" sz="2000" dirty="0" err="1"/>
                <a:t>K</a:t>
              </a:r>
              <a:r>
                <a:rPr lang="en-US" altLang="ja-JP" sz="2000" baseline="30000" dirty="0" err="1"/>
                <a:t>bar</a:t>
              </a:r>
              <a:r>
                <a:rPr lang="en-US" altLang="ja-JP" sz="2000" dirty="0" err="1"/>
                <a:t>N</a:t>
              </a:r>
              <a:r>
                <a:rPr lang="en-US" altLang="ja-JP" sz="2000" dirty="0"/>
                <a:t> scattering.</a:t>
              </a:r>
              <a:endParaRPr kumimoji="1" lang="ja-JP" altLang="en-US" sz="2000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2E237E3-9E12-49A6-9C4F-2AC771EDA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064" y="5667887"/>
              <a:ext cx="3381614" cy="425760"/>
            </a:xfrm>
            <a:prstGeom prst="rect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7BB462-018F-442D-8F61-0B1A145522FB}"/>
              </a:ext>
            </a:extLst>
          </p:cNvPr>
          <p:cNvSpPr txBox="1"/>
          <p:nvPr/>
        </p:nvSpPr>
        <p:spPr>
          <a:xfrm>
            <a:off x="7560332" y="4293096"/>
            <a:ext cx="83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Re(T</a:t>
            </a:r>
            <a:r>
              <a:rPr lang="en-US" altLang="ja-JP" baseline="-25000" dirty="0"/>
              <a:t>2</a:t>
            </a:r>
            <a:r>
              <a:rPr kumimoji="1" lang="en-US" altLang="ja-JP" baseline="30000" dirty="0"/>
              <a:t>0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7AF02AC-0F2E-4076-B078-F3606D5665BD}"/>
              </a:ext>
            </a:extLst>
          </p:cNvPr>
          <p:cNvSpPr txBox="1"/>
          <p:nvPr/>
        </p:nvSpPr>
        <p:spPr>
          <a:xfrm>
            <a:off x="7560332" y="361499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Im</a:t>
            </a:r>
            <a:r>
              <a:rPr kumimoji="1" lang="en-US" altLang="ja-JP" dirty="0"/>
              <a:t>(T</a:t>
            </a:r>
            <a:r>
              <a:rPr lang="en-US" altLang="ja-JP" baseline="-25000" dirty="0"/>
              <a:t>2</a:t>
            </a:r>
            <a:r>
              <a:rPr kumimoji="1" lang="en-US" altLang="ja-JP" baseline="30000" dirty="0"/>
              <a:t>0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4246DF8-65BC-489E-BCC6-1C655018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9" y="5219091"/>
            <a:ext cx="4375757" cy="1232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err="1"/>
              <a:t>K</a:t>
            </a:r>
            <a:r>
              <a:rPr lang="en-US" altLang="ja-JP" b="1" baseline="30000" dirty="0" err="1"/>
              <a:t>-</a:t>
            </a:r>
            <a:r>
              <a:rPr lang="en-US" altLang="ja-JP" b="1" dirty="0" err="1"/>
              <a:t>d</a:t>
            </a:r>
            <a:r>
              <a:rPr lang="en-US" altLang="ja-JP" b="1" dirty="0" err="1">
                <a:sym typeface="Wingdings" panose="05000000000000000000" pitchFamily="2" charset="2"/>
              </a:rPr>
              <a:t>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(1405)n @ E31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51520" y="6309320"/>
            <a:ext cx="8640960" cy="5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 to PRL / will be available in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soon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A92C4D5-FD1D-4BAC-9330-FD91F1A13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667" r="35555" b="3704"/>
          <a:stretch/>
        </p:blipFill>
        <p:spPr>
          <a:xfrm>
            <a:off x="61157" y="800708"/>
            <a:ext cx="4057254" cy="14427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E4B869E-4C47-4FBF-8549-DCE2437F4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4005064"/>
            <a:ext cx="4320481" cy="1178179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784FD6DB-82C4-4C01-AFB7-13532901ADC4}"/>
              </a:ext>
            </a:extLst>
          </p:cNvPr>
          <p:cNvSpPr/>
          <p:nvPr/>
        </p:nvSpPr>
        <p:spPr>
          <a:xfrm>
            <a:off x="1655676" y="3248980"/>
            <a:ext cx="612068" cy="720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70B700-68A7-4813-B6D1-AEA1BB14448B}"/>
              </a:ext>
            </a:extLst>
          </p:cNvPr>
          <p:cNvSpPr txBox="1"/>
          <p:nvPr/>
        </p:nvSpPr>
        <p:spPr>
          <a:xfrm>
            <a:off x="179512" y="3337903"/>
            <a:ext cx="402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simplified by factorization approximation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9E4BB5-2AC3-4203-AC42-31FF4F69A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7" y="2177988"/>
            <a:ext cx="4354308" cy="114300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65547F1-8251-412E-A59A-19F18B402866}"/>
              </a:ext>
            </a:extLst>
          </p:cNvPr>
          <p:cNvCxnSpPr>
            <a:cxnSpLocks/>
          </p:cNvCxnSpPr>
          <p:nvPr/>
        </p:nvCxnSpPr>
        <p:spPr>
          <a:xfrm flipV="1">
            <a:off x="3455876" y="2924944"/>
            <a:ext cx="4248472" cy="19082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782ADEF-C223-4C28-AB5E-EB8B5D783D20}"/>
              </a:ext>
            </a:extLst>
          </p:cNvPr>
          <p:cNvCxnSpPr>
            <a:cxnSpLocks/>
          </p:cNvCxnSpPr>
          <p:nvPr/>
        </p:nvCxnSpPr>
        <p:spPr>
          <a:xfrm flipV="1">
            <a:off x="2843808" y="2279324"/>
            <a:ext cx="4074316" cy="2013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51520" y="6309320"/>
            <a:ext cx="8640960" cy="5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 to PRL / will be available in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soon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A92C4D5-FD1D-4BAC-9330-FD91F1A1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7" r="35555" b="3704"/>
          <a:stretch/>
        </p:blipFill>
        <p:spPr>
          <a:xfrm>
            <a:off x="61157" y="800708"/>
            <a:ext cx="4057254" cy="14427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4EAA90-3FFB-4285-A187-8A640068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5480362"/>
            <a:ext cx="4331560" cy="3266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B3B1EC-A443-4D52-B2C8-316D07CF359F}"/>
              </a:ext>
            </a:extLst>
          </p:cNvPr>
          <p:cNvSpPr txBox="1"/>
          <p:nvPr/>
        </p:nvSpPr>
        <p:spPr>
          <a:xfrm>
            <a:off x="-36512" y="5807005"/>
            <a:ext cx="484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the coupling of 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(1405) to </a:t>
            </a:r>
            <a:r>
              <a:rPr lang="en-US" altLang="ja-JP" dirty="0" err="1">
                <a:solidFill>
                  <a:srgbClr val="FF0000"/>
                </a:solidFill>
              </a:rPr>
              <a:t>K</a:t>
            </a:r>
            <a:r>
              <a:rPr lang="en-US" altLang="ja-JP" baseline="30000" dirty="0" err="1">
                <a:solidFill>
                  <a:srgbClr val="FF0000"/>
                </a:solidFill>
              </a:rPr>
              <a:t>bar</a:t>
            </a:r>
            <a:r>
              <a:rPr lang="en-US" altLang="ja-JP" dirty="0" err="1">
                <a:solidFill>
                  <a:srgbClr val="FF0000"/>
                </a:solidFill>
              </a:rPr>
              <a:t>N</a:t>
            </a:r>
            <a:r>
              <a:rPr lang="en-US" altLang="ja-JP" dirty="0">
                <a:solidFill>
                  <a:srgbClr val="FF0000"/>
                </a:solidFill>
              </a:rPr>
              <a:t> is predominant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(1405) as a </a:t>
            </a:r>
            <a:r>
              <a:rPr lang="en-US" altLang="ja-JP" dirty="0" err="1">
                <a:solidFill>
                  <a:srgbClr val="FF0000"/>
                </a:solidFill>
              </a:rPr>
              <a:t>K</a:t>
            </a:r>
            <a:r>
              <a:rPr lang="en-US" altLang="ja-JP" baseline="30000" dirty="0" err="1">
                <a:solidFill>
                  <a:srgbClr val="FF0000"/>
                </a:solidFill>
              </a:rPr>
              <a:t>bar</a:t>
            </a:r>
            <a:r>
              <a:rPr lang="en-US" altLang="ja-JP" dirty="0">
                <a:solidFill>
                  <a:srgbClr val="FF0000"/>
                </a:solidFill>
              </a:rPr>
              <a:t> N bound state.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9B1A5C1-4EEC-426B-85C8-BEF47694E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" y="3356992"/>
            <a:ext cx="4375757" cy="1232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2E67BD-4996-431D-81D6-23C9ACFEFDC6}"/>
                  </a:ext>
                </a:extLst>
              </p:cNvPr>
              <p:cNvSpPr txBox="1"/>
              <p:nvPr/>
            </p:nvSpPr>
            <p:spPr>
              <a:xfrm>
                <a:off x="539552" y="4581128"/>
                <a:ext cx="3515001" cy="830997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Cambria Math" panose="02040503050406030204" pitchFamily="18" charset="0"/>
                  </a:rPr>
                  <a:t>Fitting results: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=−1.02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0.09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+0.92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0.09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fm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=−0.27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0.24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−0.52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0.13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fm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42E67BD-4996-431D-81D6-23C9ACFE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3515001" cy="830997"/>
              </a:xfrm>
              <a:prstGeom prst="rect">
                <a:avLst/>
              </a:prstGeom>
              <a:blipFill>
                <a:blip r:embed="rId5"/>
                <a:stretch>
                  <a:fillRect l="-3793" t="-8511" r="-2931" b="-14184"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AFEA8B36-3D33-4D24-88D2-3A26D4323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6" y="2168860"/>
            <a:ext cx="4320481" cy="117817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038EBEA-209B-4719-9BED-2D6D5C866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957" y="713022"/>
            <a:ext cx="4341515" cy="4732202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569D164-1351-4B4F-993A-2EA15B3CAA10}"/>
              </a:ext>
            </a:extLst>
          </p:cNvPr>
          <p:cNvGrpSpPr/>
          <p:nvPr/>
        </p:nvGrpSpPr>
        <p:grpSpPr>
          <a:xfrm>
            <a:off x="4680012" y="5263460"/>
            <a:ext cx="4476225" cy="1261884"/>
            <a:chOff x="4680012" y="5237909"/>
            <a:chExt cx="4476225" cy="1261884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389D71D-BE90-451B-A2C3-C9C811DE0DD0}"/>
                </a:ext>
              </a:extLst>
            </p:cNvPr>
            <p:cNvSpPr txBox="1"/>
            <p:nvPr/>
          </p:nvSpPr>
          <p:spPr>
            <a:xfrm>
              <a:off x="4680012" y="5237909"/>
              <a:ext cx="4476225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A resonant pole at</a:t>
              </a:r>
            </a:p>
            <a:p>
              <a:endParaRPr kumimoji="1" lang="en-US" altLang="ja-JP" sz="3600" dirty="0"/>
            </a:p>
            <a:p>
              <a:r>
                <a:rPr lang="en-US" altLang="ja-JP" sz="2000" dirty="0"/>
                <a:t>in the I = 0 of the </a:t>
              </a:r>
              <a:r>
                <a:rPr lang="en-US" altLang="ja-JP" sz="2000" dirty="0" err="1"/>
                <a:t>K</a:t>
              </a:r>
              <a:r>
                <a:rPr lang="en-US" altLang="ja-JP" sz="2000" baseline="30000" dirty="0" err="1"/>
                <a:t>bar</a:t>
              </a:r>
              <a:r>
                <a:rPr lang="en-US" altLang="ja-JP" sz="2000" dirty="0" err="1"/>
                <a:t>N</a:t>
              </a:r>
              <a:r>
                <a:rPr lang="en-US" altLang="ja-JP" sz="2000" dirty="0" err="1">
                  <a:sym typeface="Wingdings" panose="05000000000000000000" pitchFamily="2" charset="2"/>
                </a:rPr>
                <a:t></a:t>
              </a:r>
              <a:r>
                <a:rPr lang="en-US" altLang="ja-JP" sz="2000" dirty="0" err="1"/>
                <a:t>K</a:t>
              </a:r>
              <a:r>
                <a:rPr lang="en-US" altLang="ja-JP" sz="2000" baseline="30000" dirty="0" err="1"/>
                <a:t>bar</a:t>
              </a:r>
              <a:r>
                <a:rPr lang="en-US" altLang="ja-JP" sz="2000" dirty="0" err="1"/>
                <a:t>N</a:t>
              </a:r>
              <a:r>
                <a:rPr lang="en-US" altLang="ja-JP" sz="2000" dirty="0"/>
                <a:t> scattering.</a:t>
              </a:r>
              <a:endParaRPr kumimoji="1" lang="ja-JP" altLang="en-US" sz="2000" dirty="0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3CFBD8E-26C2-4B49-82B1-F24FA788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8064" y="5667887"/>
              <a:ext cx="3381614" cy="425760"/>
            </a:xfrm>
            <a:prstGeom prst="rect">
              <a:avLst/>
            </a:prstGeom>
            <a:ln w="3810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D3B2850-C3C5-47CF-8F0F-D30FEF03684B}"/>
              </a:ext>
            </a:extLst>
          </p:cNvPr>
          <p:cNvSpPr txBox="1"/>
          <p:nvPr/>
        </p:nvSpPr>
        <p:spPr>
          <a:xfrm>
            <a:off x="7560332" y="4293096"/>
            <a:ext cx="83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Re(T</a:t>
            </a:r>
            <a:r>
              <a:rPr lang="en-US" altLang="ja-JP" baseline="-25000" dirty="0"/>
              <a:t>2</a:t>
            </a:r>
            <a:r>
              <a:rPr kumimoji="1" lang="en-US" altLang="ja-JP" baseline="30000" dirty="0"/>
              <a:t>0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3DD8827-072D-4959-8E9A-C888A43C6135}"/>
              </a:ext>
            </a:extLst>
          </p:cNvPr>
          <p:cNvSpPr txBox="1"/>
          <p:nvPr/>
        </p:nvSpPr>
        <p:spPr>
          <a:xfrm>
            <a:off x="7560332" y="361499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Im</a:t>
            </a:r>
            <a:r>
              <a:rPr kumimoji="1" lang="en-US" altLang="ja-JP" dirty="0"/>
              <a:t>(T</a:t>
            </a:r>
            <a:r>
              <a:rPr lang="en-US" altLang="ja-JP" baseline="-25000" dirty="0"/>
              <a:t>2</a:t>
            </a:r>
            <a:r>
              <a:rPr kumimoji="1" lang="en-US" altLang="ja-JP" baseline="30000" dirty="0"/>
              <a:t>0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b="1" dirty="0" err="1"/>
              <a:t>K</a:t>
            </a:r>
            <a:r>
              <a:rPr lang="en-US" altLang="ja-JP" b="1" baseline="30000" dirty="0" err="1"/>
              <a:t>-</a:t>
            </a:r>
            <a:r>
              <a:rPr lang="en-US" altLang="ja-JP" b="1" dirty="0" err="1"/>
              <a:t>d</a:t>
            </a:r>
            <a:r>
              <a:rPr lang="en-US" altLang="ja-JP" b="1" dirty="0" err="1">
                <a:sym typeface="Wingdings" panose="05000000000000000000" pitchFamily="2" charset="2"/>
              </a:rPr>
              <a:t>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(1405)n @ E31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441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043E5E3-7304-4309-ADFD-C354507E8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" y="1232756"/>
            <a:ext cx="5550616" cy="5328592"/>
          </a:xfrm>
          <a:prstGeom prst="rect">
            <a:avLst/>
          </a:prstGeom>
        </p:spPr>
      </p:pic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6047" y="3681028"/>
            <a:ext cx="4540934" cy="3132348"/>
          </a:xfr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>
            <a:no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energy: ~50 MeV</a:t>
            </a:r>
          </a:p>
          <a:p>
            <a:pPr lvl="1"/>
            <a:r>
              <a:rPr lang="en-US" altLang="ja-JP" sz="2400" dirty="0">
                <a:solidFill>
                  <a:schemeClr val="bg1"/>
                </a:solidFill>
              </a:rPr>
              <a:t>Deeper than chiral-SU(3) based theoretical predictions</a:t>
            </a:r>
          </a:p>
          <a:p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Width: ~100 MeV</a:t>
            </a:r>
          </a:p>
          <a:p>
            <a:pPr lvl="1"/>
            <a:r>
              <a:rPr lang="en-US" altLang="ja-JP" sz="2400" dirty="0">
                <a:solidFill>
                  <a:schemeClr val="bg1"/>
                </a:solidFill>
              </a:rPr>
              <a:t>Seems to be larger than theoretical calculations (</a:t>
            </a:r>
            <a:r>
              <a:rPr lang="en-US" altLang="ja-JP" sz="2400" dirty="0" err="1">
                <a:solidFill>
                  <a:schemeClr val="bg1"/>
                </a:solidFill>
              </a:rPr>
              <a:t>mesonic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</a:rPr>
              <a:t>Y</a:t>
            </a:r>
            <a:r>
              <a:rPr lang="en-US" altLang="ja-JP" sz="2400" dirty="0">
                <a:solidFill>
                  <a:schemeClr val="bg1"/>
                </a:solidFill>
              </a:rPr>
              <a:t> decays only)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661256"/>
            <a:ext cx="2556284" cy="22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Observed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B7AF11B-A197-44B2-9E07-DB57FB13773A}"/>
              </a:ext>
            </a:extLst>
          </p:cNvPr>
          <p:cNvSpPr txBox="1"/>
          <p:nvPr/>
        </p:nvSpPr>
        <p:spPr>
          <a:xfrm>
            <a:off x="1511660" y="4905165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B716F-4004-4E2A-993F-67246AEC3086}"/>
              </a:ext>
            </a:extLst>
          </p:cNvPr>
          <p:cNvSpPr txBox="1"/>
          <p:nvPr/>
        </p:nvSpPr>
        <p:spPr>
          <a:xfrm>
            <a:off x="2375756" y="4063256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62F7A2C-FCFB-4476-B12F-C6FDC0409887}"/>
              </a:ext>
            </a:extLst>
          </p:cNvPr>
          <p:cNvSpPr txBox="1"/>
          <p:nvPr/>
        </p:nvSpPr>
        <p:spPr>
          <a:xfrm>
            <a:off x="2158467" y="295970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>
                <a:solidFill>
                  <a:srgbClr val="00B050"/>
                </a:solidFill>
              </a:rPr>
              <a:t>K</a:t>
            </a:r>
            <a:r>
              <a:rPr kumimoji="1" lang="en-US" altLang="ja-JP" sz="1400" b="1" i="1" baseline="30000" dirty="0">
                <a:solidFill>
                  <a:srgbClr val="00B050"/>
                </a:solidFill>
              </a:rPr>
              <a:t>-3</a:t>
            </a:r>
            <a:r>
              <a:rPr kumimoji="1" lang="en-US" altLang="ja-JP" sz="1400" b="1" i="1" dirty="0">
                <a:solidFill>
                  <a:srgbClr val="00B050"/>
                </a:solidFill>
              </a:rPr>
              <a:t>He</a:t>
            </a:r>
            <a:r>
              <a:rPr kumimoji="1" lang="en-US" altLang="ja-JP" sz="1400" b="1" i="1" dirty="0">
                <a:solidFill>
                  <a:srgbClr val="00B050"/>
                </a:solidFill>
                <a:sym typeface="Wingdings" panose="05000000000000000000" pitchFamily="2" charset="2"/>
              </a:rPr>
              <a:t>nX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179512" y="704815"/>
            <a:ext cx="4536504" cy="1584176"/>
          </a:xfrm>
          <a:prstGeom prst="wedgeRoundRectCallout">
            <a:avLst>
              <a:gd name="adj1" fmla="val 4403"/>
              <a:gd name="adj2" fmla="val 90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8086" y="714947"/>
            <a:ext cx="45728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srgbClr val="FFFF00"/>
                </a:solidFill>
              </a:rPr>
              <a:t>the most reliable observation</a:t>
            </a:r>
          </a:p>
          <a:p>
            <a:pPr marL="180975"/>
            <a:r>
              <a:rPr kumimoji="1" lang="en-US" altLang="ja-JP" sz="2400" dirty="0">
                <a:solidFill>
                  <a:schemeClr val="bg1"/>
                </a:solidFill>
              </a:rPr>
              <a:t> - simple K- induced reaction</a:t>
            </a:r>
          </a:p>
          <a:p>
            <a:pPr marL="180975"/>
            <a:r>
              <a:rPr lang="en-US" altLang="ja-JP" sz="2400" dirty="0">
                <a:solidFill>
                  <a:schemeClr val="bg1"/>
                </a:solidFill>
              </a:rPr>
              <a:t> - exclusive measurement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pPr marL="180975"/>
            <a:r>
              <a:rPr lang="en-US" altLang="ja-JP" sz="2400" dirty="0">
                <a:solidFill>
                  <a:schemeClr val="bg1"/>
                </a:solidFill>
              </a:rPr>
              <a:t> - good BG separation from 2NA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F6185D-16F9-4849-8F89-BFC2FF021985}"/>
              </a:ext>
            </a:extLst>
          </p:cNvPr>
          <p:cNvCxnSpPr>
            <a:cxnSpLocks/>
          </p:cNvCxnSpPr>
          <p:nvPr/>
        </p:nvCxnSpPr>
        <p:spPr>
          <a:xfrm flipH="1">
            <a:off x="3023828" y="2348880"/>
            <a:ext cx="4140464" cy="9716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7972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F08965C-0671-4F30-BFDD-05156999A0AA}"/>
              </a:ext>
            </a:extLst>
          </p:cNvPr>
          <p:cNvSpPr/>
          <p:nvPr/>
        </p:nvSpPr>
        <p:spPr>
          <a:xfrm>
            <a:off x="683568" y="2528900"/>
            <a:ext cx="7823212" cy="41925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We need further understanding</a:t>
            </a:r>
            <a:endParaRPr lang="ja-JP" altLang="en-US" b="1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508612"/>
          </a:xfrm>
        </p:spPr>
        <p:txBody>
          <a:bodyPr>
            <a:normAutofit/>
          </a:bodyPr>
          <a:lstStyle/>
          <a:p>
            <a:r>
              <a:rPr lang="en-US" altLang="ja-JP" b="1" dirty="0"/>
              <a:t>Spin/Parity of the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</a:p>
          <a:p>
            <a:pPr lvl="1"/>
            <a:r>
              <a:rPr lang="en-US" altLang="ja-JP" i="1" dirty="0"/>
              <a:t>New 4</a:t>
            </a:r>
            <a:r>
              <a:rPr lang="en-US" altLang="ja-JP" i="1" dirty="0">
                <a:latin typeface="Symbol" panose="05050102010706020507" pitchFamily="18" charset="2"/>
              </a:rPr>
              <a:t>p</a:t>
            </a:r>
            <a:r>
              <a:rPr lang="en-US" altLang="ja-JP" i="1" dirty="0"/>
              <a:t> detector system is needed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4188" y="1664804"/>
            <a:ext cx="2324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 Future plan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B6A4DDD-89B4-4512-A83D-691DD9549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11296" r="6840"/>
          <a:stretch/>
        </p:blipFill>
        <p:spPr>
          <a:xfrm>
            <a:off x="1295636" y="2564896"/>
            <a:ext cx="6660740" cy="409451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D5E2B1-A32E-48C1-80AF-176E86F8DD9F}"/>
              </a:ext>
            </a:extLst>
          </p:cNvPr>
          <p:cNvSpPr txBox="1"/>
          <p:nvPr/>
        </p:nvSpPr>
        <p:spPr>
          <a:xfrm>
            <a:off x="1294313" y="6197749"/>
            <a:ext cx="66607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4</a:t>
            </a: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with </a:t>
            </a: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 sensitive detectors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75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We need further understanding</a:t>
            </a:r>
            <a:endParaRPr lang="ja-JP" altLang="en-US" b="1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508612"/>
          </a:xfrm>
        </p:spPr>
        <p:txBody>
          <a:bodyPr>
            <a:normAutofit/>
          </a:bodyPr>
          <a:lstStyle/>
          <a:p>
            <a:r>
              <a:rPr lang="en-US" altLang="ja-JP" b="1" dirty="0"/>
              <a:t>Spin/Parity of the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</a:p>
          <a:p>
            <a:pPr lvl="1"/>
            <a:r>
              <a:rPr lang="en-US" altLang="ja-JP" i="1" dirty="0"/>
              <a:t>New 4</a:t>
            </a:r>
            <a:r>
              <a:rPr lang="en-US" altLang="ja-JP" i="1" dirty="0">
                <a:latin typeface="Symbol" panose="05050102010706020507" pitchFamily="18" charset="2"/>
              </a:rPr>
              <a:t>p</a:t>
            </a:r>
            <a:r>
              <a:rPr lang="en-US" altLang="ja-JP" i="1" dirty="0"/>
              <a:t> detector system is needed</a:t>
            </a:r>
          </a:p>
          <a:p>
            <a:r>
              <a:rPr lang="en-US" altLang="ja-JP" b="1" dirty="0"/>
              <a:t>Other decay channels</a:t>
            </a:r>
          </a:p>
          <a:p>
            <a:pPr lvl="1"/>
            <a:r>
              <a:rPr lang="en-US" altLang="ja-JP" b="1" u="sng" dirty="0" err="1">
                <a:latin typeface="Symbol" panose="05050102010706020507" pitchFamily="18" charset="2"/>
              </a:rPr>
              <a:t>pS</a:t>
            </a:r>
            <a:r>
              <a:rPr lang="en-US" altLang="ja-JP" b="1" u="sng" dirty="0" err="1"/>
              <a:t>N</a:t>
            </a:r>
            <a:r>
              <a:rPr lang="en-US" altLang="ja-JP" b="1" u="sng" dirty="0"/>
              <a:t> </a:t>
            </a:r>
            <a:r>
              <a:rPr lang="en-US" altLang="ja-JP" b="1" u="sng" dirty="0" err="1"/>
              <a:t>mesonic</a:t>
            </a:r>
            <a:r>
              <a:rPr lang="en-US" altLang="ja-JP" b="1" u="sng" dirty="0"/>
              <a:t> decay</a:t>
            </a:r>
            <a:r>
              <a:rPr lang="en-US" altLang="ja-JP" dirty="0"/>
              <a:t> is theoretically expected to be the dominant channel</a:t>
            </a:r>
          </a:p>
          <a:p>
            <a:pPr lvl="2"/>
            <a:r>
              <a:rPr lang="en-US" altLang="ja-JP" dirty="0"/>
              <a:t>Only YN non-</a:t>
            </a:r>
            <a:r>
              <a:rPr lang="en-US" altLang="ja-JP" dirty="0" err="1"/>
              <a:t>mesonic</a:t>
            </a:r>
            <a:r>
              <a:rPr lang="en-US" altLang="ja-JP" dirty="0"/>
              <a:t> decays were reported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4188" y="1664804"/>
            <a:ext cx="2324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 Future plan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A4A64C3-A834-46A3-95FB-754E86853763}"/>
              </a:ext>
            </a:extLst>
          </p:cNvPr>
          <p:cNvGrpSpPr/>
          <p:nvPr/>
        </p:nvGrpSpPr>
        <p:grpSpPr>
          <a:xfrm>
            <a:off x="2411760" y="4185084"/>
            <a:ext cx="4068452" cy="2628292"/>
            <a:chOff x="251520" y="4185084"/>
            <a:chExt cx="4068452" cy="262829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1DC89BA-2BF6-4264-9D5B-9E314F377C48}"/>
                </a:ext>
              </a:extLst>
            </p:cNvPr>
            <p:cNvGrpSpPr/>
            <p:nvPr/>
          </p:nvGrpSpPr>
          <p:grpSpPr>
            <a:xfrm>
              <a:off x="352462" y="4257092"/>
              <a:ext cx="3851920" cy="2286797"/>
              <a:chOff x="5292080" y="908720"/>
              <a:chExt cx="3851920" cy="2286797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9E97D6DA-C3EC-4855-BC6A-39C0DAB56FD8}"/>
                  </a:ext>
                </a:extLst>
              </p:cNvPr>
              <p:cNvGrpSpPr/>
              <p:nvPr/>
            </p:nvGrpSpPr>
            <p:grpSpPr>
              <a:xfrm>
                <a:off x="5292080" y="908720"/>
                <a:ext cx="3579361" cy="2286797"/>
                <a:chOff x="5292080" y="908720"/>
                <a:chExt cx="3579361" cy="2286797"/>
              </a:xfrm>
            </p:grpSpPr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id="{BB765469-AB16-443D-903A-C6ABCD5AA3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5704" y="1207873"/>
                  <a:ext cx="2975737" cy="1916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Text Box 5">
                  <a:extLst>
                    <a:ext uri="{FF2B5EF4-FFF2-40B4-BE49-F238E27FC236}">
                      <a16:creationId xmlns:a16="http://schemas.microsoft.com/office/drawing/2014/main" id="{923C8D90-8F8C-4E02-8D5D-870D3DDE03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73933" y="908720"/>
                  <a:ext cx="278254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400" dirty="0" err="1"/>
                    <a:t>S.Ohnish</a:t>
                  </a:r>
                  <a:r>
                    <a:rPr lang="en-US" altLang="ja-JP" sz="1400" dirty="0"/>
                    <a:t> et al.,PRC88(2013)025204</a:t>
                  </a: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CA7970B0-ABCD-4AA8-8DDB-979C53CE267A}"/>
                    </a:ext>
                  </a:extLst>
                </p:cNvPr>
                <p:cNvSpPr txBox="1"/>
                <p:nvPr/>
              </p:nvSpPr>
              <p:spPr>
                <a:xfrm rot="16200000">
                  <a:off x="4451273" y="1831490"/>
                  <a:ext cx="22048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400" dirty="0"/>
                    <a:t>kaon absorption probability</a:t>
                  </a:r>
                </a:p>
                <a:p>
                  <a:pPr algn="ctr"/>
                  <a:r>
                    <a:rPr kumimoji="1" lang="en-US" altLang="ja-JP" sz="1400" dirty="0"/>
                    <a:t>of </a:t>
                  </a:r>
                  <a:r>
                    <a:rPr kumimoji="1" lang="en-US" altLang="ja-JP" sz="1400" dirty="0">
                      <a:latin typeface="Symbol" panose="05050102010706020507" pitchFamily="18" charset="2"/>
                    </a:rPr>
                    <a:t>L</a:t>
                  </a:r>
                  <a:r>
                    <a:rPr kumimoji="1" lang="en-US" altLang="ja-JP" sz="1400" baseline="30000" dirty="0"/>
                    <a:t>*</a:t>
                  </a:r>
                  <a:r>
                    <a:rPr kumimoji="1" lang="en-US" altLang="ja-JP" sz="1400" dirty="0" err="1"/>
                    <a:t>N</a:t>
                  </a:r>
                  <a:r>
                    <a:rPr kumimoji="1" lang="en-US" altLang="ja-JP" sz="1400" dirty="0" err="1">
                      <a:sym typeface="Wingdings" panose="05000000000000000000" pitchFamily="2" charset="2"/>
                    </a:rPr>
                    <a:t></a:t>
                  </a:r>
                  <a:r>
                    <a:rPr kumimoji="1" lang="en-US" altLang="ja-JP" sz="1400" dirty="0" err="1">
                      <a:latin typeface="Symbol" panose="05050102010706020507" pitchFamily="18" charset="2"/>
                      <a:sym typeface="Wingdings" panose="05000000000000000000" pitchFamily="2" charset="2"/>
                    </a:rPr>
                    <a:t>pS</a:t>
                  </a:r>
                  <a:r>
                    <a:rPr kumimoji="1" lang="en-US" altLang="ja-JP" sz="1400" dirty="0" err="1">
                      <a:sym typeface="Wingdings" panose="05000000000000000000" pitchFamily="2" charset="2"/>
                    </a:rPr>
                    <a:t>N</a:t>
                  </a:r>
                  <a:r>
                    <a:rPr kumimoji="1" lang="en-US" altLang="ja-JP" sz="1400" dirty="0">
                      <a:sym typeface="Wingdings" panose="05000000000000000000" pitchFamily="2" charset="2"/>
                    </a:rPr>
                    <a:t>/</a:t>
                  </a:r>
                  <a:r>
                    <a:rPr kumimoji="1" lang="en-US" altLang="ja-JP" sz="1400" dirty="0">
                      <a:latin typeface="Symbol" panose="05050102010706020507" pitchFamily="18" charset="2"/>
                      <a:sym typeface="Wingdings" panose="05000000000000000000" pitchFamily="2" charset="2"/>
                    </a:rPr>
                    <a:t>L</a:t>
                  </a:r>
                  <a:r>
                    <a:rPr kumimoji="1" lang="en-US" altLang="ja-JP" sz="1400" dirty="0">
                      <a:sym typeface="Wingdings" panose="05000000000000000000" pitchFamily="2" charset="2"/>
                    </a:rPr>
                    <a:t>N</a:t>
                  </a:r>
                  <a:endParaRPr kumimoji="1" lang="ja-JP" altLang="en-US" sz="1400" dirty="0"/>
                </a:p>
              </p:txBody>
            </p:sp>
            <p:cxnSp>
              <p:nvCxnSpPr>
                <p:cNvPr id="16" name="直線矢印コネクタ 15">
                  <a:extLst>
                    <a:ext uri="{FF2B5EF4-FFF2-40B4-BE49-F238E27FC236}">
                      <a16:creationId xmlns:a16="http://schemas.microsoft.com/office/drawing/2014/main" id="{066A2C27-C4E3-4DEE-B05B-EB93D3ECCD65}"/>
                    </a:ext>
                  </a:extLst>
                </p:cNvPr>
                <p:cNvCxnSpPr/>
                <p:nvPr/>
              </p:nvCxnSpPr>
              <p:spPr>
                <a:xfrm flipH="1" flipV="1">
                  <a:off x="8244408" y="1574995"/>
                  <a:ext cx="54006" cy="21602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矢印コネクタ 16">
                  <a:extLst>
                    <a:ext uri="{FF2B5EF4-FFF2-40B4-BE49-F238E27FC236}">
                      <a16:creationId xmlns:a16="http://schemas.microsoft.com/office/drawing/2014/main" id="{768CEC23-FB00-413E-ABA9-FD2985E3A5BD}"/>
                    </a:ext>
                  </a:extLst>
                </p:cNvPr>
                <p:cNvCxnSpPr/>
                <p:nvPr/>
              </p:nvCxnSpPr>
              <p:spPr>
                <a:xfrm flipH="1">
                  <a:off x="7884368" y="2511099"/>
                  <a:ext cx="324036" cy="10801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B598556-BC8E-4E1C-80EA-F6A34C4FC73D}"/>
                  </a:ext>
                </a:extLst>
              </p:cNvPr>
              <p:cNvSpPr txBox="1"/>
              <p:nvPr/>
            </p:nvSpPr>
            <p:spPr>
              <a:xfrm>
                <a:off x="8023180" y="2270393"/>
                <a:ext cx="1040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1400" dirty="0"/>
                  <a:t>N channel</a:t>
                </a:r>
                <a:endParaRPr kumimoji="1" lang="ja-JP" altLang="en-US" sz="1400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33AF57A-9666-4EBC-B094-A9DCB3EDB63D}"/>
                  </a:ext>
                </a:extLst>
              </p:cNvPr>
              <p:cNvSpPr txBox="1"/>
              <p:nvPr/>
            </p:nvSpPr>
            <p:spPr>
              <a:xfrm>
                <a:off x="8023180" y="1719011"/>
                <a:ext cx="1120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err="1">
                    <a:latin typeface="Symbol" panose="05050102010706020507" pitchFamily="18" charset="2"/>
                    <a:ea typeface="Segoe UI Black" panose="020B0A02040204020203" pitchFamily="34" charset="0"/>
                    <a:cs typeface="Segoe UI Black" panose="020B0A02040204020203" pitchFamily="34" charset="0"/>
                  </a:rPr>
                  <a:t>pS</a:t>
                </a:r>
                <a:r>
                  <a:rPr kumimoji="1" lang="en-US" altLang="ja-JP" sz="1400" dirty="0" err="1"/>
                  <a:t>N</a:t>
                </a:r>
                <a:r>
                  <a:rPr kumimoji="1" lang="en-US" altLang="ja-JP" sz="1400" dirty="0"/>
                  <a:t> channel</a:t>
                </a:r>
                <a:endParaRPr kumimoji="1" lang="ja-JP" altLang="en-US" sz="1400" dirty="0"/>
              </a:p>
            </p:txBody>
          </p:sp>
        </p:grpSp>
        <p:sp>
          <p:nvSpPr>
            <p:cNvPr id="18" name="角丸四角形 2">
              <a:extLst>
                <a:ext uri="{FF2B5EF4-FFF2-40B4-BE49-F238E27FC236}">
                  <a16:creationId xmlns:a16="http://schemas.microsoft.com/office/drawing/2014/main" id="{9F56CDD5-9911-4756-A23C-A5A5FBCE43EE}"/>
                </a:ext>
              </a:extLst>
            </p:cNvPr>
            <p:cNvSpPr/>
            <p:nvPr/>
          </p:nvSpPr>
          <p:spPr>
            <a:xfrm>
              <a:off x="251520" y="4185084"/>
              <a:ext cx="4068452" cy="262829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03513D-3530-4205-8C5E-8D148DB1C1AD}"/>
              </a:ext>
            </a:extLst>
          </p:cNvPr>
          <p:cNvSpPr/>
          <p:nvPr/>
        </p:nvSpPr>
        <p:spPr>
          <a:xfrm>
            <a:off x="287524" y="1160748"/>
            <a:ext cx="8496944" cy="11169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29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We need further understanding</a:t>
            </a:r>
            <a:endParaRPr lang="ja-JP" altLang="en-US" b="1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508612"/>
          </a:xfrm>
        </p:spPr>
        <p:txBody>
          <a:bodyPr>
            <a:normAutofit/>
          </a:bodyPr>
          <a:lstStyle/>
          <a:p>
            <a:r>
              <a:rPr lang="en-US" altLang="ja-JP" b="1" dirty="0"/>
              <a:t>Spin/Parity of the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</a:p>
          <a:p>
            <a:pPr lvl="1"/>
            <a:r>
              <a:rPr lang="en-US" altLang="ja-JP" i="1" dirty="0"/>
              <a:t>New 4</a:t>
            </a:r>
            <a:r>
              <a:rPr lang="en-US" altLang="ja-JP" i="1" dirty="0">
                <a:latin typeface="Symbol" panose="05050102010706020507" pitchFamily="18" charset="2"/>
              </a:rPr>
              <a:t>p</a:t>
            </a:r>
            <a:r>
              <a:rPr lang="en-US" altLang="ja-JP" i="1" dirty="0"/>
              <a:t> detector system is needed</a:t>
            </a:r>
          </a:p>
          <a:p>
            <a:r>
              <a:rPr lang="en-US" altLang="ja-JP" b="1" dirty="0"/>
              <a:t>Other decay channels</a:t>
            </a:r>
          </a:p>
          <a:p>
            <a:pPr lvl="1"/>
            <a:r>
              <a:rPr lang="en-US" altLang="ja-JP" b="1" u="sng" dirty="0" err="1">
                <a:latin typeface="Symbol" panose="05050102010706020507" pitchFamily="18" charset="2"/>
              </a:rPr>
              <a:t>pS</a:t>
            </a:r>
            <a:r>
              <a:rPr lang="en-US" altLang="ja-JP" b="1" u="sng" dirty="0" err="1"/>
              <a:t>N</a:t>
            </a:r>
            <a:r>
              <a:rPr lang="en-US" altLang="ja-JP" b="1" u="sng" dirty="0"/>
              <a:t> </a:t>
            </a:r>
            <a:r>
              <a:rPr lang="en-US" altLang="ja-JP" b="1" u="sng" dirty="0" err="1"/>
              <a:t>mesonic</a:t>
            </a:r>
            <a:r>
              <a:rPr lang="en-US" altLang="ja-JP" b="1" u="sng" dirty="0"/>
              <a:t> decay</a:t>
            </a:r>
            <a:r>
              <a:rPr lang="en-US" altLang="ja-JP" dirty="0"/>
              <a:t> is theoretically expected to be the dominant channel</a:t>
            </a:r>
          </a:p>
          <a:p>
            <a:pPr lvl="2"/>
            <a:r>
              <a:rPr lang="en-US" altLang="ja-JP" dirty="0"/>
              <a:t>Only YN non-</a:t>
            </a:r>
            <a:r>
              <a:rPr lang="en-US" altLang="ja-JP" dirty="0" err="1"/>
              <a:t>mesonic</a:t>
            </a:r>
            <a:r>
              <a:rPr lang="en-US" altLang="ja-JP" dirty="0"/>
              <a:t> decays were reported</a:t>
            </a:r>
          </a:p>
          <a:p>
            <a:r>
              <a:rPr lang="en-US" altLang="ja-JP" b="1" dirty="0"/>
              <a:t>Reaction mechanism</a:t>
            </a:r>
          </a:p>
          <a:p>
            <a:pPr lvl="1"/>
            <a:r>
              <a:rPr lang="en-US" altLang="ja-JP" dirty="0"/>
              <a:t>Relation between </a:t>
            </a:r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</a:t>
            </a:r>
            <a:r>
              <a:rPr lang="en-US" altLang="ja-JP" dirty="0"/>
              <a:t> &amp; “K</a:t>
            </a:r>
            <a:r>
              <a:rPr lang="en-US" altLang="ja-JP" baseline="30000" dirty="0"/>
              <a:t>-</a:t>
            </a:r>
            <a:r>
              <a:rPr lang="en-US" altLang="ja-JP" dirty="0"/>
              <a:t>pp”</a:t>
            </a:r>
            <a:endParaRPr lang="ja-JP" altLang="en-US" dirty="0"/>
          </a:p>
          <a:p>
            <a:pPr lvl="2"/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kumimoji="1" lang="en-US" altLang="ja-JP" dirty="0"/>
              <a:t>(1405) has been considered as </a:t>
            </a:r>
            <a:r>
              <a:rPr kumimoji="1" lang="en-US" altLang="ja-JP" b="1" u="sng" dirty="0"/>
              <a:t>“K</a:t>
            </a:r>
            <a:r>
              <a:rPr kumimoji="1" lang="en-US" altLang="ja-JP" b="1" u="sng" baseline="30000" dirty="0"/>
              <a:t>-</a:t>
            </a:r>
            <a:r>
              <a:rPr kumimoji="1" lang="en-US" altLang="ja-JP" b="1" u="sng" dirty="0"/>
              <a:t>p”</a:t>
            </a:r>
          </a:p>
          <a:p>
            <a:pPr lvl="2"/>
            <a:r>
              <a:rPr lang="en-US" altLang="ja-JP" dirty="0"/>
              <a:t>Theoretically, “K</a:t>
            </a:r>
            <a:r>
              <a:rPr lang="en-US" altLang="ja-JP" baseline="30000" dirty="0"/>
              <a:t>-</a:t>
            </a:r>
            <a:r>
              <a:rPr lang="en-US" altLang="ja-JP" dirty="0"/>
              <a:t>pp” is expected to be produced via </a:t>
            </a:r>
            <a:r>
              <a:rPr lang="en-US" altLang="ja-JP" b="1" u="sng" dirty="0">
                <a:latin typeface="Symbol" panose="05050102010706020507" pitchFamily="18" charset="2"/>
              </a:rPr>
              <a:t>L</a:t>
            </a:r>
            <a:r>
              <a:rPr lang="en-US" altLang="ja-JP" b="1" u="sng" dirty="0"/>
              <a:t>(1405)+</a:t>
            </a:r>
            <a:r>
              <a:rPr lang="en-US" altLang="ja-JP" b="1" u="sng" dirty="0" err="1"/>
              <a:t>p</a:t>
            </a:r>
            <a:r>
              <a:rPr lang="en-US" altLang="ja-JP" b="1" u="sng" dirty="0" err="1">
                <a:sym typeface="Wingdings" panose="05000000000000000000" pitchFamily="2" charset="2"/>
              </a:rPr>
              <a:t>”K</a:t>
            </a:r>
            <a:r>
              <a:rPr lang="en-US" altLang="ja-JP" b="1" u="sng" baseline="30000" dirty="0" err="1">
                <a:sym typeface="Wingdings" panose="05000000000000000000" pitchFamily="2" charset="2"/>
              </a:rPr>
              <a:t>-</a:t>
            </a:r>
            <a:r>
              <a:rPr lang="en-US" altLang="ja-JP" b="1" u="sng" dirty="0" err="1">
                <a:sym typeface="Wingdings" panose="05000000000000000000" pitchFamily="2" charset="2"/>
              </a:rPr>
              <a:t>pp</a:t>
            </a:r>
            <a:r>
              <a:rPr lang="en-US" altLang="ja-JP" b="1" u="sng" dirty="0">
                <a:sym typeface="Wingdings" panose="05000000000000000000" pitchFamily="2" charset="2"/>
              </a:rPr>
              <a:t>” door-way process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4188" y="1664804"/>
            <a:ext cx="2324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 Future plan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AB1291-B8CC-41F0-B0D4-064A802F3F11}"/>
              </a:ext>
            </a:extLst>
          </p:cNvPr>
          <p:cNvSpPr/>
          <p:nvPr/>
        </p:nvSpPr>
        <p:spPr>
          <a:xfrm>
            <a:off x="287524" y="1160748"/>
            <a:ext cx="8496944" cy="2952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95CB779-5582-43C7-A2FB-FBE0051DBC6B}"/>
              </a:ext>
            </a:extLst>
          </p:cNvPr>
          <p:cNvGrpSpPr/>
          <p:nvPr/>
        </p:nvGrpSpPr>
        <p:grpSpPr>
          <a:xfrm>
            <a:off x="1763688" y="836712"/>
            <a:ext cx="5796644" cy="3349716"/>
            <a:chOff x="804198" y="1785423"/>
            <a:chExt cx="7653086" cy="4422501"/>
          </a:xfrm>
        </p:grpSpPr>
        <p:sp>
          <p:nvSpPr>
            <p:cNvPr id="13" name="角丸四角形 5">
              <a:extLst>
                <a:ext uri="{FF2B5EF4-FFF2-40B4-BE49-F238E27FC236}">
                  <a16:creationId xmlns:a16="http://schemas.microsoft.com/office/drawing/2014/main" id="{1001F494-93CE-484D-94FD-C57678D03D12}"/>
                </a:ext>
              </a:extLst>
            </p:cNvPr>
            <p:cNvSpPr/>
            <p:nvPr/>
          </p:nvSpPr>
          <p:spPr>
            <a:xfrm>
              <a:off x="804198" y="1785423"/>
              <a:ext cx="7653086" cy="44225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FF8F130-F293-42B5-8F1A-8FA7A388A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1916832"/>
              <a:ext cx="5633011" cy="396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C3BF67F-DD75-4E68-BBD3-1574FF029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15" y="3392996"/>
              <a:ext cx="3311577" cy="263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13BCAC-B2A5-4B60-92D5-CAC07D7BA9D0}"/>
              </a:ext>
            </a:extLst>
          </p:cNvPr>
          <p:cNvSpPr txBox="1"/>
          <p:nvPr/>
        </p:nvSpPr>
        <p:spPr>
          <a:xfrm>
            <a:off x="2231740" y="3842532"/>
            <a:ext cx="3297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Yamazaki &amp; Akaishi, PRC76(2007)045201.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0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We need further understanding</a:t>
            </a:r>
            <a:endParaRPr lang="ja-JP" altLang="en-US" b="1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508612"/>
          </a:xfrm>
        </p:spPr>
        <p:txBody>
          <a:bodyPr>
            <a:normAutofit/>
          </a:bodyPr>
          <a:lstStyle/>
          <a:p>
            <a:r>
              <a:rPr lang="en-US" altLang="ja-JP" b="1" dirty="0"/>
              <a:t>Spin/Parity of the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</a:p>
          <a:p>
            <a:pPr lvl="1"/>
            <a:r>
              <a:rPr lang="en-US" altLang="ja-JP" i="1" dirty="0"/>
              <a:t>New 4</a:t>
            </a:r>
            <a:r>
              <a:rPr lang="en-US" altLang="ja-JP" i="1" dirty="0">
                <a:latin typeface="Symbol" panose="05050102010706020507" pitchFamily="18" charset="2"/>
              </a:rPr>
              <a:t>p</a:t>
            </a:r>
            <a:r>
              <a:rPr lang="en-US" altLang="ja-JP" i="1" dirty="0"/>
              <a:t> detector system is needed</a:t>
            </a:r>
          </a:p>
          <a:p>
            <a:r>
              <a:rPr lang="en-US" altLang="ja-JP" b="1" dirty="0"/>
              <a:t>Other decay channels</a:t>
            </a:r>
          </a:p>
          <a:p>
            <a:pPr lvl="1"/>
            <a:r>
              <a:rPr lang="en-US" altLang="ja-JP" b="1" u="sng" dirty="0" err="1">
                <a:latin typeface="Symbol" panose="05050102010706020507" pitchFamily="18" charset="2"/>
              </a:rPr>
              <a:t>pS</a:t>
            </a:r>
            <a:r>
              <a:rPr lang="en-US" altLang="ja-JP" b="1" u="sng" dirty="0" err="1"/>
              <a:t>N</a:t>
            </a:r>
            <a:r>
              <a:rPr lang="en-US" altLang="ja-JP" b="1" u="sng" dirty="0"/>
              <a:t> </a:t>
            </a:r>
            <a:r>
              <a:rPr lang="en-US" altLang="ja-JP" b="1" u="sng" dirty="0" err="1"/>
              <a:t>mesonic</a:t>
            </a:r>
            <a:r>
              <a:rPr lang="en-US" altLang="ja-JP" b="1" u="sng" dirty="0"/>
              <a:t> decay</a:t>
            </a:r>
            <a:r>
              <a:rPr lang="en-US" altLang="ja-JP" dirty="0"/>
              <a:t> is theoretically expected to be the dominant channel</a:t>
            </a:r>
          </a:p>
          <a:p>
            <a:pPr lvl="2"/>
            <a:r>
              <a:rPr lang="en-US" altLang="ja-JP" dirty="0"/>
              <a:t>Only YN non-</a:t>
            </a:r>
            <a:r>
              <a:rPr lang="en-US" altLang="ja-JP" dirty="0" err="1"/>
              <a:t>mesonic</a:t>
            </a:r>
            <a:r>
              <a:rPr lang="en-US" altLang="ja-JP" dirty="0"/>
              <a:t> decays were reported</a:t>
            </a:r>
          </a:p>
          <a:p>
            <a:r>
              <a:rPr lang="en-US" altLang="ja-JP" b="1" dirty="0"/>
              <a:t>Reaction mechanism</a:t>
            </a:r>
          </a:p>
          <a:p>
            <a:pPr lvl="1"/>
            <a:r>
              <a:rPr lang="en-US" altLang="ja-JP" dirty="0"/>
              <a:t>Relation between </a:t>
            </a:r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</a:t>
            </a:r>
            <a:r>
              <a:rPr lang="en-US" altLang="ja-JP" dirty="0"/>
              <a:t> &amp; “K</a:t>
            </a:r>
            <a:r>
              <a:rPr lang="en-US" altLang="ja-JP" baseline="30000" dirty="0"/>
              <a:t>-</a:t>
            </a:r>
            <a:r>
              <a:rPr lang="en-US" altLang="ja-JP" dirty="0"/>
              <a:t>pp”</a:t>
            </a:r>
            <a:endParaRPr lang="ja-JP" altLang="en-US" dirty="0"/>
          </a:p>
          <a:p>
            <a:pPr lvl="2"/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kumimoji="1" lang="en-US" altLang="ja-JP" dirty="0"/>
              <a:t>(1405) has been considered as </a:t>
            </a:r>
            <a:r>
              <a:rPr kumimoji="1" lang="en-US" altLang="ja-JP" b="1" u="sng" dirty="0"/>
              <a:t>“K</a:t>
            </a:r>
            <a:r>
              <a:rPr kumimoji="1" lang="en-US" altLang="ja-JP" b="1" u="sng" baseline="30000" dirty="0"/>
              <a:t>-</a:t>
            </a:r>
            <a:r>
              <a:rPr kumimoji="1" lang="en-US" altLang="ja-JP" b="1" u="sng" dirty="0"/>
              <a:t>p”</a:t>
            </a:r>
          </a:p>
          <a:p>
            <a:pPr lvl="2"/>
            <a:r>
              <a:rPr lang="en-US" altLang="ja-JP" dirty="0"/>
              <a:t>Theoretically, “K</a:t>
            </a:r>
            <a:r>
              <a:rPr lang="en-US" altLang="ja-JP" baseline="30000" dirty="0"/>
              <a:t>-</a:t>
            </a:r>
            <a:r>
              <a:rPr lang="en-US" altLang="ja-JP" dirty="0"/>
              <a:t>pp” is expected to be produced via </a:t>
            </a:r>
            <a:r>
              <a:rPr lang="en-US" altLang="ja-JP" b="1" u="sng" dirty="0">
                <a:latin typeface="Symbol" panose="05050102010706020507" pitchFamily="18" charset="2"/>
              </a:rPr>
              <a:t>L</a:t>
            </a:r>
            <a:r>
              <a:rPr lang="en-US" altLang="ja-JP" b="1" u="sng" dirty="0"/>
              <a:t>(1405)+</a:t>
            </a:r>
            <a:r>
              <a:rPr lang="en-US" altLang="ja-JP" b="1" u="sng" dirty="0" err="1"/>
              <a:t>p</a:t>
            </a:r>
            <a:r>
              <a:rPr lang="en-US" altLang="ja-JP" b="1" u="sng" dirty="0" err="1">
                <a:sym typeface="Wingdings" panose="05000000000000000000" pitchFamily="2" charset="2"/>
              </a:rPr>
              <a:t>”K</a:t>
            </a:r>
            <a:r>
              <a:rPr lang="en-US" altLang="ja-JP" b="1" u="sng" baseline="30000" dirty="0" err="1">
                <a:sym typeface="Wingdings" panose="05000000000000000000" pitchFamily="2" charset="2"/>
              </a:rPr>
              <a:t>-</a:t>
            </a:r>
            <a:r>
              <a:rPr lang="en-US" altLang="ja-JP" b="1" u="sng" dirty="0" err="1">
                <a:sym typeface="Wingdings" panose="05000000000000000000" pitchFamily="2" charset="2"/>
              </a:rPr>
              <a:t>pp</a:t>
            </a:r>
            <a:r>
              <a:rPr lang="en-US" altLang="ja-JP" b="1" u="sng" dirty="0">
                <a:sym typeface="Wingdings" panose="05000000000000000000" pitchFamily="2" charset="2"/>
              </a:rPr>
              <a:t>” door-way process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4188" y="1664804"/>
            <a:ext cx="2324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 Future plan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AB1291-B8CC-41F0-B0D4-064A802F3F11}"/>
              </a:ext>
            </a:extLst>
          </p:cNvPr>
          <p:cNvSpPr/>
          <p:nvPr/>
        </p:nvSpPr>
        <p:spPr>
          <a:xfrm>
            <a:off x="287524" y="1160748"/>
            <a:ext cx="8496944" cy="2952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1001F494-93CE-484D-94FD-C57678D03D12}"/>
              </a:ext>
            </a:extLst>
          </p:cNvPr>
          <p:cNvSpPr/>
          <p:nvPr/>
        </p:nvSpPr>
        <p:spPr>
          <a:xfrm>
            <a:off x="1763688" y="836712"/>
            <a:ext cx="5796644" cy="3349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EDB06C-A806-4071-9C54-DA6D5DE5B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10" y="1124744"/>
            <a:ext cx="5777926" cy="295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96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We need further understanding</a:t>
            </a:r>
            <a:endParaRPr lang="ja-JP" altLang="en-US" b="1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508612"/>
          </a:xfrm>
        </p:spPr>
        <p:txBody>
          <a:bodyPr>
            <a:normAutofit/>
          </a:bodyPr>
          <a:lstStyle/>
          <a:p>
            <a:r>
              <a:rPr lang="en-US" altLang="ja-JP" b="1" dirty="0"/>
              <a:t>Spin/Parity of the “K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pp”</a:t>
            </a:r>
          </a:p>
          <a:p>
            <a:pPr lvl="1"/>
            <a:r>
              <a:rPr lang="en-US" altLang="ja-JP" i="1" dirty="0"/>
              <a:t>New 4</a:t>
            </a:r>
            <a:r>
              <a:rPr lang="en-US" altLang="ja-JP" i="1" dirty="0">
                <a:latin typeface="Symbol" panose="05050102010706020507" pitchFamily="18" charset="2"/>
              </a:rPr>
              <a:t>p</a:t>
            </a:r>
            <a:r>
              <a:rPr lang="en-US" altLang="ja-JP" i="1" dirty="0"/>
              <a:t> detector system is needed</a:t>
            </a:r>
          </a:p>
          <a:p>
            <a:r>
              <a:rPr lang="en-US" altLang="ja-JP" b="1" dirty="0"/>
              <a:t>Other decay channels</a:t>
            </a:r>
          </a:p>
          <a:p>
            <a:pPr lvl="1"/>
            <a:r>
              <a:rPr lang="en-US" altLang="ja-JP" b="1" u="sng" dirty="0" err="1">
                <a:latin typeface="Symbol" panose="05050102010706020507" pitchFamily="18" charset="2"/>
              </a:rPr>
              <a:t>pS</a:t>
            </a:r>
            <a:r>
              <a:rPr lang="en-US" altLang="ja-JP" b="1" u="sng" dirty="0" err="1"/>
              <a:t>N</a:t>
            </a:r>
            <a:r>
              <a:rPr lang="en-US" altLang="ja-JP" b="1" u="sng" dirty="0"/>
              <a:t> </a:t>
            </a:r>
            <a:r>
              <a:rPr lang="en-US" altLang="ja-JP" b="1" u="sng" dirty="0" err="1"/>
              <a:t>mesonic</a:t>
            </a:r>
            <a:r>
              <a:rPr lang="en-US" altLang="ja-JP" b="1" u="sng" dirty="0"/>
              <a:t> decay</a:t>
            </a:r>
            <a:r>
              <a:rPr lang="en-US" altLang="ja-JP" dirty="0"/>
              <a:t> is theoretically expected to be the dominant channel</a:t>
            </a:r>
          </a:p>
          <a:p>
            <a:pPr lvl="2"/>
            <a:r>
              <a:rPr lang="en-US" altLang="ja-JP" dirty="0"/>
              <a:t>Only YN non-</a:t>
            </a:r>
            <a:r>
              <a:rPr lang="en-US" altLang="ja-JP" dirty="0" err="1"/>
              <a:t>mesonic</a:t>
            </a:r>
            <a:r>
              <a:rPr lang="en-US" altLang="ja-JP" dirty="0"/>
              <a:t> decays were reported</a:t>
            </a:r>
          </a:p>
          <a:p>
            <a:r>
              <a:rPr lang="en-US" altLang="ja-JP" b="1" dirty="0"/>
              <a:t>Reaction mechanism</a:t>
            </a:r>
          </a:p>
          <a:p>
            <a:pPr lvl="1"/>
            <a:r>
              <a:rPr lang="en-US" altLang="ja-JP" dirty="0"/>
              <a:t>Relation between </a:t>
            </a:r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</a:t>
            </a:r>
            <a:r>
              <a:rPr lang="en-US" altLang="ja-JP" dirty="0"/>
              <a:t> &amp; “K</a:t>
            </a:r>
            <a:r>
              <a:rPr lang="en-US" altLang="ja-JP" baseline="30000" dirty="0"/>
              <a:t>-</a:t>
            </a:r>
            <a:r>
              <a:rPr lang="en-US" altLang="ja-JP" dirty="0"/>
              <a:t>pp”</a:t>
            </a:r>
            <a:endParaRPr lang="ja-JP" altLang="en-US" dirty="0"/>
          </a:p>
          <a:p>
            <a:pPr lvl="2"/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kumimoji="1" lang="en-US" altLang="ja-JP" dirty="0"/>
              <a:t>(1405) has been considered as </a:t>
            </a:r>
            <a:r>
              <a:rPr kumimoji="1" lang="en-US" altLang="ja-JP" b="1" u="sng" dirty="0"/>
              <a:t>“K</a:t>
            </a:r>
            <a:r>
              <a:rPr kumimoji="1" lang="en-US" altLang="ja-JP" b="1" u="sng" baseline="30000" dirty="0"/>
              <a:t>-</a:t>
            </a:r>
            <a:r>
              <a:rPr kumimoji="1" lang="en-US" altLang="ja-JP" b="1" u="sng" dirty="0"/>
              <a:t>p”</a:t>
            </a:r>
          </a:p>
          <a:p>
            <a:pPr lvl="2"/>
            <a:r>
              <a:rPr lang="en-US" altLang="ja-JP" dirty="0"/>
              <a:t>Theoretically, “K</a:t>
            </a:r>
            <a:r>
              <a:rPr lang="en-US" altLang="ja-JP" baseline="30000" dirty="0"/>
              <a:t>-</a:t>
            </a:r>
            <a:r>
              <a:rPr lang="en-US" altLang="ja-JP" dirty="0"/>
              <a:t>pp” is expected to be produced via </a:t>
            </a:r>
            <a:r>
              <a:rPr lang="en-US" altLang="ja-JP" b="1" u="sng" dirty="0">
                <a:latin typeface="Symbol" panose="05050102010706020507" pitchFamily="18" charset="2"/>
              </a:rPr>
              <a:t>L</a:t>
            </a:r>
            <a:r>
              <a:rPr lang="en-US" altLang="ja-JP" b="1" u="sng" dirty="0"/>
              <a:t>(1405)+</a:t>
            </a:r>
            <a:r>
              <a:rPr lang="en-US" altLang="ja-JP" b="1" u="sng" dirty="0" err="1"/>
              <a:t>p</a:t>
            </a:r>
            <a:r>
              <a:rPr lang="en-US" altLang="ja-JP" b="1" u="sng" dirty="0" err="1">
                <a:sym typeface="Wingdings" panose="05000000000000000000" pitchFamily="2" charset="2"/>
              </a:rPr>
              <a:t>”K</a:t>
            </a:r>
            <a:r>
              <a:rPr lang="en-US" altLang="ja-JP" b="1" u="sng" baseline="30000" dirty="0" err="1">
                <a:sym typeface="Wingdings" panose="05000000000000000000" pitchFamily="2" charset="2"/>
              </a:rPr>
              <a:t>-</a:t>
            </a:r>
            <a:r>
              <a:rPr lang="en-US" altLang="ja-JP" b="1" u="sng" dirty="0" err="1">
                <a:sym typeface="Wingdings" panose="05000000000000000000" pitchFamily="2" charset="2"/>
              </a:rPr>
              <a:t>pp</a:t>
            </a:r>
            <a:r>
              <a:rPr lang="en-US" altLang="ja-JP" b="1" u="sng" dirty="0">
                <a:sym typeface="Wingdings" panose="05000000000000000000" pitchFamily="2" charset="2"/>
              </a:rPr>
              <a:t>” door-way process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4188" y="1664804"/>
            <a:ext cx="2324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 Future plan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9452825">
            <a:off x="3026243" y="3898838"/>
            <a:ext cx="5692584" cy="83099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ja-JP" sz="4800" b="1" dirty="0">
                <a:solidFill>
                  <a:schemeClr val="accent6"/>
                </a:solidFill>
              </a:rPr>
              <a:t>K</a:t>
            </a:r>
            <a:r>
              <a:rPr lang="en-US" altLang="ja-JP" sz="4800" b="1" baseline="30000" dirty="0">
                <a:solidFill>
                  <a:schemeClr val="accent6"/>
                </a:solidFill>
              </a:rPr>
              <a:t>-</a:t>
            </a:r>
            <a:r>
              <a:rPr lang="en-US" altLang="ja-JP" sz="4800" b="1" dirty="0">
                <a:solidFill>
                  <a:schemeClr val="accent6"/>
                </a:solidFill>
              </a:rPr>
              <a:t> </a:t>
            </a:r>
            <a:r>
              <a:rPr lang="en-US" altLang="ja-JP" sz="4800" b="1" baseline="30000" dirty="0">
                <a:solidFill>
                  <a:schemeClr val="accent6"/>
                </a:solidFill>
              </a:rPr>
              <a:t>3</a:t>
            </a:r>
            <a:r>
              <a:rPr lang="en-US" altLang="ja-JP" sz="4800" b="1" dirty="0">
                <a:solidFill>
                  <a:schemeClr val="accent6"/>
                </a:solidFill>
              </a:rPr>
              <a:t>He </a:t>
            </a:r>
            <a:r>
              <a:rPr lang="en-US" altLang="ja-JP" sz="4800" b="1" dirty="0">
                <a:solidFill>
                  <a:schemeClr val="accent6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4800" b="1" dirty="0" err="1">
                <a:solidFill>
                  <a:schemeClr val="accent6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4800" b="1" dirty="0" err="1">
                <a:solidFill>
                  <a:schemeClr val="accent6"/>
                </a:solidFill>
              </a:rPr>
              <a:t>pn</a:t>
            </a:r>
            <a:r>
              <a:rPr lang="en-US" altLang="ja-JP" sz="4800" b="1" dirty="0">
                <a:solidFill>
                  <a:schemeClr val="accent6"/>
                </a:solidFill>
              </a:rPr>
              <a:t> @ E15</a:t>
            </a:r>
            <a:endParaRPr kumimoji="1" lang="ja-JP" altLang="en-US" sz="4800" b="1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878BFA5-D18F-4ECA-A773-BA4449811FB6}"/>
              </a:ext>
            </a:extLst>
          </p:cNvPr>
          <p:cNvSpPr/>
          <p:nvPr/>
        </p:nvSpPr>
        <p:spPr>
          <a:xfrm>
            <a:off x="287524" y="1160748"/>
            <a:ext cx="8496944" cy="11169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51520" y="2240868"/>
            <a:ext cx="8496944" cy="432048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730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7.7|3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7.7|3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7.7|3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7.7|3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37.7|3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9408</TotalTime>
  <Words>2128</Words>
  <Application>Microsoft Office PowerPoint</Application>
  <PresentationFormat>画面に合わせる (4:3)</PresentationFormat>
  <Paragraphs>471</Paragraphs>
  <Slides>38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Helvetica</vt:lpstr>
      <vt:lpstr>Segoe UI</vt:lpstr>
      <vt:lpstr>Segoe UI Black</vt:lpstr>
      <vt:lpstr>Symbol</vt:lpstr>
      <vt:lpstr>Verdana Bold</vt:lpstr>
      <vt:lpstr>Wingdings</vt:lpstr>
      <vt:lpstr>Office ​​テーマ</vt:lpstr>
      <vt:lpstr>L(1405)pn Final State in the K- + 3He reaction</vt:lpstr>
      <vt:lpstr>Kbar-Nuclear Bound State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K- 3He  pSpn Measurement</vt:lpstr>
      <vt:lpstr>Neutron ID with CDS</vt:lpstr>
      <vt:lpstr>pSpn Events</vt:lpstr>
      <vt:lpstr>Selection of π^± Σ^∓ pn Final State</vt:lpstr>
      <vt:lpstr>Selection of π^± Σ^∓ pn Final State</vt:lpstr>
      <vt:lpstr>IM(π^± Σ^∓) in π^± Σ^∓ pn Final State</vt:lpstr>
      <vt:lpstr>Y^∗ pn Final State</vt:lpstr>
      <vt:lpstr>L(1405)pn Final State Selection</vt:lpstr>
      <vt:lpstr>IM(pSp) in L(1405)pn Final State</vt:lpstr>
      <vt:lpstr>IM(pSp) in L(1405)pn Final State</vt:lpstr>
      <vt:lpstr>PS Limitation of “K-pp”pSp Decay</vt:lpstr>
      <vt:lpstr>Comparison of Lpn &amp; L(1405)pn</vt:lpstr>
      <vt:lpstr>Comparison of Lpn &amp; L(1405)pn</vt:lpstr>
      <vt:lpstr>Comparison of Lpn &amp; L(1405)pn</vt:lpstr>
      <vt:lpstr>Comparison of Lpn &amp; L(1405)pn</vt:lpstr>
      <vt:lpstr>Summary</vt:lpstr>
      <vt:lpstr>Thank You!</vt:lpstr>
      <vt:lpstr>Spares</vt:lpstr>
      <vt:lpstr>I=1 Channels, S+/-(1385)</vt:lpstr>
      <vt:lpstr>Selection of π^± Σ^∓ pn Final State</vt:lpstr>
      <vt:lpstr>IM(π^± Σ^∓) vs. IM(π^± Σ^∓ p)</vt:lpstr>
      <vt:lpstr>Comparison of Lpn &amp; L(1405)pn</vt:lpstr>
      <vt:lpstr>Detector Acceptance: Lp vs. pSp</vt:lpstr>
      <vt:lpstr>K-pS+p-/S-p+ Cross Section</vt:lpstr>
      <vt:lpstr>Need further investigation</vt:lpstr>
      <vt:lpstr>PowerPoint プレゼンテーション</vt:lpstr>
      <vt:lpstr>K-dL(1405)n @ E31</vt:lpstr>
      <vt:lpstr>K-dL(1405)n @ E31</vt:lpstr>
      <vt:lpstr>K-dL(1405)n @ E31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Kbar-Nuclear Bound State at J-PARC</dc:title>
  <dc:creator>sakuma</dc:creator>
  <cp:lastModifiedBy>sakuma fuminori</cp:lastModifiedBy>
  <cp:revision>963</cp:revision>
  <cp:lastPrinted>2019-05-31T07:47:47Z</cp:lastPrinted>
  <dcterms:created xsi:type="dcterms:W3CDTF">2018-11-19T08:42:23Z</dcterms:created>
  <dcterms:modified xsi:type="dcterms:W3CDTF">2019-10-22T10:55:06Z</dcterms:modified>
</cp:coreProperties>
</file>