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536" r:id="rId3"/>
    <p:sldId id="540" r:id="rId4"/>
    <p:sldId id="422" r:id="rId5"/>
    <p:sldId id="431" r:id="rId6"/>
    <p:sldId id="508" r:id="rId7"/>
    <p:sldId id="537" r:id="rId8"/>
    <p:sldId id="384" r:id="rId9"/>
    <p:sldId id="499" r:id="rId10"/>
    <p:sldId id="518" r:id="rId11"/>
    <p:sldId id="500" r:id="rId12"/>
    <p:sldId id="501" r:id="rId13"/>
    <p:sldId id="502" r:id="rId14"/>
    <p:sldId id="503" r:id="rId15"/>
    <p:sldId id="453" r:id="rId16"/>
    <p:sldId id="538" r:id="rId17"/>
    <p:sldId id="521" r:id="rId18"/>
    <p:sldId id="522" r:id="rId19"/>
    <p:sldId id="523" r:id="rId20"/>
    <p:sldId id="524" r:id="rId21"/>
    <p:sldId id="526" r:id="rId22"/>
    <p:sldId id="529" r:id="rId23"/>
    <p:sldId id="533" r:id="rId24"/>
    <p:sldId id="528" r:id="rId25"/>
    <p:sldId id="527" r:id="rId26"/>
    <p:sldId id="535" r:id="rId27"/>
    <p:sldId id="531" r:id="rId28"/>
    <p:sldId id="530" r:id="rId29"/>
    <p:sldId id="497" r:id="rId30"/>
    <p:sldId id="496" r:id="rId31"/>
    <p:sldId id="534" r:id="rId32"/>
    <p:sldId id="539" r:id="rId33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2640" autoAdjust="0"/>
  </p:normalViewPr>
  <p:slideViewPr>
    <p:cSldViewPr showGuides="1">
      <p:cViewPr varScale="1">
        <p:scale>
          <a:sx n="114" d="100"/>
          <a:sy n="114" d="100"/>
        </p:scale>
        <p:origin x="-29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9786" cy="497283"/>
          </a:xfrm>
          <a:prstGeom prst="rect">
            <a:avLst/>
          </a:prstGeom>
        </p:spPr>
        <p:txBody>
          <a:bodyPr vert="horz" lIns="91481" tIns="45742" rIns="91481" bIns="457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4"/>
            <a:ext cx="2949786" cy="497283"/>
          </a:xfrm>
          <a:prstGeom prst="rect">
            <a:avLst/>
          </a:prstGeom>
        </p:spPr>
        <p:txBody>
          <a:bodyPr vert="horz" lIns="91481" tIns="45742" rIns="91481" bIns="45742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1" tIns="45742" rIns="91481" bIns="457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4205"/>
            <a:ext cx="5445760" cy="4475561"/>
          </a:xfrm>
          <a:prstGeom prst="rect">
            <a:avLst/>
          </a:prstGeom>
        </p:spPr>
        <p:txBody>
          <a:bodyPr vert="horz" lIns="91481" tIns="45742" rIns="91481" bIns="4574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680"/>
            <a:ext cx="2949786" cy="497283"/>
          </a:xfrm>
          <a:prstGeom prst="rect">
            <a:avLst/>
          </a:prstGeom>
        </p:spPr>
        <p:txBody>
          <a:bodyPr vert="horz" lIns="91481" tIns="45742" rIns="91481" bIns="457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6680"/>
            <a:ext cx="2949786" cy="497283"/>
          </a:xfrm>
          <a:prstGeom prst="rect">
            <a:avLst/>
          </a:prstGeom>
        </p:spPr>
        <p:txBody>
          <a:bodyPr vert="horz" lIns="91481" tIns="45742" rIns="91481" bIns="45742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2017/10/23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2.png"/><Relationship Id="rId7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58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1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0.png"/><Relationship Id="rId5" Type="http://schemas.openxmlformats.org/officeDocument/2006/relationships/image" Target="../media/image690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3518" y="449237"/>
            <a:ext cx="8676964" cy="2691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6000" b="1" dirty="0" err="1" smtClean="0"/>
              <a:t>K</a:t>
            </a:r>
            <a:r>
              <a:rPr lang="en-US" altLang="ja-JP" sz="6000" b="1" baseline="30000" dirty="0" err="1" smtClean="0"/>
              <a:t>bar</a:t>
            </a:r>
            <a:r>
              <a:rPr lang="en-US" altLang="ja-JP" sz="6000" b="1" dirty="0" err="1" smtClean="0"/>
              <a:t>NN</a:t>
            </a:r>
            <a:r>
              <a:rPr lang="en-US" altLang="ja-JP" sz="6000" b="1" dirty="0" smtClean="0"/>
              <a:t> </a:t>
            </a:r>
            <a:r>
              <a:rPr lang="en-US" altLang="ja-JP" sz="6000" b="1" dirty="0"/>
              <a:t>bound state search at J-PARC E15</a:t>
            </a:r>
            <a:endParaRPr kumimoji="1" lang="ja-JP" altLang="en-US" sz="6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3755" y="3537012"/>
            <a:ext cx="7992888" cy="1152128"/>
          </a:xfrm>
        </p:spPr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chemeClr val="tx1"/>
                </a:solidFill>
              </a:rPr>
              <a:t>F. Sakuma,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RIKEN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J-PARC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E15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0659" y="5842337"/>
            <a:ext cx="6462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ASTRA: Advances and open problems in low-energy nuclear and hadronic </a:t>
            </a:r>
            <a:r>
              <a:rPr lang="en-US" altLang="ja-JP" sz="2000" b="1" dirty="0" err="1"/>
              <a:t>STRAngeness</a:t>
            </a:r>
            <a:r>
              <a:rPr lang="en-US" altLang="ja-JP" sz="2000" b="1" dirty="0"/>
              <a:t> physics</a:t>
            </a:r>
            <a:r>
              <a:rPr lang="en-US" altLang="ja-JP" sz="2000" dirty="0" smtClean="0"/>
              <a:t>,</a:t>
            </a:r>
          </a:p>
          <a:p>
            <a:pPr algn="ctr"/>
            <a:r>
              <a:rPr lang="en-US" altLang="ja-JP" sz="2000" dirty="0" smtClean="0"/>
              <a:t> </a:t>
            </a:r>
            <a:r>
              <a:rPr lang="ro-RO" altLang="ja-JP" sz="2000" dirty="0"/>
              <a:t>ECT*, </a:t>
            </a:r>
            <a:r>
              <a:rPr lang="ro-RO" altLang="ja-JP" sz="2000" dirty="0" smtClean="0"/>
              <a:t>Trento</a:t>
            </a:r>
            <a:r>
              <a:rPr lang="en-US" altLang="ja-JP" sz="2000" dirty="0" smtClean="0"/>
              <a:t>, </a:t>
            </a:r>
            <a:r>
              <a:rPr lang="ro-RO" altLang="ja-JP" sz="2000" dirty="0" smtClean="0"/>
              <a:t>23-27 </a:t>
            </a:r>
            <a:r>
              <a:rPr lang="ro-RO" altLang="ja-JP" sz="2000" dirty="0"/>
              <a:t>October 2017</a:t>
            </a:r>
            <a:endParaRPr lang="ja-JP" altLang="ja-JP" sz="2000" dirty="0"/>
          </a:p>
          <a:p>
            <a:pPr algn="ctr"/>
            <a:endParaRPr kumimoji="1" lang="ja-JP" altLang="en-US" sz="2000" dirty="0"/>
          </a:p>
        </p:txBody>
      </p:sp>
      <p:pic>
        <p:nvPicPr>
          <p:cNvPr id="6" name="Picture 4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575556" y="3897053"/>
            <a:ext cx="969379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38044" y="3897052"/>
            <a:ext cx="1071563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71500" y="800708"/>
            <a:ext cx="6543198" cy="6012668"/>
            <a:chOff x="179512" y="800708"/>
            <a:chExt cx="6543198" cy="60126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800708"/>
              <a:ext cx="6543198" cy="601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直角三角形 8"/>
            <p:cNvSpPr/>
            <p:nvPr/>
          </p:nvSpPr>
          <p:spPr>
            <a:xfrm>
              <a:off x="1079612" y="4401108"/>
              <a:ext cx="2124236" cy="1886508"/>
            </a:xfrm>
            <a:prstGeom prst="rtTriangle">
              <a:avLst/>
            </a:prstGeom>
            <a:solidFill>
              <a:schemeClr val="tx1">
                <a:lumMod val="50000"/>
                <a:lumOff val="5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115616" y="5481228"/>
              <a:ext cx="1306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Kinematical</a:t>
              </a:r>
            </a:p>
            <a:p>
              <a:pPr algn="ctr"/>
              <a:r>
                <a:rPr lang="en-US" altLang="ja-JP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Limit</a:t>
              </a:r>
              <a:endPara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 flipV="1">
              <a:off x="2467680" y="933691"/>
              <a:ext cx="0" cy="5375629"/>
            </a:xfrm>
            <a:prstGeom prst="line">
              <a:avLst/>
            </a:prstGeom>
            <a:ln w="127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 rot="16200000">
              <a:off x="1922103" y="1942264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M[</a:t>
              </a:r>
              <a:r>
                <a:rPr kumimoji="1" lang="en-US" altLang="ja-JP" sz="1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K+p+p</a:t>
              </a:r>
              <a:r>
                <a:rPr lang="en-US" altLang="ja-JP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  <a:endParaRPr kumimoji="1" lang="ja-JP" alt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5"/>
            <p:cNvSpPr>
              <a:spLocks/>
            </p:cNvSpPr>
            <p:nvPr/>
          </p:nvSpPr>
          <p:spPr bwMode="auto">
            <a:xfrm rot="19638817">
              <a:off x="1556347" y="2363911"/>
              <a:ext cx="451405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9pPr>
            </a:lstStyle>
            <a:p>
              <a:pPr algn="ctr"/>
              <a:r>
                <a:rPr lang="en-US" altLang="ja-JP" sz="7200" i="1" dirty="0">
                  <a:ln w="18415" cmpd="sng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olid"/>
                  </a:ln>
                  <a:noFill/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preliminary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527884" y="915107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5618233" y="5713316"/>
            <a:ext cx="60144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chemeClr val="bg1"/>
                </a:solidFill>
              </a:rPr>
              <a:t>q</a:t>
            </a:r>
            <a:r>
              <a:rPr lang="en-US" altLang="ja-JP" sz="2400" b="1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baseline="-25000" dirty="0" err="1" smtClean="0">
                <a:solidFill>
                  <a:schemeClr val="bg1"/>
                </a:solidFill>
              </a:rPr>
              <a:t>p</a:t>
            </a:r>
            <a:endParaRPr kumimoji="1" lang="ja-JP" alt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Momentum Transfer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0052" y="939641"/>
            <a:ext cx="38524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Momentum transfer </a:t>
            </a:r>
            <a:r>
              <a:rPr lang="en-US" altLang="ja-JP" sz="2400" dirty="0" smtClean="0"/>
              <a:t>ranges </a:t>
            </a:r>
            <a:r>
              <a:rPr lang="en-US" altLang="ja-JP" sz="2400" b="1" dirty="0" smtClean="0"/>
              <a:t>from ~300 to ~600 MeV/c</a:t>
            </a:r>
          </a:p>
          <a:p>
            <a:pPr algn="ctr"/>
            <a:r>
              <a:rPr lang="en-US" altLang="ja-JP" sz="2400" dirty="0" smtClean="0"/>
              <a:t> </a:t>
            </a:r>
            <a:r>
              <a:rPr lang="en-US" altLang="ja-JP" sz="2400" dirty="0"/>
              <a:t>for sub-threshold structure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6" r="35481"/>
          <a:stretch/>
        </p:blipFill>
        <p:spPr bwMode="auto">
          <a:xfrm>
            <a:off x="6528995" y="3869592"/>
            <a:ext cx="2284795" cy="211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624228" y="6055560"/>
            <a:ext cx="2452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Consistent with E15</a:t>
            </a:r>
            <a:r>
              <a:rPr kumimoji="1" lang="en-US" altLang="ja-JP" sz="2000" baseline="30000" dirty="0" smtClean="0"/>
              <a:t>1st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71137" y="3426470"/>
            <a:ext cx="114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c.f. E15</a:t>
            </a:r>
            <a:r>
              <a:rPr kumimoji="1" lang="en-US" altLang="ja-JP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endParaRPr kumimoji="1" lang="ja-JP" alt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8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6" y="714824"/>
            <a:ext cx="7380312" cy="61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168174" y="3111351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24762" y="5013176"/>
            <a:ext cx="2667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24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24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𝟒𝟕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2172377" y="3936407"/>
            <a:ext cx="20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missing</a:t>
            </a:r>
            <a:r>
              <a:rPr kumimoji="1" lang="en-US" altLang="ja-JP" dirty="0" smtClean="0"/>
              <a:t> acceptance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3213141" y="5121188"/>
            <a:ext cx="0" cy="612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6"/>
          <p:cNvSpPr>
            <a:spLocks noGrp="1"/>
          </p:cNvSpPr>
          <p:nvPr>
            <p:ph idx="1"/>
          </p:nvPr>
        </p:nvSpPr>
        <p:spPr>
          <a:xfrm>
            <a:off x="6125376" y="3969180"/>
            <a:ext cx="2659092" cy="1080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000" dirty="0" smtClean="0"/>
              <a:t>Flat distribution</a:t>
            </a:r>
          </a:p>
          <a:p>
            <a:pPr marL="0" indent="0" algn="ctr">
              <a:buNone/>
            </a:pPr>
            <a:r>
              <a:rPr lang="en-US" altLang="ja-JP" sz="2000" dirty="0" smtClean="0"/>
              <a:t>prop. </a:t>
            </a:r>
            <a:r>
              <a:rPr lang="en-US" altLang="ja-JP" sz="2000" dirty="0"/>
              <a:t>to phase </a:t>
            </a:r>
            <a:r>
              <a:rPr lang="en-US" altLang="ja-JP" sz="2000" dirty="0" smtClean="0"/>
              <a:t>space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3NA</a:t>
            </a:r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コンテンツ プレースホルダー 26"/>
          <p:cNvSpPr txBox="1">
            <a:spLocks/>
          </p:cNvSpPr>
          <p:nvPr/>
        </p:nvSpPr>
        <p:spPr>
          <a:xfrm>
            <a:off x="5760132" y="1484904"/>
            <a:ext cx="2988332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Above M(</a:t>
            </a:r>
            <a:r>
              <a:rPr lang="en-US" altLang="ja-JP" sz="2000" dirty="0" err="1" smtClean="0"/>
              <a:t>Kpp</a:t>
            </a:r>
            <a:r>
              <a:rPr lang="en-US" altLang="ja-JP" sz="2000" dirty="0" smtClean="0"/>
              <a:t>)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 = [Quasi-elastic K] x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[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KNN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]</a:t>
            </a:r>
            <a:endParaRPr lang="en-US" altLang="ja-JP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コンテンツ プレースホルダー 26"/>
          <p:cNvSpPr txBox="1">
            <a:spLocks/>
          </p:cNvSpPr>
          <p:nvPr/>
        </p:nvSpPr>
        <p:spPr>
          <a:xfrm>
            <a:off x="2555776" y="1664904"/>
            <a:ext cx="2016224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 smtClean="0"/>
              <a:t>Below M(</a:t>
            </a:r>
            <a:r>
              <a:rPr lang="en-US" altLang="ja-JP" sz="2000" dirty="0" err="1" smtClean="0"/>
              <a:t>Kpp</a:t>
            </a:r>
            <a:r>
              <a:rPr lang="en-US" altLang="ja-JP" sz="2000" dirty="0" smtClean="0"/>
              <a:t>)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Bound-State!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Structures in Forward-n Region</a:t>
            </a:r>
            <a:endParaRPr kumimoji="1" lang="ja-JP" altLang="en-US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7" name="直線矢印コネクタ 6"/>
          <p:cNvCxnSpPr>
            <a:stCxn id="25" idx="1"/>
          </p:cNvCxnSpPr>
          <p:nvPr/>
        </p:nvCxnSpPr>
        <p:spPr>
          <a:xfrm flipH="1">
            <a:off x="5760132" y="3342184"/>
            <a:ext cx="408042" cy="176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5550811" y="5286111"/>
            <a:ext cx="721953" cy="23402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39084" y="810727"/>
            <a:ext cx="2048640" cy="1934197"/>
            <a:chOff x="83398" y="990747"/>
            <a:chExt cx="2544386" cy="2402249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83398" y="990747"/>
              <a:ext cx="2544386" cy="2402249"/>
              <a:chOff x="-13416" y="1700808"/>
              <a:chExt cx="3089262" cy="2916687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13" r="27617"/>
              <a:stretch/>
            </p:blipFill>
            <p:spPr bwMode="auto">
              <a:xfrm>
                <a:off x="-13416" y="1700808"/>
                <a:ext cx="3089261" cy="291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角丸四角形 22"/>
              <p:cNvSpPr/>
              <p:nvPr/>
            </p:nvSpPr>
            <p:spPr>
              <a:xfrm>
                <a:off x="195525" y="1772816"/>
                <a:ext cx="2880320" cy="36004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195526" y="2132856"/>
                <a:ext cx="2880320" cy="900100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フリーフォーム 32"/>
            <p:cNvSpPr/>
            <p:nvPr/>
          </p:nvSpPr>
          <p:spPr>
            <a:xfrm>
              <a:off x="575556" y="2168860"/>
              <a:ext cx="1241186" cy="919265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41432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11560" y="2528900"/>
              <a:ext cx="1010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863588" y="870828"/>
            <a:ext cx="1212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  <a:endParaRPr kumimoji="1" lang="ja-JP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9986" y="1412776"/>
            <a:ext cx="1181734" cy="25391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05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05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endParaRPr lang="en-US" altLang="ja-JP" sz="105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5"/>
          <p:cNvSpPr>
            <a:spLocks/>
          </p:cNvSpPr>
          <p:nvPr/>
        </p:nvSpPr>
        <p:spPr bwMode="auto">
          <a:xfrm>
            <a:off x="3455876" y="4041068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8105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6444" b="1396"/>
          <a:stretch/>
        </p:blipFill>
        <p:spPr bwMode="auto">
          <a:xfrm>
            <a:off x="107504" y="1160748"/>
            <a:ext cx="4590690" cy="49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4000" b="1" dirty="0" smtClean="0"/>
              <a:t>Fitting with BW and Gaussian</a:t>
            </a:r>
            <a:endParaRPr kumimoji="1" lang="ja-JP" altLang="en-US" sz="4000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1304764"/>
            <a:ext cx="45005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Simple fitting after BG subtraction</a:t>
            </a:r>
          </a:p>
          <a:p>
            <a:pPr lvl="1"/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BS: </a:t>
            </a: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Breit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-Wigner</a:t>
            </a:r>
          </a:p>
          <a:p>
            <a:pPr lvl="1"/>
            <a:r>
              <a:rPr kumimoji="1" lang="en-US" altLang="ja-JP" dirty="0" smtClean="0"/>
              <a:t>QF: Gaussian</a:t>
            </a:r>
          </a:p>
          <a:p>
            <a:pPr lvl="1"/>
            <a:r>
              <a:rPr lang="en-US" altLang="ja-JP" dirty="0" smtClean="0"/>
              <a:t>w/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p contamination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Fit </a:t>
            </a:r>
            <a:r>
              <a:rPr lang="en-US" altLang="ja-JP" dirty="0"/>
              <a:t>values that reproduce the </a:t>
            </a:r>
            <a:r>
              <a:rPr lang="en-US" altLang="ja-JP" dirty="0" smtClean="0"/>
              <a:t>spectrum</a:t>
            </a:r>
          </a:p>
          <a:p>
            <a:pPr lvl="1"/>
            <a:r>
              <a:rPr lang="en-US" altLang="ja-JP" sz="2400" dirty="0"/>
              <a:t>B.E </a:t>
            </a:r>
            <a:r>
              <a:rPr lang="en-US" altLang="ja-JP" sz="2400" dirty="0" smtClean="0"/>
              <a:t>~ 35 MeV/c</a:t>
            </a:r>
            <a:r>
              <a:rPr lang="en-US" altLang="ja-JP" sz="2400" baseline="30000" dirty="0" smtClean="0"/>
              <a:t>2</a:t>
            </a:r>
            <a:endParaRPr lang="en-US" altLang="ja-JP" sz="2400" baseline="30000" dirty="0"/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G</a:t>
            </a:r>
            <a:r>
              <a:rPr lang="en-US" altLang="ja-JP" sz="2400" dirty="0" smtClean="0"/>
              <a:t>    ~ 75 </a:t>
            </a:r>
            <a:r>
              <a:rPr lang="en-US" altLang="ja-JP" sz="2400" dirty="0"/>
              <a:t>MeV/c</a:t>
            </a:r>
            <a:r>
              <a:rPr lang="en-US" altLang="ja-JP" sz="2400" baseline="30000" dirty="0"/>
              <a:t>2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12291" y="2888940"/>
            <a:ext cx="1792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Fermi-mom. Eff.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2663788" y="2447890"/>
            <a:ext cx="25103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4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4248" y="3378478"/>
            <a:ext cx="2383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from MM(</a:t>
            </a:r>
            <a:r>
              <a:rPr kumimoji="1" lang="en-US" altLang="ja-JP" sz="16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He(K</a:t>
            </a:r>
            <a:r>
              <a:rPr kumimoji="1" lang="en-US" altLang="ja-JP" sz="16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</a:t>
            </a:r>
            <a:r>
              <a:rPr kumimoji="1" lang="en-US" altLang="ja-JP" sz="1600" b="1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1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kumimoji="1" lang="en-US" altLang="ja-JP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)X)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 rot="20336822">
            <a:off x="5488094" y="5033306"/>
            <a:ext cx="1508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400" i="1" dirty="0">
                <a:ln w="12700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7564" y="1412776"/>
            <a:ext cx="792088" cy="4356484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47864" y="1417533"/>
            <a:ext cx="1152128" cy="4356484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0899" y="4134562"/>
            <a:ext cx="13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i="1" dirty="0" smtClean="0">
                <a:solidFill>
                  <a:srgbClr val="FF0000"/>
                </a:solidFill>
              </a:rPr>
              <a:t>Fitting region</a:t>
            </a:r>
            <a:endParaRPr kumimoji="1" lang="ja-JP" alt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439652" y="4185084"/>
            <a:ext cx="19082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Sliced </a:t>
            </a:r>
            <a:r>
              <a:rPr lang="en-US" altLang="ja-JP" b="1" dirty="0" smtClean="0"/>
              <a:t>by </a:t>
            </a:r>
            <a:r>
              <a:rPr kumimoji="1" lang="en-US" altLang="ja-JP" b="1" dirty="0" smtClean="0"/>
              <a:t>Reaction Angle</a:t>
            </a:r>
            <a:endParaRPr kumimoji="1" lang="ja-JP" altLang="en-US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120327"/>
            <a:ext cx="2848733" cy="28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95" y="1160748"/>
            <a:ext cx="2839900" cy="283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948085"/>
            <a:ext cx="2769233" cy="28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53292"/>
            <a:ext cx="2835483" cy="28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84" y="3970959"/>
            <a:ext cx="2870816" cy="28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" y="772108"/>
            <a:ext cx="393478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err="1" smtClean="0"/>
              <a:t>cos</a:t>
            </a:r>
            <a:r>
              <a:rPr lang="en-US" altLang="ja-JP" b="1" dirty="0" err="1" smtClean="0">
                <a:latin typeface="Symbol" panose="05050102010706020507" pitchFamily="18" charset="2"/>
              </a:rPr>
              <a:t>q</a:t>
            </a:r>
            <a:r>
              <a:rPr lang="en-US" altLang="ja-JP" b="1" baseline="-25000" dirty="0" err="1" smtClean="0"/>
              <a:t>n</a:t>
            </a:r>
            <a:r>
              <a:rPr lang="en-US" altLang="ja-JP" b="1" dirty="0" smtClean="0"/>
              <a:t> dependence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20533" y="2751311"/>
            <a:ext cx="211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smtClean="0"/>
              <a:t>0.95&lt;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&lt;1.0</a:t>
            </a:r>
            <a:endParaRPr kumimoji="1" lang="ja-JP" altLang="en-US" sz="2400" b="1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83100" y="1304764"/>
            <a:ext cx="2840728" cy="2682038"/>
            <a:chOff x="83398" y="990748"/>
            <a:chExt cx="2544384" cy="2402250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83398" y="990748"/>
              <a:ext cx="2544384" cy="2402250"/>
              <a:chOff x="-13416" y="1700808"/>
              <a:chExt cx="3089261" cy="2916687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13" r="27617"/>
              <a:stretch/>
            </p:blipFill>
            <p:spPr bwMode="auto">
              <a:xfrm>
                <a:off x="-13416" y="1700808"/>
                <a:ext cx="3089261" cy="291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角丸四角形 16"/>
              <p:cNvSpPr/>
              <p:nvPr/>
            </p:nvSpPr>
            <p:spPr>
              <a:xfrm>
                <a:off x="195525" y="1772816"/>
                <a:ext cx="2880320" cy="36004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フリーフォーム 12"/>
            <p:cNvSpPr/>
            <p:nvPr/>
          </p:nvSpPr>
          <p:spPr>
            <a:xfrm>
              <a:off x="575556" y="2168860"/>
              <a:ext cx="1241186" cy="919265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41432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1560" y="2528900"/>
              <a:ext cx="1010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dirty="0" smtClean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727684" y="1482896"/>
            <a:ext cx="12811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  <a:endParaRPr kumimoji="1" lang="ja-JP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33341" y="5667635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0.75&lt;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&lt;0.80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71900" y="5661248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0.80&lt;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&lt;0.85</a:t>
            </a:r>
            <a:endParaRPr kumimoji="1" lang="ja-JP" altLang="en-US" sz="2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5661248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0.85&lt;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&lt;0.90</a:t>
            </a:r>
            <a:endParaRPr kumimoji="1" lang="ja-JP" altLang="en-US" sz="2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71037" y="2751311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0.90&lt;</a:t>
            </a:r>
            <a:r>
              <a:rPr kumimoji="1" lang="en-US" altLang="ja-JP" sz="2400" b="1" dirty="0" err="1" smtClean="0"/>
              <a:t>cos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/>
              <a:t>n</a:t>
            </a:r>
            <a:r>
              <a:rPr kumimoji="1" lang="en-US" altLang="ja-JP" sz="2400" b="1" dirty="0" smtClean="0"/>
              <a:t>&lt;0.95</a:t>
            </a:r>
            <a:endParaRPr kumimoji="1" lang="ja-JP" altLang="en-US" sz="2400" b="1" dirty="0"/>
          </a:p>
        </p:txBody>
      </p:sp>
      <p:sp>
        <p:nvSpPr>
          <p:cNvPr id="26" name="Rectangle 5"/>
          <p:cNvSpPr>
            <a:spLocks/>
          </p:cNvSpPr>
          <p:nvPr/>
        </p:nvSpPr>
        <p:spPr bwMode="auto">
          <a:xfrm>
            <a:off x="467544" y="2636912"/>
            <a:ext cx="86546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13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379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5472100" y="4145439"/>
            <a:ext cx="2952328" cy="2720643"/>
            <a:chOff x="5292080" y="4145439"/>
            <a:chExt cx="2952328" cy="272064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145439"/>
              <a:ext cx="2952328" cy="2720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965578" y="5220489"/>
              <a:ext cx="20885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dirty="0" err="1"/>
                <a:t>Sekihara</a:t>
              </a:r>
              <a:r>
                <a:rPr lang="en-US" altLang="ja-JP" sz="1600" dirty="0"/>
                <a:t>, </a:t>
              </a:r>
              <a:r>
                <a:rPr lang="en-US" altLang="ja-JP" sz="1600" dirty="0" err="1"/>
                <a:t>Oset</a:t>
              </a:r>
              <a:r>
                <a:rPr lang="en-US" altLang="ja-JP" sz="1600" dirty="0"/>
                <a:t>, Ramos</a:t>
              </a:r>
              <a:r>
                <a:rPr lang="en-US" altLang="ja-JP" sz="1600" dirty="0" smtClean="0"/>
                <a:t>,</a:t>
              </a:r>
            </a:p>
            <a:p>
              <a:pPr algn="ctr"/>
              <a:r>
                <a:rPr lang="en-US" altLang="ja-JP" sz="1600" dirty="0" smtClean="0"/>
                <a:t>PTEP(2016)123D03</a:t>
              </a:r>
              <a:endParaRPr lang="en-US" altLang="ja-JP" sz="1600" dirty="0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732240" y="4221088"/>
              <a:ext cx="0" cy="557531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6876256" y="4230380"/>
              <a:ext cx="576064" cy="386752"/>
            </a:xfrm>
            <a:prstGeom prst="line">
              <a:avLst/>
            </a:prstGeom>
            <a:ln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6513402" y="4742615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B.S.</a:t>
              </a:r>
              <a:endParaRPr kumimoji="1"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344308" y="4566610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0070C0"/>
                  </a:solidFill>
                </a:rPr>
                <a:t>QF</a:t>
              </a:r>
              <a:endParaRPr kumimoji="1" lang="ja-JP" alt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Reaction Angle Dependence</a:t>
            </a:r>
            <a:endParaRPr kumimoji="1" lang="ja-JP" altLang="en-US" b="1" dirty="0"/>
          </a:p>
        </p:txBody>
      </p:sp>
      <p:sp>
        <p:nvSpPr>
          <p:cNvPr id="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697217" y="6356350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005064"/>
            <a:ext cx="5544108" cy="286101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Above M(K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-</a:t>
            </a:r>
            <a:r>
              <a:rPr lang="en-US" altLang="ja-JP" b="1" dirty="0" smtClean="0">
                <a:solidFill>
                  <a:srgbClr val="0070C0"/>
                </a:solidFill>
              </a:rPr>
              <a:t>pp):</a:t>
            </a:r>
          </a:p>
          <a:p>
            <a:pPr lvl="1"/>
            <a:r>
              <a:rPr lang="en-US" altLang="ja-JP" b="1" dirty="0" smtClean="0">
                <a:solidFill>
                  <a:srgbClr val="0070C0"/>
                </a:solidFill>
              </a:rPr>
              <a:t>peak shift by recoil kaon energy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Below M(K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pp):</a:t>
            </a:r>
          </a:p>
          <a:p>
            <a:pPr lvl="1"/>
            <a:r>
              <a:rPr kumimoji="1" lang="en-US" altLang="ja-JP" b="1" dirty="0" smtClean="0">
                <a:solidFill>
                  <a:srgbClr val="FF0000"/>
                </a:solidFill>
              </a:rPr>
              <a:t>peak is independent  of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cos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~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q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ea typeface="Segoe UI Black" panose="020B0A02040204020203" pitchFamily="34" charset="0"/>
                <a:cs typeface="Symap" panose="00000400000000000000" pitchFamily="2" charset="0"/>
              </a:rPr>
              <a:t>L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</a:rPr>
              <a:t>p</a:t>
            </a:r>
            <a:endParaRPr kumimoji="1" lang="en-US" altLang="ja-JP" b="1" baseline="-25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     </a:t>
            </a:r>
            <a:r>
              <a:rPr lang="en-US" altLang="ja-JP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would be S=-1 di-baryon</a:t>
            </a:r>
            <a:endParaRPr kumimoji="1" lang="en-US" altLang="ja-JP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/>
              <a:t>S</a:t>
            </a:r>
            <a:r>
              <a:rPr lang="en-US" altLang="ja-JP" b="1" dirty="0" smtClean="0"/>
              <a:t>imilar tendency as in a theoretical calculation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26592"/>
            <a:ext cx="4392488" cy="287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26592"/>
            <a:ext cx="4359399" cy="29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67644" y="802556"/>
            <a:ext cx="190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Peak position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80255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Width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1882676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Gaussian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5936" y="2717155"/>
            <a:ext cx="182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Breit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-Wigner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843808" y="1201465"/>
            <a:ext cx="487078" cy="681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19507"/>
              </p:ext>
            </p:extLst>
          </p:nvPr>
        </p:nvGraphicFramePr>
        <p:xfrm>
          <a:off x="3311860" y="764704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" name="数式" r:id="rId6" imgW="1396800" imgH="469800" progId="Equation.3">
                  <p:embed/>
                </p:oleObj>
              </mc:Choice>
              <mc:Fallback>
                <p:oleObj name="数式" r:id="rId6" imgW="13968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1860" y="764704"/>
                        <a:ext cx="13970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" y="620688"/>
            <a:ext cx="5065858" cy="4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Present Status of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896036" y="836712"/>
            <a:ext cx="4247964" cy="4752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b="1" dirty="0" smtClean="0"/>
              <a:t>Exp. 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CANDIDATES</a:t>
            </a:r>
          </a:p>
          <a:p>
            <a:pPr lvl="1"/>
            <a:r>
              <a:rPr lang="en-US" altLang="ja-JP" b="1" i="1" dirty="0" smtClean="0">
                <a:solidFill>
                  <a:srgbClr val="FF0000"/>
                </a:solidFill>
              </a:rPr>
              <a:t>Upper limit</a:t>
            </a:r>
          </a:p>
          <a:p>
            <a:pPr lvl="2"/>
            <a:r>
              <a:rPr lang="en-US" altLang="ja-JP" dirty="0" smtClean="0"/>
              <a:t>LEPS/HADES</a:t>
            </a:r>
          </a:p>
          <a:p>
            <a:pPr lvl="1"/>
            <a:r>
              <a:rPr lang="en-US" altLang="ja-JP" b="1" i="1" dirty="0" smtClean="0">
                <a:solidFill>
                  <a:srgbClr val="00B0F0"/>
                </a:solidFill>
              </a:rPr>
              <a:t>B.E ~ 10-40 MeV</a:t>
            </a:r>
          </a:p>
          <a:p>
            <a:pPr lvl="2"/>
            <a:r>
              <a:rPr kumimoji="1" lang="en-US" altLang="ja-JP" dirty="0" smtClean="0"/>
              <a:t>E15</a:t>
            </a:r>
            <a:endParaRPr kumimoji="1" lang="en-US" altLang="ja-JP" baseline="30000" dirty="0"/>
          </a:p>
          <a:p>
            <a:pPr lvl="1"/>
            <a:r>
              <a:rPr lang="en-US" altLang="ja-JP" b="1" i="1" dirty="0" smtClean="0">
                <a:solidFill>
                  <a:srgbClr val="0070C0"/>
                </a:solidFill>
              </a:rPr>
              <a:t>B.E. ~ 100 MeV</a:t>
            </a:r>
          </a:p>
          <a:p>
            <a:pPr lvl="2"/>
            <a:r>
              <a:rPr kumimoji="1" lang="en-US" altLang="ja-JP" dirty="0" smtClean="0"/>
              <a:t>FINUDA/DISTO/E27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b="1" dirty="0" err="1" smtClean="0"/>
              <a:t>Theor</a:t>
            </a:r>
            <a:r>
              <a:rPr kumimoji="1" lang="en-US" altLang="ja-JP" b="1" dirty="0" smtClean="0"/>
              <a:t>. calculations.</a:t>
            </a:r>
          </a:p>
          <a:p>
            <a:pPr lvl="1"/>
            <a:r>
              <a:rPr kumimoji="1" lang="en-US" altLang="ja-JP" dirty="0" smtClean="0"/>
              <a:t>Difficult to reproduce deeply bound state using normal </a:t>
            </a:r>
            <a:r>
              <a:rPr kumimoji="1" lang="en-US" altLang="ja-JP" dirty="0" err="1" smtClean="0"/>
              <a:t>K</a:t>
            </a:r>
            <a:r>
              <a:rPr kumimoji="1" lang="en-US" altLang="ja-JP" baseline="30000" dirty="0" err="1" smtClean="0"/>
              <a:t>bar</a:t>
            </a:r>
            <a:r>
              <a:rPr kumimoji="1" lang="en-US" altLang="ja-JP" dirty="0" err="1" smtClean="0"/>
              <a:t>N</a:t>
            </a:r>
            <a:r>
              <a:rPr kumimoji="1" lang="en-US" altLang="ja-JP" dirty="0" smtClean="0"/>
              <a:t> int.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899592" y="3140968"/>
            <a:ext cx="900100" cy="1152128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015716" y="2429272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5312" y="4293096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51720" y="4185084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1035" y="5553236"/>
            <a:ext cx="6015301" cy="126188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understanding: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(1405</a:t>
            </a:r>
            <a:r>
              <a:rPr lang="en-US" altLang="ja-JP" sz="2400" b="1" dirty="0">
                <a:solidFill>
                  <a:srgbClr val="FFFF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production    </a:t>
            </a:r>
            <a:r>
              <a:rPr lang="en-US" altLang="ja-JP" sz="2400" dirty="0" smtClean="0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aseline="30000" dirty="0" smtClean="0">
                <a:solidFill>
                  <a:schemeClr val="bg1"/>
                </a:solidFill>
                <a:latin typeface="Symbol" panose="05050102010706020507" pitchFamily="18" charset="2"/>
              </a:rPr>
              <a:t>*</a:t>
            </a:r>
            <a:r>
              <a:rPr lang="en-US" altLang="ja-JP" sz="2400" dirty="0" smtClean="0">
                <a:solidFill>
                  <a:schemeClr val="bg1"/>
                </a:solidFill>
              </a:rPr>
              <a:t>N doorway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pS</a:t>
            </a:r>
            <a:r>
              <a:rPr lang="en-US" altLang="ja-JP" sz="2400" b="1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400" b="1" dirty="0">
                <a:solidFill>
                  <a:srgbClr val="FFFF00"/>
                </a:solidFill>
              </a:rPr>
              <a:t>decay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channel     </a:t>
            </a:r>
            <a:r>
              <a:rPr lang="en-US" altLang="ja-JP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new info. of 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bar</a:t>
            </a:r>
            <a:r>
              <a:rPr lang="en-US" altLang="ja-JP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NN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799692" y="3212976"/>
            <a:ext cx="72008" cy="19383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glow rad="533400">
              <a:schemeClr val="accent2">
                <a:satMod val="175000"/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4981" y="263691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E15-2</a:t>
            </a:r>
            <a:r>
              <a:rPr kumimoji="1" lang="en-US" altLang="ja-JP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endParaRPr kumimoji="1" lang="ja-JP" altLang="en-US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2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Outline of the Talk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516" y="1160748"/>
            <a:ext cx="477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seach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4041068"/>
            <a:ext cx="493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seach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9812" y="1599183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mesonic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23294" y="449228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esonic</a:t>
            </a:r>
            <a:r>
              <a:rPr kumimoji="1"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3645024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645385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15516" y="872716"/>
            <a:ext cx="8784976" cy="29163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 </a:t>
            </a:r>
            <a:r>
              <a:rPr kumimoji="1" lang="en-US" altLang="ja-JP" b="1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>
                <a:latin typeface="+mn-lt"/>
              </a:rPr>
              <a:t>pn</a:t>
            </a:r>
            <a:r>
              <a:rPr kumimoji="1" lang="en-US" altLang="ja-JP" b="1" dirty="0" smtClean="0">
                <a:latin typeface="+mn-lt"/>
              </a:rPr>
              <a:t> @ E15</a:t>
            </a:r>
            <a:endParaRPr kumimoji="1" lang="ja-JP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Exclusive measurement </a:t>
                </a:r>
                <a:r>
                  <a:rPr lang="en-US" altLang="ja-JP" sz="28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u="sng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800" b="1" i="1" u="sng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1" i="0" u="sng" dirty="0" smtClean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800" b="1" i="0" u="sng" dirty="0" smtClean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800" b="1" i="0" u="sng" dirty="0" smtClean="0">
                        <a:latin typeface="Cambria Math"/>
                      </a:rPr>
                      <m:t>𝐩𝐧</m:t>
                    </m:r>
                  </m:oMath>
                </a14:m>
                <a:r>
                  <a:rPr lang="en-US" altLang="ja-JP" sz="2800" b="1" u="sng" dirty="0" smtClean="0"/>
                  <a:t> final state in K</a:t>
                </a:r>
                <a:r>
                  <a:rPr lang="en-US" altLang="ja-JP" sz="2800" b="1" u="sng" baseline="30000" dirty="0" smtClean="0"/>
                  <a:t>-</a:t>
                </a:r>
                <a:r>
                  <a:rPr lang="en-US" altLang="ja-JP" sz="2800" b="1" u="sng" dirty="0" smtClean="0"/>
                  <a:t>+</a:t>
                </a:r>
                <a:r>
                  <a:rPr lang="en-US" altLang="ja-JP" sz="2800" b="1" u="sng" baseline="30000" dirty="0" smtClean="0"/>
                  <a:t>3</a:t>
                </a:r>
                <a:r>
                  <a:rPr lang="en-US" altLang="ja-JP" sz="2800" b="1" u="sng" dirty="0" smtClean="0"/>
                  <a:t>He</a:t>
                </a:r>
                <a:endParaRPr lang="en-US" altLang="ja-JP" sz="2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blipFill rotWithShape="1">
                <a:blip r:embed="rId2"/>
                <a:stretch>
                  <a:fillRect l="-2273" t="-5625" r="-126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テキスト ボックス 93"/>
          <p:cNvSpPr txBox="1"/>
          <p:nvPr/>
        </p:nvSpPr>
        <p:spPr>
          <a:xfrm>
            <a:off x="36004" y="4892967"/>
            <a:ext cx="51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b="1" u="sng" dirty="0" smtClean="0"/>
              <a:t>Experimental challenge</a:t>
            </a:r>
            <a:r>
              <a:rPr lang="en-US" altLang="ja-JP" sz="2400" dirty="0" smtClean="0"/>
              <a:t> of neutron detection with thin scintillation counter (t=3cm)</a:t>
            </a:r>
            <a:endParaRPr kumimoji="1" lang="ja-JP" altLang="en-US" sz="2400" dirty="0"/>
          </a:p>
        </p:txBody>
      </p:sp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/>
          <a:stretch>
            <a:fillRect/>
          </a:stretch>
        </p:blipFill>
        <p:spPr bwMode="auto">
          <a:xfrm>
            <a:off x="5187446" y="4401108"/>
            <a:ext cx="3721696" cy="24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/>
          <p:cNvSpPr txBox="1"/>
          <p:nvPr/>
        </p:nvSpPr>
        <p:spPr>
          <a:xfrm>
            <a:off x="6624228" y="5769260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10cm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003221" y="530180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 = 3cm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 rot="16140000">
            <a:off x="6994550" y="545154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79cm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04248" y="6093296"/>
            <a:ext cx="345713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flipH="1" flipV="1">
            <a:off x="7149961" y="5121188"/>
            <a:ext cx="14328" cy="108012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95604" y="6027675"/>
            <a:ext cx="360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n </a:t>
            </a:r>
            <a:r>
              <a:rPr lang="en-US" altLang="ja-JP" sz="2400" b="1" dirty="0">
                <a:solidFill>
                  <a:srgbClr val="0070C0"/>
                </a:solidFill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etection efficiency ~ 3%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27684" y="908720"/>
            <a:ext cx="6120680" cy="4094964"/>
            <a:chOff x="1727684" y="908720"/>
            <a:chExt cx="6120680" cy="4094964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1727684" y="908720"/>
              <a:ext cx="6120680" cy="4094964"/>
              <a:chOff x="1367644" y="846204"/>
              <a:chExt cx="6120680" cy="4094964"/>
            </a:xfrm>
          </p:grpSpPr>
          <p:grpSp>
            <p:nvGrpSpPr>
              <p:cNvPr id="90" name="グループ化 89"/>
              <p:cNvGrpSpPr/>
              <p:nvPr/>
            </p:nvGrpSpPr>
            <p:grpSpPr>
              <a:xfrm>
                <a:off x="1367644" y="846204"/>
                <a:ext cx="6120680" cy="4094964"/>
                <a:chOff x="1436987" y="1667519"/>
                <a:chExt cx="6120680" cy="4094964"/>
              </a:xfrm>
            </p:grpSpPr>
            <p:grpSp>
              <p:nvGrpSpPr>
                <p:cNvPr id="96" name="グループ化 95"/>
                <p:cNvGrpSpPr/>
                <p:nvPr/>
              </p:nvGrpSpPr>
              <p:grpSpPr>
                <a:xfrm>
                  <a:off x="1436987" y="2208017"/>
                  <a:ext cx="6120680" cy="3554466"/>
                  <a:chOff x="1436987" y="2208017"/>
                  <a:chExt cx="6120680" cy="3554466"/>
                </a:xfrm>
              </p:grpSpPr>
              <p:grpSp>
                <p:nvGrpSpPr>
                  <p:cNvPr id="102" name="グループ化 101"/>
                  <p:cNvGrpSpPr/>
                  <p:nvPr/>
                </p:nvGrpSpPr>
                <p:grpSpPr>
                  <a:xfrm>
                    <a:off x="1436987" y="2800863"/>
                    <a:ext cx="6120680" cy="2182746"/>
                    <a:chOff x="1402315" y="2256898"/>
                    <a:chExt cx="6120680" cy="2182746"/>
                  </a:xfrm>
                </p:grpSpPr>
                <p:grpSp>
                  <p:nvGrpSpPr>
                    <p:cNvPr id="120" name="グループ化 119"/>
                    <p:cNvGrpSpPr/>
                    <p:nvPr/>
                  </p:nvGrpSpPr>
                  <p:grpSpPr>
                    <a:xfrm>
                      <a:off x="1402315" y="2256898"/>
                      <a:ext cx="6120680" cy="2112476"/>
                      <a:chOff x="250338" y="55220"/>
                      <a:chExt cx="6120680" cy="2112476"/>
                    </a:xfrm>
                  </p:grpSpPr>
                  <p:sp>
                    <p:nvSpPr>
                      <p:cNvPr id="124" name="円/楕円 123"/>
                      <p:cNvSpPr/>
                      <p:nvPr/>
                    </p:nvSpPr>
                    <p:spPr>
                      <a:xfrm>
                        <a:off x="3513511" y="359736"/>
                        <a:ext cx="714380" cy="785818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5" name="円/楕円 124"/>
                      <p:cNvSpPr/>
                      <p:nvPr/>
                    </p:nvSpPr>
                    <p:spPr>
                      <a:xfrm>
                        <a:off x="1964838" y="522490"/>
                        <a:ext cx="357187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6" name="円/楕円 125"/>
                      <p:cNvSpPr/>
                      <p:nvPr/>
                    </p:nvSpPr>
                    <p:spPr>
                      <a:xfrm>
                        <a:off x="1750525" y="66536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7" name="円/楕円 126"/>
                      <p:cNvSpPr/>
                      <p:nvPr/>
                    </p:nvSpPr>
                    <p:spPr>
                      <a:xfrm>
                        <a:off x="464650" y="593927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28" name="直線矢印コネクタ 127"/>
                      <p:cNvCxnSpPr/>
                      <p:nvPr/>
                    </p:nvCxnSpPr>
                    <p:spPr>
                      <a:xfrm>
                        <a:off x="678963" y="701877"/>
                        <a:ext cx="10001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円/楕円 128"/>
                      <p:cNvSpPr/>
                      <p:nvPr/>
                    </p:nvSpPr>
                    <p:spPr>
                      <a:xfrm>
                        <a:off x="4442205" y="601989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30" name="直線矢印コネクタ 129"/>
                      <p:cNvCxnSpPr/>
                      <p:nvPr/>
                    </p:nvCxnSpPr>
                    <p:spPr>
                      <a:xfrm>
                        <a:off x="4799393" y="778201"/>
                        <a:ext cx="15716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1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338" y="236740"/>
                        <a:ext cx="37542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K-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2405" y="374976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3" name="円/楕円 132"/>
                      <p:cNvSpPr/>
                      <p:nvPr/>
                    </p:nvSpPr>
                    <p:spPr>
                      <a:xfrm>
                        <a:off x="3799263" y="716926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4" name="円/楕円 133"/>
                      <p:cNvSpPr/>
                      <p:nvPr/>
                    </p:nvSpPr>
                    <p:spPr>
                      <a:xfrm>
                        <a:off x="3763544" y="618380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5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9770" y="224584"/>
                        <a:ext cx="522900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baseline="30000" dirty="0" smtClean="0">
                            <a:latin typeface="Calibri" pitchFamily="34" charset="0"/>
                          </a:rPr>
                          <a:t>3</a:t>
                        </a:r>
                        <a:r>
                          <a:rPr lang="en-US" altLang="ja-JP" dirty="0" smtClean="0">
                            <a:latin typeface="Calibri" pitchFamily="34" charset="0"/>
                          </a:rPr>
                          <a:t>He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36" name="テキスト ボックス 96"/>
                      <p:cNvSpPr txBox="1"/>
                      <p:nvPr/>
                    </p:nvSpPr>
                    <p:spPr>
                      <a:xfrm>
                        <a:off x="3261733" y="55220"/>
                        <a:ext cx="805029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i="1" dirty="0" smtClean="0"/>
                          <a:t>“K</a:t>
                        </a:r>
                        <a:r>
                          <a:rPr lang="en-US" altLang="ja-JP" i="1" baseline="30000" dirty="0" smtClean="0"/>
                          <a:t>-</a:t>
                        </a:r>
                        <a:r>
                          <a:rPr lang="en-US" altLang="ja-JP" i="1" dirty="0" smtClean="0"/>
                          <a:t>pp”</a:t>
                        </a:r>
                        <a:endParaRPr lang="ja-JP" altLang="en-US" i="1" baseline="-25000" dirty="0"/>
                      </a:p>
                    </p:txBody>
                  </p:sp>
                  <p:sp>
                    <p:nvSpPr>
                      <p:cNvPr id="138" name="円/楕円 137"/>
                      <p:cNvSpPr/>
                      <p:nvPr/>
                    </p:nvSpPr>
                    <p:spPr>
                      <a:xfrm>
                        <a:off x="3126582" y="129151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9" name="円/楕円 138"/>
                      <p:cNvSpPr/>
                      <p:nvPr/>
                    </p:nvSpPr>
                    <p:spPr>
                      <a:xfrm>
                        <a:off x="4007238" y="143831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0" name="円/楕円 139"/>
                      <p:cNvSpPr/>
                      <p:nvPr/>
                    </p:nvSpPr>
                    <p:spPr>
                      <a:xfrm>
                        <a:off x="3181093" y="1953383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1" name="円/楕円 140"/>
                      <p:cNvSpPr/>
                      <p:nvPr/>
                    </p:nvSpPr>
                    <p:spPr>
                      <a:xfrm>
                        <a:off x="2264320" y="1538035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1265" y="1463758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cxnSp>
                    <p:nvCxnSpPr>
                      <p:cNvPr id="143" name="直線矢印コネクタ 142"/>
                      <p:cNvCxnSpPr>
                        <a:endCxn id="138" idx="7"/>
                      </p:cNvCxnSpPr>
                      <p:nvPr/>
                    </p:nvCxnSpPr>
                    <p:spPr>
                      <a:xfrm flipH="1">
                        <a:off x="3431461" y="1107133"/>
                        <a:ext cx="366640" cy="236691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直線矢印コネクタ 143"/>
                      <p:cNvCxnSpPr/>
                      <p:nvPr/>
                    </p:nvCxnSpPr>
                    <p:spPr>
                      <a:xfrm>
                        <a:off x="3798491" y="1113824"/>
                        <a:ext cx="238497" cy="3336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直線矢印コネクタ 144"/>
                      <p:cNvCxnSpPr>
                        <a:endCxn id="140" idx="0"/>
                      </p:cNvCxnSpPr>
                      <p:nvPr/>
                    </p:nvCxnSpPr>
                    <p:spPr>
                      <a:xfrm>
                        <a:off x="3288249" y="1504081"/>
                        <a:ext cx="1" cy="4493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直線矢印コネクタ 145"/>
                      <p:cNvCxnSpPr/>
                      <p:nvPr/>
                    </p:nvCxnSpPr>
                    <p:spPr>
                      <a:xfrm flipH="1">
                        <a:off x="2505218" y="1496893"/>
                        <a:ext cx="783029" cy="17347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1986" y="812508"/>
                        <a:ext cx="91877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1 GeV/c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21" name="正方形/長方形 120"/>
                    <p:cNvSpPr/>
                    <p:nvPr/>
                  </p:nvSpPr>
                  <p:spPr>
                    <a:xfrm>
                      <a:off x="4011354" y="3236889"/>
                      <a:ext cx="320922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5360287" y="3499035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  <p:sp>
                  <p:nvSpPr>
                    <p:cNvPr id="123" name="正方形/長方形 122"/>
                    <p:cNvSpPr/>
                    <p:nvPr/>
                  </p:nvSpPr>
                  <p:spPr>
                    <a:xfrm>
                      <a:off x="4550060" y="4070312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</p:grpSp>
              <p:grpSp>
                <p:nvGrpSpPr>
                  <p:cNvPr id="103" name="グループ化 102"/>
                  <p:cNvGrpSpPr/>
                  <p:nvPr/>
                </p:nvGrpSpPr>
                <p:grpSpPr>
                  <a:xfrm rot="5400000">
                    <a:off x="3990084" y="3191476"/>
                    <a:ext cx="913303" cy="2773805"/>
                    <a:chOff x="6759414" y="3601134"/>
                    <a:chExt cx="368870" cy="734841"/>
                  </a:xfrm>
                </p:grpSpPr>
                <p:cxnSp>
                  <p:nvCxnSpPr>
                    <p:cNvPr id="112" name="直線コネクタ 111"/>
                    <p:cNvCxnSpPr/>
                    <p:nvPr/>
                  </p:nvCxnSpPr>
                  <p:spPr>
                    <a:xfrm>
                      <a:off x="6759414" y="360393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線コネクタ 112"/>
                    <p:cNvCxnSpPr/>
                    <p:nvPr/>
                  </p:nvCxnSpPr>
                  <p:spPr>
                    <a:xfrm>
                      <a:off x="7128284" y="3601134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線コネクタ 113"/>
                    <p:cNvCxnSpPr/>
                    <p:nvPr/>
                  </p:nvCxnSpPr>
                  <p:spPr>
                    <a:xfrm>
                      <a:off x="6759414" y="4330439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テキスト ボックス 103"/>
                  <p:cNvSpPr txBox="1"/>
                  <p:nvPr/>
                </p:nvSpPr>
                <p:spPr>
                  <a:xfrm>
                    <a:off x="4067944" y="5177708"/>
                    <a:ext cx="85472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3200" b="1" dirty="0" smtClean="0">
                        <a:solidFill>
                          <a:srgbClr val="FF0000"/>
                        </a:solidFill>
                      </a:rPr>
                      <a:t>CDS</a:t>
                    </a:r>
                    <a:endParaRPr kumimoji="1" lang="ja-JP" altLang="en-US" sz="3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円/楕円 104"/>
                  <p:cNvSpPr/>
                  <p:nvPr/>
                </p:nvSpPr>
                <p:spPr>
                  <a:xfrm>
                    <a:off x="3188904" y="349558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円/楕円 105"/>
                  <p:cNvSpPr/>
                  <p:nvPr/>
                </p:nvSpPr>
                <p:spPr>
                  <a:xfrm>
                    <a:off x="5496656" y="275735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テキスト ボックス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7330" y="2447600"/>
                    <a:ext cx="30649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ja-JP" dirty="0">
                        <a:latin typeface="Calibri" pitchFamily="34" charset="0"/>
                      </a:rPr>
                      <a:t>p</a:t>
                    </a:r>
                    <a:endParaRPr lang="ja-JP" altLang="en-US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08" name="グループ化 107"/>
                  <p:cNvGrpSpPr/>
                  <p:nvPr/>
                </p:nvGrpSpPr>
                <p:grpSpPr>
                  <a:xfrm rot="17162785">
                    <a:off x="5270832" y="2285268"/>
                    <a:ext cx="889343" cy="734841"/>
                    <a:chOff x="6768244" y="3601531"/>
                    <a:chExt cx="360040" cy="734841"/>
                  </a:xfrm>
                </p:grpSpPr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6768244" y="362818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7128284" y="3601531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コネクタ 110"/>
                    <p:cNvCxnSpPr/>
                    <p:nvPr/>
                  </p:nvCxnSpPr>
                  <p:spPr>
                    <a:xfrm>
                      <a:off x="6768244" y="4312740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1" name="テキスト ボックス 100"/>
                <p:cNvSpPr txBox="1"/>
                <p:nvPr/>
              </p:nvSpPr>
              <p:spPr>
                <a:xfrm rot="1004667">
                  <a:off x="5523369" y="1667519"/>
                  <a:ext cx="85472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b="1" dirty="0" smtClean="0">
                      <a:solidFill>
                        <a:srgbClr val="FF0000"/>
                      </a:solidFill>
                    </a:rPr>
                    <a:t>CDS</a:t>
                  </a:r>
                  <a:endParaRPr kumimoji="1" lang="ja-JP" altLang="en-US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円/楕円 90"/>
              <p:cNvSpPr/>
              <p:nvPr/>
            </p:nvSpPr>
            <p:spPr>
              <a:xfrm>
                <a:off x="4671041" y="2353749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直線矢印コネクタ 91"/>
              <p:cNvCxnSpPr/>
              <p:nvPr/>
            </p:nvCxnSpPr>
            <p:spPr>
              <a:xfrm flipV="1">
                <a:off x="5195756" y="2293231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矢印コネクタ 61"/>
            <p:cNvCxnSpPr/>
            <p:nvPr/>
          </p:nvCxnSpPr>
          <p:spPr>
            <a:xfrm flipH="1">
              <a:off x="4729159" y="2780928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40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Neutron ID with CDS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/>
          <a:stretch/>
        </p:blipFill>
        <p:spPr>
          <a:xfrm>
            <a:off x="-508" y="2181802"/>
            <a:ext cx="4248000" cy="3746382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/>
          <a:stretch/>
        </p:blipFill>
        <p:spPr>
          <a:xfrm>
            <a:off x="4917733" y="2135080"/>
            <a:ext cx="4203517" cy="379476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11660" y="1778096"/>
            <a:ext cx="144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1/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652120" y="1778096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-cut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899592" y="2275765"/>
            <a:ext cx="0" cy="2922711"/>
          </a:xfrm>
          <a:prstGeom prst="line">
            <a:avLst/>
          </a:prstGeom>
          <a:ln w="31750"/>
          <a:effectLst>
            <a:glow rad="12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899592" y="5198476"/>
            <a:ext cx="291632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>
            <a:off x="982462" y="2858216"/>
            <a:ext cx="355288" cy="3240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右矢印 95"/>
          <p:cNvSpPr/>
          <p:nvPr/>
        </p:nvSpPr>
        <p:spPr>
          <a:xfrm rot="16200000">
            <a:off x="3044206" y="4810368"/>
            <a:ext cx="355288" cy="3240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131840" y="3578296"/>
            <a:ext cx="2859417" cy="9361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555776" y="4517743"/>
            <a:ext cx="1293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70C0"/>
                </a:solidFill>
              </a:rPr>
              <a:t>5MeVee &lt; </a:t>
            </a:r>
            <a:r>
              <a:rPr kumimoji="1" lang="en-US" altLang="ja-JP" sz="1600" b="1" dirty="0" err="1" smtClean="0">
                <a:solidFill>
                  <a:srgbClr val="0070C0"/>
                </a:solidFill>
              </a:rPr>
              <a:t>dE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331640" y="2731027"/>
            <a:ext cx="126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</a:rPr>
              <a:t>1.372 &lt; 1/</a:t>
            </a:r>
            <a:r>
              <a:rPr lang="en-US" altLang="ja-JP" sz="16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</a:p>
          <a:p>
            <a:pPr algn="ctr"/>
            <a:r>
              <a:rPr lang="en-US" altLang="ja-JP" sz="1600" b="1" dirty="0" smtClean="0">
                <a:solidFill>
                  <a:srgbClr val="0070C0"/>
                </a:solidFill>
              </a:rPr>
              <a:t>(</a:t>
            </a:r>
            <a:r>
              <a:rPr lang="en-US" altLang="ja-JP" sz="1600" b="1" dirty="0" err="1" smtClean="0">
                <a:solidFill>
                  <a:srgbClr val="0070C0"/>
                </a:solidFill>
              </a:rPr>
              <a:t>p</a:t>
            </a:r>
            <a:r>
              <a:rPr lang="en-US" altLang="ja-JP" sz="1600" b="1" baseline="-25000" dirty="0" err="1" smtClean="0">
                <a:solidFill>
                  <a:srgbClr val="0070C0"/>
                </a:solidFill>
              </a:rPr>
              <a:t>n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&lt;1GeV/c)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88289" y="5966120"/>
            <a:ext cx="55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Neutron can be identified with CDS</a:t>
            </a:r>
            <a:endParaRPr kumimoji="1" lang="ja-JP" altLang="en-US" sz="28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946465"/>
            <a:ext cx="832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/>
              <a:t>+</a:t>
            </a:r>
            <a:r>
              <a:rPr lang="en-US" altLang="ja-JP" sz="2000" dirty="0" err="1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/>
              <a:t>-</a:t>
            </a:r>
            <a:r>
              <a:rPr lang="en-US" altLang="ja-JP" sz="2000" dirty="0" err="1"/>
              <a:t>p</a:t>
            </a:r>
            <a:r>
              <a:rPr lang="en-US" altLang="ja-JP" sz="2000" dirty="0"/>
              <a:t> events (3 tracks) in CDS with 4 CDH </a:t>
            </a:r>
            <a:r>
              <a:rPr lang="en-US" altLang="ja-JP" sz="2000" dirty="0" smtClean="0"/>
              <a:t>hits </a:t>
            </a:r>
            <a:r>
              <a:rPr lang="en-US" altLang="ja-JP" sz="2000" smtClean="0"/>
              <a:t>are selected</a:t>
            </a:r>
            <a:endParaRPr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a</a:t>
            </a:r>
            <a:r>
              <a:rPr lang="en-US" altLang="ja-JP" sz="2000" dirty="0" smtClean="0"/>
              <a:t> CDH hit with CDC-veto (outer-layer) is applied to identify the “neutral hit”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 rot="1080000">
            <a:off x="4023328" y="3731892"/>
            <a:ext cx="121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neutron ID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874050"/>
            <a:ext cx="2736303" cy="19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 Events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2311474" y="1285434"/>
            <a:ext cx="3960000" cy="35345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5076056" y="3298645"/>
            <a:ext cx="3960000" cy="351473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807804" y="908720"/>
            <a:ext cx="313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IM(n</a:t>
            </a:r>
            <a:r>
              <a:rPr kumimoji="1" lang="en-US" altLang="ja-JP" sz="24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smtClean="0"/>
              <a:t>+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8104" y="2888940"/>
            <a:ext cx="3133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IM(n</a:t>
            </a:r>
            <a:r>
              <a:rPr kumimoji="1" lang="en-US" altLang="ja-JP" sz="24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cxnSp>
        <p:nvCxnSpPr>
          <p:cNvPr id="29" name="直線矢印コネクタ 28"/>
          <p:cNvCxnSpPr>
            <a:stCxn id="30" idx="2"/>
          </p:cNvCxnSpPr>
          <p:nvPr/>
        </p:nvCxnSpPr>
        <p:spPr>
          <a:xfrm flipH="1">
            <a:off x="3959932" y="2116016"/>
            <a:ext cx="1029772" cy="13553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139952" y="159279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b="1" baseline="30000" dirty="0" err="1" smtClean="0"/>
              <a:t>-</a:t>
            </a:r>
            <a:r>
              <a:rPr kumimoji="1" lang="en-US" altLang="ja-JP" sz="2800" b="1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800" b="1" baseline="30000" dirty="0" err="1" smtClean="0"/>
              <a:t>+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dirty="0" smtClean="0"/>
              <a:t> 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baseline="-25000" dirty="0" err="1" smtClean="0"/>
              <a:t>miss</a:t>
            </a:r>
            <a:endParaRPr kumimoji="1" lang="ja-JP" altLang="en-US" sz="2800" b="1" baseline="-25000" dirty="0"/>
          </a:p>
        </p:txBody>
      </p:sp>
      <p:cxnSp>
        <p:nvCxnSpPr>
          <p:cNvPr id="31" name="直線矢印コネクタ 30"/>
          <p:cNvCxnSpPr>
            <a:stCxn id="32" idx="2"/>
          </p:cNvCxnSpPr>
          <p:nvPr/>
        </p:nvCxnSpPr>
        <p:spPr>
          <a:xfrm flipH="1">
            <a:off x="6768244" y="4293096"/>
            <a:ext cx="993768" cy="114574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912260" y="376987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b="1" baseline="30000" dirty="0" err="1" smtClean="0"/>
              <a:t>+</a:t>
            </a:r>
            <a:r>
              <a:rPr kumimoji="1" lang="en-US" altLang="ja-JP" sz="2800" b="1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800" b="1" baseline="30000" dirty="0" err="1" smtClean="0"/>
              <a:t>-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dirty="0" smtClean="0"/>
              <a:t> 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baseline="-25000" dirty="0" err="1" smtClean="0"/>
              <a:t>miss</a:t>
            </a:r>
            <a:endParaRPr kumimoji="1" lang="ja-JP" altLang="en-US" sz="2800" b="1" baseline="-250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4" y="2834934"/>
            <a:ext cx="1987721" cy="190821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4905164"/>
            <a:ext cx="1987721" cy="19082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43379" y="5769260"/>
            <a:ext cx="10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removed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90" y="270892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K</a:t>
            </a:r>
            <a:r>
              <a:rPr lang="en-US" altLang="ja-JP" b="1" baseline="30000" dirty="0"/>
              <a:t>0</a:t>
            </a:r>
            <a:r>
              <a:rPr lang="en-US" altLang="ja-JP" b="1" dirty="0">
                <a:sym typeface="Wingdings" panose="05000000000000000000" pitchFamily="2" charset="2"/>
              </a:rPr>
              <a:t></a:t>
            </a:r>
            <a:r>
              <a:rPr lang="en-US" altLang="ja-JP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="1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="1" baseline="30000" dirty="0" smtClean="0">
                <a:sym typeface="Wingdings" panose="05000000000000000000" pitchFamily="2" charset="2"/>
              </a:rPr>
              <a:t>-</a:t>
            </a:r>
            <a:endParaRPr lang="en-US" altLang="ja-JP" b="1" baseline="30000" dirty="0">
              <a:sym typeface="Wingdings" panose="05000000000000000000" pitchFamily="2" charset="2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16290" y="474314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b="1" dirty="0" err="1">
                <a:sym typeface="Wingdings" panose="05000000000000000000" pitchFamily="2" charset="2"/>
              </a:rPr>
              <a:t>p</a:t>
            </a:r>
            <a:r>
              <a:rPr lang="en-US" altLang="ja-JP" b="1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b="1" baseline="30000" dirty="0">
                <a:sym typeface="Wingdings" panose="05000000000000000000" pitchFamily="2" charset="2"/>
              </a:rPr>
              <a:t>-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5496" y="928976"/>
            <a:ext cx="2304256" cy="59290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259632" y="3563724"/>
            <a:ext cx="10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removed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3"/>
          <a:stretch/>
        </p:blipFill>
        <p:spPr bwMode="auto">
          <a:xfrm>
            <a:off x="6271475" y="734629"/>
            <a:ext cx="2872525" cy="24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円/楕円 7174"/>
          <p:cNvSpPr/>
          <p:nvPr/>
        </p:nvSpPr>
        <p:spPr>
          <a:xfrm>
            <a:off x="1532037" y="1932384"/>
            <a:ext cx="490471" cy="381246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円/楕円 47"/>
          <p:cNvSpPr/>
          <p:nvPr/>
        </p:nvSpPr>
        <p:spPr>
          <a:xfrm rot="19617714">
            <a:off x="1226500" y="2098518"/>
            <a:ext cx="717280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1661020" y="1285434"/>
            <a:ext cx="490471" cy="381246"/>
          </a:xfrm>
          <a:prstGeom prst="ellipse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円/楕円 50"/>
          <p:cNvSpPr/>
          <p:nvPr/>
        </p:nvSpPr>
        <p:spPr>
          <a:xfrm rot="1344692">
            <a:off x="7231850" y="2266526"/>
            <a:ext cx="970674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923928" y="4221089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91880" y="476114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M(n)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62408" y="476114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4319972" y="4221088"/>
            <a:ext cx="0" cy="598883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Outline of the Talk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516" y="1160748"/>
            <a:ext cx="4894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4041068"/>
            <a:ext cx="5057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3645024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645385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19812" y="1599183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mesonic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23294" y="449228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esonic</a:t>
            </a:r>
            <a:r>
              <a:rPr kumimoji="1"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0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Symbol" panose="05050102010706020507" pitchFamily="18" charset="2"/>
              </a:rPr>
              <a:t>L</a:t>
            </a:r>
            <a:r>
              <a:rPr lang="en-US" altLang="ja-JP" b="1" baseline="30000" dirty="0" smtClean="0"/>
              <a:t>*</a:t>
            </a:r>
            <a:r>
              <a:rPr kumimoji="1" lang="en-US" altLang="ja-JP" b="1" dirty="0" err="1" smtClean="0"/>
              <a:t>pn</a:t>
            </a:r>
            <a:r>
              <a:rPr kumimoji="1" lang="en-US" altLang="ja-JP" b="1" dirty="0" smtClean="0"/>
              <a:t> Events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21" name="コンテンツ プレースホルダ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/>
          <a:stretch/>
        </p:blipFill>
        <p:spPr>
          <a:xfrm>
            <a:off x="1381392" y="1110773"/>
            <a:ext cx="6381215" cy="566389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900062" y="836712"/>
            <a:ext cx="3364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IM(</a:t>
            </a:r>
            <a:r>
              <a:rPr kumimoji="1" lang="en-US" altLang="ja-JP" sz="2400" b="1" dirty="0" err="1" smtClean="0"/>
              <a:t>n</a:t>
            </a:r>
            <a:r>
              <a:rPr lang="en-US" altLang="ja-JP" sz="2400" b="1" dirty="0" err="1">
                <a:latin typeface="Symbol" panose="05050102010706020507" pitchFamily="18" charset="2"/>
              </a:rPr>
              <a:t>p</a:t>
            </a:r>
            <a:r>
              <a:rPr lang="en-US" altLang="ja-JP" sz="2400" b="1" baseline="30000" dirty="0" err="1"/>
              <a:t>+</a:t>
            </a:r>
            <a:r>
              <a:rPr lang="en-US" altLang="ja-JP" sz="2400" b="1" dirty="0" err="1">
                <a:latin typeface="Symbol" panose="05050102010706020507" pitchFamily="18" charset="2"/>
              </a:rPr>
              <a:t>p</a:t>
            </a:r>
            <a:r>
              <a:rPr lang="en-US" altLang="ja-JP" sz="2400" b="1" baseline="30000" dirty="0"/>
              <a:t>-</a:t>
            </a:r>
            <a:r>
              <a:rPr kumimoji="1" lang="en-US" altLang="ja-JP" sz="2400" b="1" dirty="0" smtClean="0"/>
              <a:t>) vs MM(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+</a:t>
            </a:r>
            <a:r>
              <a:rPr kumimoji="1" lang="en-US" altLang="ja-JP" sz="24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b="1" baseline="30000" dirty="0" err="1" smtClean="0"/>
              <a:t>-</a:t>
            </a:r>
            <a:r>
              <a:rPr kumimoji="1" lang="en-US" altLang="ja-JP" sz="2400" b="1" dirty="0" err="1" smtClean="0"/>
              <a:t>pn</a:t>
            </a:r>
            <a:r>
              <a:rPr kumimoji="1"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80012" y="5337211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(1405)p </a:t>
            </a:r>
            <a:r>
              <a:rPr kumimoji="1" lang="en-US" altLang="ja-JP" sz="2400" b="1" dirty="0" err="1" smtClean="0"/>
              <a:t>n</a:t>
            </a:r>
            <a:r>
              <a:rPr kumimoji="1" lang="en-US" altLang="ja-JP" sz="2400" b="1" baseline="-25000" dirty="0" err="1" smtClean="0"/>
              <a:t>miss</a:t>
            </a:r>
            <a:endParaRPr kumimoji="1" lang="ja-JP" altLang="en-US" sz="2400" b="1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78665" y="5337212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(1520)p </a:t>
            </a:r>
            <a:r>
              <a:rPr kumimoji="1" lang="en-US" altLang="ja-JP" sz="2400" b="1" dirty="0" err="1" smtClean="0"/>
              <a:t>n</a:t>
            </a:r>
            <a:r>
              <a:rPr kumimoji="1" lang="en-US" altLang="ja-JP" sz="2400" b="1" baseline="-25000" dirty="0" err="1" smtClean="0"/>
              <a:t>miss</a:t>
            </a:r>
            <a:endParaRPr kumimoji="1" lang="ja-JP" altLang="en-US" sz="2400" b="1" baseline="-25000" dirty="0"/>
          </a:p>
        </p:txBody>
      </p:sp>
      <p:cxnSp>
        <p:nvCxnSpPr>
          <p:cNvPr id="36" name="直線矢印コネクタ 35"/>
          <p:cNvCxnSpPr>
            <a:stCxn id="34" idx="0"/>
          </p:cNvCxnSpPr>
          <p:nvPr/>
        </p:nvCxnSpPr>
        <p:spPr>
          <a:xfrm flipV="1">
            <a:off x="3273489" y="3609021"/>
            <a:ext cx="614435" cy="172819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6" idx="1"/>
          </p:cNvCxnSpPr>
          <p:nvPr/>
        </p:nvCxnSpPr>
        <p:spPr>
          <a:xfrm flipH="1" flipV="1">
            <a:off x="4031940" y="4221088"/>
            <a:ext cx="648072" cy="13469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7"/>
          <a:stretch/>
        </p:blipFill>
        <p:spPr bwMode="auto">
          <a:xfrm>
            <a:off x="4653202" y="1304764"/>
            <a:ext cx="2475082" cy="22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704767" y="122346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M(n)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47964" y="123275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989662" y="1602088"/>
            <a:ext cx="6274" cy="422756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608004" y="1628800"/>
            <a:ext cx="6274" cy="422756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 rot="1344692">
            <a:off x="5468751" y="2714072"/>
            <a:ext cx="970674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381627" y="2576093"/>
            <a:ext cx="576064" cy="43204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895" y="4545124"/>
            <a:ext cx="3031719" cy="21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9299"/>
          <a:stretch/>
        </p:blipFill>
        <p:spPr>
          <a:xfrm>
            <a:off x="4628842" y="827644"/>
            <a:ext cx="4443658" cy="35374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/>
          <a:stretch/>
        </p:blipFill>
        <p:spPr>
          <a:xfrm>
            <a:off x="4627082" y="4388544"/>
            <a:ext cx="4445418" cy="242482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b="1" dirty="0" smtClean="0"/>
                  <a:t>p </a:t>
                </a:r>
                <a:r>
                  <a:rPr kumimoji="1" lang="en-US" altLang="ja-JP" b="1" dirty="0" err="1" smtClean="0"/>
                  <a:t>n</a:t>
                </a:r>
                <a:r>
                  <a:rPr kumimoji="1" lang="en-US" altLang="ja-JP" b="1" baseline="-25000" dirty="0" err="1" smtClean="0"/>
                  <a:t>miss</a:t>
                </a:r>
                <a:r>
                  <a:rPr kumimoji="1" lang="en-US" altLang="ja-JP" b="1" dirty="0" smtClean="0"/>
                  <a:t> Final-State [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)</a:t>
                </a:r>
                <a:r>
                  <a:rPr kumimoji="1" lang="en-US" altLang="ja-JP" b="1" dirty="0" smtClean="0"/>
                  <a:t>]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5"/>
                <a:stretch>
                  <a:fillRect t="-7143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143508" y="980728"/>
            <a:ext cx="4140460" cy="200054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u="sng" dirty="0" smtClean="0"/>
              <a:t>Event Selection</a:t>
            </a:r>
          </a:p>
          <a:p>
            <a:r>
              <a:rPr lang="en-US" altLang="ja-JP" sz="2000" b="1" dirty="0" smtClean="0"/>
              <a:t>Missing n:</a:t>
            </a:r>
          </a:p>
          <a:p>
            <a:r>
              <a:rPr lang="en-US" altLang="ja-JP" sz="2000" dirty="0" smtClean="0"/>
              <a:t>    0.85 &lt; MM(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 smtClean="0"/>
              <a:t>+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 smtClean="0"/>
              <a:t>-</a:t>
            </a:r>
            <a:r>
              <a:rPr lang="en-US" altLang="ja-JP" sz="2000" dirty="0" err="1" smtClean="0"/>
              <a:t>pn</a:t>
            </a:r>
            <a:r>
              <a:rPr lang="en-US" altLang="ja-JP" sz="2000" dirty="0" smtClean="0"/>
              <a:t>) &lt;1.03 GeV/c</a:t>
            </a:r>
            <a:r>
              <a:rPr lang="en-US" altLang="ja-JP" sz="2000" baseline="30000" dirty="0" smtClean="0"/>
              <a:t>2</a:t>
            </a:r>
          </a:p>
          <a:p>
            <a:r>
              <a:rPr kumimoji="1" lang="en-US" altLang="ja-JP" sz="2000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b="1" dirty="0" smtClean="0"/>
              <a:t> mass:</a:t>
            </a:r>
          </a:p>
          <a:p>
            <a:r>
              <a:rPr lang="en-US" altLang="ja-JP" sz="2000" dirty="0" smtClean="0"/>
              <a:t>    </a:t>
            </a:r>
            <a:r>
              <a:rPr lang="pl-PL" altLang="ja-JP" sz="2000" dirty="0" smtClean="0"/>
              <a:t>1.18 </a:t>
            </a:r>
            <a:r>
              <a:rPr lang="pl-PL" altLang="ja-JP" sz="2000" dirty="0"/>
              <a:t>&lt; IM(n</a:t>
            </a:r>
            <a:r>
              <a:rPr lang="pl-PL" altLang="ja-JP" sz="2000" dirty="0">
                <a:latin typeface="Symbol" panose="05050102010706020507" pitchFamily="18" charset="2"/>
              </a:rPr>
              <a:t>p</a:t>
            </a:r>
            <a:r>
              <a:rPr lang="pl-PL" altLang="ja-JP" sz="2000" baseline="30000" dirty="0"/>
              <a:t>-</a:t>
            </a:r>
            <a:r>
              <a:rPr lang="pl-PL" altLang="ja-JP" sz="2000" dirty="0"/>
              <a:t>) &lt; </a:t>
            </a:r>
            <a:r>
              <a:rPr lang="pl-PL" altLang="ja-JP" sz="2000" dirty="0" smtClean="0"/>
              <a:t>1.20</a:t>
            </a:r>
            <a:r>
              <a:rPr lang="en-US" altLang="ja-JP" sz="2000" dirty="0" smtClean="0"/>
              <a:t> GeV/c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for </a:t>
            </a:r>
            <a:r>
              <a:rPr lang="en-US" altLang="ja-JP" sz="2000" dirty="0" smtClean="0">
                <a:latin typeface="Symbol" panose="05050102010706020507" pitchFamily="18" charset="2"/>
              </a:rPr>
              <a:t>S</a:t>
            </a:r>
            <a:r>
              <a:rPr lang="en-US" altLang="ja-JP" sz="2000" baseline="30000" dirty="0" smtClean="0"/>
              <a:t>-</a:t>
            </a:r>
            <a:endParaRPr lang="pl-PL" altLang="ja-JP" sz="2000" baseline="30000" dirty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</a:t>
            </a:r>
            <a:r>
              <a:rPr lang="pl-PL" altLang="ja-JP" sz="2000" dirty="0" smtClean="0"/>
              <a:t>1.19 </a:t>
            </a:r>
            <a:r>
              <a:rPr lang="pl-PL" altLang="ja-JP" sz="2000" dirty="0"/>
              <a:t>&lt; IM(n</a:t>
            </a:r>
            <a:r>
              <a:rPr lang="pl-PL" altLang="ja-JP" sz="2000" dirty="0">
                <a:latin typeface="Symbol" panose="05050102010706020507" pitchFamily="18" charset="2"/>
              </a:rPr>
              <a:t>p</a:t>
            </a:r>
            <a:r>
              <a:rPr lang="pl-PL" altLang="ja-JP" sz="2000" baseline="30000" dirty="0"/>
              <a:t>+</a:t>
            </a:r>
            <a:r>
              <a:rPr lang="pl-PL" altLang="ja-JP" sz="2000" dirty="0"/>
              <a:t>) &lt; </a:t>
            </a:r>
            <a:r>
              <a:rPr lang="pl-PL" altLang="ja-JP" sz="2000" dirty="0" smtClean="0"/>
              <a:t>1.21</a:t>
            </a:r>
            <a:r>
              <a:rPr lang="en-US" altLang="ja-JP" sz="2000" dirty="0" smtClean="0"/>
              <a:t> GeV/c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for </a:t>
            </a:r>
            <a:r>
              <a:rPr lang="en-US" altLang="ja-JP" sz="2000" dirty="0" smtClean="0">
                <a:latin typeface="Symbol" panose="05050102010706020507" pitchFamily="18" charset="2"/>
              </a:rPr>
              <a:t>S</a:t>
            </a:r>
            <a:r>
              <a:rPr lang="en-US" altLang="ja-JP" sz="2000" baseline="30000" dirty="0" smtClean="0"/>
              <a:t>+</a:t>
            </a:r>
            <a:endParaRPr lang="pl-PL" altLang="ja-JP" sz="2000" baseline="30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" b="9168"/>
          <a:stretch/>
        </p:blipFill>
        <p:spPr>
          <a:xfrm rot="16200000">
            <a:off x="2195740" y="4365102"/>
            <a:ext cx="2592282" cy="230425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696236" y="253528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(1520)</a:t>
            </a:r>
            <a:endParaRPr kumimoji="1" lang="ja-JP" altLang="en-US" sz="2400" b="1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5882833" y="5940398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6229854" y="5956756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M(K</a:t>
            </a:r>
            <a:r>
              <a:rPr kumimoji="1" lang="en-US" altLang="ja-JP" sz="1000" baseline="30000" dirty="0" smtClean="0"/>
              <a:t>-</a:t>
            </a:r>
            <a:r>
              <a:rPr kumimoji="1" lang="en-US" altLang="ja-JP" sz="1000" dirty="0" smtClean="0"/>
              <a:t>p)</a:t>
            </a:r>
            <a:endParaRPr kumimoji="1" lang="ja-JP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3509" y="3107612"/>
                <a:ext cx="4140459" cy="12214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u="sng" dirty="0" smtClean="0"/>
                  <a:t>“Simple” PS-Background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dirty="0">
                        <a:latin typeface="Cambria Math"/>
                      </a:rPr>
                      <m:t>𝐩𝐧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lang="en-US" altLang="ja-JP" sz="2400" dirty="0" smtClean="0"/>
                  <a:t>phase-space with the detector acceptance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9" y="3107612"/>
                <a:ext cx="4140459" cy="1221488"/>
              </a:xfrm>
              <a:prstGeom prst="rect">
                <a:avLst/>
              </a:prstGeom>
              <a:blipFill rotWithShape="1">
                <a:blip r:embed="rId7"/>
                <a:stretch>
                  <a:fillRect l="-2050" t="-2941" r="-439" b="-9314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984268" y="1461433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268" y="1461433"/>
                <a:ext cx="1479892" cy="482824"/>
              </a:xfrm>
              <a:prstGeom prst="rect">
                <a:avLst/>
              </a:prstGeom>
              <a:blipFill rotWithShape="1">
                <a:blip r:embed="rId8"/>
                <a:stretch>
                  <a:fillRect l="-6612" t="-5063" r="-5785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 rot="16200000">
            <a:off x="1997769" y="5469669"/>
            <a:ext cx="150566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baseline="-25000" dirty="0" smtClean="0">
                <a:solidFill>
                  <a:schemeClr val="bg1"/>
                </a:solidFill>
              </a:rPr>
              <a:t>-miss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696236" y="5773595"/>
            <a:ext cx="197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0070C0"/>
                </a:solidFill>
              </a:rPr>
              <a:t>concentrated in forward-n region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27" name="直線矢印コネクタ 26"/>
          <p:cNvCxnSpPr>
            <a:stCxn id="24" idx="0"/>
          </p:cNvCxnSpPr>
          <p:nvPr/>
        </p:nvCxnSpPr>
        <p:spPr>
          <a:xfrm flipH="1" flipV="1">
            <a:off x="6618424" y="4689142"/>
            <a:ext cx="1065019" cy="10844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/>
          <p:cNvSpPr>
            <a:spLocks/>
          </p:cNvSpPr>
          <p:nvPr/>
        </p:nvSpPr>
        <p:spPr bwMode="auto">
          <a:xfrm rot="19417915">
            <a:off x="3048508" y="3979424"/>
            <a:ext cx="3385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5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cxnSp>
        <p:nvCxnSpPr>
          <p:cNvPr id="8" name="直線矢印コネクタ 7"/>
          <p:cNvCxnSpPr>
            <a:stCxn id="6" idx="3"/>
          </p:cNvCxnSpPr>
          <p:nvPr/>
        </p:nvCxnSpPr>
        <p:spPr>
          <a:xfrm>
            <a:off x="4283968" y="3718356"/>
            <a:ext cx="2211343" cy="2065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832140" y="836712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1600" b="1" dirty="0" smtClean="0"/>
              <a:t>(1385)/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/>
              <a:t>(1405)</a:t>
            </a:r>
            <a:endParaRPr kumimoji="1" lang="ja-JP" altLang="en-US" sz="2400" b="1" baseline="-25000" dirty="0"/>
          </a:p>
        </p:txBody>
      </p:sp>
      <p:sp>
        <p:nvSpPr>
          <p:cNvPr id="25" name="円/楕円 24"/>
          <p:cNvSpPr/>
          <p:nvPr/>
        </p:nvSpPr>
        <p:spPr>
          <a:xfrm>
            <a:off x="746382" y="5697253"/>
            <a:ext cx="1377346" cy="64807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 smtClean="0"/>
                  <a:t>)</a:t>
                </a:r>
                <a:r>
                  <a:rPr lang="en-US" altLang="ja-JP" b="1" dirty="0"/>
                  <a:t>p </a:t>
                </a:r>
                <a:r>
                  <a:rPr lang="en-US" altLang="ja-JP" b="1" dirty="0" err="1"/>
                  <a:t>n</a:t>
                </a:r>
                <a:r>
                  <a:rPr lang="en-US" altLang="ja-JP" b="1" baseline="-25000" dirty="0" err="1"/>
                  <a:t>miss</a:t>
                </a:r>
                <a:r>
                  <a:rPr lang="en-US" altLang="ja-JP" b="1" dirty="0"/>
                  <a:t> </a:t>
                </a:r>
                <a:r>
                  <a:rPr lang="en-US" altLang="ja-JP" b="1" dirty="0" smtClean="0"/>
                  <a:t>vs.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i="0" dirty="0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ja-JP" altLang="en-US" b="1" i="1" dirty="0" smtClean="0">
                        <a:latin typeface="Cambria Math"/>
                        <a:ea typeface="Cambria Math"/>
                      </a:rPr>
                      <m:t>𝚲</m:t>
                    </m:r>
                  </m:oMath>
                </a14:m>
                <a:r>
                  <a:rPr lang="en-US" altLang="ja-JP" b="1" dirty="0" smtClean="0"/>
                  <a:t>)n </a:t>
                </a:r>
                <a:r>
                  <a:rPr lang="en-US" altLang="ja-JP" b="1" dirty="0" err="1"/>
                  <a:t>n</a:t>
                </a:r>
                <a:r>
                  <a:rPr lang="en-US" altLang="ja-JP" b="1" baseline="-25000" dirty="0" err="1"/>
                  <a:t>miss</a:t>
                </a:r>
                <a:r>
                  <a:rPr lang="en-US" altLang="ja-JP" b="1" dirty="0"/>
                  <a:t> 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2"/>
                <a:stretch>
                  <a:fillRect t="-7143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b="533"/>
          <a:stretch/>
        </p:blipFill>
        <p:spPr>
          <a:xfrm>
            <a:off x="128342" y="1521752"/>
            <a:ext cx="4443658" cy="391145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367644" y="1537207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1600" b="1" dirty="0" smtClean="0"/>
              <a:t>(1385)/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/>
              <a:t>(1405)</a:t>
            </a:r>
            <a:endParaRPr kumimoji="1" lang="ja-JP" altLang="en-US" sz="2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483685" y="1998872"/>
                <a:ext cx="1479892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85" y="1998872"/>
                <a:ext cx="1479892" cy="482824"/>
              </a:xfrm>
              <a:prstGeom prst="rect">
                <a:avLst/>
              </a:prstGeom>
              <a:blipFill rotWithShape="1">
                <a:blip r:embed="rId4"/>
                <a:stretch>
                  <a:fillRect l="-6173" t="-5063" r="-5761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コンテンツ プレースホルダ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464000" cy="4285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7164288" y="2009451"/>
                <a:ext cx="1309910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ja-JP" altLang="en-US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𝚲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009451"/>
                <a:ext cx="130991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977" t="-10667" r="-697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 rot="16200000">
            <a:off x="5552385" y="1772912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pL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6199735" y="1772111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M(K</a:t>
            </a:r>
            <a:r>
              <a:rPr kumimoji="1" lang="en-US" altLang="ja-JP" sz="1000" baseline="30000" dirty="0" smtClean="0"/>
              <a:t>-</a:t>
            </a:r>
            <a:r>
              <a:rPr kumimoji="1" lang="en-US" altLang="ja-JP" sz="1000" dirty="0" smtClean="0"/>
              <a:t>p)</a:t>
            </a:r>
            <a:endParaRPr kumimoji="1" lang="ja-JP" altLang="en-US" sz="10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1382333" y="4465198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1771164" y="4488580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M(K</a:t>
            </a:r>
            <a:r>
              <a:rPr kumimoji="1" lang="en-US" altLang="ja-JP" sz="1000" baseline="30000" dirty="0" smtClean="0"/>
              <a:t>-</a:t>
            </a:r>
            <a:r>
              <a:rPr kumimoji="1" lang="en-US" altLang="ja-JP" sz="1000" dirty="0" smtClean="0"/>
              <a:t>p)</a:t>
            </a:r>
            <a:endParaRPr kumimoji="1" lang="ja-JP" altLang="en-US" sz="1000" dirty="0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6156176" y="1593760"/>
            <a:ext cx="0" cy="34563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rot="16200000">
            <a:off x="5805019" y="1764898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FF0000"/>
                </a:solidFill>
              </a:rPr>
              <a:t>M(</a:t>
            </a:r>
            <a:r>
              <a:rPr kumimoji="1" lang="en-US" altLang="ja-JP" sz="1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pS</a:t>
            </a:r>
            <a:r>
              <a:rPr kumimoji="1" lang="en-US" altLang="ja-JP" sz="1000" dirty="0" smtClean="0">
                <a:solidFill>
                  <a:srgbClr val="FF0000"/>
                </a:solidFill>
              </a:rPr>
              <a:t>)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45288" y="322939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(1520)</a:t>
            </a:r>
            <a:endParaRPr kumimoji="1" lang="ja-JP" altLang="en-US" sz="2400" b="1" baseline="-25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71950" y="3076311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="1" dirty="0" smtClean="0"/>
              <a:t>(1385)</a:t>
            </a:r>
            <a:r>
              <a:rPr kumimoji="1" lang="en-US" altLang="ja-JP" sz="2400" b="1" baseline="30000" dirty="0" smtClean="0"/>
              <a:t>+</a:t>
            </a:r>
            <a:endParaRPr kumimoji="1" lang="ja-JP" altLang="en-US" sz="2400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990579" y="929952"/>
                <a:ext cx="7130415" cy="482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ja-JP" altLang="en-US" sz="2400" b="0" i="1" dirty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400" b="0" dirty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ja-JP" altLang="en-US" sz="2400" b="0" i="1" dirty="0">
                        <a:latin typeface="Cambria Math"/>
                        <a:ea typeface="Cambria Math"/>
                      </a:rPr>
                      <m:t>𝛬</m:t>
                    </m:r>
                  </m:oMath>
                </a14:m>
                <a:r>
                  <a:rPr lang="en-US" altLang="ja-JP" sz="2400" dirty="0" smtClean="0"/>
                  <a:t>n</a:t>
                </a:r>
                <a:r>
                  <a:rPr lang="en-US" altLang="ja-JP" sz="2400" dirty="0"/>
                  <a:t> </a:t>
                </a:r>
                <a:r>
                  <a:rPr lang="en-US" altLang="ja-JP" sz="2400" dirty="0" err="1" smtClean="0"/>
                  <a:t>n</a:t>
                </a:r>
                <a:r>
                  <a:rPr lang="en-US" altLang="ja-JP" sz="2400" baseline="-25000" dirty="0" err="1" smtClean="0"/>
                  <a:t>miss</a:t>
                </a:r>
                <a:r>
                  <a:rPr lang="en-US" altLang="ja-JP" sz="2400" dirty="0" smtClean="0"/>
                  <a:t> final state was obtained as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ja-JP" altLang="en-US" sz="2400" b="0" i="1" dirty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400" b="0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ja-JP" altLang="en-US" sz="2400" b="0" i="1" dirty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400" b="0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2400" dirty="0"/>
                  <a:t>p </a:t>
                </a:r>
                <a:r>
                  <a:rPr lang="en-US" altLang="ja-JP" sz="2400" dirty="0" err="1"/>
                  <a:t>n</a:t>
                </a:r>
                <a:r>
                  <a:rPr lang="en-US" altLang="ja-JP" sz="2400" baseline="-25000" dirty="0" err="1"/>
                  <a:t>miss</a:t>
                </a:r>
                <a:r>
                  <a:rPr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79" y="929952"/>
                <a:ext cx="7130415" cy="482824"/>
              </a:xfrm>
              <a:prstGeom prst="rect">
                <a:avLst/>
              </a:prstGeom>
              <a:blipFill rotWithShape="1">
                <a:blip r:embed="rId7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/>
          <p:cNvSpPr txBox="1"/>
          <p:nvPr/>
        </p:nvSpPr>
        <p:spPr>
          <a:xfrm>
            <a:off x="520550" y="5769260"/>
            <a:ext cx="80704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Discrimination of 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/>
              <a:t>(1405) and </a:t>
            </a:r>
            <a:r>
              <a:rPr kumimoji="1" lang="en-US" altLang="ja-JP" sz="2800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800" b="1" dirty="0" smtClean="0"/>
              <a:t>(1385) is under way</a:t>
            </a:r>
          </a:p>
          <a:p>
            <a:pPr algn="ctr"/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/>
              <a:t> Careful investigation of the backgrounds is needed</a:t>
            </a:r>
            <a:endParaRPr kumimoji="1" lang="ja-JP" altLang="en-US" sz="2400" dirty="0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6120172" y="1629764"/>
            <a:ext cx="0" cy="34563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/>
          </p:cNvSpPr>
          <p:nvPr/>
        </p:nvSpPr>
        <p:spPr bwMode="auto">
          <a:xfrm>
            <a:off x="2291390" y="255832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3" name="Rectangle 5"/>
          <p:cNvSpPr>
            <a:spLocks/>
          </p:cNvSpPr>
          <p:nvPr/>
        </p:nvSpPr>
        <p:spPr bwMode="auto">
          <a:xfrm>
            <a:off x="6768244" y="255832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259632" y="5265007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I </a:t>
            </a:r>
            <a:r>
              <a:rPr lang="en-US" altLang="ja-JP" sz="2400" dirty="0">
                <a:solidFill>
                  <a:srgbClr val="0070C0"/>
                </a:solidFill>
              </a:rPr>
              <a:t>=0 </a:t>
            </a:r>
            <a:r>
              <a:rPr lang="en-US" altLang="ja-JP" sz="1600" dirty="0" smtClean="0">
                <a:solidFill>
                  <a:srgbClr val="0070C0"/>
                </a:solidFill>
              </a:rPr>
              <a:t>and 1</a:t>
            </a:r>
            <a:r>
              <a:rPr lang="en-US" altLang="ja-JP" sz="2400" dirty="0" smtClean="0">
                <a:solidFill>
                  <a:srgbClr val="0070C0"/>
                </a:solidFill>
              </a:rPr>
              <a:t> mode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28383" y="526406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I =</a:t>
            </a:r>
            <a:r>
              <a:rPr lang="ja-JP" altLang="en-US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1 mode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0293946">
            <a:off x="39617" y="2611251"/>
            <a:ext cx="1915909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= 0 dominant</a:t>
            </a:r>
          </a:p>
          <a:p>
            <a:pPr algn="ctr"/>
            <a:r>
              <a:rPr lang="en-US" altLang="ja-JP" sz="1200" dirty="0" smtClean="0">
                <a:latin typeface="Symbol" panose="05050102010706020507" pitchFamily="18" charset="2"/>
              </a:rPr>
              <a:t>S</a:t>
            </a:r>
            <a:r>
              <a:rPr lang="en-US" altLang="ja-JP" sz="1200" dirty="0" smtClean="0"/>
              <a:t>(1385)</a:t>
            </a:r>
            <a:r>
              <a:rPr lang="en-US" altLang="ja-JP" sz="1200" dirty="0" smtClean="0">
                <a:sym typeface="Wingdings" panose="05000000000000000000" pitchFamily="2" charset="2"/>
              </a:rPr>
              <a:t></a:t>
            </a:r>
            <a:r>
              <a:rPr lang="en-US" altLang="ja-JP" sz="1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1200" dirty="0" smtClean="0">
                <a:latin typeface="Symbol" panose="05050102010706020507" pitchFamily="18" charset="2"/>
                <a:sym typeface="Wingdings" panose="05000000000000000000" pitchFamily="2" charset="2"/>
              </a:rPr>
              <a:t>/</a:t>
            </a:r>
            <a:r>
              <a:rPr lang="en-US" altLang="ja-JP" sz="1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pL</a:t>
            </a:r>
            <a:r>
              <a:rPr lang="en-US" altLang="ja-JP" sz="1200" dirty="0" smtClean="0">
                <a:sym typeface="Wingdings" panose="05000000000000000000" pitchFamily="2" charset="2"/>
              </a:rPr>
              <a:t>: 12%/87%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691680" y="4726108"/>
            <a:ext cx="13388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“Simple”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PS-BG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969476" y="4742367"/>
            <a:ext cx="13388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“Simple”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PS-BG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Production of </a:t>
            </a:r>
            <a:r>
              <a:rPr lang="en-US" altLang="ja-JP" b="1" dirty="0" smtClean="0">
                <a:latin typeface="Symbol" panose="05050102010706020507" pitchFamily="18" charset="2"/>
              </a:rPr>
              <a:t>L</a:t>
            </a:r>
            <a:r>
              <a:rPr lang="en-US" altLang="ja-JP" b="1" baseline="30000" dirty="0" smtClean="0"/>
              <a:t>*</a:t>
            </a:r>
            <a:r>
              <a:rPr lang="en-US" altLang="ja-JP" b="1" dirty="0"/>
              <a:t> </a:t>
            </a:r>
            <a:r>
              <a:rPr lang="en-US" altLang="ja-JP" b="1" dirty="0" smtClean="0"/>
              <a:t>and 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endParaRPr kumimoji="1" lang="ja-JP" altLang="en-US" b="1" dirty="0">
              <a:latin typeface="+mn-lt"/>
            </a:endParaRPr>
          </a:p>
        </p:txBody>
      </p:sp>
      <p:grpSp>
        <p:nvGrpSpPr>
          <p:cNvPr id="6146" name="グループ化 6145"/>
          <p:cNvGrpSpPr/>
          <p:nvPr/>
        </p:nvGrpSpPr>
        <p:grpSpPr>
          <a:xfrm>
            <a:off x="429922" y="2987660"/>
            <a:ext cx="2921111" cy="1665476"/>
            <a:chOff x="834591" y="3159843"/>
            <a:chExt cx="2921111" cy="1665476"/>
          </a:xfrm>
        </p:grpSpPr>
        <p:sp>
          <p:nvSpPr>
            <p:cNvPr id="86" name="円/楕円 85"/>
            <p:cNvSpPr/>
            <p:nvPr/>
          </p:nvSpPr>
          <p:spPr>
            <a:xfrm>
              <a:off x="1826889" y="3775047"/>
              <a:ext cx="357188" cy="3571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2184077" y="3951259"/>
              <a:ext cx="157162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35"/>
            <p:cNvSpPr txBox="1">
              <a:spLocks noChangeArrowheads="1"/>
            </p:cNvSpPr>
            <p:nvPr/>
          </p:nvSpPr>
          <p:spPr bwMode="auto">
            <a:xfrm>
              <a:off x="2157089" y="3548034"/>
              <a:ext cx="306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n</a:t>
              </a:r>
              <a:endParaRPr lang="ja-JP" altLang="en-US" dirty="0">
                <a:latin typeface="Calibri" pitchFamily="34" charset="0"/>
              </a:endParaRPr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1278051" y="3493171"/>
              <a:ext cx="357188" cy="35718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テキスト ボックス 96"/>
            <p:cNvSpPr txBox="1"/>
            <p:nvPr/>
          </p:nvSpPr>
          <p:spPr>
            <a:xfrm>
              <a:off x="1035832" y="4455987"/>
              <a:ext cx="952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i="1" dirty="0" smtClean="0"/>
                <a:t>(1405)</a:t>
              </a:r>
              <a:endParaRPr lang="ja-JP" altLang="en-US" i="1" baseline="-25000" dirty="0"/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H="1" flipV="1">
              <a:off x="941562" y="3431853"/>
              <a:ext cx="324036" cy="173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円/楕円 93"/>
            <p:cNvSpPr/>
            <p:nvPr/>
          </p:nvSpPr>
          <p:spPr>
            <a:xfrm>
              <a:off x="1271109" y="4000080"/>
              <a:ext cx="357188" cy="357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テキスト ボックス 35"/>
            <p:cNvSpPr txBox="1">
              <a:spLocks noChangeArrowheads="1"/>
            </p:cNvSpPr>
            <p:nvPr/>
          </p:nvSpPr>
          <p:spPr bwMode="auto">
            <a:xfrm>
              <a:off x="1160245" y="3159843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latin typeface="Calibri" pitchFamily="34" charset="0"/>
                </a:rPr>
                <a:t>p</a:t>
              </a:r>
              <a:endParaRPr lang="ja-JP" altLang="en-US" dirty="0">
                <a:latin typeface="Calibri" pitchFamily="34" charset="0"/>
              </a:endParaRPr>
            </a:p>
          </p:txBody>
        </p:sp>
        <p:cxnSp>
          <p:nvCxnSpPr>
            <p:cNvPr id="98" name="直線矢印コネクタ 97"/>
            <p:cNvCxnSpPr/>
            <p:nvPr/>
          </p:nvCxnSpPr>
          <p:spPr>
            <a:xfrm flipH="1">
              <a:off x="834591" y="4247254"/>
              <a:ext cx="452703" cy="2258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676" y="4078190"/>
            <a:ext cx="2412268" cy="19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113" y="4035310"/>
            <a:ext cx="2350645" cy="19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テキスト ボックス 182"/>
              <p:cNvSpPr txBox="1"/>
              <p:nvPr/>
            </p:nvSpPr>
            <p:spPr>
              <a:xfrm>
                <a:off x="2907636" y="4300933"/>
                <a:ext cx="1264064" cy="4178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0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0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0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0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0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3" name="テキスト ボックス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36" y="4300933"/>
                <a:ext cx="1264064" cy="417807"/>
              </a:xfrm>
              <a:prstGeom prst="rect">
                <a:avLst/>
              </a:prstGeom>
              <a:blipFill rotWithShape="1">
                <a:blip r:embed="rId4"/>
                <a:stretch>
                  <a:fillRect l="-5314" t="-2941" r="-4348" b="-26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テキスト ボックス 183"/>
          <p:cNvSpPr txBox="1"/>
          <p:nvPr/>
        </p:nvSpPr>
        <p:spPr>
          <a:xfrm>
            <a:off x="7696147" y="4325034"/>
            <a:ext cx="95250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6153" name="角丸四角形 6152"/>
          <p:cNvSpPr/>
          <p:nvPr/>
        </p:nvSpPr>
        <p:spPr>
          <a:xfrm>
            <a:off x="143508" y="2773850"/>
            <a:ext cx="4032448" cy="3265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角丸四角形 185"/>
          <p:cNvSpPr/>
          <p:nvPr/>
        </p:nvSpPr>
        <p:spPr>
          <a:xfrm>
            <a:off x="4896036" y="2773850"/>
            <a:ext cx="4032448" cy="32658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55" name="直線矢印コネクタ 6154"/>
          <p:cNvCxnSpPr/>
          <p:nvPr/>
        </p:nvCxnSpPr>
        <p:spPr>
          <a:xfrm flipH="1">
            <a:off x="3816802" y="2014638"/>
            <a:ext cx="1202498" cy="7592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5019299" y="2014638"/>
            <a:ext cx="339287" cy="75921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テキスト ボックス 6161"/>
          <p:cNvSpPr txBox="1"/>
          <p:nvPr/>
        </p:nvSpPr>
        <p:spPr>
          <a:xfrm>
            <a:off x="5808804" y="2312185"/>
            <a:ext cx="236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formation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420404" y="2312185"/>
            <a:ext cx="135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“free” 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3" name="テキスト ボックス 6162"/>
          <p:cNvSpPr txBox="1"/>
          <p:nvPr/>
        </p:nvSpPr>
        <p:spPr>
          <a:xfrm>
            <a:off x="445589" y="6103058"/>
            <a:ext cx="822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Comparison of each CS would give us important hints!</a:t>
            </a:r>
            <a:endParaRPr kumimoji="1" lang="ja-JP" altLang="en-US" sz="2800" b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493658" y="872716"/>
            <a:ext cx="6120680" cy="1422426"/>
            <a:chOff x="1493658" y="872716"/>
            <a:chExt cx="6120680" cy="1422426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1493658" y="872716"/>
              <a:ext cx="6120680" cy="1422426"/>
              <a:chOff x="1367644" y="1964246"/>
              <a:chExt cx="6120680" cy="1422426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4630817" y="2284064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3082144" y="2446818"/>
                <a:ext cx="357187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2867831" y="2589693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1581956" y="25182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直線矢印コネクタ 59"/>
              <p:cNvCxnSpPr/>
              <p:nvPr/>
            </p:nvCxnSpPr>
            <p:spPr>
              <a:xfrm>
                <a:off x="1796269" y="2626205"/>
                <a:ext cx="10001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円/楕円 60"/>
              <p:cNvSpPr/>
              <p:nvPr/>
            </p:nvSpPr>
            <p:spPr>
              <a:xfrm>
                <a:off x="5559511" y="2526317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直線矢印コネクタ 61"/>
              <p:cNvCxnSpPr/>
              <p:nvPr/>
            </p:nvCxnSpPr>
            <p:spPr>
              <a:xfrm>
                <a:off x="5916699" y="2702529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367644" y="2161068"/>
                <a:ext cx="3754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K-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889711" y="2299304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4940799" y="2694185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847076" y="2148912"/>
                <a:ext cx="5229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baseline="30000" dirty="0" smtClean="0">
                    <a:latin typeface="Calibri" pitchFamily="34" charset="0"/>
                  </a:rPr>
                  <a:t>3</a:t>
                </a:r>
                <a:r>
                  <a:rPr lang="en-US" altLang="ja-JP" dirty="0" smtClean="0">
                    <a:latin typeface="Calibri" pitchFamily="34" charset="0"/>
                  </a:rPr>
                  <a:t>He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68" name="テキスト ボックス 96"/>
              <p:cNvSpPr txBox="1"/>
              <p:nvPr/>
            </p:nvSpPr>
            <p:spPr>
              <a:xfrm>
                <a:off x="4297605" y="1964246"/>
                <a:ext cx="9525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smtClean="0"/>
                  <a:t>(1405)</a:t>
                </a:r>
                <a:endParaRPr lang="ja-JP" altLang="en-US" i="1" baseline="-25000" dirty="0"/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4752020" y="2351806"/>
                <a:ext cx="357188" cy="35718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679292" y="2736836"/>
                <a:ext cx="9187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latin typeface="Calibri" pitchFamily="34" charset="0"/>
                  </a:rPr>
                  <a:t>1 GeV/c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3119561" y="2674274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191950" y="3017340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66" name="直線矢印コネクタ 65"/>
            <p:cNvCxnSpPr/>
            <p:nvPr/>
          </p:nvCxnSpPr>
          <p:spPr>
            <a:xfrm flipH="1">
              <a:off x="4513135" y="1610999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4912787" y="2691079"/>
            <a:ext cx="3511641" cy="1819464"/>
            <a:chOff x="4912787" y="2691079"/>
            <a:chExt cx="3511641" cy="1819464"/>
          </a:xfrm>
        </p:grpSpPr>
        <p:grpSp>
          <p:nvGrpSpPr>
            <p:cNvPr id="160" name="グループ化 159"/>
            <p:cNvGrpSpPr/>
            <p:nvPr/>
          </p:nvGrpSpPr>
          <p:grpSpPr>
            <a:xfrm>
              <a:off x="4912787" y="2691079"/>
              <a:ext cx="3511641" cy="1819464"/>
              <a:chOff x="4298001" y="2672432"/>
              <a:chExt cx="3511641" cy="1819464"/>
            </a:xfrm>
          </p:grpSpPr>
          <p:sp>
            <p:nvSpPr>
              <p:cNvPr id="161" name="円/楕円 160"/>
              <p:cNvSpPr/>
              <p:nvPr/>
            </p:nvSpPr>
            <p:spPr>
              <a:xfrm>
                <a:off x="4952135" y="3330211"/>
                <a:ext cx="714380" cy="785818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円/楕円 161"/>
              <p:cNvSpPr/>
              <p:nvPr/>
            </p:nvSpPr>
            <p:spPr>
              <a:xfrm>
                <a:off x="5880829" y="3572464"/>
                <a:ext cx="357188" cy="35718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3" name="直線矢印コネクタ 162"/>
              <p:cNvCxnSpPr/>
              <p:nvPr/>
            </p:nvCxnSpPr>
            <p:spPr>
              <a:xfrm>
                <a:off x="6238017" y="3748676"/>
                <a:ext cx="157162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6211029" y="3345451"/>
                <a:ext cx="3063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n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65" name="円/楕円 164"/>
              <p:cNvSpPr/>
              <p:nvPr/>
            </p:nvSpPr>
            <p:spPr>
              <a:xfrm>
                <a:off x="5237887" y="368740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円/楕円 165"/>
              <p:cNvSpPr/>
              <p:nvPr/>
            </p:nvSpPr>
            <p:spPr>
              <a:xfrm>
                <a:off x="5202168" y="3588855"/>
                <a:ext cx="214313" cy="214313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テキスト ボックス 96"/>
              <p:cNvSpPr txBox="1"/>
              <p:nvPr/>
            </p:nvSpPr>
            <p:spPr>
              <a:xfrm>
                <a:off x="4700357" y="3025695"/>
                <a:ext cx="8050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/>
                  <a:t>“K</a:t>
                </a:r>
                <a:r>
                  <a:rPr lang="en-US" altLang="ja-JP" i="1" baseline="30000" dirty="0" smtClean="0"/>
                  <a:t>-</a:t>
                </a:r>
                <a:r>
                  <a:rPr lang="en-US" altLang="ja-JP" i="1" dirty="0" smtClean="0"/>
                  <a:t>pp”</a:t>
                </a:r>
                <a:endParaRPr lang="ja-JP" altLang="en-US" i="1" baseline="-25000" dirty="0"/>
              </a:p>
            </p:txBody>
          </p:sp>
          <p:sp>
            <p:nvSpPr>
              <p:cNvPr id="169" name="円/楕円 168"/>
              <p:cNvSpPr/>
              <p:nvPr/>
            </p:nvSpPr>
            <p:spPr>
              <a:xfrm>
                <a:off x="4565206" y="4134709"/>
                <a:ext cx="357188" cy="35718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0" name="直線矢印コネクタ 169"/>
              <p:cNvCxnSpPr>
                <a:endCxn id="169" idx="7"/>
              </p:cNvCxnSpPr>
              <p:nvPr/>
            </p:nvCxnSpPr>
            <p:spPr>
              <a:xfrm flipH="1">
                <a:off x="4870085" y="3950327"/>
                <a:ext cx="203253" cy="2366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正方形/長方形 170"/>
              <p:cNvSpPr/>
              <p:nvPr/>
            </p:nvSpPr>
            <p:spPr>
              <a:xfrm>
                <a:off x="4298001" y="3878405"/>
                <a:ext cx="34336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>
                    <a:latin typeface="Symbol" panose="05050102010706020507" pitchFamily="18" charset="2"/>
                  </a:rPr>
                  <a:t>L</a:t>
                </a:r>
                <a:endParaRPr lang="ja-JP" altLang="en-US" dirty="0"/>
              </a:p>
            </p:txBody>
          </p:sp>
          <p:sp>
            <p:nvSpPr>
              <p:cNvPr id="172" name="円/楕円 171"/>
              <p:cNvSpPr/>
              <p:nvPr/>
            </p:nvSpPr>
            <p:spPr>
              <a:xfrm>
                <a:off x="5748631" y="29821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テキスト ボックス 35"/>
              <p:cNvSpPr txBox="1">
                <a:spLocks noChangeArrowheads="1"/>
              </p:cNvSpPr>
              <p:nvPr/>
            </p:nvSpPr>
            <p:spPr bwMode="auto">
              <a:xfrm>
                <a:off x="5619305" y="2672432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latin typeface="Calibri" pitchFamily="34" charset="0"/>
                  </a:rPr>
                  <a:t>p</a:t>
                </a:r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74" name="円/楕円 173"/>
              <p:cNvSpPr/>
              <p:nvPr/>
            </p:nvSpPr>
            <p:spPr>
              <a:xfrm>
                <a:off x="4992359" y="3399896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5" name="直線矢印コネクタ 174"/>
              <p:cNvCxnSpPr/>
              <p:nvPr/>
            </p:nvCxnSpPr>
            <p:spPr>
              <a:xfrm flipV="1">
                <a:off x="5547590" y="3266337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線矢印コネクタ 70"/>
            <p:cNvCxnSpPr/>
            <p:nvPr/>
          </p:nvCxnSpPr>
          <p:spPr>
            <a:xfrm flipH="1">
              <a:off x="5269219" y="3767323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74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“K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pp”</a:t>
            </a:r>
            <a:r>
              <a:rPr lang="en-US" altLang="ja-JP" b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 smtClean="0"/>
              <a:t>N</a:t>
            </a:r>
            <a:r>
              <a:rPr kumimoji="1" lang="en-US" altLang="ja-JP" b="1" dirty="0" smtClean="0"/>
              <a:t> Decay Channel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22232" y="1304764"/>
            <a:ext cx="4473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Theoretically,</a:t>
            </a:r>
          </a:p>
          <a:p>
            <a:pPr algn="ctr"/>
            <a:r>
              <a:rPr kumimoji="1" lang="en-US" altLang="ja-JP" sz="2800" b="1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/>
              <a:t>N</a:t>
            </a:r>
            <a:r>
              <a:rPr kumimoji="1" lang="en-US" altLang="ja-JP" sz="2800" b="1" dirty="0" smtClean="0"/>
              <a:t> decay is expected to be</a:t>
            </a:r>
          </a:p>
          <a:p>
            <a:pPr algn="ctr"/>
            <a:r>
              <a:rPr kumimoji="1" lang="en-US" altLang="ja-JP" sz="2800" b="1" dirty="0" smtClean="0"/>
              <a:t>the dominant channel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352462" y="1016732"/>
            <a:ext cx="3851920" cy="2286797"/>
            <a:chOff x="5292080" y="908720"/>
            <a:chExt cx="3851920" cy="2286797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292080" y="908720"/>
              <a:ext cx="3579361" cy="2286797"/>
              <a:chOff x="5292080" y="908720"/>
              <a:chExt cx="3579361" cy="2286797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704" y="1207873"/>
                <a:ext cx="2975737" cy="1916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6073933" y="908720"/>
                <a:ext cx="278254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dirty="0" err="1" smtClean="0"/>
                  <a:t>S.Ohnish</a:t>
                </a:r>
                <a:r>
                  <a:rPr lang="en-US" altLang="ja-JP" sz="1400" dirty="0" smtClean="0"/>
                  <a:t> </a:t>
                </a:r>
                <a:r>
                  <a:rPr lang="en-US" altLang="ja-JP" sz="1400" dirty="0"/>
                  <a:t>et al</a:t>
                </a:r>
                <a:r>
                  <a:rPr lang="en-US" altLang="ja-JP" sz="1400" dirty="0" smtClean="0"/>
                  <a:t>.,PRC88(2013)025204</a:t>
                </a: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 rot="16200000">
                <a:off x="4451273" y="1831490"/>
                <a:ext cx="22048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dirty="0"/>
                  <a:t>kaon absorption </a:t>
                </a:r>
                <a:r>
                  <a:rPr lang="en-US" altLang="ja-JP" sz="1400" dirty="0" smtClean="0"/>
                  <a:t>probability</a:t>
                </a:r>
              </a:p>
              <a:p>
                <a:pPr algn="ctr"/>
                <a:r>
                  <a:rPr kumimoji="1" lang="en-US" altLang="ja-JP" sz="1400" dirty="0" smtClean="0"/>
                  <a:t>of </a:t>
                </a:r>
                <a:r>
                  <a:rPr kumimoji="1" lang="en-US" altLang="ja-JP" sz="1400" dirty="0" smtClean="0"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sz="1400" baseline="30000" dirty="0" smtClean="0"/>
                  <a:t>*</a:t>
                </a:r>
                <a:r>
                  <a:rPr kumimoji="1" lang="en-US" altLang="ja-JP" sz="1400" dirty="0" err="1" smtClean="0"/>
                  <a:t>N</a:t>
                </a:r>
                <a:r>
                  <a:rPr kumimoji="1" lang="en-US" altLang="ja-JP" sz="1400" dirty="0" err="1" smtClean="0">
                    <a:sym typeface="Wingdings" panose="05000000000000000000" pitchFamily="2" charset="2"/>
                  </a:rPr>
                  <a:t></a:t>
                </a:r>
                <a:r>
                  <a:rPr kumimoji="1" lang="en-US" altLang="ja-JP" sz="1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pS</a:t>
                </a:r>
                <a:r>
                  <a:rPr kumimoji="1" lang="en-US" altLang="ja-JP" sz="1400" dirty="0" err="1" smtClean="0">
                    <a:sym typeface="Wingdings" panose="05000000000000000000" pitchFamily="2" charset="2"/>
                  </a:rPr>
                  <a:t>N</a:t>
                </a:r>
                <a:r>
                  <a:rPr kumimoji="1" lang="en-US" altLang="ja-JP" sz="1400" dirty="0" smtClean="0">
                    <a:sym typeface="Wingdings" panose="05000000000000000000" pitchFamily="2" charset="2"/>
                  </a:rPr>
                  <a:t>/</a:t>
                </a:r>
                <a:r>
                  <a:rPr kumimoji="1" lang="en-US" altLang="ja-JP" sz="14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kumimoji="1" lang="en-US" altLang="ja-JP" sz="1400" dirty="0" smtClean="0">
                    <a:sym typeface="Wingdings" panose="05000000000000000000" pitchFamily="2" charset="2"/>
                  </a:rPr>
                  <a:t>N</a:t>
                </a:r>
                <a:endParaRPr kumimoji="1" lang="ja-JP" altLang="en-US" sz="1400" dirty="0"/>
              </a:p>
            </p:txBody>
          </p:sp>
          <p:cxnSp>
            <p:nvCxnSpPr>
              <p:cNvPr id="9" name="直線矢印コネクタ 8"/>
              <p:cNvCxnSpPr/>
              <p:nvPr/>
            </p:nvCxnSpPr>
            <p:spPr>
              <a:xfrm flipH="1" flipV="1">
                <a:off x="8244408" y="1574995"/>
                <a:ext cx="54006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 flipH="1">
                <a:off x="7884368" y="2511099"/>
                <a:ext cx="324036" cy="108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テキスト ボックス 4"/>
            <p:cNvSpPr txBox="1"/>
            <p:nvPr/>
          </p:nvSpPr>
          <p:spPr>
            <a:xfrm>
              <a:off x="8023180" y="2270393"/>
              <a:ext cx="104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Symbol" panose="05050102010706020507" pitchFamily="18" charset="2"/>
                </a:rPr>
                <a:t>L</a:t>
              </a:r>
              <a:r>
                <a:rPr kumimoji="1" lang="en-US" altLang="ja-JP" sz="1400" dirty="0" smtClean="0"/>
                <a:t>N channel</a:t>
              </a:r>
              <a:endParaRPr kumimoji="1" lang="ja-JP" altLang="en-US" sz="1400" dirty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8023180" y="1719011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>
                  <a:latin typeface="Symbol" panose="05050102010706020507" pitchFamily="18" charset="2"/>
                  <a:ea typeface="Segoe UI Black" panose="020B0A02040204020203" pitchFamily="34" charset="0"/>
                  <a:cs typeface="Segoe UI Black" panose="020B0A02040204020203" pitchFamily="34" charset="0"/>
                </a:rPr>
                <a:t>pS</a:t>
              </a:r>
              <a:r>
                <a:rPr kumimoji="1" lang="en-US" altLang="ja-JP" sz="1400" dirty="0" err="1" smtClean="0"/>
                <a:t>N</a:t>
              </a:r>
              <a:r>
                <a:rPr kumimoji="1" lang="en-US" altLang="ja-JP" sz="1400" dirty="0" smtClean="0"/>
                <a:t> channel</a:t>
              </a:r>
              <a:endParaRPr kumimoji="1" lang="ja-JP" altLang="en-US" sz="140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688188" y="2790420"/>
            <a:ext cx="6120680" cy="4094964"/>
            <a:chOff x="1688188" y="2790420"/>
            <a:chExt cx="6120680" cy="409496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688188" y="2790420"/>
              <a:ext cx="6120680" cy="4094964"/>
              <a:chOff x="1367644" y="846204"/>
              <a:chExt cx="6120680" cy="4094964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1367644" y="846204"/>
                <a:ext cx="6120680" cy="4094964"/>
                <a:chOff x="1436987" y="1667519"/>
                <a:chExt cx="6120680" cy="4094964"/>
              </a:xfrm>
            </p:grpSpPr>
            <p:grpSp>
              <p:nvGrpSpPr>
                <p:cNvPr id="24" name="グループ化 23"/>
                <p:cNvGrpSpPr/>
                <p:nvPr/>
              </p:nvGrpSpPr>
              <p:grpSpPr>
                <a:xfrm>
                  <a:off x="1436987" y="2208017"/>
                  <a:ext cx="6120680" cy="3554466"/>
                  <a:chOff x="1436987" y="2208017"/>
                  <a:chExt cx="6120680" cy="3554466"/>
                </a:xfrm>
              </p:grpSpPr>
              <p:grpSp>
                <p:nvGrpSpPr>
                  <p:cNvPr id="27" name="グループ化 26"/>
                  <p:cNvGrpSpPr/>
                  <p:nvPr/>
                </p:nvGrpSpPr>
                <p:grpSpPr>
                  <a:xfrm>
                    <a:off x="1436987" y="2800863"/>
                    <a:ext cx="6120680" cy="2182746"/>
                    <a:chOff x="1402315" y="2256898"/>
                    <a:chExt cx="6120680" cy="2182746"/>
                  </a:xfrm>
                </p:grpSpPr>
                <p:grpSp>
                  <p:nvGrpSpPr>
                    <p:cNvPr id="47" name="グループ化 46"/>
                    <p:cNvGrpSpPr/>
                    <p:nvPr/>
                  </p:nvGrpSpPr>
                  <p:grpSpPr>
                    <a:xfrm>
                      <a:off x="1402315" y="2256898"/>
                      <a:ext cx="6120680" cy="2112476"/>
                      <a:chOff x="250338" y="55220"/>
                      <a:chExt cx="6120680" cy="2112476"/>
                    </a:xfrm>
                  </p:grpSpPr>
                  <p:sp>
                    <p:nvSpPr>
                      <p:cNvPr id="51" name="円/楕円 50"/>
                      <p:cNvSpPr/>
                      <p:nvPr/>
                    </p:nvSpPr>
                    <p:spPr>
                      <a:xfrm>
                        <a:off x="3513511" y="359736"/>
                        <a:ext cx="714380" cy="785818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52" name="円/楕円 51"/>
                      <p:cNvSpPr/>
                      <p:nvPr/>
                    </p:nvSpPr>
                    <p:spPr>
                      <a:xfrm>
                        <a:off x="1964838" y="522490"/>
                        <a:ext cx="357187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53" name="円/楕円 52"/>
                      <p:cNvSpPr/>
                      <p:nvPr/>
                    </p:nvSpPr>
                    <p:spPr>
                      <a:xfrm>
                        <a:off x="1750525" y="66536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54" name="円/楕円 53"/>
                      <p:cNvSpPr/>
                      <p:nvPr/>
                    </p:nvSpPr>
                    <p:spPr>
                      <a:xfrm>
                        <a:off x="464650" y="593927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55" name="直線矢印コネクタ 54"/>
                      <p:cNvCxnSpPr/>
                      <p:nvPr/>
                    </p:nvCxnSpPr>
                    <p:spPr>
                      <a:xfrm>
                        <a:off x="678963" y="701877"/>
                        <a:ext cx="10001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" name="円/楕円 55"/>
                      <p:cNvSpPr/>
                      <p:nvPr/>
                    </p:nvSpPr>
                    <p:spPr>
                      <a:xfrm>
                        <a:off x="4442205" y="601989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57" name="直線矢印コネクタ 56"/>
                      <p:cNvCxnSpPr/>
                      <p:nvPr/>
                    </p:nvCxnSpPr>
                    <p:spPr>
                      <a:xfrm>
                        <a:off x="4799393" y="778201"/>
                        <a:ext cx="15716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338" y="236740"/>
                        <a:ext cx="37542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K-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9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2405" y="374976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0" name="円/楕円 59"/>
                      <p:cNvSpPr/>
                      <p:nvPr/>
                    </p:nvSpPr>
                    <p:spPr>
                      <a:xfrm>
                        <a:off x="3799263" y="716926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1" name="円/楕円 60"/>
                      <p:cNvSpPr/>
                      <p:nvPr/>
                    </p:nvSpPr>
                    <p:spPr>
                      <a:xfrm>
                        <a:off x="3763544" y="618380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2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9770" y="224584"/>
                        <a:ext cx="522900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baseline="30000" dirty="0" smtClean="0">
                            <a:latin typeface="Calibri" pitchFamily="34" charset="0"/>
                          </a:rPr>
                          <a:t>3</a:t>
                        </a:r>
                        <a:r>
                          <a:rPr lang="en-US" altLang="ja-JP" dirty="0" smtClean="0">
                            <a:latin typeface="Calibri" pitchFamily="34" charset="0"/>
                          </a:rPr>
                          <a:t>He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63" name="テキスト ボックス 96"/>
                      <p:cNvSpPr txBox="1"/>
                      <p:nvPr/>
                    </p:nvSpPr>
                    <p:spPr>
                      <a:xfrm>
                        <a:off x="3261733" y="55220"/>
                        <a:ext cx="805029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i="1" dirty="0" smtClean="0"/>
                          <a:t>“K</a:t>
                        </a:r>
                        <a:r>
                          <a:rPr lang="en-US" altLang="ja-JP" i="1" baseline="30000" dirty="0" smtClean="0"/>
                          <a:t>-</a:t>
                        </a:r>
                        <a:r>
                          <a:rPr lang="en-US" altLang="ja-JP" i="1" dirty="0" smtClean="0"/>
                          <a:t>pp”</a:t>
                        </a:r>
                        <a:endParaRPr lang="ja-JP" altLang="en-US" i="1" baseline="-25000" dirty="0"/>
                      </a:p>
                    </p:txBody>
                  </p:sp>
                  <p:sp>
                    <p:nvSpPr>
                      <p:cNvPr id="65" name="円/楕円 64"/>
                      <p:cNvSpPr/>
                      <p:nvPr/>
                    </p:nvSpPr>
                    <p:spPr>
                      <a:xfrm>
                        <a:off x="3126582" y="129151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6" name="円/楕円 65"/>
                      <p:cNvSpPr/>
                      <p:nvPr/>
                    </p:nvSpPr>
                    <p:spPr>
                      <a:xfrm>
                        <a:off x="4007238" y="143831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7" name="円/楕円 66"/>
                      <p:cNvSpPr/>
                      <p:nvPr/>
                    </p:nvSpPr>
                    <p:spPr>
                      <a:xfrm>
                        <a:off x="3181093" y="1953383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8" name="円/楕円 67"/>
                      <p:cNvSpPr/>
                      <p:nvPr/>
                    </p:nvSpPr>
                    <p:spPr>
                      <a:xfrm>
                        <a:off x="2264320" y="1538035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9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1265" y="1463758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>
                            <a:latin typeface="Calibri" pitchFamily="34" charset="0"/>
                          </a:rPr>
                          <a:t>n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  <p:cxnSp>
                    <p:nvCxnSpPr>
                      <p:cNvPr id="70" name="直線矢印コネクタ 69"/>
                      <p:cNvCxnSpPr>
                        <a:endCxn id="65" idx="7"/>
                      </p:cNvCxnSpPr>
                      <p:nvPr/>
                    </p:nvCxnSpPr>
                    <p:spPr>
                      <a:xfrm flipH="1">
                        <a:off x="3431461" y="1107133"/>
                        <a:ext cx="366640" cy="236691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直線矢印コネクタ 70"/>
                      <p:cNvCxnSpPr/>
                      <p:nvPr/>
                    </p:nvCxnSpPr>
                    <p:spPr>
                      <a:xfrm>
                        <a:off x="3798491" y="1113824"/>
                        <a:ext cx="238497" cy="3336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直線矢印コネクタ 71"/>
                      <p:cNvCxnSpPr>
                        <a:endCxn id="67" idx="0"/>
                      </p:cNvCxnSpPr>
                      <p:nvPr/>
                    </p:nvCxnSpPr>
                    <p:spPr>
                      <a:xfrm>
                        <a:off x="3288249" y="1504081"/>
                        <a:ext cx="1" cy="4493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直線矢印コネクタ 72"/>
                      <p:cNvCxnSpPr/>
                      <p:nvPr/>
                    </p:nvCxnSpPr>
                    <p:spPr>
                      <a:xfrm flipH="1">
                        <a:off x="2505218" y="1496893"/>
                        <a:ext cx="783029" cy="17347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1986" y="812508"/>
                        <a:ext cx="91877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ja-JP" dirty="0" smtClean="0">
                            <a:latin typeface="Calibri" pitchFamily="34" charset="0"/>
                          </a:rPr>
                          <a:t>1 GeV/c</a:t>
                        </a:r>
                        <a:endParaRPr lang="ja-JP" altLang="en-US" dirty="0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48" name="正方形/長方形 47"/>
                    <p:cNvSpPr/>
                    <p:nvPr/>
                  </p:nvSpPr>
                  <p:spPr>
                    <a:xfrm>
                      <a:off x="4011354" y="3236889"/>
                      <a:ext cx="320922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endParaRPr lang="ja-JP" altLang="en-US" dirty="0"/>
                    </a:p>
                  </p:txBody>
                </p:sp>
                <p:sp>
                  <p:nvSpPr>
                    <p:cNvPr id="49" name="正方形/長方形 48"/>
                    <p:cNvSpPr/>
                    <p:nvPr/>
                  </p:nvSpPr>
                  <p:spPr>
                    <a:xfrm>
                      <a:off x="5360287" y="3499035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  <p:sp>
                  <p:nvSpPr>
                    <p:cNvPr id="50" name="正方形/長方形 49"/>
                    <p:cNvSpPr/>
                    <p:nvPr/>
                  </p:nvSpPr>
                  <p:spPr>
                    <a:xfrm>
                      <a:off x="4550060" y="4070312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altLang="ja-JP" dirty="0" smtClean="0">
                          <a:latin typeface="Symbol" panose="05050102010706020507" pitchFamily="18" charset="2"/>
                        </a:rPr>
                        <a:t>p</a:t>
                      </a:r>
                      <a:endParaRPr lang="ja-JP" altLang="en-US" dirty="0"/>
                    </a:p>
                  </p:txBody>
                </p:sp>
              </p:grpSp>
              <p:grpSp>
                <p:nvGrpSpPr>
                  <p:cNvPr id="31" name="グループ化 30"/>
                  <p:cNvGrpSpPr/>
                  <p:nvPr/>
                </p:nvGrpSpPr>
                <p:grpSpPr>
                  <a:xfrm rot="5400000">
                    <a:off x="3990084" y="3191476"/>
                    <a:ext cx="913303" cy="2773805"/>
                    <a:chOff x="6759414" y="3601134"/>
                    <a:chExt cx="368870" cy="734841"/>
                  </a:xfrm>
                </p:grpSpPr>
                <p:cxnSp>
                  <p:nvCxnSpPr>
                    <p:cNvPr id="44" name="直線コネクタ 43"/>
                    <p:cNvCxnSpPr/>
                    <p:nvPr/>
                  </p:nvCxnSpPr>
                  <p:spPr>
                    <a:xfrm>
                      <a:off x="6759414" y="360393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線コネクタ 44"/>
                    <p:cNvCxnSpPr/>
                    <p:nvPr/>
                  </p:nvCxnSpPr>
                  <p:spPr>
                    <a:xfrm>
                      <a:off x="7128284" y="3601134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直線コネクタ 45"/>
                    <p:cNvCxnSpPr/>
                    <p:nvPr/>
                  </p:nvCxnSpPr>
                  <p:spPr>
                    <a:xfrm>
                      <a:off x="6759414" y="4330439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" name="テキスト ボックス 34"/>
                  <p:cNvSpPr txBox="1"/>
                  <p:nvPr/>
                </p:nvSpPr>
                <p:spPr>
                  <a:xfrm>
                    <a:off x="4067944" y="5177708"/>
                    <a:ext cx="85472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3200" b="1" dirty="0" smtClean="0">
                        <a:solidFill>
                          <a:srgbClr val="FF0000"/>
                        </a:solidFill>
                      </a:rPr>
                      <a:t>CDS</a:t>
                    </a:r>
                    <a:endParaRPr kumimoji="1" lang="ja-JP" altLang="en-US" sz="3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6" name="円/楕円 35"/>
                  <p:cNvSpPr/>
                  <p:nvPr/>
                </p:nvSpPr>
                <p:spPr>
                  <a:xfrm>
                    <a:off x="3188904" y="349558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円/楕円 36"/>
                  <p:cNvSpPr/>
                  <p:nvPr/>
                </p:nvSpPr>
                <p:spPr>
                  <a:xfrm>
                    <a:off x="5496656" y="275735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テキスト ボックス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7330" y="2447600"/>
                    <a:ext cx="30649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ja-JP" dirty="0">
                        <a:latin typeface="Calibri" pitchFamily="34" charset="0"/>
                      </a:rPr>
                      <a:t>p</a:t>
                    </a:r>
                    <a:endParaRPr lang="ja-JP" altLang="en-US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40" name="グループ化 39"/>
                  <p:cNvGrpSpPr/>
                  <p:nvPr/>
                </p:nvGrpSpPr>
                <p:grpSpPr>
                  <a:xfrm rot="17162785">
                    <a:off x="5270832" y="2285268"/>
                    <a:ext cx="889343" cy="734841"/>
                    <a:chOff x="6768244" y="3601531"/>
                    <a:chExt cx="360040" cy="734841"/>
                  </a:xfrm>
                </p:grpSpPr>
                <p:cxnSp>
                  <p:nvCxnSpPr>
                    <p:cNvPr id="41" name="直線コネクタ 40"/>
                    <p:cNvCxnSpPr/>
                    <p:nvPr/>
                  </p:nvCxnSpPr>
                  <p:spPr>
                    <a:xfrm>
                      <a:off x="6768244" y="362818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線コネクタ 41"/>
                    <p:cNvCxnSpPr/>
                    <p:nvPr/>
                  </p:nvCxnSpPr>
                  <p:spPr>
                    <a:xfrm>
                      <a:off x="7128284" y="3601531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線コネクタ 42"/>
                    <p:cNvCxnSpPr/>
                    <p:nvPr/>
                  </p:nvCxnSpPr>
                  <p:spPr>
                    <a:xfrm>
                      <a:off x="6768244" y="4312740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6" name="テキスト ボックス 25"/>
                <p:cNvSpPr txBox="1"/>
                <p:nvPr/>
              </p:nvSpPr>
              <p:spPr>
                <a:xfrm rot="1004667">
                  <a:off x="5523369" y="1667519"/>
                  <a:ext cx="85472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b="1" dirty="0" smtClean="0">
                      <a:solidFill>
                        <a:srgbClr val="FF0000"/>
                      </a:solidFill>
                    </a:rPr>
                    <a:t>CDS</a:t>
                  </a:r>
                  <a:endParaRPr kumimoji="1" lang="ja-JP" altLang="en-US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7" name="円/楕円 76"/>
              <p:cNvSpPr/>
              <p:nvPr/>
            </p:nvSpPr>
            <p:spPr>
              <a:xfrm>
                <a:off x="4671041" y="2353749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8" name="直線矢印コネクタ 77"/>
              <p:cNvCxnSpPr/>
              <p:nvPr/>
            </p:nvCxnSpPr>
            <p:spPr>
              <a:xfrm flipV="1">
                <a:off x="5195756" y="2293231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線矢印コネクタ 79"/>
            <p:cNvCxnSpPr/>
            <p:nvPr/>
          </p:nvCxnSpPr>
          <p:spPr>
            <a:xfrm flipH="1">
              <a:off x="4657151" y="4653136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3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895" y="4545124"/>
            <a:ext cx="3031719" cy="21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" b="9168"/>
          <a:stretch/>
        </p:blipFill>
        <p:spPr>
          <a:xfrm rot="16200000">
            <a:off x="2195740" y="4365102"/>
            <a:ext cx="2592282" cy="230425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/>
          <a:stretch/>
        </p:blipFill>
        <p:spPr>
          <a:xfrm>
            <a:off x="4644008" y="4419371"/>
            <a:ext cx="4428492" cy="2393999"/>
          </a:xfrm>
          <a:prstGeom prst="rect">
            <a:avLst/>
          </a:prstGeom>
        </p:spPr>
      </p:pic>
      <p:pic>
        <p:nvPicPr>
          <p:cNvPr id="15" name="コンテンツ プレースホルダー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b="9434"/>
          <a:stretch/>
        </p:blipFill>
        <p:spPr>
          <a:xfrm>
            <a:off x="4644006" y="819635"/>
            <a:ext cx="4428493" cy="354546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b="1" dirty="0" smtClean="0"/>
                  <a:t>p </a:t>
                </a:r>
                <a:r>
                  <a:rPr kumimoji="1" lang="en-US" altLang="ja-JP" b="1" dirty="0" err="1" smtClean="0"/>
                  <a:t>n</a:t>
                </a:r>
                <a:r>
                  <a:rPr kumimoji="1" lang="en-US" altLang="ja-JP" b="1" baseline="-25000" dirty="0" err="1" smtClean="0"/>
                  <a:t>miss</a:t>
                </a:r>
                <a:r>
                  <a:rPr kumimoji="1" lang="en-US" altLang="ja-JP" b="1" dirty="0" smtClean="0"/>
                  <a:t> Final-State [</a:t>
                </a:r>
                <a:r>
                  <a:rPr lang="en-US" altLang="ja-JP" b="1" dirty="0" smtClean="0">
                    <a:solidFill>
                      <a:schemeClr val="tx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en-US" altLang="ja-JP" b="1" dirty="0">
                    <a:solidFill>
                      <a:schemeClr val="tx1"/>
                    </a:solidFill>
                  </a:rPr>
                  <a:t>)</a:t>
                </a:r>
                <a:r>
                  <a:rPr kumimoji="1" lang="en-US" altLang="ja-JP" b="1" dirty="0" smtClean="0"/>
                  <a:t>]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6"/>
                <a:stretch>
                  <a:fillRect t="-7143" r="-962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143508" y="980728"/>
            <a:ext cx="4140460" cy="200054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u="sng" dirty="0" smtClean="0"/>
              <a:t>Event Selection</a:t>
            </a:r>
          </a:p>
          <a:p>
            <a:r>
              <a:rPr lang="en-US" altLang="ja-JP" sz="2000" b="1" dirty="0" smtClean="0"/>
              <a:t>Missing n:</a:t>
            </a:r>
          </a:p>
          <a:p>
            <a:r>
              <a:rPr lang="en-US" altLang="ja-JP" sz="2000" dirty="0" smtClean="0"/>
              <a:t>    0.85 &lt; MM(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 smtClean="0"/>
              <a:t>+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 err="1" smtClean="0"/>
              <a:t>-</a:t>
            </a:r>
            <a:r>
              <a:rPr lang="en-US" altLang="ja-JP" sz="2000" dirty="0" err="1" smtClean="0"/>
              <a:t>pn</a:t>
            </a:r>
            <a:r>
              <a:rPr lang="en-US" altLang="ja-JP" sz="2000" dirty="0" smtClean="0"/>
              <a:t>) &lt;1.03 GeV/c</a:t>
            </a:r>
            <a:r>
              <a:rPr lang="en-US" altLang="ja-JP" sz="2000" baseline="30000" dirty="0" smtClean="0"/>
              <a:t>2</a:t>
            </a:r>
          </a:p>
          <a:p>
            <a:r>
              <a:rPr kumimoji="1" lang="en-US" altLang="ja-JP" sz="2000" b="1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000" b="1" dirty="0" smtClean="0"/>
              <a:t> mass:</a:t>
            </a:r>
          </a:p>
          <a:p>
            <a:r>
              <a:rPr lang="en-US" altLang="ja-JP" sz="2000" dirty="0" smtClean="0"/>
              <a:t>    </a:t>
            </a:r>
            <a:r>
              <a:rPr lang="pl-PL" altLang="ja-JP" sz="2000" dirty="0" smtClean="0"/>
              <a:t>1.18 </a:t>
            </a:r>
            <a:r>
              <a:rPr lang="pl-PL" altLang="ja-JP" sz="2000" dirty="0"/>
              <a:t>&lt; IM(n</a:t>
            </a:r>
            <a:r>
              <a:rPr lang="pl-PL" altLang="ja-JP" sz="2000" dirty="0">
                <a:latin typeface="Symbol" panose="05050102010706020507" pitchFamily="18" charset="2"/>
              </a:rPr>
              <a:t>p</a:t>
            </a:r>
            <a:r>
              <a:rPr lang="pl-PL" altLang="ja-JP" sz="2000" baseline="30000" dirty="0"/>
              <a:t>-</a:t>
            </a:r>
            <a:r>
              <a:rPr lang="pl-PL" altLang="ja-JP" sz="2000" dirty="0"/>
              <a:t>) &lt; </a:t>
            </a:r>
            <a:r>
              <a:rPr lang="pl-PL" altLang="ja-JP" sz="2000" dirty="0" smtClean="0"/>
              <a:t>1.20</a:t>
            </a:r>
            <a:r>
              <a:rPr lang="en-US" altLang="ja-JP" sz="2000" dirty="0" smtClean="0"/>
              <a:t> GeV/c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for </a:t>
            </a:r>
            <a:r>
              <a:rPr lang="en-US" altLang="ja-JP" sz="2000" dirty="0" smtClean="0">
                <a:latin typeface="Symbol" panose="05050102010706020507" pitchFamily="18" charset="2"/>
              </a:rPr>
              <a:t>S</a:t>
            </a:r>
            <a:r>
              <a:rPr lang="en-US" altLang="ja-JP" sz="2000" baseline="30000" dirty="0" smtClean="0"/>
              <a:t>-</a:t>
            </a:r>
            <a:endParaRPr lang="pl-PL" altLang="ja-JP" sz="2000" baseline="30000" dirty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</a:t>
            </a:r>
            <a:r>
              <a:rPr lang="pl-PL" altLang="ja-JP" sz="2000" dirty="0" smtClean="0"/>
              <a:t>1.19 </a:t>
            </a:r>
            <a:r>
              <a:rPr lang="pl-PL" altLang="ja-JP" sz="2000" dirty="0"/>
              <a:t>&lt; IM(n</a:t>
            </a:r>
            <a:r>
              <a:rPr lang="pl-PL" altLang="ja-JP" sz="2000" dirty="0">
                <a:latin typeface="Symbol" panose="05050102010706020507" pitchFamily="18" charset="2"/>
              </a:rPr>
              <a:t>p</a:t>
            </a:r>
            <a:r>
              <a:rPr lang="pl-PL" altLang="ja-JP" sz="2000" baseline="30000" dirty="0"/>
              <a:t>+</a:t>
            </a:r>
            <a:r>
              <a:rPr lang="pl-PL" altLang="ja-JP" sz="2000" dirty="0"/>
              <a:t>) &lt; </a:t>
            </a:r>
            <a:r>
              <a:rPr lang="pl-PL" altLang="ja-JP" sz="2000" dirty="0" smtClean="0"/>
              <a:t>1.21</a:t>
            </a:r>
            <a:r>
              <a:rPr lang="en-US" altLang="ja-JP" sz="2000" dirty="0" smtClean="0"/>
              <a:t> GeV/c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for </a:t>
            </a:r>
            <a:r>
              <a:rPr lang="en-US" altLang="ja-JP" sz="2000" dirty="0" smtClean="0">
                <a:latin typeface="Symbol" panose="05050102010706020507" pitchFamily="18" charset="2"/>
              </a:rPr>
              <a:t>S</a:t>
            </a:r>
            <a:r>
              <a:rPr lang="en-US" altLang="ja-JP" sz="2000" baseline="30000" dirty="0" smtClean="0"/>
              <a:t>+</a:t>
            </a:r>
            <a:endParaRPr lang="pl-PL" altLang="ja-JP" sz="20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5565848" y="1191653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M(</a:t>
            </a:r>
            <a:r>
              <a:rPr kumimoji="1" lang="en-US" altLang="ja-JP" sz="12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200" dirty="0" err="1" smtClean="0"/>
              <a:t>p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5912067" y="1208011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M(K</a:t>
            </a:r>
            <a:r>
              <a:rPr kumimoji="1" lang="en-US" altLang="ja-JP" sz="1200" baseline="30000" dirty="0" smtClean="0"/>
              <a:t>-</a:t>
            </a:r>
            <a:r>
              <a:rPr kumimoji="1" lang="en-US" altLang="ja-JP" sz="1200" dirty="0" smtClean="0"/>
              <a:t>pp)</a:t>
            </a:r>
            <a:endParaRPr kumimoji="1"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912260" y="1088740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1088740"/>
                <a:ext cx="1670650" cy="482824"/>
              </a:xfrm>
              <a:prstGeom prst="rect">
                <a:avLst/>
              </a:prstGeom>
              <a:blipFill rotWithShape="1">
                <a:blip r:embed="rId7"/>
                <a:stretch>
                  <a:fillRect l="-5839" t="-5063" r="-4745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 rot="16200000">
            <a:off x="1997769" y="5469669"/>
            <a:ext cx="150566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baseline="-25000" dirty="0" smtClean="0">
                <a:solidFill>
                  <a:schemeClr val="bg1"/>
                </a:solidFill>
              </a:rPr>
              <a:t>-miss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500" y="3169421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Subthreshold events seem to be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suppressed!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1732791" y="4985086"/>
            <a:ext cx="576064" cy="43204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4175956" y="3708030"/>
            <a:ext cx="1938410" cy="3330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"/>
          <p:cNvSpPr>
            <a:spLocks/>
          </p:cNvSpPr>
          <p:nvPr/>
        </p:nvSpPr>
        <p:spPr bwMode="auto">
          <a:xfrm rot="19417915">
            <a:off x="3048508" y="3979424"/>
            <a:ext cx="3385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5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755576" y="5697253"/>
            <a:ext cx="1377346" cy="64807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895" y="4545124"/>
            <a:ext cx="3031719" cy="21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円/楕円 31"/>
          <p:cNvSpPr/>
          <p:nvPr/>
        </p:nvSpPr>
        <p:spPr>
          <a:xfrm>
            <a:off x="1732791" y="4985086"/>
            <a:ext cx="576064" cy="43204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b="9515"/>
          <a:stretch/>
        </p:blipFill>
        <p:spPr>
          <a:xfrm rot="-5400000">
            <a:off x="2191918" y="4362860"/>
            <a:ext cx="2596766" cy="230425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856823" y="1531516"/>
            <a:ext cx="3137332" cy="2761580"/>
            <a:chOff x="899592" y="1387500"/>
            <a:chExt cx="3137332" cy="2761580"/>
          </a:xfrm>
        </p:grpSpPr>
        <p:pic>
          <p:nvPicPr>
            <p:cNvPr id="26" name="コンテンツ プレースホルダー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6" b="533"/>
            <a:stretch/>
          </p:blipFill>
          <p:spPr>
            <a:xfrm>
              <a:off x="899592" y="1387500"/>
              <a:ext cx="3137332" cy="2761580"/>
            </a:xfrm>
            <a:prstGeom prst="rect">
              <a:avLst/>
            </a:prstGeom>
          </p:spPr>
        </p:pic>
        <p:sp>
          <p:nvSpPr>
            <p:cNvPr id="7" name="フリーフォーム 6"/>
            <p:cNvSpPr/>
            <p:nvPr/>
          </p:nvSpPr>
          <p:spPr>
            <a:xfrm>
              <a:off x="2050199" y="1749541"/>
              <a:ext cx="253549" cy="2111507"/>
            </a:xfrm>
            <a:custGeom>
              <a:avLst/>
              <a:gdLst>
                <a:gd name="connsiteX0" fmla="*/ 0 w 270510"/>
                <a:gd name="connsiteY0" fmla="*/ 2244090 h 2247900"/>
                <a:gd name="connsiteX1" fmla="*/ 270510 w 270510"/>
                <a:gd name="connsiteY1" fmla="*/ 2247900 h 2247900"/>
                <a:gd name="connsiteX2" fmla="*/ 270510 w 270510"/>
                <a:gd name="connsiteY2" fmla="*/ 0 h 2247900"/>
                <a:gd name="connsiteX3" fmla="*/ 220980 w 270510"/>
                <a:gd name="connsiteY3" fmla="*/ 396240 h 2247900"/>
                <a:gd name="connsiteX4" fmla="*/ 171450 w 270510"/>
                <a:gd name="connsiteY4" fmla="*/ 887730 h 2247900"/>
                <a:gd name="connsiteX5" fmla="*/ 129540 w 270510"/>
                <a:gd name="connsiteY5" fmla="*/ 1165860 h 2247900"/>
                <a:gd name="connsiteX6" fmla="*/ 91440 w 270510"/>
                <a:gd name="connsiteY6" fmla="*/ 1341120 h 2247900"/>
                <a:gd name="connsiteX7" fmla="*/ 45720 w 270510"/>
                <a:gd name="connsiteY7" fmla="*/ 1718310 h 2247900"/>
                <a:gd name="connsiteX8" fmla="*/ 11430 w 270510"/>
                <a:gd name="connsiteY8" fmla="*/ 2065020 h 2247900"/>
                <a:gd name="connsiteX9" fmla="*/ 0 w 270510"/>
                <a:gd name="connsiteY9" fmla="*/ 224409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510" h="2247900">
                  <a:moveTo>
                    <a:pt x="0" y="2244090"/>
                  </a:moveTo>
                  <a:lnTo>
                    <a:pt x="270510" y="2247900"/>
                  </a:lnTo>
                  <a:lnTo>
                    <a:pt x="270510" y="0"/>
                  </a:lnTo>
                  <a:lnTo>
                    <a:pt x="220980" y="396240"/>
                  </a:lnTo>
                  <a:lnTo>
                    <a:pt x="171450" y="887730"/>
                  </a:lnTo>
                  <a:lnTo>
                    <a:pt x="129540" y="1165860"/>
                  </a:lnTo>
                  <a:lnTo>
                    <a:pt x="91440" y="1341120"/>
                  </a:lnTo>
                  <a:lnTo>
                    <a:pt x="45720" y="1718310"/>
                  </a:lnTo>
                  <a:lnTo>
                    <a:pt x="11430" y="2065020"/>
                  </a:lnTo>
                  <a:lnTo>
                    <a:pt x="0" y="2244090"/>
                  </a:lnTo>
                  <a:close/>
                </a:path>
              </a:pathLst>
            </a:cu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Rectangle 5"/>
            <p:cNvSpPr>
              <a:spLocks/>
            </p:cNvSpPr>
            <p:nvPr/>
          </p:nvSpPr>
          <p:spPr bwMode="auto">
            <a:xfrm>
              <a:off x="2375756" y="1592796"/>
              <a:ext cx="12551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ヒラギノ角ゴ Pro W3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ヒラギノ角ゴ Pro W3" charset="0"/>
                </a:defRPr>
              </a:lvl9pPr>
            </a:lstStyle>
            <a:p>
              <a:pPr algn="ctr"/>
              <a:r>
                <a:rPr lang="en-US" altLang="ja-JP" sz="2000" i="1" dirty="0">
                  <a:ln w="18415" cmpd="sng">
                    <a:solidFill>
                      <a:schemeClr val="tx2">
                        <a:lumMod val="20000"/>
                        <a:lumOff val="80000"/>
                      </a:schemeClr>
                    </a:solidFill>
                    <a:prstDash val="solid"/>
                  </a:ln>
                  <a:noFill/>
                  <a:latin typeface="Helvetica" charset="0"/>
                  <a:ea typeface="ＭＳ Ｐゴシック" charset="-128"/>
                  <a:cs typeface="Helvetica" charset="0"/>
                  <a:sym typeface="Helvetica" charset="0"/>
                </a:rPr>
                <a:t>preliminary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16200000">
              <a:off x="1670365" y="1603892"/>
              <a:ext cx="51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M(</a:t>
              </a:r>
              <a:r>
                <a:rPr kumimoji="1" lang="en-US" altLang="ja-JP" sz="1000" dirty="0" err="1" smtClean="0">
                  <a:latin typeface="Symbol" panose="05050102010706020507" pitchFamily="18" charset="2"/>
                </a:rPr>
                <a:t>pS</a:t>
              </a:r>
              <a:r>
                <a:rPr kumimoji="1" lang="en-US" altLang="ja-JP" sz="1000" dirty="0" smtClean="0"/>
                <a:t>)</a:t>
              </a:r>
              <a:endParaRPr kumimoji="1" lang="ja-JP" altLang="en-US" sz="10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 rot="16200000">
              <a:off x="1909374" y="1627274"/>
              <a:ext cx="5309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/>
                <a:t>M(K</a:t>
              </a:r>
              <a:r>
                <a:rPr kumimoji="1" lang="en-US" altLang="ja-JP" sz="1000" baseline="30000" dirty="0" smtClean="0"/>
                <a:t>-</a:t>
              </a:r>
              <a:r>
                <a:rPr kumimoji="1" lang="en-US" altLang="ja-JP" sz="1000" dirty="0" smtClean="0"/>
                <a:t>p)</a:t>
              </a:r>
              <a:endParaRPr kumimoji="1" lang="ja-JP" altLang="en-US" sz="1000" dirty="0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3" b="9132"/>
          <a:stretch/>
        </p:blipFill>
        <p:spPr bwMode="auto">
          <a:xfrm>
            <a:off x="4628301" y="908540"/>
            <a:ext cx="4450149" cy="346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611560" y="908540"/>
            <a:ext cx="3521628" cy="3384556"/>
          </a:xfrm>
          <a:prstGeom prst="roundRect">
            <a:avLst>
              <a:gd name="adj" fmla="val 8779"/>
            </a:avLst>
          </a:prstGeom>
          <a:noFill/>
          <a:ln>
            <a:solidFill>
              <a:srgbClr val="0070C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1" name="Picture 3" descr="C:\Users\sakuma\Desktop\tmp4_ページ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/>
          <a:stretch/>
        </p:blipFill>
        <p:spPr bwMode="auto">
          <a:xfrm>
            <a:off x="4655160" y="4381925"/>
            <a:ext cx="4423290" cy="24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/>
                  <a:t>p </a:t>
                </a:r>
                <a:r>
                  <a:rPr lang="en-US" altLang="ja-JP" b="1" dirty="0" err="1" smtClean="0"/>
                  <a:t>n</a:t>
                </a:r>
                <a:r>
                  <a:rPr lang="en-US" altLang="ja-JP" b="1" baseline="-25000" dirty="0" err="1" smtClean="0"/>
                  <a:t>miss</a:t>
                </a:r>
                <a:r>
                  <a:rPr lang="en-US" altLang="ja-JP" b="1" dirty="0" smtClean="0"/>
                  <a:t> in </a:t>
                </a:r>
                <a:r>
                  <a:rPr lang="en-US" altLang="ja-JP" b="1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b="1" dirty="0" smtClean="0"/>
                  <a:t>(1405) Region 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7"/>
                <a:stretch>
                  <a:fillRect t="-10317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 rot="16200000">
            <a:off x="5565848" y="1191653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M(</a:t>
            </a:r>
            <a:r>
              <a:rPr kumimoji="1" lang="en-US" altLang="ja-JP" sz="12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200" dirty="0" err="1" smtClean="0"/>
              <a:t>p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5912067" y="1208011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M(K</a:t>
            </a:r>
            <a:r>
              <a:rPr kumimoji="1" lang="en-US" altLang="ja-JP" sz="1200" baseline="30000" dirty="0" smtClean="0"/>
              <a:t>-</a:t>
            </a:r>
            <a:r>
              <a:rPr kumimoji="1" lang="en-US" altLang="ja-JP" sz="1200" dirty="0" smtClean="0"/>
              <a:t>pp)</a:t>
            </a:r>
            <a:endParaRPr kumimoji="1"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912260" y="1088740"/>
                <a:ext cx="1670650" cy="4828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kumimoji="1" lang="en-US" altLang="ja-JP" sz="2400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1088740"/>
                <a:ext cx="1670650" cy="482824"/>
              </a:xfrm>
              <a:prstGeom prst="rect">
                <a:avLst/>
              </a:prstGeom>
              <a:blipFill rotWithShape="1">
                <a:blip r:embed="rId8"/>
                <a:stretch>
                  <a:fillRect l="-5839" t="-5063" r="-4745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 rot="16200000">
            <a:off x="1997769" y="5469669"/>
            <a:ext cx="150566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baseline="-25000" dirty="0" smtClean="0">
                <a:solidFill>
                  <a:schemeClr val="bg1"/>
                </a:solidFill>
              </a:rPr>
              <a:t>-miss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44" name="Rectangle 5"/>
          <p:cNvSpPr>
            <a:spLocks/>
          </p:cNvSpPr>
          <p:nvPr/>
        </p:nvSpPr>
        <p:spPr bwMode="auto">
          <a:xfrm rot="19417915">
            <a:off x="3048508" y="3979424"/>
            <a:ext cx="3385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5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4927" y="872716"/>
            <a:ext cx="2942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smtClean="0"/>
              <a:t>(1405) region is selected</a:t>
            </a:r>
          </a:p>
          <a:p>
            <a:pPr algn="ctr"/>
            <a:r>
              <a:rPr kumimoji="1" lang="en-US" altLang="ja-JP" sz="2000" b="1" dirty="0" smtClean="0"/>
              <a:t>[IM(</a:t>
            </a:r>
            <a:r>
              <a:rPr kumimoji="1" lang="en-US" altLang="ja-JP" sz="2000" b="1" dirty="0" err="1" smtClean="0"/>
              <a:t>n</a:t>
            </a:r>
            <a:r>
              <a:rPr kumimoji="1" lang="en-US" altLang="ja-JP" sz="20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000" b="1" baseline="30000" dirty="0" err="1" smtClean="0"/>
              <a:t>+</a:t>
            </a:r>
            <a:r>
              <a:rPr kumimoji="1" lang="en-US" altLang="ja-JP" sz="2000" b="1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)&lt;M(K</a:t>
            </a:r>
            <a:r>
              <a:rPr kumimoji="1" lang="en-US" altLang="ja-JP" sz="2000" b="1" baseline="30000" dirty="0" smtClean="0"/>
              <a:t>-</a:t>
            </a:r>
            <a:r>
              <a:rPr kumimoji="1" lang="en-US" altLang="ja-JP" sz="2000" b="1" dirty="0" smtClean="0"/>
              <a:t>p)]</a:t>
            </a:r>
            <a:endParaRPr kumimoji="1" lang="ja-JP" altLang="en-US" sz="2000" b="1" dirty="0"/>
          </a:p>
        </p:txBody>
      </p:sp>
      <p:sp>
        <p:nvSpPr>
          <p:cNvPr id="8" name="角丸四角形 7"/>
          <p:cNvSpPr/>
          <p:nvPr/>
        </p:nvSpPr>
        <p:spPr>
          <a:xfrm>
            <a:off x="179512" y="1005712"/>
            <a:ext cx="4392488" cy="3359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74248" y="1636638"/>
            <a:ext cx="1430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1400" i="1" dirty="0" smtClean="0">
                <a:solidFill>
                  <a:srgbClr val="00B0F0"/>
                </a:solidFill>
              </a:rPr>
              <a:t> No selection</a:t>
            </a:r>
          </a:p>
          <a:p>
            <a:r>
              <a:rPr lang="en-US" altLang="ja-JP" sz="1400" i="1" dirty="0" smtClean="0">
                <a:latin typeface="Symbol" panose="05050102010706020507" pitchFamily="18" charset="2"/>
              </a:rPr>
              <a:t>- L</a:t>
            </a:r>
            <a:r>
              <a:rPr lang="en-US" altLang="ja-JP" sz="1400" i="1" dirty="0" smtClean="0"/>
              <a:t>(1405) region</a:t>
            </a:r>
            <a:endParaRPr kumimoji="1" lang="ja-JP" altLang="en-US" sz="1400" i="1" dirty="0"/>
          </a:p>
        </p:txBody>
      </p:sp>
      <p:sp>
        <p:nvSpPr>
          <p:cNvPr id="36" name="円/楕円 35"/>
          <p:cNvSpPr/>
          <p:nvPr/>
        </p:nvSpPr>
        <p:spPr>
          <a:xfrm>
            <a:off x="755576" y="5697253"/>
            <a:ext cx="1377346" cy="64807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444639" y="2168860"/>
                <a:ext cx="1155253" cy="38517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b="1" dirty="0" smtClean="0">
                    <a:solidFill>
                      <a:schemeClr val="bg1"/>
                    </a:solidFill>
                  </a:rPr>
                  <a:t>)</a:t>
                </a:r>
                <a:endParaRPr kumimoji="1" lang="ja-JP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39" y="2168860"/>
                <a:ext cx="1155253" cy="385170"/>
              </a:xfrm>
              <a:prstGeom prst="rect">
                <a:avLst/>
              </a:prstGeom>
              <a:blipFill rotWithShape="1">
                <a:blip r:embed="rId9"/>
                <a:stretch>
                  <a:fillRect l="-4211" t="-3175" r="-4211" b="-253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4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/>
                  <a:t>) </a:t>
                </a:r>
                <a:r>
                  <a:rPr lang="en-US" altLang="ja-JP" b="1" dirty="0" smtClean="0"/>
                  <a:t>vs. </a:t>
                </a:r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en-US" altLang="ja-JP" b="1" dirty="0"/>
                  <a:t>)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 rotWithShape="1">
                <a:blip r:embed="rId2"/>
                <a:stretch>
                  <a:fillRect t="-7143" b="-325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コンテンツ プレースホルダ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/>
          <a:stretch/>
        </p:blipFill>
        <p:spPr>
          <a:xfrm>
            <a:off x="2214728" y="1774692"/>
            <a:ext cx="4714541" cy="421059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16200000">
            <a:off x="3251076" y="4825072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 smtClean="0"/>
              <a:t>p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639906" y="4810109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M(K</a:t>
            </a:r>
            <a:r>
              <a:rPr kumimoji="1" lang="en-US" altLang="ja-JP" sz="1000" baseline="30000" dirty="0" smtClean="0"/>
              <a:t>-</a:t>
            </a:r>
            <a:r>
              <a:rPr kumimoji="1" lang="en-US" altLang="ja-JP" sz="1000" dirty="0" smtClean="0"/>
              <a:t>pp)</a:t>
            </a:r>
            <a:endParaRPr kumimoji="1" lang="ja-JP" altLang="en-US" sz="1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03384" y="4080212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90883" y="3720172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M(K</a:t>
            </a:r>
            <a:r>
              <a:rPr kumimoji="1" lang="en-US" altLang="ja-JP" sz="1000" baseline="30000" dirty="0" smtClean="0"/>
              <a:t>-</a:t>
            </a:r>
            <a:r>
              <a:rPr kumimoji="1" lang="en-US" altLang="ja-JP" sz="1000" dirty="0" smtClean="0"/>
              <a:t>p)</a:t>
            </a:r>
            <a:endParaRPr kumimoji="1" lang="ja-JP" altLang="en-US" sz="1000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944119" y="4006940"/>
            <a:ext cx="39604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-5400000">
            <a:off x="4157954" y="4637010"/>
            <a:ext cx="39604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33531" y="377610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smtClean="0"/>
              <a:t>(1405)</a:t>
            </a:r>
            <a:endParaRPr kumimoji="1" lang="ja-JP" altLang="en-US" sz="2400" b="1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87312" y="4871048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QF</a:t>
            </a:r>
            <a:endParaRPr kumimoji="1" lang="ja-JP" altLang="en-US" sz="2400" b="1" baseline="-25000" dirty="0"/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3702098" y="2026720"/>
            <a:ext cx="2346066" cy="229971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048164" y="2026720"/>
            <a:ext cx="0" cy="229971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 rot="18960000">
            <a:off x="4057829" y="2668300"/>
            <a:ext cx="178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kinematical limit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H="1">
            <a:off x="3666094" y="4326433"/>
            <a:ext cx="238207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13375" y="872716"/>
            <a:ext cx="77470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 and QF are strongly correlated</a:t>
            </a:r>
          </a:p>
          <a:p>
            <a:pPr algn="ctr"/>
            <a:r>
              <a:rPr lang="en-US" altLang="ja-JP" sz="2400" dirty="0" smtClean="0"/>
              <a:t>= consistent with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+N quasi-free followed by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+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s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s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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*</a:t>
            </a:r>
            <a:r>
              <a:rPr lang="en-US" altLang="ja-JP" sz="2400" dirty="0" smtClean="0">
                <a:sym typeface="Wingdings" panose="05000000000000000000" pitchFamily="2" charset="2"/>
              </a:rPr>
              <a:t>p</a:t>
            </a:r>
            <a:endParaRPr kumimoji="1" lang="ja-JP" altLang="en-US" sz="2400" dirty="0"/>
          </a:p>
        </p:txBody>
      </p:sp>
      <p:sp>
        <p:nvSpPr>
          <p:cNvPr id="44" name="Rectangle 5"/>
          <p:cNvSpPr>
            <a:spLocks/>
          </p:cNvSpPr>
          <p:nvPr/>
        </p:nvSpPr>
        <p:spPr bwMode="auto">
          <a:xfrm>
            <a:off x="2785244" y="202672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7684" y="6231635"/>
            <a:ext cx="5693739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small phase-space of “K</a:t>
            </a:r>
            <a:r>
              <a:rPr lang="en-US" altLang="ja-JP" sz="28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800" b="1" dirty="0">
                <a:solidFill>
                  <a:schemeClr val="bg1"/>
                </a:solidFill>
              </a:rPr>
              <a:t>pp”</a:t>
            </a:r>
            <a:r>
              <a:rPr lang="en-US" altLang="ja-JP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8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b="1" dirty="0" err="1">
                <a:solidFill>
                  <a:schemeClr val="bg1"/>
                </a:solidFill>
                <a:sym typeface="Wingdings" panose="05000000000000000000" pitchFamily="2" charset="2"/>
              </a:rPr>
              <a:t>N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622763" y="3879988"/>
            <a:ext cx="517189" cy="517189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直線矢印コネクタ 7"/>
          <p:cNvCxnSpPr>
            <a:endCxn id="7" idx="1"/>
          </p:cNvCxnSpPr>
          <p:nvPr/>
        </p:nvCxnSpPr>
        <p:spPr>
          <a:xfrm flipV="1">
            <a:off x="2591780" y="4374873"/>
            <a:ext cx="1085913" cy="18567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8"/>
          <a:stretch/>
        </p:blipFill>
        <p:spPr bwMode="auto">
          <a:xfrm>
            <a:off x="6660232" y="4005064"/>
            <a:ext cx="2478486" cy="21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円/楕円 31"/>
          <p:cNvSpPr/>
          <p:nvPr/>
        </p:nvSpPr>
        <p:spPr>
          <a:xfrm>
            <a:off x="8423745" y="4473186"/>
            <a:ext cx="576064" cy="43204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48"/>
          <a:stretch/>
        </p:blipFill>
        <p:spPr bwMode="auto">
          <a:xfrm>
            <a:off x="-396552" y="1596512"/>
            <a:ext cx="2478486" cy="21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円/楕円 53"/>
          <p:cNvSpPr/>
          <p:nvPr/>
        </p:nvSpPr>
        <p:spPr>
          <a:xfrm>
            <a:off x="7443126" y="5157192"/>
            <a:ext cx="1377346" cy="64807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395536" y="2744925"/>
            <a:ext cx="1377346" cy="64807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8425259">
            <a:off x="3555389" y="3831942"/>
            <a:ext cx="616195" cy="59431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rgbClr val="002060"/>
                </a:solidFill>
              </a:rPr>
              <a:t>Bound Region</a:t>
            </a:r>
            <a:endParaRPr kumimoji="1" lang="ja-JP" alt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3" b="17"/>
          <a:stretch/>
        </p:blipFill>
        <p:spPr bwMode="auto">
          <a:xfrm>
            <a:off x="1113763" y="3741806"/>
            <a:ext cx="7789593" cy="31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0708"/>
            <a:ext cx="7465552" cy="28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線コネクタ 35"/>
          <p:cNvCxnSpPr/>
          <p:nvPr/>
        </p:nvCxnSpPr>
        <p:spPr>
          <a:xfrm>
            <a:off x="4211960" y="1052736"/>
            <a:ext cx="0" cy="543660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 rot="16200000">
            <a:off x="3667580" y="391763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M(K</a:t>
            </a:r>
            <a:r>
              <a:rPr kumimoji="1" lang="en-US" altLang="ja-JP" sz="1400" baseline="30000" dirty="0" smtClean="0"/>
              <a:t>-</a:t>
            </a:r>
            <a:r>
              <a:rPr kumimoji="1" lang="en-US" altLang="ja-JP" sz="1400" dirty="0" smtClean="0"/>
              <a:t>pp)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908428" y="3763544"/>
                <a:ext cx="1535036" cy="613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32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28" y="3763544"/>
                <a:ext cx="1535036" cy="6130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2184399" y="1052736"/>
                <a:ext cx="8034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altLang="ja-JP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399" y="1052736"/>
                <a:ext cx="80342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 rot="16200000">
            <a:off x="3056887" y="38999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M(</a:t>
            </a:r>
            <a:r>
              <a:rPr kumimoji="1" lang="en-US" altLang="ja-JP" sz="14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400" dirty="0" err="1" smtClean="0"/>
              <a:t>p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</a:t>
            </a:r>
            <a:r>
              <a:rPr lang="en-US" altLang="ja-JP" b="1" dirty="0"/>
              <a:t> </a:t>
            </a:r>
            <a:r>
              <a:rPr lang="en-US" altLang="ja-JP" b="1" dirty="0" smtClean="0"/>
              <a:t>vs. 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42" name="Rectangle 5"/>
          <p:cNvSpPr>
            <a:spLocks/>
          </p:cNvSpPr>
          <p:nvPr/>
        </p:nvSpPr>
        <p:spPr bwMode="auto">
          <a:xfrm>
            <a:off x="6222655" y="1903416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43" name="Rectangle 5"/>
          <p:cNvSpPr>
            <a:spLocks/>
          </p:cNvSpPr>
          <p:nvPr/>
        </p:nvSpPr>
        <p:spPr bwMode="auto">
          <a:xfrm>
            <a:off x="6300192" y="4834317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25574" y="4467477"/>
            <a:ext cx="1430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1400" i="1" dirty="0" smtClean="0">
                <a:solidFill>
                  <a:srgbClr val="00B0F0"/>
                </a:solidFill>
              </a:rPr>
              <a:t> all region</a:t>
            </a:r>
          </a:p>
          <a:p>
            <a:r>
              <a:rPr lang="en-US" altLang="ja-JP" sz="1400" i="1" dirty="0" smtClean="0">
                <a:latin typeface="Symbol" panose="05050102010706020507" pitchFamily="18" charset="2"/>
              </a:rPr>
              <a:t>- L</a:t>
            </a:r>
            <a:r>
              <a:rPr lang="en-US" altLang="ja-JP" sz="1400" i="1" dirty="0" smtClean="0"/>
              <a:t>(1405) region</a:t>
            </a:r>
            <a:endParaRPr kumimoji="1" lang="ja-JP" altLang="en-US" sz="14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1440" y="3672317"/>
            <a:ext cx="4883068" cy="584775"/>
          </a:xfrm>
          <a:prstGeom prst="rect">
            <a:avLst/>
          </a:prstGeom>
          <a:solidFill>
            <a:srgbClr val="FF0000">
              <a:alpha val="70000"/>
            </a:srgbClr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structure or not!?</a:t>
            </a:r>
            <a:endParaRPr kumimoji="1" lang="ja-JP" alt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4058072" y="1844824"/>
            <a:ext cx="801960" cy="18362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3995936" y="4257092"/>
            <a:ext cx="864096" cy="169218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 rot="16200000">
            <a:off x="1692805" y="1159624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M(</a:t>
            </a:r>
            <a:r>
              <a:rPr kumimoji="1" lang="en-US" altLang="ja-JP" sz="1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1400" dirty="0" err="1" smtClean="0"/>
              <a:t>p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2155527" y="1052736"/>
            <a:ext cx="0" cy="226825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3" b="-703"/>
          <a:stretch/>
        </p:blipFill>
        <p:spPr bwMode="auto">
          <a:xfrm>
            <a:off x="6686819" y="4581128"/>
            <a:ext cx="22281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Conclusion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8740"/>
                <a:ext cx="6732748" cy="57692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ja-JP" sz="3600" b="1" dirty="0" smtClean="0">
                    <a:sym typeface="Wingdings" panose="05000000000000000000" pitchFamily="2" charset="2"/>
                  </a:rPr>
                  <a:t>Structures around the K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pp threshold were found in 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3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He(K</a:t>
                </a:r>
                <a:r>
                  <a:rPr lang="en-US" altLang="ja-JP" sz="3600" b="1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,</a:t>
                </a:r>
                <a:r>
                  <a:rPr lang="en-US" altLang="ja-JP" sz="3600" b="1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3600" b="1" dirty="0" err="1" smtClean="0">
                    <a:sym typeface="Wingdings" panose="05000000000000000000" pitchFamily="2" charset="2"/>
                  </a:rPr>
                  <a:t>p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)n</a:t>
                </a:r>
                <a:endParaRPr lang="en-US" altLang="ja-JP" sz="3600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 smtClean="0"/>
                  <a:t>above M(K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pp): 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N quasi-free followed by </a:t>
                </a:r>
                <a:r>
                  <a:rPr lang="en-US" altLang="ja-JP" dirty="0" err="1" smtClean="0"/>
                  <a:t>K</a:t>
                </a:r>
                <a:r>
                  <a:rPr lang="en-US" altLang="ja-JP" baseline="30000" dirty="0" err="1" smtClean="0"/>
                  <a:t>-</a:t>
                </a:r>
                <a:r>
                  <a:rPr lang="en-US" altLang="ja-JP" dirty="0" err="1" smtClean="0"/>
                  <a:t>N</a:t>
                </a:r>
                <a:r>
                  <a:rPr lang="en-US" altLang="ja-JP" baseline="-25000" dirty="0" err="1" smtClean="0"/>
                  <a:t>s</a:t>
                </a:r>
                <a:r>
                  <a:rPr lang="en-US" altLang="ja-JP" dirty="0" err="1" smtClean="0"/>
                  <a:t>N</a:t>
                </a:r>
                <a:r>
                  <a:rPr lang="en-US" altLang="ja-JP" baseline="-25000" dirty="0" err="1" smtClean="0"/>
                  <a:t>s</a:t>
                </a:r>
                <a:r>
                  <a:rPr lang="en-US" altLang="ja-JP" dirty="0" err="1" smtClean="0">
                    <a:sym typeface="Wingdings" panose="05000000000000000000" pitchFamily="2" charset="2"/>
                  </a:rPr>
                  <a:t></a:t>
                </a:r>
                <a:r>
                  <a:rPr lang="en-US" altLang="ja-JP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dirty="0" err="1" smtClean="0">
                    <a:sym typeface="Wingdings" panose="05000000000000000000" pitchFamily="2" charset="2"/>
                  </a:rPr>
                  <a:t>p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below M(K</a:t>
                </a:r>
                <a:r>
                  <a:rPr lang="en-US" altLang="ja-JP" baseline="30000" dirty="0" smtClean="0"/>
                  <a:t>-</a:t>
                </a:r>
                <a:r>
                  <a:rPr lang="en-US" altLang="ja-JP" dirty="0" smtClean="0"/>
                  <a:t>pp): would be S=-1 di-baryon decaying to </a:t>
                </a:r>
                <a:r>
                  <a:rPr lang="en-US" altLang="ja-JP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dirty="0" err="1" smtClean="0"/>
                  <a:t>p</a:t>
                </a:r>
                <a:endParaRPr lang="en-US" altLang="ja-JP" dirty="0" smtClean="0"/>
              </a:p>
              <a:p>
                <a:pPr lvl="2"/>
                <a:r>
                  <a:rPr lang="en-US" altLang="ja-JP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dirty="0"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  <a:r>
                  <a:rPr lang="en-US" altLang="ja-JP" dirty="0">
                    <a:sym typeface="Wingdings" panose="05000000000000000000" pitchFamily="2" charset="2"/>
                  </a:rPr>
                  <a:t>(</a:t>
                </a:r>
                <a:r>
                  <a:rPr lang="en-US" altLang="ja-JP" dirty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dirty="0">
                    <a:sym typeface="Wingdings" panose="05000000000000000000" pitchFamily="2" charset="2"/>
                  </a:rPr>
                  <a:t>(1405)) &lt; </a:t>
                </a:r>
                <a:r>
                  <a:rPr lang="en-US" altLang="ja-JP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G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(measured “</a:t>
                </a:r>
                <a:r>
                  <a:rPr lang="en-US" altLang="ja-JP" dirty="0"/>
                  <a:t>di-baryon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”)</a:t>
                </a:r>
              </a:p>
              <a:p>
                <a:endParaRPr lang="en-US" altLang="ja-JP" b="1" dirty="0" smtClean="0">
                  <a:latin typeface="Symbol" panose="05050102010706020507" pitchFamily="18" charset="2"/>
                  <a:sym typeface="Wingdings" panose="05000000000000000000" pitchFamily="2" charset="2"/>
                </a:endParaRPr>
              </a:p>
              <a:p>
                <a:r>
                  <a:rPr lang="en-US" altLang="ja-JP" sz="3600" b="1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(1405) was clearly 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3600" b="1" dirty="0"/>
                  <a:t>p </a:t>
                </a:r>
                <a:r>
                  <a:rPr lang="en-US" altLang="ja-JP" sz="3600" b="1" dirty="0" err="1"/>
                  <a:t>n</a:t>
                </a:r>
                <a:r>
                  <a:rPr lang="en-US" altLang="ja-JP" sz="3600" b="1" baseline="-25000" dirty="0" err="1"/>
                  <a:t>miss</a:t>
                </a:r>
                <a:r>
                  <a:rPr lang="en-US" altLang="ja-JP" sz="3600" b="1" dirty="0"/>
                  <a:t> </a:t>
                </a:r>
                <a:r>
                  <a:rPr lang="en-US" altLang="ja-JP" sz="3600" b="1" dirty="0" smtClean="0"/>
                  <a:t>final state</a:t>
                </a:r>
                <a:endParaRPr lang="en-US" altLang="ja-JP" sz="3600" b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 smtClean="0">
                    <a:sym typeface="Wingdings" panose="05000000000000000000" pitchFamily="2" charset="2"/>
                  </a:rPr>
                  <a:t>Important hints of “K</a:t>
                </a:r>
                <a:r>
                  <a:rPr lang="en-US" altLang="ja-JP" baseline="30000" dirty="0" smtClean="0">
                    <a:sym typeface="Wingdings" panose="05000000000000000000" pitchFamily="2" charset="2"/>
                  </a:rPr>
                  <a:t>-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pp” production mechanism would be obtained</a:t>
                </a:r>
                <a:endParaRPr lang="ja-JP" altLang="en-US" dirty="0"/>
              </a:p>
              <a:p>
                <a:endParaRPr lang="en-US" altLang="ja-JP" sz="3600" b="1" dirty="0" smtClean="0">
                  <a:sym typeface="Wingdings" panose="05000000000000000000" pitchFamily="2" charset="2"/>
                </a:endParaRPr>
              </a:p>
              <a:p>
                <a:r>
                  <a:rPr lang="en-US" altLang="ja-JP" sz="3600" b="1" dirty="0" smtClean="0">
                    <a:sym typeface="Wingdings" panose="05000000000000000000" pitchFamily="2" charset="2"/>
                  </a:rPr>
                  <a:t>Weak structure below 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the K</a:t>
                </a:r>
                <a:r>
                  <a:rPr lang="en-US" altLang="ja-JP" sz="3600" b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pp threshold 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was seen in </a:t>
                </a:r>
                <a:r>
                  <a:rPr lang="en-US" altLang="ja-JP" sz="3600" b="1" baseline="30000" dirty="0">
                    <a:sym typeface="Wingdings" panose="05000000000000000000" pitchFamily="2" charset="2"/>
                  </a:rPr>
                  <a:t>3</a:t>
                </a:r>
                <a:r>
                  <a:rPr lang="en-US" altLang="ja-JP" sz="3600" b="1" dirty="0">
                    <a:sym typeface="Wingdings" panose="05000000000000000000" pitchFamily="2" charset="2"/>
                  </a:rPr>
                  <a:t>He(K</a:t>
                </a:r>
                <a:r>
                  <a:rPr lang="en-US" altLang="ja-JP" sz="3600" b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36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3600" b="1" dirty="0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3600" b="1" dirty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sz="3600" b="1" dirty="0" smtClean="0"/>
                  <a:t>p</a:t>
                </a:r>
                <a:r>
                  <a:rPr lang="en-US" altLang="ja-JP" sz="3600" b="1" dirty="0" smtClean="0">
                    <a:sym typeface="Wingdings" panose="05000000000000000000" pitchFamily="2" charset="2"/>
                  </a:rPr>
                  <a:t>)n</a:t>
                </a:r>
                <a:endParaRPr lang="en-US" altLang="ja-JP" sz="3600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dirty="0" smtClean="0">
                    <a:sym typeface="Wingdings" panose="05000000000000000000" pitchFamily="2" charset="2"/>
                  </a:rPr>
                  <a:t>Suppression of </a:t>
                </a:r>
                <a:r>
                  <a:rPr lang="en-US" altLang="ja-JP" dirty="0">
                    <a:sym typeface="Wingdings" panose="05000000000000000000" pitchFamily="2" charset="2"/>
                  </a:rPr>
                  <a:t>“K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dirty="0">
                    <a:sym typeface="Wingdings" panose="05000000000000000000" pitchFamily="2" charset="2"/>
                  </a:rPr>
                  <a:t>pp”  </a:t>
                </a:r>
                <a:r>
                  <a:rPr lang="en-US" altLang="ja-JP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pS</a:t>
                </a:r>
                <a:r>
                  <a:rPr lang="en-US" altLang="ja-JP" dirty="0" err="1">
                    <a:sym typeface="Wingdings" panose="05000000000000000000" pitchFamily="2" charset="2"/>
                  </a:rPr>
                  <a:t>N</a:t>
                </a:r>
                <a:r>
                  <a:rPr lang="en-US" altLang="ja-JP" dirty="0"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channel?</a:t>
                </a:r>
                <a:endParaRPr lang="en-US" altLang="ja-JP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r>
                  <a:rPr lang="en-US" altLang="ja-JP" dirty="0">
                    <a:sym typeface="Wingdings" panose="05000000000000000000" pitchFamily="2" charset="2"/>
                  </a:rPr>
                  <a:t>	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or</a:t>
                </a:r>
              </a:p>
              <a:p>
                <a:pPr lvl="1"/>
                <a:r>
                  <a:rPr lang="en-US" altLang="ja-JP" dirty="0" smtClean="0">
                    <a:sym typeface="Wingdings" panose="05000000000000000000" pitchFamily="2" charset="2"/>
                  </a:rPr>
                  <a:t>Limitation of </a:t>
                </a:r>
                <a:r>
                  <a:rPr lang="en-US" altLang="ja-JP" dirty="0">
                    <a:sym typeface="Wingdings" panose="05000000000000000000" pitchFamily="2" charset="2"/>
                  </a:rPr>
                  <a:t>detector acceptance / statistics?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8740"/>
                <a:ext cx="6732748" cy="5769260"/>
              </a:xfrm>
              <a:blipFill rotWithShape="1">
                <a:blip r:embed="rId3"/>
                <a:stretch>
                  <a:fillRect l="-1268" t="-1903" r="-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sakuma\Desktop\図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6" y="908720"/>
            <a:ext cx="2555776" cy="17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kuma\Desktop\図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55" y="2852794"/>
            <a:ext cx="1860376" cy="165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78808" y="6237312"/>
            <a:ext cx="67494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need further investigation of 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“K</a:t>
            </a:r>
            <a:r>
              <a:rPr lang="en-US" altLang="ja-JP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pp”  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pS</a:t>
            </a:r>
            <a:r>
              <a:rPr lang="en-US" altLang="ja-JP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874951" y="4653136"/>
            <a:ext cx="1128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1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915970" y="4876475"/>
                <a:ext cx="859081" cy="352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6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16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16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16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16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16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970" y="4876475"/>
                <a:ext cx="859081" cy="352725"/>
              </a:xfrm>
              <a:prstGeom prst="rect">
                <a:avLst/>
              </a:prstGeom>
              <a:blipFill rotWithShape="1"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7560332" y="1052736"/>
            <a:ext cx="0" cy="5256584"/>
          </a:xfrm>
          <a:prstGeom prst="line">
            <a:avLst/>
          </a:prstGeom>
          <a:ln w="952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333918" y="2636912"/>
            <a:ext cx="4487740" cy="2510070"/>
            <a:chOff x="-62115" y="2766646"/>
            <a:chExt cx="4883784" cy="27315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8349" y="2766646"/>
              <a:ext cx="3223320" cy="273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2115" y="2790092"/>
              <a:ext cx="1447375" cy="268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111" y="5196511"/>
            <a:ext cx="42675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256076" y="2040955"/>
            <a:ext cx="3547639" cy="3980333"/>
            <a:chOff x="5179412" y="2497410"/>
            <a:chExt cx="3718426" cy="41719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885" y="2497410"/>
              <a:ext cx="3457575" cy="417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179412" y="5013176"/>
              <a:ext cx="3718426" cy="8710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Meson properties </a:t>
              </a:r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would</a:t>
              </a:r>
            </a:p>
            <a:p>
              <a:pPr algn="ctr"/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change </a:t>
              </a:r>
              <a:r>
                <a:rPr lang="en-US" altLang="ja-JP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 nuclear </a:t>
              </a:r>
              <a:r>
                <a:rPr lang="en-US" altLang="ja-JP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media</a:t>
              </a:r>
              <a:endParaRPr kumimoji="1" lang="ja-JP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44108" y="5893531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0</a:t>
              </a:r>
              <a:endParaRPr kumimoji="1" lang="ja-JP" altLang="en-US" sz="14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492206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1</a:t>
              </a:r>
              <a:endParaRPr kumimoji="1" lang="ja-JP" altLang="en-US" sz="14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24328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/>
                <a:t>2</a:t>
              </a:r>
              <a:endParaRPr kumimoji="1" lang="ja-JP" altLang="en-US" sz="1400" b="1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460432" y="5877272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3</a:t>
              </a:r>
              <a:endParaRPr kumimoji="1" lang="ja-JP" altLang="en-US" sz="1400" b="1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532" y="944724"/>
            <a:ext cx="8388932" cy="1440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Bound states </a:t>
            </a:r>
            <a:r>
              <a:rPr lang="en-US" altLang="ja-JP" sz="2800" b="1" dirty="0"/>
              <a:t>of </a:t>
            </a:r>
            <a:r>
              <a:rPr lang="en-US" altLang="ja-JP" sz="2800" b="1" dirty="0" smtClean="0"/>
              <a:t>nucleus and anti-kaon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Predicted as a consequence of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attractive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in I=0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736503" y="6097508"/>
            <a:ext cx="7651921" cy="53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provide new insight of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low energy QCD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6304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 E15 Collaborations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908720"/>
            <a:ext cx="7416316" cy="5850041"/>
          </a:xfrm>
        </p:spPr>
      </p:pic>
    </p:spTree>
    <p:extLst>
      <p:ext uri="{BB962C8B-B14F-4D97-AF65-F5344CB8AC3E}">
        <p14:creationId xmlns:p14="http://schemas.microsoft.com/office/powerpoint/2010/main" val="8125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9617"/>
          <a:stretch/>
        </p:blipFill>
        <p:spPr>
          <a:xfrm>
            <a:off x="448554" y="3969059"/>
            <a:ext cx="3987135" cy="285792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r="10011"/>
          <a:stretch/>
        </p:blipFill>
        <p:spPr>
          <a:xfrm>
            <a:off x="4767756" y="3969060"/>
            <a:ext cx="3970999" cy="2857929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572000" y="908720"/>
            <a:ext cx="4284476" cy="2970075"/>
            <a:chOff x="83397" y="990748"/>
            <a:chExt cx="2817641" cy="26602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3" r="27617"/>
            <a:stretch/>
          </p:blipFill>
          <p:spPr bwMode="auto">
            <a:xfrm>
              <a:off x="83397" y="990748"/>
              <a:ext cx="2817641" cy="26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フリーフォーム 13"/>
            <p:cNvSpPr/>
            <p:nvPr/>
          </p:nvSpPr>
          <p:spPr>
            <a:xfrm>
              <a:off x="603447" y="2280672"/>
              <a:ext cx="1374163" cy="1048258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603447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14619" y="2881463"/>
              <a:ext cx="905057" cy="468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kumimoji="1" lang="en-US" altLang="ja-JP" sz="1400" b="1" dirty="0" smtClean="0">
                  <a:solidFill>
                    <a:srgbClr val="0070C0"/>
                  </a:solidFill>
                </a:rPr>
                <a:t>acceptance</a:t>
              </a:r>
              <a:endParaRPr kumimoji="1" lang="ja-JP" alt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>
                <a:latin typeface="Symbol" panose="05050102010706020507" pitchFamily="18" charset="2"/>
              </a:rPr>
              <a:t>L</a:t>
            </a:r>
            <a:r>
              <a:rPr lang="en-US" altLang="ja-JP" b="1" dirty="0" err="1"/>
              <a:t>p</a:t>
            </a:r>
            <a:r>
              <a:rPr lang="en-US" altLang="ja-JP" b="1" dirty="0"/>
              <a:t> </a:t>
            </a:r>
            <a:r>
              <a:rPr lang="en-US" altLang="ja-JP" b="1" dirty="0" smtClean="0"/>
              <a:t>vs. 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endParaRPr kumimoji="1" lang="ja-JP" altLang="en-US" b="1" dirty="0">
              <a:latin typeface="+mn-lt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6510701" y="944724"/>
            <a:ext cx="0" cy="557132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244408" y="4077072"/>
            <a:ext cx="0" cy="2483915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622975" y="5937004"/>
            <a:ext cx="1018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lang="en-US" altLang="ja-JP" sz="1400" b="1" dirty="0" smtClean="0">
                <a:solidFill>
                  <a:srgbClr val="0070C0"/>
                </a:solidFill>
              </a:rPr>
              <a:t>acceptance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8244408" y="980728"/>
            <a:ext cx="0" cy="2562136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24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5023792"/>
                <a:ext cx="1223412" cy="4828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altLang="ja-JP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83" y="2539885"/>
                <a:ext cx="647934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87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/>
          <p:cNvSpPr txBox="1"/>
          <p:nvPr/>
        </p:nvSpPr>
        <p:spPr>
          <a:xfrm rot="16200000">
            <a:off x="6028101" y="569234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5735352" y="573718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 smtClean="0"/>
              <a:t>p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57" name="コンテンツ プレースホルダー 10"/>
          <p:cNvSpPr txBox="1">
            <a:spLocks/>
          </p:cNvSpPr>
          <p:nvPr/>
        </p:nvSpPr>
        <p:spPr>
          <a:xfrm>
            <a:off x="-508" y="958863"/>
            <a:ext cx="5040560" cy="26501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acceptance is different between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altLang="ja-JP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ja-JP" sz="2400" dirty="0"/>
              <a:t>At </a:t>
            </a:r>
            <a:r>
              <a:rPr lang="en-US" altLang="ja-JP" sz="2400" dirty="0" smtClean="0"/>
              <a:t>cos</a:t>
            </a:r>
            <a:r>
              <a:rPr lang="en-US" altLang="ja-JP" sz="2400" dirty="0" smtClean="0">
                <a:latin typeface="Symbol" panose="05050102010706020507" pitchFamily="18" charset="2"/>
              </a:rPr>
              <a:t>q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/>
              <a:t>~1:</a:t>
            </a:r>
          </a:p>
          <a:p>
            <a:pPr lvl="2"/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:    flat acceptance</a:t>
            </a:r>
          </a:p>
          <a:p>
            <a:pPr lvl="2"/>
            <a:r>
              <a:rPr lang="en-US" altLang="ja-JP" dirty="0" err="1" smtClean="0">
                <a:latin typeface="Symbol" panose="05050102010706020507" pitchFamily="18" charset="2"/>
              </a:rPr>
              <a:t>pS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: limited </a:t>
            </a:r>
            <a:r>
              <a:rPr lang="en-US" altLang="ja-JP" dirty="0"/>
              <a:t>acceptance below </a:t>
            </a:r>
            <a:r>
              <a:rPr lang="en-US" altLang="ja-JP" dirty="0" smtClean="0"/>
              <a:t>the threshold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648532" y="306581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4644008" y="6021288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4" name="フリーフォーム 23"/>
          <p:cNvSpPr/>
          <p:nvPr/>
        </p:nvSpPr>
        <p:spPr>
          <a:xfrm>
            <a:off x="6277679" y="4041068"/>
            <a:ext cx="1570685" cy="2474984"/>
          </a:xfrm>
          <a:custGeom>
            <a:avLst/>
            <a:gdLst>
              <a:gd name="connsiteX0" fmla="*/ 171063 w 1579432"/>
              <a:gd name="connsiteY0" fmla="*/ 0 h 2112532"/>
              <a:gd name="connsiteX1" fmla="*/ 84295 w 1579432"/>
              <a:gd name="connsiteY1" fmla="*/ 186885 h 2112532"/>
              <a:gd name="connsiteX2" fmla="*/ 57597 w 1579432"/>
              <a:gd name="connsiteY2" fmla="*/ 293676 h 2112532"/>
              <a:gd name="connsiteX3" fmla="*/ 10876 w 1579432"/>
              <a:gd name="connsiteY3" fmla="*/ 427165 h 2112532"/>
              <a:gd name="connsiteX4" fmla="*/ 4202 w 1579432"/>
              <a:gd name="connsiteY4" fmla="*/ 594026 h 2112532"/>
              <a:gd name="connsiteX5" fmla="*/ 64272 w 1579432"/>
              <a:gd name="connsiteY5" fmla="*/ 740864 h 2112532"/>
              <a:gd name="connsiteX6" fmla="*/ 171063 w 1579432"/>
              <a:gd name="connsiteY6" fmla="*/ 907726 h 2112532"/>
              <a:gd name="connsiteX7" fmla="*/ 304552 w 1579432"/>
              <a:gd name="connsiteY7" fmla="*/ 1027866 h 2112532"/>
              <a:gd name="connsiteX8" fmla="*/ 471413 w 1579432"/>
              <a:gd name="connsiteY8" fmla="*/ 1181378 h 2112532"/>
              <a:gd name="connsiteX9" fmla="*/ 818485 w 1579432"/>
              <a:gd name="connsiteY9" fmla="*/ 1261472 h 2112532"/>
              <a:gd name="connsiteX10" fmla="*/ 992021 w 1579432"/>
              <a:gd name="connsiteY10" fmla="*/ 1341565 h 2112532"/>
              <a:gd name="connsiteX11" fmla="*/ 1218952 w 1579432"/>
              <a:gd name="connsiteY11" fmla="*/ 1461705 h 2112532"/>
              <a:gd name="connsiteX12" fmla="*/ 1339092 w 1579432"/>
              <a:gd name="connsiteY12" fmla="*/ 1548473 h 2112532"/>
              <a:gd name="connsiteX13" fmla="*/ 1459232 w 1579432"/>
              <a:gd name="connsiteY13" fmla="*/ 1688637 h 2112532"/>
              <a:gd name="connsiteX14" fmla="*/ 1505953 w 1579432"/>
              <a:gd name="connsiteY14" fmla="*/ 1782079 h 2112532"/>
              <a:gd name="connsiteX15" fmla="*/ 1546000 w 1579432"/>
              <a:gd name="connsiteY15" fmla="*/ 1875521 h 2112532"/>
              <a:gd name="connsiteX16" fmla="*/ 1559349 w 1579432"/>
              <a:gd name="connsiteY16" fmla="*/ 1975638 h 2112532"/>
              <a:gd name="connsiteX17" fmla="*/ 1579372 w 1579432"/>
              <a:gd name="connsiteY17" fmla="*/ 2109127 h 2112532"/>
              <a:gd name="connsiteX18" fmla="*/ 1566024 w 1579432"/>
              <a:gd name="connsiteY18" fmla="*/ 2075755 h 21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79432" h="2112532">
                <a:moveTo>
                  <a:pt x="171063" y="0"/>
                </a:moveTo>
                <a:cubicBezTo>
                  <a:pt x="137134" y="68969"/>
                  <a:pt x="103206" y="137939"/>
                  <a:pt x="84295" y="186885"/>
                </a:cubicBezTo>
                <a:cubicBezTo>
                  <a:pt x="65384" y="235831"/>
                  <a:pt x="69833" y="253629"/>
                  <a:pt x="57597" y="293676"/>
                </a:cubicBezTo>
                <a:cubicBezTo>
                  <a:pt x="45361" y="333723"/>
                  <a:pt x="19775" y="377107"/>
                  <a:pt x="10876" y="427165"/>
                </a:cubicBezTo>
                <a:cubicBezTo>
                  <a:pt x="1977" y="477223"/>
                  <a:pt x="-4697" y="541743"/>
                  <a:pt x="4202" y="594026"/>
                </a:cubicBezTo>
                <a:cubicBezTo>
                  <a:pt x="13101" y="646309"/>
                  <a:pt x="36462" y="688581"/>
                  <a:pt x="64272" y="740864"/>
                </a:cubicBezTo>
                <a:cubicBezTo>
                  <a:pt x="92082" y="793147"/>
                  <a:pt x="131016" y="859892"/>
                  <a:pt x="171063" y="907726"/>
                </a:cubicBezTo>
                <a:cubicBezTo>
                  <a:pt x="211110" y="955560"/>
                  <a:pt x="304552" y="1027866"/>
                  <a:pt x="304552" y="1027866"/>
                </a:cubicBezTo>
                <a:cubicBezTo>
                  <a:pt x="354610" y="1073475"/>
                  <a:pt x="385758" y="1142444"/>
                  <a:pt x="471413" y="1181378"/>
                </a:cubicBezTo>
                <a:cubicBezTo>
                  <a:pt x="557068" y="1220312"/>
                  <a:pt x="731717" y="1234774"/>
                  <a:pt x="818485" y="1261472"/>
                </a:cubicBezTo>
                <a:cubicBezTo>
                  <a:pt x="905253" y="1288170"/>
                  <a:pt x="925277" y="1308193"/>
                  <a:pt x="992021" y="1341565"/>
                </a:cubicBezTo>
                <a:cubicBezTo>
                  <a:pt x="1058766" y="1374937"/>
                  <a:pt x="1161107" y="1427220"/>
                  <a:pt x="1218952" y="1461705"/>
                </a:cubicBezTo>
                <a:cubicBezTo>
                  <a:pt x="1276797" y="1496190"/>
                  <a:pt x="1299045" y="1510651"/>
                  <a:pt x="1339092" y="1548473"/>
                </a:cubicBezTo>
                <a:cubicBezTo>
                  <a:pt x="1379139" y="1586295"/>
                  <a:pt x="1431422" y="1649703"/>
                  <a:pt x="1459232" y="1688637"/>
                </a:cubicBezTo>
                <a:cubicBezTo>
                  <a:pt x="1487042" y="1727571"/>
                  <a:pt x="1491492" y="1750932"/>
                  <a:pt x="1505953" y="1782079"/>
                </a:cubicBezTo>
                <a:cubicBezTo>
                  <a:pt x="1520414" y="1813226"/>
                  <a:pt x="1537101" y="1843261"/>
                  <a:pt x="1546000" y="1875521"/>
                </a:cubicBezTo>
                <a:cubicBezTo>
                  <a:pt x="1554899" y="1907781"/>
                  <a:pt x="1553787" y="1936704"/>
                  <a:pt x="1559349" y="1975638"/>
                </a:cubicBezTo>
                <a:cubicBezTo>
                  <a:pt x="1564911" y="2014572"/>
                  <a:pt x="1578260" y="2092441"/>
                  <a:pt x="1579372" y="2109127"/>
                </a:cubicBezTo>
                <a:cubicBezTo>
                  <a:pt x="1580484" y="2125813"/>
                  <a:pt x="1566024" y="2075755"/>
                  <a:pt x="1566024" y="2075755"/>
                </a:cubicBezTo>
              </a:path>
            </a:pathLst>
          </a:cu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altLang="ja-JP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-PS MC</a:t>
                </a:r>
              </a:p>
              <a:p>
                <a:pPr algn="ctr"/>
                <a:r>
                  <a:rPr lang="en-US" altLang="ja-JP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w/ detector acceptance</a:t>
                </a:r>
                <a:endParaRPr lang="ja-JP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78" y="5769260"/>
                <a:ext cx="2593146" cy="759823"/>
              </a:xfrm>
              <a:prstGeom prst="rect">
                <a:avLst/>
              </a:prstGeom>
              <a:blipFill rotWithShape="1">
                <a:blip r:embed="rId7"/>
                <a:stretch>
                  <a:fillRect l="-3529" t="-4000" r="-4471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角丸四角形 26"/>
          <p:cNvSpPr/>
          <p:nvPr/>
        </p:nvSpPr>
        <p:spPr>
          <a:xfrm>
            <a:off x="287524" y="3878794"/>
            <a:ext cx="4392488" cy="2990511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707621" y="5368308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M(K</a:t>
            </a:r>
            <a:r>
              <a:rPr kumimoji="1" lang="en-US" altLang="ja-JP" sz="1200" b="1" baseline="30000" dirty="0" smtClean="0"/>
              <a:t>-</a:t>
            </a:r>
            <a:r>
              <a:rPr kumimoji="1" lang="en-US" altLang="ja-JP" sz="1200" b="1" dirty="0" smtClean="0"/>
              <a:t>pp)</a:t>
            </a:r>
            <a:endParaRPr kumimoji="1" lang="ja-JP" altLang="en-US" sz="1200" b="1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1456682" y="5370198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M(</a:t>
            </a:r>
            <a:r>
              <a:rPr kumimoji="1" lang="en-US" altLang="ja-JP" sz="1000" dirty="0" err="1" smtClean="0">
                <a:latin typeface="Symbol" panose="05050102010706020507" pitchFamily="18" charset="2"/>
              </a:rPr>
              <a:t>pS</a:t>
            </a:r>
            <a:r>
              <a:rPr kumimoji="1" lang="en-US" altLang="ja-JP" sz="1000" dirty="0" err="1" smtClean="0"/>
              <a:t>p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25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" b="11066"/>
          <a:stretch/>
        </p:blipFill>
        <p:spPr>
          <a:xfrm>
            <a:off x="3168352" y="728700"/>
            <a:ext cx="5292080" cy="2943434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8FBF-3401-44D9-9E5C-F478F6FEB00A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6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b="3658"/>
          <a:stretch/>
        </p:blipFill>
        <p:spPr>
          <a:xfrm>
            <a:off x="3131840" y="3645024"/>
            <a:ext cx="5328000" cy="3225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153088" y="5012191"/>
                <a:ext cx="1535036" cy="613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1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ja-JP" sz="3200" b="1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320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r>
                        <a:rPr lang="en-US" altLang="ja-JP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088" y="5012191"/>
                <a:ext cx="1535036" cy="6130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465571" y="1948362"/>
                <a:ext cx="8034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𝚲</m:t>
                      </m:r>
                      <m:r>
                        <a:rPr lang="en-US" altLang="ja-JP" sz="32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71" y="1948362"/>
                <a:ext cx="80342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Acceptance of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Bound-State</a:t>
            </a:r>
            <a:endParaRPr kumimoji="1" lang="ja-JP" altLang="en-US" b="1" dirty="0"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7"/>
          <a:stretch/>
        </p:blipFill>
        <p:spPr bwMode="auto">
          <a:xfrm>
            <a:off x="-503" y="872716"/>
            <a:ext cx="3132344" cy="28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4"/>
          <a:stretch/>
        </p:blipFill>
        <p:spPr bwMode="auto">
          <a:xfrm>
            <a:off x="-9109" y="3765040"/>
            <a:ext cx="3140950" cy="28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923928" y="6192016"/>
            <a:ext cx="138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err="1" smtClean="0"/>
              <a:t>T.Hashimoto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3413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6" y="764704"/>
            <a:ext cx="5065858" cy="48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431540" y="5625499"/>
            <a:ext cx="4788531" cy="11594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Present Status of </a:t>
            </a:r>
            <a:r>
              <a:rPr kumimoji="1" lang="en-US" altLang="ja-JP" b="1" dirty="0" err="1" smtClean="0"/>
              <a:t>K</a:t>
            </a:r>
            <a:r>
              <a:rPr kumimoji="1" lang="en-US" altLang="ja-JP" b="1" baseline="30000" dirty="0" err="1" smtClean="0"/>
              <a:t>bar</a:t>
            </a:r>
            <a:r>
              <a:rPr kumimoji="1" lang="en-US" altLang="ja-JP" b="1" dirty="0" err="1" smtClean="0"/>
              <a:t>NN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004048" y="1124744"/>
            <a:ext cx="4320480" cy="558062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 smtClean="0"/>
              <a:t>Binding energy</a:t>
            </a:r>
          </a:p>
          <a:p>
            <a:pPr lvl="1"/>
            <a:r>
              <a:rPr lang="en-US" altLang="ja-JP" dirty="0" smtClean="0"/>
              <a:t>Chiral:</a:t>
            </a:r>
          </a:p>
          <a:p>
            <a:pPr marL="457200" lvl="1" indent="0">
              <a:buNone/>
            </a:pP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20MeV</a:t>
            </a:r>
          </a:p>
          <a:p>
            <a:pPr lvl="1"/>
            <a:r>
              <a:rPr lang="en-US" altLang="ja-JP" dirty="0" smtClean="0"/>
              <a:t>Phenomenological</a:t>
            </a:r>
            <a:r>
              <a:rPr kumimoji="1" lang="en-US" altLang="ja-JP" dirty="0" smtClean="0"/>
              <a:t>: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	</a:t>
            </a:r>
            <a:r>
              <a:rPr kumimoji="1"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40-80MeV</a:t>
            </a:r>
          </a:p>
          <a:p>
            <a:pPr lvl="1"/>
            <a:r>
              <a:rPr kumimoji="1" lang="en-US" altLang="ja-JP" dirty="0" smtClean="0"/>
              <a:t>FINUDA/DISTO/E27</a:t>
            </a:r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kumimoji="1" lang="en-US" altLang="ja-JP" dirty="0" smtClean="0"/>
              <a:t> </a:t>
            </a:r>
            <a:r>
              <a:rPr kumimoji="1" lang="en-US" altLang="ja-JP" sz="1900" b="1" i="1" dirty="0" smtClean="0">
                <a:solidFill>
                  <a:srgbClr val="FF0000"/>
                </a:solidFill>
              </a:rPr>
              <a:t>(if </a:t>
            </a:r>
            <a:r>
              <a:rPr kumimoji="1" lang="en-US" altLang="ja-JP" sz="1900" b="1" i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1900" b="1" i="1" baseline="30000" dirty="0" err="1" smtClean="0">
                <a:solidFill>
                  <a:srgbClr val="FF0000"/>
                </a:solidFill>
              </a:rPr>
              <a:t>bar</a:t>
            </a:r>
            <a:r>
              <a:rPr kumimoji="1" lang="en-US" altLang="ja-JP" sz="1900" b="1" i="1" dirty="0" err="1" smtClean="0">
                <a:solidFill>
                  <a:srgbClr val="FF0000"/>
                </a:solidFill>
              </a:rPr>
              <a:t>NN</a:t>
            </a:r>
            <a:r>
              <a:rPr kumimoji="1" lang="en-US" altLang="ja-JP" sz="1900" b="1" i="1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dirty="0" smtClean="0"/>
              <a:t>: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/>
              <a:t>	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B.E. ~ 100MeV</a:t>
            </a:r>
          </a:p>
          <a:p>
            <a:r>
              <a:rPr kumimoji="1" lang="en-US" altLang="ja-JP" b="1" dirty="0" smtClean="0"/>
              <a:t>Width</a:t>
            </a:r>
          </a:p>
          <a:p>
            <a:pPr lvl="1"/>
            <a:r>
              <a:rPr kumimoji="1" lang="en-US" altLang="ja-JP" dirty="0" smtClean="0"/>
              <a:t>almost agreement in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~40-100MeV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ja-JP" dirty="0" err="1" smtClean="0"/>
              <a:t>Theor</a:t>
            </a:r>
            <a:r>
              <a:rPr lang="en-US" altLang="ja-JP" dirty="0" smtClean="0"/>
              <a:t>.: </a:t>
            </a:r>
            <a:r>
              <a:rPr lang="en-US" altLang="ja-JP" dirty="0" err="1" smtClean="0"/>
              <a:t>mesonic</a:t>
            </a:r>
            <a:r>
              <a:rPr lang="en-US" altLang="ja-JP" dirty="0" smtClean="0"/>
              <a:t> decay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Exp.: non-</a:t>
            </a:r>
            <a:r>
              <a:rPr kumimoji="1" lang="en-US" altLang="ja-JP" dirty="0" err="1" smtClean="0"/>
              <a:t>mesonic</a:t>
            </a:r>
            <a:r>
              <a:rPr kumimoji="1" lang="en-US" altLang="ja-JP" dirty="0" smtClean="0"/>
              <a:t> decay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99592" y="3267644"/>
            <a:ext cx="864096" cy="1241476"/>
          </a:xfrm>
          <a:prstGeom prst="round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015716" y="2645296"/>
            <a:ext cx="2016224" cy="1755812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5312" y="4509120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  <a:endParaRPr kumimoji="1" lang="ja-JP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1720" y="4401108"/>
            <a:ext cx="1953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</a:t>
            </a:r>
            <a:endParaRPr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5697379"/>
            <a:ext cx="442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Upper limits were also obtained: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LEPS@SPring8 [</a:t>
            </a:r>
            <a:r>
              <a:rPr lang="en-US" altLang="ja-JP" sz="2000" b="1" dirty="0">
                <a:solidFill>
                  <a:schemeClr val="bg1"/>
                </a:solidFill>
              </a:rPr>
              <a:t>Inclusive d(</a:t>
            </a:r>
            <a:r>
              <a:rPr lang="en-US" altLang="ja-JP" sz="2000" b="1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b="1" dirty="0">
                <a:solidFill>
                  <a:schemeClr val="bg1"/>
                </a:solidFill>
              </a:rPr>
              <a:t>, </a:t>
            </a:r>
            <a:r>
              <a:rPr lang="en-US" altLang="ja-JP" sz="2000" b="1" dirty="0" err="1">
                <a:solidFill>
                  <a:schemeClr val="bg1"/>
                </a:solidFill>
              </a:rPr>
              <a:t>K</a:t>
            </a:r>
            <a:r>
              <a:rPr lang="en-US" altLang="ja-JP" sz="2000" b="1" baseline="30000" dirty="0" err="1">
                <a:solidFill>
                  <a:schemeClr val="bg1"/>
                </a:solidFill>
              </a:rPr>
              <a:t>+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b="1" baseline="30000" dirty="0">
                <a:solidFill>
                  <a:schemeClr val="bg1"/>
                </a:solidFill>
              </a:rPr>
              <a:t>-</a:t>
            </a:r>
            <a:r>
              <a:rPr lang="en-US" altLang="ja-JP" sz="2000" b="1" dirty="0">
                <a:solidFill>
                  <a:schemeClr val="bg1"/>
                </a:solidFill>
              </a:rPr>
              <a:t>)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HADES@GSI [</a:t>
            </a:r>
            <a:r>
              <a:rPr lang="en-US" altLang="ja-JP" sz="2000" b="1" dirty="0">
                <a:solidFill>
                  <a:schemeClr val="bg1"/>
                </a:solidFill>
              </a:rPr>
              <a:t>Exclusive </a:t>
            </a:r>
            <a:r>
              <a:rPr lang="en-US" altLang="ja-JP" sz="2000" b="1" dirty="0" err="1">
                <a:solidFill>
                  <a:schemeClr val="bg1"/>
                </a:solidFill>
              </a:rPr>
              <a:t>pp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p</a:t>
            </a:r>
            <a:r>
              <a:rPr lang="en-US" altLang="ja-JP" sz="2000" b="1" dirty="0" err="1">
                <a:solidFill>
                  <a:schemeClr val="bg1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</a:t>
            </a:r>
            <a:r>
              <a:rPr lang="en-US" altLang="ja-JP" sz="2000" b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+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]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91580" y="2006180"/>
            <a:ext cx="996388" cy="124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C:\Users\sakuma\Desktop\図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1" y="1340768"/>
            <a:ext cx="1860484" cy="9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9512" y="1016732"/>
            <a:ext cx="8872580" cy="1221639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3</a:t>
            </a:r>
            <a:r>
              <a:rPr lang="en-US" altLang="ja-JP" dirty="0" smtClean="0"/>
              <a:t>He(</a:t>
            </a:r>
            <a:r>
              <a:rPr lang="en-US" altLang="ja-JP" i="1" dirty="0" smtClean="0"/>
              <a:t>in-flight</a:t>
            </a:r>
            <a:r>
              <a:rPr lang="en-US" altLang="ja-JP" dirty="0" smtClean="0"/>
              <a:t> </a:t>
            </a:r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/>
              <a:t>,n) </a:t>
            </a:r>
            <a:r>
              <a:rPr lang="en-US" altLang="ja-JP" dirty="0" smtClean="0"/>
              <a:t>reaction @ 1.0 GeV/c</a:t>
            </a:r>
            <a:endParaRPr lang="ja-JP" altLang="en-US" dirty="0"/>
          </a:p>
          <a:p>
            <a:pPr lvl="1"/>
            <a:r>
              <a:rPr lang="en-US" altLang="ja-JP" sz="2400" dirty="0" smtClean="0"/>
              <a:t>2NA processes and Y decays can be discriminated </a:t>
            </a:r>
            <a:r>
              <a:rPr lang="en-US" altLang="ja-JP" sz="2400" dirty="0" err="1" smtClean="0"/>
              <a:t>kinematically</a:t>
            </a:r>
            <a:endParaRPr kumimoji="1" lang="en-US" altLang="ja-JP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2230327"/>
            <a:ext cx="8891629" cy="398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1031993">
            <a:off x="5429555" y="3474425"/>
            <a:ext cx="3680688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semi-inclusive 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</a:t>
            </a: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T. Hashimoto et al., PTEP (2015) 061D01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da-DK" altLang="ja-JP" sz="1600" b="1" i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031993">
            <a:off x="5448978" y="5416706"/>
            <a:ext cx="3657155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(K</a:t>
            </a:r>
            <a:r>
              <a:rPr lang="en-US" altLang="ja-JP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endParaRPr lang="en-US" altLang="ja-JP" sz="28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altLang="ja-JP" sz="1600" b="1" i="1" dirty="0">
                <a:solidFill>
                  <a:schemeClr val="bg1"/>
                </a:solidFill>
              </a:rPr>
              <a:t>Y. Sada et al., PTEP (2016) 051D01</a:t>
            </a:r>
            <a:r>
              <a:rPr lang="da-DK" altLang="ja-JP" sz="1600" b="1" i="1" dirty="0" smtClean="0">
                <a:solidFill>
                  <a:schemeClr val="bg1"/>
                </a:solidFill>
              </a:rPr>
              <a:t>.</a:t>
            </a:r>
            <a:endParaRPr lang="ja-JP" altLang="en-US" sz="1600" i="1" dirty="0">
              <a:solidFill>
                <a:schemeClr val="bg1"/>
              </a:solidFill>
            </a:endParaRPr>
          </a:p>
        </p:txBody>
      </p:sp>
      <p:sp>
        <p:nvSpPr>
          <p:cNvPr id="4" name="AutoShape 4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8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10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12" descr="「ニコちゃんマーク」の画像検索結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33" name="Picture 13" descr="C:\Users\sakuma\Desktop\ダウンロー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6" y="1599964"/>
            <a:ext cx="441509" cy="4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 </a:t>
            </a:r>
            <a:r>
              <a:rPr kumimoji="1" lang="en-US" altLang="ja-JP" b="1" smtClean="0"/>
              <a:t>for E15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638" y="3480930"/>
            <a:ext cx="3465846" cy="30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3645024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008" y="645385"/>
            <a:ext cx="4690484" cy="33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Outline of the Talk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516" y="1160748"/>
            <a:ext cx="477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seach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4041068"/>
            <a:ext cx="493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seach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9812" y="1599183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kumimoji="1"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mesonic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23294" y="4492280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esonic</a:t>
            </a:r>
            <a:r>
              <a:rPr kumimoji="1"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channel</a:t>
            </a:r>
            <a:endParaRPr kumimoji="1"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7504" y="3816424"/>
            <a:ext cx="8820980" cy="30329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172718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sz="6600" b="1" dirty="0"/>
              <a:t>Exclusive </a:t>
            </a:r>
            <a:r>
              <a:rPr lang="en-US" altLang="ja-JP" sz="6600" b="1" baseline="30000" dirty="0"/>
              <a:t>3</a:t>
            </a:r>
            <a:r>
              <a:rPr lang="en-US" altLang="ja-JP" sz="6600" b="1" dirty="0"/>
              <a:t>He(K</a:t>
            </a:r>
            <a:r>
              <a:rPr lang="en-US" altLang="ja-JP" sz="6600" b="1" baseline="30000" dirty="0"/>
              <a:t>-</a:t>
            </a:r>
            <a:r>
              <a:rPr lang="en-US" altLang="ja-JP" sz="6600" b="1" dirty="0"/>
              <a:t>,</a:t>
            </a:r>
            <a:r>
              <a:rPr lang="en-US" altLang="ja-JP" sz="66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66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6600" b="1" dirty="0" smtClean="0"/>
              <a:t>)n</a:t>
            </a:r>
            <a:br>
              <a:rPr lang="en-US" altLang="ja-JP" sz="6600" b="1" dirty="0" smtClean="0"/>
            </a:br>
            <a:r>
              <a:rPr lang="en-US" altLang="ja-JP" sz="6600" b="1" dirty="0" smtClean="0"/>
              <a:t>in E15-2</a:t>
            </a:r>
            <a:r>
              <a:rPr lang="en-US" altLang="ja-JP" sz="6600" b="1" baseline="30000" dirty="0" smtClean="0"/>
              <a:t>nd</a:t>
            </a:r>
            <a:endParaRPr kumimoji="1" lang="ja-JP" altLang="en-US" sz="4800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10335" y="6561348"/>
            <a:ext cx="3534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* dedicated trigger was introduced for (K</a:t>
            </a:r>
            <a:r>
              <a:rPr kumimoji="1" lang="en-US" altLang="ja-JP" sz="1400" baseline="30000" dirty="0" smtClean="0"/>
              <a:t>-</a:t>
            </a:r>
            <a:r>
              <a:rPr kumimoji="1" lang="en-US" altLang="ja-JP" sz="1400" dirty="0" smtClean="0"/>
              <a:t>,</a:t>
            </a:r>
            <a:r>
              <a:rPr kumimoji="1" lang="en-US" altLang="ja-JP" sz="1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1400" dirty="0" err="1" smtClean="0"/>
              <a:t>p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6490"/>
            <a:ext cx="4016566" cy="30208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61266"/>
            <a:ext cx="3940919" cy="2651309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1943708" y="4005064"/>
            <a:ext cx="0" cy="208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706830" y="2839569"/>
            <a:ext cx="1136978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E15</a:t>
            </a:r>
            <a:r>
              <a:rPr kumimoji="1" lang="en-US" altLang="ja-JP" sz="3200" b="1" baseline="30000" dirty="0" smtClean="0">
                <a:solidFill>
                  <a:srgbClr val="002060"/>
                </a:solidFill>
              </a:rPr>
              <a:t>1st</a:t>
            </a:r>
            <a:endParaRPr kumimoji="1" lang="ja-JP" altLang="en-US" sz="3200" b="1" baseline="30000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72200" y="2856410"/>
            <a:ext cx="1229824" cy="58477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E15</a:t>
            </a:r>
            <a:r>
              <a:rPr kumimoji="1" lang="en-US" altLang="ja-JP" sz="3200" b="1" baseline="30000" dirty="0" smtClean="0">
                <a:solidFill>
                  <a:schemeClr val="bg1"/>
                </a:solidFill>
              </a:rPr>
              <a:t>2nd</a:t>
            </a:r>
            <a:endParaRPr kumimoji="1" lang="ja-JP" alt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79812" y="2901125"/>
            <a:ext cx="3340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400" b="1" i="1" dirty="0">
                <a:solidFill>
                  <a:srgbClr val="002060"/>
                </a:solidFill>
              </a:rPr>
              <a:t>~30 times 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more </a:t>
            </a:r>
            <a:r>
              <a:rPr lang="en-US" altLang="ja-JP" sz="2400" b="1" i="1" dirty="0">
                <a:solidFill>
                  <a:srgbClr val="002060"/>
                </a:solidFill>
              </a:rPr>
              <a:t>data</a:t>
            </a:r>
            <a:r>
              <a:rPr lang="en-US" altLang="ja-JP" sz="2400" b="1" i="1" baseline="30000" dirty="0" smtClean="0">
                <a:solidFill>
                  <a:srgbClr val="002060"/>
                </a:solidFill>
              </a:rPr>
              <a:t>*</a:t>
            </a:r>
            <a:endParaRPr lang="ja-JP" altLang="en-US" sz="2400" b="1" i="1" baseline="30000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23728" y="2149696"/>
            <a:ext cx="4950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T.Yamaga’s</a:t>
            </a:r>
            <a:r>
              <a:rPr kumimoji="1" lang="en-US" altLang="ja-JP" sz="2800" b="1" dirty="0" smtClean="0"/>
              <a:t> </a:t>
            </a:r>
            <a:r>
              <a:rPr kumimoji="1" lang="en-US" altLang="ja-JP" sz="2800" b="1" dirty="0" err="1" smtClean="0"/>
              <a:t>Ph.D</a:t>
            </a:r>
            <a:r>
              <a:rPr kumimoji="1" lang="en-US" altLang="ja-JP" sz="2800" b="1" dirty="0" smtClean="0"/>
              <a:t> work (Osaka-U)</a:t>
            </a:r>
            <a:endParaRPr lang="ja-JP" altLang="en-US" sz="2800" dirty="0"/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7094775" y="3969060"/>
            <a:ext cx="17617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58159" y="4140369"/>
            <a:ext cx="1945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err="1" smtClean="0">
                <a:solidFill>
                  <a:srgbClr val="0070C0"/>
                </a:solidFill>
              </a:rPr>
              <a:t>Y.Sada</a:t>
            </a:r>
            <a:r>
              <a:rPr kumimoji="1" lang="en-US" altLang="ja-JP" sz="1600" b="1" dirty="0" smtClean="0">
                <a:solidFill>
                  <a:srgbClr val="0070C0"/>
                </a:solidFill>
              </a:rPr>
              <a:t> et al.,</a:t>
            </a:r>
          </a:p>
          <a:p>
            <a:pPr algn="ctr"/>
            <a:r>
              <a:rPr lang="da-DK" altLang="ja-JP" sz="1600" b="1" dirty="0" smtClean="0">
                <a:solidFill>
                  <a:srgbClr val="0070C0"/>
                </a:solidFill>
              </a:rPr>
              <a:t>PTEP </a:t>
            </a:r>
            <a:r>
              <a:rPr lang="da-DK" altLang="ja-JP" sz="1600" b="1" dirty="0">
                <a:solidFill>
                  <a:srgbClr val="0070C0"/>
                </a:solidFill>
              </a:rPr>
              <a:t>(2016) 051D01</a:t>
            </a:r>
            <a:r>
              <a:rPr lang="da-DK" altLang="ja-JP" sz="1600" b="1" dirty="0" smtClean="0">
                <a:solidFill>
                  <a:srgbClr val="0070C0"/>
                </a:solidFill>
              </a:rPr>
              <a:t>.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74842"/>
            <a:ext cx="6246694" cy="62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500" y="80628"/>
            <a:ext cx="8964996" cy="644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Exclusive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/>
              <a:t>p</a:t>
            </a:r>
            <a:r>
              <a:rPr kumimoji="1" lang="en-US" altLang="ja-JP" b="1" dirty="0" smtClean="0"/>
              <a:t>)n </a:t>
            </a:r>
            <a:r>
              <a:rPr kumimoji="1" lang="en-US" altLang="ja-JP" sz="3600" b="1" dirty="0" smtClean="0"/>
              <a:t>[E15-2</a:t>
            </a:r>
            <a:r>
              <a:rPr kumimoji="1" lang="en-US" altLang="ja-JP" sz="3600" b="1" baseline="30000" dirty="0" smtClean="0"/>
              <a:t>nd</a:t>
            </a:r>
            <a:r>
              <a:rPr kumimoji="1" lang="en-US" altLang="ja-JP" sz="3600" b="1" dirty="0" smtClean="0"/>
              <a:t>]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2339752" y="836712"/>
            <a:ext cx="0" cy="547260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1766386" y="1704376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M(</a:t>
            </a:r>
            <a:r>
              <a:rPr kumimoji="1" lang="en-US" altLang="ja-JP" sz="1400" dirty="0" err="1" smtClean="0">
                <a:solidFill>
                  <a:srgbClr val="FF0000"/>
                </a:solidFill>
              </a:rPr>
              <a:t>K+p+p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7884" y="915107"/>
            <a:ext cx="110479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IM(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5400000">
            <a:off x="5387337" y="5277960"/>
            <a:ext cx="106324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</a:rPr>
              <a:t>cos(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sz="2400" b="1" baseline="-25000" dirty="0" err="1" smtClean="0">
                <a:solidFill>
                  <a:schemeClr val="bg1"/>
                </a:solidFill>
              </a:rPr>
              <a:t>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0052" y="1004535"/>
            <a:ext cx="34923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around the </a:t>
            </a:r>
            <a:r>
              <a:rPr lang="en-US" altLang="ja-JP" sz="2400" dirty="0" err="1" smtClean="0"/>
              <a:t>Kpp</a:t>
            </a:r>
            <a:r>
              <a:rPr lang="en-US" altLang="ja-JP" sz="2400" dirty="0" smtClean="0"/>
              <a:t> threshold can be seen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 + QF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4" idx="1"/>
          </p:cNvCxnSpPr>
          <p:nvPr/>
        </p:nvCxnSpPr>
        <p:spPr>
          <a:xfrm flipH="1" flipV="1">
            <a:off x="2483768" y="1520788"/>
            <a:ext cx="2556284" cy="839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256076" y="3164775"/>
            <a:ext cx="38879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Structures are concentrated in forward-n region</a:t>
            </a:r>
          </a:p>
          <a:p>
            <a:pPr algn="ctr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small momentum-transfer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2" name="フリーフォーム 1031"/>
          <p:cNvSpPr/>
          <p:nvPr/>
        </p:nvSpPr>
        <p:spPr>
          <a:xfrm>
            <a:off x="1170432" y="4712208"/>
            <a:ext cx="2115312" cy="1566672"/>
          </a:xfrm>
          <a:custGeom>
            <a:avLst/>
            <a:gdLst>
              <a:gd name="connsiteX0" fmla="*/ 0 w 2115312"/>
              <a:gd name="connsiteY0" fmla="*/ 0 h 1566672"/>
              <a:gd name="connsiteX1" fmla="*/ 694944 w 2115312"/>
              <a:gd name="connsiteY1" fmla="*/ 195072 h 1566672"/>
              <a:gd name="connsiteX2" fmla="*/ 1499616 w 2115312"/>
              <a:gd name="connsiteY2" fmla="*/ 554736 h 1566672"/>
              <a:gd name="connsiteX3" fmla="*/ 1987296 w 2115312"/>
              <a:gd name="connsiteY3" fmla="*/ 1078992 h 1566672"/>
              <a:gd name="connsiteX4" fmla="*/ 2115312 w 2115312"/>
              <a:gd name="connsiteY4" fmla="*/ 1566672 h 1566672"/>
              <a:gd name="connsiteX5" fmla="*/ 2115312 w 2115312"/>
              <a:gd name="connsiteY5" fmla="*/ 1566672 h 15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312" h="1566672">
                <a:moveTo>
                  <a:pt x="0" y="0"/>
                </a:moveTo>
                <a:cubicBezTo>
                  <a:pt x="222504" y="51308"/>
                  <a:pt x="445008" y="102616"/>
                  <a:pt x="694944" y="195072"/>
                </a:cubicBezTo>
                <a:cubicBezTo>
                  <a:pt x="944880" y="287528"/>
                  <a:pt x="1284224" y="407416"/>
                  <a:pt x="1499616" y="554736"/>
                </a:cubicBezTo>
                <a:cubicBezTo>
                  <a:pt x="1715008" y="702056"/>
                  <a:pt x="1884680" y="910336"/>
                  <a:pt x="1987296" y="1078992"/>
                </a:cubicBezTo>
                <a:cubicBezTo>
                  <a:pt x="2089912" y="1247648"/>
                  <a:pt x="2115312" y="1566672"/>
                  <a:pt x="2115312" y="1566672"/>
                </a:cubicBezTo>
                <a:lnTo>
                  <a:pt x="2115312" y="1566672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/>
          <p:cNvSpPr/>
          <p:nvPr/>
        </p:nvSpPr>
        <p:spPr>
          <a:xfrm>
            <a:off x="1048512" y="2566416"/>
            <a:ext cx="487680" cy="310896"/>
          </a:xfrm>
          <a:custGeom>
            <a:avLst/>
            <a:gdLst>
              <a:gd name="connsiteX0" fmla="*/ 487680 w 487680"/>
              <a:gd name="connsiteY0" fmla="*/ 0 h 310896"/>
              <a:gd name="connsiteX1" fmla="*/ 188976 w 487680"/>
              <a:gd name="connsiteY1" fmla="*/ 152400 h 310896"/>
              <a:gd name="connsiteX2" fmla="*/ 0 w 487680"/>
              <a:gd name="connsiteY2" fmla="*/ 31089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310896">
                <a:moveTo>
                  <a:pt x="487680" y="0"/>
                </a:moveTo>
                <a:cubicBezTo>
                  <a:pt x="378968" y="50292"/>
                  <a:pt x="270256" y="100584"/>
                  <a:pt x="188976" y="152400"/>
                </a:cubicBezTo>
                <a:cubicBezTo>
                  <a:pt x="107696" y="204216"/>
                  <a:pt x="53848" y="257556"/>
                  <a:pt x="0" y="31089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テキスト ボックス 1033"/>
          <p:cNvSpPr txBox="1"/>
          <p:nvPr/>
        </p:nvSpPr>
        <p:spPr>
          <a:xfrm>
            <a:off x="1439652" y="5122929"/>
            <a:ext cx="1246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acceptance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0" name="直線矢印コネクタ 29"/>
          <p:cNvCxnSpPr>
            <a:stCxn id="22" idx="1"/>
          </p:cNvCxnSpPr>
          <p:nvPr/>
        </p:nvCxnSpPr>
        <p:spPr>
          <a:xfrm flipH="1" flipV="1">
            <a:off x="2879812" y="2888940"/>
            <a:ext cx="2376264" cy="87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>
            <a:spLocks/>
          </p:cNvSpPr>
          <p:nvPr/>
        </p:nvSpPr>
        <p:spPr bwMode="auto">
          <a:xfrm rot="19638817">
            <a:off x="841349" y="2687947"/>
            <a:ext cx="45140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7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83" y="4473116"/>
            <a:ext cx="2675325" cy="22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anose="05050102010706020507" pitchFamily="18" charset="2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42960</TotalTime>
  <Words>1558</Words>
  <Application>Microsoft Office PowerPoint</Application>
  <PresentationFormat>画面に合わせる (4:3)</PresentationFormat>
  <Paragraphs>412</Paragraphs>
  <Slides>32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4" baseType="lpstr">
      <vt:lpstr>Office ​​テーマ</vt:lpstr>
      <vt:lpstr>数式</vt:lpstr>
      <vt:lpstr>KbarNN bound state search at J-PARC E15</vt:lpstr>
      <vt:lpstr>Outline of the Talk</vt:lpstr>
      <vt:lpstr>Kaonic Nuclei</vt:lpstr>
      <vt:lpstr>Present Status of KbarNN</vt:lpstr>
      <vt:lpstr>J-PARC E15 Experiment</vt:lpstr>
      <vt:lpstr>Experimental Setup for E15</vt:lpstr>
      <vt:lpstr>Outline of the Talk</vt:lpstr>
      <vt:lpstr>Exclusive 3He(K-,Lp)n in E15-2nd</vt:lpstr>
      <vt:lpstr>Exclusive 3He(K-,Lp)n [E15-2nd]</vt:lpstr>
      <vt:lpstr>Momentum Transfer</vt:lpstr>
      <vt:lpstr>Structures in Forward-n Region</vt:lpstr>
      <vt:lpstr>Fitting with BW and Gaussian</vt:lpstr>
      <vt:lpstr>Sliced by Reaction Angle</vt:lpstr>
      <vt:lpstr>Reaction Angle Dependence</vt:lpstr>
      <vt:lpstr>Present Status of KbarNN</vt:lpstr>
      <vt:lpstr>Outline of the Talk</vt:lpstr>
      <vt:lpstr>K- 3He  pSpn @ E15</vt:lpstr>
      <vt:lpstr>Neutron ID with CDS</vt:lpstr>
      <vt:lpstr>pSpn Events</vt:lpstr>
      <vt:lpstr>L*pn Events</vt:lpstr>
      <vt:lpstr>π^± Σ^∓p nmiss Final-State [IM(π^± Σ^∓)]</vt:lpstr>
      <vt:lpstr>(π^± Σ^∓)p nmiss vs. (π^+ Λ)n nmiss </vt:lpstr>
      <vt:lpstr>Production of L* and “K-pp”</vt:lpstr>
      <vt:lpstr>“K-pp”pSN Decay Channel</vt:lpstr>
      <vt:lpstr>π^± Σ^∓p nmiss Final-State [IM(π^± Σ^∓ p)]</vt:lpstr>
      <vt:lpstr>π^± Σ^∓p nmiss in L(1405) Region </vt:lpstr>
      <vt:lpstr>IM(π^± Σ^∓) vs. IM(π^± Σ^∓ p)</vt:lpstr>
      <vt:lpstr>Lp vs. pSp</vt:lpstr>
      <vt:lpstr>Conclusion</vt:lpstr>
      <vt:lpstr>The E15 Collaborations</vt:lpstr>
      <vt:lpstr>Lp vs. pSp</vt:lpstr>
      <vt:lpstr>Acceptance of KbarNN Bound-State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2682</cp:revision>
  <cp:lastPrinted>2017-10-19T09:43:54Z</cp:lastPrinted>
  <dcterms:created xsi:type="dcterms:W3CDTF">2013-09-03T00:26:31Z</dcterms:created>
  <dcterms:modified xsi:type="dcterms:W3CDTF">2017-10-24T07:00:00Z</dcterms:modified>
</cp:coreProperties>
</file>