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83" r:id="rId3"/>
    <p:sldId id="484" r:id="rId4"/>
    <p:sldId id="363" r:id="rId5"/>
    <p:sldId id="471" r:id="rId6"/>
    <p:sldId id="296" r:id="rId7"/>
    <p:sldId id="348" r:id="rId8"/>
    <p:sldId id="297" r:id="rId9"/>
    <p:sldId id="320" r:id="rId10"/>
    <p:sldId id="365" r:id="rId11"/>
    <p:sldId id="451" r:id="rId12"/>
    <p:sldId id="472" r:id="rId13"/>
    <p:sldId id="473" r:id="rId14"/>
    <p:sldId id="474" r:id="rId15"/>
    <p:sldId id="478" r:id="rId16"/>
    <p:sldId id="476" r:id="rId17"/>
    <p:sldId id="477" r:id="rId18"/>
    <p:sldId id="475" r:id="rId19"/>
    <p:sldId id="482" r:id="rId20"/>
    <p:sldId id="450" r:id="rId21"/>
    <p:sldId id="479" r:id="rId22"/>
    <p:sldId id="425" r:id="rId23"/>
    <p:sldId id="366" r:id="rId24"/>
    <p:sldId id="452" r:id="rId25"/>
    <p:sldId id="431" r:id="rId26"/>
    <p:sldId id="427" r:id="rId27"/>
    <p:sldId id="430" r:id="rId28"/>
    <p:sldId id="432" r:id="rId29"/>
    <p:sldId id="480" r:id="rId30"/>
    <p:sldId id="435" r:id="rId31"/>
    <p:sldId id="447" r:id="rId32"/>
    <p:sldId id="470" r:id="rId33"/>
    <p:sldId id="481" r:id="rId34"/>
    <p:sldId id="443" r:id="rId35"/>
    <p:sldId id="446" r:id="rId36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5F77B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 autoAdjust="0"/>
    <p:restoredTop sz="99838" autoAdjust="0"/>
  </p:normalViewPr>
  <p:slideViewPr>
    <p:cSldViewPr snapToGrid="0">
      <p:cViewPr varScale="1">
        <p:scale>
          <a:sx n="75" d="100"/>
          <a:sy n="75" d="100"/>
        </p:scale>
        <p:origin x="-2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00B722E7-0300-4C61-AD61-3F8603251B15}" type="datetimeFigureOut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5B373E42-E721-4617-BEF8-CE6C108215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8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357-6D25-4CC7-8872-1D37A47DB502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577012"/>
            <a:ext cx="2133600" cy="365125"/>
          </a:xfrm>
        </p:spPr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E930-5703-47CE-8A32-83E448377941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ECA0-5C1D-48F3-BC20-AE6FABD98F35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8098-76D7-426A-9C10-50EE5F0E1949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0CCE-8FD8-482C-BDCD-12AED40D9027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089C-E47A-4232-A342-AF054D645C76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171B-70DF-480B-B487-5979D72DF40B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7D2C-B8D8-4CAE-8658-B04748BAB550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2ED-2F01-4ACC-BE0C-E79C74C49D9D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4D0B-40FA-4710-A311-39B6BEFB43BF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FA3-99D0-4D8C-953B-0BF7D71FD901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9E8D-15C8-4CB7-B758-5E0D00DD0607}" type="datetime1">
              <a:rPr kumimoji="1" lang="ja-JP" altLang="en-US" smtClean="0"/>
              <a:pPr/>
              <a:t>2013/11/13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584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0D2C-C705-4FC5-9DEB-56542F9210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11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3429001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altLang="ja-JP" sz="6000" b="1" dirty="0"/>
              <a:t>Search for double strangeness </a:t>
            </a:r>
            <a:r>
              <a:rPr lang="en-US" altLang="ja-JP" sz="6000" b="1" dirty="0" err="1" smtClean="0"/>
              <a:t>dibaryons</a:t>
            </a:r>
            <a:r>
              <a:rPr lang="en-US" altLang="ja-JP" sz="6000" b="1" dirty="0" smtClean="0"/>
              <a:t/>
            </a:r>
            <a:br>
              <a:rPr lang="en-US" altLang="ja-JP" sz="6000" b="1" dirty="0" smtClean="0"/>
            </a:br>
            <a:r>
              <a:rPr lang="en-US" altLang="ja-JP" sz="6000" b="1" dirty="0" smtClean="0"/>
              <a:t>at </a:t>
            </a:r>
            <a:r>
              <a:rPr lang="en-US" altLang="ja-JP" sz="6000" b="1" dirty="0"/>
              <a:t>J-PARC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363382"/>
            <a:ext cx="9144000" cy="920270"/>
          </a:xfrm>
        </p:spPr>
        <p:txBody>
          <a:bodyPr>
            <a:noAutofit/>
          </a:bodyPr>
          <a:lstStyle/>
          <a:p>
            <a:r>
              <a:rPr kumimoji="1" lang="en-US" altLang="ja-JP" sz="4000" b="1" dirty="0" err="1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F.Sakuma</a:t>
            </a:r>
            <a:r>
              <a:rPr kumimoji="1" lang="en-US" altLang="ja-JP" sz="4000" b="1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, RIKEN</a:t>
            </a:r>
          </a:p>
          <a:p>
            <a:endParaRPr kumimoji="1" lang="en-US" altLang="ja-JP" sz="1400" b="1" dirty="0" smtClean="0">
              <a:solidFill>
                <a:schemeClr val="tx1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3640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Strangeness in the Universe </a:t>
            </a:r>
            <a:r>
              <a:rPr lang="en-US" altLang="ja-JP" dirty="0" smtClean="0"/>
              <a:t>@ ECT*, 21-25, Oct, 2013.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文書名 _PL_B587_167_Knuclei.png"/>
          <p:cNvPicPr>
            <a:picLocks noChangeAspect="1"/>
          </p:cNvPicPr>
          <p:nvPr/>
        </p:nvPicPr>
        <p:blipFill>
          <a:blip r:embed="rId4" cstate="print"/>
          <a:srcRect l="50736" t="23353" r="6670" b="57507"/>
          <a:stretch>
            <a:fillRect/>
          </a:stretch>
        </p:blipFill>
        <p:spPr>
          <a:xfrm>
            <a:off x="3023927" y="1643707"/>
            <a:ext cx="4583315" cy="2795356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Double-Kaonic Nuclear Cluster (DKNC)</a:t>
            </a:r>
            <a:endParaRPr kumimoji="1" lang="ja-JP" altLang="en-US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01686" y="583734"/>
            <a:ext cx="581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The double-kaonic nuclear clusters were also predicted theoretically.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80751" y="4354855"/>
            <a:ext cx="2785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1" dirty="0" smtClean="0">
                <a:solidFill>
                  <a:srgbClr val="00B050"/>
                </a:solidFill>
              </a:rPr>
              <a:t>PL,B587,167 (2004). </a:t>
            </a:r>
            <a:endParaRPr kumimoji="1" lang="ja-JP" altLang="en-US" sz="2000" b="1" i="1" dirty="0">
              <a:solidFill>
                <a:srgbClr val="00B050"/>
              </a:solidFill>
            </a:endParaRPr>
          </a:p>
        </p:txBody>
      </p:sp>
      <p:pic>
        <p:nvPicPr>
          <p:cNvPr id="10" name="図 9" descr="文書名 _PL_B587_167_Knuclei.png"/>
          <p:cNvPicPr>
            <a:picLocks noChangeAspect="1"/>
          </p:cNvPicPr>
          <p:nvPr/>
        </p:nvPicPr>
        <p:blipFill>
          <a:blip r:embed="rId4" cstate="print"/>
          <a:srcRect l="13585" t="10732" r="58828" b="34309"/>
          <a:stretch>
            <a:fillRect/>
          </a:stretch>
        </p:blipFill>
        <p:spPr>
          <a:xfrm>
            <a:off x="0" y="586193"/>
            <a:ext cx="2319454" cy="627180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44218" y="4806597"/>
            <a:ext cx="6117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</a:rPr>
              <a:t>The double-kaonic clusters have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2800" b="1" dirty="0" smtClean="0">
                <a:solidFill>
                  <a:schemeClr val="tx2"/>
                </a:solidFill>
              </a:rPr>
              <a:t> much stronger binding energy 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2800" b="1" dirty="0" smtClean="0">
                <a:solidFill>
                  <a:schemeClr val="tx2"/>
                </a:solidFill>
              </a:rPr>
              <a:t> much higher density</a:t>
            </a:r>
          </a:p>
          <a:p>
            <a:r>
              <a:rPr lang="en-US" altLang="ja-JP" sz="2800" b="1" dirty="0" smtClean="0">
                <a:solidFill>
                  <a:schemeClr val="tx2"/>
                </a:solidFill>
              </a:rPr>
              <a:t>than single ones. </a:t>
            </a:r>
            <a:r>
              <a:rPr kumimoji="1" lang="en-US" altLang="ja-JP" sz="2800" b="1" dirty="0" smtClean="0">
                <a:solidFill>
                  <a:schemeClr val="tx2"/>
                </a:solidFill>
              </a:rPr>
              <a:t>(AMD calc.)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5327" y="68022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FFFF00"/>
                </a:solidFill>
              </a:rPr>
              <a:t>ppn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763" y="279427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FFFF00"/>
                </a:solidFill>
              </a:rPr>
              <a:t>ppnK</a:t>
            </a:r>
            <a:r>
              <a:rPr lang="en-US" altLang="ja-JP" sz="2800" b="1" baseline="30000" dirty="0" smtClean="0">
                <a:solidFill>
                  <a:srgbClr val="FFFF00"/>
                </a:solidFill>
              </a:rPr>
              <a:t>-</a:t>
            </a:r>
            <a:endParaRPr kumimoji="1" lang="ja-JP" alt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459" y="4824762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FFFF00"/>
                </a:solidFill>
              </a:rPr>
              <a:t>ppnK</a:t>
            </a:r>
            <a:r>
              <a:rPr lang="en-US" altLang="ja-JP" sz="2800" b="1" baseline="30000" dirty="0" smtClean="0">
                <a:solidFill>
                  <a:srgbClr val="FFFF00"/>
                </a:solidFill>
              </a:rPr>
              <a:t>-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K</a:t>
            </a:r>
            <a:r>
              <a:rPr lang="en-US" altLang="ja-JP" sz="2800" b="1" baseline="30000" dirty="0" smtClean="0">
                <a:solidFill>
                  <a:srgbClr val="FFFF00"/>
                </a:solidFill>
              </a:rPr>
              <a:t>-</a:t>
            </a:r>
            <a:endParaRPr kumimoji="1" lang="ja-JP" alt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379281" y="1701580"/>
            <a:ext cx="524108" cy="259809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091311" y="3602723"/>
            <a:ext cx="4352080" cy="62962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34" y="581576"/>
            <a:ext cx="4330336" cy="42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Theoretical Calculations</a:t>
            </a:r>
            <a:endParaRPr kumimoji="1" lang="ja-JP" altLang="en-US" b="1" baseline="30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5693" y="659219"/>
            <a:ext cx="3965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err="1" smtClean="0"/>
              <a:t>M.Hassanvand</a:t>
            </a:r>
            <a:r>
              <a:rPr kumimoji="1" lang="en-US" altLang="ja-JP" sz="2800" b="1" u="sng" dirty="0" smtClean="0"/>
              <a:t>, </a:t>
            </a:r>
            <a:r>
              <a:rPr kumimoji="1" lang="en-US" altLang="ja-JP" sz="2800" b="1" u="sng" dirty="0" err="1" smtClean="0"/>
              <a:t>Y.Akaishi</a:t>
            </a:r>
            <a:r>
              <a:rPr kumimoji="1" lang="en-US" altLang="ja-JP" sz="2800" b="1" u="sng" dirty="0" smtClean="0"/>
              <a:t>,</a:t>
            </a:r>
          </a:p>
          <a:p>
            <a:r>
              <a:rPr kumimoji="1" lang="en-US" altLang="ja-JP" sz="2800" b="1" u="sng" dirty="0" err="1" smtClean="0"/>
              <a:t>T.Yamazaki</a:t>
            </a:r>
            <a:endParaRPr kumimoji="1" lang="ja-JP" altLang="en-US" sz="2800" b="1" u="sng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008" y="3303377"/>
            <a:ext cx="425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err="1" smtClean="0"/>
              <a:t>N.Barnea</a:t>
            </a:r>
            <a:r>
              <a:rPr kumimoji="1" lang="en-US" altLang="ja-JP" sz="2800" b="1" u="sng" dirty="0" smtClean="0"/>
              <a:t>, </a:t>
            </a:r>
            <a:r>
              <a:rPr kumimoji="1" lang="en-US" altLang="ja-JP" sz="2800" b="1" u="sng" dirty="0" err="1" smtClean="0"/>
              <a:t>A.Gal</a:t>
            </a:r>
            <a:r>
              <a:rPr kumimoji="1" lang="en-US" altLang="ja-JP" sz="2800" b="1" u="sng" dirty="0" smtClean="0"/>
              <a:t>, </a:t>
            </a:r>
            <a:r>
              <a:rPr kumimoji="1" lang="en-US" altLang="ja-JP" sz="2800" b="1" u="sng" dirty="0" err="1" smtClean="0"/>
              <a:t>E.Z.Liverts</a:t>
            </a:r>
            <a:endParaRPr kumimoji="1" lang="ja-JP" altLang="en-US" sz="2800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024" y="1667334"/>
            <a:ext cx="326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B050"/>
                </a:solidFill>
              </a:rPr>
              <a:t>PRC84(2011)015204, </a:t>
            </a:r>
          </a:p>
          <a:p>
            <a:r>
              <a:rPr lang="en-US" altLang="ja-JP" b="1" i="1" dirty="0" smtClean="0">
                <a:solidFill>
                  <a:srgbClr val="00B050"/>
                </a:solidFill>
              </a:rPr>
              <a:t>Proc.Jpn.Acad.Ser.B87(2011)362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7122" y="3781892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00B050"/>
                </a:solidFill>
              </a:rPr>
              <a:t>PLB712(2012)137.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344" y="2357365"/>
            <a:ext cx="343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Deeply bound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&amp; Compact</a:t>
            </a:r>
          </a:p>
          <a:p>
            <a:r>
              <a:rPr lang="en-US" altLang="ja-JP" sz="2400" b="1" dirty="0" smtClean="0">
                <a:solidFill>
                  <a:srgbClr val="0070C0"/>
                </a:solidFill>
              </a:rPr>
              <a:t>B=50~200MeV, 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~75MeV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21270" y="4519269"/>
            <a:ext cx="4706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NOT Deeply bound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&amp; NOT Compact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B~30MeV,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~80MeV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" y="5331604"/>
            <a:ext cx="8982483" cy="13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2133580" y="3821761"/>
            <a:ext cx="2371355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F0"/>
                </a:solidFill>
              </a:rPr>
              <a:t>Chiral Model</a:t>
            </a:r>
          </a:p>
          <a:p>
            <a:r>
              <a:rPr lang="en-US" altLang="ja-JP" sz="2000" b="1" dirty="0" err="1">
                <a:solidFill>
                  <a:srgbClr val="00B0F0"/>
                </a:solidFill>
              </a:rPr>
              <a:t>Hyperspherical</a:t>
            </a:r>
            <a:r>
              <a:rPr lang="en-US" altLang="ja-JP" sz="2000" b="1" dirty="0">
                <a:solidFill>
                  <a:srgbClr val="00B0F0"/>
                </a:solidFill>
              </a:rPr>
              <a:t> basis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14659" y="1183485"/>
            <a:ext cx="1902572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b="1" dirty="0">
                <a:solidFill>
                  <a:srgbClr val="00B0F0"/>
                </a:solidFill>
              </a:rPr>
              <a:t>* </a:t>
            </a:r>
            <a:r>
              <a:rPr lang="en-US" altLang="ja-JP" sz="2000" b="1" dirty="0" err="1">
                <a:solidFill>
                  <a:srgbClr val="00B0F0"/>
                </a:solidFill>
              </a:rPr>
              <a:t>ansatz</a:t>
            </a:r>
            <a:endParaRPr lang="en-US" altLang="ja-JP" sz="2000" b="1" dirty="0" smtClean="0">
              <a:solidFill>
                <a:srgbClr val="00B0F0"/>
              </a:solidFill>
            </a:endParaRPr>
          </a:p>
          <a:p>
            <a:r>
              <a:rPr lang="en-US" altLang="ja-JP" sz="2000" b="1" dirty="0" err="1" smtClean="0">
                <a:solidFill>
                  <a:srgbClr val="00B0F0"/>
                </a:solidFill>
              </a:rPr>
              <a:t>Variational</a:t>
            </a:r>
            <a:r>
              <a:rPr lang="en-US" altLang="ja-JP" sz="2000" b="1" dirty="0" smtClean="0">
                <a:solidFill>
                  <a:srgbClr val="00B0F0"/>
                </a:solidFill>
              </a:rPr>
              <a:t> Calc.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3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3" y="1216025"/>
            <a:ext cx="8127034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Theoretical Calculations (Cont’d)</a:t>
            </a:r>
            <a:endParaRPr lang="ja-JP" altLang="en-US" sz="4000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266" y="653142"/>
            <a:ext cx="476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err="1" smtClean="0"/>
              <a:t>S.Maeda</a:t>
            </a:r>
            <a:r>
              <a:rPr lang="en-US" altLang="ja-JP" sz="2800" b="1" u="sng" dirty="0"/>
              <a:t>, </a:t>
            </a:r>
            <a:r>
              <a:rPr lang="en-US" altLang="ja-JP" sz="2800" b="1" u="sng" dirty="0" err="1" smtClean="0"/>
              <a:t>Y.Akaishi</a:t>
            </a:r>
            <a:r>
              <a:rPr lang="en-US" altLang="ja-JP" sz="2800" b="1" u="sng" dirty="0"/>
              <a:t>, </a:t>
            </a:r>
            <a:r>
              <a:rPr lang="en-US" altLang="ja-JP" sz="2800" b="1" u="sng" dirty="0" err="1" smtClean="0"/>
              <a:t>T.Yamazaki</a:t>
            </a:r>
            <a:endParaRPr kumimoji="1" lang="ja-JP" altLang="en-US" sz="28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71" y="1129707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>
                <a:solidFill>
                  <a:srgbClr val="00B050"/>
                </a:solidFill>
              </a:rPr>
              <a:t>arXiv:1307.3957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265" y="4419430"/>
            <a:ext cx="3456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Deeply bound </a:t>
            </a:r>
            <a:r>
              <a:rPr lang="en-US" altLang="ja-JP" sz="2400" b="1" dirty="0">
                <a:solidFill>
                  <a:srgbClr val="0070C0"/>
                </a:solidFill>
              </a:rPr>
              <a:t>&amp; Compact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r>
              <a:rPr lang="en-US" altLang="ja-JP" sz="2400" b="1" dirty="0" smtClean="0">
                <a:solidFill>
                  <a:srgbClr val="0070C0"/>
                </a:solidFill>
              </a:rPr>
              <a:t>B=100~200MeV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863" y="634480"/>
            <a:ext cx="163673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b="1" dirty="0" smtClean="0">
                <a:solidFill>
                  <a:srgbClr val="00B0F0"/>
                </a:solidFill>
              </a:rPr>
              <a:t>* </a:t>
            </a:r>
            <a:r>
              <a:rPr lang="en-US" altLang="ja-JP" sz="2000" b="1" dirty="0" err="1" smtClean="0">
                <a:solidFill>
                  <a:srgbClr val="00B0F0"/>
                </a:solidFill>
              </a:rPr>
              <a:t>ansatz</a:t>
            </a:r>
            <a:endParaRPr lang="en-US" altLang="ja-JP" sz="2000" b="1" dirty="0" smtClean="0">
              <a:solidFill>
                <a:srgbClr val="00B0F0"/>
              </a:solidFill>
            </a:endParaRPr>
          </a:p>
          <a:p>
            <a:r>
              <a:rPr lang="en-US" altLang="ja-JP" sz="2000" b="1" dirty="0" err="1" smtClean="0">
                <a:solidFill>
                  <a:srgbClr val="00B0F0"/>
                </a:solidFill>
              </a:rPr>
              <a:t>Faddeev</a:t>
            </a:r>
            <a:r>
              <a:rPr lang="en-US" altLang="ja-JP" sz="2000" b="1" dirty="0" smtClean="0">
                <a:solidFill>
                  <a:srgbClr val="00B0F0"/>
                </a:solidFill>
              </a:rPr>
              <a:t> Calc.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1166328" y="996240"/>
            <a:ext cx="2556587" cy="2556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S=-2 </a:t>
            </a:r>
            <a:r>
              <a:rPr lang="en-US" altLang="ja-JP" sz="4000" b="1" dirty="0" err="1" smtClean="0"/>
              <a:t>Dibaryon</a:t>
            </a:r>
            <a:r>
              <a:rPr lang="en-US" altLang="ja-JP" sz="4000" b="1" dirty="0" smtClean="0"/>
              <a:t> State?</a:t>
            </a:r>
            <a:endParaRPr lang="ja-JP" altLang="en-US" sz="4000" b="1" baseline="30000" dirty="0"/>
          </a:p>
        </p:txBody>
      </p:sp>
      <p:sp>
        <p:nvSpPr>
          <p:cNvPr id="5" name="円/楕円 4"/>
          <p:cNvSpPr/>
          <p:nvPr/>
        </p:nvSpPr>
        <p:spPr>
          <a:xfrm>
            <a:off x="2289101" y="1210851"/>
            <a:ext cx="382555" cy="3825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K</a:t>
            </a:r>
            <a:endParaRPr kumimoji="1" lang="ja-JP" altLang="en-US" sz="3200" b="1" dirty="0"/>
          </a:p>
        </p:txBody>
      </p:sp>
      <p:sp>
        <p:nvSpPr>
          <p:cNvPr id="6" name="円/楕円 5"/>
          <p:cNvSpPr/>
          <p:nvPr/>
        </p:nvSpPr>
        <p:spPr>
          <a:xfrm>
            <a:off x="1307822" y="1727135"/>
            <a:ext cx="961053" cy="96105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7" name="円/楕円 6"/>
          <p:cNvSpPr/>
          <p:nvPr/>
        </p:nvSpPr>
        <p:spPr>
          <a:xfrm>
            <a:off x="2671656" y="1794006"/>
            <a:ext cx="961053" cy="96105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8" name="円/楕円 7"/>
          <p:cNvSpPr/>
          <p:nvPr/>
        </p:nvSpPr>
        <p:spPr>
          <a:xfrm>
            <a:off x="2097824" y="2790824"/>
            <a:ext cx="382555" cy="3825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K</a:t>
            </a:r>
            <a:endParaRPr kumimoji="1" lang="ja-JP" altLang="en-US" sz="3200" b="1" dirty="0"/>
          </a:p>
        </p:txBody>
      </p:sp>
      <p:sp>
        <p:nvSpPr>
          <p:cNvPr id="11" name="円/楕円 10"/>
          <p:cNvSpPr/>
          <p:nvPr/>
        </p:nvSpPr>
        <p:spPr>
          <a:xfrm>
            <a:off x="6470779" y="1630725"/>
            <a:ext cx="382555" cy="3825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K</a:t>
            </a:r>
            <a:endParaRPr kumimoji="1" lang="ja-JP" altLang="en-US" sz="3200" b="1" dirty="0"/>
          </a:p>
        </p:txBody>
      </p:sp>
      <p:sp>
        <p:nvSpPr>
          <p:cNvPr id="12" name="円/楕円 11"/>
          <p:cNvSpPr/>
          <p:nvPr/>
        </p:nvSpPr>
        <p:spPr>
          <a:xfrm>
            <a:off x="5859599" y="1734912"/>
            <a:ext cx="961053" cy="96105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13" name="円/楕円 12"/>
          <p:cNvSpPr/>
          <p:nvPr/>
        </p:nvSpPr>
        <p:spPr>
          <a:xfrm>
            <a:off x="6379020" y="1798677"/>
            <a:ext cx="961053" cy="961053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14" name="円/楕円 13"/>
          <p:cNvSpPr/>
          <p:nvPr/>
        </p:nvSpPr>
        <p:spPr>
          <a:xfrm>
            <a:off x="6379020" y="2450270"/>
            <a:ext cx="382555" cy="3825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K</a:t>
            </a:r>
            <a:endParaRPr kumimoji="1" lang="ja-JP" altLang="en-US" sz="3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40024" y="535927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Loosely bound 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38046" y="579473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 bound 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230948" y="4151598"/>
            <a:ext cx="902948" cy="9029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  <p:sp>
        <p:nvSpPr>
          <p:cNvPr id="18" name="円/楕円 17"/>
          <p:cNvSpPr/>
          <p:nvPr/>
        </p:nvSpPr>
        <p:spPr>
          <a:xfrm>
            <a:off x="6393828" y="4403361"/>
            <a:ext cx="210507" cy="2105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6757410" y="4686381"/>
            <a:ext cx="210507" cy="2105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6549517" y="4190880"/>
            <a:ext cx="210507" cy="2105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6499081" y="4725839"/>
            <a:ext cx="210507" cy="2105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6607048" y="4497818"/>
            <a:ext cx="210507" cy="2105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6792659" y="4267007"/>
            <a:ext cx="210507" cy="2105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72813" y="5287632"/>
            <a:ext cx="196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H (H*)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723064" y="3878255"/>
            <a:ext cx="1418898" cy="14188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/>
          </a:p>
        </p:txBody>
      </p:sp>
      <p:sp>
        <p:nvSpPr>
          <p:cNvPr id="26" name="円/楕円 25"/>
          <p:cNvSpPr/>
          <p:nvPr/>
        </p:nvSpPr>
        <p:spPr>
          <a:xfrm>
            <a:off x="1887317" y="4336425"/>
            <a:ext cx="210507" cy="2105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569524" y="4789022"/>
            <a:ext cx="210507" cy="2105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2391740" y="4046344"/>
            <a:ext cx="210507" cy="2105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2138013" y="4949292"/>
            <a:ext cx="210507" cy="2105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2286487" y="4512719"/>
            <a:ext cx="210507" cy="2105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2747350" y="4407465"/>
            <a:ext cx="210507" cy="2105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23063" y="5287632"/>
            <a:ext cx="161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862876" y="2223205"/>
            <a:ext cx="1809917" cy="0"/>
          </a:xfrm>
          <a:prstGeom prst="straightConnector1">
            <a:avLst/>
          </a:prstGeom>
          <a:ln w="1270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437455" y="1041138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8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5400000">
            <a:off x="6312992" y="269454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/>
              <a:t>=</a:t>
            </a:r>
            <a:endParaRPr kumimoji="1" lang="ja-JP" altLang="en-US" sz="96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03166" y="2739009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8000" b="1" dirty="0">
              <a:solidFill>
                <a:srgbClr val="FF0000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857451" y="4605714"/>
            <a:ext cx="1809917" cy="0"/>
          </a:xfrm>
          <a:prstGeom prst="straightConnector1">
            <a:avLst/>
          </a:prstGeom>
          <a:ln w="12700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437455" y="343755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80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378" y="5760469"/>
            <a:ext cx="8039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 smtClean="0">
                <a:solidFill>
                  <a:srgbClr val="0070C0"/>
                </a:solidFill>
              </a:rPr>
              <a:t>the K</a:t>
            </a:r>
            <a:r>
              <a:rPr kumimoji="1" lang="en-US" altLang="ja-JP" sz="3200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3200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pp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 is loosely or deeply bound state?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 smtClean="0">
                <a:solidFill>
                  <a:srgbClr val="0070C0"/>
                </a:solidFill>
              </a:rPr>
              <a:t>the H-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dibaryon</a:t>
            </a:r>
            <a:r>
              <a:rPr lang="en-US" altLang="ja-JP" sz="32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exists also?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7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52" y="3965510"/>
            <a:ext cx="2406748" cy="24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3"/>
          <a:stretch/>
        </p:blipFill>
        <p:spPr bwMode="auto">
          <a:xfrm>
            <a:off x="6484776" y="198776"/>
            <a:ext cx="2608246" cy="36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658" y="895741"/>
            <a:ext cx="7109929" cy="5831632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sz="3200" dirty="0"/>
              <a:t>Stable SU(3)</a:t>
            </a:r>
            <a:r>
              <a:rPr lang="en-US" altLang="ja-JP" sz="3200" baseline="-25000" dirty="0"/>
              <a:t>f</a:t>
            </a:r>
            <a:r>
              <a:rPr lang="en-US" altLang="ja-JP" sz="3200" dirty="0"/>
              <a:t> singlet 6-quark (</a:t>
            </a:r>
            <a:r>
              <a:rPr lang="en-US" altLang="ja-JP" sz="3200" dirty="0" err="1"/>
              <a:t>uudd</a:t>
            </a:r>
            <a:r>
              <a:rPr lang="en-US" altLang="ja-JP" sz="3200" b="1" dirty="0" err="1">
                <a:solidFill>
                  <a:srgbClr val="FF0000"/>
                </a:solidFill>
              </a:rPr>
              <a:t>ss</a:t>
            </a:r>
            <a:r>
              <a:rPr lang="en-US" altLang="ja-JP" sz="3200" dirty="0"/>
              <a:t>) </a:t>
            </a:r>
            <a:r>
              <a:rPr lang="en-US" altLang="ja-JP" sz="3200" dirty="0" smtClean="0"/>
              <a:t>state</a:t>
            </a:r>
          </a:p>
          <a:p>
            <a:pPr lvl="1"/>
            <a:r>
              <a:rPr lang="en-US" altLang="ja-JP" dirty="0" smtClean="0"/>
              <a:t>proposed by </a:t>
            </a:r>
            <a:r>
              <a:rPr lang="en-US" altLang="ja-JP" dirty="0" err="1" smtClean="0"/>
              <a:t>R.Jaffe</a:t>
            </a:r>
            <a:r>
              <a:rPr lang="en-US" altLang="ja-JP" dirty="0" smtClean="0"/>
              <a:t> in 1977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The existence is NOT confirmed experimentally</a:t>
            </a:r>
          </a:p>
          <a:p>
            <a:pPr lvl="1"/>
            <a:r>
              <a:rPr kumimoji="1" lang="en-US" altLang="ja-JP" dirty="0" smtClean="0"/>
              <a:t>Many experimental searches were performed</a:t>
            </a:r>
          </a:p>
          <a:p>
            <a:pPr lvl="1"/>
            <a:r>
              <a:rPr lang="en-US" altLang="ja-JP" dirty="0"/>
              <a:t>Several candidate </a:t>
            </a:r>
            <a:r>
              <a:rPr lang="en-US" altLang="ja-JP" dirty="0" err="1"/>
              <a:t>dibaryon</a:t>
            </a:r>
            <a:r>
              <a:rPr lang="en-US" altLang="ja-JP" dirty="0"/>
              <a:t> decays were observed but not confirmed in the </a:t>
            </a:r>
            <a:r>
              <a:rPr lang="en-US" altLang="ja-JP" dirty="0" smtClean="0"/>
              <a:t>1990s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From the results of several double-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events, the H is suggested to be very loosely bound (&lt;7MeV) or unbound (~2m</a:t>
            </a:r>
            <a:r>
              <a:rPr kumimoji="1"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) state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H-</a:t>
            </a:r>
            <a:r>
              <a:rPr lang="en-US" altLang="ja-JP" sz="4000" b="1" dirty="0" err="1" smtClean="0"/>
              <a:t>dibaryon</a:t>
            </a:r>
            <a:endParaRPr lang="ja-JP" altLang="en-US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065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37" y="3429000"/>
            <a:ext cx="4595263" cy="288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71804"/>
            <a:ext cx="8229600" cy="2677887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Recent lattice-QCD calculations </a:t>
            </a:r>
            <a:r>
              <a:rPr lang="en-US" altLang="ja-JP" dirty="0"/>
              <a:t>have reported evidence for the existence of </a:t>
            </a:r>
            <a:r>
              <a:rPr lang="en-US" altLang="ja-JP" dirty="0" smtClean="0"/>
              <a:t>the H</a:t>
            </a:r>
          </a:p>
          <a:p>
            <a:pPr lvl="1"/>
            <a:r>
              <a:rPr lang="en-US" altLang="ja-JP" dirty="0" smtClean="0"/>
              <a:t>NPLQCD </a:t>
            </a:r>
            <a:r>
              <a:rPr lang="en-US" altLang="ja-JP" dirty="0" err="1" smtClean="0"/>
              <a:t>Collab</a:t>
            </a:r>
            <a:r>
              <a:rPr lang="en-US" altLang="ja-JP" dirty="0" smtClean="0"/>
              <a:t>. </a:t>
            </a:r>
            <a:r>
              <a:rPr lang="en-US" altLang="ja-JP" sz="2200" b="1" dirty="0" smtClean="0">
                <a:solidFill>
                  <a:srgbClr val="00B050"/>
                </a:solidFill>
              </a:rPr>
              <a:t>PRL106</a:t>
            </a:r>
            <a:r>
              <a:rPr lang="en-US" altLang="ja-JP" sz="2200" b="1" dirty="0">
                <a:solidFill>
                  <a:srgbClr val="00B050"/>
                </a:solidFill>
              </a:rPr>
              <a:t>, </a:t>
            </a:r>
            <a:r>
              <a:rPr lang="en-US" altLang="ja-JP" sz="2200" b="1" dirty="0" smtClean="0">
                <a:solidFill>
                  <a:srgbClr val="00B050"/>
                </a:solidFill>
              </a:rPr>
              <a:t>162001(2011).</a:t>
            </a:r>
          </a:p>
          <a:p>
            <a:pPr lvl="1"/>
            <a:r>
              <a:rPr lang="en-US" altLang="ja-JP" dirty="0" smtClean="0"/>
              <a:t>HAL </a:t>
            </a:r>
            <a:r>
              <a:rPr lang="en-US" altLang="ja-JP" dirty="0" err="1" smtClean="0"/>
              <a:t>Collab</a:t>
            </a:r>
            <a:r>
              <a:rPr lang="en-US" altLang="ja-JP" dirty="0" smtClean="0"/>
              <a:t>. </a:t>
            </a:r>
            <a:r>
              <a:rPr lang="en-US" altLang="ja-JP" sz="2200" b="1" dirty="0" smtClean="0">
                <a:solidFill>
                  <a:srgbClr val="00B050"/>
                </a:solidFill>
              </a:rPr>
              <a:t>PRL106,162002(2011).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r>
              <a:rPr kumimoji="1" lang="en-US" altLang="ja-JP" dirty="0" smtClean="0"/>
              <a:t>However, B.E. is depend on physical quark masses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Lattice-QCD Calculations</a:t>
            </a:r>
            <a:endParaRPr lang="ja-JP" altLang="en-US" sz="4000" b="1" baseline="300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050" y="3476800"/>
            <a:ext cx="4562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87813" y="3186791"/>
            <a:ext cx="838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00B050"/>
                </a:solidFill>
              </a:rPr>
              <a:t>P. E. Shanahan, A.W. Thomas, and R. D. </a:t>
            </a:r>
            <a:r>
              <a:rPr lang="en-US" altLang="ja-JP" b="1" dirty="0" smtClean="0">
                <a:solidFill>
                  <a:srgbClr val="00B050"/>
                </a:solidFill>
              </a:rPr>
              <a:t>Young, PRL107,092004(2011)., </a:t>
            </a:r>
            <a:r>
              <a:rPr lang="en-US" altLang="ja-JP" b="1" dirty="0">
                <a:solidFill>
                  <a:srgbClr val="00B050"/>
                </a:solidFill>
              </a:rPr>
              <a:t>arXiv:1308.1748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902" y="6245830"/>
            <a:ext cx="7924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70C0"/>
                </a:solidFill>
              </a:rPr>
              <a:t>loosely bound state </a:t>
            </a:r>
            <a:r>
              <a:rPr kumimoji="1" lang="en-US" altLang="ja-JP" sz="3200" b="1" i="1" dirty="0" smtClean="0">
                <a:solidFill>
                  <a:srgbClr val="0070C0"/>
                </a:solidFill>
              </a:rPr>
              <a:t>or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 unbound state ~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m</a:t>
            </a:r>
            <a:r>
              <a:rPr kumimoji="1" lang="en-US" altLang="ja-JP" sz="32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?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ym typeface="Wingdings" panose="05000000000000000000" pitchFamily="2" charset="2"/>
              </a:rPr>
              <a:t>H</a:t>
            </a:r>
            <a:r>
              <a:rPr lang="en-US" altLang="ja-JP" sz="4000" b="1" dirty="0" smtClean="0"/>
              <a:t> search @ 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,K</a:t>
            </a:r>
            <a:r>
              <a:rPr lang="en-US" altLang="ja-JP" sz="4000" b="1" baseline="30000" dirty="0" smtClean="0"/>
              <a:t>+</a:t>
            </a:r>
            <a:r>
              <a:rPr lang="en-US" altLang="ja-JP" sz="4000" b="1" dirty="0" smtClean="0"/>
              <a:t>)</a:t>
            </a:r>
            <a:endParaRPr lang="ja-JP" altLang="en-US" sz="4000" b="1" baseline="300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27" y="2363381"/>
            <a:ext cx="4559111" cy="3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16214" y="1760142"/>
            <a:ext cx="2040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J-PARC E42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21831" y="2657295"/>
            <a:ext cx="874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15</a:t>
            </a:r>
            <a:r>
              <a:rPr lang="en-US" altLang="ja-JP" sz="1600" baseline="30000" dirty="0" smtClean="0"/>
              <a:t>th</a:t>
            </a:r>
            <a:r>
              <a:rPr lang="en-US" altLang="ja-JP" sz="1600" dirty="0" smtClean="0"/>
              <a:t> PAC</a:t>
            </a:r>
            <a:endParaRPr kumimoji="1" lang="ja-JP" altLang="en-US" sz="1600" dirty="0"/>
          </a:p>
        </p:txBody>
      </p:sp>
      <p:pic>
        <p:nvPicPr>
          <p:cNvPr id="9" name="Picture 5" descr="C:\Users\sakuma\Desktop\文書名 _PR_C75_022201_H-dibaryon.png"/>
          <p:cNvPicPr>
            <a:picLocks noChangeAspect="1" noChangeArrowheads="1"/>
          </p:cNvPicPr>
          <p:nvPr/>
        </p:nvPicPr>
        <p:blipFill>
          <a:blip r:embed="rId3" cstate="print"/>
          <a:srcRect l="54063" t="8518" r="9001" b="60389"/>
          <a:stretch>
            <a:fillRect/>
          </a:stretch>
        </p:blipFill>
        <p:spPr bwMode="auto">
          <a:xfrm>
            <a:off x="195952" y="1592698"/>
            <a:ext cx="4114806" cy="4618661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321956" y="613910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KEK-PS E522</a:t>
            </a:r>
            <a:endParaRPr kumimoji="1" lang="ja-JP" altLang="en-US" sz="32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1404713" y="1404271"/>
            <a:ext cx="2292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B050"/>
                </a:solidFill>
              </a:rPr>
              <a:t>PRC75,022201(R) (2007).</a:t>
            </a:r>
            <a:endParaRPr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8699" y="1062482"/>
            <a:ext cx="3087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12</a:t>
            </a:r>
            <a:r>
              <a:rPr kumimoji="1" lang="en-US" altLang="ja-JP" sz="2000" dirty="0" smtClean="0"/>
              <a:t>C(K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, K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LL</a:t>
            </a:r>
            <a:r>
              <a:rPr kumimoji="1" lang="en-US" altLang="ja-JP" sz="2000" dirty="0" smtClean="0"/>
              <a:t>)X @ 1.67GeV/c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25321" y="1276379"/>
            <a:ext cx="459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incoming </a:t>
            </a:r>
            <a:r>
              <a:rPr kumimoji="1" lang="en-US" altLang="ja-JP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experiment @ J-PARC</a:t>
            </a:r>
            <a:endParaRPr kumimoji="1" lang="ja-JP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69363" y="1061767"/>
            <a:ext cx="4636782" cy="4889241"/>
          </a:xfrm>
          <a:prstGeom prst="roundRect">
            <a:avLst>
              <a:gd name="adj" fmla="val 5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4745" y="6199175"/>
            <a:ext cx="761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70C0"/>
                </a:solidFill>
              </a:rPr>
              <a:t>Hints of the H-</a:t>
            </a:r>
            <a:r>
              <a:rPr kumimoji="1" lang="en-US" altLang="ja-JP" sz="3200" b="1" dirty="0" err="1" smtClean="0">
                <a:solidFill>
                  <a:srgbClr val="0070C0"/>
                </a:solidFill>
              </a:rPr>
              <a:t>dibaryon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 as a </a:t>
            </a:r>
            <a:r>
              <a:rPr kumimoji="1" lang="en-US" altLang="ja-JP" sz="32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 resonance?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ym typeface="Wingdings" panose="05000000000000000000" pitchFamily="2" charset="2"/>
              </a:rPr>
              <a:t>H</a:t>
            </a:r>
            <a:r>
              <a:rPr lang="en-US" altLang="ja-JP" sz="4000" b="1" dirty="0" smtClean="0"/>
              <a:t> search @ B-factory</a:t>
            </a:r>
            <a:endParaRPr lang="ja-JP" altLang="en-US" sz="4000" b="1" baseline="30000" dirty="0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9" y="942975"/>
            <a:ext cx="3709997" cy="58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59" y="1014466"/>
            <a:ext cx="3567015" cy="574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433928" y="492607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Belle</a:t>
            </a:r>
            <a:endParaRPr kumimoji="1" lang="ja-JP" altLang="en-US" sz="3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608183" y="685243"/>
            <a:ext cx="2085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B050"/>
                </a:solidFill>
              </a:rPr>
              <a:t>PRL110,222022(2013).</a:t>
            </a:r>
            <a:endParaRPr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3690" y="558370"/>
            <a:ext cx="359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Inclusive </a:t>
            </a:r>
            <a:r>
              <a:rPr lang="en-US" altLang="ja-JP" sz="2400" dirty="0" smtClean="0">
                <a:latin typeface="Symbol" panose="05050102010706020507" pitchFamily="18" charset="2"/>
              </a:rPr>
              <a:t>U</a:t>
            </a:r>
            <a:r>
              <a:rPr lang="en-US" altLang="ja-JP" sz="2400" dirty="0" smtClean="0"/>
              <a:t>(1s)</a:t>
            </a:r>
            <a:r>
              <a:rPr lang="en-US" altLang="ja-JP" sz="2400" dirty="0" smtClean="0">
                <a:latin typeface="Symbol" panose="05050102010706020507" pitchFamily="18" charset="2"/>
              </a:rPr>
              <a:t>U</a:t>
            </a:r>
            <a:r>
              <a:rPr lang="en-US" altLang="ja-JP" sz="2400" dirty="0" smtClean="0"/>
              <a:t>(2s) decays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7169" y="5617745"/>
            <a:ext cx="6557244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B.R. is less tha</a:t>
            </a:r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~10</a:t>
            </a:r>
            <a:r>
              <a:rPr lang="en-US" altLang="ja-JP" sz="36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-6</a:t>
            </a:r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@ 90% C.L.</a:t>
            </a:r>
            <a:endParaRPr kumimoji="1" lang="ja-JP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ym typeface="Wingdings" panose="05000000000000000000" pitchFamily="2" charset="2"/>
              </a:rPr>
              <a:t>H</a:t>
            </a:r>
            <a:r>
              <a:rPr lang="en-US" altLang="ja-JP" sz="4000" b="1" dirty="0" smtClean="0"/>
              <a:t> search @ HI-collision</a:t>
            </a:r>
            <a:endParaRPr lang="ja-JP" altLang="en-US" sz="4000" b="1" baseline="30000" dirty="0"/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r="2721"/>
          <a:stretch/>
        </p:blipFill>
        <p:spPr bwMode="auto">
          <a:xfrm>
            <a:off x="22572" y="1995600"/>
            <a:ext cx="9084108" cy="34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309375" y="659100"/>
            <a:ext cx="23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STAR @ RHIC</a:t>
            </a:r>
            <a:endParaRPr kumimoji="1" lang="ja-JP" altLang="en-US" sz="32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557054" y="1654743"/>
            <a:ext cx="201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B050"/>
                </a:solidFill>
              </a:rPr>
              <a:t>NPA914,410(2013).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7526" y="1154327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Au+Au</a:t>
            </a:r>
            <a:r>
              <a:rPr kumimoji="1" lang="en-US" altLang="ja-JP" sz="2400" dirty="0" smtClean="0"/>
              <a:t> @ </a:t>
            </a:r>
            <a:r>
              <a:rPr kumimoji="1" lang="en-US" altLang="ja-JP" sz="2400" dirty="0" err="1" smtClean="0"/>
              <a:t>sqrt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s</a:t>
            </a:r>
            <a:r>
              <a:rPr kumimoji="1" lang="en-US" altLang="ja-JP" sz="2400" baseline="-25000" dirty="0" err="1" smtClean="0"/>
              <a:t>NN</a:t>
            </a:r>
            <a:r>
              <a:rPr kumimoji="1" lang="en-US" altLang="ja-JP" sz="2400" dirty="0" smtClean="0"/>
              <a:t>) = 200GeV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9781" y="5617745"/>
            <a:ext cx="7172028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non-existence </a:t>
            </a:r>
            <a:r>
              <a:rPr lang="en-US" altLang="ja-JP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bound </a:t>
            </a:r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H-</a:t>
            </a:r>
            <a:r>
              <a:rPr lang="en-US" altLang="ja-JP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dibaryon</a:t>
            </a:r>
            <a:r>
              <a:rPr lang="en-US" altLang="ja-JP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kumimoji="1" lang="ja-JP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72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/>
              <a:t>E</a:t>
            </a:r>
            <a:r>
              <a:rPr lang="en-US" altLang="ja-JP" sz="3600" b="1" dirty="0" smtClean="0"/>
              <a:t>xperimental Approaches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 to Search for S=-2 </a:t>
            </a:r>
            <a:r>
              <a:rPr lang="en-US" altLang="ja-JP" sz="3600" b="1" dirty="0" err="1" smtClean="0"/>
              <a:t>dibaryons</a:t>
            </a:r>
            <a:endParaRPr kumimoji="1" lang="ja-JP" altLang="en-US" sz="3600" b="1" baseline="30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5346" y="1267586"/>
            <a:ext cx="63709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How to produce the S=-2 </a:t>
            </a:r>
            <a:r>
              <a:rPr kumimoji="1" lang="en-US" altLang="ja-JP" sz="3200" b="1" u="sng" dirty="0" err="1" smtClean="0"/>
              <a:t>dibaryons</a:t>
            </a:r>
            <a:r>
              <a:rPr kumimoji="1" lang="en-US" altLang="ja-JP" sz="3200" b="1" u="sng" dirty="0" smtClean="0"/>
              <a:t>?</a:t>
            </a:r>
          </a:p>
          <a:p>
            <a:pPr marL="354013" lvl="4">
              <a:buFont typeface="Wingdings" pitchFamily="2" charset="2"/>
              <a:buChar char="Ø"/>
            </a:pPr>
            <a:r>
              <a:rPr lang="en-US" altLang="ja-JP" sz="3200" dirty="0"/>
              <a:t>(K</a:t>
            </a:r>
            <a:r>
              <a:rPr lang="en-US" altLang="ja-JP" sz="3200" baseline="30000" dirty="0"/>
              <a:t>-</a:t>
            </a:r>
            <a:r>
              <a:rPr lang="en-US" altLang="ja-JP" sz="3200" dirty="0"/>
              <a:t>,K</a:t>
            </a:r>
            <a:r>
              <a:rPr lang="en-US" altLang="ja-JP" sz="3200" baseline="30000" dirty="0"/>
              <a:t>+</a:t>
            </a:r>
            <a:r>
              <a:rPr lang="en-US" altLang="ja-JP" sz="3200" dirty="0"/>
              <a:t>) </a:t>
            </a:r>
            <a:r>
              <a:rPr lang="en-US" altLang="ja-JP" sz="3200" dirty="0" smtClean="0"/>
              <a:t>reaction</a:t>
            </a:r>
          </a:p>
          <a:p>
            <a:pPr marL="354013" lvl="4">
              <a:buFont typeface="Wingdings" pitchFamily="2" charset="2"/>
              <a:buChar char="Ø"/>
            </a:pPr>
            <a:r>
              <a:rPr lang="en-US" altLang="ja-JP" sz="3200" dirty="0" smtClean="0"/>
              <a:t>Heavy-ion collision</a:t>
            </a:r>
          </a:p>
          <a:p>
            <a:pPr marL="354013" lvl="4">
              <a:buFont typeface="Wingdings" pitchFamily="2" charset="2"/>
              <a:buChar char="Ø"/>
            </a:pPr>
            <a:r>
              <a:rPr lang="en-US" altLang="ja-JP" sz="3200" dirty="0" smtClean="0"/>
              <a:t>Heavy-meson decay</a:t>
            </a:r>
          </a:p>
          <a:p>
            <a:pPr marL="354013" lvl="4">
              <a:buFont typeface="Wingdings" pitchFamily="2" charset="2"/>
              <a:buChar char="Ø"/>
            </a:pPr>
            <a:r>
              <a:rPr lang="en-US" altLang="ja-JP" sz="3200" dirty="0" err="1" smtClean="0"/>
              <a:t>p+p</a:t>
            </a:r>
            <a:r>
              <a:rPr lang="en-US" altLang="ja-JP" sz="3200" dirty="0" smtClean="0"/>
              <a:t> reaction</a:t>
            </a:r>
          </a:p>
          <a:p>
            <a:pPr marL="354013" lvl="4">
              <a:buFont typeface="Wingdings" pitchFamily="2" charset="2"/>
              <a:buChar char="Ø"/>
            </a:pPr>
            <a:r>
              <a:rPr lang="en-US" altLang="ja-JP" sz="3200" dirty="0" err="1" smtClean="0"/>
              <a:t>p</a:t>
            </a:r>
            <a:r>
              <a:rPr lang="en-US" altLang="ja-JP" sz="3200" baseline="30000" dirty="0" err="1" smtClean="0"/>
              <a:t>bar</a:t>
            </a:r>
            <a:r>
              <a:rPr lang="en-US" altLang="ja-JP" sz="3200" dirty="0" err="1" smtClean="0"/>
              <a:t>A</a:t>
            </a:r>
            <a:r>
              <a:rPr lang="en-US" altLang="ja-JP" sz="3200" dirty="0" smtClean="0"/>
              <a:t> annihilation</a:t>
            </a:r>
            <a:endParaRPr kumimoji="1" lang="en-US" altLang="ja-JP" sz="3200" dirty="0"/>
          </a:p>
          <a:p>
            <a:pPr marL="354013" lvl="4">
              <a:buFont typeface="Wingdings" pitchFamily="2" charset="2"/>
              <a:buChar char="Ø"/>
            </a:pPr>
            <a:r>
              <a:rPr kumimoji="1" lang="en-US" altLang="ja-JP" sz="3200" dirty="0" err="1" smtClean="0"/>
              <a:t>d</a:t>
            </a:r>
            <a:r>
              <a:rPr kumimoji="1" lang="en-US" altLang="ja-JP" sz="3200" baseline="30000" dirty="0" err="1" smtClean="0"/>
              <a:t>bar</a:t>
            </a:r>
            <a:r>
              <a:rPr kumimoji="1" lang="en-US" altLang="ja-JP" sz="3200" dirty="0" err="1" smtClean="0"/>
              <a:t>A</a:t>
            </a:r>
            <a:r>
              <a:rPr kumimoji="1" lang="en-US" altLang="ja-JP" sz="3200" dirty="0" smtClean="0"/>
              <a:t> annihilation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3033" y="5110097"/>
            <a:ext cx="7370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perform exotic states 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</a:p>
          <a:p>
            <a:pPr algn="ctr"/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kumimoji="1" lang="en-US" altLang="ja-JP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annihilation at 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93622" y="1877399"/>
            <a:ext cx="81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J-PARC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3622" y="237503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RHIC/LHC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8700" y="285936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BELLE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08700" y="3283522"/>
            <a:ext cx="91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J-PARC?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08700" y="4330186"/>
            <a:ext cx="91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J-PARC?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8700" y="3849268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J-PARC/FAIR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35493" y="3778901"/>
            <a:ext cx="5486400" cy="4583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47928" y="4239224"/>
            <a:ext cx="5486400" cy="45836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336"/>
            <a:ext cx="4091940" cy="30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1" y="1935381"/>
            <a:ext cx="6559420" cy="49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Idea from Prof. P. </a:t>
            </a:r>
            <a:r>
              <a:rPr kumimoji="1" lang="en-US" altLang="ja-JP" dirty="0" err="1" smtClean="0"/>
              <a:t>Kienle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77070" y="1566049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P.Kienle</a:t>
            </a:r>
            <a:r>
              <a:rPr kumimoji="1" lang="en-US" altLang="ja-JP" dirty="0" smtClean="0"/>
              <a:t>, ECT* 2006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8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72630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“S=-2 </a:t>
            </a:r>
            <a:r>
              <a:rPr lang="en-US" altLang="ja-JP" sz="5400" b="1" dirty="0" err="1" smtClean="0"/>
              <a:t>Dibaryon</a:t>
            </a:r>
            <a:r>
              <a:rPr lang="en-US" altLang="ja-JP" sz="5400" b="1" dirty="0" smtClean="0"/>
              <a:t>” Search</a:t>
            </a:r>
          </a:p>
          <a:p>
            <a:pPr marL="0" lvl="1" algn="ctr"/>
            <a:r>
              <a:rPr lang="en-US" altLang="ja-JP" sz="5400" dirty="0" smtClean="0"/>
              <a:t>Using</a:t>
            </a:r>
          </a:p>
          <a:p>
            <a:pPr marL="0" lvl="1" algn="ctr"/>
            <a:r>
              <a:rPr lang="en-US" altLang="ja-JP" sz="5400" b="1" dirty="0" smtClean="0">
                <a:solidFill>
                  <a:srgbClr val="0070C0"/>
                </a:solidFill>
              </a:rPr>
              <a:t>p</a:t>
            </a:r>
            <a:r>
              <a:rPr lang="en-US" altLang="ja-JP" sz="5400" b="1" baseline="30000" dirty="0" smtClean="0">
                <a:solidFill>
                  <a:srgbClr val="0070C0"/>
                </a:solidFill>
              </a:rPr>
              <a:t>bar</a:t>
            </a:r>
            <a:r>
              <a:rPr lang="en-US" altLang="ja-JP" sz="5400" b="1" dirty="0" smtClean="0">
                <a:solidFill>
                  <a:srgbClr val="0070C0"/>
                </a:solidFill>
              </a:rPr>
              <a:t>+</a:t>
            </a:r>
            <a:r>
              <a:rPr lang="en-US" altLang="ja-JP" sz="5400" b="1" baseline="30000" dirty="0" smtClean="0">
                <a:solidFill>
                  <a:srgbClr val="0070C0"/>
                </a:solidFill>
              </a:rPr>
              <a:t>3</a:t>
            </a:r>
            <a:r>
              <a:rPr lang="en-US" altLang="ja-JP" sz="5400" b="1" dirty="0" smtClean="0">
                <a:solidFill>
                  <a:srgbClr val="0070C0"/>
                </a:solidFill>
              </a:rPr>
              <a:t>He </a:t>
            </a:r>
            <a:r>
              <a:rPr lang="en-US" altLang="ja-JP" sz="5400" b="1" dirty="0">
                <a:solidFill>
                  <a:srgbClr val="0070C0"/>
                </a:solidFill>
              </a:rPr>
              <a:t>annihilation at </a:t>
            </a:r>
            <a:r>
              <a:rPr lang="en-US" altLang="ja-JP" sz="5400" b="1" dirty="0" smtClean="0">
                <a:solidFill>
                  <a:srgbClr val="0070C0"/>
                </a:solidFill>
              </a:rPr>
              <a:t>rest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1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149291" y="653137"/>
                <a:ext cx="8929396" cy="47959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We search for S=-2 </a:t>
                </a:r>
                <a:r>
                  <a:rPr kumimoji="1" lang="en-US" altLang="ja-JP" dirty="0" err="1" smtClean="0"/>
                  <a:t>dibaryon</a:t>
                </a:r>
                <a:r>
                  <a:rPr kumimoji="1" lang="en-US" altLang="ja-JP" dirty="0" smtClean="0"/>
                  <a:t> with p</a:t>
                </a:r>
                <a:r>
                  <a:rPr kumimoji="1" lang="en-US" altLang="ja-JP" baseline="30000" dirty="0" smtClean="0"/>
                  <a:t>bar</a:t>
                </a:r>
                <a:r>
                  <a:rPr kumimoji="1" lang="en-US" altLang="ja-JP" dirty="0" smtClean="0"/>
                  <a:t>+</a:t>
                </a:r>
                <a:r>
                  <a:rPr kumimoji="1" lang="en-US" altLang="ja-JP" baseline="30000" dirty="0" smtClean="0"/>
                  <a:t>3</a:t>
                </a:r>
                <a:r>
                  <a:rPr kumimoji="1" lang="en-US" altLang="ja-JP" dirty="0" smtClean="0"/>
                  <a:t>He annihilation at rest (3N absorption):</a:t>
                </a:r>
              </a:p>
              <a:p>
                <a:pPr marL="457200" lvl="1" indent="0">
                  <a:buNone/>
                </a:pPr>
                <a:r>
                  <a:rPr lang="en-US" altLang="ja-JP" sz="3200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32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ja-JP" sz="3200" b="1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3200" b="1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32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sz="3200" b="1" i="1" smtClean="0">
                            <a:latin typeface="Cambria Math"/>
                          </a:rPr>
                          <m:t>𝑯𝒆</m:t>
                        </m:r>
                      </m:e>
                    </m:sPre>
                    <m:r>
                      <a:rPr lang="ja-JP" altLang="en-US" sz="3200" b="1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200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32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32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200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32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altLang="ja-JP" sz="3200" b="1" i="1" smtClean="0">
                        <a:latin typeface="Cambria Math"/>
                      </a:rPr>
                      <m:t>+</m:t>
                    </m:r>
                    <m:r>
                      <a:rPr lang="en-US" altLang="ja-JP" sz="3200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altLang="ja-JP" sz="3200" b="1" dirty="0" smtClean="0"/>
                  <a:t>,   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/>
                      </a:rPr>
                      <m:t>𝑿</m:t>
                    </m:r>
                    <m:r>
                      <a:rPr lang="en-US" altLang="ja-JP" sz="32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altLang="ja-JP" sz="3200" b="1" i="1" smtClean="0">
                        <a:latin typeface="Cambria Math"/>
                        <a:ea typeface="Cambria Math"/>
                      </a:rPr>
                      <m:t>𝜦𝜦</m:t>
                    </m:r>
                  </m:oMath>
                </a14:m>
                <a:endParaRPr lang="en-US" altLang="ja-JP" sz="3200" b="1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if 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err="1" smtClean="0"/>
                  <a:t>pp</a:t>
                </a:r>
                <a:r>
                  <a:rPr lang="en-US" altLang="ja-JP" dirty="0" smtClean="0"/>
                  <a:t> state </a:t>
                </a:r>
                <a:r>
                  <a:rPr lang="en-US" altLang="ja-JP" dirty="0"/>
                  <a:t>exists with </a:t>
                </a:r>
                <a:r>
                  <a:rPr lang="en-US" altLang="ja-JP" u="sng" dirty="0"/>
                  <a:t>deep bound </a:t>
                </a:r>
                <a:r>
                  <a:rPr lang="en-US" altLang="ja-JP" u="sng" dirty="0" smtClean="0"/>
                  <a:t>energy</a:t>
                </a:r>
                <a:r>
                  <a:rPr lang="en-US" altLang="ja-JP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altLang="ja-JP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b="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b="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b="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b="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b="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𝒑𝒑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.−109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𝑀𝑒𝑉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 smtClean="0"/>
                  <a:t>if H-</a:t>
                </a:r>
                <a:r>
                  <a:rPr lang="en-US" altLang="ja-JP" dirty="0" err="1" smtClean="0"/>
                  <a:t>dibaryon</a:t>
                </a:r>
                <a:r>
                  <a:rPr lang="en-US" altLang="ja-JP" dirty="0" smtClean="0"/>
                  <a:t> (resonance) exists: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291" y="653137"/>
                <a:ext cx="8929396" cy="4795942"/>
              </a:xfrm>
              <a:blipFill rotWithShape="1">
                <a:blip r:embed="rId3"/>
                <a:stretch>
                  <a:fillRect l="-1502" t="-1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Experimental Principle</a:t>
            </a:r>
            <a:endParaRPr lang="ja-JP" altLang="en-US" sz="4000" b="1" baseline="300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285994" y="2315997"/>
            <a:ext cx="4302325" cy="1019076"/>
            <a:chOff x="2621659" y="2446631"/>
            <a:chExt cx="4302325" cy="1019076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240275"/>
                </p:ext>
              </p:extLst>
            </p:nvPr>
          </p:nvGraphicFramePr>
          <p:xfrm>
            <a:off x="3951284" y="2446631"/>
            <a:ext cx="28225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18" name="Equation" r:id="rId4" imgW="1066680" imgH="190440" progId="Equation.DSMT4">
                    <p:embed/>
                  </p:oleObj>
                </mc:Choice>
                <mc:Fallback>
                  <p:oleObj name="Equation" r:id="rId4" imgW="1066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4" y="2446631"/>
                          <a:ext cx="28225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2621659" y="2545519"/>
              <a:ext cx="1319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0070C0"/>
                  </a:solidFill>
                </a:rPr>
                <a:t>final state:</a:t>
              </a:r>
              <a:endParaRPr kumimoji="1" lang="ja-JP" altLang="en-US" sz="2000" b="1" i="1" dirty="0">
                <a:solidFill>
                  <a:srgbClr val="0070C0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4688968" y="2888416"/>
              <a:ext cx="2235016" cy="577291"/>
              <a:chOff x="3600140" y="5398351"/>
              <a:chExt cx="2235016" cy="577291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4707515" y="5572900"/>
                <a:ext cx="420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70C0"/>
                    </a:solidFill>
                    <a:latin typeface="Symbol" pitchFamily="18" charset="2"/>
                  </a:rPr>
                  <a:t>p</a:t>
                </a:r>
                <a:r>
                  <a:rPr lang="en-US" altLang="ja-JP" sz="2000" baseline="30000" dirty="0" smtClean="0">
                    <a:solidFill>
                      <a:srgbClr val="0070C0"/>
                    </a:solidFill>
                    <a:latin typeface="Symbol" pitchFamily="18" charset="2"/>
                  </a:rPr>
                  <a:t>-</a:t>
                </a:r>
                <a:endParaRPr kumimoji="1" lang="ja-JP" altLang="en-US" sz="2000" baseline="30000" dirty="0">
                  <a:solidFill>
                    <a:srgbClr val="0070C0"/>
                  </a:solidFill>
                  <a:latin typeface="Symbol" pitchFamily="18" charset="2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519343" y="5575532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0070C0"/>
                    </a:solidFill>
                  </a:rPr>
                  <a:t>p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600140" y="5558184"/>
                <a:ext cx="420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70C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aseline="30000" dirty="0" smtClean="0">
                    <a:solidFill>
                      <a:srgbClr val="0070C0"/>
                    </a:solidFill>
                    <a:latin typeface="Symbol" pitchFamily="18" charset="2"/>
                  </a:rPr>
                  <a:t>+</a:t>
                </a:r>
                <a:endParaRPr kumimoji="1" lang="ja-JP" altLang="en-US" sz="2000" baseline="30000" dirty="0">
                  <a:solidFill>
                    <a:srgbClr val="0070C0"/>
                  </a:solidFill>
                  <a:latin typeface="Symbol" pitchFamily="18" charset="2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876911" y="5556017"/>
                <a:ext cx="420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70C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aseline="30000" dirty="0" smtClean="0">
                    <a:solidFill>
                      <a:srgbClr val="0070C0"/>
                    </a:solidFill>
                    <a:latin typeface="Symbol" pitchFamily="18" charset="2"/>
                  </a:rPr>
                  <a:t>-</a:t>
                </a:r>
                <a:endParaRPr kumimoji="1" lang="ja-JP" altLang="en-US" sz="2000" baseline="30000" dirty="0">
                  <a:solidFill>
                    <a:srgbClr val="0070C0"/>
                  </a:solidFill>
                  <a:latin typeface="Symbol" pitchFamily="18" charset="2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414848" y="5548700"/>
                <a:ext cx="420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70C0"/>
                    </a:solidFill>
                    <a:latin typeface="Symbol" pitchFamily="18" charset="2"/>
                  </a:rPr>
                  <a:t>p</a:t>
                </a:r>
                <a:r>
                  <a:rPr kumimoji="1" lang="en-US" altLang="ja-JP" sz="2000" baseline="30000" dirty="0" smtClean="0">
                    <a:solidFill>
                      <a:srgbClr val="0070C0"/>
                    </a:solidFill>
                    <a:latin typeface="Symbol" pitchFamily="18" charset="2"/>
                  </a:rPr>
                  <a:t>-</a:t>
                </a:r>
                <a:endParaRPr kumimoji="1" lang="ja-JP" altLang="en-US" sz="2000" baseline="30000" dirty="0">
                  <a:solidFill>
                    <a:srgbClr val="0070C0"/>
                  </a:solidFill>
                  <a:latin typeface="Symbol" pitchFamily="18" charset="2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209325" y="5559851"/>
                <a:ext cx="306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0070C0"/>
                    </a:solidFill>
                  </a:rPr>
                  <a:t>p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 rot="16200000" flipH="1">
                <a:off x="5373571" y="5534336"/>
                <a:ext cx="221016" cy="292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rot="5400000">
                <a:off x="4669109" y="5547150"/>
                <a:ext cx="227364" cy="1518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rot="5400000">
                <a:off x="3797301" y="5519000"/>
                <a:ext cx="273050" cy="3175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角丸四角形 22"/>
          <p:cNvSpPr/>
          <p:nvPr/>
        </p:nvSpPr>
        <p:spPr>
          <a:xfrm>
            <a:off x="2285994" y="2341978"/>
            <a:ext cx="4302325" cy="10109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5714" y="5501673"/>
            <a:ext cx="8397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investigate S=-2 </a:t>
            </a:r>
            <a:r>
              <a:rPr lang="en-US" altLang="ja-JP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endParaRPr lang="en-US" altLang="ja-JP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inclusive </a:t>
            </a:r>
            <a:r>
              <a:rPr lang="en-US" altLang="ja-JP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altLang="ja-JP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exclusive measurement </a:t>
            </a:r>
            <a:endParaRPr kumimoji="1" lang="ja-JP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1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Past Experiments of Double-Strangeness Production in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  <a:endParaRPr kumimoji="1" lang="ja-JP" altLang="en-US" sz="3600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942" y="3013501"/>
            <a:ext cx="854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They did NOT observe any double-strangeness event in</a:t>
            </a:r>
          </a:p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 p</a:t>
            </a:r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bar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- C, Ti, Ta,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Pb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annihilation (~80,000 events, 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&lt; 400 MeV/c)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16493"/>
              </p:ext>
            </p:extLst>
          </p:nvPr>
        </p:nvGraphicFramePr>
        <p:xfrm>
          <a:off x="1524000" y="4227237"/>
          <a:ext cx="6096000" cy="2407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Reaction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Frequency (90% C.L.)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kumimoji="1" lang="en-US" altLang="ja-JP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</a:t>
                      </a: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  <a:sym typeface="Wingdings" pitchFamily="2" charset="2"/>
                        </a:rPr>
                        <a:t>L</a:t>
                      </a:r>
                      <a:r>
                        <a:rPr kumimoji="1" lang="en-US" altLang="ja-JP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0</a:t>
                      </a: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  <a:sym typeface="Wingdings" pitchFamily="2" charset="2"/>
                        </a:rPr>
                        <a:t>L</a:t>
                      </a:r>
                      <a:r>
                        <a:rPr kumimoji="1" lang="en-US" altLang="ja-JP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0</a:t>
                      </a: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X</a:t>
                      </a:r>
                      <a:endParaRPr kumimoji="1" lang="ja-JP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&lt;4x10</a:t>
                      </a:r>
                      <a:r>
                        <a:rPr kumimoji="1" lang="en-US" altLang="ja-JP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-4</a:t>
                      </a:r>
                      <a:endParaRPr kumimoji="1" lang="ja-JP" altLang="en-US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</a:t>
                      </a:r>
                      <a:r>
                        <a:rPr kumimoji="1" lang="en-US" altLang="ja-JP" sz="2400" baseline="30000" dirty="0" smtClean="0"/>
                        <a:t>bar</a:t>
                      </a:r>
                      <a:r>
                        <a:rPr kumimoji="1" lang="en-US" altLang="ja-JP" sz="2400" dirty="0" smtClean="0"/>
                        <a:t>A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2400" dirty="0" smtClean="0">
                          <a:latin typeface="Symbol" pitchFamily="18" charset="2"/>
                          <a:sym typeface="Wingdings" pitchFamily="2" charset="2"/>
                        </a:rPr>
                        <a:t>L</a:t>
                      </a:r>
                      <a:r>
                        <a:rPr kumimoji="1" lang="en-US" altLang="ja-JP" sz="2400" baseline="30000" dirty="0" smtClean="0">
                          <a:sym typeface="Wingdings" pitchFamily="2" charset="2"/>
                        </a:rPr>
                        <a:t>0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K</a:t>
                      </a:r>
                      <a:r>
                        <a:rPr kumimoji="1" lang="en-US" altLang="ja-JP" sz="2400" baseline="30000" dirty="0" smtClean="0">
                          <a:sym typeface="Wingdings" pitchFamily="2" charset="2"/>
                        </a:rPr>
                        <a:t>-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X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&lt;5x10</a:t>
                      </a:r>
                      <a:r>
                        <a:rPr kumimoji="1" lang="en-US" altLang="ja-JP" sz="2400" baseline="30000" dirty="0" smtClean="0"/>
                        <a:t>-4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kumimoji="1" lang="en-US" altLang="ja-JP" sz="2400" b="1" baseline="30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</a:t>
                      </a:r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K</a:t>
                      </a:r>
                      <a:r>
                        <a:rPr kumimoji="1" lang="en-US" altLang="ja-JP" sz="2400" b="1" baseline="30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K</a:t>
                      </a:r>
                      <a:r>
                        <a:rPr kumimoji="1" lang="en-US" altLang="ja-JP" sz="2400" b="1" baseline="30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+</a:t>
                      </a:r>
                      <a:r>
                        <a:rPr kumimoji="1" lang="en-US" altLang="ja-JP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X</a:t>
                      </a:r>
                      <a:endParaRPr kumimoji="1" lang="ja-JP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&lt;5x10</a:t>
                      </a:r>
                      <a:r>
                        <a:rPr kumimoji="1" lang="en-US" altLang="ja-JP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-4</a:t>
                      </a:r>
                      <a:endParaRPr kumimoji="1" lang="ja-JP" altLang="en-US" sz="2400" b="1" baseline="30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kumimoji="1" lang="en-US" altLang="ja-JP" sz="3200" b="1" baseline="300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</a:t>
                      </a:r>
                      <a:r>
                        <a:rPr kumimoji="1" lang="en-US" altLang="ja-JP" sz="32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kumimoji="1" lang="en-US" altLang="ja-JP" sz="32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HX</a:t>
                      </a:r>
                      <a:endParaRPr kumimoji="1" lang="ja-JP" alt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&lt;9x10</a:t>
                      </a:r>
                      <a:r>
                        <a:rPr kumimoji="1" lang="en-US" altLang="ja-JP" sz="32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-5</a:t>
                      </a:r>
                      <a:endParaRPr kumimoji="1" lang="ja-JP" altLang="en-US" sz="3200" b="1" baseline="30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861222" y="3761772"/>
            <a:ext cx="3243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 [</a:t>
            </a:r>
            <a:r>
              <a:rPr lang="en-US" altLang="ja-JP" sz="2000" dirty="0" err="1" smtClean="0"/>
              <a:t>Phys.Lett</a:t>
            </a:r>
            <a:r>
              <a:rPr lang="en-US" altLang="ja-JP" sz="2000" dirty="0" smtClean="0"/>
              <a:t>., </a:t>
            </a:r>
            <a:r>
              <a:rPr lang="en-US" altLang="ja-JP" sz="2000" b="1" dirty="0" smtClean="0"/>
              <a:t>B144</a:t>
            </a:r>
            <a:r>
              <a:rPr lang="en-US" altLang="ja-JP" sz="2000" dirty="0" smtClean="0"/>
              <a:t>, 27 (1984).]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277792" y="2085278"/>
            <a:ext cx="8588416" cy="463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09" y="1185839"/>
            <a:ext cx="887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several groups reported double-strangeness production</a:t>
            </a:r>
          </a:p>
          <a:p>
            <a:pPr algn="ctr"/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p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+A</a:t>
            </a:r>
            <a:r>
              <a:rPr lang="en-US" altLang="ja-JP" sz="2400" dirty="0" smtClean="0"/>
              <a:t> annihilation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5344" y="2094758"/>
            <a:ext cx="7010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bubble-chamber experiment @ BNL</a:t>
            </a:r>
          </a:p>
          <a:p>
            <a:pPr algn="ctr"/>
            <a:r>
              <a:rPr lang="en-US" altLang="ja-JP" sz="2400" dirty="0" smtClean="0"/>
              <a:t>H-</a:t>
            </a:r>
            <a:r>
              <a:rPr lang="en-US" altLang="ja-JP" sz="2400" dirty="0" err="1" smtClean="0"/>
              <a:t>dibaryon</a:t>
            </a:r>
            <a:r>
              <a:rPr lang="en-US" altLang="ja-JP" sz="2400" dirty="0" smtClean="0"/>
              <a:t> search</a:t>
            </a:r>
            <a:endParaRPr kumimoji="1" lang="en-US" altLang="ja-JP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1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Past Experiments of Double-Strangeness Production in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  <a:endParaRPr kumimoji="1" lang="ja-JP" altLang="en-US" sz="3600" b="1" baseline="300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67990" y="1430562"/>
          <a:ext cx="8408020" cy="384247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02005"/>
                <a:gridCol w="2102005"/>
                <a:gridCol w="2102005"/>
                <a:gridCol w="2102005"/>
              </a:tblGrid>
              <a:tr h="4794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experiment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Channel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# of events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yield (x10</a:t>
                      </a:r>
                      <a:r>
                        <a:rPr kumimoji="1" lang="en-US" altLang="ja-JP" sz="2400" baseline="30000" dirty="0" smtClean="0"/>
                        <a:t>-4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47942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DIANA@ITEP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[p</a:t>
                      </a:r>
                      <a:r>
                        <a:rPr kumimoji="1" lang="en-US" altLang="ja-JP" sz="2400" baseline="30000" dirty="0" smtClean="0"/>
                        <a:t>bar</a:t>
                      </a:r>
                      <a:r>
                        <a:rPr kumimoji="1" lang="en-US" altLang="ja-JP" sz="2400" dirty="0" smtClean="0"/>
                        <a:t>+Xe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B050"/>
                          </a:solidFill>
                        </a:rPr>
                        <a:t>PLB464, 323 (1999).</a:t>
                      </a:r>
                      <a:endParaRPr kumimoji="1" lang="ja-JP" altLang="en-US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X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0.31+/-0.16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0</a:t>
                      </a:r>
                      <a:r>
                        <a:rPr kumimoji="1" lang="en-US" altLang="ja-JP" sz="2400" dirty="0" smtClean="0"/>
                        <a:t>X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2.1+/-1.2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42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OBELIX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@CERN/LEAR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[p</a:t>
                      </a:r>
                      <a:r>
                        <a:rPr kumimoji="1" lang="en-US" altLang="ja-JP" sz="2400" baseline="30000" dirty="0" smtClean="0"/>
                        <a:t>bar</a:t>
                      </a:r>
                      <a:r>
                        <a:rPr kumimoji="1" lang="en-US" altLang="ja-JP" sz="2400" baseline="0" dirty="0" smtClean="0"/>
                        <a:t>+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r>
                        <a:rPr kumimoji="1" lang="en-US" altLang="ja-JP" sz="2400" dirty="0" smtClean="0"/>
                        <a:t>He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B050"/>
                          </a:solidFill>
                        </a:rPr>
                        <a:t>NPA797, 109 (2007).</a:t>
                      </a:r>
                      <a:endParaRPr kumimoji="1" lang="ja-JP" altLang="en-US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/>
                        <a:t>p</a:t>
                      </a:r>
                      <a:r>
                        <a:rPr kumimoji="1" lang="en-US" altLang="ja-JP" sz="2400" baseline="-25000" dirty="0" err="1" smtClean="0"/>
                        <a:t>s</a:t>
                      </a:r>
                      <a:endParaRPr kumimoji="1" lang="ja-JP" altLang="en-US" sz="240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34+/-8</a:t>
                      </a:r>
                      <a:endParaRPr kumimoji="1" lang="ja-JP" alt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0.17+/-0.04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827499"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err="1" smtClean="0"/>
                        <a:t>+</a:t>
                      </a:r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endParaRPr kumimoji="1" lang="ja-JP" altLang="en-US" sz="24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36+/-6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2.71+/-0.47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1" dirty="0" smtClean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2400" dirty="0" err="1" smtClean="0"/>
                        <a:t>n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16+/-4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1.21+/-0.29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2400" dirty="0" err="1" smtClean="0"/>
                        <a:t>nn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4+/-2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0.28+/-0.14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827315" y="5689825"/>
            <a:ext cx="74676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Although observed </a:t>
            </a:r>
            <a:r>
              <a:rPr lang="en-US" altLang="ja-JP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statistics are small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their results have indicated a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high yield of ~10</a:t>
            </a:r>
            <a:r>
              <a:rPr lang="en-US" altLang="ja-JP" sz="2800" b="1" baseline="30000" dirty="0" smtClean="0">
                <a:solidFill>
                  <a:srgbClr val="FFFF00"/>
                </a:solidFill>
              </a:rPr>
              <a:t>-4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4000" b="1" dirty="0" smtClean="0"/>
              <a:t>Expected 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err="1" smtClean="0"/>
              <a:t>pp</a:t>
            </a:r>
            <a:r>
              <a:rPr lang="en-US" altLang="ja-JP" sz="4000" b="1" dirty="0" smtClean="0"/>
              <a:t> Cross-Section?</a:t>
            </a:r>
            <a:endParaRPr kumimoji="1" lang="ja-JP" altLang="en-US" sz="4000" b="1" baseline="30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392" y="691112"/>
            <a:ext cx="8374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/>
              <a:t>--- the </a:t>
            </a:r>
            <a:r>
              <a:rPr kumimoji="1" lang="en-US" altLang="ja-JP" sz="2800" b="1" dirty="0" smtClean="0"/>
              <a:t>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err="1" smtClean="0"/>
              <a:t>pp</a:t>
            </a:r>
            <a:r>
              <a:rPr kumimoji="1" lang="en-US" altLang="ja-JP" sz="2800" b="1" dirty="0" smtClean="0"/>
              <a:t> is assumed to be</a:t>
            </a:r>
          </a:p>
          <a:p>
            <a:r>
              <a:rPr lang="en-US" altLang="ja-JP" sz="2800" b="1" dirty="0"/>
              <a:t> </a:t>
            </a:r>
            <a:r>
              <a:rPr lang="en-US" altLang="ja-JP" sz="2800" b="1" dirty="0" smtClean="0"/>
              <a:t>                                           </a:t>
            </a:r>
            <a:r>
              <a:rPr kumimoji="1" lang="en-US" altLang="ja-JP" sz="2800" b="1" dirty="0" smtClean="0"/>
              <a:t> produced by </a:t>
            </a:r>
            <a:r>
              <a:rPr kumimoji="1" lang="en-US" altLang="ja-JP" sz="2800" b="1" dirty="0" smtClean="0">
                <a:latin typeface="Symbol" pitchFamily="18" charset="2"/>
              </a:rPr>
              <a:t>L</a:t>
            </a:r>
            <a:r>
              <a:rPr kumimoji="1" lang="en-US" altLang="ja-JP" sz="2800" b="1" dirty="0" smtClean="0"/>
              <a:t>*</a:t>
            </a:r>
            <a:r>
              <a:rPr kumimoji="1" lang="en-US" altLang="ja-JP" sz="2800" b="1" dirty="0" smtClean="0">
                <a:latin typeface="Symbol" pitchFamily="18" charset="2"/>
              </a:rPr>
              <a:t>L</a:t>
            </a:r>
            <a:r>
              <a:rPr kumimoji="1" lang="en-US" altLang="ja-JP" sz="2800" b="1" dirty="0" smtClean="0"/>
              <a:t>* collision ---</a:t>
            </a:r>
            <a:endParaRPr kumimoji="1" lang="ja-JP" altLang="en-US" sz="2800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248783" y="1897696"/>
            <a:ext cx="6714017" cy="3847207"/>
            <a:chOff x="1280682" y="1706302"/>
            <a:chExt cx="6714017" cy="3847207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280682" y="1706302"/>
              <a:ext cx="6714017" cy="3847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B050"/>
                  </a:solidFill>
                </a:rPr>
                <a:t>double-strangeness production yield in </a:t>
              </a:r>
              <a:r>
                <a:rPr kumimoji="1" lang="en-US" altLang="ja-JP" sz="2400" b="1" dirty="0" err="1" smtClean="0">
                  <a:solidFill>
                    <a:srgbClr val="00B050"/>
                  </a:solidFill>
                </a:rPr>
                <a:t>p</a:t>
              </a:r>
              <a:r>
                <a:rPr kumimoji="1" lang="en-US" altLang="ja-JP" sz="2400" b="1" baseline="30000" dirty="0" err="1" smtClean="0">
                  <a:solidFill>
                    <a:srgbClr val="00B050"/>
                  </a:solidFill>
                </a:rPr>
                <a:t>bar</a:t>
              </a:r>
              <a:r>
                <a:rPr kumimoji="1" lang="en-US" altLang="ja-JP" sz="2400" b="1" dirty="0" err="1" smtClean="0">
                  <a:solidFill>
                    <a:srgbClr val="00B050"/>
                  </a:solidFill>
                </a:rPr>
                <a:t>A</a:t>
              </a:r>
              <a:r>
                <a:rPr kumimoji="1" lang="en-US" altLang="ja-JP" sz="2400" b="1" dirty="0" smtClean="0">
                  <a:solidFill>
                    <a:srgbClr val="00B050"/>
                  </a:solidFill>
                </a:rPr>
                <a:t>: ~ 10</a:t>
              </a:r>
              <a:r>
                <a:rPr kumimoji="1" lang="en-US" altLang="ja-JP" sz="2400" b="1" baseline="30000" dirty="0" smtClean="0">
                  <a:solidFill>
                    <a:srgbClr val="00B050"/>
                  </a:solidFill>
                </a:rPr>
                <a:t>-4</a:t>
              </a:r>
            </a:p>
            <a:p>
              <a:endParaRPr lang="en-US" altLang="ja-JP" sz="2400" dirty="0"/>
            </a:p>
            <a:p>
              <a:r>
                <a:rPr lang="en-US" altLang="ja-JP" sz="2400" dirty="0" smtClean="0"/>
                <a:t>free </a:t>
              </a:r>
              <a:r>
                <a:rPr lang="en-US" altLang="ja-JP" sz="2400" dirty="0">
                  <a:latin typeface="Symbol" pitchFamily="18" charset="2"/>
                </a:rPr>
                <a:t>L</a:t>
              </a:r>
              <a:r>
                <a:rPr lang="en-US" altLang="ja-JP" sz="2400" dirty="0"/>
                <a:t>* production </a:t>
              </a:r>
              <a:r>
                <a:rPr lang="en-US" altLang="ja-JP" sz="2400" dirty="0" smtClean="0"/>
                <a:t>yield: ~ </a:t>
              </a:r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x0.1</a:t>
              </a:r>
              <a:endParaRPr lang="en-US" altLang="ja-JP" sz="2400" dirty="0"/>
            </a:p>
            <a:p>
              <a:endParaRPr kumimoji="1" lang="en-US" altLang="ja-JP" sz="2400" dirty="0" smtClean="0"/>
            </a:p>
            <a:p>
              <a:r>
                <a:rPr lang="en-US" altLang="ja-JP" sz="2400" dirty="0" smtClean="0"/>
                <a:t>free </a:t>
              </a:r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*</a:t>
              </a:r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* production yield: ~ (</a:t>
              </a:r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x0.1)x(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L</a:t>
              </a:r>
              <a:r>
                <a:rPr lang="en-US" altLang="ja-JP" sz="2400" dirty="0" smtClean="0"/>
                <a:t>x0.1)</a:t>
              </a:r>
              <a:endParaRPr kumimoji="1" lang="en-US" altLang="ja-JP" sz="2400" dirty="0" smtClean="0"/>
            </a:p>
            <a:p>
              <a:endParaRPr kumimoji="1" lang="en-US" altLang="ja-JP" sz="2400" dirty="0" smtClean="0"/>
            </a:p>
            <a:p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*</a:t>
              </a:r>
              <a:r>
                <a:rPr lang="en-US" altLang="ja-JP" sz="24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* production yield in </a:t>
              </a:r>
              <a:r>
                <a:rPr lang="en-US" altLang="ja-JP" sz="2400" dirty="0" err="1" smtClean="0"/>
                <a:t>p</a:t>
              </a:r>
              <a:r>
                <a:rPr lang="en-US" altLang="ja-JP" sz="2400" baseline="30000" dirty="0" err="1" smtClean="0"/>
                <a:t>bar</a:t>
              </a:r>
              <a:r>
                <a:rPr lang="en-US" altLang="ja-JP" sz="2400" dirty="0" err="1" smtClean="0"/>
                <a:t>A</a:t>
              </a:r>
              <a:r>
                <a:rPr lang="en-US" altLang="ja-JP" sz="2400" dirty="0" smtClean="0"/>
                <a:t>: ~ 10</a:t>
              </a:r>
              <a:r>
                <a:rPr lang="en-US" altLang="ja-JP" sz="2400" baseline="30000" dirty="0" smtClean="0"/>
                <a:t>-6</a:t>
              </a:r>
            </a:p>
            <a:p>
              <a:endParaRPr kumimoji="1" lang="en-US" altLang="ja-JP" sz="2400" dirty="0"/>
            </a:p>
            <a:p>
              <a:r>
                <a:rPr lang="en-US" altLang="ja-JP" sz="2400" i="1" dirty="0" smtClean="0"/>
                <a:t>even if all </a:t>
              </a:r>
              <a:r>
                <a:rPr lang="en-US" altLang="ja-JP" sz="2400" i="1" dirty="0" smtClean="0">
                  <a:latin typeface="Symbol" pitchFamily="18" charset="2"/>
                </a:rPr>
                <a:t>L</a:t>
              </a:r>
              <a:r>
                <a:rPr lang="en-US" altLang="ja-JP" sz="2400" i="1" dirty="0" smtClean="0"/>
                <a:t>*</a:t>
              </a:r>
              <a:r>
                <a:rPr lang="en-US" altLang="ja-JP" sz="2400" i="1" dirty="0" smtClean="0">
                  <a:latin typeface="Symbol" pitchFamily="18" charset="2"/>
                </a:rPr>
                <a:t>L</a:t>
              </a:r>
              <a:r>
                <a:rPr lang="en-US" altLang="ja-JP" sz="2400" i="1" dirty="0" smtClean="0"/>
                <a:t>* become the K</a:t>
              </a:r>
              <a:r>
                <a:rPr lang="en-US" altLang="ja-JP" sz="2400" i="1" baseline="30000" dirty="0" smtClean="0"/>
                <a:t>-</a:t>
              </a:r>
              <a:r>
                <a:rPr lang="en-US" altLang="ja-JP" sz="2400" i="1" dirty="0" smtClean="0"/>
                <a:t>K</a:t>
              </a:r>
              <a:r>
                <a:rPr lang="en-US" altLang="ja-JP" sz="2400" i="1" baseline="30000" dirty="0" smtClean="0"/>
                <a:t>-</a:t>
              </a:r>
              <a:r>
                <a:rPr lang="en-US" altLang="ja-JP" sz="2400" i="1" dirty="0" err="1" smtClean="0"/>
                <a:t>pp</a:t>
              </a:r>
              <a:r>
                <a:rPr lang="en-US" altLang="ja-JP" sz="2400" i="1" dirty="0" smtClean="0"/>
                <a:t> state,</a:t>
              </a:r>
            </a:p>
            <a:p>
              <a:r>
                <a:rPr kumimoji="1" lang="en-US" altLang="ja-JP" sz="2800" b="1" dirty="0" smtClean="0">
                  <a:solidFill>
                    <a:srgbClr val="0070C0"/>
                  </a:solidFill>
                </a:rPr>
                <a:t>K</a:t>
              </a:r>
              <a:r>
                <a:rPr kumimoji="1" lang="en-US" altLang="ja-JP" sz="2800" b="1" baseline="30000" dirty="0" smtClean="0">
                  <a:solidFill>
                    <a:srgbClr val="0070C0"/>
                  </a:solidFill>
                </a:rPr>
                <a:t>-</a:t>
              </a:r>
              <a:r>
                <a:rPr kumimoji="1" lang="en-US" altLang="ja-JP" sz="2800" b="1" dirty="0" smtClean="0">
                  <a:solidFill>
                    <a:srgbClr val="0070C0"/>
                  </a:solidFill>
                </a:rPr>
                <a:t>K</a:t>
              </a:r>
              <a:r>
                <a:rPr kumimoji="1" lang="en-US" altLang="ja-JP" sz="2800" b="1" baseline="30000" dirty="0" smtClean="0">
                  <a:solidFill>
                    <a:srgbClr val="0070C0"/>
                  </a:solidFill>
                </a:rPr>
                <a:t>-</a:t>
              </a:r>
              <a:r>
                <a:rPr kumimoji="1" lang="en-US" altLang="ja-JP" sz="2800" b="1" dirty="0" err="1" smtClean="0">
                  <a:solidFill>
                    <a:srgbClr val="0070C0"/>
                  </a:solidFill>
                </a:rPr>
                <a:t>pp</a:t>
              </a:r>
              <a:r>
                <a:rPr kumimoji="1" lang="en-US" altLang="ja-JP" sz="2800" b="1" dirty="0" smtClean="0">
                  <a:solidFill>
                    <a:srgbClr val="0070C0"/>
                  </a:solidFill>
                </a:rPr>
                <a:t> production yield in </a:t>
              </a:r>
              <a:r>
                <a:rPr kumimoji="1" lang="en-US" altLang="ja-JP" sz="2800" b="1" dirty="0" err="1" smtClean="0">
                  <a:solidFill>
                    <a:srgbClr val="0070C0"/>
                  </a:solidFill>
                </a:rPr>
                <a:t>p</a:t>
              </a:r>
              <a:r>
                <a:rPr kumimoji="1" lang="en-US" altLang="ja-JP" sz="2800" b="1" baseline="30000" dirty="0" err="1" smtClean="0">
                  <a:solidFill>
                    <a:srgbClr val="0070C0"/>
                  </a:solidFill>
                </a:rPr>
                <a:t>bar</a:t>
              </a:r>
              <a:r>
                <a:rPr kumimoji="1" lang="en-US" altLang="ja-JP" sz="2800" b="1" dirty="0" err="1" smtClean="0">
                  <a:solidFill>
                    <a:srgbClr val="0070C0"/>
                  </a:solidFill>
                </a:rPr>
                <a:t>A</a:t>
              </a:r>
              <a:r>
                <a:rPr kumimoji="1" lang="en-US" altLang="ja-JP" sz="2800" b="1" dirty="0" smtClean="0">
                  <a:solidFill>
                    <a:srgbClr val="0070C0"/>
                  </a:solidFill>
                </a:rPr>
                <a:t>: ~ 10</a:t>
              </a:r>
              <a:r>
                <a:rPr kumimoji="1" lang="en-US" altLang="ja-JP" sz="2800" b="1" baseline="30000" dirty="0" smtClean="0">
                  <a:solidFill>
                    <a:srgbClr val="0070C0"/>
                  </a:solidFill>
                </a:rPr>
                <a:t>-6</a:t>
              </a:r>
              <a:endParaRPr kumimoji="1" lang="ja-JP" altLang="en-US" sz="2800" b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4" name="下矢印 3"/>
            <p:cNvSpPr/>
            <p:nvPr/>
          </p:nvSpPr>
          <p:spPr>
            <a:xfrm>
              <a:off x="3354945" y="2121201"/>
              <a:ext cx="729181" cy="350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下矢印 6"/>
            <p:cNvSpPr/>
            <p:nvPr/>
          </p:nvSpPr>
          <p:spPr>
            <a:xfrm>
              <a:off x="3355876" y="2837148"/>
              <a:ext cx="729181" cy="350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下矢印 7"/>
            <p:cNvSpPr/>
            <p:nvPr/>
          </p:nvSpPr>
          <p:spPr>
            <a:xfrm>
              <a:off x="3355875" y="3602670"/>
              <a:ext cx="729181" cy="350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下矢印 8"/>
            <p:cNvSpPr/>
            <p:nvPr/>
          </p:nvSpPr>
          <p:spPr>
            <a:xfrm>
              <a:off x="3355874" y="4283154"/>
              <a:ext cx="729181" cy="350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393392" y="691112"/>
            <a:ext cx="8374408" cy="9726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6187" y="5743951"/>
            <a:ext cx="790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production yield is expected …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402" y="6446136"/>
            <a:ext cx="898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moreover, Q-value of 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*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* production in p</a:t>
            </a:r>
            <a:r>
              <a:rPr kumimoji="1" lang="en-US" altLang="ja-JP" sz="2000" b="1" i="1" baseline="30000" dirty="0" smtClean="0">
                <a:solidFill>
                  <a:srgbClr val="FF0000"/>
                </a:solidFill>
              </a:rPr>
              <a:t>bar3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He reaction is negative (Q = -55MeV)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812703" y="5865721"/>
                <a:ext cx="600844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altLang="ja-JP" sz="2800" b="1" i="1" dirty="0" smtClean="0"/>
                  <a:t>   </a:t>
                </a:r>
                <a:r>
                  <a:rPr lang="en-US" altLang="ja-JP" sz="2800" dirty="0" smtClean="0"/>
                  <a:t>(3N)</a:t>
                </a:r>
                <a:endParaRPr lang="en-US" altLang="ja-JP" sz="2800" b="1" i="1" dirty="0" smtClean="0"/>
              </a:p>
              <a:p>
                <a:r>
                  <a:rPr lang="en-US" altLang="ja-JP" sz="2800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𝒑𝒑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03" y="5865721"/>
                <a:ext cx="6008440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844615" y="3915672"/>
                <a:ext cx="54264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b="0" i="1" dirty="0" smtClean="0"/>
                  <a:t> </a:t>
                </a:r>
                <a:r>
                  <a:rPr lang="en-US" altLang="ja-JP" sz="2800" b="0" dirty="0" smtClean="0"/>
                  <a:t>(2N/3N)</a:t>
                </a:r>
                <a:endParaRPr lang="en-US" altLang="ja-JP" sz="2800" b="0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>
                        <a:latin typeface="Cambria Math"/>
                      </a:rPr>
                      <m:t>→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dirty="0" smtClean="0"/>
                  <a:t>       (3N)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15" y="3915672"/>
                <a:ext cx="5426486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Strategy</a:t>
            </a:r>
            <a:endParaRPr kumimoji="1" lang="ja-JP" altLang="en-US" b="1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379" y="2876990"/>
            <a:ext cx="812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“double-strangeness production”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annihilation at rest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4190" y="4891656"/>
            <a:ext cx="8255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search for 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“S=-2 </a:t>
            </a:r>
            <a:r>
              <a:rPr kumimoji="1" lang="en-US" altLang="ja-JP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dibaryons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annihilation at rest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6950" y="579866"/>
            <a:ext cx="7345796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present situation of </a:t>
            </a:r>
            <a:r>
              <a:rPr lang="en-US" altLang="ja-JP" sz="2400" b="1" dirty="0" smtClean="0"/>
              <a:t>the double-strangeness production in </a:t>
            </a:r>
            <a:r>
              <a:rPr lang="en-US" altLang="ja-JP" sz="2400" b="1" dirty="0" err="1" smtClean="0"/>
              <a:t>p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+A</a:t>
            </a:r>
            <a:r>
              <a:rPr lang="en-US" altLang="ja-JP" sz="2400" b="1" dirty="0" smtClean="0"/>
              <a:t> (A&gt;1) annihilation at rest:</a:t>
            </a:r>
            <a:endParaRPr kumimoji="1" lang="en-US" altLang="ja-JP" sz="2400" b="1" dirty="0" smtClean="0"/>
          </a:p>
          <a:p>
            <a:pPr marL="714375" indent="-357188">
              <a:buFont typeface="Wingdings" pitchFamily="2" charset="2"/>
              <a:buChar char="l"/>
            </a:pPr>
            <a:r>
              <a:rPr lang="en-US" altLang="ja-JP" sz="2400" dirty="0" smtClean="0"/>
              <a:t>NO results with a dedicated spectrometer and high intensity beam except for bubble chamber experiments.</a:t>
            </a:r>
          </a:p>
          <a:p>
            <a:pPr marL="714375" indent="-357188">
              <a:buFont typeface="Wingdings" pitchFamily="2" charset="2"/>
              <a:buChar char="l"/>
            </a:pPr>
            <a:r>
              <a:rPr lang="en-US" altLang="ja-JP" sz="2400" dirty="0" smtClean="0"/>
              <a:t>high-statistics measurement is NOT performed!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1673615" y="4148255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81047" y="4624040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643876" y="6159192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848" y="569120"/>
            <a:ext cx="9144000" cy="24769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-17362" y="5045793"/>
            <a:ext cx="9144000" cy="18461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38896" y="2928395"/>
            <a:ext cx="8831484" cy="2060294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6" y="1229234"/>
            <a:ext cx="3577658" cy="27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Setup</a:t>
            </a:r>
            <a:endParaRPr kumimoji="1" lang="ja-JP" altLang="en-US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10621" y="611540"/>
            <a:ext cx="914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 the experiment at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J-PARC K1.8BR beam line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2014" y="5495536"/>
            <a:ext cx="8158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stopped-</a:t>
            </a:r>
            <a:r>
              <a:rPr lang="en-US" altLang="ja-JP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3200" b="1" u="sng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</a:t>
            </a:r>
            <a:endParaRPr kumimoji="1" lang="en-US" altLang="ja-JP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algn="ctr"/>
            <a:r>
              <a:rPr lang="en-US" altLang="ja-JP" sz="2400" dirty="0" smtClean="0"/>
              <a:t>initial beam mom. of 0.7GeV/c w/ tungsten degrader (t=31mm)</a:t>
            </a:r>
          </a:p>
          <a:p>
            <a:pPr marL="3175" algn="ctr"/>
            <a:r>
              <a:rPr lang="en-US" altLang="ja-JP" sz="2800" b="1" dirty="0" smtClean="0"/>
              <a:t>~750</a:t>
            </a:r>
            <a:r>
              <a:rPr kumimoji="1" lang="en-US" altLang="ja-JP" sz="2800" b="1" dirty="0" smtClean="0"/>
              <a:t>/spill(6s) @ 50kW, Au-target</a:t>
            </a:r>
            <a:endParaRPr kumimoji="1" lang="ja-JP" altLang="en-US" sz="2800" b="1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8" r="54125" b="9789"/>
          <a:stretch/>
        </p:blipFill>
        <p:spPr bwMode="auto">
          <a:xfrm>
            <a:off x="26703" y="1210571"/>
            <a:ext cx="4498491" cy="42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r="39010" b="33289"/>
          <a:stretch/>
        </p:blipFill>
        <p:spPr bwMode="auto">
          <a:xfrm>
            <a:off x="4561368" y="3691628"/>
            <a:ext cx="2575248" cy="17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16" y="3850089"/>
            <a:ext cx="1996203" cy="135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8172041" y="4297377"/>
            <a:ext cx="9444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p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48637" y="3777609"/>
            <a:ext cx="5533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pID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78368" y="1191909"/>
            <a:ext cx="4538162" cy="4241965"/>
          </a:xfrm>
          <a:prstGeom prst="roundRect">
            <a:avLst>
              <a:gd name="adj" fmla="val 52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Double-Strangeness Measurement</a:t>
            </a:r>
            <a:endParaRPr kumimoji="1" lang="ja-JP" altLang="en-US" b="1" baseline="300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82810"/>
              </p:ext>
            </p:extLst>
          </p:nvPr>
        </p:nvGraphicFramePr>
        <p:xfrm>
          <a:off x="3247643" y="4665086"/>
          <a:ext cx="5741040" cy="13478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5260"/>
                <a:gridCol w="1435260"/>
                <a:gridCol w="1435260"/>
                <a:gridCol w="1435260"/>
              </a:tblGrid>
              <a:tr h="52493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</a:t>
                      </a:r>
                      <a:r>
                        <a:rPr kumimoji="1" lang="en-US" altLang="ja-JP" sz="2800" baseline="30000" dirty="0" smtClean="0"/>
                        <a:t>+</a:t>
                      </a:r>
                      <a:r>
                        <a:rPr kumimoji="1" lang="en-US" altLang="ja-JP" sz="2800" dirty="0" smtClean="0"/>
                        <a:t>K</a:t>
                      </a:r>
                      <a:r>
                        <a:rPr kumimoji="1" lang="en-US" altLang="ja-JP" sz="2800" baseline="30000" dirty="0" smtClean="0"/>
                        <a:t>+</a:t>
                      </a:r>
                      <a:r>
                        <a:rPr kumimoji="1" lang="en-US" altLang="ja-JP" sz="2800" baseline="0" dirty="0" smtClean="0"/>
                        <a:t>X</a:t>
                      </a:r>
                      <a:r>
                        <a:rPr kumimoji="1" lang="en-US" altLang="ja-JP" sz="2800" dirty="0" smtClean="0"/>
                        <a:t> channel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Symbol" pitchFamily="18" charset="2"/>
                        </a:rPr>
                        <a:t>LL</a:t>
                      </a:r>
                      <a:r>
                        <a:rPr kumimoji="1" lang="en-US" altLang="ja-JP" sz="2800" dirty="0" smtClean="0"/>
                        <a:t>X channel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6641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kumimoji="1" lang="en-US" altLang="ja-JP" sz="2400" b="1" baseline="3000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kumimoji="1" lang="en-US" altLang="ja-JP" sz="2400" b="1" baseline="3000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detection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20%</a:t>
                      </a:r>
                      <a:endParaRPr kumimoji="1" lang="ja-JP" altLang="en-US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LL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detection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6.8%</a:t>
                      </a:r>
                      <a:endParaRPr kumimoji="1" lang="ja-JP" altLang="en-US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48981" y="2410341"/>
            <a:ext cx="8305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400" dirty="0" smtClean="0"/>
              <a:t>evaluated using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GEANT4</a:t>
            </a:r>
            <a:r>
              <a:rPr lang="en-US" altLang="ja-JP" sz="2400" dirty="0" smtClean="0"/>
              <a:t>  toolkit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/>
              <a:t>Many-body decay are considered to be isotropic decay.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>
                <a:ea typeface="Adobe Fangsong Std R" pitchFamily="18" charset="-128"/>
              </a:rPr>
              <a:t>branching ratios of 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baseline="-25000" dirty="0" smtClean="0">
                <a:solidFill>
                  <a:srgbClr val="0070C0"/>
                </a:solidFill>
                <a:ea typeface="Adobe Fangsong Std R" pitchFamily="18" charset="-128"/>
              </a:rPr>
              <a:t>S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/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baseline="-25000" dirty="0" smtClean="0">
                <a:solidFill>
                  <a:srgbClr val="0070C0"/>
                </a:solidFill>
                <a:ea typeface="Adobe Fangsong Std R" pitchFamily="18" charset="-128"/>
              </a:rPr>
              <a:t>S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+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-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/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</a:rPr>
              <a:t>L</a:t>
            </a:r>
            <a:r>
              <a:rPr lang="en-US" altLang="ja-JP" sz="2400" b="1" dirty="0" err="1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p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-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 </a:t>
            </a:r>
            <a:r>
              <a:rPr lang="en-US" altLang="ja-JP" sz="2400" dirty="0" smtClean="0">
                <a:ea typeface="Adobe Fangsong Std R" pitchFamily="18" charset="-128"/>
              </a:rPr>
              <a:t>are considered.</a:t>
            </a:r>
            <a:endParaRPr lang="en-US" altLang="ja-JP" sz="2400" b="1" dirty="0" smtClean="0">
              <a:ea typeface="Adobe Fangsong Std R" pitchFamily="18" charset="-128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/>
              <a:t>acceptance is defined by IH and CDC mid layer (R&lt;350mm)</a:t>
            </a:r>
            <a:endParaRPr lang="en-US" altLang="ja-JP" sz="2400" dirty="0" smtClean="0">
              <a:ea typeface="Adobe Fangsong Std R" pitchFamily="18" charset="-128"/>
              <a:sym typeface="Wingdings" pitchFamily="2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750" y="1904161"/>
            <a:ext cx="4323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acceptances of K</a:t>
            </a:r>
            <a:r>
              <a:rPr lang="en-US" altLang="ja-JP" sz="28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828685" y="724605"/>
                <a:ext cx="5426486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b="0" i="1" dirty="0" smtClean="0"/>
                  <a:t> </a:t>
                </a:r>
                <a:r>
                  <a:rPr lang="en-US" altLang="ja-JP" sz="2800" b="0" dirty="0" smtClean="0"/>
                  <a:t>(2N/3N)</a:t>
                </a:r>
                <a:endParaRPr lang="en-US" altLang="ja-JP" sz="2800" b="0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>
                        <a:latin typeface="Cambria Math"/>
                      </a:rPr>
                      <m:t>→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dirty="0" smtClean="0"/>
                  <a:t>       (3N)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5" y="724605"/>
                <a:ext cx="5426486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063" b="-170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0196" name="Picture 2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199"/>
            <a:ext cx="3181740" cy="24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998376" y="5495731"/>
            <a:ext cx="150222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94886" y="4197615"/>
            <a:ext cx="499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e.g. acceptance of IH+CDC(R&lt;350mm)</a:t>
            </a:r>
            <a:endParaRPr kumimoji="1" lang="ja-JP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78" y="1007531"/>
            <a:ext cx="5344666" cy="333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49" y="4567019"/>
            <a:ext cx="3175940" cy="214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r="39010" b="33289"/>
          <a:stretch/>
        </p:blipFill>
        <p:spPr bwMode="auto">
          <a:xfrm>
            <a:off x="945041" y="4525425"/>
            <a:ext cx="3426423" cy="23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Double-Strangeness Measurement (Cont’d)</a:t>
            </a:r>
            <a:endParaRPr kumimoji="1" lang="ja-JP" altLang="en-US" sz="3600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354" y="3462083"/>
            <a:ext cx="381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dirty="0" smtClean="0">
                <a:solidFill>
                  <a:srgbClr val="FF0000"/>
                </a:solidFill>
              </a:rPr>
              <a:t>uptime of the accelerator and apparatus : 21h/24h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 smtClean="0">
                <a:solidFill>
                  <a:srgbClr val="FF0000"/>
                </a:solidFill>
              </a:rPr>
              <a:t>DAQ and analysis eff. : 0.7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3739" y="586306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-31898" y="1241303"/>
                <a:ext cx="4086526" cy="22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𝜎</m:t>
                    </m:r>
                    <m:r>
                      <a:rPr lang="en-US" altLang="ja-JP" sz="2000" i="1" dirty="0" smtClean="0">
                        <a:latin typeface="Cambria Math"/>
                      </a:rPr>
                      <m:t>=</m:t>
                    </m:r>
                    <m:r>
                      <a:rPr lang="en-US" altLang="ja-JP" sz="2000" i="1" dirty="0" smtClean="0">
                        <a:latin typeface="Cambria Math"/>
                      </a:rPr>
                      <m:t>𝑆</m:t>
                    </m:r>
                    <m:r>
                      <a:rPr lang="en-US" altLang="ja-JP" sz="2000" i="1" dirty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altLang="ja-JP" sz="20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ja-JP" sz="2000" b="0" i="1" dirty="0" smtClean="0">
                            <a:latin typeface="Cambria Math"/>
                          </a:rPr>
                          <m:t>𝐵</m:t>
                        </m:r>
                      </m:e>
                    </m:rad>
                  </m:oMath>
                </a14:m>
                <a:endParaRPr lang="en-US" altLang="ja-JP" sz="2000" dirty="0" smtClean="0"/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ja-JP" sz="2000" dirty="0"/>
                  <a:t>b</a:t>
                </a:r>
                <a:r>
                  <a:rPr kumimoji="1" lang="en-US" altLang="ja-JP" sz="2000" dirty="0" smtClean="0"/>
                  <a:t>ackgrounds</a:t>
                </a:r>
                <a:r>
                  <a:rPr lang="en-US" altLang="ja-JP" sz="2000" dirty="0" smtClean="0"/>
                  <a:t> are assumed to be:</a:t>
                </a:r>
              </a:p>
              <a:p>
                <a:pPr marL="361950"/>
                <a:r>
                  <a:rPr lang="en-US" altLang="ja-JP" sz="2000" dirty="0" smtClean="0"/>
                  <a:t>    K</a:t>
                </a:r>
                <a:r>
                  <a:rPr lang="en-US" altLang="ja-JP" sz="2000" baseline="30000" dirty="0" smtClean="0"/>
                  <a:t>-</a:t>
                </a:r>
                <a:r>
                  <a:rPr lang="en-US" altLang="ja-JP" sz="2000" dirty="0" smtClean="0"/>
                  <a:t>: S:B=8:2 </a:t>
                </a:r>
                <a:r>
                  <a:rPr lang="en-US" altLang="ja-JP" sz="2000" dirty="0" smtClean="0">
                    <a:sym typeface="Wingdings" pitchFamily="2" charset="2"/>
                  </a:rPr>
                  <a:t> K</a:t>
                </a:r>
                <a:r>
                  <a:rPr lang="en-US" altLang="ja-JP" sz="2000" baseline="30000" dirty="0" smtClean="0">
                    <a:sym typeface="Wingdings" pitchFamily="2" charset="2"/>
                  </a:rPr>
                  <a:t>+</a:t>
                </a:r>
                <a:r>
                  <a:rPr lang="en-US" altLang="ja-JP" sz="2000" dirty="0" smtClean="0">
                    <a:sym typeface="Wingdings" pitchFamily="2" charset="2"/>
                  </a:rPr>
                  <a:t>K</a:t>
                </a:r>
                <a:r>
                  <a:rPr lang="en-US" altLang="ja-JP" sz="2000" baseline="30000" dirty="0" smtClean="0">
                    <a:sym typeface="Wingdings" pitchFamily="2" charset="2"/>
                  </a:rPr>
                  <a:t>+</a:t>
                </a:r>
                <a:r>
                  <a:rPr lang="en-US" altLang="ja-JP" sz="2000" dirty="0" smtClean="0">
                    <a:sym typeface="Wingdings" pitchFamily="2" charset="2"/>
                  </a:rPr>
                  <a:t>: S:B=6:4</a:t>
                </a:r>
              </a:p>
              <a:p>
                <a:pPr marL="361950"/>
                <a:r>
                  <a:rPr lang="en-US" altLang="ja-JP" sz="2000" dirty="0" smtClean="0">
                    <a:latin typeface="Symbol" pitchFamily="18" charset="2"/>
                  </a:rPr>
                  <a:t>    L</a:t>
                </a:r>
                <a:r>
                  <a:rPr lang="en-US" altLang="ja-JP" sz="2000" dirty="0"/>
                  <a:t>: S:B=7:3 </a:t>
                </a:r>
                <a:r>
                  <a:rPr lang="en-US" altLang="ja-JP" sz="2000" dirty="0">
                    <a:sym typeface="Wingdings" pitchFamily="2" charset="2"/>
                  </a:rPr>
                  <a:t> </a:t>
                </a:r>
                <a:r>
                  <a:rPr lang="en-US" altLang="ja-JP" sz="2000" dirty="0">
                    <a:latin typeface="Symbol" pitchFamily="18" charset="2"/>
                    <a:sym typeface="Wingdings" pitchFamily="2" charset="2"/>
                  </a:rPr>
                  <a:t>LL</a:t>
                </a:r>
                <a:r>
                  <a:rPr lang="en-US" altLang="ja-JP" sz="2000" dirty="0">
                    <a:sym typeface="Wingdings" pitchFamily="2" charset="2"/>
                  </a:rPr>
                  <a:t>: </a:t>
                </a:r>
                <a:r>
                  <a:rPr lang="en-US" altLang="ja-JP" sz="2000" dirty="0" smtClean="0">
                    <a:sym typeface="Wingdings" pitchFamily="2" charset="2"/>
                  </a:rPr>
                  <a:t> </a:t>
                </a:r>
                <a:r>
                  <a:rPr lang="en-US" altLang="ja-JP" sz="2000" dirty="0">
                    <a:sym typeface="Wingdings" pitchFamily="2" charset="2"/>
                  </a:rPr>
                  <a:t>S:B=5:5</a:t>
                </a:r>
                <a:endParaRPr lang="en-US" altLang="ja-JP" sz="2000" dirty="0" smtClean="0"/>
              </a:p>
              <a:p>
                <a:pPr marL="361950"/>
                <a:r>
                  <a:rPr kumimoji="1" lang="en-US" altLang="ja-JP" sz="2000" dirty="0" smtClean="0"/>
                  <a:t>from 1</a:t>
                </a:r>
                <a:r>
                  <a:rPr kumimoji="1" lang="en-US" altLang="ja-JP" sz="2000" baseline="30000" dirty="0" smtClean="0"/>
                  <a:t>st</a:t>
                </a:r>
                <a:r>
                  <a:rPr kumimoji="1" lang="en-US" altLang="ja-JP" sz="2000" dirty="0" smtClean="0"/>
                  <a:t> production run, and the S/N ratio is NOT depend on the production ratio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8" y="1241303"/>
                <a:ext cx="4086526" cy="2269789"/>
              </a:xfrm>
              <a:prstGeom prst="rect">
                <a:avLst/>
              </a:prstGeom>
              <a:blipFill rotWithShape="1">
                <a:blip r:embed="rId6"/>
                <a:stretch>
                  <a:fillRect l="-1343" b="-4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644787" y="678097"/>
            <a:ext cx="20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5</a:t>
            </a:r>
            <a:r>
              <a:rPr kumimoji="1" lang="en-US" altLang="ja-JP" sz="2400" b="1" dirty="0" smtClean="0"/>
              <a:t>0kW, 2weeks</a:t>
            </a:r>
            <a:endParaRPr kumimoji="1" lang="ja-JP" altLang="en-US" sz="2400" b="1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7360350" y="1819464"/>
            <a:ext cx="9331" cy="1146151"/>
          </a:xfrm>
          <a:prstGeom prst="straightConnector1">
            <a:avLst/>
          </a:prstGeom>
          <a:ln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564071" y="1496787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DIANA/OBELIX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0490" y="3164906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+</a:t>
            </a:r>
            <a:r>
              <a:rPr kumimoji="1" lang="en-US" altLang="ja-JP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+</a:t>
            </a:r>
            <a:r>
              <a:rPr kumimoji="1" lang="en-US" altLang="ja-JP" dirty="0" smtClean="0">
                <a:solidFill>
                  <a:srgbClr val="00B050"/>
                </a:solidFill>
              </a:rPr>
              <a:t>: ~</a:t>
            </a:r>
            <a:r>
              <a:rPr lang="en-US" altLang="ja-JP" dirty="0" smtClean="0">
                <a:solidFill>
                  <a:srgbClr val="00B050"/>
                </a:solidFill>
              </a:rPr>
              <a:t>540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lang="en-US" altLang="ja-JP" dirty="0" smtClean="0">
                <a:solidFill>
                  <a:srgbClr val="00B050"/>
                </a:solidFill>
                <a:latin typeface="Symbol" pitchFamily="18" charset="2"/>
              </a:rPr>
              <a:t>LL</a:t>
            </a:r>
            <a:r>
              <a:rPr lang="en-US" altLang="ja-JP" dirty="0" smtClean="0">
                <a:solidFill>
                  <a:srgbClr val="00B050"/>
                </a:solidFill>
              </a:rPr>
              <a:t>:  ~160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54913" y="4485872"/>
            <a:ext cx="7570381" cy="2372128"/>
          </a:xfrm>
          <a:prstGeom prst="roundRect">
            <a:avLst>
              <a:gd name="adj" fmla="val 54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52601" y="6128392"/>
            <a:ext cx="2238797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ym typeface="Wingdings" pitchFamily="2" charset="2"/>
              </a:rPr>
              <a:t>1</a:t>
            </a:r>
            <a:r>
              <a:rPr lang="en-US" altLang="ja-JP" sz="2000" b="1" baseline="30000" dirty="0" smtClean="0">
                <a:sym typeface="Wingdings" pitchFamily="2" charset="2"/>
              </a:rPr>
              <a:t>st</a:t>
            </a:r>
            <a:r>
              <a:rPr lang="en-US" altLang="ja-JP" sz="2000" b="1" dirty="0" smtClean="0">
                <a:sym typeface="Wingdings" pitchFamily="2" charset="2"/>
              </a:rPr>
              <a:t> production run (2013, May.)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90862" y="4697487"/>
            <a:ext cx="9444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p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6147" y="4697487"/>
            <a:ext cx="5533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pID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812703" y="5865721"/>
                <a:ext cx="600844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altLang="ja-JP" sz="2800" b="1" i="1" dirty="0" smtClean="0"/>
                  <a:t>   </a:t>
                </a:r>
                <a:r>
                  <a:rPr lang="en-US" altLang="ja-JP" sz="2800" dirty="0" smtClean="0"/>
                  <a:t>(3N)</a:t>
                </a:r>
                <a:endParaRPr lang="en-US" altLang="ja-JP" sz="2800" b="1" i="1" dirty="0" smtClean="0"/>
              </a:p>
              <a:p>
                <a:r>
                  <a:rPr lang="en-US" altLang="ja-JP" sz="2800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𝒑𝒑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03" y="5865721"/>
                <a:ext cx="6008440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844615" y="3915672"/>
                <a:ext cx="54264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b="0" i="1" dirty="0" smtClean="0"/>
                  <a:t> </a:t>
                </a:r>
                <a:r>
                  <a:rPr lang="en-US" altLang="ja-JP" sz="2800" b="0" dirty="0" smtClean="0"/>
                  <a:t>(2N/3N)</a:t>
                </a:r>
                <a:endParaRPr lang="en-US" altLang="ja-JP" sz="2800" b="0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>
                        <a:latin typeface="Cambria Math"/>
                      </a:rPr>
                      <m:t>→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l-GR" altLang="ja-JP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𝜦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ja-JP" sz="2800" dirty="0" smtClean="0"/>
                  <a:t>       (3N)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15" y="3915672"/>
                <a:ext cx="5426486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Strategy</a:t>
            </a:r>
            <a:endParaRPr kumimoji="1" lang="ja-JP" altLang="en-US" b="1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379" y="2876990"/>
            <a:ext cx="812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“double-strangeness production”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annihilation at rest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4190" y="4891656"/>
            <a:ext cx="8255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search for 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“S=-2 </a:t>
            </a:r>
            <a:r>
              <a:rPr kumimoji="1" lang="en-US" altLang="ja-JP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dibaryons</a:t>
            </a: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annihilation at rest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6950" y="579866"/>
            <a:ext cx="7345796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present situation of </a:t>
            </a:r>
            <a:r>
              <a:rPr lang="en-US" altLang="ja-JP" sz="2400" b="1" dirty="0" smtClean="0"/>
              <a:t>the double-strangeness production in </a:t>
            </a:r>
            <a:r>
              <a:rPr lang="en-US" altLang="ja-JP" sz="2400" b="1" dirty="0" err="1" smtClean="0"/>
              <a:t>p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+A</a:t>
            </a:r>
            <a:r>
              <a:rPr lang="en-US" altLang="ja-JP" sz="2400" b="1" dirty="0" smtClean="0"/>
              <a:t> (A&gt;1) annihilation at rest:</a:t>
            </a:r>
            <a:endParaRPr kumimoji="1" lang="en-US" altLang="ja-JP" sz="2400" b="1" dirty="0" smtClean="0"/>
          </a:p>
          <a:p>
            <a:pPr marL="714375" indent="-357188">
              <a:buFont typeface="Wingdings" pitchFamily="2" charset="2"/>
              <a:buChar char="l"/>
            </a:pPr>
            <a:r>
              <a:rPr lang="en-US" altLang="ja-JP" sz="2400" dirty="0" smtClean="0"/>
              <a:t>NO results with a dedicated spectrometer and high intensity beam except for bubble chamber experiments.</a:t>
            </a:r>
          </a:p>
          <a:p>
            <a:pPr marL="714375" indent="-357188">
              <a:buFont typeface="Wingdings" pitchFamily="2" charset="2"/>
              <a:buChar char="l"/>
            </a:pPr>
            <a:r>
              <a:rPr lang="en-US" altLang="ja-JP" sz="2400" dirty="0" smtClean="0"/>
              <a:t>high-statistics measurement is NOT performed!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1673615" y="4148255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81047" y="4624040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643876" y="6159192"/>
            <a:ext cx="111512" cy="111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848" y="569119"/>
            <a:ext cx="9144000" cy="430065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38896" y="4891656"/>
            <a:ext cx="8831484" cy="1910358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0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8031" r="6892" b="7489"/>
          <a:stretch/>
        </p:blipFill>
        <p:spPr bwMode="auto">
          <a:xfrm>
            <a:off x="0" y="671804"/>
            <a:ext cx="8899310" cy="534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286000" y="2967135"/>
            <a:ext cx="1184988" cy="377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Procedure of S=-2 </a:t>
            </a:r>
            <a:r>
              <a:rPr lang="en-US" altLang="ja-JP" b="1" dirty="0" err="1" smtClean="0"/>
              <a:t>Dibaryons</a:t>
            </a:r>
            <a:r>
              <a:rPr lang="en-US" altLang="ja-JP" b="1" dirty="0" smtClean="0"/>
              <a:t> Search</a:t>
            </a:r>
            <a:endParaRPr kumimoji="1" lang="ja-JP" altLang="en-US" b="1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4763" y="1658174"/>
            <a:ext cx="6000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methods of the measurement</a:t>
            </a:r>
            <a:endParaRPr kumimoji="1" lang="en-US" altLang="ja-JP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>
                <a:solidFill>
                  <a:srgbClr val="0070C0"/>
                </a:solidFill>
              </a:rPr>
              <a:t>(inclusive</a:t>
            </a:r>
            <a:r>
              <a:rPr lang="en-US" altLang="ja-JP" sz="2400" dirty="0" smtClean="0">
                <a:solidFill>
                  <a:srgbClr val="0070C0"/>
                </a:solidFill>
              </a:rPr>
              <a:t>) </a:t>
            </a:r>
            <a:r>
              <a:rPr lang="en-US" altLang="ja-JP" sz="2400" dirty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lang="en-US" altLang="ja-JP" sz="2400" dirty="0">
                <a:solidFill>
                  <a:srgbClr val="0070C0"/>
                </a:solidFill>
              </a:rPr>
              <a:t> invariant </a:t>
            </a:r>
            <a:r>
              <a:rPr lang="en-US" altLang="ja-JP" sz="2400" dirty="0" smtClean="0">
                <a:solidFill>
                  <a:srgbClr val="0070C0"/>
                </a:solidFill>
              </a:rPr>
              <a:t>mass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FF0000"/>
                </a:solidFill>
              </a:rPr>
              <a:t>(inclusive) K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dirty="0" smtClean="0">
                <a:solidFill>
                  <a:srgbClr val="FF0000"/>
                </a:solidFill>
              </a:rPr>
              <a:t>K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 missing-mass w/ 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-tag</a:t>
            </a: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00B050"/>
                </a:solidFill>
              </a:rPr>
              <a:t>(exclusive) K</a:t>
            </a:r>
            <a:r>
              <a:rPr lang="en-US" altLang="ja-JP" sz="2400" baseline="30000" dirty="0" smtClean="0">
                <a:solidFill>
                  <a:srgbClr val="00B050"/>
                </a:solidFill>
              </a:rPr>
              <a:t>0</a:t>
            </a:r>
            <a:r>
              <a:rPr lang="en-US" altLang="ja-JP" sz="2400" dirty="0" smtClean="0">
                <a:solidFill>
                  <a:srgbClr val="00B050"/>
                </a:solidFill>
              </a:rPr>
              <a:t>K</a:t>
            </a:r>
            <a:r>
              <a:rPr lang="en-US" altLang="ja-JP" sz="2400" baseline="30000" dirty="0" smtClean="0">
                <a:solidFill>
                  <a:srgbClr val="00B050"/>
                </a:solidFill>
              </a:rPr>
              <a:t>+</a:t>
            </a:r>
            <a:r>
              <a:rPr lang="en-US" altLang="ja-JP" sz="2400" dirty="0" smtClean="0">
                <a:solidFill>
                  <a:srgbClr val="00B050"/>
                </a:solidFill>
                <a:latin typeface="Symbol" pitchFamily="18" charset="2"/>
              </a:rPr>
              <a:t>LL</a:t>
            </a:r>
            <a:r>
              <a:rPr lang="en-US" altLang="ja-JP" sz="2400" dirty="0" smtClean="0">
                <a:solidFill>
                  <a:srgbClr val="00B050"/>
                </a:solidFill>
              </a:rPr>
              <a:t> measurement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631" y="4235565"/>
            <a:ext cx="3238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 evaluated using 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GEANT4</a:t>
            </a:r>
            <a:r>
              <a:rPr kumimoji="1" lang="en-US" altLang="ja-JP" sz="2400" dirty="0" smtClean="0"/>
              <a:t> toolkit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isotropic decay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ea typeface="Adobe Fangsong Std R" pitchFamily="18" charset="-128"/>
              </a:rPr>
              <a:t>branching ratios of 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baseline="-25000" dirty="0" smtClean="0">
                <a:solidFill>
                  <a:srgbClr val="0070C0"/>
                </a:solidFill>
                <a:ea typeface="Adobe Fangsong Std R" pitchFamily="18" charset="-128"/>
              </a:rPr>
              <a:t>S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/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a typeface="Adobe Fangsong Std R" pitchFamily="18" charset="-128"/>
              </a:rPr>
              <a:t>0</a:t>
            </a:r>
            <a:r>
              <a:rPr lang="en-US" altLang="ja-JP" sz="2400" b="1" baseline="-25000" dirty="0" smtClean="0">
                <a:solidFill>
                  <a:srgbClr val="0070C0"/>
                </a:solidFill>
                <a:ea typeface="Adobe Fangsong Std R" pitchFamily="18" charset="-128"/>
              </a:rPr>
              <a:t>S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+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-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/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</a:rPr>
              <a:t>L</a:t>
            </a:r>
            <a:r>
              <a:rPr lang="en-US" altLang="ja-JP" sz="2400" b="1" dirty="0" err="1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p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Symbol" pitchFamily="18" charset="2"/>
                <a:ea typeface="Adobe Fangsong Std R" pitchFamily="18" charset="-128"/>
                <a:sym typeface="Wingdings" pitchFamily="2" charset="2"/>
              </a:rPr>
              <a:t>-</a:t>
            </a:r>
            <a:r>
              <a:rPr lang="en-US" altLang="ja-JP" sz="2400" b="1" dirty="0" smtClean="0">
                <a:solidFill>
                  <a:srgbClr val="0070C0"/>
                </a:solidFill>
                <a:ea typeface="Adobe Fangsong Std R" pitchFamily="18" charset="-128"/>
                <a:sym typeface="Wingdings" pitchFamily="2" charset="2"/>
              </a:rPr>
              <a:t> </a:t>
            </a:r>
            <a:r>
              <a:rPr lang="en-US" altLang="ja-JP" sz="2400" dirty="0" smtClean="0">
                <a:ea typeface="Adobe Fangsong Std R" pitchFamily="18" charset="-128"/>
              </a:rPr>
              <a:t>are considered.</a:t>
            </a:r>
            <a:endParaRPr lang="en-US" altLang="ja-JP" sz="2400" b="1" dirty="0" smtClean="0">
              <a:ea typeface="Adobe Fangsong Std R" pitchFamily="18" charset="-128"/>
              <a:sym typeface="Wingdings" pitchFamily="2" charset="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2997" y="3712404"/>
            <a:ext cx="185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567780" y="644848"/>
                <a:ext cx="6008440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altLang="ja-JP" sz="2800" b="1" i="1" dirty="0" smtClean="0"/>
                  <a:t>   </a:t>
                </a:r>
                <a:r>
                  <a:rPr lang="en-US" altLang="ja-JP" sz="2800" dirty="0" smtClean="0"/>
                  <a:t>(3N)</a:t>
                </a:r>
                <a:endParaRPr lang="en-US" altLang="ja-JP" sz="2800" b="1" i="1" dirty="0" smtClean="0"/>
              </a:p>
              <a:p>
                <a:r>
                  <a:rPr lang="en-US" altLang="ja-JP" sz="2800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𝒑𝒑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  <m:r>
                      <a:rPr lang="ja-JP" altLang="en-US" sz="2800" i="1" smtClean="0">
                        <a:latin typeface="Cambria Math"/>
                      </a:rPr>
                      <m:t>→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  <m:r>
                      <a:rPr lang="en-US" altLang="ja-JP" sz="2800" b="0" i="1" smtClean="0">
                        <a:latin typeface="Cambria Math"/>
                      </a:rPr>
                      <m:t>+</m:t>
                    </m:r>
                    <m:r>
                      <a:rPr lang="el-GR" altLang="ja-JP" sz="2800" b="0" i="1" smtClean="0">
                        <a:latin typeface="Cambria Math"/>
                        <a:ea typeface="Cambria Math"/>
                      </a:rPr>
                      <m:t>𝛬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80" y="644848"/>
                <a:ext cx="6008440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0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72490"/>
              </p:ext>
            </p:extLst>
          </p:nvPr>
        </p:nvGraphicFramePr>
        <p:xfrm>
          <a:off x="3293707" y="3688697"/>
          <a:ext cx="5741040" cy="3048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5260"/>
                <a:gridCol w="1435260"/>
                <a:gridCol w="1435260"/>
                <a:gridCol w="1435260"/>
              </a:tblGrid>
              <a:tr h="78064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8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8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8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800" dirty="0" err="1" smtClean="0">
                          <a:solidFill>
                            <a:srgbClr val="FFFF00"/>
                          </a:solidFill>
                        </a:rPr>
                        <a:t>pp</a:t>
                      </a:r>
                      <a:endParaRPr kumimoji="1" lang="en-US" altLang="ja-JP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dirty="0" smtClean="0"/>
                        <a:t>B.E. = 120MeV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G </a:t>
                      </a:r>
                      <a:r>
                        <a:rPr kumimoji="1" lang="en-US" altLang="ja-JP" sz="2000" dirty="0" smtClean="0"/>
                        <a:t>= 100MeV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100%</a:t>
                      </a:r>
                      <a:r>
                        <a:rPr kumimoji="1" lang="en-US" altLang="ja-JP" sz="2000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LL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m = </a:t>
                      </a:r>
                      <a:r>
                        <a:rPr kumimoji="1" lang="en-US" altLang="ja-JP" sz="2000" baseline="0" dirty="0" smtClean="0"/>
                        <a:t>m</a:t>
                      </a:r>
                      <a:r>
                        <a:rPr kumimoji="1" lang="en-US" altLang="ja-JP" sz="2000" baseline="-25000" dirty="0" smtClean="0">
                          <a:latin typeface="Symbol" panose="05050102010706020507" pitchFamily="18" charset="2"/>
                        </a:rPr>
                        <a:t>LL</a:t>
                      </a:r>
                      <a:r>
                        <a:rPr kumimoji="1" lang="en-US" altLang="ja-JP" sz="2000" baseline="0" dirty="0" smtClean="0"/>
                        <a:t>+10MeV</a:t>
                      </a:r>
                    </a:p>
                    <a:p>
                      <a:pPr algn="ctr"/>
                      <a:r>
                        <a:rPr kumimoji="1" lang="en-US" altLang="ja-JP" sz="2000" baseline="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000" baseline="0" dirty="0" smtClean="0"/>
                        <a:t> = 10MeV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100% </a:t>
                      </a:r>
                      <a:r>
                        <a:rPr kumimoji="1" lang="en-US" altLang="ja-JP" sz="2000" baseline="0" dirty="0" smtClean="0">
                          <a:latin typeface="Symbol" panose="05050102010706020507" pitchFamily="18" charset="2"/>
                        </a:rPr>
                        <a:t>LL</a:t>
                      </a:r>
                      <a:endParaRPr kumimoji="1" lang="ja-JP" altLang="en-US" sz="2000" dirty="0">
                        <a:latin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4484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LL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detection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14.5%</a:t>
                      </a:r>
                      <a:endParaRPr kumimoji="1" lang="ja-JP" altLang="en-US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detection</a:t>
                      </a:r>
                      <a:endParaRPr kumimoji="1" lang="ja-JP" altLang="en-US" sz="2400" b="1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3.6%</a:t>
                      </a:r>
                      <a:endParaRPr kumimoji="1" lang="ja-JP" altLang="en-US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+</a:t>
                      </a: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0</a:t>
                      </a:r>
                      <a:r>
                        <a:rPr kumimoji="1" lang="en-US" altLang="ja-JP" sz="2000" b="0" dirty="0" smtClean="0">
                          <a:latin typeface="Symbol" pitchFamily="18" charset="2"/>
                        </a:rPr>
                        <a:t>L</a:t>
                      </a:r>
                      <a:endParaRPr kumimoji="1" lang="en-US" altLang="ja-JP" sz="20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0.8%</a:t>
                      </a:r>
                      <a:endParaRPr kumimoji="1" lang="ja-JP" altLang="en-US" sz="2000" b="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+</a:t>
                      </a: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0</a:t>
                      </a:r>
                      <a:r>
                        <a:rPr kumimoji="1" lang="en-US" altLang="ja-JP" sz="2000" b="0" dirty="0" smtClean="0">
                          <a:latin typeface="Symbol" pitchFamily="18" charset="2"/>
                        </a:rPr>
                        <a:t>L</a:t>
                      </a:r>
                      <a:endParaRPr kumimoji="1" lang="en-US" altLang="ja-JP" sz="20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3.6%</a:t>
                      </a:r>
                      <a:endParaRPr kumimoji="1" lang="ja-JP" alt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+</a:t>
                      </a: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0</a:t>
                      </a:r>
                      <a:r>
                        <a:rPr kumimoji="1" lang="en-US" altLang="ja-JP" sz="2000" b="0" dirty="0" smtClean="0">
                          <a:latin typeface="Symbol" pitchFamily="18" charset="2"/>
                        </a:rPr>
                        <a:t>LL</a:t>
                      </a:r>
                      <a:endParaRPr kumimoji="1" lang="en-US" altLang="ja-JP" sz="2000" b="0" baseline="30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0.3%</a:t>
                      </a:r>
                      <a:endParaRPr kumimoji="1" lang="ja-JP" altLang="en-US" sz="2000" b="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+</a:t>
                      </a:r>
                      <a:r>
                        <a:rPr kumimoji="1" lang="en-US" altLang="ja-JP" sz="2000" b="0" dirty="0" smtClean="0"/>
                        <a:t>K</a:t>
                      </a:r>
                      <a:r>
                        <a:rPr kumimoji="1" lang="en-US" altLang="ja-JP" sz="2000" b="0" baseline="30000" dirty="0" smtClean="0"/>
                        <a:t>0</a:t>
                      </a:r>
                      <a:r>
                        <a:rPr kumimoji="1" lang="en-US" altLang="ja-JP" sz="2000" b="0" dirty="0" smtClean="0">
                          <a:latin typeface="Symbol" pitchFamily="18" charset="2"/>
                        </a:rPr>
                        <a:t>LL</a:t>
                      </a:r>
                      <a:endParaRPr kumimoji="1" lang="en-US" altLang="ja-JP" sz="2000" b="0" baseline="30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0.4%</a:t>
                      </a:r>
                      <a:endParaRPr kumimoji="1" lang="ja-JP" altLang="en-US" sz="20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694886" y="3292508"/>
            <a:ext cx="499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e.g. acceptance of IH+CDC(R&lt;350mm)</a:t>
            </a:r>
            <a:endParaRPr kumimoji="1" lang="ja-JP" altLang="en-US" sz="2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Background Assumptions</a:t>
            </a:r>
            <a:endParaRPr kumimoji="1" lang="ja-JP" altLang="en-US" b="1" baseline="300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307904" y="750093"/>
            <a:ext cx="3601616" cy="59492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2N abs.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-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L/S</a:t>
            </a:r>
            <a:r>
              <a:rPr lang="en-US" altLang="ja-JP" baseline="30000" smtClean="0"/>
              <a:t>0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0bar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-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r>
              <a:rPr lang="en-US" altLang="ja-JP" smtClean="0"/>
              <a:t> p</a:t>
            </a:r>
            <a:r>
              <a:rPr lang="en-US" altLang="ja-JP" baseline="-25000" smtClean="0"/>
              <a:t>s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+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X</a:t>
            </a:r>
            <a:r>
              <a:rPr lang="en-US" altLang="ja-JP" baseline="30000" smtClean="0"/>
              <a:t>-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K</a:t>
            </a:r>
            <a:r>
              <a:rPr lang="en-US" altLang="ja-JP" baseline="30000" smtClean="0"/>
              <a:t>0bar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L/S</a:t>
            </a:r>
            <a:r>
              <a:rPr lang="en-US" altLang="ja-JP" baseline="30000" smtClean="0"/>
              <a:t>0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K</a:t>
            </a:r>
            <a:r>
              <a:rPr lang="en-US" altLang="ja-JP" baseline="30000" smtClean="0"/>
              <a:t>-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+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K</a:t>
            </a:r>
            <a:r>
              <a:rPr lang="en-US" altLang="ja-JP" baseline="30000" smtClean="0"/>
              <a:t>-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L/S</a:t>
            </a:r>
            <a:r>
              <a:rPr lang="en-US" altLang="ja-JP" baseline="30000" smtClean="0"/>
              <a:t>0</a:t>
            </a:r>
            <a:r>
              <a:rPr lang="en-US" altLang="ja-JP" smtClean="0"/>
              <a:t> p</a:t>
            </a:r>
            <a:r>
              <a:rPr lang="en-US" altLang="ja-JP" baseline="-25000" smtClean="0"/>
              <a:t>s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K</a:t>
            </a:r>
            <a:r>
              <a:rPr lang="en-US" altLang="ja-JP" baseline="30000" smtClean="0"/>
              <a:t>0bar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r>
              <a:rPr lang="en-US" altLang="ja-JP" smtClean="0"/>
              <a:t> p</a:t>
            </a:r>
            <a:r>
              <a:rPr lang="en-US" altLang="ja-JP" baseline="-25000" smtClean="0"/>
              <a:t>s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X</a:t>
            </a:r>
            <a:r>
              <a:rPr lang="en-US" altLang="ja-JP" baseline="30000" smtClean="0"/>
              <a:t>0</a:t>
            </a:r>
            <a:r>
              <a:rPr lang="en-US" altLang="ja-JP" smtClean="0"/>
              <a:t> n</a:t>
            </a:r>
            <a:r>
              <a:rPr lang="en-US" altLang="ja-JP" baseline="-25000" smtClean="0"/>
              <a:t>s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X</a:t>
            </a:r>
            <a:r>
              <a:rPr lang="en-US" altLang="ja-JP" baseline="30000" smtClean="0"/>
              <a:t>-</a:t>
            </a:r>
            <a:r>
              <a:rPr lang="en-US" altLang="ja-JP" smtClean="0"/>
              <a:t> p</a:t>
            </a:r>
            <a:r>
              <a:rPr lang="en-US" altLang="ja-JP" baseline="-25000" smtClean="0"/>
              <a:t>s</a:t>
            </a:r>
          </a:p>
          <a:p>
            <a:r>
              <a:rPr lang="en-US" altLang="ja-JP" smtClean="0"/>
              <a:t>3N abs.</a:t>
            </a: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+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r>
              <a:rPr lang="en-US" altLang="ja-JP" smtClean="0"/>
              <a:t> /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>
                <a:latin typeface="Symbol" pitchFamily="18" charset="2"/>
              </a:rPr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/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0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0</a:t>
            </a:r>
            <a:r>
              <a:rPr lang="en-US" altLang="ja-JP" smtClean="0">
                <a:latin typeface="Symbol" pitchFamily="18" charset="2"/>
              </a:rPr>
              <a:t> / S</a:t>
            </a:r>
            <a:r>
              <a:rPr lang="en-US" altLang="ja-JP" baseline="30000" smtClean="0">
                <a:latin typeface="Symbol" pitchFamily="18" charset="2"/>
              </a:rPr>
              <a:t>+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endParaRPr lang="en-US" altLang="ja-JP" smtClean="0">
              <a:latin typeface="Symbol" pitchFamily="18" charset="2"/>
            </a:endParaRPr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p</a:t>
            </a:r>
            <a:r>
              <a:rPr lang="en-US" altLang="ja-JP" baseline="30000" smtClean="0"/>
              <a:t>0</a:t>
            </a:r>
            <a:r>
              <a:rPr lang="en-US" altLang="ja-JP" smtClean="0"/>
              <a:t> / </a:t>
            </a:r>
            <a:r>
              <a:rPr lang="en-US" altLang="ja-JP" smtClean="0">
                <a:latin typeface="Symbol" pitchFamily="18" charset="2"/>
              </a:rPr>
              <a:t>L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>
                <a:latin typeface="Symbol" pitchFamily="18" charset="2"/>
              </a:rPr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p</a:t>
            </a:r>
            <a:r>
              <a:rPr lang="en-US" altLang="ja-JP" baseline="30000" smtClean="0"/>
              <a:t>0</a:t>
            </a:r>
            <a:endParaRPr lang="en-US" altLang="ja-JP" smtClean="0"/>
          </a:p>
          <a:p>
            <a:pPr lvl="1"/>
            <a:r>
              <a:rPr lang="en-US" altLang="ja-JP" smtClean="0"/>
              <a:t>K</a:t>
            </a:r>
            <a:r>
              <a:rPr lang="en-US" altLang="ja-JP" baseline="30000" smtClean="0"/>
              <a:t>+</a:t>
            </a:r>
            <a:r>
              <a:rPr lang="en-US" altLang="ja-JP" smtClean="0"/>
              <a:t> K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0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p</a:t>
            </a:r>
            <a:r>
              <a:rPr lang="en-US" altLang="ja-JP" baseline="30000" smtClean="0"/>
              <a:t>0 </a:t>
            </a:r>
            <a:r>
              <a:rPr lang="en-US" altLang="ja-JP" smtClean="0">
                <a:latin typeface="Symbol" pitchFamily="18" charset="2"/>
              </a:rPr>
              <a:t>/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+</a:t>
            </a:r>
            <a:r>
              <a:rPr lang="en-US" altLang="ja-JP" smtClean="0">
                <a:latin typeface="Symbol" pitchFamily="18" charset="2"/>
              </a:rPr>
              <a:t>S</a:t>
            </a:r>
            <a:r>
              <a:rPr lang="en-US" altLang="ja-JP" baseline="30000" smtClean="0"/>
              <a:t>-</a:t>
            </a:r>
            <a:r>
              <a:rPr lang="en-US" altLang="ja-JP" smtClean="0"/>
              <a:t> </a:t>
            </a:r>
            <a:r>
              <a:rPr lang="en-US" altLang="ja-JP" smtClean="0">
                <a:latin typeface="Symbol" pitchFamily="18" charset="2"/>
              </a:rPr>
              <a:t>p</a:t>
            </a:r>
            <a:r>
              <a:rPr lang="en-US" altLang="ja-JP" baseline="30000" smtClean="0"/>
              <a:t>0</a:t>
            </a:r>
            <a:endParaRPr lang="en-US" altLang="ja-JP" dirty="0">
              <a:latin typeface="Symbol" pitchFamily="18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34064" y="4371935"/>
            <a:ext cx="246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* Not consider 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LL</a:t>
            </a:r>
            <a:endParaRPr kumimoji="1" lang="ja-JP" alt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72000" y="1039324"/>
            <a:ext cx="4572000" cy="50090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Production ratios are assumed to be:</a:t>
            </a:r>
          </a:p>
          <a:p>
            <a:pPr lvl="1"/>
            <a:r>
              <a:rPr lang="en-US" altLang="ja-JP" dirty="0" smtClean="0"/>
              <a:t>2N:3N = 4:1, and total ratio = 5*10</a:t>
            </a:r>
            <a:r>
              <a:rPr lang="en-US" altLang="ja-JP" baseline="30000" dirty="0" smtClean="0"/>
              <a:t>-4</a:t>
            </a:r>
            <a:r>
              <a:rPr lang="en-US" altLang="ja-JP" sz="2000" dirty="0" smtClean="0"/>
              <a:t> (upper lim.)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2N abs.: 4*10</a:t>
            </a:r>
            <a:r>
              <a:rPr lang="en-US" altLang="ja-JP" baseline="30000" dirty="0" smtClean="0"/>
              <a:t>-4</a:t>
            </a:r>
          </a:p>
          <a:p>
            <a:pPr lvl="2"/>
            <a:r>
              <a:rPr lang="en-US" altLang="ja-JP" dirty="0" smtClean="0"/>
              <a:t>3N abs.: 1*10</a:t>
            </a:r>
            <a:r>
              <a:rPr lang="en-US" altLang="ja-JP" baseline="30000" dirty="0" smtClean="0"/>
              <a:t>-4</a:t>
            </a:r>
          </a:p>
          <a:p>
            <a:pPr lvl="1"/>
            <a:r>
              <a:rPr lang="en-US" altLang="ja-JP" b="1" dirty="0" smtClean="0">
                <a:solidFill>
                  <a:srgbClr val="0070C0"/>
                </a:solidFill>
              </a:rPr>
              <a:t>exotics:  parameter</a:t>
            </a:r>
            <a:endParaRPr lang="en-US" altLang="ja-JP" b="1" baseline="30000" dirty="0" smtClean="0">
              <a:solidFill>
                <a:srgbClr val="0070C0"/>
              </a:solidFill>
            </a:endParaRPr>
          </a:p>
          <a:p>
            <a:r>
              <a:rPr lang="en-US" altLang="ja-JP" b="1" dirty="0" smtClean="0"/>
              <a:t>6weeks @ 50kW</a:t>
            </a:r>
            <a:r>
              <a:rPr lang="en-US" altLang="ja-JP" dirty="0" smtClean="0"/>
              <a:t>, Au-target (50%)</a:t>
            </a:r>
          </a:p>
          <a:p>
            <a:pPr lvl="1"/>
            <a:r>
              <a:rPr lang="en-US" altLang="ja-JP" dirty="0" smtClean="0"/>
              <a:t>uptime = 21h/24h</a:t>
            </a:r>
          </a:p>
          <a:p>
            <a:pPr lvl="1"/>
            <a:r>
              <a:rPr lang="en-US" altLang="ja-JP" dirty="0" smtClean="0"/>
              <a:t>detector/trig. eff. = 0.7</a:t>
            </a:r>
          </a:p>
          <a:p>
            <a:endParaRPr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42875" y="638175"/>
            <a:ext cx="4360583" cy="5972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726"/>
          <a:stretch/>
        </p:blipFill>
        <p:spPr>
          <a:xfrm>
            <a:off x="6372000" y="4516082"/>
            <a:ext cx="2772000" cy="23419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r="51727"/>
          <a:stretch/>
        </p:blipFill>
        <p:spPr>
          <a:xfrm>
            <a:off x="0" y="4516083"/>
            <a:ext cx="2676269" cy="234191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/>
          <a:stretch/>
        </p:blipFill>
        <p:spPr>
          <a:xfrm>
            <a:off x="426469" y="635384"/>
            <a:ext cx="8280000" cy="3498508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Expected Spectra w/ IH+CDC(R&lt;350mm)</a:t>
            </a:r>
            <a:endParaRPr kumimoji="1" lang="ja-JP" altLang="en-US" sz="3600" b="1" baseline="30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44414" y="713316"/>
            <a:ext cx="14991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M.M.</a:t>
            </a:r>
            <a:endParaRPr kumimoji="1"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28586" y="706850"/>
            <a:ext cx="11913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LL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I.M.</a:t>
            </a:r>
            <a:endParaRPr kumimoji="1"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436788" y="4146196"/>
            <a:ext cx="2613906" cy="2655817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95956"/>
              </p:ext>
            </p:extLst>
          </p:nvPr>
        </p:nvGraphicFramePr>
        <p:xfrm>
          <a:off x="2661063" y="5008482"/>
          <a:ext cx="3781664" cy="1828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90832"/>
                <a:gridCol w="1890832"/>
              </a:tblGrid>
              <a:tr h="714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4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4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400" dirty="0" err="1" smtClean="0">
                          <a:solidFill>
                            <a:srgbClr val="FFFF00"/>
                          </a:solidFill>
                        </a:rPr>
                        <a:t>pp</a:t>
                      </a:r>
                      <a:endParaRPr kumimoji="1" lang="en-US" altLang="ja-JP" sz="24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kumimoji="1" lang="en-US" altLang="ja-JP" sz="1800" baseline="30000" dirty="0" smtClean="0">
                          <a:solidFill>
                            <a:srgbClr val="FFFF00"/>
                          </a:solidFill>
                        </a:rPr>
                        <a:t>-5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/stopped-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kumimoji="1" lang="en-US" altLang="ja-JP" sz="1800" baseline="30000" dirty="0" err="1" smtClean="0">
                          <a:solidFill>
                            <a:srgbClr val="FFFF00"/>
                          </a:solidFill>
                        </a:rPr>
                        <a:t>bar</a:t>
                      </a:r>
                      <a:endParaRPr kumimoji="1" lang="en-US" altLang="ja-JP" sz="1800" baseline="30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/>
                        <a:t>B.E. = 120MeV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G </a:t>
                      </a:r>
                      <a:r>
                        <a:rPr kumimoji="1" lang="en-US" altLang="ja-JP" sz="1800" dirty="0" smtClean="0"/>
                        <a:t>= 100MeV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LL:S</a:t>
                      </a:r>
                      <a:r>
                        <a:rPr kumimoji="1" lang="en-US" altLang="ja-JP" sz="18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sz="18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:ppSS</a:t>
                      </a:r>
                      <a:r>
                        <a:rPr kumimoji="1" lang="en-US" altLang="ja-JP" sz="1800" dirty="0" smtClean="0"/>
                        <a:t> = 1:1:2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kumimoji="1" lang="en-US" altLang="ja-JP" sz="1800" baseline="30000" dirty="0" smtClean="0">
                          <a:solidFill>
                            <a:srgbClr val="FFFF00"/>
                          </a:solidFill>
                        </a:rPr>
                        <a:t>-5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/stopped-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kumimoji="1" lang="en-US" altLang="ja-JP" sz="1800" baseline="30000" dirty="0" err="1" smtClean="0">
                          <a:solidFill>
                            <a:srgbClr val="FFFF00"/>
                          </a:solidFill>
                        </a:rPr>
                        <a:t>bar</a:t>
                      </a:r>
                      <a:endParaRPr kumimoji="1" lang="en-US" altLang="ja-JP" sz="1800" baseline="30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/>
                        <a:t>m = </a:t>
                      </a:r>
                      <a:r>
                        <a:rPr kumimoji="1" lang="en-US" altLang="ja-JP" sz="1800" baseline="0" dirty="0" smtClean="0"/>
                        <a:t>m</a:t>
                      </a:r>
                      <a:r>
                        <a:rPr kumimoji="1" lang="en-US" altLang="ja-JP" sz="1800" baseline="-25000" dirty="0" smtClean="0">
                          <a:latin typeface="Symbol" panose="05050102010706020507" pitchFamily="18" charset="2"/>
                        </a:rPr>
                        <a:t>LL</a:t>
                      </a:r>
                      <a:r>
                        <a:rPr kumimoji="1" lang="en-US" altLang="ja-JP" sz="1800" baseline="0" dirty="0" smtClean="0"/>
                        <a:t>+10MeV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1800" baseline="0" dirty="0" smtClean="0"/>
                        <a:t> = 10Mev</a:t>
                      </a:r>
                    </a:p>
                    <a:p>
                      <a:pPr algn="ctr"/>
                      <a:r>
                        <a:rPr kumimoji="1" lang="en-US" altLang="ja-JP" sz="1800" baseline="0" dirty="0" smtClean="0"/>
                        <a:t>100% </a:t>
                      </a:r>
                      <a:r>
                        <a:rPr kumimoji="1" lang="en-US" altLang="ja-JP" sz="1800" baseline="0" dirty="0" smtClean="0">
                          <a:latin typeface="Symbol" panose="05050102010706020507" pitchFamily="18" charset="2"/>
                        </a:rPr>
                        <a:t>LL</a:t>
                      </a:r>
                    </a:p>
                    <a:p>
                      <a:pPr algn="ctr"/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8" name="直線コネクタ 27"/>
          <p:cNvCxnSpPr/>
          <p:nvPr/>
        </p:nvCxnSpPr>
        <p:spPr>
          <a:xfrm flipH="1">
            <a:off x="317241" y="3732245"/>
            <a:ext cx="1203649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034073" y="3732245"/>
            <a:ext cx="438539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718179" y="3732245"/>
            <a:ext cx="981201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231362" y="3732245"/>
            <a:ext cx="2614058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258276" y="3866267"/>
            <a:ext cx="4666213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LL</a:t>
            </a:r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 decay would be</a:t>
            </a:r>
          </a:p>
          <a:p>
            <a:pPr algn="ctr"/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 observed clearly</a:t>
            </a:r>
            <a:endParaRPr kumimoji="1" lang="ja-JP" alt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1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88"/>
          <a:stretch/>
        </p:blipFill>
        <p:spPr>
          <a:xfrm>
            <a:off x="6372000" y="4478760"/>
            <a:ext cx="2772000" cy="237923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 r="52737"/>
          <a:stretch/>
        </p:blipFill>
        <p:spPr>
          <a:xfrm>
            <a:off x="0" y="4478761"/>
            <a:ext cx="2620286" cy="23792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/>
          <a:stretch/>
        </p:blipFill>
        <p:spPr>
          <a:xfrm>
            <a:off x="432721" y="635384"/>
            <a:ext cx="8280000" cy="3498508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Expected Spectra w/ full-CDC</a:t>
            </a:r>
            <a:endParaRPr kumimoji="1" lang="ja-JP" altLang="en-US" sz="3600" b="1" baseline="30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44414" y="713316"/>
            <a:ext cx="14991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M.M.</a:t>
            </a:r>
            <a:endParaRPr kumimoji="1"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28586" y="706850"/>
            <a:ext cx="11913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LL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I.M.</a:t>
            </a:r>
            <a:endParaRPr kumimoji="1"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317241" y="3732245"/>
            <a:ext cx="1203649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034073" y="3732245"/>
            <a:ext cx="438539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718179" y="3732245"/>
            <a:ext cx="981201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231362" y="3732245"/>
            <a:ext cx="2614058" cy="8397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4691908" y="635384"/>
            <a:ext cx="3854933" cy="3465420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3906" y="3892128"/>
            <a:ext cx="5214954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H/</a:t>
            </a:r>
            <a:r>
              <a:rPr kumimoji="1" lang="en-US" altLang="ja-JP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kumimoji="1" lang="en-US" altLang="ja-JP" sz="3600" b="1" baseline="300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kumimoji="1" lang="en-US" altLang="ja-JP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kumimoji="1" lang="en-US" altLang="ja-JP" sz="3600" b="1" baseline="300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kumimoji="1" lang="en-US" altLang="ja-JP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pp</a:t>
            </a:r>
            <a:r>
              <a:rPr kumimoji="1" lang="en-US" altLang="ja-JP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kumimoji="1" lang="en-US" altLang="ja-JP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LL</a:t>
            </a:r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 decays </a:t>
            </a:r>
          </a:p>
          <a:p>
            <a:pPr algn="ctr"/>
            <a:r>
              <a:rPr kumimoji="1" lang="en-US" altLang="ja-JP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anose="05000000000000000000" pitchFamily="2" charset="2"/>
              </a:rPr>
              <a:t>would be observed clearly</a:t>
            </a:r>
            <a:endParaRPr kumimoji="1" lang="ja-JP" alt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68866"/>
              </p:ext>
            </p:extLst>
          </p:nvPr>
        </p:nvGraphicFramePr>
        <p:xfrm>
          <a:off x="2661063" y="5008482"/>
          <a:ext cx="3781664" cy="1828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90832"/>
                <a:gridCol w="1890832"/>
              </a:tblGrid>
              <a:tr h="714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4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4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400" dirty="0" err="1" smtClean="0">
                          <a:solidFill>
                            <a:srgbClr val="FFFF00"/>
                          </a:solidFill>
                        </a:rPr>
                        <a:t>pp</a:t>
                      </a:r>
                      <a:endParaRPr kumimoji="1" lang="en-US" altLang="ja-JP" sz="24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kumimoji="1" lang="en-US" altLang="ja-JP" sz="1800" baseline="30000" dirty="0" smtClean="0">
                          <a:solidFill>
                            <a:srgbClr val="FFFF00"/>
                          </a:solidFill>
                        </a:rPr>
                        <a:t>-5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/stopped-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kumimoji="1" lang="en-US" altLang="ja-JP" sz="1800" baseline="30000" dirty="0" err="1" smtClean="0">
                          <a:solidFill>
                            <a:srgbClr val="FFFF00"/>
                          </a:solidFill>
                        </a:rPr>
                        <a:t>bar</a:t>
                      </a:r>
                      <a:endParaRPr kumimoji="1" lang="en-US" altLang="ja-JP" sz="1800" baseline="30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/>
                        <a:t>B.E. = 120MeV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G </a:t>
                      </a:r>
                      <a:r>
                        <a:rPr kumimoji="1" lang="en-US" altLang="ja-JP" sz="1800" dirty="0" smtClean="0"/>
                        <a:t>= 100MeV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LL:S</a:t>
                      </a:r>
                      <a:r>
                        <a:rPr kumimoji="1" lang="en-US" altLang="ja-JP" sz="18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sz="18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:ppSS</a:t>
                      </a:r>
                      <a:r>
                        <a:rPr kumimoji="1" lang="en-US" altLang="ja-JP" sz="1800" dirty="0" smtClean="0"/>
                        <a:t> = 1:1:2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kumimoji="1" lang="en-US" altLang="ja-JP" sz="1800" baseline="30000" dirty="0" smtClean="0">
                          <a:solidFill>
                            <a:srgbClr val="FFFF00"/>
                          </a:solidFill>
                        </a:rPr>
                        <a:t>-5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/stopped-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kumimoji="1" lang="en-US" altLang="ja-JP" sz="1800" baseline="30000" dirty="0" err="1" smtClean="0">
                          <a:solidFill>
                            <a:srgbClr val="FFFF00"/>
                          </a:solidFill>
                        </a:rPr>
                        <a:t>bar</a:t>
                      </a:r>
                      <a:endParaRPr kumimoji="1" lang="en-US" altLang="ja-JP" sz="1800" baseline="30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/>
                        <a:t>m = </a:t>
                      </a:r>
                      <a:r>
                        <a:rPr kumimoji="1" lang="en-US" altLang="ja-JP" sz="1800" baseline="0" dirty="0" smtClean="0"/>
                        <a:t>m</a:t>
                      </a:r>
                      <a:r>
                        <a:rPr kumimoji="1" lang="en-US" altLang="ja-JP" sz="1800" baseline="-25000" dirty="0" smtClean="0">
                          <a:latin typeface="Symbol" panose="05050102010706020507" pitchFamily="18" charset="2"/>
                        </a:rPr>
                        <a:t>LL</a:t>
                      </a:r>
                      <a:r>
                        <a:rPr kumimoji="1" lang="en-US" altLang="ja-JP" sz="1800" baseline="0" dirty="0" smtClean="0"/>
                        <a:t>+10MeV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1800" baseline="0" dirty="0" smtClean="0"/>
                        <a:t> = 10Mev</a:t>
                      </a:r>
                    </a:p>
                    <a:p>
                      <a:pPr algn="ctr"/>
                      <a:r>
                        <a:rPr kumimoji="1" lang="en-US" altLang="ja-JP" sz="1800" baseline="0" dirty="0" smtClean="0"/>
                        <a:t>100% </a:t>
                      </a:r>
                      <a:r>
                        <a:rPr kumimoji="1" lang="en-US" altLang="ja-JP" sz="1800" baseline="0" dirty="0" smtClean="0">
                          <a:latin typeface="Symbol" panose="05050102010706020507" pitchFamily="18" charset="2"/>
                        </a:rPr>
                        <a:t>LL</a:t>
                      </a:r>
                    </a:p>
                    <a:p>
                      <a:pPr algn="ctr"/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67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91" y="1199324"/>
            <a:ext cx="7002839" cy="445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68563" y="5730927"/>
            <a:ext cx="8627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We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would 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reach sensitivities of less than 10</a:t>
            </a:r>
            <a:r>
              <a:rPr lang="en-US" altLang="ja-JP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-5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(3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itchFamily="2" charset="2"/>
              </a:rPr>
              <a:t>s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endParaRPr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altLang="ja-JP" sz="2800" b="1" i="1" dirty="0"/>
              <a:t>[</a:t>
            </a:r>
            <a:r>
              <a:rPr lang="en-US" altLang="ja-JP" sz="2800" b="1" i="1" dirty="0" smtClean="0">
                <a:solidFill>
                  <a:srgbClr val="0070C0"/>
                </a:solidFill>
              </a:rPr>
              <a:t>Expected: K</a:t>
            </a:r>
            <a:r>
              <a:rPr lang="en-US" altLang="ja-JP" sz="2800" b="1" i="1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sz="2800" b="1" i="1" dirty="0" smtClean="0">
                <a:solidFill>
                  <a:srgbClr val="0070C0"/>
                </a:solidFill>
              </a:rPr>
              <a:t>K</a:t>
            </a:r>
            <a:r>
              <a:rPr lang="en-US" altLang="ja-JP" sz="2800" b="1" i="1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sz="2800" b="1" i="1" dirty="0" err="1" smtClean="0">
                <a:solidFill>
                  <a:srgbClr val="0070C0"/>
                </a:solidFill>
              </a:rPr>
              <a:t>pp</a:t>
            </a:r>
            <a:r>
              <a:rPr lang="en-US" altLang="ja-JP" sz="2800" b="1" i="1" dirty="0" smtClean="0">
                <a:solidFill>
                  <a:srgbClr val="0070C0"/>
                </a:solidFill>
              </a:rPr>
              <a:t> ~ 10</a:t>
            </a:r>
            <a:r>
              <a:rPr lang="en-US" altLang="ja-JP" sz="2800" b="1" i="1" baseline="30000" dirty="0" smtClean="0">
                <a:solidFill>
                  <a:srgbClr val="0070C0"/>
                </a:solidFill>
              </a:rPr>
              <a:t>-6</a:t>
            </a:r>
            <a:r>
              <a:rPr lang="en-US" altLang="ja-JP" sz="2800" b="1" i="1" dirty="0" smtClean="0">
                <a:solidFill>
                  <a:srgbClr val="0070C0"/>
                </a:solidFill>
              </a:rPr>
              <a:t> </a:t>
            </a:r>
            <a:r>
              <a:rPr lang="en-US" altLang="ja-JP" sz="2800" b="1" i="1" dirty="0" smtClean="0"/>
              <a:t>/ </a:t>
            </a:r>
            <a:r>
              <a:rPr lang="en-US" altLang="ja-JP" sz="2800" b="1" i="1" dirty="0" smtClean="0">
                <a:solidFill>
                  <a:srgbClr val="92D050"/>
                </a:solidFill>
              </a:rPr>
              <a:t>H &lt; 9*10</a:t>
            </a:r>
            <a:r>
              <a:rPr lang="en-US" altLang="ja-JP" sz="2800" b="1" i="1" baseline="30000" dirty="0" smtClean="0">
                <a:solidFill>
                  <a:srgbClr val="92D050"/>
                </a:solidFill>
              </a:rPr>
              <a:t>-5</a:t>
            </a:r>
            <a:r>
              <a:rPr lang="en-US" altLang="ja-JP" sz="2800" b="1" i="1" dirty="0" smtClean="0"/>
              <a:t>]</a:t>
            </a:r>
            <a:endParaRPr lang="ja-JP" altLang="en-US" sz="2800" b="1" i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057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Sensitivity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2639" y="795836"/>
            <a:ext cx="503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LL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0" y="5730927"/>
            <a:ext cx="9144000" cy="9037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-20944" y="615114"/>
                <a:ext cx="220527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dirty="0">
                          <a:latin typeface="Cambria Math"/>
                        </a:rPr>
                        <m:t>𝝈</m:t>
                      </m:r>
                      <m:r>
                        <a:rPr lang="en-US" altLang="ja-JP" sz="2400" b="1" i="1" dirty="0">
                          <a:latin typeface="Cambria Math"/>
                        </a:rPr>
                        <m:t>=</m:t>
                      </m:r>
                      <m:r>
                        <a:rPr lang="en-US" altLang="ja-JP" sz="2400" b="1" i="1" dirty="0">
                          <a:latin typeface="Cambria Math"/>
                        </a:rPr>
                        <m:t>𝑺</m:t>
                      </m:r>
                      <m:r>
                        <a:rPr lang="en-US" altLang="ja-JP" sz="2400" b="1" i="1" dirty="0">
                          <a:latin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ja-JP" sz="2400" b="1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1" i="1" dirty="0">
                              <a:latin typeface="Cambria Math"/>
                            </a:rPr>
                            <m:t>𝑺</m:t>
                          </m:r>
                          <m:r>
                            <a:rPr lang="en-US" altLang="ja-JP" sz="2400" b="1" i="1" dirty="0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400" b="1" i="1" dirty="0">
                              <a:latin typeface="Cambria Math"/>
                            </a:rPr>
                            <m:t>𝑩</m:t>
                          </m:r>
                        </m:e>
                      </m:rad>
                      <m:r>
                        <a:rPr lang="en-US" altLang="ja-JP" sz="2400" b="1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en-US" altLang="ja-JP" sz="2400" b="1" u="sng" dirty="0" smtClean="0"/>
              </a:p>
              <a:p>
                <a:r>
                  <a:rPr lang="en-US" altLang="ja-JP" sz="2400" b="1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exp. BG</a:t>
                </a:r>
                <a:endParaRPr kumimoji="1" lang="ja-JP" altLang="en-US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44" y="615114"/>
                <a:ext cx="2205270" cy="874535"/>
              </a:xfrm>
              <a:prstGeom prst="rect">
                <a:avLst/>
              </a:prstGeom>
              <a:blipFill rotWithShape="1">
                <a:blip r:embed="rId4"/>
                <a:stretch>
                  <a:fillRect l="-4709" b="-18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579473" y="1489861"/>
            <a:ext cx="20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5</a:t>
            </a:r>
            <a:r>
              <a:rPr kumimoji="1" lang="en-US" altLang="ja-JP" sz="2400" b="1" dirty="0" smtClean="0"/>
              <a:t>0kW, 6weeks</a:t>
            </a:r>
            <a:endParaRPr kumimoji="1" lang="ja-JP" altLang="en-US" sz="2400" b="1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96651"/>
              </p:ext>
            </p:extLst>
          </p:nvPr>
        </p:nvGraphicFramePr>
        <p:xfrm>
          <a:off x="5812971" y="3235665"/>
          <a:ext cx="3265188" cy="1371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32594"/>
                <a:gridCol w="1632594"/>
              </a:tblGrid>
              <a:tr h="714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0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2000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kumimoji="1" lang="en-US" altLang="ja-JP" sz="2000" dirty="0" err="1" smtClean="0">
                          <a:solidFill>
                            <a:srgbClr val="FFFF00"/>
                          </a:solidFill>
                        </a:rPr>
                        <a:t>pp</a:t>
                      </a:r>
                      <a:endParaRPr kumimoji="1" lang="en-US" altLang="ja-JP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600" dirty="0" smtClean="0"/>
                        <a:t>B.E. = 120MeV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Symbol" panose="05050102010706020507" pitchFamily="18" charset="2"/>
                        </a:rPr>
                        <a:t>G </a:t>
                      </a:r>
                      <a:r>
                        <a:rPr kumimoji="1" lang="en-US" altLang="ja-JP" sz="1600" dirty="0" smtClean="0"/>
                        <a:t>= 100MeV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Symbol" panose="05050102010706020507" pitchFamily="18" charset="2"/>
                        </a:rPr>
                        <a:t>LL:S</a:t>
                      </a:r>
                      <a:r>
                        <a:rPr kumimoji="1" lang="en-US" altLang="ja-JP" sz="16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6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sz="1600" baseline="30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kumimoji="1" lang="en-US" altLang="ja-JP" sz="1600" dirty="0" smtClean="0">
                          <a:latin typeface="Symbol" panose="05050102010706020507" pitchFamily="18" charset="2"/>
                        </a:rPr>
                        <a:t>:ppSS</a:t>
                      </a:r>
                      <a:r>
                        <a:rPr kumimoji="1" lang="en-US" altLang="ja-JP" sz="1600" dirty="0" smtClean="0"/>
                        <a:t> = 1:1:2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m = </a:t>
                      </a:r>
                      <a:r>
                        <a:rPr kumimoji="1" lang="en-US" altLang="ja-JP" sz="1600" baseline="0" dirty="0" smtClean="0"/>
                        <a:t>m</a:t>
                      </a:r>
                      <a:r>
                        <a:rPr kumimoji="1" lang="en-US" altLang="ja-JP" sz="1600" baseline="-25000" dirty="0" smtClean="0">
                          <a:latin typeface="Symbol" panose="05050102010706020507" pitchFamily="18" charset="2"/>
                        </a:rPr>
                        <a:t>LL</a:t>
                      </a:r>
                      <a:r>
                        <a:rPr kumimoji="1" lang="en-US" altLang="ja-JP" sz="1600" baseline="0" dirty="0" smtClean="0"/>
                        <a:t>+10MeV</a:t>
                      </a:r>
                    </a:p>
                    <a:p>
                      <a:pPr algn="ctr"/>
                      <a:r>
                        <a:rPr kumimoji="1" lang="en-US" altLang="ja-JP" sz="1600" baseline="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1600" baseline="0" dirty="0" smtClean="0"/>
                        <a:t> = 10Mev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100% </a:t>
                      </a:r>
                      <a:r>
                        <a:rPr kumimoji="1" lang="en-US" altLang="ja-JP" sz="1600" baseline="0" dirty="0" smtClean="0">
                          <a:latin typeface="Symbol" panose="05050102010706020507" pitchFamily="18" charset="2"/>
                        </a:rPr>
                        <a:t>LL</a:t>
                      </a:r>
                    </a:p>
                    <a:p>
                      <a:pPr algn="ctr"/>
                      <a:endParaRPr kumimoji="1" lang="ja-JP" altLang="en-US" sz="1600" dirty="0">
                        <a:latin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88" y="3929358"/>
            <a:ext cx="4154396" cy="2939535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endParaRPr kumimoji="1" lang="ja-JP" altLang="en-US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221" y="685689"/>
            <a:ext cx="8430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S=-1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by </a:t>
            </a:r>
            <a:r>
              <a:rPr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</a:t>
            </a:r>
            <a:r>
              <a:rPr lang="en-US" altLang="ja-JP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</a:t>
            </a:r>
            <a:r>
              <a:rPr lang="en-US" altLang="ja-JP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,n)K</a:t>
            </a:r>
            <a:r>
              <a:rPr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12788"/>
            <a:r>
              <a:rPr lang="en-US" altLang="ja-JP" sz="2400" dirty="0" smtClean="0"/>
              <a:t>The E15 experiment started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-stage physics-run.</a:t>
            </a:r>
          </a:p>
          <a:p>
            <a:pPr marL="358775" indent="-358775">
              <a:buFont typeface="Wingdings" pitchFamily="2" charset="2"/>
              <a:buChar char="l"/>
            </a:pP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buFont typeface="Wingdings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S=-2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</a:t>
            </a:r>
            <a:r>
              <a:rPr lang="en-US" altLang="ja-JP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annihilation at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rest:</a:t>
            </a:r>
          </a:p>
          <a:p>
            <a:pPr marL="1073150" indent="-360363">
              <a:buFont typeface="Wingdings" pitchFamily="2" charset="2"/>
              <a:buChar char="ü"/>
            </a:pPr>
            <a:r>
              <a:rPr lang="en-US" altLang="ja-JP" sz="2400" dirty="0" smtClean="0"/>
              <a:t>double-strangeness measurement will be conducted as a first step</a:t>
            </a:r>
          </a:p>
          <a:p>
            <a:pPr marL="1073150" indent="-360363">
              <a:buFont typeface="Wingdings" pitchFamily="2" charset="2"/>
              <a:buChar char="ü"/>
            </a:pPr>
            <a:r>
              <a:rPr lang="en-US" altLang="ja-JP" sz="2400" dirty="0" smtClean="0"/>
              <a:t>measurement of </a:t>
            </a:r>
            <a:r>
              <a:rPr lang="en-US" altLang="ja-JP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)X </a:t>
            </a:r>
            <a:r>
              <a:rPr lang="en-US" altLang="ja-JP" sz="2400" dirty="0" smtClean="0"/>
              <a:t>reaction would give us some hints of the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r>
              <a:rPr lang="en-US" altLang="ja-JP" sz="2400" dirty="0" smtClean="0"/>
              <a:t> productions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358"/>
            <a:ext cx="4217437" cy="2928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95943" y="816433"/>
            <a:ext cx="8730343" cy="526868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0370" y="1628193"/>
            <a:ext cx="6885992" cy="45259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S=-2 </a:t>
            </a:r>
            <a:r>
              <a:rPr kumimoji="1" lang="en-US" altLang="ja-JP" sz="3600" dirty="0" err="1" smtClean="0"/>
              <a:t>dibaryon</a:t>
            </a:r>
            <a:endParaRPr kumimoji="1" lang="en-US" altLang="ja-JP" sz="3600" dirty="0" smtClean="0"/>
          </a:p>
          <a:p>
            <a:pPr lvl="1"/>
            <a:r>
              <a:rPr lang="en-US" altLang="ja-JP" sz="3200" dirty="0" smtClean="0"/>
              <a:t>double </a:t>
            </a:r>
            <a:r>
              <a:rPr lang="en-US" altLang="ja-JP" sz="3200" dirty="0" err="1" smtClean="0"/>
              <a:t>kaonic</a:t>
            </a:r>
            <a:r>
              <a:rPr lang="en-US" altLang="ja-JP" sz="3200" dirty="0" smtClean="0"/>
              <a:t> nuclear state, K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K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err="1" smtClean="0"/>
              <a:t>pp</a:t>
            </a:r>
            <a:endParaRPr lang="en-US" altLang="ja-JP" sz="3200" dirty="0" smtClean="0"/>
          </a:p>
          <a:p>
            <a:pPr lvl="1"/>
            <a:r>
              <a:rPr lang="en-US" altLang="ja-JP" sz="3200" dirty="0" smtClean="0"/>
              <a:t>H-</a:t>
            </a:r>
            <a:r>
              <a:rPr lang="en-US" altLang="ja-JP" sz="3200" dirty="0" err="1" smtClean="0"/>
              <a:t>dibaryon</a:t>
            </a:r>
            <a:endParaRPr lang="en-US" altLang="ja-JP" sz="3200" dirty="0"/>
          </a:p>
          <a:p>
            <a:r>
              <a:rPr kumimoji="1" lang="en-US" altLang="ja-JP" sz="3600" dirty="0" smtClean="0"/>
              <a:t>Experimental search at J-PARC</a:t>
            </a:r>
          </a:p>
          <a:p>
            <a:pPr lvl="1"/>
            <a:r>
              <a:rPr kumimoji="1" lang="en-US" altLang="ja-JP" sz="3200" b="1" dirty="0" smtClean="0"/>
              <a:t>p</a:t>
            </a:r>
            <a:r>
              <a:rPr kumimoji="1" lang="en-US" altLang="ja-JP" sz="3200" b="1" baseline="30000" dirty="0" smtClean="0"/>
              <a:t>bar</a:t>
            </a:r>
            <a:r>
              <a:rPr lang="en-US" altLang="ja-JP" sz="3200" b="1" dirty="0" smtClean="0"/>
              <a:t>+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 annihilation at rest</a:t>
            </a:r>
          </a:p>
          <a:p>
            <a:r>
              <a:rPr kumimoji="1" lang="en-US" altLang="ja-JP" sz="3600" dirty="0" smtClean="0"/>
              <a:t>Summary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3687" y="435431"/>
            <a:ext cx="1927131" cy="76944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chemeClr val="bg1"/>
                </a:solidFill>
              </a:rPr>
              <a:t>Outline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5392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Motivation: Embedding </a:t>
            </a:r>
            <a:r>
              <a:rPr lang="en-US" altLang="ja-JP" b="1" dirty="0" smtClean="0"/>
              <a:t>strangeness 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) in </a:t>
            </a:r>
            <a:r>
              <a:rPr lang="en-US" altLang="ja-JP" b="1" dirty="0"/>
              <a:t>Nucleus</a:t>
            </a:r>
            <a:endParaRPr lang="ja-JP" altLang="en-US" b="1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" y="1007492"/>
            <a:ext cx="5590964" cy="20882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Light mesons</a:t>
            </a:r>
          </a:p>
          <a:p>
            <a:pPr lvl="1"/>
            <a:r>
              <a:rPr lang="en-US" altLang="ja-JP" smtClean="0"/>
              <a:t>play </a:t>
            </a:r>
            <a:r>
              <a:rPr lang="en-US" altLang="ja-JP" dirty="0"/>
              <a:t>an important role in a nucleus as “glue</a:t>
            </a:r>
            <a:r>
              <a:rPr lang="en-US" altLang="ja-JP" dirty="0" smtClean="0"/>
              <a:t>”</a:t>
            </a:r>
            <a:endParaRPr lang="en-US" altLang="ja-JP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"/>
          <a:stretch/>
        </p:blipFill>
        <p:spPr>
          <a:xfrm>
            <a:off x="5868144" y="755464"/>
            <a:ext cx="2771800" cy="2519794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39960" y="3597049"/>
            <a:ext cx="8854750" cy="3104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Light S=-1 mesons?</a:t>
            </a:r>
          </a:p>
          <a:p>
            <a:pPr lvl="1"/>
            <a:r>
              <a:rPr lang="en-US" altLang="ja-JP" dirty="0" err="1" smtClean="0"/>
              <a:t>Kaonic</a:t>
            </a:r>
            <a:r>
              <a:rPr lang="en-US" altLang="ja-JP" dirty="0" smtClean="0"/>
              <a:t>-atom experiments (</a:t>
            </a:r>
            <a:r>
              <a:rPr lang="en-US" altLang="ja-JP" dirty="0" err="1" smtClean="0"/>
              <a:t>KpX@KEK</a:t>
            </a:r>
            <a:r>
              <a:rPr lang="en-US" altLang="ja-JP" dirty="0" smtClean="0"/>
              <a:t>, DEAR/SIDDHARTA@DA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NE) clarified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attractive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smtClean="0"/>
              <a:t>-N interaction</a:t>
            </a:r>
          </a:p>
          <a:p>
            <a:pPr lvl="1"/>
            <a:r>
              <a:rPr lang="en-US" altLang="ja-JP" sz="3000" b="1" dirty="0" smtClean="0">
                <a:solidFill>
                  <a:srgbClr val="0070C0"/>
                </a:solidFill>
              </a:rPr>
              <a:t>What will happen when </a:t>
            </a:r>
            <a:r>
              <a:rPr lang="en-US" altLang="ja-JP" sz="3000" b="1" dirty="0" err="1" smtClean="0">
                <a:solidFill>
                  <a:srgbClr val="0070C0"/>
                </a:solidFill>
              </a:rPr>
              <a:t>K</a:t>
            </a:r>
            <a:r>
              <a:rPr lang="en-US" altLang="ja-JP" sz="3000" b="1" baseline="30000" dirty="0" err="1" smtClean="0">
                <a:solidFill>
                  <a:srgbClr val="0070C0"/>
                </a:solidFill>
              </a:rPr>
              <a:t>bar</a:t>
            </a:r>
            <a:r>
              <a:rPr lang="en-US" altLang="ja-JP" sz="3000" b="1" dirty="0" smtClean="0">
                <a:solidFill>
                  <a:srgbClr val="0070C0"/>
                </a:solidFill>
              </a:rPr>
              <a:t> is embedded in nucleus?</a:t>
            </a:r>
          </a:p>
          <a:p>
            <a:pPr lvl="2"/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-nucleus bound state?</a:t>
            </a:r>
          </a:p>
          <a:p>
            <a:pPr lvl="2"/>
            <a:r>
              <a:rPr lang="en-US" altLang="ja-JP" dirty="0" smtClean="0"/>
              <a:t>high density?</a:t>
            </a:r>
            <a:endParaRPr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215516" y="755464"/>
            <a:ext cx="8697144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Kaonic Nuclear Cluster (KNC)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9491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b="1" dirty="0" err="1"/>
              <a:t>Kaonic</a:t>
            </a:r>
            <a:r>
              <a:rPr lang="en-US" altLang="ja-JP" b="1" dirty="0"/>
              <a:t> nucleus is a bound state of </a:t>
            </a:r>
            <a:r>
              <a:rPr lang="en-US" altLang="ja-JP" b="1" dirty="0" smtClean="0"/>
              <a:t>nucleus and anti-</a:t>
            </a:r>
            <a:r>
              <a:rPr lang="en-US" altLang="ja-JP" b="1" dirty="0" err="1" smtClean="0"/>
              <a:t>kaon</a:t>
            </a:r>
            <a:r>
              <a:rPr lang="en-US" altLang="ja-JP" b="1" dirty="0" smtClean="0"/>
              <a:t> </a:t>
            </a:r>
            <a:r>
              <a:rPr lang="en-US" altLang="ja-JP" b="1" dirty="0"/>
              <a:t>(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...)</a:t>
            </a:r>
            <a:endParaRPr kumimoji="1" lang="ja-JP" altLang="en-US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8349" y="2272103"/>
            <a:ext cx="3223320" cy="27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9512" y="5111041"/>
            <a:ext cx="4267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95549"/>
            <a:ext cx="1447375" cy="26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85" y="2224728"/>
            <a:ext cx="3770945" cy="35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821669" y="1855396"/>
            <a:ext cx="389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Koike and Harada, PRC80(2019)</a:t>
            </a:r>
            <a:r>
              <a:rPr lang="en-US" altLang="ja-JP" b="1" dirty="0" smtClean="0">
                <a:solidFill>
                  <a:srgbClr val="00B050"/>
                </a:solidFill>
              </a:rPr>
              <a:t>055208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704" y="5697252"/>
            <a:ext cx="8172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All works predict existence of the K</a:t>
            </a:r>
            <a:r>
              <a:rPr kumimoji="1" lang="en-US" altLang="ja-JP" sz="3200" b="1" baseline="30000" dirty="0" smtClean="0"/>
              <a:t>-</a:t>
            </a:r>
            <a:r>
              <a:rPr kumimoji="1" lang="en-US" altLang="ja-JP" sz="3200" b="1" dirty="0" err="1" smtClean="0"/>
              <a:t>pp</a:t>
            </a:r>
            <a:endParaRPr kumimoji="1" lang="en-US" altLang="ja-JP" sz="3200" b="1" dirty="0" smtClean="0"/>
          </a:p>
          <a:p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However, B.E. and </a:t>
            </a:r>
            <a:r>
              <a:rPr lang="en-US" altLang="ja-JP" sz="32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are </a:t>
            </a:r>
            <a:r>
              <a:rPr lang="en-US" altLang="ja-JP" sz="3200" b="1" smtClean="0">
                <a:solidFill>
                  <a:srgbClr val="FF0000"/>
                </a:solidFill>
              </a:rPr>
              <a:t>NOT converged yet.</a:t>
            </a:r>
            <a:endParaRPr lang="en-US" altLang="ja-JP" sz="32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Recent Experimental Results</a:t>
            </a:r>
            <a:endParaRPr kumimoji="1" lang="ja-JP" altLang="en-US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9" y="1412776"/>
            <a:ext cx="37719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69283" y="4905164"/>
            <a:ext cx="2105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HADES@GSI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577295" y="5269270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NP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A914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(2013)60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8589" y="5625244"/>
            <a:ext cx="40110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3.5GeV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49303" y="1530363"/>
            <a:ext cx="189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altLang="ja-JP" sz="28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pp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search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1721311" y="3042618"/>
            <a:ext cx="256141" cy="323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74320" y="5605178"/>
            <a:ext cx="2814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d(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 @ </a:t>
            </a:r>
            <a:r>
              <a:rPr lang="en-US" altLang="ja-JP" sz="2400" b="1" dirty="0">
                <a:solidFill>
                  <a:srgbClr val="7030A0"/>
                </a:solidFill>
              </a:rPr>
              <a:t>1.7GeV/c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832140" y="4875767"/>
            <a:ext cx="2175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E27@J-PARC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407239" y="5241072"/>
            <a:ext cx="320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17</a:t>
            </a:r>
            <a:r>
              <a:rPr lang="en-US" altLang="ja-JP" sz="2000" baseline="30000" dirty="0" smtClean="0">
                <a:solidFill>
                  <a:srgbClr val="00B050"/>
                </a:solidFill>
              </a:rPr>
              <a:t>th</a:t>
            </a:r>
            <a:r>
              <a:rPr lang="en-US" altLang="ja-JP" sz="2000" dirty="0" smtClean="0">
                <a:solidFill>
                  <a:srgbClr val="00B050"/>
                </a:solidFill>
              </a:rPr>
              <a:t> PAC meeting (Sep. 2013)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4796" r="23503" b="6871"/>
          <a:stretch/>
        </p:blipFill>
        <p:spPr bwMode="auto">
          <a:xfrm>
            <a:off x="4529623" y="1409059"/>
            <a:ext cx="4570474" cy="30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337119" y="4432033"/>
            <a:ext cx="29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Ratio of proton tag / inclusive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4245" y="6228601"/>
            <a:ext cx="8288215" cy="58477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Experimental situation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is also controversial !!!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981" y="681127"/>
            <a:ext cx="6598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chemeClr val="bg1">
                    <a:lumMod val="50000"/>
                  </a:schemeClr>
                </a:solidFill>
              </a:rPr>
              <a:t>In addition to the FINUDA &amp; DISTO results,</a:t>
            </a:r>
            <a:endParaRPr kumimoji="1" lang="ja-JP" altLang="en-US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4" y="1576230"/>
            <a:ext cx="4311299" cy="3077124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94666" y="510874"/>
            <a:ext cx="8623055" cy="65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1" lang="en-US" altLang="ja-JP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the K</a:t>
            </a:r>
            <a:r>
              <a:rPr kumimoji="1" lang="en-US" altLang="ja-JP" sz="3200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 using </a:t>
            </a:r>
            <a:r>
              <a:rPr kumimoji="1" lang="en-US" altLang="ja-JP" sz="3200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1" lang="en-US" altLang="ja-JP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in-flight</a:t>
            </a:r>
            <a:r>
              <a:rPr kumimoji="1" lang="en-US" altLang="ja-JP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</a:t>
            </a:r>
            <a:r>
              <a:rPr kumimoji="1" lang="en-US" altLang="ja-JP" sz="3200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,n) reaction</a:t>
            </a:r>
            <a:endParaRPr kumimoji="1" lang="en-US" altLang="ja-JP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36989" y="4813198"/>
            <a:ext cx="3395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B050"/>
                </a:solidFill>
              </a:rPr>
              <a:t>The latest results were given in</a:t>
            </a:r>
          </a:p>
          <a:p>
            <a:pPr algn="ctr"/>
            <a:r>
              <a:rPr lang="en-US" altLang="ja-JP" sz="3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M.Sato</a:t>
            </a:r>
            <a:r>
              <a:rPr lang="en-US" altLang="ja-JP" sz="3200" b="1" i="1" dirty="0" err="1" smtClean="0">
                <a:solidFill>
                  <a:srgbClr val="00B050"/>
                </a:solidFill>
              </a:rPr>
              <a:t>’s</a:t>
            </a:r>
            <a:r>
              <a:rPr lang="en-US" altLang="ja-JP" sz="3200" b="1" i="1" dirty="0" smtClean="0">
                <a:solidFill>
                  <a:srgbClr val="00B050"/>
                </a:solidFill>
              </a:rPr>
              <a:t> talk</a:t>
            </a:r>
            <a:endParaRPr kumimoji="1" lang="en-US" altLang="ja-JP" sz="3200" b="1" i="1" dirty="0" smtClean="0">
              <a:solidFill>
                <a:srgbClr val="00B050"/>
              </a:solidFill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294025" y="3344486"/>
            <a:ext cx="5155046" cy="3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350093" y="1074472"/>
            <a:ext cx="5033663" cy="225788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87" y="5019870"/>
            <a:ext cx="2597822" cy="16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4539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“Double-</a:t>
            </a:r>
            <a:r>
              <a:rPr lang="en-US" altLang="ja-JP" sz="5400" b="1" dirty="0" err="1" smtClean="0"/>
              <a:t>Kaonic</a:t>
            </a:r>
            <a:endParaRPr lang="en-US" altLang="ja-JP" sz="5400" b="1" dirty="0" smtClean="0"/>
          </a:p>
          <a:p>
            <a:pPr algn="ctr"/>
            <a:r>
              <a:rPr lang="en-US" altLang="ja-JP" sz="5400" b="1" dirty="0" smtClean="0"/>
              <a:t>Nuclear Cluster”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11867" y="711820"/>
            <a:ext cx="6120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solidFill>
                  <a:srgbClr val="0070C0"/>
                </a:solidFill>
              </a:rPr>
              <a:t>What will happen to put one more kaon</a:t>
            </a:r>
          </a:p>
          <a:p>
            <a:pPr algn="ctr"/>
            <a:r>
              <a:rPr kumimoji="1" lang="en-US" altLang="ja-JP" sz="2800" b="1" i="1" dirty="0" smtClean="0">
                <a:solidFill>
                  <a:srgbClr val="0070C0"/>
                </a:solidFill>
              </a:rPr>
              <a:t> in the kaonic nuclear cluster?</a:t>
            </a:r>
            <a:r>
              <a:rPr lang="en-US" altLang="ja-JP" sz="2800" b="1" i="1" dirty="0" smtClean="0">
                <a:solidFill>
                  <a:srgbClr val="0070C0"/>
                </a:solidFill>
              </a:rPr>
              <a:t> </a:t>
            </a:r>
            <a:endParaRPr kumimoji="1" lang="en-US" altLang="ja-JP" sz="2800" b="1" i="1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2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3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3|5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20324</TotalTime>
  <Words>2011</Words>
  <Application>Microsoft Office PowerPoint</Application>
  <PresentationFormat>画面に合わせる (4:3)</PresentationFormat>
  <Paragraphs>471</Paragraphs>
  <Slides>35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Office テーマ</vt:lpstr>
      <vt:lpstr>Equation</vt:lpstr>
      <vt:lpstr>Search for double strangeness dibaryons at J-PARC</vt:lpstr>
      <vt:lpstr>Idea from Prof. P. Kienle</vt:lpstr>
      <vt:lpstr>PowerPoint プレゼンテーション</vt:lpstr>
      <vt:lpstr>PowerPoint プレゼンテーション</vt:lpstr>
      <vt:lpstr>PowerPoint プレゼンテーション</vt:lpstr>
      <vt:lpstr>Kaonic Nuclear Cluster (KNC)</vt:lpstr>
      <vt:lpstr>Recent Experimental Results</vt:lpstr>
      <vt:lpstr>J-PARC E15 Experiment</vt:lpstr>
      <vt:lpstr>PowerPoint プレゼンテーション</vt:lpstr>
      <vt:lpstr>Double-Kaonic Nuclear Cluster (DKNC)</vt:lpstr>
      <vt:lpstr>Theoretical Calculations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Experimental Approaches  to Search for S=-2 dibaryons</vt:lpstr>
      <vt:lpstr>PowerPoint プレゼンテーション</vt:lpstr>
      <vt:lpstr>PowerPoint プレゼンテーション</vt:lpstr>
      <vt:lpstr>Past Experiments of Double-Strangeness Production in Stopped-pbar Annihilation</vt:lpstr>
      <vt:lpstr>Past Experiments of Double-Strangeness Production in Stopped-pbar Annihilation</vt:lpstr>
      <vt:lpstr>Expected K-K-pp Cross-Section?</vt:lpstr>
      <vt:lpstr>Experimental Strategy</vt:lpstr>
      <vt:lpstr>Experimental Setup</vt:lpstr>
      <vt:lpstr>Double-Strangeness Measurement</vt:lpstr>
      <vt:lpstr>Double-Strangeness Measurement (Cont’d)</vt:lpstr>
      <vt:lpstr>Experimental Strategy</vt:lpstr>
      <vt:lpstr>Procedure of S=-2 Dibaryons Search</vt:lpstr>
      <vt:lpstr>Background Assumptions</vt:lpstr>
      <vt:lpstr>Expected Spectra w/ IH+CDC(R&lt;350mm)</vt:lpstr>
      <vt:lpstr>Expected Spectra w/ full-CDC</vt:lpstr>
      <vt:lpstr>Sensitivity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Z-Vertex Chamber for the J-PARC E15 experiment</dc:title>
  <dc:creator>sakuma</dc:creator>
  <cp:lastModifiedBy>sakuma</cp:lastModifiedBy>
  <cp:revision>2360</cp:revision>
  <cp:lastPrinted>2013-10-17T07:19:48Z</cp:lastPrinted>
  <dcterms:created xsi:type="dcterms:W3CDTF">2007-07-09T06:30:58Z</dcterms:created>
  <dcterms:modified xsi:type="dcterms:W3CDTF">2013-11-13T06:23:18Z</dcterms:modified>
</cp:coreProperties>
</file>