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Default Extension="xls" ContentType="application/vnd.ms-exce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96" r:id="rId3"/>
    <p:sldId id="314" r:id="rId4"/>
    <p:sldId id="347" r:id="rId5"/>
    <p:sldId id="348" r:id="rId6"/>
    <p:sldId id="320" r:id="rId7"/>
    <p:sldId id="298" r:id="rId8"/>
    <p:sldId id="342" r:id="rId9"/>
    <p:sldId id="343" r:id="rId10"/>
    <p:sldId id="326" r:id="rId11"/>
    <p:sldId id="297" r:id="rId12"/>
    <p:sldId id="299" r:id="rId13"/>
    <p:sldId id="294" r:id="rId14"/>
    <p:sldId id="263" r:id="rId15"/>
    <p:sldId id="319" r:id="rId16"/>
    <p:sldId id="309" r:id="rId17"/>
    <p:sldId id="287" r:id="rId18"/>
    <p:sldId id="315" r:id="rId19"/>
    <p:sldId id="316" r:id="rId20"/>
    <p:sldId id="317" r:id="rId21"/>
    <p:sldId id="328" r:id="rId22"/>
    <p:sldId id="308" r:id="rId23"/>
    <p:sldId id="327" r:id="rId24"/>
    <p:sldId id="313" r:id="rId25"/>
    <p:sldId id="257" r:id="rId26"/>
    <p:sldId id="330" r:id="rId27"/>
    <p:sldId id="312" r:id="rId28"/>
    <p:sldId id="322" r:id="rId29"/>
    <p:sldId id="289" r:id="rId30"/>
    <p:sldId id="301" r:id="rId31"/>
    <p:sldId id="332" r:id="rId32"/>
    <p:sldId id="341" r:id="rId33"/>
    <p:sldId id="333" r:id="rId34"/>
    <p:sldId id="335" r:id="rId35"/>
    <p:sldId id="331" r:id="rId36"/>
    <p:sldId id="344" r:id="rId37"/>
    <p:sldId id="346" r:id="rId38"/>
    <p:sldId id="345" r:id="rId39"/>
  </p:sldIdLst>
  <p:sldSz cx="9144000" cy="6858000" type="screen4x3"/>
  <p:notesSz cx="6805613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33CC33"/>
    <a:srgbClr val="FF3399"/>
    <a:srgbClr val="E5F77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間スタイル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33" autoAdjust="0"/>
    <p:restoredTop sz="99838" autoAdjust="0"/>
  </p:normalViewPr>
  <p:slideViewPr>
    <p:cSldViewPr snapToGrid="0">
      <p:cViewPr varScale="1">
        <p:scale>
          <a:sx n="72" d="100"/>
          <a:sy n="72" d="100"/>
        </p:scale>
        <p:origin x="-90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722E7-0300-4C61-AD61-3F8603251B15}" type="datetimeFigureOut">
              <a:rPr kumimoji="1" lang="ja-JP" altLang="en-US" smtClean="0"/>
              <a:pPr/>
              <a:t>2008/10/3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73E42-E721-4617-BEF8-CE6C1082155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b="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C5CCDF-6893-4035-9CFC-7080E5B13E76}" type="slidenum">
              <a:rPr lang="ja-JP" altLang="en-US"/>
              <a:pPr/>
              <a:t>10</a:t>
            </a:fld>
            <a:endParaRPr lang="en-US" altLang="ja-JP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5863"/>
          </a:xfrm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0226"/>
            <a:ext cx="5444490" cy="4472383"/>
          </a:xfrm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3DF6A-29BB-4EBC-A064-44720AC1EC5F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3DF6A-29BB-4EBC-A064-44720AC1EC5F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25C70-4838-4A2B-A236-811881C63812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25C70-4838-4A2B-A236-811881C63812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B432A-F85E-4716-A59F-956E300722DC}" type="slidenum">
              <a:rPr lang="en-US" altLang="ja-JP" smtClean="0"/>
              <a:pPr/>
              <a:t>23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25C70-4838-4A2B-A236-811881C63812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3D295-889F-4E09-9BF2-3664433C812E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25C70-4838-4A2B-A236-811881C63812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995C56-23BC-4DD5-B3D9-D11F638539AC}" type="slidenum">
              <a:rPr lang="en-US" altLang="ja-JP">
                <a:ea typeface="ＭＳ Ｐゴシック" charset="-128"/>
              </a:rPr>
              <a:pPr/>
              <a:t>28</a:t>
            </a:fld>
            <a:endParaRPr lang="en-US" altLang="ja-JP">
              <a:ea typeface="ＭＳ Ｐゴシック" charset="-128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3DF6A-29BB-4EBC-A064-44720AC1EC5F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137DD-205F-44D9-ADA0-6BA3C5B22224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570461-3FED-44B0-BEF0-7D234B358EF6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570461-3FED-44B0-BEF0-7D234B358EF6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45FCF0-0E20-4729-90E7-EC88617631AC}" type="slidenum">
              <a:rPr lang="ja-JP" altLang="en-US" smtClean="0"/>
              <a:pPr>
                <a:defRPr/>
              </a:pPr>
              <a:t>36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45FCF0-0E20-4729-90E7-EC88617631AC}" type="slidenum">
              <a:rPr lang="ja-JP" altLang="en-US" smtClean="0"/>
              <a:pPr>
                <a:defRPr/>
              </a:pPr>
              <a:t>37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45FCF0-0E20-4729-90E7-EC88617631AC}" type="slidenum">
              <a:rPr lang="ja-JP" altLang="en-US" smtClean="0"/>
              <a:pPr>
                <a:defRPr/>
              </a:pPr>
              <a:t>38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C5CCDF-6893-4035-9CFC-7080E5B13E76}" type="slidenum">
              <a:rPr lang="ja-JP" altLang="en-US"/>
              <a:pPr/>
              <a:t>8</a:t>
            </a:fld>
            <a:endParaRPr lang="en-US" altLang="ja-JP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5863"/>
          </a:xfrm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0226"/>
            <a:ext cx="5444490" cy="4472383"/>
          </a:xfrm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C5CCDF-6893-4035-9CFC-7080E5B13E76}" type="slidenum">
              <a:rPr lang="ja-JP" altLang="en-US"/>
              <a:pPr/>
              <a:t>9</a:t>
            </a:fld>
            <a:endParaRPr lang="en-US" altLang="ja-JP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5863"/>
          </a:xfrm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0226"/>
            <a:ext cx="5444490" cy="4472383"/>
          </a:xfrm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6C0A4-9A8E-4D61-B7B2-4595D19A8F7A}" type="datetime1">
              <a:rPr kumimoji="1" lang="ja-JP" altLang="en-US" smtClean="0"/>
              <a:pPr/>
              <a:t>2008/10/3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010400" y="6577012"/>
            <a:ext cx="2133600" cy="365125"/>
          </a:xfrm>
        </p:spPr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DA14-CEA6-4A29-94C9-0A6A3013EAAA}" type="datetime1">
              <a:rPr kumimoji="1" lang="ja-JP" altLang="en-US" smtClean="0"/>
              <a:pPr/>
              <a:t>2008/10/3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7473-3C9B-46B8-89FD-55FC73534BD9}" type="datetime1">
              <a:rPr kumimoji="1" lang="ja-JP" altLang="en-US" smtClean="0"/>
              <a:pPr/>
              <a:t>2008/10/3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73152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62000" y="1371600"/>
            <a:ext cx="77724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July 12, 2007</a:t>
            </a:r>
            <a:endParaRPr lang="en-US" altLang="ja-JP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Shin'ya Sawada @ 山形大学</a:t>
            </a:r>
            <a:endParaRPr lang="en-US" altLang="ja-JP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340D7-C286-4706-850D-922EEA76D59C}" type="slidenum">
              <a:rPr lang="ja-JP" altLang="en-US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FF855-0B10-49A8-BBD0-49FE034DE256}" type="datetime1">
              <a:rPr kumimoji="1" lang="ja-JP" altLang="en-US" smtClean="0"/>
              <a:pPr/>
              <a:t>2008/10/3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9F6AD-9554-4329-B5F9-7830355DB30E}" type="datetime1">
              <a:rPr kumimoji="1" lang="ja-JP" altLang="en-US" smtClean="0"/>
              <a:pPr/>
              <a:t>2008/10/3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163B-CB7C-423D-AD3D-1E2A8642F094}" type="datetime1">
              <a:rPr kumimoji="1" lang="ja-JP" altLang="en-US" smtClean="0"/>
              <a:pPr/>
              <a:t>2008/10/3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5B10-DEBD-4B09-8EBB-BC570C2DDB27}" type="datetime1">
              <a:rPr kumimoji="1" lang="ja-JP" altLang="en-US" smtClean="0"/>
              <a:pPr/>
              <a:t>2008/10/3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473BD-3F21-4236-9F44-5212B18F2145}" type="datetime1">
              <a:rPr kumimoji="1" lang="ja-JP" altLang="en-US" smtClean="0"/>
              <a:pPr/>
              <a:t>2008/10/3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929E2-73D4-45C3-B50A-C7B05A06DB4C}" type="datetime1">
              <a:rPr kumimoji="1" lang="ja-JP" altLang="en-US" smtClean="0"/>
              <a:pPr/>
              <a:t>2008/10/3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2AB6-61D3-41E0-845E-353523DCA7A5}" type="datetime1">
              <a:rPr kumimoji="1" lang="ja-JP" altLang="en-US" smtClean="0"/>
              <a:pPr/>
              <a:t>2008/10/3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99BBE-2F40-4DE7-9F7F-74BD1C371DCC}" type="datetime1">
              <a:rPr kumimoji="1" lang="ja-JP" altLang="en-US" smtClean="0"/>
              <a:pPr/>
              <a:t>2008/10/3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D270D-7AB9-43AA-8ADA-94C47DF3ED92}" type="datetime1">
              <a:rPr kumimoji="1" lang="ja-JP" altLang="en-US" smtClean="0"/>
              <a:pPr/>
              <a:t>2008/10/3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7010400" y="65849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Microsoft_Office_Excel_97-2003_______1.xls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51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emf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-11719"/>
            <a:ext cx="9144000" cy="1981196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</p:spPr>
        <p:txBody>
          <a:bodyPr>
            <a:normAutofit/>
          </a:bodyPr>
          <a:lstStyle/>
          <a:p>
            <a:r>
              <a:rPr lang="en-US" altLang="ja-JP" b="1" dirty="0" smtClean="0"/>
              <a:t>The search for deeply-bound kaonic nuclear states at J-PARC</a:t>
            </a:r>
            <a:endParaRPr kumimoji="1" lang="ja-JP" altLang="en-US" b="1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2133598"/>
            <a:ext cx="9144000" cy="4443413"/>
          </a:xfrm>
        </p:spPr>
        <p:txBody>
          <a:bodyPr>
            <a:noAutofit/>
          </a:bodyPr>
          <a:lstStyle/>
          <a:p>
            <a:r>
              <a:rPr kumimoji="1" lang="en-US" altLang="ja-JP" b="1" dirty="0" smtClean="0"/>
              <a:t>F.Sakuma, RIKEN</a:t>
            </a:r>
          </a:p>
          <a:p>
            <a:endParaRPr kumimoji="1" lang="en-US" altLang="ja-JP" sz="1100" b="1" dirty="0" smtClean="0"/>
          </a:p>
          <a:p>
            <a:r>
              <a:rPr lang="en-US" sz="1800" dirty="0" smtClean="0"/>
              <a:t>S.Ajimura</a:t>
            </a:r>
            <a:r>
              <a:rPr lang="en-US" sz="1800" baseline="30000" dirty="0" smtClean="0"/>
              <a:t>1</a:t>
            </a:r>
            <a:r>
              <a:rPr lang="en-US" sz="1800" dirty="0" smtClean="0"/>
              <a:t>, G.Beer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, H.Bhang</a:t>
            </a:r>
            <a:r>
              <a:rPr lang="en-US" sz="1800" baseline="30000" dirty="0" smtClean="0"/>
              <a:t>3</a:t>
            </a:r>
            <a:r>
              <a:rPr lang="en-US" sz="1800" dirty="0" smtClean="0"/>
              <a:t>, P.Buehler</a:t>
            </a:r>
            <a:r>
              <a:rPr lang="en-US" sz="1800" baseline="30000" dirty="0" smtClean="0"/>
              <a:t>4</a:t>
            </a:r>
            <a:r>
              <a:rPr lang="en-US" sz="1800" dirty="0" smtClean="0"/>
              <a:t>, L.Busso</a:t>
            </a:r>
            <a:r>
              <a:rPr lang="en-US" sz="1800" baseline="30000" dirty="0" smtClean="0"/>
              <a:t>5,6</a:t>
            </a:r>
            <a:r>
              <a:rPr lang="en-US" sz="1800" dirty="0" smtClean="0"/>
              <a:t>, M.Cargnelli</a:t>
            </a:r>
            <a:r>
              <a:rPr lang="en-US" sz="1800" baseline="30000" dirty="0" smtClean="0"/>
              <a:t>4</a:t>
            </a:r>
            <a:r>
              <a:rPr lang="en-US" sz="1800" dirty="0" smtClean="0"/>
              <a:t>, J.Chiba</a:t>
            </a:r>
            <a:r>
              <a:rPr lang="en-US" sz="1800" baseline="30000" dirty="0" smtClean="0"/>
              <a:t>7</a:t>
            </a:r>
            <a:r>
              <a:rPr lang="en-US" sz="1800" dirty="0" smtClean="0"/>
              <a:t>, S.Choi</a:t>
            </a:r>
            <a:r>
              <a:rPr lang="en-US" sz="1800" baseline="30000" dirty="0" smtClean="0"/>
              <a:t>3</a:t>
            </a:r>
            <a:r>
              <a:rPr lang="en-US" sz="1800" dirty="0" smtClean="0"/>
              <a:t>, C.Curceanu</a:t>
            </a:r>
            <a:r>
              <a:rPr lang="en-US" sz="1800" baseline="30000" dirty="0" smtClean="0"/>
              <a:t>8</a:t>
            </a:r>
            <a:r>
              <a:rPr lang="en-US" sz="1800" dirty="0" smtClean="0"/>
              <a:t>, D.Faso</a:t>
            </a:r>
            <a:r>
              <a:rPr lang="en-US" sz="1800" baseline="30000" dirty="0" smtClean="0"/>
              <a:t>5,6</a:t>
            </a:r>
            <a:r>
              <a:rPr lang="en-US" sz="1800" dirty="0" smtClean="0"/>
              <a:t>, H.Fujioka</a:t>
            </a:r>
            <a:r>
              <a:rPr lang="en-US" sz="1800" baseline="30000" dirty="0" smtClean="0"/>
              <a:t>16</a:t>
            </a:r>
            <a:r>
              <a:rPr lang="en-US" sz="1800" dirty="0" smtClean="0"/>
              <a:t>,Y.Fujiwara</a:t>
            </a:r>
            <a:r>
              <a:rPr lang="en-US" sz="1800" baseline="30000" dirty="0" smtClean="0"/>
              <a:t>11</a:t>
            </a:r>
            <a:r>
              <a:rPr lang="en-US" sz="1800" dirty="0" smtClean="0"/>
              <a:t> T.Fukuda</a:t>
            </a:r>
            <a:r>
              <a:rPr lang="en-US" sz="1800" baseline="30000" dirty="0" smtClean="0"/>
              <a:t>10</a:t>
            </a:r>
            <a:r>
              <a:rPr lang="en-US" sz="1800" dirty="0" smtClean="0"/>
              <a:t>, Y.Fukuda</a:t>
            </a:r>
            <a:r>
              <a:rPr lang="en-US" sz="1800" baseline="30000" dirty="0" smtClean="0"/>
              <a:t>11</a:t>
            </a:r>
            <a:r>
              <a:rPr lang="en-US" sz="1800" dirty="0" smtClean="0"/>
              <a:t>, C.Guaraldo</a:t>
            </a:r>
            <a:r>
              <a:rPr lang="en-US" sz="1800" baseline="30000" dirty="0" smtClean="0"/>
              <a:t>8</a:t>
            </a:r>
            <a:r>
              <a:rPr lang="en-US" sz="1800" dirty="0" smtClean="0"/>
              <a:t>, T.Hanaki</a:t>
            </a:r>
            <a:r>
              <a:rPr lang="en-US" sz="1800" baseline="30000" dirty="0" smtClean="0"/>
              <a:t>7</a:t>
            </a:r>
            <a:r>
              <a:rPr lang="en-US" sz="1800" dirty="0" smtClean="0"/>
              <a:t>, R.S.Hayano</a:t>
            </a:r>
            <a:r>
              <a:rPr lang="en-US" sz="1800" baseline="30000" dirty="0" smtClean="0"/>
              <a:t>9</a:t>
            </a:r>
            <a:r>
              <a:rPr lang="en-US" sz="1800" dirty="0" smtClean="0"/>
              <a:t>, T.Hiraiwa</a:t>
            </a:r>
            <a:r>
              <a:rPr lang="en-US" sz="1800" baseline="30000" dirty="0" smtClean="0"/>
              <a:t>16</a:t>
            </a:r>
            <a:r>
              <a:rPr lang="en-US" sz="1800" dirty="0" smtClean="0"/>
              <a:t>, A.Hirtl</a:t>
            </a:r>
            <a:r>
              <a:rPr lang="en-US" sz="1800" baseline="30000" dirty="0" smtClean="0"/>
              <a:t>4</a:t>
            </a:r>
            <a:r>
              <a:rPr lang="en-US" sz="1800" dirty="0" smtClean="0"/>
              <a:t>, M.Iio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, M.Iliescu</a:t>
            </a:r>
            <a:r>
              <a:rPr lang="en-US" sz="1800" baseline="30000" dirty="0" smtClean="0"/>
              <a:t>8</a:t>
            </a:r>
            <a:r>
              <a:rPr lang="en-US" sz="1800" dirty="0" smtClean="0"/>
              <a:t>, T.Ishikawa</a:t>
            </a:r>
            <a:r>
              <a:rPr lang="en-US" sz="1800" baseline="30000" dirty="0" smtClean="0"/>
              <a:t>9</a:t>
            </a:r>
            <a:r>
              <a:rPr lang="en-US" sz="1800" dirty="0" smtClean="0"/>
              <a:t>, S.Ishimoto</a:t>
            </a:r>
            <a:r>
              <a:rPr lang="en-US" sz="1800" baseline="30000" dirty="0" smtClean="0"/>
              <a:t>13</a:t>
            </a:r>
            <a:r>
              <a:rPr lang="en-US" sz="1800" dirty="0" smtClean="0"/>
              <a:t>, T.Ishiwatari</a:t>
            </a:r>
            <a:r>
              <a:rPr lang="en-US" sz="1800" baseline="30000" dirty="0" smtClean="0"/>
              <a:t>4</a:t>
            </a:r>
            <a:r>
              <a:rPr lang="en-US" sz="1800" dirty="0" smtClean="0"/>
              <a:t>, K.Itahashi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, M.Iwasaki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, P.Kienle</a:t>
            </a:r>
            <a:r>
              <a:rPr lang="en-US" sz="1800" baseline="30000" dirty="0" smtClean="0"/>
              <a:t>4,14</a:t>
            </a:r>
            <a:r>
              <a:rPr lang="en-US" sz="1800" dirty="0" smtClean="0"/>
              <a:t>, J.Marton</a:t>
            </a:r>
            <a:r>
              <a:rPr lang="en-US" sz="1800" baseline="30000" dirty="0" smtClean="0"/>
              <a:t>4</a:t>
            </a:r>
            <a:r>
              <a:rPr lang="en-US" sz="1800" dirty="0" smtClean="0"/>
              <a:t>, Y.Matsuda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, Y.Mizoi</a:t>
            </a:r>
            <a:r>
              <a:rPr lang="en-US" sz="1800" baseline="30000" dirty="0" smtClean="0"/>
              <a:t>10</a:t>
            </a:r>
            <a:r>
              <a:rPr lang="en-US" sz="1800" dirty="0" smtClean="0"/>
              <a:t>, O.Morra</a:t>
            </a:r>
            <a:r>
              <a:rPr lang="en-US" sz="1800" baseline="30000" dirty="0" smtClean="0"/>
              <a:t>5,15</a:t>
            </a:r>
            <a:r>
              <a:rPr lang="en-US" sz="1800" dirty="0" smtClean="0"/>
              <a:t>, T.Nagae</a:t>
            </a:r>
            <a:r>
              <a:rPr lang="en-US" sz="1800" baseline="30000" dirty="0" smtClean="0"/>
              <a:t>16</a:t>
            </a:r>
            <a:r>
              <a:rPr lang="en-US" sz="1800" dirty="0" smtClean="0"/>
              <a:t>, H.Ohnishi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, S.Okada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, H.Outa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, D.Pietreanu</a:t>
            </a:r>
            <a:r>
              <a:rPr lang="en-US" sz="1800" baseline="30000" dirty="0" smtClean="0"/>
              <a:t>8</a:t>
            </a:r>
            <a:r>
              <a:rPr lang="en-US" sz="1800" dirty="0" smtClean="0"/>
              <a:t>, A.Sakaguchi</a:t>
            </a:r>
            <a:r>
              <a:rPr lang="en-US" sz="1800" baseline="30000" dirty="0" smtClean="0"/>
              <a:t>1</a:t>
            </a:r>
            <a:r>
              <a:rPr lang="en-US" sz="1800" dirty="0" smtClean="0"/>
              <a:t>, F.Sakuma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, M.Sato</a:t>
            </a:r>
            <a:r>
              <a:rPr lang="en-US" sz="1800" baseline="30000" dirty="0" smtClean="0"/>
              <a:t>11</a:t>
            </a:r>
            <a:r>
              <a:rPr lang="en-US" sz="1800" dirty="0" smtClean="0"/>
              <a:t>, M.Sekimoto</a:t>
            </a:r>
            <a:r>
              <a:rPr lang="en-US" sz="1800" baseline="30000" dirty="0" smtClean="0"/>
              <a:t>13</a:t>
            </a:r>
            <a:r>
              <a:rPr lang="en-US" sz="1800" dirty="0" smtClean="0"/>
              <a:t>, D.Sirghi</a:t>
            </a:r>
            <a:r>
              <a:rPr lang="en-US" sz="1800" baseline="30000" dirty="0" smtClean="0"/>
              <a:t>8</a:t>
            </a:r>
            <a:r>
              <a:rPr lang="en-US" sz="1800" dirty="0" smtClean="0"/>
              <a:t>, F.Sirghi</a:t>
            </a:r>
            <a:r>
              <a:rPr lang="en-US" sz="1800" baseline="30000" dirty="0" smtClean="0"/>
              <a:t>8</a:t>
            </a:r>
            <a:r>
              <a:rPr lang="en-US" sz="1800" dirty="0" smtClean="0"/>
              <a:t>, S.Suzuki</a:t>
            </a:r>
            <a:r>
              <a:rPr lang="en-US" sz="1800" baseline="30000" dirty="0" smtClean="0"/>
              <a:t>13</a:t>
            </a:r>
            <a:r>
              <a:rPr lang="en-US" sz="1800" dirty="0" smtClean="0"/>
              <a:t>, T.Suzuki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, H.Tatsuno</a:t>
            </a:r>
            <a:r>
              <a:rPr lang="en-US" sz="1800" baseline="30000" dirty="0" smtClean="0"/>
              <a:t>9</a:t>
            </a:r>
            <a:r>
              <a:rPr lang="en-US" sz="1800" dirty="0" smtClean="0"/>
              <a:t>, M.Tokuda</a:t>
            </a:r>
            <a:r>
              <a:rPr lang="en-US" sz="1800" baseline="30000" dirty="0" smtClean="0"/>
              <a:t>11</a:t>
            </a:r>
            <a:r>
              <a:rPr lang="en-US" sz="1800" dirty="0" smtClean="0"/>
              <a:t>, D.Tomono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, A.Toyoda</a:t>
            </a:r>
            <a:r>
              <a:rPr lang="en-US" sz="1800" baseline="30000" dirty="0" smtClean="0"/>
              <a:t>13</a:t>
            </a:r>
            <a:r>
              <a:rPr lang="en-US" sz="1800" dirty="0" smtClean="0"/>
              <a:t>, </a:t>
            </a:r>
            <a:r>
              <a:rPr lang="en-US" altLang="ja-JP" sz="1800" dirty="0" smtClean="0"/>
              <a:t>K.Tsukada</a:t>
            </a:r>
            <a:r>
              <a:rPr lang="en-US" altLang="ja-JP" sz="1800" baseline="30000" dirty="0" smtClean="0"/>
              <a:t>12</a:t>
            </a:r>
            <a:r>
              <a:rPr lang="en-US" altLang="ja-JP" sz="1800" dirty="0" smtClean="0"/>
              <a:t>, </a:t>
            </a:r>
            <a:r>
              <a:rPr lang="en-US" sz="1800" dirty="0" smtClean="0"/>
              <a:t>E.Widmann</a:t>
            </a:r>
            <a:r>
              <a:rPr lang="en-US" sz="1800" baseline="30000" dirty="0" smtClean="0"/>
              <a:t>4</a:t>
            </a:r>
            <a:r>
              <a:rPr lang="en-US" sz="1800" dirty="0" smtClean="0"/>
              <a:t>, T.Yamazaki</a:t>
            </a:r>
            <a:r>
              <a:rPr lang="en-US" sz="1800" baseline="30000" dirty="0" smtClean="0"/>
              <a:t>9,12</a:t>
            </a:r>
            <a:r>
              <a:rPr lang="en-US" sz="1800" dirty="0" smtClean="0"/>
              <a:t>, H.Yim</a:t>
            </a:r>
            <a:r>
              <a:rPr lang="en-US" sz="1800" baseline="30000" dirty="0" smtClean="0"/>
              <a:t>3</a:t>
            </a:r>
            <a:r>
              <a:rPr lang="en-US" sz="1800" dirty="0" smtClean="0"/>
              <a:t>, J.Zmeskal</a:t>
            </a:r>
            <a:r>
              <a:rPr lang="en-US" sz="1800" baseline="30000" dirty="0" smtClean="0"/>
              <a:t>4</a:t>
            </a:r>
          </a:p>
          <a:p>
            <a:r>
              <a:rPr lang="en-US" sz="1800" baseline="30000" dirty="0" smtClean="0"/>
              <a:t>1</a:t>
            </a:r>
            <a:r>
              <a:rPr lang="en-US" sz="1800" dirty="0" smtClean="0"/>
              <a:t>Osaka University, Japan, 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University of Victoria, Canada, </a:t>
            </a:r>
            <a:r>
              <a:rPr lang="en-US" sz="1800" baseline="30000" dirty="0" smtClean="0"/>
              <a:t>3</a:t>
            </a:r>
            <a:r>
              <a:rPr lang="en-US" sz="1800" dirty="0" smtClean="0"/>
              <a:t>Seoul National University, South Korea, </a:t>
            </a:r>
            <a:r>
              <a:rPr lang="en-US" sz="1800" baseline="30000" dirty="0" smtClean="0"/>
              <a:t>4</a:t>
            </a:r>
            <a:r>
              <a:rPr lang="en-US" sz="1800" dirty="0" smtClean="0"/>
              <a:t>Stefan Meyer </a:t>
            </a:r>
            <a:r>
              <a:rPr lang="en-US" sz="1800" dirty="0" err="1" smtClean="0"/>
              <a:t>Institut</a:t>
            </a:r>
            <a:r>
              <a:rPr lang="en-US" sz="1800" dirty="0" smtClean="0"/>
              <a:t> fur </a:t>
            </a:r>
            <a:r>
              <a:rPr lang="en-US" sz="1800" dirty="0" err="1" smtClean="0"/>
              <a:t>subatomare</a:t>
            </a:r>
            <a:r>
              <a:rPr lang="en-US" sz="1800" dirty="0" smtClean="0"/>
              <a:t> </a:t>
            </a:r>
            <a:r>
              <a:rPr lang="en-US" sz="1800" dirty="0" err="1" smtClean="0"/>
              <a:t>Physik</a:t>
            </a:r>
            <a:r>
              <a:rPr lang="en-US" sz="1800" dirty="0" smtClean="0"/>
              <a:t>, Austria, </a:t>
            </a:r>
            <a:r>
              <a:rPr lang="en-US" sz="1800" baseline="30000" dirty="0" smtClean="0"/>
              <a:t>5</a:t>
            </a:r>
            <a:r>
              <a:rPr lang="en-US" sz="1800" dirty="0" smtClean="0"/>
              <a:t>INFN </a:t>
            </a:r>
            <a:r>
              <a:rPr lang="en-US" sz="1800" dirty="0" err="1" smtClean="0"/>
              <a:t>Sezione</a:t>
            </a:r>
            <a:r>
              <a:rPr lang="en-US" sz="1800" dirty="0" smtClean="0"/>
              <a:t> </a:t>
            </a:r>
            <a:r>
              <a:rPr lang="en-US" sz="1800" dirty="0" err="1" smtClean="0"/>
              <a:t>di</a:t>
            </a:r>
            <a:r>
              <a:rPr lang="en-US" sz="1800" dirty="0" smtClean="0"/>
              <a:t> Torino, Italy, </a:t>
            </a:r>
            <a:r>
              <a:rPr lang="en-US" sz="1800" baseline="30000" dirty="0" smtClean="0"/>
              <a:t>6</a:t>
            </a:r>
            <a:r>
              <a:rPr lang="en-US" sz="1800" dirty="0" smtClean="0"/>
              <a:t>Universita’ </a:t>
            </a:r>
            <a:r>
              <a:rPr lang="en-US" sz="1800" dirty="0" err="1" smtClean="0"/>
              <a:t>di</a:t>
            </a:r>
            <a:r>
              <a:rPr lang="en-US" sz="1800" dirty="0" smtClean="0"/>
              <a:t> Torino, Italy, </a:t>
            </a:r>
            <a:r>
              <a:rPr lang="en-US" sz="1800" baseline="30000" dirty="0" smtClean="0"/>
              <a:t>7</a:t>
            </a:r>
            <a:r>
              <a:rPr lang="en-US" sz="1800" dirty="0" smtClean="0"/>
              <a:t>Tokyo University of Science, Japan, </a:t>
            </a:r>
            <a:r>
              <a:rPr lang="en-US" sz="1800" baseline="30000" dirty="0" smtClean="0"/>
              <a:t>8</a:t>
            </a:r>
            <a:r>
              <a:rPr lang="en-US" sz="1800" dirty="0" smtClean="0"/>
              <a:t>Laboratori </a:t>
            </a:r>
            <a:r>
              <a:rPr lang="en-US" sz="1800" dirty="0" err="1" smtClean="0"/>
              <a:t>Nazionali</a:t>
            </a:r>
            <a:r>
              <a:rPr lang="en-US" sz="1800" dirty="0" smtClean="0"/>
              <a:t> </a:t>
            </a:r>
            <a:r>
              <a:rPr lang="en-US" sz="1800" dirty="0" err="1" smtClean="0"/>
              <a:t>di</a:t>
            </a:r>
            <a:r>
              <a:rPr lang="en-US" sz="1800" dirty="0" smtClean="0"/>
              <a:t> </a:t>
            </a:r>
            <a:r>
              <a:rPr lang="en-US" sz="1800" dirty="0" err="1" smtClean="0"/>
              <a:t>Frascati</a:t>
            </a:r>
            <a:r>
              <a:rPr lang="en-US" sz="1800" dirty="0" smtClean="0"/>
              <a:t> </a:t>
            </a:r>
            <a:r>
              <a:rPr lang="en-US" sz="1800" dirty="0" err="1" smtClean="0"/>
              <a:t>dell’INFN</a:t>
            </a:r>
            <a:r>
              <a:rPr lang="en-US" sz="1800" dirty="0" smtClean="0"/>
              <a:t>, Italy, </a:t>
            </a:r>
            <a:r>
              <a:rPr lang="en-US" sz="1800" baseline="30000" dirty="0" smtClean="0"/>
              <a:t>9</a:t>
            </a:r>
            <a:r>
              <a:rPr lang="en-US" sz="1800" dirty="0" smtClean="0"/>
              <a:t>University of Tokyo, Japan, </a:t>
            </a:r>
            <a:r>
              <a:rPr lang="en-US" sz="1800" baseline="30000" dirty="0" smtClean="0"/>
              <a:t>10</a:t>
            </a:r>
            <a:r>
              <a:rPr lang="en-US" sz="1800" dirty="0" smtClean="0"/>
              <a:t>Osaka Electro-Communication University, Japan, </a:t>
            </a:r>
            <a:r>
              <a:rPr lang="en-US" sz="1800" baseline="30000" dirty="0" smtClean="0"/>
              <a:t>11</a:t>
            </a:r>
            <a:r>
              <a:rPr lang="en-US" sz="1800" dirty="0" smtClean="0"/>
              <a:t>Tokyo Institute of Technology, Japan, 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RIKEN, Japan, </a:t>
            </a:r>
            <a:r>
              <a:rPr lang="en-US" sz="1800" baseline="30000" dirty="0" smtClean="0"/>
              <a:t>13</a:t>
            </a:r>
            <a:r>
              <a:rPr lang="en-US" sz="1800" dirty="0" smtClean="0"/>
              <a:t>High Energy Accelerator Research Organization (KEK), Japan, </a:t>
            </a:r>
            <a:r>
              <a:rPr lang="en-US" sz="1800" baseline="30000" dirty="0" smtClean="0"/>
              <a:t>14</a:t>
            </a:r>
            <a:r>
              <a:rPr lang="en-US" sz="1800" dirty="0" smtClean="0"/>
              <a:t>Technische </a:t>
            </a:r>
            <a:r>
              <a:rPr lang="en-US" sz="1800" dirty="0" err="1" smtClean="0"/>
              <a:t>Universitat</a:t>
            </a:r>
            <a:r>
              <a:rPr lang="en-US" sz="1800" dirty="0" smtClean="0"/>
              <a:t> </a:t>
            </a:r>
            <a:r>
              <a:rPr lang="en-US" sz="1800" dirty="0" err="1" smtClean="0"/>
              <a:t>Munchen</a:t>
            </a:r>
            <a:r>
              <a:rPr lang="en-US" sz="1800" dirty="0" smtClean="0"/>
              <a:t>, Germany, </a:t>
            </a:r>
            <a:r>
              <a:rPr lang="en-US" sz="1800" baseline="30000" dirty="0" smtClean="0"/>
              <a:t>15</a:t>
            </a:r>
            <a:r>
              <a:rPr lang="en-US" sz="1800" dirty="0" smtClean="0"/>
              <a:t>INAF-IFSI, </a:t>
            </a:r>
            <a:r>
              <a:rPr lang="en-US" sz="1800" dirty="0" err="1" smtClean="0"/>
              <a:t>Sezione</a:t>
            </a:r>
            <a:r>
              <a:rPr lang="en-US" sz="1800" dirty="0" smtClean="0"/>
              <a:t> </a:t>
            </a:r>
            <a:r>
              <a:rPr lang="en-US" sz="1800" dirty="0" err="1" smtClean="0"/>
              <a:t>di</a:t>
            </a:r>
            <a:r>
              <a:rPr lang="en-US" sz="1800" dirty="0" smtClean="0"/>
              <a:t> Torino, Italy, </a:t>
            </a:r>
            <a:r>
              <a:rPr lang="en-US" sz="1800" baseline="30000" dirty="0" smtClean="0"/>
              <a:t>16</a:t>
            </a:r>
            <a:r>
              <a:rPr lang="en-US" sz="1800" dirty="0" smtClean="0"/>
              <a:t>Kyoto Univ., Japan</a:t>
            </a:r>
          </a:p>
          <a:p>
            <a:endParaRPr lang="ja-JP" altLang="en-US" sz="18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12699" y="2956065"/>
            <a:ext cx="4695260" cy="181588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kumimoji="1" lang="en-US" altLang="ja-JP" sz="2800" b="1" dirty="0" smtClean="0"/>
              <a:t>Motivation and Introduction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800" b="1" dirty="0" smtClean="0"/>
              <a:t>J-PARC E15</a:t>
            </a:r>
            <a:r>
              <a:rPr lang="ja-JP" altLang="en-US" sz="2800" b="1" dirty="0" smtClean="0"/>
              <a:t> </a:t>
            </a:r>
            <a:r>
              <a:rPr lang="en-US" altLang="ja-JP" sz="2800" b="1" dirty="0" smtClean="0"/>
              <a:t>Experiment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ja-JP" sz="2800" b="1" dirty="0" smtClean="0"/>
              <a:t>Preparation Status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ja-JP" sz="2800" b="1" dirty="0" smtClean="0"/>
              <a:t>Summary</a:t>
            </a:r>
            <a:endParaRPr kumimoji="1" lang="ja-JP" altLang="en-US" sz="2800" b="1" dirty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D32A-457A-42E0-B5AF-44DFCA531553}" type="slidenum">
              <a:rPr lang="ja-JP" altLang="en-US"/>
              <a:pPr/>
              <a:t>10</a:t>
            </a:fld>
            <a:endParaRPr lang="en-US" altLang="ja-JP"/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Hadron Experimental Hall @ J-PARC</a:t>
            </a:r>
            <a:endParaRPr kumimoji="1" lang="ja-JP" altLang="en-US" sz="3100" b="1" dirty="0"/>
          </a:p>
        </p:txBody>
      </p:sp>
      <p:pic>
        <p:nvPicPr>
          <p:cNvPr id="26" name="Picture 12" descr="hadron_hall_0603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263" y="1628775"/>
            <a:ext cx="7899400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35"/>
          <p:cNvGrpSpPr>
            <a:grpSpLocks/>
          </p:cNvGrpSpPr>
          <p:nvPr/>
        </p:nvGrpSpPr>
        <p:grpSpPr bwMode="auto">
          <a:xfrm>
            <a:off x="507996" y="2613392"/>
            <a:ext cx="5721345" cy="3313113"/>
            <a:chOff x="320" y="1661"/>
            <a:chExt cx="3604" cy="2087"/>
          </a:xfrm>
        </p:grpSpPr>
        <p:sp>
          <p:nvSpPr>
            <p:cNvPr id="28" name="Line 5"/>
            <p:cNvSpPr>
              <a:spLocks noChangeShapeType="1"/>
            </p:cNvSpPr>
            <p:nvPr/>
          </p:nvSpPr>
          <p:spPr bwMode="auto">
            <a:xfrm flipV="1">
              <a:off x="998" y="1661"/>
              <a:ext cx="2926" cy="2087"/>
            </a:xfrm>
            <a:prstGeom prst="line">
              <a:avLst/>
            </a:prstGeom>
            <a:noFill/>
            <a:ln w="57150">
              <a:solidFill>
                <a:srgbClr val="CCFF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Text Box 6"/>
            <p:cNvSpPr txBox="1">
              <a:spLocks noChangeArrowheads="1"/>
            </p:cNvSpPr>
            <p:nvPr/>
          </p:nvSpPr>
          <p:spPr bwMode="auto">
            <a:xfrm>
              <a:off x="320" y="3118"/>
              <a:ext cx="904" cy="582"/>
            </a:xfrm>
            <a:prstGeom prst="rect">
              <a:avLst/>
            </a:prstGeom>
            <a:noFill/>
            <a:ln w="9525">
              <a:solidFill>
                <a:srgbClr val="CCFF66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b="1" dirty="0">
                  <a:solidFill>
                    <a:srgbClr val="CCFF66"/>
                  </a:solidFill>
                </a:rPr>
                <a:t>Proton Beam</a:t>
              </a:r>
            </a:p>
            <a:p>
              <a:pPr algn="ctr"/>
              <a:r>
                <a:rPr lang="en-US" altLang="ja-JP" b="1" dirty="0" smtClean="0">
                  <a:solidFill>
                    <a:srgbClr val="CCFF66"/>
                  </a:solidFill>
                </a:rPr>
                <a:t>[30-GeV]</a:t>
              </a:r>
            </a:p>
            <a:p>
              <a:pPr algn="ctr"/>
              <a:r>
                <a:rPr lang="en-US" altLang="ja-JP" b="1" dirty="0" smtClean="0">
                  <a:solidFill>
                    <a:srgbClr val="CCFF66"/>
                  </a:solidFill>
                </a:rPr>
                <a:t>(2008 Dec.)</a:t>
              </a:r>
              <a:endParaRPr lang="en-US" altLang="ja-JP" b="1" dirty="0">
                <a:solidFill>
                  <a:srgbClr val="CCFF66"/>
                </a:solidFill>
              </a:endParaRPr>
            </a:p>
          </p:txBody>
        </p:sp>
      </p:grpSp>
      <p:sp>
        <p:nvSpPr>
          <p:cNvPr id="32" name="AutoShape 9"/>
          <p:cNvSpPr>
            <a:spLocks noChangeArrowheads="1"/>
          </p:cNvSpPr>
          <p:nvPr/>
        </p:nvSpPr>
        <p:spPr bwMode="auto">
          <a:xfrm>
            <a:off x="949568" y="4005263"/>
            <a:ext cx="1426919" cy="649287"/>
          </a:xfrm>
          <a:prstGeom prst="wedgeRoundRectCallout">
            <a:avLst>
              <a:gd name="adj1" fmla="val 108972"/>
              <a:gd name="adj2" fmla="val 42907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600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ja-JP" b="1" dirty="0">
                <a:solidFill>
                  <a:srgbClr val="6600FF"/>
                </a:solidFill>
              </a:rPr>
              <a:t>Production</a:t>
            </a:r>
          </a:p>
          <a:p>
            <a:pPr algn="ctr"/>
            <a:r>
              <a:rPr lang="en-US" altLang="ja-JP" b="1" dirty="0">
                <a:solidFill>
                  <a:srgbClr val="6600FF"/>
                </a:solidFill>
              </a:rPr>
              <a:t>Target (T1)</a:t>
            </a:r>
          </a:p>
          <a:p>
            <a:pPr algn="ctr"/>
            <a:endParaRPr lang="en-US" altLang="ja-JP" dirty="0">
              <a:solidFill>
                <a:srgbClr val="6600FF"/>
              </a:solidFill>
            </a:endParaRPr>
          </a:p>
        </p:txBody>
      </p:sp>
      <p:grpSp>
        <p:nvGrpSpPr>
          <p:cNvPr id="33" name="Group 17"/>
          <p:cNvGrpSpPr>
            <a:grpSpLocks/>
          </p:cNvGrpSpPr>
          <p:nvPr/>
        </p:nvGrpSpPr>
        <p:grpSpPr bwMode="auto">
          <a:xfrm>
            <a:off x="3455988" y="2565400"/>
            <a:ext cx="1187450" cy="2051050"/>
            <a:chOff x="2177" y="1616"/>
            <a:chExt cx="748" cy="1292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 bwMode="auto">
            <a:xfrm flipV="1">
              <a:off x="2177" y="2704"/>
              <a:ext cx="181" cy="204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V="1">
              <a:off x="2358" y="2183"/>
              <a:ext cx="159" cy="521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Line 12"/>
            <p:cNvSpPr>
              <a:spLocks noChangeShapeType="1"/>
            </p:cNvSpPr>
            <p:nvPr/>
          </p:nvSpPr>
          <p:spPr bwMode="auto">
            <a:xfrm flipV="1">
              <a:off x="2517" y="1797"/>
              <a:ext cx="408" cy="386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Line 13"/>
            <p:cNvSpPr>
              <a:spLocks noChangeShapeType="1"/>
            </p:cNvSpPr>
            <p:nvPr/>
          </p:nvSpPr>
          <p:spPr bwMode="auto">
            <a:xfrm flipH="1" flipV="1">
              <a:off x="2903" y="1684"/>
              <a:ext cx="22" cy="136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Line 14"/>
            <p:cNvSpPr>
              <a:spLocks noChangeShapeType="1"/>
            </p:cNvSpPr>
            <p:nvPr/>
          </p:nvSpPr>
          <p:spPr bwMode="auto">
            <a:xfrm flipH="1" flipV="1">
              <a:off x="2744" y="1616"/>
              <a:ext cx="159" cy="9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Line 15"/>
            <p:cNvSpPr>
              <a:spLocks noChangeShapeType="1"/>
            </p:cNvSpPr>
            <p:nvPr/>
          </p:nvSpPr>
          <p:spPr bwMode="auto">
            <a:xfrm flipH="1" flipV="1">
              <a:off x="2290" y="2092"/>
              <a:ext cx="159" cy="45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Line 16"/>
            <p:cNvSpPr>
              <a:spLocks noChangeShapeType="1"/>
            </p:cNvSpPr>
            <p:nvPr/>
          </p:nvSpPr>
          <p:spPr bwMode="auto">
            <a:xfrm flipH="1" flipV="1">
              <a:off x="2449" y="2137"/>
              <a:ext cx="45" cy="9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1" name="AutoShape 18"/>
          <p:cNvSpPr>
            <a:spLocks noChangeArrowheads="1"/>
          </p:cNvSpPr>
          <p:nvPr/>
        </p:nvSpPr>
        <p:spPr bwMode="auto">
          <a:xfrm>
            <a:off x="4140200" y="1592263"/>
            <a:ext cx="1547813" cy="720725"/>
          </a:xfrm>
          <a:prstGeom prst="wedgeRoundRectCallout">
            <a:avLst>
              <a:gd name="adj1" fmla="val -26616"/>
              <a:gd name="adj2" fmla="val 8678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ja-JP" b="1" dirty="0">
                <a:solidFill>
                  <a:srgbClr val="FF0066"/>
                </a:solidFill>
              </a:rPr>
              <a:t>K1.8</a:t>
            </a:r>
          </a:p>
          <a:p>
            <a:pPr algn="ctr"/>
            <a:r>
              <a:rPr lang="en-US" altLang="ja-JP" b="1" dirty="0">
                <a:solidFill>
                  <a:srgbClr val="FF0066"/>
                </a:solidFill>
              </a:rPr>
              <a:t>(2009 Sep.)</a:t>
            </a:r>
          </a:p>
        </p:txBody>
      </p:sp>
      <p:sp>
        <p:nvSpPr>
          <p:cNvPr id="42" name="AutoShape 20"/>
          <p:cNvSpPr>
            <a:spLocks noChangeArrowheads="1"/>
          </p:cNvSpPr>
          <p:nvPr/>
        </p:nvSpPr>
        <p:spPr bwMode="auto">
          <a:xfrm>
            <a:off x="2086708" y="2457450"/>
            <a:ext cx="1405792" cy="647700"/>
          </a:xfrm>
          <a:prstGeom prst="wedgeRoundRectCallout">
            <a:avLst>
              <a:gd name="adj1" fmla="val 54787"/>
              <a:gd name="adj2" fmla="val 7647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ja-JP" b="1" dirty="0" smtClean="0">
                <a:solidFill>
                  <a:srgbClr val="FF0066"/>
                </a:solidFill>
              </a:rPr>
              <a:t>K1.8BR</a:t>
            </a:r>
          </a:p>
          <a:p>
            <a:pPr algn="ctr"/>
            <a:r>
              <a:rPr lang="en-US" altLang="ja-JP" b="1" dirty="0" smtClean="0">
                <a:solidFill>
                  <a:srgbClr val="FF0066"/>
                </a:solidFill>
              </a:rPr>
              <a:t> </a:t>
            </a:r>
            <a:r>
              <a:rPr lang="en-US" altLang="ja-JP" b="1" dirty="0">
                <a:solidFill>
                  <a:srgbClr val="FF0066"/>
                </a:solidFill>
              </a:rPr>
              <a:t>(</a:t>
            </a:r>
            <a:r>
              <a:rPr lang="en-US" altLang="ja-JP" b="1" dirty="0" smtClean="0">
                <a:solidFill>
                  <a:srgbClr val="FF0066"/>
                </a:solidFill>
              </a:rPr>
              <a:t>2008 </a:t>
            </a:r>
            <a:r>
              <a:rPr lang="en-US" altLang="ja-JP" b="1" dirty="0">
                <a:solidFill>
                  <a:srgbClr val="FF0066"/>
                </a:solidFill>
              </a:rPr>
              <a:t>Dec.)</a:t>
            </a:r>
          </a:p>
        </p:txBody>
      </p:sp>
      <p:sp>
        <p:nvSpPr>
          <p:cNvPr id="43" name="Line 24"/>
          <p:cNvSpPr>
            <a:spLocks noChangeShapeType="1"/>
          </p:cNvSpPr>
          <p:nvPr/>
        </p:nvSpPr>
        <p:spPr bwMode="auto">
          <a:xfrm>
            <a:off x="5616575" y="4113213"/>
            <a:ext cx="431800" cy="0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grpSp>
        <p:nvGrpSpPr>
          <p:cNvPr id="44" name="Group 27"/>
          <p:cNvGrpSpPr>
            <a:grpSpLocks/>
          </p:cNvGrpSpPr>
          <p:nvPr/>
        </p:nvGrpSpPr>
        <p:grpSpPr bwMode="auto">
          <a:xfrm>
            <a:off x="3492500" y="4113213"/>
            <a:ext cx="2159000" cy="792162"/>
            <a:chOff x="2200" y="2591"/>
            <a:chExt cx="1360" cy="499"/>
          </a:xfrm>
        </p:grpSpPr>
        <p:sp>
          <p:nvSpPr>
            <p:cNvPr id="45" name="Line 21"/>
            <p:cNvSpPr>
              <a:spLocks noChangeShapeType="1"/>
            </p:cNvSpPr>
            <p:nvPr/>
          </p:nvSpPr>
          <p:spPr bwMode="auto">
            <a:xfrm flipV="1">
              <a:off x="2200" y="2772"/>
              <a:ext cx="340" cy="114"/>
            </a:xfrm>
            <a:prstGeom prst="line">
              <a:avLst/>
            </a:prstGeom>
            <a:noFill/>
            <a:ln w="38100">
              <a:solidFill>
                <a:srgbClr val="FF66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Line 22"/>
            <p:cNvSpPr>
              <a:spLocks noChangeShapeType="1"/>
            </p:cNvSpPr>
            <p:nvPr/>
          </p:nvSpPr>
          <p:spPr bwMode="auto">
            <a:xfrm flipV="1">
              <a:off x="2540" y="2750"/>
              <a:ext cx="476" cy="22"/>
            </a:xfrm>
            <a:prstGeom prst="line">
              <a:avLst/>
            </a:prstGeom>
            <a:noFill/>
            <a:ln w="38100">
              <a:solidFill>
                <a:srgbClr val="FF66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 flipV="1">
              <a:off x="3016" y="2591"/>
              <a:ext cx="544" cy="159"/>
            </a:xfrm>
            <a:prstGeom prst="line">
              <a:avLst/>
            </a:prstGeom>
            <a:noFill/>
            <a:ln w="38100">
              <a:solidFill>
                <a:srgbClr val="FF66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3039" y="2750"/>
              <a:ext cx="90" cy="136"/>
            </a:xfrm>
            <a:prstGeom prst="line">
              <a:avLst/>
            </a:prstGeom>
            <a:noFill/>
            <a:ln w="38100">
              <a:solidFill>
                <a:srgbClr val="FF66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Line 26"/>
            <p:cNvSpPr>
              <a:spLocks noChangeShapeType="1"/>
            </p:cNvSpPr>
            <p:nvPr/>
          </p:nvSpPr>
          <p:spPr bwMode="auto">
            <a:xfrm flipH="1">
              <a:off x="3107" y="2886"/>
              <a:ext cx="22" cy="204"/>
            </a:xfrm>
            <a:prstGeom prst="line">
              <a:avLst/>
            </a:prstGeom>
            <a:noFill/>
            <a:ln w="38100">
              <a:solidFill>
                <a:srgbClr val="FF66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0" name="AutoShape 29"/>
          <p:cNvSpPr>
            <a:spLocks noChangeArrowheads="1"/>
          </p:cNvSpPr>
          <p:nvPr/>
        </p:nvSpPr>
        <p:spPr bwMode="auto">
          <a:xfrm>
            <a:off x="5976938" y="4400550"/>
            <a:ext cx="1361708" cy="734158"/>
          </a:xfrm>
          <a:prstGeom prst="wedgeRoundRectCallout">
            <a:avLst>
              <a:gd name="adj1" fmla="val -31824"/>
              <a:gd name="adj2" fmla="val -968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ja-JP" b="1" dirty="0" smtClean="0">
                <a:solidFill>
                  <a:srgbClr val="FF66CC"/>
                </a:solidFill>
              </a:rPr>
              <a:t>K1.1</a:t>
            </a:r>
          </a:p>
          <a:p>
            <a:pPr algn="ctr"/>
            <a:r>
              <a:rPr lang="en-US" altLang="ja-JP" b="1" dirty="0" smtClean="0">
                <a:solidFill>
                  <a:srgbClr val="FF66CC"/>
                </a:solidFill>
              </a:rPr>
              <a:t>(2010 Dec.)</a:t>
            </a:r>
            <a:endParaRPr lang="en-US" altLang="ja-JP" b="1" dirty="0">
              <a:solidFill>
                <a:srgbClr val="FF66CC"/>
              </a:solidFill>
            </a:endParaRPr>
          </a:p>
        </p:txBody>
      </p:sp>
      <p:sp>
        <p:nvSpPr>
          <p:cNvPr id="51" name="AutoShape 30"/>
          <p:cNvSpPr>
            <a:spLocks noChangeArrowheads="1"/>
          </p:cNvSpPr>
          <p:nvPr/>
        </p:nvSpPr>
        <p:spPr bwMode="auto">
          <a:xfrm>
            <a:off x="3650885" y="5155345"/>
            <a:ext cx="1319700" cy="647577"/>
          </a:xfrm>
          <a:prstGeom prst="wedgeRoundRectCallout">
            <a:avLst>
              <a:gd name="adj1" fmla="val 47920"/>
              <a:gd name="adj2" fmla="val -9112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ja-JP" b="1" dirty="0" smtClean="0">
                <a:solidFill>
                  <a:srgbClr val="FF66CC"/>
                </a:solidFill>
              </a:rPr>
              <a:t>K1.1BR</a:t>
            </a:r>
          </a:p>
          <a:p>
            <a:pPr algn="ctr"/>
            <a:r>
              <a:rPr lang="en-US" altLang="ja-JP" b="1" dirty="0" smtClean="0">
                <a:solidFill>
                  <a:srgbClr val="FF66CC"/>
                </a:solidFill>
              </a:rPr>
              <a:t>(2010 Sep.)</a:t>
            </a:r>
            <a:endParaRPr lang="en-US" altLang="ja-JP" b="1" dirty="0">
              <a:solidFill>
                <a:srgbClr val="FF66CC"/>
              </a:solidFill>
            </a:endParaRPr>
          </a:p>
        </p:txBody>
      </p:sp>
      <p:sp>
        <p:nvSpPr>
          <p:cNvPr id="52" name="Line 31"/>
          <p:cNvSpPr>
            <a:spLocks noChangeShapeType="1"/>
          </p:cNvSpPr>
          <p:nvPr/>
        </p:nvSpPr>
        <p:spPr bwMode="auto">
          <a:xfrm flipV="1">
            <a:off x="3600450" y="3716338"/>
            <a:ext cx="1979613" cy="79216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3" name="AutoShape 32"/>
          <p:cNvSpPr>
            <a:spLocks noChangeArrowheads="1"/>
          </p:cNvSpPr>
          <p:nvPr/>
        </p:nvSpPr>
        <p:spPr bwMode="auto">
          <a:xfrm>
            <a:off x="4932363" y="2649416"/>
            <a:ext cx="1439862" cy="668215"/>
          </a:xfrm>
          <a:prstGeom prst="wedgeRoundRectCallout">
            <a:avLst>
              <a:gd name="adj1" fmla="val -6009"/>
              <a:gd name="adj2" fmla="val 11069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ja-JP" b="1" dirty="0" smtClean="0">
                <a:solidFill>
                  <a:srgbClr val="FFFF00"/>
                </a:solidFill>
              </a:rPr>
              <a:t>KL</a:t>
            </a:r>
          </a:p>
          <a:p>
            <a:pPr algn="ctr"/>
            <a:r>
              <a:rPr lang="en-US" altLang="ja-JP" b="1" dirty="0" smtClean="0">
                <a:solidFill>
                  <a:srgbClr val="FFFF00"/>
                </a:solidFill>
              </a:rPr>
              <a:t>(2010 Sep.)</a:t>
            </a:r>
            <a:endParaRPr lang="en-US" altLang="ja-JP" b="1" dirty="0">
              <a:solidFill>
                <a:srgbClr val="FFFF00"/>
              </a:solidFill>
            </a:endParaRPr>
          </a:p>
        </p:txBody>
      </p:sp>
      <p:sp>
        <p:nvSpPr>
          <p:cNvPr id="54" name="Line 33"/>
          <p:cNvSpPr>
            <a:spLocks noChangeShapeType="1"/>
          </p:cNvSpPr>
          <p:nvPr/>
        </p:nvSpPr>
        <p:spPr bwMode="auto">
          <a:xfrm flipV="1">
            <a:off x="1727200" y="3681413"/>
            <a:ext cx="4573588" cy="2374900"/>
          </a:xfrm>
          <a:prstGeom prst="line">
            <a:avLst/>
          </a:prstGeom>
          <a:noFill/>
          <a:ln w="38100">
            <a:solidFill>
              <a:srgbClr val="66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5" name="AutoShape 37"/>
          <p:cNvSpPr>
            <a:spLocks noChangeArrowheads="1"/>
          </p:cNvSpPr>
          <p:nvPr/>
        </p:nvSpPr>
        <p:spPr bwMode="auto">
          <a:xfrm>
            <a:off x="6551613" y="2960688"/>
            <a:ext cx="1081087" cy="825866"/>
          </a:xfrm>
          <a:prstGeom prst="wedgeRoundRectCallout">
            <a:avLst>
              <a:gd name="adj1" fmla="val -75368"/>
              <a:gd name="adj2" fmla="val 3811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ja-JP" sz="1600" b="1" dirty="0">
                <a:solidFill>
                  <a:srgbClr val="6600FF"/>
                </a:solidFill>
              </a:rPr>
              <a:t>Primary </a:t>
            </a:r>
            <a:r>
              <a:rPr lang="en-US" altLang="ja-JP" sz="1600" b="1" dirty="0" smtClean="0">
                <a:solidFill>
                  <a:srgbClr val="6600FF"/>
                </a:solidFill>
              </a:rPr>
              <a:t>beams</a:t>
            </a:r>
          </a:p>
          <a:p>
            <a:pPr algn="ctr"/>
            <a:r>
              <a:rPr lang="en-US" altLang="ja-JP" sz="1600" b="1" dirty="0" smtClean="0">
                <a:solidFill>
                  <a:srgbClr val="6600FF"/>
                </a:solidFill>
              </a:rPr>
              <a:t>(2011)</a:t>
            </a:r>
            <a:endParaRPr lang="en-US" altLang="ja-JP" sz="1600" b="1" dirty="0">
              <a:solidFill>
                <a:srgbClr val="6600FF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1101969" y="1969478"/>
            <a:ext cx="190558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Kaonic Nuclei</a:t>
            </a:r>
            <a:endParaRPr kumimoji="1" lang="ja-JP" altLang="en-US" sz="2400" b="1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977662" y="1101969"/>
            <a:ext cx="222528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Symbol" pitchFamily="18" charset="2"/>
                <a:ea typeface="Osaka" charset="-128"/>
              </a:rPr>
              <a:t>X</a:t>
            </a:r>
            <a:r>
              <a:rPr lang="en-US" altLang="ja-JP" sz="2400" b="1" dirty="0" smtClean="0">
                <a:ea typeface="Osaka" charset="-128"/>
              </a:rPr>
              <a:t>-</a:t>
            </a:r>
            <a:r>
              <a:rPr lang="en-US" altLang="ja-JP" sz="2400" b="1" dirty="0" err="1" smtClean="0">
                <a:ea typeface="Osaka" charset="-128"/>
              </a:rPr>
              <a:t>Hypernucleus</a:t>
            </a:r>
            <a:endParaRPr kumimoji="1" lang="ja-JP" altLang="en-US" sz="2400" b="1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5978770" y="2203940"/>
            <a:ext cx="232435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ea typeface="Osaka" charset="-128"/>
              </a:rPr>
              <a:t>Kaon Rare Decay</a:t>
            </a:r>
            <a:endParaRPr kumimoji="1" lang="ja-JP" altLang="en-US" sz="2400" b="1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7666892" y="3130063"/>
            <a:ext cx="134902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 smtClean="0"/>
              <a:t>di</a:t>
            </a:r>
            <a:r>
              <a:rPr lang="en-US" altLang="ja-JP" sz="2400" b="1" dirty="0" smtClean="0"/>
              <a:t>-</a:t>
            </a:r>
            <a:r>
              <a:rPr kumimoji="1" lang="en-US" altLang="ja-JP" sz="2400" b="1" dirty="0" smtClean="0"/>
              <a:t>lepton</a:t>
            </a:r>
            <a:endParaRPr kumimoji="1" lang="ja-JP" altLang="en-US" sz="2400" b="1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302369" y="5838092"/>
            <a:ext cx="155555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T-violation</a:t>
            </a:r>
            <a:endParaRPr kumimoji="1" lang="ja-JP" altLang="en-US" sz="2400" b="1" dirty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2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9" grpId="0" animBg="1"/>
      <p:bldP spid="60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setup.jpg"/>
          <p:cNvPicPr>
            <a:picLocks noChangeAspect="1"/>
          </p:cNvPicPr>
          <p:nvPr/>
        </p:nvPicPr>
        <p:blipFill>
          <a:blip r:embed="rId3"/>
          <a:srcRect l="2846" t="16830" r="407" b="3364"/>
          <a:stretch>
            <a:fillRect/>
          </a:stretch>
        </p:blipFill>
        <p:spPr>
          <a:xfrm>
            <a:off x="480646" y="1793630"/>
            <a:ext cx="8370277" cy="5005754"/>
          </a:xfrm>
          <a:prstGeom prst="rect">
            <a:avLst/>
          </a:prstGeom>
        </p:spPr>
      </p:pic>
      <p:pic>
        <p:nvPicPr>
          <p:cNvPr id="44" name="図 43" descr="K18BRエリア案 MODEL (1).png"/>
          <p:cNvPicPr>
            <a:picLocks noChangeAspect="1"/>
          </p:cNvPicPr>
          <p:nvPr/>
        </p:nvPicPr>
        <p:blipFill>
          <a:blip r:embed="rId4"/>
          <a:srcRect t="14701" r="35960"/>
          <a:stretch>
            <a:fillRect/>
          </a:stretch>
        </p:blipFill>
        <p:spPr>
          <a:xfrm rot="5400000">
            <a:off x="1372072" y="-820143"/>
            <a:ext cx="3105670" cy="5849815"/>
          </a:xfrm>
          <a:prstGeom prst="rect">
            <a:avLst/>
          </a:prstGeom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J-PARC E15 Setup</a:t>
            </a:r>
            <a:endParaRPr kumimoji="1" lang="ja-JP" altLang="en-US" b="1" dirty="0"/>
          </a:p>
        </p:txBody>
      </p:sp>
      <p:cxnSp>
        <p:nvCxnSpPr>
          <p:cNvPr id="30" name="直線矢印コネクタ 29"/>
          <p:cNvCxnSpPr/>
          <p:nvPr/>
        </p:nvCxnSpPr>
        <p:spPr>
          <a:xfrm flipV="1">
            <a:off x="46892" y="5814646"/>
            <a:ext cx="656493" cy="339969"/>
          </a:xfrm>
          <a:prstGeom prst="straightConnector1">
            <a:avLst/>
          </a:prstGeom>
          <a:ln w="762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-11723" y="6069138"/>
            <a:ext cx="1239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/>
              <a:t>1GeV/c</a:t>
            </a:r>
          </a:p>
          <a:p>
            <a:pPr algn="ctr"/>
            <a:r>
              <a:rPr lang="en-US" altLang="ja-JP" sz="2400" b="1" dirty="0" smtClean="0"/>
              <a:t>K- beam</a:t>
            </a:r>
            <a:endParaRPr kumimoji="1" lang="ja-JP" altLang="en-US" sz="2400" b="1" dirty="0"/>
          </a:p>
        </p:txBody>
      </p:sp>
      <p:cxnSp>
        <p:nvCxnSpPr>
          <p:cNvPr id="33" name="直線矢印コネクタ 32"/>
          <p:cNvCxnSpPr>
            <a:stCxn id="49" idx="1"/>
          </p:cNvCxnSpPr>
          <p:nvPr/>
        </p:nvCxnSpPr>
        <p:spPr>
          <a:xfrm rot="16200000" flipV="1">
            <a:off x="1565032" y="4730262"/>
            <a:ext cx="544704" cy="27507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>
            <a:stCxn id="49" idx="5"/>
          </p:cNvCxnSpPr>
          <p:nvPr/>
        </p:nvCxnSpPr>
        <p:spPr>
          <a:xfrm rot="16200000" flipH="1">
            <a:off x="2069540" y="5211322"/>
            <a:ext cx="439199" cy="46264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>
            <a:stCxn id="49" idx="4"/>
          </p:cNvCxnSpPr>
          <p:nvPr/>
        </p:nvCxnSpPr>
        <p:spPr>
          <a:xfrm rot="16200000" flipH="1">
            <a:off x="1793631" y="5462952"/>
            <a:ext cx="574430" cy="12895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円/楕円 48"/>
          <p:cNvSpPr/>
          <p:nvPr/>
        </p:nvSpPr>
        <p:spPr>
          <a:xfrm>
            <a:off x="1957753" y="5122983"/>
            <a:ext cx="117231" cy="1172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1477108" y="404446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p</a:t>
            </a:r>
            <a:endParaRPr kumimoji="1" lang="ja-JP" altLang="en-US" sz="2800" b="1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2485293" y="5486401"/>
            <a:ext cx="513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Symbol" pitchFamily="18" charset="2"/>
              </a:rPr>
              <a:t>p</a:t>
            </a:r>
            <a:r>
              <a:rPr kumimoji="1" lang="en-US" altLang="ja-JP" sz="2800" b="1" baseline="30000" dirty="0" smtClean="0">
                <a:latin typeface="Symbol" pitchFamily="18" charset="2"/>
              </a:rPr>
              <a:t>-</a:t>
            </a:r>
            <a:endParaRPr kumimoji="1" lang="ja-JP" altLang="en-US" sz="2800" b="1" baseline="30000" dirty="0">
              <a:latin typeface="Symbol" pitchFamily="18" charset="2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2028093" y="569741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p</a:t>
            </a:r>
            <a:endParaRPr kumimoji="1" lang="ja-JP" altLang="en-US" sz="2800" b="1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625974" y="4278925"/>
            <a:ext cx="346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/>
              <a:t>n</a:t>
            </a:r>
            <a:endParaRPr kumimoji="1" lang="ja-JP" altLang="en-US" sz="2800" b="1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5100134" y="5153197"/>
            <a:ext cx="4038350" cy="1692771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chemeClr val="bg1"/>
                </a:solidFill>
              </a:rPr>
              <a:t>mass resolution for K-pp</a:t>
            </a:r>
          </a:p>
          <a:p>
            <a:r>
              <a:rPr lang="en-US" altLang="ja-JP" sz="2000" b="1" i="1" dirty="0" smtClean="0">
                <a:solidFill>
                  <a:schemeClr val="bg1"/>
                </a:solidFill>
              </a:rPr>
              <a:t>invariant mass</a:t>
            </a:r>
          </a:p>
          <a:p>
            <a:r>
              <a:rPr lang="en-US" altLang="ja-JP" sz="2000" dirty="0" smtClean="0">
                <a:solidFill>
                  <a:schemeClr val="bg1"/>
                </a:solidFill>
                <a:latin typeface="Symbol" pitchFamily="18" charset="2"/>
              </a:rPr>
              <a:t>  s </a:t>
            </a:r>
            <a:r>
              <a:rPr lang="en-US" altLang="ja-JP" sz="2000" dirty="0" smtClean="0">
                <a:solidFill>
                  <a:schemeClr val="bg1"/>
                </a:solidFill>
              </a:rPr>
              <a:t>= 19MeV/c</a:t>
            </a:r>
            <a:r>
              <a:rPr lang="en-US" altLang="ja-JP" sz="2000" baseline="30000" dirty="0" smtClean="0">
                <a:solidFill>
                  <a:schemeClr val="bg1"/>
                </a:solidFill>
              </a:rPr>
              <a:t>2</a:t>
            </a:r>
            <a:r>
              <a:rPr lang="en-US" altLang="ja-JP" sz="2000" dirty="0" smtClean="0">
                <a:solidFill>
                  <a:schemeClr val="bg1"/>
                </a:solidFill>
              </a:rPr>
              <a:t> (</a:t>
            </a:r>
            <a:r>
              <a:rPr lang="en-US" altLang="ja-JP" sz="2000" dirty="0" err="1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altLang="ja-JP" sz="2000" baseline="-25000" dirty="0" err="1" smtClean="0">
                <a:solidFill>
                  <a:schemeClr val="bg1"/>
                </a:solidFill>
              </a:rPr>
              <a:t>CDC</a:t>
            </a:r>
            <a:r>
              <a:rPr lang="en-US" altLang="ja-JP" sz="2000" baseline="-25000" dirty="0" smtClean="0">
                <a:solidFill>
                  <a:schemeClr val="bg1"/>
                </a:solidFill>
              </a:rPr>
              <a:t> </a:t>
            </a:r>
            <a:r>
              <a:rPr lang="en-US" altLang="ja-JP" sz="2000" dirty="0" smtClean="0">
                <a:solidFill>
                  <a:schemeClr val="bg1"/>
                </a:solidFill>
              </a:rPr>
              <a:t>= 250</a:t>
            </a:r>
            <a:r>
              <a:rPr lang="en-US" altLang="ja-JP" sz="20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altLang="ja-JP" sz="2000" dirty="0" smtClean="0">
                <a:solidFill>
                  <a:schemeClr val="bg1"/>
                </a:solidFill>
              </a:rPr>
              <a:t>m)</a:t>
            </a:r>
            <a:endParaRPr lang="en-US" altLang="ja-JP" sz="2000" b="1" i="1" dirty="0" smtClean="0">
              <a:solidFill>
                <a:schemeClr val="bg1"/>
              </a:solidFill>
            </a:endParaRPr>
          </a:p>
          <a:p>
            <a:r>
              <a:rPr lang="en-US" altLang="ja-JP" sz="2000" b="1" i="1" dirty="0" smtClean="0">
                <a:solidFill>
                  <a:schemeClr val="bg1"/>
                </a:solidFill>
              </a:rPr>
              <a:t>missing mass (for 1.3GeV/c neutron)</a:t>
            </a:r>
          </a:p>
          <a:p>
            <a:r>
              <a:rPr kumimoji="1" lang="en-US" altLang="ja-JP" sz="2000" dirty="0" smtClean="0">
                <a:solidFill>
                  <a:schemeClr val="bg1"/>
                </a:solidFill>
                <a:latin typeface="Symbol" pitchFamily="18" charset="2"/>
              </a:rPr>
              <a:t>  s 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= 9.2MeV/c</a:t>
            </a:r>
            <a:r>
              <a:rPr kumimoji="1" lang="en-US" altLang="ja-JP" sz="2000" baseline="30000" dirty="0" smtClean="0">
                <a:solidFill>
                  <a:schemeClr val="bg1"/>
                </a:solidFill>
              </a:rPr>
              <a:t>2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(</a:t>
            </a:r>
            <a:r>
              <a:rPr kumimoji="1" lang="en-US" altLang="ja-JP" sz="2000" dirty="0" err="1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kumimoji="1" lang="en-US" altLang="ja-JP" sz="2000" baseline="-25000" dirty="0" err="1" smtClean="0">
                <a:solidFill>
                  <a:schemeClr val="bg1"/>
                </a:solidFill>
              </a:rPr>
              <a:t>ToF</a:t>
            </a:r>
            <a:r>
              <a:rPr kumimoji="1" lang="en-US" altLang="ja-JP" sz="2000" baseline="-250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= 150ps)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grpSp>
        <p:nvGrpSpPr>
          <p:cNvPr id="41" name="グループ化 40"/>
          <p:cNvGrpSpPr/>
          <p:nvPr/>
        </p:nvGrpSpPr>
        <p:grpSpPr>
          <a:xfrm>
            <a:off x="7536066" y="2883883"/>
            <a:ext cx="1279689" cy="832332"/>
            <a:chOff x="7536066" y="2883883"/>
            <a:chExt cx="1279689" cy="832332"/>
          </a:xfrm>
        </p:grpSpPr>
        <p:sp>
          <p:nvSpPr>
            <p:cNvPr id="32" name="角丸四角形 31"/>
            <p:cNvSpPr/>
            <p:nvPr/>
          </p:nvSpPr>
          <p:spPr>
            <a:xfrm>
              <a:off x="7549663" y="2942492"/>
              <a:ext cx="1266092" cy="77372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7536066" y="2883883"/>
              <a:ext cx="12562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b="1" dirty="0" smtClean="0"/>
                <a:t>Neutron</a:t>
              </a:r>
            </a:p>
            <a:p>
              <a:pPr algn="ctr"/>
              <a:r>
                <a:rPr kumimoji="1" lang="en-US" altLang="ja-JP" sz="2400" b="1" dirty="0" err="1" smtClean="0"/>
                <a:t>ToF</a:t>
              </a:r>
              <a:r>
                <a:rPr kumimoji="1" lang="en-US" altLang="ja-JP" sz="2400" b="1" dirty="0" smtClean="0"/>
                <a:t> Wall</a:t>
              </a:r>
              <a:endParaRPr kumimoji="1" lang="ja-JP" altLang="en-US" sz="2400" b="1" dirty="0"/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364523" y="5474678"/>
            <a:ext cx="1513363" cy="1230924"/>
            <a:chOff x="3341076" y="5251939"/>
            <a:chExt cx="1513363" cy="1230924"/>
          </a:xfrm>
        </p:grpSpPr>
        <p:sp>
          <p:nvSpPr>
            <p:cNvPr id="39" name="角丸四角形 38"/>
            <p:cNvSpPr/>
            <p:nvPr/>
          </p:nvSpPr>
          <p:spPr>
            <a:xfrm>
              <a:off x="3423140" y="5251939"/>
              <a:ext cx="1430214" cy="123092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3341076" y="5263665"/>
              <a:ext cx="151336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b="1" dirty="0" smtClean="0"/>
                <a:t>Cylindrical</a:t>
              </a:r>
            </a:p>
            <a:p>
              <a:pPr algn="ctr"/>
              <a:r>
                <a:rPr kumimoji="1" lang="en-US" altLang="ja-JP" sz="2400" b="1" dirty="0" smtClean="0"/>
                <a:t>Detector</a:t>
              </a:r>
            </a:p>
            <a:p>
              <a:pPr algn="ctr"/>
              <a:r>
                <a:rPr kumimoji="1" lang="en-US" altLang="ja-JP" sz="2400" b="1" dirty="0" smtClean="0"/>
                <a:t>System</a:t>
              </a:r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4654061" y="4196861"/>
            <a:ext cx="2262554" cy="830997"/>
            <a:chOff x="4654061" y="4196861"/>
            <a:chExt cx="2262554" cy="830997"/>
          </a:xfrm>
        </p:grpSpPr>
        <p:sp>
          <p:nvSpPr>
            <p:cNvPr id="40" name="角丸四角形 39"/>
            <p:cNvSpPr/>
            <p:nvPr/>
          </p:nvSpPr>
          <p:spPr>
            <a:xfrm>
              <a:off x="4712679" y="4243754"/>
              <a:ext cx="2121875" cy="71510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4654061" y="4196861"/>
              <a:ext cx="22625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 smtClean="0"/>
                <a:t>Beam Sweeping</a:t>
              </a:r>
            </a:p>
            <a:p>
              <a:pPr algn="ctr"/>
              <a:r>
                <a:rPr kumimoji="1" lang="en-US" altLang="ja-JP" sz="2400" b="1" dirty="0" smtClean="0"/>
                <a:t>Magnet</a:t>
              </a:r>
              <a:endParaRPr kumimoji="1" lang="ja-JP" altLang="en-US" sz="2400" b="1" dirty="0"/>
            </a:p>
          </p:txBody>
        </p:sp>
      </p:grpSp>
      <p:sp>
        <p:nvSpPr>
          <p:cNvPr id="22" name="テキスト ボックス 21"/>
          <p:cNvSpPr txBox="1"/>
          <p:nvPr/>
        </p:nvSpPr>
        <p:spPr>
          <a:xfrm>
            <a:off x="0" y="2197408"/>
            <a:ext cx="17331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/>
              <a:t>K1.8BR </a:t>
            </a:r>
          </a:p>
          <a:p>
            <a:pPr algn="ctr"/>
            <a:r>
              <a:rPr lang="en-US" altLang="ja-JP" sz="2800" b="1" dirty="0" smtClean="0"/>
              <a:t>Beam Line</a:t>
            </a:r>
          </a:p>
        </p:txBody>
      </p:sp>
      <p:cxnSp>
        <p:nvCxnSpPr>
          <p:cNvPr id="46" name="直線矢印コネクタ 45"/>
          <p:cNvCxnSpPr>
            <a:stCxn id="49" idx="7"/>
          </p:cNvCxnSpPr>
          <p:nvPr/>
        </p:nvCxnSpPr>
        <p:spPr>
          <a:xfrm rot="5400000" flipH="1" flipV="1">
            <a:off x="3701580" y="881763"/>
            <a:ext cx="2614624" cy="5902153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/>
          <p:cNvSpPr txBox="1"/>
          <p:nvPr/>
        </p:nvSpPr>
        <p:spPr>
          <a:xfrm rot="20191787">
            <a:off x="4651032" y="3399694"/>
            <a:ext cx="2582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B0F0"/>
                </a:solidFill>
              </a:rPr>
              <a:t>flight length = 15m</a:t>
            </a:r>
            <a:endParaRPr kumimoji="1" lang="ja-JP" altLang="en-US" sz="2400" b="1" dirty="0">
              <a:solidFill>
                <a:srgbClr val="00B0F0"/>
              </a:solidFill>
            </a:endParaRPr>
          </a:p>
        </p:txBody>
      </p:sp>
      <p:sp>
        <p:nvSpPr>
          <p:cNvPr id="43" name="フリーフォーム 42"/>
          <p:cNvSpPr/>
          <p:nvPr/>
        </p:nvSpPr>
        <p:spPr>
          <a:xfrm>
            <a:off x="2451100" y="1943100"/>
            <a:ext cx="323850" cy="374650"/>
          </a:xfrm>
          <a:custGeom>
            <a:avLst/>
            <a:gdLst>
              <a:gd name="connsiteX0" fmla="*/ 76200 w 323850"/>
              <a:gd name="connsiteY0" fmla="*/ 0 h 374650"/>
              <a:gd name="connsiteX1" fmla="*/ 0 w 323850"/>
              <a:gd name="connsiteY1" fmla="*/ 311150 h 374650"/>
              <a:gd name="connsiteX2" fmla="*/ 241300 w 323850"/>
              <a:gd name="connsiteY2" fmla="*/ 374650 h 374650"/>
              <a:gd name="connsiteX3" fmla="*/ 323850 w 323850"/>
              <a:gd name="connsiteY3" fmla="*/ 63500 h 374650"/>
              <a:gd name="connsiteX4" fmla="*/ 76200 w 323850"/>
              <a:gd name="connsiteY4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50" h="374650">
                <a:moveTo>
                  <a:pt x="76200" y="0"/>
                </a:moveTo>
                <a:lnTo>
                  <a:pt x="0" y="311150"/>
                </a:lnTo>
                <a:lnTo>
                  <a:pt x="241300" y="374650"/>
                </a:lnTo>
                <a:lnTo>
                  <a:pt x="323850" y="63500"/>
                </a:lnTo>
                <a:lnTo>
                  <a:pt x="7620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/>
          <p:cNvSpPr/>
          <p:nvPr/>
        </p:nvSpPr>
        <p:spPr>
          <a:xfrm>
            <a:off x="2851150" y="1993900"/>
            <a:ext cx="342900" cy="469900"/>
          </a:xfrm>
          <a:custGeom>
            <a:avLst/>
            <a:gdLst>
              <a:gd name="connsiteX0" fmla="*/ 107950 w 342900"/>
              <a:gd name="connsiteY0" fmla="*/ 0 h 469900"/>
              <a:gd name="connsiteX1" fmla="*/ 0 w 342900"/>
              <a:gd name="connsiteY1" fmla="*/ 406400 h 469900"/>
              <a:gd name="connsiteX2" fmla="*/ 247650 w 342900"/>
              <a:gd name="connsiteY2" fmla="*/ 469900 h 469900"/>
              <a:gd name="connsiteX3" fmla="*/ 342900 w 342900"/>
              <a:gd name="connsiteY3" fmla="*/ 69850 h 469900"/>
              <a:gd name="connsiteX4" fmla="*/ 107950 w 342900"/>
              <a:gd name="connsiteY4" fmla="*/ 0 h 4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" h="469900">
                <a:moveTo>
                  <a:pt x="107950" y="0"/>
                </a:moveTo>
                <a:lnTo>
                  <a:pt x="0" y="406400"/>
                </a:lnTo>
                <a:lnTo>
                  <a:pt x="247650" y="469900"/>
                </a:lnTo>
                <a:lnTo>
                  <a:pt x="342900" y="69850"/>
                </a:lnTo>
                <a:lnTo>
                  <a:pt x="10795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 46"/>
          <p:cNvSpPr/>
          <p:nvPr/>
        </p:nvSpPr>
        <p:spPr>
          <a:xfrm>
            <a:off x="5003800" y="2457450"/>
            <a:ext cx="241300" cy="584200"/>
          </a:xfrm>
          <a:custGeom>
            <a:avLst/>
            <a:gdLst>
              <a:gd name="connsiteX0" fmla="*/ 0 w 241300"/>
              <a:gd name="connsiteY0" fmla="*/ 552450 h 584200"/>
              <a:gd name="connsiteX1" fmla="*/ 133350 w 241300"/>
              <a:gd name="connsiteY1" fmla="*/ 0 h 584200"/>
              <a:gd name="connsiteX2" fmla="*/ 241300 w 241300"/>
              <a:gd name="connsiteY2" fmla="*/ 25400 h 584200"/>
              <a:gd name="connsiteX3" fmla="*/ 101600 w 241300"/>
              <a:gd name="connsiteY3" fmla="*/ 584200 h 584200"/>
              <a:gd name="connsiteX4" fmla="*/ 0 w 241300"/>
              <a:gd name="connsiteY4" fmla="*/ 55245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300" h="584200">
                <a:moveTo>
                  <a:pt x="0" y="552450"/>
                </a:moveTo>
                <a:lnTo>
                  <a:pt x="133350" y="0"/>
                </a:lnTo>
                <a:lnTo>
                  <a:pt x="241300" y="25400"/>
                </a:lnTo>
                <a:lnTo>
                  <a:pt x="101600" y="584200"/>
                </a:lnTo>
                <a:lnTo>
                  <a:pt x="0" y="55245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直線コネクタ 51"/>
          <p:cNvCxnSpPr/>
          <p:nvPr/>
        </p:nvCxnSpPr>
        <p:spPr>
          <a:xfrm>
            <a:off x="2590800" y="2120900"/>
            <a:ext cx="2755900" cy="692150"/>
          </a:xfrm>
          <a:prstGeom prst="line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 flipV="1">
            <a:off x="3162300" y="2159000"/>
            <a:ext cx="2362200" cy="63500"/>
          </a:xfrm>
          <a:prstGeom prst="line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>
          <a:xfrm rot="778755">
            <a:off x="3829050" y="2565400"/>
            <a:ext cx="94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neutron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3657112" y="1835150"/>
            <a:ext cx="1685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Beam trajectory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2121876" y="2286000"/>
            <a:ext cx="766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2060"/>
                </a:solidFill>
              </a:rPr>
              <a:t>CDS &amp;</a:t>
            </a:r>
          </a:p>
          <a:p>
            <a:r>
              <a:rPr lang="en-US" altLang="ja-JP" dirty="0" smtClean="0">
                <a:solidFill>
                  <a:srgbClr val="002060"/>
                </a:solidFill>
              </a:rPr>
              <a:t>target</a:t>
            </a:r>
            <a:endParaRPr kumimoji="1" lang="en-US" altLang="ja-JP" dirty="0" smtClean="0">
              <a:solidFill>
                <a:srgbClr val="002060"/>
              </a:solidFill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2555631" y="1324708"/>
            <a:ext cx="1087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2060"/>
                </a:solidFill>
              </a:rPr>
              <a:t>Sweeping</a:t>
            </a:r>
          </a:p>
          <a:p>
            <a:pPr algn="ctr"/>
            <a:r>
              <a:rPr lang="en-US" altLang="ja-JP" dirty="0" smtClean="0">
                <a:solidFill>
                  <a:srgbClr val="002060"/>
                </a:solidFill>
              </a:rPr>
              <a:t>Magnet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572000" y="2965940"/>
            <a:ext cx="968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2060"/>
                </a:solidFill>
              </a:rPr>
              <a:t>Neutron</a:t>
            </a:r>
          </a:p>
          <a:p>
            <a:pPr algn="ctr"/>
            <a:r>
              <a:rPr lang="en-US" altLang="ja-JP" dirty="0" smtClean="0">
                <a:solidFill>
                  <a:srgbClr val="002060"/>
                </a:solidFill>
              </a:rPr>
              <a:t>Counter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22034" y="1371600"/>
            <a:ext cx="1469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2060"/>
                </a:solidFill>
              </a:rPr>
              <a:t>Beam Line</a:t>
            </a:r>
          </a:p>
          <a:p>
            <a:pPr algn="ctr"/>
            <a:r>
              <a:rPr kumimoji="1" lang="en-US" altLang="ja-JP" dirty="0" smtClean="0">
                <a:solidFill>
                  <a:srgbClr val="002060"/>
                </a:solidFill>
              </a:rPr>
              <a:t>Spectrometer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図 84" descr="CDS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7120"/>
            <a:ext cx="7788451" cy="6120880"/>
          </a:xfrm>
          <a:prstGeom prst="rect">
            <a:avLst/>
          </a:prstGeom>
        </p:spPr>
      </p:pic>
      <p:pic>
        <p:nvPicPr>
          <p:cNvPr id="84" name="図 83" descr="CDS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37120"/>
            <a:ext cx="7788451" cy="6120880"/>
          </a:xfrm>
          <a:prstGeom prst="rect">
            <a:avLst/>
          </a:prstGeom>
        </p:spPr>
      </p:pic>
      <p:pic>
        <p:nvPicPr>
          <p:cNvPr id="83" name="図 82" descr="CDS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7120"/>
            <a:ext cx="7788451" cy="6120880"/>
          </a:xfrm>
          <a:prstGeom prst="rect">
            <a:avLst/>
          </a:prstGeom>
        </p:spPr>
      </p:pic>
      <p:pic>
        <p:nvPicPr>
          <p:cNvPr id="82" name="図 81" descr="CDS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37120"/>
            <a:ext cx="7788451" cy="6120880"/>
          </a:xfrm>
          <a:prstGeom prst="rect">
            <a:avLst/>
          </a:prstGeom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Cylindrical Detector System (CDS)</a:t>
            </a:r>
            <a:endParaRPr kumimoji="1" lang="ja-JP" altLang="en-US" b="1" dirty="0"/>
          </a:p>
        </p:txBody>
      </p:sp>
      <p:cxnSp>
        <p:nvCxnSpPr>
          <p:cNvPr id="74" name="直線矢印コネクタ 73"/>
          <p:cNvCxnSpPr/>
          <p:nvPr/>
        </p:nvCxnSpPr>
        <p:spPr>
          <a:xfrm rot="5400000">
            <a:off x="6429316" y="3275809"/>
            <a:ext cx="5217562" cy="79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テキスト ボックス 78"/>
          <p:cNvSpPr txBox="1"/>
          <p:nvPr/>
        </p:nvSpPr>
        <p:spPr>
          <a:xfrm rot="16200000">
            <a:off x="8672294" y="2982891"/>
            <a:ext cx="7184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b="1" i="1" spc="300" dirty="0" smtClean="0"/>
              <a:t>~2m</a:t>
            </a:r>
            <a:endParaRPr kumimoji="1" lang="ja-JP" altLang="en-US" b="1" i="1" spc="300" dirty="0"/>
          </a:p>
        </p:txBody>
      </p:sp>
      <p:pic>
        <p:nvPicPr>
          <p:cNvPr id="86" name="図 85" descr="CDS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37120"/>
            <a:ext cx="7788451" cy="6120880"/>
          </a:xfrm>
          <a:prstGeom prst="rect">
            <a:avLst/>
          </a:prstGeom>
        </p:spPr>
      </p:pic>
      <p:cxnSp>
        <p:nvCxnSpPr>
          <p:cNvPr id="17" name="直線矢印コネクタ 16"/>
          <p:cNvCxnSpPr>
            <a:stCxn id="19" idx="1"/>
          </p:cNvCxnSpPr>
          <p:nvPr/>
        </p:nvCxnSpPr>
        <p:spPr>
          <a:xfrm rot="10800000" flipV="1">
            <a:off x="5416063" y="1469648"/>
            <a:ext cx="1825711" cy="240993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7241773" y="1054150"/>
            <a:ext cx="1297150" cy="830997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/>
              <a:t>Solenoid</a:t>
            </a:r>
          </a:p>
          <a:p>
            <a:pPr algn="ctr"/>
            <a:r>
              <a:rPr kumimoji="1" lang="en-US" altLang="ja-JP" sz="2400" b="1" dirty="0" smtClean="0"/>
              <a:t>Magnet</a:t>
            </a:r>
            <a:endParaRPr kumimoji="1" lang="ja-JP" altLang="en-US" sz="2400" b="1" dirty="0"/>
          </a:p>
        </p:txBody>
      </p:sp>
      <p:cxnSp>
        <p:nvCxnSpPr>
          <p:cNvPr id="21" name="直線矢印コネクタ 20"/>
          <p:cNvCxnSpPr>
            <a:stCxn id="22" idx="3"/>
          </p:cNvCxnSpPr>
          <p:nvPr/>
        </p:nvCxnSpPr>
        <p:spPr>
          <a:xfrm flipV="1">
            <a:off x="1879495" y="5320114"/>
            <a:ext cx="1238843" cy="614792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269632" y="5519407"/>
            <a:ext cx="1609863" cy="830997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err="1" smtClean="0"/>
              <a:t>Hodoscope</a:t>
            </a:r>
            <a:endParaRPr kumimoji="1" lang="en-US" altLang="ja-JP" sz="2400" b="1" dirty="0" smtClean="0"/>
          </a:p>
          <a:p>
            <a:pPr algn="ctr"/>
            <a:r>
              <a:rPr lang="en-US" altLang="ja-JP" sz="2400" b="1" dirty="0" smtClean="0"/>
              <a:t>Counter</a:t>
            </a:r>
            <a:endParaRPr kumimoji="1" lang="en-US" altLang="ja-JP" sz="2400" b="1" dirty="0" smtClean="0"/>
          </a:p>
        </p:txBody>
      </p:sp>
      <p:cxnSp>
        <p:nvCxnSpPr>
          <p:cNvPr id="30" name="直線矢印コネクタ 29"/>
          <p:cNvCxnSpPr>
            <a:stCxn id="31" idx="3"/>
          </p:cNvCxnSpPr>
          <p:nvPr/>
        </p:nvCxnSpPr>
        <p:spPr>
          <a:xfrm flipV="1">
            <a:off x="2032832" y="4759569"/>
            <a:ext cx="1273076" cy="519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35169" y="4349260"/>
            <a:ext cx="1997663" cy="830997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/>
              <a:t>Cylindrical</a:t>
            </a:r>
          </a:p>
          <a:p>
            <a:pPr algn="ctr"/>
            <a:r>
              <a:rPr lang="en-US" altLang="ja-JP" sz="2400" b="1" dirty="0" smtClean="0"/>
              <a:t>Drift Chamber</a:t>
            </a:r>
            <a:endParaRPr kumimoji="1" lang="en-US" altLang="ja-JP" sz="2400" b="1" dirty="0" smtClean="0"/>
          </a:p>
        </p:txBody>
      </p:sp>
      <p:cxnSp>
        <p:nvCxnSpPr>
          <p:cNvPr id="35" name="直線矢印コネクタ 34"/>
          <p:cNvCxnSpPr>
            <a:stCxn id="36" idx="1"/>
          </p:cNvCxnSpPr>
          <p:nvPr/>
        </p:nvCxnSpPr>
        <p:spPr>
          <a:xfrm rot="10800000" flipV="1">
            <a:off x="5366085" y="2454388"/>
            <a:ext cx="1887411" cy="1034769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7253495" y="2038890"/>
            <a:ext cx="1345240" cy="830997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/>
              <a:t>Target</a:t>
            </a:r>
          </a:p>
          <a:p>
            <a:pPr algn="ctr"/>
            <a:r>
              <a:rPr kumimoji="1" lang="en-US" altLang="ja-JP" sz="2400" b="1" dirty="0" smtClean="0"/>
              <a:t>Chamber</a:t>
            </a:r>
            <a:endParaRPr kumimoji="1" lang="ja-JP" altLang="en-US" sz="2400" b="1" dirty="0"/>
          </a:p>
        </p:txBody>
      </p:sp>
      <p:cxnSp>
        <p:nvCxnSpPr>
          <p:cNvPr id="38" name="直線矢印コネクタ 37"/>
          <p:cNvCxnSpPr>
            <a:stCxn id="39" idx="1"/>
          </p:cNvCxnSpPr>
          <p:nvPr/>
        </p:nvCxnSpPr>
        <p:spPr>
          <a:xfrm rot="10800000" flipV="1">
            <a:off x="4876801" y="3440053"/>
            <a:ext cx="2247741" cy="334778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>
            <a:stCxn id="45" idx="3"/>
          </p:cNvCxnSpPr>
          <p:nvPr/>
        </p:nvCxnSpPr>
        <p:spPr>
          <a:xfrm>
            <a:off x="1359877" y="1517470"/>
            <a:ext cx="3270738" cy="229253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313434" y="1101971"/>
            <a:ext cx="1046443" cy="830997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L</a:t>
            </a:r>
            <a:r>
              <a:rPr kumimoji="1" lang="en-US" altLang="ja-JP" sz="2400" b="1" baseline="30000" dirty="0" smtClean="0"/>
              <a:t>3</a:t>
            </a:r>
            <a:r>
              <a:rPr kumimoji="1" lang="en-US" altLang="ja-JP" sz="2400" b="1" dirty="0" smtClean="0"/>
              <a:t>He Target</a:t>
            </a:r>
            <a:endParaRPr kumimoji="1" lang="ja-JP" altLang="en-US" sz="2400" b="1" dirty="0"/>
          </a:p>
        </p:txBody>
      </p:sp>
      <p:cxnSp>
        <p:nvCxnSpPr>
          <p:cNvPr id="54" name="直線矢印コネクタ 53"/>
          <p:cNvCxnSpPr>
            <a:stCxn id="55" idx="3"/>
          </p:cNvCxnSpPr>
          <p:nvPr/>
        </p:nvCxnSpPr>
        <p:spPr>
          <a:xfrm>
            <a:off x="1910862" y="3674514"/>
            <a:ext cx="1699846" cy="428563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23446" y="3259015"/>
            <a:ext cx="1887416" cy="830997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Kaon Decay Veto </a:t>
            </a:r>
            <a:r>
              <a:rPr lang="en-US" altLang="ja-JP" sz="2400" b="1" dirty="0" smtClean="0"/>
              <a:t>Counter</a:t>
            </a:r>
            <a:endParaRPr kumimoji="1" lang="ja-JP" altLang="en-US" sz="2400" b="1" dirty="0"/>
          </a:p>
        </p:txBody>
      </p:sp>
      <p:cxnSp>
        <p:nvCxnSpPr>
          <p:cNvPr id="56" name="直線矢印コネクタ 55"/>
          <p:cNvCxnSpPr>
            <a:stCxn id="57" idx="3"/>
          </p:cNvCxnSpPr>
          <p:nvPr/>
        </p:nvCxnSpPr>
        <p:spPr>
          <a:xfrm>
            <a:off x="1544531" y="2619436"/>
            <a:ext cx="2593715" cy="1167118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199291" y="2203937"/>
            <a:ext cx="1345240" cy="830997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/>
              <a:t>Z-Vertex</a:t>
            </a:r>
          </a:p>
          <a:p>
            <a:pPr algn="ctr"/>
            <a:r>
              <a:rPr kumimoji="1" lang="en-US" altLang="ja-JP" sz="2400" b="1" dirty="0" smtClean="0"/>
              <a:t>Chamber</a:t>
            </a:r>
            <a:endParaRPr kumimoji="1" lang="ja-JP" altLang="en-US" sz="2400" b="1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124541" y="3024554"/>
            <a:ext cx="1761551" cy="830997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Charge Veto Counter</a:t>
            </a:r>
            <a:endParaRPr kumimoji="1" lang="ja-JP" altLang="en-US" sz="2400" b="1" dirty="0"/>
          </a:p>
        </p:txBody>
      </p:sp>
      <p:sp>
        <p:nvSpPr>
          <p:cNvPr id="87" name="右矢印 86"/>
          <p:cNvSpPr/>
          <p:nvPr/>
        </p:nvSpPr>
        <p:spPr>
          <a:xfrm rot="20611860" flipV="1">
            <a:off x="3773349" y="3881442"/>
            <a:ext cx="396528" cy="247755"/>
          </a:xfrm>
          <a:prstGeom prst="rightArrow">
            <a:avLst>
              <a:gd name="adj1" fmla="val 29826"/>
              <a:gd name="adj2" fmla="val 5668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3910221" y="4038706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FF00"/>
                </a:solidFill>
              </a:rPr>
              <a:t>B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  <p:bldP spid="36" grpId="0" animBg="1"/>
      <p:bldP spid="45" grpId="0" animBg="1"/>
      <p:bldP spid="55" grpId="0" animBg="1"/>
      <p:bldP spid="57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evdis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" y="1805691"/>
            <a:ext cx="9019127" cy="4786323"/>
          </a:xfrm>
          <a:prstGeom prst="rect">
            <a:avLst/>
          </a:prstGeom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4555-ADA7-416B-8055-30C15A07EC6B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cxnSp>
        <p:nvCxnSpPr>
          <p:cNvPr id="5" name="直線矢印コネクタ 4"/>
          <p:cNvCxnSpPr/>
          <p:nvPr/>
        </p:nvCxnSpPr>
        <p:spPr>
          <a:xfrm rot="10800000">
            <a:off x="2595182" y="4257468"/>
            <a:ext cx="500066" cy="21431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1840524" y="4078324"/>
            <a:ext cx="649151" cy="13157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045351" y="3967977"/>
            <a:ext cx="861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3">
                    <a:lumMod val="50000"/>
                  </a:schemeClr>
                </a:solidFill>
                <a:latin typeface="Symbol" pitchFamily="18" charset="2"/>
              </a:rPr>
              <a:t>L</a:t>
            </a:r>
            <a:r>
              <a:rPr kumimoji="1" lang="en-US" altLang="ja-JP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ja-JP" sz="2400" b="1" dirty="0" err="1" smtClean="0">
                <a:solidFill>
                  <a:schemeClr val="accent3">
                    <a:lumMod val="50000"/>
                  </a:schemeClr>
                </a:solidFill>
              </a:rPr>
              <a:t>vtx</a:t>
            </a:r>
            <a:endParaRPr kumimoji="1" lang="ja-JP" alt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58979" y="4222981"/>
            <a:ext cx="1242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3">
                    <a:lumMod val="50000"/>
                  </a:schemeClr>
                </a:solidFill>
              </a:rPr>
              <a:t>K-pp </a:t>
            </a:r>
            <a:r>
              <a:rPr kumimoji="1" lang="en-US" altLang="ja-JP" sz="2400" b="1" dirty="0" err="1" smtClean="0">
                <a:solidFill>
                  <a:schemeClr val="accent3">
                    <a:lumMod val="50000"/>
                  </a:schemeClr>
                </a:solidFill>
              </a:rPr>
              <a:t>vtx</a:t>
            </a:r>
            <a:endParaRPr kumimoji="1" lang="ja-JP" alt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30676" y="4866342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p</a:t>
            </a:r>
            <a:endParaRPr kumimoji="1" lang="ja-JP" altLang="en-US" sz="2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10643" y="2868278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p</a:t>
            </a:r>
            <a:endParaRPr kumimoji="1" lang="ja-JP" altLang="en-US" sz="24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141040" y="3068669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Symbol" pitchFamily="18" charset="2"/>
              </a:rPr>
              <a:t>p</a:t>
            </a:r>
            <a:r>
              <a:rPr kumimoji="1" lang="en-US" altLang="ja-JP" sz="2400" b="1" dirty="0" smtClean="0"/>
              <a:t>-</a:t>
            </a:r>
            <a:endParaRPr kumimoji="1" lang="ja-JP" altLang="en-US" sz="2400" b="1" dirty="0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7667280" y="4186031"/>
            <a:ext cx="714380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7915663" y="3723334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n</a:t>
            </a:r>
            <a:endParaRPr kumimoji="1" lang="ja-JP" altLang="en-US" sz="24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689835" y="4251948"/>
            <a:ext cx="1383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~1300MeV/c</a:t>
            </a:r>
            <a:endParaRPr kumimoji="1" lang="ja-JP" altLang="en-US" i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217650" y="3266860"/>
            <a:ext cx="1266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~400MeV/c</a:t>
            </a:r>
            <a:endParaRPr kumimoji="1" lang="ja-JP" altLang="en-US" i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965194" y="3434963"/>
            <a:ext cx="1266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~150MeV/c</a:t>
            </a:r>
            <a:endParaRPr kumimoji="1" lang="ja-JP" altLang="en-US" i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139017" y="5259120"/>
            <a:ext cx="1266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~500MeV/c</a:t>
            </a:r>
            <a:endParaRPr kumimoji="1" lang="ja-JP" altLang="en-US" i="1" dirty="0"/>
          </a:p>
        </p:txBody>
      </p:sp>
      <p:sp>
        <p:nvSpPr>
          <p:cNvPr id="23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Expected</a:t>
            </a:r>
            <a:r>
              <a:rPr kumimoji="1" lang="en-US" altLang="ja-JP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Kinematics</a:t>
            </a: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for K-pp Decay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832428" y="5009545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p</a:t>
            </a:r>
            <a:endParaRPr kumimoji="1" lang="ja-JP" altLang="en-US" sz="2400" b="1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354489" y="2812190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p</a:t>
            </a:r>
            <a:endParaRPr kumimoji="1" lang="ja-JP" altLang="en-US" sz="2400" b="1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326271" y="2813290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Symbol" pitchFamily="18" charset="2"/>
              </a:rPr>
              <a:t>p</a:t>
            </a:r>
            <a:r>
              <a:rPr kumimoji="1" lang="en-US" altLang="ja-JP" sz="2400" b="1" dirty="0" smtClean="0"/>
              <a:t>-</a:t>
            </a:r>
            <a:endParaRPr kumimoji="1" lang="ja-JP" altLang="en-US" sz="2400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09602" y="550986"/>
            <a:ext cx="41027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kumimoji="1" lang="en-US" altLang="ja-JP" sz="2400" b="1" dirty="0" smtClean="0">
                <a:solidFill>
                  <a:srgbClr val="002060"/>
                </a:solidFill>
              </a:rPr>
              <a:t>binding energy = 100MeV/c</a:t>
            </a:r>
            <a:r>
              <a:rPr kumimoji="1" lang="en-US" altLang="ja-JP" sz="2400" b="1" baseline="30000" dirty="0" smtClean="0">
                <a:solidFill>
                  <a:srgbClr val="002060"/>
                </a:solidFill>
              </a:rPr>
              <a:t>2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400" b="1" dirty="0" smtClean="0">
                <a:solidFill>
                  <a:srgbClr val="002060"/>
                </a:solidFill>
              </a:rPr>
              <a:t>Isotropic decay of K-pp </a:t>
            </a:r>
            <a:endParaRPr kumimoji="1" lang="en-US" altLang="ja-JP" sz="24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l"/>
            </a:pPr>
            <a:r>
              <a:rPr lang="en-US" altLang="ja-JP" sz="2400" b="1" dirty="0" smtClean="0">
                <a:solidFill>
                  <a:srgbClr val="002060"/>
                </a:solidFill>
              </a:rPr>
              <a:t>with forward </a:t>
            </a:r>
            <a:r>
              <a:rPr kumimoji="1" lang="en-US" altLang="ja-JP" sz="2400" b="1" dirty="0" smtClean="0">
                <a:solidFill>
                  <a:srgbClr val="002060"/>
                </a:solidFill>
              </a:rPr>
              <a:t>neutron</a:t>
            </a:r>
            <a:endParaRPr kumimoji="1" lang="ja-JP" altLang="en-US" sz="2400" b="1" dirty="0">
              <a:solidFill>
                <a:srgbClr val="00206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386322" y="539261"/>
            <a:ext cx="2757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7030A0"/>
                </a:solidFill>
              </a:rPr>
              <a:t>Calculated </a:t>
            </a:r>
            <a:r>
              <a:rPr lang="en-US" altLang="ja-JP" sz="2000" b="1" i="1" dirty="0" smtClean="0">
                <a:solidFill>
                  <a:srgbClr val="7030A0"/>
                </a:solidFill>
              </a:rPr>
              <a:t>using</a:t>
            </a:r>
            <a:r>
              <a:rPr kumimoji="1" lang="en-US" altLang="ja-JP" sz="2000" b="1" i="1" dirty="0" smtClean="0">
                <a:solidFill>
                  <a:srgbClr val="7030A0"/>
                </a:solidFill>
              </a:rPr>
              <a:t> Geant4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角丸四角形 18"/>
          <p:cNvSpPr/>
          <p:nvPr/>
        </p:nvSpPr>
        <p:spPr>
          <a:xfrm>
            <a:off x="4888523" y="902043"/>
            <a:ext cx="4255477" cy="49550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 descr="momres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0400" y="1619066"/>
            <a:ext cx="4294530" cy="2992291"/>
          </a:xfrm>
          <a:prstGeom prst="rect">
            <a:avLst/>
          </a:prstGeom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4555-ADA7-416B-8055-30C15A07EC6B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graphicFrame>
        <p:nvGraphicFramePr>
          <p:cNvPr id="30" name="表 29"/>
          <p:cNvGraphicFramePr>
            <a:graphicFrameLocks noGrp="1"/>
          </p:cNvGraphicFramePr>
          <p:nvPr/>
        </p:nvGraphicFramePr>
        <p:xfrm>
          <a:off x="44358" y="5612053"/>
          <a:ext cx="5957858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5513"/>
                <a:gridCol w="1715908"/>
                <a:gridCol w="154643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mass resolution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/>
                        <a:t>K-</a:t>
                      </a:r>
                      <a:r>
                        <a:rPr kumimoji="1" lang="en-US" altLang="ja-JP" sz="2000" dirty="0" err="1" smtClean="0"/>
                        <a:t>pp</a:t>
                      </a:r>
                      <a:r>
                        <a:rPr kumimoji="1" lang="en-US" altLang="ja-JP" sz="2000" dirty="0" err="1" smtClean="0">
                          <a:sym typeface="Wingdings" pitchFamily="2" charset="2"/>
                        </a:rPr>
                        <a:t></a:t>
                      </a:r>
                      <a:r>
                        <a:rPr kumimoji="1" lang="en-US" altLang="ja-JP" sz="2000" dirty="0" err="1" smtClean="0">
                          <a:latin typeface="Symbol" pitchFamily="18" charset="2"/>
                          <a:sym typeface="Wingdings" pitchFamily="2" charset="2"/>
                        </a:rPr>
                        <a:t>L</a:t>
                      </a:r>
                      <a:r>
                        <a:rPr kumimoji="1" lang="en-US" altLang="ja-JP" sz="2000" dirty="0" err="1" smtClean="0">
                          <a:sym typeface="Wingdings" pitchFamily="2" charset="2"/>
                        </a:rPr>
                        <a:t>p</a:t>
                      </a:r>
                      <a:endParaRPr kumimoji="1" lang="ja-JP" altLang="en-US" sz="2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err="1" smtClean="0">
                          <a:latin typeface="Symbol" pitchFamily="18" charset="2"/>
                          <a:ea typeface="SimHei" pitchFamily="49" charset="-122"/>
                        </a:rPr>
                        <a:t>L</a:t>
                      </a:r>
                      <a:r>
                        <a:rPr kumimoji="1" lang="en-US" altLang="ja-JP" sz="2000" dirty="0" err="1" smtClean="0">
                          <a:latin typeface="Symbol" pitchFamily="18" charset="2"/>
                          <a:ea typeface="SimHei" pitchFamily="49" charset="-122"/>
                          <a:sym typeface="Wingdings" pitchFamily="2" charset="2"/>
                        </a:rPr>
                        <a:t></a:t>
                      </a:r>
                      <a:r>
                        <a:rPr kumimoji="1" lang="en-US" altLang="ja-JP" sz="2000" dirty="0" err="1" smtClean="0">
                          <a:latin typeface="Arial" pitchFamily="34" charset="0"/>
                          <a:ea typeface="SimHei" pitchFamily="49" charset="-122"/>
                          <a:cs typeface="Arial" pitchFamily="34" charset="0"/>
                          <a:sym typeface="Wingdings" pitchFamily="2" charset="2"/>
                        </a:rPr>
                        <a:t>p</a:t>
                      </a:r>
                      <a:r>
                        <a:rPr kumimoji="1" lang="en-US" altLang="ja-JP" sz="2000" dirty="0" err="1" smtClean="0">
                          <a:latin typeface="Symbol" pitchFamily="18" charset="2"/>
                          <a:ea typeface="SimHei" pitchFamily="49" charset="-122"/>
                          <a:sym typeface="Wingdings" pitchFamily="2" charset="2"/>
                        </a:rPr>
                        <a:t>p</a:t>
                      </a:r>
                      <a:r>
                        <a:rPr kumimoji="1" lang="en-US" altLang="ja-JP" sz="2000" dirty="0" smtClean="0">
                          <a:latin typeface="Symbol" pitchFamily="18" charset="2"/>
                          <a:ea typeface="SimHei" pitchFamily="49" charset="-122"/>
                          <a:sym typeface="Wingdings" pitchFamily="2" charset="2"/>
                        </a:rPr>
                        <a:t>-</a:t>
                      </a:r>
                      <a:endParaRPr kumimoji="1" lang="ja-JP" altLang="en-US" sz="2000" dirty="0" smtClean="0">
                        <a:latin typeface="Symbol" pitchFamily="18" charset="2"/>
                        <a:ea typeface="SimHei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w/o chamber-resolution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5.8 </a:t>
                      </a:r>
                      <a:r>
                        <a:rPr kumimoji="1" lang="en-US" altLang="ja-JP" sz="2000" dirty="0" err="1" smtClean="0"/>
                        <a:t>MeV</a:t>
                      </a:r>
                      <a:r>
                        <a:rPr kumimoji="1" lang="en-US" altLang="ja-JP" sz="2000" dirty="0" smtClean="0"/>
                        <a:t>/c</a:t>
                      </a:r>
                      <a:r>
                        <a:rPr kumimoji="1" lang="en-US" altLang="ja-JP" sz="2000" strike="noStrike" baseline="30000" dirty="0" smtClean="0"/>
                        <a:t>2</a:t>
                      </a:r>
                      <a:endParaRPr kumimoji="1" lang="ja-JP" altLang="en-US" sz="2000" strike="noStrike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1.6MeV/c</a:t>
                      </a:r>
                      <a:r>
                        <a:rPr kumimoji="1" lang="en-US" altLang="ja-JP" sz="2000" strike="noStrike" baseline="30000" dirty="0" smtClean="0"/>
                        <a:t>2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/>
                        <a:t>w/ chamber-resolution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/>
                        <a:t>18.7MeV/c</a:t>
                      </a:r>
                      <a:r>
                        <a:rPr kumimoji="1" lang="en-US" altLang="ja-JP" sz="2000" b="1" strike="noStrike" baseline="30000" dirty="0" smtClean="0"/>
                        <a:t>2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/>
                        <a:t>2.5MeV/c</a:t>
                      </a:r>
                      <a:r>
                        <a:rPr kumimoji="1" lang="en-US" altLang="ja-JP" sz="2000" b="1" strike="noStrike" baseline="30000" dirty="0" smtClean="0"/>
                        <a:t>2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" name="テキスト ボックス 32"/>
          <p:cNvSpPr txBox="1"/>
          <p:nvPr/>
        </p:nvSpPr>
        <p:spPr>
          <a:xfrm>
            <a:off x="2549236" y="5818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-24526" y="4994056"/>
            <a:ext cx="5340886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invariant mass resolution for K-pp and </a:t>
            </a:r>
            <a:r>
              <a:rPr kumimoji="1" lang="en-US" altLang="ja-JP" sz="2400" b="1" dirty="0" smtClean="0">
                <a:latin typeface="Symbol" pitchFamily="18" charset="2"/>
              </a:rPr>
              <a:t>L</a:t>
            </a:r>
            <a:endParaRPr kumimoji="1" lang="ja-JP" altLang="en-US" sz="2400" b="1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21657" y="923577"/>
            <a:ext cx="4367093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/>
              <a:t>momentum resolution for </a:t>
            </a:r>
            <a:r>
              <a:rPr kumimoji="1" lang="en-US" altLang="ja-JP" sz="2400" b="1" dirty="0" smtClean="0">
                <a:latin typeface="Symbol" pitchFamily="18" charset="2"/>
              </a:rPr>
              <a:t>p</a:t>
            </a:r>
            <a:r>
              <a:rPr kumimoji="1" lang="en-US" altLang="ja-JP" sz="2400" b="1" dirty="0" smtClean="0"/>
              <a:t>, K, p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86322" y="539261"/>
            <a:ext cx="2757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7030A0"/>
                </a:solidFill>
              </a:rPr>
              <a:t>Calculated </a:t>
            </a:r>
            <a:r>
              <a:rPr lang="en-US" altLang="ja-JP" sz="2000" b="1" i="1" dirty="0" smtClean="0">
                <a:solidFill>
                  <a:srgbClr val="7030A0"/>
                </a:solidFill>
              </a:rPr>
              <a:t>using</a:t>
            </a:r>
            <a:r>
              <a:rPr kumimoji="1" lang="en-US" altLang="ja-JP" sz="2000" b="1" i="1" dirty="0" smtClean="0">
                <a:solidFill>
                  <a:srgbClr val="7030A0"/>
                </a:solidFill>
              </a:rPr>
              <a:t> Geant4</a:t>
            </a:r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algn="ctr"/>
            <a:r>
              <a:rPr lang="en-US" altLang="ja-JP" sz="4000" b="1" dirty="0" smtClean="0"/>
              <a:t>Expected Spectrometer Performance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0922" y="2768246"/>
            <a:ext cx="3886200" cy="260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397725" y="5305949"/>
            <a:ext cx="2811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/>
              <a:t>Invariant mass of </a:t>
            </a:r>
            <a:r>
              <a:rPr lang="en-US" altLang="ja-JP" dirty="0" err="1" smtClean="0">
                <a:latin typeface="Symbol" pitchFamily="18" charset="2"/>
              </a:rPr>
              <a:t>L</a:t>
            </a:r>
            <a:r>
              <a:rPr lang="en-US" altLang="ja-JP" dirty="0" err="1" smtClean="0"/>
              <a:t>p</a:t>
            </a:r>
            <a:r>
              <a:rPr lang="en-US" altLang="ja-JP" dirty="0" smtClean="0"/>
              <a:t> </a:t>
            </a:r>
            <a:r>
              <a:rPr lang="en-US" altLang="ja-JP" dirty="0"/>
              <a:t>(MeV)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401110" y="2768246"/>
            <a:ext cx="1534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0000FF"/>
                </a:solidFill>
                <a:latin typeface="Symbol" pitchFamily="18" charset="2"/>
              </a:rPr>
              <a:t>S</a:t>
            </a:r>
            <a:r>
              <a:rPr lang="en-US" altLang="ja-JP" sz="2400" b="1" baseline="30000" dirty="0" smtClean="0">
                <a:solidFill>
                  <a:srgbClr val="0000FF"/>
                </a:solidFill>
              </a:rPr>
              <a:t>0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400" b="1" dirty="0">
                <a:solidFill>
                  <a:srgbClr val="0000FF"/>
                </a:solidFill>
              </a:rPr>
              <a:t>channel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477244" y="2768246"/>
            <a:ext cx="14798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</a:rPr>
              <a:t>channel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7314062" y="4103645"/>
            <a:ext cx="16786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b="1" dirty="0" smtClean="0">
                <a:latin typeface="Symbol" pitchFamily="18" charset="2"/>
              </a:rPr>
              <a:t>G</a:t>
            </a:r>
            <a:r>
              <a:rPr lang="en-US" altLang="ja-JP" sz="2000" b="1" baseline="-25000" dirty="0" smtClean="0"/>
              <a:t>K-pp</a:t>
            </a:r>
            <a:r>
              <a:rPr lang="en-US" altLang="ja-JP" sz="2000" b="1" dirty="0" smtClean="0"/>
              <a:t>= 60 MeV</a:t>
            </a:r>
            <a:endParaRPr lang="ja-JP" altLang="en-US" sz="20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936551" y="1185087"/>
            <a:ext cx="4277788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ja-JP" sz="2400" b="1" dirty="0" smtClean="0"/>
              <a:t>we can distinguish the two non-</a:t>
            </a:r>
            <a:r>
              <a:rPr lang="en-US" altLang="ja-JP" sz="2400" b="1" dirty="0" err="1" smtClean="0"/>
              <a:t>mesonic</a:t>
            </a:r>
            <a:r>
              <a:rPr lang="en-US" altLang="ja-JP" sz="2400" b="1" dirty="0" smtClean="0"/>
              <a:t> decay modes for K-pp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 smtClean="0"/>
              <a:t>K-pp </a:t>
            </a:r>
            <a:r>
              <a:rPr lang="en-US" altLang="ja-JP" sz="2000" dirty="0" smtClean="0">
                <a:sym typeface="Wingdings" pitchFamily="2" charset="2"/>
              </a:rPr>
              <a:t>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>
                <a:latin typeface="Symbol" pitchFamily="18" charset="2"/>
              </a:rPr>
              <a:t>L</a:t>
            </a:r>
            <a:r>
              <a:rPr lang="en-US" altLang="ja-JP" sz="2000" dirty="0" err="1" smtClean="0"/>
              <a:t>p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sym typeface="Wingdings" pitchFamily="2" charset="2"/>
              </a:rPr>
              <a:t></a:t>
            </a:r>
            <a:r>
              <a:rPr lang="en-US" altLang="ja-JP" sz="2000" dirty="0" smtClean="0"/>
              <a:t>  p</a:t>
            </a:r>
            <a:r>
              <a:rPr lang="en-US" altLang="ja-JP" sz="2000" dirty="0" smtClean="0">
                <a:latin typeface="Symbol" pitchFamily="18" charset="2"/>
              </a:rPr>
              <a:t>p</a:t>
            </a:r>
            <a:r>
              <a:rPr lang="en-US" altLang="ja-JP" sz="2000" dirty="0" smtClean="0"/>
              <a:t>-p 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 smtClean="0"/>
              <a:t>K-pp </a:t>
            </a:r>
            <a:r>
              <a:rPr lang="en-US" altLang="ja-JP" sz="2000" dirty="0" smtClean="0">
                <a:sym typeface="Wingdings" pitchFamily="2" charset="2"/>
              </a:rPr>
              <a:t>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latin typeface="Symbol" pitchFamily="18" charset="2"/>
              </a:rPr>
              <a:t>S</a:t>
            </a:r>
            <a:r>
              <a:rPr lang="en-US" altLang="ja-JP" sz="2000" baseline="30000" dirty="0" smtClean="0"/>
              <a:t>0</a:t>
            </a:r>
            <a:r>
              <a:rPr lang="en-US" altLang="ja-JP" sz="2000" dirty="0" smtClean="0"/>
              <a:t>p </a:t>
            </a:r>
            <a:r>
              <a:rPr lang="en-US" altLang="ja-JP" sz="2000" dirty="0" smtClean="0">
                <a:sym typeface="Wingdings" pitchFamily="2" charset="2"/>
              </a:rPr>
              <a:t>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>
                <a:latin typeface="Symbol" pitchFamily="18" charset="2"/>
              </a:rPr>
              <a:t>gL</a:t>
            </a:r>
            <a:r>
              <a:rPr lang="en-US" altLang="ja-JP" sz="2000" dirty="0" err="1" smtClean="0"/>
              <a:t>p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sym typeface="Wingdings" pitchFamily="2" charset="2"/>
              </a:rPr>
              <a:t>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>
                <a:latin typeface="Symbol" pitchFamily="18" charset="2"/>
              </a:rPr>
              <a:t>g</a:t>
            </a:r>
            <a:r>
              <a:rPr lang="en-US" altLang="ja-JP" sz="2000" dirty="0" err="1" smtClean="0"/>
              <a:t>p</a:t>
            </a:r>
            <a:r>
              <a:rPr lang="en-US" altLang="ja-JP" sz="2000" dirty="0" err="1" smtClean="0">
                <a:latin typeface="Symbol" pitchFamily="18" charset="2"/>
              </a:rPr>
              <a:t>p</a:t>
            </a:r>
            <a:r>
              <a:rPr lang="en-US" altLang="ja-JP" sz="2000" dirty="0" smtClean="0"/>
              <a:t>-p</a:t>
            </a:r>
            <a:r>
              <a:rPr lang="en-US" altLang="ja-JP" sz="2400" dirty="0" smtClean="0"/>
              <a:t> 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2" grpId="0"/>
      <p:bldP spid="15" grpId="0"/>
      <p:bldP spid="16" grpId="0"/>
      <p:bldP spid="18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19875" y="2706129"/>
            <a:ext cx="61085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000" b="1" dirty="0" smtClean="0"/>
              <a:t>Preparation Status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8" name="Picture 10" descr="DSC01644"/>
          <p:cNvPicPr>
            <a:picLocks noChangeAspect="1" noChangeArrowheads="1"/>
          </p:cNvPicPr>
          <p:nvPr/>
        </p:nvPicPr>
        <p:blipFill>
          <a:blip r:embed="rId4"/>
          <a:srcRect l="18817" t="10710" r="28683" b="931"/>
          <a:stretch>
            <a:fillRect/>
          </a:stretch>
        </p:blipFill>
        <p:spPr bwMode="auto">
          <a:xfrm>
            <a:off x="4757351" y="1319439"/>
            <a:ext cx="4386649" cy="5538561"/>
          </a:xfrm>
          <a:prstGeom prst="rect">
            <a:avLst/>
          </a:prstGeom>
          <a:noFill/>
        </p:spPr>
      </p:pic>
      <p:graphicFrame>
        <p:nvGraphicFramePr>
          <p:cNvPr id="191502" name="Object 14"/>
          <p:cNvGraphicFramePr>
            <a:graphicFrameLocks noChangeAspect="1"/>
          </p:cNvGraphicFramePr>
          <p:nvPr>
            <p:ph idx="1"/>
          </p:nvPr>
        </p:nvGraphicFramePr>
        <p:xfrm>
          <a:off x="0" y="3195640"/>
          <a:ext cx="4763962" cy="3039762"/>
        </p:xfrm>
        <a:graphic>
          <a:graphicData uri="http://schemas.openxmlformats.org/presentationml/2006/ole">
            <p:oleObj spid="_x0000_s1026" name="グラフ" r:id="rId5" imgW="8639175" imgH="5514975" progId="Excel.Sheet.8">
              <p:embed/>
            </p:oleObj>
          </a:graphicData>
        </a:graphic>
      </p:graphicFrame>
      <p:sp>
        <p:nvSpPr>
          <p:cNvPr id="191504" name="Text Box 16"/>
          <p:cNvSpPr txBox="1">
            <a:spLocks noChangeArrowheads="1"/>
          </p:cNvSpPr>
          <p:nvPr/>
        </p:nvSpPr>
        <p:spPr bwMode="auto">
          <a:xfrm>
            <a:off x="12357" y="841759"/>
            <a:ext cx="491666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/>
              <a:t>Solenoid magnet for E15 experiment </a:t>
            </a:r>
            <a:br>
              <a:rPr lang="en-US" altLang="ja-JP" sz="2400" b="1" dirty="0"/>
            </a:br>
            <a:r>
              <a:rPr lang="en-US" altLang="ja-JP" sz="2400" b="1" dirty="0"/>
              <a:t>has been constructed.</a:t>
            </a:r>
            <a:r>
              <a:rPr lang="en-US" altLang="ja-JP" sz="2000" b="0" dirty="0"/>
              <a:t>	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000" b="0" dirty="0" smtClean="0"/>
              <a:t>Field strength:  </a:t>
            </a:r>
            <a:r>
              <a:rPr lang="en-US" altLang="ja-JP" sz="2000" b="0" dirty="0" err="1" smtClean="0"/>
              <a:t>upto</a:t>
            </a:r>
            <a:r>
              <a:rPr lang="en-US" altLang="ja-JP" sz="2000" b="0" dirty="0" smtClean="0"/>
              <a:t> </a:t>
            </a:r>
            <a:r>
              <a:rPr lang="en-US" altLang="ja-JP" sz="2000" b="0" dirty="0"/>
              <a:t>0.7T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000" b="0" dirty="0" smtClean="0"/>
              <a:t>Space inside :   Φ=1.2m</a:t>
            </a:r>
            <a:r>
              <a:rPr lang="en-US" altLang="ja-JP" sz="2000" b="0" dirty="0"/>
              <a:t>, L=1.2m 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000" b="0" dirty="0" smtClean="0"/>
              <a:t>weight </a:t>
            </a:r>
            <a:r>
              <a:rPr lang="en-US" altLang="ja-JP" sz="2000" dirty="0" smtClean="0"/>
              <a:t>:             </a:t>
            </a:r>
            <a:r>
              <a:rPr lang="en-US" altLang="ja-JP" sz="2000" b="0" dirty="0" smtClean="0"/>
              <a:t>23 </a:t>
            </a:r>
            <a:r>
              <a:rPr lang="en-US" altLang="ja-JP" sz="2000" b="0" dirty="0"/>
              <a:t>t</a:t>
            </a: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algn="ctr"/>
            <a:r>
              <a:rPr lang="en-US" altLang="ja-JP" sz="4000" b="1" dirty="0" smtClean="0"/>
              <a:t>Solenoid Magnet</a:t>
            </a:r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5387546" y="3138616"/>
            <a:ext cx="3212757" cy="135926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 rot="21378874">
            <a:off x="6339018" y="2829685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FF00"/>
                </a:solidFill>
                <a:latin typeface="Symbol" pitchFamily="18" charset="2"/>
              </a:rPr>
              <a:t>f</a:t>
            </a:r>
            <a:r>
              <a:rPr kumimoji="1" lang="en-US" altLang="ja-JP" sz="2000" b="1" dirty="0" smtClean="0">
                <a:solidFill>
                  <a:srgbClr val="FFFF00"/>
                </a:solidFill>
              </a:rPr>
              <a:t>1970mm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272751" y="2849659"/>
            <a:ext cx="2228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70C0"/>
                </a:solidFill>
              </a:rPr>
              <a:t>magnetic field map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1631092" y="6297194"/>
            <a:ext cx="1421027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495170" y="6297186"/>
            <a:ext cx="1784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0070C0"/>
                </a:solidFill>
              </a:rPr>
              <a:t>beam direction</a:t>
            </a:r>
            <a:endParaRPr kumimoji="1" lang="ja-JP" altLang="en-US" sz="2000" b="1" i="1" dirty="0">
              <a:solidFill>
                <a:srgbClr val="0070C0"/>
              </a:solidFill>
            </a:endParaRPr>
          </a:p>
        </p:txBody>
      </p:sp>
      <p:sp>
        <p:nvSpPr>
          <p:cNvPr id="13" name="スライド番号プレースホル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 descr="ce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1939" y="556869"/>
            <a:ext cx="3892062" cy="3858251"/>
          </a:xfrm>
          <a:prstGeom prst="rect">
            <a:avLst/>
          </a:prstGeom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Cylindrical Drift Chamber (CDC)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015200" y="4321020"/>
            <a:ext cx="29177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ja-JP" sz="2400" dirty="0" smtClean="0"/>
              <a:t>hexagonal cell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   (drift length </a:t>
            </a:r>
            <a:r>
              <a:rPr lang="en-US" altLang="ja-JP" sz="2400" dirty="0" smtClean="0">
                <a:latin typeface="Symbol" pitchFamily="18" charset="2"/>
              </a:rPr>
              <a:t>~</a:t>
            </a:r>
            <a:r>
              <a:rPr lang="en-US" altLang="ja-JP" sz="2400" dirty="0" smtClean="0"/>
              <a:t>9mm)</a:t>
            </a:r>
            <a:endParaRPr kumimoji="1" lang="en-US" altLang="ja-JP" sz="2400" dirty="0" smtClean="0"/>
          </a:p>
          <a:p>
            <a:pPr>
              <a:buFont typeface="Wingdings" pitchFamily="2" charset="2"/>
              <a:buChar char="l"/>
            </a:pPr>
            <a:r>
              <a:rPr lang="en-US" altLang="ja-JP" sz="2400" dirty="0" smtClean="0"/>
              <a:t>15 layers</a:t>
            </a:r>
          </a:p>
          <a:p>
            <a:r>
              <a:rPr lang="en-US" altLang="ja-JP" sz="2400" dirty="0" smtClean="0"/>
              <a:t>   (r = 19.05</a:t>
            </a:r>
            <a:r>
              <a:rPr lang="en-US" altLang="ja-JP" sz="2400" dirty="0" smtClean="0">
                <a:latin typeface="Symbol" pitchFamily="18" charset="2"/>
              </a:rPr>
              <a:t>~</a:t>
            </a:r>
            <a:r>
              <a:rPr lang="en-US" altLang="ja-JP" sz="2400" dirty="0" smtClean="0"/>
              <a:t>48.45cm)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400" dirty="0" smtClean="0"/>
              <a:t>7 super layers </a:t>
            </a:r>
          </a:p>
          <a:p>
            <a:r>
              <a:rPr lang="en-US" altLang="ja-JP" sz="2400" dirty="0" smtClean="0"/>
              <a:t>   (AUVAUVA)</a:t>
            </a:r>
          </a:p>
        </p:txBody>
      </p:sp>
      <p:pic>
        <p:nvPicPr>
          <p:cNvPr id="26" name="図 25" descr="図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7231" y="2203939"/>
            <a:ext cx="5855063" cy="446649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4359" y="767026"/>
            <a:ext cx="40511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kumimoji="1" lang="en-US" altLang="ja-JP" sz="2400" dirty="0" smtClean="0"/>
              <a:t>made of Aluminum and</a:t>
            </a:r>
            <a:r>
              <a:rPr lang="ja-JP" altLang="en-US" sz="2400" dirty="0" smtClean="0"/>
              <a:t> </a:t>
            </a:r>
            <a:r>
              <a:rPr kumimoji="1" lang="en-US" altLang="ja-JP" sz="2400" dirty="0" smtClean="0"/>
              <a:t>CFRP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400" dirty="0" smtClean="0"/>
              <a:t># of wires : 8136</a:t>
            </a:r>
          </a:p>
          <a:p>
            <a:r>
              <a:rPr kumimoji="1" lang="en-US" altLang="ja-JP" sz="2400" dirty="0" smtClean="0"/>
              <a:t>     (</a:t>
            </a:r>
            <a:r>
              <a:rPr lang="en-US" altLang="ja-JP" sz="2400" dirty="0" smtClean="0"/>
              <a:t>read-out</a:t>
            </a:r>
            <a:r>
              <a:rPr kumimoji="1" lang="en-US" altLang="ja-JP" sz="2400" dirty="0" smtClean="0"/>
              <a:t> : 1816ch)</a:t>
            </a:r>
          </a:p>
          <a:p>
            <a:pPr>
              <a:buSzPts val="2400"/>
              <a:buFont typeface="Wingdings"/>
              <a:buChar char="l"/>
            </a:pPr>
            <a:r>
              <a:rPr lang="en-US" altLang="ja-JP" sz="2400" dirty="0" smtClean="0">
                <a:solidFill>
                  <a:srgbClr val="000000"/>
                </a:solidFill>
              </a:rPr>
              <a:t>solid angle = 2.6</a:t>
            </a:r>
            <a:r>
              <a:rPr lang="en-US" altLang="ja-JP" sz="2400" dirty="0" smtClean="0">
                <a:solidFill>
                  <a:srgbClr val="000000"/>
                </a:solidFill>
                <a:latin typeface="Symbol"/>
              </a:rPr>
              <a:t>p</a:t>
            </a:r>
          </a:p>
          <a:p>
            <a:pPr>
              <a:buSzPts val="2400"/>
              <a:buFont typeface="Wingdings"/>
              <a:buChar char="l"/>
            </a:pPr>
            <a:r>
              <a:rPr lang="en-US" altLang="ja-JP" sz="2400" dirty="0" smtClean="0"/>
              <a:t>Ar:C</a:t>
            </a:r>
            <a:r>
              <a:rPr lang="en-US" altLang="ja-JP" sz="2400" baseline="-25000" dirty="0" smtClean="0"/>
              <a:t>2</a:t>
            </a:r>
            <a:r>
              <a:rPr lang="en-US" altLang="ja-JP" sz="2400" dirty="0" smtClean="0"/>
              <a:t>H</a:t>
            </a:r>
            <a:r>
              <a:rPr lang="en-US" altLang="ja-JP" sz="2400" baseline="-25000" dirty="0" smtClean="0"/>
              <a:t>6</a:t>
            </a:r>
            <a:r>
              <a:rPr lang="en-US" altLang="ja-JP" sz="2400" dirty="0" smtClean="0"/>
              <a:t>=50:50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sp>
        <p:nvSpPr>
          <p:cNvPr id="19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Cylindrical Drift Chamber (CDC)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3"/>
          <a:srcRect l="3156" t="3152"/>
          <a:stretch>
            <a:fillRect/>
          </a:stretch>
        </p:blipFill>
        <p:spPr bwMode="auto">
          <a:xfrm>
            <a:off x="0" y="546344"/>
            <a:ext cx="5037835" cy="377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テキスト ボックス 21"/>
          <p:cNvSpPr txBox="1"/>
          <p:nvPr/>
        </p:nvSpPr>
        <p:spPr>
          <a:xfrm>
            <a:off x="0" y="3399692"/>
            <a:ext cx="3586816" cy="76944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altLang="ja-JP" sz="2000" b="1" dirty="0" smtClean="0">
                <a:solidFill>
                  <a:schemeClr val="bg1"/>
                </a:solidFill>
              </a:rPr>
              <a:t>We brought CDC to J-PARC site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altLang="ja-JP" sz="2000" b="1" dirty="0" smtClean="0">
                <a:solidFill>
                  <a:schemeClr val="bg1"/>
                </a:solidFill>
              </a:rPr>
              <a:t>Now aging of the CDC is started </a:t>
            </a:r>
          </a:p>
        </p:txBody>
      </p:sp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82308" y="3736731"/>
            <a:ext cx="4161692" cy="3121269"/>
          </a:xfrm>
          <a:prstGeom prst="rect">
            <a:avLst/>
          </a:prstGeom>
          <a:noFill/>
          <a:ln/>
        </p:spPr>
      </p:pic>
      <p:pic>
        <p:nvPicPr>
          <p:cNvPr id="26" name="Picture 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184650"/>
            <a:ext cx="5022850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5039048" y="1548233"/>
            <a:ext cx="41049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2400" b="1" dirty="0" smtClean="0"/>
              <a:t>Now the </a:t>
            </a:r>
            <a:r>
              <a:rPr lang="en-US" altLang="ja-JP" sz="2400" b="1" dirty="0"/>
              <a:t>CDC </a:t>
            </a:r>
            <a:r>
              <a:rPr lang="en-US" altLang="ja-JP" sz="2400" b="1" dirty="0" smtClean="0"/>
              <a:t>commissioning is started at J-PARC</a:t>
            </a:r>
            <a:endParaRPr lang="en-US" altLang="ja-JP" sz="2400" b="1" dirty="0"/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2649049" y="4538663"/>
            <a:ext cx="2240806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Pre-Amp Prototype</a:t>
            </a: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7238878" y="3763963"/>
            <a:ext cx="1837683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Preamp on CDC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/>
          <a:srcRect t="13772"/>
          <a:stretch>
            <a:fillRect/>
          </a:stretch>
        </p:blipFill>
        <p:spPr bwMode="auto">
          <a:xfrm>
            <a:off x="4958862" y="3789947"/>
            <a:ext cx="4185138" cy="270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Hodoscope</a:t>
            </a:r>
            <a:r>
              <a:rPr kumimoji="1" lang="en-US" altLang="ja-JP" sz="4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Counter (CDH</a:t>
            </a: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図 9" descr="tmp3.png"/>
          <p:cNvPicPr>
            <a:picLocks noChangeAspect="1"/>
          </p:cNvPicPr>
          <p:nvPr/>
        </p:nvPicPr>
        <p:blipFill>
          <a:blip r:embed="rId4"/>
          <a:srcRect r="6854"/>
          <a:stretch>
            <a:fillRect/>
          </a:stretch>
        </p:blipFill>
        <p:spPr>
          <a:xfrm>
            <a:off x="4932948" y="819690"/>
            <a:ext cx="4078088" cy="296602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876803" y="504094"/>
            <a:ext cx="4266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2060"/>
                </a:solidFill>
              </a:rPr>
              <a:t>expected </a:t>
            </a:r>
            <a:r>
              <a:rPr kumimoji="1" lang="en-US" altLang="ja-JP" sz="2000" b="1" dirty="0" err="1" smtClean="0">
                <a:solidFill>
                  <a:srgbClr val="002060"/>
                </a:solidFill>
              </a:rPr>
              <a:t>pID</a:t>
            </a:r>
            <a:r>
              <a:rPr kumimoji="1" lang="en-US" altLang="ja-JP" sz="2000" b="1" dirty="0" smtClean="0">
                <a:solidFill>
                  <a:srgbClr val="002060"/>
                </a:solidFill>
              </a:rPr>
              <a:t> using </a:t>
            </a:r>
            <a:r>
              <a:rPr kumimoji="1" lang="en-US" altLang="ja-JP" sz="2000" b="1" dirty="0" err="1" smtClean="0">
                <a:solidFill>
                  <a:srgbClr val="002060"/>
                </a:solidFill>
              </a:rPr>
              <a:t>ToF</a:t>
            </a:r>
            <a:r>
              <a:rPr kumimoji="1" lang="en-US" altLang="ja-JP" sz="2000" b="1" dirty="0" smtClean="0">
                <a:solidFill>
                  <a:srgbClr val="002060"/>
                </a:solidFill>
              </a:rPr>
              <a:t> measurements</a:t>
            </a:r>
            <a:endParaRPr kumimoji="1" lang="ja-JP" altLang="en-US" sz="2000" b="1" dirty="0">
              <a:solidFill>
                <a:srgbClr val="00206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416064" y="4691699"/>
            <a:ext cx="31752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FF00"/>
                </a:solidFill>
              </a:rPr>
              <a:t>¼ CDH system was mounted</a:t>
            </a:r>
          </a:p>
          <a:p>
            <a:pPr algn="ctr"/>
            <a:r>
              <a:rPr kumimoji="1" lang="en-US" altLang="ja-JP" sz="2000" b="1" dirty="0" smtClean="0">
                <a:solidFill>
                  <a:srgbClr val="FFFF00"/>
                </a:solidFill>
              </a:rPr>
              <a:t>inside </a:t>
            </a:r>
            <a:r>
              <a:rPr lang="en-US" altLang="ja-JP" sz="2000" b="1" dirty="0" smtClean="0">
                <a:solidFill>
                  <a:srgbClr val="FFFF00"/>
                </a:solidFill>
              </a:rPr>
              <a:t>the S</a:t>
            </a:r>
            <a:r>
              <a:rPr kumimoji="1" lang="en-US" altLang="ja-JP" sz="2000" b="1" dirty="0" smtClean="0">
                <a:solidFill>
                  <a:srgbClr val="FFFF00"/>
                </a:solidFill>
              </a:rPr>
              <a:t>olenoid </a:t>
            </a:r>
            <a:r>
              <a:rPr lang="en-US" altLang="ja-JP" sz="2000" b="1" dirty="0" smtClean="0">
                <a:solidFill>
                  <a:srgbClr val="FFFF00"/>
                </a:solidFill>
              </a:rPr>
              <a:t>M</a:t>
            </a:r>
            <a:r>
              <a:rPr kumimoji="1" lang="en-US" altLang="ja-JP" sz="2000" b="1" dirty="0" smtClean="0">
                <a:solidFill>
                  <a:srgbClr val="FFFF00"/>
                </a:solidFill>
              </a:rPr>
              <a:t>agnet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5352" y="506626"/>
            <a:ext cx="4584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CDH is used for the charged trigger and particle identification.</a:t>
            </a:r>
            <a:endParaRPr kumimoji="1" lang="ja-JP" altLang="en-US" sz="2400" dirty="0"/>
          </a:p>
        </p:txBody>
      </p:sp>
      <p:pic>
        <p:nvPicPr>
          <p:cNvPr id="7" name="図 6" descr="CDH.png"/>
          <p:cNvPicPr>
            <a:picLocks noChangeAspect="1"/>
          </p:cNvPicPr>
          <p:nvPr/>
        </p:nvPicPr>
        <p:blipFill>
          <a:blip r:embed="rId5"/>
          <a:srcRect l="15769" t="3858" r="18077" b="17274"/>
          <a:stretch>
            <a:fillRect/>
          </a:stretch>
        </p:blipFill>
        <p:spPr>
          <a:xfrm>
            <a:off x="60161" y="1246770"/>
            <a:ext cx="4860758" cy="4097731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587392" y="6457890"/>
            <a:ext cx="7981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the complete CDH system will be installed by the end of 2008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0677" y="4865530"/>
            <a:ext cx="4548554" cy="1631216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2000" dirty="0" smtClean="0"/>
              <a:t>Plastic Scintillator : </a:t>
            </a:r>
            <a:endParaRPr lang="en-US" altLang="ja-JP" sz="2000" b="0" dirty="0" smtClean="0"/>
          </a:p>
          <a:p>
            <a:r>
              <a:rPr lang="en-US" altLang="ja-JP" sz="2000" b="0" dirty="0" smtClean="0"/>
              <a:t>    99x30x700 mm</a:t>
            </a:r>
            <a:r>
              <a:rPr lang="en-US" altLang="ja-JP" sz="2000" b="0" baseline="30000" dirty="0" smtClean="0"/>
              <a:t>3</a:t>
            </a:r>
            <a:r>
              <a:rPr lang="ja-JP" altLang="en-US" sz="2000" baseline="30000" dirty="0" smtClean="0"/>
              <a:t> </a:t>
            </a:r>
            <a:r>
              <a:rPr lang="ja-JP" altLang="en-US" sz="2000" b="0" dirty="0" smtClean="0"/>
              <a:t>（</a:t>
            </a:r>
            <a:r>
              <a:rPr lang="en-US" altLang="ja-JP" sz="2000" b="0" dirty="0"/>
              <a:t>W</a:t>
            </a:r>
            <a:r>
              <a:rPr lang="ja-JP" altLang="en-US" sz="2000" b="0" dirty="0" smtClean="0"/>
              <a:t>Ｘ</a:t>
            </a:r>
            <a:r>
              <a:rPr lang="en-US" altLang="ja-JP" sz="2000" b="0" dirty="0" smtClean="0"/>
              <a:t>T</a:t>
            </a:r>
            <a:r>
              <a:rPr lang="ja-JP" altLang="en-US" sz="2000" b="0" dirty="0" smtClean="0"/>
              <a:t>Ｘ</a:t>
            </a:r>
            <a:r>
              <a:rPr lang="en-US" altLang="ja-JP" sz="2000" b="0" dirty="0" smtClean="0"/>
              <a:t>L</a:t>
            </a:r>
            <a:r>
              <a:rPr lang="ja-JP" altLang="en-US" sz="2000" b="0" dirty="0" smtClean="0"/>
              <a:t>）</a:t>
            </a:r>
            <a:r>
              <a:rPr lang="en-US" altLang="ja-JP" sz="2000" b="0" dirty="0" smtClean="0"/>
              <a:t>Configuration :  36 modules</a:t>
            </a:r>
          </a:p>
          <a:p>
            <a:r>
              <a:rPr lang="en-US" altLang="ja-JP" sz="2000" dirty="0" smtClean="0"/>
              <a:t>PMT: Hamamatsu H8409 (fine mesh) x 72</a:t>
            </a:r>
            <a:endParaRPr lang="en-US" altLang="ja-JP" sz="2000" b="0" dirty="0" smtClean="0"/>
          </a:p>
          <a:p>
            <a:r>
              <a:rPr lang="en-US" altLang="ja-JP" sz="2000" dirty="0" err="1" smtClean="0">
                <a:latin typeface="Symbol" pitchFamily="18" charset="2"/>
              </a:rPr>
              <a:t>s</a:t>
            </a:r>
            <a:r>
              <a:rPr lang="en-US" altLang="ja-JP" sz="2000" baseline="-25000" dirty="0" err="1" smtClean="0"/>
              <a:t>int</a:t>
            </a:r>
            <a:r>
              <a:rPr lang="en-US" altLang="ja-JP" sz="2000" dirty="0" smtClean="0"/>
              <a:t> = 76psec</a:t>
            </a:r>
            <a:endParaRPr lang="en-US" altLang="ja-JP" sz="2000" b="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970585" y="3786554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FF00"/>
                </a:solidFill>
              </a:rPr>
              <a:t>Sep. 11, 2008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角丸四角形 31"/>
          <p:cNvSpPr/>
          <p:nvPr/>
        </p:nvSpPr>
        <p:spPr>
          <a:xfrm>
            <a:off x="304800" y="703385"/>
            <a:ext cx="4384431" cy="160606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8349" y="2637693"/>
            <a:ext cx="3223320" cy="273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ondensate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3033094"/>
            <a:ext cx="4427537" cy="344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Physics Motivation</a:t>
            </a:r>
            <a:endParaRPr kumimoji="1" lang="ja-JP" altLang="en-US" b="1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pic>
        <p:nvPicPr>
          <p:cNvPr id="7" name="Picture 3" descr="vacu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207" y="2778365"/>
            <a:ext cx="1035011" cy="1013889"/>
          </a:xfrm>
          <a:prstGeom prst="rect">
            <a:avLst/>
          </a:prstGeom>
          <a:noFill/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 rot="20646068">
            <a:off x="4479317" y="5372348"/>
            <a:ext cx="9367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Times New Roman" pitchFamily="18" charset="0"/>
              </a:rPr>
              <a:t>QGP</a:t>
            </a:r>
            <a:endParaRPr lang="ja-JP" altLang="en-US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 rot="1134641">
            <a:off x="7836028" y="5659776"/>
            <a:ext cx="1554162" cy="48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ja-JP" sz="2000" b="1" dirty="0" smtClean="0">
                <a:solidFill>
                  <a:srgbClr val="FF0000"/>
                </a:solidFill>
                <a:latin typeface="Times New Roman" pitchFamily="18" charset="0"/>
              </a:rPr>
              <a:t>neutron</a:t>
            </a:r>
          </a:p>
          <a:p>
            <a:pPr algn="ctr">
              <a:lnSpc>
                <a:spcPts val="1500"/>
              </a:lnSpc>
            </a:pPr>
            <a:r>
              <a:rPr lang="en-US" altLang="ja-JP" sz="2000" b="1" dirty="0" smtClean="0">
                <a:solidFill>
                  <a:srgbClr val="FF0000"/>
                </a:solidFill>
                <a:latin typeface="Times New Roman" pitchFamily="18" charset="0"/>
              </a:rPr>
              <a:t>star</a:t>
            </a:r>
            <a:endParaRPr lang="ja-JP" altLang="en-US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1" name="Picture 10" descr="qg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41027" y="3518277"/>
            <a:ext cx="1263520" cy="963962"/>
          </a:xfrm>
          <a:prstGeom prst="rect">
            <a:avLst/>
          </a:prstGeom>
          <a:noFill/>
        </p:spPr>
      </p:pic>
      <p:pic>
        <p:nvPicPr>
          <p:cNvPr id="12" name="Picture 11" descr="dens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25226" y="3261933"/>
            <a:ext cx="1326248" cy="1221915"/>
          </a:xfrm>
          <a:prstGeom prst="rect">
            <a:avLst/>
          </a:prstGeom>
          <a:noFill/>
        </p:spPr>
      </p:pic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5439508" y="4525110"/>
            <a:ext cx="258041" cy="102491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7866182" y="4525108"/>
            <a:ext cx="468925" cy="1132867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4742042" y="3097509"/>
            <a:ext cx="15737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u="sng" dirty="0" smtClean="0">
                <a:solidFill>
                  <a:srgbClr val="0000FF"/>
                </a:solidFill>
              </a:rPr>
              <a:t>SPS, RHIC</a:t>
            </a:r>
            <a:r>
              <a:rPr lang="en-US" altLang="ja-JP" b="1" u="sng" dirty="0">
                <a:solidFill>
                  <a:srgbClr val="0000FF"/>
                </a:solidFill>
              </a:rPr>
              <a:t>, LHC</a:t>
            </a: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6466665" y="2397307"/>
            <a:ext cx="9305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b="1" u="sng" dirty="0" smtClean="0">
                <a:solidFill>
                  <a:srgbClr val="0000FF"/>
                </a:solidFill>
              </a:rPr>
              <a:t>KEK-PS</a:t>
            </a:r>
            <a:endParaRPr lang="en-US" altLang="ja-JP" b="1" u="sng" dirty="0">
              <a:solidFill>
                <a:srgbClr val="0000FF"/>
              </a:solidFill>
            </a:endParaRPr>
          </a:p>
        </p:txBody>
      </p:sp>
      <p:sp>
        <p:nvSpPr>
          <p:cNvPr id="21" name="Line 26"/>
          <p:cNvSpPr>
            <a:spLocks noChangeShapeType="1"/>
          </p:cNvSpPr>
          <p:nvPr/>
        </p:nvSpPr>
        <p:spPr bwMode="auto">
          <a:xfrm flipH="1">
            <a:off x="7010395" y="3692772"/>
            <a:ext cx="45719" cy="98876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5607599" y="6252553"/>
            <a:ext cx="2537875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err="1">
                <a:solidFill>
                  <a:srgbClr val="008000"/>
                </a:solidFill>
              </a:rPr>
              <a:t>W.Weise</a:t>
            </a:r>
            <a:r>
              <a:rPr lang="en-US" altLang="ja-JP" sz="1600" dirty="0">
                <a:solidFill>
                  <a:srgbClr val="008000"/>
                </a:solidFill>
              </a:rPr>
              <a:t> NPA553</a:t>
            </a:r>
            <a:r>
              <a:rPr lang="en-US" altLang="ja-JP" sz="1600" dirty="0" smtClean="0">
                <a:solidFill>
                  <a:srgbClr val="008000"/>
                </a:solidFill>
              </a:rPr>
              <a:t>, 59 </a:t>
            </a:r>
            <a:r>
              <a:rPr lang="en-US" altLang="ja-JP" sz="1600" dirty="0">
                <a:solidFill>
                  <a:srgbClr val="008000"/>
                </a:solidFill>
              </a:rPr>
              <a:t>(1993</a:t>
            </a:r>
            <a:r>
              <a:rPr lang="en-US" altLang="ja-JP" sz="1600" dirty="0" smtClean="0">
                <a:solidFill>
                  <a:srgbClr val="008000"/>
                </a:solidFill>
              </a:rPr>
              <a:t>).</a:t>
            </a:r>
            <a:endParaRPr lang="en-US" altLang="ja-JP" sz="1600" dirty="0">
              <a:solidFill>
                <a:srgbClr val="008000"/>
              </a:solidFill>
            </a:endParaRPr>
          </a:p>
        </p:txBody>
      </p:sp>
      <p:pic>
        <p:nvPicPr>
          <p:cNvPr id="25" name="Picture 84" descr="dense_calc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06865" y="550985"/>
            <a:ext cx="3810000" cy="1634345"/>
          </a:xfrm>
          <a:prstGeom prst="rect">
            <a:avLst/>
          </a:prstGeom>
          <a:noFill/>
        </p:spPr>
      </p:pic>
      <p:sp>
        <p:nvSpPr>
          <p:cNvPr id="24" name="Text Box 64"/>
          <p:cNvSpPr txBox="1">
            <a:spLocks noChangeArrowheads="1"/>
          </p:cNvSpPr>
          <p:nvPr/>
        </p:nvSpPr>
        <p:spPr bwMode="auto">
          <a:xfrm>
            <a:off x="5043959" y="2069063"/>
            <a:ext cx="3696066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400" dirty="0" err="1">
                <a:solidFill>
                  <a:srgbClr val="008000"/>
                </a:solidFill>
              </a:rPr>
              <a:t>T.Yamazaki</a:t>
            </a:r>
            <a:r>
              <a:rPr lang="en-US" altLang="ja-JP" sz="1400" dirty="0">
                <a:solidFill>
                  <a:srgbClr val="008000"/>
                </a:solidFill>
              </a:rPr>
              <a:t>, </a:t>
            </a:r>
            <a:r>
              <a:rPr lang="en-US" altLang="ja-JP" sz="1400" dirty="0" err="1">
                <a:solidFill>
                  <a:srgbClr val="008000"/>
                </a:solidFill>
              </a:rPr>
              <a:t>A.Dote</a:t>
            </a:r>
            <a:r>
              <a:rPr lang="en-US" altLang="ja-JP" sz="1400" dirty="0">
                <a:solidFill>
                  <a:srgbClr val="008000"/>
                </a:solidFill>
              </a:rPr>
              <a:t>, </a:t>
            </a:r>
            <a:r>
              <a:rPr lang="en-US" altLang="ja-JP" sz="1400" dirty="0" err="1">
                <a:solidFill>
                  <a:srgbClr val="008000"/>
                </a:solidFill>
              </a:rPr>
              <a:t>Y.Akiaishi</a:t>
            </a:r>
            <a:r>
              <a:rPr lang="en-US" altLang="ja-JP" sz="1400" dirty="0">
                <a:solidFill>
                  <a:srgbClr val="008000"/>
                </a:solidFill>
              </a:rPr>
              <a:t> PLB587,167(2004).</a:t>
            </a:r>
          </a:p>
        </p:txBody>
      </p:sp>
      <p:sp>
        <p:nvSpPr>
          <p:cNvPr id="39" name="下矢印 38"/>
          <p:cNvSpPr/>
          <p:nvPr/>
        </p:nvSpPr>
        <p:spPr>
          <a:xfrm rot="19685744">
            <a:off x="7798542" y="2301495"/>
            <a:ext cx="345693" cy="948905"/>
          </a:xfrm>
          <a:prstGeom prst="downArrow">
            <a:avLst>
              <a:gd name="adj1" fmla="val 50000"/>
              <a:gd name="adj2" fmla="val 90953"/>
            </a:avLst>
          </a:prstGeom>
          <a:solidFill>
            <a:srgbClr val="FF66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43333" y="5371124"/>
            <a:ext cx="42675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err="1">
                <a:solidFill>
                  <a:srgbClr val="00B050"/>
                </a:solidFill>
                <a:latin typeface="Times New Roman" pitchFamily="18" charset="0"/>
              </a:rPr>
              <a:t>Y.Akaishi</a:t>
            </a:r>
            <a:r>
              <a:rPr lang="en-US" altLang="ja-JP" sz="1600" dirty="0">
                <a:solidFill>
                  <a:srgbClr val="00B050"/>
                </a:solidFill>
                <a:latin typeface="Times New Roman" pitchFamily="18" charset="0"/>
              </a:rPr>
              <a:t> &amp; </a:t>
            </a:r>
            <a:r>
              <a:rPr lang="en-US" altLang="ja-JP" sz="1600" dirty="0" err="1">
                <a:solidFill>
                  <a:srgbClr val="00B050"/>
                </a:solidFill>
                <a:latin typeface="Times New Roman" pitchFamily="18" charset="0"/>
              </a:rPr>
              <a:t>T.Yamazaki</a:t>
            </a:r>
            <a:r>
              <a:rPr lang="en-US" altLang="ja-JP" sz="1600" dirty="0">
                <a:solidFill>
                  <a:srgbClr val="00B050"/>
                </a:solidFill>
                <a:latin typeface="Times New Roman" pitchFamily="18" charset="0"/>
              </a:rPr>
              <a:t>, </a:t>
            </a:r>
            <a:r>
              <a:rPr lang="en-US" altLang="ja-JP" sz="1600" dirty="0" smtClean="0">
                <a:solidFill>
                  <a:srgbClr val="00B050"/>
                </a:solidFill>
                <a:latin typeface="Times New Roman" pitchFamily="18" charset="0"/>
              </a:rPr>
              <a:t>PLB535, 70(2002).</a:t>
            </a:r>
            <a:endParaRPr lang="en-US" altLang="ja-JP" sz="1600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pic>
        <p:nvPicPr>
          <p:cNvPr id="29" name="Picture 1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2637693"/>
            <a:ext cx="1447375" cy="2686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テキスト ボックス 25"/>
          <p:cNvSpPr txBox="1"/>
          <p:nvPr/>
        </p:nvSpPr>
        <p:spPr>
          <a:xfrm>
            <a:off x="351693" y="950310"/>
            <a:ext cx="4243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i="1" dirty="0" smtClean="0"/>
              <a:t>deeply-bound kaonic nuclear states exist? 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8213405" y="2924844"/>
            <a:ext cx="9305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b="1" u="sng" dirty="0" smtClean="0">
                <a:solidFill>
                  <a:srgbClr val="0000FF"/>
                </a:solidFill>
              </a:rPr>
              <a:t>J-PARC?</a:t>
            </a:r>
            <a:endParaRPr lang="en-US" altLang="ja-JP" b="1" u="sng" dirty="0">
              <a:solidFill>
                <a:srgbClr val="0000FF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6899" y="5849817"/>
            <a:ext cx="4631396" cy="95410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chemeClr val="bg1"/>
                </a:solidFill>
              </a:rPr>
              <a:t>we will open new door to </a:t>
            </a:r>
          </a:p>
          <a:p>
            <a:pPr algn="ctr"/>
            <a:r>
              <a:rPr lang="en-US" altLang="ja-JP" sz="2800" b="1" dirty="0" smtClean="0">
                <a:solidFill>
                  <a:schemeClr val="bg1"/>
                </a:solidFill>
              </a:rPr>
              <a:t>the condensed matter physics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DSCN0222.JPG"/>
          <p:cNvPicPr>
            <a:picLocks noChangeAspect="1"/>
          </p:cNvPicPr>
          <p:nvPr/>
        </p:nvPicPr>
        <p:blipFill>
          <a:blip r:embed="rId3" cstate="print"/>
          <a:srcRect t="6150" r="2278"/>
          <a:stretch>
            <a:fillRect/>
          </a:stretch>
        </p:blipFill>
        <p:spPr>
          <a:xfrm>
            <a:off x="0" y="3235569"/>
            <a:ext cx="5029200" cy="3622431"/>
          </a:xfrm>
          <a:prstGeom prst="rect">
            <a:avLst/>
          </a:prstGeom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Kaon Decay Veto</a:t>
            </a:r>
            <a:r>
              <a:rPr kumimoji="1" lang="en-US" altLang="ja-JP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Counter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16523" y="691661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ja-JP" sz="2400" dirty="0" smtClean="0"/>
              <a:t>reduce fake triggers caused by decay of K- beam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400" dirty="0" smtClean="0"/>
              <a:t>requirements for the detector</a:t>
            </a:r>
            <a:endParaRPr kumimoji="1" lang="en-US" altLang="ja-JP" sz="2400" dirty="0" smtClean="0"/>
          </a:p>
          <a:p>
            <a:pPr lvl="2">
              <a:buFont typeface="Arial" pitchFamily="34" charset="0"/>
              <a:buChar char="•"/>
            </a:pPr>
            <a:r>
              <a:rPr kumimoji="1" lang="en-US" altLang="ja-JP" sz="2400" dirty="0" smtClean="0"/>
              <a:t>inside CDC &amp; magnetic field</a:t>
            </a:r>
          </a:p>
          <a:p>
            <a:pPr lvl="2">
              <a:buFont typeface="Arial" pitchFamily="34" charset="0"/>
              <a:buChar char="•"/>
            </a:pPr>
            <a:r>
              <a:rPr kumimoji="1" lang="en-US" altLang="ja-JP" sz="2400" dirty="0" smtClean="0"/>
              <a:t>small and compact</a:t>
            </a:r>
            <a:endParaRPr lang="en-US" altLang="ja-JP" sz="24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7537" y="2321171"/>
            <a:ext cx="7995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0070C0"/>
                </a:solidFill>
              </a:rPr>
              <a:t>plastic </a:t>
            </a:r>
            <a:r>
              <a:rPr lang="en-US" altLang="ja-JP" sz="2400" b="1" dirty="0" err="1" smtClean="0">
                <a:solidFill>
                  <a:srgbClr val="0070C0"/>
                </a:solidFill>
              </a:rPr>
              <a:t>scintillators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 embedded with wavelength shifting (WLS) fibers are in progress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pic>
        <p:nvPicPr>
          <p:cNvPr id="11" name="図 10" descr="DSCN0270.JPG"/>
          <p:cNvPicPr>
            <a:picLocks noChangeAspect="1"/>
          </p:cNvPicPr>
          <p:nvPr/>
        </p:nvPicPr>
        <p:blipFill>
          <a:blip r:embed="rId4" cstate="print"/>
          <a:srcRect l="15038" t="27179" b="24274"/>
          <a:stretch>
            <a:fillRect/>
          </a:stretch>
        </p:blipFill>
        <p:spPr>
          <a:xfrm>
            <a:off x="5134708" y="4759570"/>
            <a:ext cx="4021252" cy="1723290"/>
          </a:xfrm>
          <a:prstGeom prst="rect">
            <a:avLst/>
          </a:prstGeom>
        </p:spPr>
      </p:pic>
      <p:pic>
        <p:nvPicPr>
          <p:cNvPr id="12" name="図 11" descr="DSCN0248.JPG"/>
          <p:cNvPicPr>
            <a:picLocks noChangeAspect="1"/>
          </p:cNvPicPr>
          <p:nvPr/>
        </p:nvPicPr>
        <p:blipFill>
          <a:blip r:embed="rId5" cstate="print"/>
          <a:srcRect l="4783" t="39316" r="20582" b="26838"/>
          <a:stretch>
            <a:fillRect/>
          </a:stretch>
        </p:blipFill>
        <p:spPr>
          <a:xfrm>
            <a:off x="5111262" y="3305907"/>
            <a:ext cx="4032738" cy="13716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0" y="3247292"/>
            <a:ext cx="2604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FF00"/>
                </a:solidFill>
              </a:rPr>
              <a:t>Feb. 5-8, 2008</a:t>
            </a:r>
          </a:p>
          <a:p>
            <a:r>
              <a:rPr lang="en-US" altLang="ja-JP" b="1" dirty="0" smtClean="0">
                <a:solidFill>
                  <a:srgbClr val="FFFF00"/>
                </a:solidFill>
              </a:rPr>
              <a:t>test experiment at</a:t>
            </a:r>
          </a:p>
          <a:p>
            <a:r>
              <a:rPr lang="en-US" altLang="ja-JP" b="1" dirty="0" smtClean="0">
                <a:solidFill>
                  <a:srgbClr val="FFFF00"/>
                </a:solidFill>
              </a:rPr>
              <a:t>LNS, Tohoku Univ., Japan</a:t>
            </a:r>
            <a:endParaRPr lang="ja-JP" alt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10"/>
          <p:cNvSpPr/>
          <p:nvPr/>
        </p:nvSpPr>
        <p:spPr>
          <a:xfrm>
            <a:off x="5143500" y="642938"/>
            <a:ext cx="3929063" cy="42862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800" b="0" dirty="0">
              <a:solidFill>
                <a:schemeClr val="bg1"/>
              </a:solidFill>
            </a:endParaRPr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sp>
        <p:nvSpPr>
          <p:cNvPr id="3" name="角丸四角形 2"/>
          <p:cNvSpPr>
            <a:spLocks noChangeArrowheads="1"/>
          </p:cNvSpPr>
          <p:nvPr/>
        </p:nvSpPr>
        <p:spPr bwMode="auto">
          <a:xfrm>
            <a:off x="5143500" y="642938"/>
            <a:ext cx="3929063" cy="6143625"/>
          </a:xfrm>
          <a:prstGeom prst="roundRect">
            <a:avLst>
              <a:gd name="adj" fmla="val 1477"/>
            </a:avLst>
          </a:prstGeom>
          <a:noFill/>
          <a:ln w="25400" algn="ctr">
            <a:solidFill>
              <a:srgbClr val="2D2DB9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ja-JP" altLang="en-US" sz="800" b="0">
              <a:solidFill>
                <a:schemeClr val="dk1"/>
              </a:solidFill>
              <a:latin typeface="+mn-lt"/>
              <a:ea typeface="+mn-ea"/>
            </a:endParaRPr>
          </a:p>
        </p:txBody>
      </p:sp>
      <p:graphicFrame>
        <p:nvGraphicFramePr>
          <p:cNvPr id="4" name="Group 36"/>
          <p:cNvGraphicFramePr>
            <a:graphicFrameLocks noGrp="1"/>
          </p:cNvGraphicFramePr>
          <p:nvPr/>
        </p:nvGraphicFramePr>
        <p:xfrm>
          <a:off x="5173663" y="4967288"/>
          <a:ext cx="3867150" cy="1676400"/>
        </p:xfrm>
        <a:graphic>
          <a:graphicData uri="http://schemas.openxmlformats.org/drawingml/2006/table">
            <a:tbl>
              <a:tblPr/>
              <a:tblGrid>
                <a:gridCol w="2820987"/>
                <a:gridCol w="1046163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44196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Temperature of the Target Cell</a:t>
                      </a:r>
                      <a:endParaRPr kumimoji="1" lang="en-US" altLang="ja-JP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196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</a:rPr>
                        <a:t>1.25 K</a:t>
                      </a:r>
                      <a:endParaRPr kumimoji="1" lang="en-US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44196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Temperature of the 1K Tank</a:t>
                      </a:r>
                      <a:endParaRPr kumimoji="1" lang="en-US" altLang="ja-JP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196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</a:rPr>
                        <a:t>1.24 K</a:t>
                      </a:r>
                      <a:endParaRPr kumimoji="1" lang="en-US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44196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Pressure in the 1K Tank</a:t>
                      </a:r>
                      <a:endParaRPr kumimoji="1" lang="en-US" altLang="ja-JP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196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</a:rPr>
                        <a:t>1.2 Torr</a:t>
                      </a:r>
                      <a:endParaRPr kumimoji="1" lang="en-US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44196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Liq. </a:t>
                      </a:r>
                      <a:r>
                        <a:rPr kumimoji="1" lang="en-US" altLang="ja-JP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4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He Consumption</a:t>
                      </a:r>
                      <a:endParaRPr kumimoji="1" lang="en-US" altLang="ja-JP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196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</a:rPr>
                        <a:t>45 L/day</a:t>
                      </a:r>
                      <a:endParaRPr kumimoji="1" lang="en-US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44196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Heat Load of the 1K Tank</a:t>
                      </a:r>
                      <a:endParaRPr kumimoji="1" lang="en-US" altLang="ja-JP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196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</a:rPr>
                        <a:t>0.18 W</a:t>
                      </a:r>
                      <a:endParaRPr kumimoji="1" lang="en-US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1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0" y="2871788"/>
            <a:ext cx="330041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63" y="942975"/>
            <a:ext cx="2692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グループ化 23"/>
          <p:cNvGrpSpPr>
            <a:grpSpLocks/>
          </p:cNvGrpSpPr>
          <p:nvPr/>
        </p:nvGrpSpPr>
        <p:grpSpPr bwMode="auto">
          <a:xfrm>
            <a:off x="214313" y="642938"/>
            <a:ext cx="4714875" cy="3716337"/>
            <a:chOff x="214282" y="642918"/>
            <a:chExt cx="4714873" cy="3716409"/>
          </a:xfrm>
        </p:grpSpPr>
        <p:pic>
          <p:nvPicPr>
            <p:cNvPr id="8" name="Picture 91" descr="C:\Public\3HeTarget\photo\DSC00105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4282" y="666730"/>
              <a:ext cx="1857374" cy="2476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図 78" descr="DSC00172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43093" y="642918"/>
              <a:ext cx="2786062" cy="3714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000000">
                  <a:alpha val="39999"/>
                </a:srgbClr>
              </a:outerShdw>
            </a:effectLst>
          </p:spPr>
        </p:pic>
        <p:pic>
          <p:nvPicPr>
            <p:cNvPr id="10" name="Picture 11" descr="C:\Public\3HeTarget\photo\IMG_8808-mod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4282" y="3286156"/>
              <a:ext cx="1857374" cy="1073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000000">
                  <a:alpha val="39999"/>
                </a:srgbClr>
              </a:outerShdw>
            </a:effectLst>
          </p:spPr>
        </p:pic>
      </p:grpSp>
      <p:sp>
        <p:nvSpPr>
          <p:cNvPr id="12" name="テキスト ボックス 11"/>
          <p:cNvSpPr txBox="1"/>
          <p:nvPr/>
        </p:nvSpPr>
        <p:spPr>
          <a:xfrm>
            <a:off x="5214938" y="635244"/>
            <a:ext cx="3857625" cy="396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cs typeface="Arial" charset="0"/>
              </a:rPr>
              <a:t>Cooling test with </a:t>
            </a:r>
            <a:r>
              <a:rPr lang="en-US" altLang="ja-JP" sz="2000" b="1" baseline="30000" dirty="0">
                <a:solidFill>
                  <a:schemeClr val="bg1"/>
                </a:solidFill>
                <a:cs typeface="Arial" charset="0"/>
              </a:rPr>
              <a:t>4</a:t>
            </a:r>
            <a:r>
              <a:rPr lang="en-US" altLang="ja-JP" sz="2000" b="1" dirty="0">
                <a:solidFill>
                  <a:schemeClr val="bg1"/>
                </a:solidFill>
                <a:cs typeface="Arial" charset="0"/>
              </a:rPr>
              <a:t>He gas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4313" y="4429125"/>
            <a:ext cx="4643437" cy="1555750"/>
          </a:xfrm>
          <a:prstGeom prst="rect">
            <a:avLst/>
          </a:prstGeom>
          <a:solidFill>
            <a:srgbClr val="CCECFF"/>
          </a:solidFill>
        </p:spPr>
        <p:txBody>
          <a:bodyPr>
            <a:spAutoFit/>
          </a:bodyPr>
          <a:lstStyle/>
          <a:p>
            <a:r>
              <a:rPr lang="en-US" altLang="ja-JP" b="1" baseline="30000" dirty="0">
                <a:solidFill>
                  <a:srgbClr val="191966"/>
                </a:solidFill>
                <a:cs typeface="Arial" charset="0"/>
              </a:rPr>
              <a:t>3</a:t>
            </a:r>
            <a:r>
              <a:rPr lang="en-US" altLang="ja-JP" b="1" dirty="0">
                <a:solidFill>
                  <a:srgbClr val="191966"/>
                </a:solidFill>
                <a:cs typeface="Arial" charset="0"/>
              </a:rPr>
              <a:t>He liquefied system is completed by the end of </a:t>
            </a:r>
            <a:r>
              <a:rPr lang="en-US" altLang="ja-JP" b="1" dirty="0">
                <a:solidFill>
                  <a:srgbClr val="FF0000"/>
                </a:solidFill>
                <a:cs typeface="Arial" charset="0"/>
              </a:rPr>
              <a:t>this year</a:t>
            </a:r>
          </a:p>
          <a:p>
            <a:endParaRPr lang="en-US" altLang="ja-JP" sz="2400" dirty="0">
              <a:solidFill>
                <a:srgbClr val="191966"/>
              </a:solidFill>
              <a:cs typeface="Arial" charset="0"/>
            </a:endParaRPr>
          </a:p>
          <a:p>
            <a:r>
              <a:rPr lang="en-US" altLang="ja-JP" dirty="0">
                <a:solidFill>
                  <a:srgbClr val="191966"/>
                </a:solidFill>
                <a:cs typeface="Arial" charset="0"/>
              </a:rPr>
              <a:t>The x-ray detection device will be installed in the target </a:t>
            </a:r>
            <a:r>
              <a:rPr lang="en-US" altLang="ja-JP" dirty="0">
                <a:solidFill>
                  <a:srgbClr val="FF0000"/>
                </a:solidFill>
                <a:cs typeface="Arial" charset="0"/>
              </a:rPr>
              <a:t>next year</a:t>
            </a:r>
          </a:p>
        </p:txBody>
      </p:sp>
      <p:sp>
        <p:nvSpPr>
          <p:cNvPr id="14" name="下矢印 13"/>
          <p:cNvSpPr/>
          <p:nvPr/>
        </p:nvSpPr>
        <p:spPr>
          <a:xfrm>
            <a:off x="2428875" y="5000625"/>
            <a:ext cx="285750" cy="357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800" b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-70339" y="6072188"/>
            <a:ext cx="5275385" cy="707886"/>
          </a:xfrm>
          <a:prstGeom prst="rect">
            <a:avLst/>
          </a:prstGeom>
          <a:solidFill>
            <a:srgbClr val="FFFF99">
              <a:alpha val="4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cs typeface="Arial" charset="0"/>
              </a:rPr>
              <a:t>E17 (kaonic </a:t>
            </a:r>
            <a:r>
              <a:rPr lang="en-US" altLang="ja-JP" sz="2000" b="1" baseline="30000" dirty="0" smtClean="0">
                <a:solidFill>
                  <a:srgbClr val="FF0000"/>
                </a:solidFill>
                <a:cs typeface="Arial" charset="0"/>
              </a:rPr>
              <a:t>3</a:t>
            </a:r>
            <a:r>
              <a:rPr lang="en-US" altLang="ja-JP" sz="2000" b="1" dirty="0" smtClean="0">
                <a:solidFill>
                  <a:srgbClr val="FF0000"/>
                </a:solidFill>
                <a:cs typeface="Arial" charset="0"/>
              </a:rPr>
              <a:t>He X-ray) </a:t>
            </a:r>
            <a:r>
              <a:rPr lang="en-US" altLang="ja-JP" sz="2000" b="1" dirty="0">
                <a:solidFill>
                  <a:srgbClr val="FF0000"/>
                </a:solidFill>
                <a:cs typeface="Arial" charset="0"/>
              </a:rPr>
              <a:t>will </a:t>
            </a:r>
            <a:r>
              <a:rPr lang="en-US" altLang="ja-JP" sz="2000" b="1" dirty="0" smtClean="0">
                <a:solidFill>
                  <a:srgbClr val="FF0000"/>
                </a:solidFill>
                <a:cs typeface="Arial" charset="0"/>
              </a:rPr>
              <a:t>be ready </a:t>
            </a:r>
            <a:r>
              <a:rPr lang="en-US" altLang="ja-JP" sz="2000" b="1" dirty="0">
                <a:solidFill>
                  <a:srgbClr val="FF0000"/>
                </a:solidFill>
                <a:cs typeface="Arial" charset="0"/>
              </a:rPr>
              <a:t>in </a:t>
            </a:r>
            <a:r>
              <a:rPr lang="en-US" altLang="ja-JP" sz="2000" b="1" dirty="0" smtClean="0">
                <a:solidFill>
                  <a:srgbClr val="FF0000"/>
                </a:solidFill>
                <a:cs typeface="Arial" charset="0"/>
              </a:rPr>
              <a:t>Apr. </a:t>
            </a:r>
            <a:r>
              <a:rPr lang="en-US" altLang="ja-JP" sz="2000" b="1" dirty="0">
                <a:solidFill>
                  <a:srgbClr val="FF0000"/>
                </a:solidFill>
                <a:cs typeface="Arial" charset="0"/>
              </a:rPr>
              <a:t>2009 </a:t>
            </a:r>
          </a:p>
          <a:p>
            <a:pPr algn="ctr"/>
            <a:r>
              <a:rPr lang="en-US" altLang="ja-JP" sz="2000" b="1" dirty="0">
                <a:solidFill>
                  <a:srgbClr val="0000CC"/>
                </a:solidFill>
                <a:cs typeface="Arial" charset="0"/>
              </a:rPr>
              <a:t>(First </a:t>
            </a:r>
            <a:r>
              <a:rPr lang="en-US" altLang="ja-JP" sz="2000" b="1" dirty="0" smtClean="0">
                <a:solidFill>
                  <a:srgbClr val="0000CC"/>
                </a:solidFill>
                <a:cs typeface="Arial" charset="0"/>
              </a:rPr>
              <a:t>experiment </a:t>
            </a:r>
            <a:r>
              <a:rPr lang="en-US" altLang="ja-JP" sz="2000" b="1" dirty="0">
                <a:solidFill>
                  <a:srgbClr val="0000CC"/>
                </a:solidFill>
                <a:cs typeface="Arial" charset="0"/>
              </a:rPr>
              <a:t>@</a:t>
            </a:r>
            <a:r>
              <a:rPr lang="en-US" altLang="ja-JP" sz="2000" b="1" dirty="0" smtClean="0">
                <a:solidFill>
                  <a:srgbClr val="0000CC"/>
                </a:solidFill>
                <a:cs typeface="Arial" charset="0"/>
              </a:rPr>
              <a:t>J-PARC Hadron-Hall</a:t>
            </a:r>
            <a:r>
              <a:rPr lang="en-US" altLang="ja-JP" sz="2000" b="1" u="sng" dirty="0" smtClean="0">
                <a:solidFill>
                  <a:srgbClr val="0000CC"/>
                </a:solidFill>
                <a:ea typeface="Arial Unicode MS" pitchFamily="50" charset="-128"/>
                <a:cs typeface="Arial" charset="0"/>
              </a:rPr>
              <a:t>)</a:t>
            </a:r>
            <a:endParaRPr lang="en-US" altLang="ja-JP" sz="2000" b="1" dirty="0">
              <a:solidFill>
                <a:srgbClr val="0000CC"/>
              </a:solidFill>
              <a:cs typeface="Arial" charset="0"/>
            </a:endParaRPr>
          </a:p>
        </p:txBody>
      </p:sp>
      <p:sp>
        <p:nvSpPr>
          <p:cNvPr id="17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algn="ctr"/>
            <a:r>
              <a:rPr lang="en-US" altLang="ja-JP" sz="4000" b="1" dirty="0" smtClean="0"/>
              <a:t>Liquid </a:t>
            </a:r>
            <a:r>
              <a:rPr lang="en-US" altLang="ja-JP" sz="4000" b="1" baseline="30000" dirty="0" smtClean="0"/>
              <a:t>3</a:t>
            </a:r>
            <a:r>
              <a:rPr lang="en-US" altLang="ja-JP" sz="4000" b="1" dirty="0" smtClean="0"/>
              <a:t>He Target System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2656" y="471938"/>
            <a:ext cx="7340845" cy="4679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ja-JP" sz="2400" dirty="0" smtClean="0"/>
              <a:t>same </a:t>
            </a:r>
            <a:r>
              <a:rPr lang="en-US" altLang="ja-JP" sz="2400" dirty="0"/>
              <a:t>neutron counter </a:t>
            </a:r>
            <a:r>
              <a:rPr lang="en-US" altLang="ja-JP" sz="2400" dirty="0" smtClean="0"/>
              <a:t>used for KEK-PS </a:t>
            </a:r>
            <a:r>
              <a:rPr lang="en-US" altLang="ja-JP" sz="2400" dirty="0"/>
              <a:t>E549 </a:t>
            </a:r>
            <a:r>
              <a:rPr lang="en-US" altLang="ja-JP" sz="2400" dirty="0" smtClean="0"/>
              <a:t>experiment</a:t>
            </a:r>
            <a:endParaRPr lang="en-US" altLang="ja-JP" sz="2400" dirty="0"/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106125" y="5610762"/>
            <a:ext cx="3922295" cy="1015663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2000" b="0" dirty="0"/>
              <a:t>20x5x150 </a:t>
            </a:r>
            <a:r>
              <a:rPr lang="en-US" altLang="ja-JP" sz="2000" b="0" dirty="0" smtClean="0"/>
              <a:t>cm</a:t>
            </a:r>
            <a:r>
              <a:rPr lang="en-US" altLang="ja-JP" sz="2000" b="0" baseline="30000" dirty="0" smtClean="0"/>
              <a:t>3</a:t>
            </a:r>
            <a:r>
              <a:rPr lang="ja-JP" altLang="en-US" sz="2000" b="0" dirty="0" smtClean="0"/>
              <a:t> </a:t>
            </a:r>
            <a:r>
              <a:rPr lang="en-US" altLang="ja-JP" sz="2000" b="0" dirty="0" smtClean="0"/>
              <a:t>Plastic Scintillator</a:t>
            </a:r>
            <a:r>
              <a:rPr lang="ja-JP" altLang="en-US" sz="2000" b="0" dirty="0"/>
              <a:t>　</a:t>
            </a:r>
            <a:br>
              <a:rPr lang="ja-JP" altLang="en-US" sz="2000" b="0" dirty="0"/>
            </a:br>
            <a:r>
              <a:rPr lang="en-US" altLang="ja-JP" sz="2000" b="0" dirty="0" smtClean="0"/>
              <a:t>Configuration : 16 </a:t>
            </a:r>
            <a:r>
              <a:rPr lang="en-US" altLang="ja-JP" sz="2000" b="0" dirty="0"/>
              <a:t>(</a:t>
            </a:r>
            <a:r>
              <a:rPr lang="en-US" altLang="ja-JP" sz="2000" b="0" dirty="0" smtClean="0"/>
              <a:t>wide) x 7 </a:t>
            </a:r>
            <a:r>
              <a:rPr lang="en-US" altLang="ja-JP" sz="2000" b="0" dirty="0"/>
              <a:t>(depth)</a:t>
            </a:r>
          </a:p>
          <a:p>
            <a:r>
              <a:rPr lang="en-US" altLang="ja-JP" sz="2000" b="0" dirty="0"/>
              <a:t>Surface </a:t>
            </a:r>
            <a:r>
              <a:rPr lang="en-US" altLang="ja-JP" sz="2000" b="0" dirty="0" smtClean="0"/>
              <a:t>area :   3.2m </a:t>
            </a:r>
            <a:r>
              <a:rPr lang="en-US" altLang="ja-JP" sz="2000" b="0" dirty="0"/>
              <a:t>X 1.5m</a:t>
            </a:r>
            <a:r>
              <a:rPr lang="ja-JP" altLang="en-US" sz="2000" b="0" dirty="0"/>
              <a:t>　</a:t>
            </a:r>
          </a:p>
        </p:txBody>
      </p:sp>
      <p:grpSp>
        <p:nvGrpSpPr>
          <p:cNvPr id="19" name="グループ化 18"/>
          <p:cNvGrpSpPr/>
          <p:nvPr/>
        </p:nvGrpSpPr>
        <p:grpSpPr>
          <a:xfrm>
            <a:off x="336654" y="1166335"/>
            <a:ext cx="3344390" cy="4303931"/>
            <a:chOff x="477331" y="1013935"/>
            <a:chExt cx="3344390" cy="4303931"/>
          </a:xfrm>
        </p:grpSpPr>
        <p:grpSp>
          <p:nvGrpSpPr>
            <p:cNvPr id="17" name="グループ化 16"/>
            <p:cNvGrpSpPr/>
            <p:nvPr/>
          </p:nvGrpSpPr>
          <p:grpSpPr>
            <a:xfrm>
              <a:off x="477331" y="1013935"/>
              <a:ext cx="3344390" cy="4303931"/>
              <a:chOff x="149087" y="978766"/>
              <a:chExt cx="3344390" cy="4303931"/>
            </a:xfrm>
          </p:grpSpPr>
          <p:pic>
            <p:nvPicPr>
              <p:cNvPr id="215045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49087" y="978766"/>
                <a:ext cx="3344390" cy="4303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15046" name="Line 6"/>
              <p:cNvSpPr>
                <a:spLocks noChangeShapeType="1"/>
              </p:cNvSpPr>
              <p:nvPr/>
            </p:nvSpPr>
            <p:spPr bwMode="auto">
              <a:xfrm flipV="1">
                <a:off x="589439" y="2403232"/>
                <a:ext cx="2868870" cy="163001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5047" name="Text Box 7"/>
              <p:cNvSpPr txBox="1">
                <a:spLocks noChangeArrowheads="1"/>
              </p:cNvSpPr>
              <p:nvPr/>
            </p:nvSpPr>
            <p:spPr bwMode="auto">
              <a:xfrm rot="-1930338">
                <a:off x="1669671" y="2791217"/>
                <a:ext cx="7683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dirty="0"/>
                  <a:t>3.2 m</a:t>
                </a:r>
              </a:p>
            </p:txBody>
          </p:sp>
          <p:sp>
            <p:nvSpPr>
              <p:cNvPr id="215048" name="Line 8"/>
              <p:cNvSpPr>
                <a:spLocks noChangeShapeType="1"/>
              </p:cNvSpPr>
              <p:nvPr/>
            </p:nvSpPr>
            <p:spPr bwMode="auto">
              <a:xfrm flipV="1">
                <a:off x="1375860" y="2959004"/>
                <a:ext cx="0" cy="58896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5050" name="Text Box 10"/>
              <p:cNvSpPr txBox="1">
                <a:spLocks noChangeArrowheads="1"/>
              </p:cNvSpPr>
              <p:nvPr/>
            </p:nvSpPr>
            <p:spPr bwMode="auto">
              <a:xfrm>
                <a:off x="1369510" y="3641874"/>
                <a:ext cx="7683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/>
                  <a:t>1.5 m</a:t>
                </a:r>
              </a:p>
            </p:txBody>
          </p:sp>
        </p:grpSp>
        <p:sp>
          <p:nvSpPr>
            <p:cNvPr id="215049" name="Line 9"/>
            <p:cNvSpPr>
              <a:spLocks noChangeShapeType="1"/>
            </p:cNvSpPr>
            <p:nvPr/>
          </p:nvSpPr>
          <p:spPr bwMode="auto">
            <a:xfrm flipH="1">
              <a:off x="1688123" y="3677776"/>
              <a:ext cx="4260" cy="7535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3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algn="ctr"/>
            <a:r>
              <a:rPr lang="en-US" altLang="ja-JP" sz="4000" b="1" dirty="0" smtClean="0"/>
              <a:t>Neutron Counter</a:t>
            </a:r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pic>
        <p:nvPicPr>
          <p:cNvPr id="20" name="図 19" descr="DSCN0672.JPG"/>
          <p:cNvPicPr>
            <a:picLocks noChangeAspect="1"/>
          </p:cNvPicPr>
          <p:nvPr/>
        </p:nvPicPr>
        <p:blipFill>
          <a:blip r:embed="rId4" cstate="print"/>
          <a:srcRect l="6734" t="287" r="10960"/>
          <a:stretch>
            <a:fillRect/>
          </a:stretch>
        </p:blipFill>
        <p:spPr>
          <a:xfrm>
            <a:off x="4245336" y="3844983"/>
            <a:ext cx="3316050" cy="3013017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4243757" y="6396335"/>
            <a:ext cx="2629053" cy="461665"/>
          </a:xfrm>
          <a:prstGeom prst="rect">
            <a:avLst/>
          </a:prstGeom>
          <a:solidFill>
            <a:srgbClr val="33CC33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/>
                </a:solidFill>
              </a:rPr>
              <a:t>new support frame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pic>
        <p:nvPicPr>
          <p:cNvPr id="215051" name="Picture 11" descr="DSCF05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8358" y="864341"/>
            <a:ext cx="3695642" cy="27815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5509733" y="869344"/>
            <a:ext cx="2553584" cy="400110"/>
          </a:xfrm>
          <a:prstGeom prst="rect">
            <a:avLst/>
          </a:prstGeom>
          <a:solidFill>
            <a:srgbClr val="0070C0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chemeClr val="bg1"/>
                </a:solidFill>
              </a:rPr>
              <a:t>E549 neutron </a:t>
            </a:r>
            <a:r>
              <a:rPr lang="en-US" altLang="ja-JP" sz="2000" b="1" dirty="0">
                <a:solidFill>
                  <a:schemeClr val="bg1"/>
                </a:solidFill>
              </a:rPr>
              <a:t>counter </a:t>
            </a:r>
            <a:endParaRPr lang="en-US" altLang="ja-JP" sz="2000" b="1" dirty="0" smtClean="0">
              <a:solidFill>
                <a:schemeClr val="bg1"/>
              </a:solidFill>
            </a:endParaRPr>
          </a:p>
        </p:txBody>
      </p:sp>
      <p:sp>
        <p:nvSpPr>
          <p:cNvPr id="21" name="下矢印 20"/>
          <p:cNvSpPr/>
          <p:nvPr/>
        </p:nvSpPr>
        <p:spPr>
          <a:xfrm rot="2934010">
            <a:off x="4141203" y="2220027"/>
            <a:ext cx="862454" cy="1464698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十字形 22"/>
          <p:cNvSpPr/>
          <p:nvPr/>
        </p:nvSpPr>
        <p:spPr>
          <a:xfrm>
            <a:off x="3704492" y="4595445"/>
            <a:ext cx="504091" cy="504091"/>
          </a:xfrm>
          <a:prstGeom prst="plus">
            <a:avLst>
              <a:gd name="adj" fmla="val 35734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 rot="19240220">
            <a:off x="3857829" y="2673585"/>
            <a:ext cx="1424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rearrange</a:t>
            </a:r>
            <a:endParaRPr kumimoji="1" lang="ja-JP" altLang="en-US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925" y="695815"/>
            <a:ext cx="8655050" cy="1766032"/>
          </a:xfrm>
        </p:spPr>
        <p:txBody>
          <a:bodyPr/>
          <a:lstStyle/>
          <a:p>
            <a:pPr lvl="1"/>
            <a:r>
              <a:rPr lang="en-US" altLang="ja-JP" dirty="0" smtClean="0"/>
              <a:t>Design </a:t>
            </a:r>
            <a:r>
              <a:rPr lang="en-US" altLang="ja-JP" dirty="0"/>
              <a:t>of the spectrometer is almost completed</a:t>
            </a:r>
          </a:p>
          <a:p>
            <a:pPr lvl="1"/>
            <a:r>
              <a:rPr lang="en-US" altLang="ja-JP" dirty="0"/>
              <a:t>Commissioning  of the detector is under the way 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will be ready by Jan. 2009</a:t>
            </a:r>
            <a:endParaRPr lang="en-US" altLang="ja-JP" dirty="0"/>
          </a:p>
        </p:txBody>
      </p:sp>
      <p:pic>
        <p:nvPicPr>
          <p:cNvPr id="328710" name="Picture 6"/>
          <p:cNvPicPr>
            <a:picLocks noChangeAspect="1" noChangeArrowheads="1"/>
          </p:cNvPicPr>
          <p:nvPr/>
        </p:nvPicPr>
        <p:blipFill>
          <a:blip r:embed="rId3"/>
          <a:srcRect r="22260"/>
          <a:stretch>
            <a:fillRect/>
          </a:stretch>
        </p:blipFill>
        <p:spPr bwMode="auto">
          <a:xfrm>
            <a:off x="163390" y="2280750"/>
            <a:ext cx="3963025" cy="370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8713" name="Picture 9"/>
          <p:cNvPicPr>
            <a:picLocks noChangeAspect="1" noChangeArrowheads="1"/>
          </p:cNvPicPr>
          <p:nvPr/>
        </p:nvPicPr>
        <p:blipFill>
          <a:blip r:embed="rId4"/>
          <a:srcRect l="9062" t="10979" r="9512"/>
          <a:stretch>
            <a:fillRect/>
          </a:stretch>
        </p:blipFill>
        <p:spPr bwMode="auto">
          <a:xfrm>
            <a:off x="4214684" y="2282703"/>
            <a:ext cx="4795722" cy="369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algn="ctr"/>
            <a:r>
              <a:rPr lang="en-US" altLang="ja-JP" sz="4000" b="1" dirty="0" smtClean="0"/>
              <a:t>Beam Line Spectrometer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346" y="520336"/>
            <a:ext cx="8229600" cy="1624989"/>
          </a:xfrm>
        </p:spPr>
        <p:txBody>
          <a:bodyPr/>
          <a:lstStyle/>
          <a:p>
            <a:pPr>
              <a:buFont typeface="Wingdings" pitchFamily="2" charset="2"/>
              <a:buChar char="l"/>
            </a:pPr>
            <a:r>
              <a:rPr lang="en-US" altLang="ja-JP" dirty="0"/>
              <a:t>J-PARC E15 experiment</a:t>
            </a:r>
          </a:p>
          <a:p>
            <a:pPr lvl="1"/>
            <a:r>
              <a:rPr lang="en-US" altLang="ja-JP" dirty="0"/>
              <a:t>Search for </a:t>
            </a:r>
            <a:r>
              <a:rPr lang="en-US" altLang="ja-JP" dirty="0" smtClean="0"/>
              <a:t>the simplest deeply-bound </a:t>
            </a:r>
            <a:r>
              <a:rPr lang="en-US" altLang="ja-JP" dirty="0"/>
              <a:t>kaonic nuclear state, </a:t>
            </a:r>
            <a:r>
              <a:rPr lang="en-US" altLang="ja-JP" dirty="0" smtClean="0"/>
              <a:t>K</a:t>
            </a:r>
            <a:r>
              <a:rPr lang="en-US" altLang="ja-JP" baseline="30000" dirty="0" smtClean="0"/>
              <a:t>-</a:t>
            </a:r>
            <a:r>
              <a:rPr lang="en-US" altLang="ja-JP" dirty="0" smtClean="0"/>
              <a:t>pp, by in-flight </a:t>
            </a:r>
            <a:r>
              <a:rPr lang="en-US" altLang="ja-JP" baseline="30000" dirty="0"/>
              <a:t>3</a:t>
            </a:r>
            <a:r>
              <a:rPr lang="en-US" altLang="ja-JP" dirty="0"/>
              <a:t>He(K-,n) </a:t>
            </a:r>
            <a:r>
              <a:rPr lang="en-US" altLang="ja-JP" dirty="0" smtClean="0"/>
              <a:t>reaction</a:t>
            </a:r>
          </a:p>
          <a:p>
            <a:endParaRPr lang="en-US" altLang="ja-JP" dirty="0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Summary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66347" y="2313967"/>
            <a:ext cx="8229600" cy="1624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l"/>
            </a:pPr>
            <a:r>
              <a:rPr lang="en-US" altLang="ja-JP" sz="3200" dirty="0" smtClean="0"/>
              <a:t>Detector construction is in progress </a:t>
            </a:r>
            <a:endParaRPr kumimoji="1" lang="en-US" altLang="ja-JP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ja-JP" sz="2800" dirty="0" smtClean="0"/>
              <a:t>Solenoid Magnet, CDC, CDH, </a:t>
            </a:r>
            <a:r>
              <a:rPr lang="en-US" altLang="ja-JP" sz="2800" baseline="30000" dirty="0" smtClean="0"/>
              <a:t>3</a:t>
            </a:r>
            <a:r>
              <a:rPr lang="en-US" altLang="ja-JP" sz="2800" dirty="0" smtClean="0"/>
              <a:t>He Target, </a:t>
            </a:r>
          </a:p>
          <a:p>
            <a:pPr marL="742950" lvl="1" indent="-285750">
              <a:spcBef>
                <a:spcPct val="20000"/>
              </a:spcBef>
            </a:pPr>
            <a:r>
              <a:rPr lang="en-US" altLang="ja-JP" sz="2800" dirty="0" smtClean="0"/>
              <a:t>   and other detectors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graphicFrame>
        <p:nvGraphicFramePr>
          <p:cNvPr id="11" name="表 10"/>
          <p:cNvGraphicFramePr>
            <a:graphicFrameLocks noGrp="1"/>
          </p:cNvGraphicFramePr>
          <p:nvPr/>
        </p:nvGraphicFramePr>
        <p:xfrm>
          <a:off x="117232" y="4292595"/>
          <a:ext cx="88392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1778"/>
                <a:gridCol w="6357422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Time</a:t>
                      </a:r>
                      <a:r>
                        <a:rPr kumimoji="1" lang="en-US" altLang="ja-JP" sz="2400" baseline="0" dirty="0" smtClean="0"/>
                        <a:t> table</a:t>
                      </a:r>
                      <a:endParaRPr kumimoji="1" lang="ja-JP" alt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Jan. 2009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Start beam tune at K1.8BR beam line</a:t>
                      </a:r>
                    </a:p>
                    <a:p>
                      <a:r>
                        <a:rPr kumimoji="1" lang="en-US" altLang="ja-JP" sz="2400" dirty="0" smtClean="0"/>
                        <a:t>(J-PARC</a:t>
                      </a:r>
                      <a:r>
                        <a:rPr kumimoji="1" lang="en-US" altLang="ja-JP" sz="2400" baseline="0" dirty="0" smtClean="0"/>
                        <a:t> 50GeV PS first beam!</a:t>
                      </a:r>
                      <a:r>
                        <a:rPr kumimoji="1" lang="en-US" altLang="ja-JP" sz="2400" dirty="0" smtClean="0"/>
                        <a:t>)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Apr. 2009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able</a:t>
                      </a:r>
                      <a:r>
                        <a:rPr kumimoji="1" lang="en-US" altLang="ja-JP" sz="2400" baseline="0" dirty="0" smtClean="0"/>
                        <a:t> to start E17 (Kaonic </a:t>
                      </a:r>
                      <a:r>
                        <a:rPr kumimoji="1" lang="en-US" altLang="ja-JP" sz="2400" baseline="30000" dirty="0" smtClean="0"/>
                        <a:t>3</a:t>
                      </a:r>
                      <a:r>
                        <a:rPr kumimoji="1" lang="en-US" altLang="ja-JP" sz="2400" baseline="0" dirty="0" smtClean="0"/>
                        <a:t>He X-ray spectroscopy)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Sep. 2009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able to start E15 (Kaonic Nuclei)</a:t>
                      </a:r>
                      <a:endParaRPr kumimoji="1" lang="ja-JP" alt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43345" y="2574488"/>
            <a:ext cx="8229600" cy="1143000"/>
          </a:xfrm>
        </p:spPr>
        <p:txBody>
          <a:bodyPr>
            <a:noAutofit/>
          </a:bodyPr>
          <a:lstStyle/>
          <a:p>
            <a:r>
              <a:rPr kumimoji="1" lang="en-US" altLang="ja-JP" sz="11500" b="1" dirty="0" smtClean="0"/>
              <a:t>backup</a:t>
            </a:r>
            <a:endParaRPr kumimoji="1" lang="ja-JP" altLang="en-US" sz="11500" b="1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3" name="Rectangle 3"/>
          <p:cNvSpPr>
            <a:spLocks noChangeArrowheads="1"/>
          </p:cNvSpPr>
          <p:nvPr/>
        </p:nvSpPr>
        <p:spPr bwMode="auto">
          <a:xfrm>
            <a:off x="250825" y="1835150"/>
            <a:ext cx="25193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0175" name="Line 15"/>
          <p:cNvSpPr>
            <a:spLocks noChangeShapeType="1"/>
          </p:cNvSpPr>
          <p:nvPr/>
        </p:nvSpPr>
        <p:spPr bwMode="auto">
          <a:xfrm>
            <a:off x="5588000" y="5059363"/>
            <a:ext cx="576263" cy="0"/>
          </a:xfrm>
          <a:prstGeom prst="line">
            <a:avLst/>
          </a:prstGeom>
          <a:noFill/>
          <a:ln w="5715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20176" name="Line 16"/>
          <p:cNvSpPr>
            <a:spLocks noChangeShapeType="1"/>
          </p:cNvSpPr>
          <p:nvPr/>
        </p:nvSpPr>
        <p:spPr bwMode="auto">
          <a:xfrm flipH="1">
            <a:off x="3787775" y="5562600"/>
            <a:ext cx="360363" cy="0"/>
          </a:xfrm>
          <a:prstGeom prst="line">
            <a:avLst/>
          </a:prstGeom>
          <a:noFill/>
          <a:ln w="5715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20177" name="Line 17"/>
          <p:cNvSpPr>
            <a:spLocks noChangeShapeType="1"/>
          </p:cNvSpPr>
          <p:nvPr/>
        </p:nvSpPr>
        <p:spPr bwMode="auto">
          <a:xfrm flipH="1">
            <a:off x="4148138" y="5562600"/>
            <a:ext cx="0" cy="287338"/>
          </a:xfrm>
          <a:prstGeom prst="line">
            <a:avLst/>
          </a:prstGeom>
          <a:noFill/>
          <a:ln w="5715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grpSp>
        <p:nvGrpSpPr>
          <p:cNvPr id="5" name="Group 112"/>
          <p:cNvGrpSpPr>
            <a:grpSpLocks/>
          </p:cNvGrpSpPr>
          <p:nvPr/>
        </p:nvGrpSpPr>
        <p:grpSpPr bwMode="auto">
          <a:xfrm>
            <a:off x="280988" y="3432178"/>
            <a:ext cx="8448672" cy="2878139"/>
            <a:chOff x="177" y="2162"/>
            <a:chExt cx="5322" cy="1813"/>
          </a:xfrm>
        </p:grpSpPr>
        <p:sp>
          <p:nvSpPr>
            <p:cNvPr id="220178" name="Rectangle 18"/>
            <p:cNvSpPr>
              <a:spLocks noChangeArrowheads="1"/>
            </p:cNvSpPr>
            <p:nvPr/>
          </p:nvSpPr>
          <p:spPr bwMode="auto">
            <a:xfrm>
              <a:off x="1957" y="2556"/>
              <a:ext cx="2132" cy="136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1788" y="2844"/>
              <a:ext cx="795" cy="725"/>
              <a:chOff x="1746" y="1117"/>
              <a:chExt cx="795" cy="725"/>
            </a:xfrm>
          </p:grpSpPr>
          <p:sp>
            <p:nvSpPr>
              <p:cNvPr id="220182" name="AutoShape 22"/>
              <p:cNvSpPr>
                <a:spLocks noChangeArrowheads="1"/>
              </p:cNvSpPr>
              <p:nvPr/>
            </p:nvSpPr>
            <p:spPr bwMode="auto">
              <a:xfrm>
                <a:off x="1791" y="1434"/>
                <a:ext cx="680" cy="408"/>
              </a:xfrm>
              <a:prstGeom prst="rightArrow">
                <a:avLst>
                  <a:gd name="adj1" fmla="val 50000"/>
                  <a:gd name="adj2" fmla="val 41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20183" name="Text Box 23"/>
              <p:cNvSpPr txBox="1">
                <a:spLocks noChangeArrowheads="1"/>
              </p:cNvSpPr>
              <p:nvPr/>
            </p:nvSpPr>
            <p:spPr bwMode="auto">
              <a:xfrm>
                <a:off x="1746" y="1117"/>
                <a:ext cx="79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2400" b="0" dirty="0">
                    <a:latin typeface="Tahoma" pitchFamily="34" charset="0"/>
                  </a:rPr>
                  <a:t>reaction</a:t>
                </a:r>
              </a:p>
            </p:txBody>
          </p:sp>
        </p:grpSp>
        <p:sp>
          <p:nvSpPr>
            <p:cNvPr id="220185" name="Line 25"/>
            <p:cNvSpPr>
              <a:spLocks noChangeShapeType="1"/>
            </p:cNvSpPr>
            <p:nvPr/>
          </p:nvSpPr>
          <p:spPr bwMode="auto">
            <a:xfrm>
              <a:off x="401" y="3281"/>
              <a:ext cx="363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0187" name="Text Box 27"/>
            <p:cNvSpPr txBox="1">
              <a:spLocks noChangeArrowheads="1"/>
            </p:cNvSpPr>
            <p:nvPr/>
          </p:nvSpPr>
          <p:spPr bwMode="auto">
            <a:xfrm>
              <a:off x="219" y="2763"/>
              <a:ext cx="32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200" b="0">
                  <a:solidFill>
                    <a:schemeClr val="folHlink"/>
                  </a:solidFill>
                  <a:latin typeface="Tahoma" pitchFamily="34" charset="0"/>
                </a:rPr>
                <a:t>K</a:t>
              </a:r>
              <a:r>
                <a:rPr lang="en-US" altLang="ja-JP" sz="3200" b="0" baseline="30000">
                  <a:solidFill>
                    <a:schemeClr val="folHlink"/>
                  </a:solidFill>
                  <a:latin typeface="Tahoma" pitchFamily="34" charset="0"/>
                </a:rPr>
                <a:t>-</a:t>
              </a:r>
            </a:p>
          </p:txBody>
        </p:sp>
        <p:sp>
          <p:nvSpPr>
            <p:cNvPr id="220192" name="Text Box 32"/>
            <p:cNvSpPr txBox="1">
              <a:spLocks noChangeArrowheads="1"/>
            </p:cNvSpPr>
            <p:nvPr/>
          </p:nvSpPr>
          <p:spPr bwMode="auto">
            <a:xfrm>
              <a:off x="974" y="2583"/>
              <a:ext cx="51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200" b="0" baseline="30000">
                  <a:latin typeface="Tahoma" pitchFamily="34" charset="0"/>
                </a:rPr>
                <a:t>3</a:t>
              </a:r>
              <a:r>
                <a:rPr lang="en-US" altLang="ja-JP" sz="3200" b="0">
                  <a:latin typeface="Tahoma" pitchFamily="34" charset="0"/>
                </a:rPr>
                <a:t>He</a:t>
              </a:r>
            </a:p>
          </p:txBody>
        </p:sp>
        <p:sp>
          <p:nvSpPr>
            <p:cNvPr id="220222" name="Line 62"/>
            <p:cNvSpPr>
              <a:spLocks noChangeShapeType="1"/>
            </p:cNvSpPr>
            <p:nvPr/>
          </p:nvSpPr>
          <p:spPr bwMode="auto">
            <a:xfrm flipV="1">
              <a:off x="5141" y="3465"/>
              <a:ext cx="273" cy="1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0223" name="Text Box 63"/>
            <p:cNvSpPr txBox="1">
              <a:spLocks noChangeArrowheads="1"/>
            </p:cNvSpPr>
            <p:nvPr/>
          </p:nvSpPr>
          <p:spPr bwMode="auto">
            <a:xfrm>
              <a:off x="4502" y="3597"/>
              <a:ext cx="99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200" b="0" dirty="0">
                  <a:solidFill>
                    <a:schemeClr val="hlink"/>
                  </a:solidFill>
                  <a:latin typeface="Tahoma" pitchFamily="34" charset="0"/>
                </a:rPr>
                <a:t>neutron</a:t>
              </a:r>
            </a:p>
          </p:txBody>
        </p:sp>
        <p:sp>
          <p:nvSpPr>
            <p:cNvPr id="220226" name="Text Box 66"/>
            <p:cNvSpPr txBox="1">
              <a:spLocks noChangeArrowheads="1"/>
            </p:cNvSpPr>
            <p:nvPr/>
          </p:nvSpPr>
          <p:spPr bwMode="auto">
            <a:xfrm>
              <a:off x="2945" y="2528"/>
              <a:ext cx="142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200" b="0" dirty="0">
                  <a:solidFill>
                    <a:srgbClr val="FF0000"/>
                  </a:solidFill>
                  <a:latin typeface="Tahoma" pitchFamily="34" charset="0"/>
                </a:rPr>
                <a:t>p </a:t>
              </a:r>
              <a:r>
                <a:rPr lang="en-US" altLang="ja-JP" sz="2800" b="0" dirty="0">
                  <a:solidFill>
                    <a:srgbClr val="FF0000"/>
                  </a:solidFill>
                  <a:latin typeface="Tahoma" pitchFamily="34" charset="0"/>
                </a:rPr>
                <a:t>(spectator)</a:t>
              </a:r>
            </a:p>
          </p:txBody>
        </p:sp>
        <p:sp>
          <p:nvSpPr>
            <p:cNvPr id="220227" name="Line 67"/>
            <p:cNvSpPr>
              <a:spLocks noChangeShapeType="1"/>
            </p:cNvSpPr>
            <p:nvPr/>
          </p:nvSpPr>
          <p:spPr bwMode="auto">
            <a:xfrm flipH="1" flipV="1">
              <a:off x="3593" y="3519"/>
              <a:ext cx="207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0228" name="Oval 68"/>
            <p:cNvSpPr>
              <a:spLocks noChangeArrowheads="1"/>
            </p:cNvSpPr>
            <p:nvPr/>
          </p:nvSpPr>
          <p:spPr bwMode="auto">
            <a:xfrm>
              <a:off x="3820" y="3293"/>
              <a:ext cx="408" cy="40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0229" name="Text Box 69"/>
            <p:cNvSpPr txBox="1">
              <a:spLocks noChangeArrowheads="1"/>
            </p:cNvSpPr>
            <p:nvPr/>
          </p:nvSpPr>
          <p:spPr bwMode="auto">
            <a:xfrm>
              <a:off x="3719" y="3571"/>
              <a:ext cx="31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600" b="0">
                  <a:solidFill>
                    <a:srgbClr val="FF0000"/>
                  </a:solidFill>
                  <a:latin typeface="Symbol" pitchFamily="18" charset="2"/>
                </a:rPr>
                <a:t>L</a:t>
              </a:r>
            </a:p>
          </p:txBody>
        </p:sp>
        <p:sp>
          <p:nvSpPr>
            <p:cNvPr id="220245" name="Text Box 85"/>
            <p:cNvSpPr txBox="1">
              <a:spLocks noChangeArrowheads="1"/>
            </p:cNvSpPr>
            <p:nvPr/>
          </p:nvSpPr>
          <p:spPr bwMode="auto">
            <a:xfrm>
              <a:off x="4607" y="3008"/>
              <a:ext cx="8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b="0">
                  <a:latin typeface="Tahoma" pitchFamily="34" charset="0"/>
                </a:rPr>
                <a:t>@ 1GeV/c K-</a:t>
              </a:r>
            </a:p>
          </p:txBody>
        </p:sp>
        <p:sp>
          <p:nvSpPr>
            <p:cNvPr id="220250" name="Rectangle 90"/>
            <p:cNvSpPr>
              <a:spLocks noChangeArrowheads="1"/>
            </p:cNvSpPr>
            <p:nvPr/>
          </p:nvSpPr>
          <p:spPr bwMode="auto">
            <a:xfrm>
              <a:off x="4603" y="2792"/>
              <a:ext cx="847" cy="231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b="0" dirty="0">
                  <a:solidFill>
                    <a:schemeClr val="bg1"/>
                  </a:solidFill>
                  <a:latin typeface="Tahoma" pitchFamily="34" charset="0"/>
                </a:rPr>
                <a:t>~ 1.5GeV/c</a:t>
              </a:r>
            </a:p>
          </p:txBody>
        </p:sp>
        <p:sp>
          <p:nvSpPr>
            <p:cNvPr id="220259" name="Oval 99"/>
            <p:cNvSpPr>
              <a:spLocks noChangeArrowheads="1"/>
            </p:cNvSpPr>
            <p:nvPr/>
          </p:nvSpPr>
          <p:spPr bwMode="auto">
            <a:xfrm>
              <a:off x="177" y="3188"/>
              <a:ext cx="182" cy="182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7" name="Group 100"/>
            <p:cNvGrpSpPr>
              <a:grpSpLocks/>
            </p:cNvGrpSpPr>
            <p:nvPr/>
          </p:nvGrpSpPr>
          <p:grpSpPr bwMode="auto">
            <a:xfrm rot="5400000">
              <a:off x="884" y="3016"/>
              <a:ext cx="709" cy="619"/>
              <a:chOff x="2354" y="3527"/>
              <a:chExt cx="709" cy="619"/>
            </a:xfrm>
          </p:grpSpPr>
          <p:sp>
            <p:nvSpPr>
              <p:cNvPr id="220261" name="Oval 101"/>
              <p:cNvSpPr>
                <a:spLocks noChangeArrowheads="1"/>
              </p:cNvSpPr>
              <p:nvPr/>
            </p:nvSpPr>
            <p:spPr bwMode="auto">
              <a:xfrm>
                <a:off x="2354" y="3721"/>
                <a:ext cx="409" cy="409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FF99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20262" name="Oval 102"/>
              <p:cNvSpPr>
                <a:spLocks noChangeArrowheads="1"/>
              </p:cNvSpPr>
              <p:nvPr/>
            </p:nvSpPr>
            <p:spPr bwMode="auto">
              <a:xfrm>
                <a:off x="2502" y="3527"/>
                <a:ext cx="408" cy="408"/>
              </a:xfrm>
              <a:prstGeom prst="ellipse">
                <a:avLst/>
              </a:prstGeom>
              <a:gradFill rotWithShape="1">
                <a:gsLst>
                  <a:gs pos="0">
                    <a:srgbClr val="00B050"/>
                  </a:gs>
                  <a:gs pos="100000">
                    <a:srgbClr val="00CC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20263" name="Oval 103"/>
              <p:cNvSpPr>
                <a:spLocks noChangeArrowheads="1"/>
              </p:cNvSpPr>
              <p:nvPr/>
            </p:nvSpPr>
            <p:spPr bwMode="auto">
              <a:xfrm>
                <a:off x="2654" y="3737"/>
                <a:ext cx="409" cy="409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FF99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20269" name="Oval 109"/>
            <p:cNvSpPr>
              <a:spLocks noChangeArrowheads="1"/>
            </p:cNvSpPr>
            <p:nvPr/>
          </p:nvSpPr>
          <p:spPr bwMode="auto">
            <a:xfrm rot="5400000">
              <a:off x="3824" y="2842"/>
              <a:ext cx="409" cy="409"/>
            </a:xfrm>
            <a:prstGeom prst="ellipse">
              <a:avLst/>
            </a:prstGeom>
            <a:gradFill rotWithShape="1">
              <a:gsLst>
                <a:gs pos="0">
                  <a:srgbClr val="FF99FF"/>
                </a:gs>
                <a:gs pos="100000">
                  <a:srgbClr val="FF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0270" name="Oval 110"/>
            <p:cNvSpPr>
              <a:spLocks noChangeArrowheads="1"/>
            </p:cNvSpPr>
            <p:nvPr/>
          </p:nvSpPr>
          <p:spPr bwMode="auto">
            <a:xfrm>
              <a:off x="4703" y="3258"/>
              <a:ext cx="408" cy="408"/>
            </a:xfrm>
            <a:prstGeom prst="ellipse">
              <a:avLst/>
            </a:prstGeom>
            <a:gradFill rotWithShape="1">
              <a:gsLst>
                <a:gs pos="0">
                  <a:srgbClr val="00B050"/>
                </a:gs>
                <a:gs pos="100000">
                  <a:srgbClr val="00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0180" name="Rectangle 20"/>
            <p:cNvSpPr>
              <a:spLocks noChangeArrowheads="1"/>
            </p:cNvSpPr>
            <p:nvPr/>
          </p:nvSpPr>
          <p:spPr bwMode="auto">
            <a:xfrm>
              <a:off x="349" y="2162"/>
              <a:ext cx="290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</a:pPr>
              <a:r>
                <a:rPr lang="ja-JP" altLang="en-US" sz="2800" b="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　</a:t>
              </a:r>
              <a:r>
                <a:rPr lang="en-US" altLang="ja-JP" sz="2800" b="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Two nucleon absorption</a:t>
              </a:r>
              <a:r>
                <a:rPr lang="ja-JP" altLang="en-US" sz="2800" b="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　</a:t>
              </a:r>
            </a:p>
          </p:txBody>
        </p:sp>
      </p:grpSp>
      <p:sp>
        <p:nvSpPr>
          <p:cNvPr id="54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algn="ctr"/>
            <a:r>
              <a:rPr lang="en-US" altLang="ja-JP" sz="4000" b="1" dirty="0" smtClean="0"/>
              <a:t>“K-pp” and “Two Nucleon Absorption”</a:t>
            </a:r>
          </a:p>
        </p:txBody>
      </p:sp>
      <p:sp>
        <p:nvSpPr>
          <p:cNvPr id="55" name="Text Box 82"/>
          <p:cNvSpPr txBox="1">
            <a:spLocks noChangeArrowheads="1"/>
          </p:cNvSpPr>
          <p:nvPr/>
        </p:nvSpPr>
        <p:spPr bwMode="auto">
          <a:xfrm>
            <a:off x="1036882" y="6382725"/>
            <a:ext cx="6842642" cy="461665"/>
          </a:xfrm>
          <a:prstGeom prst="rect">
            <a:avLst/>
          </a:prstGeom>
          <a:solidFill>
            <a:srgbClr val="0070C0"/>
          </a:solidFill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chemeClr val="bg1"/>
                </a:solidFill>
              </a:rPr>
              <a:t>“</a:t>
            </a:r>
            <a:r>
              <a:rPr lang="en-US" altLang="ja-JP" sz="2400" b="1" dirty="0">
                <a:solidFill>
                  <a:schemeClr val="bg1"/>
                </a:solidFill>
              </a:rPr>
              <a:t>two nucleon absorption 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process” can </a:t>
            </a:r>
            <a:r>
              <a:rPr lang="en-US" altLang="ja-JP" sz="2400" b="1" dirty="0">
                <a:solidFill>
                  <a:schemeClr val="bg1"/>
                </a:solidFill>
              </a:rPr>
              <a:t>be identified!</a:t>
            </a:r>
          </a:p>
        </p:txBody>
      </p:sp>
      <p:grpSp>
        <p:nvGrpSpPr>
          <p:cNvPr id="72" name="グループ化 71"/>
          <p:cNvGrpSpPr/>
          <p:nvPr/>
        </p:nvGrpSpPr>
        <p:grpSpPr>
          <a:xfrm>
            <a:off x="4079175" y="4063830"/>
            <a:ext cx="3086513" cy="2231462"/>
            <a:chOff x="5326917" y="3470031"/>
            <a:chExt cx="3086513" cy="2231462"/>
          </a:xfrm>
        </p:grpSpPr>
        <p:sp>
          <p:nvSpPr>
            <p:cNvPr id="73" name="正方形/長方形 72"/>
            <p:cNvSpPr/>
            <p:nvPr/>
          </p:nvSpPr>
          <p:spPr>
            <a:xfrm>
              <a:off x="5334000" y="3470031"/>
              <a:ext cx="2836985" cy="2231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4" name="グループ化 73"/>
            <p:cNvGrpSpPr/>
            <p:nvPr/>
          </p:nvGrpSpPr>
          <p:grpSpPr>
            <a:xfrm>
              <a:off x="5326917" y="3481020"/>
              <a:ext cx="2593975" cy="2212975"/>
              <a:chOff x="250825" y="4219575"/>
              <a:chExt cx="2593975" cy="2212975"/>
            </a:xfrm>
          </p:grpSpPr>
          <p:sp>
            <p:nvSpPr>
              <p:cNvPr id="76" name="Oval 25"/>
              <p:cNvSpPr>
                <a:spLocks noChangeArrowheads="1"/>
              </p:cNvSpPr>
              <p:nvPr/>
            </p:nvSpPr>
            <p:spPr bwMode="auto">
              <a:xfrm>
                <a:off x="1187450" y="4727575"/>
                <a:ext cx="647700" cy="647700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7" name="Line 28"/>
              <p:cNvSpPr>
                <a:spLocks noChangeShapeType="1"/>
              </p:cNvSpPr>
              <p:nvPr/>
            </p:nvSpPr>
            <p:spPr bwMode="auto">
              <a:xfrm flipH="1">
                <a:off x="1187450" y="5303838"/>
                <a:ext cx="215900" cy="215900"/>
              </a:xfrm>
              <a:prstGeom prst="line">
                <a:avLst/>
              </a:prstGeom>
              <a:noFill/>
              <a:ln w="5715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8" name="Text Box 29"/>
              <p:cNvSpPr txBox="1">
                <a:spLocks noChangeArrowheads="1"/>
              </p:cNvSpPr>
              <p:nvPr/>
            </p:nvSpPr>
            <p:spPr bwMode="auto">
              <a:xfrm>
                <a:off x="1042988" y="4230688"/>
                <a:ext cx="498475" cy="641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3600" b="0">
                    <a:solidFill>
                      <a:srgbClr val="FF0000"/>
                    </a:solidFill>
                    <a:latin typeface="Symbol" pitchFamily="18" charset="2"/>
                  </a:rPr>
                  <a:t>L</a:t>
                </a:r>
              </a:p>
            </p:txBody>
          </p:sp>
          <p:sp>
            <p:nvSpPr>
              <p:cNvPr id="79" name="Text Box 30"/>
              <p:cNvSpPr txBox="1">
                <a:spLocks noChangeArrowheads="1"/>
              </p:cNvSpPr>
              <p:nvPr/>
            </p:nvSpPr>
            <p:spPr bwMode="auto">
              <a:xfrm>
                <a:off x="2339975" y="4219575"/>
                <a:ext cx="409575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3200" b="0">
                    <a:solidFill>
                      <a:srgbClr val="FF33CC"/>
                    </a:solidFill>
                    <a:latin typeface="Tahoma" pitchFamily="34" charset="0"/>
                  </a:rPr>
                  <a:t>p</a:t>
                </a:r>
              </a:p>
            </p:txBody>
          </p:sp>
          <p:sp>
            <p:nvSpPr>
              <p:cNvPr id="80" name="Oval 32"/>
              <p:cNvSpPr>
                <a:spLocks noChangeArrowheads="1"/>
              </p:cNvSpPr>
              <p:nvPr/>
            </p:nvSpPr>
            <p:spPr bwMode="auto">
              <a:xfrm>
                <a:off x="539750" y="5375275"/>
                <a:ext cx="288925" cy="288925"/>
              </a:xfrm>
              <a:prstGeom prst="ellipse">
                <a:avLst/>
              </a:prstGeom>
              <a:gradFill rotWithShape="1">
                <a:gsLst>
                  <a:gs pos="0">
                    <a:srgbClr val="339966"/>
                  </a:gs>
                  <a:gs pos="100000">
                    <a:srgbClr val="339966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1" name="Line 33"/>
              <p:cNvSpPr>
                <a:spLocks noChangeShapeType="1"/>
              </p:cNvSpPr>
              <p:nvPr/>
            </p:nvSpPr>
            <p:spPr bwMode="auto">
              <a:xfrm flipH="1">
                <a:off x="827088" y="5519738"/>
                <a:ext cx="360362" cy="0"/>
              </a:xfrm>
              <a:prstGeom prst="line">
                <a:avLst/>
              </a:prstGeom>
              <a:noFill/>
              <a:ln w="5715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2" name="Line 34"/>
              <p:cNvSpPr>
                <a:spLocks noChangeShapeType="1"/>
              </p:cNvSpPr>
              <p:nvPr/>
            </p:nvSpPr>
            <p:spPr bwMode="auto">
              <a:xfrm flipH="1">
                <a:off x="1187450" y="5519738"/>
                <a:ext cx="0" cy="287337"/>
              </a:xfrm>
              <a:prstGeom prst="line">
                <a:avLst/>
              </a:prstGeom>
              <a:noFill/>
              <a:ln w="5715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3" name="Text Box 35"/>
              <p:cNvSpPr txBox="1">
                <a:spLocks noChangeArrowheads="1"/>
              </p:cNvSpPr>
              <p:nvPr/>
            </p:nvSpPr>
            <p:spPr bwMode="auto">
              <a:xfrm>
                <a:off x="466725" y="5730875"/>
                <a:ext cx="409575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3200" b="0">
                    <a:solidFill>
                      <a:srgbClr val="FF33CC"/>
                    </a:solidFill>
                    <a:latin typeface="Tahoma" pitchFamily="34" charset="0"/>
                  </a:rPr>
                  <a:t>p</a:t>
                </a:r>
              </a:p>
            </p:txBody>
          </p:sp>
          <p:sp>
            <p:nvSpPr>
              <p:cNvPr id="84" name="Text Box 36"/>
              <p:cNvSpPr txBox="1">
                <a:spLocks noChangeArrowheads="1"/>
              </p:cNvSpPr>
              <p:nvPr/>
            </p:nvSpPr>
            <p:spPr bwMode="auto">
              <a:xfrm>
                <a:off x="250825" y="4943475"/>
                <a:ext cx="504825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3200" b="0">
                    <a:solidFill>
                      <a:srgbClr val="33CC33"/>
                    </a:solidFill>
                    <a:latin typeface="Symbol" pitchFamily="18" charset="2"/>
                  </a:rPr>
                  <a:t>p</a:t>
                </a:r>
                <a:r>
                  <a:rPr lang="en-US" altLang="ja-JP" sz="3200" b="0" baseline="30000">
                    <a:solidFill>
                      <a:srgbClr val="33CC33"/>
                    </a:solidFill>
                    <a:latin typeface="Tahoma" pitchFamily="34" charset="0"/>
                  </a:rPr>
                  <a:t>-</a:t>
                </a:r>
              </a:p>
            </p:txBody>
          </p:sp>
          <p:sp>
            <p:nvSpPr>
              <p:cNvPr id="85" name="Oval 63"/>
              <p:cNvSpPr>
                <a:spLocks noChangeArrowheads="1"/>
              </p:cNvSpPr>
              <p:nvPr/>
            </p:nvSpPr>
            <p:spPr bwMode="auto">
              <a:xfrm>
                <a:off x="2195513" y="4732338"/>
                <a:ext cx="649287" cy="649287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FF99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6" name="Oval 64"/>
              <p:cNvSpPr>
                <a:spLocks noChangeArrowheads="1"/>
              </p:cNvSpPr>
              <p:nvPr/>
            </p:nvSpPr>
            <p:spPr bwMode="auto">
              <a:xfrm>
                <a:off x="839788" y="5783263"/>
                <a:ext cx="649287" cy="649287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FF99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75" name="Rectangle 89"/>
            <p:cNvSpPr>
              <a:spLocks noChangeArrowheads="1"/>
            </p:cNvSpPr>
            <p:nvPr/>
          </p:nvSpPr>
          <p:spPr bwMode="auto">
            <a:xfrm>
              <a:off x="6672248" y="4726232"/>
              <a:ext cx="1741182" cy="369332"/>
            </a:xfrm>
            <a:prstGeom prst="rect">
              <a:avLst/>
            </a:prstGeom>
            <a:solidFill>
              <a:srgbClr val="00B05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b="0" dirty="0" smtClean="0">
                  <a:solidFill>
                    <a:schemeClr val="bg1"/>
                  </a:solidFill>
                  <a:latin typeface="Tahoma" pitchFamily="34" charset="0"/>
                </a:rPr>
                <a:t>almost stopped</a:t>
              </a:r>
              <a:endParaRPr lang="en-US" altLang="ja-JP" b="0" dirty="0">
                <a:solidFill>
                  <a:schemeClr val="bg1"/>
                </a:solidFill>
                <a:latin typeface="Tahoma" pitchFamily="34" charset="0"/>
              </a:endParaRPr>
            </a:p>
          </p:txBody>
        </p:sp>
      </p:grpSp>
      <p:grpSp>
        <p:nvGrpSpPr>
          <p:cNvPr id="2" name="Group 111"/>
          <p:cNvGrpSpPr>
            <a:grpSpLocks/>
          </p:cNvGrpSpPr>
          <p:nvPr/>
        </p:nvGrpSpPr>
        <p:grpSpPr bwMode="auto">
          <a:xfrm>
            <a:off x="277813" y="625551"/>
            <a:ext cx="8593137" cy="2727328"/>
            <a:chOff x="175" y="561"/>
            <a:chExt cx="5413" cy="1718"/>
          </a:xfrm>
        </p:grpSpPr>
        <p:sp>
          <p:nvSpPr>
            <p:cNvPr id="220164" name="Line 4"/>
            <p:cNvSpPr>
              <a:spLocks noChangeShapeType="1"/>
            </p:cNvSpPr>
            <p:nvPr/>
          </p:nvSpPr>
          <p:spPr bwMode="auto">
            <a:xfrm>
              <a:off x="384" y="1716"/>
              <a:ext cx="363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0166" name="Text Box 6"/>
            <p:cNvSpPr txBox="1">
              <a:spLocks noChangeArrowheads="1"/>
            </p:cNvSpPr>
            <p:nvPr/>
          </p:nvSpPr>
          <p:spPr bwMode="auto">
            <a:xfrm>
              <a:off x="202" y="1198"/>
              <a:ext cx="32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200" b="0">
                  <a:solidFill>
                    <a:schemeClr val="folHlink"/>
                  </a:solidFill>
                  <a:latin typeface="Tahoma" pitchFamily="34" charset="0"/>
                </a:rPr>
                <a:t>K</a:t>
              </a:r>
              <a:r>
                <a:rPr lang="en-US" altLang="ja-JP" sz="3200" b="0" baseline="30000">
                  <a:solidFill>
                    <a:schemeClr val="folHlink"/>
                  </a:solidFill>
                  <a:latin typeface="Tahoma" pitchFamily="34" charset="0"/>
                </a:rPr>
                <a:t>-</a:t>
              </a:r>
            </a:p>
          </p:txBody>
        </p:sp>
        <p:sp>
          <p:nvSpPr>
            <p:cNvPr id="220171" name="Text Box 11"/>
            <p:cNvSpPr txBox="1">
              <a:spLocks noChangeArrowheads="1"/>
            </p:cNvSpPr>
            <p:nvPr/>
          </p:nvSpPr>
          <p:spPr bwMode="auto">
            <a:xfrm>
              <a:off x="957" y="1018"/>
              <a:ext cx="51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200" b="0" baseline="30000">
                  <a:latin typeface="Tahoma" pitchFamily="34" charset="0"/>
                </a:rPr>
                <a:t>3</a:t>
              </a:r>
              <a:r>
                <a:rPr lang="en-US" altLang="ja-JP" sz="3200" b="0">
                  <a:latin typeface="Tahoma" pitchFamily="34" charset="0"/>
                </a:rPr>
                <a:t>He</a:t>
              </a: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787" y="1218"/>
              <a:ext cx="795" cy="725"/>
              <a:chOff x="1746" y="1117"/>
              <a:chExt cx="795" cy="725"/>
            </a:xfrm>
          </p:grpSpPr>
          <p:sp>
            <p:nvSpPr>
              <p:cNvPr id="220173" name="AutoShape 13"/>
              <p:cNvSpPr>
                <a:spLocks noChangeArrowheads="1"/>
              </p:cNvSpPr>
              <p:nvPr/>
            </p:nvSpPr>
            <p:spPr bwMode="auto">
              <a:xfrm>
                <a:off x="1791" y="1434"/>
                <a:ext cx="680" cy="408"/>
              </a:xfrm>
              <a:prstGeom prst="rightArrow">
                <a:avLst>
                  <a:gd name="adj1" fmla="val 50000"/>
                  <a:gd name="adj2" fmla="val 41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20174" name="Text Box 14"/>
              <p:cNvSpPr txBox="1">
                <a:spLocks noChangeArrowheads="1"/>
              </p:cNvSpPr>
              <p:nvPr/>
            </p:nvSpPr>
            <p:spPr bwMode="auto">
              <a:xfrm>
                <a:off x="1746" y="1117"/>
                <a:ext cx="79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2400" b="0">
                    <a:latin typeface="Tahoma" pitchFamily="34" charset="0"/>
                  </a:rPr>
                  <a:t>reaction</a:t>
                </a:r>
              </a:p>
            </p:txBody>
          </p:sp>
        </p:grpSp>
        <p:sp>
          <p:nvSpPr>
            <p:cNvPr id="220196" name="Line 36"/>
            <p:cNvSpPr>
              <a:spLocks noChangeShapeType="1"/>
            </p:cNvSpPr>
            <p:nvPr/>
          </p:nvSpPr>
          <p:spPr bwMode="auto">
            <a:xfrm flipV="1">
              <a:off x="5131" y="1432"/>
              <a:ext cx="273" cy="1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0200" name="Text Box 40"/>
            <p:cNvSpPr txBox="1">
              <a:spLocks noChangeArrowheads="1"/>
            </p:cNvSpPr>
            <p:nvPr/>
          </p:nvSpPr>
          <p:spPr bwMode="auto">
            <a:xfrm>
              <a:off x="3094" y="1079"/>
              <a:ext cx="769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200" b="0">
                  <a:solidFill>
                    <a:schemeClr val="tx2"/>
                  </a:solidFill>
                  <a:latin typeface="Tahoma" pitchFamily="34" charset="0"/>
                </a:rPr>
                <a:t>K</a:t>
              </a:r>
              <a:r>
                <a:rPr lang="en-US" altLang="ja-JP" sz="3200" b="0" baseline="30000">
                  <a:solidFill>
                    <a:schemeClr val="tx2"/>
                  </a:solidFill>
                  <a:latin typeface="Tahoma" pitchFamily="34" charset="0"/>
                </a:rPr>
                <a:t>-</a:t>
              </a:r>
              <a:r>
                <a:rPr lang="en-US" altLang="ja-JP" sz="3200" b="0">
                  <a:solidFill>
                    <a:schemeClr val="tx2"/>
                  </a:solidFill>
                  <a:latin typeface="Tahoma" pitchFamily="34" charset="0"/>
                </a:rPr>
                <a:t>pp</a:t>
              </a:r>
            </a:p>
            <a:p>
              <a:r>
                <a:rPr lang="en-US" altLang="ja-JP" sz="2800" b="0">
                  <a:solidFill>
                    <a:schemeClr val="tx2"/>
                  </a:solidFill>
                  <a:latin typeface="Tahoma" pitchFamily="34" charset="0"/>
                </a:rPr>
                <a:t>cluster</a:t>
              </a:r>
            </a:p>
          </p:txBody>
        </p:sp>
        <p:sp>
          <p:nvSpPr>
            <p:cNvPr id="220205" name="Line 45"/>
            <p:cNvSpPr>
              <a:spLocks noChangeShapeType="1"/>
            </p:cNvSpPr>
            <p:nvPr/>
          </p:nvSpPr>
          <p:spPr bwMode="auto">
            <a:xfrm flipH="1" flipV="1">
              <a:off x="3768" y="1758"/>
              <a:ext cx="194" cy="1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0246" name="Text Box 86"/>
            <p:cNvSpPr txBox="1">
              <a:spLocks noChangeArrowheads="1"/>
            </p:cNvSpPr>
            <p:nvPr/>
          </p:nvSpPr>
          <p:spPr bwMode="auto">
            <a:xfrm>
              <a:off x="4499" y="1913"/>
              <a:ext cx="1089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b="0" dirty="0">
                  <a:latin typeface="Tahoma" pitchFamily="34" charset="0"/>
                </a:rPr>
                <a:t>@ 1GeV/c K- and</a:t>
              </a:r>
              <a:br>
                <a:rPr lang="en-US" altLang="ja-JP" sz="1600" b="0" dirty="0">
                  <a:latin typeface="Tahoma" pitchFamily="34" charset="0"/>
                </a:rPr>
              </a:br>
              <a:r>
                <a:rPr lang="en-US" altLang="ja-JP" sz="1600" b="0" dirty="0">
                  <a:latin typeface="Tahoma" pitchFamily="34" charset="0"/>
                </a:rPr>
                <a:t>B.E. = 100 MeV</a:t>
              </a:r>
            </a:p>
          </p:txBody>
        </p:sp>
        <p:sp>
          <p:nvSpPr>
            <p:cNvPr id="220249" name="Rectangle 89"/>
            <p:cNvSpPr>
              <a:spLocks noChangeArrowheads="1"/>
            </p:cNvSpPr>
            <p:nvPr/>
          </p:nvSpPr>
          <p:spPr bwMode="auto">
            <a:xfrm>
              <a:off x="4578" y="1707"/>
              <a:ext cx="892" cy="231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b="0" dirty="0">
                  <a:solidFill>
                    <a:schemeClr val="bg1"/>
                  </a:solidFill>
                  <a:latin typeface="Tahoma" pitchFamily="34" charset="0"/>
                </a:rPr>
                <a:t>~ 1.3 GeV/c</a:t>
              </a:r>
            </a:p>
          </p:txBody>
        </p:sp>
        <p:grpSp>
          <p:nvGrpSpPr>
            <p:cNvPr id="4" name="Group 96"/>
            <p:cNvGrpSpPr>
              <a:grpSpLocks/>
            </p:cNvGrpSpPr>
            <p:nvPr/>
          </p:nvGrpSpPr>
          <p:grpSpPr bwMode="auto">
            <a:xfrm rot="5400000">
              <a:off x="918" y="1454"/>
              <a:ext cx="709" cy="619"/>
              <a:chOff x="2354" y="3527"/>
              <a:chExt cx="709" cy="619"/>
            </a:xfrm>
          </p:grpSpPr>
          <p:sp>
            <p:nvSpPr>
              <p:cNvPr id="220253" name="Oval 93"/>
              <p:cNvSpPr>
                <a:spLocks noChangeArrowheads="1"/>
              </p:cNvSpPr>
              <p:nvPr/>
            </p:nvSpPr>
            <p:spPr bwMode="auto">
              <a:xfrm>
                <a:off x="2354" y="3721"/>
                <a:ext cx="409" cy="409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FF99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20254" name="Oval 94"/>
              <p:cNvSpPr>
                <a:spLocks noChangeArrowheads="1"/>
              </p:cNvSpPr>
              <p:nvPr/>
            </p:nvSpPr>
            <p:spPr bwMode="auto">
              <a:xfrm>
                <a:off x="2502" y="3527"/>
                <a:ext cx="408" cy="408"/>
              </a:xfrm>
              <a:prstGeom prst="ellipse">
                <a:avLst/>
              </a:prstGeom>
              <a:gradFill rotWithShape="1">
                <a:gsLst>
                  <a:gs pos="0">
                    <a:srgbClr val="00B050"/>
                  </a:gs>
                  <a:gs pos="100000">
                    <a:srgbClr val="00CC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20255" name="Oval 95"/>
              <p:cNvSpPr>
                <a:spLocks noChangeArrowheads="1"/>
              </p:cNvSpPr>
              <p:nvPr/>
            </p:nvSpPr>
            <p:spPr bwMode="auto">
              <a:xfrm>
                <a:off x="2654" y="3737"/>
                <a:ext cx="409" cy="409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FF99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20257" name="Oval 97"/>
            <p:cNvSpPr>
              <a:spLocks noChangeArrowheads="1"/>
            </p:cNvSpPr>
            <p:nvPr/>
          </p:nvSpPr>
          <p:spPr bwMode="auto">
            <a:xfrm>
              <a:off x="175" y="1615"/>
              <a:ext cx="182" cy="182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0264" name="Oval 104"/>
            <p:cNvSpPr>
              <a:spLocks noChangeArrowheads="1"/>
            </p:cNvSpPr>
            <p:nvPr/>
          </p:nvSpPr>
          <p:spPr bwMode="auto">
            <a:xfrm rot="5400000">
              <a:off x="3904" y="1336"/>
              <a:ext cx="409" cy="409"/>
            </a:xfrm>
            <a:prstGeom prst="ellipse">
              <a:avLst/>
            </a:prstGeom>
            <a:gradFill rotWithShape="1">
              <a:gsLst>
                <a:gs pos="0">
                  <a:srgbClr val="FF99FF"/>
                </a:gs>
                <a:gs pos="100000">
                  <a:srgbClr val="FF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0265" name="Oval 105"/>
            <p:cNvSpPr>
              <a:spLocks noChangeArrowheads="1"/>
            </p:cNvSpPr>
            <p:nvPr/>
          </p:nvSpPr>
          <p:spPr bwMode="auto">
            <a:xfrm rot="5400000">
              <a:off x="4026" y="1651"/>
              <a:ext cx="182" cy="182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0266" name="Oval 106"/>
            <p:cNvSpPr>
              <a:spLocks noChangeArrowheads="1"/>
            </p:cNvSpPr>
            <p:nvPr/>
          </p:nvSpPr>
          <p:spPr bwMode="auto">
            <a:xfrm rot="5400000">
              <a:off x="3895" y="1759"/>
              <a:ext cx="409" cy="409"/>
            </a:xfrm>
            <a:prstGeom prst="ellipse">
              <a:avLst/>
            </a:prstGeom>
            <a:gradFill rotWithShape="1">
              <a:gsLst>
                <a:gs pos="0">
                  <a:srgbClr val="FF99FF"/>
                </a:gs>
                <a:gs pos="100000">
                  <a:srgbClr val="FF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0268" name="Oval 108"/>
            <p:cNvSpPr>
              <a:spLocks noChangeArrowheads="1"/>
            </p:cNvSpPr>
            <p:nvPr/>
          </p:nvSpPr>
          <p:spPr bwMode="auto">
            <a:xfrm>
              <a:off x="4696" y="1242"/>
              <a:ext cx="408" cy="408"/>
            </a:xfrm>
            <a:prstGeom prst="ellipse">
              <a:avLst/>
            </a:prstGeom>
            <a:gradFill rotWithShape="1">
              <a:gsLst>
                <a:gs pos="0">
                  <a:srgbClr val="00B050"/>
                </a:gs>
                <a:gs pos="100000">
                  <a:srgbClr val="00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0179" name="Rectangle 19"/>
            <p:cNvSpPr>
              <a:spLocks noChangeArrowheads="1"/>
            </p:cNvSpPr>
            <p:nvPr/>
          </p:nvSpPr>
          <p:spPr bwMode="auto">
            <a:xfrm>
              <a:off x="345" y="561"/>
              <a:ext cx="281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</a:pPr>
              <a:r>
                <a:rPr lang="ja-JP" altLang="en-US" sz="2800" b="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　</a:t>
              </a:r>
              <a:r>
                <a:rPr lang="en-US" altLang="ja-JP" sz="2800" b="0" baseline="30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3</a:t>
              </a:r>
              <a:r>
                <a:rPr lang="en-US" altLang="ja-JP" sz="2800" b="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He(K-,n) K</a:t>
              </a:r>
              <a:r>
                <a:rPr lang="en-US" altLang="ja-JP" sz="2800" b="0" baseline="30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</a:t>
              </a:r>
              <a:r>
                <a:rPr lang="en-US" altLang="ja-JP" sz="2800" b="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pp formation</a:t>
              </a:r>
            </a:p>
          </p:txBody>
        </p:sp>
        <p:sp>
          <p:nvSpPr>
            <p:cNvPr id="220197" name="Text Box 37"/>
            <p:cNvSpPr txBox="1">
              <a:spLocks noChangeArrowheads="1"/>
            </p:cNvSpPr>
            <p:nvPr/>
          </p:nvSpPr>
          <p:spPr bwMode="auto">
            <a:xfrm>
              <a:off x="4472" y="878"/>
              <a:ext cx="99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200" b="0" dirty="0">
                  <a:solidFill>
                    <a:schemeClr val="hlink"/>
                  </a:solidFill>
                  <a:latin typeface="Tahoma" pitchFamily="34" charset="0"/>
                </a:rPr>
                <a:t>neutron</a:t>
              </a:r>
            </a:p>
          </p:txBody>
        </p:sp>
      </p:grpSp>
      <p:grpSp>
        <p:nvGrpSpPr>
          <p:cNvPr id="56" name="グループ化 55"/>
          <p:cNvGrpSpPr/>
          <p:nvPr/>
        </p:nvGrpSpPr>
        <p:grpSpPr>
          <a:xfrm>
            <a:off x="4074077" y="1146092"/>
            <a:ext cx="3078529" cy="2368795"/>
            <a:chOff x="2536825" y="1265359"/>
            <a:chExt cx="3078529" cy="2368795"/>
          </a:xfrm>
        </p:grpSpPr>
        <p:sp>
          <p:nvSpPr>
            <p:cNvPr id="57" name="正方形/長方形 56"/>
            <p:cNvSpPr/>
            <p:nvPr/>
          </p:nvSpPr>
          <p:spPr>
            <a:xfrm>
              <a:off x="2590800" y="1266092"/>
              <a:ext cx="3024554" cy="2368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8" name="グループ化 4"/>
            <p:cNvGrpSpPr/>
            <p:nvPr/>
          </p:nvGrpSpPr>
          <p:grpSpPr>
            <a:xfrm>
              <a:off x="2536825" y="1265359"/>
              <a:ext cx="2952750" cy="2212975"/>
              <a:chOff x="250825" y="4219575"/>
              <a:chExt cx="2952750" cy="2212975"/>
            </a:xfrm>
          </p:grpSpPr>
          <p:sp>
            <p:nvSpPr>
              <p:cNvPr id="60" name="Oval 25"/>
              <p:cNvSpPr>
                <a:spLocks noChangeArrowheads="1"/>
              </p:cNvSpPr>
              <p:nvPr/>
            </p:nvSpPr>
            <p:spPr bwMode="auto">
              <a:xfrm>
                <a:off x="1187450" y="4727575"/>
                <a:ext cx="647700" cy="647700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1" name="Line 27"/>
              <p:cNvSpPr>
                <a:spLocks noChangeShapeType="1"/>
              </p:cNvSpPr>
              <p:nvPr/>
            </p:nvSpPr>
            <p:spPr bwMode="auto">
              <a:xfrm>
                <a:off x="2627313" y="5016500"/>
                <a:ext cx="576262" cy="0"/>
              </a:xfrm>
              <a:prstGeom prst="line">
                <a:avLst/>
              </a:prstGeom>
              <a:noFill/>
              <a:ln w="5715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 flipH="1">
                <a:off x="1187450" y="5303838"/>
                <a:ext cx="215900" cy="215900"/>
              </a:xfrm>
              <a:prstGeom prst="line">
                <a:avLst/>
              </a:prstGeom>
              <a:noFill/>
              <a:ln w="5715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3" name="Text Box 29"/>
              <p:cNvSpPr txBox="1">
                <a:spLocks noChangeArrowheads="1"/>
              </p:cNvSpPr>
              <p:nvPr/>
            </p:nvSpPr>
            <p:spPr bwMode="auto">
              <a:xfrm>
                <a:off x="1042988" y="4230688"/>
                <a:ext cx="498475" cy="641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3600" b="0">
                    <a:solidFill>
                      <a:srgbClr val="FF0000"/>
                    </a:solidFill>
                    <a:latin typeface="Symbol" pitchFamily="18" charset="2"/>
                  </a:rPr>
                  <a:t>L</a:t>
                </a:r>
              </a:p>
            </p:txBody>
          </p:sp>
          <p:sp>
            <p:nvSpPr>
              <p:cNvPr id="64" name="Text Box 30"/>
              <p:cNvSpPr txBox="1">
                <a:spLocks noChangeArrowheads="1"/>
              </p:cNvSpPr>
              <p:nvPr/>
            </p:nvSpPr>
            <p:spPr bwMode="auto">
              <a:xfrm>
                <a:off x="2339975" y="4219575"/>
                <a:ext cx="409575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3200" b="0">
                    <a:solidFill>
                      <a:srgbClr val="FF33CC"/>
                    </a:solidFill>
                    <a:latin typeface="Tahoma" pitchFamily="34" charset="0"/>
                  </a:rPr>
                  <a:t>p</a:t>
                </a:r>
              </a:p>
            </p:txBody>
          </p:sp>
          <p:sp>
            <p:nvSpPr>
              <p:cNvPr id="65" name="Oval 32"/>
              <p:cNvSpPr>
                <a:spLocks noChangeArrowheads="1"/>
              </p:cNvSpPr>
              <p:nvPr/>
            </p:nvSpPr>
            <p:spPr bwMode="auto">
              <a:xfrm>
                <a:off x="539750" y="5375275"/>
                <a:ext cx="288925" cy="288925"/>
              </a:xfrm>
              <a:prstGeom prst="ellipse">
                <a:avLst/>
              </a:prstGeom>
              <a:gradFill rotWithShape="1">
                <a:gsLst>
                  <a:gs pos="0">
                    <a:srgbClr val="339966"/>
                  </a:gs>
                  <a:gs pos="100000">
                    <a:srgbClr val="339966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6" name="Line 33"/>
              <p:cNvSpPr>
                <a:spLocks noChangeShapeType="1"/>
              </p:cNvSpPr>
              <p:nvPr/>
            </p:nvSpPr>
            <p:spPr bwMode="auto">
              <a:xfrm flipH="1">
                <a:off x="827088" y="5519738"/>
                <a:ext cx="360362" cy="0"/>
              </a:xfrm>
              <a:prstGeom prst="line">
                <a:avLst/>
              </a:prstGeom>
              <a:noFill/>
              <a:ln w="5715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7" name="Line 34"/>
              <p:cNvSpPr>
                <a:spLocks noChangeShapeType="1"/>
              </p:cNvSpPr>
              <p:nvPr/>
            </p:nvSpPr>
            <p:spPr bwMode="auto">
              <a:xfrm flipH="1">
                <a:off x="1187450" y="5519738"/>
                <a:ext cx="0" cy="287337"/>
              </a:xfrm>
              <a:prstGeom prst="line">
                <a:avLst/>
              </a:prstGeom>
              <a:noFill/>
              <a:ln w="5715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8" name="Text Box 35"/>
              <p:cNvSpPr txBox="1">
                <a:spLocks noChangeArrowheads="1"/>
              </p:cNvSpPr>
              <p:nvPr/>
            </p:nvSpPr>
            <p:spPr bwMode="auto">
              <a:xfrm>
                <a:off x="466725" y="5730875"/>
                <a:ext cx="409575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3200" b="0">
                    <a:solidFill>
                      <a:srgbClr val="FF33CC"/>
                    </a:solidFill>
                    <a:latin typeface="Tahoma" pitchFamily="34" charset="0"/>
                  </a:rPr>
                  <a:t>p</a:t>
                </a:r>
              </a:p>
            </p:txBody>
          </p:sp>
          <p:sp>
            <p:nvSpPr>
              <p:cNvPr id="69" name="Text Box 36"/>
              <p:cNvSpPr txBox="1">
                <a:spLocks noChangeArrowheads="1"/>
              </p:cNvSpPr>
              <p:nvPr/>
            </p:nvSpPr>
            <p:spPr bwMode="auto">
              <a:xfrm>
                <a:off x="250825" y="4943475"/>
                <a:ext cx="504825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3200" b="0">
                    <a:solidFill>
                      <a:srgbClr val="33CC33"/>
                    </a:solidFill>
                    <a:latin typeface="Symbol" pitchFamily="18" charset="2"/>
                  </a:rPr>
                  <a:t>p</a:t>
                </a:r>
                <a:r>
                  <a:rPr lang="en-US" altLang="ja-JP" sz="3200" b="0" baseline="30000">
                    <a:solidFill>
                      <a:srgbClr val="33CC33"/>
                    </a:solidFill>
                    <a:latin typeface="Tahoma" pitchFamily="34" charset="0"/>
                  </a:rPr>
                  <a:t>-</a:t>
                </a:r>
              </a:p>
            </p:txBody>
          </p:sp>
          <p:sp>
            <p:nvSpPr>
              <p:cNvPr id="70" name="Oval 63"/>
              <p:cNvSpPr>
                <a:spLocks noChangeArrowheads="1"/>
              </p:cNvSpPr>
              <p:nvPr/>
            </p:nvSpPr>
            <p:spPr bwMode="auto">
              <a:xfrm>
                <a:off x="2195513" y="4732338"/>
                <a:ext cx="649287" cy="649287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FF99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1" name="Oval 64"/>
              <p:cNvSpPr>
                <a:spLocks noChangeArrowheads="1"/>
              </p:cNvSpPr>
              <p:nvPr/>
            </p:nvSpPr>
            <p:spPr bwMode="auto">
              <a:xfrm>
                <a:off x="839788" y="5783263"/>
                <a:ext cx="649287" cy="649287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FF99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59" name="Rectangle 89"/>
            <p:cNvSpPr>
              <a:spLocks noChangeArrowheads="1"/>
            </p:cNvSpPr>
            <p:nvPr/>
          </p:nvSpPr>
          <p:spPr bwMode="auto">
            <a:xfrm>
              <a:off x="4067175" y="2522294"/>
              <a:ext cx="1508746" cy="369332"/>
            </a:xfrm>
            <a:prstGeom prst="rect">
              <a:avLst/>
            </a:prstGeom>
            <a:solidFill>
              <a:srgbClr val="00B05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b="0" dirty="0">
                  <a:solidFill>
                    <a:schemeClr val="bg1"/>
                  </a:solidFill>
                  <a:latin typeface="Tahoma" pitchFamily="34" charset="0"/>
                </a:rPr>
                <a:t>~ </a:t>
              </a:r>
              <a:r>
                <a:rPr lang="en-US" altLang="ja-JP" b="0" dirty="0" smtClean="0">
                  <a:solidFill>
                    <a:schemeClr val="bg1"/>
                  </a:solidFill>
                  <a:latin typeface="Tahoma" pitchFamily="34" charset="0"/>
                </a:rPr>
                <a:t>500 </a:t>
              </a:r>
              <a:r>
                <a:rPr lang="en-US" altLang="ja-JP" dirty="0">
                  <a:solidFill>
                    <a:schemeClr val="bg1"/>
                  </a:solidFill>
                  <a:latin typeface="Tahoma" pitchFamily="34" charset="0"/>
                </a:rPr>
                <a:t>M</a:t>
              </a:r>
              <a:r>
                <a:rPr lang="en-US" altLang="ja-JP" b="0" dirty="0" smtClean="0">
                  <a:solidFill>
                    <a:schemeClr val="bg1"/>
                  </a:solidFill>
                  <a:latin typeface="Tahoma" pitchFamily="34" charset="0"/>
                </a:rPr>
                <a:t>eV/c</a:t>
              </a:r>
              <a:endParaRPr lang="en-US" altLang="ja-JP" b="0" dirty="0">
                <a:solidFill>
                  <a:schemeClr val="bg1"/>
                </a:solidFill>
                <a:latin typeface="Tahoma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654050"/>
            <a:ext cx="8239125" cy="38528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dirty="0"/>
              <a:t>Parameters</a:t>
            </a:r>
          </a:p>
          <a:p>
            <a:pPr lvl="1">
              <a:lnSpc>
                <a:spcPct val="80000"/>
              </a:lnSpc>
            </a:pPr>
            <a:r>
              <a:rPr lang="en-US" altLang="ja-JP" sz="2000" dirty="0"/>
              <a:t>Assume production cross section as	</a:t>
            </a:r>
            <a:r>
              <a:rPr lang="en-US" altLang="ja-JP" sz="2000" dirty="0">
                <a:latin typeface="Symbol" pitchFamily="18" charset="2"/>
              </a:rPr>
              <a:t>s </a:t>
            </a:r>
            <a:r>
              <a:rPr lang="en-US" altLang="ja-JP" sz="2000" baseline="-25000" dirty="0"/>
              <a:t>3He(K-,n)K-pp</a:t>
            </a:r>
            <a:r>
              <a:rPr lang="en-US" altLang="ja-JP" sz="2000" dirty="0"/>
              <a:t>= 10 </a:t>
            </a:r>
            <a:r>
              <a:rPr lang="en-US" altLang="ja-JP" sz="2000" dirty="0" err="1">
                <a:latin typeface="Symbol" pitchFamily="18" charset="2"/>
              </a:rPr>
              <a:t>m</a:t>
            </a:r>
            <a:r>
              <a:rPr lang="en-US" altLang="ja-JP" sz="2000" dirty="0" err="1"/>
              <a:t>b</a:t>
            </a:r>
            <a:r>
              <a:rPr lang="en-US" altLang="ja-JP" sz="2000" dirty="0"/>
              <a:t>/</a:t>
            </a:r>
            <a:r>
              <a:rPr lang="en-US" altLang="ja-JP" sz="2000" dirty="0" err="1"/>
              <a:t>sr</a:t>
            </a:r>
            <a:endParaRPr lang="en-US" altLang="ja-JP" sz="2000" dirty="0"/>
          </a:p>
          <a:p>
            <a:pPr lvl="1">
              <a:lnSpc>
                <a:spcPct val="80000"/>
              </a:lnSpc>
            </a:pPr>
            <a:r>
              <a:rPr lang="en-US" altLang="ja-JP" sz="2000" dirty="0"/>
              <a:t>Acceptance of Neutron counter = 30 </a:t>
            </a:r>
            <a:r>
              <a:rPr lang="en-US" altLang="ja-JP" sz="2000" dirty="0" err="1"/>
              <a:t>msr</a:t>
            </a:r>
            <a:endParaRPr lang="en-US" altLang="ja-JP" sz="2000" dirty="0"/>
          </a:p>
          <a:p>
            <a:pPr lvl="1">
              <a:lnSpc>
                <a:spcPct val="80000"/>
              </a:lnSpc>
            </a:pPr>
            <a:r>
              <a:rPr lang="en-US" altLang="ja-JP" sz="2000" dirty="0"/>
              <a:t>Target thickness = 20cm, density = 0.080 g/cm</a:t>
            </a:r>
            <a:r>
              <a:rPr lang="en-US" altLang="ja-JP" sz="2000" baseline="30000" dirty="0"/>
              <a:t>3</a:t>
            </a:r>
            <a:r>
              <a:rPr lang="en-US" altLang="ja-JP" sz="2000" dirty="0"/>
              <a:t> </a:t>
            </a:r>
          </a:p>
          <a:p>
            <a:pPr>
              <a:lnSpc>
                <a:spcPct val="80000"/>
              </a:lnSpc>
            </a:pPr>
            <a:endParaRPr lang="en-US" altLang="ja-JP" sz="2400" dirty="0"/>
          </a:p>
          <a:p>
            <a:pPr lvl="1">
              <a:lnSpc>
                <a:spcPct val="80000"/>
              </a:lnSpc>
            </a:pPr>
            <a:r>
              <a:rPr lang="en-US" altLang="ja-JP" sz="2000" dirty="0"/>
              <a:t>Neutron detection efficiency = 30%</a:t>
            </a:r>
          </a:p>
          <a:p>
            <a:pPr lvl="1">
              <a:lnSpc>
                <a:spcPct val="80000"/>
              </a:lnSpc>
            </a:pPr>
            <a:r>
              <a:rPr lang="en-US" altLang="ja-JP" sz="2000" dirty="0"/>
              <a:t>Assume 1/3 of K-pp decay in to (</a:t>
            </a:r>
            <a:r>
              <a:rPr lang="en-US" altLang="ja-JP" sz="2000" dirty="0" err="1">
                <a:latin typeface="Symbol" pitchFamily="18" charset="2"/>
              </a:rPr>
              <a:t>L</a:t>
            </a:r>
            <a:r>
              <a:rPr lang="en-US" altLang="ja-JP" sz="2000" dirty="0" err="1"/>
              <a:t>+p</a:t>
            </a:r>
            <a:r>
              <a:rPr lang="en-US" altLang="ja-JP" sz="2000" dirty="0"/>
              <a:t> or </a:t>
            </a:r>
            <a:r>
              <a:rPr lang="en-US" altLang="ja-JP" sz="2000" dirty="0">
                <a:latin typeface="Symbol" pitchFamily="18" charset="2"/>
              </a:rPr>
              <a:t>S</a:t>
            </a:r>
            <a:r>
              <a:rPr lang="en-US" altLang="ja-JP" sz="2000" baseline="30000" dirty="0">
                <a:latin typeface="Symbol" pitchFamily="18" charset="2"/>
              </a:rPr>
              <a:t>0</a:t>
            </a:r>
            <a:r>
              <a:rPr lang="en-US" altLang="ja-JP" sz="2000" dirty="0"/>
              <a:t>+p) </a:t>
            </a:r>
          </a:p>
          <a:p>
            <a:pPr lvl="1">
              <a:lnSpc>
                <a:spcPct val="80000"/>
              </a:lnSpc>
            </a:pPr>
            <a:r>
              <a:rPr lang="en-US" altLang="ja-JP" sz="2000" dirty="0" err="1">
                <a:latin typeface="Symbol" pitchFamily="18" charset="2"/>
              </a:rPr>
              <a:t>L</a:t>
            </a:r>
            <a:r>
              <a:rPr lang="en-US" altLang="ja-JP" sz="2000" dirty="0" err="1"/>
              <a:t>+p</a:t>
            </a:r>
            <a:r>
              <a:rPr lang="en-US" altLang="ja-JP" sz="2000" dirty="0"/>
              <a:t> reconstruction efficiency in CDC = 47%	</a:t>
            </a:r>
          </a:p>
          <a:p>
            <a:pPr>
              <a:lnSpc>
                <a:spcPct val="80000"/>
              </a:lnSpc>
            </a:pPr>
            <a:r>
              <a:rPr lang="en-US" altLang="ja-JP" dirty="0"/>
              <a:t>Expected event rate</a:t>
            </a:r>
          </a:p>
          <a:p>
            <a:pPr lvl="1">
              <a:lnSpc>
                <a:spcPct val="80000"/>
              </a:lnSpc>
            </a:pPr>
            <a:r>
              <a:rPr lang="en-US" altLang="ja-JP" sz="3200" dirty="0"/>
              <a:t>1.86x10</a:t>
            </a:r>
            <a:r>
              <a:rPr lang="en-US" altLang="ja-JP" sz="3200" baseline="30000" dirty="0"/>
              <a:t>-9</a:t>
            </a:r>
            <a:r>
              <a:rPr lang="en-US" altLang="ja-JP" sz="3200" dirty="0"/>
              <a:t>  per an incident K</a:t>
            </a:r>
            <a:r>
              <a:rPr lang="en-US" altLang="ja-JP" sz="3200" baseline="30000" dirty="0"/>
              <a:t>-</a:t>
            </a:r>
            <a:r>
              <a:rPr lang="en-US" altLang="ja-JP" sz="3200" dirty="0"/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ja-JP" dirty="0"/>
          </a:p>
        </p:txBody>
      </p:sp>
      <p:sp>
        <p:nvSpPr>
          <p:cNvPr id="206852" name="Rectangle 4"/>
          <p:cNvSpPr>
            <a:spLocks noChangeArrowheads="1"/>
          </p:cNvSpPr>
          <p:nvPr/>
        </p:nvSpPr>
        <p:spPr bwMode="auto">
          <a:xfrm>
            <a:off x="325438" y="4352925"/>
            <a:ext cx="82296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</a:pPr>
            <a:r>
              <a:rPr lang="en-US" altLang="ja-JP" sz="3200" b="0" dirty="0"/>
              <a:t>Event rate per day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</a:pPr>
            <a:r>
              <a:rPr lang="en-US" altLang="ja-JP" sz="2400" b="0" dirty="0"/>
              <a:t>0.8x10</a:t>
            </a:r>
            <a:r>
              <a:rPr lang="en-US" altLang="ja-JP" sz="2400" b="0" baseline="30000" dirty="0"/>
              <a:t>6</a:t>
            </a:r>
            <a:r>
              <a:rPr lang="en-US" altLang="ja-JP" sz="2400" b="0" dirty="0"/>
              <a:t> K- per 3.53s (0.7s flat top)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</a:pPr>
            <a:r>
              <a:rPr lang="en-US" altLang="ja-JP" sz="2400" b="0" dirty="0"/>
              <a:t>24475 spill per day = 1.96x10</a:t>
            </a:r>
            <a:r>
              <a:rPr lang="en-US" altLang="ja-JP" sz="2400" b="0" baseline="30000" dirty="0"/>
              <a:t>10</a:t>
            </a:r>
            <a:r>
              <a:rPr lang="en-US" altLang="ja-JP" sz="2400" b="0" dirty="0"/>
              <a:t> K- per day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</a:pPr>
            <a:r>
              <a:rPr lang="en-US" altLang="ja-JP" sz="2400" b="0" dirty="0"/>
              <a:t>~ 50 events per day </a:t>
            </a:r>
          </a:p>
        </p:txBody>
      </p:sp>
      <p:sp>
        <p:nvSpPr>
          <p:cNvPr id="206853" name="Rectangle 5"/>
          <p:cNvSpPr>
            <a:spLocks noChangeArrowheads="1"/>
          </p:cNvSpPr>
          <p:nvPr/>
        </p:nvSpPr>
        <p:spPr bwMode="auto">
          <a:xfrm>
            <a:off x="796925" y="1106488"/>
            <a:ext cx="7680325" cy="2243137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6854" name="Text Box 6"/>
          <p:cNvSpPr txBox="1">
            <a:spLocks noChangeArrowheads="1"/>
          </p:cNvSpPr>
          <p:nvPr/>
        </p:nvSpPr>
        <p:spPr bwMode="auto">
          <a:xfrm>
            <a:off x="263528" y="6203950"/>
            <a:ext cx="85468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 b="1" dirty="0"/>
              <a:t>We will expect about ~1500 events in a month !!!</a:t>
            </a: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algn="ctr"/>
            <a:r>
              <a:rPr lang="en-US" altLang="ja-JP" sz="4000" b="1" dirty="0" smtClean="0"/>
              <a:t>Event Rate Estimation</a:t>
            </a: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353284-A9FD-4E16-A4DC-F242ADEE0FE1}" type="slidenum">
              <a:rPr lang="en-US" altLang="ja-JP">
                <a:ea typeface="ＭＳ Ｐゴシック" charset="-128"/>
              </a:rPr>
              <a:pPr/>
              <a:t>28</a:t>
            </a:fld>
            <a:endParaRPr lang="en-US" altLang="ja-JP">
              <a:ea typeface="ＭＳ Ｐゴシック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825" y="1131888"/>
            <a:ext cx="8229600" cy="1858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ja-JP" b="1" smtClean="0"/>
              <a:t>Source of background</a:t>
            </a:r>
            <a:r>
              <a:rPr lang="en-US" altLang="ja-JP" smtClean="0"/>
              <a:t> </a:t>
            </a:r>
          </a:p>
          <a:p>
            <a:pPr lvl="1" eaLnBrk="1" hangingPunct="1"/>
            <a:r>
              <a:rPr lang="en-US" altLang="ja-JP" smtClean="0"/>
              <a:t>Quasi free scattering and reaction</a:t>
            </a:r>
          </a:p>
          <a:p>
            <a:pPr lvl="2" eaLnBrk="1" hangingPunct="1"/>
            <a:r>
              <a:rPr lang="en-US" altLang="ja-JP" smtClean="0"/>
              <a:t>Following 11 channels are considered 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68313" y="2917825"/>
            <a:ext cx="8345487" cy="1201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054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 l="18634" t="-2708" b="73521"/>
          <a:stretch>
            <a:fillRect/>
          </a:stretch>
        </p:blipFill>
        <p:spPr bwMode="auto">
          <a:xfrm>
            <a:off x="814388" y="2998788"/>
            <a:ext cx="18161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 l="19986" t="26180" b="42326"/>
          <a:stretch>
            <a:fillRect/>
          </a:stretch>
        </p:blipFill>
        <p:spPr bwMode="auto">
          <a:xfrm>
            <a:off x="2835275" y="3003550"/>
            <a:ext cx="178593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/>
          <a:srcRect l="17140" t="56119" b="15797"/>
          <a:stretch>
            <a:fillRect/>
          </a:stretch>
        </p:blipFill>
        <p:spPr bwMode="auto">
          <a:xfrm>
            <a:off x="4708525" y="3019425"/>
            <a:ext cx="1849438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 l="17140" t="84705"/>
          <a:stretch>
            <a:fillRect/>
          </a:stretch>
        </p:blipFill>
        <p:spPr bwMode="auto">
          <a:xfrm>
            <a:off x="6740525" y="3043238"/>
            <a:ext cx="1849438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357188" y="4451350"/>
            <a:ext cx="8786812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altLang="ja-JP" sz="2400"/>
              <a:t>Only </a:t>
            </a:r>
            <a:r>
              <a:rPr lang="en-US" altLang="ja-JP" sz="2400">
                <a:solidFill>
                  <a:srgbClr val="FF33CC"/>
                </a:solidFill>
              </a:rPr>
              <a:t>20-30 triggers/spill</a:t>
            </a:r>
            <a:r>
              <a:rPr lang="en-US" altLang="ja-JP" sz="2400"/>
              <a:t> expected from these reactions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ja-JP" sz="2800"/>
              <a:t>In total, estimated trigger fired by background</a:t>
            </a:r>
            <a:br>
              <a:rPr lang="en-US" altLang="ja-JP" sz="2800"/>
            </a:br>
            <a:r>
              <a:rPr lang="en-US" altLang="ja-JP" sz="2800"/>
              <a:t>is estimated to be ~ 100 Hz </a:t>
            </a:r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algn="ctr"/>
            <a:r>
              <a:rPr lang="en-US" altLang="ja-JP" sz="4000" b="1" dirty="0" smtClean="0"/>
              <a:t>Background Estimation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tot4.png"/>
          <p:cNvPicPr>
            <a:picLocks noChangeAspect="1"/>
          </p:cNvPicPr>
          <p:nvPr/>
        </p:nvPicPr>
        <p:blipFill>
          <a:blip r:embed="rId3"/>
          <a:srcRect l="1598" t="6004" r="7233"/>
          <a:stretch>
            <a:fillRect/>
          </a:stretch>
        </p:blipFill>
        <p:spPr>
          <a:xfrm>
            <a:off x="1195754" y="1676399"/>
            <a:ext cx="6424246" cy="4487155"/>
          </a:xfrm>
          <a:prstGeom prst="rect">
            <a:avLst/>
          </a:prstGeom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386322" y="539261"/>
            <a:ext cx="2757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7030A0"/>
                </a:solidFill>
              </a:rPr>
              <a:t>Calculated </a:t>
            </a:r>
            <a:r>
              <a:rPr lang="en-US" altLang="ja-JP" sz="2000" b="1" i="1" dirty="0" smtClean="0">
                <a:solidFill>
                  <a:srgbClr val="7030A0"/>
                </a:solidFill>
              </a:rPr>
              <a:t>using</a:t>
            </a:r>
            <a:r>
              <a:rPr kumimoji="1" lang="en-US" altLang="ja-JP" sz="2000" b="1" i="1" dirty="0" smtClean="0">
                <a:solidFill>
                  <a:srgbClr val="7030A0"/>
                </a:solidFill>
              </a:rPr>
              <a:t> Geant4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537802"/>
            <a:ext cx="39796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kumimoji="1" lang="en-US" altLang="ja-JP" sz="2000" dirty="0" smtClean="0"/>
              <a:t>generated at the center of CDS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000" dirty="0" smtClean="0"/>
              <a:t>0&lt;p&lt;1 GeV/c, flat distribution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ja-JP" sz="2000" dirty="0" smtClean="0"/>
              <a:t>60&lt;</a:t>
            </a:r>
            <a:r>
              <a:rPr kumimoji="1" lang="en-US" altLang="ja-JP" sz="2000" dirty="0" smtClean="0">
                <a:latin typeface="Symbol" pitchFamily="18" charset="2"/>
              </a:rPr>
              <a:t>q</a:t>
            </a:r>
            <a:r>
              <a:rPr kumimoji="1" lang="en-US" altLang="ja-JP" sz="2000" dirty="0" smtClean="0"/>
              <a:t>&lt;120 degree, flat distribution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000" dirty="0" smtClean="0"/>
              <a:t>accepted = track with a CDH-hit</a:t>
            </a:r>
            <a:endParaRPr kumimoji="1" lang="ja-JP" altLang="en-US" sz="2000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7685092" y="1927716"/>
            <a:ext cx="802143" cy="400110"/>
            <a:chOff x="7708538" y="2080115"/>
            <a:chExt cx="802143" cy="400110"/>
          </a:xfrm>
        </p:grpSpPr>
        <p:cxnSp>
          <p:nvCxnSpPr>
            <p:cNvPr id="10" name="直線矢印コネクタ 9"/>
            <p:cNvCxnSpPr/>
            <p:nvPr/>
          </p:nvCxnSpPr>
          <p:spPr>
            <a:xfrm rot="5400000">
              <a:off x="7546932" y="2273474"/>
              <a:ext cx="338202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>
              <a:off x="7708538" y="2080115"/>
              <a:ext cx="8021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FF0000"/>
                  </a:solidFill>
                </a:rPr>
                <a:t>decay</a:t>
              </a:r>
              <a:endParaRPr kumimoji="1" lang="ja-JP" alt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653711" y="6299611"/>
            <a:ext cx="7903702" cy="523220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proton&gt;250MeV/c, </a:t>
            </a:r>
            <a:r>
              <a:rPr kumimoji="1" lang="en-US" altLang="ja-JP" sz="2800" b="1" dirty="0" err="1" smtClean="0">
                <a:solidFill>
                  <a:srgbClr val="FF0000"/>
                </a:solidFill>
              </a:rPr>
              <a:t>kaon</a:t>
            </a:r>
            <a:r>
              <a:rPr kumimoji="1" lang="en-US" altLang="ja-JP" sz="2800" b="1" dirty="0" smtClean="0">
                <a:solidFill>
                  <a:srgbClr val="FF0000"/>
                </a:solidFill>
              </a:rPr>
              <a:t>&gt;150MeV/c</a:t>
            </a:r>
            <a:r>
              <a:rPr kumimoji="1" lang="en-US" altLang="ja-JP" sz="2800" b="1" dirty="0" smtClean="0"/>
              <a:t>, </a:t>
            </a:r>
            <a:r>
              <a:rPr kumimoji="1" lang="en-US" altLang="ja-JP" sz="2800" b="1" dirty="0" err="1" smtClean="0">
                <a:solidFill>
                  <a:srgbClr val="0070C0"/>
                </a:solidFill>
              </a:rPr>
              <a:t>pion</a:t>
            </a:r>
            <a:r>
              <a:rPr kumimoji="1" lang="en-US" altLang="ja-JP" sz="2800" b="1" dirty="0" smtClean="0">
                <a:solidFill>
                  <a:srgbClr val="0070C0"/>
                </a:solidFill>
              </a:rPr>
              <a:t>&gt;50MeV/c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rot="10800000">
            <a:off x="1783114" y="5986945"/>
            <a:ext cx="1389215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771389" y="5928330"/>
            <a:ext cx="1377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energy loss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796478" y="3305906"/>
            <a:ext cx="2401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magnetic field = 0.5T</a:t>
            </a:r>
            <a:endParaRPr kumimoji="1" lang="ja-JP" altLang="en-US" sz="2000" b="1" dirty="0"/>
          </a:p>
        </p:txBody>
      </p:sp>
      <p:sp>
        <p:nvSpPr>
          <p:cNvPr id="18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algn="ctr"/>
            <a:r>
              <a:rPr lang="en-US" altLang="ja-JP" sz="4000" b="1" dirty="0" smtClean="0"/>
              <a:t>Geometrical Acceptance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Fig1.png"/>
          <p:cNvPicPr>
            <a:picLocks noChangeAspect="1"/>
          </p:cNvPicPr>
          <p:nvPr/>
        </p:nvPicPr>
        <p:blipFill>
          <a:blip r:embed="rId4"/>
          <a:srcRect l="7858" t="9829" r="11840" b="8291"/>
          <a:stretch>
            <a:fillRect/>
          </a:stretch>
        </p:blipFill>
        <p:spPr>
          <a:xfrm rot="-5400000">
            <a:off x="561901" y="3715408"/>
            <a:ext cx="2709645" cy="3575538"/>
          </a:xfrm>
          <a:prstGeom prst="rect">
            <a:avLst/>
          </a:prstGeom>
        </p:spPr>
      </p:pic>
      <p:graphicFrame>
        <p:nvGraphicFramePr>
          <p:cNvPr id="10" name="表 9"/>
          <p:cNvGraphicFramePr>
            <a:graphicFrameLocks noGrp="1"/>
          </p:cNvGraphicFramePr>
          <p:nvPr/>
        </p:nvGraphicFramePr>
        <p:xfrm>
          <a:off x="339969" y="968966"/>
          <a:ext cx="8501123" cy="3126105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857521"/>
                <a:gridCol w="2000264"/>
                <a:gridCol w="1857388"/>
                <a:gridCol w="1785950"/>
              </a:tblGrid>
              <a:tr h="421802"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Method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Binding Energy (MeV)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Width (MeV)</a:t>
                      </a:r>
                      <a:endParaRPr kumimoji="1" lang="ja-JP" altLang="en-US" sz="1800" dirty="0"/>
                    </a:p>
                  </a:txBody>
                  <a:tcPr anchor="ctr"/>
                </a:tc>
              </a:tr>
              <a:tr h="372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/>
                        <a:t>Akaishi, Yamazaki</a:t>
                      </a:r>
                    </a:p>
                    <a:p>
                      <a:pPr algn="ctr" fontAlgn="ctr"/>
                      <a:r>
                        <a:rPr lang="en-US" sz="1600" u="none" strike="noStrike" dirty="0"/>
                        <a:t>PLB533, 70 (2002).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ATMS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/>
                        <a:t>48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/>
                        <a:t>61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372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/>
                        <a:t>Ivanov</a:t>
                      </a:r>
                      <a:r>
                        <a:rPr lang="en-US" sz="1600" u="none" strike="noStrike" dirty="0"/>
                        <a:t>, </a:t>
                      </a:r>
                      <a:r>
                        <a:rPr lang="en-US" sz="1600" u="none" strike="noStrike" dirty="0" err="1"/>
                        <a:t>Kienle</a:t>
                      </a:r>
                      <a:r>
                        <a:rPr lang="en-US" sz="1600" u="none" strike="noStrike" dirty="0"/>
                        <a:t>, </a:t>
                      </a:r>
                      <a:r>
                        <a:rPr lang="en-US" sz="1600" u="none" strike="noStrike" dirty="0" err="1"/>
                        <a:t>Marton</a:t>
                      </a:r>
                      <a:r>
                        <a:rPr lang="en-US" sz="1600" u="none" strike="noStrike" dirty="0"/>
                        <a:t>, </a:t>
                      </a:r>
                      <a:r>
                        <a:rPr lang="en-US" sz="1600" u="none" strike="noStrike" dirty="0" err="1"/>
                        <a:t>Widmann</a:t>
                      </a:r>
                      <a:endParaRPr lang="en-US" sz="1600" u="none" strike="noStrike" dirty="0"/>
                    </a:p>
                    <a:p>
                      <a:pPr algn="ctr" fontAlgn="ctr"/>
                      <a:r>
                        <a:rPr lang="en-US" sz="1600" u="none" strike="noStrike" dirty="0" err="1"/>
                        <a:t>nucl-th</a:t>
                      </a:r>
                      <a:r>
                        <a:rPr lang="en-US" sz="1600" u="none" strike="noStrike" dirty="0"/>
                        <a:t>/0512037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/>
                        <a:t>Chiral </a:t>
                      </a:r>
                    </a:p>
                    <a:p>
                      <a:pPr algn="ctr" fontAlgn="ctr"/>
                      <a:r>
                        <a:rPr lang="en-US" sz="1600" u="none" strike="noStrike" dirty="0" err="1"/>
                        <a:t>Lagrangian</a:t>
                      </a:r>
                      <a:r>
                        <a:rPr lang="en-US" sz="1600" u="none" strike="noStrike" dirty="0"/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/>
                        <a:t>118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/>
                        <a:t>58</a:t>
                      </a:r>
                      <a:r>
                        <a:rPr lang="en-US" sz="1600" u="none" strike="noStrike" baseline="0" dirty="0" smtClean="0"/>
                        <a:t> (non-</a:t>
                      </a:r>
                      <a:r>
                        <a:rPr lang="en-US" sz="1600" u="none" strike="noStrike" baseline="0" dirty="0" err="1" smtClean="0"/>
                        <a:t>mesonic</a:t>
                      </a:r>
                      <a:r>
                        <a:rPr lang="en-US" sz="1600" u="none" strike="noStrike" baseline="0" dirty="0" smtClean="0"/>
                        <a:t>)</a:t>
                      </a:r>
                      <a:endParaRPr lang="en-US" sz="1600" b="0" i="0" u="none" strike="noStrike" baseline="0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372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/>
                        <a:t>Shevchenko, Gal, Mares</a:t>
                      </a:r>
                    </a:p>
                    <a:p>
                      <a:pPr algn="ctr" fontAlgn="ctr"/>
                      <a:r>
                        <a:rPr lang="en-US" sz="1600" u="none" strike="noStrike" dirty="0"/>
                        <a:t>PRL98, 082301 (2007).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/>
                        <a:t>Faddeev</a:t>
                      </a:r>
                      <a:r>
                        <a:rPr lang="en-US" sz="1600" u="none" strike="noStrike" dirty="0"/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/>
                        <a:t>55-70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/>
                        <a:t>90-110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372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/>
                        <a:t>Ikeda, Sato</a:t>
                      </a:r>
                    </a:p>
                    <a:p>
                      <a:pPr algn="ctr" fontAlgn="ctr"/>
                      <a:r>
                        <a:rPr lang="en-US" sz="1600" u="none" strike="noStrike" dirty="0"/>
                        <a:t>PRC76, 035203 (2007).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/>
                        <a:t>Faddeev</a:t>
                      </a:r>
                      <a:r>
                        <a:rPr lang="en-US" sz="1600" u="none" strike="noStrike" dirty="0"/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/>
                        <a:t>79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/>
                        <a:t>74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372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/>
                        <a:t>Dote, </a:t>
                      </a:r>
                      <a:r>
                        <a:rPr lang="en-US" sz="1600" u="none" strike="noStrike" dirty="0" err="1"/>
                        <a:t>Hyodo</a:t>
                      </a:r>
                      <a:r>
                        <a:rPr lang="en-US" sz="1600" u="none" strike="noStrike" dirty="0"/>
                        <a:t>, Weise</a:t>
                      </a:r>
                    </a:p>
                    <a:p>
                      <a:pPr algn="ctr" fontAlgn="ctr"/>
                      <a:r>
                        <a:rPr lang="en-US" sz="1600" u="none" strike="noStrike" dirty="0" err="1"/>
                        <a:t>nucl-th</a:t>
                      </a:r>
                      <a:r>
                        <a:rPr lang="en-US" sz="1600" u="none" strike="noStrike" dirty="0"/>
                        <a:t>/0802.0238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/>
                        <a:t>chiral SU(3</a:t>
                      </a:r>
                      <a:r>
                        <a:rPr lang="en-US" sz="1600" u="none" strike="noStrike" dirty="0" smtClean="0"/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/>
                        <a:t>19</a:t>
                      </a:r>
                      <a:r>
                        <a:rPr lang="en-US" sz="1600" u="none" strike="noStrike" dirty="0"/>
                        <a:t>+/-3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/>
                        <a:t>40-70 </a:t>
                      </a:r>
                      <a:r>
                        <a:rPr lang="en-US" sz="1600" u="none" strike="noStrike" baseline="0" dirty="0" smtClean="0"/>
                        <a:t>(</a:t>
                      </a:r>
                      <a:r>
                        <a:rPr lang="en-US" sz="1600" u="none" strike="noStrike" baseline="0" dirty="0" err="1" smtClean="0">
                          <a:latin typeface="Symbol" pitchFamily="18" charset="2"/>
                        </a:rPr>
                        <a:t>pS</a:t>
                      </a:r>
                      <a:r>
                        <a:rPr lang="en-US" sz="1600" u="none" strike="noStrike" baseline="0" dirty="0" err="1" smtClean="0"/>
                        <a:t>N</a:t>
                      </a:r>
                      <a:r>
                        <a:rPr lang="en-US" sz="1600" u="none" strike="noStrike" baseline="0" dirty="0" smtClean="0"/>
                        <a:t>-decay)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3</a:t>
            </a:fld>
            <a:endParaRPr kumimoji="1" lang="ja-JP" altLang="en-US" dirty="0"/>
          </a:p>
        </p:txBody>
      </p:sp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Deeply-Bound Kaonic Nuclei (Theory)</a:t>
            </a:r>
            <a:endParaRPr kumimoji="1" lang="ja-JP" altLang="en-US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75136" y="550985"/>
            <a:ext cx="805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various theoretical predictions </a:t>
            </a:r>
            <a:r>
              <a:rPr lang="en-US" altLang="ja-JP" sz="2400" b="1" dirty="0" smtClean="0"/>
              <a:t>f</a:t>
            </a:r>
            <a:r>
              <a:rPr kumimoji="1" lang="en-US" altLang="ja-JP" sz="2400" b="1" dirty="0" smtClean="0"/>
              <a:t>or kaonic nuclei, e.g., K-pp</a:t>
            </a:r>
            <a:endParaRPr kumimoji="1" lang="ja-JP" altLang="en-US" sz="24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598986" y="5568458"/>
            <a:ext cx="20585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Koike, Harada</a:t>
            </a:r>
          </a:p>
          <a:p>
            <a:r>
              <a:rPr lang="en-US" altLang="ja-JP" dirty="0" smtClean="0"/>
              <a:t>PLB652, 262 (2007).</a:t>
            </a:r>
          </a:p>
          <a:p>
            <a:r>
              <a:rPr lang="en-US" altLang="ja-JP" dirty="0" smtClean="0"/>
              <a:t>DWIA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759577" y="4372709"/>
            <a:ext cx="44532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sz="2800" b="1" dirty="0" smtClean="0">
                <a:solidFill>
                  <a:srgbClr val="7030A0"/>
                </a:solidFill>
              </a:rPr>
              <a:t>whether the binding energy</a:t>
            </a:r>
          </a:p>
          <a:p>
            <a:r>
              <a:rPr lang="en-US" altLang="ja-JP" sz="2800" b="1" dirty="0" smtClean="0">
                <a:solidFill>
                  <a:srgbClr val="7030A0"/>
                </a:solidFill>
              </a:rPr>
              <a:t>     </a:t>
            </a:r>
            <a:r>
              <a:rPr kumimoji="1" lang="en-US" altLang="ja-JP" sz="2800" b="1" dirty="0" smtClean="0">
                <a:solidFill>
                  <a:srgbClr val="7030A0"/>
                </a:solidFill>
              </a:rPr>
              <a:t>is </a:t>
            </a:r>
            <a:r>
              <a:rPr kumimoji="1" lang="en-US" altLang="ja-JP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</a:t>
            </a:r>
            <a:r>
              <a:rPr kumimoji="1" lang="en-US" altLang="ja-JP" sz="2800" b="1" dirty="0" smtClean="0">
                <a:solidFill>
                  <a:srgbClr val="7030A0"/>
                </a:solidFill>
              </a:rPr>
              <a:t> or </a:t>
            </a:r>
            <a:r>
              <a:rPr kumimoji="1" lang="en-US" altLang="ja-JP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shallow</a:t>
            </a:r>
            <a:endParaRPr kumimoji="1" lang="en-US" altLang="ja-JP" sz="2800" b="1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ja-JP" sz="2800" b="1" dirty="0" smtClean="0">
                <a:solidFill>
                  <a:srgbClr val="7030A0"/>
                </a:solidFill>
              </a:rPr>
              <a:t>how </a:t>
            </a:r>
            <a:r>
              <a:rPr lang="en-US" altLang="ja-JP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broad</a:t>
            </a:r>
            <a:r>
              <a:rPr lang="en-US" altLang="ja-JP" sz="2800" b="1" dirty="0" smtClean="0">
                <a:solidFill>
                  <a:srgbClr val="7030A0"/>
                </a:solidFill>
              </a:rPr>
              <a:t> is the width ?</a:t>
            </a:r>
            <a:endParaRPr kumimoji="1" lang="ja-JP" altLang="en-US" sz="2800" b="1" dirty="0">
              <a:solidFill>
                <a:srgbClr val="7030A0"/>
              </a:solidFill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5205047" y="914401"/>
            <a:ext cx="3704492" cy="3352799"/>
          </a:xfrm>
          <a:prstGeom prst="roundRect">
            <a:avLst/>
          </a:prstGeom>
          <a:noFill/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34155" y="6377352"/>
            <a:ext cx="1146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baseline="30000" dirty="0" smtClean="0"/>
              <a:t>3</a:t>
            </a:r>
            <a:r>
              <a:rPr kumimoji="1" lang="en-US" altLang="ja-JP" sz="2000" b="1" dirty="0" smtClean="0"/>
              <a:t>He(K-,n)</a:t>
            </a:r>
            <a:endParaRPr kumimoji="1" lang="ja-JP" altLang="en-US" sz="2000" b="1" dirty="0"/>
          </a:p>
        </p:txBody>
      </p:sp>
      <p:sp>
        <p:nvSpPr>
          <p:cNvPr id="12" name="円/楕円 11"/>
          <p:cNvSpPr/>
          <p:nvPr/>
        </p:nvSpPr>
        <p:spPr>
          <a:xfrm>
            <a:off x="4431324" y="6494583"/>
            <a:ext cx="222738" cy="2227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/>
          <p:cNvCxnSpPr>
            <a:stCxn id="12" idx="4"/>
          </p:cNvCxnSpPr>
          <p:nvPr/>
        </p:nvCxnSpPr>
        <p:spPr>
          <a:xfrm rot="5400000" flipH="1">
            <a:off x="3543303" y="5717931"/>
            <a:ext cx="35164" cy="19636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 animBg="1"/>
      <p:bldP spid="11" grpId="0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4555-ADA7-416B-8055-30C15A07EC6B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071570"/>
            <a:ext cx="9144001" cy="396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Detailed Cell</a:t>
            </a:r>
            <a:r>
              <a:rPr kumimoji="1" lang="en-US" altLang="ja-JP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Configuration of CDC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図 53" descr="decay.png"/>
          <p:cNvPicPr>
            <a:picLocks noChangeAspect="1"/>
          </p:cNvPicPr>
          <p:nvPr/>
        </p:nvPicPr>
        <p:blipFill>
          <a:blip r:embed="rId3"/>
          <a:srcRect r="20653"/>
          <a:stretch>
            <a:fillRect/>
          </a:stretch>
        </p:blipFill>
        <p:spPr>
          <a:xfrm>
            <a:off x="0" y="823028"/>
            <a:ext cx="3336324" cy="3153558"/>
          </a:xfrm>
          <a:prstGeom prst="rect">
            <a:avLst/>
          </a:prstGeom>
        </p:spPr>
      </p:pic>
      <p:pic>
        <p:nvPicPr>
          <p:cNvPr id="55" name="図 54" descr="図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8" y="3940822"/>
            <a:ext cx="4621427" cy="2801782"/>
          </a:xfrm>
          <a:prstGeom prst="rect">
            <a:avLst/>
          </a:prstGeom>
        </p:spPr>
      </p:pic>
      <p:sp>
        <p:nvSpPr>
          <p:cNvPr id="56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mesonic</a:t>
            </a: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&amp; non-</a:t>
            </a:r>
            <a:r>
              <a:rPr kumimoji="1" lang="en-US" altLang="ja-JP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mesonic</a:t>
            </a:r>
            <a:r>
              <a:rPr kumimoji="1" lang="en-US" altLang="ja-JP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decay mode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920441" y="448411"/>
            <a:ext cx="7385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i="1" u="sng" dirty="0" smtClean="0">
                <a:solidFill>
                  <a:srgbClr val="0070C0"/>
                </a:solidFill>
              </a:rPr>
              <a:t>important to measure </a:t>
            </a:r>
            <a:r>
              <a:rPr kumimoji="1" lang="en-US" altLang="ja-JP" sz="2400" b="1" i="1" u="sng" dirty="0" smtClean="0">
                <a:solidFill>
                  <a:srgbClr val="0070C0"/>
                </a:solidFill>
              </a:rPr>
              <a:t>not only </a:t>
            </a:r>
            <a:r>
              <a:rPr kumimoji="1" lang="en-US" altLang="ja-JP" sz="2400" b="1" i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</a:t>
            </a:r>
            <a:r>
              <a:rPr kumimoji="1" lang="en-US" altLang="ja-JP" sz="2400" b="1" i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mesonic</a:t>
            </a:r>
            <a:r>
              <a:rPr kumimoji="1" lang="en-US" altLang="ja-JP" sz="2400" b="1" i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decay mode</a:t>
            </a:r>
            <a:r>
              <a:rPr lang="en-US" altLang="ja-JP" sz="2400" b="1" i="1" u="sng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altLang="ja-JP" sz="2400" b="1" i="1" u="sng" dirty="0" smtClean="0">
                <a:solidFill>
                  <a:srgbClr val="0070C0"/>
                </a:solidFill>
              </a:rPr>
              <a:t>but also </a:t>
            </a:r>
            <a:r>
              <a:rPr lang="en-US" altLang="ja-JP" sz="2400" b="1" i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mesonic</a:t>
            </a:r>
            <a:r>
              <a:rPr lang="en-US" altLang="ja-JP" sz="2400" b="1" i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decay mode</a:t>
            </a:r>
            <a:endParaRPr kumimoji="1" lang="ja-JP" alt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4832582" y="1720410"/>
            <a:ext cx="4118244" cy="2909897"/>
            <a:chOff x="873884" y="3948103"/>
            <a:chExt cx="4118244" cy="2909897"/>
          </a:xfrm>
        </p:grpSpPr>
        <p:pic>
          <p:nvPicPr>
            <p:cNvPr id="58" name="図 57" descr="lambda_vtx_res.png"/>
            <p:cNvPicPr>
              <a:picLocks noChangeAspect="1"/>
            </p:cNvPicPr>
            <p:nvPr/>
          </p:nvPicPr>
          <p:blipFill>
            <a:blip r:embed="rId5"/>
            <a:srcRect l="1622" t="6447" r="8108" b="-598"/>
            <a:stretch>
              <a:fillRect/>
            </a:stretch>
          </p:blipFill>
          <p:spPr>
            <a:xfrm>
              <a:off x="873884" y="3948103"/>
              <a:ext cx="4118244" cy="2909897"/>
            </a:xfrm>
            <a:prstGeom prst="rect">
              <a:avLst/>
            </a:prstGeom>
          </p:spPr>
        </p:pic>
        <p:cxnSp>
          <p:nvCxnSpPr>
            <p:cNvPr id="66" name="直線矢印コネクタ 65"/>
            <p:cNvCxnSpPr/>
            <p:nvPr/>
          </p:nvCxnSpPr>
          <p:spPr>
            <a:xfrm rot="5400000">
              <a:off x="2403389" y="5813854"/>
              <a:ext cx="580768" cy="1588"/>
            </a:xfrm>
            <a:prstGeom prst="straightConnector1">
              <a:avLst/>
            </a:prstGeom>
            <a:ln w="635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テキスト ボックス 66"/>
          <p:cNvSpPr txBox="1"/>
          <p:nvPr/>
        </p:nvSpPr>
        <p:spPr>
          <a:xfrm>
            <a:off x="4831375" y="4855820"/>
            <a:ext cx="4194468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chemeClr val="bg1"/>
                </a:solidFill>
              </a:rPr>
              <a:t>to improve z-resolution,  </a:t>
            </a:r>
            <a:r>
              <a:rPr lang="en-US" altLang="ja-JP" sz="2800" b="1" dirty="0" smtClean="0">
                <a:solidFill>
                  <a:srgbClr val="FFFF00"/>
                </a:solidFill>
              </a:rPr>
              <a:t>Thick-GEM TPC</a:t>
            </a:r>
          </a:p>
          <a:p>
            <a:pPr algn="ctr"/>
            <a:r>
              <a:rPr lang="en-US" altLang="ja-JP" sz="2800" b="1" dirty="0" smtClean="0">
                <a:solidFill>
                  <a:schemeClr val="bg1"/>
                </a:solidFill>
              </a:rPr>
              <a:t>will be installed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4704965" y="1336740"/>
            <a:ext cx="4415589" cy="5474368"/>
          </a:xfrm>
          <a:prstGeom prst="roundRect">
            <a:avLst/>
          </a:prstGeom>
          <a:noFill/>
          <a:ln w="63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Thick-GEM</a:t>
            </a:r>
            <a:r>
              <a:rPr kumimoji="1" lang="en-US" altLang="ja-JP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TPC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図 5" descr="z-vtx.png"/>
          <p:cNvPicPr>
            <a:picLocks noChangeAspect="1"/>
          </p:cNvPicPr>
          <p:nvPr/>
        </p:nvPicPr>
        <p:blipFill>
          <a:blip r:embed="rId3" cstate="print"/>
          <a:srcRect b="18934"/>
          <a:stretch>
            <a:fillRect/>
          </a:stretch>
        </p:blipFill>
        <p:spPr>
          <a:xfrm rot="10800000">
            <a:off x="414892" y="1009363"/>
            <a:ext cx="4723250" cy="2706850"/>
          </a:xfrm>
          <a:prstGeom prst="rect">
            <a:avLst/>
          </a:prstGeom>
        </p:spPr>
      </p:pic>
      <p:pic>
        <p:nvPicPr>
          <p:cNvPr id="8" name="図 7" descr="DSCN1337.JPG"/>
          <p:cNvPicPr>
            <a:picLocks noChangeAspect="1"/>
          </p:cNvPicPr>
          <p:nvPr/>
        </p:nvPicPr>
        <p:blipFill>
          <a:blip r:embed="rId4" cstate="print"/>
          <a:srcRect l="18098" t="3923" r="13021" b="5833"/>
          <a:stretch>
            <a:fillRect/>
          </a:stretch>
        </p:blipFill>
        <p:spPr>
          <a:xfrm>
            <a:off x="1" y="4001239"/>
            <a:ext cx="2907323" cy="2856761"/>
          </a:xfrm>
          <a:prstGeom prst="rect">
            <a:avLst/>
          </a:prstGeom>
        </p:spPr>
      </p:pic>
      <p:pic>
        <p:nvPicPr>
          <p:cNvPr id="9" name="図 8" descr="図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880" y="808890"/>
            <a:ext cx="3857120" cy="3874668"/>
          </a:xfrm>
          <a:prstGeom prst="rect">
            <a:avLst/>
          </a:prstGeom>
        </p:spPr>
      </p:pic>
      <p:cxnSp>
        <p:nvCxnSpPr>
          <p:cNvPr id="11" name="直線矢印コネクタ 10"/>
          <p:cNvCxnSpPr/>
          <p:nvPr/>
        </p:nvCxnSpPr>
        <p:spPr>
          <a:xfrm>
            <a:off x="1008185" y="832338"/>
            <a:ext cx="3634153" cy="293077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2250831" y="3516923"/>
            <a:ext cx="2168769" cy="164123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rot="5400000">
            <a:off x="-697523" y="2069123"/>
            <a:ext cx="2203938" cy="175846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 rot="332452">
            <a:off x="2344615" y="621324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7030A0"/>
                </a:solidFill>
              </a:rPr>
              <a:t>~500mm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rot="5400000">
            <a:off x="357554" y="2116016"/>
            <a:ext cx="1277816" cy="140677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 rot="347167">
            <a:off x="2836985" y="3610708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7030A0"/>
                </a:solidFill>
              </a:rPr>
              <a:t>~300mm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 rot="16457488">
            <a:off x="-256961" y="1770184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7030A0"/>
                </a:solidFill>
                <a:latin typeface="Symbol" pitchFamily="18" charset="2"/>
              </a:rPr>
              <a:t>f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280mm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 rot="16575315">
            <a:off x="633046" y="2074985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7030A0"/>
                </a:solidFill>
                <a:latin typeface="Symbol" pitchFamily="18" charset="2"/>
              </a:rPr>
              <a:t>f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170mm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79941" y="4712680"/>
            <a:ext cx="1569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i="1" dirty="0" smtClean="0"/>
              <a:t>readout-pad </a:t>
            </a:r>
          </a:p>
          <a:p>
            <a:pPr algn="ctr"/>
            <a:r>
              <a:rPr kumimoji="1" lang="en-US" altLang="ja-JP" sz="2000" b="1" i="1" dirty="0" smtClean="0"/>
              <a:t>prototype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427785" y="527538"/>
            <a:ext cx="3553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/>
              <a:t>field calculation with MAXWELL-2D</a:t>
            </a:r>
            <a:endParaRPr kumimoji="1" lang="ja-JP" altLang="en-US" b="1" i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86863" y="5380892"/>
            <a:ext cx="211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dirty="0" smtClean="0"/>
              <a:t>pad size:20x4mm</a:t>
            </a:r>
          </a:p>
          <a:p>
            <a:pPr>
              <a:buFont typeface="Arial" pitchFamily="34" charset="0"/>
              <a:buChar char="•"/>
            </a:pPr>
            <a:r>
              <a:rPr lang="en-US" altLang="ja-JP" dirty="0" smtClean="0"/>
              <a:t># of pad:4x4x9=144</a:t>
            </a:r>
            <a:endParaRPr kumimoji="1" lang="ja-JP" altLang="en-US" dirty="0"/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75386" y="4530411"/>
            <a:ext cx="3868614" cy="232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テキスト ボックス 26"/>
          <p:cNvSpPr txBox="1"/>
          <p:nvPr/>
        </p:nvSpPr>
        <p:spPr>
          <a:xfrm>
            <a:off x="6989084" y="5380892"/>
            <a:ext cx="2165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smtClean="0"/>
              <a:t>gas:P10 (150V/cm)</a:t>
            </a:r>
            <a:endParaRPr kumimoji="1" lang="ja-JP" altLang="en-US" sz="2000" b="1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783125" y="6434444"/>
            <a:ext cx="3988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designs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are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 almost completed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650525" y="4525109"/>
            <a:ext cx="2300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/>
              <a:t>expected resolution</a:t>
            </a:r>
            <a:endParaRPr kumimoji="1" lang="ja-JP" altLang="en-US" sz="2000" b="1" i="1" dirty="0"/>
          </a:p>
        </p:txBody>
      </p:sp>
      <p:pic>
        <p:nvPicPr>
          <p:cNvPr id="33" name="図 32" descr="TPC-590_2.png"/>
          <p:cNvPicPr>
            <a:picLocks noChangeAspect="1"/>
          </p:cNvPicPr>
          <p:nvPr/>
        </p:nvPicPr>
        <p:blipFill>
          <a:blip r:embed="rId7"/>
          <a:srcRect l="26754" t="23460" r="36823" b="14687"/>
          <a:stretch>
            <a:fillRect/>
          </a:stretch>
        </p:blipFill>
        <p:spPr>
          <a:xfrm>
            <a:off x="3064645" y="3974123"/>
            <a:ext cx="2074515" cy="2491155"/>
          </a:xfrm>
          <a:prstGeom prst="rect">
            <a:avLst/>
          </a:prstGeom>
        </p:spPr>
      </p:pic>
      <p:sp>
        <p:nvSpPr>
          <p:cNvPr id="34" name="テキスト ボックス 33"/>
          <p:cNvSpPr txBox="1"/>
          <p:nvPr/>
        </p:nvSpPr>
        <p:spPr>
          <a:xfrm>
            <a:off x="3063293" y="4822425"/>
            <a:ext cx="20362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dirty="0" smtClean="0"/>
              <a:t>flexible print </a:t>
            </a:r>
            <a:r>
              <a:rPr lang="en-US" altLang="ja-JP" dirty="0" smtClean="0"/>
              <a:t>circuit board</a:t>
            </a:r>
            <a:endParaRPr kumimoji="1" lang="en-US" altLang="ja-JP" dirty="0" smtClean="0"/>
          </a:p>
          <a:p>
            <a:pPr>
              <a:buFont typeface="Arial" pitchFamily="34" charset="0"/>
              <a:buChar char="•"/>
            </a:pPr>
            <a:r>
              <a:rPr kumimoji="1" lang="en-US" altLang="ja-JP" dirty="0" smtClean="0"/>
              <a:t>8mm strip</a:t>
            </a:r>
          </a:p>
          <a:p>
            <a:pPr>
              <a:buFont typeface="Arial" pitchFamily="34" charset="0"/>
              <a:buChar char="•"/>
            </a:pPr>
            <a:r>
              <a:rPr kumimoji="1" lang="en-US" altLang="ja-JP" dirty="0" smtClean="0"/>
              <a:t>10mm pitch</a:t>
            </a:r>
          </a:p>
          <a:p>
            <a:pPr>
              <a:buFont typeface="Arial" pitchFamily="34" charset="0"/>
              <a:buChar char="•"/>
            </a:pPr>
            <a:r>
              <a:rPr lang="en-US" altLang="ja-JP" dirty="0" smtClean="0"/>
              <a:t>double sided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294695" y="4430789"/>
            <a:ext cx="1183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/>
              <a:t>field strip</a:t>
            </a:r>
            <a:endParaRPr kumimoji="1" lang="ja-JP" altLang="en-US" sz="2000" b="1" i="1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0" y="444943"/>
            <a:ext cx="1806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/>
              <a:t>schematic view</a:t>
            </a:r>
            <a:endParaRPr kumimoji="1" lang="ja-JP" altLang="en-US" sz="2000" b="1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03111-418B-4BEB-A441-5F47FB91B5B4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  <p:pic>
        <p:nvPicPr>
          <p:cNvPr id="5" name="図 4" descr="DSCN1093.JPG"/>
          <p:cNvPicPr>
            <a:picLocks noChangeAspect="1"/>
          </p:cNvPicPr>
          <p:nvPr/>
        </p:nvPicPr>
        <p:blipFill>
          <a:blip r:embed="rId3" cstate="print"/>
          <a:srcRect l="32031" t="27106" r="25243" b="23379"/>
          <a:stretch>
            <a:fillRect/>
          </a:stretch>
        </p:blipFill>
        <p:spPr>
          <a:xfrm>
            <a:off x="4817013" y="501241"/>
            <a:ext cx="4326987" cy="3760839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 flipV="1">
            <a:off x="5156208" y="829858"/>
            <a:ext cx="1716111" cy="1277955"/>
          </a:xfrm>
          <a:prstGeom prst="straightConnector1">
            <a:avLst/>
          </a:prstGeom>
          <a:ln w="190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rot="10800000">
            <a:off x="7091397" y="829860"/>
            <a:ext cx="1679598" cy="1387493"/>
          </a:xfrm>
          <a:prstGeom prst="straightConnector1">
            <a:avLst/>
          </a:prstGeom>
          <a:ln w="190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 rot="19322382">
            <a:off x="5504819" y="1130666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10cm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 rot="2489468">
            <a:off x="7594440" y="1141139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10cm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65747" y="389695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HV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712628"/>
            <a:ext cx="47466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7030A0"/>
                </a:solidFill>
              </a:rPr>
              <a:t>Thick-GEM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ja-JP" dirty="0" smtClean="0"/>
              <a:t>a robust, simple to manufacture, high-gain gaseous electron multiplier</a:t>
            </a:r>
          </a:p>
          <a:p>
            <a:pPr>
              <a:buFont typeface="Wingdings" pitchFamily="2" charset="2"/>
              <a:buChar char="l"/>
            </a:pPr>
            <a:r>
              <a:rPr lang="en-US" altLang="ja-JP" dirty="0" smtClean="0"/>
              <a:t>cost-effectively fabricated from double-clad G10 plates, using standard printed circuit board (PCB) techniques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ja-JP" dirty="0" smtClean="0"/>
              <a:t>holes are mechanically drilled and the hole’s rim is chemically etched to prevent discharges</a:t>
            </a:r>
          </a:p>
          <a:p>
            <a:pPr>
              <a:buFont typeface="Wingdings" pitchFamily="2" charset="2"/>
              <a:buChar char="l"/>
            </a:pPr>
            <a:r>
              <a:rPr lang="en-US" altLang="ja-JP" dirty="0" smtClean="0"/>
              <a:t>easy to operate and feasible to cover large areas, compared to the standard foil GEM</a:t>
            </a:r>
            <a:endParaRPr kumimoji="1" lang="en-US" altLang="ja-JP" dirty="0" smtClean="0"/>
          </a:p>
        </p:txBody>
      </p:sp>
      <p:graphicFrame>
        <p:nvGraphicFramePr>
          <p:cNvPr id="17" name="表 16"/>
          <p:cNvGraphicFramePr>
            <a:graphicFrameLocks noGrp="1"/>
          </p:cNvGraphicFramePr>
          <p:nvPr/>
        </p:nvGraphicFramePr>
        <p:xfrm>
          <a:off x="4501661" y="4278924"/>
          <a:ext cx="4611514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5757"/>
                <a:gridCol w="2305757"/>
              </a:tblGrid>
              <a:tr h="310394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Geometrical parameters of the test Thick-GEM</a:t>
                      </a:r>
                      <a:endParaRPr kumimoji="1" lang="ja-JP" alt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10394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Thickness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0.4mm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10394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Drilled hole diameter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0.3mm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10394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Etched</a:t>
                      </a:r>
                      <a:r>
                        <a:rPr kumimoji="1" lang="en-US" altLang="ja-JP" sz="1800" baseline="0" dirty="0" smtClean="0"/>
                        <a:t> Cu diameter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0.5mm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10394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Pitch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0.7mm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10394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Size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100mm x 100mm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10394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Produced by REPIC Corp.,</a:t>
                      </a:r>
                      <a:r>
                        <a:rPr kumimoji="1" lang="en-US" altLang="ja-JP" sz="1800" baseline="0" dirty="0" smtClean="0"/>
                        <a:t> Japan</a:t>
                      </a:r>
                      <a:endParaRPr kumimoji="1" lang="ja-JP" alt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Thick-GEM</a:t>
            </a:r>
            <a:r>
              <a:rPr kumimoji="1" lang="en-US" altLang="ja-JP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@ RIKEN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図 14" descr="GE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243" y="3812932"/>
            <a:ext cx="3950677" cy="2963008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316523" y="6430053"/>
            <a:ext cx="1943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[pitch:1.2mm ver.]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03111-418B-4BEB-A441-5F47FB91B5B4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  <p:pic>
        <p:nvPicPr>
          <p:cNvPr id="6" name="図 5" descr="double_1225V_Fe55_raw_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9292"/>
            <a:ext cx="3798277" cy="284870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30481" y="4191368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double TGEM</a:t>
            </a:r>
          </a:p>
          <a:p>
            <a:r>
              <a:rPr lang="en-US" altLang="ja-JP" b="1" dirty="0" smtClean="0">
                <a:latin typeface="Symbol" pitchFamily="18" charset="2"/>
              </a:rPr>
              <a:t>D</a:t>
            </a:r>
            <a:r>
              <a:rPr lang="en-US" altLang="ja-JP" b="1" dirty="0" smtClean="0"/>
              <a:t>V</a:t>
            </a:r>
            <a:r>
              <a:rPr lang="en-US" altLang="ja-JP" b="1" baseline="-25000" dirty="0" smtClean="0"/>
              <a:t>GEM</a:t>
            </a:r>
            <a:r>
              <a:rPr lang="en-US" altLang="ja-JP" b="1" dirty="0" smtClean="0"/>
              <a:t>=1225V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747805" y="4227881"/>
            <a:ext cx="1436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raw signal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-34702" y="6009700"/>
            <a:ext cx="3390031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chemeClr val="bg1"/>
                </a:solidFill>
              </a:rPr>
              <a:t>we need effective gain of ~10</a:t>
            </a:r>
            <a:r>
              <a:rPr lang="en-US" altLang="ja-JP" sz="2000" b="1" baseline="30000" dirty="0" smtClean="0">
                <a:solidFill>
                  <a:schemeClr val="bg1"/>
                </a:solidFill>
              </a:rPr>
              <a:t>5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19840" y="5599823"/>
            <a:ext cx="2407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70C0"/>
                </a:solidFill>
              </a:rPr>
              <a:t>effective gain ~ 1.7*10</a:t>
            </a:r>
            <a:r>
              <a:rPr kumimoji="1" lang="en-US" altLang="ja-JP" b="1" baseline="30000" dirty="0" smtClean="0">
                <a:solidFill>
                  <a:srgbClr val="0070C0"/>
                </a:solidFill>
              </a:rPr>
              <a:t>4</a:t>
            </a:r>
            <a:endParaRPr kumimoji="1" lang="ja-JP" altLang="en-US" b="1" baseline="30000" dirty="0">
              <a:solidFill>
                <a:srgbClr val="0070C0"/>
              </a:solidFill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0369" y="3564106"/>
            <a:ext cx="5474677" cy="329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テキスト ボックス 25"/>
          <p:cNvSpPr txBox="1"/>
          <p:nvPr/>
        </p:nvSpPr>
        <p:spPr>
          <a:xfrm>
            <a:off x="3525575" y="6273225"/>
            <a:ext cx="2406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E</a:t>
            </a:r>
            <a:r>
              <a:rPr lang="en-US" sz="1600" baseline="-25000" dirty="0" err="1" smtClean="0"/>
              <a:t>drift</a:t>
            </a:r>
            <a:r>
              <a:rPr lang="en-US" sz="1600" dirty="0" smtClean="0"/>
              <a:t>=</a:t>
            </a:r>
            <a:r>
              <a:rPr lang="en-US" sz="1600" dirty="0" smtClean="0">
                <a:latin typeface="Symbol" pitchFamily="18" charset="2"/>
              </a:rPr>
              <a:t>D</a:t>
            </a:r>
            <a:r>
              <a:rPr lang="en-US" sz="1600" dirty="0" smtClean="0"/>
              <a:t>V</a:t>
            </a:r>
            <a:r>
              <a:rPr lang="en-US" sz="1600" baseline="-25000" dirty="0" smtClean="0"/>
              <a:t>GEM</a:t>
            </a:r>
            <a:r>
              <a:rPr lang="en-US" sz="1600" dirty="0" smtClean="0"/>
              <a:t>*(1/2)*(1/1.1) </a:t>
            </a:r>
            <a:r>
              <a:rPr lang="en-US" sz="1600" dirty="0" err="1" smtClean="0"/>
              <a:t>E</a:t>
            </a:r>
            <a:r>
              <a:rPr lang="en-US" sz="1600" baseline="-25000" dirty="0" err="1" smtClean="0"/>
              <a:t>trans</a:t>
            </a:r>
            <a:r>
              <a:rPr lang="en-US" sz="1600" dirty="0" smtClean="0"/>
              <a:t>=</a:t>
            </a:r>
            <a:r>
              <a:rPr lang="en-US" sz="1600" dirty="0" smtClean="0">
                <a:latin typeface="Symbol" pitchFamily="18" charset="2"/>
              </a:rPr>
              <a:t>D</a:t>
            </a:r>
            <a:r>
              <a:rPr lang="en-US" sz="1600" dirty="0" smtClean="0"/>
              <a:t>V</a:t>
            </a:r>
            <a:r>
              <a:rPr lang="en-US" sz="1600" baseline="-25000" dirty="0" smtClean="0"/>
              <a:t>GEM</a:t>
            </a:r>
            <a:r>
              <a:rPr lang="en-US" sz="1600" dirty="0" smtClean="0"/>
              <a:t>*(1/2)*(1/0.2)</a:t>
            </a:r>
            <a:endParaRPr kumimoji="1" lang="ja-JP" altLang="en-US" sz="16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610708" y="3845168"/>
            <a:ext cx="2578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/>
              <a:t>effective gain of TGEM</a:t>
            </a:r>
            <a:endParaRPr kumimoji="1" lang="ja-JP" altLang="en-US" sz="2000" b="1" i="1" dirty="0"/>
          </a:p>
        </p:txBody>
      </p:sp>
      <p:sp>
        <p:nvSpPr>
          <p:cNvPr id="28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Thick-GEM</a:t>
            </a:r>
            <a:r>
              <a:rPr kumimoji="1" lang="en-US" altLang="ja-JP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@ RIKEN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4853174" y="550985"/>
            <a:ext cx="4068088" cy="3061008"/>
            <a:chOff x="4853174" y="679938"/>
            <a:chExt cx="4068088" cy="3061008"/>
          </a:xfrm>
        </p:grpSpPr>
        <p:sp>
          <p:nvSpPr>
            <p:cNvPr id="30" name="正方形/長方形 29"/>
            <p:cNvSpPr/>
            <p:nvPr/>
          </p:nvSpPr>
          <p:spPr>
            <a:xfrm>
              <a:off x="5567554" y="1535121"/>
              <a:ext cx="2017446" cy="492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5567554" y="2392377"/>
              <a:ext cx="2017446" cy="492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5567554" y="2821005"/>
              <a:ext cx="2017446" cy="492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5567554" y="3249633"/>
              <a:ext cx="2017446" cy="492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4853174" y="1808731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11mm</a:t>
              </a:r>
              <a:endParaRPr kumimoji="1" lang="ja-JP" altLang="en-US" dirty="0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4853174" y="2880301"/>
              <a:ext cx="670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2mm</a:t>
              </a:r>
              <a:endParaRPr kumimoji="1" lang="ja-JP" altLang="en-US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4856230" y="2451673"/>
              <a:ext cx="670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2mm</a:t>
              </a:r>
              <a:endParaRPr kumimoji="1" lang="ja-JP" altLang="en-US" dirty="0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7583687" y="1380103"/>
              <a:ext cx="1151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drift mesh</a:t>
              </a:r>
              <a:endParaRPr kumimoji="1" lang="ja-JP" altLang="en-US" dirty="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7624462" y="2237359"/>
              <a:ext cx="1030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TGEM #1</a:t>
              </a:r>
              <a:endParaRPr kumimoji="1" lang="ja-JP" altLang="en-US" dirty="0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7624462" y="2665987"/>
              <a:ext cx="1030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TGEM #2</a:t>
              </a:r>
              <a:endParaRPr kumimoji="1" lang="ja-JP" altLang="en-US" dirty="0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7655125" y="3094615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R/O pad </a:t>
              </a:r>
            </a:p>
            <a:p>
              <a:r>
                <a:rPr kumimoji="1" lang="en-US" altLang="ja-JP" dirty="0" smtClean="0">
                  <a:sym typeface="Wingdings" pitchFamily="2" charset="2"/>
                </a:rPr>
                <a:t> ASD</a:t>
              </a:r>
              <a:endParaRPr kumimoji="1" lang="ja-JP" altLang="en-US" dirty="0"/>
            </a:p>
          </p:txBody>
        </p:sp>
        <p:sp>
          <p:nvSpPr>
            <p:cNvPr id="41" name="下矢印 40"/>
            <p:cNvSpPr/>
            <p:nvPr/>
          </p:nvSpPr>
          <p:spPr>
            <a:xfrm rot="10800000">
              <a:off x="5710430" y="2892443"/>
              <a:ext cx="285752" cy="35719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下矢印 41"/>
            <p:cNvSpPr/>
            <p:nvPr/>
          </p:nvSpPr>
          <p:spPr>
            <a:xfrm rot="10800000">
              <a:off x="5710430" y="1820873"/>
              <a:ext cx="285752" cy="35719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下矢印 42"/>
            <p:cNvSpPr/>
            <p:nvPr/>
          </p:nvSpPr>
          <p:spPr>
            <a:xfrm rot="10800000">
              <a:off x="5710430" y="2463815"/>
              <a:ext cx="285752" cy="35719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5996182" y="1820873"/>
              <a:ext cx="570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E</a:t>
              </a:r>
              <a:r>
                <a:rPr lang="en-US" b="1" baseline="-25000" dirty="0" err="1" smtClean="0">
                  <a:solidFill>
                    <a:srgbClr val="FF0000"/>
                  </a:solidFill>
                </a:rPr>
                <a:t>drift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5996182" y="2463815"/>
              <a:ext cx="617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E</a:t>
              </a:r>
              <a:r>
                <a:rPr lang="en-US" b="1" baseline="-25000" dirty="0" err="1" smtClean="0">
                  <a:solidFill>
                    <a:srgbClr val="FF0000"/>
                  </a:solidFill>
                </a:rPr>
                <a:t>trans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5996182" y="2892443"/>
              <a:ext cx="617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E</a:t>
              </a:r>
              <a:r>
                <a:rPr lang="en-US" b="1" baseline="-25000" dirty="0" err="1" smtClean="0">
                  <a:solidFill>
                    <a:srgbClr val="FF0000"/>
                  </a:solidFill>
                </a:rPr>
                <a:t>trans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7" name="角丸四角形 46"/>
            <p:cNvSpPr/>
            <p:nvPr/>
          </p:nvSpPr>
          <p:spPr>
            <a:xfrm>
              <a:off x="6326398" y="1106493"/>
              <a:ext cx="571504" cy="142876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6214382" y="716266"/>
              <a:ext cx="6835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baseline="30000" dirty="0" smtClean="0">
                  <a:solidFill>
                    <a:srgbClr val="00B050"/>
                  </a:solidFill>
                </a:rPr>
                <a:t>55</a:t>
              </a:r>
              <a:r>
                <a:rPr kumimoji="1" lang="en-US" altLang="ja-JP" sz="2400" b="1" dirty="0" smtClean="0">
                  <a:solidFill>
                    <a:srgbClr val="00B050"/>
                  </a:solidFill>
                </a:rPr>
                <a:t>Fe</a:t>
              </a:r>
              <a:endParaRPr kumimoji="1" lang="ja-JP" altLang="en-US" sz="2400" b="1" dirty="0">
                <a:solidFill>
                  <a:srgbClr val="00B050"/>
                </a:solidFill>
              </a:endParaRPr>
            </a:p>
          </p:txBody>
        </p:sp>
        <p:sp>
          <p:nvSpPr>
            <p:cNvPr id="49" name="角丸四角形 48"/>
            <p:cNvSpPr/>
            <p:nvPr/>
          </p:nvSpPr>
          <p:spPr>
            <a:xfrm>
              <a:off x="4888523" y="679938"/>
              <a:ext cx="4032739" cy="3001107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5149678" y="748113"/>
              <a:ext cx="7792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 smtClean="0"/>
                <a:t>setup</a:t>
              </a:r>
              <a:endParaRPr kumimoji="1" lang="ja-JP" altLang="en-US" sz="2000" b="1" i="1" dirty="0"/>
            </a:p>
          </p:txBody>
        </p:sp>
      </p:grpSp>
      <p:pic>
        <p:nvPicPr>
          <p:cNvPr id="51" name="図 50" descr="DSCN1361.JPG"/>
          <p:cNvPicPr>
            <a:picLocks noChangeAspect="1"/>
          </p:cNvPicPr>
          <p:nvPr/>
        </p:nvPicPr>
        <p:blipFill>
          <a:blip r:embed="rId5" cstate="print"/>
          <a:srcRect l="4079"/>
          <a:stretch>
            <a:fillRect/>
          </a:stretch>
        </p:blipFill>
        <p:spPr>
          <a:xfrm>
            <a:off x="2" y="493915"/>
            <a:ext cx="3693834" cy="2888192"/>
          </a:xfrm>
          <a:prstGeom prst="rect">
            <a:avLst/>
          </a:prstGeom>
        </p:spPr>
      </p:pic>
      <p:sp>
        <p:nvSpPr>
          <p:cNvPr id="52" name="テキスト ボックス 51"/>
          <p:cNvSpPr txBox="1"/>
          <p:nvPr/>
        </p:nvSpPr>
        <p:spPr>
          <a:xfrm>
            <a:off x="26460" y="516560"/>
            <a:ext cx="1584473" cy="40011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/>
              <a:t>test chamber</a:t>
            </a:r>
            <a:endParaRPr kumimoji="1" lang="ja-JP" altLang="en-US" sz="2000" b="1" i="1" dirty="0"/>
          </a:p>
        </p:txBody>
      </p:sp>
      <p:pic>
        <p:nvPicPr>
          <p:cNvPr id="53" name="図 52" descr="DSCN1355.JPG"/>
          <p:cNvPicPr>
            <a:picLocks noChangeAspect="1"/>
          </p:cNvPicPr>
          <p:nvPr/>
        </p:nvPicPr>
        <p:blipFill>
          <a:blip r:embed="rId6" cstate="print"/>
          <a:srcRect l="14860" t="4212" r="13663" b="2615"/>
          <a:stretch>
            <a:fillRect/>
          </a:stretch>
        </p:blipFill>
        <p:spPr>
          <a:xfrm>
            <a:off x="2766474" y="1547446"/>
            <a:ext cx="2084237" cy="2037661"/>
          </a:xfrm>
          <a:prstGeom prst="rect">
            <a:avLst/>
          </a:prstGeom>
          <a:ln w="38100">
            <a:noFill/>
          </a:ln>
        </p:spPr>
      </p:pic>
      <p:sp>
        <p:nvSpPr>
          <p:cNvPr id="54" name="テキスト ボックス 53"/>
          <p:cNvSpPr txBox="1"/>
          <p:nvPr/>
        </p:nvSpPr>
        <p:spPr>
          <a:xfrm>
            <a:off x="2809042" y="1549027"/>
            <a:ext cx="1491434" cy="40011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/>
              <a:t>readout pad</a:t>
            </a:r>
            <a:endParaRPr kumimoji="1" lang="ja-JP" altLang="en-US" sz="2000" b="1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図 43" descr="K18BRエリア案 MODEL (1).png"/>
          <p:cNvPicPr>
            <a:picLocks noChangeAspect="1"/>
          </p:cNvPicPr>
          <p:nvPr/>
        </p:nvPicPr>
        <p:blipFill>
          <a:blip r:embed="rId4"/>
          <a:srcRect t="14701" r="35960"/>
          <a:stretch>
            <a:fillRect/>
          </a:stretch>
        </p:blipFill>
        <p:spPr>
          <a:xfrm rot="5400000">
            <a:off x="1372072" y="-820143"/>
            <a:ext cx="3105670" cy="5849815"/>
          </a:xfrm>
          <a:prstGeom prst="rect">
            <a:avLst/>
          </a:prstGeom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(K-,p) and (K-,d) measurements</a:t>
            </a:r>
            <a:endParaRPr kumimoji="1" lang="ja-JP" altLang="en-US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0" y="2197408"/>
            <a:ext cx="17331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/>
              <a:t>K1.8BR </a:t>
            </a:r>
          </a:p>
          <a:p>
            <a:pPr algn="ctr"/>
            <a:r>
              <a:rPr lang="en-US" altLang="ja-JP" sz="2800" b="1" dirty="0" smtClean="0"/>
              <a:t>Beam Line</a:t>
            </a:r>
          </a:p>
        </p:txBody>
      </p:sp>
      <p:sp>
        <p:nvSpPr>
          <p:cNvPr id="43" name="フリーフォーム 42"/>
          <p:cNvSpPr/>
          <p:nvPr/>
        </p:nvSpPr>
        <p:spPr>
          <a:xfrm>
            <a:off x="2451100" y="1943100"/>
            <a:ext cx="323850" cy="374650"/>
          </a:xfrm>
          <a:custGeom>
            <a:avLst/>
            <a:gdLst>
              <a:gd name="connsiteX0" fmla="*/ 76200 w 323850"/>
              <a:gd name="connsiteY0" fmla="*/ 0 h 374650"/>
              <a:gd name="connsiteX1" fmla="*/ 0 w 323850"/>
              <a:gd name="connsiteY1" fmla="*/ 311150 h 374650"/>
              <a:gd name="connsiteX2" fmla="*/ 241300 w 323850"/>
              <a:gd name="connsiteY2" fmla="*/ 374650 h 374650"/>
              <a:gd name="connsiteX3" fmla="*/ 323850 w 323850"/>
              <a:gd name="connsiteY3" fmla="*/ 63500 h 374650"/>
              <a:gd name="connsiteX4" fmla="*/ 76200 w 323850"/>
              <a:gd name="connsiteY4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50" h="374650">
                <a:moveTo>
                  <a:pt x="76200" y="0"/>
                </a:moveTo>
                <a:lnTo>
                  <a:pt x="0" y="311150"/>
                </a:lnTo>
                <a:lnTo>
                  <a:pt x="241300" y="374650"/>
                </a:lnTo>
                <a:lnTo>
                  <a:pt x="323850" y="63500"/>
                </a:lnTo>
                <a:lnTo>
                  <a:pt x="7620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/>
          <p:cNvSpPr/>
          <p:nvPr/>
        </p:nvSpPr>
        <p:spPr>
          <a:xfrm>
            <a:off x="2851150" y="1993900"/>
            <a:ext cx="342900" cy="469900"/>
          </a:xfrm>
          <a:custGeom>
            <a:avLst/>
            <a:gdLst>
              <a:gd name="connsiteX0" fmla="*/ 107950 w 342900"/>
              <a:gd name="connsiteY0" fmla="*/ 0 h 469900"/>
              <a:gd name="connsiteX1" fmla="*/ 0 w 342900"/>
              <a:gd name="connsiteY1" fmla="*/ 406400 h 469900"/>
              <a:gd name="connsiteX2" fmla="*/ 247650 w 342900"/>
              <a:gd name="connsiteY2" fmla="*/ 469900 h 469900"/>
              <a:gd name="connsiteX3" fmla="*/ 342900 w 342900"/>
              <a:gd name="connsiteY3" fmla="*/ 69850 h 469900"/>
              <a:gd name="connsiteX4" fmla="*/ 107950 w 342900"/>
              <a:gd name="connsiteY4" fmla="*/ 0 h 4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" h="469900">
                <a:moveTo>
                  <a:pt x="107950" y="0"/>
                </a:moveTo>
                <a:lnTo>
                  <a:pt x="0" y="406400"/>
                </a:lnTo>
                <a:lnTo>
                  <a:pt x="247650" y="469900"/>
                </a:lnTo>
                <a:lnTo>
                  <a:pt x="342900" y="69850"/>
                </a:lnTo>
                <a:lnTo>
                  <a:pt x="10795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 46"/>
          <p:cNvSpPr/>
          <p:nvPr/>
        </p:nvSpPr>
        <p:spPr>
          <a:xfrm>
            <a:off x="5003800" y="2457450"/>
            <a:ext cx="241300" cy="584200"/>
          </a:xfrm>
          <a:custGeom>
            <a:avLst/>
            <a:gdLst>
              <a:gd name="connsiteX0" fmla="*/ 0 w 241300"/>
              <a:gd name="connsiteY0" fmla="*/ 552450 h 584200"/>
              <a:gd name="connsiteX1" fmla="*/ 133350 w 241300"/>
              <a:gd name="connsiteY1" fmla="*/ 0 h 584200"/>
              <a:gd name="connsiteX2" fmla="*/ 241300 w 241300"/>
              <a:gd name="connsiteY2" fmla="*/ 25400 h 584200"/>
              <a:gd name="connsiteX3" fmla="*/ 101600 w 241300"/>
              <a:gd name="connsiteY3" fmla="*/ 584200 h 584200"/>
              <a:gd name="connsiteX4" fmla="*/ 0 w 241300"/>
              <a:gd name="connsiteY4" fmla="*/ 55245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300" h="584200">
                <a:moveTo>
                  <a:pt x="0" y="552450"/>
                </a:moveTo>
                <a:lnTo>
                  <a:pt x="133350" y="0"/>
                </a:lnTo>
                <a:lnTo>
                  <a:pt x="241300" y="25400"/>
                </a:lnTo>
                <a:lnTo>
                  <a:pt x="101600" y="584200"/>
                </a:lnTo>
                <a:lnTo>
                  <a:pt x="0" y="55245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直線コネクタ 51"/>
          <p:cNvCxnSpPr/>
          <p:nvPr/>
        </p:nvCxnSpPr>
        <p:spPr>
          <a:xfrm>
            <a:off x="2590800" y="2120900"/>
            <a:ext cx="2755900" cy="692150"/>
          </a:xfrm>
          <a:prstGeom prst="line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 flipV="1">
            <a:off x="3162300" y="2159000"/>
            <a:ext cx="2362200" cy="63500"/>
          </a:xfrm>
          <a:prstGeom prst="line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>
          <a:xfrm rot="778755">
            <a:off x="4051787" y="2248879"/>
            <a:ext cx="94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neutron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3657112" y="1835150"/>
            <a:ext cx="1685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Beam trajectory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2121876" y="2286000"/>
            <a:ext cx="766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2060"/>
                </a:solidFill>
              </a:rPr>
              <a:t>CDS &amp;</a:t>
            </a:r>
          </a:p>
          <a:p>
            <a:r>
              <a:rPr lang="en-US" altLang="ja-JP" dirty="0" smtClean="0">
                <a:solidFill>
                  <a:srgbClr val="002060"/>
                </a:solidFill>
              </a:rPr>
              <a:t>target</a:t>
            </a:r>
            <a:endParaRPr kumimoji="1" lang="en-US" altLang="ja-JP" dirty="0" smtClean="0">
              <a:solidFill>
                <a:srgbClr val="002060"/>
              </a:solidFill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2555631" y="1324708"/>
            <a:ext cx="1087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2060"/>
                </a:solidFill>
              </a:rPr>
              <a:t>Sweeping</a:t>
            </a:r>
          </a:p>
          <a:p>
            <a:pPr algn="ctr"/>
            <a:r>
              <a:rPr lang="en-US" altLang="ja-JP" dirty="0" smtClean="0">
                <a:solidFill>
                  <a:srgbClr val="002060"/>
                </a:solidFill>
              </a:rPr>
              <a:t>Magnet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5392615" y="2274278"/>
            <a:ext cx="968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2060"/>
                </a:solidFill>
              </a:rPr>
              <a:t>Neutron</a:t>
            </a:r>
          </a:p>
          <a:p>
            <a:pPr algn="ctr"/>
            <a:r>
              <a:rPr lang="en-US" altLang="ja-JP" dirty="0" smtClean="0">
                <a:solidFill>
                  <a:srgbClr val="002060"/>
                </a:solidFill>
              </a:rPr>
              <a:t>Counter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41" name="フリーフォーム 40"/>
          <p:cNvSpPr/>
          <p:nvPr/>
        </p:nvSpPr>
        <p:spPr>
          <a:xfrm>
            <a:off x="4745893" y="2832588"/>
            <a:ext cx="241300" cy="584200"/>
          </a:xfrm>
          <a:custGeom>
            <a:avLst/>
            <a:gdLst>
              <a:gd name="connsiteX0" fmla="*/ 0 w 241300"/>
              <a:gd name="connsiteY0" fmla="*/ 552450 h 584200"/>
              <a:gd name="connsiteX1" fmla="*/ 133350 w 241300"/>
              <a:gd name="connsiteY1" fmla="*/ 0 h 584200"/>
              <a:gd name="connsiteX2" fmla="*/ 241300 w 241300"/>
              <a:gd name="connsiteY2" fmla="*/ 25400 h 584200"/>
              <a:gd name="connsiteX3" fmla="*/ 101600 w 241300"/>
              <a:gd name="connsiteY3" fmla="*/ 584200 h 584200"/>
              <a:gd name="connsiteX4" fmla="*/ 0 w 241300"/>
              <a:gd name="connsiteY4" fmla="*/ 55245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300" h="584200">
                <a:moveTo>
                  <a:pt x="0" y="552450"/>
                </a:moveTo>
                <a:lnTo>
                  <a:pt x="133350" y="0"/>
                </a:lnTo>
                <a:lnTo>
                  <a:pt x="241300" y="25400"/>
                </a:lnTo>
                <a:lnTo>
                  <a:pt x="101600" y="584200"/>
                </a:lnTo>
                <a:lnTo>
                  <a:pt x="0" y="55245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3921126" y="3440480"/>
            <a:ext cx="17049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002060"/>
                </a:solidFill>
              </a:rPr>
              <a:t>Proton TOF wall</a:t>
            </a:r>
          </a:p>
        </p:txBody>
      </p:sp>
      <p:sp>
        <p:nvSpPr>
          <p:cNvPr id="48" name="円/楕円 47"/>
          <p:cNvSpPr/>
          <p:nvPr/>
        </p:nvSpPr>
        <p:spPr>
          <a:xfrm>
            <a:off x="3809999" y="2719754"/>
            <a:ext cx="1934309" cy="124264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2060"/>
              </a:solidFill>
            </a:endParaRPr>
          </a:p>
        </p:txBody>
      </p:sp>
      <p:sp>
        <p:nvSpPr>
          <p:cNvPr id="50" name="Rectangle 5"/>
          <p:cNvSpPr txBox="1">
            <a:spLocks noChangeArrowheads="1"/>
          </p:cNvSpPr>
          <p:nvPr/>
        </p:nvSpPr>
        <p:spPr>
          <a:xfrm>
            <a:off x="1817075" y="4192215"/>
            <a:ext cx="5545022" cy="56735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(K-,p) and (K-,d) measurement 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5" name="直線コネクタ 54"/>
          <p:cNvCxnSpPr/>
          <p:nvPr/>
        </p:nvCxnSpPr>
        <p:spPr>
          <a:xfrm>
            <a:off x="3106615" y="2321169"/>
            <a:ext cx="2133600" cy="1019908"/>
          </a:xfrm>
          <a:prstGeom prst="line">
            <a:avLst/>
          </a:prstGeom>
          <a:ln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/>
          <p:cNvSpPr txBox="1"/>
          <p:nvPr/>
        </p:nvSpPr>
        <p:spPr>
          <a:xfrm rot="1586205">
            <a:off x="3013251" y="2714381"/>
            <a:ext cx="183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2060"/>
                </a:solidFill>
              </a:rPr>
              <a:t>+Charged Particle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71" name="Text Box 11"/>
          <p:cNvSpPr txBox="1">
            <a:spLocks noChangeArrowheads="1"/>
          </p:cNvSpPr>
          <p:nvPr/>
        </p:nvSpPr>
        <p:spPr bwMode="auto">
          <a:xfrm>
            <a:off x="726831" y="4895562"/>
            <a:ext cx="78777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ja-JP" sz="2400" dirty="0"/>
              <a:t>Forward charged particle </a:t>
            </a:r>
            <a:r>
              <a:rPr lang="en-US" altLang="ja-JP" sz="2400" dirty="0" smtClean="0"/>
              <a:t>spectrometer will </a:t>
            </a:r>
            <a:r>
              <a:rPr lang="en-US" altLang="ja-JP" sz="2400" dirty="0"/>
              <a:t>provide strong new physics case in the E15 </a:t>
            </a:r>
            <a:r>
              <a:rPr lang="en-US" altLang="ja-JP" sz="2400" dirty="0" smtClean="0"/>
              <a:t>experiment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400" dirty="0" smtClean="0"/>
              <a:t>New forward charged particle spectrometer will be installed </a:t>
            </a:r>
            <a:br>
              <a:rPr lang="en-US" altLang="ja-JP" sz="2400" dirty="0" smtClean="0"/>
            </a:br>
            <a:r>
              <a:rPr lang="en-US" altLang="ja-JP" sz="2400" dirty="0" smtClean="0"/>
              <a:t>in addition to the original E15 experimental setup</a:t>
            </a:r>
            <a:endParaRPr lang="en-US" altLang="ja-JP" sz="2400" dirty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E362629-6C39-43FD-B08E-994C533A9275}" type="slidenum">
              <a:rPr lang="ja-JP" altLang="en-US"/>
              <a:pPr/>
              <a:t>36</a:t>
            </a:fld>
            <a:endParaRPr lang="en-US" altLang="ja-JP"/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65" y="1229208"/>
            <a:ext cx="7269328" cy="3917223"/>
          </a:xfrm>
          <a:noFill/>
          <a:ln w="28575">
            <a:solidFill>
              <a:srgbClr val="000000"/>
            </a:solidFill>
          </a:ln>
        </p:spPr>
        <p:txBody>
          <a:bodyPr>
            <a:noAutofit/>
          </a:bodyPr>
          <a:lstStyle/>
          <a:p>
            <a:pPr eaLnBrk="1"/>
            <a:r>
              <a:rPr lang="en-US" altLang="ja-JP" sz="2400" dirty="0" smtClean="0">
                <a:solidFill>
                  <a:srgbClr val="000000"/>
                </a:solidFill>
              </a:rPr>
              <a:t>Beam Energy</a:t>
            </a:r>
            <a:r>
              <a:rPr lang="ja-JP" altLang="en-US" sz="2400" dirty="0" smtClean="0">
                <a:solidFill>
                  <a:srgbClr val="000000"/>
                </a:solidFill>
              </a:rPr>
              <a:t>： 	</a:t>
            </a:r>
            <a:r>
              <a:rPr lang="en-US" altLang="ja-JP" sz="2400" dirty="0" smtClean="0">
                <a:solidFill>
                  <a:srgbClr val="FF0000"/>
                </a:solidFill>
              </a:rPr>
              <a:t>50</a:t>
            </a:r>
            <a:r>
              <a:rPr lang="ja-JP" altLang="en-US" sz="2400" dirty="0" smtClean="0">
                <a:solidFill>
                  <a:srgbClr val="FF0000"/>
                </a:solidFill>
              </a:rPr>
              <a:t>ＧｅＶ	 </a:t>
            </a:r>
            <a:r>
              <a:rPr lang="en-US" altLang="ja-JP" sz="2400" dirty="0" err="1" smtClean="0">
                <a:solidFill>
                  <a:srgbClr val="000000"/>
                </a:solidFill>
              </a:rPr>
              <a:t>E</a:t>
            </a:r>
            <a:r>
              <a:rPr lang="en-US" altLang="ja-JP" sz="2400" baseline="-25000" dirty="0" err="1" smtClean="0">
                <a:solidFill>
                  <a:srgbClr val="000000"/>
                </a:solidFill>
              </a:rPr>
              <a:t>Linac</a:t>
            </a:r>
            <a:r>
              <a:rPr lang="en-US" altLang="ja-JP" sz="2400" dirty="0" smtClean="0">
                <a:solidFill>
                  <a:srgbClr val="000000"/>
                </a:solidFill>
              </a:rPr>
              <a:t> = </a:t>
            </a:r>
            <a:r>
              <a:rPr lang="en-US" altLang="ja-JP" sz="2400" dirty="0" smtClean="0">
                <a:solidFill>
                  <a:srgbClr val="FC0128"/>
                </a:solidFill>
              </a:rPr>
              <a:t>400MeV</a:t>
            </a:r>
            <a:r>
              <a:rPr lang="en-US" altLang="ja-JP" sz="2400" dirty="0" smtClean="0">
                <a:solidFill>
                  <a:srgbClr val="000000"/>
                </a:solidFill>
              </a:rPr>
              <a:t> </a:t>
            </a:r>
            <a:endParaRPr lang="ja-JP" altLang="en-US" sz="2400" dirty="0" smtClean="0">
              <a:solidFill>
                <a:srgbClr val="FF0000"/>
              </a:solidFill>
            </a:endParaRPr>
          </a:p>
          <a:p>
            <a:pPr lvl="1" eaLnBrk="1">
              <a:buFontTx/>
              <a:buNone/>
            </a:pPr>
            <a:r>
              <a:rPr lang="ja-JP" altLang="en-US" sz="2000" dirty="0" smtClean="0">
                <a:solidFill>
                  <a:srgbClr val="008000"/>
                </a:solidFill>
              </a:rPr>
              <a:t>				</a:t>
            </a:r>
            <a:r>
              <a:rPr lang="en-US" altLang="ja-JP" sz="2000" dirty="0" smtClean="0">
                <a:solidFill>
                  <a:srgbClr val="009900"/>
                </a:solidFill>
              </a:rPr>
              <a:t>(</a:t>
            </a:r>
            <a:r>
              <a:rPr lang="en-US" altLang="ja-JP" sz="2000" u="sng" dirty="0" smtClean="0">
                <a:solidFill>
                  <a:srgbClr val="009900"/>
                </a:solidFill>
              </a:rPr>
              <a:t>30GeV for </a:t>
            </a:r>
            <a:r>
              <a:rPr lang="en-US" altLang="ja-JP" sz="2000" b="1" u="sng" dirty="0" smtClean="0">
                <a:solidFill>
                  <a:srgbClr val="009900"/>
                </a:solidFill>
              </a:rPr>
              <a:t>Slow Beam</a:t>
            </a:r>
            <a:r>
              <a:rPr lang="en-US" altLang="ja-JP" sz="2000" dirty="0" smtClean="0">
                <a:solidFill>
                  <a:srgbClr val="009900"/>
                </a:solidFill>
              </a:rPr>
              <a:t>)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E</a:t>
            </a:r>
            <a:r>
              <a:rPr lang="en-US" altLang="ja-JP" sz="2000" baseline="-25000" dirty="0" err="1" smtClean="0">
                <a:solidFill>
                  <a:schemeClr val="tx1"/>
                </a:solidFill>
              </a:rPr>
              <a:t>Linac</a:t>
            </a:r>
            <a:r>
              <a:rPr lang="en-US" altLang="ja-JP" sz="2000" dirty="0" smtClean="0">
                <a:solidFill>
                  <a:schemeClr val="tx1"/>
                </a:solidFill>
              </a:rPr>
              <a:t> = </a:t>
            </a:r>
            <a:r>
              <a:rPr lang="en-US" altLang="ja-JP" sz="2000" dirty="0" smtClean="0">
                <a:solidFill>
                  <a:srgbClr val="009900"/>
                </a:solidFill>
              </a:rPr>
              <a:t>(180MeV)</a:t>
            </a:r>
          </a:p>
          <a:p>
            <a:pPr lvl="1" eaLnBrk="1">
              <a:buFontTx/>
              <a:buNone/>
            </a:pPr>
            <a:r>
              <a:rPr lang="en-US" altLang="ja-JP" sz="2000" dirty="0" smtClean="0">
                <a:solidFill>
                  <a:srgbClr val="008000"/>
                </a:solidFill>
              </a:rPr>
              <a:t>				</a:t>
            </a:r>
            <a:r>
              <a:rPr lang="en-US" altLang="ja-JP" sz="1800" dirty="0" smtClean="0">
                <a:solidFill>
                  <a:srgbClr val="CC0099"/>
                </a:solidFill>
              </a:rPr>
              <a:t>(30GeV for </a:t>
            </a:r>
            <a:r>
              <a:rPr lang="en-US" altLang="ja-JP" sz="1800" b="1" dirty="0" smtClean="0">
                <a:solidFill>
                  <a:srgbClr val="CC0099"/>
                </a:solidFill>
              </a:rPr>
              <a:t>Fast Beam</a:t>
            </a:r>
            <a:r>
              <a:rPr lang="en-US" altLang="ja-JP" sz="1800" dirty="0" smtClean="0">
                <a:solidFill>
                  <a:srgbClr val="CC0099"/>
                </a:solidFill>
              </a:rPr>
              <a:t>)</a:t>
            </a:r>
          </a:p>
          <a:p>
            <a:pPr eaLnBrk="1"/>
            <a:r>
              <a:rPr lang="en-US" altLang="ja-JP" sz="2400" dirty="0" smtClean="0">
                <a:solidFill>
                  <a:srgbClr val="000000"/>
                </a:solidFill>
              </a:rPr>
              <a:t>Repetition: 		</a:t>
            </a:r>
            <a:r>
              <a:rPr lang="en-US" altLang="ja-JP" sz="2400" u="sng" dirty="0" smtClean="0">
                <a:solidFill>
                  <a:srgbClr val="FF0000"/>
                </a:solidFill>
              </a:rPr>
              <a:t>3.4 ~ 5-6s</a:t>
            </a:r>
            <a:endParaRPr lang="en-US" altLang="ja-JP" sz="2400" dirty="0" smtClean="0">
              <a:solidFill>
                <a:srgbClr val="000000"/>
              </a:solidFill>
            </a:endParaRPr>
          </a:p>
          <a:p>
            <a:pPr eaLnBrk="1"/>
            <a:r>
              <a:rPr lang="en-US" altLang="ja-JP" sz="2400" dirty="0" smtClean="0">
                <a:solidFill>
                  <a:srgbClr val="000000"/>
                </a:solidFill>
              </a:rPr>
              <a:t>Flat Top Width</a:t>
            </a:r>
            <a:r>
              <a:rPr lang="ja-JP" altLang="en-US" sz="2400" dirty="0" smtClean="0">
                <a:solidFill>
                  <a:srgbClr val="000000"/>
                </a:solidFill>
              </a:rPr>
              <a:t>：	</a:t>
            </a:r>
            <a:r>
              <a:rPr lang="en-US" altLang="ja-JP" sz="2400" u="sng" dirty="0" smtClean="0">
                <a:solidFill>
                  <a:srgbClr val="FF0000"/>
                </a:solidFill>
              </a:rPr>
              <a:t>0.7 ~ 2-3s</a:t>
            </a:r>
            <a:endParaRPr lang="en-US" altLang="ja-JP" sz="2400" u="sng" dirty="0" smtClean="0">
              <a:solidFill>
                <a:srgbClr val="009900"/>
              </a:solidFill>
            </a:endParaRPr>
          </a:p>
          <a:p>
            <a:pPr eaLnBrk="1"/>
            <a:r>
              <a:rPr lang="en-US" altLang="ja-JP" sz="2400" dirty="0" smtClean="0">
                <a:solidFill>
                  <a:srgbClr val="000000"/>
                </a:solidFill>
              </a:rPr>
              <a:t>Beam Intensity:	</a:t>
            </a:r>
            <a:r>
              <a:rPr lang="en-US" altLang="ja-JP" sz="2400" dirty="0" smtClean="0">
                <a:solidFill>
                  <a:srgbClr val="FF0000"/>
                </a:solidFill>
              </a:rPr>
              <a:t>3.3x10</a:t>
            </a:r>
            <a:r>
              <a:rPr lang="en-US" altLang="ja-JP" sz="2400" baseline="30000" dirty="0" smtClean="0">
                <a:solidFill>
                  <a:srgbClr val="FF0000"/>
                </a:solidFill>
              </a:rPr>
              <a:t>14</a:t>
            </a:r>
            <a:r>
              <a:rPr lang="en-US" altLang="ja-JP" sz="2400" dirty="0" smtClean="0">
                <a:solidFill>
                  <a:srgbClr val="FF0000"/>
                </a:solidFill>
              </a:rPr>
              <a:t>ppp, 15</a:t>
            </a:r>
            <a:r>
              <a:rPr lang="en-US" altLang="ja-JP" sz="24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sz="2400" dirty="0" smtClean="0">
                <a:solidFill>
                  <a:srgbClr val="FF0000"/>
                </a:solidFill>
              </a:rPr>
              <a:t>A</a:t>
            </a:r>
          </a:p>
          <a:p>
            <a:pPr eaLnBrk="1">
              <a:buFont typeface="Wingdings" pitchFamily="2" charset="2"/>
              <a:buNone/>
            </a:pPr>
            <a:r>
              <a:rPr lang="en-US" altLang="ja-JP" sz="2400" dirty="0" smtClean="0">
                <a:solidFill>
                  <a:srgbClr val="000000"/>
                </a:solidFill>
              </a:rPr>
              <a:t>				</a:t>
            </a:r>
            <a:r>
              <a:rPr lang="en-US" altLang="ja-JP" sz="2400" dirty="0" smtClean="0">
                <a:solidFill>
                  <a:srgbClr val="009900"/>
                </a:solidFill>
              </a:rPr>
              <a:t>(</a:t>
            </a:r>
            <a:r>
              <a:rPr lang="en-US" altLang="ja-JP" sz="2400" u="sng" dirty="0" smtClean="0">
                <a:solidFill>
                  <a:srgbClr val="009900"/>
                </a:solidFill>
              </a:rPr>
              <a:t>2×10</a:t>
            </a:r>
            <a:r>
              <a:rPr lang="en-US" altLang="ja-JP" sz="2400" u="sng" baseline="30000" dirty="0" smtClean="0">
                <a:solidFill>
                  <a:srgbClr val="009900"/>
                </a:solidFill>
              </a:rPr>
              <a:t>14</a:t>
            </a:r>
            <a:r>
              <a:rPr lang="en-US" altLang="ja-JP" sz="2400" u="sng" dirty="0" smtClean="0">
                <a:solidFill>
                  <a:srgbClr val="009900"/>
                </a:solidFill>
              </a:rPr>
              <a:t>ppp, 9</a:t>
            </a:r>
            <a:r>
              <a:rPr lang="en-US" altLang="ja-JP" sz="2400" u="sng" dirty="0" smtClean="0">
                <a:solidFill>
                  <a:srgbClr val="009900"/>
                </a:solidFill>
                <a:latin typeface="Symbol" pitchFamily="18" charset="2"/>
              </a:rPr>
              <a:t>m</a:t>
            </a:r>
            <a:r>
              <a:rPr lang="en-US" altLang="ja-JP" sz="2400" u="sng" dirty="0" smtClean="0">
                <a:solidFill>
                  <a:srgbClr val="009900"/>
                </a:solidFill>
              </a:rPr>
              <a:t>A</a:t>
            </a:r>
            <a:r>
              <a:rPr lang="en-US" altLang="ja-JP" sz="2400" dirty="0" smtClean="0">
                <a:solidFill>
                  <a:srgbClr val="009900"/>
                </a:solidFill>
              </a:rPr>
              <a:t>)</a:t>
            </a:r>
            <a:r>
              <a:rPr lang="en-US" altLang="ja-JP" sz="2400" dirty="0" smtClean="0">
                <a:solidFill>
                  <a:srgbClr val="000000"/>
                </a:solidFill>
              </a:rPr>
              <a:t> </a:t>
            </a:r>
            <a:endParaRPr lang="en-US" altLang="ja-JP" sz="2400" dirty="0" smtClean="0">
              <a:solidFill>
                <a:srgbClr val="009900"/>
              </a:solidFill>
            </a:endParaRPr>
          </a:p>
          <a:p>
            <a:pPr eaLnBrk="1"/>
            <a:r>
              <a:rPr lang="en-US" altLang="ja-JP" sz="2400" dirty="0" smtClean="0">
                <a:solidFill>
                  <a:srgbClr val="000000"/>
                </a:solidFill>
              </a:rPr>
              <a:t>Beam Power: 	</a:t>
            </a:r>
            <a:r>
              <a:rPr lang="en-US" altLang="ja-JP" sz="2400" dirty="0" smtClean="0">
                <a:solidFill>
                  <a:srgbClr val="FF0000"/>
                </a:solidFill>
              </a:rPr>
              <a:t>750kW   </a:t>
            </a:r>
          </a:p>
          <a:p>
            <a:pPr eaLnBrk="1">
              <a:buFont typeface="Wingdings" pitchFamily="2" charset="2"/>
              <a:buNone/>
            </a:pPr>
            <a:r>
              <a:rPr lang="en-US" altLang="ja-JP" sz="2400" dirty="0" smtClean="0">
                <a:solidFill>
                  <a:srgbClr val="009900"/>
                </a:solidFill>
              </a:rPr>
              <a:t>				(</a:t>
            </a:r>
            <a:r>
              <a:rPr lang="en-US" altLang="ja-JP" sz="2400" u="sng" dirty="0" smtClean="0">
                <a:solidFill>
                  <a:srgbClr val="009900"/>
                </a:solidFill>
              </a:rPr>
              <a:t>270kW</a:t>
            </a:r>
            <a:r>
              <a:rPr lang="en-US" altLang="ja-JP" sz="2400" dirty="0" smtClean="0">
                <a:solidFill>
                  <a:srgbClr val="009900"/>
                </a:solidFill>
              </a:rPr>
              <a:t>)</a:t>
            </a: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Performance of the 50-GeV</a:t>
            </a:r>
            <a:r>
              <a:rPr kumimoji="1" lang="en-US" altLang="ja-JP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PS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Beam_P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34000" y="2757487"/>
            <a:ext cx="3810000" cy="410051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DCA58A-F25D-4118-B731-8F1E7826AF3E}" type="slidenum">
              <a:rPr lang="ja-JP" altLang="en-US"/>
              <a:pPr/>
              <a:t>37</a:t>
            </a:fld>
            <a:endParaRPr lang="en-US" altLang="ja-JP"/>
          </a:p>
        </p:txBody>
      </p:sp>
      <p:graphicFrame>
        <p:nvGraphicFramePr>
          <p:cNvPr id="354307" name="Group 3"/>
          <p:cNvGraphicFramePr>
            <a:graphicFrameLocks noGrp="1"/>
          </p:cNvGraphicFramePr>
          <p:nvPr/>
        </p:nvGraphicFramePr>
        <p:xfrm>
          <a:off x="963475" y="930617"/>
          <a:ext cx="7272337" cy="4632964"/>
        </p:xfrm>
        <a:graphic>
          <a:graphicData uri="http://schemas.openxmlformats.org/drawingml/2006/table">
            <a:tbl>
              <a:tblPr/>
              <a:tblGrid>
                <a:gridCol w="1214437"/>
                <a:gridCol w="854075"/>
                <a:gridCol w="393700"/>
                <a:gridCol w="460375"/>
                <a:gridCol w="814388"/>
                <a:gridCol w="427037"/>
                <a:gridCol w="395288"/>
                <a:gridCol w="825500"/>
                <a:gridCol w="396875"/>
                <a:gridCol w="390525"/>
                <a:gridCol w="182562"/>
                <a:gridCol w="409575"/>
                <a:gridCol w="508000"/>
              </a:tblGrid>
              <a:tr h="312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Osaka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K1.8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K1.8BR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K1.1 (S-Type)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Max. Mom.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~2 GeV/</a:t>
                      </a:r>
                      <a:r>
                        <a:rPr kumimoji="1" lang="en-US" altLang="ja-JP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1.2 GeV/</a:t>
                      </a:r>
                      <a:r>
                        <a:rPr kumimoji="1" lang="en-US" altLang="ja-JP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c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1.1 GeV/</a:t>
                      </a:r>
                      <a:r>
                        <a:rPr kumimoji="1" lang="en-US" altLang="ja-JP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c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45.694 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26.973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27.05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Acceptance</a:t>
                      </a:r>
                      <a:endParaRPr kumimoji="1" lang="en-US" altLang="ja-JP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elvetica" charset="0"/>
                        <a:ea typeface="Osaka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2.03 msr.% </a:t>
                      </a: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&amp;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4.5 msr.% </a:t>
                      </a: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&amp;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4.1msr.% </a:t>
                      </a: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\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131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Intensity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(ppp)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#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K</a:t>
                      </a: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- 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(</a:t>
                      </a: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×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10</a:t>
                      </a: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6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)</a:t>
                      </a:r>
                      <a:endParaRPr kumimoji="1" lang="en-US" altLang="ja-JP" sz="1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Osaka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K</a:t>
                      </a: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- 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(</a:t>
                      </a: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×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10</a:t>
                      </a: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6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)</a:t>
                      </a:r>
                      <a:endParaRPr kumimoji="1" lang="en-US" altLang="ja-JP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Osaka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K</a:t>
                      </a: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- 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(</a:t>
                      </a: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×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10</a:t>
                      </a: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6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K</a:t>
                      </a: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+ 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(</a:t>
                      </a: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×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10</a:t>
                      </a: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6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50</a:t>
                      </a:r>
                      <a:r>
                        <a:rPr kumimoji="1" lang="en-US" altLang="ja-JP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GeV</a:t>
                      </a: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15</a:t>
                      </a:r>
                      <a:r>
                        <a:rPr kumimoji="1" lang="en-US" altLang="ja-JP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Osaka" charset="-128"/>
                        </a:rPr>
                        <a:t>m</a:t>
                      </a:r>
                      <a:r>
                        <a:rPr kumimoji="1" lang="en-US" altLang="ja-JP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30</a:t>
                      </a:r>
                      <a:r>
                        <a:rPr kumimoji="1" lang="en-US" altLang="ja-JP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GeV</a:t>
                      </a: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9</a:t>
                      </a:r>
                      <a:r>
                        <a:rPr kumimoji="1" lang="en-US" altLang="ja-JP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Osaka" charset="-128"/>
                        </a:rPr>
                        <a:t>m</a:t>
                      </a:r>
                      <a:r>
                        <a:rPr kumimoji="1" lang="en-US" altLang="ja-JP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50</a:t>
                      </a:r>
                      <a:r>
                        <a:rPr kumimoji="1" lang="en-US" altLang="ja-JP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GeV</a:t>
                      </a: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15</a:t>
                      </a:r>
                      <a:r>
                        <a:rPr kumimoji="1" lang="en-US" altLang="ja-JP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Osaka" charset="-128"/>
                        </a:rPr>
                        <a:t>m</a:t>
                      </a:r>
                      <a:r>
                        <a:rPr kumimoji="1" lang="en-US" altLang="ja-JP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30</a:t>
                      </a:r>
                      <a:r>
                        <a:rPr kumimoji="1" lang="en-US" altLang="ja-JP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GeV</a:t>
                      </a: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9</a:t>
                      </a:r>
                      <a:r>
                        <a:rPr kumimoji="1" lang="en-US" altLang="ja-JP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Osaka" charset="-128"/>
                        </a:rPr>
                        <a:t>m</a:t>
                      </a:r>
                      <a:r>
                        <a:rPr kumimoji="1" lang="en-US" altLang="ja-JP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50</a:t>
                      </a:r>
                      <a:r>
                        <a:rPr kumimoji="1" lang="en-US" altLang="ja-JP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GeV</a:t>
                      </a: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15</a:t>
                      </a:r>
                      <a:r>
                        <a:rPr kumimoji="1" lang="en-US" altLang="ja-JP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Osaka" charset="-128"/>
                        </a:rPr>
                        <a:t>m</a:t>
                      </a:r>
                      <a:r>
                        <a:rPr kumimoji="1" lang="en-US" altLang="ja-JP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30</a:t>
                      </a:r>
                      <a:r>
                        <a:rPr kumimoji="1" lang="en-US" altLang="ja-JP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GeV</a:t>
                      </a: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9</a:t>
                      </a:r>
                      <a:r>
                        <a:rPr kumimoji="1" lang="en-US" altLang="ja-JP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Osaka" charset="-128"/>
                        </a:rPr>
                        <a:t>m</a:t>
                      </a:r>
                      <a:r>
                        <a:rPr kumimoji="1" lang="en-US" altLang="ja-JP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50</a:t>
                      </a:r>
                      <a:r>
                        <a:rPr kumimoji="1" lang="en-US" altLang="ja-JP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-</a:t>
                      </a: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15</a:t>
                      </a:r>
                      <a:endParaRPr kumimoji="1" lang="en-US" altLang="ja-JP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Osaka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30</a:t>
                      </a:r>
                      <a:r>
                        <a:rPr kumimoji="1" lang="en-US" altLang="ja-JP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-</a:t>
                      </a: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9</a:t>
                      </a:r>
                      <a:endParaRPr kumimoji="1" lang="en-US" altLang="ja-JP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Osaka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1.8 GeV/</a:t>
                      </a:r>
                      <a:r>
                        <a:rPr kumimoji="1" lang="en-US" altLang="ja-JP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9.6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Osaka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Osaka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Osaka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Osaka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Osaka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Osaka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1.1 GeV/</a:t>
                      </a:r>
                      <a:r>
                        <a:rPr kumimoji="1" lang="en-US" altLang="ja-JP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0.6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10.7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2.3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9.1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0.8 GeV/</a:t>
                      </a:r>
                      <a:r>
                        <a:rPr kumimoji="1" lang="en-US" altLang="ja-JP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Osaka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Osaka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 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1.7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0.6 GeV/</a:t>
                      </a:r>
                      <a:r>
                        <a:rPr kumimoji="1" lang="en-US" altLang="ja-JP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Osaka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Osaka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2.6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DC-Separator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750kV/10cm</a:t>
                      </a: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6m×2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500kV/10cm </a:t>
                      </a: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6m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750kV/10cm   </a:t>
                      </a: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2m×2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K</a:t>
                      </a: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Osaka" charset="-128"/>
                        </a:rPr>
                        <a:t>-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/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Osaka" charset="-128"/>
                        </a:rPr>
                        <a:t>p</a:t>
                      </a: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Osaka" charset="-128"/>
                        </a:rPr>
                        <a:t>- </a:t>
                      </a: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$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2.3 (</a:t>
                      </a: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1.8</a:t>
                      </a: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GeV/c</a:t>
                      </a: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)</a:t>
                      </a: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Osaka" charset="-128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2.6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10 (1.1</a:t>
                      </a: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GeV/c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4.3</a:t>
                      </a: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(1.1</a:t>
                      </a: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GeV/c</a:t>
                      </a: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)</a:t>
                      </a: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Osaka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4.7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Osaka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X/Y</a:t>
                      </a: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size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 </a:t>
                      </a:r>
                      <a:r>
                        <a:rPr kumimoji="1" lang="en-US" altLang="ja-JP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@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 FF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16/8 </a:t>
                      </a: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mm(FWHM)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38/7.4 </a:t>
                      </a: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mm(FWHM)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10/6 </a:t>
                      </a: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mm(FWHM)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Osaka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883" name="Text Box 114"/>
          <p:cNvSpPr txBox="1">
            <a:spLocks noChangeArrowheads="1"/>
          </p:cNvSpPr>
          <p:nvPr/>
        </p:nvSpPr>
        <p:spPr bwMode="auto">
          <a:xfrm>
            <a:off x="2268538" y="5780088"/>
            <a:ext cx="518953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&amp; </a:t>
            </a:r>
            <a:r>
              <a:rPr lang="en-US" altLang="ja-JP" sz="1400">
                <a:latin typeface="Times New Roman" pitchFamily="18" charset="0"/>
                <a:ea typeface="ＭＳ Ｐゴシック" pitchFamily="50" charset="-128"/>
              </a:rPr>
              <a:t>MS1 opening: ±2mm, MS2 opening: </a:t>
            </a:r>
            <a:r>
              <a:rPr lang="en-US" altLang="ja-JP" sz="1400" u="sng">
                <a:solidFill>
                  <a:schemeClr val="accent1"/>
                </a:solidFill>
                <a:latin typeface="Times New Roman" pitchFamily="18" charset="0"/>
                <a:ea typeface="ＭＳ Ｐゴシック" pitchFamily="50" charset="-128"/>
              </a:rPr>
              <a:t>-3.25mm,+2.75mm</a:t>
            </a:r>
          </a:p>
          <a:p>
            <a:r>
              <a:rPr lang="en-US" altLang="ja-JP" sz="140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\ </a:t>
            </a:r>
            <a:r>
              <a:rPr lang="en-US" altLang="ja-JP" sz="1400" u="sng">
                <a:solidFill>
                  <a:srgbClr val="00CC00"/>
                </a:solidFill>
                <a:latin typeface="Times New Roman" pitchFamily="18" charset="0"/>
                <a:ea typeface="ＭＳ Ｐゴシック" pitchFamily="50" charset="-128"/>
              </a:rPr>
              <a:t>MS1 opening: ±1mm, MS2: ±2mm</a:t>
            </a:r>
            <a:endParaRPr lang="en-US" altLang="ja-JP" sz="1400" u="sng">
              <a:solidFill>
                <a:schemeClr val="accent1"/>
              </a:solidFill>
              <a:latin typeface="Times New Roman" pitchFamily="18" charset="0"/>
              <a:ea typeface="ＭＳ Ｐゴシック" pitchFamily="50" charset="-128"/>
            </a:endParaRPr>
          </a:p>
          <a:p>
            <a:r>
              <a:rPr lang="en-US" altLang="ja-JP" sz="140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# </a:t>
            </a:r>
            <a:r>
              <a:rPr lang="en-US" altLang="ja-JP" sz="1400">
                <a:latin typeface="Times New Roman" pitchFamily="18" charset="0"/>
                <a:ea typeface="ＭＳ Ｐゴシック" pitchFamily="50" charset="-128"/>
              </a:rPr>
              <a:t>using Sanford-Wang formula, assuming 1pulse=3.53s</a:t>
            </a:r>
            <a:r>
              <a:rPr lang="ja-JP" altLang="en-US" sz="1400">
                <a:latin typeface="Times New Roman" pitchFamily="18" charset="0"/>
                <a:ea typeface="ＭＳ Ｐゴシック" pitchFamily="50" charset="-128"/>
              </a:rPr>
              <a:t>（</a:t>
            </a:r>
            <a:r>
              <a:rPr lang="en-US" altLang="ja-JP" sz="1400">
                <a:latin typeface="Times New Roman" pitchFamily="18" charset="0"/>
                <a:ea typeface="ＭＳ Ｐゴシック" pitchFamily="50" charset="-128"/>
              </a:rPr>
              <a:t>0.7s flat top) </a:t>
            </a:r>
          </a:p>
          <a:p>
            <a:r>
              <a:rPr lang="en-US" altLang="ja-JP" sz="140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$</a:t>
            </a:r>
            <a:r>
              <a:rPr lang="en-US" altLang="ja-JP" sz="1400">
                <a:latin typeface="Times New Roman" pitchFamily="18" charset="0"/>
                <a:ea typeface="ＭＳ Ｐゴシック" pitchFamily="50" charset="-128"/>
              </a:rPr>
              <a:t> Cloud </a:t>
            </a:r>
            <a:r>
              <a:rPr lang="en-US" altLang="ja-JP" sz="1400">
                <a:latin typeface="Symbol" pitchFamily="18" charset="2"/>
                <a:ea typeface="ＭＳ Ｐゴシック" pitchFamily="50" charset="-128"/>
              </a:rPr>
              <a:t>p</a:t>
            </a:r>
            <a:r>
              <a:rPr lang="en-US" altLang="ja-JP" sz="1400">
                <a:latin typeface="Times New Roman" pitchFamily="18" charset="0"/>
                <a:ea typeface="ＭＳ Ｐゴシック" pitchFamily="50" charset="-128"/>
              </a:rPr>
              <a:t> are not taken into account.</a:t>
            </a: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 smtClean="0">
                <a:latin typeface="+mj-lt"/>
                <a:ea typeface="+mj-ea"/>
                <a:cs typeface="+mj-cs"/>
              </a:rPr>
              <a:t>Beam-Line Parameters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9A66D23-BA4C-4E7A-B077-1DCA1059217A}" type="slidenum">
              <a:rPr lang="ja-JP" altLang="en-US"/>
              <a:pPr/>
              <a:t>38</a:t>
            </a:fld>
            <a:endParaRPr lang="en-US" altLang="ja-JP"/>
          </a:p>
        </p:txBody>
      </p:sp>
      <p:graphicFrame>
        <p:nvGraphicFramePr>
          <p:cNvPr id="397315" name="Group 3"/>
          <p:cNvGraphicFramePr>
            <a:graphicFrameLocks noGrp="1"/>
          </p:cNvGraphicFramePr>
          <p:nvPr>
            <p:ph idx="1"/>
          </p:nvPr>
        </p:nvGraphicFramePr>
        <p:xfrm>
          <a:off x="0" y="536713"/>
          <a:ext cx="9144000" cy="6126480"/>
        </p:xfrm>
        <a:graphic>
          <a:graphicData uri="http://schemas.openxmlformats.org/drawingml/2006/table">
            <a:tbl>
              <a:tblPr/>
              <a:tblGrid>
                <a:gridCol w="539750"/>
                <a:gridCol w="1871663"/>
                <a:gridCol w="1368425"/>
                <a:gridCol w="4824412"/>
                <a:gridCol w="539750"/>
              </a:tblGrid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ja-JP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Osaka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(Co-)Spokespersons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Affiliation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Title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Stat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E03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K. Tanida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Kyoto U.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Measurement of X rays from </a:t>
                      </a: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Osaka" charset="-128"/>
                        </a:rPr>
                        <a:t>X</a:t>
                      </a: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- Atom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S1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P04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J.C. Peng/S. Sawada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U. Illinois/KEK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Measurement of High-Mass Dimuon Production at the 50-GeV Proton Synchrotron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ja-JP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Osaka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E05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T. Nagae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KEK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Spectroscopic Study of </a:t>
                      </a: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Osaka" charset="-128"/>
                        </a:rPr>
                        <a:t>X</a:t>
                      </a: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-</a:t>
                      </a:r>
                      <a:r>
                        <a:rPr kumimoji="1" lang="en-US" altLang="ja-JP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Hypernucleus</a:t>
                      </a: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, 12</a:t>
                      </a: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Osaka" charset="-128"/>
                        </a:rPr>
                        <a:t>X</a:t>
                      </a: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Be, via 12C(K-, K+) Reaction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S2,D1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E06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J. Imazato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KEK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Measurement of T-Violating Transverse </a:t>
                      </a:r>
                      <a:r>
                        <a:rPr kumimoji="1" lang="en-US" altLang="ja-JP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Muon</a:t>
                      </a: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 Polarization in K+ -&gt; pi0 mu+ nu Decays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S1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E07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K. Imai/K. Nakazawa/H. Tamura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Kyoto U./Gifu U./Tohoku U.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Systematic Study of Double Strangeness System with an Emulsion-counter Hybrid Method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S2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E08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0" marR="0" lvl="0" indent="-38100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A. Krutenkova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ITEP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Pion Double Charge Exchange on Oxygen at J-PARC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S1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E10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A. Sakaguchi/T. Fukuda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Osaka U.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Production of Neutron-Rich Lambda-</a:t>
                      </a:r>
                      <a:r>
                        <a:rPr kumimoji="1" lang="en-US" altLang="ja-JP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Hypernucleus</a:t>
                      </a: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 with the Double Charge-Exchange Reaction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S1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E11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K. Nishikawa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KEK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Tokai-to-Kamioka (T2K) Long Baseline Neutrino Oscillation Experiment Proposal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S2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E13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T. Tamura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Tohoku U.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Gamma-ray Spectroscopy by Light Hypernuclei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S2,D1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E14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T. Yamanaka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Osaka U.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Proposal for KL -&gt; pi0 mu </a:t>
                      </a:r>
                      <a:r>
                        <a:rPr kumimoji="1" lang="en-US" altLang="ja-JP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mu</a:t>
                      </a: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-bar Experiment at J-PARC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S2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E15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M. Iwasaki/T. Nagae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RIKEN/KEK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A Search for deeply-bound kaonic nuclear states by in-flight 3HE(K-, n) Reaction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S2,D1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E16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S. Yokkaichi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RIKEN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Electron Pair Spectrometer at the J-PARC 50-GeV PS to explore the chiral symmetry in QCD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S1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E17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R. Hayano/H. Outa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U. Tokyo/RIKEN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Precision Spectroscopy of Kaonic 3He 3d -&gt; 2p X-Rays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S2,D1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E18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H. Bhang/H. Outa/H. Park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SNU/RIKEN/KRISS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Coincidence Measurement of the Weak Decay of 12</a:t>
                      </a: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Osaka" charset="-128"/>
                        </a:rPr>
                        <a:t>L</a:t>
                      </a: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C and the three-body weak interaction process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S1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E19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M. Naruki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KEK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High-Resolution Search for </a:t>
                      </a: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Osaka" charset="-128"/>
                        </a:rPr>
                        <a:t>Q</a:t>
                      </a: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+ Pentaquark in pi- p -&gt; K- X Reaction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S2,D1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E22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S. Ajimura/A. Sakaguchi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Osaka 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Exclusive Study on the Lambda-N Weak Ineteraction in A=4 Lambda-Hypernuclei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Osaka" charset="-128"/>
                        </a:rPr>
                        <a:t>S1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954" name="Text Box 115"/>
          <p:cNvSpPr txBox="1">
            <a:spLocks noChangeArrowheads="1"/>
          </p:cNvSpPr>
          <p:nvPr/>
        </p:nvSpPr>
        <p:spPr bwMode="auto">
          <a:xfrm>
            <a:off x="1231074" y="6597303"/>
            <a:ext cx="669766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 dirty="0"/>
              <a:t>S2: Stage-2 approval, S1: Stage-1 approval, D1: Assigned as Day-1</a:t>
            </a: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Proposals</a:t>
            </a:r>
            <a:r>
              <a:rPr kumimoji="1" lang="en-US" altLang="ja-JP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PAC recommendation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406741" y="5322277"/>
            <a:ext cx="2242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“narrow” </a:t>
            </a:r>
            <a:r>
              <a:rPr kumimoji="1" lang="en-US" altLang="ja-JP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</a:t>
            </a:r>
            <a:endParaRPr kumimoji="1" lang="ja-JP" altLang="en-US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812084" y="5056785"/>
            <a:ext cx="16834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00B050"/>
                </a:solidFill>
              </a:rPr>
              <a:t>PLB 659:107,2008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4</a:t>
            </a:fld>
            <a:endParaRPr kumimoji="1" lang="ja-JP" altLang="en-US" dirty="0"/>
          </a:p>
        </p:txBody>
      </p:sp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Deeply-Bound Kaonic Nuclei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(Experiment)</a:t>
            </a:r>
            <a:endParaRPr kumimoji="1" lang="ja-JP" altLang="en-US" b="1" dirty="0"/>
          </a:p>
        </p:txBody>
      </p:sp>
      <p:pic>
        <p:nvPicPr>
          <p:cNvPr id="28" name="Picture 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226282"/>
            <a:ext cx="2661138" cy="378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テキスト ボックス 25"/>
          <p:cNvSpPr txBox="1"/>
          <p:nvPr/>
        </p:nvSpPr>
        <p:spPr>
          <a:xfrm>
            <a:off x="668216" y="890956"/>
            <a:ext cx="1732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baseline="30000" dirty="0" smtClean="0"/>
              <a:t>4</a:t>
            </a:r>
            <a:r>
              <a:rPr kumimoji="1" lang="en-US" altLang="ja-JP" sz="1600" b="1" dirty="0" smtClean="0"/>
              <a:t>He</a:t>
            </a:r>
            <a:r>
              <a:rPr kumimoji="1" lang="ja-JP" altLang="en-US" sz="1600" b="1" dirty="0" smtClean="0"/>
              <a:t>（</a:t>
            </a:r>
            <a:r>
              <a:rPr kumimoji="1" lang="en-US" altLang="ja-JP" sz="1600" b="1" dirty="0" smtClean="0"/>
              <a:t>stopped K-,p)</a:t>
            </a:r>
            <a:endParaRPr kumimoji="1" lang="ja-JP" altLang="en-US" sz="1600" b="1" dirty="0"/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587551" y="584224"/>
            <a:ext cx="18421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Tahoma" pitchFamily="34" charset="0"/>
              </a:rPr>
              <a:t>E549@KEK-PS</a:t>
            </a:r>
            <a:endParaRPr lang="en-US" altLang="ja-JP" b="1" dirty="0">
              <a:latin typeface="Tahoma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406769" y="2602523"/>
            <a:ext cx="1250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</a:t>
            </a:r>
            <a:endParaRPr kumimoji="1" lang="ja-JP" altLang="en-US" sz="2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5" name="グループ化 34"/>
          <p:cNvGrpSpPr/>
          <p:nvPr/>
        </p:nvGrpSpPr>
        <p:grpSpPr>
          <a:xfrm>
            <a:off x="5578475" y="1095933"/>
            <a:ext cx="3565525" cy="3452620"/>
            <a:chOff x="5578475" y="1481382"/>
            <a:chExt cx="3565525" cy="3452620"/>
          </a:xfrm>
        </p:grpSpPr>
        <p:grpSp>
          <p:nvGrpSpPr>
            <p:cNvPr id="33" name="グループ化 32"/>
            <p:cNvGrpSpPr/>
            <p:nvPr/>
          </p:nvGrpSpPr>
          <p:grpSpPr>
            <a:xfrm>
              <a:off x="5578475" y="1481382"/>
              <a:ext cx="3565525" cy="3430587"/>
              <a:chOff x="5351463" y="1236663"/>
              <a:chExt cx="3565525" cy="3430587"/>
            </a:xfrm>
          </p:grpSpPr>
          <p:pic>
            <p:nvPicPr>
              <p:cNvPr id="30" name="Picture 2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351463" y="1236663"/>
                <a:ext cx="3565525" cy="34305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1" name="Text Box 27"/>
              <p:cNvSpPr txBox="1">
                <a:spLocks noChangeArrowheads="1"/>
              </p:cNvSpPr>
              <p:nvPr/>
            </p:nvSpPr>
            <p:spPr bwMode="auto">
              <a:xfrm>
                <a:off x="5894388" y="1246188"/>
                <a:ext cx="1392237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2400" baseline="30000">
                    <a:solidFill>
                      <a:srgbClr val="0000FF"/>
                    </a:solidFill>
                  </a:rPr>
                  <a:t>12</a:t>
                </a:r>
                <a:r>
                  <a:rPr lang="en-US" altLang="ja-JP" sz="2400">
                    <a:solidFill>
                      <a:srgbClr val="0000FF"/>
                    </a:solidFill>
                  </a:rPr>
                  <a:t>C(K</a:t>
                </a:r>
                <a:r>
                  <a:rPr lang="en-US" altLang="ja-JP" sz="2400" baseline="30000">
                    <a:solidFill>
                      <a:srgbClr val="0000FF"/>
                    </a:solidFill>
                  </a:rPr>
                  <a:t>-</a:t>
                </a:r>
                <a:r>
                  <a:rPr lang="en-US" altLang="ja-JP" sz="2400">
                    <a:solidFill>
                      <a:srgbClr val="0000FF"/>
                    </a:solidFill>
                  </a:rPr>
                  <a:t>,n)</a:t>
                </a:r>
              </a:p>
            </p:txBody>
          </p:sp>
          <p:sp>
            <p:nvSpPr>
              <p:cNvPr id="32" name="Text Box 28"/>
              <p:cNvSpPr txBox="1">
                <a:spLocks noChangeArrowheads="1"/>
              </p:cNvSpPr>
              <p:nvPr/>
            </p:nvSpPr>
            <p:spPr bwMode="auto">
              <a:xfrm>
                <a:off x="5922963" y="2774950"/>
                <a:ext cx="1392237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2400" baseline="30000" dirty="0">
                    <a:solidFill>
                      <a:srgbClr val="0000FF"/>
                    </a:solidFill>
                  </a:rPr>
                  <a:t>12</a:t>
                </a:r>
                <a:r>
                  <a:rPr lang="en-US" altLang="ja-JP" sz="2400" dirty="0">
                    <a:solidFill>
                      <a:srgbClr val="0000FF"/>
                    </a:solidFill>
                  </a:rPr>
                  <a:t>C(K</a:t>
                </a:r>
                <a:r>
                  <a:rPr lang="en-US" altLang="ja-JP" sz="2400" baseline="30000" dirty="0">
                    <a:solidFill>
                      <a:srgbClr val="0000FF"/>
                    </a:solidFill>
                  </a:rPr>
                  <a:t>-</a:t>
                </a:r>
                <a:r>
                  <a:rPr lang="en-US" altLang="ja-JP" sz="2400" dirty="0">
                    <a:solidFill>
                      <a:srgbClr val="0000FF"/>
                    </a:solidFill>
                  </a:rPr>
                  <a:t>,p)</a:t>
                </a:r>
              </a:p>
            </p:txBody>
          </p:sp>
        </p:grpSp>
        <p:sp>
          <p:nvSpPr>
            <p:cNvPr id="34" name="テキスト ボックス 33"/>
            <p:cNvSpPr txBox="1"/>
            <p:nvPr/>
          </p:nvSpPr>
          <p:spPr>
            <a:xfrm>
              <a:off x="5978771" y="4595448"/>
              <a:ext cx="13003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/>
                <a:t>missing mass</a:t>
              </a:r>
              <a:endParaRPr kumimoji="1" lang="ja-JP" altLang="en-US" sz="1600" b="1" dirty="0"/>
            </a:p>
          </p:txBody>
        </p:sp>
      </p:grp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6537836" y="684190"/>
            <a:ext cx="2157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latin typeface="Tahoma" pitchFamily="34" charset="0"/>
              </a:rPr>
              <a:t>E548@KEK-PS</a:t>
            </a:r>
            <a:endParaRPr lang="en-US" altLang="ja-JP" b="1" dirty="0">
              <a:latin typeface="Tahoma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157965" y="1548021"/>
            <a:ext cx="14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</a:t>
            </a:r>
            <a:endParaRPr kumimoji="1" lang="ja-JP" altLang="en-US" sz="2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919528" y="4514927"/>
            <a:ext cx="3224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srgbClr val="00B050"/>
                </a:solidFill>
              </a:rPr>
              <a:t>Prog.Theor.Phys.118:181-186,2007. </a:t>
            </a:r>
          </a:p>
        </p:txBody>
      </p:sp>
      <p:pic>
        <p:nvPicPr>
          <p:cNvPr id="39" name="Picture 52" descr="LN_inv_totmo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118338"/>
            <a:ext cx="5652853" cy="373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テキスト ボックス 26"/>
          <p:cNvSpPr txBox="1"/>
          <p:nvPr/>
        </p:nvSpPr>
        <p:spPr>
          <a:xfrm>
            <a:off x="5240218" y="5439508"/>
            <a:ext cx="12504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</a:t>
            </a:r>
            <a:endParaRPr lang="ja-JP" altLang="en-US" sz="20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ja-JP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</a:p>
          <a:p>
            <a:pPr algn="ctr"/>
            <a:r>
              <a:rPr lang="en-US" altLang="ja-JP" sz="2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decay</a:t>
            </a:r>
            <a:endParaRPr kumimoji="1" lang="ja-JP" altLang="en-US" sz="20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Rectangle 19"/>
          <p:cNvSpPr>
            <a:spLocks noChangeArrowheads="1"/>
          </p:cNvSpPr>
          <p:nvPr/>
        </p:nvSpPr>
        <p:spPr bwMode="auto">
          <a:xfrm>
            <a:off x="5073893" y="6472553"/>
            <a:ext cx="16113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altLang="ja-JP" sz="1600" b="1" dirty="0">
                <a:solidFill>
                  <a:srgbClr val="00B050"/>
                </a:solidFill>
              </a:rPr>
              <a:t>arXiv:0711.4943 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982308" y="5064371"/>
            <a:ext cx="1897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baseline="30000" dirty="0" smtClean="0"/>
              <a:t>4</a:t>
            </a:r>
            <a:r>
              <a:rPr kumimoji="1" lang="en-US" altLang="ja-JP" sz="1600" b="1" dirty="0" smtClean="0"/>
              <a:t>He</a:t>
            </a:r>
            <a:r>
              <a:rPr kumimoji="1" lang="ja-JP" altLang="en-US" sz="1600" b="1" dirty="0" smtClean="0"/>
              <a:t>（</a:t>
            </a:r>
            <a:r>
              <a:rPr kumimoji="1" lang="en-US" altLang="ja-JP" sz="1600" b="1" dirty="0" smtClean="0"/>
              <a:t>stopped K-,</a:t>
            </a:r>
            <a:r>
              <a:rPr kumimoji="1" lang="en-US" altLang="ja-JP" sz="1600" b="1" dirty="0" smtClean="0">
                <a:latin typeface="Symbol" pitchFamily="18" charset="2"/>
              </a:rPr>
              <a:t>L</a:t>
            </a:r>
            <a:r>
              <a:rPr kumimoji="1" lang="en-US" altLang="ja-JP" sz="1600" b="1" dirty="0" smtClean="0"/>
              <a:t>N)</a:t>
            </a:r>
            <a:endParaRPr kumimoji="1" lang="ja-JP" altLang="en-US" sz="1600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664683" y="3341078"/>
            <a:ext cx="2414951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unknown strength between Q.F. &amp; 2N abs.</a:t>
            </a:r>
            <a:endParaRPr kumimoji="1" lang="ja-JP" altLang="en-US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グループ化 40"/>
          <p:cNvGrpSpPr/>
          <p:nvPr/>
        </p:nvGrpSpPr>
        <p:grpSpPr>
          <a:xfrm>
            <a:off x="6715797" y="4692804"/>
            <a:ext cx="2414951" cy="787006"/>
            <a:chOff x="6715797" y="4772314"/>
            <a:chExt cx="2414951" cy="787006"/>
          </a:xfrm>
        </p:grpSpPr>
        <p:sp>
          <p:nvSpPr>
            <p:cNvPr id="25" name="テキスト ボックス 24"/>
            <p:cNvSpPr txBox="1"/>
            <p:nvPr/>
          </p:nvSpPr>
          <p:spPr>
            <a:xfrm>
              <a:off x="6715797" y="4912989"/>
              <a:ext cx="24149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i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deep K-nucleus potential of  ~200MeV</a:t>
              </a:r>
              <a:endParaRPr kumimoji="1" lang="ja-JP" altLang="en-US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627133" y="4772314"/>
              <a:ext cx="339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i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endParaRPr kumimoji="1" lang="ja-JP" altLang="en-US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36" grpId="0"/>
      <p:bldP spid="27" grpId="0"/>
      <p:bldP spid="37" grpId="0"/>
      <p:bldP spid="40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5</a:t>
            </a:fld>
            <a:endParaRPr kumimoji="1" lang="ja-JP" altLang="en-US" dirty="0"/>
          </a:p>
        </p:txBody>
      </p:sp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Deeply-Bound Kaonic Nuclei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(Experiment)</a:t>
            </a:r>
            <a:endParaRPr kumimoji="1" lang="ja-JP" altLang="en-US" b="1" dirty="0"/>
          </a:p>
        </p:txBody>
      </p:sp>
      <p:pic>
        <p:nvPicPr>
          <p:cNvPr id="7" name="Picture 10" descr="plinv_accep"/>
          <p:cNvPicPr>
            <a:picLocks noChangeAspect="1" noChangeArrowheads="1"/>
          </p:cNvPicPr>
          <p:nvPr/>
        </p:nvPicPr>
        <p:blipFill>
          <a:blip r:embed="rId4"/>
          <a:srcRect l="3998" b="3787"/>
          <a:stretch>
            <a:fillRect/>
          </a:stretch>
        </p:blipFill>
        <p:spPr bwMode="auto">
          <a:xfrm>
            <a:off x="0" y="785712"/>
            <a:ext cx="3155258" cy="2696042"/>
          </a:xfrm>
          <a:prstGeom prst="rect">
            <a:avLst/>
          </a:prstGeom>
          <a:noFill/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458425" y="3534040"/>
            <a:ext cx="21547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Tahoma" pitchFamily="34" charset="0"/>
              </a:rPr>
              <a:t>FINUDA@DA</a:t>
            </a:r>
            <a:r>
              <a:rPr lang="en-US" altLang="ja-JP" b="1" dirty="0" smtClean="0">
                <a:latin typeface="Symbol" pitchFamily="18" charset="2"/>
              </a:rPr>
              <a:t>F</a:t>
            </a:r>
            <a:r>
              <a:rPr lang="en-US" altLang="ja-JP" b="1" dirty="0" smtClean="0">
                <a:latin typeface="Tahoma" pitchFamily="34" charset="0"/>
              </a:rPr>
              <a:t>NE</a:t>
            </a:r>
            <a:endParaRPr lang="en-US" altLang="ja-JP" b="1" dirty="0">
              <a:latin typeface="Tahoma" pitchFamily="34" charset="0"/>
            </a:endParaRPr>
          </a:p>
        </p:txBody>
      </p:sp>
      <p:sp>
        <p:nvSpPr>
          <p:cNvPr id="14" name="Text Box 37"/>
          <p:cNvSpPr txBox="1">
            <a:spLocks noChangeArrowheads="1"/>
          </p:cNvSpPr>
          <p:nvPr/>
        </p:nvSpPr>
        <p:spPr bwMode="auto">
          <a:xfrm>
            <a:off x="3175879" y="3556122"/>
            <a:ext cx="2621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Tahoma" pitchFamily="34" charset="0"/>
              </a:rPr>
              <a:t>OBELIX@CERN-LEAR</a:t>
            </a:r>
            <a:endParaRPr lang="en-US" altLang="ja-JP" b="1" dirty="0">
              <a:latin typeface="Tahoma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04092" y="5690121"/>
            <a:ext cx="8288215" cy="113877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>
                <a:solidFill>
                  <a:srgbClr val="7030A0"/>
                </a:solidFill>
              </a:rPr>
              <a:t>We </a:t>
            </a:r>
            <a:r>
              <a:rPr lang="en-US" altLang="ja-JP" sz="3200" b="1" dirty="0" smtClean="0">
                <a:solidFill>
                  <a:srgbClr val="7030A0"/>
                </a:solidFill>
              </a:rPr>
              <a:t>need conclusive evidence with </a:t>
            </a:r>
          </a:p>
          <a:p>
            <a:pPr algn="ctr"/>
            <a:r>
              <a:rPr lang="en-US" altLang="ja-JP" sz="3200" b="1" dirty="0" smtClean="0">
                <a:solidFill>
                  <a:srgbClr val="7030A0"/>
                </a:solidFill>
              </a:rPr>
              <a:t>observation of </a:t>
            </a:r>
            <a:r>
              <a:rPr lang="en-US" altLang="ja-JP" sz="3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</a:t>
            </a:r>
            <a:r>
              <a:rPr lang="en-US" altLang="ja-JP" sz="3600" b="1" dirty="0" smtClean="0">
                <a:solidFill>
                  <a:srgbClr val="0070C0"/>
                </a:solidFill>
              </a:rPr>
              <a:t> 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altLang="ja-JP" sz="3600" b="1" dirty="0" smtClean="0">
                <a:solidFill>
                  <a:srgbClr val="0070C0"/>
                </a:solidFill>
              </a:rPr>
              <a:t> </a:t>
            </a:r>
            <a:r>
              <a:rPr lang="en-US" altLang="ja-JP" sz="36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decay</a:t>
            </a:r>
            <a:r>
              <a:rPr lang="en-US" altLang="ja-JP" sz="3200" b="1" dirty="0" smtClean="0">
                <a:solidFill>
                  <a:srgbClr val="002060"/>
                </a:solidFill>
              </a:rPr>
              <a:t> </a:t>
            </a:r>
            <a:r>
              <a:rPr lang="en-US" altLang="ja-JP" sz="3200" b="1" dirty="0" smtClean="0">
                <a:solidFill>
                  <a:srgbClr val="7030A0"/>
                </a:solidFill>
              </a:rPr>
              <a:t>!</a:t>
            </a:r>
            <a:endParaRPr kumimoji="1" lang="ja-JP" altLang="en-US" sz="3200" b="1" dirty="0">
              <a:solidFill>
                <a:srgbClr val="7030A0"/>
              </a:solidFill>
            </a:endParaRPr>
          </a:p>
        </p:txBody>
      </p:sp>
      <p:pic>
        <p:nvPicPr>
          <p:cNvPr id="18" name="Picture 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78769" y="715254"/>
            <a:ext cx="3054592" cy="280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6975773" y="3602673"/>
            <a:ext cx="1402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Tahoma" pitchFamily="34" charset="0"/>
              </a:rPr>
              <a:t>FOPI@GSI</a:t>
            </a:r>
            <a:endParaRPr lang="en-US" altLang="ja-JP" b="1" dirty="0">
              <a:latin typeface="Tahoma" pitchFamily="34" charset="0"/>
            </a:endParaRPr>
          </a:p>
        </p:txBody>
      </p:sp>
      <p:grpSp>
        <p:nvGrpSpPr>
          <p:cNvPr id="2" name="グループ化 24"/>
          <p:cNvGrpSpPr/>
          <p:nvPr/>
        </p:nvGrpSpPr>
        <p:grpSpPr>
          <a:xfrm>
            <a:off x="3119212" y="976561"/>
            <a:ext cx="2824388" cy="2575531"/>
            <a:chOff x="3247302" y="3549035"/>
            <a:chExt cx="2616148" cy="2350565"/>
          </a:xfrm>
        </p:grpSpPr>
        <p:pic>
          <p:nvPicPr>
            <p:cNvPr id="13" name="Picture 3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47302" y="3549035"/>
              <a:ext cx="2616148" cy="2146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テキスト ボックス 22"/>
            <p:cNvSpPr txBox="1"/>
            <p:nvPr/>
          </p:nvSpPr>
          <p:spPr>
            <a:xfrm>
              <a:off x="4058963" y="5591823"/>
              <a:ext cx="15511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Symbol" pitchFamily="18" charset="2"/>
                </a:rPr>
                <a:t>L</a:t>
              </a:r>
              <a:r>
                <a:rPr kumimoji="1" lang="en-US" altLang="ja-JP" sz="1400" dirty="0" smtClean="0"/>
                <a:t>-p invariant mass</a:t>
              </a:r>
              <a:endParaRPr kumimoji="1" lang="ja-JP" altLang="en-US" sz="1400" dirty="0"/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1793630" y="1148862"/>
            <a:ext cx="804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decay</a:t>
            </a:r>
            <a:endParaRPr kumimoji="1" lang="ja-JP" altLang="en-US" sz="20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963506" y="679939"/>
            <a:ext cx="804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decay</a:t>
            </a:r>
            <a:endParaRPr kumimoji="1" lang="ja-JP" altLang="en-US" sz="20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926467" y="1281825"/>
            <a:ext cx="804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decay</a:t>
            </a:r>
            <a:endParaRPr kumimoji="1" lang="ja-JP" altLang="en-US" sz="20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92366" y="3830488"/>
            <a:ext cx="2168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 smtClean="0">
                <a:solidFill>
                  <a:srgbClr val="00B050"/>
                </a:solidFill>
              </a:rPr>
              <a:t>PRL, 94, 212303 (2005) </a:t>
            </a:r>
            <a:endParaRPr lang="ja-JP" altLang="en-US" sz="1600" b="1" dirty="0">
              <a:solidFill>
                <a:srgbClr val="00B050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3575535" y="3807042"/>
            <a:ext cx="19462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 smtClean="0">
                <a:solidFill>
                  <a:srgbClr val="00B050"/>
                </a:solidFill>
              </a:rPr>
              <a:t>NP, A789, 222 (2007)</a:t>
            </a:r>
            <a:endParaRPr lang="ja-JP" altLang="en-US" sz="1600" b="1" dirty="0">
              <a:solidFill>
                <a:srgbClr val="00B05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219206" y="4346711"/>
            <a:ext cx="668836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each experiment measures only </a:t>
            </a:r>
            <a:r>
              <a:rPr lang="en-US" altLang="ja-JP" sz="24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</a:t>
            </a:r>
            <a:r>
              <a:rPr lang="en-US" altLang="ja-JP" sz="2400" i="1" dirty="0" smtClean="0"/>
              <a:t> 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en-US" altLang="ja-JP" sz="2400" i="1" dirty="0" smtClean="0"/>
              <a:t> </a:t>
            </a:r>
            <a:r>
              <a:rPr lang="en-US" altLang="ja-JP" sz="2400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decay</a:t>
            </a:r>
            <a:r>
              <a:rPr lang="en-US" altLang="ja-JP" sz="2400" i="1" dirty="0" smtClean="0"/>
              <a:t> </a:t>
            </a:r>
          </a:p>
          <a:p>
            <a:pPr algn="ctr"/>
            <a:r>
              <a:rPr lang="en-US" altLang="ja-JP" sz="2400" dirty="0" smtClean="0"/>
              <a:t>(except for E549 experiment)</a:t>
            </a:r>
          </a:p>
          <a:p>
            <a:pPr algn="ctr"/>
            <a:r>
              <a:rPr lang="en-US" altLang="ja-JP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itchFamily="18" charset="0"/>
              </a:rPr>
              <a:t>the situation is still controversial !!!</a:t>
            </a:r>
            <a:endParaRPr kumimoji="1" lang="ja-JP" altLang="en-US" sz="28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003150" y="4056695"/>
            <a:ext cx="296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signature of kaonic nuclei </a:t>
            </a:r>
            <a:endParaRPr kumimoji="1" lang="ja-JP" altLang="en-US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03169" y="2706129"/>
            <a:ext cx="75159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000" b="1" dirty="0" smtClean="0"/>
              <a:t>J-PARC E15</a:t>
            </a:r>
            <a:r>
              <a:rPr lang="ja-JP" altLang="en-US" sz="6000" b="1" dirty="0" smtClean="0"/>
              <a:t> </a:t>
            </a:r>
            <a:r>
              <a:rPr lang="en-US" altLang="ja-JP" sz="6000" b="1" dirty="0" smtClean="0"/>
              <a:t>Experiment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Experimental Principle</a:t>
            </a:r>
            <a:endParaRPr kumimoji="1" lang="ja-JP" altLang="en-US" b="1" dirty="0"/>
          </a:p>
        </p:txBody>
      </p:sp>
      <p:sp>
        <p:nvSpPr>
          <p:cNvPr id="7" name="Oval 62"/>
          <p:cNvSpPr>
            <a:spLocks noChangeArrowheads="1"/>
          </p:cNvSpPr>
          <p:nvPr/>
        </p:nvSpPr>
        <p:spPr bwMode="auto">
          <a:xfrm>
            <a:off x="1263650" y="2432050"/>
            <a:ext cx="649288" cy="64928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107950" y="1411288"/>
            <a:ext cx="2519363" cy="208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466725" y="2563813"/>
            <a:ext cx="576263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94666" y="633535"/>
            <a:ext cx="8623055" cy="6588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1" lang="en-US" altLang="ja-JP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search for K-pp bound state using </a:t>
            </a:r>
            <a:r>
              <a:rPr kumimoji="1" lang="en-US" altLang="ja-JP" sz="32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He(K</a:t>
            </a:r>
            <a:r>
              <a:rPr kumimoji="1" lang="en-US" altLang="ja-JP" sz="32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,n) reaction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249238" y="2419350"/>
            <a:ext cx="288925" cy="28892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77800" y="1741488"/>
            <a:ext cx="5207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 b="0">
                <a:solidFill>
                  <a:schemeClr val="folHlink"/>
                </a:solidFill>
                <a:latin typeface="Tahoma" pitchFamily="34" charset="0"/>
              </a:rPr>
              <a:t>K</a:t>
            </a:r>
            <a:r>
              <a:rPr lang="en-US" altLang="ja-JP" sz="3200" b="0" baseline="30000">
                <a:solidFill>
                  <a:schemeClr val="folHlink"/>
                </a:solidFill>
                <a:latin typeface="Tahoma" pitchFamily="34" charset="0"/>
              </a:rPr>
              <a:t>-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376363" y="1555750"/>
            <a:ext cx="819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 b="0" baseline="30000">
                <a:solidFill>
                  <a:schemeClr val="hlink"/>
                </a:solidFill>
                <a:latin typeface="Tahoma" pitchFamily="34" charset="0"/>
              </a:rPr>
              <a:t>3</a:t>
            </a:r>
            <a:r>
              <a:rPr lang="en-US" altLang="ja-JP" sz="3200" b="0">
                <a:solidFill>
                  <a:schemeClr val="hlink"/>
                </a:solidFill>
                <a:latin typeface="Tahoma" pitchFamily="34" charset="0"/>
              </a:rPr>
              <a:t>He</a:t>
            </a:r>
          </a:p>
        </p:txBody>
      </p:sp>
      <p:grpSp>
        <p:nvGrpSpPr>
          <p:cNvPr id="23" name="Group 51"/>
          <p:cNvGrpSpPr>
            <a:grpSpLocks/>
          </p:cNvGrpSpPr>
          <p:nvPr/>
        </p:nvGrpSpPr>
        <p:grpSpPr bwMode="auto">
          <a:xfrm>
            <a:off x="2619374" y="1784351"/>
            <a:ext cx="1546225" cy="1139825"/>
            <a:chOff x="1650" y="1124"/>
            <a:chExt cx="974" cy="718"/>
          </a:xfrm>
        </p:grpSpPr>
        <p:sp>
          <p:nvSpPr>
            <p:cNvPr id="24" name="AutoShape 41"/>
            <p:cNvSpPr>
              <a:spLocks noChangeArrowheads="1"/>
            </p:cNvSpPr>
            <p:nvPr/>
          </p:nvSpPr>
          <p:spPr bwMode="auto">
            <a:xfrm>
              <a:off x="1791" y="1434"/>
              <a:ext cx="680" cy="408"/>
            </a:xfrm>
            <a:prstGeom prst="rightArrow">
              <a:avLst>
                <a:gd name="adj1" fmla="val 50000"/>
                <a:gd name="adj2" fmla="val 41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" name="Text Box 42"/>
            <p:cNvSpPr txBox="1">
              <a:spLocks noChangeArrowheads="1"/>
            </p:cNvSpPr>
            <p:nvPr/>
          </p:nvSpPr>
          <p:spPr bwMode="auto">
            <a:xfrm>
              <a:off x="1650" y="1124"/>
              <a:ext cx="97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b="0" dirty="0" smtClean="0">
                  <a:solidFill>
                    <a:schemeClr val="hlink"/>
                  </a:solidFill>
                  <a:latin typeface="Tahoma" pitchFamily="34" charset="0"/>
                </a:rPr>
                <a:t>Formation</a:t>
              </a:r>
              <a:endParaRPr lang="en-US" altLang="ja-JP" sz="2400" b="0" dirty="0">
                <a:solidFill>
                  <a:schemeClr val="hlink"/>
                </a:solidFill>
                <a:latin typeface="Tahoma" pitchFamily="34" charset="0"/>
              </a:endParaRPr>
            </a:p>
          </p:txBody>
        </p:sp>
      </p:grpSp>
      <p:sp>
        <p:nvSpPr>
          <p:cNvPr id="27" name="Text Box 45"/>
          <p:cNvSpPr txBox="1">
            <a:spLocks noChangeArrowheads="1"/>
          </p:cNvSpPr>
          <p:nvPr/>
        </p:nvSpPr>
        <p:spPr bwMode="auto">
          <a:xfrm>
            <a:off x="4148138" y="4606925"/>
            <a:ext cx="49471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 smtClean="0">
                <a:latin typeface="Tahoma" pitchFamily="34" charset="0"/>
              </a:rPr>
              <a:t>exclusive measurement</a:t>
            </a:r>
            <a:r>
              <a:rPr lang="en-US" altLang="ja-JP" sz="2400" b="0" dirty="0" smtClean="0">
                <a:latin typeface="Tahoma" pitchFamily="34" charset="0"/>
              </a:rPr>
              <a:t> by</a:t>
            </a:r>
            <a:r>
              <a:rPr lang="en-US" altLang="ja-JP" sz="2400" b="0" dirty="0">
                <a:latin typeface="Tahoma" pitchFamily="34" charset="0"/>
              </a:rPr>
              <a:t/>
            </a:r>
            <a:br>
              <a:rPr lang="en-US" altLang="ja-JP" sz="2400" b="0" dirty="0">
                <a:latin typeface="Tahoma" pitchFamily="34" charset="0"/>
              </a:rPr>
            </a:br>
            <a:r>
              <a:rPr lang="en-US" altLang="ja-JP" sz="2400" b="1" dirty="0">
                <a:solidFill>
                  <a:srgbClr val="FF0000"/>
                </a:solidFill>
                <a:latin typeface="Tahoma" pitchFamily="34" charset="0"/>
              </a:rPr>
              <a:t>Missing mass spectroscopy</a:t>
            </a:r>
          </a:p>
          <a:p>
            <a:pPr algn="ctr"/>
            <a:r>
              <a:rPr lang="en-US" altLang="ja-JP" sz="2400" dirty="0" smtClean="0">
                <a:latin typeface="Tahoma" pitchFamily="34" charset="0"/>
              </a:rPr>
              <a:t>and</a:t>
            </a:r>
            <a:endParaRPr lang="en-US" altLang="ja-JP" sz="2400" b="0" dirty="0">
              <a:latin typeface="Tahoma" pitchFamily="34" charset="0"/>
            </a:endParaRPr>
          </a:p>
          <a:p>
            <a:pPr algn="ctr"/>
            <a:r>
              <a:rPr lang="en-US" altLang="ja-JP" sz="2400" b="1" dirty="0">
                <a:solidFill>
                  <a:srgbClr val="FF0000"/>
                </a:solidFill>
                <a:latin typeface="Tahoma" pitchFamily="34" charset="0"/>
              </a:rPr>
              <a:t>Invariant mass </a:t>
            </a:r>
            <a:r>
              <a:rPr lang="en-US" altLang="ja-JP" sz="2400" b="1" dirty="0" smtClean="0">
                <a:solidFill>
                  <a:srgbClr val="FF0000"/>
                </a:solidFill>
                <a:latin typeface="Tahoma" pitchFamily="34" charset="0"/>
              </a:rPr>
              <a:t>reconstruction</a:t>
            </a:r>
            <a:r>
              <a:rPr lang="en-US" altLang="ja-JP" sz="2400" b="1" dirty="0" smtClean="0">
                <a:latin typeface="Tahoma" pitchFamily="34" charset="0"/>
              </a:rPr>
              <a:t> </a:t>
            </a:r>
          </a:p>
        </p:txBody>
      </p:sp>
      <p:sp>
        <p:nvSpPr>
          <p:cNvPr id="28" name="Rectangle 46"/>
          <p:cNvSpPr>
            <a:spLocks noChangeArrowheads="1"/>
          </p:cNvSpPr>
          <p:nvPr/>
        </p:nvSpPr>
        <p:spPr bwMode="auto">
          <a:xfrm>
            <a:off x="4494458" y="5045444"/>
            <a:ext cx="4239234" cy="360363"/>
          </a:xfrm>
          <a:prstGeom prst="rect">
            <a:avLst/>
          </a:prstGeom>
          <a:noFill/>
          <a:ln w="38100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" name="Rectangle 47"/>
          <p:cNvSpPr>
            <a:spLocks noChangeArrowheads="1"/>
          </p:cNvSpPr>
          <p:nvPr/>
        </p:nvSpPr>
        <p:spPr bwMode="auto">
          <a:xfrm>
            <a:off x="4239970" y="5752858"/>
            <a:ext cx="4728184" cy="360363"/>
          </a:xfrm>
          <a:prstGeom prst="rect">
            <a:avLst/>
          </a:prstGeom>
          <a:noFill/>
          <a:ln w="38100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43" name="Group 52"/>
          <p:cNvGrpSpPr>
            <a:grpSpLocks/>
          </p:cNvGrpSpPr>
          <p:nvPr/>
        </p:nvGrpSpPr>
        <p:grpSpPr bwMode="auto">
          <a:xfrm>
            <a:off x="3416295" y="3371847"/>
            <a:ext cx="1719685" cy="668063"/>
            <a:chOff x="2099" y="2124"/>
            <a:chExt cx="1141" cy="482"/>
          </a:xfrm>
        </p:grpSpPr>
        <p:sp>
          <p:nvSpPr>
            <p:cNvPr id="44" name="AutoShape 24"/>
            <p:cNvSpPr>
              <a:spLocks noChangeArrowheads="1"/>
            </p:cNvSpPr>
            <p:nvPr/>
          </p:nvSpPr>
          <p:spPr bwMode="auto">
            <a:xfrm rot="2983643">
              <a:off x="2337" y="1886"/>
              <a:ext cx="363" cy="840"/>
            </a:xfrm>
            <a:prstGeom prst="downArrow">
              <a:avLst>
                <a:gd name="adj1" fmla="val 32685"/>
                <a:gd name="adj2" fmla="val 10806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ja-JP" altLang="en-US"/>
            </a:p>
          </p:txBody>
        </p:sp>
        <p:sp>
          <p:nvSpPr>
            <p:cNvPr id="45" name="Text Box 37"/>
            <p:cNvSpPr txBox="1">
              <a:spLocks noChangeArrowheads="1"/>
            </p:cNvSpPr>
            <p:nvPr/>
          </p:nvSpPr>
          <p:spPr bwMode="auto">
            <a:xfrm>
              <a:off x="2573" y="2276"/>
              <a:ext cx="66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b="0" dirty="0">
                  <a:solidFill>
                    <a:schemeClr val="hlink"/>
                  </a:solidFill>
                  <a:latin typeface="Tahoma" pitchFamily="34" charset="0"/>
                </a:rPr>
                <a:t>Decay</a:t>
              </a:r>
            </a:p>
          </p:txBody>
        </p:sp>
      </p:grpSp>
      <p:sp>
        <p:nvSpPr>
          <p:cNvPr id="48" name="Oval 57"/>
          <p:cNvSpPr>
            <a:spLocks noChangeArrowheads="1"/>
          </p:cNvSpPr>
          <p:nvPr/>
        </p:nvSpPr>
        <p:spPr bwMode="auto">
          <a:xfrm>
            <a:off x="1498600" y="2124075"/>
            <a:ext cx="647700" cy="647700"/>
          </a:xfrm>
          <a:prstGeom prst="ellipse">
            <a:avLst/>
          </a:prstGeom>
          <a:gradFill rotWithShape="1">
            <a:gsLst>
              <a:gs pos="0">
                <a:srgbClr val="00B050"/>
              </a:gs>
              <a:gs pos="100000">
                <a:srgbClr val="00CC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53" name="グループ化 52"/>
          <p:cNvGrpSpPr/>
          <p:nvPr/>
        </p:nvGrpSpPr>
        <p:grpSpPr>
          <a:xfrm>
            <a:off x="4140200" y="1344613"/>
            <a:ext cx="3600450" cy="2222500"/>
            <a:chOff x="4140200" y="1344613"/>
            <a:chExt cx="3600450" cy="2222500"/>
          </a:xfrm>
        </p:grpSpPr>
        <p:sp>
          <p:nvSpPr>
            <p:cNvPr id="8" name="Oval 59"/>
            <p:cNvSpPr>
              <a:spLocks noChangeArrowheads="1"/>
            </p:cNvSpPr>
            <p:nvPr/>
          </p:nvSpPr>
          <p:spPr bwMode="auto">
            <a:xfrm>
              <a:off x="4432300" y="2466975"/>
              <a:ext cx="649288" cy="649288"/>
            </a:xfrm>
            <a:prstGeom prst="ellipse">
              <a:avLst/>
            </a:prstGeom>
            <a:gradFill rotWithShape="1">
              <a:gsLst>
                <a:gs pos="0">
                  <a:srgbClr val="FF99FF"/>
                </a:gs>
                <a:gs pos="100000">
                  <a:srgbClr val="FF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4140200" y="1344613"/>
              <a:ext cx="3600450" cy="22225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4490916" y="1627356"/>
              <a:ext cx="122229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b="1" dirty="0">
                  <a:solidFill>
                    <a:schemeClr val="tx2"/>
                  </a:solidFill>
                  <a:latin typeface="Tahoma" pitchFamily="34" charset="0"/>
                </a:rPr>
                <a:t>K</a:t>
              </a:r>
              <a:r>
                <a:rPr lang="en-US" altLang="ja-JP" sz="2000" b="1" baseline="30000" dirty="0">
                  <a:solidFill>
                    <a:schemeClr val="tx2"/>
                  </a:solidFill>
                  <a:latin typeface="Tahoma" pitchFamily="34" charset="0"/>
                </a:rPr>
                <a:t>-</a:t>
              </a:r>
              <a:r>
                <a:rPr lang="en-US" altLang="ja-JP" sz="2000" b="1" dirty="0">
                  <a:solidFill>
                    <a:schemeClr val="tx2"/>
                  </a:solidFill>
                  <a:latin typeface="Tahoma" pitchFamily="34" charset="0"/>
                </a:rPr>
                <a:t>pp</a:t>
              </a:r>
            </a:p>
            <a:p>
              <a:pPr algn="ctr"/>
              <a:r>
                <a:rPr lang="en-US" altLang="ja-JP" sz="2000" b="1" dirty="0">
                  <a:solidFill>
                    <a:schemeClr val="tx2"/>
                  </a:solidFill>
                  <a:latin typeface="Tahoma" pitchFamily="34" charset="0"/>
                </a:rPr>
                <a:t>cluster</a:t>
              </a:r>
            </a:p>
          </p:txBody>
        </p:sp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4932363" y="2635250"/>
              <a:ext cx="288925" cy="288925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V="1">
              <a:off x="7164388" y="2362200"/>
              <a:ext cx="433387" cy="1588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6013450" y="1482725"/>
              <a:ext cx="1582738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200" b="0">
                  <a:solidFill>
                    <a:schemeClr val="hlink"/>
                  </a:solidFill>
                  <a:latin typeface="Tahoma" pitchFamily="34" charset="0"/>
                </a:rPr>
                <a:t>neutron</a:t>
              </a:r>
            </a:p>
          </p:txBody>
        </p:sp>
        <p:sp>
          <p:nvSpPr>
            <p:cNvPr id="20" name="Oval 22"/>
            <p:cNvSpPr>
              <a:spLocks noChangeArrowheads="1"/>
            </p:cNvSpPr>
            <p:nvPr/>
          </p:nvSpPr>
          <p:spPr bwMode="auto">
            <a:xfrm>
              <a:off x="4284663" y="1411288"/>
              <a:ext cx="1584325" cy="2087562"/>
            </a:xfrm>
            <a:prstGeom prst="ellips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" name="Rectangle 38"/>
            <p:cNvSpPr>
              <a:spLocks noChangeArrowheads="1"/>
            </p:cNvSpPr>
            <p:nvPr/>
          </p:nvSpPr>
          <p:spPr bwMode="auto">
            <a:xfrm>
              <a:off x="5940425" y="1482725"/>
              <a:ext cx="1728788" cy="19446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7" name="Oval 56"/>
            <p:cNvSpPr>
              <a:spLocks noChangeArrowheads="1"/>
            </p:cNvSpPr>
            <p:nvPr/>
          </p:nvSpPr>
          <p:spPr bwMode="auto">
            <a:xfrm>
              <a:off x="6494463" y="2047875"/>
              <a:ext cx="647700" cy="647700"/>
            </a:xfrm>
            <a:prstGeom prst="ellipse">
              <a:avLst/>
            </a:prstGeom>
            <a:gradFill rotWithShape="1">
              <a:gsLst>
                <a:gs pos="0">
                  <a:srgbClr val="00B050"/>
                </a:gs>
                <a:gs pos="100000">
                  <a:srgbClr val="00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" name="Oval 58"/>
            <p:cNvSpPr>
              <a:spLocks noChangeArrowheads="1"/>
            </p:cNvSpPr>
            <p:nvPr/>
          </p:nvSpPr>
          <p:spPr bwMode="auto">
            <a:xfrm>
              <a:off x="5103813" y="2481263"/>
              <a:ext cx="649287" cy="649287"/>
            </a:xfrm>
            <a:prstGeom prst="ellipse">
              <a:avLst/>
            </a:prstGeom>
            <a:gradFill rotWithShape="1">
              <a:gsLst>
                <a:gs pos="0">
                  <a:srgbClr val="FF99FF"/>
                </a:gs>
                <a:gs pos="100000">
                  <a:srgbClr val="FF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50" name="Oval 61"/>
          <p:cNvSpPr>
            <a:spLocks noChangeArrowheads="1"/>
          </p:cNvSpPr>
          <p:nvPr/>
        </p:nvSpPr>
        <p:spPr bwMode="auto">
          <a:xfrm>
            <a:off x="1739900" y="2457450"/>
            <a:ext cx="649288" cy="64928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54" name="グループ化 53"/>
          <p:cNvGrpSpPr/>
          <p:nvPr/>
        </p:nvGrpSpPr>
        <p:grpSpPr>
          <a:xfrm>
            <a:off x="107950" y="3860800"/>
            <a:ext cx="3527425" cy="2663825"/>
            <a:chOff x="107950" y="3860800"/>
            <a:chExt cx="3527425" cy="2663825"/>
          </a:xfrm>
        </p:grpSpPr>
        <p:sp>
          <p:nvSpPr>
            <p:cNvPr id="30" name="Rectangle 23"/>
            <p:cNvSpPr>
              <a:spLocks noChangeArrowheads="1"/>
            </p:cNvSpPr>
            <p:nvPr/>
          </p:nvSpPr>
          <p:spPr bwMode="auto">
            <a:xfrm>
              <a:off x="107950" y="3860800"/>
              <a:ext cx="3527425" cy="26638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ja-JP" b="0">
                <a:latin typeface="Tahoma" pitchFamily="34" charset="0"/>
              </a:endParaRPr>
            </a:p>
          </p:txBody>
        </p:sp>
        <p:sp>
          <p:nvSpPr>
            <p:cNvPr id="31" name="Oval 25"/>
            <p:cNvSpPr>
              <a:spLocks noChangeArrowheads="1"/>
            </p:cNvSpPr>
            <p:nvPr/>
          </p:nvSpPr>
          <p:spPr bwMode="auto">
            <a:xfrm>
              <a:off x="1187450" y="4727575"/>
              <a:ext cx="647700" cy="64770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2" name="Line 27"/>
            <p:cNvSpPr>
              <a:spLocks noChangeShapeType="1"/>
            </p:cNvSpPr>
            <p:nvPr/>
          </p:nvSpPr>
          <p:spPr bwMode="auto">
            <a:xfrm>
              <a:off x="2627313" y="5016500"/>
              <a:ext cx="576262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Line 28"/>
            <p:cNvSpPr>
              <a:spLocks noChangeShapeType="1"/>
            </p:cNvSpPr>
            <p:nvPr/>
          </p:nvSpPr>
          <p:spPr bwMode="auto">
            <a:xfrm flipH="1">
              <a:off x="1187450" y="5303838"/>
              <a:ext cx="215900" cy="21590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Text Box 29"/>
            <p:cNvSpPr txBox="1">
              <a:spLocks noChangeArrowheads="1"/>
            </p:cNvSpPr>
            <p:nvPr/>
          </p:nvSpPr>
          <p:spPr bwMode="auto">
            <a:xfrm>
              <a:off x="1042988" y="4230688"/>
              <a:ext cx="4984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600" b="0">
                  <a:solidFill>
                    <a:srgbClr val="FF0000"/>
                  </a:solidFill>
                  <a:latin typeface="Symbol" pitchFamily="18" charset="2"/>
                </a:rPr>
                <a:t>L</a:t>
              </a:r>
            </a:p>
          </p:txBody>
        </p:sp>
        <p:sp>
          <p:nvSpPr>
            <p:cNvPr id="35" name="Text Box 30"/>
            <p:cNvSpPr txBox="1">
              <a:spLocks noChangeArrowheads="1"/>
            </p:cNvSpPr>
            <p:nvPr/>
          </p:nvSpPr>
          <p:spPr bwMode="auto">
            <a:xfrm>
              <a:off x="2339975" y="4219575"/>
              <a:ext cx="409575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200" b="0">
                  <a:solidFill>
                    <a:srgbClr val="FF33CC"/>
                  </a:solidFill>
                  <a:latin typeface="Tahoma" pitchFamily="34" charset="0"/>
                </a:rPr>
                <a:t>p</a:t>
              </a:r>
            </a:p>
          </p:txBody>
        </p:sp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539750" y="5375275"/>
              <a:ext cx="288925" cy="288925"/>
            </a:xfrm>
            <a:prstGeom prst="ellipse">
              <a:avLst/>
            </a:prstGeom>
            <a:gradFill rotWithShape="1">
              <a:gsLst>
                <a:gs pos="0">
                  <a:srgbClr val="339966"/>
                </a:gs>
                <a:gs pos="100000">
                  <a:srgbClr val="3399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7" name="Line 33"/>
            <p:cNvSpPr>
              <a:spLocks noChangeShapeType="1"/>
            </p:cNvSpPr>
            <p:nvPr/>
          </p:nvSpPr>
          <p:spPr bwMode="auto">
            <a:xfrm flipH="1">
              <a:off x="827088" y="5519738"/>
              <a:ext cx="360362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Line 34"/>
            <p:cNvSpPr>
              <a:spLocks noChangeShapeType="1"/>
            </p:cNvSpPr>
            <p:nvPr/>
          </p:nvSpPr>
          <p:spPr bwMode="auto">
            <a:xfrm flipH="1">
              <a:off x="1187450" y="5519738"/>
              <a:ext cx="0" cy="28733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Text Box 35"/>
            <p:cNvSpPr txBox="1">
              <a:spLocks noChangeArrowheads="1"/>
            </p:cNvSpPr>
            <p:nvPr/>
          </p:nvSpPr>
          <p:spPr bwMode="auto">
            <a:xfrm>
              <a:off x="466725" y="5730875"/>
              <a:ext cx="409575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200" b="0">
                  <a:solidFill>
                    <a:srgbClr val="FF33CC"/>
                  </a:solidFill>
                  <a:latin typeface="Tahoma" pitchFamily="34" charset="0"/>
                </a:rPr>
                <a:t>p</a:t>
              </a:r>
            </a:p>
          </p:txBody>
        </p:sp>
        <p:sp>
          <p:nvSpPr>
            <p:cNvPr id="40" name="Text Box 36"/>
            <p:cNvSpPr txBox="1">
              <a:spLocks noChangeArrowheads="1"/>
            </p:cNvSpPr>
            <p:nvPr/>
          </p:nvSpPr>
          <p:spPr bwMode="auto">
            <a:xfrm>
              <a:off x="250825" y="4943475"/>
              <a:ext cx="504825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200" b="0">
                  <a:solidFill>
                    <a:srgbClr val="33CC33"/>
                  </a:solidFill>
                  <a:latin typeface="Symbol" pitchFamily="18" charset="2"/>
                </a:rPr>
                <a:t>p</a:t>
              </a:r>
              <a:r>
                <a:rPr lang="en-US" altLang="ja-JP" sz="3200" b="0" baseline="30000">
                  <a:solidFill>
                    <a:srgbClr val="33CC33"/>
                  </a:solidFill>
                  <a:latin typeface="Tahoma" pitchFamily="34" charset="0"/>
                </a:rPr>
                <a:t>-</a:t>
              </a:r>
            </a:p>
          </p:txBody>
        </p:sp>
        <p:sp>
          <p:nvSpPr>
            <p:cNvPr id="41" name="Rectangle 43"/>
            <p:cNvSpPr>
              <a:spLocks noChangeArrowheads="1"/>
            </p:cNvSpPr>
            <p:nvPr/>
          </p:nvSpPr>
          <p:spPr bwMode="auto">
            <a:xfrm>
              <a:off x="179388" y="4291013"/>
              <a:ext cx="3384550" cy="2160587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ja-JP">
                <a:solidFill>
                  <a:schemeClr val="tx2"/>
                </a:solidFill>
                <a:latin typeface="Tahoma" pitchFamily="34" charset="0"/>
              </a:endParaRPr>
            </a:p>
          </p:txBody>
        </p:sp>
        <p:sp>
          <p:nvSpPr>
            <p:cNvPr id="42" name="Text Box 49"/>
            <p:cNvSpPr txBox="1">
              <a:spLocks noChangeArrowheads="1"/>
            </p:cNvSpPr>
            <p:nvPr/>
          </p:nvSpPr>
          <p:spPr bwMode="auto">
            <a:xfrm>
              <a:off x="139700" y="3894138"/>
              <a:ext cx="345281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b="0" dirty="0">
                  <a:solidFill>
                    <a:schemeClr val="tx2"/>
                  </a:solidFill>
                  <a:latin typeface="Tahoma" pitchFamily="34" charset="0"/>
                </a:rPr>
                <a:t>Mode to decay charged particles</a:t>
              </a:r>
            </a:p>
          </p:txBody>
        </p:sp>
        <p:sp>
          <p:nvSpPr>
            <p:cNvPr id="51" name="Oval 63"/>
            <p:cNvSpPr>
              <a:spLocks noChangeArrowheads="1"/>
            </p:cNvSpPr>
            <p:nvPr/>
          </p:nvSpPr>
          <p:spPr bwMode="auto">
            <a:xfrm>
              <a:off x="2195513" y="4732338"/>
              <a:ext cx="649287" cy="649287"/>
            </a:xfrm>
            <a:prstGeom prst="ellipse">
              <a:avLst/>
            </a:prstGeom>
            <a:gradFill rotWithShape="1">
              <a:gsLst>
                <a:gs pos="0">
                  <a:srgbClr val="FF99FF"/>
                </a:gs>
                <a:gs pos="100000">
                  <a:srgbClr val="FF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" name="Oval 64"/>
            <p:cNvSpPr>
              <a:spLocks noChangeArrowheads="1"/>
            </p:cNvSpPr>
            <p:nvPr/>
          </p:nvSpPr>
          <p:spPr bwMode="auto">
            <a:xfrm>
              <a:off x="839788" y="5783263"/>
              <a:ext cx="649287" cy="649287"/>
            </a:xfrm>
            <a:prstGeom prst="ellipse">
              <a:avLst/>
            </a:prstGeom>
            <a:gradFill rotWithShape="1">
              <a:gsLst>
                <a:gs pos="0">
                  <a:srgbClr val="FF99FF"/>
                </a:gs>
                <a:gs pos="100000">
                  <a:srgbClr val="FF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20212104">
            <a:off x="6372225" y="2674938"/>
            <a:ext cx="2457450" cy="1401762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2800" b="0" dirty="0">
                <a:solidFill>
                  <a:srgbClr val="FFFF00"/>
                </a:solidFill>
                <a:latin typeface="Tahoma" pitchFamily="34" charset="0"/>
              </a:rPr>
              <a:t>Missing mass</a:t>
            </a:r>
          </a:p>
          <a:p>
            <a:pPr algn="ctr"/>
            <a:r>
              <a:rPr lang="en-US" altLang="ja-JP" sz="2800" b="0" dirty="0">
                <a:solidFill>
                  <a:srgbClr val="FFFF00"/>
                </a:solidFill>
                <a:latin typeface="Tahoma" pitchFamily="34" charset="0"/>
              </a:rPr>
              <a:t>Spectroscopy</a:t>
            </a:r>
            <a:br>
              <a:rPr lang="en-US" altLang="ja-JP" sz="2800" b="0" dirty="0">
                <a:solidFill>
                  <a:srgbClr val="FFFF00"/>
                </a:solidFill>
                <a:latin typeface="Tahoma" pitchFamily="34" charset="0"/>
              </a:rPr>
            </a:br>
            <a:r>
              <a:rPr lang="en-US" altLang="ja-JP" sz="2800" b="0" dirty="0">
                <a:solidFill>
                  <a:srgbClr val="FFFF00"/>
                </a:solidFill>
                <a:latin typeface="Tahoma" pitchFamily="34" charset="0"/>
              </a:rPr>
              <a:t>via neutron </a:t>
            </a:r>
          </a:p>
        </p:txBody>
      </p:sp>
      <p:sp>
        <p:nvSpPr>
          <p:cNvPr id="46" name="Text Box 44"/>
          <p:cNvSpPr txBox="1">
            <a:spLocks noChangeArrowheads="1"/>
          </p:cNvSpPr>
          <p:nvPr/>
        </p:nvSpPr>
        <p:spPr bwMode="auto">
          <a:xfrm rot="20111148">
            <a:off x="1692275" y="5373688"/>
            <a:ext cx="2576513" cy="974725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2800" b="0" dirty="0">
                <a:solidFill>
                  <a:srgbClr val="FFFF00"/>
                </a:solidFill>
                <a:latin typeface="Tahoma" pitchFamily="34" charset="0"/>
              </a:rPr>
              <a:t>Invariant mass reconstruction </a:t>
            </a:r>
          </a:p>
        </p:txBody>
      </p:sp>
      <p:sp>
        <p:nvSpPr>
          <p:cNvPr id="55" name="Text Box 45"/>
          <p:cNvSpPr txBox="1">
            <a:spLocks noChangeArrowheads="1"/>
          </p:cNvSpPr>
          <p:nvPr/>
        </p:nvSpPr>
        <p:spPr bwMode="auto">
          <a:xfrm>
            <a:off x="5621169" y="6259879"/>
            <a:ext cx="19720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at J-PARC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 animBg="1"/>
      <p:bldP spid="22" grpId="0" animBg="1"/>
      <p:bldP spid="46" grpId="0" animBg="1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D32A-457A-42E0-B5AF-44DFCA531553}" type="slidenum">
              <a:rPr lang="ja-JP" altLang="en-US"/>
              <a:pPr/>
              <a:t>8</a:t>
            </a:fld>
            <a:endParaRPr lang="en-US" altLang="ja-JP"/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J-PARC </a:t>
            </a:r>
            <a:r>
              <a:rPr lang="en-US" altLang="ja-JP" sz="3100" b="1" dirty="0" smtClean="0"/>
              <a:t>(Japan Proton Accelerator Research Complex)</a:t>
            </a:r>
            <a:endParaRPr kumimoji="1" lang="ja-JP" altLang="en-US" sz="3100" b="1" dirty="0"/>
          </a:p>
        </p:txBody>
      </p:sp>
      <p:pic>
        <p:nvPicPr>
          <p:cNvPr id="26" name="図 25" descr="Sea_of_Japan_Ma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0169"/>
            <a:ext cx="9144000" cy="5986585"/>
          </a:xfrm>
          <a:prstGeom prst="rect">
            <a:avLst/>
          </a:prstGeom>
        </p:spPr>
      </p:pic>
      <p:sp>
        <p:nvSpPr>
          <p:cNvPr id="28" name="円/楕円 27"/>
          <p:cNvSpPr/>
          <p:nvPr/>
        </p:nvSpPr>
        <p:spPr>
          <a:xfrm>
            <a:off x="5709138" y="5099538"/>
            <a:ext cx="175846" cy="175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下矢印 32"/>
          <p:cNvSpPr/>
          <p:nvPr/>
        </p:nvSpPr>
        <p:spPr>
          <a:xfrm rot="3720371">
            <a:off x="6166338" y="4407877"/>
            <a:ext cx="484632" cy="978408"/>
          </a:xfrm>
          <a:prstGeom prst="downArrow">
            <a:avLst>
              <a:gd name="adj1" fmla="val 35453"/>
              <a:gd name="adj2" fmla="val 82231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6903282" y="4163088"/>
            <a:ext cx="2118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J-PARC</a:t>
            </a:r>
            <a:endParaRPr lang="ja-JP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392615" y="4783015"/>
            <a:ext cx="67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Tokai</a:t>
            </a:r>
            <a:endParaRPr kumimoji="1" lang="ja-JP" altLang="en-US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/>
              <a:t>June 20, 2008</a:t>
            </a:r>
            <a:endParaRPr lang="en-US" altLang="ja-JP"/>
          </a:p>
        </p:txBody>
      </p:sp>
      <p:sp>
        <p:nvSpPr>
          <p:cNvPr id="20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Shin'ya Sawada @ Fermilab E906</a:t>
            </a:r>
            <a:endParaRPr lang="en-US" altLang="ja-JP"/>
          </a:p>
        </p:txBody>
      </p:sp>
      <p:sp>
        <p:nvSpPr>
          <p:cNvPr id="21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D32A-457A-42E0-B5AF-44DFCA531553}" type="slidenum">
              <a:rPr lang="ja-JP" altLang="en-US"/>
              <a:pPr/>
              <a:t>9</a:t>
            </a:fld>
            <a:endParaRPr lang="en-US" altLang="ja-JP"/>
          </a:p>
        </p:txBody>
      </p:sp>
      <p:pic>
        <p:nvPicPr>
          <p:cNvPr id="497666" name="Picture 2" descr="ハドロン航空写真s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2834" r="1083"/>
          <a:stretch>
            <a:fillRect/>
          </a:stretch>
        </p:blipFill>
        <p:spPr>
          <a:xfrm>
            <a:off x="0" y="0"/>
            <a:ext cx="9150350" cy="6869113"/>
          </a:xfrm>
          <a:noFill/>
          <a:ln/>
        </p:spPr>
      </p:pic>
      <p:sp>
        <p:nvSpPr>
          <p:cNvPr id="497667" name="Freeform 3"/>
          <p:cNvSpPr>
            <a:spLocks/>
          </p:cNvSpPr>
          <p:nvPr/>
        </p:nvSpPr>
        <p:spPr bwMode="auto">
          <a:xfrm>
            <a:off x="539750" y="2173288"/>
            <a:ext cx="6840538" cy="3127375"/>
          </a:xfrm>
          <a:custGeom>
            <a:avLst/>
            <a:gdLst/>
            <a:ahLst/>
            <a:cxnLst>
              <a:cxn ang="0">
                <a:pos x="520" y="1580"/>
              </a:cxn>
              <a:cxn ang="0">
                <a:pos x="611" y="1627"/>
              </a:cxn>
              <a:cxn ang="0">
                <a:pos x="1934" y="1906"/>
              </a:cxn>
              <a:cxn ang="0">
                <a:pos x="2981" y="1968"/>
              </a:cxn>
              <a:cxn ang="0">
                <a:pos x="3709" y="1882"/>
              </a:cxn>
              <a:cxn ang="0">
                <a:pos x="4281" y="1635"/>
              </a:cxn>
              <a:cxn ang="0">
                <a:pos x="4561" y="1240"/>
              </a:cxn>
              <a:cxn ang="0">
                <a:pos x="4331" y="556"/>
              </a:cxn>
              <a:cxn ang="0">
                <a:pos x="4013" y="230"/>
              </a:cxn>
              <a:cxn ang="0">
                <a:pos x="3469" y="45"/>
              </a:cxn>
              <a:cxn ang="0">
                <a:pos x="2919" y="7"/>
              </a:cxn>
              <a:cxn ang="0">
                <a:pos x="2267" y="88"/>
              </a:cxn>
              <a:cxn ang="0">
                <a:pos x="939" y="445"/>
              </a:cxn>
              <a:cxn ang="0">
                <a:pos x="506" y="602"/>
              </a:cxn>
              <a:cxn ang="0">
                <a:pos x="491" y="602"/>
              </a:cxn>
              <a:cxn ang="0">
                <a:pos x="187" y="783"/>
              </a:cxn>
              <a:cxn ang="0">
                <a:pos x="44" y="973"/>
              </a:cxn>
              <a:cxn ang="0">
                <a:pos x="34" y="1249"/>
              </a:cxn>
              <a:cxn ang="0">
                <a:pos x="248" y="1440"/>
              </a:cxn>
              <a:cxn ang="0">
                <a:pos x="475" y="1580"/>
              </a:cxn>
            </a:cxnLst>
            <a:rect l="0" t="0" r="r" b="b"/>
            <a:pathLst>
              <a:path w="4569" h="1972">
                <a:moveTo>
                  <a:pt x="520" y="1580"/>
                </a:moveTo>
                <a:cubicBezTo>
                  <a:pt x="452" y="1568"/>
                  <a:pt x="375" y="1573"/>
                  <a:pt x="611" y="1627"/>
                </a:cubicBezTo>
                <a:cubicBezTo>
                  <a:pt x="847" y="1681"/>
                  <a:pt x="1539" y="1849"/>
                  <a:pt x="1934" y="1906"/>
                </a:cubicBezTo>
                <a:cubicBezTo>
                  <a:pt x="2329" y="1963"/>
                  <a:pt x="2685" y="1972"/>
                  <a:pt x="2981" y="1968"/>
                </a:cubicBezTo>
                <a:cubicBezTo>
                  <a:pt x="3277" y="1964"/>
                  <a:pt x="3492" y="1937"/>
                  <a:pt x="3709" y="1882"/>
                </a:cubicBezTo>
                <a:cubicBezTo>
                  <a:pt x="3926" y="1827"/>
                  <a:pt x="4139" y="1742"/>
                  <a:pt x="4281" y="1635"/>
                </a:cubicBezTo>
                <a:cubicBezTo>
                  <a:pt x="4423" y="1528"/>
                  <a:pt x="4553" y="1420"/>
                  <a:pt x="4561" y="1240"/>
                </a:cubicBezTo>
                <a:cubicBezTo>
                  <a:pt x="4569" y="1060"/>
                  <a:pt x="4422" y="724"/>
                  <a:pt x="4331" y="556"/>
                </a:cubicBezTo>
                <a:cubicBezTo>
                  <a:pt x="4240" y="388"/>
                  <a:pt x="4157" y="316"/>
                  <a:pt x="4013" y="230"/>
                </a:cubicBezTo>
                <a:cubicBezTo>
                  <a:pt x="3869" y="145"/>
                  <a:pt x="3651" y="82"/>
                  <a:pt x="3469" y="45"/>
                </a:cubicBezTo>
                <a:cubicBezTo>
                  <a:pt x="3287" y="8"/>
                  <a:pt x="3119" y="0"/>
                  <a:pt x="2919" y="7"/>
                </a:cubicBezTo>
                <a:cubicBezTo>
                  <a:pt x="2719" y="14"/>
                  <a:pt x="2597" y="15"/>
                  <a:pt x="2267" y="88"/>
                </a:cubicBezTo>
                <a:cubicBezTo>
                  <a:pt x="1937" y="161"/>
                  <a:pt x="1232" y="359"/>
                  <a:pt x="939" y="445"/>
                </a:cubicBezTo>
                <a:cubicBezTo>
                  <a:pt x="646" y="531"/>
                  <a:pt x="581" y="576"/>
                  <a:pt x="506" y="602"/>
                </a:cubicBezTo>
                <a:cubicBezTo>
                  <a:pt x="431" y="628"/>
                  <a:pt x="544" y="572"/>
                  <a:pt x="491" y="602"/>
                </a:cubicBezTo>
                <a:cubicBezTo>
                  <a:pt x="438" y="632"/>
                  <a:pt x="261" y="721"/>
                  <a:pt x="187" y="783"/>
                </a:cubicBezTo>
                <a:cubicBezTo>
                  <a:pt x="113" y="845"/>
                  <a:pt x="69" y="895"/>
                  <a:pt x="44" y="973"/>
                </a:cubicBezTo>
                <a:cubicBezTo>
                  <a:pt x="19" y="1051"/>
                  <a:pt x="0" y="1171"/>
                  <a:pt x="34" y="1249"/>
                </a:cubicBezTo>
                <a:cubicBezTo>
                  <a:pt x="68" y="1327"/>
                  <a:pt x="175" y="1385"/>
                  <a:pt x="248" y="1440"/>
                </a:cubicBezTo>
                <a:cubicBezTo>
                  <a:pt x="321" y="1495"/>
                  <a:pt x="403" y="1537"/>
                  <a:pt x="475" y="1580"/>
                </a:cubicBezTo>
              </a:path>
            </a:pathLst>
          </a:custGeom>
          <a:noFill/>
          <a:ln w="5715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97668" name="Oval 4"/>
          <p:cNvSpPr>
            <a:spLocks noChangeArrowheads="1"/>
          </p:cNvSpPr>
          <p:nvPr/>
        </p:nvSpPr>
        <p:spPr bwMode="auto">
          <a:xfrm>
            <a:off x="4067175" y="1341438"/>
            <a:ext cx="1441450" cy="574675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7669" name="Line 5"/>
          <p:cNvSpPr>
            <a:spLocks noChangeShapeType="1"/>
          </p:cNvSpPr>
          <p:nvPr/>
        </p:nvSpPr>
        <p:spPr bwMode="auto">
          <a:xfrm flipV="1">
            <a:off x="3132138" y="1341438"/>
            <a:ext cx="1439862" cy="14287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97670" name="Freeform 6"/>
          <p:cNvSpPr>
            <a:spLocks/>
          </p:cNvSpPr>
          <p:nvPr/>
        </p:nvSpPr>
        <p:spPr bwMode="auto">
          <a:xfrm>
            <a:off x="2916238" y="1916113"/>
            <a:ext cx="2160587" cy="649287"/>
          </a:xfrm>
          <a:custGeom>
            <a:avLst/>
            <a:gdLst/>
            <a:ahLst/>
            <a:cxnLst>
              <a:cxn ang="0">
                <a:pos x="1257" y="0"/>
              </a:cxn>
              <a:cxn ang="0">
                <a:pos x="0" y="342"/>
              </a:cxn>
            </a:cxnLst>
            <a:rect l="0" t="0" r="r" b="b"/>
            <a:pathLst>
              <a:path w="1257" h="342">
                <a:moveTo>
                  <a:pt x="1257" y="0"/>
                </a:moveTo>
                <a:lnTo>
                  <a:pt x="0" y="342"/>
                </a:lnTo>
              </a:path>
            </a:pathLst>
          </a:cu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97671" name="Line 7"/>
          <p:cNvSpPr>
            <a:spLocks noChangeShapeType="1"/>
          </p:cNvSpPr>
          <p:nvPr/>
        </p:nvSpPr>
        <p:spPr bwMode="auto">
          <a:xfrm>
            <a:off x="2051050" y="4941888"/>
            <a:ext cx="4465638" cy="1295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97672" name="Freeform 8"/>
          <p:cNvSpPr>
            <a:spLocks/>
          </p:cNvSpPr>
          <p:nvPr/>
        </p:nvSpPr>
        <p:spPr bwMode="auto">
          <a:xfrm>
            <a:off x="1619250" y="2565400"/>
            <a:ext cx="5389563" cy="463550"/>
          </a:xfrm>
          <a:custGeom>
            <a:avLst/>
            <a:gdLst/>
            <a:ahLst/>
            <a:cxnLst>
              <a:cxn ang="0">
                <a:pos x="3894" y="408"/>
              </a:cxn>
              <a:cxn ang="0">
                <a:pos x="3723" y="170"/>
              </a:cxn>
              <a:cxn ang="0">
                <a:pos x="3496" y="34"/>
              </a:cxn>
              <a:cxn ang="0">
                <a:pos x="3042" y="3"/>
              </a:cxn>
              <a:cxn ang="0">
                <a:pos x="2319" y="13"/>
              </a:cxn>
              <a:cxn ang="0">
                <a:pos x="1509" y="60"/>
              </a:cxn>
              <a:cxn ang="0">
                <a:pos x="0" y="117"/>
              </a:cxn>
            </a:cxnLst>
            <a:rect l="0" t="0" r="r" b="b"/>
            <a:pathLst>
              <a:path w="3894" h="408">
                <a:moveTo>
                  <a:pt x="3894" y="408"/>
                </a:moveTo>
                <a:cubicBezTo>
                  <a:pt x="3865" y="368"/>
                  <a:pt x="3789" y="232"/>
                  <a:pt x="3723" y="170"/>
                </a:cubicBezTo>
                <a:cubicBezTo>
                  <a:pt x="3657" y="108"/>
                  <a:pt x="3609" y="62"/>
                  <a:pt x="3496" y="34"/>
                </a:cubicBezTo>
                <a:cubicBezTo>
                  <a:pt x="3383" y="6"/>
                  <a:pt x="3238" y="6"/>
                  <a:pt x="3042" y="3"/>
                </a:cubicBezTo>
                <a:cubicBezTo>
                  <a:pt x="2846" y="0"/>
                  <a:pt x="2574" y="4"/>
                  <a:pt x="2319" y="13"/>
                </a:cubicBezTo>
                <a:cubicBezTo>
                  <a:pt x="2064" y="22"/>
                  <a:pt x="1895" y="43"/>
                  <a:pt x="1509" y="60"/>
                </a:cubicBezTo>
                <a:cubicBezTo>
                  <a:pt x="1123" y="77"/>
                  <a:pt x="314" y="105"/>
                  <a:pt x="0" y="117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97673" name="Line 9"/>
          <p:cNvSpPr>
            <a:spLocks noChangeShapeType="1"/>
          </p:cNvSpPr>
          <p:nvPr/>
        </p:nvSpPr>
        <p:spPr bwMode="auto">
          <a:xfrm flipH="1">
            <a:off x="3130550" y="0"/>
            <a:ext cx="73025" cy="14843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97674" name="Text Box 10"/>
          <p:cNvSpPr txBox="1">
            <a:spLocks noChangeArrowheads="1"/>
          </p:cNvSpPr>
          <p:nvPr/>
        </p:nvSpPr>
        <p:spPr bwMode="auto">
          <a:xfrm>
            <a:off x="4140200" y="3789363"/>
            <a:ext cx="11525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740" tIns="47870" rIns="95740" bIns="47870">
            <a:spAutoFit/>
          </a:bodyPr>
          <a:lstStyle/>
          <a:p>
            <a:pPr defTabSz="957263">
              <a:spcBef>
                <a:spcPct val="50000"/>
              </a:spcBef>
            </a:pPr>
            <a:r>
              <a:rPr lang="ja-JP" altLang="en-US" sz="3400">
                <a:solidFill>
                  <a:schemeClr val="bg1"/>
                </a:solidFill>
                <a:latin typeface="Arial" charset="0"/>
                <a:ea typeface="ＭＳ Ｐゴシック" charset="-128"/>
              </a:rPr>
              <a:t>ＭＬＦ</a:t>
            </a:r>
          </a:p>
        </p:txBody>
      </p:sp>
      <p:sp>
        <p:nvSpPr>
          <p:cNvPr id="497675" name="Text Box 11"/>
          <p:cNvSpPr txBox="1">
            <a:spLocks noChangeArrowheads="1"/>
          </p:cNvSpPr>
          <p:nvPr/>
        </p:nvSpPr>
        <p:spPr bwMode="auto">
          <a:xfrm>
            <a:off x="5515577" y="1341438"/>
            <a:ext cx="2174753" cy="54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5740" tIns="47870" rIns="95740" bIns="47870">
            <a:spAutoFit/>
          </a:bodyPr>
          <a:lstStyle/>
          <a:p>
            <a:pPr defTabSz="957263">
              <a:spcBef>
                <a:spcPct val="50000"/>
              </a:spcBef>
            </a:pPr>
            <a:r>
              <a:rPr lang="en-US" altLang="ja-JP" sz="2900" dirty="0" smtClean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RCS(3GeV)</a:t>
            </a:r>
            <a:endParaRPr lang="en-US" altLang="ja-JP" sz="2900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97676" name="Text Box 12"/>
          <p:cNvSpPr txBox="1">
            <a:spLocks noChangeArrowheads="1"/>
          </p:cNvSpPr>
          <p:nvPr/>
        </p:nvSpPr>
        <p:spPr bwMode="auto">
          <a:xfrm>
            <a:off x="1537619" y="897240"/>
            <a:ext cx="155733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740" tIns="47870" rIns="95740" bIns="47870">
            <a:spAutoFit/>
          </a:bodyPr>
          <a:lstStyle/>
          <a:p>
            <a:pPr defTabSz="957263">
              <a:spcBef>
                <a:spcPct val="50000"/>
              </a:spcBef>
            </a:pPr>
            <a:r>
              <a:rPr lang="ja-JP" altLang="en-US" sz="2900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ＬＩＮＡＣ</a:t>
            </a:r>
          </a:p>
        </p:txBody>
      </p:sp>
      <p:sp>
        <p:nvSpPr>
          <p:cNvPr id="497677" name="Text Box 13"/>
          <p:cNvSpPr txBox="1">
            <a:spLocks noChangeArrowheads="1"/>
          </p:cNvSpPr>
          <p:nvPr/>
        </p:nvSpPr>
        <p:spPr bwMode="auto">
          <a:xfrm rot="1200000">
            <a:off x="103188" y="4867275"/>
            <a:ext cx="244633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740" tIns="47870" rIns="95740" bIns="47870">
            <a:spAutoFit/>
          </a:bodyPr>
          <a:lstStyle/>
          <a:p>
            <a:pPr defTabSz="957263">
              <a:spcBef>
                <a:spcPct val="50000"/>
              </a:spcBef>
            </a:pPr>
            <a:r>
              <a:rPr lang="en-US" altLang="ja-JP" sz="3400">
                <a:solidFill>
                  <a:schemeClr val="bg1"/>
                </a:solidFill>
                <a:latin typeface="Arial" charset="0"/>
                <a:ea typeface="ＭＳ Ｐゴシック" charset="-128"/>
              </a:rPr>
              <a:t>50GeV-PS</a:t>
            </a:r>
          </a:p>
        </p:txBody>
      </p:sp>
      <p:sp>
        <p:nvSpPr>
          <p:cNvPr id="497678" name="Text Box 14"/>
          <p:cNvSpPr txBox="1">
            <a:spLocks noChangeArrowheads="1"/>
          </p:cNvSpPr>
          <p:nvPr/>
        </p:nvSpPr>
        <p:spPr bwMode="auto">
          <a:xfrm>
            <a:off x="765175" y="1784350"/>
            <a:ext cx="72072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386" tIns="34193" rIns="68386" bIns="34193">
            <a:spAutoFit/>
          </a:bodyPr>
          <a:lstStyle/>
          <a:p>
            <a:pPr defTabSz="957263">
              <a:spcBef>
                <a:spcPct val="50000"/>
              </a:spcBef>
            </a:pPr>
            <a:r>
              <a:rPr lang="en-US" altLang="ja-JP" sz="8800">
                <a:solidFill>
                  <a:schemeClr val="bg1"/>
                </a:solidFill>
                <a:latin typeface="Symbol" pitchFamily="18" charset="2"/>
                <a:ea typeface="ＭＳ Ｐゴシック" charset="-128"/>
              </a:rPr>
              <a:t>n</a:t>
            </a:r>
          </a:p>
        </p:txBody>
      </p:sp>
      <p:sp>
        <p:nvSpPr>
          <p:cNvPr id="497680" name="Text Box 16"/>
          <p:cNvSpPr txBox="1">
            <a:spLocks noChangeArrowheads="1"/>
          </p:cNvSpPr>
          <p:nvPr/>
        </p:nvSpPr>
        <p:spPr bwMode="auto">
          <a:xfrm>
            <a:off x="-23446" y="543658"/>
            <a:ext cx="3240087" cy="36671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lIns="91400" tIns="45701" rIns="91400" bIns="4570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Bird’s eye photo in Feb. 2008</a:t>
            </a:r>
          </a:p>
        </p:txBody>
      </p:sp>
      <p:sp>
        <p:nvSpPr>
          <p:cNvPr id="497681" name="Freeform 17"/>
          <p:cNvSpPr>
            <a:spLocks/>
          </p:cNvSpPr>
          <p:nvPr/>
        </p:nvSpPr>
        <p:spPr bwMode="auto">
          <a:xfrm>
            <a:off x="4284663" y="1844675"/>
            <a:ext cx="911225" cy="1728788"/>
          </a:xfrm>
          <a:custGeom>
            <a:avLst/>
            <a:gdLst/>
            <a:ahLst/>
            <a:cxnLst>
              <a:cxn ang="0">
                <a:pos x="484" y="0"/>
              </a:cxn>
              <a:cxn ang="0">
                <a:pos x="76" y="318"/>
              </a:cxn>
              <a:cxn ang="0">
                <a:pos x="30" y="363"/>
              </a:cxn>
              <a:cxn ang="0">
                <a:pos x="30" y="454"/>
              </a:cxn>
              <a:cxn ang="0">
                <a:pos x="76" y="998"/>
              </a:cxn>
              <a:cxn ang="0">
                <a:pos x="76" y="1044"/>
              </a:cxn>
            </a:cxnLst>
            <a:rect l="0" t="0" r="r" b="b"/>
            <a:pathLst>
              <a:path w="484" h="1096">
                <a:moveTo>
                  <a:pt x="484" y="0"/>
                </a:moveTo>
                <a:cubicBezTo>
                  <a:pt x="318" y="129"/>
                  <a:pt x="152" y="258"/>
                  <a:pt x="76" y="318"/>
                </a:cubicBezTo>
                <a:cubicBezTo>
                  <a:pt x="0" y="378"/>
                  <a:pt x="38" y="340"/>
                  <a:pt x="30" y="363"/>
                </a:cubicBezTo>
                <a:cubicBezTo>
                  <a:pt x="22" y="386"/>
                  <a:pt x="22" y="348"/>
                  <a:pt x="30" y="454"/>
                </a:cubicBezTo>
                <a:cubicBezTo>
                  <a:pt x="38" y="560"/>
                  <a:pt x="68" y="900"/>
                  <a:pt x="76" y="998"/>
                </a:cubicBezTo>
                <a:cubicBezTo>
                  <a:pt x="84" y="1096"/>
                  <a:pt x="80" y="1070"/>
                  <a:pt x="76" y="1044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97682" name="Line 18"/>
          <p:cNvSpPr>
            <a:spLocks noChangeShapeType="1"/>
          </p:cNvSpPr>
          <p:nvPr/>
        </p:nvSpPr>
        <p:spPr bwMode="auto">
          <a:xfrm>
            <a:off x="1979613" y="4868863"/>
            <a:ext cx="4535487" cy="1295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6556617" y="5341112"/>
            <a:ext cx="205011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4400" b="1" dirty="0">
                <a:solidFill>
                  <a:schemeClr val="bg1"/>
                </a:solidFill>
              </a:rPr>
              <a:t>Hadron </a:t>
            </a:r>
            <a:endParaRPr lang="en-US" altLang="ja-JP" sz="4400" b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chemeClr val="bg1"/>
                </a:solidFill>
              </a:rPr>
              <a:t>Hall</a:t>
            </a:r>
            <a:endParaRPr lang="en-US" altLang="ja-JP" sz="4400" b="1" dirty="0">
              <a:solidFill>
                <a:schemeClr val="bg1"/>
              </a:solidFill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J-PARC </a:t>
            </a:r>
            <a:r>
              <a:rPr lang="en-US" altLang="ja-JP" sz="3100" b="1" dirty="0" smtClean="0"/>
              <a:t>(Japan Proton Accelerator Research Complex)</a:t>
            </a:r>
            <a:endParaRPr kumimoji="1" lang="ja-JP" altLang="en-US" sz="3100" b="1" dirty="0"/>
          </a:p>
        </p:txBody>
      </p:sp>
      <p:sp>
        <p:nvSpPr>
          <p:cNvPr id="25" name="テキスト ボックス 24"/>
          <p:cNvSpPr txBox="1"/>
          <p:nvPr/>
        </p:nvSpPr>
        <p:spPr>
          <a:xfrm rot="1222848">
            <a:off x="90061" y="5481471"/>
            <a:ext cx="2909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chemeClr val="bg1"/>
                </a:solidFill>
              </a:rPr>
              <a:t>with the highest beam power (0.75MW) !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|0.7|1.1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eminar}\pagestyle{empty}&#10;\begin{document}&#10;\baselineskip 5pt plus 0.5pt minus 0.5pt&#10;\begin{flushleft}&#10;11. $K^-p\to K^-p$\\&#10;12. $K^-n\to K^-n$\\&#10;13. $K^-p\to K^0_Sn$\\&#10;14. $K^-p\to K^0_Ln$\\&#10;21. $K^-p\to \Lambda \pi^0$\\&#10;22. $K^-p\to \Sigma^0 \pi^0$\\&#10;23. $K^-p\to \Sigma^+ \pi^-$\\&#10;24. $K^-p\to \Sigma^- \pi^+$\\&#10;31. $K^-n\to \Lambda \pi^-$\\&#10;32. $K^-n\to \Sigma^0 \pi^-$\\&#10;33. $K^-n\to \Sigma^- \pi^0$&#10;\end{flushleft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5"/>
  <p:tag name="BOXHEIGHT" val="358"/>
  <p:tag name="BOXFONT" val="10"/>
  <p:tag name="BOXWRAP" val="False"/>
  <p:tag name="WORKAROUNDTRANSPARENCYBUG" val="False"/>
  <p:tag name="ALLOWFONTSUBSTITUTION" val="False"/>
  <p:tag name="BITMAPFORMAT" val="pngmono"/>
  <p:tag name="ORIGWIDTH" val="165"/>
  <p:tag name="PICTUREFILESIZE" val="7650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eminar}\pagestyle{empty}&#10;\begin{document}&#10;\baselineskip 5pt plus 0.5pt minus 0.5pt&#10;\begin{flushleft}&#10;11. $K^-p\to K^-p$\\&#10;12. $K^-n\to K^-n$\\&#10;13. $K^-p\to K^0_Sn$\\&#10;14. $K^-p\to K^0_Ln$\\&#10;21. $K^-p\to \Lambda \pi^0$\\&#10;22. $K^-p\to \Sigma^0 \pi^0$\\&#10;23. $K^-p\to \Sigma^+ \pi^-$\\&#10;24. $K^-p\to \Sigma^- \pi^+$\\&#10;31. $K^-n\to \Lambda \pi^-$\\&#10;32. $K^-n\to \Sigma^0 \pi^-$\\&#10;33. $K^-n\to \Sigma^- \pi^0$&#10;\end{flushleft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5"/>
  <p:tag name="BOXHEIGHT" val="358"/>
  <p:tag name="BOXFONT" val="10"/>
  <p:tag name="BOXWRAP" val="False"/>
  <p:tag name="WORKAROUNDTRANSPARENCYBUG" val="False"/>
  <p:tag name="ALLOWFONTSUBSTITUTION" val="False"/>
  <p:tag name="BITMAPFORMAT" val="pngmono"/>
  <p:tag name="ORIGWIDTH" val="165"/>
  <p:tag name="PICTUREFILESIZE" val="7650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eminar}\pagestyle{empty}&#10;\begin{document}&#10;\baselineskip 5pt plus 0.5pt minus 0.5pt&#10;\begin{flushleft}&#10;11. $K^-p\to K^-p$\\&#10;12. $K^-n\to K^-n$\\&#10;13. $K^-p\to K^0_Sn$\\&#10;14. $K^-p\to K^0_Ln$\\&#10;21. $K^-p\to \Lambda \pi^0$\\&#10;22. $K^-p\to \Sigma^0 \pi^0$\\&#10;23. $K^-p\to \Sigma^+ \pi^-$\\&#10;24. $K^-p\to \Sigma^- \pi^+$\\&#10;31. $K^-n\to \Lambda \pi^-$\\&#10;32. $K^-n\to \Sigma^0 \pi^-$\\&#10;33. $K^-n\to \Sigma^- \pi^0$&#10;\end{flushleft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5"/>
  <p:tag name="BOXHEIGHT" val="358"/>
  <p:tag name="BOXFONT" val="10"/>
  <p:tag name="BOXWRAP" val="False"/>
  <p:tag name="WORKAROUNDTRANSPARENCYBUG" val="False"/>
  <p:tag name="ALLOWFONTSUBSTITUTION" val="False"/>
  <p:tag name="BITMAPFORMAT" val="pngmono"/>
  <p:tag name="ORIGWIDTH" val="165"/>
  <p:tag name="PICTUREFILESIZE" val="7650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eminar}\pagestyle{empty}&#10;\begin{document}&#10;\baselineskip 5pt plus 0.5pt minus 0.5pt&#10;\begin{flushleft}&#10;11. $K^-p\to K^-p$\\&#10;12. $K^-n\to K^-n$\\&#10;13. $K^-p\to K^0_Sn$\\&#10;14. $K^-p\to K^0_Ln$\\&#10;21. $K^-p\to \Lambda \pi^0$\\&#10;22. $K^-p\to \Sigma^0 \pi^0$\\&#10;23. $K^-p\to \Sigma^+ \pi^-$\\&#10;24. $K^-p\to \Sigma^- \pi^+$\\&#10;31. $K^-n\to \Lambda \pi^-$\\&#10;32. $K^-n\to \Sigma^0 \pi^-$\\&#10;33. $K^-n\to \Sigma^- \pi^0$&#10;\end{flushleft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5"/>
  <p:tag name="BOXHEIGHT" val="358"/>
  <p:tag name="BOXFONT" val="10"/>
  <p:tag name="BOXWRAP" val="False"/>
  <p:tag name="WORKAROUNDTRANSPARENCYBUG" val="False"/>
  <p:tag name="ALLOWFONTSUBSTITUTION" val="False"/>
  <p:tag name="BITMAPFORMAT" val="pngmono"/>
  <p:tag name="ORIGWIDTH" val="165"/>
  <p:tag name="PICTUREFILESIZE" val="7650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2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|8.9|2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|1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|2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|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4.2|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9|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0.6|6.5|8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4117</TotalTime>
  <Words>2412</Words>
  <Application>Microsoft Office PowerPoint</Application>
  <PresentationFormat>画面に合わせる (4:3)</PresentationFormat>
  <Paragraphs>728</Paragraphs>
  <Slides>38</Slides>
  <Notes>38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40" baseType="lpstr">
      <vt:lpstr>Office テーマ</vt:lpstr>
      <vt:lpstr>グラフ</vt:lpstr>
      <vt:lpstr>The search for deeply-bound kaonic nuclear states at J-PARC</vt:lpstr>
      <vt:lpstr>Physics Motivation</vt:lpstr>
      <vt:lpstr>Deeply-Bound Kaonic Nuclei (Theory)</vt:lpstr>
      <vt:lpstr>Deeply-Bound Kaonic Nuclei (Experiment)</vt:lpstr>
      <vt:lpstr>Deeply-Bound Kaonic Nuclei (Experiment)</vt:lpstr>
      <vt:lpstr>スライド 6</vt:lpstr>
      <vt:lpstr>Experimental Principle</vt:lpstr>
      <vt:lpstr>J-PARC (Japan Proton Accelerator Research Complex)</vt:lpstr>
      <vt:lpstr>J-PARC (Japan Proton Accelerator Research Complex)</vt:lpstr>
      <vt:lpstr>Hadron Experimental Hall @ J-PARC</vt:lpstr>
      <vt:lpstr>J-PARC E15 Setup</vt:lpstr>
      <vt:lpstr>Cylindrical Detector System (CDS)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backup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(K-,p) and (K-,d) measurements</vt:lpstr>
      <vt:lpstr>スライド 36</vt:lpstr>
      <vt:lpstr>スライド 37</vt:lpstr>
      <vt:lpstr>スライド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Z-Vertex Chamber for the J-PARC E15 experiment</dc:title>
  <dc:creator>sakuma</dc:creator>
  <cp:lastModifiedBy>sakuma</cp:lastModifiedBy>
  <cp:revision>725</cp:revision>
  <dcterms:created xsi:type="dcterms:W3CDTF">2007-07-09T06:30:58Z</dcterms:created>
  <dcterms:modified xsi:type="dcterms:W3CDTF">2008-10-03T16:16:54Z</dcterms:modified>
</cp:coreProperties>
</file>