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411" r:id="rId4"/>
    <p:sldId id="261" r:id="rId5"/>
    <p:sldId id="437" r:id="rId6"/>
    <p:sldId id="438" r:id="rId7"/>
    <p:sldId id="440" r:id="rId8"/>
    <p:sldId id="275" r:id="rId9"/>
    <p:sldId id="276" r:id="rId10"/>
    <p:sldId id="429" r:id="rId11"/>
    <p:sldId id="442" r:id="rId12"/>
    <p:sldId id="441" r:id="rId13"/>
    <p:sldId id="443" r:id="rId14"/>
    <p:sldId id="430" r:id="rId15"/>
    <p:sldId id="473" r:id="rId16"/>
    <p:sldId id="446" r:id="rId17"/>
    <p:sldId id="494" r:id="rId18"/>
    <p:sldId id="413" r:id="rId19"/>
    <p:sldId id="493" r:id="rId20"/>
    <p:sldId id="477" r:id="rId21"/>
    <p:sldId id="435" r:id="rId22"/>
    <p:sldId id="417" r:id="rId23"/>
    <p:sldId id="424" r:id="rId24"/>
    <p:sldId id="487" r:id="rId25"/>
    <p:sldId id="427" r:id="rId26"/>
    <p:sldId id="304" r:id="rId27"/>
    <p:sldId id="431" r:id="rId28"/>
    <p:sldId id="433" r:id="rId29"/>
    <p:sldId id="492" r:id="rId30"/>
    <p:sldId id="444" r:id="rId31"/>
    <p:sldId id="490" r:id="rId32"/>
    <p:sldId id="329" r:id="rId33"/>
    <p:sldId id="459" r:id="rId34"/>
    <p:sldId id="297" r:id="rId35"/>
    <p:sldId id="336" r:id="rId36"/>
    <p:sldId id="464" r:id="rId37"/>
    <p:sldId id="289" r:id="rId38"/>
    <p:sldId id="465" r:id="rId39"/>
    <p:sldId id="466" r:id="rId40"/>
    <p:sldId id="467" r:id="rId41"/>
    <p:sldId id="469" r:id="rId42"/>
    <p:sldId id="470" r:id="rId43"/>
    <p:sldId id="471" r:id="rId44"/>
    <p:sldId id="495" r:id="rId45"/>
    <p:sldId id="436" r:id="rId46"/>
    <p:sldId id="496" r:id="rId47"/>
    <p:sldId id="445" r:id="rId48"/>
    <p:sldId id="422" r:id="rId49"/>
    <p:sldId id="447" r:id="rId50"/>
    <p:sldId id="476" r:id="rId51"/>
    <p:sldId id="480" r:id="rId52"/>
    <p:sldId id="415" r:id="rId5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ma fuminori" initials="sf" lastIdx="3" clrIdx="0">
    <p:extLst>
      <p:ext uri="{19B8F6BF-5375-455C-9EA6-DF929625EA0E}">
        <p15:presenceInfo xmlns:p15="http://schemas.microsoft.com/office/powerpoint/2012/main" userId="289d416634db11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2" autoAdjust="0"/>
    <p:restoredTop sz="94660"/>
  </p:normalViewPr>
  <p:slideViewPr>
    <p:cSldViewPr showGuides="1">
      <p:cViewPr varScale="1">
        <p:scale>
          <a:sx n="80" d="100"/>
          <a:sy n="80" d="100"/>
        </p:scale>
        <p:origin x="442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E6D79361-B19C-480A-A78B-07BFF16A5701}"/>
    <pc:docChg chg="undo custSel modSld">
      <pc:chgData name="sakuma fuminori" userId="289d416634db11fc" providerId="LiveId" clId="{E6D79361-B19C-480A-A78B-07BFF16A5701}" dt="2021-02-26T02:28:23.945" v="641"/>
      <pc:docMkLst>
        <pc:docMk/>
      </pc:docMkLst>
      <pc:sldChg chg="modSp">
        <pc:chgData name="sakuma fuminori" userId="289d416634db11fc" providerId="LiveId" clId="{E6D79361-B19C-480A-A78B-07BFF16A5701}" dt="2021-02-22T03:27:06.438" v="58" actId="14100"/>
        <pc:sldMkLst>
          <pc:docMk/>
          <pc:sldMk cId="599787472" sldId="257"/>
        </pc:sldMkLst>
        <pc:spChg chg="mod">
          <ac:chgData name="sakuma fuminori" userId="289d416634db11fc" providerId="LiveId" clId="{E6D79361-B19C-480A-A78B-07BFF16A5701}" dt="2021-02-22T03:27:06.438" v="58" actId="14100"/>
          <ac:spMkLst>
            <pc:docMk/>
            <pc:sldMk cId="599787472" sldId="257"/>
            <ac:spMk id="25" creationId="{00000000-0000-0000-0000-000000000000}"/>
          </ac:spMkLst>
        </pc:spChg>
      </pc:sldChg>
      <pc:sldChg chg="modSp">
        <pc:chgData name="sakuma fuminori" userId="289d416634db11fc" providerId="LiveId" clId="{E6D79361-B19C-480A-A78B-07BFF16A5701}" dt="2021-02-22T04:08:53.555" v="126" actId="1076"/>
        <pc:sldMkLst>
          <pc:docMk/>
          <pc:sldMk cId="441156812" sldId="261"/>
        </pc:sldMkLst>
        <pc:spChg chg="mod">
          <ac:chgData name="sakuma fuminori" userId="289d416634db11fc" providerId="LiveId" clId="{E6D79361-B19C-480A-A78B-07BFF16A5701}" dt="2021-02-22T03:58:56.948" v="91" actId="1037"/>
          <ac:spMkLst>
            <pc:docMk/>
            <pc:sldMk cId="441156812" sldId="261"/>
            <ac:spMk id="4" creationId="{AE2735EF-57F5-48C0-B93D-BCD9898B5679}"/>
          </ac:spMkLst>
        </pc:spChg>
        <pc:spChg chg="mod">
          <ac:chgData name="sakuma fuminori" userId="289d416634db11fc" providerId="LiveId" clId="{E6D79361-B19C-480A-A78B-07BFF16A5701}" dt="2021-02-22T04:08:53.555" v="126" actId="1076"/>
          <ac:spMkLst>
            <pc:docMk/>
            <pc:sldMk cId="441156812" sldId="261"/>
            <ac:spMk id="18" creationId="{00000000-0000-0000-0000-000000000000}"/>
          </ac:spMkLst>
        </pc:spChg>
        <pc:picChg chg="ord">
          <ac:chgData name="sakuma fuminori" userId="289d416634db11fc" providerId="LiveId" clId="{E6D79361-B19C-480A-A78B-07BFF16A5701}" dt="2021-02-22T04:08:40.011" v="124" actId="167"/>
          <ac:picMkLst>
            <pc:docMk/>
            <pc:sldMk cId="441156812" sldId="261"/>
            <ac:picMk id="25" creationId="{00000000-0000-0000-0000-000000000000}"/>
          </ac:picMkLst>
        </pc:picChg>
      </pc:sldChg>
      <pc:sldChg chg="addSp modSp">
        <pc:chgData name="sakuma fuminori" userId="289d416634db11fc" providerId="LiveId" clId="{E6D79361-B19C-480A-A78B-07BFF16A5701}" dt="2021-02-24T07:48:51.865" v="626" actId="1076"/>
        <pc:sldMkLst>
          <pc:docMk/>
          <pc:sldMk cId="3250199709" sldId="413"/>
        </pc:sldMkLst>
        <pc:spChg chg="mod">
          <ac:chgData name="sakuma fuminori" userId="289d416634db11fc" providerId="LiveId" clId="{E6D79361-B19C-480A-A78B-07BFF16A5701}" dt="2021-02-24T07:16:17.786" v="372" actId="1076"/>
          <ac:spMkLst>
            <pc:docMk/>
            <pc:sldMk cId="3250199709" sldId="413"/>
            <ac:spMk id="2" creationId="{6B92F5B2-A1C9-47BB-AC49-00E12C327F32}"/>
          </ac:spMkLst>
        </pc:spChg>
        <pc:spChg chg="mod">
          <ac:chgData name="sakuma fuminori" userId="289d416634db11fc" providerId="LiveId" clId="{E6D79361-B19C-480A-A78B-07BFF16A5701}" dt="2021-02-24T07:21:38.002" v="570" actId="20577"/>
          <ac:spMkLst>
            <pc:docMk/>
            <pc:sldMk cId="3250199709" sldId="413"/>
            <ac:spMk id="3" creationId="{F6C944B5-0C05-48FD-A811-884E143C7A8D}"/>
          </ac:spMkLst>
        </pc:spChg>
        <pc:spChg chg="add mod">
          <ac:chgData name="sakuma fuminori" userId="289d416634db11fc" providerId="LiveId" clId="{E6D79361-B19C-480A-A78B-07BFF16A5701}" dt="2021-02-24T07:18:42.880" v="473" actId="1037"/>
          <ac:spMkLst>
            <pc:docMk/>
            <pc:sldMk cId="3250199709" sldId="413"/>
            <ac:spMk id="4" creationId="{26C69EA8-4AC4-4A60-A2C3-D51ECAA78D4A}"/>
          </ac:spMkLst>
        </pc:spChg>
        <pc:spChg chg="mod">
          <ac:chgData name="sakuma fuminori" userId="289d416634db11fc" providerId="LiveId" clId="{E6D79361-B19C-480A-A78B-07BFF16A5701}" dt="2021-02-24T07:19:25.411" v="476" actId="1076"/>
          <ac:spMkLst>
            <pc:docMk/>
            <pc:sldMk cId="3250199709" sldId="413"/>
            <ac:spMk id="7" creationId="{D4617B6C-958E-4E88-8317-F786811634FB}"/>
          </ac:spMkLst>
        </pc:spChg>
        <pc:spChg chg="mod">
          <ac:chgData name="sakuma fuminori" userId="289d416634db11fc" providerId="LiveId" clId="{E6D79361-B19C-480A-A78B-07BFF16A5701}" dt="2021-02-24T07:44:40.941" v="605" actId="1037"/>
          <ac:spMkLst>
            <pc:docMk/>
            <pc:sldMk cId="3250199709" sldId="413"/>
            <ac:spMk id="8" creationId="{FE242040-8881-48F2-86A4-12D7D8819CDA}"/>
          </ac:spMkLst>
        </pc:spChg>
        <pc:spChg chg="add mod">
          <ac:chgData name="sakuma fuminori" userId="289d416634db11fc" providerId="LiveId" clId="{E6D79361-B19C-480A-A78B-07BFF16A5701}" dt="2021-02-24T07:18:39.755" v="466" actId="1037"/>
          <ac:spMkLst>
            <pc:docMk/>
            <pc:sldMk cId="3250199709" sldId="413"/>
            <ac:spMk id="11" creationId="{2821880C-C811-4164-A8F3-9EAB2462A1D2}"/>
          </ac:spMkLst>
        </pc:spChg>
        <pc:spChg chg="add mod">
          <ac:chgData name="sakuma fuminori" userId="289d416634db11fc" providerId="LiveId" clId="{E6D79361-B19C-480A-A78B-07BFF16A5701}" dt="2021-02-24T07:18:23.601" v="438" actId="1038"/>
          <ac:spMkLst>
            <pc:docMk/>
            <pc:sldMk cId="3250199709" sldId="413"/>
            <ac:spMk id="12" creationId="{1FFA463D-9F49-4011-B1C7-AC555BE18C9F}"/>
          </ac:spMkLst>
        </pc:spChg>
        <pc:spChg chg="add mod">
          <ac:chgData name="sakuma fuminori" userId="289d416634db11fc" providerId="LiveId" clId="{E6D79361-B19C-480A-A78B-07BFF16A5701}" dt="2021-02-24T07:18:27.654" v="444" actId="1037"/>
          <ac:spMkLst>
            <pc:docMk/>
            <pc:sldMk cId="3250199709" sldId="413"/>
            <ac:spMk id="13" creationId="{8E0C5A9B-12F4-44C2-A877-55F378F7FB55}"/>
          </ac:spMkLst>
        </pc:spChg>
        <pc:spChg chg="add mod">
          <ac:chgData name="sakuma fuminori" userId="289d416634db11fc" providerId="LiveId" clId="{E6D79361-B19C-480A-A78B-07BFF16A5701}" dt="2021-02-24T07:18:10.345" v="433" actId="1076"/>
          <ac:spMkLst>
            <pc:docMk/>
            <pc:sldMk cId="3250199709" sldId="413"/>
            <ac:spMk id="14" creationId="{5B415633-E24E-451E-A0E4-CDCE064CC1EA}"/>
          </ac:spMkLst>
        </pc:spChg>
        <pc:spChg chg="add mod">
          <ac:chgData name="sakuma fuminori" userId="289d416634db11fc" providerId="LiveId" clId="{E6D79361-B19C-480A-A78B-07BFF16A5701}" dt="2021-02-24T07:18:18.515" v="436" actId="1076"/>
          <ac:spMkLst>
            <pc:docMk/>
            <pc:sldMk cId="3250199709" sldId="413"/>
            <ac:spMk id="15" creationId="{E2DD252E-5F45-4E34-BE1B-7F5F1FBA4D8B}"/>
          </ac:spMkLst>
        </pc:spChg>
        <pc:spChg chg="add mod">
          <ac:chgData name="sakuma fuminori" userId="289d416634db11fc" providerId="LiveId" clId="{E6D79361-B19C-480A-A78B-07BFF16A5701}" dt="2021-02-24T07:48:51.865" v="626" actId="1076"/>
          <ac:spMkLst>
            <pc:docMk/>
            <pc:sldMk cId="3250199709" sldId="413"/>
            <ac:spMk id="16" creationId="{6058A2F8-020A-43F6-BC41-62BA3A1AD42C}"/>
          </ac:spMkLst>
        </pc:spChg>
        <pc:picChg chg="mod">
          <ac:chgData name="sakuma fuminori" userId="289d416634db11fc" providerId="LiveId" clId="{E6D79361-B19C-480A-A78B-07BFF16A5701}" dt="2021-02-24T07:18:13.725" v="435" actId="1076"/>
          <ac:picMkLst>
            <pc:docMk/>
            <pc:sldMk cId="3250199709" sldId="413"/>
            <ac:picMk id="6" creationId="{08F8AEEB-4269-4C04-8411-B9E82610EDA1}"/>
          </ac:picMkLst>
        </pc:picChg>
      </pc:sldChg>
      <pc:sldChg chg="modSp">
        <pc:chgData name="sakuma fuminori" userId="289d416634db11fc" providerId="LiveId" clId="{E6D79361-B19C-480A-A78B-07BFF16A5701}" dt="2021-02-22T09:19:12.785" v="255" actId="6549"/>
        <pc:sldMkLst>
          <pc:docMk/>
          <pc:sldMk cId="3699682833" sldId="424"/>
        </pc:sldMkLst>
        <pc:spChg chg="mod">
          <ac:chgData name="sakuma fuminori" userId="289d416634db11fc" providerId="LiveId" clId="{E6D79361-B19C-480A-A78B-07BFF16A5701}" dt="2021-02-22T09:19:12.785" v="255" actId="6549"/>
          <ac:spMkLst>
            <pc:docMk/>
            <pc:sldMk cId="3699682833" sldId="424"/>
            <ac:spMk id="20" creationId="{7B635298-BED7-423A-BD22-C482FFF5842D}"/>
          </ac:spMkLst>
        </pc:spChg>
      </pc:sldChg>
      <pc:sldChg chg="modSp">
        <pc:chgData name="sakuma fuminori" userId="289d416634db11fc" providerId="LiveId" clId="{E6D79361-B19C-480A-A78B-07BFF16A5701}" dt="2021-02-22T09:18:42.851" v="253" actId="313"/>
        <pc:sldMkLst>
          <pc:docMk/>
          <pc:sldMk cId="1716809324" sldId="427"/>
        </pc:sldMkLst>
        <pc:spChg chg="mod">
          <ac:chgData name="sakuma fuminori" userId="289d416634db11fc" providerId="LiveId" clId="{E6D79361-B19C-480A-A78B-07BFF16A5701}" dt="2021-02-22T09:18:42.851" v="253" actId="313"/>
          <ac:spMkLst>
            <pc:docMk/>
            <pc:sldMk cId="1716809324" sldId="427"/>
            <ac:spMk id="3" creationId="{F6C944B5-0C05-48FD-A811-884E143C7A8D}"/>
          </ac:spMkLst>
        </pc:spChg>
      </pc:sldChg>
      <pc:sldChg chg="addSp modSp modAnim">
        <pc:chgData name="sakuma fuminori" userId="289d416634db11fc" providerId="LiveId" clId="{E6D79361-B19C-480A-A78B-07BFF16A5701}" dt="2021-02-26T02:28:23.945" v="641"/>
        <pc:sldMkLst>
          <pc:docMk/>
          <pc:sldMk cId="2137316026" sldId="446"/>
        </pc:sldMkLst>
        <pc:spChg chg="add mod">
          <ac:chgData name="sakuma fuminori" userId="289d416634db11fc" providerId="LiveId" clId="{E6D79361-B19C-480A-A78B-07BFF16A5701}" dt="2021-02-24T00:40:10.093" v="257" actId="20577"/>
          <ac:spMkLst>
            <pc:docMk/>
            <pc:sldMk cId="2137316026" sldId="446"/>
            <ac:spMk id="11" creationId="{8645AE4D-22CA-4FB6-8FAA-632796581D49}"/>
          </ac:spMkLst>
        </pc:spChg>
        <pc:spChg chg="mod">
          <ac:chgData name="sakuma fuminori" userId="289d416634db11fc" providerId="LiveId" clId="{E6D79361-B19C-480A-A78B-07BFF16A5701}" dt="2021-02-26T02:28:23.945" v="641"/>
          <ac:spMkLst>
            <pc:docMk/>
            <pc:sldMk cId="2137316026" sldId="446"/>
            <ac:spMk id="50" creationId="{72E72DEE-C83B-472C-8476-749B1E694799}"/>
          </ac:spMkLst>
        </pc:spChg>
      </pc:sldChg>
      <pc:sldChg chg="modSp">
        <pc:chgData name="sakuma fuminori" userId="289d416634db11fc" providerId="LiveId" clId="{E6D79361-B19C-480A-A78B-07BFF16A5701}" dt="2021-02-24T09:55:56.088" v="636" actId="27636"/>
        <pc:sldMkLst>
          <pc:docMk/>
          <pc:sldMk cId="258923641" sldId="477"/>
        </pc:sldMkLst>
        <pc:spChg chg="mod">
          <ac:chgData name="sakuma fuminori" userId="289d416634db11fc" providerId="LiveId" clId="{E6D79361-B19C-480A-A78B-07BFF16A5701}" dt="2021-02-24T09:55:56.088" v="636" actId="27636"/>
          <ac:spMkLst>
            <pc:docMk/>
            <pc:sldMk cId="258923641" sldId="477"/>
            <ac:spMk id="2" creationId="{78516F50-6394-4D61-A42B-CB9FCE13F6AC}"/>
          </ac:spMkLst>
        </pc:spChg>
      </pc:sldChg>
      <pc:sldChg chg="modSp">
        <pc:chgData name="sakuma fuminori" userId="289d416634db11fc" providerId="LiveId" clId="{E6D79361-B19C-480A-A78B-07BFF16A5701}" dt="2021-02-24T06:46:34.161" v="282" actId="27636"/>
        <pc:sldMkLst>
          <pc:docMk/>
          <pc:sldMk cId="316632251" sldId="494"/>
        </pc:sldMkLst>
        <pc:spChg chg="mod">
          <ac:chgData name="sakuma fuminori" userId="289d416634db11fc" providerId="LiveId" clId="{E6D79361-B19C-480A-A78B-07BFF16A5701}" dt="2021-02-24T06:46:34.161" v="282" actId="27636"/>
          <ac:spMkLst>
            <pc:docMk/>
            <pc:sldMk cId="316632251" sldId="494"/>
            <ac:spMk id="3" creationId="{0E5AE437-68AB-42E3-B2EA-EDA759CCFC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6C88-65FE-42DA-A6F9-69121F6E3BB5}" type="datetimeFigureOut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12330-C050-49DA-AFDF-FB7BE36F50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59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12330-C050-49DA-AFDF-FB7BE36F5033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46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48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7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69E9-AE89-4472-93C5-87429294717C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67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1902-62EE-490B-B1D0-D3F2AD4306CD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77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4925-6883-4754-BA7F-45316B1F02C6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45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2024-A985-4731-8193-15F6D11C8820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EA32CA84-0364-4DAD-A1EA-1C1900C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7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025-76DB-47DE-9567-17E2A51FCF67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22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26C-3831-44A1-A31F-28913C2E7D7D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89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77F3-9DFF-499C-BE0B-5622684DB3CD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90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E58B-30BB-4275-AFD9-6242FE7C9CDE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C5DB70-FD1F-442A-84F4-385C49219524}"/>
              </a:ext>
            </a:extLst>
          </p:cNvPr>
          <p:cNvSpPr txBox="1">
            <a:spLocks/>
          </p:cNvSpPr>
          <p:nvPr userDrawn="1"/>
        </p:nvSpPr>
        <p:spPr>
          <a:xfrm>
            <a:off x="7086600" y="3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61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9ABC1-AA7A-49F2-B587-9BC17AF243F3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F3EBCEFB-B2A4-43E9-B292-53B9C6C6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38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9101-7F40-433C-A49D-86BB09E1D76C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3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F8DF-86DB-4845-9684-6BDF50950474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02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C5A83-D895-4D71-B814-F4AB934C77E7}" type="datetime1">
              <a:rPr kumimoji="1" lang="ja-JP" altLang="en-US" smtClean="0"/>
              <a:t>2021/2/28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27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11.png"/><Relationship Id="rId4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9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18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0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07.emf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Relationship Id="rId9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0"/>
            <a:ext cx="8640960" cy="2533174"/>
          </a:xfrm>
        </p:spPr>
        <p:txBody>
          <a:bodyPr>
            <a:noAutofit/>
          </a:bodyPr>
          <a:lstStyle/>
          <a:p>
            <a:r>
              <a:rPr lang="en-US" altLang="ja-JP" sz="5400" b="1" dirty="0"/>
              <a:t>Recent results</a:t>
            </a:r>
            <a:br>
              <a:rPr lang="en-US" altLang="ja-JP" sz="5400" b="1" dirty="0"/>
            </a:br>
            <a:r>
              <a:rPr lang="en-US" altLang="ja-JP" sz="5400" b="1" dirty="0"/>
              <a:t>and future prospects of</a:t>
            </a:r>
            <a:br>
              <a:rPr lang="en-US" altLang="ja-JP" sz="5400" b="1" dirty="0"/>
            </a:br>
            <a:r>
              <a:rPr lang="en-US" altLang="ja-JP" sz="5400" b="1" dirty="0"/>
              <a:t>kaonic nuclei at J-PARC</a:t>
            </a:r>
            <a:endParaRPr kumimoji="1" lang="ja-JP" altLang="en-US" sz="7200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1227584" y="3260576"/>
            <a:ext cx="6728792" cy="1752600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chemeClr val="tx1"/>
                </a:solidFill>
              </a:rPr>
              <a:t>F. Sakuma, RIKEN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J-PARC E15 &amp; P80 collaborations</a:t>
            </a:r>
            <a:endParaRPr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グループロ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619672" y="2994208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087724" y="5582270"/>
            <a:ext cx="66247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APFB2020</a:t>
            </a:r>
          </a:p>
          <a:p>
            <a:pPr algn="ctr"/>
            <a:r>
              <a:rPr lang="en-US" altLang="ja-JP" b="1" dirty="0"/>
              <a:t>Yamada Conference LXXII:</a:t>
            </a:r>
          </a:p>
          <a:p>
            <a:pPr algn="ctr"/>
            <a:r>
              <a:rPr lang="en-US" altLang="ja-JP" b="1" dirty="0"/>
              <a:t>The 8th Asia-Pacific Conference on Few-Body Problems in Physics,</a:t>
            </a:r>
          </a:p>
          <a:p>
            <a:pPr algn="ctr"/>
            <a:r>
              <a:rPr lang="en-US" altLang="ja-JP" b="1" dirty="0"/>
              <a:t>1-5 March 2021, Kanazawa, JAPAN</a:t>
            </a:r>
            <a:endParaRPr lang="en-US" altLang="ja-JP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0F0F4DC-B792-47D7-8E3C-7578415E1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5" y="5163768"/>
            <a:ext cx="1560527" cy="156052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CC352583-3A0E-41F7-9BB8-6F7B82E5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0955" y="2994933"/>
            <a:ext cx="1071563" cy="9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3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b="1" dirty="0"/>
                  <a:t>Momentum transfer analysis using the   (K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,n) reaction</a:t>
                </a:r>
                <a:endParaRPr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M(</a:t>
                </a:r>
                <a:r>
                  <a:rPr kumimoji="1"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dirty="0" err="1"/>
                  <a:t>p</a:t>
                </a:r>
                <a:r>
                  <a:rPr kumimoji="1" lang="en-US" altLang="ja-JP" dirty="0"/>
                  <a:t>) vs.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give a clear information on reaction processes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  <a:blipFill>
                <a:blip r:embed="rId3"/>
                <a:stretch>
                  <a:fillRect l="-3397" t="-4321" r="-4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708EFB6-4614-4958-BFD9-0CD6FD8DA4EB}"/>
              </a:ext>
            </a:extLst>
          </p:cNvPr>
          <p:cNvGrpSpPr/>
          <p:nvPr/>
        </p:nvGrpSpPr>
        <p:grpSpPr>
          <a:xfrm>
            <a:off x="4932636" y="1382531"/>
            <a:ext cx="4185185" cy="1475894"/>
            <a:chOff x="5051923" y="3252997"/>
            <a:chExt cx="4185185" cy="147589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6B9A38A-0E64-4CB7-B0CA-8D38CF7D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23" y="3252997"/>
              <a:ext cx="4185185" cy="1475894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8029E97-A752-404E-B376-EF6568B04E50}"/>
                </a:ext>
              </a:extLst>
            </p:cNvPr>
            <p:cNvSpPr/>
            <p:nvPr/>
          </p:nvSpPr>
          <p:spPr>
            <a:xfrm>
              <a:off x="7704348" y="3537013"/>
              <a:ext cx="19994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68D51B1-A59C-4F23-AF8A-31790637FE5F}"/>
                </a:ext>
              </a:extLst>
            </p:cNvPr>
            <p:cNvSpPr/>
            <p:nvPr/>
          </p:nvSpPr>
          <p:spPr>
            <a:xfrm>
              <a:off x="8928484" y="4329100"/>
              <a:ext cx="199944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62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“K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-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pp” bound state exists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independent</a:t>
                </a:r>
              </a:p>
              <a:p>
                <a:endParaRPr kumimoji="1" lang="en-US" altLang="ja-JP" sz="1050" dirty="0"/>
              </a:p>
              <a:p>
                <a:pPr marL="457200" lvl="1" indent="0">
                  <a:buNone/>
                </a:pPr>
                <a:endParaRPr kumimoji="1" lang="en-US" altLang="ja-JP" u="sng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529" t="-15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6477659-0C99-4177-BF42-D444B327A44D}"/>
              </a:ext>
            </a:extLst>
          </p:cNvPr>
          <p:cNvGrpSpPr/>
          <p:nvPr/>
        </p:nvGrpSpPr>
        <p:grpSpPr>
          <a:xfrm>
            <a:off x="6103302" y="3212976"/>
            <a:ext cx="1850376" cy="3566765"/>
            <a:chOff x="4139952" y="1499628"/>
            <a:chExt cx="2304548" cy="4442221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C6471AF-9B1B-41F6-81F2-30DA21C15471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07E4394A-8313-4841-B280-A520D09DDD6A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30935BCB-0DB2-4337-B45F-B57079E9B287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40" name="円/楕円 37">
                  <a:extLst>
                    <a:ext uri="{FF2B5EF4-FFF2-40B4-BE49-F238E27FC236}">
                      <a16:creationId xmlns:a16="http://schemas.microsoft.com/office/drawing/2014/main" id="{C5B1D81E-623B-4847-925C-CF9FFB973E4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円/楕円 38">
                  <a:extLst>
                    <a:ext uri="{FF2B5EF4-FFF2-40B4-BE49-F238E27FC236}">
                      <a16:creationId xmlns:a16="http://schemas.microsoft.com/office/drawing/2014/main" id="{144940F6-A795-409E-8767-FB32C38448B0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円/楕円 39">
                  <a:extLst>
                    <a:ext uri="{FF2B5EF4-FFF2-40B4-BE49-F238E27FC236}">
                      <a16:creationId xmlns:a16="http://schemas.microsoft.com/office/drawing/2014/main" id="{AAD00D13-C42E-4BAA-B42F-D00634E7D1D8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直線矢印コネクタ 42">
                  <a:extLst>
                    <a:ext uri="{FF2B5EF4-FFF2-40B4-BE49-F238E27FC236}">
                      <a16:creationId xmlns:a16="http://schemas.microsoft.com/office/drawing/2014/main" id="{84D86AF6-C54C-4D2D-AC3B-E75A7E662BFC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テキスト ボックス 34">
                  <a:extLst>
                    <a:ext uri="{FF2B5EF4-FFF2-40B4-BE49-F238E27FC236}">
                      <a16:creationId xmlns:a16="http://schemas.microsoft.com/office/drawing/2014/main" id="{C106901A-9513-4CBC-9839-224F179BF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5" name="テキスト ボックス 34">
                  <a:extLst>
                    <a:ext uri="{FF2B5EF4-FFF2-40B4-BE49-F238E27FC236}">
                      <a16:creationId xmlns:a16="http://schemas.microsoft.com/office/drawing/2014/main" id="{BF5468E5-A9FE-4D7E-8955-A8DEACE3B3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6" name="テキスト ボックス 34">
                  <a:extLst>
                    <a:ext uri="{FF2B5EF4-FFF2-40B4-BE49-F238E27FC236}">
                      <a16:creationId xmlns:a16="http://schemas.microsoft.com/office/drawing/2014/main" id="{6470F9AE-6BAA-4541-A952-013C4E5D01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7" name="円/楕円 44">
                  <a:extLst>
                    <a:ext uri="{FF2B5EF4-FFF2-40B4-BE49-F238E27FC236}">
                      <a16:creationId xmlns:a16="http://schemas.microsoft.com/office/drawing/2014/main" id="{A8B4C838-D712-4CD5-8039-20E5318E482A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60D78E90-C142-4028-9A83-C1AC335876EF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31" name="円/楕円 28">
                  <a:extLst>
                    <a:ext uri="{FF2B5EF4-FFF2-40B4-BE49-F238E27FC236}">
                      <a16:creationId xmlns:a16="http://schemas.microsoft.com/office/drawing/2014/main" id="{088F9733-68B4-4CC2-8FA3-C877C9269D07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34D65839-D196-4655-A6CB-EF31655E4FBD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5">
                  <a:extLst>
                    <a:ext uri="{FF2B5EF4-FFF2-40B4-BE49-F238E27FC236}">
                      <a16:creationId xmlns:a16="http://schemas.microsoft.com/office/drawing/2014/main" id="{DBA536B9-289E-4632-B87F-B5DA5A3234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4" name="円/楕円 31">
                  <a:extLst>
                    <a:ext uri="{FF2B5EF4-FFF2-40B4-BE49-F238E27FC236}">
                      <a16:creationId xmlns:a16="http://schemas.microsoft.com/office/drawing/2014/main" id="{D37C8AD8-771E-41DF-82D6-F0A417711C2D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96">
                  <a:extLst>
                    <a:ext uri="{FF2B5EF4-FFF2-40B4-BE49-F238E27FC236}">
                      <a16:creationId xmlns:a16="http://schemas.microsoft.com/office/drawing/2014/main" id="{44D4B106-9B8F-4FE7-84BB-EF5A71D7795E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B073E3E7-55A0-41B9-B4A4-25FE987257D6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円/楕円 34">
                  <a:extLst>
                    <a:ext uri="{FF2B5EF4-FFF2-40B4-BE49-F238E27FC236}">
                      <a16:creationId xmlns:a16="http://schemas.microsoft.com/office/drawing/2014/main" id="{63C0CC72-2A79-4D71-AF34-25544A4565DF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22574E18-8E2E-4FF7-AF43-3D92F1FC10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9" name="直線矢印コネクタ 38">
                  <a:extLst>
                    <a:ext uri="{FF2B5EF4-FFF2-40B4-BE49-F238E27FC236}">
                      <a16:creationId xmlns:a16="http://schemas.microsoft.com/office/drawing/2014/main" id="{37D25E8B-2F27-424D-B3E6-4FCFB8443DD1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BF4E08D0-0AF7-4FF3-9EC5-D96C3A106C0C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6" name="円/楕円 23">
                  <a:extLst>
                    <a:ext uri="{FF2B5EF4-FFF2-40B4-BE49-F238E27FC236}">
                      <a16:creationId xmlns:a16="http://schemas.microsoft.com/office/drawing/2014/main" id="{5AAD6460-B53B-448A-BA45-51728173CBD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直線矢印コネクタ 26">
                  <a:extLst>
                    <a:ext uri="{FF2B5EF4-FFF2-40B4-BE49-F238E27FC236}">
                      <a16:creationId xmlns:a16="http://schemas.microsoft.com/office/drawing/2014/main" id="{76CC805E-B435-487D-8182-2F4F5AC981BF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テキスト ボックス 35">
                  <a:extLst>
                    <a:ext uri="{FF2B5EF4-FFF2-40B4-BE49-F238E27FC236}">
                      <a16:creationId xmlns:a16="http://schemas.microsoft.com/office/drawing/2014/main" id="{9C4DA974-9E1D-4FAE-869F-7D25EA3B8C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9" name="テキスト ボックス 96">
                  <a:extLst>
                    <a:ext uri="{FF2B5EF4-FFF2-40B4-BE49-F238E27FC236}">
                      <a16:creationId xmlns:a16="http://schemas.microsoft.com/office/drawing/2014/main" id="{8A4D2EE8-042A-47A9-A188-3C61B1B31856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30" name="円/楕円 27">
                  <a:extLst>
                    <a:ext uri="{FF2B5EF4-FFF2-40B4-BE49-F238E27FC236}">
                      <a16:creationId xmlns:a16="http://schemas.microsoft.com/office/drawing/2014/main" id="{F147DEFB-F71B-4D83-9DA7-7A36C797DE5B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下矢印 21">
                <a:extLst>
                  <a:ext uri="{FF2B5EF4-FFF2-40B4-BE49-F238E27FC236}">
                    <a16:creationId xmlns:a16="http://schemas.microsoft.com/office/drawing/2014/main" id="{5A1CE307-5EC9-4E34-A469-9F6544B36BB3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下矢印 22">
                <a:extLst>
                  <a:ext uri="{FF2B5EF4-FFF2-40B4-BE49-F238E27FC236}">
                    <a16:creationId xmlns:a16="http://schemas.microsoft.com/office/drawing/2014/main" id="{AF85FF70-D322-43D1-AECF-4BFA2E29BC4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505BC087-933C-45D7-BE84-970B8C1A4DBF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4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/>
                  <a:t>QF followed by 2NA</a:t>
                </a:r>
                <a:r>
                  <a:rPr lang="en-US" altLang="ja-JP" dirty="0"/>
                  <a:t> </a:t>
                </a:r>
                <a:endParaRPr lang="en-US" altLang="ja-JP" sz="280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via “on-shell 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”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dependent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u="sng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382" t="-1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1FD6680-50A7-435C-A661-69AF84893866}"/>
              </a:ext>
            </a:extLst>
          </p:cNvPr>
          <p:cNvGrpSpPr/>
          <p:nvPr/>
        </p:nvGrpSpPr>
        <p:grpSpPr>
          <a:xfrm>
            <a:off x="6106000" y="3212976"/>
            <a:ext cx="1850376" cy="3556886"/>
            <a:chOff x="6731948" y="1484784"/>
            <a:chExt cx="2304548" cy="4429918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EC0783A-44F6-4F32-94EE-AFBD8757A4E2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3195815-2571-4CFE-AA7E-B0E3F441BB0D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427082"/>
              <a:chOff x="6842998" y="1630210"/>
              <a:chExt cx="2265506" cy="4427082"/>
            </a:xfrm>
          </p:grpSpPr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AF395F7-8E49-438A-9630-3DBF93B8EC5F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09105" cy="1042706"/>
                <a:chOff x="1493658" y="971932"/>
                <a:chExt cx="2109105" cy="1042706"/>
              </a:xfrm>
            </p:grpSpPr>
            <p:sp>
              <p:nvSpPr>
                <p:cNvPr id="46" name="円/楕円 76">
                  <a:extLst>
                    <a:ext uri="{FF2B5EF4-FFF2-40B4-BE49-F238E27FC236}">
                      <a16:creationId xmlns:a16="http://schemas.microsoft.com/office/drawing/2014/main" id="{50FDDF1D-6753-4BEF-8105-6ADC9787248C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円/楕円 77">
                  <a:extLst>
                    <a:ext uri="{FF2B5EF4-FFF2-40B4-BE49-F238E27FC236}">
                      <a16:creationId xmlns:a16="http://schemas.microsoft.com/office/drawing/2014/main" id="{2E33BE0C-8D7A-48DD-9F66-EAE656C23EE4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円/楕円 78">
                  <a:extLst>
                    <a:ext uri="{FF2B5EF4-FFF2-40B4-BE49-F238E27FC236}">
                      <a16:creationId xmlns:a16="http://schemas.microsoft.com/office/drawing/2014/main" id="{04E9440E-159A-4108-A728-E2E55D59BAC0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9" name="直線矢印コネクタ 48">
                  <a:extLst>
                    <a:ext uri="{FF2B5EF4-FFF2-40B4-BE49-F238E27FC236}">
                      <a16:creationId xmlns:a16="http://schemas.microsoft.com/office/drawing/2014/main" id="{DBCC3EF3-D27C-4790-B3EB-2A004F49AFA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テキスト ボックス 34">
                  <a:extLst>
                    <a:ext uri="{FF2B5EF4-FFF2-40B4-BE49-F238E27FC236}">
                      <a16:creationId xmlns:a16="http://schemas.microsoft.com/office/drawing/2014/main" id="{92BEA185-15E3-4EA1-A17C-043B4AF214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1" name="テキスト ボックス 34">
                  <a:extLst>
                    <a:ext uri="{FF2B5EF4-FFF2-40B4-BE49-F238E27FC236}">
                      <a16:creationId xmlns:a16="http://schemas.microsoft.com/office/drawing/2014/main" id="{5C8FDB8C-C1F6-48BF-95F5-1C347AC464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522900" cy="369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2" name="テキスト ボックス 34">
                  <a:extLst>
                    <a:ext uri="{FF2B5EF4-FFF2-40B4-BE49-F238E27FC236}">
                      <a16:creationId xmlns:a16="http://schemas.microsoft.com/office/drawing/2014/main" id="{A030529E-DCB8-4539-82EB-CED55C4A44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3" name="円/楕円 83">
                  <a:extLst>
                    <a:ext uri="{FF2B5EF4-FFF2-40B4-BE49-F238E27FC236}">
                      <a16:creationId xmlns:a16="http://schemas.microsoft.com/office/drawing/2014/main" id="{61DCAD01-5FBC-41BB-A47F-21E5D5BE7E29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CA3FEB49-55D1-4E7F-AD30-5ABBCC75C077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591489"/>
                <a:chOff x="834591" y="3089814"/>
                <a:chExt cx="1893192" cy="1591489"/>
              </a:xfrm>
            </p:grpSpPr>
            <p:sp>
              <p:nvSpPr>
                <p:cNvPr id="37" name="円/楕円 67">
                  <a:extLst>
                    <a:ext uri="{FF2B5EF4-FFF2-40B4-BE49-F238E27FC236}">
                      <a16:creationId xmlns:a16="http://schemas.microsoft.com/office/drawing/2014/main" id="{3B413C01-C939-4F40-8FBE-23D480F38EC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直線矢印コネクタ 37">
                  <a:extLst>
                    <a:ext uri="{FF2B5EF4-FFF2-40B4-BE49-F238E27FC236}">
                      <a16:creationId xmlns:a16="http://schemas.microsoft.com/office/drawing/2014/main" id="{40E04AE1-7945-416F-82EA-7514831ACCF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テキスト ボックス 35">
                  <a:extLst>
                    <a:ext uri="{FF2B5EF4-FFF2-40B4-BE49-F238E27FC236}">
                      <a16:creationId xmlns:a16="http://schemas.microsoft.com/office/drawing/2014/main" id="{D4165BEF-EB3C-4FD6-8D73-5AE15C3360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0" name="円/楕円 70">
                  <a:extLst>
                    <a:ext uri="{FF2B5EF4-FFF2-40B4-BE49-F238E27FC236}">
                      <a16:creationId xmlns:a16="http://schemas.microsoft.com/office/drawing/2014/main" id="{AE75FDEB-DBBD-416E-BD2E-DDB62C982AE9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テキスト ボックス 96">
                  <a:extLst>
                    <a:ext uri="{FF2B5EF4-FFF2-40B4-BE49-F238E27FC236}">
                      <a16:creationId xmlns:a16="http://schemas.microsoft.com/office/drawing/2014/main" id="{5C381614-0B65-44E5-8780-15A04E4E443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42" name="直線矢印コネクタ 41">
                  <a:extLst>
                    <a:ext uri="{FF2B5EF4-FFF2-40B4-BE49-F238E27FC236}">
                      <a16:creationId xmlns:a16="http://schemas.microsoft.com/office/drawing/2014/main" id="{143019B9-FF8F-4298-BF14-B9174C3BE7E3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円/楕円 73">
                  <a:extLst>
                    <a:ext uri="{FF2B5EF4-FFF2-40B4-BE49-F238E27FC236}">
                      <a16:creationId xmlns:a16="http://schemas.microsoft.com/office/drawing/2014/main" id="{029B750F-1D95-4075-9831-E3230BC761C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テキスト ボックス 35">
                  <a:extLst>
                    <a:ext uri="{FF2B5EF4-FFF2-40B4-BE49-F238E27FC236}">
                      <a16:creationId xmlns:a16="http://schemas.microsoft.com/office/drawing/2014/main" id="{FD942129-928F-424E-A6B2-33A44B1F0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45" name="直線矢印コネクタ 44">
                  <a:extLst>
                    <a:ext uri="{FF2B5EF4-FFF2-40B4-BE49-F238E27FC236}">
                      <a16:creationId xmlns:a16="http://schemas.microsoft.com/office/drawing/2014/main" id="{12F3FDA5-404A-402D-9B1F-25CC55E34238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0EB660EB-0AC6-495C-892A-490976258147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08330"/>
                <a:chOff x="5082709" y="897814"/>
                <a:chExt cx="2153587" cy="1208330"/>
              </a:xfrm>
            </p:grpSpPr>
            <p:sp>
              <p:nvSpPr>
                <p:cNvPr id="28" name="円/楕円 58">
                  <a:extLst>
                    <a:ext uri="{FF2B5EF4-FFF2-40B4-BE49-F238E27FC236}">
                      <a16:creationId xmlns:a16="http://schemas.microsoft.com/office/drawing/2014/main" id="{917F1E15-64E0-4CF0-817D-AB6BB9A3E9A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D7D35326-DBE5-4012-B790-1AB6A2CAF878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730568CD-1FA3-4F16-9DC4-79157421C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61">
                  <a:extLst>
                    <a:ext uri="{FF2B5EF4-FFF2-40B4-BE49-F238E27FC236}">
                      <a16:creationId xmlns:a16="http://schemas.microsoft.com/office/drawing/2014/main" id="{AAB6EB37-BD31-4410-9249-B32B5FA18C77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5146E51E-8547-4866-886B-11EC23CC58DA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06494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33" name="円/楕円 63">
                  <a:extLst>
                    <a:ext uri="{FF2B5EF4-FFF2-40B4-BE49-F238E27FC236}">
                      <a16:creationId xmlns:a16="http://schemas.microsoft.com/office/drawing/2014/main" id="{2F35F148-4929-45FD-9A18-6B51ABFEC32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テキスト ボックス 35">
                  <a:extLst>
                    <a:ext uri="{FF2B5EF4-FFF2-40B4-BE49-F238E27FC236}">
                      <a16:creationId xmlns:a16="http://schemas.microsoft.com/office/drawing/2014/main" id="{60E7A870-2639-475B-B94C-009E2EDB0E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2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5" name="直線矢印コネクタ 34">
                  <a:extLst>
                    <a:ext uri="{FF2B5EF4-FFF2-40B4-BE49-F238E27FC236}">
                      <a16:creationId xmlns:a16="http://schemas.microsoft.com/office/drawing/2014/main" id="{AD7BCB94-C89A-49AA-86D6-45D22EB40AD8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円/楕円 66">
                  <a:extLst>
                    <a:ext uri="{FF2B5EF4-FFF2-40B4-BE49-F238E27FC236}">
                      <a16:creationId xmlns:a16="http://schemas.microsoft.com/office/drawing/2014/main" id="{478ACBF6-C176-44DF-98BE-E1E8F7C616E8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下矢印 56">
                <a:extLst>
                  <a:ext uri="{FF2B5EF4-FFF2-40B4-BE49-F238E27FC236}">
                    <a16:creationId xmlns:a16="http://schemas.microsoft.com/office/drawing/2014/main" id="{DC8F438F-A214-409C-A9DA-579C82427EBA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下矢印 57">
                <a:extLst>
                  <a:ext uri="{FF2B5EF4-FFF2-40B4-BE49-F238E27FC236}">
                    <a16:creationId xmlns:a16="http://schemas.microsoft.com/office/drawing/2014/main" id="{B0E85C53-2527-4282-9B30-0BB48A8A3DA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AE5C870C-FC69-4240-BE22-644D2DF8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375424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K-</a:t>
              </a:r>
              <a:endParaRPr lang="ja-JP" altLang="en-US" dirty="0">
                <a:latin typeface="Calibri" pitchFamily="34" charset="0"/>
              </a:endParaRP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9956C023-3662-4B0B-BAF3-C6BF12FB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00" y="4662195"/>
            <a:ext cx="3193314" cy="515051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320" y="1412261"/>
            <a:ext cx="4145922" cy="5442563"/>
          </a:xfrm>
        </p:spPr>
        <p:txBody>
          <a:bodyPr>
            <a:normAutofit/>
          </a:bodyPr>
          <a:lstStyle/>
          <a:p>
            <a:r>
              <a:rPr lang="en-US" altLang="ja-JP" b="1" dirty="0"/>
              <a:t>Broad Component</a:t>
            </a:r>
            <a:endParaRPr lang="en-US" altLang="ja-JP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3NA reaction?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Further investigations are ongoing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13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5A9E92F-DC73-4139-9A17-F3AA4743414B}"/>
              </a:ext>
            </a:extLst>
          </p:cNvPr>
          <p:cNvGrpSpPr/>
          <p:nvPr/>
        </p:nvGrpSpPr>
        <p:grpSpPr>
          <a:xfrm>
            <a:off x="6120172" y="3789040"/>
            <a:ext cx="1850376" cy="2628292"/>
            <a:chOff x="6682064" y="3284984"/>
            <a:chExt cx="1850376" cy="262829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AD79CD5-7AD1-4B0F-B1FB-21B79ACAE792}"/>
                </a:ext>
              </a:extLst>
            </p:cNvPr>
            <p:cNvSpPr/>
            <p:nvPr/>
          </p:nvSpPr>
          <p:spPr>
            <a:xfrm>
              <a:off x="6682064" y="3284984"/>
              <a:ext cx="1850376" cy="26282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841664FC-6DA8-4ED2-AA93-3899357A9BC2}"/>
                </a:ext>
              </a:extLst>
            </p:cNvPr>
            <p:cNvGrpSpPr/>
            <p:nvPr/>
          </p:nvGrpSpPr>
          <p:grpSpPr>
            <a:xfrm>
              <a:off x="6682064" y="3287261"/>
              <a:ext cx="1693450" cy="837213"/>
              <a:chOff x="1493658" y="971932"/>
              <a:chExt cx="2109105" cy="1042706"/>
            </a:xfrm>
          </p:grpSpPr>
          <p:sp>
            <p:nvSpPr>
              <p:cNvPr id="68" name="円/楕円 43">
                <a:extLst>
                  <a:ext uri="{FF2B5EF4-FFF2-40B4-BE49-F238E27FC236}">
                    <a16:creationId xmlns:a16="http://schemas.microsoft.com/office/drawing/2014/main" id="{3EDEF0BC-5CC8-4D14-9F74-BF7768A2AC8B}"/>
                  </a:ext>
                </a:extLst>
              </p:cNvPr>
              <p:cNvSpPr/>
              <p:nvPr/>
            </p:nvSpPr>
            <p:spPr>
              <a:xfrm>
                <a:off x="3208158" y="1355288"/>
                <a:ext cx="357187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円/楕円 44">
                <a:extLst>
                  <a:ext uri="{FF2B5EF4-FFF2-40B4-BE49-F238E27FC236}">
                    <a16:creationId xmlns:a16="http://schemas.microsoft.com/office/drawing/2014/main" id="{B6D70F76-0C92-450E-AA2A-A0E55F3D73E7}"/>
                  </a:ext>
                </a:extLst>
              </p:cNvPr>
              <p:cNvSpPr/>
              <p:nvPr/>
            </p:nvSpPr>
            <p:spPr>
              <a:xfrm>
                <a:off x="2993845" y="1498163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円/楕円 45">
                <a:extLst>
                  <a:ext uri="{FF2B5EF4-FFF2-40B4-BE49-F238E27FC236}">
                    <a16:creationId xmlns:a16="http://schemas.microsoft.com/office/drawing/2014/main" id="{CD802334-C06F-49D9-99FA-C14AAE133C03}"/>
                  </a:ext>
                </a:extLst>
              </p:cNvPr>
              <p:cNvSpPr/>
              <p:nvPr/>
            </p:nvSpPr>
            <p:spPr>
              <a:xfrm>
                <a:off x="1707970" y="1426725"/>
                <a:ext cx="214313" cy="21431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1" name="直線矢印コネクタ 70">
                <a:extLst>
                  <a:ext uri="{FF2B5EF4-FFF2-40B4-BE49-F238E27FC236}">
                    <a16:creationId xmlns:a16="http://schemas.microsoft.com/office/drawing/2014/main" id="{42168646-578D-47DF-9D87-FA6F80A9EF8C}"/>
                  </a:ext>
                </a:extLst>
              </p:cNvPr>
              <p:cNvCxnSpPr/>
              <p:nvPr/>
            </p:nvCxnSpPr>
            <p:spPr>
              <a:xfrm>
                <a:off x="1922283" y="1534675"/>
                <a:ext cx="50006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テキスト ボックス 34">
                <a:extLst>
                  <a:ext uri="{FF2B5EF4-FFF2-40B4-BE49-F238E27FC236}">
                    <a16:creationId xmlns:a16="http://schemas.microsoft.com/office/drawing/2014/main" id="{B331CA63-6C5C-4220-83B5-84BCFB264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658" y="1069538"/>
                <a:ext cx="375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K-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3" name="テキスト ボックス 34">
                <a:extLst>
                  <a:ext uri="{FF2B5EF4-FFF2-40B4-BE49-F238E27FC236}">
                    <a16:creationId xmlns:a16="http://schemas.microsoft.com/office/drawing/2014/main" id="{5E79BC70-6D6E-4139-9159-03108B909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3090" y="971932"/>
                <a:ext cx="522900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aseline="30000" dirty="0">
                    <a:latin typeface="Calibri" pitchFamily="34" charset="0"/>
                  </a:rPr>
                  <a:t>3</a:t>
                </a:r>
                <a:r>
                  <a:rPr lang="en-US" altLang="ja-JP" dirty="0">
                    <a:latin typeface="Calibri" pitchFamily="34" charset="0"/>
                  </a:rPr>
                  <a:t>He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4" name="テキスト ボックス 34">
                <a:extLst>
                  <a:ext uri="{FF2B5EF4-FFF2-40B4-BE49-F238E27FC236}">
                    <a16:creationId xmlns:a16="http://schemas.microsoft.com/office/drawing/2014/main" id="{9F618B2C-D650-4A61-AB43-2D8FF9BD8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306" y="1645306"/>
                <a:ext cx="9187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1 GeV/c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5" name="円/楕円 50">
                <a:extLst>
                  <a:ext uri="{FF2B5EF4-FFF2-40B4-BE49-F238E27FC236}">
                    <a16:creationId xmlns:a16="http://schemas.microsoft.com/office/drawing/2014/main" id="{506914CB-6E0C-47C6-A4EE-F7A1FD6F2503}"/>
                  </a:ext>
                </a:extLst>
              </p:cNvPr>
              <p:cNvSpPr/>
              <p:nvPr/>
            </p:nvSpPr>
            <p:spPr>
              <a:xfrm>
                <a:off x="3245575" y="1582744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98C2A5F0-C07A-42F7-9521-3B2A973BE873}"/>
                </a:ext>
              </a:extLst>
            </p:cNvPr>
            <p:cNvGrpSpPr/>
            <p:nvPr/>
          </p:nvGrpSpPr>
          <p:grpSpPr>
            <a:xfrm>
              <a:off x="6832332" y="4473116"/>
              <a:ext cx="1520088" cy="1277844"/>
              <a:chOff x="834591" y="3089814"/>
              <a:chExt cx="1893192" cy="1591489"/>
            </a:xfrm>
          </p:grpSpPr>
          <p:sp>
            <p:nvSpPr>
              <p:cNvPr id="59" name="円/楕円 34">
                <a:extLst>
                  <a:ext uri="{FF2B5EF4-FFF2-40B4-BE49-F238E27FC236}">
                    <a16:creationId xmlns:a16="http://schemas.microsoft.com/office/drawing/2014/main" id="{DA6B76ED-D9CA-45B0-B7B7-3FB94407745A}"/>
                  </a:ext>
                </a:extLst>
              </p:cNvPr>
              <p:cNvSpPr/>
              <p:nvPr/>
            </p:nvSpPr>
            <p:spPr>
              <a:xfrm>
                <a:off x="1826889" y="3775047"/>
                <a:ext cx="357188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1C43761D-EB48-4585-8B77-97A386B9A84C}"/>
                  </a:ext>
                </a:extLst>
              </p:cNvPr>
              <p:cNvCxnSpPr/>
              <p:nvPr/>
            </p:nvCxnSpPr>
            <p:spPr>
              <a:xfrm>
                <a:off x="2193122" y="3952847"/>
                <a:ext cx="53466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35">
                <a:extLst>
                  <a:ext uri="{FF2B5EF4-FFF2-40B4-BE49-F238E27FC236}">
                    <a16:creationId xmlns:a16="http://schemas.microsoft.com/office/drawing/2014/main" id="{4116F618-013C-421E-B35B-CFA829B84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7089" y="3548034"/>
                <a:ext cx="3063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n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62" name="円/楕円 37">
                <a:extLst>
                  <a:ext uri="{FF2B5EF4-FFF2-40B4-BE49-F238E27FC236}">
                    <a16:creationId xmlns:a16="http://schemas.microsoft.com/office/drawing/2014/main" id="{1F3EAE0F-AA16-4050-B2F4-6C28B555BF45}"/>
                  </a:ext>
                </a:extLst>
              </p:cNvPr>
              <p:cNvSpPr/>
              <p:nvPr/>
            </p:nvSpPr>
            <p:spPr>
              <a:xfrm>
                <a:off x="1278051" y="3493171"/>
                <a:ext cx="357189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テキスト ボックス 96">
                <a:extLst>
                  <a:ext uri="{FF2B5EF4-FFF2-40B4-BE49-F238E27FC236}">
                    <a16:creationId xmlns:a16="http://schemas.microsoft.com/office/drawing/2014/main" id="{DEA3E805-819D-4900-83EE-DE31C0F2B22F}"/>
                  </a:ext>
                </a:extLst>
              </p:cNvPr>
              <p:cNvSpPr txBox="1"/>
              <p:nvPr/>
            </p:nvSpPr>
            <p:spPr>
              <a:xfrm>
                <a:off x="1227020" y="4311971"/>
                <a:ext cx="3433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i="1" dirty="0">
                    <a:latin typeface="Symbol" panose="05050102010706020507" pitchFamily="18" charset="2"/>
                  </a:rPr>
                  <a:t>L</a:t>
                </a:r>
                <a:endParaRPr lang="ja-JP" altLang="en-US" b="1" i="1" baseline="-25000" dirty="0"/>
              </a:p>
            </p:txBody>
          </p:sp>
          <p:cxnSp>
            <p:nvCxnSpPr>
              <p:cNvPr id="64" name="直線矢印コネクタ 63">
                <a:extLst>
                  <a:ext uri="{FF2B5EF4-FFF2-40B4-BE49-F238E27FC236}">
                    <a16:creationId xmlns:a16="http://schemas.microsoft.com/office/drawing/2014/main" id="{17FB892B-A60E-4B83-9FB9-13BD003725DF}"/>
                  </a:ext>
                </a:extLst>
              </p:cNvPr>
              <p:cNvCxnSpPr/>
              <p:nvPr/>
            </p:nvCxnSpPr>
            <p:spPr>
              <a:xfrm flipH="1" flipV="1">
                <a:off x="941562" y="3431853"/>
                <a:ext cx="324036" cy="1732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円/楕円 40">
                <a:extLst>
                  <a:ext uri="{FF2B5EF4-FFF2-40B4-BE49-F238E27FC236}">
                    <a16:creationId xmlns:a16="http://schemas.microsoft.com/office/drawing/2014/main" id="{93967FCC-7350-4F87-BC8C-DAC144FCEA8E}"/>
                  </a:ext>
                </a:extLst>
              </p:cNvPr>
              <p:cNvSpPr/>
              <p:nvPr/>
            </p:nvSpPr>
            <p:spPr>
              <a:xfrm>
                <a:off x="1271109" y="4000080"/>
                <a:ext cx="357188" cy="3571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テキスト ボックス 35">
                <a:extLst>
                  <a:ext uri="{FF2B5EF4-FFF2-40B4-BE49-F238E27FC236}">
                    <a16:creationId xmlns:a16="http://schemas.microsoft.com/office/drawing/2014/main" id="{B9B4318C-9BBE-4816-80B9-B247E033E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245" y="3089814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p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8B0C21CD-E694-4128-B359-73E1646E6C51}"/>
                  </a:ext>
                </a:extLst>
              </p:cNvPr>
              <p:cNvCxnSpPr/>
              <p:nvPr/>
            </p:nvCxnSpPr>
            <p:spPr>
              <a:xfrm flipH="1">
                <a:off x="834591" y="4247254"/>
                <a:ext cx="452703" cy="225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下矢印 23">
              <a:extLst>
                <a:ext uri="{FF2B5EF4-FFF2-40B4-BE49-F238E27FC236}">
                  <a16:creationId xmlns:a16="http://schemas.microsoft.com/office/drawing/2014/main" id="{ED9085C5-4AD1-4EFC-BFED-B86287CD91A7}"/>
                </a:ext>
              </a:extLst>
            </p:cNvPr>
            <p:cNvSpPr/>
            <p:nvPr/>
          </p:nvSpPr>
          <p:spPr>
            <a:xfrm>
              <a:off x="7351386" y="4252033"/>
              <a:ext cx="518549" cy="392793"/>
            </a:xfrm>
            <a:prstGeom prst="downArrow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061BC20-0D64-4DAF-AD90-10608C67A57A}"/>
              </a:ext>
            </a:extLst>
          </p:cNvPr>
          <p:cNvSpPr/>
          <p:nvPr/>
        </p:nvSpPr>
        <p:spPr>
          <a:xfrm>
            <a:off x="870709" y="2377378"/>
            <a:ext cx="3578087" cy="3094383"/>
          </a:xfrm>
          <a:custGeom>
            <a:avLst/>
            <a:gdLst>
              <a:gd name="connsiteX0" fmla="*/ 79513 w 3578087"/>
              <a:gd name="connsiteY0" fmla="*/ 53009 h 3094383"/>
              <a:gd name="connsiteX1" fmla="*/ 53008 w 3578087"/>
              <a:gd name="connsiteY1" fmla="*/ 86140 h 3094383"/>
              <a:gd name="connsiteX2" fmla="*/ 46382 w 3578087"/>
              <a:gd name="connsiteY2" fmla="*/ 106018 h 3094383"/>
              <a:gd name="connsiteX3" fmla="*/ 33130 w 3578087"/>
              <a:gd name="connsiteY3" fmla="*/ 139148 h 3094383"/>
              <a:gd name="connsiteX4" fmla="*/ 13252 w 3578087"/>
              <a:gd name="connsiteY4" fmla="*/ 225287 h 3094383"/>
              <a:gd name="connsiteX5" fmla="*/ 0 w 3578087"/>
              <a:gd name="connsiteY5" fmla="*/ 291548 h 3094383"/>
              <a:gd name="connsiteX6" fmla="*/ 13252 w 3578087"/>
              <a:gd name="connsiteY6" fmla="*/ 496957 h 3094383"/>
              <a:gd name="connsiteX7" fmla="*/ 19878 w 3578087"/>
              <a:gd name="connsiteY7" fmla="*/ 523461 h 3094383"/>
              <a:gd name="connsiteX8" fmla="*/ 39756 w 3578087"/>
              <a:gd name="connsiteY8" fmla="*/ 589722 h 3094383"/>
              <a:gd name="connsiteX9" fmla="*/ 53008 w 3578087"/>
              <a:gd name="connsiteY9" fmla="*/ 662609 h 3094383"/>
              <a:gd name="connsiteX10" fmla="*/ 59635 w 3578087"/>
              <a:gd name="connsiteY10" fmla="*/ 715618 h 3094383"/>
              <a:gd name="connsiteX11" fmla="*/ 72887 w 3578087"/>
              <a:gd name="connsiteY11" fmla="*/ 742122 h 3094383"/>
              <a:gd name="connsiteX12" fmla="*/ 79513 w 3578087"/>
              <a:gd name="connsiteY12" fmla="*/ 848140 h 3094383"/>
              <a:gd name="connsiteX13" fmla="*/ 92765 w 3578087"/>
              <a:gd name="connsiteY13" fmla="*/ 1298714 h 3094383"/>
              <a:gd name="connsiteX14" fmla="*/ 106017 w 3578087"/>
              <a:gd name="connsiteY14" fmla="*/ 1364974 h 3094383"/>
              <a:gd name="connsiteX15" fmla="*/ 119269 w 3578087"/>
              <a:gd name="connsiteY15" fmla="*/ 1424609 h 3094383"/>
              <a:gd name="connsiteX16" fmla="*/ 139148 w 3578087"/>
              <a:gd name="connsiteY16" fmla="*/ 1484244 h 3094383"/>
              <a:gd name="connsiteX17" fmla="*/ 145774 w 3578087"/>
              <a:gd name="connsiteY17" fmla="*/ 1517374 h 3094383"/>
              <a:gd name="connsiteX18" fmla="*/ 172278 w 3578087"/>
              <a:gd name="connsiteY18" fmla="*/ 1563757 h 3094383"/>
              <a:gd name="connsiteX19" fmla="*/ 185530 w 3578087"/>
              <a:gd name="connsiteY19" fmla="*/ 1590261 h 3094383"/>
              <a:gd name="connsiteX20" fmla="*/ 205408 w 3578087"/>
              <a:gd name="connsiteY20" fmla="*/ 1610140 h 3094383"/>
              <a:gd name="connsiteX21" fmla="*/ 225287 w 3578087"/>
              <a:gd name="connsiteY21" fmla="*/ 1649896 h 3094383"/>
              <a:gd name="connsiteX22" fmla="*/ 265043 w 3578087"/>
              <a:gd name="connsiteY22" fmla="*/ 1709531 h 3094383"/>
              <a:gd name="connsiteX23" fmla="*/ 318052 w 3578087"/>
              <a:gd name="connsiteY23" fmla="*/ 1795670 h 3094383"/>
              <a:gd name="connsiteX24" fmla="*/ 344556 w 3578087"/>
              <a:gd name="connsiteY24" fmla="*/ 1835427 h 3094383"/>
              <a:gd name="connsiteX25" fmla="*/ 377687 w 3578087"/>
              <a:gd name="connsiteY25" fmla="*/ 1888435 h 3094383"/>
              <a:gd name="connsiteX26" fmla="*/ 410817 w 3578087"/>
              <a:gd name="connsiteY26" fmla="*/ 1941444 h 3094383"/>
              <a:gd name="connsiteX27" fmla="*/ 437321 w 3578087"/>
              <a:gd name="connsiteY27" fmla="*/ 1967948 h 3094383"/>
              <a:gd name="connsiteX28" fmla="*/ 457200 w 3578087"/>
              <a:gd name="connsiteY28" fmla="*/ 1994453 h 3094383"/>
              <a:gd name="connsiteX29" fmla="*/ 536713 w 3578087"/>
              <a:gd name="connsiteY29" fmla="*/ 2073966 h 3094383"/>
              <a:gd name="connsiteX30" fmla="*/ 596348 w 3578087"/>
              <a:gd name="connsiteY30" fmla="*/ 2146853 h 3094383"/>
              <a:gd name="connsiteX31" fmla="*/ 702365 w 3578087"/>
              <a:gd name="connsiteY31" fmla="*/ 2239618 h 3094383"/>
              <a:gd name="connsiteX32" fmla="*/ 715617 w 3578087"/>
              <a:gd name="connsiteY32" fmla="*/ 2259496 h 3094383"/>
              <a:gd name="connsiteX33" fmla="*/ 735495 w 3578087"/>
              <a:gd name="connsiteY33" fmla="*/ 2272748 h 3094383"/>
              <a:gd name="connsiteX34" fmla="*/ 788504 w 3578087"/>
              <a:gd name="connsiteY34" fmla="*/ 2332383 h 3094383"/>
              <a:gd name="connsiteX35" fmla="*/ 834887 w 3578087"/>
              <a:gd name="connsiteY35" fmla="*/ 2372140 h 3094383"/>
              <a:gd name="connsiteX36" fmla="*/ 874643 w 3578087"/>
              <a:gd name="connsiteY36" fmla="*/ 2418522 h 3094383"/>
              <a:gd name="connsiteX37" fmla="*/ 934278 w 3578087"/>
              <a:gd name="connsiteY37" fmla="*/ 2458279 h 3094383"/>
              <a:gd name="connsiteX38" fmla="*/ 960782 w 3578087"/>
              <a:gd name="connsiteY38" fmla="*/ 2478157 h 3094383"/>
              <a:gd name="connsiteX39" fmla="*/ 1007165 w 3578087"/>
              <a:gd name="connsiteY39" fmla="*/ 2524540 h 3094383"/>
              <a:gd name="connsiteX40" fmla="*/ 1040295 w 3578087"/>
              <a:gd name="connsiteY40" fmla="*/ 2537792 h 3094383"/>
              <a:gd name="connsiteX41" fmla="*/ 1073426 w 3578087"/>
              <a:gd name="connsiteY41" fmla="*/ 2564296 h 3094383"/>
              <a:gd name="connsiteX42" fmla="*/ 1106556 w 3578087"/>
              <a:gd name="connsiteY42" fmla="*/ 2597427 h 3094383"/>
              <a:gd name="connsiteX43" fmla="*/ 1146313 w 3578087"/>
              <a:gd name="connsiteY43" fmla="*/ 2610679 h 3094383"/>
              <a:gd name="connsiteX44" fmla="*/ 1331843 w 3578087"/>
              <a:gd name="connsiteY44" fmla="*/ 2710070 h 3094383"/>
              <a:gd name="connsiteX45" fmla="*/ 1358348 w 3578087"/>
              <a:gd name="connsiteY45" fmla="*/ 2716696 h 3094383"/>
              <a:gd name="connsiteX46" fmla="*/ 1404730 w 3578087"/>
              <a:gd name="connsiteY46" fmla="*/ 2743200 h 3094383"/>
              <a:gd name="connsiteX47" fmla="*/ 1424608 w 3578087"/>
              <a:gd name="connsiteY47" fmla="*/ 2749827 h 3094383"/>
              <a:gd name="connsiteX48" fmla="*/ 1484243 w 3578087"/>
              <a:gd name="connsiteY48" fmla="*/ 2776331 h 3094383"/>
              <a:gd name="connsiteX49" fmla="*/ 1504121 w 3578087"/>
              <a:gd name="connsiteY49" fmla="*/ 2782957 h 3094383"/>
              <a:gd name="connsiteX50" fmla="*/ 1524000 w 3578087"/>
              <a:gd name="connsiteY50" fmla="*/ 2796209 h 3094383"/>
              <a:gd name="connsiteX51" fmla="*/ 1603513 w 3578087"/>
              <a:gd name="connsiteY51" fmla="*/ 2822714 h 3094383"/>
              <a:gd name="connsiteX52" fmla="*/ 1696278 w 3578087"/>
              <a:gd name="connsiteY52" fmla="*/ 2875722 h 3094383"/>
              <a:gd name="connsiteX53" fmla="*/ 1722782 w 3578087"/>
              <a:gd name="connsiteY53" fmla="*/ 2888974 h 3094383"/>
              <a:gd name="connsiteX54" fmla="*/ 1742661 w 3578087"/>
              <a:gd name="connsiteY54" fmla="*/ 2902227 h 3094383"/>
              <a:gd name="connsiteX55" fmla="*/ 1795669 w 3578087"/>
              <a:gd name="connsiteY55" fmla="*/ 2922105 h 3094383"/>
              <a:gd name="connsiteX56" fmla="*/ 1868556 w 3578087"/>
              <a:gd name="connsiteY56" fmla="*/ 2948609 h 3094383"/>
              <a:gd name="connsiteX57" fmla="*/ 1914939 w 3578087"/>
              <a:gd name="connsiteY57" fmla="*/ 2968487 h 3094383"/>
              <a:gd name="connsiteX58" fmla="*/ 1954695 w 3578087"/>
              <a:gd name="connsiteY58" fmla="*/ 2981740 h 3094383"/>
              <a:gd name="connsiteX59" fmla="*/ 1974574 w 3578087"/>
              <a:gd name="connsiteY59" fmla="*/ 2994992 h 3094383"/>
              <a:gd name="connsiteX60" fmla="*/ 2001078 w 3578087"/>
              <a:gd name="connsiteY60" fmla="*/ 3001618 h 3094383"/>
              <a:gd name="connsiteX61" fmla="*/ 2067339 w 3578087"/>
              <a:gd name="connsiteY61" fmla="*/ 3034748 h 3094383"/>
              <a:gd name="connsiteX62" fmla="*/ 2100469 w 3578087"/>
              <a:gd name="connsiteY62" fmla="*/ 3048000 h 3094383"/>
              <a:gd name="connsiteX63" fmla="*/ 2166730 w 3578087"/>
              <a:gd name="connsiteY63" fmla="*/ 3067879 h 3094383"/>
              <a:gd name="connsiteX64" fmla="*/ 2186608 w 3578087"/>
              <a:gd name="connsiteY64" fmla="*/ 3074505 h 3094383"/>
              <a:gd name="connsiteX65" fmla="*/ 2232991 w 3578087"/>
              <a:gd name="connsiteY65" fmla="*/ 3081131 h 3094383"/>
              <a:gd name="connsiteX66" fmla="*/ 2259495 w 3578087"/>
              <a:gd name="connsiteY66" fmla="*/ 3087757 h 3094383"/>
              <a:gd name="connsiteX67" fmla="*/ 2292626 w 3578087"/>
              <a:gd name="connsiteY67" fmla="*/ 3094383 h 3094383"/>
              <a:gd name="connsiteX68" fmla="*/ 2471530 w 3578087"/>
              <a:gd name="connsiteY68" fmla="*/ 3087757 h 3094383"/>
              <a:gd name="connsiteX69" fmla="*/ 2564295 w 3578087"/>
              <a:gd name="connsiteY69" fmla="*/ 3041374 h 3094383"/>
              <a:gd name="connsiteX70" fmla="*/ 2590800 w 3578087"/>
              <a:gd name="connsiteY70" fmla="*/ 3034748 h 3094383"/>
              <a:gd name="connsiteX71" fmla="*/ 2676939 w 3578087"/>
              <a:gd name="connsiteY71" fmla="*/ 2968487 h 3094383"/>
              <a:gd name="connsiteX72" fmla="*/ 2729948 w 3578087"/>
              <a:gd name="connsiteY72" fmla="*/ 2908853 h 3094383"/>
              <a:gd name="connsiteX73" fmla="*/ 2743200 w 3578087"/>
              <a:gd name="connsiteY73" fmla="*/ 2895600 h 3094383"/>
              <a:gd name="connsiteX74" fmla="*/ 2782956 w 3578087"/>
              <a:gd name="connsiteY74" fmla="*/ 2842592 h 3094383"/>
              <a:gd name="connsiteX75" fmla="*/ 2822713 w 3578087"/>
              <a:gd name="connsiteY75" fmla="*/ 2809461 h 3094383"/>
              <a:gd name="connsiteX76" fmla="*/ 2902226 w 3578087"/>
              <a:gd name="connsiteY76" fmla="*/ 2729948 h 3094383"/>
              <a:gd name="connsiteX77" fmla="*/ 2968487 w 3578087"/>
              <a:gd name="connsiteY77" fmla="*/ 2663687 h 3094383"/>
              <a:gd name="connsiteX78" fmla="*/ 3041374 w 3578087"/>
              <a:gd name="connsiteY78" fmla="*/ 2544418 h 3094383"/>
              <a:gd name="connsiteX79" fmla="*/ 3087756 w 3578087"/>
              <a:gd name="connsiteY79" fmla="*/ 2478157 h 3094383"/>
              <a:gd name="connsiteX80" fmla="*/ 3107635 w 3578087"/>
              <a:gd name="connsiteY80" fmla="*/ 2425148 h 3094383"/>
              <a:gd name="connsiteX81" fmla="*/ 3180521 w 3578087"/>
              <a:gd name="connsiteY81" fmla="*/ 2279374 h 3094383"/>
              <a:gd name="connsiteX82" fmla="*/ 3193774 w 3578087"/>
              <a:gd name="connsiteY82" fmla="*/ 2246244 h 3094383"/>
              <a:gd name="connsiteX83" fmla="*/ 3220278 w 3578087"/>
              <a:gd name="connsiteY83" fmla="*/ 2206487 h 3094383"/>
              <a:gd name="connsiteX84" fmla="*/ 3246782 w 3578087"/>
              <a:gd name="connsiteY84" fmla="*/ 2146853 h 3094383"/>
              <a:gd name="connsiteX85" fmla="*/ 3279913 w 3578087"/>
              <a:gd name="connsiteY85" fmla="*/ 2093844 h 3094383"/>
              <a:gd name="connsiteX86" fmla="*/ 3332921 w 3578087"/>
              <a:gd name="connsiteY86" fmla="*/ 1987827 h 3094383"/>
              <a:gd name="connsiteX87" fmla="*/ 3346174 w 3578087"/>
              <a:gd name="connsiteY87" fmla="*/ 1961322 h 3094383"/>
              <a:gd name="connsiteX88" fmla="*/ 3366052 w 3578087"/>
              <a:gd name="connsiteY88" fmla="*/ 1928192 h 3094383"/>
              <a:gd name="connsiteX89" fmla="*/ 3379304 w 3578087"/>
              <a:gd name="connsiteY89" fmla="*/ 1895061 h 3094383"/>
              <a:gd name="connsiteX90" fmla="*/ 3405808 w 3578087"/>
              <a:gd name="connsiteY90" fmla="*/ 1855305 h 3094383"/>
              <a:gd name="connsiteX91" fmla="*/ 3498574 w 3578087"/>
              <a:gd name="connsiteY91" fmla="*/ 1623392 h 3094383"/>
              <a:gd name="connsiteX92" fmla="*/ 3511826 w 3578087"/>
              <a:gd name="connsiteY92" fmla="*/ 1570383 h 3094383"/>
              <a:gd name="connsiteX93" fmla="*/ 3525078 w 3578087"/>
              <a:gd name="connsiteY93" fmla="*/ 1510748 h 3094383"/>
              <a:gd name="connsiteX94" fmla="*/ 3558208 w 3578087"/>
              <a:gd name="connsiteY94" fmla="*/ 1411357 h 3094383"/>
              <a:gd name="connsiteX95" fmla="*/ 3564835 w 3578087"/>
              <a:gd name="connsiteY95" fmla="*/ 1325218 h 3094383"/>
              <a:gd name="connsiteX96" fmla="*/ 3571461 w 3578087"/>
              <a:gd name="connsiteY96" fmla="*/ 1252331 h 3094383"/>
              <a:gd name="connsiteX97" fmla="*/ 3578087 w 3578087"/>
              <a:gd name="connsiteY97" fmla="*/ 1139687 h 3094383"/>
              <a:gd name="connsiteX98" fmla="*/ 3551582 w 3578087"/>
              <a:gd name="connsiteY98" fmla="*/ 914400 h 3094383"/>
              <a:gd name="connsiteX99" fmla="*/ 3525078 w 3578087"/>
              <a:gd name="connsiteY99" fmla="*/ 841514 h 3094383"/>
              <a:gd name="connsiteX100" fmla="*/ 3511826 w 3578087"/>
              <a:gd name="connsiteY100" fmla="*/ 781879 h 3094383"/>
              <a:gd name="connsiteX101" fmla="*/ 3458817 w 3578087"/>
              <a:gd name="connsiteY101" fmla="*/ 675861 h 3094383"/>
              <a:gd name="connsiteX102" fmla="*/ 3438939 w 3578087"/>
              <a:gd name="connsiteY102" fmla="*/ 622853 h 3094383"/>
              <a:gd name="connsiteX103" fmla="*/ 3379304 w 3578087"/>
              <a:gd name="connsiteY103" fmla="*/ 496957 h 3094383"/>
              <a:gd name="connsiteX104" fmla="*/ 3260035 w 3578087"/>
              <a:gd name="connsiteY104" fmla="*/ 344557 h 3094383"/>
              <a:gd name="connsiteX105" fmla="*/ 3154017 w 3578087"/>
              <a:gd name="connsiteY105" fmla="*/ 291548 h 3094383"/>
              <a:gd name="connsiteX106" fmla="*/ 2948608 w 3578087"/>
              <a:gd name="connsiteY106" fmla="*/ 225287 h 3094383"/>
              <a:gd name="connsiteX107" fmla="*/ 2908852 w 3578087"/>
              <a:gd name="connsiteY107" fmla="*/ 212035 h 3094383"/>
              <a:gd name="connsiteX108" fmla="*/ 2676939 w 3578087"/>
              <a:gd name="connsiteY108" fmla="*/ 198783 h 3094383"/>
              <a:gd name="connsiteX109" fmla="*/ 2034208 w 3578087"/>
              <a:gd name="connsiteY109" fmla="*/ 178905 h 3094383"/>
              <a:gd name="connsiteX110" fmla="*/ 1702904 w 3578087"/>
              <a:gd name="connsiteY110" fmla="*/ 152400 h 3094383"/>
              <a:gd name="connsiteX111" fmla="*/ 1596887 w 3578087"/>
              <a:gd name="connsiteY111" fmla="*/ 139148 h 3094383"/>
              <a:gd name="connsiteX112" fmla="*/ 1331843 w 3578087"/>
              <a:gd name="connsiteY112" fmla="*/ 112644 h 3094383"/>
              <a:gd name="connsiteX113" fmla="*/ 1073426 w 3578087"/>
              <a:gd name="connsiteY113" fmla="*/ 79514 h 3094383"/>
              <a:gd name="connsiteX114" fmla="*/ 1027043 w 3578087"/>
              <a:gd name="connsiteY114" fmla="*/ 66261 h 3094383"/>
              <a:gd name="connsiteX115" fmla="*/ 834887 w 3578087"/>
              <a:gd name="connsiteY115" fmla="*/ 33131 h 3094383"/>
              <a:gd name="connsiteX116" fmla="*/ 775252 w 3578087"/>
              <a:gd name="connsiteY116" fmla="*/ 13253 h 3094383"/>
              <a:gd name="connsiteX117" fmla="*/ 583095 w 3578087"/>
              <a:gd name="connsiteY117" fmla="*/ 0 h 3094383"/>
              <a:gd name="connsiteX118" fmla="*/ 298174 w 3578087"/>
              <a:gd name="connsiteY118" fmla="*/ 6627 h 3094383"/>
              <a:gd name="connsiteX119" fmla="*/ 271669 w 3578087"/>
              <a:gd name="connsiteY119" fmla="*/ 19879 h 3094383"/>
              <a:gd name="connsiteX120" fmla="*/ 212035 w 3578087"/>
              <a:gd name="connsiteY120" fmla="*/ 39757 h 3094383"/>
              <a:gd name="connsiteX121" fmla="*/ 119269 w 3578087"/>
              <a:gd name="connsiteY121" fmla="*/ 53009 h 3094383"/>
              <a:gd name="connsiteX122" fmla="*/ 99391 w 3578087"/>
              <a:gd name="connsiteY122" fmla="*/ 59635 h 3094383"/>
              <a:gd name="connsiteX123" fmla="*/ 79513 w 3578087"/>
              <a:gd name="connsiteY123" fmla="*/ 53009 h 30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578087" h="3094383">
                <a:moveTo>
                  <a:pt x="79513" y="53009"/>
                </a:moveTo>
                <a:cubicBezTo>
                  <a:pt x="71783" y="57426"/>
                  <a:pt x="60504" y="74147"/>
                  <a:pt x="53008" y="86140"/>
                </a:cubicBezTo>
                <a:cubicBezTo>
                  <a:pt x="49306" y="92063"/>
                  <a:pt x="48834" y="99478"/>
                  <a:pt x="46382" y="106018"/>
                </a:cubicBezTo>
                <a:cubicBezTo>
                  <a:pt x="42206" y="117155"/>
                  <a:pt x="37306" y="128011"/>
                  <a:pt x="33130" y="139148"/>
                </a:cubicBezTo>
                <a:cubicBezTo>
                  <a:pt x="20918" y="171714"/>
                  <a:pt x="22919" y="180174"/>
                  <a:pt x="13252" y="225287"/>
                </a:cubicBezTo>
                <a:cubicBezTo>
                  <a:pt x="-1574" y="294475"/>
                  <a:pt x="15413" y="199069"/>
                  <a:pt x="0" y="291548"/>
                </a:cubicBezTo>
                <a:cubicBezTo>
                  <a:pt x="4417" y="360018"/>
                  <a:pt x="7393" y="428596"/>
                  <a:pt x="13252" y="496957"/>
                </a:cubicBezTo>
                <a:cubicBezTo>
                  <a:pt x="14030" y="506030"/>
                  <a:pt x="17261" y="514738"/>
                  <a:pt x="19878" y="523461"/>
                </a:cubicBezTo>
                <a:cubicBezTo>
                  <a:pt x="30019" y="557264"/>
                  <a:pt x="33648" y="559180"/>
                  <a:pt x="39756" y="589722"/>
                </a:cubicBezTo>
                <a:cubicBezTo>
                  <a:pt x="44599" y="613936"/>
                  <a:pt x="49157" y="638217"/>
                  <a:pt x="53008" y="662609"/>
                </a:cubicBezTo>
                <a:cubicBezTo>
                  <a:pt x="55785" y="680198"/>
                  <a:pt x="55316" y="698343"/>
                  <a:pt x="59635" y="715618"/>
                </a:cubicBezTo>
                <a:cubicBezTo>
                  <a:pt x="62031" y="725201"/>
                  <a:pt x="68470" y="733287"/>
                  <a:pt x="72887" y="742122"/>
                </a:cubicBezTo>
                <a:cubicBezTo>
                  <a:pt x="75096" y="777461"/>
                  <a:pt x="78502" y="812746"/>
                  <a:pt x="79513" y="848140"/>
                </a:cubicBezTo>
                <a:cubicBezTo>
                  <a:pt x="82873" y="965732"/>
                  <a:pt x="78638" y="1157443"/>
                  <a:pt x="92765" y="1298714"/>
                </a:cubicBezTo>
                <a:cubicBezTo>
                  <a:pt x="96306" y="1334126"/>
                  <a:pt x="99238" y="1334470"/>
                  <a:pt x="106017" y="1364974"/>
                </a:cubicBezTo>
                <a:cubicBezTo>
                  <a:pt x="110850" y="1386724"/>
                  <a:pt x="112805" y="1403602"/>
                  <a:pt x="119269" y="1424609"/>
                </a:cubicBezTo>
                <a:cubicBezTo>
                  <a:pt x="125431" y="1444636"/>
                  <a:pt x="135039" y="1463697"/>
                  <a:pt x="139148" y="1484244"/>
                </a:cubicBezTo>
                <a:cubicBezTo>
                  <a:pt x="141357" y="1495287"/>
                  <a:pt x="142213" y="1506690"/>
                  <a:pt x="145774" y="1517374"/>
                </a:cubicBezTo>
                <a:cubicBezTo>
                  <a:pt x="153784" y="1541405"/>
                  <a:pt x="160644" y="1543397"/>
                  <a:pt x="172278" y="1563757"/>
                </a:cubicBezTo>
                <a:cubicBezTo>
                  <a:pt x="177179" y="1572333"/>
                  <a:pt x="179789" y="1582223"/>
                  <a:pt x="185530" y="1590261"/>
                </a:cubicBezTo>
                <a:cubicBezTo>
                  <a:pt x="190977" y="1597886"/>
                  <a:pt x="200210" y="1602343"/>
                  <a:pt x="205408" y="1610140"/>
                </a:cubicBezTo>
                <a:cubicBezTo>
                  <a:pt x="213627" y="1622468"/>
                  <a:pt x="217821" y="1637098"/>
                  <a:pt x="225287" y="1649896"/>
                </a:cubicBezTo>
                <a:cubicBezTo>
                  <a:pt x="243853" y="1681724"/>
                  <a:pt x="249133" y="1683678"/>
                  <a:pt x="265043" y="1709531"/>
                </a:cubicBezTo>
                <a:cubicBezTo>
                  <a:pt x="282713" y="1738244"/>
                  <a:pt x="300183" y="1767080"/>
                  <a:pt x="318052" y="1795670"/>
                </a:cubicBezTo>
                <a:cubicBezTo>
                  <a:pt x="326493" y="1809176"/>
                  <a:pt x="336114" y="1821921"/>
                  <a:pt x="344556" y="1835427"/>
                </a:cubicBezTo>
                <a:lnTo>
                  <a:pt x="377687" y="1888435"/>
                </a:lnTo>
                <a:cubicBezTo>
                  <a:pt x="388731" y="1906105"/>
                  <a:pt x="396083" y="1926710"/>
                  <a:pt x="410817" y="1941444"/>
                </a:cubicBezTo>
                <a:cubicBezTo>
                  <a:pt x="419652" y="1950279"/>
                  <a:pt x="429094" y="1958545"/>
                  <a:pt x="437321" y="1967948"/>
                </a:cubicBezTo>
                <a:cubicBezTo>
                  <a:pt x="444593" y="1976259"/>
                  <a:pt x="449647" y="1986396"/>
                  <a:pt x="457200" y="1994453"/>
                </a:cubicBezTo>
                <a:cubicBezTo>
                  <a:pt x="482836" y="2021798"/>
                  <a:pt x="511439" y="2046286"/>
                  <a:pt x="536713" y="2073966"/>
                </a:cubicBezTo>
                <a:cubicBezTo>
                  <a:pt x="557879" y="2097148"/>
                  <a:pt x="572723" y="2126182"/>
                  <a:pt x="596348" y="2146853"/>
                </a:cubicBezTo>
                <a:cubicBezTo>
                  <a:pt x="631687" y="2177775"/>
                  <a:pt x="668226" y="2207376"/>
                  <a:pt x="702365" y="2239618"/>
                </a:cubicBezTo>
                <a:cubicBezTo>
                  <a:pt x="708155" y="2245086"/>
                  <a:pt x="709986" y="2253865"/>
                  <a:pt x="715617" y="2259496"/>
                </a:cubicBezTo>
                <a:cubicBezTo>
                  <a:pt x="721248" y="2265127"/>
                  <a:pt x="729864" y="2267117"/>
                  <a:pt x="735495" y="2272748"/>
                </a:cubicBezTo>
                <a:cubicBezTo>
                  <a:pt x="754301" y="2291554"/>
                  <a:pt x="769698" y="2313577"/>
                  <a:pt x="788504" y="2332383"/>
                </a:cubicBezTo>
                <a:cubicBezTo>
                  <a:pt x="866379" y="2410258"/>
                  <a:pt x="769969" y="2300009"/>
                  <a:pt x="834887" y="2372140"/>
                </a:cubicBezTo>
                <a:cubicBezTo>
                  <a:pt x="848509" y="2387276"/>
                  <a:pt x="859255" y="2405186"/>
                  <a:pt x="874643" y="2418522"/>
                </a:cubicBezTo>
                <a:cubicBezTo>
                  <a:pt x="892697" y="2434169"/>
                  <a:pt x="915165" y="2443944"/>
                  <a:pt x="934278" y="2458279"/>
                </a:cubicBezTo>
                <a:cubicBezTo>
                  <a:pt x="943113" y="2464905"/>
                  <a:pt x="952611" y="2470728"/>
                  <a:pt x="960782" y="2478157"/>
                </a:cubicBezTo>
                <a:cubicBezTo>
                  <a:pt x="976961" y="2492865"/>
                  <a:pt x="986864" y="2516419"/>
                  <a:pt x="1007165" y="2524540"/>
                </a:cubicBezTo>
                <a:cubicBezTo>
                  <a:pt x="1018208" y="2528957"/>
                  <a:pt x="1030096" y="2531673"/>
                  <a:pt x="1040295" y="2537792"/>
                </a:cubicBezTo>
                <a:cubicBezTo>
                  <a:pt x="1052422" y="2545068"/>
                  <a:pt x="1062914" y="2554835"/>
                  <a:pt x="1073426" y="2564296"/>
                </a:cubicBezTo>
                <a:cubicBezTo>
                  <a:pt x="1085035" y="2574744"/>
                  <a:pt x="1093380" y="2589042"/>
                  <a:pt x="1106556" y="2597427"/>
                </a:cubicBezTo>
                <a:cubicBezTo>
                  <a:pt x="1118341" y="2604927"/>
                  <a:pt x="1134562" y="2603125"/>
                  <a:pt x="1146313" y="2610679"/>
                </a:cubicBezTo>
                <a:cubicBezTo>
                  <a:pt x="1245770" y="2674616"/>
                  <a:pt x="1225064" y="2668546"/>
                  <a:pt x="1331843" y="2710070"/>
                </a:cubicBezTo>
                <a:cubicBezTo>
                  <a:pt x="1340331" y="2713371"/>
                  <a:pt x="1349513" y="2714487"/>
                  <a:pt x="1358348" y="2716696"/>
                </a:cubicBezTo>
                <a:cubicBezTo>
                  <a:pt x="1373809" y="2725531"/>
                  <a:pt x="1388803" y="2735236"/>
                  <a:pt x="1404730" y="2743200"/>
                </a:cubicBezTo>
                <a:cubicBezTo>
                  <a:pt x="1410977" y="2746324"/>
                  <a:pt x="1418161" y="2747141"/>
                  <a:pt x="1424608" y="2749827"/>
                </a:cubicBezTo>
                <a:cubicBezTo>
                  <a:pt x="1444688" y="2758194"/>
                  <a:pt x="1464163" y="2767964"/>
                  <a:pt x="1484243" y="2776331"/>
                </a:cubicBezTo>
                <a:cubicBezTo>
                  <a:pt x="1490690" y="2779017"/>
                  <a:pt x="1497874" y="2779834"/>
                  <a:pt x="1504121" y="2782957"/>
                </a:cubicBezTo>
                <a:cubicBezTo>
                  <a:pt x="1511244" y="2786518"/>
                  <a:pt x="1516877" y="2792648"/>
                  <a:pt x="1524000" y="2796209"/>
                </a:cubicBezTo>
                <a:cubicBezTo>
                  <a:pt x="1567226" y="2817822"/>
                  <a:pt x="1562932" y="2814597"/>
                  <a:pt x="1603513" y="2822714"/>
                </a:cubicBezTo>
                <a:cubicBezTo>
                  <a:pt x="1664518" y="2853217"/>
                  <a:pt x="1591655" y="2815938"/>
                  <a:pt x="1696278" y="2875722"/>
                </a:cubicBezTo>
                <a:cubicBezTo>
                  <a:pt x="1704854" y="2880623"/>
                  <a:pt x="1714206" y="2884073"/>
                  <a:pt x="1722782" y="2888974"/>
                </a:cubicBezTo>
                <a:cubicBezTo>
                  <a:pt x="1729697" y="2892925"/>
                  <a:pt x="1735411" y="2898931"/>
                  <a:pt x="1742661" y="2902227"/>
                </a:cubicBezTo>
                <a:cubicBezTo>
                  <a:pt x="1759840" y="2910036"/>
                  <a:pt x="1778324" y="2914671"/>
                  <a:pt x="1795669" y="2922105"/>
                </a:cubicBezTo>
                <a:cubicBezTo>
                  <a:pt x="1861070" y="2950134"/>
                  <a:pt x="1809062" y="2936710"/>
                  <a:pt x="1868556" y="2948609"/>
                </a:cubicBezTo>
                <a:cubicBezTo>
                  <a:pt x="1884017" y="2955235"/>
                  <a:pt x="1899239" y="2962449"/>
                  <a:pt x="1914939" y="2968487"/>
                </a:cubicBezTo>
                <a:cubicBezTo>
                  <a:pt x="1927977" y="2973502"/>
                  <a:pt x="1943072" y="2973992"/>
                  <a:pt x="1954695" y="2981740"/>
                </a:cubicBezTo>
                <a:cubicBezTo>
                  <a:pt x="1961321" y="2986157"/>
                  <a:pt x="1967254" y="2991855"/>
                  <a:pt x="1974574" y="2994992"/>
                </a:cubicBezTo>
                <a:cubicBezTo>
                  <a:pt x="1982944" y="2998579"/>
                  <a:pt x="1992520" y="2998506"/>
                  <a:pt x="2001078" y="3001618"/>
                </a:cubicBezTo>
                <a:cubicBezTo>
                  <a:pt x="2116659" y="3043647"/>
                  <a:pt x="2004171" y="3003164"/>
                  <a:pt x="2067339" y="3034748"/>
                </a:cubicBezTo>
                <a:cubicBezTo>
                  <a:pt x="2077977" y="3040067"/>
                  <a:pt x="2089332" y="3043824"/>
                  <a:pt x="2100469" y="3048000"/>
                </a:cubicBezTo>
                <a:cubicBezTo>
                  <a:pt x="2120490" y="3055508"/>
                  <a:pt x="2148421" y="3062386"/>
                  <a:pt x="2166730" y="3067879"/>
                </a:cubicBezTo>
                <a:cubicBezTo>
                  <a:pt x="2173420" y="3069886"/>
                  <a:pt x="2179759" y="3073135"/>
                  <a:pt x="2186608" y="3074505"/>
                </a:cubicBezTo>
                <a:cubicBezTo>
                  <a:pt x="2201923" y="3077568"/>
                  <a:pt x="2217625" y="3078337"/>
                  <a:pt x="2232991" y="3081131"/>
                </a:cubicBezTo>
                <a:cubicBezTo>
                  <a:pt x="2241951" y="3082760"/>
                  <a:pt x="2250605" y="3085782"/>
                  <a:pt x="2259495" y="3087757"/>
                </a:cubicBezTo>
                <a:cubicBezTo>
                  <a:pt x="2270489" y="3090200"/>
                  <a:pt x="2281582" y="3092174"/>
                  <a:pt x="2292626" y="3094383"/>
                </a:cubicBezTo>
                <a:cubicBezTo>
                  <a:pt x="2352261" y="3092174"/>
                  <a:pt x="2412100" y="3093160"/>
                  <a:pt x="2471530" y="3087757"/>
                </a:cubicBezTo>
                <a:cubicBezTo>
                  <a:pt x="2509069" y="3084344"/>
                  <a:pt x="2532236" y="3057404"/>
                  <a:pt x="2564295" y="3041374"/>
                </a:cubicBezTo>
                <a:cubicBezTo>
                  <a:pt x="2572440" y="3037301"/>
                  <a:pt x="2581965" y="3036957"/>
                  <a:pt x="2590800" y="3034748"/>
                </a:cubicBezTo>
                <a:cubicBezTo>
                  <a:pt x="2619513" y="3012661"/>
                  <a:pt x="2652872" y="2995562"/>
                  <a:pt x="2676939" y="2968487"/>
                </a:cubicBezTo>
                <a:cubicBezTo>
                  <a:pt x="2694609" y="2948609"/>
                  <a:pt x="2712058" y="2928533"/>
                  <a:pt x="2729948" y="2908853"/>
                </a:cubicBezTo>
                <a:cubicBezTo>
                  <a:pt x="2734150" y="2904230"/>
                  <a:pt x="2739297" y="2900478"/>
                  <a:pt x="2743200" y="2895600"/>
                </a:cubicBezTo>
                <a:cubicBezTo>
                  <a:pt x="2756997" y="2878353"/>
                  <a:pt x="2767975" y="2858821"/>
                  <a:pt x="2782956" y="2842592"/>
                </a:cubicBezTo>
                <a:cubicBezTo>
                  <a:pt x="2794657" y="2829916"/>
                  <a:pt x="2810172" y="2821306"/>
                  <a:pt x="2822713" y="2809461"/>
                </a:cubicBezTo>
                <a:cubicBezTo>
                  <a:pt x="2849963" y="2783724"/>
                  <a:pt x="2875722" y="2756452"/>
                  <a:pt x="2902226" y="2729948"/>
                </a:cubicBezTo>
                <a:cubicBezTo>
                  <a:pt x="2924313" y="2707861"/>
                  <a:pt x="2952199" y="2690340"/>
                  <a:pt x="2968487" y="2663687"/>
                </a:cubicBezTo>
                <a:cubicBezTo>
                  <a:pt x="2992783" y="2623931"/>
                  <a:pt x="3014655" y="2582588"/>
                  <a:pt x="3041374" y="2544418"/>
                </a:cubicBezTo>
                <a:cubicBezTo>
                  <a:pt x="3056835" y="2522331"/>
                  <a:pt x="3074663" y="2501725"/>
                  <a:pt x="3087756" y="2478157"/>
                </a:cubicBezTo>
                <a:cubicBezTo>
                  <a:pt x="3096921" y="2461661"/>
                  <a:pt x="3099655" y="2442249"/>
                  <a:pt x="3107635" y="2425148"/>
                </a:cubicBezTo>
                <a:cubicBezTo>
                  <a:pt x="3130609" y="2375918"/>
                  <a:pt x="3160343" y="2329814"/>
                  <a:pt x="3180521" y="2279374"/>
                </a:cubicBezTo>
                <a:cubicBezTo>
                  <a:pt x="3184939" y="2268331"/>
                  <a:pt x="3188078" y="2256686"/>
                  <a:pt x="3193774" y="2246244"/>
                </a:cubicBezTo>
                <a:cubicBezTo>
                  <a:pt x="3201401" y="2232262"/>
                  <a:pt x="3212783" y="2220540"/>
                  <a:pt x="3220278" y="2206487"/>
                </a:cubicBezTo>
                <a:cubicBezTo>
                  <a:pt x="3230515" y="2187293"/>
                  <a:pt x="3236604" y="2166078"/>
                  <a:pt x="3246782" y="2146853"/>
                </a:cubicBezTo>
                <a:cubicBezTo>
                  <a:pt x="3256531" y="2128438"/>
                  <a:pt x="3269989" y="2112166"/>
                  <a:pt x="3279913" y="2093844"/>
                </a:cubicBezTo>
                <a:cubicBezTo>
                  <a:pt x="3298731" y="2059103"/>
                  <a:pt x="3315252" y="2023166"/>
                  <a:pt x="3332921" y="1987827"/>
                </a:cubicBezTo>
                <a:cubicBezTo>
                  <a:pt x="3337339" y="1978992"/>
                  <a:pt x="3341092" y="1969792"/>
                  <a:pt x="3346174" y="1961322"/>
                </a:cubicBezTo>
                <a:cubicBezTo>
                  <a:pt x="3352800" y="1950279"/>
                  <a:pt x="3360293" y="1939711"/>
                  <a:pt x="3366052" y="1928192"/>
                </a:cubicBezTo>
                <a:cubicBezTo>
                  <a:pt x="3371371" y="1917553"/>
                  <a:pt x="3373608" y="1905503"/>
                  <a:pt x="3379304" y="1895061"/>
                </a:cubicBezTo>
                <a:cubicBezTo>
                  <a:pt x="3386931" y="1881079"/>
                  <a:pt x="3398685" y="1869550"/>
                  <a:pt x="3405808" y="1855305"/>
                </a:cubicBezTo>
                <a:cubicBezTo>
                  <a:pt x="3437951" y="1791019"/>
                  <a:pt x="3480276" y="1696584"/>
                  <a:pt x="3498574" y="1623392"/>
                </a:cubicBezTo>
                <a:cubicBezTo>
                  <a:pt x="3502991" y="1605722"/>
                  <a:pt x="3507654" y="1588112"/>
                  <a:pt x="3511826" y="1570383"/>
                </a:cubicBezTo>
                <a:cubicBezTo>
                  <a:pt x="3516490" y="1550561"/>
                  <a:pt x="3519376" y="1530297"/>
                  <a:pt x="3525078" y="1510748"/>
                </a:cubicBezTo>
                <a:cubicBezTo>
                  <a:pt x="3534856" y="1477222"/>
                  <a:pt x="3558208" y="1411357"/>
                  <a:pt x="3558208" y="1411357"/>
                </a:cubicBezTo>
                <a:cubicBezTo>
                  <a:pt x="3560417" y="1382644"/>
                  <a:pt x="3562443" y="1353916"/>
                  <a:pt x="3564835" y="1325218"/>
                </a:cubicBezTo>
                <a:cubicBezTo>
                  <a:pt x="3566861" y="1300906"/>
                  <a:pt x="3569723" y="1276665"/>
                  <a:pt x="3571461" y="1252331"/>
                </a:cubicBezTo>
                <a:cubicBezTo>
                  <a:pt x="3574141" y="1214814"/>
                  <a:pt x="3575878" y="1177235"/>
                  <a:pt x="3578087" y="1139687"/>
                </a:cubicBezTo>
                <a:cubicBezTo>
                  <a:pt x="3569252" y="1064591"/>
                  <a:pt x="3564817" y="988846"/>
                  <a:pt x="3551582" y="914400"/>
                </a:cubicBezTo>
                <a:cubicBezTo>
                  <a:pt x="3547057" y="888947"/>
                  <a:pt x="3532506" y="866276"/>
                  <a:pt x="3525078" y="841514"/>
                </a:cubicBezTo>
                <a:cubicBezTo>
                  <a:pt x="3519227" y="822010"/>
                  <a:pt x="3517900" y="801315"/>
                  <a:pt x="3511826" y="781879"/>
                </a:cubicBezTo>
                <a:cubicBezTo>
                  <a:pt x="3497001" y="734437"/>
                  <a:pt x="3481177" y="723375"/>
                  <a:pt x="3458817" y="675861"/>
                </a:cubicBezTo>
                <a:cubicBezTo>
                  <a:pt x="3450782" y="658786"/>
                  <a:pt x="3445947" y="640374"/>
                  <a:pt x="3438939" y="622853"/>
                </a:cubicBezTo>
                <a:cubicBezTo>
                  <a:pt x="3421743" y="579863"/>
                  <a:pt x="3401295" y="537556"/>
                  <a:pt x="3379304" y="496957"/>
                </a:cubicBezTo>
                <a:cubicBezTo>
                  <a:pt x="3353223" y="448807"/>
                  <a:pt x="3312499" y="370789"/>
                  <a:pt x="3260035" y="344557"/>
                </a:cubicBezTo>
                <a:cubicBezTo>
                  <a:pt x="3224696" y="326887"/>
                  <a:pt x="3191226" y="304837"/>
                  <a:pt x="3154017" y="291548"/>
                </a:cubicBezTo>
                <a:cubicBezTo>
                  <a:pt x="3000961" y="236886"/>
                  <a:pt x="3120684" y="277658"/>
                  <a:pt x="2948608" y="225287"/>
                </a:cubicBezTo>
                <a:cubicBezTo>
                  <a:pt x="2935244" y="221220"/>
                  <a:pt x="2922755" y="213391"/>
                  <a:pt x="2908852" y="212035"/>
                </a:cubicBezTo>
                <a:cubicBezTo>
                  <a:pt x="2831787" y="204517"/>
                  <a:pt x="2676939" y="198783"/>
                  <a:pt x="2676939" y="198783"/>
                </a:cubicBezTo>
                <a:cubicBezTo>
                  <a:pt x="2396865" y="155695"/>
                  <a:pt x="2687219" y="196241"/>
                  <a:pt x="2034208" y="178905"/>
                </a:cubicBezTo>
                <a:cubicBezTo>
                  <a:pt x="1963816" y="177036"/>
                  <a:pt x="1783871" y="161153"/>
                  <a:pt x="1702904" y="152400"/>
                </a:cubicBezTo>
                <a:cubicBezTo>
                  <a:pt x="1667496" y="148572"/>
                  <a:pt x="1632312" y="142813"/>
                  <a:pt x="1596887" y="139148"/>
                </a:cubicBezTo>
                <a:cubicBezTo>
                  <a:pt x="1432914" y="122185"/>
                  <a:pt x="1576892" y="147651"/>
                  <a:pt x="1331843" y="112644"/>
                </a:cubicBezTo>
                <a:cubicBezTo>
                  <a:pt x="1184023" y="91527"/>
                  <a:pt x="1270091" y="103114"/>
                  <a:pt x="1073426" y="79514"/>
                </a:cubicBezTo>
                <a:cubicBezTo>
                  <a:pt x="1057965" y="75096"/>
                  <a:pt x="1042827" y="69330"/>
                  <a:pt x="1027043" y="66261"/>
                </a:cubicBezTo>
                <a:cubicBezTo>
                  <a:pt x="963241" y="53855"/>
                  <a:pt x="896549" y="53685"/>
                  <a:pt x="834887" y="33131"/>
                </a:cubicBezTo>
                <a:cubicBezTo>
                  <a:pt x="815009" y="26505"/>
                  <a:pt x="795756" y="17570"/>
                  <a:pt x="775252" y="13253"/>
                </a:cubicBezTo>
                <a:cubicBezTo>
                  <a:pt x="742833" y="6428"/>
                  <a:pt x="587925" y="254"/>
                  <a:pt x="583095" y="0"/>
                </a:cubicBezTo>
                <a:cubicBezTo>
                  <a:pt x="488121" y="2209"/>
                  <a:pt x="392980" y="575"/>
                  <a:pt x="298174" y="6627"/>
                </a:cubicBezTo>
                <a:cubicBezTo>
                  <a:pt x="288316" y="7256"/>
                  <a:pt x="280695" y="15867"/>
                  <a:pt x="271669" y="19879"/>
                </a:cubicBezTo>
                <a:cubicBezTo>
                  <a:pt x="252884" y="28228"/>
                  <a:pt x="232621" y="36590"/>
                  <a:pt x="212035" y="39757"/>
                </a:cubicBezTo>
                <a:cubicBezTo>
                  <a:pt x="158435" y="48003"/>
                  <a:pt x="162311" y="42249"/>
                  <a:pt x="119269" y="53009"/>
                </a:cubicBezTo>
                <a:cubicBezTo>
                  <a:pt x="112493" y="54703"/>
                  <a:pt x="105380" y="56042"/>
                  <a:pt x="99391" y="59635"/>
                </a:cubicBezTo>
                <a:cubicBezTo>
                  <a:pt x="94034" y="62849"/>
                  <a:pt x="87243" y="48592"/>
                  <a:pt x="79513" y="53009"/>
                </a:cubicBezTo>
                <a:close/>
              </a:path>
            </a:pathLst>
          </a:cu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83F9433-D1FC-4116-AD85-F4BB05E540CF}"/>
              </a:ext>
            </a:extLst>
          </p:cNvPr>
          <p:cNvSpPr/>
          <p:nvPr/>
        </p:nvSpPr>
        <p:spPr>
          <a:xfrm>
            <a:off x="780908" y="2186089"/>
            <a:ext cx="4186696" cy="184257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/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are 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blipFill>
                <a:blip r:embed="rId7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CF6D942-209C-48BA-9284-30806ED13B6E}"/>
              </a:ext>
            </a:extLst>
          </p:cNvPr>
          <p:cNvSpPr/>
          <p:nvPr/>
        </p:nvSpPr>
        <p:spPr>
          <a:xfrm>
            <a:off x="780908" y="4869950"/>
            <a:ext cx="4215825" cy="77657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“K-pp” Bound State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28" y="5845623"/>
            <a:ext cx="4043968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1116994" y="6207695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961215" y="6207695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89" y="2078143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85" y="2117565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4847789" y="5845623"/>
            <a:ext cx="4043968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r>
              <a:rPr lang="en-US" altLang="ja-JP" sz="2400" dirty="0"/>
              <a:t> </a:t>
            </a:r>
            <a:r>
              <a:rPr lang="en-US" altLang="ja-JP" sz="1800" dirty="0"/>
              <a:t>(c.f. Q</a:t>
            </a:r>
            <a:r>
              <a:rPr lang="en-US" altLang="ja-JP" sz="1800" baseline="-25000" dirty="0"/>
              <a:t>QF</a:t>
            </a:r>
            <a:r>
              <a:rPr lang="en-US" altLang="ja-JP" sz="1800" dirty="0"/>
              <a:t> ~ 200 MeV)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0" y="136156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4082603" y="1232971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6812924" y="1225588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6446408" y="231957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2653504" y="236144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6145573" y="501596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2101605" y="504172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2801155" y="2032650"/>
            <a:ext cx="1918953" cy="197911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 flipH="1">
            <a:off x="6180739" y="2009011"/>
            <a:ext cx="715899" cy="1200776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1658887" y="184686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-35627" y="4293096"/>
            <a:ext cx="1525034" cy="131832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4211960" y="4298402"/>
            <a:ext cx="1567985" cy="126855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287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286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62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A calculation with chiral unitary approach  reproduces the mass spectrum with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  <a:blipFill>
                <a:blip r:embed="rId2"/>
                <a:stretch>
                  <a:fillRect l="-1704" t="-36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18" y="3586515"/>
            <a:ext cx="4453486" cy="295920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D44B124-F9F1-4BAD-B800-C9CB71884ABE}"/>
              </a:ext>
            </a:extLst>
          </p:cNvPr>
          <p:cNvSpPr txBox="1"/>
          <p:nvPr/>
        </p:nvSpPr>
        <p:spPr>
          <a:xfrm>
            <a:off x="5460950" y="6532669"/>
            <a:ext cx="318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JPS Conf. Proc.26(2019)023009.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8E1332-D95E-4E52-AEF7-8C2CBAD1BF9D}"/>
              </a:ext>
            </a:extLst>
          </p:cNvPr>
          <p:cNvSpPr txBox="1"/>
          <p:nvPr/>
        </p:nvSpPr>
        <p:spPr>
          <a:xfrm>
            <a:off x="6845757" y="4304464"/>
            <a:ext cx="2058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altLang="ja-JP" sz="1600" dirty="0"/>
              <a:t>Watson approach</a:t>
            </a:r>
          </a:p>
          <a:p>
            <a:pPr marL="342900" indent="-342900">
              <a:buAutoNum type="alphaUcParenR"/>
            </a:pPr>
            <a:r>
              <a:rPr lang="en-US" altLang="ja-JP" sz="1600" dirty="0" err="1"/>
              <a:t>Faddeev</a:t>
            </a:r>
            <a:r>
              <a:rPr lang="en-US" altLang="ja-JP" sz="1600" dirty="0"/>
              <a:t> approach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5420819" y="5756790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(BG subtracted)</a:t>
            </a:r>
            <a:endParaRPr kumimoji="1"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5" y="2416305"/>
            <a:ext cx="4592866" cy="1445427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3936238"/>
            <a:ext cx="4571838" cy="102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1" y="5102133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628258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4790821" y="2598334"/>
            <a:ext cx="1737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bound-state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6827432" y="2598003"/>
            <a:ext cx="2206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quasi-elastic</a:t>
            </a: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 scattering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659649" y="3429331"/>
            <a:ext cx="512129" cy="611737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58004" y="3429000"/>
            <a:ext cx="572551" cy="183620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233CAF-201A-4E52-80A3-7EE75915B1BF}"/>
              </a:ext>
            </a:extLst>
          </p:cNvPr>
          <p:cNvSpPr txBox="1"/>
          <p:nvPr/>
        </p:nvSpPr>
        <p:spPr>
          <a:xfrm>
            <a:off x="1979712" y="5288340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8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7D8566-D3E3-42C4-8C1B-E39D2349B554}"/>
              </a:ext>
            </a:extLst>
          </p:cNvPr>
          <p:cNvSpPr/>
          <p:nvPr/>
        </p:nvSpPr>
        <p:spPr>
          <a:xfrm>
            <a:off x="377946" y="1981139"/>
            <a:ext cx="8388108" cy="1748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A329374-1BA0-4C54-8F0A-BF481651E646}"/>
              </a:ext>
            </a:extLst>
          </p:cNvPr>
          <p:cNvSpPr/>
          <p:nvPr/>
        </p:nvSpPr>
        <p:spPr>
          <a:xfrm>
            <a:off x="378822" y="3823592"/>
            <a:ext cx="8387232" cy="2982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Size of 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pp”?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737" y="1988471"/>
            <a:ext cx="2044779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09A771-7077-48A4-844C-97FF48D4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36781" y="2324787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738319" y="2338171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5465892" y="2006920"/>
            <a:ext cx="2298585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73E93A-3E1A-4C48-BE1E-FD85A6581868}"/>
              </a:ext>
            </a:extLst>
          </p:cNvPr>
          <p:cNvSpPr txBox="1"/>
          <p:nvPr/>
        </p:nvSpPr>
        <p:spPr>
          <a:xfrm>
            <a:off x="58788" y="2794730"/>
            <a:ext cx="9013372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suggest the “K</a:t>
            </a:r>
            <a:r>
              <a:rPr kumimoji="1" lang="en-US" altLang="ja-JP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pp” is quite compact 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</a:t>
            </a:r>
            <a:r>
              <a:rPr kumimoji="1"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Kpp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0.6 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fm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kumimoji="1"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more realistic theoretical calculations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/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ADE2A9-0E3E-4355-9D6C-91FEE31ED87D}"/>
              </a:ext>
            </a:extLst>
          </p:cNvPr>
          <p:cNvSpPr txBox="1"/>
          <p:nvPr/>
        </p:nvSpPr>
        <p:spPr>
          <a:xfrm>
            <a:off x="0" y="136156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C1D76681-BE88-43B5-AA4A-37BC117682F4}"/>
              </a:ext>
            </a:extLst>
          </p:cNvPr>
          <p:cNvSpPr/>
          <p:nvPr/>
        </p:nvSpPr>
        <p:spPr>
          <a:xfrm>
            <a:off x="904285" y="475974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B6103B0-84B8-4A26-B15A-6662966146F5}"/>
              </a:ext>
            </a:extLst>
          </p:cNvPr>
          <p:cNvSpPr/>
          <p:nvPr/>
        </p:nvSpPr>
        <p:spPr>
          <a:xfrm>
            <a:off x="984175" y="4831879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58B9B77D-2B27-4FA4-97EC-3331F836BD5A}"/>
              </a:ext>
            </a:extLst>
          </p:cNvPr>
          <p:cNvSpPr/>
          <p:nvPr/>
        </p:nvSpPr>
        <p:spPr>
          <a:xfrm>
            <a:off x="1343616" y="5206721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/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楕円 35">
            <a:extLst>
              <a:ext uri="{FF2B5EF4-FFF2-40B4-BE49-F238E27FC236}">
                <a16:creationId xmlns:a16="http://schemas.microsoft.com/office/drawing/2014/main" id="{B5E1AB21-1B96-4B9F-BFC5-92B670362C69}"/>
              </a:ext>
            </a:extLst>
          </p:cNvPr>
          <p:cNvSpPr/>
          <p:nvPr/>
        </p:nvSpPr>
        <p:spPr>
          <a:xfrm>
            <a:off x="4927187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EBE13A2C-3B2E-4D10-B28B-AB1974692A2B}"/>
              </a:ext>
            </a:extLst>
          </p:cNvPr>
          <p:cNvSpPr/>
          <p:nvPr/>
        </p:nvSpPr>
        <p:spPr>
          <a:xfrm>
            <a:off x="5836539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/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0E78E75-4487-416D-BE35-0A360B9C4F17}"/>
              </a:ext>
            </a:extLst>
          </p:cNvPr>
          <p:cNvCxnSpPr>
            <a:cxnSpLocks/>
          </p:cNvCxnSpPr>
          <p:nvPr/>
        </p:nvCxnSpPr>
        <p:spPr>
          <a:xfrm>
            <a:off x="6153739" y="6395651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6EB0824-89BE-4F9E-A936-F137DF65EE2D}"/>
              </a:ext>
            </a:extLst>
          </p:cNvPr>
          <p:cNvSpPr txBox="1"/>
          <p:nvPr/>
        </p:nvSpPr>
        <p:spPr>
          <a:xfrm>
            <a:off x="5969577" y="6395461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19AB063B-9F3A-4CA2-87F0-D13D4DCBA6AF}"/>
              </a:ext>
            </a:extLst>
          </p:cNvPr>
          <p:cNvSpPr/>
          <p:nvPr/>
        </p:nvSpPr>
        <p:spPr>
          <a:xfrm>
            <a:off x="5525493" y="481831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CB45A0E-9868-4C1D-950E-52D546EB21CD}"/>
              </a:ext>
            </a:extLst>
          </p:cNvPr>
          <p:cNvCxnSpPr>
            <a:cxnSpLocks/>
          </p:cNvCxnSpPr>
          <p:nvPr/>
        </p:nvCxnSpPr>
        <p:spPr>
          <a:xfrm>
            <a:off x="1436338" y="6276404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9F33AD-57BF-4240-9A8B-A40400E70AA0}"/>
              </a:ext>
            </a:extLst>
          </p:cNvPr>
          <p:cNvSpPr txBox="1"/>
          <p:nvPr/>
        </p:nvSpPr>
        <p:spPr>
          <a:xfrm>
            <a:off x="1326837" y="634428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E0F0545-5595-4A4A-ABA4-8EB6A4F24E7B}"/>
              </a:ext>
            </a:extLst>
          </p:cNvPr>
          <p:cNvSpPr txBox="1"/>
          <p:nvPr/>
        </p:nvSpPr>
        <p:spPr>
          <a:xfrm>
            <a:off x="439410" y="426977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</a:rPr>
              <a:t>Radius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pp”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972649B-F50D-4167-A81B-7159B126C6F9}"/>
              </a:ext>
            </a:extLst>
          </p:cNvPr>
          <p:cNvSpPr txBox="1"/>
          <p:nvPr/>
        </p:nvSpPr>
        <p:spPr>
          <a:xfrm>
            <a:off x="4531190" y="4241446"/>
            <a:ext cx="333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I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nteraction range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/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Still an open question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strong force)</a:t>
                </a:r>
                <a:endParaRPr kumimoji="1" lang="ja-JP" altLang="en-US" sz="28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blipFill>
                <a:blip r:embed="rId5"/>
                <a:stretch>
                  <a:fillRect l="-2072" t="-12941" r="-9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FEDCBD9E-0EFB-4C0E-9706-5F3D4A23227A}"/>
              </a:ext>
            </a:extLst>
          </p:cNvPr>
          <p:cNvCxnSpPr>
            <a:cxnSpLocks/>
          </p:cNvCxnSpPr>
          <p:nvPr/>
        </p:nvCxnSpPr>
        <p:spPr>
          <a:xfrm rot="5400000">
            <a:off x="7208320" y="5185785"/>
            <a:ext cx="92534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2E72DEE-C83B-472C-8476-749B1E694799}"/>
              </a:ext>
            </a:extLst>
          </p:cNvPr>
          <p:cNvSpPr txBox="1"/>
          <p:nvPr/>
        </p:nvSpPr>
        <p:spPr>
          <a:xfrm rot="16200000">
            <a:off x="7373294" y="497066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0.8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0B8365-29B9-41E0-913E-95908C30CABF}"/>
              </a:ext>
            </a:extLst>
          </p:cNvPr>
          <p:cNvSpPr txBox="1"/>
          <p:nvPr/>
        </p:nvSpPr>
        <p:spPr>
          <a:xfrm>
            <a:off x="2535450" y="5666138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/>
              <a:t>&amp; effect of K size?</a:t>
            </a:r>
            <a:endParaRPr kumimoji="1" lang="ja-JP" altLang="en-US" sz="2400" b="1" i="1" dirty="0"/>
          </a:p>
        </p:txBody>
      </p:sp>
      <p:sp>
        <p:nvSpPr>
          <p:cNvPr id="52" name="矢印: 左右 51">
            <a:extLst>
              <a:ext uri="{FF2B5EF4-FFF2-40B4-BE49-F238E27FC236}">
                <a16:creationId xmlns:a16="http://schemas.microsoft.com/office/drawing/2014/main" id="{539B49F9-2D78-4858-B799-5A5C74B1B160}"/>
              </a:ext>
            </a:extLst>
          </p:cNvPr>
          <p:cNvSpPr/>
          <p:nvPr/>
        </p:nvSpPr>
        <p:spPr>
          <a:xfrm>
            <a:off x="2879379" y="4731444"/>
            <a:ext cx="1431548" cy="867650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23B0B9-5F63-4D0A-88D7-915D86F1E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75" y="6150484"/>
            <a:ext cx="2222227" cy="5124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45AE4D-22CA-4FB6-8FAA-632796581D49}"/>
              </a:ext>
            </a:extLst>
          </p:cNvPr>
          <p:cNvSpPr txBox="1"/>
          <p:nvPr/>
        </p:nvSpPr>
        <p:spPr>
          <a:xfrm>
            <a:off x="1657023" y="3302026"/>
            <a:ext cx="5829953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whole new probe to reveal </a:t>
            </a:r>
          </a:p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structure of a nucleon</a:t>
            </a:r>
            <a:endParaRPr kumimoji="1" lang="ja-JP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73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  <p:bldP spid="41" grpId="0" animBg="1"/>
      <p:bldP spid="43" grpId="0"/>
      <p:bldP spid="45" grpId="0"/>
      <p:bldP spid="46" grpId="0"/>
      <p:bldP spid="9" grpId="0"/>
      <p:bldP spid="50" grpId="0"/>
      <p:bldP spid="51" grpId="0"/>
      <p:bldP spid="5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997BA5B8-79E9-4B79-AECD-26738D8A1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4" r="51195"/>
          <a:stretch/>
        </p:blipFill>
        <p:spPr>
          <a:xfrm>
            <a:off x="7227622" y="1421600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r>
                  <a:rPr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b="1" dirty="0"/>
                  <a:t>(1405) state</a:t>
                </a:r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quasi-bound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Size?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?</a:t>
                </a:r>
              </a:p>
              <a:p>
                <a:r>
                  <a:rPr lang="en-US" altLang="ja-JP" b="1" dirty="0"/>
                  <a:t>More heavier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Mass number dependence?</a:t>
                </a:r>
              </a:p>
              <a:p>
                <a:r>
                  <a:rPr lang="en-US" altLang="ja-JP" b="1" dirty="0"/>
                  <a:t>Double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  <a:blipFill>
                <a:blip r:embed="rId3"/>
                <a:stretch>
                  <a:fillRect l="-2106" t="-1279" r="-10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FD552311-C2F9-4433-A808-1FDF38D85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74"/>
          <a:stretch/>
        </p:blipFill>
        <p:spPr>
          <a:xfrm>
            <a:off x="7414153" y="3138950"/>
            <a:ext cx="759854" cy="10225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DD06755-A4AB-4547-8B48-8D31628E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2"/>
          <a:stretch/>
        </p:blipFill>
        <p:spPr>
          <a:xfrm>
            <a:off x="7241786" y="4592386"/>
            <a:ext cx="1892681" cy="102250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2124AC-C156-44E6-9B16-784C941E2EAE}"/>
              </a:ext>
            </a:extLst>
          </p:cNvPr>
          <p:cNvGrpSpPr/>
          <p:nvPr/>
        </p:nvGrpSpPr>
        <p:grpSpPr>
          <a:xfrm>
            <a:off x="7438203" y="5872339"/>
            <a:ext cx="759163" cy="790831"/>
            <a:chOff x="6901082" y="5793825"/>
            <a:chExt cx="759163" cy="7908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ABFEF6C-76D8-4931-A95F-E28226583122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B4D568-55F7-4D42-8DF7-1FBBCFA7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E79A21-C011-4CF1-AD90-1BBEF641431B}"/>
              </a:ext>
            </a:extLst>
          </p:cNvPr>
          <p:cNvSpPr/>
          <p:nvPr/>
        </p:nvSpPr>
        <p:spPr>
          <a:xfrm>
            <a:off x="791580" y="1088740"/>
            <a:ext cx="8100900" cy="34203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E596FF-A156-4A19-B8A0-AE63CD7D0BA3}"/>
              </a:ext>
            </a:extLst>
          </p:cNvPr>
          <p:cNvSpPr/>
          <p:nvPr/>
        </p:nvSpPr>
        <p:spPr>
          <a:xfrm>
            <a:off x="791580" y="5614890"/>
            <a:ext cx="8100900" cy="11133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97" y="1253502"/>
            <a:ext cx="8664583" cy="105010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More heavier system must be explored to provide more conclusive evidence of the </a:t>
            </a:r>
            <a:r>
              <a:rPr lang="en-US" altLang="ja-JP" dirty="0"/>
              <a:t>kaonic nuclei</a:t>
            </a:r>
            <a:endParaRPr kumimoji="1"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6" y="2427535"/>
            <a:ext cx="8248886" cy="34855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479121" y="2480922"/>
            <a:ext cx="2099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000" b="1" dirty="0">
                <a:solidFill>
                  <a:srgbClr val="0070C0"/>
                </a:solidFill>
              </a:rPr>
              <a:t> the larger B.E.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652120" y="2469666"/>
            <a:ext cx="300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Discrepancy would be resolved if the models adopt both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C69EA8-4AC4-4A60-A2C3-D51ECAA78D4A}"/>
              </a:ext>
            </a:extLst>
          </p:cNvPr>
          <p:cNvSpPr txBox="1"/>
          <p:nvPr/>
        </p:nvSpPr>
        <p:spPr>
          <a:xfrm>
            <a:off x="215516" y="2312877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</a:rPr>
              <a:t>B.E.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21880C-C811-4164-A8F3-9EAB2462A1D2}"/>
              </a:ext>
            </a:extLst>
          </p:cNvPr>
          <p:cNvSpPr txBox="1"/>
          <p:nvPr/>
        </p:nvSpPr>
        <p:spPr>
          <a:xfrm>
            <a:off x="4716016" y="2312876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kumimoji="1"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2" name="星: 5 pt 11">
            <a:extLst>
              <a:ext uri="{FF2B5EF4-FFF2-40B4-BE49-F238E27FC236}">
                <a16:creationId xmlns:a16="http://schemas.microsoft.com/office/drawing/2014/main" id="{1FFA463D-9F49-4011-B1C7-AC555BE18C9F}"/>
              </a:ext>
            </a:extLst>
          </p:cNvPr>
          <p:cNvSpPr/>
          <p:nvPr/>
        </p:nvSpPr>
        <p:spPr>
          <a:xfrm>
            <a:off x="1259632" y="490516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8E0C5A9B-12F4-44C2-A877-55F378F7FB55}"/>
              </a:ext>
            </a:extLst>
          </p:cNvPr>
          <p:cNvSpPr/>
          <p:nvPr/>
        </p:nvSpPr>
        <p:spPr>
          <a:xfrm>
            <a:off x="5364088" y="2722701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5B415633-E24E-451E-A0E4-CDCE064CC1EA}"/>
              </a:ext>
            </a:extLst>
          </p:cNvPr>
          <p:cNvSpPr/>
          <p:nvPr/>
        </p:nvSpPr>
        <p:spPr>
          <a:xfrm>
            <a:off x="1359426" y="3754777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D252E-5F45-4E34-BE1B-7F5F1FBA4D8B}"/>
              </a:ext>
            </a:extLst>
          </p:cNvPr>
          <p:cNvSpPr txBox="1"/>
          <p:nvPr/>
        </p:nvSpPr>
        <p:spPr>
          <a:xfrm>
            <a:off x="1647458" y="4057499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(E15=</a:t>
            </a:r>
            <a:r>
              <a:rPr kumimoji="1" lang="en-US" altLang="ja-JP" sz="1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1400" b="1" dirty="0" err="1"/>
              <a:t>p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400" dirty="0"/>
                  <a:t> system is expected to be the most compact system due to an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a</a:t>
                </a:r>
                <a:r>
                  <a:rPr lang="el-GR" altLang="ja-JP" sz="2400" dirty="0"/>
                  <a:t> </a:t>
                </a:r>
                <a:r>
                  <a:rPr lang="en-US" altLang="ja-JP" sz="2400" dirty="0"/>
                  <a:t>particle configuration</a:t>
                </a:r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  <a:blipFill>
                <a:blip r:embed="rId5"/>
                <a:stretch>
                  <a:fillRect l="-1246" t="-10606"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19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Beyond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en-US" altLang="ja-JP" dirty="0"/>
                  <a:t>, more heavier system must be explored to establish the </a:t>
                </a:r>
                <a:r>
                  <a:rPr lang="en-US" altLang="ja-JP" dirty="0"/>
                  <a:t>kaonic nuclei</a:t>
                </a:r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In particular,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is expected to be the most compact system due to an </a:t>
                </a:r>
                <a:r>
                  <a:rPr lang="en-US" altLang="ja-JP" dirty="0">
                    <a:latin typeface="Symbol" panose="05050102010706020507" pitchFamily="18" charset="2"/>
                  </a:rPr>
                  <a:t>a</a:t>
                </a:r>
                <a:r>
                  <a:rPr lang="el-GR" altLang="ja-JP" dirty="0"/>
                  <a:t> </a:t>
                </a:r>
                <a:r>
                  <a:rPr lang="en-US" altLang="ja-JP" dirty="0"/>
                  <a:t>particle configuration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  <a:blipFill>
                <a:blip r:embed="rId3"/>
                <a:stretch>
                  <a:fillRect l="-1546" t="-2844" r="-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24" y="3754846"/>
            <a:ext cx="7074466" cy="29893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775403" y="3767724"/>
            <a:ext cx="187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</a:rPr>
              <a:t>the larger nuclei </a:t>
            </a:r>
            <a:r>
              <a:rPr lang="en-US" altLang="ja-JP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0070C0"/>
                </a:solidFill>
              </a:rPr>
              <a:t> the larger B.E.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562029" y="3784657"/>
            <a:ext cx="246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would become large if the models adopt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5DF220-174C-40B7-9498-5E8B9E257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2" y="953311"/>
            <a:ext cx="6016030" cy="58182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CBB43A-10A6-4C75-8FA0-180BECD9EFA4}"/>
              </a:ext>
            </a:extLst>
          </p:cNvPr>
          <p:cNvSpPr txBox="1"/>
          <p:nvPr/>
        </p:nvSpPr>
        <p:spPr>
          <a:xfrm>
            <a:off x="2754280" y="979080"/>
            <a:ext cx="372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/>
              <a:t>Y.Kanada-En’yo</a:t>
            </a:r>
            <a:r>
              <a:rPr lang="en-US" altLang="ja-JP" sz="2000" b="1" dirty="0"/>
              <a:t> arXiv:2008.06802</a:t>
            </a:r>
            <a:endParaRPr kumimoji="1" lang="ja-JP" altLang="en-US" sz="2000" b="1" dirty="0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6F74E322-9C78-4A1E-B8F4-CDC50B812A1B}"/>
              </a:ext>
            </a:extLst>
          </p:cNvPr>
          <p:cNvSpPr/>
          <p:nvPr/>
        </p:nvSpPr>
        <p:spPr>
          <a:xfrm>
            <a:off x="3851920" y="252890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1A3A7181-1057-4023-84F0-3DA67221B2F6}"/>
              </a:ext>
            </a:extLst>
          </p:cNvPr>
          <p:cNvSpPr/>
          <p:nvPr/>
        </p:nvSpPr>
        <p:spPr>
          <a:xfrm>
            <a:off x="3850568" y="5293546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CF64A-4627-4A5E-8A5D-A0349894D747}"/>
              </a:ext>
            </a:extLst>
          </p:cNvPr>
          <p:cNvSpPr txBox="1"/>
          <p:nvPr/>
        </p:nvSpPr>
        <p:spPr>
          <a:xfrm>
            <a:off x="4022834" y="260034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9EE048-D546-40F9-9E3E-9876A4CE9527}"/>
              </a:ext>
            </a:extLst>
          </p:cNvPr>
          <p:cNvSpPr txBox="1"/>
          <p:nvPr/>
        </p:nvSpPr>
        <p:spPr>
          <a:xfrm>
            <a:off x="4022834" y="5380915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019ECC-C58F-4A83-8998-C62A8724D390}"/>
              </a:ext>
            </a:extLst>
          </p:cNvPr>
          <p:cNvSpPr txBox="1"/>
          <p:nvPr/>
        </p:nvSpPr>
        <p:spPr>
          <a:xfrm rot="20584835">
            <a:off x="1013489" y="3552280"/>
            <a:ext cx="707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systematic investigation is essential</a:t>
            </a:r>
          </a:p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both in experiment and calculation</a:t>
            </a:r>
            <a:endParaRPr kumimoji="1" lang="ja-JP" alt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Meson-Baryon Interaction</a:t>
            </a:r>
            <a:endParaRPr kumimoji="1"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3"/>
          <a:stretch/>
        </p:blipFill>
        <p:spPr>
          <a:xfrm>
            <a:off x="889468" y="2791710"/>
            <a:ext cx="3672409" cy="3338522"/>
          </a:xfrm>
          <a:prstGeom prst="rect">
            <a:avLst/>
          </a:prstGeom>
        </p:spPr>
      </p:pic>
      <p:pic>
        <p:nvPicPr>
          <p:cNvPr id="11" name="Picture 2" descr="C:\Users\sakuma\Desktop\941px-Standard_Model_of_Elementary_Particles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6" r="38149" b="41550"/>
          <a:stretch/>
        </p:blipFill>
        <p:spPr bwMode="auto">
          <a:xfrm>
            <a:off x="5004048" y="3284984"/>
            <a:ext cx="4053445" cy="31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8341262" y="3178555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Wikipedia</a:t>
            </a:r>
            <a:endParaRPr kumimoji="1" lang="ja-JP" altLang="en-US" sz="1200" i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6639235" y="4005064"/>
            <a:ext cx="2469269" cy="24482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6223379" y="1672692"/>
            <a:ext cx="1311921" cy="1311921"/>
            <a:chOff x="6932487" y="1484784"/>
            <a:chExt cx="1311921" cy="1311921"/>
          </a:xfrm>
        </p:grpSpPr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6932487" y="1484784"/>
              <a:ext cx="1311921" cy="1311921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円/楕円 17"/>
                <p:cNvSpPr>
                  <a:spLocks noChangeAspect="1"/>
                </p:cNvSpPr>
                <p:nvPr/>
              </p:nvSpPr>
              <p:spPr>
                <a:xfrm>
                  <a:off x="7020272" y="1860601"/>
                  <a:ext cx="498403" cy="49840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800" b="1" i="1" dirty="0" smtClean="0">
                                <a:latin typeface="Cambria Math"/>
                              </a:rPr>
                              <m:t>𝒖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16" name="円/楕円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0272" y="1860601"/>
                  <a:ext cx="498403" cy="498403"/>
                </a:xfrm>
                <a:prstGeom prst="ellipse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円/楕円 18"/>
                <p:cNvSpPr>
                  <a:spLocks noChangeAspect="1"/>
                </p:cNvSpPr>
                <p:nvPr/>
              </p:nvSpPr>
              <p:spPr>
                <a:xfrm>
                  <a:off x="7596336" y="1884391"/>
                  <a:ext cx="498403" cy="498403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1" i="1" smtClean="0">
                            <a:latin typeface="Cambria Math"/>
                          </a:rPr>
                          <m:t>𝒅</m:t>
                        </m:r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19" name="円/楕円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336" y="1884391"/>
                  <a:ext cx="498403" cy="498403"/>
                </a:xfrm>
                <a:prstGeom prst="ellipse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テキスト ボックス 19"/>
          <p:cNvSpPr txBox="1"/>
          <p:nvPr/>
        </p:nvSpPr>
        <p:spPr>
          <a:xfrm>
            <a:off x="7566144" y="1880828"/>
            <a:ext cx="60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atin typeface="Symbol" panose="05050102010706020507" pitchFamily="18" charset="2"/>
              </a:rPr>
              <a:t>p</a:t>
            </a:r>
            <a:r>
              <a:rPr kumimoji="1" lang="en-US" altLang="ja-JP" sz="3600" b="1" baseline="30000" dirty="0">
                <a:latin typeface="Symbol" panose="05050102010706020507" pitchFamily="18" charset="2"/>
              </a:rPr>
              <a:t>-</a:t>
            </a:r>
            <a:endParaRPr kumimoji="1" lang="ja-JP" altLang="en-US" sz="3600" b="1" baseline="30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56653" y="3352711"/>
            <a:ext cx="154491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NN potential</a:t>
            </a:r>
            <a:endParaRPr kumimoji="1" lang="ja-JP" altLang="en-US" sz="2000" b="1" dirty="0"/>
          </a:p>
        </p:txBody>
      </p:sp>
      <p:sp>
        <p:nvSpPr>
          <p:cNvPr id="24" name="テキスト ボックス 7"/>
          <p:cNvSpPr txBox="1">
            <a:spLocks noChangeArrowheads="1"/>
          </p:cNvSpPr>
          <p:nvPr/>
        </p:nvSpPr>
        <p:spPr bwMode="auto">
          <a:xfrm>
            <a:off x="1198699" y="6108717"/>
            <a:ext cx="19159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600" dirty="0">
                <a:solidFill>
                  <a:srgbClr val="00B050"/>
                </a:solidFill>
              </a:rPr>
              <a:t>PRL99(2007)022001.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>
          <a:xfrm>
            <a:off x="375291" y="1412776"/>
            <a:ext cx="5528857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light mesons</a:t>
            </a:r>
            <a:r>
              <a:rPr lang="ja-JP" altLang="en-US" dirty="0"/>
              <a:t> </a:t>
            </a:r>
            <a:r>
              <a:rPr lang="en-US" altLang="ja-JP" dirty="0"/>
              <a:t>with</a:t>
            </a:r>
            <a:r>
              <a:rPr lang="ja-JP" altLang="en-US" dirty="0"/>
              <a:t> </a:t>
            </a:r>
            <a:r>
              <a:rPr lang="en-US" altLang="ja-JP" dirty="0"/>
              <a:t>u/d</a:t>
            </a:r>
            <a:r>
              <a:rPr lang="ja-JP" altLang="en-US" dirty="0"/>
              <a:t> </a:t>
            </a:r>
            <a:r>
              <a:rPr lang="en-US" altLang="ja-JP" dirty="0"/>
              <a:t>quarks</a:t>
            </a:r>
          </a:p>
          <a:p>
            <a:pPr lvl="1"/>
            <a:r>
              <a:rPr lang="en-US" altLang="ja-JP" dirty="0"/>
              <a:t> play an important role in a nucleus as </a:t>
            </a:r>
            <a:r>
              <a:rPr lang="en-US" altLang="ja-JP" b="1" dirty="0"/>
              <a:t>“glue”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0AE31D22-6240-4937-A317-75631EA26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87946"/>
            <a:ext cx="1171971" cy="7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03BC13-EA90-4822-80A8-8E2E5C7EDA6B}"/>
              </a:ext>
            </a:extLst>
          </p:cNvPr>
          <p:cNvSpPr txBox="1"/>
          <p:nvPr/>
        </p:nvSpPr>
        <p:spPr>
          <a:xfrm>
            <a:off x="3818141" y="5126575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endParaRPr kumimoji="1" lang="ja-JP" altLang="en-US" sz="20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8A733DE-9426-4914-A4E3-1FB0D0B72F38}"/>
              </a:ext>
            </a:extLst>
          </p:cNvPr>
          <p:cNvSpPr/>
          <p:nvPr/>
        </p:nvSpPr>
        <p:spPr>
          <a:xfrm>
            <a:off x="2627785" y="3908894"/>
            <a:ext cx="1800199" cy="492213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789C4A-ADB2-4E73-96F9-FACF76D7AB77}"/>
              </a:ext>
            </a:extLst>
          </p:cNvPr>
          <p:cNvSpPr txBox="1"/>
          <p:nvPr/>
        </p:nvSpPr>
        <p:spPr>
          <a:xfrm>
            <a:off x="88342" y="6326160"/>
            <a:ext cx="927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 err="1">
                <a:solidFill>
                  <a:srgbClr val="FF0000"/>
                </a:solidFill>
                <a:latin typeface="Symbol" panose="05050102010706020507" pitchFamily="18" charset="2"/>
              </a:rPr>
              <a:t>pN</a:t>
            </a:r>
            <a:r>
              <a:rPr lang="en-US" altLang="ja-JP" sz="2800" b="1" i="1" dirty="0">
                <a:solidFill>
                  <a:srgbClr val="FF0000"/>
                </a:solidFill>
              </a:rPr>
              <a:t> </a:t>
            </a:r>
            <a:r>
              <a:rPr lang="en-US" altLang="ja-JP" sz="2800" b="1" dirty="0">
                <a:solidFill>
                  <a:srgbClr val="FF0000"/>
                </a:solidFill>
              </a:rPr>
              <a:t>interaction is repulsive in S-wave </a:t>
            </a:r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No nuclear bound state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D76D1F4-9AE6-4578-9984-F20470DE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9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1"/>
    </mc:Choice>
    <mc:Fallback xmlns="">
      <p:transition spd="slow" advTm="4118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516F50-6394-4D61-A42B-CB9FCE1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4" y="210343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ja-JP" sz="6600" b="1">
                <a:sym typeface="Wingdings" panose="05000000000000000000" pitchFamily="2" charset="2"/>
              </a:rPr>
              <a:t>New Project @ J-PARC</a:t>
            </a:r>
            <a:endParaRPr kumimoji="1" lang="ja-JP" altLang="en-US" sz="6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242A71-F8FE-4CA0-9074-F83AD0A2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53C1B3-814F-41FF-B76F-B8521D4646CF}"/>
              </a:ext>
            </a:extLst>
          </p:cNvPr>
          <p:cNvSpPr txBox="1"/>
          <p:nvPr/>
        </p:nvSpPr>
        <p:spPr>
          <a:xfrm>
            <a:off x="-181204" y="3717032"/>
            <a:ext cx="954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i="1" dirty="0"/>
              <a:t>-- systematic investigation of the light kaonic nuclei --</a:t>
            </a:r>
            <a:endParaRPr kumimoji="1" lang="ja-JP" alt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58923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584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Strategy of the New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17" y="4380981"/>
            <a:ext cx="7560365" cy="217943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To realize the systematic measurements, we need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acceptance spectrometer</a:t>
            </a:r>
          </a:p>
          <a:p>
            <a:pPr lvl="2"/>
            <a:r>
              <a:rPr lang="en-US" altLang="ja-JP" sz="2400" dirty="0"/>
              <a:t>detect/identify all particles to specify the reaction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 kaon beam</a:t>
            </a:r>
          </a:p>
          <a:p>
            <a:pPr lvl="2"/>
            <a:r>
              <a:rPr lang="en-US" altLang="ja-JP" sz="2400" dirty="0"/>
              <a:t>more K</a:t>
            </a:r>
            <a:r>
              <a:rPr lang="en-US" altLang="ja-JP" sz="2400" baseline="30000" dirty="0"/>
              <a:t>−</a:t>
            </a:r>
            <a:r>
              <a:rPr lang="en-US" altLang="ja-JP" sz="2400" dirty="0"/>
              <a:t> yield than the existing beamline</a:t>
            </a:r>
          </a:p>
          <a:p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take a 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</a:t>
            </a: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</a:p>
          <a:p>
            <a:endParaRPr lang="en-US" altLang="ja-JP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 beam yield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9333" r="-506087" b="-4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6579" r="-506087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10667" r="-506087" b="-2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10667" r="-506087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10667" r="-506087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99567" t="-510667" r="-403896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7036" t="-510667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/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b="1" i="1" dirty="0"/>
                  <a:t>- for systematic study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400" b="1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r>
                  <a:rPr kumimoji="1" lang="ja-JP" altLang="en-US" sz="2400" b="1" i="1" dirty="0"/>
                  <a:t> </a:t>
                </a:r>
                <a:r>
                  <a:rPr kumimoji="1" lang="en-US" altLang="ja-JP" sz="2400" b="1" i="1" dirty="0"/>
                  <a:t>systems -</a:t>
                </a:r>
                <a:endParaRPr kumimoji="1" lang="ja-JP" altLang="en-US" sz="2400" b="1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A68622-A045-4A88-AF05-7468C1A2FDFC}"/>
              </a:ext>
            </a:extLst>
          </p:cNvPr>
          <p:cNvSpPr txBox="1"/>
          <p:nvPr/>
        </p:nvSpPr>
        <p:spPr>
          <a:xfrm>
            <a:off x="7215330" y="2676169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A first step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7366-13EF-4C45-898F-4B95AD9E2CD6}"/>
              </a:ext>
            </a:extLst>
          </p:cNvPr>
          <p:cNvSpPr txBox="1"/>
          <p:nvPr/>
        </p:nvSpPr>
        <p:spPr>
          <a:xfrm>
            <a:off x="6012160" y="4740021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new CDS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A52C7-CDF4-4928-B7BB-E6F5008E00D7}"/>
              </a:ext>
            </a:extLst>
          </p:cNvPr>
          <p:cNvSpPr txBox="1"/>
          <p:nvPr/>
        </p:nvSpPr>
        <p:spPr>
          <a:xfrm>
            <a:off x="6012159" y="5415607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modified K1.8BR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97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5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9F57C8F-C50A-46D4-946C-01BA23C16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6840"/>
          <a:stretch/>
        </p:blipFill>
        <p:spPr>
          <a:xfrm>
            <a:off x="-508" y="-2406"/>
            <a:ext cx="9144508" cy="63371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0" y="0"/>
            <a:ext cx="8448541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A New Cylindrical Detector System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888684-2EAF-4322-BA33-72EABB6CA907}"/>
              </a:ext>
            </a:extLst>
          </p:cNvPr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4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spectrometer with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n/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detection capability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A569356-F41B-4981-95D9-D41F0CC5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553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7"/>
          <a:stretch/>
        </p:blipFill>
        <p:spPr>
          <a:xfrm>
            <a:off x="2027639" y="1607241"/>
            <a:ext cx="3670830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79"/>
          <a:stretch/>
        </p:blipFill>
        <p:spPr>
          <a:xfrm>
            <a:off x="5455991" y="1607241"/>
            <a:ext cx="3577449" cy="35429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Spectra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28" y="5392820"/>
            <a:ext cx="8601744" cy="146518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Similar parameters obtained with the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+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pn (PRC102(2020)044002.) are adopted to</a:t>
            </a:r>
            <a:r>
              <a:rPr kumimoji="1" lang="en-US" altLang="ja-JP" dirty="0"/>
              <a:t> 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/QF/BG shapes</a:t>
            </a:r>
          </a:p>
          <a:p>
            <a:r>
              <a:rPr kumimoji="1" lang="en-US" altLang="ja-JP" b="1" dirty="0"/>
              <a:t>K-</a:t>
            </a:r>
            <a:r>
              <a:rPr kumimoji="1" lang="en-US" altLang="ja-JP" b="1" dirty="0" err="1"/>
              <a:t>ppn</a:t>
            </a:r>
            <a:r>
              <a:rPr kumimoji="1" lang="en-US" altLang="ja-JP" b="1" dirty="0"/>
              <a:t> signal [</a:t>
            </a:r>
            <a:r>
              <a:rPr kumimoji="1" lang="en-US" altLang="ja-JP" b="1" u="sng" dirty="0"/>
              <a:t>q-independent</a:t>
            </a:r>
            <a:r>
              <a:rPr kumimoji="1" lang="en-US" altLang="ja-JP" b="1" dirty="0"/>
              <a:t>] will be seen clearly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1A4820-A806-4EAB-AA06-00807DD14121}"/>
              </a:ext>
            </a:extLst>
          </p:cNvPr>
          <p:cNvSpPr txBox="1"/>
          <p:nvPr/>
        </p:nvSpPr>
        <p:spPr>
          <a:xfrm>
            <a:off x="4661600" y="4287800"/>
            <a:ext cx="20737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3573886" y="1945680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7023278" y="1980763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5D564B-24C5-491D-BD23-3FBF1674F8BD}"/>
              </a:ext>
            </a:extLst>
          </p:cNvPr>
          <p:cNvSpPr txBox="1"/>
          <p:nvPr/>
        </p:nvSpPr>
        <p:spPr>
          <a:xfrm>
            <a:off x="3300921" y="172133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37C357-E16A-4A31-8782-2DFA15D51B26}"/>
              </a:ext>
            </a:extLst>
          </p:cNvPr>
          <p:cNvSpPr txBox="1"/>
          <p:nvPr/>
        </p:nvSpPr>
        <p:spPr>
          <a:xfrm>
            <a:off x="6652195" y="170604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2C57D-5E5C-4FD5-8679-EF1A0ABB4F2A}"/>
              </a:ext>
            </a:extLst>
          </p:cNvPr>
          <p:cNvSpPr txBox="1"/>
          <p:nvPr/>
        </p:nvSpPr>
        <p:spPr>
          <a:xfrm>
            <a:off x="2743809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0DB98-DF62-4677-BA80-F0D01AE79D8C}"/>
              </a:ext>
            </a:extLst>
          </p:cNvPr>
          <p:cNvSpPr txBox="1"/>
          <p:nvPr/>
        </p:nvSpPr>
        <p:spPr>
          <a:xfrm>
            <a:off x="6066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F827F4BE-C370-47FA-9D9D-318A25D9245D}"/>
              </a:ext>
            </a:extLst>
          </p:cNvPr>
          <p:cNvSpPr txBox="1">
            <a:spLocks/>
          </p:cNvSpPr>
          <p:nvPr/>
        </p:nvSpPr>
        <p:spPr>
          <a:xfrm>
            <a:off x="-66395" y="2189471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15E566-4939-4E6E-9F17-A06D4FA23EAA}"/>
              </a:ext>
            </a:extLst>
          </p:cNvPr>
          <p:cNvSpPr txBox="1"/>
          <p:nvPr/>
        </p:nvSpPr>
        <p:spPr>
          <a:xfrm>
            <a:off x="19249" y="3573888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anose="05050102010706020507" pitchFamily="18" charset="2"/>
              </a:rPr>
              <a:t>s</a:t>
            </a:r>
            <a:r>
              <a:rPr kumimoji="1" lang="en-US" altLang="ja-JP" sz="2000" dirty="0"/>
              <a:t>(K</a:t>
            </a:r>
            <a:r>
              <a:rPr kumimoji="1" lang="en-US" altLang="ja-JP" sz="2000" baseline="30000" dirty="0"/>
              <a:t>-</a:t>
            </a:r>
            <a:r>
              <a:rPr kumimoji="1" lang="en-US" altLang="ja-JP" sz="2000" dirty="0" err="1"/>
              <a:t>ppn</a:t>
            </a:r>
            <a:r>
              <a:rPr kumimoji="1" lang="en-US" altLang="ja-JP" sz="2000" dirty="0"/>
              <a:t>)*Br ~ 10 </a:t>
            </a:r>
            <a:r>
              <a:rPr kumimoji="1" lang="en-US" altLang="ja-JP" sz="2000" dirty="0">
                <a:latin typeface="Symbol" panose="05050102010706020507" pitchFamily="18" charset="2"/>
              </a:rPr>
              <a:t>m</a:t>
            </a:r>
            <a:r>
              <a:rPr kumimoji="1"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20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D337F-E1B2-48A5-83AA-1A74EBA0B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CA7B44-5402-4F72-949F-21856036F4EF}"/>
              </a:ext>
            </a:extLst>
          </p:cNvPr>
          <p:cNvSpPr/>
          <p:nvPr/>
        </p:nvSpPr>
        <p:spPr>
          <a:xfrm>
            <a:off x="2568251" y="1980763"/>
            <a:ext cx="5900149" cy="166426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/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will be</a:t>
                </a:r>
              </a:p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blipFill>
                <a:blip r:embed="rId5"/>
                <a:stretch>
                  <a:fillRect t="-440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4766F66-1C51-461C-92D3-4E6F48F0CFA1}"/>
              </a:ext>
            </a:extLst>
          </p:cNvPr>
          <p:cNvSpPr/>
          <p:nvPr/>
        </p:nvSpPr>
        <p:spPr>
          <a:xfrm>
            <a:off x="2563259" y="4200560"/>
            <a:ext cx="5952091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6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123985D-4761-40ED-9B29-C9B043B9256D}"/>
              </a:ext>
            </a:extLst>
          </p:cNvPr>
          <p:cNvGrpSpPr/>
          <p:nvPr/>
        </p:nvGrpSpPr>
        <p:grpSpPr>
          <a:xfrm>
            <a:off x="940968" y="1720564"/>
            <a:ext cx="3542922" cy="3542922"/>
            <a:chOff x="940968" y="1720564"/>
            <a:chExt cx="3542922" cy="354292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FAFDA8A-6B40-4029-8FBA-C8893C2F31B3}"/>
                </a:ext>
              </a:extLst>
            </p:cNvPr>
            <p:cNvGrpSpPr/>
            <p:nvPr/>
          </p:nvGrpSpPr>
          <p:grpSpPr>
            <a:xfrm>
              <a:off x="940968" y="1720564"/>
              <a:ext cx="3542922" cy="3542922"/>
              <a:chOff x="2091593" y="1607241"/>
              <a:chExt cx="3542922" cy="3542922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CCC0EB1-86C4-4558-8D6E-4E4D0EC67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1593" y="1607241"/>
                <a:ext cx="3542922" cy="3542922"/>
              </a:xfrm>
              <a:prstGeom prst="rect">
                <a:avLst/>
              </a:prstGeom>
            </p:spPr>
          </p:pic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7257884-B9E3-4CF4-A4FE-9BE7B7B32144}"/>
                  </a:ext>
                </a:extLst>
              </p:cNvPr>
              <p:cNvCxnSpPr/>
              <p:nvPr/>
            </p:nvCxnSpPr>
            <p:spPr>
              <a:xfrm flipV="1">
                <a:off x="3721993" y="1945680"/>
                <a:ext cx="0" cy="274223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137CCBC-AC93-410A-8A38-84407D1EF67A}"/>
                  </a:ext>
                </a:extLst>
              </p:cNvPr>
              <p:cNvSpPr txBox="1"/>
              <p:nvPr/>
            </p:nvSpPr>
            <p:spPr>
              <a:xfrm>
                <a:off x="3300921" y="1721334"/>
                <a:ext cx="8771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M(K</a:t>
                </a:r>
                <a:r>
                  <a:rPr kumimoji="1" lang="en-US" altLang="ja-JP" sz="1400" b="1" baseline="30000" dirty="0"/>
                  <a:t>-</a:t>
                </a:r>
                <a:r>
                  <a:rPr kumimoji="1" lang="en-US" altLang="ja-JP" sz="1400" b="1" dirty="0" err="1"/>
                  <a:t>ppn</a:t>
                </a:r>
                <a:r>
                  <a:rPr kumimoji="1" lang="en-US" altLang="ja-JP" sz="1400" b="1" dirty="0"/>
                  <a:t>)</a:t>
                </a:r>
                <a:endParaRPr kumimoji="1" lang="ja-JP" altLang="en-US" sz="1400" b="1" dirty="0"/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4047156-C8D4-42A3-8361-99CA8FA5E39D}"/>
                </a:ext>
              </a:extLst>
            </p:cNvPr>
            <p:cNvSpPr/>
            <p:nvPr/>
          </p:nvSpPr>
          <p:spPr>
            <a:xfrm>
              <a:off x="3027459" y="3617843"/>
              <a:ext cx="1021073" cy="244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0F28B72-6137-4B50-AF06-4D4C7DDB0AC4}"/>
                </a:ext>
              </a:extLst>
            </p:cNvPr>
            <p:cNvSpPr txBox="1"/>
            <p:nvPr/>
          </p:nvSpPr>
          <p:spPr>
            <a:xfrm>
              <a:off x="2966004" y="3572255"/>
              <a:ext cx="12679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/>
                <a:t>Broad comp.</a:t>
              </a:r>
              <a:endParaRPr kumimoji="1" lang="ja-JP" altLang="en-US" sz="1600" b="1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3" y="0"/>
            <a:ext cx="8336446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Spectra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55" y="5355454"/>
            <a:ext cx="7552488" cy="146518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Assumption: similar parameters obtained at E15</a:t>
            </a:r>
            <a:endParaRPr kumimoji="1" lang="en-US" altLang="ja-JP" dirty="0"/>
          </a:p>
          <a:p>
            <a:r>
              <a:rPr lang="en-US" altLang="ja-JP" sz="3300" b="1" dirty="0">
                <a:highlight>
                  <a:srgbClr val="FFFF00"/>
                </a:highlight>
              </a:rPr>
              <a:t>Mass-number dependence of the kaonic nuclei will be provided for the first time.</a:t>
            </a:r>
            <a:endParaRPr kumimoji="1" lang="ja-JP" altLang="en-US" sz="3300" b="1" dirty="0">
              <a:highlight>
                <a:srgbClr val="FFFF00"/>
              </a:highligh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87B5D5C-EC39-4C43-8B74-7CC6AED3C624}"/>
              </a:ext>
            </a:extLst>
          </p:cNvPr>
          <p:cNvGrpSpPr/>
          <p:nvPr/>
        </p:nvGrpSpPr>
        <p:grpSpPr>
          <a:xfrm>
            <a:off x="4925536" y="1720564"/>
            <a:ext cx="3542922" cy="3542922"/>
            <a:chOff x="5473254" y="1607241"/>
            <a:chExt cx="3542922" cy="354292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69297B4-98A8-47AE-B056-0C23C3E8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254" y="1607241"/>
              <a:ext cx="3542922" cy="3542922"/>
            </a:xfrm>
            <a:prstGeom prst="rect">
              <a:avLst/>
            </a:prstGeom>
          </p:spPr>
        </p:pic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53FAD34-83C9-4F45-8CB1-A3C27A810C0D}"/>
                </a:ext>
              </a:extLst>
            </p:cNvPr>
            <p:cNvCxnSpPr/>
            <p:nvPr/>
          </p:nvCxnSpPr>
          <p:spPr>
            <a:xfrm flipV="1">
              <a:off x="7087669" y="1980763"/>
              <a:ext cx="0" cy="274223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8A3A637-47A0-4FB2-BC38-4835AC2C1EA0}"/>
                </a:ext>
              </a:extLst>
            </p:cNvPr>
            <p:cNvSpPr txBox="1"/>
            <p:nvPr/>
          </p:nvSpPr>
          <p:spPr>
            <a:xfrm>
              <a:off x="6652195" y="1706043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M(K</a:t>
              </a:r>
              <a:r>
                <a:rPr kumimoji="1" lang="en-US" altLang="ja-JP" sz="1400" b="1" baseline="30000" dirty="0"/>
                <a:t>-</a:t>
              </a:r>
              <a:r>
                <a:rPr kumimoji="1" lang="en-US" altLang="ja-JP" sz="1400" b="1" dirty="0" err="1"/>
                <a:t>ppn</a:t>
              </a:r>
              <a:r>
                <a:rPr kumimoji="1" lang="en-US" altLang="ja-JP" sz="1400" b="1" dirty="0"/>
                <a:t>)</a:t>
              </a:r>
              <a:endParaRPr kumimoji="1" lang="ja-JP" altLang="en-US" sz="1400" b="1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736E9A-4971-4291-877F-77A3529AA331}"/>
              </a:ext>
            </a:extLst>
          </p:cNvPr>
          <p:cNvSpPr txBox="1"/>
          <p:nvPr/>
        </p:nvSpPr>
        <p:spPr>
          <a:xfrm>
            <a:off x="1424936" y="1162000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65B300-BFBE-4570-8241-65AE214053B4}"/>
              </a:ext>
            </a:extLst>
          </p:cNvPr>
          <p:cNvSpPr txBox="1"/>
          <p:nvPr/>
        </p:nvSpPr>
        <p:spPr>
          <a:xfrm>
            <a:off x="5436876" y="1142208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9DDA1B-90DF-4095-B85F-9EEACB8EBC5F}"/>
              </a:ext>
            </a:extLst>
          </p:cNvPr>
          <p:cNvSpPr txBox="1"/>
          <p:nvPr/>
        </p:nvSpPr>
        <p:spPr>
          <a:xfrm>
            <a:off x="3109492" y="3897799"/>
            <a:ext cx="2925015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23348CF-0492-4157-A95E-EAB042B5D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62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Summary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9092" y="1480101"/>
                <a:ext cx="8525815" cy="5229795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>
                    <a:sym typeface="Wingdings" panose="05000000000000000000" pitchFamily="2" charset="2"/>
                  </a:rPr>
                  <a:t>We observed the “K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pp” bound state in 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3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He(K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,</a:t>
                </a:r>
                <a:r>
                  <a:rPr lang="en-US" altLang="ja-JP" b="1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b="1" dirty="0" err="1">
                    <a:sym typeface="Wingdings" panose="05000000000000000000" pitchFamily="2" charset="2"/>
                  </a:rPr>
                  <a:t>p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)n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PLB789(2019)620., PRC102(2020)044002.</a:t>
                </a:r>
              </a:p>
              <a:p>
                <a:pPr marL="0" indent="0">
                  <a:buNone/>
                </a:pPr>
                <a:endParaRPr lang="en-US" altLang="ja-JP" sz="1200" b="1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/>
                  <a:t>As the next step, the new project has been launched to reveal the properties of the light kaonic nuclei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b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a powerful probe to understand low energy QCD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the best approach to cold &amp; high-density nuclear matter</a:t>
                </a:r>
              </a:p>
              <a:p>
                <a:pPr marL="457200" lvl="1" indent="0">
                  <a:buNone/>
                </a:pPr>
                <a:endParaRPr kumimoji="1" lang="en-US" altLang="ja-JP" sz="12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We take a step-by-step approach:</a:t>
                </a:r>
              </a:p>
              <a:p>
                <a:pPr lvl="1"/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search via 4He(K-,N) reactions as a first step</a:t>
                </a:r>
                <a:endParaRPr lang="en-US" altLang="ja-JP" b="1" dirty="0"/>
              </a:p>
              <a:p>
                <a:pPr lvl="1"/>
                <a:r>
                  <a:rPr lang="en-US" altLang="ja-JP" dirty="0"/>
                  <a:t>followed by a spin/parity measurement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, soon</a:t>
                </a:r>
              </a:p>
              <a:p>
                <a:pPr lvl="1"/>
                <a:r>
                  <a:rPr lang="en-US" altLang="ja-JP" dirty="0"/>
                  <a:t>experimental challenges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will also be followed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092" y="1480101"/>
                <a:ext cx="8525815" cy="5229795"/>
              </a:xfrm>
              <a:blipFill>
                <a:blip r:embed="rId2"/>
                <a:stretch>
                  <a:fillRect l="-1216" t="-2214" r="-787" b="-18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809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3649" r="1955" b="9156"/>
          <a:stretch/>
        </p:blipFill>
        <p:spPr>
          <a:xfrm>
            <a:off x="251520" y="1304764"/>
            <a:ext cx="8709832" cy="50491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92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J-PARC E15 Collaboration</a:t>
            </a:r>
            <a:endParaRPr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47AA-9E9A-4314-BC12-EB1DF6CAC482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5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P80 Collaboration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13" y="1005222"/>
            <a:ext cx="5913443" cy="5852778"/>
          </a:xfrm>
          <a:prstGeom prst="rect">
            <a:avLst/>
          </a:prstGeom>
        </p:spPr>
      </p:pic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871203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56" y="1628089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79" y="2620441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" y="3418984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le:Universität Ōsaka Logo.svg - Wikimedia Commons">
            <a:extLst>
              <a:ext uri="{FF2B5EF4-FFF2-40B4-BE49-F238E27FC236}">
                <a16:creationId xmlns:a16="http://schemas.microsoft.com/office/drawing/2014/main" id="{9C2F6315-A9CB-43A5-BED0-F304BA56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52" y="3800875"/>
            <a:ext cx="828302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3" y="4527666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73" y="4829258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6" y="5924223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3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1821899" y="283652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kumimoji="1"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4449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3455876" y="3949346"/>
            <a:ext cx="394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new project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010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43" y="-3629"/>
            <a:ext cx="2643757" cy="26246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40" y="639"/>
            <a:ext cx="3520440" cy="262843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9368" y="-1094"/>
            <a:ext cx="3130072" cy="26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-9690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5328878" y="195872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1"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 era of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kaonic nuclei</a:t>
            </a:r>
            <a:endParaRPr kumimoji="1" lang="ja-JP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3696734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4047115" y="6429432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7883799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24EA1-84C7-4D1E-9D44-E5598EA3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BE025A-7C7C-419A-9321-A8C8789AE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CDB80-DB31-4226-82EA-C2285458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045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 bwMode="auto">
          <a:xfrm>
            <a:off x="-17343" y="2928191"/>
            <a:ext cx="2814234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010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M-B Interaction in the Strange Sector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/>
              <p:cNvSpPr txBox="1">
                <a:spLocks/>
              </p:cNvSpPr>
              <p:nvPr/>
            </p:nvSpPr>
            <p:spPr>
              <a:xfrm>
                <a:off x="375292" y="1412776"/>
                <a:ext cx="4926532" cy="25922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b="1" dirty="0"/>
                  <a:t>Lightest S=-1 meson, </a:t>
                </a:r>
                <a:r>
                  <a:rPr lang="en-US" altLang="ja-JP" b="1" dirty="0">
                    <a:latin typeface="Symbol" panose="05050102010706020507" pitchFamily="18" charset="2"/>
                  </a:rPr>
                  <a:t>K</a:t>
                </a:r>
                <a:r>
                  <a:rPr lang="en-US" altLang="ja-JP" b="1" baseline="30000" dirty="0">
                    <a:latin typeface="Symbol" panose="05050102010706020507" pitchFamily="18" charset="2"/>
                  </a:rPr>
                  <a:t>-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interaction: 	</a:t>
                </a:r>
                <a:r>
                  <a:rPr lang="en-US" altLang="ja-JP" b="1" dirty="0"/>
                  <a:t>		</a:t>
                </a:r>
                <a:r>
                  <a:rPr lang="en-US" altLang="ja-JP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strongly attractive in I=0</a:t>
                </a:r>
              </a:p>
            </p:txBody>
          </p:sp>
        </mc:Choice>
        <mc:Fallback xmlns="">
          <p:sp>
            <p:nvSpPr>
              <p:cNvPr id="4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92" y="1412776"/>
                <a:ext cx="4926532" cy="2592288"/>
              </a:xfrm>
              <a:prstGeom prst="rect">
                <a:avLst/>
              </a:prstGeom>
              <a:blipFill>
                <a:blip r:embed="rId5"/>
                <a:stretch>
                  <a:fillRect l="-2847" t="-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sakuma\Desktop\941px-Standard_Model_of_Elementary_Particles.svg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6" r="38149" b="41550"/>
          <a:stretch/>
        </p:blipFill>
        <p:spPr bwMode="auto">
          <a:xfrm>
            <a:off x="5004048" y="3284984"/>
            <a:ext cx="4053445" cy="31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6639235" y="4005064"/>
            <a:ext cx="2469269" cy="11881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6217567" y="1672692"/>
            <a:ext cx="1311921" cy="1311921"/>
            <a:chOff x="6932487" y="1484784"/>
            <a:chExt cx="1311921" cy="1311921"/>
          </a:xfrm>
        </p:grpSpPr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6932487" y="1484784"/>
              <a:ext cx="1311921" cy="1311921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円/楕円 14"/>
                <p:cNvSpPr>
                  <a:spLocks noChangeAspect="1"/>
                </p:cNvSpPr>
                <p:nvPr/>
              </p:nvSpPr>
              <p:spPr>
                <a:xfrm>
                  <a:off x="7020272" y="1860601"/>
                  <a:ext cx="498403" cy="498403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800" b="1" i="1" dirty="0" smtClean="0">
                                <a:latin typeface="Cambria Math"/>
                              </a:rPr>
                              <m:t>𝒖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16" name="円/楕円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0272" y="1860601"/>
                  <a:ext cx="498403" cy="498403"/>
                </a:xfrm>
                <a:prstGeom prst="ellipse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円/楕円 15"/>
                <p:cNvSpPr>
                  <a:spLocks noChangeAspect="1"/>
                </p:cNvSpPr>
                <p:nvPr/>
              </p:nvSpPr>
              <p:spPr>
                <a:xfrm>
                  <a:off x="7596336" y="1884391"/>
                  <a:ext cx="498403" cy="49840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468000" h="468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800" b="1" i="1" smtClean="0">
                            <a:latin typeface="Cambria Math"/>
                          </a:rPr>
                          <m:t>𝒔</m:t>
                        </m:r>
                      </m:oMath>
                    </m:oMathPara>
                  </a14:m>
                  <a:endParaRPr kumimoji="1" lang="ja-JP" altLang="en-US" sz="2800" b="1" dirty="0"/>
                </a:p>
              </p:txBody>
            </p:sp>
          </mc:Choice>
          <mc:Fallback xmlns="">
            <p:sp>
              <p:nvSpPr>
                <p:cNvPr id="16" name="円/楕円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336" y="1884391"/>
                  <a:ext cx="498403" cy="498403"/>
                </a:xfrm>
                <a:prstGeom prst="ellipse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テキスト ボックス 16"/>
          <p:cNvSpPr txBox="1"/>
          <p:nvPr/>
        </p:nvSpPr>
        <p:spPr>
          <a:xfrm>
            <a:off x="7560332" y="1880828"/>
            <a:ext cx="68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atin typeface="Symbol" panose="05050102010706020507" pitchFamily="18" charset="2"/>
              </a:rPr>
              <a:t>K</a:t>
            </a:r>
            <a:r>
              <a:rPr kumimoji="1" lang="en-US" altLang="ja-JP" sz="3600" b="1" baseline="30000" dirty="0">
                <a:latin typeface="Symbol" panose="05050102010706020507" pitchFamily="18" charset="2"/>
              </a:rPr>
              <a:t>-</a:t>
            </a:r>
            <a:endParaRPr kumimoji="1" lang="ja-JP" altLang="en-US" sz="3600" b="1" baseline="30000" dirty="0"/>
          </a:p>
        </p:txBody>
      </p:sp>
      <p:sp>
        <p:nvSpPr>
          <p:cNvPr id="19" name="正方形/長方形 18"/>
          <p:cNvSpPr/>
          <p:nvPr/>
        </p:nvSpPr>
        <p:spPr>
          <a:xfrm>
            <a:off x="7789187" y="5193196"/>
            <a:ext cx="1234635" cy="12182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4868" y="4039994"/>
            <a:ext cx="16498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N scattering</a:t>
            </a:r>
          </a:p>
          <a:p>
            <a:pPr algn="ctr"/>
            <a:r>
              <a:rPr lang="en-US" altLang="ja-JP" sz="1600" dirty="0"/>
              <a:t>NPB179(1981)33.</a:t>
            </a:r>
            <a:endParaRPr kumimoji="1" lang="ja-JP" altLang="en-US" sz="1600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2763222" y="3725555"/>
            <a:ext cx="2716647" cy="2691777"/>
            <a:chOff x="5029221" y="2312876"/>
            <a:chExt cx="3825976" cy="379095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334"/>
            <a:stretch/>
          </p:blipFill>
          <p:spPr bwMode="auto">
            <a:xfrm>
              <a:off x="5029221" y="2312876"/>
              <a:ext cx="3825976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/>
            <p:cNvSpPr/>
            <p:nvPr/>
          </p:nvSpPr>
          <p:spPr>
            <a:xfrm>
              <a:off x="7452320" y="2780928"/>
              <a:ext cx="1152128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3394225" y="3492297"/>
            <a:ext cx="18004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it-IT" altLang="it-IT" sz="1600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atom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PLB704(2011)113.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56C0E7-728E-42D4-88B1-13BB8BFD8E88}"/>
              </a:ext>
            </a:extLst>
          </p:cNvPr>
          <p:cNvSpPr txBox="1"/>
          <p:nvPr/>
        </p:nvSpPr>
        <p:spPr>
          <a:xfrm>
            <a:off x="8341262" y="3178555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Wikipedia</a:t>
            </a:r>
            <a:endParaRPr kumimoji="1" lang="ja-JP" altLang="en-US" sz="1200" i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2DCAA2E-0E9B-4E70-831B-E8E161B6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7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14"/>
    </mc:Choice>
    <mc:Fallback xmlns="">
      <p:transition spd="slow" advTm="3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E7C15D7-4237-4A65-8ACE-85BA40C26E2C}"/>
              </a:ext>
            </a:extLst>
          </p:cNvPr>
          <p:cNvSpPr/>
          <p:nvPr/>
        </p:nvSpPr>
        <p:spPr>
          <a:xfrm>
            <a:off x="575556" y="3681028"/>
            <a:ext cx="7992888" cy="30963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Other decay modes?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  <a:blipFill>
                <a:blip r:embed="rId2"/>
                <a:stretch>
                  <a:fillRect l="-2307" t="-3306" r="-702" b="-3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C98951D6-2F46-40B7-BA2D-243E08EDA6D4}"/>
              </a:ext>
            </a:extLst>
          </p:cNvPr>
          <p:cNvSpPr txBox="1">
            <a:spLocks/>
          </p:cNvSpPr>
          <p:nvPr/>
        </p:nvSpPr>
        <p:spPr>
          <a:xfrm>
            <a:off x="740331" y="3766728"/>
            <a:ext cx="7704856" cy="3010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N</a:t>
            </a:r>
            <a:r>
              <a:rPr lang="en-US" altLang="ja-JP" b="1" dirty="0"/>
              <a:t> </a:t>
            </a:r>
            <a:r>
              <a:rPr lang="en-US" altLang="ja-JP" b="1" dirty="0" err="1"/>
              <a:t>mesonic</a:t>
            </a:r>
            <a:r>
              <a:rPr lang="en-US" altLang="ja-JP" b="1" dirty="0"/>
              <a:t> decay</a:t>
            </a:r>
          </a:p>
          <a:p>
            <a:pPr lvl="1"/>
            <a:r>
              <a:rPr lang="en-US" altLang="ja-JP" dirty="0"/>
              <a:t>expected to be the dominant channel</a:t>
            </a:r>
          </a:p>
          <a:p>
            <a:pPr lvl="2"/>
            <a:r>
              <a:rPr lang="en-US" altLang="ja-JP" dirty="0"/>
              <a:t>only YN non-</a:t>
            </a:r>
            <a:r>
              <a:rPr lang="en-US" altLang="ja-JP" dirty="0" err="1"/>
              <a:t>mesonic</a:t>
            </a:r>
            <a:r>
              <a:rPr lang="en-US" altLang="ja-JP" dirty="0"/>
              <a:t> decays were reported</a:t>
            </a:r>
          </a:p>
          <a:p>
            <a:r>
              <a:rPr lang="en-US" altLang="ja-JP" b="1" dirty="0"/>
              <a:t>Reaction mechanism</a:t>
            </a:r>
          </a:p>
          <a:p>
            <a:pPr lvl="1"/>
            <a:r>
              <a:rPr lang="en-US" altLang="ja-JP" dirty="0"/>
              <a:t>relation between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(1405)=“K</a:t>
            </a:r>
            <a:r>
              <a:rPr lang="en-US" altLang="ja-JP" baseline="30000" dirty="0"/>
              <a:t>-</a:t>
            </a:r>
            <a:r>
              <a:rPr lang="en-US" altLang="ja-JP" dirty="0"/>
              <a:t>p” &amp;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endParaRPr lang="ja-JP" altLang="en-US" dirty="0"/>
          </a:p>
          <a:p>
            <a:pPr lvl="2"/>
            <a:r>
              <a:rPr lang="en-US" altLang="ja-JP" dirty="0"/>
              <a:t>“K</a:t>
            </a:r>
            <a:r>
              <a:rPr lang="en-US" altLang="ja-JP" baseline="30000" dirty="0"/>
              <a:t>-</a:t>
            </a:r>
            <a:r>
              <a:rPr lang="en-US" altLang="ja-JP" dirty="0"/>
              <a:t>pp” is expected to be produced via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(1405)+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”K</a:t>
            </a:r>
            <a:r>
              <a:rPr lang="en-US" altLang="ja-JP" baseline="30000" dirty="0" err="1">
                <a:sym typeface="Wingdings" panose="05000000000000000000" pitchFamily="2" charset="2"/>
              </a:rPr>
              <a:t>-</a:t>
            </a:r>
            <a:r>
              <a:rPr lang="en-US" altLang="ja-JP" dirty="0" err="1">
                <a:sym typeface="Wingdings" panose="05000000000000000000" pitchFamily="2" charset="2"/>
              </a:rPr>
              <a:t>pp</a:t>
            </a:r>
            <a:r>
              <a:rPr lang="en-US" altLang="ja-JP" dirty="0">
                <a:sym typeface="Wingdings" panose="05000000000000000000" pitchFamily="2" charset="2"/>
              </a:rPr>
              <a:t>” door-way process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BA6F3188-6FAE-4122-9A98-D63862A32C40}"/>
              </a:ext>
            </a:extLst>
          </p:cNvPr>
          <p:cNvSpPr/>
          <p:nvPr/>
        </p:nvSpPr>
        <p:spPr>
          <a:xfrm rot="10800000">
            <a:off x="1331639" y="2924943"/>
            <a:ext cx="683339" cy="720079"/>
          </a:xfrm>
          <a:prstGeom prst="bentUpArrow">
            <a:avLst>
              <a:gd name="adj1" fmla="val 25970"/>
              <a:gd name="adj2" fmla="val 38090"/>
              <a:gd name="adj3" fmla="val 34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979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1455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 </a:t>
            </a:r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>
                <a:latin typeface="+mn-lt"/>
              </a:rPr>
              <a:t>pn</a:t>
            </a:r>
            <a:r>
              <a:rPr kumimoji="1" lang="en-US" altLang="ja-JP" b="1" dirty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@ E15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テキスト ボックス 114"/>
              <p:cNvSpPr txBox="1"/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Exclusive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𝐩𝐧</m:t>
                    </m:r>
                  </m:oMath>
                </a14:m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 final state in K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-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+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3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en-US" altLang="ja-JP" sz="2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15" name="テキスト ボックス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blipFill rotWithShape="1">
                <a:blip r:embed="rId2"/>
                <a:stretch>
                  <a:fillRect l="-2273" t="-5625" r="-126" b="-1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テキスト ボックス 93"/>
          <p:cNvSpPr txBox="1"/>
          <p:nvPr/>
        </p:nvSpPr>
        <p:spPr>
          <a:xfrm>
            <a:off x="36004" y="4892967"/>
            <a:ext cx="51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Experimental challenge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of neutron detection with thin scintillation counter (t=3cm)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3"/>
          <a:stretch>
            <a:fillRect/>
          </a:stretch>
        </p:blipFill>
        <p:spPr bwMode="auto">
          <a:xfrm>
            <a:off x="5187446" y="4401108"/>
            <a:ext cx="3721696" cy="240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テキスト ボックス 96"/>
          <p:cNvSpPr txBox="1"/>
          <p:nvPr/>
        </p:nvSpPr>
        <p:spPr>
          <a:xfrm>
            <a:off x="6624228" y="5769260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6003221" y="53018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 = 3cm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 rot="16140000">
            <a:off x="6994550" y="545154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79cm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804248" y="6093296"/>
            <a:ext cx="345713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/>
          <p:cNvCxnSpPr/>
          <p:nvPr/>
        </p:nvCxnSpPr>
        <p:spPr>
          <a:xfrm flipH="1" flipV="1">
            <a:off x="7149961" y="5121188"/>
            <a:ext cx="14328" cy="108012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95604" y="6027675"/>
            <a:ext cx="400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 detection efficiency ~ 3-10%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27684" y="908720"/>
            <a:ext cx="6120680" cy="4094964"/>
            <a:chOff x="1727684" y="908720"/>
            <a:chExt cx="6120680" cy="4094964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1727684" y="908720"/>
              <a:ext cx="6120680" cy="4094964"/>
              <a:chOff x="1367644" y="846204"/>
              <a:chExt cx="6120680" cy="4094964"/>
            </a:xfrm>
          </p:grpSpPr>
          <p:grpSp>
            <p:nvGrpSpPr>
              <p:cNvPr id="90" name="グループ化 89"/>
              <p:cNvGrpSpPr/>
              <p:nvPr/>
            </p:nvGrpSpPr>
            <p:grpSpPr>
              <a:xfrm>
                <a:off x="1367644" y="846204"/>
                <a:ext cx="6120680" cy="4094964"/>
                <a:chOff x="1436987" y="1667519"/>
                <a:chExt cx="6120680" cy="4094964"/>
              </a:xfrm>
            </p:grpSpPr>
            <p:grpSp>
              <p:nvGrpSpPr>
                <p:cNvPr id="96" name="グループ化 95"/>
                <p:cNvGrpSpPr/>
                <p:nvPr/>
              </p:nvGrpSpPr>
              <p:grpSpPr>
                <a:xfrm>
                  <a:off x="1436987" y="2208017"/>
                  <a:ext cx="6120680" cy="3554466"/>
                  <a:chOff x="1436987" y="2208017"/>
                  <a:chExt cx="6120680" cy="3554466"/>
                </a:xfrm>
              </p:grpSpPr>
              <p:grpSp>
                <p:nvGrpSpPr>
                  <p:cNvPr id="102" name="グループ化 101"/>
                  <p:cNvGrpSpPr/>
                  <p:nvPr/>
                </p:nvGrpSpPr>
                <p:grpSpPr>
                  <a:xfrm>
                    <a:off x="1436987" y="2810355"/>
                    <a:ext cx="6120680" cy="2173254"/>
                    <a:chOff x="1402315" y="2266390"/>
                    <a:chExt cx="6120680" cy="2173254"/>
                  </a:xfrm>
                </p:grpSpPr>
                <p:grpSp>
                  <p:nvGrpSpPr>
                    <p:cNvPr id="120" name="グループ化 119"/>
                    <p:cNvGrpSpPr/>
                    <p:nvPr/>
                  </p:nvGrpSpPr>
                  <p:grpSpPr>
                    <a:xfrm>
                      <a:off x="1402315" y="2266390"/>
                      <a:ext cx="6120680" cy="2102984"/>
                      <a:chOff x="250338" y="64712"/>
                      <a:chExt cx="6120680" cy="2102984"/>
                    </a:xfrm>
                  </p:grpSpPr>
                  <p:sp>
                    <p:nvSpPr>
                      <p:cNvPr id="124" name="円/楕円 123"/>
                      <p:cNvSpPr/>
                      <p:nvPr/>
                    </p:nvSpPr>
                    <p:spPr>
                      <a:xfrm>
                        <a:off x="3513511" y="359736"/>
                        <a:ext cx="714380" cy="785818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円/楕円 124"/>
                      <p:cNvSpPr/>
                      <p:nvPr/>
                    </p:nvSpPr>
                    <p:spPr>
                      <a:xfrm>
                        <a:off x="1964838" y="522490"/>
                        <a:ext cx="357187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6" name="円/楕円 125"/>
                      <p:cNvSpPr/>
                      <p:nvPr/>
                    </p:nvSpPr>
                    <p:spPr>
                      <a:xfrm>
                        <a:off x="1750525" y="66536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円/楕円 126"/>
                      <p:cNvSpPr/>
                      <p:nvPr/>
                    </p:nvSpPr>
                    <p:spPr>
                      <a:xfrm>
                        <a:off x="464650" y="593927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8" name="直線矢印コネクタ 127"/>
                      <p:cNvCxnSpPr/>
                      <p:nvPr/>
                    </p:nvCxnSpPr>
                    <p:spPr>
                      <a:xfrm>
                        <a:off x="678963" y="701877"/>
                        <a:ext cx="10001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円/楕円 128"/>
                      <p:cNvSpPr/>
                      <p:nvPr/>
                    </p:nvSpPr>
                    <p:spPr>
                      <a:xfrm>
                        <a:off x="4442205" y="601989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0" name="直線矢印コネクタ 129"/>
                      <p:cNvCxnSpPr/>
                      <p:nvPr/>
                    </p:nvCxnSpPr>
                    <p:spPr>
                      <a:xfrm>
                        <a:off x="4799393" y="778201"/>
                        <a:ext cx="15716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1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50338" y="236740"/>
                        <a:ext cx="375424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K-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72405" y="374976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円/楕円 132"/>
                      <p:cNvSpPr/>
                      <p:nvPr/>
                    </p:nvSpPr>
                    <p:spPr>
                      <a:xfrm>
                        <a:off x="3799263" y="68892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9770" y="224584"/>
                        <a:ext cx="522900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30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3</a:t>
                        </a: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He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テキスト ボックス 96"/>
                      <p:cNvSpPr txBox="1"/>
                      <p:nvPr/>
                    </p:nvSpPr>
                    <p:spPr>
                      <a:xfrm>
                        <a:off x="3382686" y="64712"/>
                        <a:ext cx="494046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ＭＳ Ｐゴシック" panose="020B0600070205080204" pitchFamily="50" charset="-128"/>
                            <a:cs typeface="+mn-cs"/>
                          </a:rPr>
                          <a:t>“X”</a:t>
                        </a:r>
                        <a:endParaRPr kumimoji="1" lang="ja-JP" alt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円/楕円 137"/>
                      <p:cNvSpPr/>
                      <p:nvPr/>
                    </p:nvSpPr>
                    <p:spPr>
                      <a:xfrm>
                        <a:off x="3126582" y="129151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円/楕円 138"/>
                      <p:cNvSpPr/>
                      <p:nvPr/>
                    </p:nvSpPr>
                    <p:spPr>
                      <a:xfrm>
                        <a:off x="4007238" y="143831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円/楕円 139"/>
                      <p:cNvSpPr/>
                      <p:nvPr/>
                    </p:nvSpPr>
                    <p:spPr>
                      <a:xfrm>
                        <a:off x="3181093" y="1953383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円/楕円 140"/>
                      <p:cNvSpPr/>
                      <p:nvPr/>
                    </p:nvSpPr>
                    <p:spPr>
                      <a:xfrm>
                        <a:off x="2264320" y="1538035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31265" y="1463758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43" name="直線矢印コネクタ 142"/>
                      <p:cNvCxnSpPr>
                        <a:endCxn id="138" idx="7"/>
                      </p:cNvCxnSpPr>
                      <p:nvPr/>
                    </p:nvCxnSpPr>
                    <p:spPr>
                      <a:xfrm flipH="1">
                        <a:off x="3431461" y="1107133"/>
                        <a:ext cx="366640" cy="23669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直線矢印コネクタ 143"/>
                      <p:cNvCxnSpPr/>
                      <p:nvPr/>
                    </p:nvCxnSpPr>
                    <p:spPr>
                      <a:xfrm>
                        <a:off x="3798491" y="1113824"/>
                        <a:ext cx="238497" cy="333604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線矢印コネクタ 144"/>
                      <p:cNvCxnSpPr>
                        <a:endCxn id="140" idx="0"/>
                      </p:cNvCxnSpPr>
                      <p:nvPr/>
                    </p:nvCxnSpPr>
                    <p:spPr>
                      <a:xfrm>
                        <a:off x="3288249" y="1504081"/>
                        <a:ext cx="1" cy="449302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線矢印コネクタ 145"/>
                      <p:cNvCxnSpPr/>
                      <p:nvPr/>
                    </p:nvCxnSpPr>
                    <p:spPr>
                      <a:xfrm flipH="1">
                        <a:off x="2505218" y="1496893"/>
                        <a:ext cx="783029" cy="17347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prstDash val="solid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1986" y="812508"/>
                        <a:ext cx="918778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1 GeV/c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4" name="円/楕円 133"/>
                      <p:cNvSpPr/>
                      <p:nvPr/>
                    </p:nvSpPr>
                    <p:spPr>
                      <a:xfrm>
                        <a:off x="3816445" y="51405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21" name="正方形/長方形 120"/>
                    <p:cNvSpPr/>
                    <p:nvPr/>
                  </p:nvSpPr>
                  <p:spPr>
                    <a:xfrm>
                      <a:off x="4011354" y="3236889"/>
                      <a:ext cx="320922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S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2" name="正方形/長方形 121"/>
                    <p:cNvSpPr/>
                    <p:nvPr/>
                  </p:nvSpPr>
                  <p:spPr>
                    <a:xfrm>
                      <a:off x="5360287" y="3499035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3" name="正方形/長方形 122"/>
                    <p:cNvSpPr/>
                    <p:nvPr/>
                  </p:nvSpPr>
                  <p:spPr>
                    <a:xfrm>
                      <a:off x="4550060" y="4070312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3" name="グループ化 102"/>
                  <p:cNvGrpSpPr/>
                  <p:nvPr/>
                </p:nvGrpSpPr>
                <p:grpSpPr>
                  <a:xfrm rot="5400000">
                    <a:off x="3990084" y="3191476"/>
                    <a:ext cx="913303" cy="2773805"/>
                    <a:chOff x="6759414" y="3601134"/>
                    <a:chExt cx="368870" cy="734841"/>
                  </a:xfrm>
                </p:grpSpPr>
                <p:cxnSp>
                  <p:nvCxnSpPr>
                    <p:cNvPr id="112" name="直線コネクタ 111"/>
                    <p:cNvCxnSpPr/>
                    <p:nvPr/>
                  </p:nvCxnSpPr>
                  <p:spPr>
                    <a:xfrm>
                      <a:off x="6759414" y="360393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線コネクタ 112"/>
                    <p:cNvCxnSpPr/>
                    <p:nvPr/>
                  </p:nvCxnSpPr>
                  <p:spPr>
                    <a:xfrm>
                      <a:off x="7128284" y="3601134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直線コネクタ 113"/>
                    <p:cNvCxnSpPr/>
                    <p:nvPr/>
                  </p:nvCxnSpPr>
                  <p:spPr>
                    <a:xfrm>
                      <a:off x="6759414" y="4330439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4" name="テキスト ボックス 103"/>
                  <p:cNvSpPr txBox="1"/>
                  <p:nvPr/>
                </p:nvSpPr>
                <p:spPr>
                  <a:xfrm>
                    <a:off x="4067944" y="5177708"/>
                    <a:ext cx="85472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rPr>
                      <a:t>CDS</a:t>
                    </a:r>
                    <a:endParaRPr kumimoji="1" lang="ja-JP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5" name="円/楕円 104"/>
                  <p:cNvSpPr/>
                  <p:nvPr/>
                </p:nvSpPr>
                <p:spPr>
                  <a:xfrm>
                    <a:off x="3188904" y="349558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6" name="円/楕円 105"/>
                  <p:cNvSpPr/>
                  <p:nvPr/>
                </p:nvSpPr>
                <p:spPr>
                  <a:xfrm>
                    <a:off x="5496656" y="275735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7" name="テキスト ボックス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67330" y="2447600"/>
                    <a:ext cx="30649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  <a:ea typeface="ＭＳ Ｐゴシック" panose="020B0600070205080204" pitchFamily="50" charset="-128"/>
                        <a:cs typeface="+mn-cs"/>
                      </a:rPr>
                      <a:t>p</a:t>
                    </a:r>
                    <a:endParaRPr kumimoji="1" lang="ja-JP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108" name="グループ化 107"/>
                  <p:cNvGrpSpPr/>
                  <p:nvPr/>
                </p:nvGrpSpPr>
                <p:grpSpPr>
                  <a:xfrm rot="17162785">
                    <a:off x="5270832" y="2285268"/>
                    <a:ext cx="889343" cy="734841"/>
                    <a:chOff x="6768244" y="3601531"/>
                    <a:chExt cx="360040" cy="734841"/>
                  </a:xfrm>
                </p:grpSpPr>
                <p:cxnSp>
                  <p:nvCxnSpPr>
                    <p:cNvPr id="109" name="直線コネクタ 108"/>
                    <p:cNvCxnSpPr/>
                    <p:nvPr/>
                  </p:nvCxnSpPr>
                  <p:spPr>
                    <a:xfrm>
                      <a:off x="6768244" y="362818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直線コネクタ 109"/>
                    <p:cNvCxnSpPr/>
                    <p:nvPr/>
                  </p:nvCxnSpPr>
                  <p:spPr>
                    <a:xfrm>
                      <a:off x="7128284" y="3601531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直線コネクタ 110"/>
                    <p:cNvCxnSpPr/>
                    <p:nvPr/>
                  </p:nvCxnSpPr>
                  <p:spPr>
                    <a:xfrm>
                      <a:off x="6768244" y="4312740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1" name="テキスト ボックス 100"/>
                <p:cNvSpPr txBox="1"/>
                <p:nvPr/>
              </p:nvSpPr>
              <p:spPr>
                <a:xfrm rot="1004667">
                  <a:off x="5523369" y="1667519"/>
                  <a:ext cx="85472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CDS</a:t>
                  </a:r>
                  <a:endPara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1" name="円/楕円 90"/>
              <p:cNvSpPr/>
              <p:nvPr/>
            </p:nvSpPr>
            <p:spPr>
              <a:xfrm>
                <a:off x="4671041" y="2510391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92" name="直線矢印コネクタ 91"/>
              <p:cNvCxnSpPr/>
              <p:nvPr/>
            </p:nvCxnSpPr>
            <p:spPr>
              <a:xfrm flipV="1">
                <a:off x="5195756" y="2293231"/>
                <a:ext cx="245828" cy="22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線矢印コネクタ 61"/>
            <p:cNvCxnSpPr/>
            <p:nvPr/>
          </p:nvCxnSpPr>
          <p:spPr>
            <a:xfrm flipH="1">
              <a:off x="4729159" y="2780928"/>
              <a:ext cx="3468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088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Events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>
          <a:xfrm>
            <a:off x="404985" y="1285433"/>
            <a:ext cx="3960000" cy="353453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/>
          <a:stretch/>
        </p:blipFill>
        <p:spPr>
          <a:xfrm>
            <a:off x="4824028" y="1318425"/>
            <a:ext cx="3960000" cy="3514731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93989" y="908720"/>
            <a:ext cx="313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56076" y="908720"/>
            <a:ext cx="31332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30288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531170" y="2348880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30502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3"/>
          <a:stretch/>
        </p:blipFill>
        <p:spPr bwMode="auto">
          <a:xfrm>
            <a:off x="2919273" y="4551053"/>
            <a:ext cx="2872525" cy="24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円/楕円 50"/>
          <p:cNvSpPr/>
          <p:nvPr/>
        </p:nvSpPr>
        <p:spPr>
          <a:xfrm rot="1344692">
            <a:off x="3879648" y="6082950"/>
            <a:ext cx="970674" cy="36360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007990" y="3969061"/>
            <a:ext cx="0" cy="976753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32118" y="4813992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496" y="3320988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496440" y="3331732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594547" y="3602610"/>
            <a:ext cx="981397" cy="0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5076056" y="3577664"/>
            <a:ext cx="1116126" cy="31357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408204" y="4041069"/>
            <a:ext cx="0" cy="904745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996873" y="4813226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2123728" y="2308806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312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ja-JP" b="1" dirty="0"/>
                  <a:t>BG Subtracted </a:t>
                </a:r>
                <a:r>
                  <a:rPr lang="en-US" altLang="ja-JP" b="1" dirty="0"/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altLang="ja-JP" b="1" dirty="0"/>
                  <a:t>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2"/>
                <a:stretch>
                  <a:fillRect l="-963" t="-12097" b="-29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2D0295-01BE-429D-B34A-14973A93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3" y="1088740"/>
            <a:ext cx="4185111" cy="57450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37DF9A-6914-4ABC-8935-95361ED24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37" y="955444"/>
            <a:ext cx="4030475" cy="589203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DD6F034-391C-4E54-BCB9-6B17FE8D0236}"/>
              </a:ext>
            </a:extLst>
          </p:cNvPr>
          <p:cNvSpPr>
            <a:spLocks/>
          </p:cNvSpPr>
          <p:nvPr/>
        </p:nvSpPr>
        <p:spPr bwMode="auto">
          <a:xfrm rot="19417915">
            <a:off x="1427218" y="3038951"/>
            <a:ext cx="60224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80629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p:sp>
        <p:nvSpPr>
          <p:cNvPr id="55" name="角丸四角形 54"/>
          <p:cNvSpPr/>
          <p:nvPr/>
        </p:nvSpPr>
        <p:spPr>
          <a:xfrm>
            <a:off x="36004" y="1124743"/>
            <a:ext cx="2051720" cy="21213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𝒀</m:t>
                        </m:r>
                      </m:e>
                      <m:sup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blipFill>
                <a:blip r:embed="rId3"/>
                <a:stretch>
                  <a:fillRect t="-11290" b="-306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7793594" y="2688383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1520" y="1226375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(1405)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93059" y="4246639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0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7" name="直線矢印コネクタ 6"/>
          <p:cNvCxnSpPr>
            <a:cxnSpLocks/>
            <a:stCxn id="30" idx="1"/>
          </p:cNvCxnSpPr>
          <p:nvPr/>
        </p:nvCxnSpPr>
        <p:spPr>
          <a:xfrm flipH="1">
            <a:off x="6013986" y="2949993"/>
            <a:ext cx="1779608" cy="203008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55" idx="3"/>
          </p:cNvCxnSpPr>
          <p:nvPr/>
        </p:nvCxnSpPr>
        <p:spPr>
          <a:xfrm>
            <a:off x="2087724" y="2185411"/>
            <a:ext cx="2484276" cy="181965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cxnSpLocks/>
          </p:cNvCxnSpPr>
          <p:nvPr/>
        </p:nvCxnSpPr>
        <p:spPr>
          <a:xfrm>
            <a:off x="1835696" y="4564579"/>
            <a:ext cx="2196244" cy="98865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91959" y="4725144"/>
            <a:ext cx="2124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-150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[evaluated from</a:t>
            </a:r>
          </a:p>
          <a:p>
            <a:pPr marL="0" lvl="1" algn="ctr"/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000" baseline="30000" dirty="0">
                <a:solidFill>
                  <a:prstClr val="black"/>
                </a:solidFill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measurement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]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919250" y="3101829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9512" y="1736812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</a:t>
            </a:r>
            <a:r>
              <a:rPr lang="en-US" altLang="ja-JP" sz="2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25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0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2167" y="2204864"/>
            <a:ext cx="1568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Fit with BW: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 ~ 1422 MeV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</a:rPr>
              <a:t>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~ 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 MeV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496" y="6057292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/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: 87.0/11.7%)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38B29F-95DC-409A-BC59-A2815F1B7B13}"/>
              </a:ext>
            </a:extLst>
          </p:cNvPr>
          <p:cNvSpPr txBox="1"/>
          <p:nvPr/>
        </p:nvSpPr>
        <p:spPr>
          <a:xfrm>
            <a:off x="7333055" y="3601743"/>
            <a:ext cx="191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pS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non-resonant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83EC439-36D1-40CC-998D-B01FE4DB4ABB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553201" y="4432740"/>
            <a:ext cx="1735436" cy="6672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>
            <a:extLst>
              <a:ext uri="{FF2B5EF4-FFF2-40B4-BE49-F238E27FC236}">
                <a16:creationId xmlns:a16="http://schemas.microsoft.com/office/drawing/2014/main" id="{2DBFD03B-7A8B-42A3-9ECF-3C61D9152E5F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  <a:endParaRPr kumimoji="1" lang="en-US" altLang="ja-JP" sz="4400" b="0" i="1" u="none" strike="noStrike" kern="1200" cap="none" spc="0" normalizeH="0" baseline="0" noProof="0" dirty="0">
              <a:ln w="18415" cmpd="sng">
                <a:solidFill>
                  <a:srgbClr val="1F497D">
                    <a:lumMod val="20000"/>
                    <a:lumOff val="80000"/>
                  </a:srgbClr>
                </a:solidFill>
                <a:prstDash val="solid"/>
              </a:ln>
              <a:noFill/>
              <a:effectLst/>
              <a:uLnTx/>
              <a:uFillTx/>
              <a:latin typeface="Helvetica" charset="0"/>
              <a:ea typeface="ＭＳ Ｐゴシック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98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36588FB6-5231-4D7F-A147-A7B4394E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ja-JP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𝚲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𝟏𝟒𝟎𝟓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 Selection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3"/>
                <a:stretch>
                  <a:fillRect t="-10484" b="-31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2880F57-382D-478B-93EF-366D80073F03}"/>
              </a:ext>
            </a:extLst>
          </p:cNvPr>
          <p:cNvSpPr/>
          <p:nvPr/>
        </p:nvSpPr>
        <p:spPr>
          <a:xfrm>
            <a:off x="-149149" y="1700504"/>
            <a:ext cx="2497105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Select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(1405) region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299BCC-5EF9-4BBB-B168-D7A407851A97}"/>
              </a:ext>
            </a:extLst>
          </p:cNvPr>
          <p:cNvSpPr txBox="1"/>
          <p:nvPr/>
        </p:nvSpPr>
        <p:spPr>
          <a:xfrm>
            <a:off x="30870" y="3423160"/>
            <a:ext cx="224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Below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Small contribution from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74B4EA3-9D2D-49BE-AA99-7A1B3628F6D5}"/>
              </a:ext>
            </a:extLst>
          </p:cNvPr>
          <p:cNvCxnSpPr>
            <a:cxnSpLocks/>
          </p:cNvCxnSpPr>
          <p:nvPr/>
        </p:nvCxnSpPr>
        <p:spPr>
          <a:xfrm>
            <a:off x="1946042" y="2744924"/>
            <a:ext cx="2697966" cy="162048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EBB2A2-5813-4FFA-84B1-C445E5E30BFB}"/>
              </a:ext>
            </a:extLst>
          </p:cNvPr>
          <p:cNvSpPr/>
          <p:nvPr/>
        </p:nvSpPr>
        <p:spPr>
          <a:xfrm>
            <a:off x="5426887" y="1390918"/>
            <a:ext cx="2133445" cy="463037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57C6DC3-04B8-402B-ADCB-2EA5052C6273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  <a:endParaRPr kumimoji="1" lang="en-US" altLang="ja-JP" sz="4400" b="0" i="1" u="none" strike="noStrike" kern="1200" cap="none" spc="0" normalizeH="0" baseline="0" noProof="0" dirty="0">
              <a:ln w="18415" cmpd="sng">
                <a:solidFill>
                  <a:srgbClr val="1F497D">
                    <a:lumMod val="20000"/>
                    <a:lumOff val="80000"/>
                  </a:srgbClr>
                </a:solidFill>
                <a:prstDash val="solid"/>
              </a:ln>
              <a:noFill/>
              <a:effectLst/>
              <a:uLnTx/>
              <a:uFillTx/>
              <a:latin typeface="Helvetica" charset="0"/>
              <a:ea typeface="ＭＳ Ｐゴシック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54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F66BC5-9EF5-41B5-9D1B-64E493BCD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1271"/>
            <a:ext cx="3929701" cy="38166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4DD89CF-73F1-4B30-889B-EFEBE4C23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105" b="-1"/>
          <a:stretch/>
        </p:blipFill>
        <p:spPr>
          <a:xfrm>
            <a:off x="1323" y="5011528"/>
            <a:ext cx="4966721" cy="6352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44280B-83A3-4C8F-878F-90547DFEB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94" y="1468892"/>
            <a:ext cx="4592886" cy="4255478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ja-JP" b="1" dirty="0">
                <a:latin typeface="+mn-lt"/>
              </a:rPr>
              <a:t>IM(</a:t>
            </a:r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p</a:t>
            </a:r>
            <a:r>
              <a:rPr lang="en-US" altLang="ja-JP" b="1" dirty="0"/>
              <a:t>) in</a:t>
            </a:r>
            <a:r>
              <a:rPr lang="en-US" altLang="ja-JP" b="1" dirty="0">
                <a:latin typeface="Symbol" panose="05050102010706020507" pitchFamily="18" charset="2"/>
              </a:rPr>
              <a:t> L</a:t>
            </a:r>
            <a:r>
              <a:rPr lang="en-US" altLang="ja-JP" b="1" dirty="0"/>
              <a:t>(1405)</a:t>
            </a:r>
            <a:r>
              <a:rPr lang="en-US" altLang="ja-JP" b="1" dirty="0" err="1"/>
              <a:t>pn</a:t>
            </a:r>
            <a:r>
              <a:rPr lang="en-US" altLang="ja-JP" b="1" dirty="0"/>
              <a:t> Final State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/>
                        <a:cs typeface="+mn-cs"/>
                      </a:rPr>
                      <m:t>𝒑</m:t>
                    </m:r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blipFill>
                <a:blip r:embed="rId5"/>
                <a:stretch>
                  <a:fillRect l="-6667" t="-5556" r="-5079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B506399-9767-4D29-BEE9-DCBF69D53C04}"/>
              </a:ext>
            </a:extLst>
          </p:cNvPr>
          <p:cNvCxnSpPr>
            <a:cxnSpLocks/>
          </p:cNvCxnSpPr>
          <p:nvPr/>
        </p:nvCxnSpPr>
        <p:spPr>
          <a:xfrm>
            <a:off x="2123728" y="1468892"/>
            <a:ext cx="0" cy="3542636"/>
          </a:xfrm>
          <a:prstGeom prst="line">
            <a:avLst/>
          </a:prstGeom>
          <a:ln w="635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7F2F42-9AA5-4976-BD09-5FF3999E79FC}"/>
              </a:ext>
            </a:extLst>
          </p:cNvPr>
          <p:cNvSpPr txBox="1"/>
          <p:nvPr/>
        </p:nvSpPr>
        <p:spPr>
          <a:xfrm>
            <a:off x="2464523" y="826913"/>
            <a:ext cx="547467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Dominant above the threshold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30FF5FB-A98F-4A30-B800-C9776E72ED0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93789" y="1411688"/>
            <a:ext cx="2208071" cy="191172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28BFDE-41F1-4FC4-B4D0-5F018D124BF0}"/>
              </a:ext>
            </a:extLst>
          </p:cNvPr>
          <p:cNvSpPr txBox="1"/>
          <p:nvPr/>
        </p:nvSpPr>
        <p:spPr>
          <a:xfrm rot="16200000">
            <a:off x="1155236" y="1906326"/>
            <a:ext cx="1301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Kpp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3D5BB56-B6DD-4BA9-9504-DDC6CF9AAFAE}"/>
              </a:ext>
            </a:extLst>
          </p:cNvPr>
          <p:cNvSpPr>
            <a:spLocks/>
          </p:cNvSpPr>
          <p:nvPr/>
        </p:nvSpPr>
        <p:spPr bwMode="auto">
          <a:xfrm rot="19417915">
            <a:off x="3312784" y="3520713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0BAC327-93ED-4500-8EF3-E8508D8CF39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201860" y="1411688"/>
            <a:ext cx="1304882" cy="157365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4845346-278E-4600-AFEF-71918F27A0A9}"/>
              </a:ext>
            </a:extLst>
          </p:cNvPr>
          <p:cNvSpPr txBox="1"/>
          <p:nvPr/>
        </p:nvSpPr>
        <p:spPr>
          <a:xfrm>
            <a:off x="1058641" y="5894467"/>
            <a:ext cx="7467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IM(</a:t>
            </a:r>
            <a:r>
              <a:rPr lang="en-US" altLang="ja-JP" sz="2800" b="1" dirty="0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highlight>
                  <a:srgbClr val="FFFF00"/>
                </a:highlight>
              </a:rPr>
              <a:t>(1405)p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) distributes above the M(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Kpp</a:t>
            </a:r>
            <a:r>
              <a:rPr lang="en-US" altLang="ja-JP" sz="2800" b="1" dirty="0">
                <a:highlight>
                  <a:srgbClr val="FFFF00"/>
                </a:highlight>
              </a:rPr>
              <a:t>)</a:t>
            </a:r>
            <a:endParaRPr kumimoji="1" lang="en-US" altLang="ja-JP" sz="2800" b="1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QF 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</a:rPr>
              <a:t>-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N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</a:t>
            </a:r>
            <a:r>
              <a:rPr kumimoji="1" lang="en-US" altLang="ja-JP" sz="2800" b="1" dirty="0">
                <a:highlight>
                  <a:srgbClr val="FFFF00"/>
                </a:highlight>
                <a:sym typeface="Wingdings" panose="05000000000000000000" pitchFamily="2" charset="2"/>
              </a:rPr>
              <a:t> followed by 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NN</a:t>
            </a:r>
            <a:r>
              <a:rPr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 err="1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(1405)p 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396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EB3E842-D7CF-4AE3-B0FC-1950EBD4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8" y="2312733"/>
            <a:ext cx="4631106" cy="41406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FE68A2-01EA-4B8D-845D-FAE4C137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en-US" altLang="ja-JP" b="1" dirty="0"/>
              <a:t>Detector acceptances of</a:t>
            </a:r>
            <a:br>
              <a:rPr kumimoji="1" lang="en-US" altLang="ja-JP" b="1" dirty="0"/>
            </a:br>
            <a:r>
              <a:rPr kumimoji="1" lang="en-US" altLang="ja-JP" b="1" dirty="0"/>
              <a:t> 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and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287654-41D0-49A5-9696-4AC0CBD1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361AE9-B1F3-47C1-9A9C-F39A91BF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2559322"/>
            <a:ext cx="4322602" cy="36474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D91485-942C-44DB-A4D9-BBA0B5445C16}"/>
              </a:ext>
            </a:extLst>
          </p:cNvPr>
          <p:cNvSpPr txBox="1"/>
          <p:nvPr/>
        </p:nvSpPr>
        <p:spPr>
          <a:xfrm>
            <a:off x="1763688" y="1810561"/>
            <a:ext cx="7505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L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49751D-BFD5-4B58-8EAE-10C7827C3417}"/>
              </a:ext>
            </a:extLst>
          </p:cNvPr>
          <p:cNvSpPr txBox="1"/>
          <p:nvPr/>
        </p:nvSpPr>
        <p:spPr>
          <a:xfrm>
            <a:off x="6470696" y="1805591"/>
            <a:ext cx="9605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pS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18986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E902918-275E-4B76-9D7C-AB43E26D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07" y="930165"/>
            <a:ext cx="8397738" cy="4351338"/>
          </a:xfrm>
        </p:spPr>
        <p:txBody>
          <a:bodyPr/>
          <a:lstStyle/>
          <a:p>
            <a:r>
              <a:rPr lang="en-US" altLang="ja-JP" dirty="0"/>
              <a:t>In the E15 analysis so far, we assumed a point-like 3NA process for the background to explain the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spectrum, by parametrizing a fitting function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3AF231-648C-4A73-8D62-AA62FB3E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6" y="4875896"/>
            <a:ext cx="3839815" cy="19981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DE2E425-1FF2-415B-9C6E-552C6A54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3" y="2937788"/>
            <a:ext cx="4049842" cy="387621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121401-1C64-45B4-859A-1F8E03A6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36"/>
          <a:stretch/>
        </p:blipFill>
        <p:spPr>
          <a:xfrm>
            <a:off x="4911939" y="2876111"/>
            <a:ext cx="3716527" cy="196384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08C0E0-2426-406A-A747-BC46A1145700}"/>
              </a:ext>
            </a:extLst>
          </p:cNvPr>
          <p:cNvSpPr txBox="1"/>
          <p:nvPr/>
        </p:nvSpPr>
        <p:spPr>
          <a:xfrm>
            <a:off x="5397079" y="6263641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BG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5194B0-9EE2-4E41-8E68-55A461EA9FF0}"/>
              </a:ext>
            </a:extLst>
          </p:cNvPr>
          <p:cNvSpPr txBox="1"/>
          <p:nvPr/>
        </p:nvSpPr>
        <p:spPr>
          <a:xfrm>
            <a:off x="4692308" y="2968873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928B14-35A4-44AF-8F01-2AACAC9690DF}"/>
              </a:ext>
            </a:extLst>
          </p:cNvPr>
          <p:cNvSpPr txBox="1"/>
          <p:nvPr/>
        </p:nvSpPr>
        <p:spPr>
          <a:xfrm>
            <a:off x="6896096" y="296887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401905-AEEC-4AFE-AF70-F34B9D7A61BE}"/>
              </a:ext>
            </a:extLst>
          </p:cNvPr>
          <p:cNvSpPr txBox="1"/>
          <p:nvPr/>
        </p:nvSpPr>
        <p:spPr>
          <a:xfrm>
            <a:off x="3280946" y="637747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E45D14-F142-4410-9E9F-15963549424A}"/>
              </a:ext>
            </a:extLst>
          </p:cNvPr>
          <p:cNvSpPr txBox="1"/>
          <p:nvPr/>
        </p:nvSpPr>
        <p:spPr>
          <a:xfrm rot="16200000">
            <a:off x="-922260" y="4609121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B6C310-2544-4ED9-87CB-43487F07768D}"/>
              </a:ext>
            </a:extLst>
          </p:cNvPr>
          <p:cNvSpPr txBox="1"/>
          <p:nvPr/>
        </p:nvSpPr>
        <p:spPr>
          <a:xfrm>
            <a:off x="1804052" y="3105834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2984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D5F3FE4-7FBB-43E9-B495-C880D02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44" y="1124153"/>
            <a:ext cx="8747263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For the K</a:t>
            </a:r>
            <a:r>
              <a:rPr lang="en-US" altLang="ja-JP" baseline="30000" dirty="0"/>
              <a:t>-</a:t>
            </a:r>
            <a:r>
              <a:rPr lang="en-US" altLang="ja-JP" dirty="0"/>
              <a:t>pp and QF, we assume the following processes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800" dirty="0"/>
          </a:p>
          <a:p>
            <a:r>
              <a:rPr lang="en-US" altLang="ja-JP" dirty="0"/>
              <a:t>On the other hand, “p” and “n” can be swapped in the reactions when the isospin partner of the K</a:t>
            </a:r>
            <a:r>
              <a:rPr lang="en-US" altLang="ja-JP" baseline="30000" dirty="0"/>
              <a:t>-</a:t>
            </a:r>
            <a:r>
              <a:rPr lang="en-US" altLang="ja-JP" dirty="0"/>
              <a:t>pp (=K</a:t>
            </a:r>
            <a:r>
              <a:rPr lang="en-US" altLang="ja-JP" baseline="30000" dirty="0"/>
              <a:t>0</a:t>
            </a:r>
            <a:r>
              <a:rPr lang="en-US" altLang="ja-JP" dirty="0"/>
              <a:t>nn) is also generated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ABB96C-2FA2-4E60-9BC5-212F19F3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49" y="2078601"/>
            <a:ext cx="6968901" cy="174965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3F04EF3-BAEC-405C-A234-05679CCA4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54" y="5299591"/>
            <a:ext cx="6968901" cy="147778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CE6B5A-54AE-4895-84D1-D4C785A831F8}"/>
              </a:ext>
            </a:extLst>
          </p:cNvPr>
          <p:cNvSpPr txBox="1"/>
          <p:nvPr/>
        </p:nvSpPr>
        <p:spPr>
          <a:xfrm>
            <a:off x="2189442" y="2123824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0F6031-391C-4233-BD4A-261AC925893D}"/>
              </a:ext>
            </a:extLst>
          </p:cNvPr>
          <p:cNvSpPr txBox="1"/>
          <p:nvPr/>
        </p:nvSpPr>
        <p:spPr>
          <a:xfrm>
            <a:off x="6082883" y="212382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A03DD5-5E22-45CA-A2E0-1602E082392C}"/>
              </a:ext>
            </a:extLst>
          </p:cNvPr>
          <p:cNvSpPr txBox="1"/>
          <p:nvPr/>
        </p:nvSpPr>
        <p:spPr>
          <a:xfrm>
            <a:off x="2070173" y="5195316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0</a:t>
            </a:r>
            <a:r>
              <a:rPr kumimoji="1" lang="en-US" altLang="ja-JP" sz="3600" b="1" dirty="0"/>
              <a:t>nn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6EAB71-9B58-44AA-9828-4CA3536A0712}"/>
              </a:ext>
            </a:extLst>
          </p:cNvPr>
          <p:cNvSpPr txBox="1"/>
          <p:nvPr/>
        </p:nvSpPr>
        <p:spPr>
          <a:xfrm>
            <a:off x="6082882" y="5195316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807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48" y="3429000"/>
            <a:ext cx="4755310" cy="309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1602C0-16D1-4DD6-A16D-152BE0882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38" y="3681028"/>
            <a:ext cx="4182838" cy="2303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コンテンツ プレースホルダー 2"/>
              <p:cNvSpPr txBox="1">
                <a:spLocks/>
              </p:cNvSpPr>
              <p:nvPr/>
            </p:nvSpPr>
            <p:spPr>
              <a:xfrm>
                <a:off x="9635" y="1390464"/>
                <a:ext cx="4786300" cy="54452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b="1" dirty="0"/>
                  <a:t>Lightest S=-1 meson, </a:t>
                </a:r>
                <a:r>
                  <a:rPr lang="en-US" altLang="ja-JP" b="1" dirty="0">
                    <a:latin typeface="Symbol" panose="05050102010706020507" pitchFamily="18" charset="2"/>
                  </a:rPr>
                  <a:t>K</a:t>
                </a:r>
                <a:r>
                  <a:rPr lang="en-US" altLang="ja-JP" b="1" baseline="30000" dirty="0">
                    <a:latin typeface="Symbol" panose="05050102010706020507" pitchFamily="18" charset="2"/>
                  </a:rPr>
                  <a:t>-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effectLst/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interaction: 	</a:t>
                </a:r>
                <a:r>
                  <a:rPr lang="en-US" altLang="ja-JP" b="1" dirty="0"/>
                  <a:t>		</a:t>
                </a:r>
                <a:r>
                  <a:rPr lang="en-US" altLang="ja-JP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strongly attractive in I=0</a:t>
                </a:r>
              </a:p>
              <a:p>
                <a:r>
                  <a:rPr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b="1" dirty="0"/>
                  <a:t>(1405)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sz="1800" dirty="0"/>
              </a:p>
              <a:p>
                <a:pPr lvl="1"/>
                <a:r>
                  <a:rPr lang="en-US" altLang="ja-JP" dirty="0"/>
                  <a:t>considered as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effectLst/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quasi-bound state</a:t>
                </a:r>
              </a:p>
            </p:txBody>
          </p:sp>
        </mc:Choice>
        <mc:Fallback xmlns="">
          <p:sp>
            <p:nvSpPr>
              <p:cNvPr id="18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" y="1390464"/>
                <a:ext cx="4786300" cy="5445224"/>
              </a:xfrm>
              <a:prstGeom prst="rect">
                <a:avLst/>
              </a:prstGeom>
              <a:blipFill>
                <a:blip r:embed="rId5"/>
                <a:stretch>
                  <a:fillRect l="-2930" t="-1680" r="-1656" b="-28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5904148" y="6524681"/>
            <a:ext cx="2041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ja-JP" sz="1600" dirty="0"/>
              <a:t>PRL114(2015)132002.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10826" y="3284984"/>
            <a:ext cx="291765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K</a:t>
            </a:r>
            <a:r>
              <a:rPr kumimoji="1" lang="en-US" altLang="ja-JP" sz="2000" baseline="30000" dirty="0" err="1"/>
              <a:t>bar</a:t>
            </a:r>
            <a:r>
              <a:rPr kumimoji="1" lang="en-US" altLang="ja-JP" sz="2000" dirty="0" err="1"/>
              <a:t>N</a:t>
            </a:r>
            <a:r>
              <a:rPr kumimoji="1" lang="en-US" altLang="ja-JP" sz="2000" dirty="0"/>
              <a:t> molecule from LQCD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6217567" y="1672692"/>
            <a:ext cx="1311921" cy="1311921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468000" h="46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円/楕円 27"/>
              <p:cNvSpPr>
                <a:spLocks noChangeAspect="1"/>
              </p:cNvSpPr>
              <p:nvPr/>
            </p:nvSpPr>
            <p:spPr>
              <a:xfrm>
                <a:off x="6264188" y="2024844"/>
                <a:ext cx="648072" cy="64807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dirty="0" smtClean="0">
                          <a:latin typeface="Cambria Math"/>
                        </a:rPr>
                        <m:t>𝒑</m:t>
                      </m:r>
                    </m:oMath>
                  </m:oMathPara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28" name="円/楕円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188" y="2024844"/>
                <a:ext cx="648072" cy="648072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円/楕円 28"/>
              <p:cNvSpPr>
                <a:spLocks noChangeAspect="1"/>
              </p:cNvSpPr>
              <p:nvPr/>
            </p:nvSpPr>
            <p:spPr>
              <a:xfrm>
                <a:off x="6836249" y="2024844"/>
                <a:ext cx="648072" cy="648072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b="1" i="1" smtClean="0">
                              <a:latin typeface="Cambria Math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800" b="1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ja-JP" altLang="en-US" sz="2800" b="1" baseline="30000" dirty="0"/>
              </a:p>
            </p:txBody>
          </p:sp>
        </mc:Choice>
        <mc:Fallback xmlns="">
          <p:sp>
            <p:nvSpPr>
              <p:cNvPr id="29" name="円/楕円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249" y="2024844"/>
                <a:ext cx="648072" cy="648072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7452320" y="1990581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atin typeface="Symbol" panose="05050102010706020507" pitchFamily="18" charset="2"/>
              </a:rPr>
              <a:t>L(1405)</a:t>
            </a:r>
            <a:endParaRPr kumimoji="1" lang="ja-JP" altLang="en-US" sz="3600" b="1" baseline="30000" dirty="0"/>
          </a:p>
        </p:txBody>
      </p:sp>
      <p:sp>
        <p:nvSpPr>
          <p:cNvPr id="3" name="円/楕円 2"/>
          <p:cNvSpPr/>
          <p:nvPr/>
        </p:nvSpPr>
        <p:spPr>
          <a:xfrm>
            <a:off x="5292080" y="3284984"/>
            <a:ext cx="540060" cy="50405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148064" y="6129300"/>
            <a:ext cx="540060" cy="2520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010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Can Kaon be Bound in Nuclei?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2735EF-57F5-48C0-B93D-BCD9898B5679}"/>
              </a:ext>
            </a:extLst>
          </p:cNvPr>
          <p:cNvSpPr txBox="1"/>
          <p:nvPr/>
        </p:nvSpPr>
        <p:spPr>
          <a:xfrm>
            <a:off x="1583668" y="3466745"/>
            <a:ext cx="309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solidFill>
                  <a:srgbClr val="002060"/>
                </a:solidFill>
                <a:latin typeface="Symbol" panose="05050102010706020507" pitchFamily="18" charset="2"/>
              </a:rPr>
              <a:t>L</a:t>
            </a:r>
            <a:r>
              <a:rPr lang="en-US" altLang="ja-JP" i="1" dirty="0">
                <a:solidFill>
                  <a:srgbClr val="002060"/>
                </a:solidFill>
              </a:rPr>
              <a:t>(1405)  cannot be reproduced by the constituent quark model</a:t>
            </a:r>
            <a:endParaRPr kumimoji="1" lang="ja-JP" altLang="en-US" i="1" dirty="0">
              <a:solidFill>
                <a:srgbClr val="00206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81C8540-F049-4256-BAE2-0169D7A2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1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2"/>
    </mc:Choice>
    <mc:Fallback xmlns="">
      <p:transition spd="slow" advTm="7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28" grpId="0" animBg="1"/>
      <p:bldP spid="29" grpId="0" animBg="1"/>
      <p:bldP spid="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A3F0AAC-C10E-41E2-B0BB-6D50EC10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22" y="1518413"/>
            <a:ext cx="8483953" cy="1396992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Acceptances are quite different between the “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” and “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In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n), a forward going proton is out of the acceptance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8F78D2-304A-43A3-8550-9E81033AA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59"/>
          <a:stretch/>
        </p:blipFill>
        <p:spPr>
          <a:xfrm>
            <a:off x="937290" y="3204864"/>
            <a:ext cx="3311341" cy="35875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4EA1D5-08D4-4503-9A07-A81CADF419F2}"/>
              </a:ext>
            </a:extLst>
          </p:cNvPr>
          <p:cNvSpPr txBox="1"/>
          <p:nvPr/>
        </p:nvSpPr>
        <p:spPr>
          <a:xfrm>
            <a:off x="3308759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1F34BD-29C8-47EA-874B-F28AEDB2062A}"/>
              </a:ext>
            </a:extLst>
          </p:cNvPr>
          <p:cNvSpPr txBox="1"/>
          <p:nvPr/>
        </p:nvSpPr>
        <p:spPr>
          <a:xfrm rot="16200000">
            <a:off x="-573880" y="4653482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992F1B-FA9B-4014-AE69-95E8BC4DCF1F}"/>
              </a:ext>
            </a:extLst>
          </p:cNvPr>
          <p:cNvSpPr txBox="1"/>
          <p:nvPr/>
        </p:nvSpPr>
        <p:spPr>
          <a:xfrm rot="16200000">
            <a:off x="3753497" y="4653482"/>
            <a:ext cx="27428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,p) mom. transfer</a:t>
            </a:r>
            <a:endParaRPr kumimoji="1" lang="ja-JP" altLang="en-US" sz="24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97E6B1B-2693-4B4A-9333-488D56CF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5"/>
          <a:stretch/>
        </p:blipFill>
        <p:spPr>
          <a:xfrm>
            <a:off x="5459716" y="3204864"/>
            <a:ext cx="2916786" cy="358756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59FCD3-AC50-4FEB-80D9-65A4B6D6541F}"/>
              </a:ext>
            </a:extLst>
          </p:cNvPr>
          <p:cNvSpPr txBox="1"/>
          <p:nvPr/>
        </p:nvSpPr>
        <p:spPr>
          <a:xfrm>
            <a:off x="7271712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955EA81-F242-4F40-A100-5987946635D3}"/>
              </a:ext>
            </a:extLst>
          </p:cNvPr>
          <p:cNvSpPr/>
          <p:nvPr/>
        </p:nvSpPr>
        <p:spPr>
          <a:xfrm>
            <a:off x="6233502" y="5053197"/>
            <a:ext cx="742122" cy="894522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5FE18B-7BAD-410E-8644-74D41345EDF3}"/>
              </a:ext>
            </a:extLst>
          </p:cNvPr>
          <p:cNvSpPr txBox="1"/>
          <p:nvPr/>
        </p:nvSpPr>
        <p:spPr>
          <a:xfrm>
            <a:off x="6210865" y="5053197"/>
            <a:ext cx="787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K</a:t>
            </a:r>
            <a:r>
              <a:rPr lang="en-US" altLang="ja-JP" sz="2400" b="1" baseline="30000" dirty="0"/>
              <a:t>0</a:t>
            </a:r>
            <a:r>
              <a:rPr lang="en-US" altLang="ja-JP" sz="2400" b="1" dirty="0"/>
              <a:t>nn</a:t>
            </a:r>
          </a:p>
          <a:p>
            <a:pPr algn="ctr"/>
            <a:r>
              <a:rPr kumimoji="1" lang="en-US" altLang="ja-JP" sz="2400" b="1" dirty="0" err="1"/>
              <a:t>RoI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054AD2-F4BB-4180-AED4-EC6A0E738E55}"/>
              </a:ext>
            </a:extLst>
          </p:cNvPr>
          <p:cNvSpPr txBox="1"/>
          <p:nvPr/>
        </p:nvSpPr>
        <p:spPr>
          <a:xfrm>
            <a:off x="3861154" y="2759566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DATA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D7C519-0A43-41F1-B58D-D1906814E03C}"/>
              </a:ext>
            </a:extLst>
          </p:cNvPr>
          <p:cNvSpPr txBox="1"/>
          <p:nvPr/>
        </p:nvSpPr>
        <p:spPr>
          <a:xfrm>
            <a:off x="2970596" y="5669040"/>
            <a:ext cx="2046073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Forward-”</a:t>
            </a:r>
            <a:r>
              <a:rPr kumimoji="1" lang="en-US" altLang="ja-JP" sz="2000" b="1" dirty="0" err="1"/>
              <a:t>n</a:t>
            </a:r>
            <a:r>
              <a:rPr kumimoji="1" lang="en-US" altLang="ja-JP" sz="2000" b="1" baseline="-25000" dirty="0" err="1"/>
              <a:t>missing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808A3-4B57-4BD6-BC8C-2798F2924B73}"/>
              </a:ext>
            </a:extLst>
          </p:cNvPr>
          <p:cNvSpPr txBox="1"/>
          <p:nvPr/>
        </p:nvSpPr>
        <p:spPr>
          <a:xfrm>
            <a:off x="6836121" y="3728728"/>
            <a:ext cx="229139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Backward-”</a:t>
            </a:r>
            <a:r>
              <a:rPr kumimoji="1" lang="en-US" altLang="ja-JP" sz="2000" b="1" dirty="0" err="1"/>
              <a:t>p</a:t>
            </a:r>
            <a:r>
              <a:rPr kumimoji="1" lang="en-US" altLang="ja-JP" sz="2000" b="1" baseline="-25000" dirty="0" err="1"/>
              <a:t>detected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354A6F-9D33-4477-915A-45CEC5166A21}"/>
              </a:ext>
            </a:extLst>
          </p:cNvPr>
          <p:cNvSpPr txBox="1"/>
          <p:nvPr/>
        </p:nvSpPr>
        <p:spPr>
          <a:xfrm>
            <a:off x="4104224" y="3244975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479A64-B72E-4B97-903B-322F44F33158}"/>
              </a:ext>
            </a:extLst>
          </p:cNvPr>
          <p:cNvSpPr txBox="1"/>
          <p:nvPr/>
        </p:nvSpPr>
        <p:spPr>
          <a:xfrm>
            <a:off x="7058099" y="5525407"/>
            <a:ext cx="192539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K</a:t>
            </a:r>
            <a:r>
              <a:rPr lang="en-US" altLang="ja-JP" b="1" baseline="30000" dirty="0">
                <a:solidFill>
                  <a:srgbClr val="FF0000"/>
                </a:solidFill>
              </a:rPr>
              <a:t>0</a:t>
            </a:r>
            <a:r>
              <a:rPr lang="en-US" altLang="ja-JP" b="1" dirty="0">
                <a:solidFill>
                  <a:srgbClr val="FF0000"/>
                </a:solidFill>
              </a:rPr>
              <a:t>nn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can not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be identified</a:t>
            </a:r>
          </a:p>
        </p:txBody>
      </p:sp>
    </p:spTree>
    <p:extLst>
      <p:ext uri="{BB962C8B-B14F-4D97-AF65-F5344CB8AC3E}">
        <p14:creationId xmlns:p14="http://schemas.microsoft.com/office/powerpoint/2010/main" val="278333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AF2B2CDB-53F7-4D03-8E34-A8C848A5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37" y="1210605"/>
            <a:ext cx="7886700" cy="4351338"/>
          </a:xfrm>
        </p:spPr>
        <p:txBody>
          <a:bodyPr/>
          <a:lstStyle/>
          <a:p>
            <a:r>
              <a:rPr lang="en-US" altLang="ja-JP" dirty="0"/>
              <a:t>Both of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 can be reproduced by the “signal” and “QFs”</a:t>
            </a:r>
          </a:p>
          <a:p>
            <a:pPr lvl="1"/>
            <a:r>
              <a:rPr lang="en-US" altLang="ja-JP" dirty="0"/>
              <a:t>Eye fit results </a:t>
            </a:r>
            <a:r>
              <a:rPr lang="en-US" altLang="ja-JP" dirty="0">
                <a:sym typeface="Wingdings" panose="05000000000000000000" pitchFamily="2" charset="2"/>
              </a:rPr>
              <a:t> further analysis is on going</a:t>
            </a:r>
            <a:endParaRPr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1FEFC70-B9AD-48A1-A331-078659360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9" y="3406419"/>
            <a:ext cx="8473716" cy="323335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163E1C-D86B-4E46-A559-E3459A6909B4}"/>
              </a:ext>
            </a:extLst>
          </p:cNvPr>
          <p:cNvSpPr txBox="1"/>
          <p:nvPr/>
        </p:nvSpPr>
        <p:spPr>
          <a:xfrm>
            <a:off x="3388272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1448B2-FF41-436E-8931-0DC46EB6AA2D}"/>
              </a:ext>
            </a:extLst>
          </p:cNvPr>
          <p:cNvSpPr txBox="1"/>
          <p:nvPr/>
        </p:nvSpPr>
        <p:spPr>
          <a:xfrm>
            <a:off x="6854271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FEADCB5-FB1E-4D3A-8B94-489B7347EBD9}"/>
              </a:ext>
            </a:extLst>
          </p:cNvPr>
          <p:cNvSpPr txBox="1"/>
          <p:nvPr/>
        </p:nvSpPr>
        <p:spPr>
          <a:xfrm>
            <a:off x="1223275" y="3995168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BEB878-A229-4D79-963B-B72A9E89DD30}"/>
              </a:ext>
            </a:extLst>
          </p:cNvPr>
          <p:cNvSpPr txBox="1"/>
          <p:nvPr/>
        </p:nvSpPr>
        <p:spPr>
          <a:xfrm>
            <a:off x="169942" y="50010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0A2EC0-1263-4993-A00C-B4BEC5D4019D}"/>
              </a:ext>
            </a:extLst>
          </p:cNvPr>
          <p:cNvSpPr txBox="1"/>
          <p:nvPr/>
        </p:nvSpPr>
        <p:spPr>
          <a:xfrm>
            <a:off x="3056951" y="4010643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A748D7-573A-4908-A992-C8427BF0EE89}"/>
              </a:ext>
            </a:extLst>
          </p:cNvPr>
          <p:cNvSpPr txBox="1"/>
          <p:nvPr/>
        </p:nvSpPr>
        <p:spPr>
          <a:xfrm>
            <a:off x="7268285" y="42859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BE5009-D01C-4FA2-9DB2-883C092D73A0}"/>
              </a:ext>
            </a:extLst>
          </p:cNvPr>
          <p:cNvSpPr txBox="1"/>
          <p:nvPr/>
        </p:nvSpPr>
        <p:spPr>
          <a:xfrm>
            <a:off x="4415408" y="4657500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4DD658C-FA7C-478C-B45C-22B017D6A1D1}"/>
              </a:ext>
            </a:extLst>
          </p:cNvPr>
          <p:cNvSpPr txBox="1"/>
          <p:nvPr/>
        </p:nvSpPr>
        <p:spPr>
          <a:xfrm>
            <a:off x="5054900" y="4056977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44D3EC-378C-4EB9-91FF-422F3DC48CC6}"/>
              </a:ext>
            </a:extLst>
          </p:cNvPr>
          <p:cNvSpPr txBox="1"/>
          <p:nvPr/>
        </p:nvSpPr>
        <p:spPr>
          <a:xfrm>
            <a:off x="731456" y="2900287"/>
            <a:ext cx="736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further data with the new 4</a:t>
            </a:r>
            <a:r>
              <a:rPr lang="en-US" altLang="ja-JP" sz="2800" b="1" i="1" dirty="0">
                <a:highlight>
                  <a:srgbClr val="FFFF00"/>
                </a:highlight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spectrometer</a:t>
            </a:r>
            <a:endParaRPr kumimoji="1" lang="ja-JP" altLang="en-US" sz="2800" b="1" i="1" dirty="0">
              <a:highlight>
                <a:srgbClr val="FFFF00"/>
              </a:highlight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9713282-9B45-4D99-BF3D-5961F7DBF073}"/>
              </a:ext>
            </a:extLst>
          </p:cNvPr>
          <p:cNvSpPr txBox="1"/>
          <p:nvPr/>
        </p:nvSpPr>
        <p:spPr>
          <a:xfrm>
            <a:off x="3221123" y="3348018"/>
            <a:ext cx="2890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kumimoji="1" lang="ja-JP" altLang="en-US" sz="4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3B5FF3-91CD-471D-9817-E0BE27F5EC28}"/>
              </a:ext>
            </a:extLst>
          </p:cNvPr>
          <p:cNvSpPr txBox="1"/>
          <p:nvPr/>
        </p:nvSpPr>
        <p:spPr>
          <a:xfrm>
            <a:off x="0" y="6523979"/>
            <a:ext cx="341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(all mom. transfer region selected)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BD921A-029E-4007-84DE-01CD7EF59C66}"/>
              </a:ext>
            </a:extLst>
          </p:cNvPr>
          <p:cNvSpPr txBox="1"/>
          <p:nvPr/>
        </p:nvSpPr>
        <p:spPr>
          <a:xfrm>
            <a:off x="6066791" y="3676763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192ED4-16E9-42C3-94F6-4F89C4E702D4}"/>
              </a:ext>
            </a:extLst>
          </p:cNvPr>
          <p:cNvSpPr txBox="1"/>
          <p:nvPr/>
        </p:nvSpPr>
        <p:spPr>
          <a:xfrm>
            <a:off x="405587" y="3429080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83756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A4B3E0F-0FBE-49B1-AE9C-1846101D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87" y="2248736"/>
            <a:ext cx="8663024" cy="257201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 coupling through </a:t>
            </a:r>
            <a:r>
              <a:rPr lang="en-US" altLang="ja-JP" dirty="0" err="1"/>
              <a:t>K</a:t>
            </a:r>
            <a:r>
              <a:rPr lang="en-US" altLang="ja-JP" baseline="30000" dirty="0" err="1"/>
              <a:t>bar</a:t>
            </a:r>
            <a:r>
              <a:rPr lang="en-US" altLang="ja-JP" dirty="0"/>
              <a:t>-N channel (P-wave) would be weak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err="1"/>
              <a:t>A.Cieply</a:t>
            </a:r>
            <a:r>
              <a:rPr lang="en-US" altLang="ja-JP" dirty="0"/>
              <a:t> et al., PRC84(2011)045206, etc.</a:t>
            </a:r>
          </a:p>
          <a:p>
            <a:r>
              <a:rPr lang="en-US" altLang="ja-JP" dirty="0"/>
              <a:t>Naively, </a:t>
            </a:r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system with 1</a:t>
            </a:r>
            <a:r>
              <a:rPr lang="en-US" altLang="ja-JP" baseline="30000" dirty="0"/>
              <a:t>+</a:t>
            </a:r>
            <a:r>
              <a:rPr lang="en-US" altLang="ja-JP" dirty="0"/>
              <a:t>/2</a:t>
            </a:r>
            <a:r>
              <a:rPr lang="en-US" altLang="ja-JP" baseline="30000" dirty="0"/>
              <a:t>+</a:t>
            </a:r>
            <a:r>
              <a:rPr lang="en-US" altLang="ja-JP" dirty="0"/>
              <a:t> state (S-wave) could not be bound, because corresponding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N system (non-strangeness sector) is considered to </a:t>
            </a:r>
            <a:r>
              <a:rPr lang="en-US" altLang="ja-JP"/>
              <a:t>be no-bound </a:t>
            </a:r>
            <a:r>
              <a:rPr lang="en-US" altLang="ja-JP" dirty="0"/>
              <a:t>or quite-weakly bound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R. D. </a:t>
            </a:r>
            <a:r>
              <a:rPr lang="en-US" altLang="ja-JP" dirty="0" err="1"/>
              <a:t>Mota</a:t>
            </a:r>
            <a:r>
              <a:rPr lang="en-US" altLang="ja-JP" dirty="0"/>
              <a:t> et al., PRC59(1999)46, etc.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76ADC8-7281-4DA2-87B9-ADE81E495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71"/>
          <a:stretch/>
        </p:blipFill>
        <p:spPr>
          <a:xfrm>
            <a:off x="672666" y="1490916"/>
            <a:ext cx="1717727" cy="5888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C5305C-6ECC-476F-81AD-EB2C8990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51" y="1423687"/>
            <a:ext cx="4207083" cy="81283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9614B5-A488-4808-8825-ABD5CC10F865}"/>
              </a:ext>
            </a:extLst>
          </p:cNvPr>
          <p:cNvSpPr txBox="1"/>
          <p:nvPr/>
        </p:nvSpPr>
        <p:spPr>
          <a:xfrm>
            <a:off x="1393267" y="4663967"/>
            <a:ext cx="632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J</a:t>
            </a:r>
            <a:r>
              <a:rPr lang="en-US" altLang="ja-JP" sz="2800" b="1" i="1" baseline="30000" dirty="0">
                <a:highlight>
                  <a:srgbClr val="FFFF00"/>
                </a:highlight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determination with a polarimeter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5BC6392-0AE5-49C6-99F1-B78E07A4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8"/>
          <a:stretch/>
        </p:blipFill>
        <p:spPr>
          <a:xfrm>
            <a:off x="2339009" y="1440310"/>
            <a:ext cx="1671427" cy="690035"/>
          </a:xfrm>
          <a:prstGeom prst="rect">
            <a:avLst/>
          </a:prstGeom>
        </p:spPr>
      </p:pic>
      <p:sp>
        <p:nvSpPr>
          <p:cNvPr id="10" name="コンテンツ プレースホルダー 4">
            <a:extLst>
              <a:ext uri="{FF2B5EF4-FFF2-40B4-BE49-F238E27FC236}">
                <a16:creationId xmlns:a16="http://schemas.microsoft.com/office/drawing/2014/main" id="{B51CA711-3F39-4A6C-8163-81FB45A44DDD}"/>
              </a:ext>
            </a:extLst>
          </p:cNvPr>
          <p:cNvSpPr txBox="1">
            <a:spLocks/>
          </p:cNvSpPr>
          <p:nvPr/>
        </p:nvSpPr>
        <p:spPr>
          <a:xfrm>
            <a:off x="508054" y="5333999"/>
            <a:ext cx="8127891" cy="156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(I=1/2,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=0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) is calculated with a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NN-</a:t>
            </a:r>
            <a:r>
              <a:rPr lang="en-US" altLang="ja-JP" sz="2400" dirty="0" err="1">
                <a:latin typeface="Symbol" panose="05050102010706020507" pitchFamily="18" charset="2"/>
              </a:rPr>
              <a:t>pS</a:t>
            </a:r>
            <a:r>
              <a:rPr lang="en-US" altLang="ja-JP" sz="2400" dirty="0" err="1"/>
              <a:t>N-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coupled channel system, where the 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coupling is expected to be small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with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=1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 (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/>
              <a:t>-d like configuration) is expected to not be bound, or have small B.E.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 err="1"/>
              <a:t>S.Ohnishi</a:t>
            </a:r>
            <a:r>
              <a:rPr lang="en-US" altLang="ja-JP" sz="2000" dirty="0"/>
              <a:t> et al., PRC95(2017)065202, etc.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D7EFD66-AC8A-40D0-B54E-EA9AE53EF1D6}"/>
              </a:ext>
            </a:extLst>
          </p:cNvPr>
          <p:cNvSpPr/>
          <p:nvPr/>
        </p:nvSpPr>
        <p:spPr>
          <a:xfrm>
            <a:off x="450574" y="5267739"/>
            <a:ext cx="8209722" cy="1587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540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241F1B05-E7AE-4623-BB25-779CB573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92" y="1378572"/>
            <a:ext cx="8716616" cy="4959418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One theoretical possibility is a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Calculated</a:t>
            </a:r>
            <a:r>
              <a:rPr lang="ja-JP" altLang="en-US" dirty="0"/>
              <a:t> 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</a:t>
            </a:r>
            <a:r>
              <a:rPr lang="en-US" altLang="ja-JP" dirty="0"/>
              <a:t> resonance with </a:t>
            </a:r>
            <a:r>
              <a:rPr lang="en-US" altLang="ja-JP" b="1" dirty="0">
                <a:latin typeface="Symbol" panose="05050102010706020507" pitchFamily="18" charset="2"/>
              </a:rPr>
              <a:t>S</a:t>
            </a:r>
            <a:r>
              <a:rPr lang="en-US" altLang="ja-JP" b="1" dirty="0"/>
              <a:t>*N-</a:t>
            </a:r>
            <a:r>
              <a:rPr lang="en-US" altLang="ja-JP" b="1" dirty="0">
                <a:latin typeface="Symbol" panose="05050102010706020507" pitchFamily="18" charset="2"/>
              </a:rPr>
              <a:t>DS</a:t>
            </a:r>
            <a:r>
              <a:rPr lang="en-US" altLang="ja-JP" b="1" dirty="0"/>
              <a:t> </a:t>
            </a:r>
            <a:r>
              <a:rPr lang="en-US" altLang="ja-JP" dirty="0"/>
              <a:t>configuration is:</a:t>
            </a:r>
          </a:p>
          <a:p>
            <a:pPr lvl="1"/>
            <a:r>
              <a:rPr lang="en-US" altLang="ja-JP" dirty="0"/>
              <a:t>I=1/2,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-10-i52 MeV</a:t>
            </a:r>
          </a:p>
          <a:p>
            <a:pPr lvl="1"/>
            <a:r>
              <a:rPr lang="en-US" altLang="ja-JP" dirty="0"/>
              <a:t>I=3/2,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-120-i2.6 MeV</a:t>
            </a:r>
          </a:p>
          <a:p>
            <a:pPr lvl="1"/>
            <a:endParaRPr lang="en-US" altLang="ja-JP" sz="1200" dirty="0"/>
          </a:p>
          <a:p>
            <a:r>
              <a:rPr lang="en-US" altLang="ja-JP" dirty="0"/>
              <a:t>The obtained K</a:t>
            </a:r>
            <a:r>
              <a:rPr lang="en-US" altLang="ja-JP" baseline="30000" dirty="0"/>
              <a:t>-</a:t>
            </a:r>
            <a:r>
              <a:rPr lang="en-US" altLang="ja-JP" dirty="0"/>
              <a:t>pp parameter at E15 is </a:t>
            </a:r>
            <a:r>
              <a:rPr lang="en-US" altLang="ja-JP" b="1" dirty="0"/>
              <a:t>E=-40-i50 MeV</a:t>
            </a:r>
          </a:p>
          <a:p>
            <a:r>
              <a:rPr lang="en-US" altLang="ja-JP" dirty="0"/>
              <a:t>Therefore, the “observed K-pp structure” would be different from the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94200BF-6308-48FB-91BB-28386E5C8F07}"/>
              </a:ext>
            </a:extLst>
          </p:cNvPr>
          <p:cNvGrpSpPr/>
          <p:nvPr/>
        </p:nvGrpSpPr>
        <p:grpSpPr>
          <a:xfrm>
            <a:off x="2119193" y="1844824"/>
            <a:ext cx="4905613" cy="1406073"/>
            <a:chOff x="2045152" y="2340092"/>
            <a:chExt cx="4905613" cy="140607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1BCFF2B-D40B-411E-B4AE-F99C1348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8864" y="2350471"/>
              <a:ext cx="4100961" cy="53500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013D44D-2CD1-49F5-B728-EBD50DD4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152" y="2862318"/>
              <a:ext cx="4905613" cy="883847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E5A30E2-E512-4372-85C3-C79F93B3EFC3}"/>
                </a:ext>
              </a:extLst>
            </p:cNvPr>
            <p:cNvSpPr/>
            <p:nvPr/>
          </p:nvSpPr>
          <p:spPr>
            <a:xfrm>
              <a:off x="2045152" y="2340092"/>
              <a:ext cx="4819474" cy="1406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3E69C3-064D-42D6-9D65-DD365B4F5E4E}"/>
              </a:ext>
            </a:extLst>
          </p:cNvPr>
          <p:cNvSpPr txBox="1"/>
          <p:nvPr/>
        </p:nvSpPr>
        <p:spPr>
          <a:xfrm>
            <a:off x="5076056" y="3969060"/>
            <a:ext cx="28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with respect to M(</a:t>
            </a:r>
            <a:r>
              <a:rPr lang="en-US" altLang="ja-JP" sz="2000" dirty="0" err="1"/>
              <a:t>K</a:t>
            </a:r>
            <a:r>
              <a:rPr lang="en-US" altLang="ja-JP" sz="2000" baseline="30000" dirty="0" err="1"/>
              <a:t>bar</a:t>
            </a:r>
            <a:r>
              <a:rPr lang="en-US" altLang="ja-JP" sz="2000" dirty="0" err="1"/>
              <a:t>NN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27624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76CA3-3ADB-4DED-B94E-39BF1E9D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520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FC518E0-1E58-4529-95ED-366968AAA251}"/>
              </a:ext>
            </a:extLst>
          </p:cNvPr>
          <p:cNvGrpSpPr/>
          <p:nvPr/>
        </p:nvGrpSpPr>
        <p:grpSpPr>
          <a:xfrm>
            <a:off x="4126463" y="5226020"/>
            <a:ext cx="5017537" cy="1651298"/>
            <a:chOff x="5730721" y="4846094"/>
            <a:chExt cx="3409517" cy="112209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7709DBF-A548-44F6-8C61-4D32C234F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546"/>
            <a:stretch/>
          </p:blipFill>
          <p:spPr>
            <a:xfrm>
              <a:off x="5730891" y="4846094"/>
              <a:ext cx="3409347" cy="82009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4B96125B-0A01-4315-BAFA-512FFC65C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007"/>
            <a:stretch/>
          </p:blipFill>
          <p:spPr>
            <a:xfrm>
              <a:off x="5730721" y="5655491"/>
              <a:ext cx="3409347" cy="312693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15F4BC07-B6D3-4401-8214-462B2A94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1" y="3044521"/>
            <a:ext cx="3123348" cy="22464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006630C-3D93-4FF0-A85B-34BFD4898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17"/>
          <a:stretch/>
        </p:blipFill>
        <p:spPr>
          <a:xfrm>
            <a:off x="7048129" y="866141"/>
            <a:ext cx="2095871" cy="19718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2E0529-DA66-422F-87D2-7911867B7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9" b="10689"/>
          <a:stretch/>
        </p:blipFill>
        <p:spPr>
          <a:xfrm>
            <a:off x="4882381" y="895576"/>
            <a:ext cx="2276122" cy="19718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87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 err="1"/>
              <a:t>ppn</a:t>
            </a:r>
            <a:r>
              <a:rPr kumimoji="1" lang="en-US" altLang="ja-JP" b="1" dirty="0"/>
              <a:t>” </a:t>
            </a:r>
            <a:r>
              <a:rPr lang="en-US" altLang="ja-JP" b="1" dirty="0"/>
              <a:t>Candidates so far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290"/>
            <a:ext cx="4261619" cy="552821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A few candidates have been reported in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inclusive</a:t>
            </a:r>
            <a:r>
              <a:rPr lang="en-US" altLang="ja-JP" dirty="0"/>
              <a:t> measurements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E471/E549@KEK</a:t>
            </a:r>
          </a:p>
          <a:p>
            <a:pPr lvl="1"/>
            <a:r>
              <a:rPr lang="en-US" altLang="ja-JP" baseline="30000" dirty="0"/>
              <a:t>4</a:t>
            </a:r>
            <a:r>
              <a:rPr lang="en-US" altLang="ja-JP" dirty="0"/>
              <a:t>He(stopped-K</a:t>
            </a:r>
            <a:r>
              <a:rPr lang="en-US" altLang="ja-JP" baseline="30000" dirty="0"/>
              <a:t>-</a:t>
            </a:r>
            <a:r>
              <a:rPr lang="en-US" altLang="ja-JP" dirty="0"/>
              <a:t>,p/n)X</a:t>
            </a:r>
          </a:p>
          <a:p>
            <a:pPr>
              <a:buFont typeface="Wingdings" panose="05000000000000000000" pitchFamily="2" charset="2"/>
              <a:buChar char="u"/>
            </a:pPr>
            <a:r>
              <a:rPr kumimoji="1" lang="en-US" altLang="ja-JP" b="1" dirty="0"/>
              <a:t>FINUDA@DA</a:t>
            </a:r>
            <a:r>
              <a:rPr kumimoji="1" lang="en-US" altLang="ja-JP" b="1" dirty="0">
                <a:latin typeface="Symbol" panose="05050102010706020507" pitchFamily="18" charset="2"/>
              </a:rPr>
              <a:t>F</a:t>
            </a:r>
            <a:r>
              <a:rPr kumimoji="1" lang="en-US" altLang="ja-JP" b="1" dirty="0"/>
              <a:t>NE</a:t>
            </a:r>
          </a:p>
          <a:p>
            <a:pPr lvl="1"/>
            <a:r>
              <a:rPr kumimoji="1" lang="en-US" altLang="ja-JP" dirty="0"/>
              <a:t>Li/C(</a:t>
            </a:r>
            <a:r>
              <a:rPr lang="en-US" altLang="ja-JP" dirty="0"/>
              <a:t>stopped-K</a:t>
            </a:r>
            <a:r>
              <a:rPr lang="en-US" altLang="ja-JP" baseline="30000" dirty="0"/>
              <a:t>-</a:t>
            </a:r>
            <a:r>
              <a:rPr lang="en-US" altLang="ja-JP" dirty="0"/>
              <a:t>,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d</a:t>
            </a:r>
            <a:r>
              <a:rPr lang="en-US" altLang="ja-JP" dirty="0"/>
              <a:t>)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FOPI@GSI</a:t>
            </a:r>
          </a:p>
          <a:p>
            <a:pPr lvl="1"/>
            <a:r>
              <a:rPr kumimoji="1" lang="en-US" altLang="ja-JP" dirty="0" err="1">
                <a:latin typeface="Symbol" panose="05050102010706020507" pitchFamily="18" charset="2"/>
              </a:rPr>
              <a:t>L</a:t>
            </a:r>
            <a:r>
              <a:rPr kumimoji="1" lang="en-US" altLang="ja-JP" dirty="0" err="1"/>
              <a:t>d</a:t>
            </a:r>
            <a:r>
              <a:rPr kumimoji="1" lang="en-US" altLang="ja-JP" dirty="0"/>
              <a:t> in </a:t>
            </a:r>
            <a:r>
              <a:rPr kumimoji="1" lang="en-US" altLang="ja-JP" dirty="0" err="1"/>
              <a:t>Ni+Ni</a:t>
            </a:r>
            <a:endParaRPr kumimoji="1" lang="en-US" altLang="ja-JP" dirty="0">
              <a:sym typeface="Wingdings" panose="05000000000000000000" pitchFamily="2" charset="2"/>
            </a:endParaRPr>
          </a:p>
          <a:p>
            <a:pPr lvl="1"/>
            <a:endParaRPr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Exclusive measurement using a simple reaction (in-flight &amp; light nuclei) is crucial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416A96-87B2-4E73-82B8-5049B7F9F446}"/>
              </a:ext>
            </a:extLst>
          </p:cNvPr>
          <p:cNvSpPr txBox="1"/>
          <p:nvPr/>
        </p:nvSpPr>
        <p:spPr>
          <a:xfrm>
            <a:off x="2962138" y="2208737"/>
            <a:ext cx="214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NULL results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AE4189-ADC8-4859-A99F-263E52C464A9}"/>
              </a:ext>
            </a:extLst>
          </p:cNvPr>
          <p:cNvSpPr txBox="1"/>
          <p:nvPr/>
        </p:nvSpPr>
        <p:spPr>
          <a:xfrm>
            <a:off x="2995776" y="3083054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1DFC3-BB69-4502-97DB-08B3714D9EFF}"/>
              </a:ext>
            </a:extLst>
          </p:cNvPr>
          <p:cNvSpPr txBox="1"/>
          <p:nvPr/>
        </p:nvSpPr>
        <p:spPr>
          <a:xfrm>
            <a:off x="2992159" y="3873935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5745042" y="979755"/>
            <a:ext cx="290970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FF0000"/>
                </a:solidFill>
              </a:rPr>
              <a:t>4</a:t>
            </a:r>
            <a:r>
              <a:rPr lang="en-US" altLang="ja-JP" sz="2400" b="1" dirty="0">
                <a:solidFill>
                  <a:srgbClr val="FF000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b="1" dirty="0">
                <a:solidFill>
                  <a:srgbClr val="FF0000"/>
                </a:solidFill>
              </a:rPr>
              <a:t>,p/n)X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5657061" y="1466282"/>
            <a:ext cx="3121367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88737" y="2873035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7408195" y="4421409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5411931" y="5258909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4893880" y="5657926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kumimoji="1" lang="ja-JP" altLang="en-US" sz="1600" i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AC4A27F-0C78-47EE-BD91-1BBDBD2F6717}"/>
              </a:ext>
            </a:extLst>
          </p:cNvPr>
          <p:cNvCxnSpPr/>
          <p:nvPr/>
        </p:nvCxnSpPr>
        <p:spPr>
          <a:xfrm flipV="1">
            <a:off x="7022373" y="449014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F7E79F-F4DE-4BD8-A595-AD19C2625D99}"/>
              </a:ext>
            </a:extLst>
          </p:cNvPr>
          <p:cNvCxnSpPr/>
          <p:nvPr/>
        </p:nvCxnSpPr>
        <p:spPr>
          <a:xfrm flipV="1">
            <a:off x="7440758" y="602058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2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6A41591-21BD-4AE5-BE8A-4B03F184B254}"/>
              </a:ext>
            </a:extLst>
          </p:cNvPr>
          <p:cNvGrpSpPr/>
          <p:nvPr/>
        </p:nvGrpSpPr>
        <p:grpSpPr>
          <a:xfrm>
            <a:off x="193180" y="1069251"/>
            <a:ext cx="8752249" cy="4719498"/>
            <a:chOff x="115910" y="1037358"/>
            <a:chExt cx="8752249" cy="471949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68A3ED-A9E8-4352-9008-2A518E686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907"/>
            <a:stretch/>
          </p:blipFill>
          <p:spPr>
            <a:xfrm>
              <a:off x="275841" y="1037358"/>
              <a:ext cx="8592318" cy="402621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D40EC88-861A-4569-8C41-804E505FC06A}"/>
                </a:ext>
              </a:extLst>
            </p:cNvPr>
            <p:cNvSpPr/>
            <p:nvPr/>
          </p:nvSpPr>
          <p:spPr>
            <a:xfrm>
              <a:off x="115910" y="5125792"/>
              <a:ext cx="1803042" cy="63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0" y="0"/>
            <a:ext cx="875763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A New Cylindrical Detector System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806" y="5115450"/>
            <a:ext cx="5346838" cy="1282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angle: ~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x1.5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(~90%)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Neutron detection capability: ~x10 				   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 ~1.5x15%)</a:t>
            </a:r>
            <a:endParaRPr kumimoji="1" lang="ja-JP" altLang="en-US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DA36A5F-035C-470E-B90F-7285E4A44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3" y="1145716"/>
            <a:ext cx="5927080" cy="3871074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2EDEA91-2B6F-447E-87EF-D7F0E3FE6BD7}"/>
              </a:ext>
            </a:extLst>
          </p:cNvPr>
          <p:cNvSpPr txBox="1">
            <a:spLocks/>
          </p:cNvSpPr>
          <p:nvPr/>
        </p:nvSpPr>
        <p:spPr>
          <a:xfrm>
            <a:off x="189730" y="4601614"/>
            <a:ext cx="3948431" cy="2310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100" b="1" dirty="0"/>
              <a:t>SC Solenoid Magnet</a:t>
            </a:r>
          </a:p>
          <a:p>
            <a:r>
              <a:rPr lang="en-US" altLang="ja-JP" sz="5100" b="1" dirty="0"/>
              <a:t>Cylindrical Drift Chamber</a:t>
            </a:r>
          </a:p>
          <a:p>
            <a:r>
              <a:rPr lang="en-US" altLang="ja-JP" sz="5100" b="1" dirty="0"/>
              <a:t>Neutron Counter</a:t>
            </a:r>
          </a:p>
          <a:p>
            <a:r>
              <a:rPr lang="en-US" altLang="ja-JP" sz="4200" dirty="0"/>
              <a:t>FWD/BWD Drift Chambers</a:t>
            </a:r>
          </a:p>
          <a:p>
            <a:r>
              <a:rPr lang="en-US" altLang="ja-JP" sz="4200" dirty="0"/>
              <a:t>Vertex Fiber Tracker</a:t>
            </a:r>
          </a:p>
          <a:p>
            <a:r>
              <a:rPr lang="en-US" altLang="ja-JP" sz="3800" dirty="0"/>
              <a:t>Electromagnetic Calorimeter (constructed in 2</a:t>
            </a:r>
            <a:r>
              <a:rPr lang="en-US" altLang="ja-JP" sz="3800" baseline="30000" dirty="0"/>
              <a:t>nd</a:t>
            </a:r>
            <a:r>
              <a:rPr lang="en-US" altLang="ja-JP" sz="3800" dirty="0"/>
              <a:t>-stage)</a:t>
            </a:r>
          </a:p>
          <a:p>
            <a:endParaRPr lang="ja-JP" altLang="en-US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469F263-F472-4D4B-BBFC-67820E3C07D9}"/>
              </a:ext>
            </a:extLst>
          </p:cNvPr>
          <p:cNvSpPr/>
          <p:nvPr/>
        </p:nvSpPr>
        <p:spPr>
          <a:xfrm>
            <a:off x="2491409" y="2617304"/>
            <a:ext cx="1212573" cy="1179444"/>
          </a:xfrm>
          <a:prstGeom prst="rightArrow">
            <a:avLst>
              <a:gd name="adj1" fmla="val 50000"/>
              <a:gd name="adj2" fmla="val 68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23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Improvement of Kaon Intensity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26524"/>
            <a:ext cx="9143999" cy="1231476"/>
          </a:xfrm>
        </p:spPr>
        <p:txBody>
          <a:bodyPr>
            <a:normAutofit fontScale="92500"/>
          </a:bodyPr>
          <a:lstStyle/>
          <a:p>
            <a:r>
              <a:rPr lang="en-US" altLang="ja-JP" sz="3600" b="1" dirty="0"/>
              <a:t>We propose a new configuration of the beamline</a:t>
            </a:r>
          </a:p>
          <a:p>
            <a:pPr lvl="1"/>
            <a:r>
              <a:rPr lang="en-US" altLang="ja-JP" sz="2800" dirty="0"/>
              <a:t>K- yield is expected to increase </a:t>
            </a:r>
            <a:r>
              <a:rPr lang="en-US" altLang="ja-JP" sz="3000" dirty="0"/>
              <a:t>by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1.4 times @ 1.0 GeV/c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2BA304-CBB8-4E0F-86DD-A3CBB62D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5" y="1539985"/>
            <a:ext cx="4328305" cy="35208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D89DBB-ACC6-453A-9867-D9E2E778A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8874" r="14958" b="8544"/>
          <a:stretch/>
        </p:blipFill>
        <p:spPr>
          <a:xfrm rot="16200000">
            <a:off x="623542" y="1373178"/>
            <a:ext cx="2313429" cy="325142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3A8651A9-E297-4BBB-A937-2F17260EA5E5}"/>
              </a:ext>
            </a:extLst>
          </p:cNvPr>
          <p:cNvSpPr/>
          <p:nvPr/>
        </p:nvSpPr>
        <p:spPr>
          <a:xfrm>
            <a:off x="3721994" y="2358164"/>
            <a:ext cx="701899" cy="1281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75AC28-E59E-4C04-B60C-316152A55544}"/>
              </a:ext>
            </a:extLst>
          </p:cNvPr>
          <p:cNvSpPr txBox="1"/>
          <p:nvPr/>
        </p:nvSpPr>
        <p:spPr>
          <a:xfrm>
            <a:off x="2447232" y="3663571"/>
            <a:ext cx="3251422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Shorten the beamline (~3.7m) by removing the final D magnet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9614F-3081-4EC1-9857-046E36DB8C31}"/>
              </a:ext>
            </a:extLst>
          </p:cNvPr>
          <p:cNvSpPr txBox="1"/>
          <p:nvPr/>
        </p:nvSpPr>
        <p:spPr>
          <a:xfrm>
            <a:off x="2044858" y="1294994"/>
            <a:ext cx="272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K1.8BR beamline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321FEC-C9CA-494B-837B-C4FF1312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315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4522B83-37A4-4C48-B5B9-1861238D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640" y="2449290"/>
            <a:ext cx="3641050" cy="412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ja-JP" dirty="0"/>
                  <a:t>We assume the K</a:t>
                </a:r>
                <a:r>
                  <a:rPr lang="en-US" altLang="ja-JP" baseline="30000" dirty="0"/>
                  <a:t>-</a:t>
                </a:r>
                <a:r>
                  <a:rPr lang="en-US" altLang="ja-JP" dirty="0" err="1"/>
                  <a:t>ppn</a:t>
                </a:r>
                <a:r>
                  <a:rPr lang="en-US" altLang="ja-JP" dirty="0"/>
                  <a:t> cross section of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~ 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lvl="1"/>
                <a:endParaRPr lang="en-US" altLang="ja-JP" sz="1200" dirty="0"/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dirty="0"/>
                  <a:t> The same CS of “K-pp”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dirty="0" err="1"/>
                  <a:t>p</a:t>
                </a:r>
                <a:r>
                  <a:rPr lang="en-US" altLang="ja-JP" dirty="0"/>
                  <a:t> in E15</a:t>
                </a:r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i="1" dirty="0"/>
                  <a:t> As for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d</a:t>
                </a:r>
                <a:r>
                  <a:rPr lang="en-US" altLang="ja-JP" i="1" dirty="0"/>
                  <a:t> decay, we refer to the absorption of stopped K</a:t>
                </a:r>
                <a:r>
                  <a:rPr lang="en-US" altLang="ja-JP" i="1" baseline="30000" dirty="0"/>
                  <a:t>−</a:t>
                </a:r>
                <a:r>
                  <a:rPr lang="en-US" altLang="ja-JP" i="1" dirty="0"/>
                  <a:t> on </a:t>
                </a:r>
                <a:r>
                  <a:rPr lang="en-US" altLang="ja-JP" i="1" baseline="30000" dirty="0"/>
                  <a:t>4</a:t>
                </a:r>
                <a:r>
                  <a:rPr lang="en-US" altLang="ja-JP" i="1" dirty="0"/>
                  <a:t>He</a:t>
                </a:r>
              </a:p>
              <a:p>
                <a:pPr marL="457200" lvl="1" indent="0">
                  <a:buNone/>
                </a:pPr>
                <a:r>
                  <a:rPr lang="en-US" altLang="ja-JP" sz="2200" i="1" dirty="0">
                    <a:sym typeface="Wingdings" panose="05000000000000000000" pitchFamily="2" charset="2"/>
                  </a:rPr>
                  <a:t>     </a:t>
                </a:r>
                <a:r>
                  <a:rPr lang="en-US" altLang="ja-JP" sz="2200" i="1" dirty="0"/>
                  <a:t>decay fraction to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/>
                  <a:t>pd :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 err="1"/>
                  <a:t>ppn</a:t>
                </a:r>
                <a:r>
                  <a:rPr lang="en-US" altLang="ja-JP" sz="2200" i="1" dirty="0"/>
                  <a:t> ~ 1 : 1</a:t>
                </a: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  <a:blipFill>
                <a:blip r:embed="rId4"/>
                <a:stretch>
                  <a:fillRect l="-2211" t="-44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6DC1F3-1152-460F-991F-BB9ED4862008}"/>
              </a:ext>
            </a:extLst>
          </p:cNvPr>
          <p:cNvSpPr txBox="1"/>
          <p:nvPr/>
        </p:nvSpPr>
        <p:spPr>
          <a:xfrm>
            <a:off x="6569288" y="6547384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PRD1(1970)1267</a:t>
            </a:r>
            <a:endParaRPr kumimoji="1" lang="ja-JP" altLang="en-US" sz="1600" i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299051-1833-4E68-A71D-43A4C20A20EA}"/>
              </a:ext>
            </a:extLst>
          </p:cNvPr>
          <p:cNvSpPr/>
          <p:nvPr/>
        </p:nvSpPr>
        <p:spPr>
          <a:xfrm>
            <a:off x="6310648" y="4655696"/>
            <a:ext cx="2414789" cy="2446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0116F-6622-4AE6-96CF-523DA0B3F94A}"/>
              </a:ext>
            </a:extLst>
          </p:cNvPr>
          <p:cNvSpPr/>
          <p:nvPr/>
        </p:nvSpPr>
        <p:spPr>
          <a:xfrm>
            <a:off x="5617776" y="2255810"/>
            <a:ext cx="355571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000" b="1" i="1" dirty="0"/>
              <a:t>absorption of stopped K</a:t>
            </a:r>
            <a:r>
              <a:rPr lang="en-US" altLang="ja-JP" sz="2000" b="1" i="1" baseline="30000" dirty="0"/>
              <a:t>−</a:t>
            </a:r>
            <a:r>
              <a:rPr lang="en-US" altLang="ja-JP" sz="2000" b="1" i="1" dirty="0"/>
              <a:t> on </a:t>
            </a:r>
            <a:r>
              <a:rPr lang="en-US" altLang="ja-JP" sz="2000" b="1" i="1" baseline="30000" dirty="0"/>
              <a:t>4</a:t>
            </a:r>
            <a:r>
              <a:rPr lang="en-US" altLang="ja-JP" sz="2000" b="1" i="1" dirty="0"/>
              <a:t>He</a:t>
            </a:r>
            <a:endParaRPr lang="ja-JP" altLang="en-US" sz="2000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7FE6DA6-1262-491A-9299-8A8A9F8D8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042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E00FD82-6408-4F02-8548-47540F2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4059"/>
            <a:ext cx="5590903" cy="2289197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/>
              <a:t>N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</a:t>
            </a:r>
            <a:r>
              <a:rPr lang="en-US" altLang="ja-JP" b="1" dirty="0"/>
              <a:t>100 G</a:t>
            </a:r>
            <a:r>
              <a:rPr lang="en-US" altLang="ja-JP" dirty="0"/>
              <a:t> K- on target</a:t>
            </a:r>
          </a:p>
          <a:p>
            <a:pPr lvl="1"/>
            <a:r>
              <a:rPr lang="en-US" altLang="ja-JP" dirty="0"/>
              <a:t>under the MR beam power of </a:t>
            </a:r>
            <a:r>
              <a:rPr lang="en-US" altLang="ja-JP" b="1" dirty="0"/>
              <a:t>90 kW </a:t>
            </a:r>
            <a:r>
              <a:rPr lang="en-US" altLang="ja-JP" dirty="0"/>
              <a:t>with </a:t>
            </a:r>
            <a:r>
              <a:rPr lang="en-US" altLang="ja-JP" b="1" dirty="0"/>
              <a:t>5.2 s</a:t>
            </a:r>
            <a:r>
              <a:rPr lang="en-US" altLang="ja-JP" dirty="0"/>
              <a:t> repetition cycle.</a:t>
            </a:r>
          </a:p>
          <a:p>
            <a:pPr lvl="2"/>
            <a:r>
              <a:rPr lang="en-US" altLang="ja-JP" dirty="0"/>
              <a:t>3.2 x 10</a:t>
            </a:r>
            <a:r>
              <a:rPr lang="en-US" altLang="ja-JP" baseline="30000" dirty="0"/>
              <a:t>5</a:t>
            </a:r>
            <a:r>
              <a:rPr lang="en-US" altLang="ja-JP" dirty="0"/>
              <a:t> K- on target / spill @ 1.0 GeV/c</a:t>
            </a:r>
          </a:p>
          <a:p>
            <a:pPr lvl="1"/>
            <a:r>
              <a:rPr lang="en-US" altLang="ja-JP" b="1" dirty="0"/>
              <a:t>3 weeks</a:t>
            </a:r>
            <a:r>
              <a:rPr lang="en-US" altLang="ja-JP" dirty="0"/>
              <a:t> data taking (90% up-time)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380F33-1763-4089-8F03-7B693504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37D660D9-B308-4991-8FC5-2028FAB4783B}"/>
              </a:ext>
            </a:extLst>
          </p:cNvPr>
          <p:cNvSpPr txBox="1">
            <a:spLocks/>
          </p:cNvSpPr>
          <p:nvPr/>
        </p:nvSpPr>
        <p:spPr>
          <a:xfrm>
            <a:off x="0" y="4789496"/>
            <a:ext cx="5071455" cy="184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d</a:t>
            </a:r>
            <a:r>
              <a:rPr lang="en-US" altLang="ja-JP" b="1" dirty="0">
                <a:sym typeface="Wingdings" panose="05000000000000000000" pitchFamily="2" charset="2"/>
              </a:rPr>
              <a:t>)   ~ 2 x 10</a:t>
            </a:r>
            <a:r>
              <a:rPr lang="en-US" altLang="ja-JP" b="1" baseline="30000" dirty="0">
                <a:sym typeface="Wingdings" panose="05000000000000000000" pitchFamily="2" charset="2"/>
              </a:rPr>
              <a:t>4</a:t>
            </a:r>
          </a:p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pn</a:t>
            </a:r>
            <a:r>
              <a:rPr lang="en-US" altLang="ja-JP" b="1" dirty="0">
                <a:sym typeface="Wingdings" panose="05000000000000000000" pitchFamily="2" charset="2"/>
              </a:rPr>
              <a:t>) ~ 3 x 10</a:t>
            </a:r>
            <a:r>
              <a:rPr lang="en-US" altLang="ja-JP" b="1" baseline="30000" dirty="0">
                <a:sym typeface="Wingdings" panose="05000000000000000000" pitchFamily="2" charset="2"/>
              </a:rPr>
              <a:t>3</a:t>
            </a:r>
          </a:p>
          <a:p>
            <a:pPr lvl="1"/>
            <a:r>
              <a:rPr lang="en-US" altLang="ja-JP" dirty="0"/>
              <a:t>c.f. 1.7 x 10</a:t>
            </a:r>
            <a:r>
              <a:rPr lang="en-US" altLang="ja-JP" baseline="30000" dirty="0"/>
              <a:t>3</a:t>
            </a:r>
            <a:r>
              <a:rPr lang="en-US" altLang="ja-JP" dirty="0"/>
              <a:t>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accumulated in E15-2</a:t>
            </a:r>
            <a:r>
              <a:rPr lang="en-US" altLang="ja-JP" baseline="30000" dirty="0">
                <a:sym typeface="Wingdings" panose="05000000000000000000" pitchFamily="2" charset="2"/>
              </a:rPr>
              <a:t>nd</a:t>
            </a:r>
            <a:r>
              <a:rPr lang="en-US" altLang="ja-JP" dirty="0">
                <a:sym typeface="Wingdings" panose="05000000000000000000" pitchFamily="2" charset="2"/>
              </a:rPr>
              <a:t> (40 G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556D7596-F02B-4747-877A-F111A0CC8A0C}"/>
              </a:ext>
            </a:extLst>
          </p:cNvPr>
          <p:cNvGraphicFramePr>
            <a:graphicFrameLocks noGrp="1"/>
          </p:cNvGraphicFramePr>
          <p:nvPr/>
        </p:nvGraphicFramePr>
        <p:xfrm>
          <a:off x="5830354" y="2812479"/>
          <a:ext cx="31819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955">
                  <a:extLst>
                    <a:ext uri="{9D8B030D-6E8A-4147-A177-3AD203B41FA5}">
                      <a16:colId xmlns:a16="http://schemas.microsoft.com/office/drawing/2014/main" val="2407114789"/>
                    </a:ext>
                  </a:extLst>
                </a:gridCol>
                <a:gridCol w="1590955">
                  <a:extLst>
                    <a:ext uri="{9D8B030D-6E8A-4147-A177-3AD203B41FA5}">
                      <a16:colId xmlns:a16="http://schemas.microsoft.com/office/drawing/2014/main" val="16570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d</a:t>
                      </a:r>
                      <a:r>
                        <a:rPr kumimoji="1" lang="en-US" altLang="ja-JP" b="1" dirty="0"/>
                        <a:t> / </a:t>
                      </a:r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pn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b="1" dirty="0"/>
                        <a:t>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)*Br</a:t>
                      </a:r>
                      <a:endParaRPr kumimoji="1" lang="ja-JP" altLang="en-US" b="1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 </a:t>
                      </a:r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dirty="0"/>
                        <a:t>b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 on target)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100 G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N(target)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2.65 x 10</a:t>
                      </a:r>
                      <a:r>
                        <a:rPr kumimoji="1" lang="en-US" altLang="ja-JP" baseline="30000" dirty="0"/>
                        <a:t>23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(DAQ)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0.9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(trigger)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0.93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(beam)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0.55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83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W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0.27 / 0.077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3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(CDC)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0.6 / 0.3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/>
                        <a:t>N(K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 k / 2.8 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98931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DEC339-ADDA-4B81-957D-38FC25A300EC}"/>
              </a:ext>
            </a:extLst>
          </p:cNvPr>
          <p:cNvSpPr txBox="1"/>
          <p:nvPr/>
        </p:nvSpPr>
        <p:spPr>
          <a:xfrm>
            <a:off x="3917125" y="3897137"/>
            <a:ext cx="17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2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around 2024</a:t>
            </a:r>
            <a:endParaRPr kumimoji="1" lang="ja-JP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2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3FA859-8E0F-4609-8086-FDCEC5D39805}"/>
              </a:ext>
            </a:extLst>
          </p:cNvPr>
          <p:cNvSpPr txBox="1"/>
          <p:nvPr/>
        </p:nvSpPr>
        <p:spPr>
          <a:xfrm>
            <a:off x="7089817" y="6506354"/>
            <a:ext cx="195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070C0"/>
                </a:solidFill>
              </a:rPr>
              <a:t>* improved from E15</a:t>
            </a:r>
            <a:endParaRPr kumimoji="1" lang="ja-JP" altLang="en-US" sz="1600" b="1" i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2D7F5-7A8E-40BB-9D32-5DA9F98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25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90"/>
          <p:cNvGraphicFramePr>
            <a:graphicFrameLocks noGrp="1"/>
          </p:cNvGraphicFramePr>
          <p:nvPr/>
        </p:nvGraphicFramePr>
        <p:xfrm>
          <a:off x="251521" y="1570349"/>
          <a:ext cx="4541950" cy="2773109"/>
        </p:xfrm>
        <a:graphic>
          <a:graphicData uri="http://schemas.openxmlformats.org/drawingml/2006/table">
            <a:tbl>
              <a:tblPr/>
              <a:tblGrid>
                <a:gridCol w="151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Kaonic Nuclei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Binding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Width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charset="-128"/>
                        </a:rPr>
                        <a:t>L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(1405) = K</a:t>
                      </a:r>
                      <a:r>
                        <a:rPr kumimoji="1" lang="en-US" altLang="ja-JP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endParaRPr kumimoji="1" lang="en-US" altLang="ja-JP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ppn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0" y="4581128"/>
            <a:ext cx="8112714" cy="23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dirty="0"/>
                  <a:t>Predicted from </a:t>
                </a:r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interaction in I=0</a:t>
                </a:r>
                <a:endParaRPr lang="en-US" altLang="ja-JP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blipFill>
                <a:blip r:embed="rId4"/>
                <a:stretch>
                  <a:fillRect l="-1892" t="-13542" b="-40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096367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Kaonic Nuclei</a:t>
            </a:r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748608B-0743-4EBF-AAC3-D3012A0ED2C9}"/>
              </a:ext>
            </a:extLst>
          </p:cNvPr>
          <p:cNvSpPr/>
          <p:nvPr/>
        </p:nvSpPr>
        <p:spPr>
          <a:xfrm>
            <a:off x="1920240" y="1626326"/>
            <a:ext cx="1188720" cy="26517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6" descr="https://upload.wikimedia.org/wikipedia/commons/thumb/5/53/Binding_energy_curve_-_common_isotopes.svg/800px-Binding_energy_curve_-_common_isotopes.svg.png?1505957508882">
            <a:extLst>
              <a:ext uri="{FF2B5EF4-FFF2-40B4-BE49-F238E27FC236}">
                <a16:creationId xmlns:a16="http://schemas.microsoft.com/office/drawing/2014/main" id="{07CE9E72-E329-4420-81C4-EBA78401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31" y="1837777"/>
            <a:ext cx="4005910" cy="26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850F58-2E70-480A-9B7B-338EB7499C27}"/>
              </a:ext>
            </a:extLst>
          </p:cNvPr>
          <p:cNvSpPr txBox="1"/>
          <p:nvPr/>
        </p:nvSpPr>
        <p:spPr>
          <a:xfrm>
            <a:off x="5580112" y="3037307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c.f. Nuclear Binding Energy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CB8B74-0A3F-460F-86CD-758305413339}"/>
              </a:ext>
            </a:extLst>
          </p:cNvPr>
          <p:cNvSpPr txBox="1"/>
          <p:nvPr/>
        </p:nvSpPr>
        <p:spPr>
          <a:xfrm>
            <a:off x="6341179" y="3349945"/>
            <a:ext cx="221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</a:rPr>
              <a:t>few MeV @ A = 2,3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4767FEDD-B4A1-45BB-8FC0-DF2FF943A875}"/>
              </a:ext>
            </a:extLst>
          </p:cNvPr>
          <p:cNvSpPr>
            <a:spLocks/>
          </p:cNvSpPr>
          <p:nvPr/>
        </p:nvSpPr>
        <p:spPr bwMode="auto">
          <a:xfrm>
            <a:off x="5257638" y="1539352"/>
            <a:ext cx="35408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2575" bIns="0" anchor="ctr">
            <a:spAutoFit/>
          </a:bodyPr>
          <a:lstStyle/>
          <a:p>
            <a:pPr marL="42097"/>
            <a:r>
              <a:rPr lang="nn-NO" altLang="ja-JP" sz="1600" dirty="0">
                <a:ea typeface="ＭＳ Ｐゴシック" pitchFamily="50" charset="-128"/>
                <a:sym typeface="Verdana Bold" charset="0"/>
              </a:rPr>
              <a:t>PL7(1963)288.,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PRC65(2002)044005</a:t>
            </a:r>
            <a:r>
              <a:rPr lang="en-US" altLang="ja-JP" sz="1600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etc.</a:t>
            </a:r>
            <a:endParaRPr lang="en-US" altLang="ja-JP" sz="1600" dirty="0">
              <a:solidFill>
                <a:schemeClr val="tx1"/>
              </a:solidFill>
              <a:ea typeface="ＭＳ Ｐゴシック" pitchFamily="50" charset="-128"/>
              <a:sym typeface="Verdana Bold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867BCAD-2F30-4142-BFD3-9184C3629D7E}"/>
              </a:ext>
            </a:extLst>
          </p:cNvPr>
          <p:cNvGrpSpPr/>
          <p:nvPr/>
        </p:nvGrpSpPr>
        <p:grpSpPr>
          <a:xfrm>
            <a:off x="1338943" y="872717"/>
            <a:ext cx="6483441" cy="5895132"/>
            <a:chOff x="3409081" y="1017271"/>
            <a:chExt cx="6483441" cy="5895132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5AF88655-0DD1-42C6-A607-60FD082DE74C}"/>
                </a:ext>
              </a:extLst>
            </p:cNvPr>
            <p:cNvSpPr/>
            <p:nvPr/>
          </p:nvSpPr>
          <p:spPr>
            <a:xfrm>
              <a:off x="3409081" y="1017271"/>
              <a:ext cx="6459583" cy="5895132"/>
            </a:xfrm>
            <a:prstGeom prst="roundRect">
              <a:avLst>
                <a:gd name="adj" fmla="val 9741"/>
              </a:avLst>
            </a:prstGeom>
            <a:solidFill>
              <a:schemeClr val="bg1">
                <a:alpha val="9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36F6BE2-AD8D-4024-BC13-29035CE0909E}"/>
                </a:ext>
              </a:extLst>
            </p:cNvPr>
            <p:cNvGrpSpPr/>
            <p:nvPr/>
          </p:nvGrpSpPr>
          <p:grpSpPr>
            <a:xfrm>
              <a:off x="3432939" y="1197290"/>
              <a:ext cx="6459583" cy="5597595"/>
              <a:chOff x="3309581" y="1772407"/>
              <a:chExt cx="6770554" cy="5867067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83F5AF4-A606-4D46-8F62-8297B0159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6072" y="1772407"/>
                <a:ext cx="3457575" cy="417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C7CB017-4C3E-40C6-A234-A790798CF0F2}"/>
                  </a:ext>
                </a:extLst>
              </p:cNvPr>
              <p:cNvSpPr txBox="1"/>
              <p:nvPr/>
            </p:nvSpPr>
            <p:spPr>
              <a:xfrm>
                <a:off x="5249789" y="5164800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0</a:t>
                </a:r>
                <a:endParaRPr kumimoji="1" lang="ja-JP" altLang="en-US" sz="1400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D883921-7661-468F-A18E-1EDBA6A0E6D4}"/>
                  </a:ext>
                </a:extLst>
              </p:cNvPr>
              <p:cNvSpPr txBox="1"/>
              <p:nvPr/>
            </p:nvSpPr>
            <p:spPr>
              <a:xfrm>
                <a:off x="6197887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1</a:t>
                </a:r>
                <a:endParaRPr kumimoji="1" lang="ja-JP" altLang="en-US" sz="1400" b="1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1AB7A4-56A1-4B22-9BCF-26B11B618EEF}"/>
                  </a:ext>
                </a:extLst>
              </p:cNvPr>
              <p:cNvSpPr txBox="1"/>
              <p:nvPr/>
            </p:nvSpPr>
            <p:spPr>
              <a:xfrm>
                <a:off x="7230009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/>
                  <a:t>2</a:t>
                </a:r>
                <a:endParaRPr kumimoji="1" lang="ja-JP" altLang="en-US" sz="1400" b="1" dirty="0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8A78247-E1DE-4966-A40C-9CAF1784608E}"/>
                  </a:ext>
                </a:extLst>
              </p:cNvPr>
              <p:cNvSpPr txBox="1"/>
              <p:nvPr/>
            </p:nvSpPr>
            <p:spPr>
              <a:xfrm>
                <a:off x="8166113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3</a:t>
                </a:r>
                <a:endParaRPr kumimoji="1" lang="ja-JP" altLang="en-US" sz="1400" b="1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3E0F611-F961-406D-9A76-5A33DCE2E55E}"/>
                  </a:ext>
                </a:extLst>
              </p:cNvPr>
              <p:cNvSpPr txBox="1"/>
              <p:nvPr/>
            </p:nvSpPr>
            <p:spPr>
              <a:xfrm>
                <a:off x="3309581" y="5994249"/>
                <a:ext cx="6770554" cy="164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An important probe to investigate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changes of meson property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in nuclear media</a:t>
                </a:r>
                <a:endParaRPr kumimoji="1" lang="ja-JP" altLang="en-US" sz="3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C1F5BD-64BB-4C49-B948-542DC4C1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587247-4521-4F72-B04F-FADC9EF1F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8" y="1050373"/>
            <a:ext cx="8870921" cy="49591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83C198-2CF3-43F5-95D4-387072EF84F3}"/>
              </a:ext>
            </a:extLst>
          </p:cNvPr>
          <p:cNvSpPr txBox="1"/>
          <p:nvPr/>
        </p:nvSpPr>
        <p:spPr>
          <a:xfrm>
            <a:off x="1371597" y="6173143"/>
            <a:ext cx="64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T.Nagae</a:t>
            </a:r>
            <a:r>
              <a:rPr lang="en-US" altLang="ja-JP" b="1" dirty="0"/>
              <a:t>, “The 4th Symposium on Clustering as a window on the hierarchical structure of quantum systems”,  May 28th, 2020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355EF9B-10D7-402C-BF01-3DA61540A7F5}"/>
              </a:ext>
            </a:extLst>
          </p:cNvPr>
          <p:cNvSpPr/>
          <p:nvPr/>
        </p:nvSpPr>
        <p:spPr>
          <a:xfrm>
            <a:off x="704146" y="3575006"/>
            <a:ext cx="371061" cy="37106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2C829FB-8555-44BD-9959-C95ED1C0FF87}"/>
              </a:ext>
            </a:extLst>
          </p:cNvPr>
          <p:cNvSpPr/>
          <p:nvPr/>
        </p:nvSpPr>
        <p:spPr>
          <a:xfrm>
            <a:off x="1404729" y="3565575"/>
            <a:ext cx="371061" cy="3710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97CC90-922D-49FA-B00F-5FCF686D3EDE}"/>
              </a:ext>
            </a:extLst>
          </p:cNvPr>
          <p:cNvSpPr txBox="1"/>
          <p:nvPr/>
        </p:nvSpPr>
        <p:spPr>
          <a:xfrm>
            <a:off x="516632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CCC0AC-D5F5-4481-B4FC-76CDDE3E0B1E}"/>
              </a:ext>
            </a:extLst>
          </p:cNvPr>
          <p:cNvSpPr txBox="1"/>
          <p:nvPr/>
        </p:nvSpPr>
        <p:spPr>
          <a:xfrm>
            <a:off x="1490956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F537B3-C611-4617-BE7F-B339C33CF903}"/>
              </a:ext>
            </a:extLst>
          </p:cNvPr>
          <p:cNvSpPr txBox="1"/>
          <p:nvPr/>
        </p:nvSpPr>
        <p:spPr>
          <a:xfrm>
            <a:off x="974031" y="3940382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L=1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DB3CD6B-871A-40B7-8D51-02711E9ED2DA}"/>
              </a:ext>
            </a:extLst>
          </p:cNvPr>
          <p:cNvSpPr/>
          <p:nvPr/>
        </p:nvSpPr>
        <p:spPr>
          <a:xfrm rot="13184950">
            <a:off x="1253258" y="4469572"/>
            <a:ext cx="111246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D573B2-F85C-4BD4-8ADB-AB8F289A42D3}"/>
              </a:ext>
            </a:extLst>
          </p:cNvPr>
          <p:cNvSpPr txBox="1"/>
          <p:nvPr/>
        </p:nvSpPr>
        <p:spPr>
          <a:xfrm>
            <a:off x="1075207" y="35979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+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547F812-6FC1-4385-B02F-1C4DAC15A6B5}"/>
              </a:ext>
            </a:extLst>
          </p:cNvPr>
          <p:cNvCxnSpPr>
            <a:cxnSpLocks/>
          </p:cNvCxnSpPr>
          <p:nvPr/>
        </p:nvCxnSpPr>
        <p:spPr>
          <a:xfrm flipV="1">
            <a:off x="628649" y="3576344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F2C4897-0C8E-4D81-93BA-06C779903461}"/>
              </a:ext>
            </a:extLst>
          </p:cNvPr>
          <p:cNvCxnSpPr>
            <a:cxnSpLocks/>
          </p:cNvCxnSpPr>
          <p:nvPr/>
        </p:nvCxnSpPr>
        <p:spPr>
          <a:xfrm flipV="1">
            <a:off x="1847850" y="3597325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18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0E232AB-46AC-4D36-91D7-F709BB8D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880" y="1649799"/>
            <a:ext cx="3202187" cy="317974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181255A-BFC0-4A30-A5AF-21EFDE5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b="32180"/>
          <a:stretch/>
        </p:blipFill>
        <p:spPr>
          <a:xfrm>
            <a:off x="4027016" y="4737689"/>
            <a:ext cx="5202874" cy="2032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0187B-42FA-4CA4-ADF9-1464AB9F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721" y="1050373"/>
            <a:ext cx="4939892" cy="884444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polarization </a:t>
            </a:r>
            <a:r>
              <a:rPr kumimoji="1" lang="en-US" altLang="ja-JP" dirty="0"/>
              <a:t>can be measured via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 decay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E19B6B4-63B1-4490-8BB1-B4E9BBE20D51}"/>
              </a:ext>
            </a:extLst>
          </p:cNvPr>
          <p:cNvGrpSpPr/>
          <p:nvPr/>
        </p:nvGrpSpPr>
        <p:grpSpPr>
          <a:xfrm>
            <a:off x="136538" y="1336595"/>
            <a:ext cx="3892123" cy="2981429"/>
            <a:chOff x="136538" y="3028121"/>
            <a:chExt cx="3892123" cy="298142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6587247-4521-4F72-B04F-FADC9EF1F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881" r="56125"/>
            <a:stretch/>
          </p:blipFill>
          <p:spPr>
            <a:xfrm>
              <a:off x="136538" y="3028121"/>
              <a:ext cx="3892123" cy="2981429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B355EF9B-10D7-402C-BF01-3DA61540A7F5}"/>
                </a:ext>
              </a:extLst>
            </p:cNvPr>
            <p:cNvSpPr/>
            <p:nvPr/>
          </p:nvSpPr>
          <p:spPr>
            <a:xfrm>
              <a:off x="704146" y="3575006"/>
              <a:ext cx="371061" cy="3710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latin typeface="Symbol" panose="05050102010706020507" pitchFamily="18" charset="2"/>
                </a:rPr>
                <a:t>L</a:t>
              </a:r>
              <a:endParaRPr kumimoji="1" lang="ja-JP" altLang="en-US" dirty="0">
                <a:latin typeface="Symbol" panose="05050102010706020507" pitchFamily="18" charset="2"/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42C829FB-8555-44BD-9959-C95ED1C0FF87}"/>
                </a:ext>
              </a:extLst>
            </p:cNvPr>
            <p:cNvSpPr/>
            <p:nvPr/>
          </p:nvSpPr>
          <p:spPr>
            <a:xfrm>
              <a:off x="1404729" y="3565575"/>
              <a:ext cx="371061" cy="37106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p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F97CC90-922D-49FA-B00F-5FCF686D3EDE}"/>
                </a:ext>
              </a:extLst>
            </p:cNvPr>
            <p:cNvSpPr txBox="1"/>
            <p:nvPr/>
          </p:nvSpPr>
          <p:spPr>
            <a:xfrm>
              <a:off x="516632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8CCC0AC-D5F5-4481-B4FC-76CDDE3E0B1E}"/>
                </a:ext>
              </a:extLst>
            </p:cNvPr>
            <p:cNvSpPr txBox="1"/>
            <p:nvPr/>
          </p:nvSpPr>
          <p:spPr>
            <a:xfrm>
              <a:off x="1490956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F537B3-C611-4617-BE7F-B339C33CF903}"/>
                </a:ext>
              </a:extLst>
            </p:cNvPr>
            <p:cNvSpPr txBox="1"/>
            <p:nvPr/>
          </p:nvSpPr>
          <p:spPr>
            <a:xfrm>
              <a:off x="974031" y="3940382"/>
              <a:ext cx="47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L=1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ADB3CD6B-871A-40B7-8D51-02711E9ED2DA}"/>
                </a:ext>
              </a:extLst>
            </p:cNvPr>
            <p:cNvSpPr/>
            <p:nvPr/>
          </p:nvSpPr>
          <p:spPr>
            <a:xfrm rot="13184950">
              <a:off x="1253258" y="4469572"/>
              <a:ext cx="1112469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BD573B2-F85C-4BD4-8ADB-AB8F289A42D3}"/>
                </a:ext>
              </a:extLst>
            </p:cNvPr>
            <p:cNvSpPr txBox="1"/>
            <p:nvPr/>
          </p:nvSpPr>
          <p:spPr>
            <a:xfrm>
              <a:off x="1075207" y="35979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+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C547F812-6FC1-4385-B02F-1C4DAC15A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49" y="3576344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F2C4897-0C8E-4D81-93BA-06C779903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7850" y="3597325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2512683-9173-468D-878C-AFA6FDD4B655}"/>
              </a:ext>
            </a:extLst>
          </p:cNvPr>
          <p:cNvSpPr txBox="1">
            <a:spLocks/>
          </p:cNvSpPr>
          <p:nvPr/>
        </p:nvSpPr>
        <p:spPr>
          <a:xfrm>
            <a:off x="0" y="4911517"/>
            <a:ext cx="4572000" cy="1792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polarization </a:t>
            </a:r>
            <a:r>
              <a:rPr lang="en-US" altLang="ja-JP" dirty="0"/>
              <a:t>is measured with a polarimeter</a:t>
            </a:r>
          </a:p>
          <a:p>
            <a:pPr lvl="1"/>
            <a:r>
              <a:rPr lang="en-US" altLang="ja-JP" dirty="0"/>
              <a:t>Tracking system</a:t>
            </a:r>
          </a:p>
          <a:p>
            <a:pPr lvl="1"/>
            <a:r>
              <a:rPr lang="en-US" altLang="ja-JP" dirty="0"/>
              <a:t>Plastic scintillator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88C986-05A4-4504-8E5A-A3F2D1C52D31}"/>
              </a:ext>
            </a:extLst>
          </p:cNvPr>
          <p:cNvSpPr txBox="1"/>
          <p:nvPr/>
        </p:nvSpPr>
        <p:spPr>
          <a:xfrm>
            <a:off x="6418978" y="2163915"/>
            <a:ext cx="26661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 pol. in 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+p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400" b="1" baseline="30000" dirty="0">
                <a:sym typeface="Wingdings" panose="05000000000000000000" pitchFamily="2" charset="2"/>
              </a:rPr>
              <a:t>0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ja-JP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2ABB5B-2F17-4CBE-9ED8-9D306601768F}"/>
              </a:ext>
            </a:extLst>
          </p:cNvPr>
          <p:cNvSpPr txBox="1"/>
          <p:nvPr/>
        </p:nvSpPr>
        <p:spPr>
          <a:xfrm>
            <a:off x="7352977" y="2660602"/>
            <a:ext cx="155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>
                    <a:lumMod val="50000"/>
                  </a:schemeClr>
                </a:solidFill>
              </a:rPr>
              <a:t>Past meas.</a:t>
            </a:r>
          </a:p>
          <a:p>
            <a:r>
              <a:rPr lang="en-US" altLang="ja-JP" sz="2400" b="1" dirty="0"/>
              <a:t>E15 data</a:t>
            </a:r>
            <a:endParaRPr kumimoji="1" lang="ja-JP" altLang="en-US" sz="2400" b="1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717A8CF-6B8E-46C0-966C-FA1BEA9E0D45}"/>
              </a:ext>
            </a:extLst>
          </p:cNvPr>
          <p:cNvCxnSpPr>
            <a:cxnSpLocks/>
          </p:cNvCxnSpPr>
          <p:nvPr/>
        </p:nvCxnSpPr>
        <p:spPr>
          <a:xfrm flipH="1">
            <a:off x="6451242" y="2874484"/>
            <a:ext cx="901735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EA46847-4D5D-4100-B92A-6D086B15A4D1}"/>
              </a:ext>
            </a:extLst>
          </p:cNvPr>
          <p:cNvCxnSpPr>
            <a:cxnSpLocks/>
          </p:cNvCxnSpPr>
          <p:nvPr/>
        </p:nvCxnSpPr>
        <p:spPr>
          <a:xfrm flipH="1">
            <a:off x="6603494" y="3266661"/>
            <a:ext cx="749484" cy="224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9D996A-E3F4-4B40-AD22-3405B5A4DA09}"/>
              </a:ext>
            </a:extLst>
          </p:cNvPr>
          <p:cNvSpPr txBox="1"/>
          <p:nvPr/>
        </p:nvSpPr>
        <p:spPr>
          <a:xfrm>
            <a:off x="4572000" y="3941684"/>
            <a:ext cx="193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good agreement</a:t>
            </a:r>
            <a:endParaRPr kumimoji="1" lang="ja-JP" altLang="en-US" sz="20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/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ja-JP" altLang="en-US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ja-JP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∝(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5">
            <a:extLst>
              <a:ext uri="{FF2B5EF4-FFF2-40B4-BE49-F238E27FC236}">
                <a16:creationId xmlns:a16="http://schemas.microsoft.com/office/drawing/2014/main" id="{1DC9910E-B263-49FC-B933-2631EC3F28BF}"/>
              </a:ext>
            </a:extLst>
          </p:cNvPr>
          <p:cNvSpPr>
            <a:spLocks/>
          </p:cNvSpPr>
          <p:nvPr/>
        </p:nvSpPr>
        <p:spPr bwMode="auto">
          <a:xfrm rot="19417915">
            <a:off x="4474511" y="2225640"/>
            <a:ext cx="1255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44206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6E3538-A39D-438A-B280-B2207DAAF6FB}"/>
              </a:ext>
            </a:extLst>
          </p:cNvPr>
          <p:cNvGrpSpPr/>
          <p:nvPr/>
        </p:nvGrpSpPr>
        <p:grpSpPr>
          <a:xfrm>
            <a:off x="4519777" y="1296990"/>
            <a:ext cx="4540512" cy="3677399"/>
            <a:chOff x="4519777" y="2021980"/>
            <a:chExt cx="4540512" cy="3677399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01E98A1B-E364-475E-B0DC-86E1BB0ECEEE}"/>
                </a:ext>
              </a:extLst>
            </p:cNvPr>
            <p:cNvGrpSpPr/>
            <p:nvPr/>
          </p:nvGrpSpPr>
          <p:grpSpPr>
            <a:xfrm>
              <a:off x="4519777" y="2021980"/>
              <a:ext cx="4540512" cy="3677399"/>
              <a:chOff x="4519777" y="2021980"/>
              <a:chExt cx="4540512" cy="3677399"/>
            </a:xfrm>
          </p:grpSpPr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8196977C-08F3-4C8D-B079-0C21BD0B1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75" t="1941" r="14661" b="16435"/>
              <a:stretch/>
            </p:blipFill>
            <p:spPr bwMode="auto">
              <a:xfrm>
                <a:off x="4519777" y="2021980"/>
                <a:ext cx="4540512" cy="367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55EC2274-3007-4435-AA8C-96F52D5D1417}"/>
                  </a:ext>
                </a:extLst>
              </p:cNvPr>
              <p:cNvSpPr/>
              <p:nvPr/>
            </p:nvSpPr>
            <p:spPr>
              <a:xfrm rot="5400000">
                <a:off x="6086324" y="3667274"/>
                <a:ext cx="448607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B73F61F-3AD4-4431-A911-DF1F5F8158B6}"/>
                  </a:ext>
                </a:extLst>
              </p:cNvPr>
              <p:cNvSpPr/>
              <p:nvPr/>
            </p:nvSpPr>
            <p:spPr>
              <a:xfrm rot="5400000">
                <a:off x="6828501" y="3914150"/>
                <a:ext cx="391735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86460A4-AC35-4207-8C94-BE5BBF96C76B}"/>
                </a:ext>
              </a:extLst>
            </p:cNvPr>
            <p:cNvSpPr/>
            <p:nvPr/>
          </p:nvSpPr>
          <p:spPr>
            <a:xfrm rot="5400000">
              <a:off x="7187342" y="4669522"/>
              <a:ext cx="1099282" cy="354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b="1" dirty="0"/>
                  <a:t>Toward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ja-JP" b="1" dirty="0"/>
                  <a:t>We also wish to access the S = −2 kaonic nuclei such as the theoretically predicted “K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pp” state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as previously submitted </a:t>
                </a:r>
                <a:r>
                  <a:rPr lang="en-US" altLang="ja-JP" dirty="0" err="1"/>
                  <a:t>LoI</a:t>
                </a: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 good probe to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int.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could give us a chance to access much higher density than the S = −1 kaonic nuclei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  <a:blipFill>
                <a:blip r:embed="rId4"/>
                <a:stretch>
                  <a:fillRect l="-2267" t="-2111" r="-3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48372F-4532-4F61-9299-3C72DFAC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063FC-B44E-411F-8F69-DA2976B2FE32}"/>
              </a:ext>
            </a:extLst>
          </p:cNvPr>
          <p:cNvSpPr txBox="1"/>
          <p:nvPr/>
        </p:nvSpPr>
        <p:spPr>
          <a:xfrm>
            <a:off x="4686704" y="4915793"/>
            <a:ext cx="394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Proc. </a:t>
            </a:r>
            <a:r>
              <a:rPr lang="en-US" altLang="ja-JP" sz="1600" dirty="0" err="1"/>
              <a:t>Jpn</a:t>
            </a:r>
            <a:r>
              <a:rPr lang="en-US" altLang="ja-JP" sz="1600" dirty="0"/>
              <a:t>. Acad., </a:t>
            </a:r>
            <a:r>
              <a:rPr lang="en-US" altLang="ja-JP" sz="1600" b="1" dirty="0"/>
              <a:t>B89 </a:t>
            </a:r>
            <a:r>
              <a:rPr lang="en-US" altLang="ja-JP" sz="1600" dirty="0"/>
              <a:t>(2013) 418.</a:t>
            </a:r>
            <a:endParaRPr kumimoji="1" lang="ja-JP" altLang="en-US" sz="1600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05D8EC2-1EEC-4619-AFC3-F2B64BC20042}"/>
              </a:ext>
            </a:extLst>
          </p:cNvPr>
          <p:cNvSpPr/>
          <p:nvPr/>
        </p:nvSpPr>
        <p:spPr>
          <a:xfrm>
            <a:off x="5928576" y="2424967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A0009F3-4B86-410A-8426-637056522B63}"/>
              </a:ext>
            </a:extLst>
          </p:cNvPr>
          <p:cNvSpPr/>
          <p:nvPr/>
        </p:nvSpPr>
        <p:spPr>
          <a:xfrm>
            <a:off x="5230972" y="1621231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6DEAA1-AC56-40F1-9055-6132EA8598BC}"/>
              </a:ext>
            </a:extLst>
          </p:cNvPr>
          <p:cNvSpPr txBox="1"/>
          <p:nvPr/>
        </p:nvSpPr>
        <p:spPr>
          <a:xfrm>
            <a:off x="4893972" y="135743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E31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13D253-C521-40F7-A5BC-E1B4FAD80CED}"/>
              </a:ext>
            </a:extLst>
          </p:cNvPr>
          <p:cNvSpPr txBox="1"/>
          <p:nvPr/>
        </p:nvSpPr>
        <p:spPr>
          <a:xfrm>
            <a:off x="5730529" y="2109653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6A4ECEB-D621-4E50-8EC9-8C435F763AC5}"/>
              </a:ext>
            </a:extLst>
          </p:cNvPr>
          <p:cNvSpPr/>
          <p:nvPr/>
        </p:nvSpPr>
        <p:spPr>
          <a:xfrm>
            <a:off x="7343640" y="3135689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/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production cross section would be quite small</a:t>
                </a:r>
              </a:p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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roughly 1/1000 of that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blipFill>
                <a:blip r:embed="rId5"/>
                <a:stretch>
                  <a:fillRect t="-6618" b="-198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楕円 30">
            <a:extLst>
              <a:ext uri="{FF2B5EF4-FFF2-40B4-BE49-F238E27FC236}">
                <a16:creationId xmlns:a16="http://schemas.microsoft.com/office/drawing/2014/main" id="{2626F065-9448-437F-B8D3-D4A0571CFF10}"/>
              </a:ext>
            </a:extLst>
          </p:cNvPr>
          <p:cNvSpPr/>
          <p:nvPr/>
        </p:nvSpPr>
        <p:spPr>
          <a:xfrm>
            <a:off x="6692679" y="2259355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3CF4657-8D5C-48F5-A99B-B25AAF772FDA}"/>
              </a:ext>
            </a:extLst>
          </p:cNvPr>
          <p:cNvGrpSpPr/>
          <p:nvPr/>
        </p:nvGrpSpPr>
        <p:grpSpPr>
          <a:xfrm>
            <a:off x="1571860" y="309016"/>
            <a:ext cx="1002353" cy="1044166"/>
            <a:chOff x="6901082" y="5793825"/>
            <a:chExt cx="759163" cy="790831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DF0A7A1-32B6-44AE-AC11-D04B2427AA65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B1D31822-767D-41E1-9DD5-7E2A94BED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pic>
        <p:nvPicPr>
          <p:cNvPr id="4098" name="Picture 2" descr="「ニコちゃんマーク」の画像検索結果">
            <a:extLst>
              <a:ext uri="{FF2B5EF4-FFF2-40B4-BE49-F238E27FC236}">
                <a16:creationId xmlns:a16="http://schemas.microsoft.com/office/drawing/2014/main" id="{A1155A63-C928-4596-B651-9906EB83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0399"/>
            <a:ext cx="900100" cy="9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AFEF2E5C-5B3E-4D07-9B69-8DE9C96EB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5596" y="78656"/>
            <a:ext cx="8208404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Theoretical Calculations on 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104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</m:acc>
                              <m:r>
                                <a:rPr lang="en-US" altLang="ja-JP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oMath>
                          </a14:m>
                          <a:r>
                            <a:rPr kumimoji="1" lang="en-US" altLang="ja-JP" sz="1800" baseline="0" dirty="0">
                              <a:solidFill>
                                <a:schemeClr val="tx1"/>
                              </a:solidFill>
                            </a:rPr>
                            <a:t> int.</a:t>
                          </a:r>
                          <a:endParaRPr kumimoji="1" lang="ja-JP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" t="-5882" r="-804908" b="-16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直線矢印コネクタ 10"/>
          <p:cNvCxnSpPr>
            <a:cxnSpLocks/>
            <a:stCxn id="10" idx="2"/>
          </p:cNvCxnSpPr>
          <p:nvPr/>
        </p:nvCxnSpPr>
        <p:spPr>
          <a:xfrm flipH="1">
            <a:off x="2130273" y="4075174"/>
            <a:ext cx="610294" cy="134661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  <a:stCxn id="26" idx="2"/>
          </p:cNvCxnSpPr>
          <p:nvPr/>
        </p:nvCxnSpPr>
        <p:spPr>
          <a:xfrm flipH="1">
            <a:off x="5786846" y="4080821"/>
            <a:ext cx="1067600" cy="13409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527733" y="4393672"/>
            <a:ext cx="19511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20 MeV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90603" y="4393672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40-70 MeV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/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i="1" dirty="0"/>
                  <a:t>The simplest kaonic nuclei,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sz="2800" b="1" i="1" dirty="0"/>
                  <a:t> (J</a:t>
                </a:r>
                <a:r>
                  <a:rPr kumimoji="1" lang="en-US" altLang="ja-JP" sz="2800" b="1" i="1" baseline="30000" dirty="0"/>
                  <a:t>P</a:t>
                </a:r>
                <a:r>
                  <a:rPr kumimoji="1" lang="en-US" altLang="ja-JP" sz="2800" b="1" i="1" dirty="0"/>
                  <a:t>=0</a:t>
                </a:r>
                <a:r>
                  <a:rPr kumimoji="1" lang="en-US" altLang="ja-JP" sz="2800" b="1" i="1" baseline="30000" dirty="0"/>
                  <a:t>-</a:t>
                </a:r>
                <a:r>
                  <a:rPr kumimoji="1" lang="en-US" altLang="ja-JP" sz="2800" b="1" i="1" dirty="0"/>
                  <a:t>, I=1/2)</a:t>
                </a:r>
                <a:endParaRPr kumimoji="1" lang="ja-JP" altLang="en-US" sz="2800" b="1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blipFill>
                <a:blip r:embed="rId7"/>
                <a:stretch>
                  <a:fillRect l="-1130" t="-10465" r="-1130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0B819058-4FC1-485B-B818-1BCDEDEAC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544" y="2492622"/>
            <a:ext cx="4264046" cy="158255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578C22-25AF-4C69-A42C-BA7956DFAEC0}"/>
              </a:ext>
            </a:extLst>
          </p:cNvPr>
          <p:cNvSpPr txBox="1"/>
          <p:nvPr/>
        </p:nvSpPr>
        <p:spPr>
          <a:xfrm>
            <a:off x="2076197" y="2635915"/>
            <a:ext cx="158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NPA881(2012)98</a:t>
            </a:r>
            <a:endParaRPr kumimoji="1" lang="ja-JP" altLang="en-US" sz="16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5C0D14-0A0A-4007-98B0-3228D1453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657" y="2449113"/>
            <a:ext cx="2757578" cy="1631708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C29330-5D83-489E-AE0A-21D7932D9C31}"/>
              </a:ext>
            </a:extLst>
          </p:cNvPr>
          <p:cNvSpPr txBox="1"/>
          <p:nvPr/>
        </p:nvSpPr>
        <p:spPr>
          <a:xfrm>
            <a:off x="6075835" y="3530787"/>
            <a:ext cx="1693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JPhys17(1991)289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C110C4-1D52-4FFB-97A2-44EC7657F693}"/>
              </a:ext>
            </a:extLst>
          </p:cNvPr>
          <p:cNvSpPr txBox="1"/>
          <p:nvPr/>
        </p:nvSpPr>
        <p:spPr>
          <a:xfrm>
            <a:off x="5715935" y="211701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(1405)</a:t>
            </a:r>
            <a:r>
              <a:rPr kumimoji="1" lang="en-US" altLang="ja-JP" b="1" dirty="0">
                <a:solidFill>
                  <a:srgbClr val="FF0000"/>
                </a:solidFill>
              </a:rPr>
              <a:t>~1405, single pole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BF9A7AB-C245-41B3-A95B-756CC88A13DA}"/>
              </a:ext>
            </a:extLst>
          </p:cNvPr>
          <p:cNvSpPr txBox="1"/>
          <p:nvPr/>
        </p:nvSpPr>
        <p:spPr>
          <a:xfrm>
            <a:off x="1609358" y="2143136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0070C0"/>
                </a:solidFill>
              </a:rPr>
              <a:t>(1405)</a:t>
            </a:r>
            <a:r>
              <a:rPr kumimoji="1" lang="en-US" altLang="ja-JP" b="1" dirty="0">
                <a:solidFill>
                  <a:srgbClr val="0070C0"/>
                </a:solidFill>
              </a:rPr>
              <a:t>~1420, double pole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B6DC69F-3209-4EFA-8857-ECE8141E4F50}"/>
              </a:ext>
            </a:extLst>
          </p:cNvPr>
          <p:cNvSpPr txBox="1"/>
          <p:nvPr/>
        </p:nvSpPr>
        <p:spPr>
          <a:xfrm>
            <a:off x="6233380" y="4790945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&amp; dense system</a:t>
            </a:r>
            <a:endParaRPr kumimoji="1" lang="ja-JP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8C2A07-E5C1-4296-8889-7E1CC0824CBD}"/>
              </a:ext>
            </a:extLst>
          </p:cNvPr>
          <p:cNvSpPr txBox="1"/>
          <p:nvPr/>
        </p:nvSpPr>
        <p:spPr>
          <a:xfrm>
            <a:off x="2381582" y="4694357"/>
            <a:ext cx="2707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compact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kumimoji="1" lang="en-US" altLang="ja-JP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models</a:t>
            </a:r>
            <a:endParaRPr kumimoji="1" lang="ja-JP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1163FC-0D40-4456-8966-3461C8ACB5EE}"/>
              </a:ext>
            </a:extLst>
          </p:cNvPr>
          <p:cNvSpPr txBox="1"/>
          <p:nvPr/>
        </p:nvSpPr>
        <p:spPr>
          <a:xfrm>
            <a:off x="2339752" y="5812417"/>
            <a:ext cx="446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b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ound state exists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878B7B-86E8-478A-9C3F-AEC55983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5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B8E1C0F6-93D5-4A80-AC62-D28C2405E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1600" y="78656"/>
            <a:ext cx="8136966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Situation “before E15”</a:t>
            </a:r>
            <a:endParaRPr kumimoji="1" lang="ja-JP" altLang="en-US" b="1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345198" y="3153423"/>
            <a:ext cx="2175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E27@J-PARC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520794" y="3224615"/>
            <a:ext cx="1836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PTEP(2015)021D01.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391512" y="3505860"/>
            <a:ext cx="29555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r>
              <a:rPr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ja-JP" sz="2000" b="1" baseline="30000" dirty="0">
                <a:solidFill>
                  <a:srgbClr val="7030A0"/>
                </a:solidFill>
                <a:sym typeface="Wingdings" pitchFamily="2" charset="2"/>
              </a:rPr>
              <a:t>0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p @ 1.69 GeV/c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C04EED8-8CA1-4F1F-A381-DA712DAFB3B5}"/>
              </a:ext>
            </a:extLst>
          </p:cNvPr>
          <p:cNvSpPr/>
          <p:nvPr/>
        </p:nvSpPr>
        <p:spPr>
          <a:xfrm>
            <a:off x="7157949" y="147905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94</a:t>
            </a:r>
            <a:r>
              <a:rPr lang="en-US" altLang="ja-JP" sz="1600" dirty="0">
                <a:solidFill>
                  <a:srgbClr val="00B050"/>
                </a:solidFill>
              </a:rPr>
              <a:t>(2005)212303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FEE9768-94CF-4333-9FB8-9F8F76867093}"/>
              </a:ext>
            </a:extLst>
          </p:cNvPr>
          <p:cNvSpPr txBox="1"/>
          <p:nvPr/>
        </p:nvSpPr>
        <p:spPr>
          <a:xfrm>
            <a:off x="4391276" y="1792674"/>
            <a:ext cx="2351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6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7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D8D69FD9-ABD9-4D34-A033-8CA4364E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587" y="1426112"/>
            <a:ext cx="2808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FINUDA@DA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5" name="Text Box 21">
            <a:extLst>
              <a:ext uri="{FF2B5EF4-FFF2-40B4-BE49-F238E27FC236}">
                <a16:creationId xmlns:a16="http://schemas.microsoft.com/office/drawing/2014/main" id="{285C4AF8-6BE6-4DDB-81AD-1376B7E07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" y="1453655"/>
            <a:ext cx="3111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AMADEUS@DA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207E44-335B-43D3-A8AB-214640CE8044}"/>
              </a:ext>
            </a:extLst>
          </p:cNvPr>
          <p:cNvSpPr txBox="1"/>
          <p:nvPr/>
        </p:nvSpPr>
        <p:spPr>
          <a:xfrm>
            <a:off x="76215" y="1807970"/>
            <a:ext cx="16880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1E9C0C4-0F6D-466A-A46A-8CB98D0BC427}"/>
              </a:ext>
            </a:extLst>
          </p:cNvPr>
          <p:cNvSpPr/>
          <p:nvPr/>
        </p:nvSpPr>
        <p:spPr>
          <a:xfrm>
            <a:off x="2071890" y="1879664"/>
            <a:ext cx="1661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EPJ</a:t>
            </a:r>
            <a:r>
              <a:rPr lang="en-US" altLang="ja-JP" sz="1600" b="1" dirty="0">
                <a:solidFill>
                  <a:srgbClr val="00B050"/>
                </a:solidFill>
              </a:rPr>
              <a:t>C79</a:t>
            </a:r>
            <a:r>
              <a:rPr lang="en-US" altLang="ja-JP" sz="1600" dirty="0">
                <a:solidFill>
                  <a:srgbClr val="00B050"/>
                </a:solidFill>
              </a:rPr>
              <a:t>(2019)190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8" name="Text Box 22">
            <a:extLst>
              <a:ext uri="{FF2B5EF4-FFF2-40B4-BE49-F238E27FC236}">
                <a16:creationId xmlns:a16="http://schemas.microsoft.com/office/drawing/2014/main" id="{EC5DDB2B-1861-4335-BC35-F9C6BE73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198" y="2227041"/>
            <a:ext cx="2943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DISTO@SATURNE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4AB8E14-5CA2-472F-A032-B2284F65A698}"/>
              </a:ext>
            </a:extLst>
          </p:cNvPr>
          <p:cNvSpPr/>
          <p:nvPr/>
        </p:nvSpPr>
        <p:spPr>
          <a:xfrm>
            <a:off x="7228314" y="2281026"/>
            <a:ext cx="1968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104</a:t>
            </a:r>
            <a:r>
              <a:rPr lang="en-US" altLang="ja-JP" sz="1600" dirty="0">
                <a:solidFill>
                  <a:srgbClr val="00B050"/>
                </a:solidFill>
              </a:rPr>
              <a:t>(2010)132502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277658A-D850-4299-B302-794FD87E020D}"/>
              </a:ext>
            </a:extLst>
          </p:cNvPr>
          <p:cNvSpPr txBox="1"/>
          <p:nvPr/>
        </p:nvSpPr>
        <p:spPr>
          <a:xfrm>
            <a:off x="4375827" y="2554908"/>
            <a:ext cx="31806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</a:t>
            </a:r>
            <a:r>
              <a:rPr lang="en-US" altLang="ja-JP" b="1" dirty="0">
                <a:solidFill>
                  <a:srgbClr val="7030A0"/>
                </a:solidFill>
              </a:rPr>
              <a:t>2.85GeV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A5693637-7F82-4552-B9AF-9CB11080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6" y="2251931"/>
            <a:ext cx="2105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HADES@GSI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98888B0-3488-4FDF-97FF-DA3AC124B4D1}"/>
              </a:ext>
            </a:extLst>
          </p:cNvPr>
          <p:cNvSpPr/>
          <p:nvPr/>
        </p:nvSpPr>
        <p:spPr>
          <a:xfrm>
            <a:off x="1932878" y="2840901"/>
            <a:ext cx="1656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B742</a:t>
            </a:r>
            <a:r>
              <a:rPr lang="en-US" altLang="ja-JP" sz="1600" dirty="0">
                <a:solidFill>
                  <a:srgbClr val="00B050"/>
                </a:solidFill>
              </a:rPr>
              <a:t>(2015)242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AFC8B2D-C7BB-40AC-BFF5-018A17DC64D4}"/>
              </a:ext>
            </a:extLst>
          </p:cNvPr>
          <p:cNvSpPr txBox="1"/>
          <p:nvPr/>
        </p:nvSpPr>
        <p:spPr>
          <a:xfrm>
            <a:off x="137245" y="2554908"/>
            <a:ext cx="30636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3.5</a:t>
            </a:r>
            <a:r>
              <a:rPr lang="en-US" altLang="ja-JP" b="1" dirty="0">
                <a:solidFill>
                  <a:srgbClr val="7030A0"/>
                </a:solidFill>
              </a:rPr>
              <a:t>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A65B09F5-2AEF-42D2-BFA8-B064A65BC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0" y="3151902"/>
            <a:ext cx="2574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LEPS@SPring-8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226D023-DAB6-47EE-AD24-9F4DE8122D24}"/>
              </a:ext>
            </a:extLst>
          </p:cNvPr>
          <p:cNvSpPr txBox="1"/>
          <p:nvPr/>
        </p:nvSpPr>
        <p:spPr>
          <a:xfrm>
            <a:off x="132927" y="3505860"/>
            <a:ext cx="28584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-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)X @ 1.5-2.4 GeV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EB4BE91-A30D-47BD-A108-7C591381C142}"/>
              </a:ext>
            </a:extLst>
          </p:cNvPr>
          <p:cNvSpPr/>
          <p:nvPr/>
        </p:nvSpPr>
        <p:spPr>
          <a:xfrm>
            <a:off x="2202719" y="3833596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B728</a:t>
            </a:r>
            <a:r>
              <a:rPr lang="en-US" altLang="ja-JP" sz="1600" dirty="0">
                <a:solidFill>
                  <a:srgbClr val="00B050"/>
                </a:solidFill>
              </a:rPr>
              <a:t>(2014)616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667401-307B-43C3-BDB6-591742E28F0A}"/>
              </a:ext>
            </a:extLst>
          </p:cNvPr>
          <p:cNvSpPr txBox="1"/>
          <p:nvPr/>
        </p:nvSpPr>
        <p:spPr>
          <a:xfrm>
            <a:off x="4401861" y="869802"/>
            <a:ext cx="2415085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FC87CED-916D-4BB2-BD0E-793229303368}"/>
              </a:ext>
            </a:extLst>
          </p:cNvPr>
          <p:cNvSpPr txBox="1"/>
          <p:nvPr/>
        </p:nvSpPr>
        <p:spPr>
          <a:xfrm>
            <a:off x="104370" y="913624"/>
            <a:ext cx="2601994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「両矢印」の画像検索結果">
            <a:extLst>
              <a:ext uri="{FF2B5EF4-FFF2-40B4-BE49-F238E27FC236}">
                <a16:creationId xmlns:a16="http://schemas.microsoft.com/office/drawing/2014/main" id="{32AD5FFD-D049-4C04-BD3A-60C8DA9C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289957" y="145549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「両矢印」の画像検索結果">
            <a:extLst>
              <a:ext uri="{FF2B5EF4-FFF2-40B4-BE49-F238E27FC236}">
                <a16:creationId xmlns:a16="http://schemas.microsoft.com/office/drawing/2014/main" id="{29D5EF34-2714-4823-8B50-F944930F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309692" y="224538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両矢印」の画像検索結果">
            <a:extLst>
              <a:ext uri="{FF2B5EF4-FFF2-40B4-BE49-F238E27FC236}">
                <a16:creationId xmlns:a16="http://schemas.microsoft.com/office/drawing/2014/main" id="{D4D988DF-D00C-4C9B-B3C9-D0B0D2A80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1" b="28482"/>
          <a:stretch/>
        </p:blipFill>
        <p:spPr bwMode="auto">
          <a:xfrm>
            <a:off x="3244368" y="3233840"/>
            <a:ext cx="1055854" cy="3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AE8D113-D42A-4B93-9A3E-BF642F006824}"/>
              </a:ext>
            </a:extLst>
          </p:cNvPr>
          <p:cNvSpPr txBox="1"/>
          <p:nvPr/>
        </p:nvSpPr>
        <p:spPr>
          <a:xfrm>
            <a:off x="921609" y="4134008"/>
            <a:ext cx="5240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Controversial</a:t>
            </a:r>
          </a:p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Wingdings" panose="05000000000000000000" pitchFamily="2" charset="2"/>
              </a:rPr>
              <a:t>  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J-PARC E15 experiment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1" name="角丸四角形 27">
            <a:extLst>
              <a:ext uri="{FF2B5EF4-FFF2-40B4-BE49-F238E27FC236}">
                <a16:creationId xmlns:a16="http://schemas.microsoft.com/office/drawing/2014/main" id="{2C8BD891-935F-4626-9ABD-5202157AB292}"/>
              </a:ext>
            </a:extLst>
          </p:cNvPr>
          <p:cNvSpPr/>
          <p:nvPr/>
        </p:nvSpPr>
        <p:spPr>
          <a:xfrm>
            <a:off x="6732240" y="287964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Intermediate N</a:t>
            </a:r>
            <a:r>
              <a:rPr kumimoji="1" lang="en-US" altLang="ja-JP" baseline="30000" dirty="0"/>
              <a:t>*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sym typeface="Wingdings" panose="05000000000000000000" pitchFamily="2" charset="2"/>
              </a:rPr>
              <a:t>pK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+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62" name="角丸四角形 27">
            <a:extLst>
              <a:ext uri="{FF2B5EF4-FFF2-40B4-BE49-F238E27FC236}">
                <a16:creationId xmlns:a16="http://schemas.microsoft.com/office/drawing/2014/main" id="{71D09FC0-6CF4-4C9A-9812-C6C99DCCB034}"/>
              </a:ext>
            </a:extLst>
          </p:cNvPr>
          <p:cNvSpPr/>
          <p:nvPr/>
        </p:nvSpPr>
        <p:spPr>
          <a:xfrm>
            <a:off x="6732240" y="183753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Multi-NA processes?</a:t>
            </a:r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D3F56F1-CB38-4D2C-9F64-95C442364148}"/>
              </a:ext>
            </a:extLst>
          </p:cNvPr>
          <p:cNvSpPr/>
          <p:nvPr/>
        </p:nvSpPr>
        <p:spPr>
          <a:xfrm rot="1591857">
            <a:off x="6048951" y="4196259"/>
            <a:ext cx="3273621" cy="1748007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27">
            <a:extLst>
              <a:ext uri="{FF2B5EF4-FFF2-40B4-BE49-F238E27FC236}">
                <a16:creationId xmlns:a16="http://schemas.microsoft.com/office/drawing/2014/main" id="{E0E0396A-E611-4674-90C4-D5BE88D7DD61}"/>
              </a:ext>
            </a:extLst>
          </p:cNvPr>
          <p:cNvSpPr/>
          <p:nvPr/>
        </p:nvSpPr>
        <p:spPr>
          <a:xfrm>
            <a:off x="6732240" y="3833596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Need more data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ABD7D5-432A-4414-9EB0-28B68376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7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60" grpId="0"/>
      <p:bldP spid="61" grpId="0" animBg="1"/>
      <p:bldP spid="62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J-PARC E15 Experiment</a:t>
            </a:r>
            <a:endParaRPr kumimoji="1" lang="ja-JP" altLang="en-US" b="1" dirty="0"/>
          </a:p>
        </p:txBody>
      </p:sp>
      <p:sp>
        <p:nvSpPr>
          <p:cNvPr id="9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9511" y="1016732"/>
            <a:ext cx="8968945" cy="1332148"/>
          </a:xfrm>
        </p:spPr>
        <p:txBody>
          <a:bodyPr>
            <a:normAutofit/>
          </a:bodyPr>
          <a:lstStyle/>
          <a:p>
            <a:r>
              <a:rPr lang="en-US" altLang="ja-JP" baseline="30000" dirty="0"/>
              <a:t>3</a:t>
            </a:r>
            <a:r>
              <a:rPr lang="en-US" altLang="ja-JP" dirty="0"/>
              <a:t>He(</a:t>
            </a:r>
            <a:r>
              <a:rPr lang="en-US" altLang="ja-JP" i="1" dirty="0"/>
              <a:t>in-flight</a:t>
            </a:r>
            <a:r>
              <a:rPr lang="en-US" altLang="ja-JP" dirty="0"/>
              <a:t> K</a:t>
            </a:r>
            <a:r>
              <a:rPr lang="en-US" altLang="ja-JP" baseline="30000" dirty="0"/>
              <a:t>-</a:t>
            </a:r>
            <a:r>
              <a:rPr lang="en-US" altLang="ja-JP" dirty="0"/>
              <a:t>,n) reaction @ 1.0 GeV/c</a:t>
            </a:r>
            <a:endParaRPr lang="ja-JP" altLang="en-US" dirty="0"/>
          </a:p>
          <a:p>
            <a:pPr lvl="1"/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2NA and Y decays can be discriminated </a:t>
            </a:r>
            <a:r>
              <a:rPr lang="en-US" altLang="ja-JP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kinematically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107504" y="2292591"/>
            <a:ext cx="8891629" cy="398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21031993">
            <a:off x="5429555" y="3554108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4" name="AutoShape 4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8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AutoShape 10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12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133" name="Picture 13" descr="C:\Users\sakuma\Desktop\ダウンロード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6" y="1599964"/>
            <a:ext cx="441509" cy="4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B801B4DC-E615-48DB-8BCC-5AEFF9FD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4F7C32-EDE3-4B11-AEF2-850E0EC28A41}"/>
              </a:ext>
            </a:extLst>
          </p:cNvPr>
          <p:cNvSpPr/>
          <p:nvPr/>
        </p:nvSpPr>
        <p:spPr>
          <a:xfrm rot="21083074">
            <a:off x="390319" y="4313668"/>
            <a:ext cx="2890664" cy="10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387AE28-C6B2-439C-86C7-08488093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316695"/>
            <a:ext cx="5896264" cy="2112515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/>
          <p:cNvSpPr txBox="1"/>
          <p:nvPr/>
        </p:nvSpPr>
        <p:spPr>
          <a:xfrm rot="21031993">
            <a:off x="5434680" y="5408306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2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Experimental Setup @ K1.8BR</a:t>
            </a:r>
            <a:endParaRPr kumimoji="1" lang="ja-JP" alt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2637"/>
          <a:stretch/>
        </p:blipFill>
        <p:spPr bwMode="auto">
          <a:xfrm>
            <a:off x="179512" y="872716"/>
            <a:ext cx="8781644" cy="59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19700995">
            <a:off x="5186727" y="2147741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15m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34" y="3496459"/>
            <a:ext cx="3535450" cy="2992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1FC6BA-B770-46A3-A5CB-1AA33E6E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975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2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1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15282</TotalTime>
  <Words>3380</Words>
  <Application>Microsoft Office PowerPoint</Application>
  <PresentationFormat>画面に合わせる (4:3)</PresentationFormat>
  <Paragraphs>678</Paragraphs>
  <Slides>52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 Math</vt:lpstr>
      <vt:lpstr>Helvetica</vt:lpstr>
      <vt:lpstr>Symbol</vt:lpstr>
      <vt:lpstr>Tahoma</vt:lpstr>
      <vt:lpstr>Wingdings</vt:lpstr>
      <vt:lpstr>Office ​​テーマ</vt:lpstr>
      <vt:lpstr>Recent results and future prospects of kaonic nuclei at J-PARC</vt:lpstr>
      <vt:lpstr>Meson-Baryon Interaction</vt:lpstr>
      <vt:lpstr>M-B Interaction in the Strange Sector</vt:lpstr>
      <vt:lpstr>Can Kaon be Bound in Nuclei?</vt:lpstr>
      <vt:lpstr>Kaonic Nuclei</vt:lpstr>
      <vt:lpstr>Theoretical Calculations on “K-pp”</vt:lpstr>
      <vt:lpstr>Experimental Situation “before E15”</vt:lpstr>
      <vt:lpstr>J-PARC E15 Experiment</vt:lpstr>
      <vt:lpstr>Experimental Setup @ K1.8BR</vt:lpstr>
      <vt:lpstr>Exclusive 3He(K-,Lp)n</vt:lpstr>
      <vt:lpstr>Exclusive 3He(K-,Lp)n</vt:lpstr>
      <vt:lpstr>Exclusive 3He(K-,Lp)n</vt:lpstr>
      <vt:lpstr>Exclusive 3He(K-,Lp)n</vt:lpstr>
      <vt:lpstr>“K-pp” Bound State</vt:lpstr>
      <vt:lpstr>A Theoretical Interpretation</vt:lpstr>
      <vt:lpstr>Size of “K-pp”?</vt:lpstr>
      <vt:lpstr>Many Questions to be Answered</vt:lpstr>
      <vt:lpstr>K ̅NNN and K ̅NNNN</vt:lpstr>
      <vt:lpstr>K ̅NNN and K ̅NNNN</vt:lpstr>
      <vt:lpstr>New Project @ J-PARC</vt:lpstr>
      <vt:lpstr>Strategy of the New Project</vt:lpstr>
      <vt:lpstr>A New Cylindrical Detector System</vt:lpstr>
      <vt:lpstr>Expected Spectra of K-+4He</vt:lpstr>
      <vt:lpstr>Expected Spectra of K-+4He</vt:lpstr>
      <vt:lpstr>Summary</vt:lpstr>
      <vt:lpstr>J-PARC E15 Collaboration</vt:lpstr>
      <vt:lpstr>J-PARC P80 Collaboration</vt:lpstr>
      <vt:lpstr>Thank you for your attention! </vt:lpstr>
      <vt:lpstr>PowerPoint プレゼンテーション</vt:lpstr>
      <vt:lpstr>Many Questions to be Answered</vt:lpstr>
      <vt:lpstr>K- 3He  pSpn @ E15</vt:lpstr>
      <vt:lpstr>pSpn Events</vt:lpstr>
      <vt:lpstr>BG Subtracted IM(π^± Σ^∓) in π^± Σ^∓ pn</vt:lpstr>
      <vt:lpstr>Y^∗ pn Final State</vt:lpstr>
      <vt:lpstr>Λ(1405)pn Final State Selection</vt:lpstr>
      <vt:lpstr>IM(pSp) in L(1405)pn Final State</vt:lpstr>
      <vt:lpstr>Detector acceptances of  Lpn and pSpn</vt:lpstr>
      <vt:lpstr>Recent progress of the E15 analysis</vt:lpstr>
      <vt:lpstr>Recent progress of the E15 analysis</vt:lpstr>
      <vt:lpstr>Recent progress of the E15 analysis</vt:lpstr>
      <vt:lpstr>Recent progress of the E15 analysis</vt:lpstr>
      <vt:lpstr>S*N bound state? Other possibilities?</vt:lpstr>
      <vt:lpstr>S*N bound state? Other possibilities?</vt:lpstr>
      <vt:lpstr>PowerPoint プレゼンテーション</vt:lpstr>
      <vt:lpstr>“K-ppn” Candidates so far</vt:lpstr>
      <vt:lpstr>A New Cylindrical Detector System</vt:lpstr>
      <vt:lpstr>Improvement of Kaon Intensity</vt:lpstr>
      <vt:lpstr>Expected Yield of K ̅NNN</vt:lpstr>
      <vt:lpstr>Expected Yield of K ̅NNN</vt:lpstr>
      <vt:lpstr>Spin-Parity of K ̅NN</vt:lpstr>
      <vt:lpstr>Spin-Parity of K ̅NN</vt:lpstr>
      <vt:lpstr>Toward K ̅K ̅NN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Kbar-Nuclear Bound State at J-PARC</dc:title>
  <dc:creator>sakuma</dc:creator>
  <cp:lastModifiedBy>sakuma fuminori</cp:lastModifiedBy>
  <cp:revision>962</cp:revision>
  <cp:lastPrinted>2019-05-31T07:47:47Z</cp:lastPrinted>
  <dcterms:created xsi:type="dcterms:W3CDTF">2018-11-19T08:42:23Z</dcterms:created>
  <dcterms:modified xsi:type="dcterms:W3CDTF">2021-02-28T09:18:03Z</dcterms:modified>
</cp:coreProperties>
</file>