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57" r:id="rId4"/>
    <p:sldId id="268" r:id="rId5"/>
    <p:sldId id="269" r:id="rId6"/>
    <p:sldId id="270" r:id="rId7"/>
    <p:sldId id="265" r:id="rId8"/>
    <p:sldId id="260" r:id="rId9"/>
    <p:sldId id="261" r:id="rId10"/>
    <p:sldId id="279" r:id="rId11"/>
    <p:sldId id="262" r:id="rId12"/>
    <p:sldId id="283" r:id="rId13"/>
    <p:sldId id="273" r:id="rId14"/>
    <p:sldId id="264" r:id="rId15"/>
    <p:sldId id="275" r:id="rId16"/>
    <p:sldId id="280" r:id="rId17"/>
    <p:sldId id="281" r:id="rId18"/>
    <p:sldId id="282" r:id="rId19"/>
    <p:sldId id="277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C13D-4E6F-486D-8A1E-1772685F8F6F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BEA2-F97E-495C-A3F7-DE731BC367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9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7698F4-4E46-4EFC-969D-278289F33E58}" type="slidenum">
              <a:rPr lang="en-US" altLang="ja-JP" smtClean="0"/>
              <a:pPr eaLnBrk="1" hangingPunct="1"/>
              <a:t>4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BE4A49-BD02-4FBD-80C4-CEAF1F758120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05C5F4F-73A7-4DFE-B1E6-E00B8F2EFAD8}" type="slidenum">
              <a:rPr lang="en-US" altLang="ja-JP" smtClean="0"/>
              <a:pPr eaLnBrk="1" hangingPunct="1"/>
              <a:t>16</a:t>
            </a:fld>
            <a:endParaRPr lang="en-US" altLang="ja-JP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solidFill>
                <a:srgbClr val="FF3300"/>
              </a:solidFill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852BE98-11A2-4EE8-B12E-EC245ED2D1BF}" type="slidenum">
              <a:rPr lang="en-US" altLang="ja-JP" smtClean="0"/>
              <a:pPr eaLnBrk="1" hangingPunct="1"/>
              <a:t>17</a:t>
            </a:fld>
            <a:endParaRPr lang="en-US" altLang="ja-JP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3054" indent="-270405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621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4269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918" indent="-216324" defTabSz="91487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A78FC3E-FF21-4FB4-8C71-A03F61775866}" type="slidenum">
              <a:rPr lang="en-US" altLang="ja-JP" smtClean="0"/>
              <a:pPr eaLnBrk="1" hangingPunct="1"/>
              <a:t>18</a:t>
            </a:fld>
            <a:endParaRPr lang="en-US" altLang="ja-JP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ー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E97C98-1A87-44E4-AC95-BF9B43F54E03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B819A7-7F0F-43E8-9789-7627772E4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 </a:t>
            </a:r>
            <a:r>
              <a:rPr lang="en-US" altLang="ja-JP" b="1" dirty="0"/>
              <a:t>J-PARC K1.8BR</a:t>
            </a:r>
            <a:r>
              <a:rPr lang="ja-JP" altLang="en-US" dirty="0"/>
              <a:t>ビームラインにおける 液体</a:t>
            </a:r>
            <a:r>
              <a:rPr lang="en-US" altLang="ja-JP" b="1" dirty="0"/>
              <a:t>3He</a:t>
            </a:r>
            <a:r>
              <a:rPr lang="ja-JP" altLang="en-US" dirty="0"/>
              <a:t>標的への </a:t>
            </a:r>
            <a:r>
              <a:rPr lang="en-US" altLang="ja-JP" b="1" dirty="0"/>
              <a:t>K- </a:t>
            </a:r>
            <a:r>
              <a:rPr lang="ja-JP" altLang="en-US" dirty="0"/>
              <a:t>ビーム照射実験</a:t>
            </a:r>
            <a:r>
              <a:rPr lang="en-US" altLang="ja-JP" b="1" dirty="0" smtClean="0"/>
              <a:t>(3)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7406640" cy="1752600"/>
          </a:xfrm>
        </p:spPr>
        <p:txBody>
          <a:bodyPr/>
          <a:lstStyle/>
          <a:p>
            <a:r>
              <a:rPr lang="ja-JP" altLang="en-US" dirty="0"/>
              <a:t>京都</a:t>
            </a:r>
            <a:r>
              <a:rPr lang="ja-JP" altLang="en-US" dirty="0" smtClean="0"/>
              <a:t>大学</a:t>
            </a:r>
            <a:r>
              <a:rPr lang="en-US" altLang="ja-JP" dirty="0" smtClean="0"/>
              <a:t>/</a:t>
            </a:r>
            <a:r>
              <a:rPr lang="ja-JP" altLang="en-US" dirty="0" smtClean="0"/>
              <a:t>理研　佐田優太</a:t>
            </a:r>
            <a:endParaRPr lang="en-US" altLang="ja-JP" dirty="0" smtClean="0"/>
          </a:p>
          <a:p>
            <a:r>
              <a:rPr kumimoji="1" lang="en-US" altLang="ja-JP" dirty="0" smtClean="0"/>
              <a:t>For the E15 collaborations</a:t>
            </a:r>
          </a:p>
          <a:p>
            <a:r>
              <a:rPr lang="en-US" altLang="ja-JP" dirty="0" smtClean="0"/>
              <a:t>2013 </a:t>
            </a:r>
            <a:r>
              <a:rPr lang="ja-JP" altLang="en-US" dirty="0" smtClean="0"/>
              <a:t>秋季物理学会（高知大学）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83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09"/>
    </mc:Choice>
    <mc:Fallback>
      <p:transition spd="slow" advTm="205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sada\Desktop\JPS2013au\dalit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" y="1036764"/>
            <a:ext cx="5580000" cy="55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Dalitz’s</a:t>
            </a:r>
            <a:r>
              <a:rPr kumimoji="1" lang="en-US" altLang="ja-JP" dirty="0" smtClean="0"/>
              <a:t> plot of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(missing)n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4128" y="1649439"/>
            <a:ext cx="3419872" cy="469160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2800" dirty="0" smtClean="0"/>
              <a:t>Kinetic energies of  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800" dirty="0" err="1" smtClean="0"/>
              <a:t>pn</a:t>
            </a:r>
            <a:r>
              <a:rPr lang="en-US" altLang="ja-JP" sz="2800" dirty="0" smtClean="0"/>
              <a:t> 3-bodys are plotted in phase space @CM</a:t>
            </a:r>
          </a:p>
          <a:p>
            <a:r>
              <a:rPr lang="en-US" altLang="ja-JP" sz="2800" dirty="0" smtClean="0"/>
              <a:t>CDS/NC </a:t>
            </a:r>
            <a:r>
              <a:rPr kumimoji="1" lang="en-US" altLang="ja-JP" sz="2800" dirty="0" smtClean="0"/>
              <a:t>Acceptance region is calculated by MC Simulation </a:t>
            </a:r>
          </a:p>
          <a:p>
            <a:pPr marL="82296" indent="0">
              <a:buNone/>
            </a:pPr>
            <a:r>
              <a:rPr lang="en-US" altLang="ja-JP" sz="2800" dirty="0" smtClean="0">
                <a:solidFill>
                  <a:srgbClr val="FFC000"/>
                </a:solidFill>
              </a:rPr>
              <a:t>Plot of </a:t>
            </a:r>
            <a:r>
              <a:rPr lang="en-US" altLang="ja-JP" sz="2800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err="1" smtClean="0">
                <a:solidFill>
                  <a:srgbClr val="FFC000"/>
                </a:solidFill>
              </a:rPr>
              <a:t>p</a:t>
            </a:r>
            <a:r>
              <a:rPr lang="en-US" altLang="ja-JP" sz="2800" dirty="0" smtClean="0">
                <a:solidFill>
                  <a:srgbClr val="FFC000"/>
                </a:solidFill>
              </a:rPr>
              <a:t>(missing )n events are in acceptance.</a:t>
            </a:r>
          </a:p>
          <a:p>
            <a:pPr marL="82296" indent="0">
              <a:buNone/>
            </a:pPr>
            <a:r>
              <a:rPr lang="en-US" altLang="ja-JP" sz="2800" dirty="0" smtClean="0">
                <a:solidFill>
                  <a:srgbClr val="FFC000"/>
                </a:solidFill>
              </a:rPr>
              <a:t>=&gt;can we use 2N/3N absorption study </a:t>
            </a:r>
            <a:r>
              <a:rPr lang="en-US" altLang="ja-JP" sz="2800" dirty="0" err="1" smtClean="0">
                <a:solidFill>
                  <a:srgbClr val="FFC000"/>
                </a:solidFill>
              </a:rPr>
              <a:t>etc</a:t>
            </a:r>
            <a:r>
              <a:rPr lang="en-US" altLang="ja-JP" sz="2800" dirty="0" smtClean="0">
                <a:solidFill>
                  <a:srgbClr val="FFC000"/>
                </a:solidFill>
              </a:rPr>
              <a:t>?</a:t>
            </a:r>
          </a:p>
          <a:p>
            <a:pPr marL="82296" indent="0">
              <a:buNone/>
            </a:pPr>
            <a:r>
              <a:rPr lang="en-US" altLang="ja-JP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2800" dirty="0" smtClean="0">
                <a:solidFill>
                  <a:srgbClr val="FF0000"/>
                </a:solidFill>
              </a:rPr>
              <a:t> n(tagged NC) events  are very few.</a:t>
            </a:r>
          </a:p>
          <a:p>
            <a:pPr marL="82296" indent="0">
              <a:buNone/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=&gt;Need more (~10 times) statistics?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sada\Desktop\JPS2013au\dalit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" y="1037447"/>
            <a:ext cx="5580000" cy="55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ada\Desktop\JPS2013au\dalitz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" y="1036764"/>
            <a:ext cx="5580000" cy="55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rot="269053">
            <a:off x="1139063" y="3605046"/>
            <a:ext cx="4333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92D050"/>
                </a:solidFill>
              </a:rPr>
              <a:t>Very Preliminary!!</a:t>
            </a:r>
            <a:endParaRPr lang="ja-JP" altLang="en-US" sz="4400" dirty="0">
              <a:solidFill>
                <a:srgbClr val="92D050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05645" y="1699724"/>
            <a:ext cx="2736304" cy="895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sz="2400" dirty="0"/>
              <a:t>n</a:t>
            </a:r>
            <a:r>
              <a:rPr lang="en-US" altLang="ja-JP" sz="2400" dirty="0" smtClean="0"/>
              <a:t> tagged with NC </a:t>
            </a:r>
          </a:p>
          <a:p>
            <a:pPr marL="82296" indent="0">
              <a:buFont typeface="Wingdings 2"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+</a:t>
            </a:r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all</a:t>
            </a:r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/>
              <a:t>　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01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Analysis for  </a:t>
            </a:r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/>
              <a:t>,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/>
              <a:t>pn</a:t>
            </a:r>
            <a:r>
              <a:rPr lang="en-US" altLang="ja-JP" dirty="0"/>
              <a:t>) </a:t>
            </a:r>
            <a:r>
              <a:rPr lang="en-US" altLang="ja-JP" dirty="0" smtClean="0"/>
              <a:t>reaction</a:t>
            </a:r>
          </a:p>
          <a:p>
            <a:pPr lvl="1"/>
            <a:r>
              <a:rPr lang="en-US" altLang="ja-JP" dirty="0" smtClean="0"/>
              <a:t>We have successfully accumulated 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events in CDS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Missing neutron peak is clearly seen!</a:t>
            </a:r>
            <a:endParaRPr lang="en-US" altLang="ja-JP" dirty="0" smtClean="0">
              <a:latin typeface="Symbol" panose="05050102010706020507" pitchFamily="18" charset="2"/>
            </a:endParaRPr>
          </a:p>
          <a:p>
            <a:pPr lvl="1"/>
            <a:r>
              <a:rPr lang="en-US" altLang="ja-JP" dirty="0" smtClean="0"/>
              <a:t>missing neutron events are ~400 events in 3300 events of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events</a:t>
            </a:r>
          </a:p>
          <a:p>
            <a:pPr lvl="1"/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n(NC detected) events are very few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3N/ 2N absorption reaction can be studied? </a:t>
            </a:r>
          </a:p>
          <a:p>
            <a:pPr marL="402336" lvl="1" indent="0">
              <a:buNone/>
            </a:pPr>
            <a:r>
              <a:rPr lang="en-US" altLang="ja-JP" dirty="0"/>
              <a:t>f</a:t>
            </a:r>
            <a:r>
              <a:rPr lang="en-US" altLang="ja-JP" dirty="0" smtClean="0"/>
              <a:t>rom these events </a:t>
            </a:r>
          </a:p>
          <a:p>
            <a:pPr marL="402336" lvl="1" indent="0">
              <a:buNone/>
            </a:pPr>
            <a:r>
              <a:rPr lang="en-US" altLang="ja-JP" dirty="0" smtClean="0"/>
              <a:t>=&gt;future analysis is under way</a:t>
            </a:r>
          </a:p>
          <a:p>
            <a:pPr lvl="1"/>
            <a:endParaRPr lang="en-US" altLang="ja-JP" dirty="0"/>
          </a:p>
        </p:txBody>
      </p:sp>
      <p:sp>
        <p:nvSpPr>
          <p:cNvPr id="4" name="下矢印 3"/>
          <p:cNvSpPr/>
          <p:nvPr/>
        </p:nvSpPr>
        <p:spPr>
          <a:xfrm>
            <a:off x="4283968" y="2564904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283968" y="4509120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80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2"/>
    </mc:Choice>
    <mc:Fallback>
      <p:transition spd="slow" advTm="50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0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sada\Desktop\JPS2013au\IM_Mm_L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6" y="653252"/>
            <a:ext cx="5400000" cy="38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sada\Desktop\JPS2013au\IM_L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3824"/>
            <a:ext cx="5040000" cy="33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sada\Desktop\JPS2013au\IM_Lp_cu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08645"/>
            <a:ext cx="5040000" cy="34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81752"/>
            <a:ext cx="74980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invariant mass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(selected missing neutrons)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051" y="4518282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I.M of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[</a:t>
            </a:r>
            <a:r>
              <a:rPr kumimoji="1" lang="en-US" altLang="ja-JP" sz="2800" dirty="0" err="1" smtClean="0"/>
              <a:t>GeV</a:t>
            </a:r>
            <a:r>
              <a:rPr lang="en-US" altLang="ja-JP" sz="2800" dirty="0"/>
              <a:t>/</a:t>
            </a:r>
            <a:r>
              <a:rPr kumimoji="1" lang="en-US" altLang="ja-JP" sz="2800" dirty="0" smtClean="0"/>
              <a:t>c2]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6334780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I.M of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lang="en-US" altLang="ja-JP" sz="2800" dirty="0" smtClean="0"/>
              <a:t>[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/</a:t>
            </a:r>
            <a:r>
              <a:rPr lang="en-US" altLang="ja-JP" sz="2800" dirty="0" smtClean="0"/>
              <a:t>c2]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5400000">
            <a:off x="-1998067" y="2492476"/>
            <a:ext cx="444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</a:t>
            </a:r>
            <a:r>
              <a:rPr kumimoji="1" lang="en-US" altLang="ja-JP" sz="2800" dirty="0" smtClean="0"/>
              <a:t>.M of 3He(K-,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)X[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/c2]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5138" y="2311280"/>
            <a:ext cx="4998990" cy="50135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19504748">
            <a:off x="4206431" y="3414532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6545" y="3481894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Projection X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6837" y="2311280"/>
            <a:ext cx="3437164" cy="246861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3N absorption?</a:t>
            </a:r>
          </a:p>
          <a:p>
            <a:r>
              <a:rPr lang="en-US" altLang="ja-JP" dirty="0" smtClean="0"/>
              <a:t>2N absorption?(n is spectator)</a:t>
            </a:r>
          </a:p>
          <a:p>
            <a:pPr marL="82296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We can Not say these events are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Kpp</a:t>
            </a:r>
            <a:r>
              <a:rPr kumimoji="1" lang="en-US" altLang="ja-JP" dirty="0" smtClean="0">
                <a:solidFill>
                  <a:srgbClr val="FF0000"/>
                </a:solidFill>
              </a:rPr>
              <a:t>!!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0929889">
            <a:off x="2026926" y="1610742"/>
            <a:ext cx="2567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20929889">
            <a:off x="4966335" y="4621553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70C0"/>
                </a:solidFill>
              </a:rPr>
              <a:t>Very Preliminary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5637" y="5273050"/>
            <a:ext cx="415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Selected missing n events in 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 tagged  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0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72"/>
    </mc:Choice>
    <mc:Fallback>
      <p:transition spd="slow" advTm="165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sada\Desktop\JPS2013au\P_cosZ_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6" y="1382189"/>
            <a:ext cx="7200000" cy="49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da\Desktop\JPS2013au\P_cosZ_L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6" y="1382189"/>
            <a:ext cx="7200000" cy="49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320" y="210783"/>
            <a:ext cx="832212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Momentum(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+p</a:t>
            </a:r>
            <a:r>
              <a:rPr kumimoji="1" lang="en-US" altLang="ja-JP" dirty="0" smtClean="0"/>
              <a:t>)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cos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dirty="0" err="1" smtClean="0"/>
              <a:t>lab</a:t>
            </a:r>
            <a:r>
              <a:rPr kumimoji="1" lang="en-US" altLang="ja-JP" dirty="0" smtClean="0"/>
              <a:t>(beam dir.) </a:t>
            </a:r>
            <a:br>
              <a:rPr kumimoji="1" lang="en-US" altLang="ja-JP" dirty="0" smtClean="0"/>
            </a:br>
            <a:r>
              <a:rPr kumimoji="1" lang="en-US" altLang="ja-JP" dirty="0" smtClean="0"/>
              <a:t>@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n missing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1669669"/>
            <a:ext cx="2581626" cy="1211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ja-JP" sz="2400" dirty="0" smtClean="0"/>
              <a:t>Neutron tagged with NC </a:t>
            </a:r>
          </a:p>
          <a:p>
            <a:pPr marL="82296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+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all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6175356"/>
            <a:ext cx="420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Momentum of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L+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 [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/c]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08520" y="2275493"/>
            <a:ext cx="615553" cy="30787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Cos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q</a:t>
            </a:r>
            <a:r>
              <a:rPr kumimoji="1" lang="en-US" altLang="ja-JP" sz="2800" dirty="0" smtClean="0"/>
              <a:t> Lab(beam </a:t>
            </a:r>
            <a:r>
              <a:rPr kumimoji="1" lang="en-US" altLang="ja-JP" sz="2800" dirty="0" err="1" smtClean="0"/>
              <a:t>dir</a:t>
            </a:r>
            <a:r>
              <a:rPr kumimoji="1" lang="en-US" altLang="ja-JP" sz="2800" dirty="0" smtClean="0"/>
              <a:t> 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8323" y="327426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Missing </a:t>
            </a:r>
            <a:endParaRPr kumimoji="1" lang="en-US" altLang="ja-JP" sz="2800" dirty="0" smtClean="0"/>
          </a:p>
          <a:p>
            <a:r>
              <a:rPr kumimoji="1" lang="en-US" altLang="ja-JP" dirty="0" smtClean="0"/>
              <a:t>neutron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605" y="2904928"/>
            <a:ext cx="336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 in NC is very few events</a:t>
            </a:r>
          </a:p>
          <a:p>
            <a:r>
              <a:rPr lang="en-US" altLang="ja-JP" dirty="0" smtClean="0"/>
              <a:t>NC acceptance X±6.2°Y±2.9°</a:t>
            </a:r>
            <a:endParaRPr kumimoji="1" lang="ja-JP" altLang="en-US" dirty="0"/>
          </a:p>
        </p:txBody>
      </p:sp>
      <p:pic>
        <p:nvPicPr>
          <p:cNvPr id="6152" name="Picture 8" descr="C:\Users\sada\Desktop\JPS2013au\angle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9"/>
          <a:stretch/>
        </p:blipFill>
        <p:spPr bwMode="auto">
          <a:xfrm>
            <a:off x="6300192" y="4653136"/>
            <a:ext cx="2927102" cy="13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ada\Desktop\JPS2013au\angle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5"/>
          <a:stretch/>
        </p:blipFill>
        <p:spPr bwMode="auto">
          <a:xfrm>
            <a:off x="6228184" y="844083"/>
            <a:ext cx="2927102" cy="13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矢印 11"/>
          <p:cNvSpPr/>
          <p:nvPr/>
        </p:nvSpPr>
        <p:spPr>
          <a:xfrm rot="10800000">
            <a:off x="6660232" y="1844824"/>
            <a:ext cx="90473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60232" y="2204864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backward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6660232" y="4599986"/>
            <a:ext cx="90473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9169" y="4599986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Forward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324"/>
    </mc:Choice>
    <mc:Fallback>
      <p:transition spd="slow" advTm="98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3" y="404664"/>
            <a:ext cx="779500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3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"/>
    </mc:Choice>
    <mc:Fallback>
      <p:transition spd="slow" advTm="22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81BCE-0748-4E23-9C1C-F0D3F53D100F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862013" y="0"/>
            <a:ext cx="8281987" cy="11430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Dalitz</a:t>
            </a:r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plot (Final state </a:t>
            </a:r>
            <a:r>
              <a:rPr lang="en-US" altLang="ja-JP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altLang="ja-JP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pn</a:t>
            </a:r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4580" name="グループ化 12"/>
          <p:cNvGrpSpPr>
            <a:grpSpLocks/>
          </p:cNvGrpSpPr>
          <p:nvPr/>
        </p:nvGrpSpPr>
        <p:grpSpPr bwMode="auto">
          <a:xfrm>
            <a:off x="395288" y="1341438"/>
            <a:ext cx="5616575" cy="5183187"/>
            <a:chOff x="611560" y="1412776"/>
            <a:chExt cx="5616624" cy="5184576"/>
          </a:xfrm>
        </p:grpSpPr>
        <p:sp>
          <p:nvSpPr>
            <p:cNvPr id="12" name="正方形/長方形 11"/>
            <p:cNvSpPr/>
            <p:nvPr/>
          </p:nvSpPr>
          <p:spPr>
            <a:xfrm>
              <a:off x="611560" y="1412776"/>
              <a:ext cx="5616624" cy="518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2459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71" y="1623208"/>
              <a:ext cx="4746308" cy="483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22"/>
          <p:cNvGrpSpPr>
            <a:grpSpLocks/>
          </p:cNvGrpSpPr>
          <p:nvPr/>
        </p:nvGrpSpPr>
        <p:grpSpPr bwMode="auto">
          <a:xfrm>
            <a:off x="2339975" y="3500438"/>
            <a:ext cx="1871663" cy="1389062"/>
            <a:chOff x="1474" y="2198"/>
            <a:chExt cx="1179" cy="875"/>
          </a:xfrm>
        </p:grpSpPr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 flipV="1">
              <a:off x="2064" y="2198"/>
              <a:ext cx="0" cy="6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2" name="Line 17"/>
            <p:cNvSpPr>
              <a:spLocks noChangeShapeType="1"/>
            </p:cNvSpPr>
            <p:nvPr/>
          </p:nvSpPr>
          <p:spPr bwMode="auto">
            <a:xfrm rot="13806130" flipV="1">
              <a:off x="1791" y="2706"/>
              <a:ext cx="1" cy="6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3" name="Line 18"/>
            <p:cNvSpPr>
              <a:spLocks noChangeShapeType="1"/>
            </p:cNvSpPr>
            <p:nvPr/>
          </p:nvSpPr>
          <p:spPr bwMode="auto">
            <a:xfrm rot="7487164" flipV="1">
              <a:off x="2335" y="2705"/>
              <a:ext cx="1" cy="6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>
              <a:off x="1701" y="2389"/>
              <a:ext cx="3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33CC33"/>
                  </a:solidFill>
                </a:rPr>
                <a:t>T</a:t>
              </a:r>
              <a:r>
                <a:rPr lang="en-US" altLang="ja-JP" b="1">
                  <a:solidFill>
                    <a:srgbClr val="33CC33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4595" name="Text Box 20"/>
            <p:cNvSpPr txBox="1">
              <a:spLocks noChangeArrowheads="1"/>
            </p:cNvSpPr>
            <p:nvPr/>
          </p:nvSpPr>
          <p:spPr bwMode="auto">
            <a:xfrm>
              <a:off x="2245" y="274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33CC33"/>
                  </a:solidFill>
                </a:rPr>
                <a:t>Tp</a:t>
              </a:r>
            </a:p>
          </p:txBody>
        </p:sp>
        <p:sp>
          <p:nvSpPr>
            <p:cNvPr id="24596" name="Text Box 21"/>
            <p:cNvSpPr txBox="1">
              <a:spLocks noChangeArrowheads="1"/>
            </p:cNvSpPr>
            <p:nvPr/>
          </p:nvSpPr>
          <p:spPr bwMode="auto">
            <a:xfrm>
              <a:off x="1474" y="2842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33CC33"/>
                  </a:solidFill>
                </a:rPr>
                <a:t>Tn</a:t>
              </a:r>
            </a:p>
          </p:txBody>
        </p:sp>
      </p:grpSp>
      <p:sp>
        <p:nvSpPr>
          <p:cNvPr id="24582" name="日付プレースホルダ 3"/>
          <p:cNvSpPr txBox="1">
            <a:spLocks noGrp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ja-JP" altLang="ja-JP" sz="1200">
              <a:solidFill>
                <a:srgbClr val="B5A788"/>
              </a:solidFill>
              <a:latin typeface="Gill Sans MT" pitchFamily="34" charset="0"/>
              <a:ea typeface="HGｺﾞｼｯｸE" pitchFamily="49" charset="-128"/>
            </a:endParaRPr>
          </a:p>
        </p:txBody>
      </p:sp>
      <p:grpSp>
        <p:nvGrpSpPr>
          <p:cNvPr id="7" name="グループ化 22"/>
          <p:cNvGrpSpPr>
            <a:grpSpLocks/>
          </p:cNvGrpSpPr>
          <p:nvPr/>
        </p:nvGrpSpPr>
        <p:grpSpPr bwMode="auto">
          <a:xfrm>
            <a:off x="611188" y="1484313"/>
            <a:ext cx="7502525" cy="5008562"/>
            <a:chOff x="611560" y="1372706"/>
            <a:chExt cx="7501890" cy="5008622"/>
          </a:xfrm>
        </p:grpSpPr>
        <p:pic>
          <p:nvPicPr>
            <p:cNvPr id="245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1200"/>
              <a:ext cx="7501890" cy="4830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テキスト ボックス 20"/>
            <p:cNvSpPr txBox="1">
              <a:spLocks noChangeArrowheads="1"/>
            </p:cNvSpPr>
            <p:nvPr/>
          </p:nvSpPr>
          <p:spPr bwMode="auto">
            <a:xfrm>
              <a:off x="898873" y="1372706"/>
              <a:ext cx="3744596" cy="39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 b="1">
                  <a:latin typeface="Century Gothic" pitchFamily="34" charset="0"/>
                </a:rPr>
                <a:t>2NA and s-wave scattering</a:t>
              </a:r>
            </a:p>
          </p:txBody>
        </p:sp>
      </p:grpSp>
      <p:grpSp>
        <p:nvGrpSpPr>
          <p:cNvPr id="8" name="グループ化 24"/>
          <p:cNvGrpSpPr>
            <a:grpSpLocks/>
          </p:cNvGrpSpPr>
          <p:nvPr/>
        </p:nvGrpSpPr>
        <p:grpSpPr bwMode="auto">
          <a:xfrm>
            <a:off x="611188" y="1484313"/>
            <a:ext cx="7502525" cy="5008562"/>
            <a:chOff x="611560" y="1372706"/>
            <a:chExt cx="7501890" cy="5008622"/>
          </a:xfrm>
        </p:grpSpPr>
        <p:pic>
          <p:nvPicPr>
            <p:cNvPr id="2458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1200"/>
              <a:ext cx="7501890" cy="4830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テキスト ボックス 21"/>
            <p:cNvSpPr txBox="1">
              <a:spLocks noChangeArrowheads="1"/>
            </p:cNvSpPr>
            <p:nvPr/>
          </p:nvSpPr>
          <p:spPr bwMode="auto">
            <a:xfrm>
              <a:off x="898873" y="1372706"/>
              <a:ext cx="3744596" cy="39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 b="1">
                  <a:latin typeface="Century Gothic" pitchFamily="34" charset="0"/>
                </a:rPr>
                <a:t>2NA and s-wave scattering</a:t>
              </a:r>
            </a:p>
          </p:txBody>
        </p:sp>
      </p:grpSp>
      <p:sp>
        <p:nvSpPr>
          <p:cNvPr id="24585" name="フッター プレースホルダ 4"/>
          <p:cNvSpPr txBox="1">
            <a:spLocks noGrp="1"/>
          </p:cNvSpPr>
          <p:nvPr/>
        </p:nvSpPr>
        <p:spPr bwMode="auto">
          <a:xfrm>
            <a:off x="2916238" y="6381750"/>
            <a:ext cx="3240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200"/>
              <a:t>T.Hiraiwa 2010/12/2-4 Strangeness  workshop 20</a:t>
            </a:r>
            <a:r>
              <a:rPr lang="en-US" altLang="ja-JP" sz="1200">
                <a:latin typeface="Gill Sans MT" pitchFamily="34" charset="0"/>
                <a:ea typeface="HGｺﾞｼｯｸE" pitchFamily="49" charset="-128"/>
              </a:rPr>
              <a:t>10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1439863" y="2438400"/>
            <a:ext cx="6192837" cy="2124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/>
              <a:t>We can separate </a:t>
            </a:r>
            <a:r>
              <a:rPr lang="en-US" altLang="ja-JP" sz="2800">
                <a:solidFill>
                  <a:srgbClr val="FF3300"/>
                </a:solidFill>
              </a:rPr>
              <a:t> Kpp signal </a:t>
            </a:r>
            <a:r>
              <a:rPr lang="en-US" altLang="ja-JP" sz="2800"/>
              <a:t>to 2NA</a:t>
            </a:r>
            <a:r>
              <a:rPr lang="en-US" altLang="ja-JP" sz="2800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en-US" altLang="ja-JP" sz="2800"/>
              <a:t>@ E15 exp.</a:t>
            </a:r>
          </a:p>
          <a:p>
            <a:pPr eaLnBrk="1" hangingPunct="1"/>
            <a:r>
              <a:rPr lang="en-US" altLang="ja-JP" sz="2400"/>
              <a:t>We will be able to observe  interesting data of </a:t>
            </a:r>
            <a:r>
              <a:rPr lang="en-US" altLang="ja-JP" sz="2400">
                <a:latin typeface="Symbol" pitchFamily="18" charset="2"/>
              </a:rPr>
              <a:t>L</a:t>
            </a:r>
            <a:r>
              <a:rPr lang="en-US" altLang="ja-JP" sz="2400"/>
              <a:t>pn state!? (2NA or Kpp etc.) </a:t>
            </a:r>
          </a:p>
          <a:p>
            <a:pPr eaLnBrk="1" hangingPunct="1"/>
            <a:endParaRPr lang="en-US" altLang="ja-JP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401630"/>
      </p:ext>
    </p:extLst>
  </p:cSld>
  <p:clrMapOvr>
    <a:masterClrMapping/>
  </p:clrMapOvr>
  <p:transition advTm="57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800" smtClean="0"/>
              <a:t>Background study (two nuclear absorption)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2B45-2567-43D2-8954-41BDA5DC6A94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125538"/>
            <a:ext cx="705643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2NA + </a:t>
            </a: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  <a:ea typeface="+mn-ea"/>
              </a:rPr>
              <a:t>L</a:t>
            </a: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N </a:t>
            </a:r>
            <a:r>
              <a:rPr lang="en-US" altLang="ja-JP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rescattering</a:t>
            </a: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/ </a:t>
            </a: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  <a:ea typeface="+mn-ea"/>
              </a:rPr>
              <a:t>SL</a:t>
            </a:r>
            <a:r>
              <a:rPr lang="en-US" altLang="ja-JP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conversion looks like a “signal” ??</a:t>
            </a:r>
            <a:endParaRPr lang="ja-JP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605" name="テキスト ボックス 8"/>
          <p:cNvSpPr txBox="1">
            <a:spLocks noChangeArrowheads="1"/>
          </p:cNvSpPr>
          <p:nvPr/>
        </p:nvSpPr>
        <p:spPr bwMode="auto">
          <a:xfrm>
            <a:off x="3924300" y="1557338"/>
            <a:ext cx="287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latin typeface="Gill Sans MT" pitchFamily="34" charset="0"/>
                <a:ea typeface="HGｺﾞｼｯｸE" pitchFamily="49" charset="-128"/>
              </a:rPr>
              <a:t>(2NA itself is not a problem.)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2779713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217646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40982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2060575"/>
            <a:ext cx="2732087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</a:rPr>
              <a:t>2NA+</a:t>
            </a:r>
            <a:r>
              <a:rPr lang="en-US" altLang="ja-JP" sz="2000" b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altLang="ja-JP" sz="2000" b="1">
                <a:solidFill>
                  <a:srgbClr val="FF3300"/>
                </a:solidFill>
              </a:rPr>
              <a:t>N rescattering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779838" y="2060575"/>
            <a:ext cx="2601912" cy="4064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33CC33"/>
                </a:solidFill>
              </a:rPr>
              <a:t>2NA+</a:t>
            </a:r>
            <a:r>
              <a:rPr lang="en-US" altLang="ja-JP" sz="2000" b="1">
                <a:solidFill>
                  <a:srgbClr val="33CC33"/>
                </a:solidFill>
                <a:latin typeface="Symbol" pitchFamily="18" charset="2"/>
              </a:rPr>
              <a:t>SL</a:t>
            </a:r>
            <a:r>
              <a:rPr lang="en-US" altLang="ja-JP" sz="2000" b="1">
                <a:solidFill>
                  <a:srgbClr val="33CC33"/>
                </a:solidFill>
              </a:rPr>
              <a:t> conversion</a:t>
            </a:r>
          </a:p>
        </p:txBody>
      </p:sp>
    </p:spTree>
    <p:extLst>
      <p:ext uri="{BB962C8B-B14F-4D97-AF65-F5344CB8AC3E}">
        <p14:creationId xmlns:p14="http://schemas.microsoft.com/office/powerpoint/2010/main" val="1618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6"/>
          <p:cNvSpPr>
            <a:spLocks noGrp="1" noChangeArrowheads="1"/>
          </p:cNvSpPr>
          <p:nvPr>
            <p:ph type="title"/>
          </p:nvPr>
        </p:nvSpPr>
        <p:spPr>
          <a:xfrm>
            <a:off x="519113" y="277813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mtClean="0"/>
              <a:t>Background study 2(Dalitz’s plot) 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5734050"/>
            <a:ext cx="8229600" cy="714375"/>
          </a:xfrm>
        </p:spPr>
        <p:txBody>
          <a:bodyPr/>
          <a:lstStyle/>
          <a:p>
            <a:pPr eaLnBrk="1" hangingPunct="1"/>
            <a:r>
              <a:rPr lang="en-US" altLang="ja-JP" sz="2600" smtClean="0">
                <a:solidFill>
                  <a:srgbClr val="FF3300"/>
                </a:solidFill>
              </a:rPr>
              <a:t>Signal can be distinguished between background !!</a:t>
            </a:r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EBEC6-5774-430E-BA4D-B999229EF160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3926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24815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294187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33387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88640"/>
            <a:ext cx="77247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36" y="3212976"/>
            <a:ext cx="4627664" cy="346935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@J-PARC K1.8BR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7296" y="141277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kumimoji="1" lang="en-US" altLang="ja-JP" dirty="0" smtClean="0"/>
              <a:t>Reactions detected  @K1.8BR</a:t>
            </a:r>
          </a:p>
          <a:p>
            <a:r>
              <a:rPr lang="en-US" altLang="ja-JP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He(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altLang="ja-JP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,p) 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&amp;Set up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tokuda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e(K</a:t>
            </a:r>
            <a:r>
              <a:rPr lang="en-US" altLang="ja-JP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,n) (</a:t>
            </a:r>
            <a:r>
              <a:rPr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hashimoto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baseline="30000" dirty="0">
                <a:solidFill>
                  <a:srgbClr val="FF0000"/>
                </a:solidFill>
              </a:rPr>
              <a:t>3</a:t>
            </a:r>
            <a:r>
              <a:rPr lang="en-US" altLang="ja-JP" dirty="0">
                <a:solidFill>
                  <a:srgbClr val="FF0000"/>
                </a:solidFill>
              </a:rPr>
              <a:t>H</a:t>
            </a:r>
            <a:r>
              <a:rPr lang="en-US" altLang="ja-JP" dirty="0" smtClean="0">
                <a:solidFill>
                  <a:srgbClr val="FF0000"/>
                </a:solidFill>
              </a:rPr>
              <a:t>e(K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rgbClr val="FF0000"/>
                </a:solidFill>
              </a:rPr>
              <a:t>pn</a:t>
            </a:r>
            <a:r>
              <a:rPr lang="en-US" altLang="ja-JP" dirty="0" smtClean="0">
                <a:solidFill>
                  <a:srgbClr val="FF0000"/>
                </a:solidFill>
              </a:rPr>
              <a:t>) (this talk)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baseline="30000" dirty="0"/>
              <a:t>3</a:t>
            </a:r>
            <a:r>
              <a:rPr lang="en-US" altLang="ja-JP" dirty="0"/>
              <a:t>H</a:t>
            </a:r>
            <a:r>
              <a:rPr lang="en-US" altLang="ja-JP" dirty="0" smtClean="0"/>
              <a:t>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,n)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* (</a:t>
            </a:r>
            <a:r>
              <a:rPr lang="en-US" altLang="ja-JP" dirty="0" err="1" smtClean="0"/>
              <a:t>enomoto</a:t>
            </a:r>
            <a:r>
              <a:rPr lang="en-US" altLang="ja-JP" dirty="0" smtClean="0"/>
              <a:t>)</a:t>
            </a:r>
          </a:p>
          <a:p>
            <a:r>
              <a:rPr lang="en-US" altLang="ja-JP" baseline="30000" dirty="0"/>
              <a:t>3</a:t>
            </a:r>
            <a:r>
              <a:rPr lang="en-US" altLang="ja-JP" dirty="0"/>
              <a:t>H</a:t>
            </a:r>
            <a:r>
              <a:rPr lang="en-US" altLang="ja-JP" dirty="0" smtClean="0"/>
              <a:t>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,d)  (</a:t>
            </a:r>
            <a:r>
              <a:rPr lang="en-US" altLang="ja-JP" dirty="0" err="1" smtClean="0"/>
              <a:t>inoue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6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22"/>
    </mc:Choice>
    <mc:Fallback>
      <p:transition spd="slow" advTm="510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7" y="377703"/>
            <a:ext cx="6901295" cy="52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Analysis </a:t>
            </a:r>
            <a:r>
              <a:rPr lang="en-US" altLang="ja-JP" dirty="0">
                <a:solidFill>
                  <a:srgbClr val="FF0000"/>
                </a:solidFill>
              </a:rPr>
              <a:t>for 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</a:rPr>
              <a:t>He(K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dirty="0">
                <a:solidFill>
                  <a:srgbClr val="FF0000"/>
                </a:solidFill>
              </a:rPr>
              <a:t>,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>
                <a:solidFill>
                  <a:srgbClr val="FF0000"/>
                </a:solidFill>
              </a:rPr>
              <a:t>pn</a:t>
            </a:r>
            <a:r>
              <a:rPr lang="en-US" altLang="ja-JP" dirty="0" smtClean="0">
                <a:solidFill>
                  <a:srgbClr val="FF0000"/>
                </a:solidFill>
              </a:rPr>
              <a:t>) reaction</a:t>
            </a:r>
          </a:p>
          <a:p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Tagged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pp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- </a:t>
            </a:r>
            <a:r>
              <a:rPr lang="en-US" altLang="ja-JP" dirty="0" smtClean="0"/>
              <a:t>events with CDS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Estimation of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 final state events</a:t>
            </a:r>
          </a:p>
          <a:p>
            <a:pPr lvl="3"/>
            <a:r>
              <a:rPr kumimoji="1" lang="en-US" altLang="ja-JP" sz="2400" b="1" dirty="0" smtClean="0"/>
              <a:t>M.M of 3He(K-,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/>
              <a:t>p</a:t>
            </a:r>
            <a:r>
              <a:rPr kumimoji="1" lang="en-US" altLang="ja-JP" sz="2400" b="1" dirty="0" smtClean="0"/>
              <a:t>)X</a:t>
            </a:r>
          </a:p>
          <a:p>
            <a:pPr lvl="3"/>
            <a:r>
              <a:rPr lang="en-US" altLang="ja-JP" sz="2400" b="1" dirty="0" err="1" smtClean="0"/>
              <a:t>Dalitz’plot</a:t>
            </a:r>
            <a:r>
              <a:rPr lang="en-US" altLang="ja-JP" sz="2400" b="1" dirty="0" smtClean="0"/>
              <a:t> of </a:t>
            </a:r>
            <a:r>
              <a:rPr lang="en-US" altLang="ja-JP" sz="2400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err="1" smtClean="0"/>
              <a:t>pn</a:t>
            </a:r>
            <a:r>
              <a:rPr lang="en-US" altLang="ja-JP" sz="2400" b="1" dirty="0" smtClean="0"/>
              <a:t> final state </a:t>
            </a:r>
            <a:r>
              <a:rPr lang="en-US" altLang="ja-JP" sz="2400" b="1" dirty="0" err="1" smtClean="0"/>
              <a:t>evets</a:t>
            </a:r>
            <a:endParaRPr lang="en-US" altLang="ja-JP" dirty="0" smtClean="0"/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3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33"/>
    </mc:Choice>
    <mc:Fallback>
      <p:transition spd="slow" advTm="533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60215-2026-40B8-9BE8-C92B626714CD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6147" name="タイトル 5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668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  <a:r>
              <a:rPr lang="en-US" altLang="ja-JP" dirty="0" smtClean="0"/>
              <a:t>(K-,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) </a:t>
            </a:r>
            <a:r>
              <a:rPr lang="en-US" altLang="ja-JP" dirty="0" smtClean="0"/>
              <a:t>R</a:t>
            </a:r>
            <a:r>
              <a:rPr lang="en-US" altLang="ja-JP" dirty="0" smtClean="0"/>
              <a:t>eaction</a:t>
            </a:r>
            <a:endParaRPr lang="en-US" altLang="ja-JP" dirty="0" smtClean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027113"/>
            <a:ext cx="9144000" cy="1311275"/>
          </a:xfrm>
        </p:spPr>
        <p:txBody>
          <a:bodyPr rtlCol="0">
            <a:normAutofit/>
          </a:bodyPr>
          <a:lstStyle/>
          <a:p>
            <a:pPr marL="365125" indent="-255588">
              <a:buNone/>
              <a:defRPr/>
            </a:pP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in-flight 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</a:t>
            </a:r>
            <a:r>
              <a:rPr lang="en-US" altLang="ja-JP" sz="26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reaction of </a:t>
            </a:r>
            <a:r>
              <a:rPr lang="en-US" altLang="ja-JP" sz="26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target &amp; detection </a:t>
            </a:r>
            <a:r>
              <a:rPr lang="en-US" altLang="ja-JP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@CDS</a:t>
            </a:r>
          </a:p>
          <a:p>
            <a:pPr marL="365125" indent="-255588">
              <a:buNone/>
              <a:defRPr/>
            </a:pP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Search for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KNN bound states 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formation &amp; Decay</a:t>
            </a:r>
            <a:endParaRPr lang="en-US" altLang="ja-JP" sz="2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1353A4-5032-4E08-B4C8-DFA43D56C676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4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198" name="グループ化 6"/>
          <p:cNvGrpSpPr>
            <a:grpSpLocks noChangeAspect="1"/>
          </p:cNvGrpSpPr>
          <p:nvPr/>
        </p:nvGrpSpPr>
        <p:grpSpPr bwMode="auto">
          <a:xfrm>
            <a:off x="592138" y="2143125"/>
            <a:ext cx="2038350" cy="1419225"/>
            <a:chOff x="214397" y="1592301"/>
            <a:chExt cx="2265311" cy="1576750"/>
          </a:xfrm>
        </p:grpSpPr>
        <p:sp>
          <p:nvSpPr>
            <p:cNvPr id="8239" name="Oval 62"/>
            <p:cNvSpPr>
              <a:spLocks noChangeArrowheads="1"/>
            </p:cNvSpPr>
            <p:nvPr/>
          </p:nvSpPr>
          <p:spPr bwMode="auto">
            <a:xfrm>
              <a:off x="1326725" y="2483156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0" name="Line 5"/>
            <p:cNvSpPr>
              <a:spLocks noChangeShapeType="1"/>
            </p:cNvSpPr>
            <p:nvPr/>
          </p:nvSpPr>
          <p:spPr bwMode="auto">
            <a:xfrm>
              <a:off x="510367" y="2617108"/>
              <a:ext cx="59031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1" name="Oval 4"/>
            <p:cNvSpPr>
              <a:spLocks noChangeArrowheads="1"/>
            </p:cNvSpPr>
            <p:nvPr/>
          </p:nvSpPr>
          <p:spPr bwMode="auto">
            <a:xfrm>
              <a:off x="287577" y="2470245"/>
              <a:ext cx="295970" cy="2937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2" name="Text Box 6"/>
            <p:cNvSpPr txBox="1">
              <a:spLocks noChangeArrowheads="1"/>
            </p:cNvSpPr>
            <p:nvPr/>
          </p:nvSpPr>
          <p:spPr bwMode="auto">
            <a:xfrm>
              <a:off x="214397" y="1632746"/>
              <a:ext cx="1430893" cy="101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K</a:t>
              </a:r>
              <a:r>
                <a:rPr lang="en-US" altLang="ja-JP" sz="3200" baseline="300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-</a:t>
              </a:r>
            </a:p>
            <a:p>
              <a:pPr eaLnBrk="1" hangingPunct="1"/>
              <a:r>
                <a:rPr lang="en-US" altLang="ja-JP" sz="3200" baseline="300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1.0GeV/c</a:t>
              </a:r>
            </a:p>
          </p:txBody>
        </p:sp>
        <p:sp>
          <p:nvSpPr>
            <p:cNvPr id="8243" name="Text Box 10"/>
            <p:cNvSpPr txBox="1">
              <a:spLocks noChangeArrowheads="1"/>
            </p:cNvSpPr>
            <p:nvPr/>
          </p:nvSpPr>
          <p:spPr bwMode="auto">
            <a:xfrm>
              <a:off x="1442186" y="1592301"/>
              <a:ext cx="919414" cy="6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 baseline="300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3</a:t>
              </a:r>
              <a:r>
                <a:rPr lang="en-US" altLang="ja-JP" sz="32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He</a:t>
              </a:r>
            </a:p>
          </p:txBody>
        </p:sp>
        <p:sp>
          <p:nvSpPr>
            <p:cNvPr id="8244" name="Oval 57"/>
            <p:cNvSpPr>
              <a:spLocks noChangeArrowheads="1"/>
            </p:cNvSpPr>
            <p:nvPr/>
          </p:nvSpPr>
          <p:spPr bwMode="auto">
            <a:xfrm>
              <a:off x="1567404" y="2170066"/>
              <a:ext cx="663494" cy="65845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5" name="Oval 61"/>
            <p:cNvSpPr>
              <a:spLocks noChangeArrowheads="1"/>
            </p:cNvSpPr>
            <p:nvPr/>
          </p:nvSpPr>
          <p:spPr bwMode="auto">
            <a:xfrm>
              <a:off x="1814588" y="2508978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199" name="Group 51"/>
          <p:cNvGrpSpPr>
            <a:grpSpLocks noChangeAspect="1"/>
          </p:cNvGrpSpPr>
          <p:nvPr/>
        </p:nvGrpSpPr>
        <p:grpSpPr bwMode="auto">
          <a:xfrm>
            <a:off x="3025775" y="2305050"/>
            <a:ext cx="1546225" cy="1052513"/>
            <a:chOff x="1746" y="1117"/>
            <a:chExt cx="1057" cy="725"/>
          </a:xfrm>
        </p:grpSpPr>
        <p:sp>
          <p:nvSpPr>
            <p:cNvPr id="8237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8" name="Text Box 42"/>
            <p:cNvSpPr txBox="1">
              <a:spLocks noChangeArrowheads="1"/>
            </p:cNvSpPr>
            <p:nvPr/>
          </p:nvSpPr>
          <p:spPr bwMode="auto">
            <a:xfrm>
              <a:off x="1746" y="1117"/>
              <a:ext cx="105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Formation</a:t>
              </a:r>
            </a:p>
          </p:txBody>
        </p:sp>
      </p:grpSp>
      <p:grpSp>
        <p:nvGrpSpPr>
          <p:cNvPr id="8200" name="Group 65"/>
          <p:cNvGrpSpPr>
            <a:grpSpLocks noChangeAspect="1"/>
          </p:cNvGrpSpPr>
          <p:nvPr/>
        </p:nvGrpSpPr>
        <p:grpSpPr bwMode="auto">
          <a:xfrm>
            <a:off x="4643438" y="1916113"/>
            <a:ext cx="3319462" cy="2033587"/>
            <a:chOff x="2608" y="847"/>
            <a:chExt cx="2268" cy="1400"/>
          </a:xfrm>
        </p:grpSpPr>
        <p:sp>
          <p:nvSpPr>
            <p:cNvPr id="8227" name="Oval 59"/>
            <p:cNvSpPr>
              <a:spLocks noChangeArrowheads="1"/>
            </p:cNvSpPr>
            <p:nvPr/>
          </p:nvSpPr>
          <p:spPr bwMode="auto">
            <a:xfrm>
              <a:off x="2792" y="1554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8" name="Rectangle 21"/>
            <p:cNvSpPr>
              <a:spLocks noChangeArrowheads="1"/>
            </p:cNvSpPr>
            <p:nvPr/>
          </p:nvSpPr>
          <p:spPr bwMode="auto">
            <a:xfrm>
              <a:off x="2608" y="847"/>
              <a:ext cx="2268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9" name="Text Box 17"/>
            <p:cNvSpPr txBox="1">
              <a:spLocks noChangeArrowheads="1"/>
            </p:cNvSpPr>
            <p:nvPr/>
          </p:nvSpPr>
          <p:spPr bwMode="auto">
            <a:xfrm>
              <a:off x="2826" y="1045"/>
              <a:ext cx="7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KNN</a:t>
              </a:r>
            </a:p>
            <a:p>
              <a:pPr algn="ctr" eaLnBrk="1" hangingPunct="1"/>
              <a:r>
                <a:rPr lang="en-US" altLang="ja-JP" sz="200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cluster</a:t>
              </a:r>
            </a:p>
          </p:txBody>
        </p:sp>
        <p:sp>
          <p:nvSpPr>
            <p:cNvPr id="8230" name="Oval 12"/>
            <p:cNvSpPr>
              <a:spLocks noChangeArrowheads="1"/>
            </p:cNvSpPr>
            <p:nvPr/>
          </p:nvSpPr>
          <p:spPr bwMode="auto">
            <a:xfrm>
              <a:off x="3107" y="1660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1" name="Line 18"/>
            <p:cNvSpPr>
              <a:spLocks noChangeShapeType="1"/>
            </p:cNvSpPr>
            <p:nvPr/>
          </p:nvSpPr>
          <p:spPr bwMode="auto">
            <a:xfrm flipV="1">
              <a:off x="4513" y="1599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Text Box 19"/>
            <p:cNvSpPr txBox="1">
              <a:spLocks noChangeArrowheads="1"/>
            </p:cNvSpPr>
            <p:nvPr/>
          </p:nvSpPr>
          <p:spPr bwMode="auto">
            <a:xfrm>
              <a:off x="3788" y="934"/>
              <a:ext cx="87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Neutron</a:t>
              </a:r>
            </a:p>
          </p:txBody>
        </p:sp>
        <p:sp>
          <p:nvSpPr>
            <p:cNvPr id="8233" name="Oval 22"/>
            <p:cNvSpPr>
              <a:spLocks noChangeArrowheads="1"/>
            </p:cNvSpPr>
            <p:nvPr/>
          </p:nvSpPr>
          <p:spPr bwMode="auto">
            <a:xfrm>
              <a:off x="2699" y="889"/>
              <a:ext cx="998" cy="1315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4" name="Rectangle 38"/>
            <p:cNvSpPr>
              <a:spLocks noChangeArrowheads="1"/>
            </p:cNvSpPr>
            <p:nvPr/>
          </p:nvSpPr>
          <p:spPr bwMode="auto">
            <a:xfrm>
              <a:off x="3742" y="934"/>
              <a:ext cx="108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5" name="Oval 56"/>
            <p:cNvSpPr>
              <a:spLocks noChangeArrowheads="1"/>
            </p:cNvSpPr>
            <p:nvPr/>
          </p:nvSpPr>
          <p:spPr bwMode="auto">
            <a:xfrm>
              <a:off x="4091" y="1413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6" name="Oval 58"/>
            <p:cNvSpPr>
              <a:spLocks noChangeArrowheads="1"/>
            </p:cNvSpPr>
            <p:nvPr/>
          </p:nvSpPr>
          <p:spPr bwMode="auto">
            <a:xfrm>
              <a:off x="3215" y="156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201" name="Group 66"/>
          <p:cNvGrpSpPr>
            <a:grpSpLocks noChangeAspect="1"/>
          </p:cNvGrpSpPr>
          <p:nvPr/>
        </p:nvGrpSpPr>
        <p:grpSpPr bwMode="auto">
          <a:xfrm>
            <a:off x="285750" y="4206875"/>
            <a:ext cx="3511550" cy="2436813"/>
            <a:chOff x="68" y="2432"/>
            <a:chExt cx="2399" cy="1678"/>
          </a:xfrm>
        </p:grpSpPr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>
              <a:off x="68" y="2432"/>
              <a:ext cx="2222" cy="1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13" name="Oval 25"/>
            <p:cNvSpPr>
              <a:spLocks noChangeArrowheads="1"/>
            </p:cNvSpPr>
            <p:nvPr/>
          </p:nvSpPr>
          <p:spPr bwMode="auto">
            <a:xfrm>
              <a:off x="748" y="2978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4" name="Line 27"/>
            <p:cNvSpPr>
              <a:spLocks noChangeShapeType="1"/>
            </p:cNvSpPr>
            <p:nvPr/>
          </p:nvSpPr>
          <p:spPr bwMode="auto">
            <a:xfrm>
              <a:off x="1655" y="3160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Line 28"/>
            <p:cNvSpPr>
              <a:spLocks noChangeShapeType="1"/>
            </p:cNvSpPr>
            <p:nvPr/>
          </p:nvSpPr>
          <p:spPr bwMode="auto">
            <a:xfrm flipH="1">
              <a:off x="748" y="3341"/>
              <a:ext cx="136" cy="1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Text Box 29"/>
            <p:cNvSpPr txBox="1">
              <a:spLocks noChangeArrowheads="1"/>
            </p:cNvSpPr>
            <p:nvPr/>
          </p:nvSpPr>
          <p:spPr bwMode="auto">
            <a:xfrm>
              <a:off x="657" y="2665"/>
              <a:ext cx="343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>
                  <a:solidFill>
                    <a:srgbClr val="FF0000"/>
                  </a:solidFill>
                  <a:latin typeface="Symbol" pitchFamily="18" charset="2"/>
                  <a:ea typeface="HG明朝B" pitchFamily="17" charset="-128"/>
                </a:rPr>
                <a:t>L</a:t>
              </a:r>
            </a:p>
          </p:txBody>
        </p:sp>
        <p:sp>
          <p:nvSpPr>
            <p:cNvPr id="8217" name="Text Box 30"/>
            <p:cNvSpPr txBox="1">
              <a:spLocks noChangeArrowheads="1"/>
            </p:cNvSpPr>
            <p:nvPr/>
          </p:nvSpPr>
          <p:spPr bwMode="auto">
            <a:xfrm>
              <a:off x="1474" y="2658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18" name="Oval 32"/>
            <p:cNvSpPr>
              <a:spLocks noChangeArrowheads="1"/>
            </p:cNvSpPr>
            <p:nvPr/>
          </p:nvSpPr>
          <p:spPr bwMode="auto">
            <a:xfrm>
              <a:off x="340" y="3386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9" name="Line 33"/>
            <p:cNvSpPr>
              <a:spLocks noChangeShapeType="1"/>
            </p:cNvSpPr>
            <p:nvPr/>
          </p:nvSpPr>
          <p:spPr bwMode="auto">
            <a:xfrm flipH="1">
              <a:off x="521" y="3477"/>
              <a:ext cx="22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Line 34"/>
            <p:cNvSpPr>
              <a:spLocks noChangeShapeType="1"/>
            </p:cNvSpPr>
            <p:nvPr/>
          </p:nvSpPr>
          <p:spPr bwMode="auto">
            <a:xfrm flipH="1">
              <a:off x="748" y="3477"/>
              <a:ext cx="0" cy="1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Text Box 35"/>
            <p:cNvSpPr txBox="1">
              <a:spLocks noChangeArrowheads="1"/>
            </p:cNvSpPr>
            <p:nvPr/>
          </p:nvSpPr>
          <p:spPr bwMode="auto">
            <a:xfrm>
              <a:off x="294" y="3610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22" name="Text Box 36"/>
            <p:cNvSpPr txBox="1">
              <a:spLocks noChangeArrowheads="1"/>
            </p:cNvSpPr>
            <p:nvPr/>
          </p:nvSpPr>
          <p:spPr bwMode="auto">
            <a:xfrm>
              <a:off x="158" y="3114"/>
              <a:ext cx="3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33CC33"/>
                  </a:solidFill>
                  <a:latin typeface="Symbol" pitchFamily="18" charset="2"/>
                  <a:ea typeface="HG明朝B" pitchFamily="17" charset="-128"/>
                </a:rPr>
                <a:t>p</a:t>
              </a:r>
              <a:r>
                <a:rPr lang="en-US" altLang="ja-JP" sz="3200" baseline="30000">
                  <a:solidFill>
                    <a:srgbClr val="33CC33"/>
                  </a:solidFill>
                  <a:latin typeface="Tahoma" pitchFamily="34" charset="0"/>
                  <a:ea typeface="HG明朝B" pitchFamily="17" charset="-128"/>
                </a:rPr>
                <a:t>-</a:t>
              </a:r>
            </a:p>
          </p:txBody>
        </p:sp>
        <p:sp>
          <p:nvSpPr>
            <p:cNvPr id="8223" name="Rectangle 43"/>
            <p:cNvSpPr>
              <a:spLocks noChangeArrowheads="1"/>
            </p:cNvSpPr>
            <p:nvPr/>
          </p:nvSpPr>
          <p:spPr bwMode="auto">
            <a:xfrm>
              <a:off x="113" y="2703"/>
              <a:ext cx="2132" cy="136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24" name="Text Box 49"/>
            <p:cNvSpPr txBox="1">
              <a:spLocks noChangeArrowheads="1"/>
            </p:cNvSpPr>
            <p:nvPr/>
          </p:nvSpPr>
          <p:spPr bwMode="auto">
            <a:xfrm>
              <a:off x="88" y="2453"/>
              <a:ext cx="237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Mode to decay charged particles</a:t>
              </a:r>
            </a:p>
          </p:txBody>
        </p:sp>
        <p:sp>
          <p:nvSpPr>
            <p:cNvPr id="8225" name="Oval 63"/>
            <p:cNvSpPr>
              <a:spLocks noChangeArrowheads="1"/>
            </p:cNvSpPr>
            <p:nvPr/>
          </p:nvSpPr>
          <p:spPr bwMode="auto">
            <a:xfrm>
              <a:off x="1383" y="298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6" name="Oval 64"/>
            <p:cNvSpPr>
              <a:spLocks noChangeArrowheads="1"/>
            </p:cNvSpPr>
            <p:nvPr/>
          </p:nvSpPr>
          <p:spPr bwMode="auto">
            <a:xfrm>
              <a:off x="529" y="364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sp>
        <p:nvSpPr>
          <p:cNvPr id="8202" name="Rectangle 20"/>
          <p:cNvSpPr>
            <a:spLocks noChangeAspect="1" noChangeArrowheads="1"/>
          </p:cNvSpPr>
          <p:nvPr/>
        </p:nvSpPr>
        <p:spPr bwMode="auto">
          <a:xfrm>
            <a:off x="463550" y="2017713"/>
            <a:ext cx="2322513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203" name="Group 52"/>
          <p:cNvGrpSpPr>
            <a:grpSpLocks/>
          </p:cNvGrpSpPr>
          <p:nvPr/>
        </p:nvGrpSpPr>
        <p:grpSpPr bwMode="auto">
          <a:xfrm>
            <a:off x="3786188" y="3714750"/>
            <a:ext cx="1658937" cy="641350"/>
            <a:chOff x="2099" y="2124"/>
            <a:chExt cx="1075" cy="455"/>
          </a:xfrm>
        </p:grpSpPr>
        <p:sp>
          <p:nvSpPr>
            <p:cNvPr id="8210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1" name="Text Box 37"/>
            <p:cNvSpPr txBox="1">
              <a:spLocks noChangeArrowheads="1"/>
            </p:cNvSpPr>
            <p:nvPr/>
          </p:nvSpPr>
          <p:spPr bwMode="auto">
            <a:xfrm>
              <a:off x="2519" y="2251"/>
              <a:ext cx="65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Decay</a:t>
              </a:r>
            </a:p>
          </p:txBody>
        </p:sp>
      </p:grpSp>
      <p:sp>
        <p:nvSpPr>
          <p:cNvPr id="8204" name="Text Box 40"/>
          <p:cNvSpPr txBox="1">
            <a:spLocks noChangeArrowheads="1"/>
          </p:cNvSpPr>
          <p:nvPr/>
        </p:nvSpPr>
        <p:spPr bwMode="auto">
          <a:xfrm rot="-1387896">
            <a:off x="6869113" y="3468688"/>
            <a:ext cx="2098675" cy="1200150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Missing mass</a:t>
            </a:r>
          </a:p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Spectroscopy</a:t>
            </a:r>
            <a:b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</a:br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via neutron</a:t>
            </a:r>
          </a:p>
        </p:txBody>
      </p:sp>
      <p:sp>
        <p:nvSpPr>
          <p:cNvPr id="8205" name="Text Box 44"/>
          <p:cNvSpPr txBox="1">
            <a:spLocks noChangeArrowheads="1"/>
          </p:cNvSpPr>
          <p:nvPr/>
        </p:nvSpPr>
        <p:spPr bwMode="auto">
          <a:xfrm rot="-1488852">
            <a:off x="1811338" y="5580063"/>
            <a:ext cx="2262187" cy="830262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Invariant mass reconstruction </a:t>
            </a:r>
          </a:p>
        </p:txBody>
      </p:sp>
      <p:sp>
        <p:nvSpPr>
          <p:cNvPr id="8206" name="テキスト ボックス 60"/>
          <p:cNvSpPr txBox="1">
            <a:spLocks noChangeArrowheads="1"/>
          </p:cNvSpPr>
          <p:nvPr/>
        </p:nvSpPr>
        <p:spPr bwMode="auto">
          <a:xfrm>
            <a:off x="4261413" y="5296034"/>
            <a:ext cx="485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latin typeface="+mj-lt"/>
                <a:ea typeface="HG明朝B" pitchFamily="17" charset="-128"/>
              </a:rPr>
              <a:t> </a:t>
            </a:r>
            <a:r>
              <a:rPr lang="en-US" altLang="ja-JP" sz="2400" dirty="0" smtClean="0">
                <a:latin typeface="+mj-lt"/>
                <a:ea typeface="HG明朝B" pitchFamily="17" charset="-128"/>
              </a:rPr>
              <a:t>Detection of </a:t>
            </a:r>
            <a:r>
              <a:rPr lang="en-US" altLang="ja-JP" sz="2400" baseline="30000" dirty="0" smtClean="0">
                <a:latin typeface="+mj-lt"/>
                <a:ea typeface="HG明朝B" pitchFamily="17" charset="-128"/>
              </a:rPr>
              <a:t>3</a:t>
            </a:r>
            <a:r>
              <a:rPr lang="en-US" altLang="ja-JP" sz="2400" dirty="0" smtClean="0">
                <a:latin typeface="+mj-lt"/>
                <a:ea typeface="HG明朝B" pitchFamily="17" charset="-128"/>
              </a:rPr>
              <a:t>He(K-,</a:t>
            </a:r>
            <a:r>
              <a:rPr lang="en-US" altLang="ja-JP" sz="2400" dirty="0" err="1" smtClean="0">
                <a:latin typeface="Symbol" panose="05050102010706020507" pitchFamily="18" charset="2"/>
                <a:ea typeface="HG明朝B" pitchFamily="17" charset="-128"/>
              </a:rPr>
              <a:t>L</a:t>
            </a:r>
            <a:r>
              <a:rPr lang="en-US" altLang="ja-JP" sz="2400" dirty="0" err="1" smtClean="0">
                <a:latin typeface="+mj-lt"/>
                <a:ea typeface="HG明朝B" pitchFamily="17" charset="-128"/>
              </a:rPr>
              <a:t>pn</a:t>
            </a:r>
            <a:r>
              <a:rPr lang="en-US" altLang="ja-JP" sz="2400" dirty="0" smtClean="0">
                <a:latin typeface="+mj-lt"/>
                <a:ea typeface="HG明朝B" pitchFamily="17" charset="-128"/>
              </a:rPr>
              <a:t>) Reaction</a:t>
            </a:r>
          </a:p>
          <a:p>
            <a:pPr eaLnBrk="1" hangingPunct="1"/>
            <a:r>
              <a:rPr lang="en-US" altLang="ja-JP" sz="2400" dirty="0" smtClean="0">
                <a:latin typeface="+mj-lt"/>
                <a:ea typeface="HG明朝B" pitchFamily="17" charset="-128"/>
              </a:rPr>
              <a:t>is  </a:t>
            </a:r>
            <a:r>
              <a:rPr lang="en-US" altLang="ja-JP" sz="2400" dirty="0" smtClean="0">
                <a:latin typeface="+mj-lt"/>
                <a:ea typeface="HG明朝B" pitchFamily="17" charset="-128"/>
              </a:rPr>
              <a:t>goal</a:t>
            </a:r>
            <a:r>
              <a:rPr lang="en-US" altLang="ja-JP" sz="2400" dirty="0" smtClean="0">
                <a:latin typeface="+mj-lt"/>
                <a:ea typeface="HG明朝B" pitchFamily="17" charset="-128"/>
              </a:rPr>
              <a:t> of E15 proposal</a:t>
            </a:r>
            <a:endParaRPr lang="en-US" altLang="ja-JP" sz="2400" dirty="0">
              <a:latin typeface="+mj-lt"/>
              <a:ea typeface="HG明朝B" pitchFamily="17" charset="-128"/>
            </a:endParaRPr>
          </a:p>
        </p:txBody>
      </p:sp>
      <p:cxnSp>
        <p:nvCxnSpPr>
          <p:cNvPr id="8208" name="直線コネクタ 7"/>
          <p:cNvCxnSpPr>
            <a:cxnSpLocks noChangeShapeType="1"/>
          </p:cNvCxnSpPr>
          <p:nvPr/>
        </p:nvCxnSpPr>
        <p:spPr bwMode="auto">
          <a:xfrm>
            <a:off x="5292725" y="2276475"/>
            <a:ext cx="142875" cy="0"/>
          </a:xfrm>
          <a:prstGeom prst="line">
            <a:avLst/>
          </a:prstGeom>
          <a:noFill/>
          <a:ln w="222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Line 67"/>
          <p:cNvSpPr>
            <a:spLocks noChangeShapeType="1"/>
          </p:cNvSpPr>
          <p:nvPr/>
        </p:nvSpPr>
        <p:spPr bwMode="auto">
          <a:xfrm>
            <a:off x="2032006" y="1628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462063"/>
      </p:ext>
    </p:extLst>
  </p:cSld>
  <p:clrMapOvr>
    <a:masterClrMapping/>
  </p:clrMapOvr>
  <p:transition advTm="396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4B9AD-8880-4CB1-94FD-8D0C57DB53B5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123" name="タイトル 1"/>
          <p:cNvSpPr>
            <a:spLocks noGrp="1"/>
          </p:cNvSpPr>
          <p:nvPr>
            <p:ph type="title" idx="4294967295"/>
          </p:nvPr>
        </p:nvSpPr>
        <p:spPr>
          <a:xfrm>
            <a:off x="87713" y="184944"/>
            <a:ext cx="8949888" cy="113982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ja-JP" sz="4000" dirty="0" smtClean="0"/>
              <a:t>What can we see from </a:t>
            </a:r>
            <a:r>
              <a:rPr lang="en-US" altLang="ja-JP" sz="4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4000" dirty="0" err="1" smtClean="0"/>
              <a:t>p</a:t>
            </a:r>
            <a:r>
              <a:rPr lang="en-US" altLang="ja-JP" sz="4000" dirty="0" smtClean="0"/>
              <a:t> invariant mass </a:t>
            </a:r>
            <a:endParaRPr lang="en-US" altLang="ja-JP" sz="4000" dirty="0" smtClean="0"/>
          </a:p>
        </p:txBody>
      </p:sp>
      <p:sp>
        <p:nvSpPr>
          <p:cNvPr id="7172" name="スライド番号プレースホルダ 5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6C91BB6-1C2D-453C-9529-F2DC4BFCC93F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5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4" y="1772816"/>
            <a:ext cx="3600004" cy="26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コンテンツ プレースホルダ 1"/>
          <p:cNvSpPr>
            <a:spLocks/>
          </p:cNvSpPr>
          <p:nvPr/>
        </p:nvSpPr>
        <p:spPr bwMode="auto">
          <a:xfrm>
            <a:off x="5580112" y="2132856"/>
            <a:ext cx="1295400" cy="36004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 sz="2000" b="1" dirty="0"/>
              <a:t>FINUDA</a:t>
            </a:r>
          </a:p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ja-JP" sz="2000" dirty="0"/>
          </a:p>
          <a:p>
            <a:pPr marL="657225" lvl="1" indent="-24606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ja-JP" sz="2000" dirty="0"/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6091538" y="3429000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 dirty="0">
                <a:solidFill>
                  <a:srgbClr val="FF3300"/>
                </a:solidFill>
              </a:rPr>
              <a:t>B = 115±6±4 MeV</a:t>
            </a:r>
          </a:p>
          <a:p>
            <a:pPr lvl="1"/>
            <a:r>
              <a:rPr lang="en-US" altLang="ja-JP" dirty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3300"/>
                </a:solidFill>
              </a:rPr>
              <a:t> = 67±14±3 MeV</a:t>
            </a:r>
          </a:p>
        </p:txBody>
      </p:sp>
      <p:sp>
        <p:nvSpPr>
          <p:cNvPr id="7179" name="正方形/長方形 1"/>
          <p:cNvSpPr>
            <a:spLocks noChangeArrowheads="1"/>
          </p:cNvSpPr>
          <p:nvPr/>
        </p:nvSpPr>
        <p:spPr bwMode="auto">
          <a:xfrm>
            <a:off x="5779776" y="4367450"/>
            <a:ext cx="3250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2000" dirty="0" smtClean="0"/>
              <a:t>FINUDA Exp. @ DA</a:t>
            </a:r>
            <a:r>
              <a:rPr lang="en-US" altLang="ja-JP" sz="2000" dirty="0" smtClean="0">
                <a:latin typeface="Symbol" pitchFamily="18" charset="2"/>
              </a:rPr>
              <a:t>F</a:t>
            </a:r>
            <a:r>
              <a:rPr lang="en-US" altLang="ja-JP" sz="2000" dirty="0" smtClean="0"/>
              <a:t>NE</a:t>
            </a:r>
            <a:endParaRPr lang="en-US" altLang="ja-JP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baseline="30000" dirty="0"/>
              <a:t>6</a:t>
            </a:r>
            <a:r>
              <a:rPr lang="en-US" altLang="ja-JP" sz="2000" dirty="0"/>
              <a:t>Li</a:t>
            </a:r>
            <a:r>
              <a:rPr lang="en-US" altLang="ja-JP" sz="2000" i="1" dirty="0"/>
              <a:t>, </a:t>
            </a:r>
            <a:r>
              <a:rPr lang="en-US" altLang="ja-JP" sz="2000" baseline="30000" dirty="0"/>
              <a:t>7</a:t>
            </a:r>
            <a:r>
              <a:rPr lang="en-US" altLang="ja-JP" sz="2000" dirty="0"/>
              <a:t>Li</a:t>
            </a:r>
            <a:r>
              <a:rPr lang="en-US" altLang="ja-JP" sz="2000" i="1" dirty="0"/>
              <a:t>, 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 </a:t>
            </a:r>
            <a:r>
              <a:rPr lang="en-US" altLang="ja-JP" sz="2000" dirty="0" smtClean="0"/>
              <a:t>target  stop </a:t>
            </a:r>
            <a:r>
              <a:rPr lang="en-US" altLang="ja-JP" sz="2000" i="1" dirty="0"/>
              <a:t>K</a:t>
            </a:r>
            <a:r>
              <a:rPr lang="ja-JP" altLang="en-US" sz="2000" i="1" dirty="0"/>
              <a:t>− </a:t>
            </a:r>
            <a:endParaRPr lang="en-US" altLang="ja-JP" sz="2000" i="1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 err="1" smtClean="0">
                <a:latin typeface="Symbol" pitchFamily="18" charset="2"/>
              </a:rPr>
              <a:t>L</a:t>
            </a:r>
            <a:r>
              <a:rPr lang="en-US" altLang="ja-JP" sz="2000" dirty="0" err="1" smtClean="0"/>
              <a:t>p</a:t>
            </a:r>
            <a:r>
              <a:rPr lang="ja-JP" altLang="en-US" sz="2000" dirty="0"/>
              <a:t>　</a:t>
            </a:r>
            <a:r>
              <a:rPr lang="en-US" altLang="ja-JP" sz="2000" dirty="0"/>
              <a:t>invariant mass</a:t>
            </a:r>
            <a:endParaRPr lang="ja-JP" altLang="en-US" sz="20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1488092"/>
            <a:ext cx="5580112" cy="4523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If </a:t>
            </a:r>
            <a:r>
              <a:rPr lang="en-US" altLang="ja-JP" dirty="0" err="1" smtClean="0">
                <a:solidFill>
                  <a:schemeClr val="tx1"/>
                </a:solidFill>
              </a:rPr>
              <a:t>Kpp</a:t>
            </a:r>
            <a:r>
              <a:rPr lang="en-US" altLang="ja-JP" dirty="0" smtClean="0">
                <a:solidFill>
                  <a:schemeClr val="tx1"/>
                </a:solidFill>
              </a:rPr>
              <a:t> decay </a:t>
            </a:r>
            <a:r>
              <a:rPr lang="en-US" altLang="ja-JP" dirty="0" err="1" smtClean="0">
                <a:solidFill>
                  <a:schemeClr val="tx1"/>
                </a:solidFill>
              </a:rPr>
              <a:t>Kpp</a:t>
            </a:r>
            <a:r>
              <a:rPr lang="en-US" altLang="ja-JP" dirty="0" smtClean="0">
                <a:solidFill>
                  <a:schemeClr val="tx1"/>
                </a:solidFill>
              </a:rPr>
              <a:t>=&gt; </a:t>
            </a:r>
            <a:r>
              <a:rPr lang="en-US" altLang="ja-JP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tx1"/>
                </a:solidFill>
              </a:rPr>
              <a:t>p</a:t>
            </a:r>
            <a:r>
              <a:rPr lang="en-US" altLang="ja-JP" dirty="0" smtClean="0">
                <a:solidFill>
                  <a:schemeClr val="tx1"/>
                </a:solidFill>
              </a:rPr>
              <a:t>, we can detect  </a:t>
            </a:r>
            <a:r>
              <a:rPr lang="en-US" altLang="ja-JP" dirty="0" err="1" smtClean="0">
                <a:solidFill>
                  <a:schemeClr val="tx1"/>
                </a:solidFill>
              </a:rPr>
              <a:t>Kpp</a:t>
            </a:r>
            <a:r>
              <a:rPr lang="en-US" altLang="ja-JP" dirty="0" smtClean="0">
                <a:solidFill>
                  <a:schemeClr val="tx1"/>
                </a:solidFill>
              </a:rPr>
              <a:t> bound </a:t>
            </a:r>
            <a:r>
              <a:rPr lang="en-US" altLang="ja-JP" dirty="0">
                <a:solidFill>
                  <a:schemeClr val="tx1"/>
                </a:solidFill>
              </a:rPr>
              <a:t>state </a:t>
            </a:r>
            <a:r>
              <a:rPr lang="en-US" altLang="ja-JP" dirty="0" smtClean="0">
                <a:solidFill>
                  <a:schemeClr val="tx1"/>
                </a:solidFill>
              </a:rPr>
              <a:t>from </a:t>
            </a:r>
            <a:r>
              <a:rPr lang="en-US" altLang="ja-JP" dirty="0" err="1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>
                <a:solidFill>
                  <a:schemeClr val="tx1"/>
                </a:solidFill>
              </a:rPr>
              <a:t>p</a:t>
            </a:r>
            <a:r>
              <a:rPr lang="en-US" altLang="ja-JP" dirty="0">
                <a:solidFill>
                  <a:schemeClr val="tx1"/>
                </a:solidFill>
              </a:rPr>
              <a:t> invariant mass (</a:t>
            </a:r>
            <a:r>
              <a:rPr lang="en-US" altLang="ja-JP" dirty="0" smtClean="0">
                <a:solidFill>
                  <a:schemeClr val="tx1"/>
                </a:solidFill>
              </a:rPr>
              <a:t>FINUDA </a:t>
            </a:r>
            <a:r>
              <a:rPr lang="en-US" altLang="ja-JP" dirty="0" err="1" smtClean="0">
                <a:solidFill>
                  <a:schemeClr val="tx1"/>
                </a:solidFill>
              </a:rPr>
              <a:t>exp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FINUDA exp. </a:t>
            </a:r>
            <a:r>
              <a:rPr lang="en-US" altLang="ja-JP" dirty="0">
                <a:solidFill>
                  <a:schemeClr val="tx1"/>
                </a:solidFill>
              </a:rPr>
              <a:t>i</a:t>
            </a:r>
            <a:r>
              <a:rPr lang="en-US" altLang="ja-JP" dirty="0" smtClean="0">
                <a:solidFill>
                  <a:schemeClr val="tx1"/>
                </a:solidFill>
              </a:rPr>
              <a:t>s stopped K- </a:t>
            </a:r>
          </a:p>
          <a:p>
            <a:pPr marL="0" indent="0">
              <a:buNone/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=&gt;tagged back-to-back </a:t>
            </a:r>
            <a:r>
              <a:rPr lang="en-US" altLang="ja-JP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tx1"/>
                </a:solidFill>
              </a:rPr>
              <a:t>p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But E15 </a:t>
            </a:r>
            <a:r>
              <a:rPr lang="en-US" altLang="ja-JP" dirty="0" err="1" smtClean="0">
                <a:solidFill>
                  <a:schemeClr val="tx1"/>
                </a:solidFill>
              </a:rPr>
              <a:t>exp</a:t>
            </a:r>
            <a:r>
              <a:rPr lang="en-US" altLang="ja-JP" dirty="0" smtClean="0">
                <a:solidFill>
                  <a:schemeClr val="tx1"/>
                </a:solidFill>
              </a:rPr>
              <a:t> in-flight  K- on 3He target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ja-JP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pn</a:t>
            </a:r>
            <a:r>
              <a:rPr lang="en-US" altLang="ja-JP" sz="2000" dirty="0" smtClean="0">
                <a:solidFill>
                  <a:schemeClr val="tx1"/>
                </a:solidFill>
              </a:rPr>
              <a:t> 3-body reaction?</a:t>
            </a:r>
          </a:p>
          <a:p>
            <a:pPr lvl="1">
              <a:defRPr/>
            </a:pPr>
            <a:r>
              <a:rPr lang="en-US" altLang="ja-JP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pn</a:t>
            </a:r>
            <a:r>
              <a:rPr lang="en-US" altLang="ja-JP" sz="2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muilt</a:t>
            </a:r>
            <a:r>
              <a:rPr lang="en-US" altLang="ja-JP" sz="2000" dirty="0" smtClean="0">
                <a:solidFill>
                  <a:schemeClr val="tx1"/>
                </a:solidFill>
              </a:rPr>
              <a:t>-body??</a:t>
            </a:r>
          </a:p>
          <a:p>
            <a:pPr lvl="1">
              <a:defRPr/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from </a:t>
            </a:r>
            <a:r>
              <a:rPr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Kpp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decay  in E15“ are not back-to-back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=&gt;to define  all particles in final state is important!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39032"/>
      </p:ext>
    </p:extLst>
  </p:cSld>
  <p:clrMapOvr>
    <a:masterClrMapping/>
  </p:clrMapOvr>
  <p:transition advTm="866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dirty="0" err="1"/>
              <a:t>p</a:t>
            </a:r>
            <a:r>
              <a:rPr lang="en-US" altLang="ja-JP" dirty="0"/>
              <a:t> event </a:t>
            </a:r>
            <a:r>
              <a:rPr lang="en-US" altLang="ja-JP" dirty="0" smtClean="0"/>
              <a:t>selection</a:t>
            </a:r>
            <a:endParaRPr kumimoji="1" lang="ja-JP" altLang="en-US" dirty="0"/>
          </a:p>
        </p:txBody>
      </p:sp>
      <p:pic>
        <p:nvPicPr>
          <p:cNvPr id="7170" name="Picture 2" descr="C:\Users\sada\Desktop\JPS2013au\Lp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8" y="1170122"/>
            <a:ext cx="4320000" cy="51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da\Desktop\JPS2013au\Lp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8" y="1170122"/>
            <a:ext cx="4320000" cy="51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da\Desktop\JPS2013au\Lpn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8" y="1170122"/>
            <a:ext cx="4320000" cy="51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da\Desktop\JPS2013au\Lpn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8" y="1170122"/>
            <a:ext cx="4320000" cy="51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721" y="1628800"/>
            <a:ext cx="5099807" cy="4525963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kumimoji="1" lang="en-US" altLang="ja-JP" dirty="0" smtClean="0"/>
              <a:t>Tagged </a:t>
            </a:r>
            <a:r>
              <a:rPr kumimoji="1" lang="en-US" altLang="ja-JP" dirty="0" err="1" smtClean="0"/>
              <a:t>pp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- @CDS</a:t>
            </a:r>
          </a:p>
          <a:p>
            <a:pPr marL="596646" indent="-514350">
              <a:buFont typeface="+mj-lt"/>
              <a:buAutoNum type="arabicPeriod"/>
            </a:pPr>
            <a:r>
              <a:rPr lang="en-US" altLang="ja-JP" dirty="0" smtClean="0"/>
              <a:t>There is no  forward charged particle </a:t>
            </a:r>
            <a:endParaRPr lang="en-US" altLang="ja-JP" dirty="0"/>
          </a:p>
          <a:p>
            <a:pPr marL="596646" indent="-514350">
              <a:buFont typeface="+mj-lt"/>
              <a:buAutoNum type="arabicPeriod"/>
            </a:pPr>
            <a:r>
              <a:rPr lang="en-US" altLang="ja-JP" dirty="0"/>
              <a:t>If </a:t>
            </a:r>
            <a:r>
              <a:rPr lang="en-US" altLang="ja-JP" dirty="0" err="1" smtClean="0"/>
              <a:t>p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err="1" smtClean="0">
                <a:latin typeface="+mj-lt"/>
              </a:rPr>
              <a:t>’s</a:t>
            </a:r>
            <a:r>
              <a:rPr lang="en-US" altLang="ja-JP" dirty="0" smtClean="0"/>
              <a:t> distance of closest approach (DCA) </a:t>
            </a:r>
            <a:r>
              <a:rPr lang="en-US" altLang="ja-JP" dirty="0"/>
              <a:t>is closer than another </a:t>
            </a:r>
            <a:r>
              <a:rPr lang="en-US" altLang="ja-JP" dirty="0" err="1" smtClean="0"/>
              <a:t>one,we</a:t>
            </a:r>
            <a:r>
              <a:rPr lang="en-US" altLang="ja-JP" dirty="0" smtClean="0"/>
              <a:t>  </a:t>
            </a:r>
            <a:r>
              <a:rPr lang="en-US" altLang="ja-JP" dirty="0"/>
              <a:t>selected the </a:t>
            </a:r>
            <a:r>
              <a:rPr lang="en-US" altLang="ja-JP" dirty="0" err="1" smtClean="0"/>
              <a:t>p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- </a:t>
            </a:r>
            <a:r>
              <a:rPr lang="en-US" altLang="ja-JP" dirty="0"/>
              <a:t>pair as 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</a:t>
            </a: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r>
              <a:rPr lang="en-US" altLang="ja-JP" dirty="0" smtClean="0"/>
              <a:t>Each vertex is decided clearly </a:t>
            </a:r>
          </a:p>
          <a:p>
            <a:pPr marL="82296" indent="0">
              <a:buNone/>
            </a:pPr>
            <a:r>
              <a:rPr lang="en-US" altLang="ja-JP" dirty="0" smtClean="0"/>
              <a:t>=&gt;All </a:t>
            </a:r>
            <a:r>
              <a:rPr kumimoji="1" lang="en-US" altLang="ja-JP" dirty="0" smtClean="0"/>
              <a:t>DCA&lt;1cm (</a:t>
            </a:r>
            <a:r>
              <a:rPr lang="en-US" altLang="ja-JP" dirty="0" smtClean="0"/>
              <a:t>DCA(</a:t>
            </a:r>
            <a:r>
              <a:rPr lang="en-US" altLang="ja-JP" dirty="0" err="1">
                <a:latin typeface="Symbol" pitchFamily="18" charset="2"/>
              </a:rPr>
              <a:t>L</a:t>
            </a:r>
            <a:r>
              <a:rPr lang="en-US" altLang="ja-JP" dirty="0" err="1"/>
              <a:t>p</a:t>
            </a:r>
            <a:r>
              <a:rPr lang="en-US" altLang="ja-JP" dirty="0" smtClean="0"/>
              <a:t>)&lt;2cm)</a:t>
            </a:r>
            <a:r>
              <a:rPr kumimoji="1" lang="en-US" altLang="ja-JP" dirty="0" smtClean="0"/>
              <a:t> </a:t>
            </a: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59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82"/>
    </mc:Choice>
    <mc:Fallback>
      <p:transition spd="slow" advTm="54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ada\Desktop\JPS2013au\C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38777" r="44553" b="10961"/>
          <a:stretch/>
        </p:blipFill>
        <p:spPr bwMode="auto">
          <a:xfrm>
            <a:off x="5885751" y="0"/>
            <a:ext cx="3229896" cy="26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7498080" cy="1143000"/>
          </a:xfrm>
        </p:spPr>
        <p:txBody>
          <a:bodyPr/>
          <a:lstStyle/>
          <a:p>
            <a:r>
              <a:rPr kumimoji="1" lang="en-US" altLang="ja-JP" dirty="0" smtClean="0"/>
              <a:t>Energy loss correction 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9534"/>
              </p:ext>
            </p:extLst>
          </p:nvPr>
        </p:nvGraphicFramePr>
        <p:xfrm>
          <a:off x="2624" y="1026160"/>
          <a:ext cx="5793512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68152"/>
                <a:gridCol w="1080120"/>
                <a:gridCol w="755194"/>
                <a:gridCol w="208280"/>
                <a:gridCol w="108562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g/cm</a:t>
                      </a:r>
                      <a:r>
                        <a:rPr kumimoji="1" lang="en-US" altLang="ja-JP" baseline="30000" dirty="0" smtClean="0"/>
                        <a:t>3</a:t>
                      </a:r>
                      <a:endParaRPr kumimoji="1" lang="ja-JP" altLang="en-US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mm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g/cm</a:t>
                      </a:r>
                      <a:r>
                        <a:rPr kumimoji="1" lang="en-US" altLang="ja-JP" baseline="30000" dirty="0" smtClean="0"/>
                        <a:t>2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3He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0.080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0.272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</a:t>
                      </a:r>
                      <a:r>
                        <a:rPr kumimoji="1" lang="en-US" altLang="ja-JP" baseline="0" dirty="0" smtClean="0"/>
                        <a:t> cell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1.848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0.05544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Heat</a:t>
                      </a:r>
                      <a:r>
                        <a:rPr kumimoji="1" lang="en-US" altLang="ja-JP" baseline="0" dirty="0" smtClean="0"/>
                        <a:t> Shield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2.7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0.081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 CFRP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CFRP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1.7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Air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air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0.001205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0.008435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Plastic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err="1" smtClean="0"/>
                        <a:t>scinti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1.03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0.309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CDC CFRP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CFRP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1.7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CDC gas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Ar-CH2</a:t>
                      </a:r>
                    </a:p>
                    <a:p>
                      <a:r>
                        <a:rPr kumimoji="1" lang="en-US" altLang="ja-JP" dirty="0" smtClean="0"/>
                        <a:t>(50-50%)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0.0015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190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0.0285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(CDC wire)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W/Al</a:t>
                      </a:r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Not considered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(0.0076)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1.1019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885751" y="3573016"/>
            <a:ext cx="3078737" cy="2880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Energy correction in CDS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Materials in CDS sum~1.1g/cm2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 err="1" smtClean="0"/>
              <a:t>Calc</a:t>
            </a:r>
            <a:r>
              <a:rPr lang="en-US" altLang="ja-JP" sz="2800" dirty="0" smtClean="0"/>
              <a:t> Bethe-Bloch formula(0.3mm step)</a:t>
            </a:r>
          </a:p>
          <a:p>
            <a:endParaRPr lang="en-US" altLang="ja-JP" sz="2800" dirty="0" smtClean="0"/>
          </a:p>
          <a:p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586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92"/>
    </mc:Choice>
    <mc:Fallback>
      <p:transition spd="slow" advTm="540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Invariant Mass </a:t>
            </a:r>
            <a:r>
              <a:rPr kumimoji="1" lang="en-US" altLang="ja-JP" dirty="0" err="1" smtClean="0"/>
              <a:t>p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- @</a:t>
            </a:r>
            <a:r>
              <a:rPr lang="en-US" altLang="ja-JP" dirty="0" err="1" smtClean="0"/>
              <a:t>pp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- events</a:t>
            </a:r>
            <a:endParaRPr kumimoji="1" lang="ja-JP" altLang="en-US" dirty="0"/>
          </a:p>
        </p:txBody>
      </p:sp>
      <p:pic>
        <p:nvPicPr>
          <p:cNvPr id="5124" name="Picture 4" descr="C:\Users\sada\Desktop\IMppi_L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7200000" cy="47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da\Desktop\IMppi_L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07500"/>
            <a:ext cx="7200000" cy="48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5936" y="1772816"/>
            <a:ext cx="5148064" cy="3061320"/>
          </a:xfrm>
        </p:spPr>
        <p:txBody>
          <a:bodyPr/>
          <a:lstStyle/>
          <a:p>
            <a:r>
              <a:rPr lang="en-US" altLang="ja-JP" dirty="0" smtClean="0"/>
              <a:t>Corrected 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 peak center =1115.0(±0.1)MeV/c</a:t>
            </a:r>
            <a:r>
              <a:rPr kumimoji="1" lang="en-US" altLang="ja-JP" baseline="30000" dirty="0" smtClean="0"/>
              <a:t>2</a:t>
            </a:r>
          </a:p>
          <a:p>
            <a:pPr marL="82296" indent="0">
              <a:buNone/>
            </a:pPr>
            <a:r>
              <a:rPr kumimoji="1" lang="en-US" altLang="ja-JP" dirty="0" smtClean="0"/>
              <a:t>=&gt;(</a:t>
            </a:r>
            <a:r>
              <a:rPr kumimoji="1" lang="en-US" altLang="ja-JP" dirty="0" err="1" smtClean="0"/>
              <a:t>pdg</a:t>
            </a:r>
            <a:r>
              <a:rPr kumimoji="1" lang="en-US" altLang="ja-JP" dirty="0" smtClean="0"/>
              <a:t> value 1115.7MeV/c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</a:p>
          <a:p>
            <a:pPr marL="82296" indent="0">
              <a:buNone/>
            </a:pPr>
            <a:endParaRPr lang="en-US" altLang="ja-JP" dirty="0"/>
          </a:p>
          <a:p>
            <a:pPr marL="82296" indent="0">
              <a:buNone/>
            </a:pPr>
            <a:r>
              <a:rPr kumimoji="1" lang="en-US" altLang="ja-JP" dirty="0" smtClean="0"/>
              <a:t>S/N ratio ~65%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1372" y="6074132"/>
            <a:ext cx="3086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I.M of 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- </a:t>
            </a:r>
            <a:r>
              <a:rPr lang="en-US" altLang="ja-JP" sz="2800" dirty="0"/>
              <a:t>[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/</a:t>
            </a:r>
            <a:r>
              <a:rPr lang="en-US" altLang="ja-JP" sz="2800" dirty="0" smtClean="0"/>
              <a:t>c2]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91880" y="1450901"/>
            <a:ext cx="369492" cy="4397764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81"/>
    </mc:Choice>
    <mc:Fallback>
      <p:transition spd="slow" advTm="2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ada\Desktop\JPS2013au\Mm_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378"/>
            <a:ext cx="6816100" cy="47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Missing mass of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He(K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/>
              <a:t>,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)X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6013735"/>
            <a:ext cx="452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</a:t>
            </a:r>
            <a:r>
              <a:rPr kumimoji="1" lang="en-US" altLang="ja-JP" sz="2800" dirty="0" smtClean="0"/>
              <a:t>.M of 3He(K-,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)X </a:t>
            </a:r>
            <a:r>
              <a:rPr lang="en-US" altLang="ja-JP" sz="2800" dirty="0"/>
              <a:t>[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/</a:t>
            </a:r>
            <a:r>
              <a:rPr lang="en-US" altLang="ja-JP" sz="2800" dirty="0" smtClean="0"/>
              <a:t>c2]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61690" y="1268760"/>
            <a:ext cx="1321200" cy="43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021" y="1772816"/>
            <a:ext cx="41605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Missing neutron events!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~400 events in 3300 events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(including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dirty="0" smtClean="0">
                <a:solidFill>
                  <a:srgbClr val="FF0000"/>
                </a:solidFill>
              </a:rPr>
              <a:t> from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 decay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-&gt; 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gL</a:t>
            </a:r>
            <a:r>
              <a:rPr lang="en-US" altLang="ja-JP" sz="2000" dirty="0" smtClean="0">
                <a:solidFill>
                  <a:srgbClr val="FF0000"/>
                </a:solidFill>
              </a:rPr>
              <a:t> 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815831">
            <a:off x="6745636" y="2261797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136" y="1295762"/>
            <a:ext cx="2481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</a:t>
            </a:r>
            <a:r>
              <a:rPr kumimoji="1" lang="en-US" altLang="ja-JP" sz="2800" dirty="0" smtClean="0"/>
              <a:t>issing n+(2)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p?</a:t>
            </a:r>
            <a:endParaRPr lang="en-US" altLang="ja-JP" sz="2800" dirty="0" smtClean="0"/>
          </a:p>
          <a:p>
            <a:r>
              <a:rPr kumimoji="1" lang="en-US" altLang="ja-JP" sz="2800" dirty="0" smtClean="0">
                <a:latin typeface="Symbol" panose="05050102010706020507" pitchFamily="18" charset="2"/>
              </a:rPr>
              <a:t>D N*?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20929889">
            <a:off x="3456038" y="3526919"/>
            <a:ext cx="2567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3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4"/>
    </mc:Choice>
    <mc:Fallback>
      <p:transition spd="slow" advTm="1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5.8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2.7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9|1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4688</TotalTime>
  <Words>778</Words>
  <Application>Microsoft Office PowerPoint</Application>
  <PresentationFormat>画面に合わせる (4:3)</PresentationFormat>
  <Paragraphs>206</Paragraphs>
  <Slides>20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フレッシュ</vt:lpstr>
      <vt:lpstr>   J-PARC K1.8BRビームラインにおける 液体3He標的への K- ビーム照射実験(3) </vt:lpstr>
      <vt:lpstr>Physics @J-PARC K1.8BR</vt:lpstr>
      <vt:lpstr>Contents </vt:lpstr>
      <vt:lpstr>3He(K-,Lpn) Reaction</vt:lpstr>
      <vt:lpstr>What can we see from Lp invariant mass </vt:lpstr>
      <vt:lpstr>Lp event selection</vt:lpstr>
      <vt:lpstr>Energy loss correction </vt:lpstr>
      <vt:lpstr>Invariant Mass pp- @ppp- events</vt:lpstr>
      <vt:lpstr>Missing mass of 3He(K-,Lp)X</vt:lpstr>
      <vt:lpstr>Dalitz’s plot of Lp (missing)n events</vt:lpstr>
      <vt:lpstr>Summary</vt:lpstr>
      <vt:lpstr>PowerPoint プレゼンテーション</vt:lpstr>
      <vt:lpstr>Lp invariant mass  (selected missing neutrons)</vt:lpstr>
      <vt:lpstr>Momentum(L+p) vs cosqlab(beam dir.)  @Lp n missing events</vt:lpstr>
      <vt:lpstr>PowerPoint プレゼンテーション</vt:lpstr>
      <vt:lpstr>Dalitz plot (Final state Lpn)</vt:lpstr>
      <vt:lpstr>Background study (two nuclear absorption)</vt:lpstr>
      <vt:lpstr>Background study 2(Dalitz’s plot) 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sada</dc:creator>
  <cp:lastModifiedBy>sada</cp:lastModifiedBy>
  <cp:revision>116</cp:revision>
  <dcterms:created xsi:type="dcterms:W3CDTF">2013-09-18T01:45:08Z</dcterms:created>
  <dcterms:modified xsi:type="dcterms:W3CDTF">2013-09-21T07:53:47Z</dcterms:modified>
</cp:coreProperties>
</file>