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77" r:id="rId5"/>
    <p:sldId id="279" r:id="rId6"/>
    <p:sldId id="278" r:id="rId7"/>
    <p:sldId id="270" r:id="rId8"/>
    <p:sldId id="289" r:id="rId9"/>
    <p:sldId id="281" r:id="rId10"/>
    <p:sldId id="276" r:id="rId11"/>
    <p:sldId id="295" r:id="rId12"/>
    <p:sldId id="258" r:id="rId13"/>
    <p:sldId id="290" r:id="rId14"/>
    <p:sldId id="294" r:id="rId15"/>
    <p:sldId id="292" r:id="rId16"/>
    <p:sldId id="291" r:id="rId17"/>
    <p:sldId id="293" r:id="rId18"/>
    <p:sldId id="265" r:id="rId19"/>
    <p:sldId id="267" r:id="rId20"/>
    <p:sldId id="263" r:id="rId21"/>
    <p:sldId id="272" r:id="rId22"/>
    <p:sldId id="264" r:id="rId23"/>
    <p:sldId id="273" r:id="rId24"/>
    <p:sldId id="288" r:id="rId25"/>
    <p:sldId id="261" r:id="rId26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69" autoAdjust="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6F142-67F2-4CAB-A9C7-9D3ADD585D54}" type="datetimeFigureOut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5F8BF-3460-455C-A2D6-7A85B052E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8A954-4CC2-4D7F-8726-B67F3E8F8150}" type="datetimeFigureOut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5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E6445-040E-4F9A-BB3C-737453BBD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60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 (反転)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narHorz">
            <a:fgClr>
              <a:srgbClr val="CDDFD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79500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84225" y="4868863"/>
            <a:ext cx="2133600" cy="287337"/>
          </a:xfrm>
        </p:spPr>
        <p:txBody>
          <a:bodyPr/>
          <a:lstStyle>
            <a:lvl1pPr>
              <a:defRPr sz="1400"/>
            </a:lvl1pPr>
          </a:lstStyle>
          <a:p>
            <a:fld id="{3F70A35B-C490-40C4-89F9-7C65415F9672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84225" y="4508500"/>
            <a:ext cx="2895600" cy="287338"/>
          </a:xfrm>
        </p:spPr>
        <p:txBody>
          <a:bodyPr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6666"/>
              </a:gs>
              <a:gs pos="100000">
                <a:srgbClr val="006666">
                  <a:gamma/>
                  <a:shade val="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5139F-BCA7-49C4-A7F4-6141116745DE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6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010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010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AB93D1-D716-46A9-A29A-78169EA44D05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98955-6CB9-4CB9-AFF2-FA2697FDA769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7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7A822-BC4D-4856-B083-DEF75285E720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4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26465-38A0-4335-A464-EAF8164694AE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22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50913A-32E6-41C8-842D-51807A2CA749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39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C8919-D511-4C16-BE3F-A1F91D4F5C80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8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72347-C9A1-4C2F-998F-AE4FA4C578BE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6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795001-08F1-4550-8B3E-C6BBF1783EF6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67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829F4-3887-45DD-ABE1-066694F64FDE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4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692150"/>
            <a:ext cx="6381750" cy="14446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 (反転)"/>
          <p:cNvSpPr>
            <a:spLocks noChangeArrowheads="1"/>
          </p:cNvSpPr>
          <p:nvPr/>
        </p:nvSpPr>
        <p:spPr bwMode="auto">
          <a:xfrm>
            <a:off x="6699250" y="850900"/>
            <a:ext cx="2192338" cy="274638"/>
          </a:xfrm>
          <a:prstGeom prst="rect">
            <a:avLst/>
          </a:prstGeom>
          <a:pattFill prst="narHorz">
            <a:fgClr>
              <a:srgbClr val="CDDFD6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692150"/>
            <a:ext cx="2193925" cy="144463"/>
          </a:xfrm>
          <a:prstGeom prst="rect">
            <a:avLst/>
          </a:prstGeom>
          <a:gradFill rotWithShape="1">
            <a:gsLst>
              <a:gs pos="0">
                <a:srgbClr val="006666"/>
              </a:gs>
              <a:gs pos="100000">
                <a:srgbClr val="006666">
                  <a:gamma/>
                  <a:shade val="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413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77D88D6B-B22F-41C2-8807-A8436CC9DECB}" type="datetime1">
              <a:rPr kumimoji="1" lang="ja-JP" altLang="en-US" smtClean="0"/>
              <a:t>2013/9/21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1F6B277-E95A-4453-96E1-EA6A651097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6192688" cy="1944216"/>
          </a:xfrm>
        </p:spPr>
        <p:txBody>
          <a:bodyPr/>
          <a:lstStyle/>
          <a:p>
            <a:r>
              <a:rPr kumimoji="1" lang="en-US" altLang="ja-JP" dirty="0" smtClean="0"/>
              <a:t>J-PARC K1.8BR</a:t>
            </a:r>
            <a:r>
              <a:rPr kumimoji="1" lang="ja-JP" altLang="en-US" dirty="0" smtClean="0"/>
              <a:t>ビームラインにおける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液体</a:t>
            </a:r>
            <a:r>
              <a:rPr kumimoji="1" lang="en-US" altLang="ja-JP" baseline="30000" dirty="0" smtClean="0"/>
              <a:t>3</a:t>
            </a:r>
            <a:r>
              <a:rPr kumimoji="1" lang="en-US" altLang="ja-JP" dirty="0" smtClean="0"/>
              <a:t>He</a:t>
            </a:r>
            <a:r>
              <a:rPr kumimoji="1" lang="ja-JP" altLang="en-US" dirty="0" smtClean="0"/>
              <a:t>標的への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K</a:t>
            </a:r>
            <a:r>
              <a:rPr kumimoji="1" lang="en-US" altLang="ja-JP" baseline="30000" dirty="0" smtClean="0"/>
              <a:t>-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ビーム照射実験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5781675" cy="1656184"/>
          </a:xfrm>
        </p:spPr>
        <p:txBody>
          <a:bodyPr/>
          <a:lstStyle/>
          <a:p>
            <a:pPr algn="r"/>
            <a:r>
              <a:rPr lang="ja-JP" altLang="en-US" sz="3600" b="1" dirty="0" smtClean="0">
                <a:latin typeface="+mn-ea"/>
              </a:rPr>
              <a:t>榎本　瞬</a:t>
            </a:r>
            <a:endParaRPr lang="en-US" altLang="ja-JP" sz="3600" b="1" dirty="0" smtClean="0">
              <a:latin typeface="+mn-ea"/>
            </a:endParaRPr>
          </a:p>
          <a:p>
            <a:pPr algn="r"/>
            <a:r>
              <a:rPr kumimoji="1" lang="ja-JP" altLang="en-US" sz="2800" dirty="0" smtClean="0">
                <a:latin typeface="+mn-ea"/>
              </a:rPr>
              <a:t>大阪大学</a:t>
            </a:r>
            <a:r>
              <a:rPr kumimoji="1" lang="en-US" altLang="ja-JP" sz="2800" dirty="0" smtClean="0">
                <a:latin typeface="+mn-ea"/>
              </a:rPr>
              <a:t>RCNP</a:t>
            </a:r>
          </a:p>
          <a:p>
            <a:pPr algn="r"/>
            <a:r>
              <a:rPr kumimoji="1" lang="en-US" altLang="ja-JP" sz="2800" dirty="0" smtClean="0">
                <a:latin typeface="+mn-ea"/>
              </a:rPr>
              <a:t>For J-PARC E15 collaboration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99792" y="5986154"/>
            <a:ext cx="2727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2013.9.22</a:t>
            </a:r>
          </a:p>
          <a:p>
            <a:pPr algn="ctr"/>
            <a:r>
              <a:rPr kumimoji="1" lang="ja-JP" altLang="en-US" dirty="0" smtClean="0"/>
              <a:t>日本物理学会</a:t>
            </a:r>
            <a:r>
              <a:rPr kumimoji="1" lang="en-US" altLang="ja-JP" dirty="0" smtClean="0"/>
              <a:t>@</a:t>
            </a:r>
            <a:r>
              <a:rPr kumimoji="1" lang="ja-JP" altLang="en-US" dirty="0" smtClean="0"/>
              <a:t>高知大学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43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VMwarefile\09202013\20130920mm_n2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087" y="1115785"/>
            <a:ext cx="4491639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VMwarefile\09202013\20130920mm_n1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1" y="1080000"/>
            <a:ext cx="4491645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142" y="8758"/>
            <a:ext cx="4117327" cy="765175"/>
          </a:xfrm>
        </p:spPr>
        <p:txBody>
          <a:bodyPr/>
          <a:lstStyle/>
          <a:p>
            <a:r>
              <a:rPr lang="en-US" altLang="ja-JP" dirty="0" smtClean="0"/>
              <a:t>L(1520) invariant mass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8204" y="4788000"/>
            <a:ext cx="4115795" cy="1800200"/>
          </a:xfrm>
          <a:solidFill>
            <a:schemeClr val="bg1"/>
          </a:solidFill>
        </p:spPr>
        <p:txBody>
          <a:bodyPr/>
          <a:lstStyle/>
          <a:p>
            <a:r>
              <a:rPr lang="en-US" altLang="ja-JP" sz="2400" dirty="0" smtClean="0"/>
              <a:t>L(1520) is mainly produced from elementary processes.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pPr lvl="1"/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0" y="751923"/>
            <a:ext cx="426911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MM(X)   </a:t>
            </a:r>
            <a:r>
              <a:rPr kumimoji="1" lang="en-US" altLang="ja-JP" sz="3200" baseline="30000" dirty="0" smtClean="0"/>
              <a:t>3</a:t>
            </a:r>
            <a:r>
              <a:rPr kumimoji="1" lang="en-US" altLang="ja-JP" sz="3200" dirty="0" smtClean="0"/>
              <a:t>He(K-,nππ)X     </a:t>
            </a:r>
            <a:endParaRPr kumimoji="1" lang="ja-JP" altLang="en-US" sz="3200" dirty="0"/>
          </a:p>
        </p:txBody>
      </p:sp>
      <p:sp>
        <p:nvSpPr>
          <p:cNvPr id="9" name="右矢印 8"/>
          <p:cNvSpPr/>
          <p:nvPr/>
        </p:nvSpPr>
        <p:spPr>
          <a:xfrm>
            <a:off x="3977034" y="2424067"/>
            <a:ext cx="1812801" cy="551866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53111" y="287435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“NN”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14375" y="211213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70C0"/>
                </a:solidFill>
              </a:rPr>
              <a:t>“NN+π”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35459" y="4164859"/>
            <a:ext cx="19032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MM(X)( </a:t>
            </a:r>
            <a:r>
              <a:rPr kumimoji="1" lang="en-US" altLang="ja-JP" dirty="0" err="1" smtClean="0"/>
              <a:t>GeV</a:t>
            </a:r>
            <a:r>
              <a:rPr kumimoji="1" lang="en-US" altLang="ja-JP" dirty="0" smtClean="0"/>
              <a:t>/c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84244" y="4164859"/>
            <a:ext cx="22307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IM(nK0s) ( </a:t>
            </a:r>
            <a:r>
              <a:rPr kumimoji="1" lang="en-US" altLang="ja-JP" dirty="0" err="1" smtClean="0"/>
              <a:t>GeV</a:t>
            </a:r>
            <a:r>
              <a:rPr kumimoji="1" lang="en-US" altLang="ja-JP" dirty="0" smtClean="0"/>
              <a:t>/c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30087" y="787612"/>
            <a:ext cx="393645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IM(nK</a:t>
            </a:r>
            <a:r>
              <a:rPr kumimoji="1" lang="en-US" altLang="ja-JP" sz="3200" baseline="30000" dirty="0" smtClean="0"/>
              <a:t>0</a:t>
            </a:r>
            <a:r>
              <a:rPr kumimoji="1" lang="en-US" altLang="ja-JP" sz="3200" dirty="0" smtClean="0"/>
              <a:t>s)</a:t>
            </a:r>
            <a:r>
              <a:rPr lang="ja-JP" altLang="en-US" sz="3200" dirty="0"/>
              <a:t>　</a:t>
            </a:r>
            <a:r>
              <a:rPr lang="en-US" altLang="ja-JP" sz="3200" dirty="0" smtClean="0"/>
              <a:t>w/ K</a:t>
            </a:r>
            <a:r>
              <a:rPr lang="en-US" altLang="ja-JP" sz="3200" baseline="30000" dirty="0" smtClean="0"/>
              <a:t>0</a:t>
            </a:r>
            <a:r>
              <a:rPr lang="en-US" altLang="ja-JP" sz="3200" dirty="0" smtClean="0"/>
              <a:t>s tag</a:t>
            </a:r>
            <a:r>
              <a:rPr kumimoji="1" lang="en-US" altLang="ja-JP" sz="3200" dirty="0" smtClean="0"/>
              <a:t>      </a:t>
            </a:r>
            <a:endParaRPr kumimoji="1" lang="ja-JP" alt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160000" y="1404000"/>
            <a:ext cx="2160000" cy="2556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 flipH="1">
            <a:off x="7895396" y="1419755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Data</a:t>
            </a:r>
            <a:endParaRPr kumimoji="1" lang="ja-JP" altLang="en-US" sz="2800" b="1" dirty="0"/>
          </a:p>
        </p:txBody>
      </p:sp>
      <p:sp>
        <p:nvSpPr>
          <p:cNvPr id="22" name="テキスト ボックス 21"/>
          <p:cNvSpPr txBox="1"/>
          <p:nvPr/>
        </p:nvSpPr>
        <p:spPr>
          <a:xfrm flipH="1">
            <a:off x="3312000" y="1416321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Data</a:t>
            </a:r>
            <a:endParaRPr kumimoji="1" lang="ja-JP" altLang="en-US" sz="28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34030" y="5236228"/>
            <a:ext cx="2930223" cy="1500825"/>
            <a:chOff x="268596" y="5257888"/>
            <a:chExt cx="4407190" cy="2658756"/>
          </a:xfrm>
        </p:grpSpPr>
        <p:sp>
          <p:nvSpPr>
            <p:cNvPr id="24" name="円/楕円 23"/>
            <p:cNvSpPr/>
            <p:nvPr/>
          </p:nvSpPr>
          <p:spPr>
            <a:xfrm>
              <a:off x="1900886" y="5621025"/>
              <a:ext cx="690564" cy="65650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200" dirty="0" smtClean="0"/>
                <a:t>Λ*</a:t>
              </a:r>
              <a:endParaRPr lang="ja-JP" altLang="en-US" sz="1200" dirty="0"/>
            </a:p>
          </p:txBody>
        </p:sp>
        <p:cxnSp>
          <p:nvCxnSpPr>
            <p:cNvPr id="25" name="直線矢印コネクタ 24"/>
            <p:cNvCxnSpPr>
              <a:stCxn id="24" idx="6"/>
              <a:endCxn id="26" idx="2"/>
            </p:cNvCxnSpPr>
            <p:nvPr/>
          </p:nvCxnSpPr>
          <p:spPr>
            <a:xfrm flipV="1">
              <a:off x="2591450" y="5791893"/>
              <a:ext cx="1537784" cy="1573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円/楕円 25"/>
            <p:cNvSpPr/>
            <p:nvPr/>
          </p:nvSpPr>
          <p:spPr>
            <a:xfrm>
              <a:off x="4129234" y="5532980"/>
              <a:ext cx="544686" cy="517825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200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3028840" y="6363956"/>
              <a:ext cx="544686" cy="51782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200"/>
            </a:p>
          </p:txBody>
        </p:sp>
        <p:cxnSp>
          <p:nvCxnSpPr>
            <p:cNvPr id="28" name="直線矢印コネクタ 27"/>
            <p:cNvCxnSpPr>
              <a:stCxn id="24" idx="6"/>
              <a:endCxn id="27" idx="0"/>
            </p:cNvCxnSpPr>
            <p:nvPr/>
          </p:nvCxnSpPr>
          <p:spPr>
            <a:xfrm>
              <a:off x="2591450" y="5949280"/>
              <a:ext cx="709733" cy="4146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>
              <a:stCxn id="27" idx="4"/>
              <a:endCxn id="44" idx="0"/>
            </p:cNvCxnSpPr>
            <p:nvPr/>
          </p:nvCxnSpPr>
          <p:spPr>
            <a:xfrm flipH="1">
              <a:off x="2794064" y="6881781"/>
              <a:ext cx="507119" cy="5056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stCxn id="27" idx="4"/>
              <a:endCxn id="47" idx="0"/>
            </p:cNvCxnSpPr>
            <p:nvPr/>
          </p:nvCxnSpPr>
          <p:spPr>
            <a:xfrm>
              <a:off x="3301183" y="6881781"/>
              <a:ext cx="593275" cy="5056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正方形/長方形 31"/>
            <p:cNvSpPr/>
            <p:nvPr/>
          </p:nvSpPr>
          <p:spPr>
            <a:xfrm>
              <a:off x="268596" y="5257888"/>
              <a:ext cx="1309193" cy="1441262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grpSp>
          <p:nvGrpSpPr>
            <p:cNvPr id="33" name="グループ化 32"/>
            <p:cNvGrpSpPr/>
            <p:nvPr/>
          </p:nvGrpSpPr>
          <p:grpSpPr>
            <a:xfrm>
              <a:off x="1037903" y="6196667"/>
              <a:ext cx="469552" cy="542034"/>
              <a:chOff x="4680186" y="3454160"/>
              <a:chExt cx="469552" cy="542034"/>
            </a:xfrm>
          </p:grpSpPr>
          <p:sp>
            <p:nvSpPr>
              <p:cNvPr id="34" name="円/楕円 33"/>
              <p:cNvSpPr/>
              <p:nvPr/>
            </p:nvSpPr>
            <p:spPr>
              <a:xfrm>
                <a:off x="4680186" y="3454160"/>
                <a:ext cx="469552" cy="446396"/>
              </a:xfrm>
              <a:prstGeom prst="ellipse">
                <a:avLst/>
              </a:prstGeom>
              <a:solidFill>
                <a:schemeClr val="accent1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sz="1200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4708638" y="3505481"/>
                <a:ext cx="436871" cy="490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200" dirty="0" smtClean="0"/>
                  <a:t>π</a:t>
                </a:r>
                <a:endParaRPr kumimoji="1" lang="ja-JP" altLang="en-US" sz="1200" baseline="30000" dirty="0"/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>
              <a:off x="306183" y="5346170"/>
              <a:ext cx="760172" cy="885968"/>
              <a:chOff x="3948466" y="2603663"/>
              <a:chExt cx="760172" cy="885968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3948466" y="2603663"/>
                <a:ext cx="760172" cy="828419"/>
                <a:chOff x="3914440" y="2689800"/>
                <a:chExt cx="760172" cy="828419"/>
              </a:xfrm>
            </p:grpSpPr>
            <p:sp>
              <p:nvSpPr>
                <p:cNvPr id="39" name="円/楕円 38"/>
                <p:cNvSpPr/>
                <p:nvPr/>
              </p:nvSpPr>
              <p:spPr>
                <a:xfrm>
                  <a:off x="3914440" y="3000394"/>
                  <a:ext cx="544686" cy="517825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 sz="1200"/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>
                  <a:off x="4129926" y="2689800"/>
                  <a:ext cx="544686" cy="517825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 sz="1200"/>
                </a:p>
              </p:txBody>
            </p:sp>
          </p:grpSp>
          <p:sp>
            <p:nvSpPr>
              <p:cNvPr id="38" name="テキスト ボックス 37"/>
              <p:cNvSpPr txBox="1"/>
              <p:nvPr/>
            </p:nvSpPr>
            <p:spPr>
              <a:xfrm>
                <a:off x="4115699" y="2671777"/>
                <a:ext cx="564487" cy="817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 smtClean="0">
                    <a:latin typeface="+mn-ea"/>
                  </a:rPr>
                  <a:t>NN</a:t>
                </a:r>
                <a:endParaRPr kumimoji="1" lang="ja-JP" altLang="en-US" sz="1200" dirty="0">
                  <a:latin typeface="+mn-ea"/>
                </a:endParaRPr>
              </a:p>
            </p:txBody>
          </p:sp>
        </p:grpSp>
        <p:sp>
          <p:nvSpPr>
            <p:cNvPr id="41" name="テキスト ボックス 40"/>
            <p:cNvSpPr txBox="1"/>
            <p:nvPr/>
          </p:nvSpPr>
          <p:spPr>
            <a:xfrm>
              <a:off x="3001863" y="6392035"/>
              <a:ext cx="598409" cy="490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bg1"/>
                  </a:solidFill>
                  <a:latin typeface="+mn-ea"/>
                </a:rPr>
                <a:t>K</a:t>
              </a:r>
              <a:r>
                <a:rPr kumimoji="1" lang="en-US" altLang="ja-JP" sz="1200" baseline="30000" dirty="0" smtClean="0">
                  <a:solidFill>
                    <a:schemeClr val="bg1"/>
                  </a:solidFill>
                  <a:latin typeface="+mn-ea"/>
                </a:rPr>
                <a:t>0</a:t>
              </a:r>
              <a:r>
                <a:rPr kumimoji="1" lang="en-US" altLang="ja-JP" sz="1200" dirty="0" smtClean="0">
                  <a:solidFill>
                    <a:schemeClr val="bg1"/>
                  </a:solidFill>
                  <a:latin typeface="+mn-ea"/>
                </a:rPr>
                <a:t>s</a:t>
              </a:r>
              <a:endParaRPr kumimoji="1" lang="ja-JP" altLang="en-US" sz="12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282313" y="5513118"/>
              <a:ext cx="393473" cy="490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+mn-ea"/>
                </a:rPr>
                <a:t>n</a:t>
              </a:r>
              <a:endParaRPr kumimoji="1" lang="ja-JP" altLang="en-US" sz="1200" dirty="0">
                <a:latin typeface="+mn-ea"/>
              </a:endParaRPr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2559288" y="7387398"/>
              <a:ext cx="519665" cy="529246"/>
              <a:chOff x="6201571" y="4644891"/>
              <a:chExt cx="519665" cy="529246"/>
            </a:xfrm>
          </p:grpSpPr>
          <p:sp>
            <p:nvSpPr>
              <p:cNvPr id="44" name="円/楕円 43"/>
              <p:cNvSpPr/>
              <p:nvPr/>
            </p:nvSpPr>
            <p:spPr>
              <a:xfrm>
                <a:off x="6201571" y="4644891"/>
                <a:ext cx="469552" cy="446396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sz="120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6233733" y="4683424"/>
                <a:ext cx="487503" cy="490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altLang="ja-JP" sz="1200" dirty="0" smtClean="0"/>
                  <a:t>π</a:t>
                </a:r>
                <a:r>
                  <a:rPr lang="en-US" altLang="ja-JP" sz="1200" baseline="30000" dirty="0" smtClean="0"/>
                  <a:t>-</a:t>
                </a:r>
                <a:endParaRPr kumimoji="1" lang="ja-JP" altLang="en-US" sz="1200" baseline="30000" dirty="0"/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3659682" y="7387398"/>
              <a:ext cx="546692" cy="529246"/>
              <a:chOff x="7301965" y="4644891"/>
              <a:chExt cx="546692" cy="529246"/>
            </a:xfrm>
          </p:grpSpPr>
          <p:sp>
            <p:nvSpPr>
              <p:cNvPr id="47" name="円/楕円 46"/>
              <p:cNvSpPr/>
              <p:nvPr/>
            </p:nvSpPr>
            <p:spPr>
              <a:xfrm>
                <a:off x="7301965" y="4644891"/>
                <a:ext cx="469552" cy="44639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sz="1200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7322579" y="4683424"/>
                <a:ext cx="526078" cy="490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altLang="ja-JP" sz="1200" dirty="0" smtClean="0"/>
                  <a:t>π</a:t>
                </a:r>
                <a:r>
                  <a:rPr lang="en-US" altLang="ja-JP" sz="1200" baseline="30000" dirty="0" smtClean="0"/>
                  <a:t>+</a:t>
                </a:r>
                <a:endParaRPr kumimoji="1" lang="ja-JP" altLang="en-US" sz="1200" baseline="30000" dirty="0"/>
              </a:p>
            </p:txBody>
          </p:sp>
        </p:grpSp>
      </p:grpSp>
      <p:sp>
        <p:nvSpPr>
          <p:cNvPr id="7" name="右矢印 6"/>
          <p:cNvSpPr/>
          <p:nvPr/>
        </p:nvSpPr>
        <p:spPr>
          <a:xfrm rot="18529992">
            <a:off x="1278337" y="4414005"/>
            <a:ext cx="7189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 rot="19487680">
            <a:off x="2230751" y="5405181"/>
            <a:ext cx="1635712" cy="721943"/>
          </a:xfrm>
          <a:prstGeom prst="ellipse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45010" y="582207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Invariant mass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35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VMwarefile\09202013\20130920mm_n3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124743"/>
            <a:ext cx="5489779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VMwarefile\09202013\20130920mm_n4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59" y="944743"/>
            <a:ext cx="5739318" cy="41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Λ(1520) peak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4048" y="4149398"/>
            <a:ext cx="1050288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Data</a:t>
            </a:r>
            <a:endParaRPr kumimoji="1"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2571" y="5094883"/>
            <a:ext cx="7822953" cy="1506962"/>
          </a:xfrm>
          <a:solidFill>
            <a:schemeClr val="bg1"/>
          </a:solidFill>
        </p:spPr>
        <p:txBody>
          <a:bodyPr/>
          <a:lstStyle/>
          <a:p>
            <a:r>
              <a:rPr lang="en-US" altLang="ja-JP" sz="2400" dirty="0" smtClean="0"/>
              <a:t>FWHM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~  14.1 </a:t>
            </a:r>
            <a:r>
              <a:rPr lang="en-US" altLang="ja-JP" sz="2400" dirty="0"/>
              <a:t>M</a:t>
            </a:r>
            <a:r>
              <a:rPr lang="en-US" altLang="ja-JP" sz="2400" dirty="0" smtClean="0"/>
              <a:t>eV</a:t>
            </a:r>
          </a:p>
          <a:p>
            <a:r>
              <a:rPr lang="en-US" altLang="ja-JP" sz="2400" dirty="0" smtClean="0"/>
              <a:t>Peak position 1514 </a:t>
            </a:r>
            <a:r>
              <a:rPr lang="en-US" altLang="ja-JP" sz="2400" dirty="0"/>
              <a:t>M</a:t>
            </a:r>
            <a:r>
              <a:rPr lang="en-US" altLang="ja-JP" sz="2400" dirty="0" smtClean="0"/>
              <a:t>eV</a:t>
            </a:r>
          </a:p>
          <a:p>
            <a:r>
              <a:rPr lang="en-US" altLang="ja-JP" sz="2400" dirty="0" smtClean="0"/>
              <a:t>Λ(1520)  ~ 170 events</a:t>
            </a:r>
          </a:p>
          <a:p>
            <a:r>
              <a:rPr lang="en-US" altLang="ja-JP" sz="2400" dirty="0" smtClean="0"/>
              <a:t>S/N ratio   ~ 2:3</a:t>
            </a:r>
            <a:endParaRPr lang="en-US" altLang="ja-JP" sz="2400" dirty="0"/>
          </a:p>
          <a:p>
            <a:pPr lvl="1"/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7559" y="940077"/>
            <a:ext cx="251383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Invariant Mass (nK</a:t>
            </a:r>
            <a:r>
              <a:rPr lang="en-US" altLang="ja-JP" baseline="30000" dirty="0" smtClean="0"/>
              <a:t>0</a:t>
            </a:r>
            <a:r>
              <a:rPr lang="en-US" altLang="ja-JP" dirty="0" smtClean="0"/>
              <a:t>s)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84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974"/>
            <a:ext cx="8686800" cy="5256361"/>
          </a:xfrm>
        </p:spPr>
        <p:txBody>
          <a:bodyPr/>
          <a:lstStyle/>
          <a:p>
            <a:r>
              <a:rPr lang="en-US" altLang="ja-JP" dirty="0" smtClean="0"/>
              <a:t>I have studied “K </a:t>
            </a:r>
            <a:r>
              <a:rPr lang="en-US" altLang="ja-JP" baseline="30000" dirty="0" smtClean="0"/>
              <a:t>– </a:t>
            </a:r>
            <a:r>
              <a:rPr lang="en-US" altLang="ja-JP" dirty="0" smtClean="0"/>
              <a:t>+</a:t>
            </a:r>
            <a:r>
              <a:rPr lang="en-US" altLang="ja-JP" baseline="30000" dirty="0" smtClean="0"/>
              <a:t> 3</a:t>
            </a:r>
            <a:r>
              <a:rPr lang="en-US" altLang="ja-JP" dirty="0" smtClean="0"/>
              <a:t>He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Λ(1520)”X”</a:t>
            </a:r>
          </a:p>
          <a:p>
            <a:pPr lvl="1"/>
            <a:r>
              <a:rPr lang="en-US" altLang="ja-JP" dirty="0" smtClean="0"/>
              <a:t>Can measure angular distribution of L1520  over wide range in K-p-CM frame with k1.8br setup.</a:t>
            </a:r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en-US" altLang="ja-JP" dirty="0" smtClean="0"/>
              <a:t>Λ(1520) peak was clearly seen in the invariant mass nK</a:t>
            </a:r>
            <a:r>
              <a:rPr lang="en-US" altLang="ja-JP" baseline="30000" dirty="0" smtClean="0"/>
              <a:t>0</a:t>
            </a:r>
            <a:r>
              <a:rPr lang="en-US" altLang="ja-JP" dirty="0" smtClean="0"/>
              <a:t>s spectrum.</a:t>
            </a:r>
          </a:p>
          <a:p>
            <a:pPr lvl="1"/>
            <a:r>
              <a:rPr kumimoji="1" lang="en-US" altLang="ja-JP" dirty="0" smtClean="0"/>
              <a:t>Events number is the same order as yield estimate.</a:t>
            </a:r>
          </a:p>
          <a:p>
            <a:pPr lvl="1"/>
            <a:r>
              <a:rPr lang="en-US" altLang="ja-JP" dirty="0" smtClean="0"/>
              <a:t>Will measure the cross section and try other hyperon production reaction (Λ,</a:t>
            </a:r>
            <a:r>
              <a:rPr lang="ja-JP" altLang="en-US" dirty="0" smtClean="0"/>
              <a:t> </a:t>
            </a:r>
            <a:r>
              <a:rPr lang="en-US" altLang="ja-JP" dirty="0" smtClean="0"/>
              <a:t>Σ, Λ* ,Σ* ….)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0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VMwarefile\09202013\20130919sim_n1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4491639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Compare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neutron</a:t>
            </a:r>
            <a:r>
              <a:rPr kumimoji="1" lang="en-US" altLang="ja-JP" dirty="0" smtClean="0"/>
              <a:t> momentum of data to simulation.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60032" y="4365105"/>
            <a:ext cx="3826768" cy="1761058"/>
          </a:xfrm>
        </p:spPr>
        <p:txBody>
          <a:bodyPr/>
          <a:lstStyle/>
          <a:p>
            <a:r>
              <a:rPr lang="en-US" altLang="ja-JP" dirty="0" smtClean="0"/>
              <a:t>3He(K-,nππ)</a:t>
            </a:r>
            <a:r>
              <a:rPr kumimoji="1" lang="en-US" altLang="ja-JP" dirty="0" smtClean="0"/>
              <a:t> X &gt;2.2GeV/c2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5131" name="Picture 11" descr="C:\VMwarefile\09192013\20130919mom_n3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66" y="980149"/>
            <a:ext cx="4491639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 flipH="1">
            <a:off x="3389488" y="1060326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err="1" smtClean="0"/>
              <a:t>Sim</a:t>
            </a:r>
            <a:r>
              <a:rPr lang="en-US" altLang="ja-JP" sz="2800" b="1" dirty="0" smtClean="0"/>
              <a:t>.</a:t>
            </a:r>
            <a:endParaRPr kumimoji="1" lang="ja-JP" altLang="en-US" sz="2800" b="1" dirty="0"/>
          </a:p>
        </p:txBody>
      </p:sp>
      <p:sp>
        <p:nvSpPr>
          <p:cNvPr id="23" name="テキスト ボックス 22"/>
          <p:cNvSpPr txBox="1"/>
          <p:nvPr/>
        </p:nvSpPr>
        <p:spPr>
          <a:xfrm flipH="1">
            <a:off x="7958355" y="1029413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Data</a:t>
            </a:r>
            <a:endParaRPr kumimoji="1" lang="ja-JP" altLang="en-US" sz="2800" b="1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3389488" y="2852936"/>
            <a:ext cx="2262632" cy="576064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4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Decay particle Momentum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5124" name="Picture 4" descr="C:\VMwarefile\09192013\20130919mom_n1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5556"/>
            <a:ext cx="4172079" cy="300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VMwarefile\09192013\20130919mom_n2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150" y="3549783"/>
            <a:ext cx="4493322" cy="324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VMwarefile\09052013\20130905ncmom2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3992567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 flipH="1">
            <a:off x="683568" y="1101532"/>
            <a:ext cx="1224136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/>
              <a:t>Fermi “on”</a:t>
            </a:r>
          </a:p>
          <a:p>
            <a:pPr algn="ctr"/>
            <a:r>
              <a:rPr lang="en-US" altLang="ja-JP" sz="1400" b="1" dirty="0" smtClean="0"/>
              <a:t>Angle: ref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3048381" y="1680688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err="1" smtClean="0"/>
              <a:t>Sim</a:t>
            </a:r>
            <a:r>
              <a:rPr lang="en-US" altLang="ja-JP" sz="2800" b="1" dirty="0" smtClean="0"/>
              <a:t>.</a:t>
            </a:r>
            <a:endParaRPr kumimoji="1" lang="ja-JP" altLang="en-US" sz="28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4005064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Neutron momentum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60232" y="380412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K0s momentum</a:t>
            </a:r>
            <a:endParaRPr kumimoji="1" lang="ja-JP" altLang="en-US" dirty="0"/>
          </a:p>
        </p:txBody>
      </p:sp>
      <p:pic>
        <p:nvPicPr>
          <p:cNvPr id="12" name="Picture 5" descr="C:\VMwarefile\09052013\20130905k0smom2.ep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518" y="763908"/>
            <a:ext cx="3992567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 flipH="1">
            <a:off x="6166157" y="1718054"/>
            <a:ext cx="1224136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/>
              <a:t>Fermi “on”</a:t>
            </a:r>
          </a:p>
          <a:p>
            <a:pPr algn="ctr"/>
            <a:r>
              <a:rPr lang="en-US" altLang="ja-JP" sz="1400" b="1" dirty="0" smtClean="0"/>
              <a:t>Angle: ref</a:t>
            </a:r>
            <a:endParaRPr kumimoji="1" lang="ja-JP" altLang="en-US" sz="1400" b="1" dirty="0"/>
          </a:p>
        </p:txBody>
      </p:sp>
      <p:sp>
        <p:nvSpPr>
          <p:cNvPr id="15" name="テキスト ボックス 14"/>
          <p:cNvSpPr txBox="1"/>
          <p:nvPr/>
        </p:nvSpPr>
        <p:spPr>
          <a:xfrm flipH="1">
            <a:off x="7489034" y="818944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err="1" smtClean="0"/>
              <a:t>Sim</a:t>
            </a:r>
            <a:r>
              <a:rPr lang="en-US" altLang="ja-JP" sz="2800" b="1" dirty="0" smtClean="0"/>
              <a:t>.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56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068960"/>
            <a:ext cx="8574088" cy="576262"/>
          </a:xfrm>
        </p:spPr>
        <p:txBody>
          <a:bodyPr/>
          <a:lstStyle/>
          <a:p>
            <a:r>
              <a:rPr kumimoji="1" lang="en-US" altLang="ja-JP" dirty="0" smtClean="0"/>
              <a:t>Backup slide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6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Energy loss correction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96136" y="1196975"/>
            <a:ext cx="2890664" cy="4929188"/>
          </a:xfrm>
        </p:spPr>
        <p:txBody>
          <a:bodyPr/>
          <a:lstStyle/>
          <a:p>
            <a:r>
              <a:rPr kumimoji="1" lang="en-US" altLang="ja-JP" dirty="0" smtClean="0"/>
              <a:t>k0s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6148" name="Picture 4" descr="C:\VMwarefile\09192013\20130919imk0sn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5703521" cy="411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7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96136" y="1196975"/>
            <a:ext cx="3347864" cy="4929188"/>
          </a:xfrm>
        </p:spPr>
        <p:txBody>
          <a:bodyPr/>
          <a:lstStyle/>
          <a:p>
            <a:r>
              <a:rPr lang="en-US" altLang="ja-JP" dirty="0" smtClean="0"/>
              <a:t>IM(nK0s)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Remain about the same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7175" name="Picture 7" descr="C:\VMwarefile\09192013\20130919imnpipi_target6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7" y="1700808"/>
            <a:ext cx="6002998" cy="433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9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Angle distribution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9026" y="4149079"/>
            <a:ext cx="4617774" cy="2537249"/>
          </a:xfrm>
        </p:spPr>
        <p:txBody>
          <a:bodyPr/>
          <a:lstStyle/>
          <a:p>
            <a:r>
              <a:rPr kumimoji="1" lang="en-US" altLang="ja-JP" dirty="0" smtClean="0"/>
              <a:t>Angular distribution</a:t>
            </a:r>
            <a:endParaRPr kumimoji="1" lang="ja-JP" altLang="en-US" dirty="0"/>
          </a:p>
        </p:txBody>
      </p:sp>
      <p:pic>
        <p:nvPicPr>
          <p:cNvPr id="4" name="Picture 2" descr="C:\VMwarefile\09102013\201309103he_k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727"/>
            <a:ext cx="3824424" cy="365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11560" y="1556792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K3He CM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VMwarefile\09112013\20130911angle_n1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15" y="4425525"/>
            <a:ext cx="3134170" cy="226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下矢印 5"/>
          <p:cNvSpPr/>
          <p:nvPr/>
        </p:nvSpPr>
        <p:spPr>
          <a:xfrm rot="16200000">
            <a:off x="3548132" y="2372744"/>
            <a:ext cx="1041788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4715" y="2617345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generated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1133" y="5232760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accepted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90780" y="4709540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K3He CM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2" name="Picture 9" descr="C:\VMwarefile\09042013\20130905angle0_0_n1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6370"/>
            <a:ext cx="399256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5364088" y="1573231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K3He Lab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37448" y="2243204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generated</a:t>
            </a:r>
            <a:endParaRPr kumimoji="1" lang="ja-JP" altLang="en-US" sz="360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6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Neutron</a:t>
            </a:r>
            <a:r>
              <a:rPr kumimoji="1" lang="en-US" altLang="ja-JP" dirty="0" smtClean="0"/>
              <a:t> momentum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686599"/>
            <a:ext cx="8229600" cy="622721"/>
          </a:xfrm>
        </p:spPr>
        <p:txBody>
          <a:bodyPr/>
          <a:lstStyle/>
          <a:p>
            <a:r>
              <a:rPr kumimoji="1" lang="en-US" altLang="ja-JP" dirty="0" smtClean="0"/>
              <a:t>Low momentum </a:t>
            </a:r>
            <a:r>
              <a:rPr kumimoji="1" lang="ja-JP" altLang="en-US" dirty="0" smtClean="0"/>
              <a:t>→　</a:t>
            </a:r>
            <a:r>
              <a:rPr kumimoji="1" lang="en-US" altLang="ja-JP" dirty="0" err="1" smtClean="0"/>
              <a:t>dEcut</a:t>
            </a:r>
            <a:r>
              <a:rPr kumimoji="1" lang="en-US" altLang="ja-JP" dirty="0" smtClean="0"/>
              <a:t>  effect(not cut </a:t>
            </a:r>
            <a:r>
              <a:rPr kumimoji="1" lang="en-US" altLang="ja-JP" dirty="0" err="1" smtClean="0"/>
              <a:t>dE</a:t>
            </a:r>
            <a:r>
              <a:rPr kumimoji="1" lang="en-US" altLang="ja-JP" dirty="0" smtClean="0"/>
              <a:t>) 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7740352" y="6392258"/>
            <a:ext cx="2133600" cy="476250"/>
          </a:xfrm>
        </p:spPr>
        <p:txBody>
          <a:bodyPr/>
          <a:lstStyle/>
          <a:p>
            <a:fld id="{883C9860-2F21-4B5B-A4E3-9414E164BC3A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pic>
        <p:nvPicPr>
          <p:cNvPr id="17411" name="Picture 3" descr="C:\VMwarefile\09052013\20130906n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371" y="1122281"/>
            <a:ext cx="6327551" cy="456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 flipH="1">
            <a:off x="323528" y="1000537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Data</a:t>
            </a:r>
            <a:endParaRPr kumimoji="1" lang="ja-JP" altLang="en-US" sz="28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1844824"/>
            <a:ext cx="2069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K0s tag</a:t>
            </a:r>
          </a:p>
          <a:p>
            <a:r>
              <a:rPr lang="en-US" altLang="ja-JP" dirty="0" smtClean="0">
                <a:solidFill>
                  <a:srgbClr val="00B050"/>
                </a:solidFill>
              </a:rPr>
              <a:t>K0s tag target cut</a:t>
            </a:r>
          </a:p>
          <a:p>
            <a:r>
              <a:rPr kumimoji="1" lang="en-US" altLang="ja-JP" dirty="0" smtClean="0"/>
              <a:t>   </a:t>
            </a:r>
            <a:r>
              <a:rPr kumimoji="1" lang="en-US" altLang="ja-JP" dirty="0" smtClean="0">
                <a:solidFill>
                  <a:srgbClr val="0070C0"/>
                </a:solidFill>
              </a:rPr>
              <a:t>&amp; MM cut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en-US" altLang="ja-JP" dirty="0" smtClean="0">
                <a:solidFill>
                  <a:srgbClr val="FFFF00"/>
                </a:solidFill>
              </a:rPr>
              <a:t>&amp; </a:t>
            </a:r>
            <a:r>
              <a:rPr lang="en-US" altLang="ja-JP" dirty="0" err="1" smtClean="0">
                <a:solidFill>
                  <a:srgbClr val="FFFF00"/>
                </a:solidFill>
              </a:rPr>
              <a:t>MMcut</a:t>
            </a:r>
            <a:r>
              <a:rPr lang="en-US" altLang="ja-JP" dirty="0" smtClean="0">
                <a:solidFill>
                  <a:srgbClr val="FFFF00"/>
                </a:solidFill>
              </a:rPr>
              <a:t> target 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pic>
        <p:nvPicPr>
          <p:cNvPr id="9" name="Picture 6" descr="C:\VMwarefile\09052013\20130905ncmom2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04988"/>
            <a:ext cx="3992567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 flipH="1">
            <a:off x="5796136" y="1352877"/>
            <a:ext cx="1224136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/>
              <a:t>Fermi “on”</a:t>
            </a:r>
          </a:p>
          <a:p>
            <a:pPr algn="ctr"/>
            <a:r>
              <a:rPr lang="en-US" altLang="ja-JP" sz="1400" b="1" dirty="0" smtClean="0"/>
              <a:t>Angle: ref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8160949" y="1932033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err="1" smtClean="0"/>
              <a:t>Sim</a:t>
            </a:r>
            <a:r>
              <a:rPr lang="en-US" altLang="ja-JP" sz="2800" b="1" dirty="0" smtClean="0"/>
              <a:t>.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894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Introduction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Inflight-K</a:t>
            </a:r>
            <a:r>
              <a:rPr kumimoji="1" lang="en-US" altLang="ja-JP" baseline="30000" dirty="0" smtClean="0"/>
              <a:t>-</a:t>
            </a:r>
            <a:r>
              <a:rPr kumimoji="1" lang="en-US" altLang="ja-JP" dirty="0" smtClean="0"/>
              <a:t> + </a:t>
            </a:r>
            <a:r>
              <a:rPr kumimoji="1" lang="en-US" altLang="ja-JP" baseline="30000" dirty="0" smtClean="0"/>
              <a:t>3</a:t>
            </a:r>
            <a:r>
              <a:rPr kumimoji="1" lang="en-US" altLang="ja-JP" dirty="0" smtClean="0"/>
              <a:t>He </a:t>
            </a:r>
            <a:r>
              <a:rPr kumimoji="1" lang="ja-JP" altLang="en-US" dirty="0" smtClean="0"/>
              <a:t>→　</a:t>
            </a:r>
            <a:r>
              <a:rPr kumimoji="1" lang="en-US" altLang="ja-JP" dirty="0" smtClean="0"/>
              <a:t> Λ(1520)”X”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en-US" altLang="ja-JP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Simulation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Acceptance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/>
              <a:t>Yield estimate</a:t>
            </a:r>
          </a:p>
          <a:p>
            <a:pPr>
              <a:buFont typeface="Wingdings" panose="05000000000000000000" pitchFamily="2" charset="2"/>
              <a:buChar char="Ø"/>
            </a:pPr>
            <a:endParaRPr kumimoji="1" lang="en-US" altLang="ja-JP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Analysis status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/>
              <a:t>Invariant mass (nK</a:t>
            </a:r>
            <a:r>
              <a:rPr lang="en-US" altLang="ja-JP" baseline="30000" dirty="0" smtClean="0"/>
              <a:t>0</a:t>
            </a:r>
            <a:r>
              <a:rPr lang="en-US" altLang="ja-JP" dirty="0" smtClean="0"/>
              <a:t>s)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kumimoji="1" lang="en-US" altLang="ja-JP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dirty="0" smtClean="0"/>
              <a:t>Summary</a:t>
            </a:r>
          </a:p>
          <a:p>
            <a:pPr lvl="1">
              <a:buFont typeface="Wingdings" panose="05000000000000000000" pitchFamily="2" charset="2"/>
              <a:buChar char="Ø"/>
            </a:pPr>
            <a:endParaRPr kumimoji="1" lang="en-US" altLang="ja-JP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3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Invariant mass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C:\Users\enomoto\Desktop\share\20130626pic\20130626mm3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3456"/>
            <a:ext cx="569004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nomoto\Desktop\share\20130626pic\20130626mm5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12" y="764704"/>
            <a:ext cx="4150680" cy="299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380312" y="2294101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</a:t>
            </a:r>
            <a:r>
              <a:rPr kumimoji="1" lang="en-US" altLang="ja-JP" baseline="30000" dirty="0" smtClean="0"/>
              <a:t>0</a:t>
            </a:r>
            <a:r>
              <a:rPr kumimoji="1" lang="en-US" altLang="ja-JP" dirty="0" smtClean="0"/>
              <a:t>s tag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90045" y="753903"/>
            <a:ext cx="1025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IM(ππ)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nππ tag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 rot="3392127">
            <a:off x="4797852" y="2740726"/>
            <a:ext cx="1154135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047452" y="1041910"/>
            <a:ext cx="186247" cy="2439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17285" y="3905684"/>
            <a:ext cx="2832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誰</a:t>
            </a:r>
            <a:r>
              <a:rPr lang="ja-JP" altLang="en-US" dirty="0" smtClean="0"/>
              <a:t>かにかっと範囲は合わす</a:t>
            </a:r>
            <a:endParaRPr lang="en-US" altLang="ja-JP" dirty="0" smtClean="0"/>
          </a:p>
          <a:p>
            <a:r>
              <a:rPr kumimoji="1" lang="en-US" altLang="ja-JP" dirty="0" smtClean="0"/>
              <a:t>Σ</a:t>
            </a:r>
            <a:r>
              <a:rPr kumimoji="1" lang="ja-JP" altLang="en-US" dirty="0" smtClean="0"/>
              <a:t>カットもみせるか</a:t>
            </a:r>
            <a:endParaRPr kumimoji="1"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C:\Users\enomoto\Desktop\share\20130730pic\20130730mm1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1511300"/>
            <a:ext cx="4740276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smtClean="0"/>
              <a:t>Compare sim. to data L(1520)</a:t>
            </a:r>
            <a:endParaRPr lang="ja-JP" altLang="en-US" sz="4000" smtClean="0"/>
          </a:p>
        </p:txBody>
      </p:sp>
      <p:sp>
        <p:nvSpPr>
          <p:cNvPr id="1536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27538" y="1600200"/>
            <a:ext cx="4259262" cy="3489325"/>
          </a:xfrm>
        </p:spPr>
        <p:txBody>
          <a:bodyPr/>
          <a:lstStyle/>
          <a:p>
            <a:r>
              <a:rPr lang="en-US" altLang="ja-JP" sz="2000" smtClean="0"/>
              <a:t>Yield estimation:</a:t>
            </a:r>
          </a:p>
          <a:p>
            <a:pPr lvl="1"/>
            <a:r>
              <a:rPr lang="en-US" altLang="ja-JP" sz="1600" smtClean="0"/>
              <a:t>30 events (120 events) @ run47</a:t>
            </a:r>
          </a:p>
          <a:p>
            <a:endParaRPr lang="en-US" altLang="ja-JP" sz="2000" smtClean="0"/>
          </a:p>
          <a:p>
            <a:endParaRPr lang="en-US" altLang="ja-JP" sz="2000" smtClean="0"/>
          </a:p>
          <a:p>
            <a:endParaRPr lang="en-US" altLang="ja-JP" sz="2000" smtClean="0"/>
          </a:p>
          <a:p>
            <a:r>
              <a:rPr lang="en-US" altLang="ja-JP" sz="2000" smtClean="0"/>
              <a:t>Data</a:t>
            </a:r>
          </a:p>
          <a:p>
            <a:pPr lvl="1"/>
            <a:r>
              <a:rPr lang="en-US" altLang="ja-JP" sz="1600" smtClean="0"/>
              <a:t> 300 events (very rough fitting)</a:t>
            </a:r>
          </a:p>
          <a:p>
            <a:pPr lvl="1"/>
            <a:r>
              <a:rPr lang="en-US" altLang="ja-JP" sz="1600" smtClean="0"/>
              <a:t>Cut condition is not clear.</a:t>
            </a:r>
          </a:p>
          <a:p>
            <a:pPr lvl="1"/>
            <a:r>
              <a:rPr lang="en-US" altLang="ja-JP" sz="1600" smtClean="0"/>
              <a:t>evaluation of BG is rough. </a:t>
            </a:r>
          </a:p>
          <a:p>
            <a:endParaRPr lang="en-US" altLang="ja-JP" sz="2000" smtClean="0"/>
          </a:p>
          <a:p>
            <a:endParaRPr lang="ja-JP" altLang="en-US" sz="2000" smtClean="0"/>
          </a:p>
        </p:txBody>
      </p:sp>
      <p:sp>
        <p:nvSpPr>
          <p:cNvPr id="15365" name="テキスト ボックス 4"/>
          <p:cNvSpPr txBox="1">
            <a:spLocks noChangeArrowheads="1"/>
          </p:cNvSpPr>
          <p:nvPr/>
        </p:nvSpPr>
        <p:spPr bwMode="auto">
          <a:xfrm>
            <a:off x="539750" y="1878013"/>
            <a:ext cx="96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0000"/>
                </a:solidFill>
                <a:cs typeface="Arial" charset="0"/>
              </a:rPr>
              <a:t>Data</a:t>
            </a:r>
            <a:endParaRPr lang="ja-JP" altLang="en-US" sz="28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5366" name="テキスト ボックス 4"/>
          <p:cNvSpPr txBox="1">
            <a:spLocks noChangeArrowheads="1"/>
          </p:cNvSpPr>
          <p:nvPr/>
        </p:nvSpPr>
        <p:spPr bwMode="auto">
          <a:xfrm>
            <a:off x="2060575" y="4751388"/>
            <a:ext cx="2217738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cs typeface="Arial" charset="0"/>
              </a:rPr>
              <a:t>Invariant Mass(GeV)</a:t>
            </a:r>
            <a:endParaRPr lang="ja-JP" altLang="en-US" sz="1600" b="1">
              <a:cs typeface="Arial" charset="0"/>
            </a:endParaRPr>
          </a:p>
        </p:txBody>
      </p:sp>
      <p:sp>
        <p:nvSpPr>
          <p:cNvPr id="15367" name="テキスト ボックス 4"/>
          <p:cNvSpPr txBox="1">
            <a:spLocks noChangeArrowheads="1"/>
          </p:cNvSpPr>
          <p:nvPr/>
        </p:nvSpPr>
        <p:spPr bwMode="auto">
          <a:xfrm>
            <a:off x="0" y="1511300"/>
            <a:ext cx="317658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cs typeface="Arial" charset="0"/>
              </a:rPr>
              <a:t>Invariant Mass(nπ+π-) K</a:t>
            </a:r>
            <a:r>
              <a:rPr lang="en-US" altLang="ja-JP" sz="1600" b="1" baseline="30000">
                <a:cs typeface="Arial" charset="0"/>
              </a:rPr>
              <a:t>0</a:t>
            </a:r>
            <a:r>
              <a:rPr lang="en-US" altLang="ja-JP" sz="1600" b="1">
                <a:cs typeface="Arial" charset="0"/>
              </a:rPr>
              <a:t>s tag</a:t>
            </a:r>
            <a:endParaRPr lang="ja-JP" altLang="en-US" sz="1600" b="1">
              <a:cs typeface="Arial" charset="0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611188" y="5300663"/>
            <a:ext cx="7859712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1600" kern="0" dirty="0" smtClean="0"/>
              <a:t>(Very rough), compare </a:t>
            </a:r>
            <a:r>
              <a:rPr lang="en-US" altLang="ja-JP" sz="1600" kern="0" dirty="0" err="1" smtClean="0"/>
              <a:t>sim</a:t>
            </a:r>
            <a:r>
              <a:rPr lang="en-US" altLang="ja-JP" sz="1600" kern="0" dirty="0" smtClean="0"/>
              <a:t>. to data @RUN47.  </a:t>
            </a:r>
          </a:p>
          <a:p>
            <a:pPr lvl="1">
              <a:defRPr/>
            </a:pPr>
            <a:r>
              <a:rPr lang="en-US" altLang="ja-JP" sz="1600" kern="0" dirty="0" smtClean="0"/>
              <a:t>Almost consistent.(same order)</a:t>
            </a:r>
          </a:p>
          <a:p>
            <a:pPr>
              <a:defRPr/>
            </a:pPr>
            <a:r>
              <a:rPr lang="en-US" altLang="ja-JP" sz="1600" kern="0" dirty="0" smtClean="0"/>
              <a:t>Will brush up data.</a:t>
            </a:r>
          </a:p>
          <a:p>
            <a:pPr lvl="1">
              <a:defRPr/>
            </a:pPr>
            <a:r>
              <a:rPr lang="en-US" altLang="ja-JP" sz="1600" kern="0" dirty="0" smtClean="0"/>
              <a:t>May be reduce events. 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H="1" flipV="1">
            <a:off x="6948488" y="2276475"/>
            <a:ext cx="360362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テキスト ボックス 5"/>
          <p:cNvSpPr txBox="1">
            <a:spLocks noChangeArrowheads="1"/>
          </p:cNvSpPr>
          <p:nvPr/>
        </p:nvSpPr>
        <p:spPr bwMode="auto">
          <a:xfrm>
            <a:off x="7329488" y="2633663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/>
              <a:t>Correct?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04DEF-C7D9-4598-9579-2EF27D5B95F0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15372" name="テキスト ボックス 4"/>
          <p:cNvSpPr txBox="1">
            <a:spLocks noChangeArrowheads="1"/>
          </p:cNvSpPr>
          <p:nvPr/>
        </p:nvSpPr>
        <p:spPr bwMode="auto">
          <a:xfrm>
            <a:off x="8167688" y="115888"/>
            <a:ext cx="96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0000"/>
                </a:solidFill>
                <a:cs typeface="Arial" charset="0"/>
              </a:rPr>
              <a:t>Data</a:t>
            </a:r>
            <a:endParaRPr lang="ja-JP" altLang="en-US" sz="2800" b="1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C963-6F89-4B8F-A4FF-5D5B7CE6F52D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1026" name="Picture 2" descr="C:\Users\enomoto\Desktop\share\20130626pic\20130626mm5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5137894" cy="370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 flipH="1">
            <a:off x="2568946" y="3284984"/>
            <a:ext cx="130845" cy="295232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1" y="4077072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</a:t>
            </a:r>
            <a:r>
              <a:rPr kumimoji="1" lang="en-US" altLang="ja-JP" baseline="30000" dirty="0" smtClean="0"/>
              <a:t>0</a:t>
            </a:r>
            <a:r>
              <a:rPr kumimoji="1" lang="en-US" altLang="ja-JP" dirty="0" smtClean="0"/>
              <a:t>s tag</a:t>
            </a:r>
            <a:endParaRPr kumimoji="1" lang="ja-JP" altLang="en-US" dirty="0"/>
          </a:p>
        </p:txBody>
      </p:sp>
      <p:pic>
        <p:nvPicPr>
          <p:cNvPr id="1027" name="Picture 3" descr="C:\Users\enomoto\Desktop\share\20130626pic\20130626mm7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74" y="593263"/>
            <a:ext cx="399256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nomoto\Desktop\share\20130626pic\20130626mm8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894" y="3676676"/>
            <a:ext cx="3992567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087360" y="426173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Σ+ tag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61312" y="119675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Σ- tag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 flipH="1">
            <a:off x="6300191" y="908720"/>
            <a:ext cx="130845" cy="223224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 flipH="1">
            <a:off x="6321746" y="4000552"/>
            <a:ext cx="130845" cy="223224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7695" y="3445370"/>
            <a:ext cx="1025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IM(ππ)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nππ tag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18163" y="5116676"/>
            <a:ext cx="117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IM(nπ+)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nππ tag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50311" y="2132856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IM(nπ-)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en-US" altLang="ja-JP" dirty="0" smtClean="0"/>
              <a:t>nππ tag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96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Arial" charset="0"/>
                <a:ea typeface="ＭＳ Ｐゴシック" charset="-128"/>
                <a:cs typeface="Arial" charset="0"/>
              </a:rPr>
              <a:t>Simulation ~geant4~</a:t>
            </a:r>
            <a:endParaRPr lang="ja-JP" altLang="en-US" sz="2800" smtClean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773238"/>
            <a:ext cx="8640762" cy="48244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Geant4 simulation k18ana/knucl4(geant4.9.5)</a:t>
            </a:r>
          </a:p>
          <a:p>
            <a:pPr eaLnBrk="1" hangingPunct="1">
              <a:defRPr/>
            </a:pPr>
            <a:endParaRPr lang="en-US" altLang="ja-JP" sz="240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ja-JP" sz="24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The reaction</a:t>
            </a:r>
          </a:p>
          <a:p>
            <a:pPr lvl="1" eaLnBrk="1" hangingPunct="1"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K-p </a:t>
            </a:r>
            <a:r>
              <a:rPr lang="ja-JP" altLang="en-US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→</a:t>
            </a: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π0Λ(1520) </a:t>
            </a:r>
            <a:r>
              <a:rPr lang="ja-JP" altLang="en-US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→</a:t>
            </a: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(</a:t>
            </a:r>
            <a:r>
              <a:rPr lang="ja-JP" altLang="en-US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  <a:r>
              <a:rPr lang="en-US" altLang="ja-JP" sz="2000" dirty="0" err="1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KbarN</a:t>
            </a: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),……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	w/ define CS/angular-distribution.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	Ref: NPB131,(1977) 399-420</a:t>
            </a:r>
          </a:p>
          <a:p>
            <a:pPr lvl="1" eaLnBrk="1" hangingPunct="1">
              <a:defRPr/>
            </a:pPr>
            <a:endParaRPr lang="en-US" altLang="ja-JP" sz="200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K- beam: 1 </a:t>
            </a:r>
            <a:r>
              <a:rPr lang="en-US" altLang="ja-JP" sz="2000" dirty="0" err="1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GeV</a:t>
            </a: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/c</a:t>
            </a:r>
          </a:p>
          <a:p>
            <a:pPr lvl="1" eaLnBrk="1" hangingPunct="1"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Detector efficiency: 100 %</a:t>
            </a:r>
          </a:p>
          <a:p>
            <a:pPr lvl="1" eaLnBrk="1" hangingPunct="1"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Fermi motion:   off  (this slide)</a:t>
            </a:r>
          </a:p>
          <a:p>
            <a:pPr lvl="1" eaLnBrk="1" hangingPunct="1"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Detector resolution: not considered</a:t>
            </a:r>
          </a:p>
          <a:p>
            <a:pPr lvl="1" eaLnBrk="1" hangingPunct="1">
              <a:defRPr/>
            </a:pPr>
            <a:endParaRPr lang="en-US" altLang="ja-JP" sz="200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ja-JP" sz="2000" dirty="0" smtClean="0">
                <a:latin typeface="Arial" pitchFamily="34" charset="0"/>
                <a:ea typeface="ＭＳ Ｐゴシック" pitchFamily="50" charset="-128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endParaRPr lang="en-US" altLang="ja-JP" sz="2400" dirty="0" smtClean="0"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644900"/>
            <a:ext cx="2414588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テキスト ボックス 1"/>
          <p:cNvSpPr txBox="1">
            <a:spLocks noChangeArrowheads="1"/>
          </p:cNvSpPr>
          <p:nvPr/>
        </p:nvSpPr>
        <p:spPr bwMode="auto">
          <a:xfrm>
            <a:off x="7092950" y="6276975"/>
            <a:ext cx="722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/>
              <a:t>cosΘ</a:t>
            </a:r>
            <a:endParaRPr lang="ja-JP" altLang="en-US"/>
          </a:p>
        </p:txBody>
      </p:sp>
      <p:sp>
        <p:nvSpPr>
          <p:cNvPr id="9222" name="テキスト ボックス 3"/>
          <p:cNvSpPr txBox="1">
            <a:spLocks noChangeArrowheads="1"/>
          </p:cNvSpPr>
          <p:nvPr/>
        </p:nvSpPr>
        <p:spPr bwMode="auto">
          <a:xfrm>
            <a:off x="6954838" y="3430588"/>
            <a:ext cx="17224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 sz="1000"/>
              <a:t>Presented by Sakuma-san</a:t>
            </a:r>
            <a:endParaRPr lang="ja-JP" altLang="en-US" sz="100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10400" y="6276975"/>
            <a:ext cx="2133600" cy="476250"/>
          </a:xfrm>
        </p:spPr>
        <p:txBody>
          <a:bodyPr/>
          <a:lstStyle/>
          <a:p>
            <a:pPr>
              <a:defRPr/>
            </a:pPr>
            <a:fld id="{EE5AACF2-24BA-48DF-A65F-CE9600949E7B}" type="slidenum">
              <a:rPr lang="en-US" altLang="ja-JP" smtClean="0"/>
              <a:pPr>
                <a:defRPr/>
              </a:pPr>
              <a:t>23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76644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VMwarefile\08272013\20130828im2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427" y="724139"/>
            <a:ext cx="4604235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VMwarefile\08272013\20130828mm2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5" y="1044310"/>
            <a:ext cx="3645011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142" y="8758"/>
            <a:ext cx="5472411" cy="765175"/>
          </a:xfrm>
        </p:spPr>
        <p:txBody>
          <a:bodyPr/>
          <a:lstStyle/>
          <a:p>
            <a:r>
              <a:rPr lang="en-US" altLang="ja-JP" dirty="0" smtClean="0"/>
              <a:t>L(1520)  invariant mass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7220" y="5050335"/>
            <a:ext cx="8229600" cy="1800200"/>
          </a:xfrm>
          <a:solidFill>
            <a:schemeClr val="bg1"/>
          </a:solidFill>
        </p:spPr>
        <p:txBody>
          <a:bodyPr/>
          <a:lstStyle/>
          <a:p>
            <a:r>
              <a:rPr kumimoji="1" lang="en-US" altLang="ja-JP" sz="2400" dirty="0" smtClean="0"/>
              <a:t>Run49c data(This fig is about 30 runs. )</a:t>
            </a:r>
          </a:p>
          <a:p>
            <a:pPr lvl="1"/>
            <a:r>
              <a:rPr lang="en-US" altLang="ja-JP" sz="2000" dirty="0" smtClean="0"/>
              <a:t>Search L(1520)</a:t>
            </a:r>
            <a:r>
              <a:rPr lang="ja-JP" altLang="en-US" sz="2000" dirty="0" smtClean="0"/>
              <a:t>→</a:t>
            </a:r>
            <a:r>
              <a:rPr lang="en-US" altLang="ja-JP" sz="2000" dirty="0" smtClean="0"/>
              <a:t>nK</a:t>
            </a:r>
            <a:r>
              <a:rPr lang="en-US" altLang="ja-JP" sz="2000" baseline="30000" dirty="0" smtClean="0"/>
              <a:t>0</a:t>
            </a:r>
            <a:r>
              <a:rPr lang="en-US" altLang="ja-JP" sz="2000" dirty="0" smtClean="0"/>
              <a:t>s events.</a:t>
            </a:r>
          </a:p>
          <a:p>
            <a:pPr lvl="1"/>
            <a:r>
              <a:rPr lang="en-US" altLang="ja-JP" sz="2000" dirty="0" smtClean="0"/>
              <a:t>This data is 1/(2~3) of full events)  &amp; [not yet brushed up]</a:t>
            </a:r>
          </a:p>
          <a:p>
            <a:pPr lvl="1"/>
            <a:r>
              <a:rPr lang="en-US" altLang="ja-JP" sz="2000" dirty="0" err="1" smtClean="0"/>
              <a:t>Kaon</a:t>
            </a:r>
            <a:r>
              <a:rPr lang="en-US" altLang="ja-JP" sz="2000" dirty="0" smtClean="0"/>
              <a:t> trigger ×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CDH hit × physical volume cut ×</a:t>
            </a:r>
            <a:r>
              <a:rPr lang="ja-JP" altLang="en-US" sz="2000" dirty="0"/>
              <a:t>　</a:t>
            </a:r>
            <a:r>
              <a:rPr lang="en-US" altLang="ja-JP" sz="2000" dirty="0" smtClean="0"/>
              <a:t>T0=1hit veto BVC &amp; CVC</a:t>
            </a:r>
          </a:p>
          <a:p>
            <a:pPr lvl="1"/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0" y="751923"/>
            <a:ext cx="426911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MM(X)   </a:t>
            </a:r>
            <a:r>
              <a:rPr kumimoji="1" lang="en-US" altLang="ja-JP" sz="3200" baseline="30000" dirty="0" smtClean="0"/>
              <a:t>3</a:t>
            </a:r>
            <a:r>
              <a:rPr kumimoji="1" lang="en-US" altLang="ja-JP" sz="3200" dirty="0" smtClean="0"/>
              <a:t>He(K-,nππ)X     </a:t>
            </a:r>
            <a:endParaRPr kumimoji="1" lang="ja-JP" altLang="en-US" sz="3200" dirty="0"/>
          </a:p>
        </p:txBody>
      </p:sp>
      <p:sp>
        <p:nvSpPr>
          <p:cNvPr id="9" name="右矢印 8"/>
          <p:cNvSpPr/>
          <p:nvPr/>
        </p:nvSpPr>
        <p:spPr>
          <a:xfrm>
            <a:off x="3419872" y="2160455"/>
            <a:ext cx="2088232" cy="44464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6674" y="1762969"/>
            <a:ext cx="50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“d”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15198" y="1977361"/>
            <a:ext cx="749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“d+π”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43353" y="4377258"/>
            <a:ext cx="164596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MM(</a:t>
            </a:r>
            <a:r>
              <a:rPr kumimoji="1" lang="en-US" altLang="ja-JP" sz="2400" dirty="0" err="1" smtClean="0"/>
              <a:t>GeV</a:t>
            </a:r>
            <a:r>
              <a:rPr kumimoji="1" lang="en-US" altLang="ja-JP" sz="2400" dirty="0" smtClean="0"/>
              <a:t>/c)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87515" y="4813307"/>
            <a:ext cx="146001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IM(</a:t>
            </a:r>
            <a:r>
              <a:rPr kumimoji="1" lang="en-US" altLang="ja-JP" sz="2400" dirty="0" err="1" smtClean="0"/>
              <a:t>GeV</a:t>
            </a:r>
            <a:r>
              <a:rPr kumimoji="1" lang="en-US" altLang="ja-JP" sz="2400" dirty="0" smtClean="0"/>
              <a:t>/c)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16016" y="459535"/>
            <a:ext cx="364358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IM(nK</a:t>
            </a:r>
            <a:r>
              <a:rPr kumimoji="1" lang="en-US" altLang="ja-JP" sz="3200" baseline="30000" dirty="0" smtClean="0"/>
              <a:t>0</a:t>
            </a:r>
            <a:r>
              <a:rPr kumimoji="1" lang="en-US" altLang="ja-JP" sz="3200" dirty="0" smtClean="0"/>
              <a:t>s)</a:t>
            </a:r>
            <a:r>
              <a:rPr lang="ja-JP" altLang="en-US" sz="3200" dirty="0"/>
              <a:t>　</a:t>
            </a:r>
            <a:r>
              <a:rPr lang="en-US" altLang="ja-JP" sz="3200" dirty="0" smtClean="0"/>
              <a:t>w/ K</a:t>
            </a:r>
            <a:r>
              <a:rPr lang="en-US" altLang="ja-JP" sz="3200" baseline="30000" dirty="0" smtClean="0"/>
              <a:t>0</a:t>
            </a:r>
            <a:r>
              <a:rPr lang="en-US" altLang="ja-JP" sz="3200" dirty="0" smtClean="0"/>
              <a:t>s tag</a:t>
            </a:r>
            <a:r>
              <a:rPr kumimoji="1" lang="en-US" altLang="ja-JP" sz="3200" dirty="0" smtClean="0"/>
              <a:t>      </a:t>
            </a:r>
            <a:endParaRPr kumimoji="1" lang="ja-JP" altLang="en-US" sz="3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835696" y="1368000"/>
            <a:ext cx="1563067" cy="273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 flipH="1">
            <a:off x="8160948" y="844780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Data</a:t>
            </a:r>
            <a:endParaRPr kumimoji="1" lang="ja-JP" altLang="en-US" sz="2800" b="1" dirty="0"/>
          </a:p>
        </p:txBody>
      </p:sp>
      <p:sp>
        <p:nvSpPr>
          <p:cNvPr id="22" name="テキスト ボックス 21"/>
          <p:cNvSpPr txBox="1"/>
          <p:nvPr/>
        </p:nvSpPr>
        <p:spPr>
          <a:xfrm flipH="1">
            <a:off x="-86377" y="1256297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Data</a:t>
            </a:r>
            <a:endParaRPr kumimoji="1" lang="ja-JP" altLang="en-US" sz="28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4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Compare </a:t>
            </a:r>
            <a:r>
              <a:rPr kumimoji="1" lang="en-US" altLang="ja-JP" dirty="0" err="1" smtClean="0"/>
              <a:t>sim</a:t>
            </a:r>
            <a:r>
              <a:rPr kumimoji="1" lang="en-US" altLang="ja-JP" dirty="0" smtClean="0"/>
              <a:t>.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data  Λ(1520) peak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381000" y="4581127"/>
            <a:ext cx="3974976" cy="204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400" kern="0" dirty="0" err="1" smtClean="0"/>
              <a:t>Sim</a:t>
            </a:r>
            <a:r>
              <a:rPr lang="en-US" altLang="ja-JP" sz="2400" kern="0" dirty="0" smtClean="0"/>
              <a:t>.:  σ</a:t>
            </a:r>
            <a:r>
              <a:rPr lang="ja-JP" altLang="en-US" sz="2400" kern="0" dirty="0" smtClean="0"/>
              <a:t>　</a:t>
            </a:r>
            <a:r>
              <a:rPr lang="en-US" altLang="ja-JP" sz="2400" kern="0" dirty="0" smtClean="0"/>
              <a:t>~</a:t>
            </a:r>
            <a:r>
              <a:rPr lang="en-US" altLang="ja-JP" sz="2400" kern="0" dirty="0"/>
              <a:t>?</a:t>
            </a:r>
            <a:r>
              <a:rPr lang="en-US" altLang="ja-JP" sz="2400" kern="0" dirty="0" smtClean="0"/>
              <a:t>MeV                         </a:t>
            </a:r>
          </a:p>
          <a:p>
            <a:pPr marL="0" indent="0">
              <a:buFontTx/>
              <a:buNone/>
            </a:pPr>
            <a:r>
              <a:rPr lang="el-GR" altLang="ja-JP" sz="2400" kern="0" dirty="0" smtClean="0"/>
              <a:t>π</a:t>
            </a:r>
            <a:r>
              <a:rPr lang="en-US" altLang="ja-JP" sz="2400" kern="0" dirty="0" smtClean="0"/>
              <a:t>: smear momentum </a:t>
            </a:r>
          </a:p>
          <a:p>
            <a:pPr marL="0" indent="0">
              <a:buFontTx/>
              <a:buNone/>
            </a:pPr>
            <a:r>
              <a:rPr lang="en-US" altLang="ja-JP" sz="2400" kern="0" dirty="0" smtClean="0"/>
              <a:t>(M.S &amp; pos.res)</a:t>
            </a:r>
          </a:p>
          <a:p>
            <a:pPr marL="0" indent="0">
              <a:buFontTx/>
              <a:buNone/>
            </a:pPr>
            <a:r>
              <a:rPr lang="en-US" altLang="ja-JP" sz="2400" kern="0" dirty="0" smtClean="0"/>
              <a:t>n: smear momentum</a:t>
            </a:r>
          </a:p>
          <a:p>
            <a:pPr marL="0" indent="0">
              <a:buFontTx/>
              <a:buNone/>
            </a:pPr>
            <a:r>
              <a:rPr lang="en-US" altLang="ja-JP" sz="2400" kern="0" dirty="0" smtClean="0"/>
              <a:t>(Time resolution) </a:t>
            </a:r>
          </a:p>
          <a:p>
            <a:endParaRPr lang="ja-JP" altLang="en-US" sz="2400" kern="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4048" y="4149398"/>
            <a:ext cx="1050288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Data</a:t>
            </a:r>
            <a:endParaRPr kumimoji="1"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25</a:t>
            </a:fld>
            <a:endParaRPr kumimoji="1" lang="ja-JP" altLang="en-US"/>
          </a:p>
        </p:txBody>
      </p:sp>
      <p:pic>
        <p:nvPicPr>
          <p:cNvPr id="4099" name="Picture 3" descr="C:\VMwarefile\09192013\20130919imnpipi_target3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573" y="1032697"/>
            <a:ext cx="4390182" cy="316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517154" y="1484784"/>
            <a:ext cx="3550790" cy="264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Not yet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53" y="3840808"/>
            <a:ext cx="1005403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Sim</a:t>
            </a:r>
            <a:r>
              <a:rPr kumimoji="1" lang="en-US" altLang="ja-JP" sz="3200" dirty="0" smtClean="0"/>
              <a:t>.</a:t>
            </a:r>
            <a:endParaRPr kumimoji="1" lang="ja-JP" altLang="en-US" sz="3200" dirty="0"/>
          </a:p>
        </p:txBody>
      </p:sp>
      <p:sp>
        <p:nvSpPr>
          <p:cNvPr id="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50766" y="4831134"/>
            <a:ext cx="4115795" cy="1800200"/>
          </a:xfrm>
          <a:solidFill>
            <a:schemeClr val="bg1"/>
          </a:solidFill>
        </p:spPr>
        <p:txBody>
          <a:bodyPr/>
          <a:lstStyle/>
          <a:p>
            <a:r>
              <a:rPr lang="el-GR" altLang="ja-JP" sz="2400" dirty="0" smtClean="0"/>
              <a:t>σ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~  MeV</a:t>
            </a:r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Λ(1520</a:t>
            </a:r>
            <a:r>
              <a:rPr lang="en-US" altLang="ja-JP" sz="2400" dirty="0"/>
              <a:t>)  ~ 150 events</a:t>
            </a:r>
            <a:endParaRPr lang="en-US" altLang="ja-JP" sz="2000" dirty="0"/>
          </a:p>
          <a:p>
            <a:r>
              <a:rPr lang="en-US" altLang="ja-JP" sz="2400" dirty="0" smtClean="0"/>
              <a:t>S/N    ~ 2:3</a:t>
            </a:r>
            <a:endParaRPr lang="en-US" altLang="ja-JP" sz="2400" dirty="0"/>
          </a:p>
          <a:p>
            <a:pPr lvl="1"/>
            <a:endParaRPr kumimoji="1" lang="ja-JP" altLang="en-US" sz="2000" dirty="0"/>
          </a:p>
        </p:txBody>
      </p:sp>
      <p:pic>
        <p:nvPicPr>
          <p:cNvPr id="2050" name="Picture 2" descr="C:\VMwarefile\09202013\20130920im_n1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86290" y="211838"/>
            <a:ext cx="7200900" cy="519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6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0" y="983017"/>
            <a:ext cx="9144000" cy="323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2400" b="1" kern="0" dirty="0" smtClean="0">
                <a:latin typeface="+mn-ea"/>
              </a:rPr>
              <a:t>Goal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ja-JP" sz="2400" kern="0" dirty="0" smtClean="0">
                <a:latin typeface="+mn-ea"/>
              </a:rPr>
              <a:t>Measure </a:t>
            </a:r>
            <a:r>
              <a:rPr lang="en-US" altLang="ja-JP" sz="2400" b="1" kern="0" dirty="0" smtClean="0">
                <a:latin typeface="+mn-ea"/>
              </a:rPr>
              <a:t>the Cross-Section of K</a:t>
            </a:r>
            <a:r>
              <a:rPr lang="en-US" altLang="ja-JP" sz="2400" b="1" kern="0" baseline="30000" dirty="0" smtClean="0">
                <a:latin typeface="+mn-ea"/>
              </a:rPr>
              <a:t>- </a:t>
            </a:r>
            <a:r>
              <a:rPr lang="en-US" altLang="ja-JP" sz="2400" b="1" kern="0" dirty="0" smtClean="0">
                <a:latin typeface="+mn-ea"/>
              </a:rPr>
              <a:t>+ </a:t>
            </a:r>
            <a:r>
              <a:rPr lang="en-US" altLang="ja-JP" sz="2400" b="1" kern="0" baseline="30000" dirty="0" smtClean="0">
                <a:latin typeface="+mn-ea"/>
              </a:rPr>
              <a:t>3</a:t>
            </a:r>
            <a:r>
              <a:rPr lang="en-US" altLang="ja-JP" sz="2400" b="1" kern="0" dirty="0" smtClean="0">
                <a:latin typeface="+mn-ea"/>
              </a:rPr>
              <a:t>He</a:t>
            </a:r>
            <a:r>
              <a:rPr lang="ja-JP" altLang="en-US" sz="2400" b="1" kern="0" dirty="0" smtClean="0">
                <a:latin typeface="+mn-ea"/>
              </a:rPr>
              <a:t>→</a:t>
            </a:r>
            <a:r>
              <a:rPr lang="en-US" altLang="ja-JP" sz="2400" b="1" kern="0" dirty="0" smtClean="0">
                <a:latin typeface="+mn-ea"/>
              </a:rPr>
              <a:t>Λ(1520)”X” </a:t>
            </a:r>
          </a:p>
          <a:p>
            <a:pPr marL="0" indent="0">
              <a:buNone/>
            </a:pPr>
            <a:endParaRPr lang="en-US" altLang="ja-JP" sz="2400" b="1" kern="0" dirty="0" smtClean="0">
              <a:latin typeface="+mn-ea"/>
            </a:endParaRPr>
          </a:p>
          <a:p>
            <a:pPr marL="0" indent="0">
              <a:buNone/>
            </a:pPr>
            <a:r>
              <a:rPr lang="en-US" altLang="ja-JP" sz="2400" b="1" kern="0" dirty="0" smtClean="0">
                <a:latin typeface="+mn-ea"/>
              </a:rPr>
              <a:t>Motivation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ja-JP" sz="2400" kern="0" dirty="0" smtClean="0">
                <a:latin typeface="+mn-ea"/>
              </a:rPr>
              <a:t>There is </a:t>
            </a:r>
            <a:r>
              <a:rPr lang="en-US" altLang="ja-JP" sz="2400" b="1" kern="0" dirty="0" smtClean="0">
                <a:latin typeface="+mn-ea"/>
              </a:rPr>
              <a:t>no data on the inflight-K </a:t>
            </a:r>
            <a:r>
              <a:rPr lang="en-US" altLang="ja-JP" sz="2400" b="1" kern="0" baseline="30000" dirty="0" smtClean="0">
                <a:latin typeface="+mn-ea"/>
              </a:rPr>
              <a:t>3</a:t>
            </a:r>
            <a:r>
              <a:rPr lang="en-US" altLang="ja-JP" sz="2400" b="1" kern="0" dirty="0" smtClean="0">
                <a:latin typeface="+mn-ea"/>
              </a:rPr>
              <a:t>He </a:t>
            </a:r>
            <a:r>
              <a:rPr lang="en-US" altLang="ja-JP" sz="2400" kern="0" dirty="0" smtClean="0">
                <a:latin typeface="+mn-ea"/>
              </a:rPr>
              <a:t>reaction 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ja-JP" kern="0" dirty="0" smtClean="0">
                <a:latin typeface="+mn-ea"/>
              </a:rPr>
              <a:t>Compare  data of “p”, “d” targets.	(A dependence)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ja-JP" sz="2400" kern="0" dirty="0" smtClean="0">
                <a:latin typeface="+mn-ea"/>
              </a:rPr>
              <a:t>Compare CS of K-n to K-p reactions in nuclei.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96699"/>
              </p:ext>
            </p:extLst>
          </p:nvPr>
        </p:nvGraphicFramePr>
        <p:xfrm>
          <a:off x="527200" y="5022468"/>
          <a:ext cx="777686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1455"/>
                <a:gridCol w="2359247"/>
                <a:gridCol w="2289858"/>
                <a:gridCol w="2156303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reaction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Beam</a:t>
                      </a:r>
                      <a:r>
                        <a:rPr kumimoji="1" lang="en-US" altLang="ja-JP" sz="1400" baseline="0" dirty="0" smtClean="0"/>
                        <a:t> momentum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Ref.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ALSTON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K-p -&gt;</a:t>
                      </a:r>
                      <a:r>
                        <a:rPr kumimoji="1" lang="en-US" altLang="ja-JP" sz="1400" dirty="0" err="1" smtClean="0"/>
                        <a:t>Kbar</a:t>
                      </a:r>
                      <a:r>
                        <a:rPr kumimoji="1" lang="en-US" altLang="ja-JP" sz="1400" dirty="0" smtClean="0"/>
                        <a:t> 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0.22-0.47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Berkeley/bubble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PR D18 1(1978)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CORDEN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K-d-&gt; L(1520)π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1.4-1.8GeV/c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NP B84 (1975) 306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Burkhardt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K-p</a:t>
                      </a:r>
                      <a:r>
                        <a:rPr kumimoji="1" lang="en-US" altLang="ja-JP" sz="1400" baseline="0" dirty="0" smtClean="0"/>
                        <a:t> -&gt;S(1760)-&gt;L(1520)pi0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0.8-1.2GeV/c</a:t>
                      </a:r>
                      <a:r>
                        <a:rPr kumimoji="1" lang="en-US" altLang="ja-JP" sz="1400" baseline="0" dirty="0" smtClean="0"/>
                        <a:t>  </a:t>
                      </a:r>
                      <a:r>
                        <a:rPr kumimoji="1" lang="en-US" altLang="ja-JP" sz="1400" dirty="0" smtClean="0"/>
                        <a:t>bubble?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NP B14(1969)106-128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 bwMode="auto">
          <a:xfrm>
            <a:off x="300832" y="0"/>
            <a:ext cx="82296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ja-JP" b="1" kern="0" dirty="0" smtClean="0">
                <a:latin typeface="+mj-ea"/>
              </a:rPr>
              <a:t>Study of Λ(1520) via inflight K- reaction on 3He </a:t>
            </a:r>
            <a:r>
              <a:rPr lang="ja-JP" altLang="en-US" b="1" kern="0" dirty="0" smtClean="0">
                <a:latin typeface="+mj-ea"/>
              </a:rPr>
              <a:t>　</a:t>
            </a:r>
            <a:r>
              <a:rPr lang="en-US" altLang="ja-JP" b="1" kern="0" dirty="0" smtClean="0">
                <a:latin typeface="+mj-ea"/>
              </a:rPr>
              <a:t> </a:t>
            </a:r>
            <a:endParaRPr lang="ja-JP" altLang="en-US" b="1" kern="0" dirty="0">
              <a:latin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4653136"/>
            <a:ext cx="4557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Old Λ(1520) production by in-flight K beam.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3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J-PARC K1.8br set up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9305" y="5229200"/>
            <a:ext cx="5497090" cy="1197238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00B050"/>
                </a:solidFill>
              </a:rPr>
              <a:t>L(1520)</a:t>
            </a:r>
            <a:r>
              <a:rPr lang="ja-JP" altLang="en-US" dirty="0" smtClean="0"/>
              <a:t>→</a:t>
            </a:r>
            <a:r>
              <a:rPr lang="en-US" altLang="ja-JP" b="1" dirty="0" smtClean="0">
                <a:solidFill>
                  <a:srgbClr val="0070C0"/>
                </a:solidFill>
              </a:rPr>
              <a:t>n</a:t>
            </a:r>
            <a:r>
              <a:rPr lang="en-US" altLang="ja-JP" b="1" dirty="0" smtClean="0">
                <a:solidFill>
                  <a:srgbClr val="7030A0"/>
                </a:solidFill>
              </a:rPr>
              <a:t>K</a:t>
            </a:r>
            <a:r>
              <a:rPr lang="en-US" altLang="ja-JP" b="1" baseline="30000" dirty="0" smtClean="0">
                <a:solidFill>
                  <a:srgbClr val="7030A0"/>
                </a:solidFill>
              </a:rPr>
              <a:t>0</a:t>
            </a:r>
            <a:r>
              <a:rPr lang="en-US" altLang="ja-JP" b="1" dirty="0" smtClean="0">
                <a:solidFill>
                  <a:srgbClr val="7030A0"/>
                </a:solidFill>
              </a:rPr>
              <a:t>s</a:t>
            </a:r>
            <a:r>
              <a:rPr lang="en-US" altLang="ja-JP" dirty="0" smtClean="0"/>
              <a:t>  </a:t>
            </a:r>
            <a:r>
              <a:rPr lang="ja-JP" altLang="en-US" dirty="0" smtClean="0"/>
              <a:t>→</a:t>
            </a:r>
            <a:r>
              <a:rPr lang="en-US" altLang="ja-JP" b="1" dirty="0" smtClean="0">
                <a:solidFill>
                  <a:srgbClr val="0070C0"/>
                </a:solidFill>
              </a:rPr>
              <a:t>n</a:t>
            </a:r>
            <a:r>
              <a:rPr lang="en-US" altLang="ja-JP" b="1" dirty="0" smtClean="0">
                <a:solidFill>
                  <a:srgbClr val="FF0000"/>
                </a:solidFill>
              </a:rPr>
              <a:t>π+</a:t>
            </a:r>
            <a:r>
              <a:rPr lang="en-US" altLang="ja-JP" b="1" dirty="0" smtClean="0">
                <a:solidFill>
                  <a:srgbClr val="00B0F0"/>
                </a:solidFill>
              </a:rPr>
              <a:t>π-</a:t>
            </a:r>
            <a:endParaRPr kumimoji="1" lang="en-US" altLang="ja-JP" dirty="0" smtClean="0"/>
          </a:p>
          <a:p>
            <a:r>
              <a:rPr kumimoji="1" lang="en-US" altLang="ja-JP" dirty="0" smtClean="0"/>
              <a:t>Invariant mass 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n</a:t>
            </a:r>
            <a:r>
              <a:rPr kumimoji="1" lang="en-US" altLang="ja-JP" b="1" dirty="0" smtClean="0">
                <a:solidFill>
                  <a:srgbClr val="7030A0"/>
                </a:solidFill>
              </a:rPr>
              <a:t>K</a:t>
            </a:r>
            <a:r>
              <a:rPr kumimoji="1" lang="en-US" altLang="ja-JP" b="1" baseline="30000" dirty="0" smtClean="0">
                <a:solidFill>
                  <a:srgbClr val="7030A0"/>
                </a:solidFill>
              </a:rPr>
              <a:t>0</a:t>
            </a:r>
            <a:r>
              <a:rPr kumimoji="1" lang="en-US" altLang="ja-JP" b="1" dirty="0" smtClean="0">
                <a:solidFill>
                  <a:srgbClr val="7030A0"/>
                </a:solidFill>
              </a:rPr>
              <a:t>s</a:t>
            </a:r>
            <a:endParaRPr kumimoji="1" lang="ja-JP" altLang="en-US" b="1" dirty="0" smtClean="0">
              <a:solidFill>
                <a:srgbClr val="7030A0"/>
              </a:solidFill>
            </a:endParaRPr>
          </a:p>
          <a:p>
            <a:endParaRPr kumimoji="1" lang="en-US" altLang="ja-JP" dirty="0" smtClean="0"/>
          </a:p>
        </p:txBody>
      </p:sp>
      <p:sp>
        <p:nvSpPr>
          <p:cNvPr id="13" name="円/楕円 12"/>
          <p:cNvSpPr/>
          <p:nvPr/>
        </p:nvSpPr>
        <p:spPr>
          <a:xfrm>
            <a:off x="512816" y="3007483"/>
            <a:ext cx="544686" cy="51782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6371" y="3690147"/>
            <a:ext cx="1143000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/>
              <a:t>K</a:t>
            </a:r>
            <a:r>
              <a:rPr lang="ja-JP" altLang="en-US" baseline="30000" dirty="0"/>
              <a:t>－</a:t>
            </a:r>
            <a:r>
              <a:rPr lang="en-US" altLang="ja-JP" dirty="0"/>
              <a:t> 1.0GeV/c</a:t>
            </a:r>
            <a:endParaRPr lang="ja-JP" altLang="en-US" dirty="0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67" y="-246069"/>
            <a:ext cx="2489176" cy="255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円/楕円 31"/>
          <p:cNvSpPr/>
          <p:nvPr/>
        </p:nvSpPr>
        <p:spPr>
          <a:xfrm>
            <a:off x="2426727" y="3224852"/>
            <a:ext cx="544686" cy="51782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2642213" y="2914258"/>
            <a:ext cx="544686" cy="51782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5543169" y="2878518"/>
            <a:ext cx="690564" cy="656509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Λ*</a:t>
            </a:r>
            <a:endParaRPr lang="ja-JP" altLang="en-US" dirty="0"/>
          </a:p>
        </p:txBody>
      </p:sp>
      <p:cxnSp>
        <p:nvCxnSpPr>
          <p:cNvPr id="30" name="直線矢印コネクタ 29"/>
          <p:cNvCxnSpPr>
            <a:stCxn id="13" idx="6"/>
          </p:cNvCxnSpPr>
          <p:nvPr/>
        </p:nvCxnSpPr>
        <p:spPr>
          <a:xfrm flipV="1">
            <a:off x="1057502" y="3266395"/>
            <a:ext cx="977518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2362783" y="2914257"/>
            <a:ext cx="544686" cy="51782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0" name="直線矢印コネクタ 39"/>
          <p:cNvCxnSpPr>
            <a:stCxn id="36" idx="6"/>
            <a:endCxn id="41" idx="2"/>
          </p:cNvCxnSpPr>
          <p:nvPr/>
        </p:nvCxnSpPr>
        <p:spPr>
          <a:xfrm flipV="1">
            <a:off x="6233733" y="3049386"/>
            <a:ext cx="1537784" cy="157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7771517" y="2790473"/>
            <a:ext cx="544686" cy="517825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6671123" y="3621449"/>
            <a:ext cx="544686" cy="517825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7" name="右矢印 36"/>
          <p:cNvSpPr/>
          <p:nvPr/>
        </p:nvSpPr>
        <p:spPr>
          <a:xfrm>
            <a:off x="3421675" y="2671777"/>
            <a:ext cx="489204" cy="128486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矢印コネクタ 46"/>
          <p:cNvCxnSpPr>
            <a:stCxn id="36" idx="6"/>
            <a:endCxn id="42" idx="0"/>
          </p:cNvCxnSpPr>
          <p:nvPr/>
        </p:nvCxnSpPr>
        <p:spPr>
          <a:xfrm>
            <a:off x="6233733" y="3206773"/>
            <a:ext cx="709733" cy="4146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42" idx="4"/>
            <a:endCxn id="43" idx="0"/>
          </p:cNvCxnSpPr>
          <p:nvPr/>
        </p:nvCxnSpPr>
        <p:spPr>
          <a:xfrm flipH="1">
            <a:off x="6436347" y="4139274"/>
            <a:ext cx="507119" cy="5056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42" idx="4"/>
            <a:endCxn id="46" idx="0"/>
          </p:cNvCxnSpPr>
          <p:nvPr/>
        </p:nvCxnSpPr>
        <p:spPr>
          <a:xfrm>
            <a:off x="6943466" y="4139274"/>
            <a:ext cx="593275" cy="5056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コンテンツ プレースホルダー 2"/>
          <p:cNvSpPr txBox="1">
            <a:spLocks/>
          </p:cNvSpPr>
          <p:nvPr/>
        </p:nvSpPr>
        <p:spPr bwMode="auto">
          <a:xfrm>
            <a:off x="472854" y="1268760"/>
            <a:ext cx="6115745" cy="60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4000" kern="0" dirty="0" smtClean="0"/>
              <a:t>K</a:t>
            </a:r>
            <a:r>
              <a:rPr lang="en-US" altLang="ja-JP" sz="4000" kern="0" baseline="30000" dirty="0" smtClean="0"/>
              <a:t>- </a:t>
            </a:r>
            <a:r>
              <a:rPr lang="ja-JP" altLang="en-US" sz="4000" kern="0" baseline="30000" dirty="0" smtClean="0"/>
              <a:t>　</a:t>
            </a:r>
            <a:r>
              <a:rPr lang="en-US" altLang="ja-JP" sz="4000" kern="0" dirty="0" smtClean="0"/>
              <a:t>+ </a:t>
            </a:r>
            <a:r>
              <a:rPr lang="en-US" altLang="ja-JP" sz="4000" kern="0" baseline="30000" dirty="0" smtClean="0"/>
              <a:t>3</a:t>
            </a:r>
            <a:r>
              <a:rPr lang="en-US" altLang="ja-JP" sz="4000" kern="0" dirty="0" smtClean="0"/>
              <a:t>He</a:t>
            </a:r>
            <a:r>
              <a:rPr lang="ja-JP" altLang="en-US" sz="4000" kern="0" dirty="0" smtClean="0"/>
              <a:t> → </a:t>
            </a:r>
            <a:r>
              <a:rPr lang="en-US" altLang="ja-JP" sz="4000" b="1" kern="0" dirty="0" smtClean="0">
                <a:solidFill>
                  <a:srgbClr val="00B050"/>
                </a:solidFill>
              </a:rPr>
              <a:t>L(1520)</a:t>
            </a:r>
            <a:r>
              <a:rPr lang="en-US" altLang="ja-JP" sz="4000" kern="0" dirty="0" smtClean="0"/>
              <a:t>X</a:t>
            </a:r>
            <a:endParaRPr lang="ja-JP" altLang="en-US" sz="4000" b="1" kern="0" dirty="0" smtClean="0">
              <a:solidFill>
                <a:srgbClr val="FF0000"/>
              </a:solidFill>
            </a:endParaRPr>
          </a:p>
          <a:p>
            <a:endParaRPr lang="en-US" altLang="ja-JP" sz="4000" kern="0" dirty="0" smtClean="0"/>
          </a:p>
        </p:txBody>
      </p:sp>
      <p:sp>
        <p:nvSpPr>
          <p:cNvPr id="59" name="正方形/長方形 58"/>
          <p:cNvSpPr/>
          <p:nvPr/>
        </p:nvSpPr>
        <p:spPr>
          <a:xfrm>
            <a:off x="6034395" y="4427021"/>
            <a:ext cx="1936460" cy="9651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62783" y="3664254"/>
            <a:ext cx="788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aseline="30000" dirty="0" smtClean="0">
                <a:latin typeface="+mn-ea"/>
              </a:rPr>
              <a:t>3</a:t>
            </a:r>
            <a:r>
              <a:rPr kumimoji="1" lang="en-US" altLang="ja-JP" sz="3200" dirty="0" smtClean="0">
                <a:latin typeface="+mn-ea"/>
              </a:rPr>
              <a:t>He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10879" y="2313556"/>
            <a:ext cx="1309193" cy="16430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4680186" y="3454160"/>
            <a:ext cx="469552" cy="446396"/>
            <a:chOff x="4680186" y="3454160"/>
            <a:chExt cx="469552" cy="446396"/>
          </a:xfrm>
        </p:grpSpPr>
        <p:sp>
          <p:nvSpPr>
            <p:cNvPr id="64" name="円/楕円 63"/>
            <p:cNvSpPr/>
            <p:nvPr/>
          </p:nvSpPr>
          <p:spPr>
            <a:xfrm>
              <a:off x="4680186" y="3454160"/>
              <a:ext cx="469552" cy="446396"/>
            </a:xfrm>
            <a:prstGeom prst="ellipse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708638" y="350548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π</a:t>
              </a:r>
              <a:endParaRPr kumimoji="1" lang="ja-JP" altLang="en-US" baseline="30000" dirty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948466" y="2603663"/>
            <a:ext cx="760172" cy="828419"/>
            <a:chOff x="3948466" y="2603663"/>
            <a:chExt cx="760172" cy="828419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3948466" y="2603663"/>
              <a:ext cx="760172" cy="828419"/>
              <a:chOff x="3914440" y="2689800"/>
              <a:chExt cx="760172" cy="828419"/>
            </a:xfrm>
          </p:grpSpPr>
          <p:sp>
            <p:nvSpPr>
              <p:cNvPr id="65" name="円/楕円 64"/>
              <p:cNvSpPr/>
              <p:nvPr/>
            </p:nvSpPr>
            <p:spPr>
              <a:xfrm>
                <a:off x="3914440" y="3000394"/>
                <a:ext cx="544686" cy="51782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4129926" y="2689800"/>
                <a:ext cx="544686" cy="51782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>
              <a:off x="4107443" y="2738961"/>
              <a:ext cx="5644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latin typeface="+mn-ea"/>
                </a:rPr>
                <a:t>NN</a:t>
              </a:r>
              <a:endParaRPr kumimoji="1" lang="ja-JP" altLang="en-US" sz="2000" dirty="0">
                <a:latin typeface="+mn-ea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6644146" y="3649528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  <a:latin typeface="+mn-ea"/>
              </a:rPr>
              <a:t>K</a:t>
            </a:r>
            <a:r>
              <a:rPr kumimoji="1" lang="en-US" altLang="ja-JP" sz="2400" baseline="30000" dirty="0" smtClean="0">
                <a:solidFill>
                  <a:schemeClr val="bg1"/>
                </a:solidFill>
                <a:latin typeface="+mn-ea"/>
              </a:rPr>
              <a:t>0</a:t>
            </a:r>
            <a:r>
              <a:rPr kumimoji="1" lang="en-US" altLang="ja-JP" sz="2400" dirty="0" smtClean="0">
                <a:solidFill>
                  <a:schemeClr val="bg1"/>
                </a:solidFill>
                <a:latin typeface="+mn-ea"/>
              </a:rPr>
              <a:t>s</a:t>
            </a:r>
            <a:endParaRPr kumimoji="1" lang="ja-JP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924596" y="27706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n-ea"/>
              </a:rPr>
              <a:t>n</a:t>
            </a:r>
            <a:endParaRPr kumimoji="1" lang="ja-JP" altLang="en-US" sz="2400" dirty="0">
              <a:latin typeface="+mn-ea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201571" y="4644891"/>
            <a:ext cx="469552" cy="446396"/>
            <a:chOff x="6201571" y="4644891"/>
            <a:chExt cx="469552" cy="446396"/>
          </a:xfrm>
        </p:grpSpPr>
        <p:sp>
          <p:nvSpPr>
            <p:cNvPr id="43" name="円/楕円 42"/>
            <p:cNvSpPr/>
            <p:nvPr/>
          </p:nvSpPr>
          <p:spPr>
            <a:xfrm>
              <a:off x="6201571" y="4644891"/>
              <a:ext cx="469552" cy="44639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233733" y="4683423"/>
              <a:ext cx="402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altLang="ja-JP" dirty="0" smtClean="0"/>
                <a:t>π</a:t>
              </a:r>
              <a:r>
                <a:rPr lang="en-US" altLang="ja-JP" baseline="30000" dirty="0" smtClean="0"/>
                <a:t>-</a:t>
              </a:r>
              <a:endParaRPr kumimoji="1" lang="ja-JP" altLang="en-US" baseline="30000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7301965" y="4644891"/>
            <a:ext cx="469552" cy="446396"/>
            <a:chOff x="7301965" y="4644891"/>
            <a:chExt cx="469552" cy="446396"/>
          </a:xfrm>
        </p:grpSpPr>
        <p:sp>
          <p:nvSpPr>
            <p:cNvPr id="46" name="円/楕円 45"/>
            <p:cNvSpPr/>
            <p:nvPr/>
          </p:nvSpPr>
          <p:spPr>
            <a:xfrm>
              <a:off x="7301965" y="4644891"/>
              <a:ext cx="469552" cy="4463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322580" y="468342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altLang="ja-JP" dirty="0" smtClean="0"/>
                <a:t>π</a:t>
              </a:r>
              <a:r>
                <a:rPr lang="en-US" altLang="ja-JP" baseline="30000" dirty="0" smtClean="0"/>
                <a:t>+</a:t>
              </a:r>
              <a:endParaRPr kumimoji="1" lang="ja-JP" altLang="en-US" baseline="30000" dirty="0"/>
            </a:p>
          </p:txBody>
        </p:sp>
      </p:grpSp>
      <p:sp>
        <p:nvSpPr>
          <p:cNvPr id="51" name="正方形/長方形 50"/>
          <p:cNvSpPr/>
          <p:nvPr/>
        </p:nvSpPr>
        <p:spPr>
          <a:xfrm>
            <a:off x="7502273" y="2580249"/>
            <a:ext cx="968230" cy="9022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10879" y="235789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spectator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97665" y="539215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CDS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645140" y="3486989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Neutron</a:t>
            </a:r>
          </a:p>
          <a:p>
            <a:r>
              <a:rPr lang="en-US" altLang="ja-JP" dirty="0" smtClean="0"/>
              <a:t>Counter</a:t>
            </a:r>
            <a:endParaRPr kumimoji="1" lang="ja-JP" altLang="en-US" dirty="0"/>
          </a:p>
        </p:txBody>
      </p:sp>
      <p:sp>
        <p:nvSpPr>
          <p:cNvPr id="28" name="円弧 27"/>
          <p:cNvSpPr/>
          <p:nvPr/>
        </p:nvSpPr>
        <p:spPr>
          <a:xfrm rot="20081868">
            <a:off x="6950160" y="626418"/>
            <a:ext cx="914400" cy="1124926"/>
          </a:xfrm>
          <a:prstGeom prst="arc">
            <a:avLst>
              <a:gd name="adj1" fmla="val 18683686"/>
              <a:gd name="adj2" fmla="val 320195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14440696">
            <a:off x="7996869" y="569164"/>
            <a:ext cx="914400" cy="1192527"/>
          </a:xfrm>
          <a:prstGeom prst="arc">
            <a:avLst>
              <a:gd name="adj1" fmla="val 17258540"/>
              <a:gd name="adj2" fmla="val 213273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52495" y="47480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π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454069" y="44320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48466" y="395664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Not detect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4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nomoto\Desktop\share\09162013\20130916cosLabgen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1188000"/>
            <a:ext cx="3992571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nomoto\Desktop\share\09162013\20130916cosCMgene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188000"/>
            <a:ext cx="399256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Angular distribution </a:t>
            </a:r>
            <a:r>
              <a:rPr kumimoji="1" lang="en-US" altLang="ja-JP" dirty="0" smtClean="0"/>
              <a:t>~simulation~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4221088"/>
            <a:ext cx="8640960" cy="25372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kumimoji="1" lang="en-US" altLang="ja-JP" sz="2400" dirty="0" smtClean="0"/>
              <a:t>Monte Carlo simulation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K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p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➜ </a:t>
            </a:r>
            <a:r>
              <a:rPr lang="en-US" altLang="ja-JP" sz="2400" dirty="0" smtClean="0"/>
              <a:t>π</a:t>
            </a:r>
            <a:r>
              <a:rPr lang="en-US" altLang="ja-JP" sz="2400" baseline="30000" dirty="0" smtClean="0"/>
              <a:t>0</a:t>
            </a:r>
            <a:r>
              <a:rPr lang="en-US" altLang="ja-JP" sz="2400" dirty="0" smtClean="0"/>
              <a:t>Λ(1520)”d” @ K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=1.0GeV/c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CS angular distribution: cite a NP B131,(1977) 399-420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2400" dirty="0" smtClean="0"/>
              <a:t>Acceptance study with k1.8br setup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kumimoji="1" lang="en-US" altLang="ja-JP" sz="2000" dirty="0" smtClean="0"/>
              <a:t>w/ </a:t>
            </a:r>
            <a:r>
              <a:rPr lang="en-US" altLang="ja-JP" sz="2000" dirty="0"/>
              <a:t>F</a:t>
            </a:r>
            <a:r>
              <a:rPr kumimoji="1" lang="en-US" altLang="ja-JP" sz="2000" dirty="0" smtClean="0"/>
              <a:t>ermi motion &amp; not considering detector efficiency. 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8000" y="1512000"/>
            <a:ext cx="22133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err="1" smtClean="0">
                <a:solidFill>
                  <a:srgbClr val="FF0000"/>
                </a:solidFill>
              </a:rPr>
              <a:t>Kp</a:t>
            </a:r>
            <a:r>
              <a:rPr lang="en-US" altLang="ja-JP" sz="2400" b="1" dirty="0">
                <a:solidFill>
                  <a:srgbClr val="FF0000"/>
                </a:solidFill>
              </a:rPr>
              <a:t>-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CM frame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1029" name="Picture 5" descr="C:\Users\enomoto\Desktop\share\09162013\20130916cosLabgenezoom.ep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20" y="2020751"/>
            <a:ext cx="224582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5148000" y="1512000"/>
            <a:ext cx="25202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Lab. frame</a:t>
            </a:r>
          </a:p>
        </p:txBody>
      </p:sp>
      <p:sp>
        <p:nvSpPr>
          <p:cNvPr id="16" name="左矢印 15"/>
          <p:cNvSpPr/>
          <p:nvPr/>
        </p:nvSpPr>
        <p:spPr>
          <a:xfrm rot="1176059">
            <a:off x="6767148" y="2879485"/>
            <a:ext cx="978408" cy="484632"/>
          </a:xfrm>
          <a:prstGeom prst="lef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zoom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6000" y="972000"/>
            <a:ext cx="7890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Λ(1520) </a:t>
            </a:r>
            <a:r>
              <a:rPr kumimoji="1" lang="en-US" altLang="ja-JP" sz="2400" b="1" dirty="0" smtClean="0"/>
              <a:t>Angular distribution  (generate)</a:t>
            </a:r>
            <a:endParaRPr kumimoji="1" lang="ja-JP" altLang="en-US" sz="2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9872" y="3905807"/>
            <a:ext cx="7232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cosΘ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68280" y="3924000"/>
            <a:ext cx="723275" cy="360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cosΘ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74613" y="260648"/>
            <a:ext cx="1051891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b="1" dirty="0" err="1" smtClean="0"/>
              <a:t>Sim</a:t>
            </a:r>
            <a:r>
              <a:rPr kumimoji="1" lang="en-US" altLang="ja-JP" sz="3200" b="1" dirty="0" smtClean="0"/>
              <a:t>.</a:t>
            </a:r>
            <a:endParaRPr kumimoji="1" lang="ja-JP" altLang="en-US" sz="32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87292" y="6435534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Decay neutrons are mainly emitted  forward.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72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Acceptance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4221087"/>
            <a:ext cx="8846992" cy="2304257"/>
          </a:xfrm>
        </p:spPr>
        <p:txBody>
          <a:bodyPr/>
          <a:lstStyle/>
          <a:p>
            <a:r>
              <a:rPr lang="en-US" altLang="ja-JP" sz="2400" dirty="0"/>
              <a:t>c</a:t>
            </a:r>
            <a:r>
              <a:rPr lang="en-US" altLang="ja-JP" sz="2400" dirty="0" smtClean="0"/>
              <a:t>an </a:t>
            </a:r>
            <a:r>
              <a:rPr lang="en-US" altLang="ja-JP" sz="2400" b="1" dirty="0" smtClean="0"/>
              <a:t>cover complete distribution </a:t>
            </a:r>
            <a:r>
              <a:rPr lang="en-US" altLang="ja-JP" sz="2400" dirty="0" smtClean="0"/>
              <a:t>@ K-p CM frame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@K1.8br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beam line setup</a:t>
            </a:r>
            <a:endParaRPr lang="en-US" altLang="ja-JP" sz="2400" dirty="0"/>
          </a:p>
          <a:p>
            <a:pPr lvl="1"/>
            <a:r>
              <a:rPr kumimoji="1" lang="en-US" altLang="ja-JP" sz="2400" dirty="0" smtClean="0"/>
              <a:t>Acceptance: </a:t>
            </a:r>
            <a:r>
              <a:rPr kumimoji="1" lang="en-US" altLang="ja-JP" sz="2400" b="1" dirty="0" smtClean="0"/>
              <a:t>0.82</a:t>
            </a:r>
            <a:r>
              <a:rPr kumimoji="1" lang="en-US" altLang="ja-JP" sz="2400" dirty="0" smtClean="0"/>
              <a:t> %</a:t>
            </a:r>
          </a:p>
          <a:p>
            <a:pPr lvl="1"/>
            <a:r>
              <a:rPr kumimoji="1" lang="en-US" altLang="ja-JP" sz="2400" dirty="0" smtClean="0"/>
              <a:t>Decay branch 7.6 % (Λ(1520)</a:t>
            </a:r>
            <a:r>
              <a:rPr kumimoji="1" lang="ja-JP" altLang="en-US" sz="2400" dirty="0" smtClean="0"/>
              <a:t>➜</a:t>
            </a:r>
            <a:r>
              <a:rPr kumimoji="1" lang="en-US" altLang="ja-JP" sz="2400" dirty="0" smtClean="0"/>
              <a:t>nK</a:t>
            </a:r>
            <a:r>
              <a:rPr kumimoji="1" lang="en-US" altLang="ja-JP" sz="2400" baseline="30000" dirty="0" smtClean="0"/>
              <a:t>0</a:t>
            </a:r>
            <a:r>
              <a:rPr kumimoji="1" lang="en-US" altLang="ja-JP" sz="2400" dirty="0" smtClean="0"/>
              <a:t>s</a:t>
            </a:r>
            <a:r>
              <a:rPr kumimoji="1" lang="ja-JP" altLang="en-US" sz="2400" dirty="0" smtClean="0"/>
              <a:t>→</a:t>
            </a:r>
            <a:r>
              <a:rPr kumimoji="1" lang="en-US" altLang="ja-JP" sz="2400" dirty="0" smtClean="0"/>
              <a:t>nπ</a:t>
            </a:r>
            <a:r>
              <a:rPr kumimoji="1" lang="en-US" altLang="ja-JP" sz="2400" baseline="30000" dirty="0" smtClean="0"/>
              <a:t>+</a:t>
            </a:r>
            <a:r>
              <a:rPr kumimoji="1" lang="en-US" altLang="ja-JP" sz="2400" dirty="0" smtClean="0"/>
              <a:t>π</a:t>
            </a:r>
            <a:r>
              <a:rPr kumimoji="1" lang="en-US" altLang="ja-JP" sz="2400" baseline="30000" dirty="0" smtClean="0"/>
              <a:t>-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from PDG</a:t>
            </a:r>
            <a:r>
              <a:rPr kumimoji="1" lang="en-US" altLang="ja-JP" sz="2400" dirty="0" smtClean="0"/>
              <a:t>)</a:t>
            </a:r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2050" name="Picture 2" descr="C:\Users\enomoto\Desktop\share\09162013\20130916cosCM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188000"/>
            <a:ext cx="399257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nomoto\Desktop\share\09162013\20130916cosLAB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1188000"/>
            <a:ext cx="3992569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nomoto\Desktop\share\09162013\20130916cosLABzoom.ep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1885314"/>
            <a:ext cx="224582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828000" y="1512000"/>
            <a:ext cx="22133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err="1" smtClean="0">
                <a:solidFill>
                  <a:srgbClr val="FF0000"/>
                </a:solidFill>
              </a:rPr>
              <a:t>Kp</a:t>
            </a:r>
            <a:r>
              <a:rPr lang="en-US" altLang="ja-JP" sz="2400" b="1" dirty="0">
                <a:solidFill>
                  <a:srgbClr val="FF0000"/>
                </a:solidFill>
              </a:rPr>
              <a:t>-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CM frame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48000" y="1512000"/>
            <a:ext cx="25202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Lab. frame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000" y="972000"/>
            <a:ext cx="7890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Λ(1520) </a:t>
            </a:r>
            <a:r>
              <a:rPr kumimoji="1" lang="en-US" altLang="ja-JP" sz="2400" b="1" dirty="0" smtClean="0"/>
              <a:t>Angular distribution  (acceptance)</a:t>
            </a:r>
            <a:endParaRPr kumimoji="1" lang="ja-JP" altLang="en-US" sz="2400" b="1" dirty="0"/>
          </a:p>
        </p:txBody>
      </p:sp>
      <p:sp>
        <p:nvSpPr>
          <p:cNvPr id="13" name="左矢印 12"/>
          <p:cNvSpPr/>
          <p:nvPr/>
        </p:nvSpPr>
        <p:spPr>
          <a:xfrm rot="1176059">
            <a:off x="6767148" y="2879485"/>
            <a:ext cx="978408" cy="484632"/>
          </a:xfrm>
          <a:prstGeom prst="lef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zoom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974613" y="260648"/>
            <a:ext cx="1051891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b="1" dirty="0" err="1" smtClean="0"/>
              <a:t>Sim</a:t>
            </a:r>
            <a:r>
              <a:rPr kumimoji="1" lang="en-US" altLang="ja-JP" sz="3200" b="1" dirty="0" smtClean="0"/>
              <a:t>.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476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68313" y="14288"/>
            <a:ext cx="8229600" cy="678408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Yield estimate  K</a:t>
            </a:r>
            <a:r>
              <a:rPr lang="en-US" altLang="ja-JP" baseline="30000" dirty="0" smtClean="0">
                <a:latin typeface="Arial" charset="0"/>
                <a:ea typeface="ＭＳ Ｐゴシック" charset="-128"/>
                <a:cs typeface="Arial" charset="0"/>
              </a:rPr>
              <a:t>-</a:t>
            </a: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p </a:t>
            </a:r>
            <a:r>
              <a:rPr lang="ja-JP" altLang="en-US" dirty="0" smtClean="0">
                <a:latin typeface="Arial" charset="0"/>
                <a:ea typeface="ＭＳ Ｐゴシック" charset="-128"/>
                <a:cs typeface="Arial" charset="0"/>
              </a:rPr>
              <a:t>→　</a:t>
            </a: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π</a:t>
            </a:r>
            <a:r>
              <a:rPr lang="en-US" altLang="ja-JP" baseline="30000" dirty="0" smtClean="0">
                <a:latin typeface="Arial" charset="0"/>
                <a:ea typeface="ＭＳ Ｐゴシック" charset="-128"/>
                <a:cs typeface="Arial" charset="0"/>
              </a:rPr>
              <a:t>0</a:t>
            </a:r>
            <a:r>
              <a:rPr lang="en-US" altLang="ja-JP" dirty="0">
                <a:latin typeface="Arial" charset="0"/>
                <a:ea typeface="ＭＳ Ｐゴシック" charset="-128"/>
                <a:cs typeface="Arial" charset="0"/>
              </a:rPr>
              <a:t>Λ</a:t>
            </a:r>
            <a:r>
              <a:rPr lang="en-US" altLang="ja-JP" dirty="0" smtClean="0">
                <a:latin typeface="Arial" charset="0"/>
                <a:ea typeface="ＭＳ Ｐゴシック" charset="-128"/>
                <a:cs typeface="Arial" charset="0"/>
              </a:rPr>
              <a:t>(1520)</a:t>
            </a:r>
            <a:endParaRPr lang="ja-JP" altLang="en-US" sz="2800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7200" y="1124744"/>
            <a:ext cx="82296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D0000"/>
              </a:buClr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kern="0" dirty="0" smtClean="0"/>
              <a:t>Y = I× </a:t>
            </a:r>
            <a:r>
              <a:rPr lang="en-US" altLang="ja-JP" kern="0" dirty="0" err="1" smtClean="0"/>
              <a:t>n</a:t>
            </a:r>
            <a:r>
              <a:rPr lang="en-US" altLang="ja-JP" kern="0" baseline="-25000" dirty="0" err="1" smtClean="0"/>
              <a:t>t</a:t>
            </a:r>
            <a:r>
              <a:rPr lang="en-US" altLang="ja-JP" kern="0" dirty="0" smtClean="0"/>
              <a:t> ×</a:t>
            </a:r>
            <a:r>
              <a:rPr lang="en-US" altLang="ja-JP" kern="0" dirty="0" err="1" smtClean="0"/>
              <a:t>dΩ</a:t>
            </a:r>
            <a:r>
              <a:rPr lang="ja-JP" altLang="en-US" kern="0" dirty="0" smtClean="0"/>
              <a:t>　</a:t>
            </a:r>
            <a:r>
              <a:rPr lang="en-US" altLang="ja-JP" kern="0" dirty="0" smtClean="0"/>
              <a:t>×</a:t>
            </a:r>
            <a:r>
              <a:rPr lang="ja-JP" altLang="en-US" kern="0" dirty="0" smtClean="0"/>
              <a:t>　</a:t>
            </a:r>
            <a:r>
              <a:rPr lang="en-US" altLang="ja-JP" kern="0" dirty="0" err="1" smtClean="0"/>
              <a:t>ℇd</a:t>
            </a:r>
            <a:r>
              <a:rPr lang="en-US" altLang="ja-JP" kern="0" dirty="0" smtClean="0"/>
              <a:t> ×</a:t>
            </a:r>
            <a:r>
              <a:rPr lang="ja-JP" altLang="en-US" kern="0" dirty="0" smtClean="0"/>
              <a:t> </a:t>
            </a:r>
            <a:r>
              <a:rPr lang="en-US" altLang="ja-JP" kern="0" dirty="0" err="1" smtClean="0"/>
              <a:t>ℇa</a:t>
            </a:r>
            <a:r>
              <a:rPr lang="en-US" altLang="ja-JP" kern="0" dirty="0" smtClean="0"/>
              <a:t> × ℇA</a:t>
            </a:r>
          </a:p>
          <a:p>
            <a:pPr>
              <a:defRPr/>
            </a:pPr>
            <a:endParaRPr lang="ja-JP" altLang="en-US" kern="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164747"/>
              </p:ext>
            </p:extLst>
          </p:nvPr>
        </p:nvGraphicFramePr>
        <p:xfrm>
          <a:off x="86081" y="1821483"/>
          <a:ext cx="8856663" cy="351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477"/>
                <a:gridCol w="1922859"/>
                <a:gridCol w="4392327"/>
              </a:tblGrid>
              <a:tr h="396267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@RUN49 production data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</a:tr>
              <a:tr h="396267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Intensity (</a:t>
                      </a:r>
                      <a:r>
                        <a:rPr kumimoji="1" lang="en-US" altLang="ja-JP" sz="20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kumimoji="1" lang="en-US" altLang="ja-JP" sz="2000" b="1" baseline="-2500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4*10</a:t>
                      </a:r>
                      <a:r>
                        <a:rPr kumimoji="1" lang="en-US" altLang="ja-JP" sz="2000" b="1" baseline="30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20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24kw*88hour@RUN49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</a:tr>
              <a:tr h="396267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0.812g/cm</a:t>
                      </a:r>
                      <a:r>
                        <a:rPr kumimoji="1" lang="en-US" altLang="ja-JP" sz="2000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000" b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D:0.0812[g/cm3], L: 10[cm]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</a:tr>
              <a:tr h="701118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Cross Section(</a:t>
                      </a:r>
                      <a:r>
                        <a:rPr kumimoji="1" lang="en-US" altLang="ja-JP" sz="2000" b="1" dirty="0" err="1" smtClean="0">
                          <a:solidFill>
                            <a:schemeClr val="tx1"/>
                          </a:solidFill>
                        </a:rPr>
                        <a:t>dσ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b="1" baseline="0" dirty="0" err="1" smtClean="0">
                          <a:solidFill>
                            <a:schemeClr val="tx1"/>
                          </a:solidFill>
                        </a:rPr>
                        <a:t>mb</a:t>
                      </a:r>
                      <a:endParaRPr kumimoji="1" lang="en-US" altLang="ja-JP" sz="2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</a:rPr>
                        <a:t>(=2.4×10</a:t>
                      </a:r>
                      <a:r>
                        <a:rPr kumimoji="1" lang="en-US" altLang="ja-JP" sz="1400" b="1" baseline="30000" dirty="0" smtClean="0">
                          <a:solidFill>
                            <a:schemeClr val="tx1"/>
                          </a:solidFill>
                        </a:rPr>
                        <a:t>-27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r>
                        <a:rPr kumimoji="1" lang="en-US" altLang="ja-JP" sz="1400" b="1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Ref: </a:t>
                      </a:r>
                      <a:r>
                        <a:rPr lang="en-US" altLang="ja-JP" sz="2000" dirty="0" smtClean="0"/>
                        <a:t>NP B131,(1977) 399-420 </a:t>
                      </a:r>
                    </a:p>
                    <a:p>
                      <a:r>
                        <a:rPr lang="en-US" altLang="ja-JP" sz="2000" dirty="0" smtClean="0"/>
                        <a:t>(K-p</a:t>
                      </a:r>
                      <a:r>
                        <a:rPr lang="en-US" altLang="ja-JP" sz="2000" baseline="0" dirty="0" smtClean="0"/>
                        <a:t> -&gt; πL(1520)</a:t>
                      </a:r>
                      <a:r>
                        <a:rPr lang="en-US" altLang="ja-JP" sz="2000" dirty="0" smtClean="0"/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</a:tr>
              <a:tr h="437678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Branching ratio(</a:t>
                      </a:r>
                      <a:r>
                        <a:rPr lang="en-US" altLang="ja-JP" sz="2000" b="1" dirty="0" err="1" smtClean="0">
                          <a:solidFill>
                            <a:schemeClr val="tx1"/>
                          </a:solidFill>
                        </a:rPr>
                        <a:t>ℇ</a:t>
                      </a:r>
                      <a:r>
                        <a:rPr lang="en-US" altLang="ja-JP" sz="2000" b="1" baseline="-25000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0.076</a:t>
                      </a: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Λ(1520)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</a:rPr>
                        <a:t>→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nK0s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</a:rPr>
                        <a:t>→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nπ+π-</a:t>
                      </a:r>
                    </a:p>
                  </a:txBody>
                  <a:tcPr marL="91437" marR="91437" marT="45708" marB="45708"/>
                </a:tc>
              </a:tr>
              <a:tr h="396267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Acceptance(</a:t>
                      </a:r>
                      <a:r>
                        <a:rPr lang="en-US" altLang="ja-JP" sz="2000" b="1" dirty="0" err="1" smtClean="0">
                          <a:solidFill>
                            <a:schemeClr val="tx1"/>
                          </a:solidFill>
                        </a:rPr>
                        <a:t>ℇ</a:t>
                      </a:r>
                      <a:r>
                        <a:rPr lang="en-US" altLang="ja-JP" sz="2000" b="1" baseline="-25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0.0082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NC: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neutron 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CDS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: pion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</a:tr>
              <a:tr h="396267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DAQ eff. (</a:t>
                      </a:r>
                      <a:r>
                        <a:rPr lang="en-US" altLang="ja-JP" sz="2000" b="1" dirty="0" smtClean="0">
                          <a:solidFill>
                            <a:schemeClr val="tx1"/>
                          </a:solidFill>
                        </a:rPr>
                        <a:t>ℇ</a:t>
                      </a:r>
                      <a:r>
                        <a:rPr lang="en-US" altLang="ja-JP" sz="2000" b="1" baseline="-25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</a:tr>
              <a:tr h="396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Detector eff. (</a:t>
                      </a:r>
                      <a:r>
                        <a:rPr lang="en-US" altLang="ja-JP" sz="2000" b="1" dirty="0" err="1" smtClean="0">
                          <a:solidFill>
                            <a:schemeClr val="tx1"/>
                          </a:solidFill>
                        </a:rPr>
                        <a:t>ℇ</a:t>
                      </a:r>
                      <a:r>
                        <a:rPr lang="en-US" altLang="ja-JP" sz="2000" b="1" baseline="-25000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0.3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</a:tr>
            </a:tbl>
          </a:graphicData>
        </a:graphic>
      </p:graphicFrame>
      <p:sp>
        <p:nvSpPr>
          <p:cNvPr id="14379" name="テキスト ボックス 2"/>
          <p:cNvSpPr txBox="1">
            <a:spLocks noChangeArrowheads="1"/>
          </p:cNvSpPr>
          <p:nvPr/>
        </p:nvSpPr>
        <p:spPr bwMode="auto">
          <a:xfrm>
            <a:off x="2615530" y="5930255"/>
            <a:ext cx="65284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/>
            <a:r>
              <a:rPr lang="en-US" altLang="ja-JP" sz="2400" b="1" dirty="0" smtClean="0"/>
              <a:t>Roughly estimate: ~700 events</a:t>
            </a:r>
            <a:r>
              <a:rPr lang="en-US" altLang="ja-JP" sz="2400" b="1" dirty="0"/>
              <a:t> </a:t>
            </a:r>
            <a:r>
              <a:rPr lang="en-US" altLang="ja-JP" sz="2400" b="1" dirty="0" smtClean="0"/>
              <a:t>@Run49</a:t>
            </a:r>
            <a:endParaRPr lang="ja-JP" altLang="en-US" sz="2400" b="1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F263D-B870-403E-8F27-1EDD80850D4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6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391" y="2996952"/>
            <a:ext cx="8574088" cy="576262"/>
          </a:xfrm>
        </p:spPr>
        <p:txBody>
          <a:bodyPr/>
          <a:lstStyle/>
          <a:p>
            <a:r>
              <a:rPr kumimoji="1" lang="en-US" altLang="ja-JP" sz="4000" dirty="0" smtClean="0"/>
              <a:t>Analysis status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VMwarefile\09192013\20130919imnpipi_target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5" y="1912559"/>
            <a:ext cx="5429672" cy="391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VMwarefile\09192013\20130919pipin1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67" y="601217"/>
            <a:ext cx="3992573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115888"/>
            <a:ext cx="4326508" cy="576262"/>
          </a:xfrm>
        </p:spPr>
        <p:txBody>
          <a:bodyPr/>
          <a:lstStyle/>
          <a:p>
            <a:r>
              <a:rPr kumimoji="1" lang="en-US" altLang="ja-JP" dirty="0" smtClean="0"/>
              <a:t>Invariant mass(nK</a:t>
            </a:r>
            <a:r>
              <a:rPr kumimoji="1" lang="en-US" altLang="ja-JP" baseline="30000" dirty="0" smtClean="0"/>
              <a:t>0</a:t>
            </a:r>
            <a:r>
              <a:rPr kumimoji="1" lang="en-US" altLang="ja-JP" dirty="0" smtClean="0"/>
              <a:t>s)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B277-E95A-4453-96E1-EA6A6510974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55174" y="1426411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K0s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74272" y="3555431"/>
            <a:ext cx="34461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Fiducial</a:t>
            </a:r>
            <a:r>
              <a:rPr kumimoji="1" lang="en-US" altLang="ja-JP" dirty="0" smtClean="0"/>
              <a:t> volume cut: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K</a:t>
            </a:r>
            <a:r>
              <a:rPr kumimoji="1" lang="en-US" altLang="ja-JP" baseline="30000" dirty="0" smtClean="0"/>
              <a:t>0</a:t>
            </a:r>
            <a:r>
              <a:rPr kumimoji="1" lang="en-US" altLang="ja-JP" dirty="0" smtClean="0"/>
              <a:t>s selected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  <a:r>
              <a:rPr lang="en-US" altLang="ja-JP" dirty="0" err="1" smtClean="0"/>
              <a:t>IMass</a:t>
            </a:r>
            <a:r>
              <a:rPr lang="en-US" altLang="ja-JP" dirty="0" smtClean="0"/>
              <a:t> 0.47~0.51GeV/c</a:t>
            </a:r>
            <a:r>
              <a:rPr lang="en-US" altLang="ja-JP" baseline="30000" dirty="0" smtClean="0"/>
              <a:t>2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  <a:r>
              <a:rPr kumimoji="1" lang="en-US" altLang="ja-JP" dirty="0" smtClean="0"/>
              <a:t>S/N (w/ n hit)     ~2:1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There is peak around 1.52GeV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46834" y="401162"/>
            <a:ext cx="277351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IM(π+π-) K</a:t>
            </a:r>
            <a:r>
              <a:rPr kumimoji="1" lang="en-US" altLang="ja-JP" sz="2000" baseline="30000" dirty="0" smtClean="0"/>
              <a:t>0</a:t>
            </a:r>
            <a:r>
              <a:rPr kumimoji="1" lang="en-US" altLang="ja-JP" sz="2000" dirty="0" smtClean="0"/>
              <a:t>s selection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85400" y="5644534"/>
            <a:ext cx="16979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Mass [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/c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1185" y="1795743"/>
            <a:ext cx="22749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Invariant Mass nK0s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3851920" y="2276872"/>
            <a:ext cx="0" cy="316835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 rot="5400000">
            <a:off x="3317565" y="2924325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√</a:t>
            </a:r>
            <a:r>
              <a:rPr lang="en-US" altLang="ja-JP" dirty="0" smtClean="0"/>
              <a:t>s=1.793 </a:t>
            </a:r>
            <a:r>
              <a:rPr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8088303" y="201107"/>
            <a:ext cx="983051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/>
              <a:t>Data.</a:t>
            </a:r>
            <a:endParaRPr kumimoji="1" lang="ja-JP" altLang="en-US" sz="28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6013866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K-p</a:t>
            </a:r>
            <a:r>
              <a:rPr kumimoji="1" lang="ja-JP" altLang="en-US" dirty="0" smtClean="0"/>
              <a:t>　→</a:t>
            </a:r>
            <a:r>
              <a:rPr lang="ja-JP" altLang="en-US" dirty="0"/>
              <a:t> </a:t>
            </a:r>
            <a:r>
              <a:rPr lang="en-US" altLang="ja-JP" dirty="0" smtClean="0"/>
              <a:t>X ( K=1GeV/c)</a:t>
            </a:r>
          </a:p>
          <a:p>
            <a:r>
              <a:rPr kumimoji="1" lang="ja-JP" altLang="en-US" dirty="0" smtClean="0"/>
              <a:t>√</a:t>
            </a:r>
            <a:r>
              <a:rPr kumimoji="1" lang="en-US" altLang="ja-JP" dirty="0" smtClean="0"/>
              <a:t>s=1.793 </a:t>
            </a:r>
            <a:r>
              <a:rPr kumimoji="1" lang="en-US" altLang="ja-JP" dirty="0" err="1" smtClean="0"/>
              <a:t>GeV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 rot="18544668">
            <a:off x="1684540" y="2661108"/>
            <a:ext cx="484632" cy="497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9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-cool16">
  <a:themeElements>
    <a:clrScheme name="s-cool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-cool16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cool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cool11-s-2</Template>
  <TotalTime>8620</TotalTime>
  <Words>865</Words>
  <Application>Microsoft Office PowerPoint</Application>
  <PresentationFormat>画面に合わせる (4:3)</PresentationFormat>
  <Paragraphs>311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s-cool16</vt:lpstr>
      <vt:lpstr>J-PARC K1.8BRビームラインにおける 液体3He標的への K- ビーム照射実験(4)</vt:lpstr>
      <vt:lpstr>Outline</vt:lpstr>
      <vt:lpstr>PowerPoint プレゼンテーション</vt:lpstr>
      <vt:lpstr>J-PARC K1.8br set up </vt:lpstr>
      <vt:lpstr>Angular distribution ~simulation~</vt:lpstr>
      <vt:lpstr>Acceptance study</vt:lpstr>
      <vt:lpstr>Yield estimate  K-p →　π0Λ(1520)</vt:lpstr>
      <vt:lpstr>Analysis status</vt:lpstr>
      <vt:lpstr>Invariant mass(nK0s)</vt:lpstr>
      <vt:lpstr>L(1520) invariant mass </vt:lpstr>
      <vt:lpstr>Λ(1520) peak</vt:lpstr>
      <vt:lpstr>Summary</vt:lpstr>
      <vt:lpstr>Compare neutron momentum of data to simulation.</vt:lpstr>
      <vt:lpstr>Decay particle Momentum</vt:lpstr>
      <vt:lpstr>Backup slide</vt:lpstr>
      <vt:lpstr>Energy loss correction</vt:lpstr>
      <vt:lpstr>PowerPoint プレゼンテーション</vt:lpstr>
      <vt:lpstr>Angle distribution</vt:lpstr>
      <vt:lpstr>Neutron momentum</vt:lpstr>
      <vt:lpstr>Invariant mass</vt:lpstr>
      <vt:lpstr>Compare sim. to data L(1520)</vt:lpstr>
      <vt:lpstr>PowerPoint プレゼンテーション</vt:lpstr>
      <vt:lpstr>Simulation ~geant4~</vt:lpstr>
      <vt:lpstr>L(1520)  invariant mass </vt:lpstr>
      <vt:lpstr>Compare sim. Vs data  Λ(1520) peak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J-PARC K1.8BRビームラインにおける液体3He標的へのK- ビーム照射実験(3)</dc:title>
  <dc:creator>enomoto</dc:creator>
  <cp:lastModifiedBy>enomoto</cp:lastModifiedBy>
  <cp:revision>110</cp:revision>
  <cp:lastPrinted>2013-09-18T07:36:38Z</cp:lastPrinted>
  <dcterms:created xsi:type="dcterms:W3CDTF">2013-08-27T13:30:23Z</dcterms:created>
  <dcterms:modified xsi:type="dcterms:W3CDTF">2013-09-21T03:49:23Z</dcterms:modified>
</cp:coreProperties>
</file>