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67" r:id="rId4"/>
    <p:sldId id="303" r:id="rId5"/>
    <p:sldId id="304" r:id="rId6"/>
    <p:sldId id="302" r:id="rId7"/>
    <p:sldId id="316" r:id="rId8"/>
    <p:sldId id="322" r:id="rId9"/>
    <p:sldId id="324" r:id="rId10"/>
    <p:sldId id="318" r:id="rId11"/>
    <p:sldId id="326" r:id="rId12"/>
    <p:sldId id="325" r:id="rId13"/>
    <p:sldId id="319" r:id="rId14"/>
    <p:sldId id="334" r:id="rId15"/>
    <p:sldId id="320" r:id="rId16"/>
    <p:sldId id="321" r:id="rId17"/>
    <p:sldId id="344" r:id="rId18"/>
    <p:sldId id="274" r:id="rId19"/>
    <p:sldId id="305" r:id="rId20"/>
    <p:sldId id="328" r:id="rId21"/>
    <p:sldId id="329" r:id="rId22"/>
    <p:sldId id="330" r:id="rId23"/>
    <p:sldId id="343" r:id="rId24"/>
    <p:sldId id="331" r:id="rId25"/>
    <p:sldId id="333" r:id="rId26"/>
    <p:sldId id="332" r:id="rId27"/>
    <p:sldId id="307" r:id="rId28"/>
    <p:sldId id="327" r:id="rId29"/>
    <p:sldId id="309" r:id="rId30"/>
    <p:sldId id="338" r:id="rId31"/>
    <p:sldId id="345" r:id="rId32"/>
    <p:sldId id="336" r:id="rId33"/>
    <p:sldId id="266" r:id="rId3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692" autoAdjust="0"/>
  </p:normalViewPr>
  <p:slideViewPr>
    <p:cSldViewPr showGuides="1">
      <p:cViewPr varScale="1">
        <p:scale>
          <a:sx n="68" d="100"/>
          <a:sy n="68" d="100"/>
        </p:scale>
        <p:origin x="-11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0696" cy="26917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4800" dirty="0"/>
              <a:t>J-PARC E15 </a:t>
            </a:r>
            <a:r>
              <a:rPr lang="ja-JP" altLang="en-US" sz="4800" dirty="0"/>
              <a:t>実験に</a:t>
            </a:r>
            <a:r>
              <a:rPr lang="ja-JP" altLang="en-US" sz="4800" dirty="0" smtClean="0"/>
              <a:t>おける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K</a:t>
            </a:r>
            <a:r>
              <a:rPr lang="ja-JP" altLang="en-US" sz="4800" dirty="0" smtClean="0"/>
              <a:t>中間子</a:t>
            </a:r>
            <a:r>
              <a:rPr lang="ja-JP" altLang="en-US" sz="4800" dirty="0"/>
              <a:t>原子核探索</a:t>
            </a:r>
            <a:r>
              <a:rPr lang="ja-JP" altLang="en-US" sz="4800" dirty="0" smtClean="0"/>
              <a:t>の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最近</a:t>
            </a:r>
            <a:r>
              <a:rPr lang="ja-JP" altLang="en-US" sz="4800" dirty="0"/>
              <a:t>の進展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15212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 Sakuma, </a:t>
            </a:r>
            <a:r>
              <a:rPr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83668" y="4391233"/>
            <a:ext cx="5969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3200" dirty="0" smtClean="0"/>
              <a:t>Results of the E15 1</a:t>
            </a:r>
            <a:r>
              <a:rPr kumimoji="1" lang="en-US" altLang="ja-JP" sz="3200" baseline="30000" dirty="0" smtClean="0"/>
              <a:t>st</a:t>
            </a:r>
            <a:r>
              <a:rPr kumimoji="1" lang="en-US" altLang="ja-JP" sz="3200" dirty="0" smtClean="0"/>
              <a:t> physics run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 smtClean="0"/>
              <a:t>Future prospects of E15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6518818"/>
            <a:ext cx="7029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「ストレンジネスを含む原子核の最近の展開」</a:t>
            </a:r>
            <a:r>
              <a:rPr lang="ja-JP" altLang="en-US" sz="1600" dirty="0" smtClean="0"/>
              <a:t>研究会</a:t>
            </a:r>
            <a:r>
              <a:rPr lang="ja-JP" altLang="en-US" sz="1600" dirty="0"/>
              <a:t>　熱川</a:t>
            </a:r>
            <a:r>
              <a:rPr lang="ja-JP" altLang="en-US" sz="1600" dirty="0" smtClean="0"/>
              <a:t>ハイツ　</a:t>
            </a:r>
            <a:r>
              <a:rPr lang="en-US" altLang="ja-JP" sz="1600" dirty="0" smtClean="0"/>
              <a:t>2014 9/25-27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16200000">
            <a:off x="405872" y="319816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95% C.L.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36196" y="3537012"/>
            <a:ext cx="2736304" cy="150810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/>
              <a:t>Assumptions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dirty="0" smtClean="0">
                <a:sym typeface="Wingdings" panose="05000000000000000000" pitchFamily="2" charset="2"/>
              </a:rPr>
              <a:t> decay mode (isotropic decay)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pp shape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              = </a:t>
            </a:r>
            <a:r>
              <a:rPr lang="en-US" altLang="ja-JP" dirty="0" err="1" smtClean="0">
                <a:sym typeface="Wingdings" panose="05000000000000000000" pitchFamily="2" charset="2"/>
              </a:rPr>
              <a:t>Breit</a:t>
            </a:r>
            <a:r>
              <a:rPr lang="en-US" altLang="ja-JP" dirty="0" smtClean="0">
                <a:sym typeface="Wingdings" panose="05000000000000000000" pitchFamily="2" charset="2"/>
              </a:rPr>
              <a:t>-Wigner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604" y="6129300"/>
            <a:ext cx="715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0.5 - 5</a:t>
            </a:r>
            <a:r>
              <a:rPr lang="en-US" altLang="ja-JP" sz="2800" b="1" dirty="0"/>
              <a:t>% cross section of quasi-free K scattering</a:t>
            </a:r>
            <a:endParaRPr kumimoji="1" lang="ja-JP" altLang="en-US" sz="2800" dirty="0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U.L. of the deeply-Bound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489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" y="836712"/>
            <a:ext cx="5740525" cy="3888978"/>
          </a:xfrm>
          <a:prstGeom prst="rect">
            <a:avLst/>
          </a:prstGeom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U.L. of the deeply-Bound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</a:t>
            </a:r>
            <a:endParaRPr kumimoji="1" lang="ja-JP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/>
          <a:stretch/>
        </p:blipFill>
        <p:spPr bwMode="auto">
          <a:xfrm>
            <a:off x="2887176" y="4275538"/>
            <a:ext cx="2476912" cy="25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5516" y="4833156"/>
            <a:ext cx="257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LEPS@SPring-8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9172" y="5186809"/>
            <a:ext cx="2020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PLB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728</a:t>
            </a:r>
            <a:r>
              <a:rPr lang="en-US" altLang="ja-JP" sz="2000" dirty="0" smtClean="0">
                <a:solidFill>
                  <a:srgbClr val="00B050"/>
                </a:solidFill>
              </a:rPr>
              <a:t>(2014)616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387" y="5546849"/>
            <a:ext cx="246253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 + d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anose="05050102010706020507" pitchFamily="18" charset="2"/>
                <a:sym typeface="Wingdings" pitchFamily="2" charset="2"/>
              </a:rPr>
              <a:t>p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X</a:t>
            </a:r>
          </a:p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1.5-2.4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54816" y="1262948"/>
            <a:ext cx="3672814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E15(K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He):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(UL) 0.5-5% of QF</a:t>
            </a:r>
          </a:p>
          <a:p>
            <a:endParaRPr kumimoji="1" lang="en-US" altLang="ja-JP" sz="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b="1" dirty="0" smtClean="0">
                <a:solidFill>
                  <a:srgbClr val="00B0F0"/>
                </a:solidFill>
              </a:rPr>
              <a:t>FINUDA(stopped K</a:t>
            </a:r>
            <a:r>
              <a:rPr kumimoji="1" lang="en-US" altLang="ja-JP" sz="2400" b="1" baseline="30000" dirty="0" smtClean="0">
                <a:solidFill>
                  <a:srgbClr val="00B0F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F0"/>
                </a:solidFill>
              </a:rPr>
              <a:t>):</a:t>
            </a:r>
          </a:p>
          <a:p>
            <a:r>
              <a:rPr kumimoji="1" lang="en-US" altLang="ja-JP" sz="2400" dirty="0" smtClean="0"/>
              <a:t>  ~0.1% of stopped K</a:t>
            </a:r>
            <a:r>
              <a:rPr kumimoji="1" lang="en-US" altLang="ja-JP" sz="2400" baseline="30000" dirty="0" smtClean="0"/>
              <a:t>-</a:t>
            </a:r>
          </a:p>
          <a:p>
            <a:endParaRPr kumimoji="1" lang="en-US" altLang="ja-JP" sz="800" baseline="30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>
                <a:solidFill>
                  <a:srgbClr val="00B0F0"/>
                </a:solidFill>
              </a:rPr>
              <a:t>DISTO(</a:t>
            </a:r>
            <a:r>
              <a:rPr lang="en-US" altLang="ja-JP" sz="2400" b="1" dirty="0" err="1" smtClean="0">
                <a:solidFill>
                  <a:srgbClr val="00B0F0"/>
                </a:solidFill>
              </a:rPr>
              <a:t>p+p</a:t>
            </a:r>
            <a:r>
              <a:rPr lang="en-US" altLang="ja-JP" sz="2400" b="1" dirty="0" smtClean="0">
                <a:solidFill>
                  <a:srgbClr val="00B0F0"/>
                </a:solidFill>
              </a:rPr>
              <a:t>):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larger than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* @ 2.85GeV </a:t>
            </a:r>
          </a:p>
          <a:p>
            <a:endParaRPr lang="en-US" altLang="ja-JP" sz="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LEPS(</a:t>
            </a:r>
            <a:r>
              <a:rPr kumimoji="1"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+d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kumimoji="1" lang="en-US" altLang="ja-JP" sz="2400" dirty="0" smtClean="0"/>
              <a:t>  (UL) </a:t>
            </a:r>
            <a:r>
              <a:rPr lang="en-US" altLang="ja-JP" sz="2400" dirty="0" smtClean="0"/>
              <a:t>1.5-26</a:t>
            </a:r>
            <a:r>
              <a:rPr lang="en-US" altLang="ja-JP" sz="2400" dirty="0"/>
              <a:t>% </a:t>
            </a:r>
            <a:r>
              <a:rPr lang="en-US" altLang="ja-JP" sz="2400" dirty="0" smtClean="0"/>
              <a:t>of </a:t>
            </a:r>
            <a:r>
              <a:rPr lang="en-US" altLang="ja-JP" sz="2400" dirty="0" err="1">
                <a:latin typeface="Symbol" panose="05050102010706020507" pitchFamily="18" charset="2"/>
              </a:rPr>
              <a:t>g</a:t>
            </a:r>
            <a:r>
              <a:rPr lang="en-US" altLang="ja-JP" sz="2400" dirty="0" err="1"/>
              <a:t>N</a:t>
            </a:r>
            <a:r>
              <a:rPr lang="en-US" altLang="ja-JP" sz="2400" dirty="0" err="1">
                <a:sym typeface="Wingdings" panose="05000000000000000000" pitchFamily="2" charset="2"/>
              </a:rPr>
              <a:t>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Y</a:t>
            </a: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6592" y="4977172"/>
            <a:ext cx="381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Need further more statistics to compare the stopped 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 experiment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1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Spectrum below the Threshold</a:t>
            </a:r>
            <a:endParaRPr kumimoji="1"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872716"/>
            <a:ext cx="7200000" cy="487771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924" y="5841268"/>
            <a:ext cx="9185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kumimoji="1" lang="en-US" altLang="ja-JP" sz="2800" b="1" dirty="0" smtClean="0"/>
              <a:t>No significant bump-structure in the deep-binding region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Statistically significant excess just below the threshold</a:t>
            </a:r>
            <a:endParaRPr kumimoji="1" lang="ja-JP" altLang="en-US" sz="2800" b="1" dirty="0"/>
          </a:p>
        </p:txBody>
      </p:sp>
      <p:sp>
        <p:nvSpPr>
          <p:cNvPr id="2" name="角丸四角形 1"/>
          <p:cNvSpPr/>
          <p:nvPr/>
        </p:nvSpPr>
        <p:spPr>
          <a:xfrm>
            <a:off x="30924" y="6309320"/>
            <a:ext cx="9113076" cy="47705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9071" y="2492896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0540" y="4329100"/>
            <a:ext cx="4427984" cy="2527495"/>
          </a:xfrm>
        </p:spPr>
        <p:txBody>
          <a:bodyPr>
            <a:normAutofit fontScale="70000" lnSpcReduction="20000"/>
          </a:bodyPr>
          <a:lstStyle/>
          <a:p>
            <a:pPr marL="139700" indent="-363538"/>
            <a:r>
              <a:rPr lang="en-US" altLang="ja-JP" dirty="0" smtClean="0"/>
              <a:t>Detector acceptance and all known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N interactions are considered:</a:t>
            </a:r>
          </a:p>
          <a:p>
            <a:pPr marL="623888" lvl="1" indent="-306388"/>
            <a:r>
              <a:rPr lang="en-US" altLang="ja-JP" dirty="0"/>
              <a:t>Cross-section [</a:t>
            </a:r>
            <a:r>
              <a:rPr lang="en-US" altLang="ja-JP" sz="2600" dirty="0"/>
              <a:t>CERN-HERA-83-02</a:t>
            </a:r>
            <a:r>
              <a:rPr lang="en-US" altLang="ja-JP" dirty="0"/>
              <a:t>]</a:t>
            </a:r>
            <a:endParaRPr lang="en-US" altLang="ja-JP" dirty="0" smtClean="0"/>
          </a:p>
          <a:p>
            <a:pPr marL="623888" lvl="1" indent="-306388"/>
            <a:r>
              <a:rPr lang="en-US" altLang="ja-JP" dirty="0" smtClean="0"/>
              <a:t>Fermi-motion</a:t>
            </a:r>
          </a:p>
          <a:p>
            <a:pPr marL="623888" lvl="1" indent="-306388"/>
            <a:r>
              <a:rPr lang="en-US" altLang="ja-JP" dirty="0" smtClean="0"/>
              <a:t>Angular distribution</a:t>
            </a:r>
          </a:p>
          <a:p>
            <a:pPr marL="139700" indent="-363538"/>
            <a:r>
              <a:rPr lang="en-US" altLang="ja-JP" dirty="0" smtClean="0"/>
              <a:t>Simple assumptions:</a:t>
            </a:r>
          </a:p>
          <a:p>
            <a:pPr marL="623888" lvl="1" indent="-306388"/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 = 2*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-p</a:t>
            </a:r>
            <a:r>
              <a:rPr lang="en-US" altLang="ja-JP" dirty="0" smtClean="0"/>
              <a:t> +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-n</a:t>
            </a:r>
            <a:r>
              <a:rPr lang="en-US" altLang="ja-JP" dirty="0" smtClean="0"/>
              <a:t> (~150mb)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Excess = Elementary Processes?</a:t>
            </a:r>
            <a:endParaRPr kumimoji="1" lang="ja-JP" altLang="en-US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54474"/>
          <a:stretch/>
        </p:blipFill>
        <p:spPr>
          <a:xfrm>
            <a:off x="35496" y="4321885"/>
            <a:ext cx="4680520" cy="25274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00707"/>
            <a:ext cx="4932113" cy="361878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807047" y="4401108"/>
            <a:ext cx="76495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SIM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12568" y="1337861"/>
            <a:ext cx="40319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The tail structure is NOT reproduced by well known processes</a:t>
            </a:r>
          </a:p>
          <a:p>
            <a:endParaRPr lang="en-US" altLang="ja-JP" sz="800" b="1" dirty="0" smtClean="0"/>
          </a:p>
          <a:p>
            <a:r>
              <a:rPr kumimoji="1" lang="en-US" altLang="ja-JP" sz="2000" dirty="0" smtClean="0"/>
              <a:t>would be attributed to the imaginary part of the attractive </a:t>
            </a:r>
            <a:r>
              <a:rPr kumimoji="1" lang="en-US" altLang="ja-JP" sz="2000" dirty="0" err="1" smtClean="0"/>
              <a:t>K</a:t>
            </a:r>
            <a:r>
              <a:rPr kumimoji="1" lang="en-US" altLang="ja-JP" sz="2000" baseline="30000" dirty="0" err="1" smtClean="0"/>
              <a:t>bar</a:t>
            </a:r>
            <a:r>
              <a:rPr kumimoji="1" lang="en-US" altLang="ja-JP" sz="2000" dirty="0" err="1" smtClean="0"/>
              <a:t>N</a:t>
            </a:r>
            <a:endParaRPr kumimoji="1" lang="en-US" altLang="ja-JP" sz="2000" dirty="0" smtClean="0"/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     </a:t>
            </a:r>
            <a:r>
              <a:rPr kumimoji="1" lang="en-US" altLang="ja-JP" sz="2000" dirty="0" smtClean="0"/>
              <a:t>Multi-NA? </a:t>
            </a:r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pp?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34036" y="3825044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B050"/>
                </a:solidFill>
              </a:rPr>
              <a:t>BG included</a:t>
            </a:r>
            <a:endParaRPr kumimoji="1" lang="ja-JP" altLang="en-US" sz="1600" i="1" dirty="0">
              <a:solidFill>
                <a:srgbClr val="00B05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2699792" y="908720"/>
            <a:ext cx="36004" cy="56526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71500" y="4365104"/>
            <a:ext cx="540060" cy="219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860032" y="4307614"/>
            <a:ext cx="4104456" cy="2505762"/>
          </a:xfrm>
          <a:prstGeom prst="roundRect">
            <a:avLst>
              <a:gd name="adj" fmla="val 66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31840" y="908720"/>
            <a:ext cx="1678665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(including BG)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Excess </a:t>
            </a:r>
            <a:r>
              <a:rPr lang="en-US" altLang="ja-JP" b="1" dirty="0"/>
              <a:t>= 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/>
              <a:t>N</a:t>
            </a:r>
            <a:r>
              <a:rPr lang="en-US" altLang="ja-JP" b="1" dirty="0" smtClean="0"/>
              <a:t>, 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</a:t>
            </a:r>
            <a:r>
              <a:rPr lang="en-US" altLang="ja-JP" b="1" dirty="0" err="1"/>
              <a:t>etc</a:t>
            </a:r>
            <a:r>
              <a:rPr lang="en-US" altLang="ja-JP" b="1" dirty="0"/>
              <a:t>?</a:t>
            </a:r>
            <a:endParaRPr kumimoji="1" lang="ja-JP" altLang="en-US" b="1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-108012" y="5841268"/>
            <a:ext cx="93605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Each process is simulated with unreasonably large CS of 100mb</a:t>
            </a:r>
          </a:p>
          <a:p>
            <a:pPr marL="0" indent="0" algn="ctr">
              <a:buNone/>
            </a:pPr>
            <a:r>
              <a:rPr lang="en-US" altLang="ja-JP" sz="2800" b="1" dirty="0" smtClean="0">
                <a:sym typeface="Wingdings" panose="05000000000000000000" pitchFamily="2" charset="2"/>
              </a:rPr>
              <a:t> </a:t>
            </a:r>
            <a:r>
              <a:rPr lang="en-US" altLang="ja-JP" sz="2800" b="1" dirty="0" smtClean="0"/>
              <a:t>contributions in the binding region are negligible</a:t>
            </a:r>
            <a:endParaRPr lang="ja-JP" altLang="en-US" sz="2800" dirty="0"/>
          </a:p>
        </p:txBody>
      </p:sp>
      <p:pic>
        <p:nvPicPr>
          <p:cNvPr id="6" name="Picture 2" descr="C:\Users\sakuma\Desktop\mm-mult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49"/>
          <a:stretch/>
        </p:blipFill>
        <p:spPr bwMode="auto">
          <a:xfrm>
            <a:off x="4572000" y="2114526"/>
            <a:ext cx="4392000" cy="37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kuma\Desktop\mm-mult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r="50000"/>
          <a:stretch/>
        </p:blipFill>
        <p:spPr bwMode="auto">
          <a:xfrm>
            <a:off x="431540" y="2096852"/>
            <a:ext cx="4392000" cy="37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11353"/>
          <a:stretch/>
        </p:blipFill>
        <p:spPr>
          <a:xfrm>
            <a:off x="863588" y="890905"/>
            <a:ext cx="2232248" cy="121344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491881" y="1016732"/>
            <a:ext cx="41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BG from </a:t>
            </a:r>
            <a:r>
              <a:rPr kumimoji="1" lang="en-US" altLang="ja-JP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-decay is subtracted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in the spectra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9" name="直線矢印コネクタ 18"/>
          <p:cNvCxnSpPr>
            <a:stCxn id="18" idx="1"/>
          </p:cNvCxnSpPr>
          <p:nvPr/>
        </p:nvCxnSpPr>
        <p:spPr>
          <a:xfrm flipH="1">
            <a:off x="2724893" y="1432231"/>
            <a:ext cx="766988" cy="45150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691680" y="641607"/>
            <a:ext cx="5760640" cy="3903517"/>
            <a:chOff x="1655676" y="584684"/>
            <a:chExt cx="5760640" cy="3903517"/>
          </a:xfrm>
        </p:grpSpPr>
        <p:pic>
          <p:nvPicPr>
            <p:cNvPr id="12" name="Picture 2" descr="C:\Users\sakuma\Desktop\mm-nm2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676" y="584684"/>
              <a:ext cx="5760640" cy="390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730403" y="2852936"/>
              <a:ext cx="1625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70C0"/>
                  </a:solidFill>
                </a:rPr>
                <a:t>BW shape with</a:t>
              </a:r>
            </a:p>
            <a:p>
              <a:pPr algn="ctr"/>
              <a:r>
                <a:rPr kumimoji="1" lang="en-US" altLang="ja-JP" b="1" dirty="0" smtClean="0">
                  <a:solidFill>
                    <a:srgbClr val="0070C0"/>
                  </a:solidFill>
                </a:rPr>
                <a:t>PDG values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右大かっこ 14"/>
            <p:cNvSpPr/>
            <p:nvPr/>
          </p:nvSpPr>
          <p:spPr>
            <a:xfrm>
              <a:off x="4175956" y="2132856"/>
              <a:ext cx="106203" cy="756084"/>
            </a:xfrm>
            <a:prstGeom prst="righ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Excess </a:t>
            </a:r>
            <a:r>
              <a:rPr lang="en-US" altLang="ja-JP" b="1" dirty="0"/>
              <a:t>= </a:t>
            </a:r>
            <a:r>
              <a:rPr lang="en-US" altLang="ja-JP" b="1" dirty="0" smtClean="0">
                <a:latin typeface="Symbol" panose="05050102010706020507" pitchFamily="18" charset="2"/>
              </a:rPr>
              <a:t>L</a:t>
            </a:r>
            <a:r>
              <a:rPr lang="en-US" altLang="ja-JP" b="1" baseline="30000" dirty="0" smtClean="0"/>
              <a:t>*</a:t>
            </a:r>
            <a:r>
              <a:rPr lang="en-US" altLang="ja-JP" b="1" dirty="0" smtClean="0"/>
              <a:t>N, </a:t>
            </a:r>
            <a:r>
              <a:rPr lang="en-US" altLang="ja-JP" b="1" dirty="0" err="1"/>
              <a:t>etc</a:t>
            </a:r>
            <a:r>
              <a:rPr lang="en-US" altLang="ja-JP" b="1" dirty="0"/>
              <a:t>?</a:t>
            </a:r>
            <a:endParaRPr kumimoji="1" lang="ja-JP" altLang="en-US" b="1" dirty="0"/>
          </a:p>
        </p:txBody>
      </p:sp>
      <p:sp>
        <p:nvSpPr>
          <p:cNvPr id="1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6004" y="4653136"/>
            <a:ext cx="9072500" cy="220486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N/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dirty="0" smtClean="0"/>
              <a:t>N branches are negligibly small</a:t>
            </a:r>
          </a:p>
          <a:p>
            <a:r>
              <a:rPr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dirty="0" smtClean="0"/>
              <a:t>(1405)n branches seems to reproduce the excess</a:t>
            </a:r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(1405</a:t>
            </a:r>
            <a:r>
              <a:rPr lang="en-US" altLang="ja-JP" sz="2400" dirty="0"/>
              <a:t>) </a:t>
            </a:r>
            <a:r>
              <a:rPr lang="en-US" altLang="ja-JP" sz="2400" dirty="0" smtClean="0"/>
              <a:t>shape is “</a:t>
            </a:r>
            <a:r>
              <a:rPr lang="en-US" altLang="ja-JP" sz="2400" i="1" dirty="0" smtClean="0"/>
              <a:t>simple </a:t>
            </a:r>
            <a:r>
              <a:rPr lang="en-US" altLang="ja-JP" sz="2400" i="1" dirty="0"/>
              <a:t>BW with PDG </a:t>
            </a:r>
            <a:r>
              <a:rPr lang="en-US" altLang="ja-JP" sz="2400" i="1" dirty="0" smtClean="0"/>
              <a:t>values</a:t>
            </a:r>
            <a:r>
              <a:rPr lang="en-US" altLang="ja-JP" sz="2400" dirty="0" smtClean="0"/>
              <a:t>”</a:t>
            </a:r>
            <a:endParaRPr lang="en-US" altLang="ja-JP" sz="2400" dirty="0"/>
          </a:p>
          <a:p>
            <a:pPr lvl="1"/>
            <a:r>
              <a:rPr kumimoji="1" lang="en-US" altLang="ja-JP" sz="2400" dirty="0" smtClean="0"/>
              <a:t>need rather large CS </a:t>
            </a:r>
            <a:r>
              <a:rPr lang="en-US" altLang="ja-JP" sz="2400" dirty="0" smtClean="0"/>
              <a:t>of ~5mb/</a:t>
            </a:r>
            <a:r>
              <a:rPr lang="en-US" altLang="ja-JP" sz="2400" dirty="0" err="1" smtClean="0"/>
              <a:t>sr</a:t>
            </a:r>
            <a:endParaRPr lang="en-US" altLang="ja-JP" sz="2400" dirty="0" smtClean="0"/>
          </a:p>
          <a:p>
            <a:r>
              <a:rPr lang="en-US" altLang="ja-JP" sz="2800" b="1" dirty="0" smtClean="0">
                <a:solidFill>
                  <a:srgbClr val="0070C0"/>
                </a:solidFill>
              </a:rPr>
              <a:t>Exclusive measurement of 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is needed for further study</a:t>
            </a:r>
          </a:p>
        </p:txBody>
      </p:sp>
    </p:spTree>
    <p:extLst>
      <p:ext uri="{BB962C8B-B14F-4D97-AF65-F5344CB8AC3E}">
        <p14:creationId xmlns:p14="http://schemas.microsoft.com/office/powerpoint/2010/main" val="17320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Excess = Loosely-Bound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pp?</a:t>
            </a:r>
            <a:endParaRPr kumimoji="1" lang="ja-JP" altLang="en-US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952"/>
            <a:ext cx="4676809" cy="31683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"/>
          <a:stretch/>
        </p:blipFill>
        <p:spPr bwMode="auto">
          <a:xfrm>
            <a:off x="4968044" y="1321904"/>
            <a:ext cx="3780420" cy="39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084168" y="1825960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CDS tagging eff.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3222702" y="2069615"/>
            <a:ext cx="981308" cy="2263698"/>
          </a:xfrm>
          <a:custGeom>
            <a:avLst/>
            <a:gdLst>
              <a:gd name="connsiteX0" fmla="*/ 735981 w 981308"/>
              <a:gd name="connsiteY0" fmla="*/ 111512 h 2263698"/>
              <a:gd name="connsiteX1" fmla="*/ 657922 w 981308"/>
              <a:gd name="connsiteY1" fmla="*/ 624468 h 2263698"/>
              <a:gd name="connsiteX2" fmla="*/ 568713 w 981308"/>
              <a:gd name="connsiteY2" fmla="*/ 1193181 h 2263698"/>
              <a:gd name="connsiteX3" fmla="*/ 457200 w 981308"/>
              <a:gd name="connsiteY3" fmla="*/ 1505415 h 2263698"/>
              <a:gd name="connsiteX4" fmla="*/ 390293 w 981308"/>
              <a:gd name="connsiteY4" fmla="*/ 1773044 h 2263698"/>
              <a:gd name="connsiteX5" fmla="*/ 301083 w 981308"/>
              <a:gd name="connsiteY5" fmla="*/ 1839951 h 2263698"/>
              <a:gd name="connsiteX6" fmla="*/ 200722 w 981308"/>
              <a:gd name="connsiteY6" fmla="*/ 2096429 h 2263698"/>
              <a:gd name="connsiteX7" fmla="*/ 55757 w 981308"/>
              <a:gd name="connsiteY7" fmla="*/ 2129883 h 2263698"/>
              <a:gd name="connsiteX8" fmla="*/ 0 w 981308"/>
              <a:gd name="connsiteY8" fmla="*/ 2263698 h 2263698"/>
              <a:gd name="connsiteX9" fmla="*/ 133815 w 981308"/>
              <a:gd name="connsiteY9" fmla="*/ 2230244 h 2263698"/>
              <a:gd name="connsiteX10" fmla="*/ 367991 w 981308"/>
              <a:gd name="connsiteY10" fmla="*/ 2096429 h 2263698"/>
              <a:gd name="connsiteX11" fmla="*/ 535259 w 981308"/>
              <a:gd name="connsiteY11" fmla="*/ 1918010 h 2263698"/>
              <a:gd name="connsiteX12" fmla="*/ 646771 w 981308"/>
              <a:gd name="connsiteY12" fmla="*/ 1817649 h 2263698"/>
              <a:gd name="connsiteX13" fmla="*/ 747132 w 981308"/>
              <a:gd name="connsiteY13" fmla="*/ 1672683 h 2263698"/>
              <a:gd name="connsiteX14" fmla="*/ 825191 w 981308"/>
              <a:gd name="connsiteY14" fmla="*/ 1527717 h 2263698"/>
              <a:gd name="connsiteX15" fmla="*/ 925552 w 981308"/>
              <a:gd name="connsiteY15" fmla="*/ 1293541 h 2263698"/>
              <a:gd name="connsiteX16" fmla="*/ 981308 w 981308"/>
              <a:gd name="connsiteY16" fmla="*/ 1092820 h 2263698"/>
              <a:gd name="connsiteX17" fmla="*/ 981308 w 981308"/>
              <a:gd name="connsiteY17" fmla="*/ 0 h 2263698"/>
              <a:gd name="connsiteX18" fmla="*/ 735981 w 981308"/>
              <a:gd name="connsiteY18" fmla="*/ 0 h 2263698"/>
              <a:gd name="connsiteX19" fmla="*/ 735981 w 981308"/>
              <a:gd name="connsiteY19" fmla="*/ 111512 h 226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308" h="2263698">
                <a:moveTo>
                  <a:pt x="735981" y="111512"/>
                </a:moveTo>
                <a:lnTo>
                  <a:pt x="657922" y="624468"/>
                </a:lnTo>
                <a:lnTo>
                  <a:pt x="568713" y="1193181"/>
                </a:lnTo>
                <a:lnTo>
                  <a:pt x="457200" y="1505415"/>
                </a:lnTo>
                <a:lnTo>
                  <a:pt x="390293" y="1773044"/>
                </a:lnTo>
                <a:lnTo>
                  <a:pt x="301083" y="1839951"/>
                </a:lnTo>
                <a:lnTo>
                  <a:pt x="200722" y="2096429"/>
                </a:lnTo>
                <a:lnTo>
                  <a:pt x="55757" y="2129883"/>
                </a:lnTo>
                <a:lnTo>
                  <a:pt x="0" y="2263698"/>
                </a:lnTo>
                <a:lnTo>
                  <a:pt x="133815" y="2230244"/>
                </a:lnTo>
                <a:lnTo>
                  <a:pt x="367991" y="2096429"/>
                </a:lnTo>
                <a:lnTo>
                  <a:pt x="535259" y="1918010"/>
                </a:lnTo>
                <a:lnTo>
                  <a:pt x="646771" y="1817649"/>
                </a:lnTo>
                <a:lnTo>
                  <a:pt x="747132" y="1672683"/>
                </a:lnTo>
                <a:lnTo>
                  <a:pt x="825191" y="1527717"/>
                </a:lnTo>
                <a:lnTo>
                  <a:pt x="925552" y="1293541"/>
                </a:lnTo>
                <a:lnTo>
                  <a:pt x="981308" y="1092820"/>
                </a:lnTo>
                <a:lnTo>
                  <a:pt x="981308" y="0"/>
                </a:lnTo>
                <a:lnTo>
                  <a:pt x="735981" y="0"/>
                </a:lnTo>
                <a:lnTo>
                  <a:pt x="735981" y="111512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99627" y="1400299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K-pp?</a:t>
            </a:r>
            <a:endParaRPr kumimoji="1" lang="ja-JP" altLang="en-US" sz="2400" b="1" dirty="0"/>
          </a:p>
        </p:txBody>
      </p:sp>
      <p:cxnSp>
        <p:nvCxnSpPr>
          <p:cNvPr id="15" name="直線矢印コネクタ 14"/>
          <p:cNvCxnSpPr>
            <a:stCxn id="3" idx="2"/>
          </p:cNvCxnSpPr>
          <p:nvPr/>
        </p:nvCxnSpPr>
        <p:spPr>
          <a:xfrm flipH="1">
            <a:off x="4067944" y="1861964"/>
            <a:ext cx="691906" cy="7200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5337212"/>
            <a:ext cx="8928484" cy="1520788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The excess </a:t>
            </a:r>
            <a:r>
              <a:rPr lang="en-US" altLang="ja-JP" sz="2800" dirty="0"/>
              <a:t>is </a:t>
            </a:r>
            <a:r>
              <a:rPr lang="en-US" altLang="ja-JP" sz="2800" b="1" dirty="0" smtClean="0"/>
              <a:t>assumed</a:t>
            </a:r>
            <a:r>
              <a:rPr lang="en-US" altLang="ja-JP" sz="2800" dirty="0" smtClean="0"/>
              <a:t> to be fully </a:t>
            </a:r>
            <a:r>
              <a:rPr lang="en-US" altLang="ja-JP" sz="2800" dirty="0"/>
              <a:t>attributed to the </a:t>
            </a:r>
            <a:r>
              <a:rPr lang="en-US" altLang="ja-JP" sz="2800" dirty="0" smtClean="0"/>
              <a:t>bound 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state</a:t>
            </a:r>
          </a:p>
          <a:p>
            <a:r>
              <a:rPr lang="en-US" altLang="ja-JP" sz="2800" b="1" dirty="0" smtClean="0"/>
              <a:t>d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800" b="1" dirty="0" smtClean="0"/>
              <a:t>/</a:t>
            </a:r>
            <a:r>
              <a:rPr lang="en-US" altLang="ja-JP" sz="2800" b="1" dirty="0" err="1" smtClean="0"/>
              <a:t>d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800" b="1" dirty="0" smtClean="0"/>
              <a:t>(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800" b="1" baseline="-25000" dirty="0" err="1" smtClean="0"/>
              <a:t>lab</a:t>
            </a:r>
            <a:r>
              <a:rPr lang="en-US" altLang="ja-JP" sz="2800" b="1" dirty="0" smtClean="0"/>
              <a:t>=0</a:t>
            </a:r>
            <a:r>
              <a:rPr lang="en-US" altLang="ja-JP" sz="2800" b="1" baseline="30000" dirty="0" smtClean="0"/>
              <a:t>o</a:t>
            </a:r>
            <a:r>
              <a:rPr lang="en-US" altLang="ja-JP" sz="2800" b="1" dirty="0" smtClean="0"/>
              <a:t>) of the excess is ~ 1 </a:t>
            </a:r>
            <a:r>
              <a:rPr lang="en-US" altLang="ja-JP" sz="2800" b="1" dirty="0" err="1" smtClean="0"/>
              <a:t>mb</a:t>
            </a:r>
            <a:r>
              <a:rPr lang="en-US" altLang="ja-JP" sz="2800" b="1" dirty="0" smtClean="0"/>
              <a:t>/</a:t>
            </a:r>
            <a:r>
              <a:rPr lang="en-US" altLang="ja-JP" sz="2800" b="1" dirty="0" err="1" smtClean="0"/>
              <a:t>sr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320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4839526" cy="115212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Excess =</a:t>
            </a:r>
            <a:br>
              <a:rPr lang="en-US" altLang="ja-JP" b="1" dirty="0" smtClean="0"/>
            </a:br>
            <a:r>
              <a:rPr lang="en-US" altLang="ja-JP" b="1" dirty="0" smtClean="0"/>
              <a:t> Loosely-Bound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pp?</a:t>
            </a:r>
            <a:endParaRPr kumimoji="1" lang="ja-JP" altLang="en-US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19" r="54704"/>
          <a:stretch/>
        </p:blipFill>
        <p:spPr>
          <a:xfrm>
            <a:off x="4911026" y="3208330"/>
            <a:ext cx="3891181" cy="3637094"/>
          </a:xfrm>
          <a:prstGeom prst="rect">
            <a:avLst/>
          </a:prstGeom>
        </p:spPr>
      </p:pic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4473116"/>
            <a:ext cx="5256584" cy="2340260"/>
          </a:xfrm>
        </p:spPr>
        <p:txBody>
          <a:bodyPr>
            <a:normAutofit fontScale="85000" lnSpcReduction="10000"/>
          </a:bodyPr>
          <a:lstStyle/>
          <a:p>
            <a:pPr marL="139700" indent="-363538"/>
            <a:r>
              <a:rPr lang="en-US" altLang="ja-JP" dirty="0" smtClean="0"/>
              <a:t>Simple assumptions:</a:t>
            </a:r>
          </a:p>
          <a:p>
            <a:pPr marL="623888" lvl="1" indent="-306388"/>
            <a:r>
              <a:rPr kumimoji="1" lang="en-US" altLang="ja-JP" dirty="0" smtClean="0">
                <a:solidFill>
                  <a:srgbClr val="FF0000"/>
                </a:solidFill>
              </a:rPr>
              <a:t>2N abs.: K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n 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1023938" lvl="2" indent="-306388"/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=1mb/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sr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, isotropic</a:t>
            </a:r>
          </a:p>
          <a:p>
            <a:pPr marL="623888" lvl="1" indent="-306388"/>
            <a:r>
              <a:rPr kumimoji="1" lang="en-US" altLang="ja-JP" b="1" dirty="0" smtClean="0">
                <a:solidFill>
                  <a:srgbClr val="00B0F0"/>
                </a:solidFill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pp prod.: </a:t>
            </a:r>
            <a:r>
              <a:rPr lang="en-US" altLang="ja-JP" b="1" dirty="0">
                <a:solidFill>
                  <a:srgbClr val="00B0F0"/>
                </a:solidFill>
              </a:rPr>
              <a:t>K</a:t>
            </a:r>
            <a:r>
              <a:rPr lang="en-US" altLang="ja-JP" b="1" baseline="30000" dirty="0">
                <a:solidFill>
                  <a:srgbClr val="00B0F0"/>
                </a:solidFill>
              </a:rPr>
              <a:t>-</a:t>
            </a:r>
            <a:r>
              <a:rPr lang="en-US" altLang="ja-JP" b="1" dirty="0">
                <a:solidFill>
                  <a:srgbClr val="00B0F0"/>
                </a:solidFill>
              </a:rPr>
              <a:t> </a:t>
            </a:r>
            <a:r>
              <a:rPr lang="en-US" altLang="ja-JP" b="1" baseline="30000" dirty="0">
                <a:solidFill>
                  <a:srgbClr val="00B0F0"/>
                </a:solidFill>
              </a:rPr>
              <a:t>3</a:t>
            </a:r>
            <a:r>
              <a:rPr lang="en-US" altLang="ja-JP" b="1" dirty="0">
                <a:solidFill>
                  <a:srgbClr val="00B0F0"/>
                </a:solidFill>
              </a:rPr>
              <a:t>He 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(K</a:t>
            </a:r>
            <a:r>
              <a:rPr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pp)n </a:t>
            </a:r>
          </a:p>
          <a:p>
            <a:pPr marL="1023938" lvl="2" indent="-306388"/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=1mb/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sr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,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isotropic</a:t>
            </a:r>
          </a:p>
          <a:p>
            <a:pPr marL="1023938" lvl="2" indent="-306388"/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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(25%), </a:t>
            </a:r>
            <a:r>
              <a:rPr kumimoji="1"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b="1" baseline="30000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p(25%), 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pS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(50%)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2100" y="5297142"/>
            <a:ext cx="90633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2N abs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940152" y="5661248"/>
            <a:ext cx="0" cy="5464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6876256" y="5474841"/>
            <a:ext cx="0" cy="54644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7200292" y="2708920"/>
            <a:ext cx="0" cy="36364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295510" y="4650231"/>
            <a:ext cx="1127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K-</a:t>
            </a:r>
            <a:r>
              <a:rPr kumimoji="1" lang="en-US" altLang="ja-JP" sz="2000" b="1" dirty="0" err="1" smtClean="0">
                <a:solidFill>
                  <a:srgbClr val="0070C0"/>
                </a:solidFill>
              </a:rPr>
              <a:t>pp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</a:rPr>
              <a:t>B.E = 50MeV</a:t>
            </a:r>
          </a:p>
          <a:p>
            <a:pPr algn="ctr"/>
            <a:r>
              <a:rPr lang="en-US" altLang="ja-JP" sz="14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 = 50MeV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480212" y="296094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326461" y="302366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bound</a:t>
            </a:r>
            <a:endParaRPr kumimoji="1" lang="ja-JP" altLang="en-US" b="1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26" y="322812"/>
            <a:ext cx="4233482" cy="3106188"/>
          </a:xfrm>
          <a:prstGeom prst="rect">
            <a:avLst/>
          </a:prstGeom>
        </p:spPr>
      </p:pic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252028" y="1405561"/>
            <a:ext cx="4427984" cy="252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-363538"/>
            <a:r>
              <a:rPr lang="en-US" altLang="ja-JP" smtClean="0"/>
              <a:t>Detector acceptance and all known K</a:t>
            </a:r>
            <a:r>
              <a:rPr lang="en-US" altLang="ja-JP" baseline="30000" smtClean="0"/>
              <a:t>-</a:t>
            </a:r>
            <a:r>
              <a:rPr lang="en-US" altLang="ja-JP" smtClean="0"/>
              <a:t>N interactions are considered:</a:t>
            </a:r>
          </a:p>
          <a:p>
            <a:pPr marL="623888" lvl="1" indent="-306388"/>
            <a:r>
              <a:rPr lang="en-US" altLang="ja-JP" smtClean="0"/>
              <a:t>Cross-section [</a:t>
            </a:r>
            <a:r>
              <a:rPr lang="en-US" altLang="ja-JP" sz="2600" smtClean="0"/>
              <a:t>CERN-HERA-83-02</a:t>
            </a:r>
            <a:r>
              <a:rPr lang="en-US" altLang="ja-JP" smtClean="0"/>
              <a:t>]</a:t>
            </a:r>
          </a:p>
          <a:p>
            <a:pPr marL="623888" lvl="1" indent="-306388"/>
            <a:r>
              <a:rPr lang="en-US" altLang="ja-JP" smtClean="0"/>
              <a:t>Fermi-motion</a:t>
            </a:r>
          </a:p>
          <a:p>
            <a:pPr marL="623888" lvl="1" indent="-306388"/>
            <a:r>
              <a:rPr lang="en-US" altLang="ja-JP" smtClean="0"/>
              <a:t>Angular distribution</a:t>
            </a:r>
          </a:p>
          <a:p>
            <a:pPr marL="139700" indent="-363538"/>
            <a:r>
              <a:rPr lang="en-US" altLang="ja-JP" smtClean="0"/>
              <a:t>Simple assumptions:</a:t>
            </a:r>
          </a:p>
          <a:p>
            <a:pPr marL="623888" lvl="1" indent="-306388"/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-25000" smtClean="0"/>
              <a:t>tot</a:t>
            </a:r>
            <a:r>
              <a:rPr lang="en-US" altLang="ja-JP" smtClean="0"/>
              <a:t> = 2*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-25000" smtClean="0"/>
              <a:t>K-p</a:t>
            </a:r>
            <a:r>
              <a:rPr lang="en-US" altLang="ja-JP" smtClean="0"/>
              <a:t> +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-25000" smtClean="0"/>
              <a:t>K-n</a:t>
            </a:r>
            <a:r>
              <a:rPr lang="en-US" altLang="ja-JP" smtClean="0"/>
              <a:t> (~150mb)</a:t>
            </a:r>
            <a:endParaRPr lang="en-US" altLang="ja-JP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251520" y="1384075"/>
            <a:ext cx="4104456" cy="2505762"/>
          </a:xfrm>
          <a:prstGeom prst="roundRect">
            <a:avLst>
              <a:gd name="adj" fmla="val 66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十字形 5"/>
          <p:cNvSpPr/>
          <p:nvPr/>
        </p:nvSpPr>
        <p:spPr>
          <a:xfrm>
            <a:off x="1931199" y="3950874"/>
            <a:ext cx="540060" cy="536358"/>
          </a:xfrm>
          <a:prstGeom prst="plus">
            <a:avLst>
              <a:gd name="adj" fmla="val 3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65843" y="80628"/>
            <a:ext cx="1678665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(including BG)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11503" y="3356992"/>
            <a:ext cx="76495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smtClean="0">
                <a:solidFill>
                  <a:schemeClr val="bg1"/>
                </a:solidFill>
              </a:rPr>
              <a:t>SIM</a:t>
            </a:r>
            <a:endParaRPr kumimoji="1" lang="en-US" altLang="ja-JP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25" y="836712"/>
            <a:ext cx="2738717" cy="1855372"/>
          </a:xfrm>
          <a:prstGeom prst="rect">
            <a:avLst/>
          </a:prstGeom>
        </p:spPr>
      </p:pic>
      <p:pic>
        <p:nvPicPr>
          <p:cNvPr id="2053" name="図 20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8" y="2486054"/>
            <a:ext cx="3642068" cy="35352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between </a:t>
            </a:r>
            <a:r>
              <a:rPr lang="en-US" altLang="ja-JP" b="1" dirty="0" smtClean="0"/>
              <a:t>E15 and Calc.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3788" y="1880828"/>
            <a:ext cx="214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Koite</a:t>
            </a:r>
            <a:r>
              <a:rPr kumimoji="1" lang="en-US" altLang="ja-JP" dirty="0" smtClean="0"/>
              <a:t>, Harada,</a:t>
            </a:r>
          </a:p>
          <a:p>
            <a:pPr algn="ctr"/>
            <a:r>
              <a:rPr kumimoji="1" lang="en-US" altLang="ja-JP" dirty="0" smtClean="0"/>
              <a:t>PRC80(2009)055208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943708" y="4272637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-35774" y="4881354"/>
            <a:ext cx="1668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integrated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CS:</a:t>
            </a:r>
          </a:p>
          <a:p>
            <a:pPr algn="ctr"/>
            <a:r>
              <a:rPr lang="en-US" altLang="ja-JP" sz="2000" b="1" dirty="0" err="1" smtClean="0">
                <a:solidFill>
                  <a:srgbClr val="00B050"/>
                </a:solidFill>
              </a:rPr>
              <a:t>mb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/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sr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order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0152" y="5302949"/>
            <a:ext cx="258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Yamagata-</a:t>
            </a:r>
            <a:r>
              <a:rPr kumimoji="1" lang="en-US" altLang="ja-JP" dirty="0" err="1" smtClean="0"/>
              <a:t>Sekihara</a:t>
            </a:r>
            <a:r>
              <a:rPr kumimoji="1" lang="en-US" altLang="ja-JP" dirty="0" smtClean="0"/>
              <a:t>, et al.,</a:t>
            </a:r>
          </a:p>
          <a:p>
            <a:pPr algn="ctr"/>
            <a:r>
              <a:rPr kumimoji="1" lang="en-US" altLang="ja-JP" dirty="0" smtClean="0"/>
              <a:t> PRC80(2009)045204</a:t>
            </a:r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0"/>
          <a:stretch/>
        </p:blipFill>
        <p:spPr>
          <a:xfrm>
            <a:off x="5065618" y="968010"/>
            <a:ext cx="3034773" cy="235297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/>
          <a:stretch/>
        </p:blipFill>
        <p:spPr bwMode="auto">
          <a:xfrm>
            <a:off x="5065619" y="3055514"/>
            <a:ext cx="3676650" cy="235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2771800" y="836712"/>
            <a:ext cx="249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</a:rPr>
              <a:t>~ </a:t>
            </a:r>
            <a:r>
              <a:rPr lang="en-US" altLang="ja-JP" sz="2000" b="1" dirty="0">
                <a:solidFill>
                  <a:srgbClr val="0070C0"/>
                </a:solidFill>
              </a:rPr>
              <a:t>1 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mb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/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sr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en-US" altLang="ja-JP" sz="2000" b="1" dirty="0" smtClean="0">
                <a:solidFill>
                  <a:srgbClr val="0070C0"/>
                </a:solidFill>
              </a:rPr>
              <a:t>if excess is assumed to be K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pp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11678" y="3837238"/>
            <a:ext cx="186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integrated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CS:</a:t>
            </a:r>
          </a:p>
          <a:p>
            <a:pPr algn="ctr"/>
            <a:r>
              <a:rPr lang="en-US" altLang="ja-JP" sz="2000" b="1" dirty="0" smtClean="0">
                <a:solidFill>
                  <a:srgbClr val="00B050"/>
                </a:solidFill>
              </a:rPr>
              <a:t>0.1 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mb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/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sr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order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6765146" y="3753036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矢印コネクタ 2051"/>
          <p:cNvCxnSpPr/>
          <p:nvPr/>
        </p:nvCxnSpPr>
        <p:spPr>
          <a:xfrm>
            <a:off x="4716016" y="1556792"/>
            <a:ext cx="2023072" cy="72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5985284"/>
            <a:ext cx="4716524" cy="86409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 smtClean="0"/>
              <a:t>CS is almost consistent with KH</a:t>
            </a:r>
          </a:p>
          <a:p>
            <a:r>
              <a:rPr lang="en-US" altLang="ja-JP" sz="2800" dirty="0"/>
              <a:t>Loosely-bound K-pp state </a:t>
            </a:r>
            <a:r>
              <a:rPr lang="en-US" altLang="ja-JP" sz="2800" dirty="0" smtClean="0"/>
              <a:t>???</a:t>
            </a:r>
          </a:p>
          <a:p>
            <a:endParaRPr lang="en-US" altLang="ja-JP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5666" y="5895273"/>
            <a:ext cx="3130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measurement</a:t>
            </a:r>
          </a:p>
          <a:p>
            <a:pPr algn="ctr"/>
            <a:r>
              <a:rPr lang="en-US" altLang="ja-JP" sz="2800" b="1" dirty="0" smtClean="0">
                <a:solidFill>
                  <a:srgbClr val="0070C0"/>
                </a:solidFill>
              </a:rPr>
              <a:t> is an important key</a:t>
            </a:r>
            <a:endParaRPr kumimoji="1" lang="ja-JP" altLang="en-US" sz="2800" dirty="0"/>
          </a:p>
        </p:txBody>
      </p:sp>
      <p:sp>
        <p:nvSpPr>
          <p:cNvPr id="6" name="右矢印 5"/>
          <p:cNvSpPr/>
          <p:nvPr/>
        </p:nvSpPr>
        <p:spPr>
          <a:xfrm>
            <a:off x="4785694" y="6155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303748" y="155679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Decay</a:t>
            </a:r>
            <a:r>
              <a:rPr kumimoji="1" lang="en-US" altLang="ja-JP" sz="4800" b="1" dirty="0" smtClean="0"/>
              <a:t>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Exclusive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800" b="1" dirty="0" smtClean="0"/>
              <a:t>)n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1960880"/>
            <a:ext cx="8891629" cy="3988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Principle of E15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54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/>
              <a:t>A search for the simplest </a:t>
            </a:r>
            <a:r>
              <a:rPr lang="en-US" altLang="ja-JP" b="1" dirty="0" err="1"/>
              <a:t>kaonic</a:t>
            </a:r>
            <a:r>
              <a:rPr lang="en-US" altLang="ja-JP" b="1" dirty="0"/>
              <a:t> </a:t>
            </a:r>
            <a:r>
              <a:rPr lang="en-US" altLang="ja-JP" b="1" dirty="0" smtClean="0"/>
              <a:t>nucleus, K</a:t>
            </a:r>
            <a:r>
              <a:rPr lang="en-US" altLang="ja-JP" b="1" baseline="30000" dirty="0" smtClean="0"/>
              <a:t>-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, using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</a:t>
            </a:r>
            <a:r>
              <a:rPr lang="en-US" altLang="ja-JP" b="1" i="1" dirty="0" smtClean="0"/>
              <a:t>in-flight</a:t>
            </a:r>
            <a:r>
              <a:rPr lang="en-US" altLang="ja-JP" b="1" dirty="0" smtClean="0"/>
              <a:t>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reaction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419" y="5949280"/>
            <a:ext cx="3545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70C0"/>
                </a:solidFill>
              </a:rPr>
              <a:t>two-nucleon absorption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70C0"/>
                </a:solidFill>
              </a:rPr>
              <a:t>hyperon decays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90582" y="6093296"/>
            <a:ext cx="125334" cy="72008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6165304"/>
            <a:ext cx="546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CAN be discriminated </a:t>
            </a:r>
            <a:r>
              <a:rPr kumimoji="1" lang="en-US" altLang="ja-JP" sz="2800" b="1" dirty="0" err="1" smtClean="0">
                <a:solidFill>
                  <a:srgbClr val="0070C0"/>
                </a:solidFill>
              </a:rPr>
              <a:t>kinematically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kuma\Desktop\MM_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639"/>
            <a:ext cx="5696389" cy="37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231740" y="1042639"/>
            <a:ext cx="743743" cy="320112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Exclusive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4000" b="1" dirty="0" smtClean="0"/>
              <a:t>)n events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7" y="4977172"/>
            <a:ext cx="8712967" cy="1728192"/>
          </a:xfrm>
        </p:spPr>
        <p:txBody>
          <a:bodyPr>
            <a:normAutofit/>
          </a:bodyPr>
          <a:lstStyle/>
          <a:p>
            <a:r>
              <a:rPr kumimoji="1" lang="en-US" altLang="ja-JP" sz="3000" b="1" dirty="0" smtClean="0"/>
              <a:t>K</a:t>
            </a:r>
            <a:r>
              <a:rPr kumimoji="1" lang="en-US" altLang="ja-JP" sz="3000" b="1" baseline="30000" dirty="0" smtClean="0"/>
              <a:t>-3</a:t>
            </a:r>
            <a:r>
              <a:rPr kumimoji="1" lang="en-US" altLang="ja-JP" sz="3000" b="1" dirty="0" smtClean="0"/>
              <a:t>He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3000" b="1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3000" b="1" dirty="0" err="1" smtClean="0">
                <a:sym typeface="Wingdings" panose="05000000000000000000" pitchFamily="2" charset="2"/>
              </a:rPr>
              <a:t>pn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 events can be identified exclusively</a:t>
            </a:r>
          </a:p>
          <a:p>
            <a:pPr lvl="1"/>
            <a:r>
              <a:rPr lang="en-US" altLang="ja-JP" dirty="0" smtClean="0"/>
              <a:t># of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30000" dirty="0">
                <a:sym typeface="Wingdings" panose="05000000000000000000" pitchFamily="2" charset="2"/>
              </a:rPr>
              <a:t>0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  <a:r>
              <a:rPr lang="en-US" altLang="ja-JP" dirty="0" err="1">
                <a:sym typeface="Wingdings" panose="05000000000000000000" pitchFamily="2" charset="2"/>
              </a:rPr>
              <a:t>pn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events: ~190</a:t>
            </a:r>
          </a:p>
          <a:p>
            <a:pPr lvl="2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baseline="30000" dirty="0"/>
              <a:t>0</a:t>
            </a:r>
            <a:r>
              <a:rPr lang="en-US" altLang="ja-JP" dirty="0"/>
              <a:t>pn contamination: </a:t>
            </a:r>
            <a:r>
              <a:rPr lang="en-US" altLang="ja-JP" dirty="0" smtClean="0"/>
              <a:t>~20%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67522" y="213285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>
            <a:stCxn id="8" idx="2"/>
          </p:cNvCxnSpPr>
          <p:nvPr/>
        </p:nvCxnSpPr>
        <p:spPr>
          <a:xfrm>
            <a:off x="2569661" y="2717631"/>
            <a:ext cx="0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setup.jpg"/>
          <p:cNvPicPr>
            <a:picLocks noChangeAspect="1"/>
          </p:cNvPicPr>
          <p:nvPr/>
        </p:nvPicPr>
        <p:blipFill rotWithShape="1">
          <a:blip r:embed="rId3"/>
          <a:srcRect l="2847" t="47995" r="59728" b="3364"/>
          <a:stretch/>
        </p:blipFill>
        <p:spPr>
          <a:xfrm>
            <a:off x="5906086" y="1170094"/>
            <a:ext cx="3237914" cy="305099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5472331" y="3236350"/>
            <a:ext cx="656493" cy="339969"/>
          </a:xfrm>
          <a:prstGeom prst="straightConnector1">
            <a:avLst/>
          </a:prstGeom>
          <a:ln w="762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01080" y="349084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1GeV/c</a:t>
            </a:r>
          </a:p>
          <a:p>
            <a:pPr algn="ctr"/>
            <a:r>
              <a:rPr lang="en-US" altLang="ja-JP" sz="2000" b="1" dirty="0" smtClean="0"/>
              <a:t>K</a:t>
            </a:r>
            <a:r>
              <a:rPr lang="en-US" altLang="ja-JP" sz="2000" b="1" baseline="30000" dirty="0" smtClean="0"/>
              <a:t>-</a:t>
            </a:r>
            <a:r>
              <a:rPr lang="en-US" altLang="ja-JP" sz="2000" b="1" dirty="0" smtClean="0"/>
              <a:t> beam</a:t>
            </a:r>
            <a:endParaRPr kumimoji="1" lang="ja-JP" altLang="en-US" sz="2000" b="1" dirty="0"/>
          </a:p>
        </p:txBody>
      </p:sp>
      <p:cxnSp>
        <p:nvCxnSpPr>
          <p:cNvPr id="16" name="直線矢印コネクタ 15"/>
          <p:cNvCxnSpPr>
            <a:stCxn id="20" idx="1"/>
          </p:cNvCxnSpPr>
          <p:nvPr/>
        </p:nvCxnSpPr>
        <p:spPr>
          <a:xfrm rot="16200000" flipV="1">
            <a:off x="6990471" y="2151966"/>
            <a:ext cx="544704" cy="2750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7570764" y="2864351"/>
            <a:ext cx="375138" cy="2195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570762" y="2864349"/>
            <a:ext cx="0" cy="3719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20" idx="7"/>
          </p:cNvCxnSpPr>
          <p:nvPr/>
        </p:nvCxnSpPr>
        <p:spPr>
          <a:xfrm flipV="1">
            <a:off x="7483255" y="2006221"/>
            <a:ext cx="462647" cy="555634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7383192" y="2544687"/>
            <a:ext cx="117231" cy="117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2547" y="156671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10732" y="2934870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3532" y="318689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48342" y="1638726"/>
            <a:ext cx="1180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missing 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>
            <a:stCxn id="20" idx="4"/>
          </p:cNvCxnSpPr>
          <p:nvPr/>
        </p:nvCxnSpPr>
        <p:spPr>
          <a:xfrm>
            <a:off x="7441808" y="2661918"/>
            <a:ext cx="128954" cy="202433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200292" y="260090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20481606">
            <a:off x="6418551" y="1066785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CDS</a:t>
            </a:r>
            <a:endParaRPr kumimoji="1" lang="ja-JP" altLang="en-US" sz="3200" b="1" dirty="0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802804" y="1038798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1403648" y="6417332"/>
            <a:ext cx="335922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kuma\Desktop\dalitz_Lp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659"/>
            <a:ext cx="6434667" cy="52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Dalitz</a:t>
            </a:r>
            <a:r>
              <a:rPr kumimoji="1" lang="en-US" altLang="ja-JP" b="1" dirty="0" smtClean="0"/>
              <a:t> plot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20072" y="4221088"/>
            <a:ext cx="3888432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/>
              <a:t>Events are scattered</a:t>
            </a:r>
          </a:p>
          <a:p>
            <a:pPr algn="ctr"/>
            <a:r>
              <a:rPr lang="en-US" altLang="ja-JP" sz="3200" b="1" dirty="0"/>
              <a:t>widely in </a:t>
            </a:r>
            <a:r>
              <a:rPr lang="en-US" altLang="ja-JP" sz="3200" b="1" dirty="0" smtClean="0"/>
              <a:t>the phase-space of </a:t>
            </a:r>
          </a:p>
          <a:p>
            <a:pPr algn="ctr"/>
            <a:r>
              <a:rPr lang="en-US" altLang="ja-JP" sz="3200" b="1" dirty="0" smtClean="0"/>
              <a:t>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+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He-&gt;</a:t>
            </a:r>
            <a:r>
              <a:rPr lang="en-US" altLang="ja-JP" sz="3200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3200" b="1" dirty="0" err="1" smtClean="0"/>
              <a:t>+p+n</a:t>
            </a:r>
            <a:endParaRPr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1294" y="1157843"/>
            <a:ext cx="2307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3NA: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endParaRPr kumimoji="1" lang="ja-JP" altLang="en-US" sz="2400" b="1" baseline="-25000" dirty="0"/>
          </a:p>
        </p:txBody>
      </p:sp>
      <p:sp>
        <p:nvSpPr>
          <p:cNvPr id="7" name="円/楕円 6"/>
          <p:cNvSpPr/>
          <p:nvPr/>
        </p:nvSpPr>
        <p:spPr>
          <a:xfrm rot="16200000">
            <a:off x="6496949" y="1015906"/>
            <a:ext cx="398574" cy="72008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1079612" y="180882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9538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sakuma\Desktop\dalitz_Lp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659"/>
            <a:ext cx="6434667" cy="52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427604" y="5289011"/>
            <a:ext cx="2356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 form.: </a:t>
            </a: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(K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pp)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	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pp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1294" y="1157843"/>
            <a:ext cx="2307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b="1" baseline="-25000" dirty="0" smtClean="0">
                <a:sym typeface="Wingdings" panose="05000000000000000000" pitchFamily="2" charset="2"/>
              </a:rPr>
              <a:t>s</a:t>
            </a:r>
            <a:endParaRPr kumimoji="1" lang="ja-JP" altLang="en-US" sz="2400" b="1" baseline="-25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Dalitz</a:t>
            </a:r>
            <a:r>
              <a:rPr kumimoji="1" lang="en-US" altLang="ja-JP" b="1" dirty="0" smtClean="0"/>
              <a:t> plot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 rot="16200000">
            <a:off x="3616629" y="5284472"/>
            <a:ext cx="398574" cy="720080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2360000">
            <a:off x="4030555" y="3605677"/>
            <a:ext cx="398574" cy="2221112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5400000">
            <a:off x="3403437" y="2542805"/>
            <a:ext cx="398574" cy="18778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587698" y="3501008"/>
            <a:ext cx="2030051" cy="44115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6200000">
            <a:off x="6496949" y="1015906"/>
            <a:ext cx="398574" cy="720080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82594" y="2060848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n</a:t>
            </a:r>
            <a:endParaRPr kumimoji="1" lang="ja-JP" altLang="en-US" sz="2400" b="1" dirty="0"/>
          </a:p>
        </p:txBody>
      </p:sp>
      <p:sp>
        <p:nvSpPr>
          <p:cNvPr id="16" name="円/楕円 15"/>
          <p:cNvSpPr/>
          <p:nvPr/>
        </p:nvSpPr>
        <p:spPr>
          <a:xfrm rot="16200000">
            <a:off x="6496949" y="1952010"/>
            <a:ext cx="398574" cy="72008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84070" y="4136883"/>
            <a:ext cx="2544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p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 rot="16200000">
            <a:off x="6496949" y="4028045"/>
            <a:ext cx="398574" cy="72008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372200" y="5301208"/>
            <a:ext cx="741576" cy="44115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8588644">
            <a:off x="2914798" y="3553677"/>
            <a:ext cx="398574" cy="2408757"/>
          </a:xfrm>
          <a:prstGeom prst="ellipse">
            <a:avLst/>
          </a:prstGeom>
          <a:noFill/>
          <a:ln w="508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82594" y="3104964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pn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pn</a:t>
            </a:r>
            <a:r>
              <a:rPr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altLang="ja-JP" sz="2400" b="1" dirty="0" err="1" smtClean="0">
                <a:sym typeface="Wingdings" panose="05000000000000000000" pitchFamily="2" charset="2"/>
              </a:rPr>
              <a:t>n</a:t>
            </a:r>
            <a:endParaRPr kumimoji="1" lang="ja-JP" altLang="en-US" sz="2400" b="1" dirty="0"/>
          </a:p>
        </p:txBody>
      </p:sp>
      <p:sp>
        <p:nvSpPr>
          <p:cNvPr id="24" name="円/楕円 23"/>
          <p:cNvSpPr/>
          <p:nvPr/>
        </p:nvSpPr>
        <p:spPr>
          <a:xfrm rot="16200000">
            <a:off x="6496949" y="2996126"/>
            <a:ext cx="398574" cy="720080"/>
          </a:xfrm>
          <a:prstGeom prst="ellipse">
            <a:avLst/>
          </a:prstGeom>
          <a:noFill/>
          <a:ln w="508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1079612" y="180882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405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3090773"/>
            <a:ext cx="4463988" cy="376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7" y="80628"/>
            <a:ext cx="5112568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K-induced vs 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dirty="0" smtClean="0"/>
              <a:t>-induced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48064" y="80628"/>
            <a:ext cx="3956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[1] D. </a:t>
            </a:r>
            <a:r>
              <a:rPr lang="en-US" altLang="ja-JP" sz="1400" dirty="0" err="1" smtClean="0"/>
              <a:t>Gotta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etal</a:t>
            </a:r>
            <a:r>
              <a:rPr lang="en-US" altLang="ja-JP" sz="1400" dirty="0" smtClean="0"/>
              <a:t>., Phys. Rev. C  51. 2 (1995)</a:t>
            </a:r>
          </a:p>
          <a:p>
            <a:r>
              <a:rPr kumimoji="1" lang="en-US" altLang="ja-JP" sz="1400" dirty="0" smtClean="0"/>
              <a:t>[2] P. Weber  </a:t>
            </a:r>
            <a:r>
              <a:rPr kumimoji="1" lang="en-US" altLang="ja-JP" sz="1400" dirty="0" err="1" smtClean="0"/>
              <a:t>etal</a:t>
            </a:r>
            <a:r>
              <a:rPr kumimoji="1" lang="en-US" altLang="ja-JP" sz="1400" dirty="0" smtClean="0"/>
              <a:t>., </a:t>
            </a:r>
            <a:r>
              <a:rPr kumimoji="1" lang="en-US" altLang="ja-JP" sz="1400" dirty="0" err="1" smtClean="0"/>
              <a:t>Nucl</a:t>
            </a:r>
            <a:r>
              <a:rPr kumimoji="1" lang="en-US" altLang="ja-JP" sz="1400" dirty="0" smtClean="0"/>
              <a:t>. </a:t>
            </a:r>
            <a:r>
              <a:rPr kumimoji="1" lang="en-US" altLang="ja-JP" sz="1400" dirty="0" err="1" smtClean="0"/>
              <a:t>Phys</a:t>
            </a:r>
            <a:r>
              <a:rPr kumimoji="1" lang="en-US" altLang="ja-JP" sz="1400" dirty="0" smtClean="0"/>
              <a:t> A501 (1989) 765-800</a:t>
            </a:r>
          </a:p>
          <a:p>
            <a:r>
              <a:rPr kumimoji="1" lang="en-US" altLang="ja-JP" sz="1400" dirty="0" smtClean="0"/>
              <a:t>[3] G. </a:t>
            </a:r>
            <a:r>
              <a:rPr kumimoji="1" lang="en-US" altLang="ja-JP" sz="1400" dirty="0" err="1" smtClean="0"/>
              <a:t>Backenstoss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etal</a:t>
            </a:r>
            <a:r>
              <a:rPr kumimoji="1" lang="en-US" altLang="ja-JP" sz="1400" dirty="0" smtClean="0"/>
              <a:t>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 55. 25(1985)</a:t>
            </a:r>
          </a:p>
        </p:txBody>
      </p:sp>
      <p:pic>
        <p:nvPicPr>
          <p:cNvPr id="28" name="Picture 2" descr="C:\Users\sakuma\Desktop\dalitz_Lp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3111489"/>
            <a:ext cx="4566886" cy="37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1620" y="728700"/>
            <a:ext cx="7056277" cy="255628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2400" dirty="0" smtClean="0"/>
              <a:t> stopped [1]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absorption  &amp;FSI (50%/</a:t>
            </a:r>
            <a:r>
              <a:rPr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lang="en-US" altLang="ja-JP" sz="1800" baseline="-25000" dirty="0" smtClean="0">
                <a:solidFill>
                  <a:schemeClr val="tx1"/>
                </a:solidFill>
              </a:rPr>
              <a:t>stopped</a:t>
            </a:r>
            <a:r>
              <a:rPr lang="en-US" altLang="ja-JP" sz="1800" dirty="0">
                <a:solidFill>
                  <a:schemeClr val="tx1"/>
                </a:solidFill>
              </a:rPr>
              <a:t>) </a:t>
            </a:r>
            <a:r>
              <a:rPr lang="en-US" altLang="ja-JP" sz="1800" dirty="0" smtClean="0">
                <a:solidFill>
                  <a:schemeClr val="tx1"/>
                </a:solidFill>
              </a:rPr>
              <a:t>are  clearly  </a:t>
            </a:r>
            <a:r>
              <a:rPr lang="en-US" altLang="ja-JP" sz="1800" dirty="0">
                <a:solidFill>
                  <a:schemeClr val="tx1"/>
                </a:solidFill>
              </a:rPr>
              <a:t>seen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sz="1800" dirty="0" smtClean="0">
                <a:solidFill>
                  <a:schemeClr val="tx1"/>
                </a:solidFill>
              </a:rPr>
              <a:t>3nucleon absorption &lt;3% /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kumimoji="1" lang="en-US" altLang="ja-JP" sz="1800" baseline="-25000" dirty="0" smtClean="0">
                <a:solidFill>
                  <a:schemeClr val="tx1"/>
                </a:solidFill>
              </a:rPr>
              <a:t>stopped</a:t>
            </a:r>
            <a:endParaRPr kumimoji="1" lang="en-US" altLang="ja-JP" sz="2000" baseline="-25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sz="2400" dirty="0" smtClean="0"/>
              <a:t> in-flight [2],[3]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absorption 0.85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0.17mb (266 </a:t>
            </a:r>
            <a:r>
              <a:rPr lang="en-US" altLang="ja-JP" sz="1800" dirty="0">
                <a:solidFill>
                  <a:schemeClr val="tx1"/>
                </a:solidFill>
              </a:rPr>
              <a:t>M</a:t>
            </a:r>
            <a:r>
              <a:rPr lang="en-US" altLang="ja-JP" sz="1800" dirty="0" smtClean="0">
                <a:solidFill>
                  <a:schemeClr val="tx1"/>
                </a:solidFill>
              </a:rPr>
              <a:t>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3nucleon absorption 3.7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0.6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mb</a:t>
            </a:r>
            <a:r>
              <a:rPr lang="en-US" altLang="ja-JP" sz="1800" dirty="0" smtClean="0">
                <a:solidFill>
                  <a:schemeClr val="tx1"/>
                </a:solidFill>
              </a:rPr>
              <a:t>(220 MeV/c)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2NA/3NA ~25%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955" y="3609020"/>
            <a:ext cx="142090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in-flight K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05499" y="3620373"/>
            <a:ext cx="145898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stopped </a:t>
            </a:r>
            <a:r>
              <a:rPr lang="en-US" altLang="ja-JP" sz="24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endParaRPr kumimoji="1" lang="ja-JP" altLang="en-US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4358" y="5013176"/>
            <a:ext cx="2949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2NA reactions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negligibly small ?!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2267744" y="357301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599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7920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 </a:t>
            </a:r>
            <a:r>
              <a:rPr lang="en-US" altLang="ja-JP" b="1" dirty="0" smtClean="0"/>
              <a:t>Invariant Mass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" y="872716"/>
            <a:ext cx="5924572" cy="396842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" y="4833156"/>
            <a:ext cx="5230538" cy="20328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91580" y="4832804"/>
            <a:ext cx="76495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SIM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699792" y="836712"/>
            <a:ext cx="0" cy="56526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26640" y="5625244"/>
            <a:ext cx="59343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2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NA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5390636"/>
            <a:ext cx="995785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K-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pp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1200" b="1" dirty="0" smtClean="0">
                <a:solidFill>
                  <a:srgbClr val="0070C0"/>
                </a:solidFill>
              </a:rPr>
              <a:t>B.E = 50MeV</a:t>
            </a:r>
          </a:p>
          <a:p>
            <a:pPr algn="ctr"/>
            <a:r>
              <a:rPr lang="en-US" altLang="ja-JP" sz="12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= 50MeV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62159" y="6084004"/>
            <a:ext cx="5934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32140" y="1304764"/>
            <a:ext cx="3420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b="1" dirty="0" smtClean="0"/>
              <a:t>Excess around the threshold?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ja-JP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b="1" dirty="0" smtClean="0"/>
              <a:t>3NA phase-space?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ja-JP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b="1" dirty="0" smtClean="0"/>
              <a:t>2NA contribution?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20172" y="4744305"/>
            <a:ext cx="2844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study is ongoing, such as contribution from 2NA+2step.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6190" y="6237312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14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31740" y="623731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1400" b="1" dirty="0" err="1" smtClean="0">
                <a:solidFill>
                  <a:srgbClr val="0070C0"/>
                </a:solidFill>
              </a:rPr>
              <a:t>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215516" y="764704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2636018" y="1556792"/>
            <a:ext cx="3376142" cy="6120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4626640" y="3717032"/>
            <a:ext cx="1385520" cy="1080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2977866" y="2856929"/>
            <a:ext cx="3034294" cy="8871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779912" y="1880828"/>
            <a:ext cx="211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FS = </a:t>
            </a:r>
            <a:r>
              <a:rPr lang="en-US" altLang="ja-JP" sz="2000" b="1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b="1" i="1" dirty="0">
                <a:solidFill>
                  <a:srgbClr val="FF0000"/>
                </a:solidFill>
              </a:rPr>
              <a:t> (</a:t>
            </a:r>
            <a:r>
              <a:rPr lang="en-US" altLang="ja-JP" sz="2000" b="1" i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b="1" i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r>
              <a:rPr lang="en-US" altLang="ja-JP" sz="2000" b="1" i="1" dirty="0">
                <a:solidFill>
                  <a:srgbClr val="FF0000"/>
                </a:solidFill>
              </a:rPr>
              <a:t> ) </a:t>
            </a:r>
            <a:r>
              <a:rPr lang="en-US" altLang="ja-JP" sz="2000" b="1" i="1" dirty="0" err="1">
                <a:solidFill>
                  <a:srgbClr val="FF0000"/>
                </a:solidFill>
              </a:rPr>
              <a:t>pn</a:t>
            </a:r>
            <a:endParaRPr lang="ja-JP" altLang="en-US" sz="2000" b="1" i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annot </a:t>
            </a:r>
            <a:r>
              <a:rPr lang="en-US" altLang="ja-JP" sz="2000" b="1" i="1" dirty="0">
                <a:solidFill>
                  <a:srgbClr val="FF0000"/>
                </a:solidFill>
              </a:rPr>
              <a:t>be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from</a:t>
            </a: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2NA of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*n </a:t>
            </a:r>
          </a:p>
        </p:txBody>
      </p:sp>
    </p:spTree>
    <p:extLst>
      <p:ext uri="{BB962C8B-B14F-4D97-AF65-F5344CB8AC3E}">
        <p14:creationId xmlns:p14="http://schemas.microsoft.com/office/powerpoint/2010/main" val="4850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kuma\Desktop\IM_Lp_Lp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872716"/>
            <a:ext cx="7083103" cy="45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95836" y="1315767"/>
            <a:ext cx="17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~</a:t>
            </a:r>
            <a:r>
              <a:rPr lang="en-US" altLang="ja-JP" sz="2400" b="1" dirty="0" smtClean="0"/>
              <a:t>190</a:t>
            </a:r>
            <a:r>
              <a:rPr kumimoji="1" lang="en-US" altLang="ja-JP" sz="2400" b="1" dirty="0" smtClean="0"/>
              <a:t> events</a:t>
            </a:r>
            <a:endParaRPr kumimoji="1" lang="ja-JP" altLang="en-US" sz="2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517232"/>
            <a:ext cx="8964488" cy="134076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total CS : ~200 </a:t>
            </a:r>
            <a:r>
              <a:rPr lang="en-US" altLang="ja-JP" b="1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b="1" dirty="0" err="1" smtClean="0"/>
              <a:t>b</a:t>
            </a:r>
            <a:endParaRPr kumimoji="1" lang="en-US" altLang="ja-JP" b="1" dirty="0" smtClean="0"/>
          </a:p>
          <a:p>
            <a:pPr lvl="1"/>
            <a:r>
              <a:rPr kumimoji="1" lang="en-US" altLang="ja-JP" b="1" dirty="0" smtClean="0"/>
              <a:t>when phase-space distributions are assumed</a:t>
            </a:r>
          </a:p>
          <a:p>
            <a:r>
              <a:rPr lang="en-US" altLang="ja-JP" b="1" dirty="0"/>
              <a:t>Excess around the threshold?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9612" y="1196752"/>
            <a:ext cx="14109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IM(</a:t>
            </a:r>
            <a:r>
              <a:rPr kumimoji="1" lang="en-US" altLang="ja-JP" sz="32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9892" y="5549170"/>
            <a:ext cx="426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(~ </a:t>
            </a:r>
            <a:r>
              <a:rPr lang="en-US" altLang="ja-JP" sz="2000" dirty="0">
                <a:solidFill>
                  <a:srgbClr val="00B050"/>
                </a:solidFill>
              </a:rPr>
              <a:t>0.1% of total cross section of K</a:t>
            </a:r>
            <a:r>
              <a:rPr lang="en-US" altLang="ja-JP" sz="2000" baseline="30000" dirty="0">
                <a:solidFill>
                  <a:srgbClr val="00B050"/>
                </a:solidFill>
              </a:rPr>
              <a:t>-3</a:t>
            </a:r>
            <a:r>
              <a:rPr lang="en-US" altLang="ja-JP" sz="2000" dirty="0">
                <a:solidFill>
                  <a:srgbClr val="00B050"/>
                </a:solidFill>
              </a:rPr>
              <a:t>He)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10243" name="Picture 3" descr="C:\Users\sakuma\Desktop\IM_Ln_Lp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60" y="3140968"/>
            <a:ext cx="3404544" cy="23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192180" y="3429000"/>
            <a:ext cx="1104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IM(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n)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68052" y="80628"/>
            <a:ext cx="81724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Comparison </a:t>
            </a:r>
            <a:r>
              <a:rPr lang="en-US" altLang="ja-JP" b="1" dirty="0"/>
              <a:t>with </a:t>
            </a:r>
            <a:r>
              <a:rPr lang="en-US" altLang="ja-JP" b="1" dirty="0" smtClean="0"/>
              <a:t>Phase-Space</a:t>
            </a:r>
            <a:endParaRPr kumimoji="1" lang="ja-JP" altLang="en-US" b="1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4115172" y="255096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6192180" y="3864162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975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sakuma\Desktop\momn_Lp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8" y="3887251"/>
            <a:ext cx="3278400" cy="22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sakuma\Desktop\momp_Lp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84" y="3897052"/>
            <a:ext cx="3278400" cy="22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akuma\Desktop\momL_Lp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3942904"/>
            <a:ext cx="3278400" cy="22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kuma\Desktop\OAln_Lp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86" y="800707"/>
            <a:ext cx="4683429" cy="31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kuma\Desktop\OAlp_Lp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0" y="800708"/>
            <a:ext cx="4683429" cy="31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548" y="6309320"/>
            <a:ext cx="8136396" cy="50631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 smtClean="0"/>
              <a:t>data cannot be reproduced by the phase-space?</a:t>
            </a:r>
            <a:endParaRPr kumimoji="1"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052" y="80628"/>
            <a:ext cx="81724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Comparison </a:t>
            </a:r>
            <a:r>
              <a:rPr lang="en-US" altLang="ja-JP" b="1" dirty="0"/>
              <a:t>with </a:t>
            </a:r>
            <a:r>
              <a:rPr lang="en-US" altLang="ja-JP" b="1" dirty="0" smtClean="0"/>
              <a:t>Phase-Space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6707" y="1080754"/>
            <a:ext cx="149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cos(</a:t>
            </a:r>
            <a:r>
              <a:rPr kumimoji="1" lang="en-US" altLang="ja-JP" sz="32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91183" y="1080754"/>
            <a:ext cx="149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cos(</a:t>
            </a:r>
            <a:r>
              <a:rPr kumimoji="1" lang="en-US" altLang="ja-JP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n)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4226240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2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6190" y="4185084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</a:rPr>
              <a:t>p</a:t>
            </a:r>
            <a:r>
              <a:rPr lang="en-US" altLang="ja-JP" sz="3200" b="1" baseline="-25000" dirty="0" smtClean="0">
                <a:solidFill>
                  <a:srgbClr val="0070C0"/>
                </a:solidFill>
              </a:rPr>
              <a:t>p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8518" y="4193795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70C0"/>
                </a:solidFill>
              </a:rPr>
              <a:t>p</a:t>
            </a:r>
            <a:r>
              <a:rPr lang="en-US" altLang="ja-JP" sz="3200" b="1" baseline="-25000" dirty="0" err="1" smtClean="0">
                <a:solidFill>
                  <a:srgbClr val="0070C0"/>
                </a:solidFill>
              </a:rPr>
              <a:t>n</a:t>
            </a:r>
            <a:endParaRPr kumimoji="1" lang="ja-JP" altLang="en-US" sz="3200" b="1" baseline="-25000" dirty="0">
              <a:solidFill>
                <a:srgbClr val="0070C0"/>
              </a:solidFill>
            </a:endParaRPr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3851920" y="4093331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2438493" y="2001549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6372200" y="4769859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6588224" y="2060848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935596" y="4189903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8724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543292" cy="157961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4800" b="1" dirty="0" smtClean="0"/>
              <a:t>Formation + Decay</a:t>
            </a:r>
            <a:r>
              <a:rPr kumimoji="1" lang="en-US" altLang="ja-JP" sz="4800" b="1" dirty="0" smtClean="0"/>
              <a:t> Channel,</a:t>
            </a:r>
            <a:br>
              <a:rPr kumimoji="1" lang="en-US" altLang="ja-JP" sz="4800" b="1" dirty="0" smtClean="0"/>
            </a:br>
            <a:r>
              <a:rPr lang="en-US" altLang="ja-JP" sz="4800" b="1" dirty="0" err="1" smtClean="0"/>
              <a:t>Kinematically</a:t>
            </a:r>
            <a:r>
              <a:rPr lang="en-US" altLang="ja-JP" sz="4800" b="1" dirty="0" smtClean="0"/>
              <a:t> Complete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pn</a:t>
            </a:r>
            <a:r>
              <a:rPr lang="en-US" altLang="ja-JP" sz="4800" b="1" dirty="0" smtClean="0"/>
              <a:t>)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kuma\Desktop\nMm_n_Lp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340768"/>
            <a:ext cx="5381101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Kinematically</a:t>
            </a:r>
            <a:r>
              <a:rPr kumimoji="1" lang="en-US" altLang="ja-JP" b="1" dirty="0" smtClean="0"/>
              <a:t>-complete measurement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pn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5292588"/>
            <a:ext cx="9144000" cy="166480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Minimum momentum transfer of the 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,n) reaction </a:t>
            </a:r>
          </a:p>
          <a:p>
            <a:pPr marL="0" indent="0">
              <a:buNone/>
            </a:pPr>
            <a:r>
              <a:rPr kumimoji="1" lang="en-US" altLang="ja-JP" sz="2800" dirty="0" smtClean="0">
                <a:sym typeface="Wingdings" panose="05000000000000000000" pitchFamily="2" charset="2"/>
              </a:rPr>
              <a:t>	 would enhance the S=-1 di-baryon production</a:t>
            </a:r>
            <a:endParaRPr kumimoji="1" lang="en-US" altLang="ja-JP" sz="2800" dirty="0" smtClean="0"/>
          </a:p>
          <a:p>
            <a:r>
              <a:rPr kumimoji="1" lang="en-US" altLang="ja-JP" sz="2800" b="1" dirty="0" smtClean="0"/>
              <a:t>More than x10~100 beam time is required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123" name="Picture 3" descr="C:\Users\sakuma\Desktop\dalitz_Lp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800229" cy="31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620533" y="1916832"/>
            <a:ext cx="1795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only</a:t>
            </a:r>
          </a:p>
          <a:p>
            <a:pPr algn="ctr"/>
            <a:r>
              <a:rPr kumimoji="1" lang="en-US" altLang="ja-JP" sz="2800" b="1" dirty="0" smtClean="0"/>
              <a:t>~</a:t>
            </a:r>
            <a:r>
              <a:rPr lang="en-US" altLang="ja-JP" sz="2800" b="1" dirty="0" smtClean="0"/>
              <a:t>15</a:t>
            </a:r>
            <a:r>
              <a:rPr kumimoji="1" lang="en-US" altLang="ja-JP" sz="2800" b="1" dirty="0" smtClean="0"/>
              <a:t> events</a:t>
            </a:r>
            <a:endParaRPr kumimoji="1" lang="ja-JP" altLang="en-US" sz="2800" b="1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1436616" y="2247770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984268" y="1661506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5874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Future Prospects of E15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5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E15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Stage Physics Run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1160749"/>
            <a:ext cx="8964488" cy="5544615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Production run of half the request </a:t>
            </a:r>
            <a:r>
              <a:rPr kumimoji="1" lang="en-US" altLang="ja-JP" sz="2800" dirty="0" smtClean="0"/>
              <a:t>(~15/30kW*week)</a:t>
            </a:r>
            <a:r>
              <a:rPr kumimoji="1" lang="en-US" altLang="ja-JP" dirty="0" smtClean="0"/>
              <a:t> was successfully accomplished.</a:t>
            </a:r>
          </a:p>
          <a:p>
            <a:pPr lvl="1"/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~1% of the approved proposal (270kW*4weeks)</a:t>
            </a:r>
          </a:p>
          <a:p>
            <a:pPr lvl="1"/>
            <a:endParaRPr kumimoji="1" lang="en-US" altLang="ja-JP" dirty="0" smtClean="0"/>
          </a:p>
          <a:p>
            <a:endParaRPr lang="en-US" altLang="ja-JP" sz="3600" dirty="0" smtClean="0"/>
          </a:p>
          <a:p>
            <a:endParaRPr lang="en-US" altLang="ja-JP" sz="1000" dirty="0"/>
          </a:p>
          <a:p>
            <a:endParaRPr kumimoji="1" lang="en-US" altLang="ja-JP" sz="3600" dirty="0" smtClean="0"/>
          </a:p>
          <a:p>
            <a:endParaRPr lang="en-US" altLang="ja-JP" sz="3600" dirty="0"/>
          </a:p>
          <a:p>
            <a:endParaRPr lang="en-US" altLang="ja-JP" sz="2000" dirty="0" smtClean="0"/>
          </a:p>
          <a:p>
            <a:r>
              <a:rPr lang="en-US" altLang="ja-JP" dirty="0" smtClean="0"/>
              <a:t>All detector systems worked well as designed.</a:t>
            </a:r>
            <a:endParaRPr kumimoji="1" lang="ja-JP" altLang="en-US" sz="36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23864"/>
              </p:ext>
            </p:extLst>
          </p:nvPr>
        </p:nvGraphicFramePr>
        <p:xfrm>
          <a:off x="251520" y="3043989"/>
          <a:ext cx="86409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728192"/>
                <a:gridCol w="2016224"/>
                <a:gridCol w="115212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Primary-beam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Secondary-</a:t>
                      </a:r>
                      <a:r>
                        <a:rPr kumimoji="1" lang="en-US" altLang="ja-JP" baseline="0" dirty="0" err="1" smtClean="0"/>
                        <a:t>kaon</a:t>
                      </a:r>
                      <a:r>
                        <a:rPr kumimoji="1" lang="en-US" altLang="ja-JP" baseline="0" dirty="0" smtClean="0"/>
                        <a:t>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Duration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Kaons</a:t>
                      </a:r>
                      <a:r>
                        <a:rPr kumimoji="1" lang="en-US" altLang="ja-JP" baseline="0" dirty="0" smtClean="0"/>
                        <a:t> on target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(w/ </a:t>
                      </a:r>
                      <a:r>
                        <a:rPr kumimoji="1" lang="en-US" altLang="ja-JP" baseline="0" dirty="0" err="1" smtClean="0"/>
                        <a:t>tgt</a:t>
                      </a:r>
                      <a:r>
                        <a:rPr kumimoji="1" lang="en-US" altLang="ja-JP" baseline="0" dirty="0" smtClean="0"/>
                        <a:t> selection)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March, 2013</a:t>
                      </a:r>
                    </a:p>
                    <a:p>
                      <a:pPr algn="ctr"/>
                      <a:r>
                        <a:rPr kumimoji="1" lang="en-US" altLang="ja-JP" b="1" dirty="0" smtClean="0"/>
                        <a:t>(Run#47)</a:t>
                      </a:r>
                      <a:endParaRPr kumimoji="1" lang="ja-JP" altLang="en-US" b="1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14.5 kW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(18 </a:t>
                      </a:r>
                      <a:r>
                        <a:rPr kumimoji="1" lang="en-US" altLang="ja-JP" dirty="0" err="1" smtClean="0"/>
                        <a:t>Tppp</a:t>
                      </a:r>
                      <a:r>
                        <a:rPr kumimoji="1" lang="en-US" altLang="ja-JP" dirty="0" smtClean="0"/>
                        <a:t>, 6s)</a:t>
                      </a:r>
                      <a:endParaRPr kumimoji="1" lang="ja-JP" altLang="en-US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80 k/spill</a:t>
                      </a:r>
                      <a:endParaRPr kumimoji="1" lang="ja-JP" altLang="en-US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30 h</a:t>
                      </a:r>
                      <a:endParaRPr kumimoji="1" lang="ja-JP" altLang="en-US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 x 10</a:t>
                      </a:r>
                      <a:r>
                        <a:rPr kumimoji="1" lang="en-US" altLang="ja-JP" sz="2400" baseline="30000" dirty="0" smtClean="0"/>
                        <a:t>9</a:t>
                      </a:r>
                      <a:endParaRPr kumimoji="1" lang="ja-JP" altLang="en-US" sz="2400" baseline="300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May, 2013</a:t>
                      </a:r>
                    </a:p>
                    <a:p>
                      <a:pPr algn="ctr"/>
                      <a:r>
                        <a:rPr kumimoji="1" lang="en-US" altLang="ja-JP" b="1" dirty="0" smtClean="0"/>
                        <a:t>(Run#49c)</a:t>
                      </a:r>
                      <a:endParaRPr kumimoji="1" lang="ja-JP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 kW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(30 </a:t>
                      </a:r>
                      <a:r>
                        <a:rPr kumimoji="1" lang="en-US" altLang="ja-JP" dirty="0" err="1" smtClean="0"/>
                        <a:t>Tppp</a:t>
                      </a:r>
                      <a:r>
                        <a:rPr kumimoji="1" lang="en-US" altLang="ja-JP" dirty="0" smtClean="0"/>
                        <a:t>,</a:t>
                      </a:r>
                      <a:r>
                        <a:rPr kumimoji="1" lang="en-US" altLang="ja-JP" baseline="0" dirty="0" smtClean="0"/>
                        <a:t> 6s)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140 k/spill</a:t>
                      </a:r>
                      <a:endParaRPr kumimoji="1" lang="ja-JP" altLang="en-US" sz="2400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88 h</a:t>
                      </a:r>
                      <a:endParaRPr kumimoji="1" lang="ja-JP" altLang="en-US" sz="2400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5.3 x 10</a:t>
                      </a:r>
                      <a:r>
                        <a:rPr kumimoji="1" lang="en-US" altLang="ja-JP" sz="2400" baseline="30000" dirty="0" smtClean="0"/>
                        <a:t>9</a:t>
                      </a:r>
                      <a:endParaRPr kumimoji="1" lang="ja-JP" altLang="en-US" sz="2400" baseline="30000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833740" y="5122929"/>
            <a:ext cx="834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* production </a:t>
            </a:r>
            <a:r>
              <a:rPr lang="en-US" altLang="ja-JP" i="1" dirty="0"/>
              <a:t>target: Au 50% loss, spill length: </a:t>
            </a:r>
            <a:r>
              <a:rPr lang="en-US" altLang="ja-JP" i="1" dirty="0" smtClean="0"/>
              <a:t>2s</a:t>
            </a:r>
            <a:r>
              <a:rPr lang="en-US" altLang="ja-JP" i="1" dirty="0"/>
              <a:t>, spill duty factor: ~45</a:t>
            </a:r>
            <a:r>
              <a:rPr lang="en-US" altLang="ja-JP" i="1" dirty="0" smtClean="0"/>
              <a:t>%, K/pi ratio: ~1/2</a:t>
            </a:r>
          </a:p>
          <a:p>
            <a:r>
              <a:rPr lang="en-US" altLang="ja-JP" i="1" dirty="0" smtClean="0"/>
              <a:t>* ~70% of beam </a:t>
            </a:r>
            <a:r>
              <a:rPr lang="en-US" altLang="ja-JP" i="1" dirty="0" err="1" smtClean="0"/>
              <a:t>kaons</a:t>
            </a:r>
            <a:r>
              <a:rPr lang="en-US" altLang="ja-JP" i="1" dirty="0" smtClean="0"/>
              <a:t> hit the </a:t>
            </a:r>
            <a:r>
              <a:rPr lang="en-US" altLang="ja-JP" i="1" dirty="0" err="1" smtClean="0"/>
              <a:t>fiducial</a:t>
            </a:r>
            <a:r>
              <a:rPr lang="en-US" altLang="ja-JP" i="1" dirty="0" smtClean="0"/>
              <a:t> volume of </a:t>
            </a:r>
            <a:r>
              <a:rPr lang="en-US" altLang="ja-JP" i="1" baseline="30000" dirty="0" smtClean="0"/>
              <a:t>3</a:t>
            </a:r>
            <a:r>
              <a:rPr lang="en-US" altLang="ja-JP" i="1" dirty="0" smtClean="0"/>
              <a:t>He target</a:t>
            </a:r>
            <a:endParaRPr lang="en-US" altLang="ja-JP" i="1" dirty="0"/>
          </a:p>
        </p:txBody>
      </p:sp>
    </p:spTree>
    <p:extLst>
      <p:ext uri="{BB962C8B-B14F-4D97-AF65-F5344CB8AC3E}">
        <p14:creationId xmlns:p14="http://schemas.microsoft.com/office/powerpoint/2010/main" val="2217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80628"/>
            <a:ext cx="6156684" cy="7200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E15 2</a:t>
            </a:r>
            <a:r>
              <a:rPr kumimoji="1" lang="en-US" altLang="ja-JP" sz="4000" b="1" baseline="30000" dirty="0" smtClean="0"/>
              <a:t>nd</a:t>
            </a:r>
            <a:r>
              <a:rPr kumimoji="1" lang="en-US" altLang="ja-JP" sz="4000" b="1" dirty="0" smtClean="0"/>
              <a:t> stage (approved)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4226" y="2672916"/>
            <a:ext cx="6234118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b="1" dirty="0" smtClean="0"/>
              <a:t>E15</a:t>
            </a:r>
            <a:r>
              <a:rPr lang="en-US" altLang="ja-JP" b="1" baseline="30000" dirty="0" smtClean="0"/>
              <a:t>2nd</a:t>
            </a:r>
            <a:r>
              <a:rPr lang="en-US" altLang="ja-JP" b="1" dirty="0" smtClean="0"/>
              <a:t>: 50x10</a:t>
            </a:r>
            <a:r>
              <a:rPr lang="en-US" altLang="ja-JP" b="1" baseline="30000" dirty="0" smtClean="0"/>
              <a:t>9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kaons</a:t>
            </a:r>
            <a:r>
              <a:rPr lang="en-US" altLang="ja-JP" b="1" dirty="0" smtClean="0"/>
              <a:t> on target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815916" y="1808820"/>
            <a:ext cx="1440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x10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9816" y="3456293"/>
            <a:ext cx="4011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E15</a:t>
            </a:r>
            <a:r>
              <a:rPr kumimoji="1" lang="en-US" altLang="ja-JP" sz="32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endParaRPr kumimoji="1"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00" y="3969060"/>
            <a:ext cx="8928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b="1" dirty="0" smtClean="0"/>
              <a:t>confirm </a:t>
            </a:r>
            <a:r>
              <a:rPr lang="en-US" altLang="ja-JP" sz="2800" b="1" dirty="0"/>
              <a:t>the spectral shape of the 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/>
              <a:t>p</a:t>
            </a:r>
            <a:r>
              <a:rPr lang="en-US" altLang="ja-JP" sz="2800" i="1" dirty="0" smtClean="0"/>
              <a:t> </a:t>
            </a:r>
            <a:r>
              <a:rPr lang="en-US" altLang="ja-JP" sz="2800" b="1" dirty="0"/>
              <a:t>invariant-mass by the </a:t>
            </a:r>
            <a:r>
              <a:rPr lang="en-US" altLang="ja-JP" sz="2800" b="1" dirty="0" smtClean="0"/>
              <a:t>exclusive measurement </a:t>
            </a:r>
            <a:r>
              <a:rPr lang="en-US" altLang="ja-JP" sz="2800" b="1" dirty="0"/>
              <a:t>of </a:t>
            </a:r>
            <a:r>
              <a:rPr lang="en-US" altLang="ja-JP" sz="2800" b="1" baseline="30000" dirty="0" smtClean="0"/>
              <a:t>3</a:t>
            </a:r>
            <a:r>
              <a:rPr lang="en-US" altLang="ja-JP" sz="2800" b="1" dirty="0" smtClean="0"/>
              <a:t>He(K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,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2800" b="1" dirty="0" smtClean="0"/>
              <a:t>)n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0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dirty="0" smtClean="0"/>
              <a:t>explore </a:t>
            </a:r>
            <a:r>
              <a:rPr lang="en-US" altLang="ja-JP" sz="2800" b="1" dirty="0"/>
              <a:t>the neutron spectrum at 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800" b="1" baseline="-25000" dirty="0" err="1" smtClean="0"/>
              <a:t>lab</a:t>
            </a:r>
            <a:r>
              <a:rPr lang="en-US" altLang="ja-JP" sz="2800" b="1" dirty="0" smtClean="0"/>
              <a:t>=0</a:t>
            </a:r>
            <a:r>
              <a:rPr lang="en-US" altLang="ja-JP" sz="2800" b="1" baseline="30000" dirty="0" smtClean="0"/>
              <a:t>O</a:t>
            </a:r>
            <a:r>
              <a:rPr lang="en-US" altLang="ja-JP" sz="2800" i="1" dirty="0" smtClean="0"/>
              <a:t> </a:t>
            </a:r>
            <a:r>
              <a:rPr lang="en-US" altLang="ja-JP" sz="2800" b="1" dirty="0"/>
              <a:t>with the </a:t>
            </a:r>
            <a:r>
              <a:rPr lang="en-US" altLang="ja-JP" sz="2800" b="1" dirty="0" err="1" smtClean="0"/>
              <a:t>kinematically</a:t>
            </a:r>
            <a:r>
              <a:rPr lang="en-US" altLang="ja-JP" sz="2800" b="1" dirty="0" smtClean="0"/>
              <a:t> complete measurement of </a:t>
            </a:r>
            <a:r>
              <a:rPr lang="en-US" altLang="ja-JP" sz="2800" b="1" baseline="30000" dirty="0" smtClean="0"/>
              <a:t>3</a:t>
            </a:r>
            <a:r>
              <a:rPr lang="en-US" altLang="ja-JP" sz="2800" b="1" dirty="0" smtClean="0"/>
              <a:t>He(K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,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pn</a:t>
            </a:r>
            <a:r>
              <a:rPr lang="en-US" altLang="ja-JP" sz="28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10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ja-JP" sz="2800" b="1" dirty="0" smtClean="0">
                <a:solidFill>
                  <a:srgbClr val="0070C0"/>
                </a:solidFill>
              </a:rPr>
              <a:t>to extract more information on the </a:t>
            </a:r>
            <a:r>
              <a:rPr lang="en-US" altLang="ja-JP" sz="2800" b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2800" b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2800" b="1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interaction</a:t>
            </a:r>
            <a:endParaRPr lang="en-US" altLang="ja-JP" sz="2800" b="1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008" y="3356992"/>
            <a:ext cx="8928484" cy="3276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 descr="C:\Users\sakuma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908720"/>
            <a:ext cx="8643938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236296" y="2679303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in 2015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1404" r="15845" b="15664"/>
          <a:stretch/>
        </p:blipFill>
        <p:spPr bwMode="auto">
          <a:xfrm>
            <a:off x="5436096" y="3762181"/>
            <a:ext cx="3708412" cy="30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210852" y="908720"/>
            <a:ext cx="8825644" cy="594928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E15</a:t>
            </a:r>
            <a:r>
              <a:rPr kumimoji="1" lang="ja-JP" altLang="en-US" dirty="0" smtClean="0"/>
              <a:t>実験の統計を上げる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主</a:t>
            </a:r>
            <a:r>
              <a:rPr lang="ja-JP" altLang="en-US" dirty="0" smtClean="0"/>
              <a:t>目的である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)</a:t>
            </a:r>
            <a:r>
              <a:rPr lang="ja-JP" altLang="en-US" dirty="0" smtClean="0"/>
              <a:t>完遂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energy scan (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K</a:t>
            </a:r>
            <a:r>
              <a:rPr lang="en-US" altLang="ja-JP" dirty="0" smtClean="0"/>
              <a:t> = 0.7~1.1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/c)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Production = [FINUDA]      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)+(pp)?</a:t>
            </a:r>
          </a:p>
          <a:p>
            <a:pPr lvl="2"/>
            <a:r>
              <a:rPr lang="en-US" altLang="ja-JP" dirty="0"/>
              <a:t>Production </a:t>
            </a:r>
            <a:r>
              <a:rPr lang="en-US" altLang="ja-JP" dirty="0" smtClean="0"/>
              <a:t>= [DISTO/E27]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*p?</a:t>
            </a:r>
            <a:endParaRPr kumimoji="1" lang="en-US" altLang="ja-JP" dirty="0" smtClean="0"/>
          </a:p>
          <a:p>
            <a:r>
              <a:rPr kumimoji="1" lang="en-US" altLang="ja-JP" dirty="0" smtClean="0"/>
              <a:t>Decay Channel</a:t>
            </a:r>
          </a:p>
          <a:p>
            <a:pPr lvl="1"/>
            <a:r>
              <a:rPr lang="ja-JP" altLang="en-US" dirty="0" smtClean="0"/>
              <a:t>これまでの実験は主に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-channel</a:t>
            </a:r>
            <a:r>
              <a:rPr lang="ja-JP" altLang="en-US" dirty="0" smtClean="0"/>
              <a:t>測定</a:t>
            </a:r>
            <a:endParaRPr lang="en-US" altLang="ja-JP" dirty="0" smtClean="0"/>
          </a:p>
          <a:p>
            <a:pPr lvl="1"/>
            <a:r>
              <a:rPr lang="en-US" altLang="ja-JP" dirty="0" err="1" smtClean="0">
                <a:latin typeface="Symbol" panose="05050102010706020507" pitchFamily="18" charset="2"/>
              </a:rPr>
              <a:t>pS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N-channel</a:t>
            </a:r>
            <a:r>
              <a:rPr lang="ja-JP" altLang="en-US" dirty="0" smtClean="0"/>
              <a:t>測定が重要であろう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Molecular-state? / K-pp bound-state? / S=-1 di-baryon?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理論計算は</a:t>
            </a:r>
            <a:r>
              <a:rPr kumimoji="1" lang="en-US" altLang="ja-JP" dirty="0" smtClean="0"/>
              <a:t>???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もう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: 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</a:t>
            </a:r>
          </a:p>
          <a:p>
            <a:pPr lvl="2"/>
            <a:r>
              <a:rPr lang="en-US" altLang="ja-JP" dirty="0" err="1" smtClean="0"/>
              <a:t>Hassanvand</a:t>
            </a:r>
            <a:r>
              <a:rPr lang="en-US" altLang="ja-JP" dirty="0" smtClean="0"/>
              <a:t> et. al.,</a:t>
            </a:r>
            <a:r>
              <a:rPr lang="en-US" altLang="ja-JP" dirty="0" err="1" smtClean="0"/>
              <a:t>Phys</a:t>
            </a:r>
            <a:r>
              <a:rPr lang="en-US" altLang="ja-JP" dirty="0"/>
              <a:t>. Rev., </a:t>
            </a:r>
            <a:r>
              <a:rPr lang="en-US" altLang="ja-JP" b="1" dirty="0"/>
              <a:t>C84</a:t>
            </a:r>
            <a:r>
              <a:rPr lang="en-US" altLang="ja-JP" dirty="0"/>
              <a:t>(2011)015204.</a:t>
            </a:r>
          </a:p>
          <a:p>
            <a:pPr lvl="2"/>
            <a:r>
              <a:rPr lang="en-US" altLang="ja-JP" dirty="0" err="1" smtClean="0"/>
              <a:t>Barnea</a:t>
            </a:r>
            <a:r>
              <a:rPr lang="en-US" altLang="ja-JP" dirty="0" smtClean="0"/>
              <a:t> et. al., </a:t>
            </a:r>
            <a:r>
              <a:rPr lang="en-US" altLang="ja-JP" dirty="0"/>
              <a:t>Phys. </a:t>
            </a:r>
            <a:r>
              <a:rPr lang="en-US" altLang="ja-JP" dirty="0" err="1"/>
              <a:t>Lett</a:t>
            </a:r>
            <a:r>
              <a:rPr lang="en-US" altLang="ja-JP" dirty="0"/>
              <a:t>., </a:t>
            </a:r>
            <a:r>
              <a:rPr lang="en-US" altLang="ja-JP" b="1" dirty="0"/>
              <a:t>B712</a:t>
            </a:r>
            <a:r>
              <a:rPr lang="en-US" altLang="ja-JP" dirty="0"/>
              <a:t>(2012)137.</a:t>
            </a:r>
          </a:p>
          <a:p>
            <a:pPr lvl="2"/>
            <a:r>
              <a:rPr lang="en-US" altLang="ja-JP" dirty="0" smtClean="0"/>
              <a:t>Maeda et. al., </a:t>
            </a:r>
            <a:r>
              <a:rPr lang="en-US" altLang="ja-JP" dirty="0"/>
              <a:t>Proc. </a:t>
            </a:r>
            <a:r>
              <a:rPr lang="en-US" altLang="ja-JP" dirty="0" err="1"/>
              <a:t>Jpn</a:t>
            </a:r>
            <a:r>
              <a:rPr lang="en-US" altLang="ja-JP" dirty="0"/>
              <a:t>. Acad., </a:t>
            </a:r>
            <a:r>
              <a:rPr lang="en-US" altLang="ja-JP" dirty="0">
                <a:latin typeface="Symbol" panose="05050102010706020507" pitchFamily="18" charset="2"/>
              </a:rPr>
              <a:t>B89</a:t>
            </a:r>
            <a:r>
              <a:rPr lang="en-US" altLang="ja-JP" dirty="0"/>
              <a:t>(2013)418.</a:t>
            </a:r>
          </a:p>
          <a:p>
            <a:pPr lvl="1"/>
            <a:r>
              <a:rPr lang="ja-JP" altLang="en-US" dirty="0" smtClean="0"/>
              <a:t>実験例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 </a:t>
            </a:r>
            <a:r>
              <a:rPr lang="en-US" altLang="ja-JP" dirty="0" smtClean="0">
                <a:sym typeface="Wingdings" panose="05000000000000000000" pitchFamily="2" charset="2"/>
              </a:rPr>
              <a:t> (K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pp)+ K + K, </a:t>
            </a:r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dirty="0" err="1" smtClean="0">
                <a:sym typeface="Wingdings" panose="05000000000000000000" pitchFamily="2" charset="2"/>
              </a:rPr>
              <a:t>pp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LL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endParaRPr kumimoji="1" lang="en-US" altLang="ja-JP" dirty="0" smtClean="0"/>
          </a:p>
          <a:p>
            <a:r>
              <a:rPr kumimoji="1" lang="en-US" altLang="ja-JP" dirty="0" smtClean="0"/>
              <a:t>… ???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80628"/>
            <a:ext cx="7776864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4000" b="1" dirty="0"/>
              <a:t>何を</a:t>
            </a:r>
            <a:r>
              <a:rPr lang="ja-JP" altLang="en-US" sz="4000" b="1" dirty="0" smtClean="0"/>
              <a:t>測れば</a:t>
            </a:r>
            <a:r>
              <a:rPr lang="en-US" altLang="ja-JP" sz="4000" b="1" dirty="0" smtClean="0"/>
              <a:t>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pp</a:t>
            </a:r>
            <a:r>
              <a:rPr lang="ja-JP" altLang="en-US" sz="4000" b="1" dirty="0" smtClean="0"/>
              <a:t>解決</a:t>
            </a:r>
            <a:r>
              <a:rPr lang="en-US" altLang="ja-JP" sz="4000" b="1" dirty="0" smtClean="0"/>
              <a:t>?</a:t>
            </a:r>
            <a:r>
              <a:rPr lang="ja-JP" altLang="en-US" sz="4000" b="1" dirty="0"/>
              <a:t> </a:t>
            </a:r>
            <a:r>
              <a:rPr lang="en-US" altLang="ja-JP" sz="4000" b="1" dirty="0" smtClean="0"/>
              <a:t>(</a:t>
            </a:r>
            <a:r>
              <a:rPr lang="ja-JP" altLang="en-US" sz="4000" b="1" dirty="0" smtClean="0"/>
              <a:t>個人的感想</a:t>
            </a:r>
            <a:r>
              <a:rPr lang="en-US" altLang="ja-JP" sz="4000" b="1" dirty="0" smtClean="0"/>
              <a:t>)</a:t>
            </a:r>
            <a:endParaRPr kumimoji="1" lang="ja-JP" altLang="en-US" sz="4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08204" y="1304764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スピン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パリティー</a:t>
            </a:r>
            <a:endParaRPr lang="en-US" altLang="ja-JP" b="1" dirty="0" smtClean="0"/>
          </a:p>
          <a:p>
            <a:r>
              <a:rPr kumimoji="1" lang="ja-JP" altLang="en-US" b="1" dirty="0"/>
              <a:t>重い核</a:t>
            </a:r>
          </a:p>
        </p:txBody>
      </p:sp>
    </p:spTree>
    <p:extLst>
      <p:ext uri="{BB962C8B-B14F-4D97-AF65-F5344CB8AC3E}">
        <p14:creationId xmlns:p14="http://schemas.microsoft.com/office/powerpoint/2010/main" val="31122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8656"/>
            <a:ext cx="4248472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r>
              <a:rPr kumimoji="1" lang="en-US" altLang="ja-JP" b="1" dirty="0" smtClean="0"/>
              <a:t> of E15 1</a:t>
            </a:r>
            <a:r>
              <a:rPr kumimoji="1" lang="en-US" altLang="ja-JP" b="1" baseline="30000" dirty="0" smtClean="0"/>
              <a:t>st</a:t>
            </a:r>
            <a:endParaRPr kumimoji="1" lang="ja-JP" altLang="en-US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87" y="512677"/>
            <a:ext cx="3974713" cy="291632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95" y="3356992"/>
            <a:ext cx="5233210" cy="3505335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H="1">
            <a:off x="6264188" y="620688"/>
            <a:ext cx="36004" cy="56526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696235" y="389855"/>
            <a:ext cx="2247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,n)X M.M.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508" y="1052736"/>
            <a:ext cx="4320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Channel</a:t>
            </a:r>
          </a:p>
          <a:p>
            <a:r>
              <a:rPr lang="en-US" altLang="ja-JP" sz="2400" i="1" dirty="0" smtClean="0"/>
              <a:t>Semi-Inclusive </a:t>
            </a:r>
            <a:r>
              <a:rPr lang="en-US" altLang="ja-JP" sz="2400" i="1" baseline="30000" dirty="0" smtClean="0"/>
              <a:t>3</a:t>
            </a:r>
            <a:r>
              <a:rPr lang="en-US" altLang="ja-JP" sz="2400" i="1" dirty="0" smtClean="0"/>
              <a:t>He(K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,n)X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No significant bump structure </a:t>
            </a:r>
            <a:r>
              <a:rPr kumimoji="1" lang="en-US" altLang="ja-JP" sz="2400" dirty="0" smtClean="0"/>
              <a:t>in the d</a:t>
            </a:r>
            <a:r>
              <a:rPr lang="en-US" altLang="ja-JP" sz="2400" dirty="0" smtClean="0"/>
              <a:t>eeply </a:t>
            </a:r>
            <a:r>
              <a:rPr lang="en-US" altLang="ja-JP" sz="2400" dirty="0"/>
              <a:t>bound region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Excess </a:t>
            </a:r>
            <a:r>
              <a:rPr lang="en-US" altLang="ja-JP" sz="2400" b="1" dirty="0" smtClean="0"/>
              <a:t>below </a:t>
            </a:r>
            <a:r>
              <a:rPr lang="en-US" altLang="ja-JP" sz="2400" b="1" dirty="0"/>
              <a:t>the threshold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dirty="0" smtClean="0"/>
              <a:t>attributed to 2NA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*n?</a:t>
            </a:r>
            <a:endParaRPr kumimoji="1" lang="ja-JP" altLang="en-US" sz="2400" dirty="0"/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5832140" y="296652"/>
            <a:ext cx="0" cy="5976664"/>
          </a:xfrm>
          <a:prstGeom prst="line">
            <a:avLst/>
          </a:prstGeom>
          <a:ln w="25400">
            <a:solidFill>
              <a:srgbClr val="00B0F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135486" y="-5898"/>
            <a:ext cx="1416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FINUDA/DISTO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3903436"/>
            <a:ext cx="4197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Channel</a:t>
            </a:r>
          </a:p>
          <a:p>
            <a:r>
              <a:rPr lang="en-US" altLang="ja-JP" sz="2400" i="1" dirty="0" smtClean="0"/>
              <a:t>Exclusive </a:t>
            </a:r>
            <a:r>
              <a:rPr lang="en-US" altLang="ja-JP" sz="2400" i="1" baseline="30000" dirty="0" smtClean="0"/>
              <a:t>3</a:t>
            </a:r>
            <a:r>
              <a:rPr lang="en-US" altLang="ja-JP" sz="2400" i="1" dirty="0" smtClean="0"/>
              <a:t>He(K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,</a:t>
            </a:r>
            <a:r>
              <a:rPr lang="en-US" altLang="ja-JP" sz="2400" i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i="1" dirty="0" err="1" smtClean="0"/>
              <a:t>p</a:t>
            </a:r>
            <a:r>
              <a:rPr lang="en-US" altLang="ja-JP" sz="2400" i="1" dirty="0" smtClean="0"/>
              <a:t>)n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Excess around the threshold</a:t>
            </a:r>
            <a:endParaRPr kumimoji="1" lang="en-US" altLang="ja-JP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Cannot be from</a:t>
            </a:r>
            <a:r>
              <a:rPr kumimoji="1" lang="en-US" altLang="ja-JP" sz="2400" dirty="0" smtClean="0"/>
              <a:t> 2NA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*n (final state =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/>
              <a:t>pn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10355" y="3501008"/>
            <a:ext cx="1712328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I.M.</a:t>
            </a: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of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5"/>
          <p:cNvSpPr>
            <a:spLocks/>
          </p:cNvSpPr>
          <p:nvPr/>
        </p:nvSpPr>
        <p:spPr bwMode="auto">
          <a:xfrm>
            <a:off x="6779468" y="420715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08204" y="2780928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B050"/>
                </a:solidFill>
              </a:rPr>
              <a:t>BG included</a:t>
            </a:r>
            <a:endParaRPr kumimoji="1" lang="ja-JP" alt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12001" r="3084" b="4081"/>
          <a:stretch/>
        </p:blipFill>
        <p:spPr>
          <a:xfrm>
            <a:off x="-1" y="1052736"/>
            <a:ext cx="9144001" cy="583264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J-PARC E15 Collaboration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8656"/>
            <a:ext cx="4248472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r>
              <a:rPr kumimoji="1" lang="en-US" altLang="ja-JP" b="1" dirty="0" smtClean="0"/>
              <a:t> of E15 1</a:t>
            </a:r>
            <a:r>
              <a:rPr kumimoji="1" lang="en-US" altLang="ja-JP" b="1" baseline="30000" dirty="0" smtClean="0"/>
              <a:t>st</a:t>
            </a:r>
            <a:endParaRPr kumimoji="1" lang="ja-JP" altLang="en-US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87" y="512677"/>
            <a:ext cx="3974713" cy="291632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95" y="3356992"/>
            <a:ext cx="5233210" cy="3505335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H="1">
            <a:off x="6264188" y="620688"/>
            <a:ext cx="36004" cy="56526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696235" y="389855"/>
            <a:ext cx="2247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,n)X M.M.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508" y="1052736"/>
            <a:ext cx="4320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Channel</a:t>
            </a:r>
          </a:p>
          <a:p>
            <a:r>
              <a:rPr lang="en-US" altLang="ja-JP" sz="2400" i="1" dirty="0" smtClean="0"/>
              <a:t>Semi-Inclusive </a:t>
            </a:r>
            <a:r>
              <a:rPr lang="en-US" altLang="ja-JP" sz="2400" i="1" baseline="30000" dirty="0" smtClean="0"/>
              <a:t>3</a:t>
            </a:r>
            <a:r>
              <a:rPr lang="en-US" altLang="ja-JP" sz="2400" i="1" dirty="0" smtClean="0"/>
              <a:t>He(K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,n)X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No significant bump structure </a:t>
            </a:r>
            <a:r>
              <a:rPr kumimoji="1" lang="en-US" altLang="ja-JP" sz="2400" dirty="0" smtClean="0"/>
              <a:t>in the d</a:t>
            </a:r>
            <a:r>
              <a:rPr lang="en-US" altLang="ja-JP" sz="2400" dirty="0" smtClean="0"/>
              <a:t>eeply </a:t>
            </a:r>
            <a:r>
              <a:rPr lang="en-US" altLang="ja-JP" sz="2400" dirty="0"/>
              <a:t>bound region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Excess </a:t>
            </a:r>
            <a:r>
              <a:rPr lang="en-US" altLang="ja-JP" sz="2400" b="1" dirty="0" smtClean="0"/>
              <a:t>below </a:t>
            </a:r>
            <a:r>
              <a:rPr lang="en-US" altLang="ja-JP" sz="2400" b="1" dirty="0"/>
              <a:t>the threshold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dirty="0" smtClean="0"/>
              <a:t>attributed to 2NA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*n?</a:t>
            </a:r>
            <a:endParaRPr kumimoji="1" lang="ja-JP" altLang="en-US" sz="2400" dirty="0"/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5832140" y="296652"/>
            <a:ext cx="0" cy="5976664"/>
          </a:xfrm>
          <a:prstGeom prst="line">
            <a:avLst/>
          </a:prstGeom>
          <a:ln w="25400">
            <a:solidFill>
              <a:srgbClr val="00B0F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135486" y="-5898"/>
            <a:ext cx="1416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FINUDA/DISTO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3903436"/>
            <a:ext cx="4197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Channel</a:t>
            </a:r>
          </a:p>
          <a:p>
            <a:r>
              <a:rPr lang="en-US" altLang="ja-JP" sz="2400" i="1" dirty="0" smtClean="0"/>
              <a:t>Exclusive </a:t>
            </a:r>
            <a:r>
              <a:rPr lang="en-US" altLang="ja-JP" sz="2400" i="1" baseline="30000" dirty="0" smtClean="0"/>
              <a:t>3</a:t>
            </a:r>
            <a:r>
              <a:rPr lang="en-US" altLang="ja-JP" sz="2400" i="1" dirty="0" smtClean="0"/>
              <a:t>He(K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,</a:t>
            </a:r>
            <a:r>
              <a:rPr lang="en-US" altLang="ja-JP" sz="2400" i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i="1" dirty="0" err="1" smtClean="0"/>
              <a:t>p</a:t>
            </a:r>
            <a:r>
              <a:rPr lang="en-US" altLang="ja-JP" sz="2400" i="1" dirty="0" smtClean="0"/>
              <a:t>)n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Excess around the threshold</a:t>
            </a:r>
            <a:endParaRPr kumimoji="1" lang="en-US" altLang="ja-JP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Cannot be from</a:t>
            </a:r>
            <a:r>
              <a:rPr kumimoji="1" lang="en-US" altLang="ja-JP" sz="2400" dirty="0" smtClean="0"/>
              <a:t> 2NA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*n (final state =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/>
              <a:t>pn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10355" y="3501008"/>
            <a:ext cx="1712328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I.M.</a:t>
            </a: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of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5"/>
          <p:cNvSpPr>
            <a:spLocks/>
          </p:cNvSpPr>
          <p:nvPr/>
        </p:nvSpPr>
        <p:spPr bwMode="auto">
          <a:xfrm>
            <a:off x="6779468" y="420715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08204" y="2780928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B050"/>
                </a:solidFill>
              </a:rPr>
              <a:t>BG included</a:t>
            </a:r>
            <a:endParaRPr kumimoji="1" lang="ja-JP" alt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Formation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S</a:t>
            </a:r>
            <a:r>
              <a:rPr lang="en-US" altLang="ja-JP" sz="4800" b="1" dirty="0" smtClean="0"/>
              <a:t>emi-Inclusive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n</a:t>
            </a:r>
            <a:r>
              <a:rPr lang="en-US" altLang="ja-JP" sz="4800" b="1" dirty="0" smtClean="0"/>
              <a:t>)X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9612" y="4689140"/>
            <a:ext cx="694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T.Hashimoto</a:t>
            </a:r>
            <a:r>
              <a:rPr lang="en-US" altLang="ja-JP" sz="2400" dirty="0"/>
              <a:t> et al., </a:t>
            </a:r>
            <a:r>
              <a:rPr lang="en-US" altLang="ja-JP" sz="2400" dirty="0" smtClean="0"/>
              <a:t>arXiv:1408.5637, submitted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PLB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19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" y="684076"/>
            <a:ext cx="5866095" cy="566124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71500" y="78656"/>
            <a:ext cx="5525615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Semi-Inclusive Spectrum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490" y="2364146"/>
            <a:ext cx="3330014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Elastic</a:t>
            </a: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endParaRPr kumimoji="1" lang="en-US" altLang="ja-JP" sz="2400" baseline="-25000" dirty="0" smtClean="0">
              <a:sym typeface="Wingdings" panose="05000000000000000000" pitchFamily="2" charset="2"/>
            </a:endParaRPr>
          </a:p>
          <a:p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6mb/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4148" y="4127592"/>
            <a:ext cx="3128100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Charge-Exchange</a:t>
            </a: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d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        K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 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+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-</a:t>
            </a:r>
          </a:p>
          <a:p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11mb/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12395" y="3623536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6581" y="6345324"/>
            <a:ext cx="843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The tail </a:t>
            </a:r>
            <a:r>
              <a:rPr lang="en-US" altLang="ja-JP" sz="2800" b="1" dirty="0" smtClean="0"/>
              <a:t>structure is </a:t>
            </a:r>
            <a:r>
              <a:rPr lang="en-US" altLang="ja-JP" sz="2800" b="1" dirty="0"/>
              <a:t>not due </a:t>
            </a:r>
            <a:r>
              <a:rPr lang="en-US" altLang="ja-JP" sz="2800" b="1" dirty="0" smtClean="0"/>
              <a:t>to “the </a:t>
            </a:r>
            <a:r>
              <a:rPr lang="en-US" altLang="ja-JP" sz="2800" b="1" dirty="0"/>
              <a:t>detector </a:t>
            </a:r>
            <a:r>
              <a:rPr lang="en-US" altLang="ja-JP" sz="2800" b="1" dirty="0" smtClean="0"/>
              <a:t>resolution”</a:t>
            </a:r>
            <a:endParaRPr kumimoji="1" lang="ja-JP" altLang="en-US" sz="28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447764" y="5589240"/>
            <a:ext cx="612068" cy="75608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7" idx="1"/>
          </p:cNvCxnSpPr>
          <p:nvPr/>
        </p:nvCxnSpPr>
        <p:spPr>
          <a:xfrm flipH="1">
            <a:off x="3383868" y="2964311"/>
            <a:ext cx="2394622" cy="6592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8" idx="1"/>
          </p:cNvCxnSpPr>
          <p:nvPr/>
        </p:nvCxnSpPr>
        <p:spPr>
          <a:xfrm flipH="1" flipV="1">
            <a:off x="3383868" y="3854368"/>
            <a:ext cx="2520280" cy="105805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467544" y="4005064"/>
            <a:ext cx="0" cy="468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/>
          <a:stretch/>
        </p:blipFill>
        <p:spPr bwMode="auto">
          <a:xfrm>
            <a:off x="5720381" y="76111"/>
            <a:ext cx="3384376" cy="1736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flipH="1" flipV="1">
            <a:off x="2159732" y="3854368"/>
            <a:ext cx="3712466" cy="1058054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Spectrum below the Threshold</a:t>
            </a:r>
            <a:endParaRPr kumimoji="1"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872716"/>
            <a:ext cx="7200000" cy="4877714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5724128" y="3887637"/>
            <a:ext cx="484632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46531" y="3241306"/>
            <a:ext cx="103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FINUDA/</a:t>
            </a: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DISTO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924" y="5841268"/>
            <a:ext cx="9185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kumimoji="1" lang="en-US" altLang="ja-JP" sz="2800" b="1" dirty="0" smtClean="0"/>
              <a:t>No significant bump-structure in the deep-binding region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Statistically significant excess just below the threshold</a:t>
            </a:r>
            <a:endParaRPr kumimoji="1" lang="ja-JP" altLang="en-US" sz="2800" b="1" dirty="0"/>
          </a:p>
        </p:txBody>
      </p:sp>
      <p:sp>
        <p:nvSpPr>
          <p:cNvPr id="2" name="角丸四角形 1"/>
          <p:cNvSpPr/>
          <p:nvPr/>
        </p:nvSpPr>
        <p:spPr>
          <a:xfrm>
            <a:off x="30924" y="5841268"/>
            <a:ext cx="9113076" cy="47705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9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1500" y="78656"/>
            <a:ext cx="3564396" cy="19821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Comparison between E15 and Other Results</a:t>
            </a:r>
            <a:endParaRPr kumimoji="1" lang="ja-JP" altLang="en-US" sz="36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16632"/>
            <a:ext cx="4032048" cy="2731552"/>
          </a:xfrm>
          <a:prstGeom prst="rect">
            <a:avLst/>
          </a:prstGeom>
        </p:spPr>
      </p:pic>
      <p:pic>
        <p:nvPicPr>
          <p:cNvPr id="17" name="Picture 10" descr="plinv_accep"/>
          <p:cNvPicPr>
            <a:picLocks noChangeAspect="1" noChangeArrowheads="1"/>
          </p:cNvPicPr>
          <p:nvPr/>
        </p:nvPicPr>
        <p:blipFill rotWithShape="1">
          <a:blip r:embed="rId3" cstate="print"/>
          <a:srcRect l="3998" t="9472" b="3787"/>
          <a:stretch/>
        </p:blipFill>
        <p:spPr bwMode="auto">
          <a:xfrm>
            <a:off x="5825231" y="2867402"/>
            <a:ext cx="2131145" cy="1641718"/>
          </a:xfrm>
          <a:prstGeom prst="rect">
            <a:avLst/>
          </a:prstGeom>
          <a:noFill/>
        </p:spPr>
      </p:pic>
      <p:pic>
        <p:nvPicPr>
          <p:cNvPr id="18" name="図 17" descr="文書名 _nucl_ex_0810.5182_Yamazaki_EXA08.png"/>
          <p:cNvPicPr>
            <a:picLocks noChangeAspect="1"/>
          </p:cNvPicPr>
          <p:nvPr/>
        </p:nvPicPr>
        <p:blipFill rotWithShape="1">
          <a:blip r:embed="rId4" cstate="print"/>
          <a:srcRect l="10917" t="23605" r="63397" b="56924"/>
          <a:stretch/>
        </p:blipFill>
        <p:spPr>
          <a:xfrm>
            <a:off x="3383868" y="4543044"/>
            <a:ext cx="5832648" cy="2342340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7560332" y="224644"/>
            <a:ext cx="0" cy="66333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948264" y="24589"/>
            <a:ext cx="1242648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M(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K+p+p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83568" y="2899554"/>
            <a:ext cx="2808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FINUDA@DA</a:t>
            </a:r>
            <a:r>
              <a:rPr lang="en-US" altLang="ja-JP" sz="2400" b="1" dirty="0" smtClean="0">
                <a:latin typeface="Symbol" pitchFamily="18" charset="2"/>
              </a:rPr>
              <a:t>F</a:t>
            </a:r>
            <a:r>
              <a:rPr lang="en-US" altLang="ja-JP" sz="2400" b="1" dirty="0" smtClean="0">
                <a:latin typeface="Tahoma" pitchFamily="34" charset="0"/>
              </a:rPr>
              <a:t>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24527" y="3251301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94</a:t>
            </a:r>
            <a:r>
              <a:rPr lang="en-US" altLang="ja-JP" sz="2000" dirty="0" smtClean="0">
                <a:solidFill>
                  <a:srgbClr val="00B050"/>
                </a:solidFill>
              </a:rPr>
              <a:t>(2005)212303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1201" y="3615407"/>
            <a:ext cx="24091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A(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stopped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682523" y="5085184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DISTO@SATURNE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36179" y="5438837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104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(2010)132502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508" y="5798877"/>
            <a:ext cx="4166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2.85GeV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16632"/>
            <a:ext cx="4032048" cy="2731552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3337"/>
          <a:stretch/>
        </p:blipFill>
        <p:spPr bwMode="auto">
          <a:xfrm>
            <a:off x="3563888" y="2528900"/>
            <a:ext cx="5652628" cy="32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1500" y="78656"/>
            <a:ext cx="3564396" cy="19821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Comparison between E15 and Other Results</a:t>
            </a:r>
            <a:endParaRPr kumimoji="1" lang="ja-JP" altLang="en-US" sz="3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524" y="4221088"/>
            <a:ext cx="2814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d(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 @ </a:t>
            </a:r>
            <a:r>
              <a:rPr lang="en-US" altLang="ja-JP" sz="2400" b="1" dirty="0">
                <a:solidFill>
                  <a:srgbClr val="7030A0"/>
                </a:solidFill>
              </a:rPr>
              <a:t>1.7GeV/c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45344" y="3501008"/>
            <a:ext cx="2175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E27@J-PARC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09704" y="3856982"/>
            <a:ext cx="2330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EXA2014 conference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7560332" y="224644"/>
            <a:ext cx="0" cy="54726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948264" y="24589"/>
            <a:ext cx="1242648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M(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K+p+p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924" y="5553236"/>
            <a:ext cx="911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en-US" altLang="ja-JP" sz="2800" b="1" dirty="0" smtClean="0"/>
              <a:t>Bump structure reported from other experiments was NOT seen in E15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ja-JP" sz="2800" b="1" dirty="0" smtClean="0"/>
              <a:t>Excess near the threshold can be seen only in E15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41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9543</TotalTime>
  <Words>1561</Words>
  <Application>Microsoft Office PowerPoint</Application>
  <PresentationFormat>画面に合わせる (4:3)</PresentationFormat>
  <Paragraphs>370</Paragraphs>
  <Slides>33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​​テーマ</vt:lpstr>
      <vt:lpstr>J-PARC E15 実験における K中間子原子核探索の 最近の進展</vt:lpstr>
      <vt:lpstr>Experimental Principle of E15</vt:lpstr>
      <vt:lpstr>E15 1st Stage Physics Run</vt:lpstr>
      <vt:lpstr>Summary of E15 1st</vt:lpstr>
      <vt:lpstr>Formation Channel, Semi-Inclusive 3He(K-,n)X</vt:lpstr>
      <vt:lpstr>Semi-Inclusive Spectrum</vt:lpstr>
      <vt:lpstr>Spectrum below the Threshold</vt:lpstr>
      <vt:lpstr>Comparison between E15 and Other Results</vt:lpstr>
      <vt:lpstr>Comparison between E15 and Other Results</vt:lpstr>
      <vt:lpstr>U.L. of the deeply-Bound K-pp</vt:lpstr>
      <vt:lpstr>U.L. of the deeply-Bound K-pp</vt:lpstr>
      <vt:lpstr>Spectrum below the Threshold</vt:lpstr>
      <vt:lpstr>Excess = Elementary Processes?</vt:lpstr>
      <vt:lpstr>Excess = pSN, pSNN, etc?</vt:lpstr>
      <vt:lpstr>Excess = L*N, etc?</vt:lpstr>
      <vt:lpstr>Excess = Loosely-Bound K-pp?</vt:lpstr>
      <vt:lpstr>Excess =  Loosely-Bound K-pp?</vt:lpstr>
      <vt:lpstr>Comparison between E15 and Calc.</vt:lpstr>
      <vt:lpstr>Decay Channel, Exclusive 3He(K-,Lp)n</vt:lpstr>
      <vt:lpstr>Exclusive 3He(K-,Lp)n events</vt:lpstr>
      <vt:lpstr>Dalitz plot</vt:lpstr>
      <vt:lpstr>Dalitz plot</vt:lpstr>
      <vt:lpstr>K-induced vs p-induced</vt:lpstr>
      <vt:lpstr>Lp Invariant Mass</vt:lpstr>
      <vt:lpstr>Comparison with Phase-Space</vt:lpstr>
      <vt:lpstr>Comparison with Phase-Space</vt:lpstr>
      <vt:lpstr>Formation + Decay Channel, Kinematically Complete 3He(K-,Lpn)</vt:lpstr>
      <vt:lpstr>Kinematically-complete measurement of 3He(K-, Lpn)</vt:lpstr>
      <vt:lpstr>Future Prospects of E15</vt:lpstr>
      <vt:lpstr>E15 2nd stage (approved)</vt:lpstr>
      <vt:lpstr>何を測ればK-pp解決? (個人的感想)</vt:lpstr>
      <vt:lpstr>Summary of E15 1st</vt:lpstr>
      <vt:lpstr>The J-PARC E15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576</cp:revision>
  <cp:lastPrinted>2013-09-19T02:56:34Z</cp:lastPrinted>
  <dcterms:created xsi:type="dcterms:W3CDTF">2013-09-03T00:26:31Z</dcterms:created>
  <dcterms:modified xsi:type="dcterms:W3CDTF">2014-09-26T07:45:20Z</dcterms:modified>
</cp:coreProperties>
</file>