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  <p:sldMasterId id="2147483691" r:id="rId2"/>
    <p:sldMasterId id="2147483715" r:id="rId3"/>
  </p:sldMasterIdLst>
  <p:notesMasterIdLst>
    <p:notesMasterId r:id="rId41"/>
  </p:notesMasterIdLst>
  <p:handoutMasterIdLst>
    <p:handoutMasterId r:id="rId42"/>
  </p:handoutMasterIdLst>
  <p:sldIdLst>
    <p:sldId id="514" r:id="rId4"/>
    <p:sldId id="829" r:id="rId5"/>
    <p:sldId id="770" r:id="rId6"/>
    <p:sldId id="685" r:id="rId7"/>
    <p:sldId id="884" r:id="rId8"/>
    <p:sldId id="899" r:id="rId9"/>
    <p:sldId id="813" r:id="rId10"/>
    <p:sldId id="885" r:id="rId11"/>
    <p:sldId id="811" r:id="rId12"/>
    <p:sldId id="807" r:id="rId13"/>
    <p:sldId id="814" r:id="rId14"/>
    <p:sldId id="887" r:id="rId15"/>
    <p:sldId id="816" r:id="rId16"/>
    <p:sldId id="826" r:id="rId17"/>
    <p:sldId id="834" r:id="rId18"/>
    <p:sldId id="835" r:id="rId19"/>
    <p:sldId id="837" r:id="rId20"/>
    <p:sldId id="840" r:id="rId21"/>
    <p:sldId id="836" r:id="rId22"/>
    <p:sldId id="900" r:id="rId23"/>
    <p:sldId id="838" r:id="rId24"/>
    <p:sldId id="890" r:id="rId25"/>
    <p:sldId id="889" r:id="rId26"/>
    <p:sldId id="842" r:id="rId27"/>
    <p:sldId id="896" r:id="rId28"/>
    <p:sldId id="831" r:id="rId29"/>
    <p:sldId id="844" r:id="rId30"/>
    <p:sldId id="809" r:id="rId31"/>
    <p:sldId id="769" r:id="rId32"/>
    <p:sldId id="846" r:id="rId33"/>
    <p:sldId id="849" r:id="rId34"/>
    <p:sldId id="891" r:id="rId35"/>
    <p:sldId id="892" r:id="rId36"/>
    <p:sldId id="893" r:id="rId37"/>
    <p:sldId id="894" r:id="rId38"/>
    <p:sldId id="898" r:id="rId39"/>
    <p:sldId id="697" r:id="rId40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  <p:embeddedFont>
      <p:font typeface="Wingdings 2" panose="05020102010507070707" pitchFamily="18" charset="2"/>
      <p:regular r:id="rId51"/>
    </p:embeddedFont>
    <p:embeddedFont>
      <p:font typeface="HGｺﾞｼｯｸM" panose="020B0609000000000000" pitchFamily="49" charset="-128"/>
      <p:regular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HG明朝B" panose="02020809000000000000" pitchFamily="17" charset="-128"/>
      <p:regular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  <p:embeddedFont>
      <p:font typeface="Helvetica" panose="020B0604020202020204" pitchFamily="3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3200" b="1" 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99"/>
    <a:srgbClr val="CC00CC"/>
    <a:srgbClr val="FF0707"/>
    <a:srgbClr val="FF99FF"/>
    <a:srgbClr val="9999DD"/>
    <a:srgbClr val="FF9933"/>
    <a:srgbClr val="807D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6429" autoAdjust="0"/>
  </p:normalViewPr>
  <p:slideViewPr>
    <p:cSldViewPr>
      <p:cViewPr varScale="1">
        <p:scale>
          <a:sx n="116" d="100"/>
          <a:sy n="116" d="100"/>
        </p:scale>
        <p:origin x="15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2" d="100"/>
        <a:sy n="162" d="100"/>
      </p:scale>
      <p:origin x="0" y="-15618"/>
    </p:cViewPr>
  </p:sorterViewPr>
  <p:notesViewPr>
    <p:cSldViewPr>
      <p:cViewPr varScale="1">
        <p:scale>
          <a:sx n="90" d="100"/>
          <a:sy n="90" d="100"/>
        </p:scale>
        <p:origin x="-3708" y="-13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 i="0" baseline="30000">
                <a:solidFill>
                  <a:srgbClr val="F8F334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i="0" baseline="30000">
                <a:solidFill>
                  <a:srgbClr val="F8F334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 i="0" baseline="30000">
                <a:solidFill>
                  <a:srgbClr val="F8F334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i="0" baseline="30000">
                <a:solidFill>
                  <a:srgbClr val="F8F334"/>
                </a:solidFill>
              </a:defRPr>
            </a:lvl1pPr>
          </a:lstStyle>
          <a:p>
            <a:pPr>
              <a:defRPr/>
            </a:pPr>
            <a:fld id="{202C753D-903C-46BC-85D1-7186495E7F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7670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 b="0" 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 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 b="0" 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 i="0"/>
            </a:lvl1pPr>
          </a:lstStyle>
          <a:p>
            <a:pPr>
              <a:defRPr/>
            </a:pPr>
            <a:fld id="{F797E7AF-EA37-477D-A6C2-E9D2A32473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7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376A42-66E9-4926-BC57-18EBD61A65D2}" type="slidenum">
              <a:rPr lang="en-US" altLang="ja-JP" smtClean="0"/>
              <a:pPr/>
              <a:t>1</a:t>
            </a:fld>
            <a:endParaRPr lang="en-US" altLang="ja-JP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53" tIns="46077" rIns="92153" bIns="46077"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10436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FFBF43-82EE-4789-9720-D202E3F46D94}" type="slidenum">
              <a:rPr lang="en-US" altLang="ja-JP">
                <a:solidFill>
                  <a:prstClr val="black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7689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376A42-66E9-4926-BC57-18EBD61A65D2}" type="slidenum">
              <a:rPr lang="en-US" altLang="ja-JP" smtClean="0">
                <a:solidFill>
                  <a:srgbClr val="000000"/>
                </a:solidFill>
              </a:rPr>
              <a:pPr/>
              <a:t>7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53" tIns="46077" rIns="92153" bIns="46077"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10657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7E7AF-EA37-477D-A6C2-E9D2A32473A9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8918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7E7AF-EA37-477D-A6C2-E9D2A32473A9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185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Proton spec</a:t>
            </a:r>
            <a:r>
              <a:rPr kumimoji="1" lang="ja-JP" altLang="en-US" dirty="0" smtClean="0"/>
              <a:t>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EBFED-0FD8-4353-AAD2-F907B800E7EA}" type="slidenum">
              <a:rPr lang="ja-JP" altLang="en-US" smtClean="0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4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A0970-1338-4A86-8DC9-43B3943E50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DF122-FF0A-4686-99CD-D3CA8EE3D6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4EF5-09D3-44E2-9C48-0DC040ADF3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6C1D6-1E4C-4608-A7F5-99B23BAB9B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A9A6-F914-4130-90F1-CE4B259830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 descr="横線 (反転)"/>
          <p:cNvSpPr>
            <a:spLocks noChangeArrowheads="1"/>
          </p:cNvSpPr>
          <p:nvPr/>
        </p:nvSpPr>
        <p:spPr bwMode="auto">
          <a:xfrm>
            <a:off x="6699250" y="908050"/>
            <a:ext cx="2192338" cy="5473700"/>
          </a:xfrm>
          <a:prstGeom prst="rect">
            <a:avLst/>
          </a:prstGeom>
          <a:pattFill prst="narHorz">
            <a:fgClr>
              <a:srgbClr val="CDDFD6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 b="0" i="0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17500" y="404813"/>
            <a:ext cx="638175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b="0" i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699250" y="404813"/>
            <a:ext cx="2193925" cy="503237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060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 b="0" i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17500" y="901700"/>
            <a:ext cx="8574088" cy="144463"/>
          </a:xfrm>
          <a:prstGeom prst="rect">
            <a:avLst/>
          </a:prstGeom>
          <a:gradFill rotWithShape="1">
            <a:gsLst>
              <a:gs pos="0">
                <a:schemeClr val="bg2">
                  <a:alpha val="39998"/>
                </a:schemeClr>
              </a:gs>
              <a:gs pos="100000">
                <a:schemeClr val="bg1">
                  <a:alpha val="39998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 b="0" i="0">
              <a:solidFill>
                <a:srgbClr val="000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450850" y="3213100"/>
            <a:ext cx="6116638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800" b="0" i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4225" y="2133600"/>
            <a:ext cx="5781675" cy="1079500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4225" y="3357563"/>
            <a:ext cx="5781675" cy="792162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84225" y="4868863"/>
            <a:ext cx="2133600" cy="287337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3758E35F-3F84-4D8F-BCDF-DDEDA0342861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84225" y="4508500"/>
            <a:ext cx="2895600" cy="287338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20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37C8-CDC7-4085-BC2E-A21924140964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0C334-5410-4AF8-A052-80144D2BB2A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80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D5B9F-21CF-4D0E-BDCE-4D7077AF9B32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9A61-8F06-4210-9A86-D4EB9987025F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2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C50B6-F10B-4FB1-A1A4-FE1F9345AA01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47B6D-6457-4040-8D0C-AEFAFE2ADC32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40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3B2A-5C06-420C-825C-5338FC4603EB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AE48B-7692-4435-935A-A0084AFBDF6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20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FCA27-D9EB-420E-A96A-A0118E7F6BBB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C2749-F25B-4E1A-904B-C97D40B625A6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9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329-3379-4025-877E-D2262F4CC2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0A7B5-E575-409C-99B7-DF411352C539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26069-4400-4BE2-9F56-DFA29D14C2B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2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3D19F-356A-4F3F-99F5-13194459A225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EF58C-EF4C-43EE-9BCA-6ED2CF34CD8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62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13DA0-AC6B-4D21-A02F-3165C57EF08A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D302A-5E64-4C60-8196-8E0D8BF0E5DA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46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1D63-E3C5-46D4-8EFD-C2FDC7F30578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57F2D-6067-413A-A94E-22B4F835A9BD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3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115888"/>
            <a:ext cx="2143125" cy="60102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7500" y="115888"/>
            <a:ext cx="6278563" cy="60102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CC44C-6264-4A87-B59F-2EDCE28EAF8D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8F671-6D27-4DB0-9F07-4E8CAB497B5F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32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 useBgFill="1">
        <p:nvSpPr>
          <p:cNvPr id="30" name="角丸四角形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 useBgFill="1">
        <p:nvSpPr>
          <p:cNvPr id="31" name="角丸四角形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04E17D0-1F4C-46C7-A073-3E3C39439513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C188F63-381D-486C-8322-0247C28705CE}" type="slidenum">
              <a:rPr kumimoji="1" lang="ja-JP" altLang="en-US" smtClean="0">
                <a:solidFill>
                  <a:srgbClr val="FFFFFF"/>
                </a:solidFill>
              </a:rPr>
              <a:pPr/>
              <a:t>‹#›</a:t>
            </a:fld>
            <a:endParaRPr kumimoji="1"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31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8C6F-9C3C-45AE-9EB3-EE877325DD67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810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2AB9-A4CE-4369-A1E2-3BE68906FA3A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119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F6B3-933F-4703-8104-94315F362A60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851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6" name="日付プレースホルダー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16EC612-BC61-4F2B-AB50-21173A4F6D38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8" name="フッター プレースホルダー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DF109-79F8-4F09-92EE-DFC7107AA9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FF435C0-DF10-48A8-A117-295EBCF7243B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311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D82-DFE1-4FB1-B733-25A33DDF2C5C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30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3C4A-D7C0-41B1-949F-367049228F59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032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C905-9F61-4067-966F-1717D1D4388B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370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5438B-59A6-48A4-887C-713A126DE086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837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826AD-B50B-4F7D-9818-B16A2A30550A}" type="datetime1">
              <a:rPr kumimoji="1" lang="ja-JP" altLang="en-US" smtClean="0">
                <a:solidFill>
                  <a:srgbClr val="F5C201"/>
                </a:solidFill>
              </a:rPr>
              <a:pPr/>
              <a:t>2014/9/25</a:t>
            </a:fld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F5C20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66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D536-FCBD-4420-84EC-92F97F3B78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C41D-F890-47BB-B5E8-0CF2AA2595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95AED-E07E-416B-BB31-68CFBE4E56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71E9B-222C-43F8-BE13-F5C3A83FFB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2D316-CE32-48A5-AEA0-4D1475C8CF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60BC0-402F-491E-B590-4C84D31E67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0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80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80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D885164A-9419-4DFF-B5BF-843FC5EDBE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317500" y="692150"/>
            <a:ext cx="6381750" cy="14446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b="0" i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7" name="Rectangle 35" descr="横線 (反転)"/>
          <p:cNvSpPr>
            <a:spLocks noChangeArrowheads="1"/>
          </p:cNvSpPr>
          <p:nvPr/>
        </p:nvSpPr>
        <p:spPr bwMode="auto">
          <a:xfrm>
            <a:off x="6699250" y="850900"/>
            <a:ext cx="2192338" cy="274638"/>
          </a:xfrm>
          <a:prstGeom prst="rect">
            <a:avLst/>
          </a:prstGeom>
          <a:pattFill prst="narHorz">
            <a:fgClr>
              <a:srgbClr val="CDDFD6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 b="0" i="0">
              <a:solidFill>
                <a:srgbClr val="000000"/>
              </a:solidFill>
            </a:endParaRPr>
          </a:p>
        </p:txBody>
      </p:sp>
      <p:sp>
        <p:nvSpPr>
          <p:cNvPr id="1028" name="Rectangle 34"/>
          <p:cNvSpPr>
            <a:spLocks noChangeArrowheads="1"/>
          </p:cNvSpPr>
          <p:nvPr/>
        </p:nvSpPr>
        <p:spPr bwMode="auto">
          <a:xfrm>
            <a:off x="6699250" y="692150"/>
            <a:ext cx="2193925" cy="144463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060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 b="0" i="0">
              <a:solidFill>
                <a:srgbClr val="000000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115888"/>
            <a:ext cx="85740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2413" y="6524625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662D700-3C64-44D7-A3F9-DB027513D93E}" type="datetime1">
              <a:rPr lang="ja-JP" altLang="en-US" b="0" i="0">
                <a:solidFill>
                  <a:srgbClr val="000000"/>
                </a:solidFill>
              </a:rPr>
              <a:pPr>
                <a:defRPr/>
              </a:pPr>
              <a:t>2014/9/25</a:t>
            </a:fld>
            <a:endParaRPr lang="ja-JP" altLang="en-US" b="0" i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b="0" i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57988" y="6524625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88E5F83-2042-4936-AE3E-09192A91EBBA}" type="slidenum">
              <a:rPr lang="ja-JP" altLang="en-US" b="0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 b="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8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 useBgFill="1">
        <p:nvSpPr>
          <p:cNvPr id="33" name="角丸四角形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 useBgFill="1">
        <p:nvSpPr>
          <p:cNvPr id="34" name="角丸四角形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 dirty="0">
              <a:solidFill>
                <a:srgbClr val="FFFFFF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 dirty="0">
              <a:solidFill>
                <a:srgbClr val="FFFFFF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>
              <a:solidFill>
                <a:srgbClr val="FFFFFF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i="0" dirty="0">
              <a:solidFill>
                <a:srgbClr val="FFFFFF"/>
              </a:solidFill>
            </a:endParaRPr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BCE2521-80DD-4908-8425-222F1BA14A6D}" type="datetime1">
              <a:rPr kumimoji="1" lang="ja-JP" altLang="en-US" b="0" i="0" smtClean="0">
                <a:solidFill>
                  <a:srgbClr val="F5C201"/>
                </a:solidFill>
                <a:latin typeface="Georgia"/>
                <a:ea typeface="HG明朝B" panose="02020809000000000000" pitchFamily="17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2014/9/25</a:t>
            </a:fld>
            <a:endParaRPr kumimoji="1" lang="ja-JP" altLang="en-US" b="0" i="0">
              <a:solidFill>
                <a:srgbClr val="F5C201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b="0" i="0">
              <a:solidFill>
                <a:srgbClr val="F5C201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188F63-381D-486C-8322-0247C28705CE}" type="slidenum">
              <a:rPr kumimoji="1" lang="ja-JP" altLang="en-US" b="0" i="0" smtClean="0">
                <a:latin typeface="Georgia"/>
                <a:ea typeface="HG明朝B" panose="02020809000000000000" pitchFamily="17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 b="0" i="0">
              <a:latin typeface="Georgia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52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1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1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1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62" y="423558"/>
            <a:ext cx="9144000" cy="1368152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altLang="ja-JP" sz="4000" b="1" i="1" dirty="0" smtClean="0">
                <a:solidFill>
                  <a:srgbClr val="FF0000"/>
                </a:solidFill>
              </a:rPr>
              <a:t>Status</a:t>
            </a:r>
            <a:r>
              <a:rPr lang="en-US" altLang="ja-JP" sz="4000" b="1" i="1" dirty="0" smtClean="0">
                <a:solidFill>
                  <a:schemeClr val="bg1"/>
                </a:solidFill>
              </a:rPr>
              <a:t> of </a:t>
            </a:r>
            <a:r>
              <a:rPr lang="en-US" altLang="ja-JP" sz="4000" b="1" i="1" dirty="0" err="1" smtClean="0">
                <a:solidFill>
                  <a:schemeClr val="bg1"/>
                </a:solidFill>
              </a:rPr>
              <a:t>kaonic</a:t>
            </a:r>
            <a:r>
              <a:rPr lang="en-US" altLang="ja-JP" sz="4000" b="1" i="1" dirty="0" smtClean="0">
                <a:solidFill>
                  <a:schemeClr val="bg1"/>
                </a:solidFill>
              </a:rPr>
              <a:t> nucleus search</a:t>
            </a:r>
            <a:br>
              <a:rPr lang="en-US" altLang="ja-JP" sz="4000" b="1" i="1" dirty="0" smtClean="0">
                <a:solidFill>
                  <a:schemeClr val="bg1"/>
                </a:solidFill>
              </a:rPr>
            </a:br>
            <a:r>
              <a:rPr lang="en-US" altLang="ja-JP" sz="4000" b="1" i="1" dirty="0" smtClean="0">
                <a:solidFill>
                  <a:schemeClr val="bg1"/>
                </a:solidFill>
              </a:rPr>
              <a:t>experiment (E15) at J-PARC</a:t>
            </a:r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5215583" y="1785767"/>
            <a:ext cx="392841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RIKEN  H. </a:t>
            </a:r>
            <a:r>
              <a:rPr lang="en-US" altLang="ja-JP" sz="2800" i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Outa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800" i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for E15 </a:t>
            </a:r>
            <a:r>
              <a:rPr lang="en-US" altLang="ja-JP" sz="2800" i="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collabolation</a:t>
            </a:r>
            <a:endParaRPr lang="en-US" altLang="ja-JP" sz="2800" i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2764572"/>
            <a:ext cx="87170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ja-JP" altLang="en-US" sz="2400" i="0" dirty="0" smtClean="0"/>
              <a:t>✔　</a:t>
            </a:r>
            <a:r>
              <a:rPr lang="en-US" altLang="ja-JP" sz="2400" i="0" dirty="0" err="1" smtClean="0"/>
              <a:t>Kaonic</a:t>
            </a:r>
            <a:r>
              <a:rPr lang="en-US" altLang="ja-JP" sz="2400" i="0" dirty="0" smtClean="0"/>
              <a:t> nuclei</a:t>
            </a:r>
          </a:p>
          <a:p>
            <a:pPr marL="342900" indent="-342900"/>
            <a:endParaRPr lang="en-US" altLang="ja-JP" sz="2400" i="0" dirty="0" smtClean="0"/>
          </a:p>
          <a:p>
            <a:pPr marL="342900" indent="-342900"/>
            <a:r>
              <a:rPr lang="ja-JP" altLang="en-US" sz="2400" i="0" dirty="0" smtClean="0"/>
              <a:t>✔　</a:t>
            </a:r>
            <a:r>
              <a:rPr lang="ja-JP" altLang="en-US" sz="2400" i="0" dirty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Present </a:t>
            </a:r>
            <a:r>
              <a:rPr lang="en-US" altLang="ja-JP" sz="2400" dirty="0">
                <a:solidFill>
                  <a:srgbClr val="FF0000"/>
                </a:solidFill>
              </a:rPr>
              <a:t>status </a:t>
            </a:r>
            <a:r>
              <a:rPr lang="en-US" altLang="ja-JP" sz="2400" i="0" dirty="0" smtClean="0"/>
              <a:t>of </a:t>
            </a:r>
            <a:r>
              <a:rPr lang="en-US" altLang="ja-JP" sz="2400" i="0" dirty="0"/>
              <a:t>the </a:t>
            </a:r>
            <a:r>
              <a:rPr lang="en-US" altLang="ja-JP" sz="2400" i="0" dirty="0" smtClean="0"/>
              <a:t>E15 </a:t>
            </a:r>
            <a:r>
              <a:rPr lang="en-US" altLang="ja-JP" sz="2400" i="0" dirty="0"/>
              <a:t>experiment at </a:t>
            </a:r>
            <a:r>
              <a:rPr lang="en-US" altLang="ja-JP" sz="2400" i="0" dirty="0" smtClean="0"/>
              <a:t>J-PARC</a:t>
            </a:r>
            <a:r>
              <a:rPr lang="ja-JP" altLang="en-US" sz="2400" i="0" dirty="0" smtClean="0"/>
              <a:t>　　</a:t>
            </a:r>
            <a:endParaRPr lang="en-US" altLang="ja-JP" sz="2400" i="0" dirty="0" smtClean="0"/>
          </a:p>
          <a:p>
            <a:pPr marL="342900" indent="-342900"/>
            <a:r>
              <a:rPr lang="ja-JP" altLang="en-US" sz="2400" i="0" dirty="0" smtClean="0"/>
              <a:t>　　　</a:t>
            </a:r>
            <a:r>
              <a:rPr lang="en-US" altLang="ja-JP" sz="2400" i="0" dirty="0" smtClean="0"/>
              <a:t>Search for the K-</a:t>
            </a:r>
            <a:r>
              <a:rPr lang="en-US" altLang="ja-JP" sz="2400" i="0" dirty="0" err="1" smtClean="0"/>
              <a:t>pp</a:t>
            </a:r>
            <a:r>
              <a:rPr lang="en-US" altLang="ja-JP" sz="2400" i="0" dirty="0" smtClean="0"/>
              <a:t> bound state in the</a:t>
            </a:r>
          </a:p>
          <a:p>
            <a:pPr marL="342900" indent="-342900"/>
            <a:r>
              <a:rPr lang="en-US" altLang="ja-JP" sz="2400" i="0" dirty="0"/>
              <a:t> </a:t>
            </a:r>
            <a:r>
              <a:rPr lang="en-US" altLang="ja-JP" sz="2400" i="0" dirty="0" smtClean="0"/>
              <a:t>       3He(in-flight K-, n/p) reaction</a:t>
            </a:r>
          </a:p>
          <a:p>
            <a:pPr marL="342900" indent="-342900"/>
            <a:endParaRPr lang="en-US" altLang="ja-JP" sz="2400" i="0" dirty="0"/>
          </a:p>
          <a:p>
            <a:pPr marL="342900" indent="-342900"/>
            <a:r>
              <a:rPr lang="ja-JP" altLang="en-US" sz="2400" i="0" dirty="0" smtClean="0"/>
              <a:t>　　　 －　</a:t>
            </a:r>
            <a:r>
              <a:rPr lang="en-US" altLang="ja-JP" sz="2400" i="0" dirty="0" smtClean="0">
                <a:solidFill>
                  <a:srgbClr val="FF0000"/>
                </a:solidFill>
              </a:rPr>
              <a:t>3He(in-flight </a:t>
            </a:r>
            <a:r>
              <a:rPr lang="en-US" altLang="ja-JP" sz="2400" i="0" dirty="0">
                <a:solidFill>
                  <a:srgbClr val="FF0000"/>
                </a:solidFill>
              </a:rPr>
              <a:t>K-, </a:t>
            </a:r>
            <a:r>
              <a:rPr lang="en-US" altLang="ja-JP" sz="2400" i="0" dirty="0" smtClean="0">
                <a:solidFill>
                  <a:srgbClr val="FF0000"/>
                </a:solidFill>
              </a:rPr>
              <a:t>n)   spectrum   </a:t>
            </a:r>
            <a:r>
              <a:rPr lang="ja-JP" altLang="en-US" sz="2400" i="0" dirty="0">
                <a:solidFill>
                  <a:srgbClr val="0000FF"/>
                </a:solidFill>
              </a:rPr>
              <a:t>　</a:t>
            </a:r>
            <a:r>
              <a:rPr lang="ja-JP" altLang="en-US" sz="2400" i="0" dirty="0" smtClean="0">
                <a:solidFill>
                  <a:srgbClr val="0000FF"/>
                </a:solidFill>
              </a:rPr>
              <a:t>          </a:t>
            </a:r>
            <a:r>
              <a:rPr lang="en-US" altLang="ja-JP" sz="2400" i="0" dirty="0" smtClean="0">
                <a:solidFill>
                  <a:srgbClr val="0000FF"/>
                </a:solidFill>
              </a:rPr>
              <a:t>Hashimoto</a:t>
            </a:r>
          </a:p>
          <a:p>
            <a:pPr marL="342900" indent="-342900"/>
            <a:r>
              <a:rPr lang="ja-JP" altLang="en-US" sz="2400" i="0" dirty="0">
                <a:solidFill>
                  <a:srgbClr val="0000FF"/>
                </a:solidFill>
              </a:rPr>
              <a:t>　</a:t>
            </a:r>
            <a:r>
              <a:rPr lang="ja-JP" altLang="en-US" sz="2400" i="0" dirty="0" smtClean="0">
                <a:solidFill>
                  <a:srgbClr val="0000FF"/>
                </a:solidFill>
              </a:rPr>
              <a:t>　　　　　     </a:t>
            </a:r>
            <a:r>
              <a:rPr lang="en-US" altLang="ja-JP" sz="2400" i="0" dirty="0" err="1" smtClean="0">
                <a:solidFill>
                  <a:srgbClr val="0000FF"/>
                </a:solidFill>
              </a:rPr>
              <a:t>arXiv</a:t>
            </a:r>
            <a:r>
              <a:rPr lang="en-US" altLang="ja-JP" sz="2400" i="0" dirty="0" smtClean="0">
                <a:solidFill>
                  <a:srgbClr val="0000FF"/>
                </a:solidFill>
              </a:rPr>
              <a:t>: [</a:t>
            </a:r>
            <a:r>
              <a:rPr lang="en-US" altLang="ja-JP" sz="2400" i="0" dirty="0" err="1" smtClean="0">
                <a:solidFill>
                  <a:srgbClr val="0000FF"/>
                </a:solidFill>
              </a:rPr>
              <a:t>nucl</a:t>
            </a:r>
            <a:r>
              <a:rPr lang="en-US" altLang="ja-JP" sz="2400" i="0" dirty="0" smtClean="0">
                <a:solidFill>
                  <a:srgbClr val="0000FF"/>
                </a:solidFill>
              </a:rPr>
              <a:t>-ex]1408.5637  submitted to PLB</a:t>
            </a:r>
            <a:endParaRPr lang="en-US" altLang="ja-JP" sz="2400" i="0" dirty="0" smtClean="0"/>
          </a:p>
          <a:p>
            <a:pPr marL="342900" indent="-342900"/>
            <a:r>
              <a:rPr lang="en-US" altLang="ja-JP" sz="2400" i="0" dirty="0"/>
              <a:t> </a:t>
            </a:r>
            <a:r>
              <a:rPr lang="en-US" altLang="ja-JP" sz="2400" i="0" dirty="0" smtClean="0"/>
              <a:t>     </a:t>
            </a:r>
            <a:r>
              <a:rPr lang="ja-JP" altLang="en-US" sz="2400" i="0" dirty="0" smtClean="0"/>
              <a:t>  </a:t>
            </a:r>
            <a:r>
              <a:rPr lang="en-US" altLang="ja-JP" sz="2400" i="0" dirty="0" smtClean="0"/>
              <a:t>(</a:t>
            </a:r>
            <a:r>
              <a:rPr lang="ja-JP" altLang="en-US" sz="2400" i="0" dirty="0" smtClean="0"/>
              <a:t>－   </a:t>
            </a:r>
            <a:r>
              <a:rPr lang="en-US" altLang="ja-JP" sz="2400" i="0" dirty="0" smtClean="0"/>
              <a:t>3He(in-flight </a:t>
            </a:r>
            <a:r>
              <a:rPr lang="en-US" altLang="ja-JP" sz="2400" i="0" dirty="0"/>
              <a:t>K-, p</a:t>
            </a:r>
            <a:r>
              <a:rPr lang="en-US" altLang="ja-JP" sz="2400" i="0" dirty="0" smtClean="0"/>
              <a:t>)   spectrum              </a:t>
            </a:r>
            <a:r>
              <a:rPr lang="en-US" altLang="ja-JP" sz="2400" i="0" dirty="0" err="1" smtClean="0">
                <a:solidFill>
                  <a:srgbClr val="0000FF"/>
                </a:solidFill>
              </a:rPr>
              <a:t>Tokuda</a:t>
            </a:r>
            <a:r>
              <a:rPr lang="en-US" altLang="ja-JP" sz="2400" i="0" dirty="0" smtClean="0">
                <a:solidFill>
                  <a:srgbClr val="0000FF"/>
                </a:solidFill>
              </a:rPr>
              <a:t> )</a:t>
            </a:r>
          </a:p>
          <a:p>
            <a:pPr marL="342900" indent="-342900"/>
            <a:r>
              <a:rPr lang="en-US" altLang="ja-JP" sz="2400" i="0" dirty="0" smtClean="0"/>
              <a:t>      </a:t>
            </a:r>
            <a:r>
              <a:rPr lang="ja-JP" altLang="en-US" sz="2400" i="0" dirty="0"/>
              <a:t>　</a:t>
            </a:r>
            <a:r>
              <a:rPr lang="ja-JP" altLang="en-US" sz="2400" i="0" dirty="0" smtClean="0"/>
              <a:t>－</a:t>
            </a:r>
            <a:r>
              <a:rPr lang="en-US" altLang="ja-JP" sz="2400" i="0" dirty="0" smtClean="0"/>
              <a:t>  </a:t>
            </a:r>
            <a:r>
              <a:rPr lang="en-US" altLang="ja-JP" sz="2400" i="0" dirty="0" err="1" smtClean="0"/>
              <a:t>Λp</a:t>
            </a:r>
            <a:r>
              <a:rPr lang="en-US" altLang="ja-JP" sz="2400" i="0" dirty="0" err="1"/>
              <a:t>+</a:t>
            </a:r>
            <a:r>
              <a:rPr lang="en-US" altLang="ja-JP" sz="2400" i="0" dirty="0" err="1" smtClean="0"/>
              <a:t>n</a:t>
            </a:r>
            <a:r>
              <a:rPr lang="en-US" altLang="ja-JP" sz="2400" i="0" dirty="0" smtClean="0"/>
              <a:t>(missing) channel analysis          </a:t>
            </a:r>
            <a:r>
              <a:rPr lang="en-US" altLang="ja-JP" sz="2400" i="0" dirty="0" err="1" smtClean="0">
                <a:solidFill>
                  <a:srgbClr val="0000FF"/>
                </a:solidFill>
              </a:rPr>
              <a:t>Sada</a:t>
            </a:r>
            <a:r>
              <a:rPr lang="ja-JP" altLang="en-US" sz="2400" i="0" dirty="0">
                <a:solidFill>
                  <a:srgbClr val="0000FF"/>
                </a:solidFill>
              </a:rPr>
              <a:t>　</a:t>
            </a:r>
            <a:r>
              <a:rPr lang="ja-JP" altLang="en-US" sz="2000" i="0" dirty="0" smtClean="0"/>
              <a:t>　　</a:t>
            </a:r>
            <a:endParaRPr lang="en-US" altLang="ja-JP" sz="2000" i="0" dirty="0" smtClean="0"/>
          </a:p>
          <a:p>
            <a:pPr marL="342900" indent="-342900"/>
            <a:r>
              <a:rPr lang="en-US" altLang="ja-JP" sz="2000" i="0" dirty="0"/>
              <a:t> </a:t>
            </a:r>
            <a:r>
              <a:rPr lang="en-US" altLang="ja-JP" sz="2000" i="0" dirty="0" smtClean="0"/>
              <a:t>       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41"/>
          <a:stretch/>
        </p:blipFill>
        <p:spPr>
          <a:xfrm>
            <a:off x="107504" y="188640"/>
            <a:ext cx="8912778" cy="60932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949280"/>
            <a:ext cx="326773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5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17"/>
            <a:ext cx="9144000" cy="66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5136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02" y="2492897"/>
            <a:ext cx="640817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" y="176880"/>
            <a:ext cx="8712968" cy="620792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652120" y="638132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04048" y="6175356"/>
            <a:ext cx="2880320" cy="663172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Efficiency = 23±4%</a:t>
            </a:r>
          </a:p>
          <a:p>
            <a:pPr marL="0" marR="0" indent="0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MM resolution </a:t>
            </a:r>
            <a:r>
              <a:rPr kumimoji="1" lang="ja-JP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～</a:t>
            </a:r>
            <a:r>
              <a:rPr kumimoji="1" lang="en-US" altLang="ja-JP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10MeV </a:t>
            </a:r>
            <a:endParaRPr kumimoji="1" lang="ja-JP" alt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20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916832"/>
            <a:ext cx="9144000" cy="352839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b="1" i="0" kern="0" dirty="0" smtClean="0">
                <a:solidFill>
                  <a:schemeClr val="bg1"/>
                </a:solidFill>
              </a:rPr>
              <a:t/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3He (K-,  </a:t>
            </a:r>
            <a:r>
              <a:rPr lang="en-US" altLang="ja-JP" b="1" i="0" kern="0" dirty="0" smtClean="0">
                <a:solidFill>
                  <a:srgbClr val="FF0000"/>
                </a:solidFill>
              </a:rPr>
              <a:t>n</a:t>
            </a:r>
            <a:r>
              <a:rPr lang="en-US" altLang="ja-JP" b="1" i="0" kern="0" dirty="0" smtClean="0">
                <a:solidFill>
                  <a:schemeClr val="bg1"/>
                </a:solidFill>
              </a:rPr>
              <a:t>) semi-inclusive </a:t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spectrum</a:t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                             </a:t>
            </a:r>
            <a:r>
              <a:rPr lang="en-US" altLang="ja-JP" sz="3600" b="1" i="0" kern="0" dirty="0" smtClean="0">
                <a:solidFill>
                  <a:srgbClr val="FF0000"/>
                </a:solidFill>
              </a:rPr>
              <a:t>( Hashimoto )</a:t>
            </a:r>
            <a:endParaRPr lang="en-US" altLang="ja-JP" sz="3600" i="0" kern="0" dirty="0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ja-JP" b="1" i="0" kern="0" dirty="0" smtClean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61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89838"/>
            <a:ext cx="7200900" cy="4878324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altLang="ja-JP" i="0" kern="0" dirty="0">
                <a:solidFill>
                  <a:srgbClr val="FF0000"/>
                </a:solidFill>
              </a:rPr>
              <a:t>3He (K-,  n) </a:t>
            </a:r>
            <a:r>
              <a:rPr lang="en-US" altLang="ja-JP" i="0" kern="0" dirty="0">
                <a:solidFill>
                  <a:schemeClr val="bg1"/>
                </a:solidFill>
              </a:rPr>
              <a:t>semi-inclusive </a:t>
            </a:r>
            <a:r>
              <a:rPr lang="en-US" altLang="ja-JP" i="0" kern="0" dirty="0" smtClean="0">
                <a:solidFill>
                  <a:schemeClr val="bg1"/>
                </a:solidFill>
              </a:rPr>
              <a:t>spectrum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93268"/>
            <a:ext cx="7200900" cy="487832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699792" y="5815626"/>
            <a:ext cx="5832648" cy="98640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Tail component in the</a:t>
            </a:r>
            <a:r>
              <a:rPr kumimoji="1" lang="en-US" altLang="ja-JP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 bound region is </a:t>
            </a:r>
          </a:p>
          <a:p>
            <a:pPr marL="0" marR="0" indent="0" algn="ctr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noProof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NOT</a:t>
            </a:r>
            <a:r>
              <a:rPr kumimoji="1" lang="en-US" altLang="ja-JP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 due to the detector resolution !! </a:t>
            </a:r>
            <a:endParaRPr kumimoji="1" lang="ja-JP" alt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53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89838"/>
            <a:ext cx="7200900" cy="48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0" y="116632"/>
            <a:ext cx="9142929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89838"/>
            <a:ext cx="7200900" cy="48783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62" y="0"/>
            <a:ext cx="3882147" cy="27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>
          <a:xfrm>
            <a:off x="2247106" y="44624"/>
            <a:ext cx="4325937" cy="576262"/>
          </a:xfrm>
        </p:spPr>
        <p:txBody>
          <a:bodyPr/>
          <a:lstStyle/>
          <a:p>
            <a:r>
              <a:rPr lang="en-US" altLang="ja-JP" dirty="0" smtClean="0"/>
              <a:t>J-PARC E15 collaboration</a:t>
            </a:r>
            <a:endParaRPr lang="ja-JP" altLang="en-US" dirty="0" smtClean="0"/>
          </a:p>
        </p:txBody>
      </p:sp>
      <p:sp>
        <p:nvSpPr>
          <p:cNvPr id="2662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1A76D7-FDDE-41E6-8B70-8A3265715D4B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26628" name="コンテンツ プレースホルダ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12001" r="3084" b="4082"/>
          <a:stretch>
            <a:fillRect/>
          </a:stretch>
        </p:blipFill>
        <p:spPr bwMode="auto">
          <a:xfrm>
            <a:off x="323528" y="1052736"/>
            <a:ext cx="8560743" cy="546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89838"/>
            <a:ext cx="7200900" cy="48783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62" y="0"/>
            <a:ext cx="3882147" cy="27102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" y="1700808"/>
            <a:ext cx="5829846" cy="49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89838"/>
            <a:ext cx="7200900" cy="48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81"/>
            <a:ext cx="9144000" cy="65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67"/>
            <a:ext cx="9144000" cy="65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3"/>
          <a:stretch/>
        </p:blipFill>
        <p:spPr>
          <a:xfrm>
            <a:off x="535" y="0"/>
            <a:ext cx="914292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89838"/>
            <a:ext cx="7200900" cy="48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" t="-651" r="382" b="28601"/>
          <a:stretch/>
        </p:blipFill>
        <p:spPr>
          <a:xfrm>
            <a:off x="-17167" y="-19544"/>
            <a:ext cx="9142929" cy="494116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31640" y="5445224"/>
            <a:ext cx="7128792" cy="158417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defTabSz="9144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～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1 </a:t>
            </a:r>
            <a:r>
              <a:rPr kumimoji="1" lang="en-US" altLang="ja-JP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mb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/</a:t>
            </a:r>
            <a:r>
              <a:rPr kumimoji="1" lang="en-US" altLang="ja-JP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sr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  in</a:t>
            </a:r>
            <a:r>
              <a:rPr kumimoji="1" lang="en-US" altLang="ja-JP" sz="280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 bound region</a:t>
            </a:r>
          </a:p>
          <a:p>
            <a:pPr marL="0" marR="0" indent="0" defTabSz="9144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800" i="0" dirty="0">
                <a:solidFill>
                  <a:srgbClr val="1F497D"/>
                </a:solidFill>
                <a:latin typeface="+mj-lt"/>
                <a:ea typeface="ＭＳ Ｐゴシック"/>
                <a:cs typeface="+mj-cs"/>
              </a:rPr>
              <a:t>i</a:t>
            </a:r>
            <a:r>
              <a:rPr lang="en-US" altLang="ja-JP" sz="2800" i="0" baseline="0" dirty="0" smtClean="0">
                <a:solidFill>
                  <a:srgbClr val="1F497D"/>
                </a:solidFill>
                <a:latin typeface="+mj-lt"/>
                <a:ea typeface="ＭＳ Ｐゴシック"/>
                <a:cs typeface="+mj-cs"/>
              </a:rPr>
              <a:t>f</a:t>
            </a:r>
            <a:r>
              <a:rPr lang="en-US" altLang="ja-JP" sz="2800" i="0" dirty="0" smtClean="0">
                <a:solidFill>
                  <a:srgbClr val="1F497D"/>
                </a:solidFill>
                <a:latin typeface="+mj-lt"/>
                <a:ea typeface="ＭＳ Ｐゴシック"/>
                <a:cs typeface="+mj-cs"/>
              </a:rPr>
              <a:t> we assume the decay to</a:t>
            </a:r>
          </a:p>
          <a:p>
            <a:pPr marL="0" marR="0" indent="0" defTabSz="9144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Λp</a:t>
            </a:r>
            <a:r>
              <a:rPr lang="en-US" altLang="ja-JP" sz="2800" i="0" dirty="0" smtClean="0">
                <a:solidFill>
                  <a:srgbClr val="1F497D"/>
                </a:solidFill>
                <a:latin typeface="+mj-lt"/>
                <a:ea typeface="ＭＳ Ｐゴシック"/>
                <a:cs typeface="+mj-cs"/>
              </a:rPr>
              <a:t>/Σ0p  or π</a:t>
            </a:r>
            <a:r>
              <a:rPr lang="en-US" altLang="ja-JP" sz="2800" i="0" dirty="0" err="1" smtClean="0">
                <a:solidFill>
                  <a:srgbClr val="1F497D"/>
                </a:solidFill>
                <a:latin typeface="+mj-lt"/>
                <a:ea typeface="ＭＳ Ｐゴシック"/>
                <a:cs typeface="+mj-cs"/>
              </a:rPr>
              <a:t>Σp</a:t>
            </a:r>
            <a:endParaRPr kumimoji="1" lang="en-US" altLang="ja-JP" sz="280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uLnTx/>
              <a:uFillTx/>
              <a:latin typeface="+mj-lt"/>
              <a:ea typeface="ＭＳ Ｐゴシック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uLnTx/>
                <a:uFillTx/>
                <a:latin typeface="+mj-lt"/>
                <a:ea typeface="ＭＳ Ｐゴシック"/>
                <a:cs typeface="+mj-cs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35386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916832"/>
            <a:ext cx="9144000" cy="352839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b="1" i="0" kern="0" dirty="0" smtClean="0">
                <a:solidFill>
                  <a:schemeClr val="bg1"/>
                </a:solidFill>
              </a:rPr>
              <a:t/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3He (K-,  </a:t>
            </a:r>
            <a:r>
              <a:rPr lang="en-US" altLang="ja-JP" i="0" kern="0" dirty="0">
                <a:solidFill>
                  <a:srgbClr val="FF0000"/>
                </a:solidFill>
              </a:rPr>
              <a:t>p</a:t>
            </a:r>
            <a:r>
              <a:rPr lang="en-US" altLang="ja-JP" b="1" i="0" kern="0" dirty="0" smtClean="0">
                <a:solidFill>
                  <a:schemeClr val="bg1"/>
                </a:solidFill>
              </a:rPr>
              <a:t>)  spectrum</a:t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                             </a:t>
            </a:r>
            <a:r>
              <a:rPr lang="en-US" altLang="ja-JP" sz="3600" b="1" i="0" kern="0" dirty="0" smtClean="0">
                <a:solidFill>
                  <a:srgbClr val="FF0000"/>
                </a:solidFill>
              </a:rPr>
              <a:t>( </a:t>
            </a:r>
            <a:r>
              <a:rPr lang="en-US" altLang="ja-JP" sz="3600" b="1" i="0" kern="0" dirty="0" err="1" smtClean="0">
                <a:solidFill>
                  <a:srgbClr val="FF0000"/>
                </a:solidFill>
              </a:rPr>
              <a:t>Tokuda</a:t>
            </a:r>
            <a:r>
              <a:rPr lang="en-US" altLang="ja-JP" sz="3600" b="1" i="0" kern="0" dirty="0" smtClean="0">
                <a:solidFill>
                  <a:srgbClr val="FF0000"/>
                </a:solidFill>
              </a:rPr>
              <a:t> )</a:t>
            </a:r>
            <a:endParaRPr lang="en-US" altLang="ja-JP" sz="3600" i="0" kern="0" dirty="0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ja-JP" b="1" i="0" kern="0" dirty="0" smtClean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293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t="-1450" r="-354" b="8400"/>
          <a:stretch/>
        </p:blipFill>
        <p:spPr>
          <a:xfrm>
            <a:off x="179512" y="-99392"/>
            <a:ext cx="8847678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85" y="1485683"/>
            <a:ext cx="9649274" cy="4318682"/>
          </a:xfrm>
          <a:prstGeom prst="rect">
            <a:avLst/>
          </a:prstGeom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611560" y="209600"/>
            <a:ext cx="8229600" cy="10668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Palatino Linotype" pitchFamily="18" charset="0"/>
                <a:ea typeface="HGｺﾞｼｯｸM" pitchFamily="49" charset="-128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Palatino Linotype" pitchFamily="18" charset="0"/>
                <a:ea typeface="HGｺﾞｼｯｸM" pitchFamily="49" charset="-128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Palatino Linotype" pitchFamily="18" charset="0"/>
                <a:ea typeface="HGｺﾞｼｯｸM" pitchFamily="49" charset="-128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Palatino Linotype" pitchFamily="18" charset="0"/>
                <a:ea typeface="HGｺﾞｼｯｸM" pitchFamily="49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8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KEK-PS </a:t>
            </a:r>
            <a:r>
              <a:rPr kumimoji="1" lang="en-US" altLang="ja-JP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548:</a:t>
            </a:r>
            <a:r>
              <a:rPr kumimoji="1" lang="en-US" altLang="ja-JP" sz="38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 I</a:t>
            </a:r>
            <a:r>
              <a:rPr kumimoji="1" lang="en-US" altLang="ja-JP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n-flight </a:t>
            </a:r>
            <a:r>
              <a:rPr kumimoji="1" lang="en-US" altLang="ja-JP" sz="380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12</a:t>
            </a:r>
            <a:r>
              <a:rPr lang="en-US" altLang="ja-JP" sz="3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C</a:t>
            </a:r>
            <a:r>
              <a:rPr kumimoji="1" lang="en-US" altLang="ja-JP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(K</a:t>
            </a:r>
            <a:r>
              <a:rPr kumimoji="1" lang="en-US" altLang="ja-JP" sz="380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-</a:t>
            </a:r>
            <a:r>
              <a:rPr kumimoji="1" lang="en-US" altLang="ja-JP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,N)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88024" y="5877272"/>
            <a:ext cx="45719" cy="4571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9592" y="1556792"/>
            <a:ext cx="18002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(K-,n)</a:t>
            </a:r>
            <a:endParaRPr kumimoji="1" lang="ja-JP" altLang="en-US" sz="44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592" y="3284984"/>
            <a:ext cx="18002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(K-,p)</a:t>
            </a:r>
            <a:endParaRPr kumimoji="1" lang="ja-JP" altLang="en-US" sz="4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41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タイトル 1"/>
          <p:cNvSpPr>
            <a:spLocks noGrp="1"/>
          </p:cNvSpPr>
          <p:nvPr>
            <p:ph type="title" idx="4294967295"/>
          </p:nvPr>
        </p:nvSpPr>
        <p:spPr>
          <a:xfrm>
            <a:off x="323850" y="-242888"/>
            <a:ext cx="4140200" cy="1139826"/>
          </a:xfrm>
        </p:spPr>
        <p:txBody>
          <a:bodyPr/>
          <a:lstStyle/>
          <a:p>
            <a:r>
              <a:rPr lang="en-US" altLang="ja-JP" sz="3800" b="1" dirty="0" smtClean="0"/>
              <a:t>Introduction</a:t>
            </a:r>
          </a:p>
        </p:txBody>
      </p:sp>
      <p:sp>
        <p:nvSpPr>
          <p:cNvPr id="5124" name="スライド番号プレースホルダ 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E8649520-1F88-46D2-BD4A-EB3433472AC1}" type="slidenum">
              <a:rPr lang="en-US" altLang="ja-JP" sz="1800" b="0" i="0">
                <a:solidFill>
                  <a:srgbClr val="FFFFFF"/>
                </a:solidFill>
                <a:latin typeface="Georgia" pitchFamily="18" charset="0"/>
                <a:ea typeface="HG明朝B" pitchFamily="17" charset="-128"/>
              </a:rPr>
              <a:pPr algn="r"/>
              <a:t>3</a:t>
            </a:fld>
            <a:endParaRPr lang="en-US" altLang="ja-JP" sz="1800" b="0" i="0">
              <a:solidFill>
                <a:srgbClr val="FFFFFF"/>
              </a:solidFill>
              <a:latin typeface="Georgia" pitchFamily="18" charset="0"/>
              <a:ea typeface="HG明朝B" pitchFamily="17" charset="-128"/>
            </a:endParaRPr>
          </a:p>
        </p:txBody>
      </p:sp>
      <p:pic>
        <p:nvPicPr>
          <p:cNvPr id="5132" name="Picture 24" descr="C:\Users\Shun Enomoto\Desktop\図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6275"/>
            <a:ext cx="4176713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テキスト ボックス 289"/>
          <p:cNvSpPr txBox="1">
            <a:spLocks noChangeArrowheads="1"/>
          </p:cNvSpPr>
          <p:nvPr/>
        </p:nvSpPr>
        <p:spPr bwMode="auto">
          <a:xfrm>
            <a:off x="683568" y="2305665"/>
            <a:ext cx="7920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sz="2400" i="0" dirty="0" smtClean="0">
                <a:solidFill>
                  <a:srgbClr val="000000"/>
                </a:solidFill>
              </a:rPr>
              <a:t>✔ </a:t>
            </a:r>
            <a:r>
              <a:rPr lang="en-US" altLang="ja-JP" sz="2400" i="0" dirty="0" smtClean="0">
                <a:solidFill>
                  <a:srgbClr val="000000"/>
                </a:solidFill>
              </a:rPr>
              <a:t>Does </a:t>
            </a:r>
            <a:r>
              <a:rPr lang="en-US" altLang="ja-JP" sz="2400" i="0" dirty="0">
                <a:solidFill>
                  <a:srgbClr val="000000"/>
                </a:solidFill>
              </a:rPr>
              <a:t>the simplest  </a:t>
            </a:r>
            <a:r>
              <a:rPr lang="en-US" altLang="ja-JP" sz="2400" i="0" dirty="0" err="1">
                <a:solidFill>
                  <a:srgbClr val="000000"/>
                </a:solidFill>
              </a:rPr>
              <a:t>Kaonic</a:t>
            </a:r>
            <a:r>
              <a:rPr lang="en-US" altLang="ja-JP" sz="2400" i="0" dirty="0">
                <a:solidFill>
                  <a:srgbClr val="000000"/>
                </a:solidFill>
              </a:rPr>
              <a:t> </a:t>
            </a:r>
            <a:r>
              <a:rPr lang="en-US" altLang="ja-JP" sz="2400" i="0" dirty="0" smtClean="0">
                <a:solidFill>
                  <a:srgbClr val="000000"/>
                </a:solidFill>
              </a:rPr>
              <a:t>nucleus </a:t>
            </a:r>
            <a:r>
              <a:rPr lang="en-US" altLang="ja-JP" sz="2400" i="0" dirty="0">
                <a:solidFill>
                  <a:srgbClr val="000000"/>
                </a:solidFill>
              </a:rPr>
              <a:t>“K-pp” exist?</a:t>
            </a:r>
          </a:p>
          <a:p>
            <a:r>
              <a:rPr lang="ja-JP" altLang="en-US" sz="2400" i="0" dirty="0" smtClean="0">
                <a:solidFill>
                  <a:srgbClr val="000000"/>
                </a:solidFill>
              </a:rPr>
              <a:t>✔ </a:t>
            </a:r>
            <a:r>
              <a:rPr lang="en-US" altLang="ja-JP" sz="2400" i="0" dirty="0" smtClean="0">
                <a:solidFill>
                  <a:srgbClr val="000000"/>
                </a:solidFill>
              </a:rPr>
              <a:t>How deeply </a:t>
            </a:r>
            <a:r>
              <a:rPr lang="en-US" altLang="ja-JP" sz="2400" i="0" dirty="0">
                <a:solidFill>
                  <a:srgbClr val="000000"/>
                </a:solidFill>
              </a:rPr>
              <a:t>bound ?</a:t>
            </a:r>
          </a:p>
        </p:txBody>
      </p:sp>
      <p:sp>
        <p:nvSpPr>
          <p:cNvPr id="5134" name="Text Box 139"/>
          <p:cNvSpPr txBox="1">
            <a:spLocks noChangeArrowheads="1"/>
          </p:cNvSpPr>
          <p:nvPr/>
        </p:nvSpPr>
        <p:spPr bwMode="auto">
          <a:xfrm>
            <a:off x="1530350" y="6524625"/>
            <a:ext cx="4826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200" i="0" dirty="0">
                <a:solidFill>
                  <a:srgbClr val="000000"/>
                </a:solidFill>
                <a:latin typeface="Helvetica" pitchFamily="34" charset="0"/>
              </a:rPr>
              <a:t>Y. Akaishi &amp; T. Yamazaki, Phys. </a:t>
            </a:r>
            <a:r>
              <a:rPr lang="en-US" altLang="ja-JP" sz="1200" i="0" dirty="0" err="1">
                <a:solidFill>
                  <a:srgbClr val="000000"/>
                </a:solidFill>
                <a:latin typeface="Helvetica" pitchFamily="34" charset="0"/>
              </a:rPr>
              <a:t>Lett</a:t>
            </a:r>
            <a:r>
              <a:rPr lang="en-US" altLang="ja-JP" sz="1200" i="0" dirty="0">
                <a:solidFill>
                  <a:srgbClr val="000000"/>
                </a:solidFill>
                <a:latin typeface="Helvetica" pitchFamily="34" charset="0"/>
              </a:rPr>
              <a:t>. B535 (2002) 70.</a:t>
            </a:r>
          </a:p>
        </p:txBody>
      </p:sp>
      <p:sp>
        <p:nvSpPr>
          <p:cNvPr id="5135" name="Text Box 137"/>
          <p:cNvSpPr txBox="1">
            <a:spLocks noChangeArrowheads="1"/>
          </p:cNvSpPr>
          <p:nvPr/>
        </p:nvSpPr>
        <p:spPr bwMode="auto">
          <a:xfrm>
            <a:off x="1979712" y="6246813"/>
            <a:ext cx="4203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200" i="0">
                <a:solidFill>
                  <a:srgbClr val="000000"/>
                </a:solidFill>
                <a:latin typeface="Helvetica" pitchFamily="34" charset="0"/>
              </a:rPr>
              <a:t>Y. Akaishi &amp; T. Yamazaki, Phys. Rev. C</a:t>
            </a:r>
            <a:r>
              <a:rPr lang="en-US" altLang="ja-JP" sz="1200" i="0" u="sng">
                <a:solidFill>
                  <a:srgbClr val="000000"/>
                </a:solidFill>
                <a:latin typeface="Helvetica" pitchFamily="34" charset="0"/>
              </a:rPr>
              <a:t>65</a:t>
            </a:r>
            <a:r>
              <a:rPr lang="en-US" altLang="ja-JP" sz="1200" i="0">
                <a:solidFill>
                  <a:srgbClr val="000000"/>
                </a:solidFill>
                <a:latin typeface="Helvetica" pitchFamily="34" charset="0"/>
              </a:rPr>
              <a:t> (2002) 044005.</a:t>
            </a:r>
          </a:p>
        </p:txBody>
      </p:sp>
      <p:sp>
        <p:nvSpPr>
          <p:cNvPr id="5139" name="正方形/長方形 2"/>
          <p:cNvSpPr>
            <a:spLocks noChangeArrowheads="1"/>
          </p:cNvSpPr>
          <p:nvPr/>
        </p:nvSpPr>
        <p:spPr bwMode="auto">
          <a:xfrm>
            <a:off x="230188" y="1028700"/>
            <a:ext cx="66460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400" i="0" dirty="0">
                <a:solidFill>
                  <a:srgbClr val="000000"/>
                </a:solidFill>
              </a:rPr>
              <a:t>Motivation :</a:t>
            </a:r>
          </a:p>
          <a:p>
            <a:r>
              <a:rPr lang="en-US" altLang="ja-JP" sz="2400" i="0" dirty="0" smtClean="0">
                <a:solidFill>
                  <a:srgbClr val="000000"/>
                </a:solidFill>
              </a:rPr>
              <a:t>   What </a:t>
            </a:r>
            <a:r>
              <a:rPr lang="en-US" altLang="ja-JP" sz="2400" i="0" dirty="0">
                <a:solidFill>
                  <a:srgbClr val="000000"/>
                </a:solidFill>
              </a:rPr>
              <a:t>will happen when anti-</a:t>
            </a:r>
            <a:r>
              <a:rPr lang="en-US" altLang="ja-JP" sz="2400" i="0" dirty="0" err="1">
                <a:solidFill>
                  <a:srgbClr val="000000"/>
                </a:solidFill>
              </a:rPr>
              <a:t>kaon</a:t>
            </a:r>
            <a:r>
              <a:rPr lang="en-US" altLang="ja-JP" sz="2400" i="0" dirty="0">
                <a:solidFill>
                  <a:srgbClr val="000000"/>
                </a:solidFill>
              </a:rPr>
              <a:t> is </a:t>
            </a:r>
            <a:r>
              <a:rPr lang="en-US" altLang="ja-JP" sz="2400" i="0" dirty="0" smtClean="0">
                <a:solidFill>
                  <a:srgbClr val="000000"/>
                </a:solidFill>
              </a:rPr>
              <a:t>    </a:t>
            </a:r>
          </a:p>
          <a:p>
            <a:r>
              <a:rPr lang="en-US" altLang="ja-JP" sz="2400" i="0" dirty="0">
                <a:solidFill>
                  <a:srgbClr val="000000"/>
                </a:solidFill>
              </a:rPr>
              <a:t> </a:t>
            </a:r>
            <a:r>
              <a:rPr lang="en-US" altLang="ja-JP" sz="2400" i="0" dirty="0" smtClean="0">
                <a:solidFill>
                  <a:srgbClr val="000000"/>
                </a:solidFill>
              </a:rPr>
              <a:t>  embedded </a:t>
            </a:r>
            <a:r>
              <a:rPr lang="en-US" altLang="ja-JP" sz="2400" i="0" dirty="0">
                <a:solidFill>
                  <a:srgbClr val="000000"/>
                </a:solidFill>
              </a:rPr>
              <a:t>in </a:t>
            </a:r>
            <a:r>
              <a:rPr lang="en-US" altLang="ja-JP" sz="2400" i="0" dirty="0" smtClean="0">
                <a:solidFill>
                  <a:srgbClr val="000000"/>
                </a:solidFill>
              </a:rPr>
              <a:t>nucleus?</a:t>
            </a:r>
            <a:endParaRPr lang="ja-JP" altLang="en-US" sz="2400" i="0" dirty="0">
              <a:solidFill>
                <a:srgbClr val="00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3" y="2759890"/>
            <a:ext cx="2968269" cy="40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6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51520" y="260648"/>
            <a:ext cx="8568952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altLang="ja-JP" i="0" kern="0" dirty="0">
                <a:solidFill>
                  <a:srgbClr val="FF0000"/>
                </a:solidFill>
              </a:rPr>
              <a:t>3He (K-,  </a:t>
            </a:r>
            <a:r>
              <a:rPr lang="en-US" altLang="ja-JP" i="0" kern="0" dirty="0" smtClean="0">
                <a:solidFill>
                  <a:srgbClr val="FF0000"/>
                </a:solidFill>
              </a:rPr>
              <a:t>p) </a:t>
            </a:r>
            <a:r>
              <a:rPr lang="en-US" altLang="ja-JP" i="0" kern="0" dirty="0" smtClean="0">
                <a:solidFill>
                  <a:srgbClr val="FFFFFF"/>
                </a:solidFill>
              </a:rPr>
              <a:t>spectrum </a:t>
            </a:r>
            <a:r>
              <a:rPr lang="en-US" altLang="ja-JP" kern="0" dirty="0" smtClean="0">
                <a:solidFill>
                  <a:srgbClr val="FFFF00"/>
                </a:solidFill>
              </a:rPr>
              <a:t>(VERY preliminary!)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726622" y="4313892"/>
            <a:ext cx="1420582" cy="58477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 smtClean="0"/>
              <a:t>非公開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943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916832"/>
            <a:ext cx="9144000" cy="352839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b="1" i="0" kern="0" dirty="0" smtClean="0">
                <a:solidFill>
                  <a:schemeClr val="bg1"/>
                </a:solidFill>
              </a:rPr>
              <a:t/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</a:t>
            </a:r>
            <a:r>
              <a:rPr lang="en-US" altLang="ja-JP" i="0" kern="0" dirty="0" err="1" smtClean="0">
                <a:solidFill>
                  <a:schemeClr val="bg1"/>
                </a:solidFill>
              </a:rPr>
              <a:t>Λp</a:t>
            </a:r>
            <a:r>
              <a:rPr lang="en-US" altLang="ja-JP" i="0" kern="0" dirty="0" smtClean="0">
                <a:solidFill>
                  <a:schemeClr val="bg1"/>
                </a:solidFill>
              </a:rPr>
              <a:t> n(missing)</a:t>
            </a:r>
            <a:r>
              <a:rPr lang="en-US" altLang="ja-JP" b="1" i="0" kern="0" dirty="0" smtClean="0">
                <a:solidFill>
                  <a:schemeClr val="bg1"/>
                </a:solidFill>
              </a:rPr>
              <a:t>  correlation</a:t>
            </a:r>
            <a:br>
              <a:rPr lang="en-US" altLang="ja-JP" b="1" i="0" kern="0" dirty="0" smtClean="0">
                <a:solidFill>
                  <a:schemeClr val="bg1"/>
                </a:solidFill>
              </a:rPr>
            </a:br>
            <a:r>
              <a:rPr lang="en-US" altLang="ja-JP" b="1" i="0" kern="0" dirty="0" smtClean="0">
                <a:solidFill>
                  <a:schemeClr val="bg1"/>
                </a:solidFill>
              </a:rPr>
              <a:t>                               </a:t>
            </a:r>
            <a:r>
              <a:rPr lang="en-US" altLang="ja-JP" sz="3600" b="1" i="0" kern="0" dirty="0" smtClean="0">
                <a:solidFill>
                  <a:srgbClr val="FF0000"/>
                </a:solidFill>
              </a:rPr>
              <a:t>( </a:t>
            </a:r>
            <a:r>
              <a:rPr lang="en-US" altLang="ja-JP" sz="3600" b="1" i="0" kern="0" dirty="0" err="1" smtClean="0">
                <a:solidFill>
                  <a:srgbClr val="FF0000"/>
                </a:solidFill>
              </a:rPr>
              <a:t>Sada</a:t>
            </a:r>
            <a:r>
              <a:rPr lang="en-US" altLang="ja-JP" sz="3600" b="1" i="0" kern="0" dirty="0" smtClean="0">
                <a:solidFill>
                  <a:srgbClr val="FF0000"/>
                </a:solidFill>
              </a:rPr>
              <a:t> )</a:t>
            </a:r>
            <a:endParaRPr lang="en-US" altLang="ja-JP" sz="3600" i="0" kern="0" dirty="0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ja-JP" b="1" i="0" kern="0" dirty="0" smtClean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916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kuma\Desktop\MM_L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639"/>
            <a:ext cx="5696389" cy="37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2231740" y="1042639"/>
            <a:ext cx="743743" cy="320112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Exclusive </a:t>
            </a:r>
            <a:r>
              <a:rPr kumimoji="1" lang="en-US" altLang="ja-JP" b="1" baseline="30000" dirty="0" smtClean="0"/>
              <a:t>3</a:t>
            </a:r>
            <a:r>
              <a:rPr kumimoji="1" lang="en-US" altLang="ja-JP" b="1" dirty="0" smtClean="0"/>
              <a:t>He(K</a:t>
            </a:r>
            <a:r>
              <a:rPr kumimoji="1" lang="en-US" altLang="ja-JP" b="1" baseline="30000" dirty="0" smtClean="0"/>
              <a:t>-</a:t>
            </a:r>
            <a:r>
              <a:rPr kumimoji="1" lang="en-US" altLang="ja-JP" b="1" dirty="0" smtClean="0"/>
              <a:t>,</a:t>
            </a:r>
            <a:r>
              <a:rPr kumimoji="1" lang="en-US" altLang="ja-JP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p</a:t>
            </a:r>
            <a:r>
              <a:rPr kumimoji="1" lang="en-US" altLang="ja-JP" b="1" dirty="0" smtClean="0"/>
              <a:t>)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n</a:t>
            </a:r>
            <a:r>
              <a:rPr kumimoji="1" lang="en-US" altLang="ja-JP" dirty="0" smtClean="0"/>
              <a:t> events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517" y="4977172"/>
            <a:ext cx="8712967" cy="1728192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3000" b="1" dirty="0" smtClean="0"/>
              <a:t>K</a:t>
            </a:r>
            <a:r>
              <a:rPr kumimoji="1" lang="en-US" altLang="ja-JP" sz="3000" b="1" baseline="30000" dirty="0" smtClean="0"/>
              <a:t>-3</a:t>
            </a:r>
            <a:r>
              <a:rPr kumimoji="1" lang="en-US" altLang="ja-JP" sz="3000" b="1" dirty="0" smtClean="0"/>
              <a:t>He</a:t>
            </a:r>
            <a:r>
              <a:rPr kumimoji="1" lang="en-US" altLang="ja-JP" sz="3000" b="1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sz="30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3000" b="1" dirty="0" smtClean="0">
                <a:sym typeface="Wingdings" panose="05000000000000000000" pitchFamily="2" charset="2"/>
              </a:rPr>
              <a:t>(</a:t>
            </a:r>
            <a:r>
              <a:rPr kumimoji="1" lang="en-US" altLang="ja-JP" sz="30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sz="3000" b="1" baseline="30000" dirty="0" smtClean="0">
                <a:sym typeface="Wingdings" panose="05000000000000000000" pitchFamily="2" charset="2"/>
              </a:rPr>
              <a:t>0</a:t>
            </a:r>
            <a:r>
              <a:rPr kumimoji="1" lang="en-US" altLang="ja-JP" sz="3000" b="1" dirty="0" smtClean="0">
                <a:sym typeface="Wingdings" panose="05000000000000000000" pitchFamily="2" charset="2"/>
              </a:rPr>
              <a:t>)</a:t>
            </a:r>
            <a:r>
              <a:rPr kumimoji="1" lang="en-US" altLang="ja-JP" sz="3000" b="1" dirty="0" err="1" smtClean="0">
                <a:sym typeface="Wingdings" panose="05000000000000000000" pitchFamily="2" charset="2"/>
              </a:rPr>
              <a:t>pn</a:t>
            </a:r>
            <a:r>
              <a:rPr kumimoji="1" lang="en-US" altLang="ja-JP" sz="3000" b="1" dirty="0" smtClean="0">
                <a:sym typeface="Wingdings" panose="05000000000000000000" pitchFamily="2" charset="2"/>
              </a:rPr>
              <a:t> events can be identified exclusively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# of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altLang="ja-JP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0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en-US" altLang="ja-JP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pn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events: ~190</a:t>
            </a:r>
          </a:p>
          <a:p>
            <a:pPr lvl="2"/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baseline="30000" dirty="0"/>
              <a:t>0</a:t>
            </a:r>
            <a:r>
              <a:rPr lang="en-US" altLang="ja-JP" dirty="0"/>
              <a:t>pn contamination: </a:t>
            </a:r>
            <a:r>
              <a:rPr lang="en-US" altLang="ja-JP" dirty="0" smtClean="0"/>
              <a:t>~20%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0051-ACA3-4512-A516-A4E6FE87985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67522" y="213285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HG明朝B" panose="02020809000000000000" pitchFamily="17" charset="-128"/>
              </a:rPr>
              <a:t>n</a:t>
            </a:r>
            <a:endParaRPr lang="ja-JP" altLang="en-US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HG明朝B" panose="02020809000000000000" pitchFamily="17" charset="-128"/>
            </a:endParaRPr>
          </a:p>
        </p:txBody>
      </p:sp>
      <p:cxnSp>
        <p:nvCxnSpPr>
          <p:cNvPr id="9" name="直線矢印コネクタ 8"/>
          <p:cNvCxnSpPr>
            <a:stCxn id="8" idx="2"/>
          </p:cNvCxnSpPr>
          <p:nvPr/>
        </p:nvCxnSpPr>
        <p:spPr>
          <a:xfrm>
            <a:off x="2569661" y="2717631"/>
            <a:ext cx="0" cy="3960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 descr="setup.jpg"/>
          <p:cNvPicPr>
            <a:picLocks noChangeAspect="1"/>
          </p:cNvPicPr>
          <p:nvPr/>
        </p:nvPicPr>
        <p:blipFill rotWithShape="1">
          <a:blip r:embed="rId3"/>
          <a:srcRect l="2847" t="47995" r="59728" b="3364"/>
          <a:stretch/>
        </p:blipFill>
        <p:spPr>
          <a:xfrm>
            <a:off x="5906086" y="1170094"/>
            <a:ext cx="3237914" cy="3050994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V="1">
            <a:off x="5472331" y="3236350"/>
            <a:ext cx="656493" cy="339969"/>
          </a:xfrm>
          <a:prstGeom prst="straightConnector1">
            <a:avLst/>
          </a:prstGeom>
          <a:ln w="762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501080" y="349084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1GeV/c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K</a:t>
            </a:r>
            <a:r>
              <a:rPr lang="en-US" altLang="ja-JP" sz="200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-</a:t>
            </a:r>
            <a:r>
              <a:rPr lang="en-US" altLang="ja-JP" sz="20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 beam</a:t>
            </a:r>
            <a:endParaRPr lang="ja-JP" altLang="en-US" sz="2000" i="0" dirty="0">
              <a:solidFill>
                <a:srgbClr val="000000"/>
              </a:solidFill>
              <a:latin typeface="Georgia"/>
              <a:ea typeface="HG明朝B" panose="02020809000000000000" pitchFamily="17" charset="-128"/>
            </a:endParaRPr>
          </a:p>
        </p:txBody>
      </p:sp>
      <p:cxnSp>
        <p:nvCxnSpPr>
          <p:cNvPr id="16" name="直線矢印コネクタ 15"/>
          <p:cNvCxnSpPr>
            <a:stCxn id="20" idx="1"/>
          </p:cNvCxnSpPr>
          <p:nvPr/>
        </p:nvCxnSpPr>
        <p:spPr>
          <a:xfrm rot="16200000" flipV="1">
            <a:off x="6990471" y="2151966"/>
            <a:ext cx="544704" cy="2750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7570764" y="2864351"/>
            <a:ext cx="375138" cy="21959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7570762" y="2864349"/>
            <a:ext cx="0" cy="37199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20" idx="7"/>
          </p:cNvCxnSpPr>
          <p:nvPr/>
        </p:nvCxnSpPr>
        <p:spPr>
          <a:xfrm flipV="1">
            <a:off x="7483255" y="2006221"/>
            <a:ext cx="462647" cy="555634"/>
          </a:xfrm>
          <a:prstGeom prst="straightConnector1">
            <a:avLst/>
          </a:prstGeom>
          <a:ln w="381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7383192" y="2544687"/>
            <a:ext cx="117231" cy="1172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02547" y="156671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FFFFFF"/>
                </a:solidFill>
                <a:latin typeface="Georgia"/>
                <a:ea typeface="HG明朝B" panose="02020809000000000000" pitchFamily="17" charset="-128"/>
              </a:rPr>
              <a:t>p</a:t>
            </a:r>
            <a:endParaRPr lang="ja-JP" altLang="en-US" sz="2000" i="0" dirty="0">
              <a:solidFill>
                <a:srgbClr val="FFFFFF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10732" y="2934870"/>
            <a:ext cx="420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FFFFFF"/>
                </a:solidFill>
                <a:latin typeface="Symbol" pitchFamily="18" charset="2"/>
                <a:ea typeface="HG明朝B" panose="02020809000000000000" pitchFamily="17" charset="-128"/>
              </a:rPr>
              <a:t>p</a:t>
            </a:r>
            <a:r>
              <a:rPr lang="en-US" altLang="ja-JP" sz="2000" i="0" baseline="30000" dirty="0" smtClean="0">
                <a:solidFill>
                  <a:srgbClr val="FFFFFF"/>
                </a:solidFill>
                <a:latin typeface="Symbol" pitchFamily="18" charset="2"/>
                <a:ea typeface="HG明朝B" panose="02020809000000000000" pitchFamily="17" charset="-128"/>
              </a:rPr>
              <a:t>-</a:t>
            </a:r>
            <a:endParaRPr lang="ja-JP" altLang="en-US" sz="2000" i="0" baseline="30000" dirty="0">
              <a:solidFill>
                <a:srgbClr val="FFFFFF"/>
              </a:solidFill>
              <a:latin typeface="Symbol" pitchFamily="18" charset="2"/>
              <a:ea typeface="HG明朝B" panose="02020809000000000000" pitchFamily="17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53532" y="318689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FFFFFF"/>
                </a:solidFill>
                <a:latin typeface="Georgia"/>
                <a:ea typeface="HG明朝B" panose="02020809000000000000" pitchFamily="17" charset="-128"/>
              </a:rPr>
              <a:t>p</a:t>
            </a:r>
            <a:endParaRPr lang="ja-JP" altLang="en-US" sz="2000" i="0" dirty="0">
              <a:solidFill>
                <a:srgbClr val="FFFFFF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48342" y="1638726"/>
            <a:ext cx="144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FFFFFF"/>
                </a:solidFill>
                <a:latin typeface="Georgia"/>
                <a:ea typeface="HG明朝B" panose="02020809000000000000" pitchFamily="17" charset="-128"/>
              </a:rPr>
              <a:t>missing n</a:t>
            </a:r>
            <a:endParaRPr lang="ja-JP" altLang="en-US" sz="2000" i="0" dirty="0">
              <a:solidFill>
                <a:srgbClr val="FFFFFF"/>
              </a:solidFill>
              <a:latin typeface="Georgia"/>
              <a:ea typeface="HG明朝B" panose="02020809000000000000" pitchFamily="17" charset="-128"/>
            </a:endParaRPr>
          </a:p>
        </p:txBody>
      </p:sp>
      <p:cxnSp>
        <p:nvCxnSpPr>
          <p:cNvPr id="32" name="直線矢印コネクタ 31"/>
          <p:cNvCxnSpPr>
            <a:stCxn id="20" idx="4"/>
          </p:cNvCxnSpPr>
          <p:nvPr/>
        </p:nvCxnSpPr>
        <p:spPr>
          <a:xfrm>
            <a:off x="7441808" y="2661918"/>
            <a:ext cx="128954" cy="202433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7200292" y="260090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FFFFFF"/>
                </a:solidFill>
                <a:latin typeface="Symbol" pitchFamily="18" charset="2"/>
                <a:ea typeface="HG明朝B" panose="02020809000000000000" pitchFamily="17" charset="-128"/>
              </a:rPr>
              <a:t>L</a:t>
            </a:r>
            <a:endParaRPr lang="ja-JP" altLang="en-US" sz="2000" i="0" baseline="30000" dirty="0">
              <a:solidFill>
                <a:srgbClr val="FFFFFF"/>
              </a:solidFill>
              <a:latin typeface="Symbol" pitchFamily="18" charset="2"/>
              <a:ea typeface="HG明朝B" panose="02020809000000000000" pitchFamily="17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0481606">
            <a:off x="6418551" y="1066785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CDS</a:t>
            </a:r>
            <a:endParaRPr lang="ja-JP" altLang="en-US" i="0" dirty="0">
              <a:solidFill>
                <a:srgbClr val="00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282383">
            <a:off x="1352700" y="2017790"/>
            <a:ext cx="3419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800" b="0" i="0" dirty="0" smtClean="0">
                <a:solidFill>
                  <a:srgbClr val="92D050">
                    <a:alpha val="35000"/>
                  </a:srgbClr>
                </a:solidFill>
                <a:latin typeface="Georgia"/>
                <a:ea typeface="HG明朝B" panose="02020809000000000000" pitchFamily="17" charset="-128"/>
              </a:rPr>
              <a:t>Preliminary</a:t>
            </a:r>
            <a:endParaRPr lang="ja-JP" altLang="en-US" sz="4800" b="0" i="0" dirty="0">
              <a:solidFill>
                <a:srgbClr val="92D050">
                  <a:alpha val="35000"/>
                </a:srgbClr>
              </a:solidFill>
              <a:latin typeface="Georgia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78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" y="2538000"/>
            <a:ext cx="5267956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2588" y="1246930"/>
            <a:ext cx="8147247" cy="1323592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To check 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L</a:t>
            </a:r>
            <a:r>
              <a:rPr kumimoji="1" lang="en-US" altLang="ja-JP" dirty="0" err="1" smtClean="0"/>
              <a:t>pn</a:t>
            </a:r>
            <a:r>
              <a:rPr kumimoji="1" lang="en-US" altLang="ja-JP" dirty="0" smtClean="0"/>
              <a:t> events phase space distribution</a:t>
            </a:r>
          </a:p>
          <a:p>
            <a:pPr lvl="1"/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</a:rPr>
              <a:t>To plot in this figure, kinematics is fixed.</a:t>
            </a:r>
          </a:p>
          <a:p>
            <a:pPr lvl="1"/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</a:rPr>
              <a:t>Checking  3 nucleon absorption or 2 </a:t>
            </a:r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nucleon absorption </a:t>
            </a:r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" y="2570522"/>
            <a:ext cx="5267962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5496" y="404664"/>
            <a:ext cx="8229600" cy="1066800"/>
          </a:xfrm>
        </p:spPr>
        <p:txBody>
          <a:bodyPr/>
          <a:lstStyle/>
          <a:p>
            <a:r>
              <a:rPr kumimoji="1" lang="en-US" altLang="ja-JP" b="1" baseline="30000" dirty="0" smtClean="0"/>
              <a:t>3</a:t>
            </a:r>
            <a:r>
              <a:rPr kumimoji="1" lang="en-US" altLang="ja-JP" b="1" dirty="0" smtClean="0"/>
              <a:t>He(K</a:t>
            </a:r>
            <a:r>
              <a:rPr kumimoji="1" lang="en-US" altLang="ja-JP" b="1" baseline="30000" dirty="0" smtClean="0"/>
              <a:t>-</a:t>
            </a:r>
            <a:r>
              <a:rPr kumimoji="1" lang="en-US" altLang="ja-JP" b="1" dirty="0" smtClean="0"/>
              <a:t>,</a:t>
            </a:r>
            <a:r>
              <a:rPr kumimoji="1" lang="en-US" altLang="ja-JP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p</a:t>
            </a:r>
            <a:r>
              <a:rPr kumimoji="1" lang="en-US" altLang="ja-JP" b="1" dirty="0" smtClean="0"/>
              <a:t>)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n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Dalitz</a:t>
            </a:r>
            <a:r>
              <a:rPr kumimoji="1" lang="en-US" altLang="ja-JP" dirty="0" smtClean="0"/>
              <a:t> plot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 rot="16200000">
            <a:off x="2150886" y="5495452"/>
            <a:ext cx="1440160" cy="198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9" name="右矢印 8"/>
          <p:cNvSpPr/>
          <p:nvPr/>
        </p:nvSpPr>
        <p:spPr>
          <a:xfrm rot="1800000">
            <a:off x="1966469" y="4426415"/>
            <a:ext cx="869542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10" name="右矢印 9"/>
          <p:cNvSpPr/>
          <p:nvPr/>
        </p:nvSpPr>
        <p:spPr>
          <a:xfrm rot="8793092">
            <a:off x="2860906" y="4433763"/>
            <a:ext cx="1069692" cy="122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7" name="星 5 6"/>
          <p:cNvSpPr/>
          <p:nvPr/>
        </p:nvSpPr>
        <p:spPr>
          <a:xfrm>
            <a:off x="2754107" y="4694517"/>
            <a:ext cx="216024" cy="18002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70132" y="550794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T neutron</a:t>
            </a:r>
            <a:endParaRPr lang="ja-JP" altLang="en-US" sz="1800" i="0" dirty="0">
              <a:solidFill>
                <a:srgbClr val="00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66538" y="3851756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T proton</a:t>
            </a:r>
            <a:endParaRPr lang="ja-JP" altLang="en-US" sz="1800" i="0" dirty="0">
              <a:solidFill>
                <a:srgbClr val="00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2486" y="447128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T </a:t>
            </a:r>
            <a:r>
              <a:rPr lang="en-US" altLang="ja-JP" sz="1800" i="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</a:rPr>
              <a:t>L</a:t>
            </a:r>
            <a:endParaRPr lang="ja-JP" altLang="en-US" sz="1800" i="0" dirty="0">
              <a:solidFill>
                <a:srgbClr val="000000"/>
              </a:solidFill>
              <a:latin typeface="Symbol" panose="05050102010706020507" pitchFamily="18" charset="2"/>
              <a:ea typeface="HG明朝B" panose="02020809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48064" y="3547957"/>
            <a:ext cx="399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If  events are distributed uniformly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	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=&gt; 3NA is dominant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400" b="0" i="0" dirty="0" smtClean="0">
              <a:solidFill>
                <a:srgbClr val="00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8F63-381D-486C-8322-0247C28705CE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8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>
            <a:off x="6336196" y="5211197"/>
            <a:ext cx="2816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          </a:t>
            </a:r>
            <a:r>
              <a:rPr lang="en-US" altLang="ja-JP" sz="24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K</a:t>
            </a:r>
            <a:r>
              <a:rPr lang="en-US" altLang="ja-JP" sz="240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-</a:t>
            </a:r>
            <a:r>
              <a:rPr lang="en-US" altLang="ja-JP" sz="24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pp form.: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K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-3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He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(K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-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pp)</a:t>
            </a: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n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	</a:t>
            </a:r>
            <a:r>
              <a:rPr lang="en-US" altLang="ja-JP" sz="2400" b="0" i="0" dirty="0" err="1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K</a:t>
            </a:r>
            <a:r>
              <a:rPr lang="en-US" altLang="ja-JP" sz="2400" b="0" i="0" baseline="30000" dirty="0" err="1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-</a:t>
            </a:r>
            <a:r>
              <a:rPr lang="en-US" altLang="ja-JP" sz="2400" b="0" i="0" dirty="0" err="1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pp</a:t>
            </a:r>
            <a:r>
              <a:rPr lang="en-US" altLang="ja-JP" sz="2400" i="0" dirty="0" err="1" smtClean="0">
                <a:solidFill>
                  <a:srgbClr val="FF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L</a:t>
            </a:r>
            <a:r>
              <a:rPr lang="en-US" altLang="ja-JP" sz="2400" i="0" dirty="0" err="1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</a:t>
            </a:r>
            <a:endParaRPr lang="ja-JP" altLang="en-US" sz="2400" i="0" dirty="0">
              <a:solidFill>
                <a:srgbClr val="FF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00192" y="1124744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          </a:t>
            </a:r>
            <a:r>
              <a:rPr lang="en-US" altLang="ja-JP" sz="24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2NA: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e.g. K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-3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He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</a:t>
            </a:r>
            <a:r>
              <a:rPr lang="en-US" altLang="ja-JP" sz="2400" i="0" dirty="0" smtClean="0">
                <a:solidFill>
                  <a:srgbClr val="FF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L</a:t>
            </a: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pn</a:t>
            </a:r>
            <a:r>
              <a:rPr lang="en-US" altLang="ja-JP" sz="2400" i="0" baseline="-2500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endParaRPr lang="ja-JP" altLang="en-US" sz="2400" i="0" baseline="-25000" dirty="0">
              <a:solidFill>
                <a:srgbClr val="FF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/>
          <a:lstStyle/>
          <a:p>
            <a:r>
              <a:rPr kumimoji="1" lang="en-US" altLang="ja-JP" b="1" baseline="30000" dirty="0" smtClean="0"/>
              <a:t>3</a:t>
            </a:r>
            <a:r>
              <a:rPr kumimoji="1" lang="en-US" altLang="ja-JP" b="1" dirty="0" smtClean="0"/>
              <a:t>He(K</a:t>
            </a:r>
            <a:r>
              <a:rPr kumimoji="1" lang="en-US" altLang="ja-JP" b="1" baseline="30000" dirty="0" smtClean="0"/>
              <a:t>-</a:t>
            </a:r>
            <a:r>
              <a:rPr kumimoji="1" lang="en-US" altLang="ja-JP" b="1" dirty="0" smtClean="0"/>
              <a:t>,</a:t>
            </a:r>
            <a:r>
              <a:rPr kumimoji="1" lang="en-US" altLang="ja-JP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p</a:t>
            </a:r>
            <a:r>
              <a:rPr kumimoji="1" lang="en-US" altLang="ja-JP" b="1" dirty="0" smtClean="0"/>
              <a:t>)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n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Dalitz</a:t>
            </a:r>
            <a:r>
              <a:rPr kumimoji="1" lang="en-US" altLang="ja-JP" dirty="0" smtClean="0"/>
              <a:t> plot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0051-ACA3-4512-A516-A4E6FE87985B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 rot="16200000">
            <a:off x="6496949" y="1015906"/>
            <a:ext cx="398574" cy="720080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00192" y="2224025"/>
            <a:ext cx="2860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          </a:t>
            </a:r>
            <a:r>
              <a:rPr lang="en-US" altLang="ja-JP" sz="24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2NA+2step: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e.g. K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-3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He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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0</a:t>
            </a: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n</a:t>
            </a:r>
            <a:r>
              <a:rPr lang="en-US" altLang="ja-JP" sz="2400" b="0" i="0" baseline="-25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	   S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0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n</a:t>
            </a:r>
            <a:r>
              <a:rPr lang="en-US" altLang="ja-JP" sz="2400" b="0" i="0" baseline="-25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</a:t>
            </a:r>
            <a:r>
              <a:rPr lang="en-US" altLang="ja-JP" sz="2400" i="0" dirty="0" smtClean="0">
                <a:solidFill>
                  <a:srgbClr val="FF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L</a:t>
            </a: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n</a:t>
            </a:r>
            <a:endParaRPr lang="ja-JP" altLang="en-US" sz="2400" i="0" dirty="0">
              <a:solidFill>
                <a:srgbClr val="FF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00192" y="3700189"/>
            <a:ext cx="2864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          </a:t>
            </a:r>
            <a:r>
              <a:rPr lang="en-US" altLang="ja-JP" sz="24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2NA+2step: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e.g. K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-3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He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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0</a:t>
            </a: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n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</a:t>
            </a:r>
            <a:r>
              <a:rPr lang="en-US" altLang="ja-JP" sz="2400" b="0" i="0" baseline="-25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i="0" dirty="0" smtClean="0">
                <a:solidFill>
                  <a:srgbClr val="00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	   S</a:t>
            </a:r>
            <a:r>
              <a:rPr lang="en-US" altLang="ja-JP" sz="2400" b="0" i="0" baseline="30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0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</a:t>
            </a:r>
            <a:r>
              <a:rPr lang="en-US" altLang="ja-JP" sz="2400" b="0" i="0" baseline="-2500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s</a:t>
            </a:r>
            <a:r>
              <a:rPr lang="en-US" altLang="ja-JP" sz="2400" b="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</a:t>
            </a:r>
            <a:r>
              <a:rPr lang="en-US" altLang="ja-JP" sz="2400" i="0" dirty="0" smtClean="0">
                <a:solidFill>
                  <a:srgbClr val="FF0000"/>
                </a:solidFill>
                <a:latin typeface="Symbol" panose="05050102010706020507" pitchFamily="18" charset="2"/>
                <a:ea typeface="HG明朝B" panose="02020809000000000000" pitchFamily="17" charset="-128"/>
                <a:sym typeface="Wingdings" panose="05000000000000000000" pitchFamily="2" charset="2"/>
              </a:rPr>
              <a:t>L</a:t>
            </a: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  <a:sym typeface="Wingdings" panose="05000000000000000000" pitchFamily="2" charset="2"/>
              </a:rPr>
              <a:t>p</a:t>
            </a:r>
            <a:endParaRPr lang="ja-JP" altLang="en-US" sz="2400" i="0" dirty="0">
              <a:solidFill>
                <a:srgbClr val="FF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6314700" y="5185661"/>
            <a:ext cx="741576" cy="44115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641" y="5449489"/>
            <a:ext cx="628455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i="0" dirty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Events are </a:t>
            </a:r>
            <a:r>
              <a:rPr lang="en-US" altLang="ja-JP" sz="2400" i="0" dirty="0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scattered widely </a:t>
            </a:r>
            <a:r>
              <a:rPr lang="en-US" altLang="ja-JP" sz="2400" i="0" dirty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in </a:t>
            </a:r>
            <a:r>
              <a:rPr lang="en-US" altLang="ja-JP" sz="2400" i="0" dirty="0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the phase-space of K</a:t>
            </a:r>
            <a:r>
              <a:rPr lang="en-US" altLang="ja-JP" sz="2400" i="0" baseline="30000" dirty="0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-</a:t>
            </a:r>
            <a:r>
              <a:rPr lang="en-US" altLang="ja-JP" sz="2400" i="0" dirty="0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+</a:t>
            </a:r>
            <a:r>
              <a:rPr lang="en-US" altLang="ja-JP" sz="2400" i="0" baseline="30000" dirty="0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3</a:t>
            </a:r>
            <a:r>
              <a:rPr lang="en-US" altLang="ja-JP" sz="2400" i="0" dirty="0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He-&gt;</a:t>
            </a:r>
            <a:r>
              <a:rPr lang="en-US" altLang="ja-JP" sz="2400" i="0" dirty="0" err="1" smtClean="0">
                <a:solidFill>
                  <a:srgbClr val="FFFFFF">
                    <a:lumMod val="50000"/>
                  </a:srgbClr>
                </a:solidFill>
                <a:latin typeface="Symbol" panose="05050102010706020507" pitchFamily="18" charset="2"/>
                <a:ea typeface="HG明朝B" panose="02020809000000000000" pitchFamily="17" charset="-128"/>
              </a:rPr>
              <a:t>L</a:t>
            </a:r>
            <a:r>
              <a:rPr lang="en-US" altLang="ja-JP" sz="2400" i="0" dirty="0" err="1" smtClean="0">
                <a:solidFill>
                  <a:srgbClr val="FFFFFF">
                    <a:lumMod val="50000"/>
                  </a:srgbClr>
                </a:solidFill>
                <a:latin typeface="Georgia"/>
                <a:ea typeface="HG明朝B" panose="02020809000000000000" pitchFamily="17" charset="-128"/>
              </a:rPr>
              <a:t>+p+n</a:t>
            </a:r>
            <a:endParaRPr lang="en-US" altLang="ja-JP" sz="2400" i="0" dirty="0" smtClean="0">
              <a:solidFill>
                <a:srgbClr val="FFFFFF">
                  <a:lumMod val="50000"/>
                </a:srgbClr>
              </a:solidFill>
              <a:latin typeface="Georgia"/>
              <a:ea typeface="HG明朝B" panose="02020809000000000000" pitchFamily="17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i="0" dirty="0" smtClean="0">
                <a:solidFill>
                  <a:srgbClr val="FF0000"/>
                </a:solidFill>
                <a:latin typeface="Georgia"/>
                <a:ea typeface="HG明朝B" panose="02020809000000000000" pitchFamily="17" charset="-128"/>
              </a:rPr>
              <a:t>=&gt;3NA is dominant!!</a:t>
            </a:r>
            <a:endParaRPr lang="ja-JP" altLang="en-US" sz="2400" i="0" dirty="0">
              <a:solidFill>
                <a:srgbClr val="FF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6218650" y="2255577"/>
            <a:ext cx="831428" cy="355427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6300192" y="3700188"/>
            <a:ext cx="749886" cy="376883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2" y="836713"/>
            <a:ext cx="5604784" cy="459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 rot="16200000">
            <a:off x="2964101" y="4314919"/>
            <a:ext cx="345334" cy="623894"/>
          </a:xfrm>
          <a:prstGeom prst="ellipse">
            <a:avLst/>
          </a:prstGeom>
          <a:noFill/>
          <a:ln w="508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142915" y="2887590"/>
            <a:ext cx="1939853" cy="38222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142915" y="2770784"/>
            <a:ext cx="1939853" cy="30792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 rot="18000000">
            <a:off x="2677061" y="3698313"/>
            <a:ext cx="1939853" cy="30795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 rot="17905685">
            <a:off x="3222636" y="3944141"/>
            <a:ext cx="630423" cy="18088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2225502" y="2834303"/>
            <a:ext cx="630423" cy="1808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b="0" i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282383">
            <a:off x="1168714" y="1860026"/>
            <a:ext cx="2962755" cy="719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800" b="0" i="0" dirty="0" smtClean="0">
                <a:solidFill>
                  <a:srgbClr val="92D050">
                    <a:alpha val="35000"/>
                  </a:srgbClr>
                </a:solidFill>
                <a:latin typeface="Georgia"/>
                <a:ea typeface="HG明朝B" panose="02020809000000000000" pitchFamily="17" charset="-128"/>
              </a:rPr>
              <a:t>Preliminary</a:t>
            </a:r>
            <a:endParaRPr lang="ja-JP" altLang="en-US" sz="4800" b="0" i="0" dirty="0">
              <a:solidFill>
                <a:srgbClr val="92D050">
                  <a:alpha val="35000"/>
                </a:srgbClr>
              </a:solidFill>
              <a:latin typeface="Georgia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4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3" grpId="0" animBg="1"/>
      <p:bldP spid="15" grpId="0"/>
      <p:bldP spid="17" grpId="0"/>
      <p:bldP spid="19" grpId="0" animBg="1"/>
      <p:bldP spid="27" grpId="0" animBg="1"/>
      <p:bldP spid="28" grpId="0" animBg="1"/>
      <p:bldP spid="3" grpId="0" animBg="1"/>
      <p:bldP spid="12" grpId="0" animBg="1"/>
      <p:bldP spid="5" grpId="0" animBg="1"/>
      <p:bldP spid="23" grpId="0" animBg="1"/>
      <p:bldP spid="6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3339"/>
            <a:ext cx="6876256" cy="445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97" y="2996952"/>
            <a:ext cx="3601816" cy="24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b="1" baseline="30000" dirty="0" smtClean="0"/>
              <a:t>3</a:t>
            </a:r>
            <a:r>
              <a:rPr kumimoji="1" lang="en-US" altLang="ja-JP" b="1" dirty="0" smtClean="0"/>
              <a:t>He(K</a:t>
            </a:r>
            <a:r>
              <a:rPr kumimoji="1" lang="en-US" altLang="ja-JP" b="1" baseline="30000" dirty="0" smtClean="0"/>
              <a:t>-</a:t>
            </a:r>
            <a:r>
              <a:rPr kumimoji="1" lang="en-US" altLang="ja-JP" b="1" dirty="0" smtClean="0"/>
              <a:t>,</a:t>
            </a:r>
            <a:r>
              <a:rPr kumimoji="1" lang="en-US" altLang="ja-JP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p</a:t>
            </a:r>
            <a:r>
              <a:rPr kumimoji="1" lang="en-US" altLang="ja-JP" b="1" dirty="0" smtClean="0"/>
              <a:t>)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n</a:t>
            </a:r>
            <a:r>
              <a:rPr kumimoji="1" lang="en-US" altLang="ja-JP" dirty="0" smtClean="0"/>
              <a:t>: </a:t>
            </a:r>
            <a:r>
              <a:rPr lang="en-US" altLang="ja-JP" smtClean="0"/>
              <a:t>Invariant Mass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517232"/>
            <a:ext cx="8964488" cy="13407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sz="2400" b="1" dirty="0" smtClean="0"/>
              <a:t>total CS : ~200 </a:t>
            </a:r>
            <a:r>
              <a:rPr lang="en-US" altLang="ja-JP" sz="2400" b="1" dirty="0" err="1" smtClean="0">
                <a:latin typeface="Symbol" panose="05050102010706020507" pitchFamily="18" charset="2"/>
              </a:rPr>
              <a:t>m</a:t>
            </a:r>
            <a:r>
              <a:rPr kumimoji="1" lang="en-US" altLang="ja-JP" sz="2400" b="1" dirty="0" err="1" smtClean="0"/>
              <a:t>b</a:t>
            </a:r>
            <a:endParaRPr kumimoji="1" lang="en-US" altLang="ja-JP" sz="2400" b="1" dirty="0" smtClean="0"/>
          </a:p>
          <a:p>
            <a:pPr lvl="1"/>
            <a:r>
              <a:rPr kumimoji="1" lang="en-US" altLang="ja-JP" sz="2400" b="1" dirty="0" smtClean="0">
                <a:solidFill>
                  <a:schemeClr val="tx2">
                    <a:lumMod val="75000"/>
                  </a:schemeClr>
                </a:solidFill>
              </a:rPr>
              <a:t>when phase-space distributions are assumed</a:t>
            </a:r>
          </a:p>
          <a:p>
            <a:r>
              <a:rPr lang="en-US" altLang="ja-JP" sz="2400" b="1" dirty="0"/>
              <a:t>Excess around the threshold?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0051-ACA3-4512-A516-A4E6FE87985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75856" y="1777432"/>
            <a:ext cx="171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i="0" dirty="0" smtClean="0">
                <a:solidFill>
                  <a:srgbClr val="000000"/>
                </a:solidFill>
                <a:latin typeface="Georgia"/>
                <a:ea typeface="HG明朝B" panose="02020809000000000000" pitchFamily="17" charset="-128"/>
              </a:rPr>
              <a:t>~190 events</a:t>
            </a:r>
            <a:endParaRPr lang="ja-JP" altLang="en-US" sz="2400" i="0" dirty="0">
              <a:solidFill>
                <a:srgbClr val="00000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59632" y="1798408"/>
            <a:ext cx="141096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i="0" dirty="0" smtClean="0">
                <a:solidFill>
                  <a:srgbClr val="0070C0"/>
                </a:solidFill>
                <a:latin typeface="Georgia"/>
                <a:ea typeface="HG明朝B" panose="02020809000000000000" pitchFamily="17" charset="-128"/>
              </a:rPr>
              <a:t>IM(</a:t>
            </a:r>
            <a:r>
              <a:rPr lang="en-US" altLang="ja-JP" i="0" dirty="0" err="1" smtClean="0">
                <a:solidFill>
                  <a:srgbClr val="0070C0"/>
                </a:solidFill>
                <a:latin typeface="Symbol" panose="05050102010706020507" pitchFamily="18" charset="2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altLang="ja-JP" i="0" dirty="0" err="1" smtClean="0">
                <a:solidFill>
                  <a:srgbClr val="0070C0"/>
                </a:solidFill>
                <a:latin typeface="Georgia"/>
                <a:ea typeface="HG明朝B" panose="02020809000000000000" pitchFamily="17" charset="-128"/>
              </a:rPr>
              <a:t>p</a:t>
            </a:r>
            <a:r>
              <a:rPr lang="en-US" altLang="ja-JP" i="0" dirty="0" smtClean="0">
                <a:solidFill>
                  <a:srgbClr val="0070C0"/>
                </a:solidFill>
                <a:latin typeface="Georgia"/>
                <a:ea typeface="HG明朝B" panose="02020809000000000000" pitchFamily="17" charset="-128"/>
              </a:rPr>
              <a:t>)</a:t>
            </a:r>
            <a:endParaRPr lang="ja-JP" altLang="en-US" i="0" dirty="0">
              <a:solidFill>
                <a:srgbClr val="0070C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83968" y="5549170"/>
            <a:ext cx="4264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0" i="0" dirty="0" smtClean="0">
                <a:solidFill>
                  <a:srgbClr val="00B050"/>
                </a:solidFill>
                <a:latin typeface="Georgia"/>
                <a:ea typeface="HG明朝B" panose="02020809000000000000" pitchFamily="17" charset="-128"/>
              </a:rPr>
              <a:t>(~ </a:t>
            </a:r>
            <a:r>
              <a:rPr lang="en-US" altLang="ja-JP" sz="2000" b="0" i="0" dirty="0">
                <a:solidFill>
                  <a:srgbClr val="00B050"/>
                </a:solidFill>
                <a:latin typeface="Georgia"/>
                <a:ea typeface="HG明朝B" panose="02020809000000000000" pitchFamily="17" charset="-128"/>
              </a:rPr>
              <a:t>0.1% of total cross section of K</a:t>
            </a:r>
            <a:r>
              <a:rPr lang="en-US" altLang="ja-JP" sz="2000" b="0" i="0" baseline="30000" dirty="0">
                <a:solidFill>
                  <a:srgbClr val="00B050"/>
                </a:solidFill>
                <a:latin typeface="Georgia"/>
                <a:ea typeface="HG明朝B" panose="02020809000000000000" pitchFamily="17" charset="-128"/>
              </a:rPr>
              <a:t>-3</a:t>
            </a:r>
            <a:r>
              <a:rPr lang="en-US" altLang="ja-JP" sz="2000" b="0" i="0" dirty="0">
                <a:solidFill>
                  <a:srgbClr val="00B050"/>
                </a:solidFill>
                <a:latin typeface="Georgia"/>
                <a:ea typeface="HG明朝B" panose="02020809000000000000" pitchFamily="17" charset="-128"/>
              </a:rPr>
              <a:t>He) </a:t>
            </a:r>
            <a:endParaRPr lang="ja-JP" altLang="en-US" sz="2000" b="0" i="0" dirty="0">
              <a:solidFill>
                <a:srgbClr val="00B05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92180" y="3429000"/>
            <a:ext cx="1104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i="0" dirty="0" smtClean="0">
                <a:solidFill>
                  <a:srgbClr val="0070C0"/>
                </a:solidFill>
                <a:latin typeface="Georgia"/>
                <a:ea typeface="HG明朝B" panose="02020809000000000000" pitchFamily="17" charset="-128"/>
              </a:rPr>
              <a:t>IM(</a:t>
            </a:r>
            <a:r>
              <a:rPr lang="en-US" altLang="ja-JP" sz="2400" i="0" dirty="0" smtClean="0">
                <a:solidFill>
                  <a:srgbClr val="0070C0"/>
                </a:solidFill>
                <a:latin typeface="Symbol" panose="05050102010706020507" pitchFamily="18" charset="2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altLang="ja-JP" sz="2400" i="0" dirty="0" smtClean="0">
                <a:solidFill>
                  <a:srgbClr val="0070C0"/>
                </a:solidFill>
                <a:latin typeface="Georgia"/>
                <a:ea typeface="HG明朝B" panose="02020809000000000000" pitchFamily="17" charset="-128"/>
              </a:rPr>
              <a:t>n)</a:t>
            </a:r>
            <a:endParaRPr lang="ja-JP" altLang="en-US" sz="2400" i="0" dirty="0">
              <a:solidFill>
                <a:srgbClr val="0070C0"/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282383">
            <a:off x="1293471" y="3043667"/>
            <a:ext cx="3419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800" b="0" i="0" dirty="0" smtClean="0">
                <a:solidFill>
                  <a:srgbClr val="92D050">
                    <a:alpha val="35000"/>
                  </a:srgbClr>
                </a:solidFill>
                <a:latin typeface="Georgia"/>
                <a:ea typeface="HG明朝B" panose="02020809000000000000" pitchFamily="17" charset="-128"/>
              </a:rPr>
              <a:t>Preliminary</a:t>
            </a:r>
            <a:endParaRPr lang="ja-JP" altLang="en-US" sz="4800" b="0" i="0" dirty="0">
              <a:solidFill>
                <a:srgbClr val="92D050">
                  <a:alpha val="35000"/>
                </a:srgbClr>
              </a:solidFill>
              <a:latin typeface="Georgia"/>
              <a:ea typeface="HG明朝B" panose="02020809000000000000" pitchFamily="17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282383">
            <a:off x="6441010" y="4166612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0" i="0" dirty="0" smtClean="0">
                <a:solidFill>
                  <a:srgbClr val="92D050">
                    <a:alpha val="35000"/>
                  </a:srgbClr>
                </a:solidFill>
                <a:latin typeface="Georgia"/>
                <a:ea typeface="HG明朝B" panose="02020809000000000000" pitchFamily="17" charset="-128"/>
              </a:rPr>
              <a:t>Preliminary</a:t>
            </a:r>
            <a:endParaRPr lang="ja-JP" altLang="en-US" sz="2800" b="0" i="0" dirty="0">
              <a:solidFill>
                <a:srgbClr val="92D050">
                  <a:alpha val="35000"/>
                </a:srgbClr>
              </a:solidFill>
              <a:latin typeface="Georgia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10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0C334-5410-4AF8-A052-80144D2BB2AE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" y="0"/>
            <a:ext cx="909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2"/>
          <p:cNvSpPr txBox="1">
            <a:spLocks/>
          </p:cNvSpPr>
          <p:nvPr/>
        </p:nvSpPr>
        <p:spPr bwMode="auto">
          <a:xfrm>
            <a:off x="-25298" y="0"/>
            <a:ext cx="9144000" cy="792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2800" b="1" i="0" kern="0" dirty="0" smtClean="0">
                <a:solidFill>
                  <a:schemeClr val="bg1"/>
                </a:solidFill>
              </a:rPr>
              <a:t>Summary of J-PARC E15 status</a:t>
            </a:r>
            <a:endParaRPr lang="ja-JP" altLang="en-US" sz="4000" b="1" i="0" kern="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505" y="400489"/>
            <a:ext cx="9093198" cy="6408712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✔　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J-PARC E15 1</a:t>
            </a:r>
            <a:r>
              <a:rPr lang="en-US" altLang="ja-JP" sz="2400" i="0" baseline="3000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st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stage physics run was performed.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　　　　－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All the detector subsystems are working well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            with the good performance as designed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       </a:t>
            </a: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－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Unfortunately stopped a</a:t>
            </a:r>
            <a:r>
              <a:rPr lang="ja-JP" altLang="en-US" sz="2400" i="0" dirty="0" err="1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ｔ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only 4 day running… 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i="0" dirty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✔　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Semi-inclusive  </a:t>
            </a:r>
            <a:r>
              <a:rPr lang="en-US" altLang="ja-JP" sz="2400" i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3He(K-,n) spectrum have tail component 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  in the K-bound region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which is hard to be explained 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  by ordinary processes. 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i="0" dirty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✔</a:t>
            </a:r>
            <a:r>
              <a:rPr lang="ja-JP" altLang="en-US" sz="2400" i="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Cross section</a:t>
            </a:r>
            <a:r>
              <a:rPr lang="ja-JP" altLang="en-US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＜ ～</a:t>
            </a:r>
            <a:r>
              <a:rPr lang="en-US" altLang="ja-JP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10</a:t>
            </a:r>
            <a:r>
              <a:rPr lang="en-US" altLang="ja-JP" sz="2400" i="0" baseline="3000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-2 </a:t>
            </a:r>
            <a:r>
              <a:rPr lang="en-US" altLang="ja-JP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of</a:t>
            </a:r>
            <a:r>
              <a:rPr lang="en-US" altLang="ja-JP" sz="2400" i="0" baseline="3000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</a:t>
            </a:r>
            <a:r>
              <a:rPr lang="en-US" altLang="ja-JP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K-QE at BK</a:t>
            </a:r>
            <a:r>
              <a:rPr lang="ja-JP" altLang="en-US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～</a:t>
            </a:r>
            <a:r>
              <a:rPr lang="en-US" altLang="ja-JP" sz="24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100MeV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i="0" dirty="0" smtClean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✔　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3He (K-,p) spectrum looks </a:t>
            </a:r>
            <a:r>
              <a:rPr lang="en-US" altLang="ja-JP" sz="2400" i="0" u="sng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very similar to (K-,n)</a:t>
            </a:r>
            <a:endParaRPr lang="en-US" altLang="ja-JP" sz="2400" i="0" u="sng" dirty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i="0" u="sng" dirty="0" smtClean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✔　</a:t>
            </a:r>
            <a:r>
              <a:rPr lang="en-US" altLang="ja-JP" sz="2400" i="0" u="sng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Λ + p + n(missing) correlation analysis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seems 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 very interesting when the statistics is much improved</a:t>
            </a:r>
          </a:p>
          <a:p>
            <a:pPr marL="0" marR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i="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en-US" altLang="ja-JP" sz="2400" i="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    in the future run. </a:t>
            </a:r>
          </a:p>
        </p:txBody>
      </p:sp>
    </p:spTree>
    <p:extLst>
      <p:ext uri="{BB962C8B-B14F-4D97-AF65-F5344CB8AC3E}">
        <p14:creationId xmlns:p14="http://schemas.microsoft.com/office/powerpoint/2010/main" val="27266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653"/>
            <a:ext cx="8911485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 bwMode="auto">
          <a:xfrm>
            <a:off x="0" y="6237312"/>
            <a:ext cx="1763688" cy="62068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3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" y="0"/>
            <a:ext cx="9056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1" y="949992"/>
            <a:ext cx="3931124" cy="592272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83" y="1019139"/>
            <a:ext cx="4226406" cy="5722229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1691680" y="2704"/>
            <a:ext cx="6250054" cy="64807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ja-JP" sz="3600" i="0" dirty="0" smtClean="0">
                <a:solidFill>
                  <a:srgbClr val="FFFFFF"/>
                </a:solidFill>
                <a:latin typeface="Calibri"/>
              </a:rPr>
              <a:t>KEK-PS E549 </a:t>
            </a:r>
            <a:endParaRPr lang="ja-JP" altLang="en-US" sz="3600" i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63888" y="2996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 fontAlgn="auto">
              <a:lnSpc>
                <a:spcPts val="5800"/>
              </a:lnSpc>
              <a:spcAft>
                <a:spcPts val="0"/>
              </a:spcAft>
            </a:pPr>
            <a:endParaRPr lang="ja-JP" altLang="en-US" sz="4400" b="0" i="0" dirty="0" smtClean="0">
              <a:solidFill>
                <a:srgbClr val="1F497D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84311" y="282509"/>
            <a:ext cx="1512168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 fontAlgn="auto">
              <a:lnSpc>
                <a:spcPts val="5800"/>
              </a:lnSpc>
              <a:spcAft>
                <a:spcPts val="0"/>
              </a:spcAft>
            </a:pPr>
            <a:r>
              <a:rPr lang="en-US" altLang="ja-JP" sz="2800" i="0" baseline="3000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4</a:t>
            </a:r>
            <a:r>
              <a:rPr lang="en-US" altLang="ja-JP" sz="2800" i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He(stopped K</a:t>
            </a:r>
            <a:r>
              <a:rPr lang="en-US" altLang="ja-JP" sz="2800" i="0" baseline="3000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-</a:t>
            </a:r>
            <a:r>
              <a:rPr lang="en-US" altLang="ja-JP" sz="2800" i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,p)</a:t>
            </a:r>
            <a:endParaRPr lang="ja-JP" altLang="en-US" sz="2800" i="0" dirty="0" smtClean="0">
              <a:solidFill>
                <a:srgbClr val="FF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78220" y="282509"/>
            <a:ext cx="1512168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 fontAlgn="auto">
              <a:lnSpc>
                <a:spcPts val="5800"/>
              </a:lnSpc>
              <a:spcAft>
                <a:spcPts val="0"/>
              </a:spcAft>
            </a:pPr>
            <a:r>
              <a:rPr lang="en-US" altLang="ja-JP" sz="2800" i="0" baseline="3000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4</a:t>
            </a:r>
            <a:r>
              <a:rPr lang="en-US" altLang="ja-JP" sz="28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He(stopped K</a:t>
            </a:r>
            <a:r>
              <a:rPr lang="en-US" altLang="ja-JP" sz="2800" i="0" baseline="3000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-</a:t>
            </a:r>
            <a:r>
              <a:rPr lang="en-US" altLang="ja-JP" sz="2800" i="0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,n)</a:t>
            </a:r>
            <a:endParaRPr lang="ja-JP" altLang="en-US" sz="2800" i="0" dirty="0" smtClean="0">
              <a:solidFill>
                <a:srgbClr val="0000FF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38005" y="5517232"/>
            <a:ext cx="4125161" cy="72092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pPr algn="ctr" fontAlgn="auto">
              <a:lnSpc>
                <a:spcPts val="5800"/>
              </a:lnSpc>
              <a:spcAft>
                <a:spcPts val="0"/>
              </a:spcAft>
            </a:pPr>
            <a:endParaRPr lang="en-US" altLang="ja-JP" sz="2800" b="0" i="0" dirty="0" smtClean="0">
              <a:solidFill>
                <a:srgbClr val="FF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algn="r" fontAlgn="auto">
              <a:lnSpc>
                <a:spcPts val="5800"/>
              </a:lnSpc>
              <a:spcAft>
                <a:spcPts val="0"/>
              </a:spcAft>
            </a:pPr>
            <a:r>
              <a:rPr lang="ja-JP" altLang="en-US" sz="2000" i="0" dirty="0" smtClean="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　　　　　　　　　　　　　　　</a:t>
            </a:r>
            <a:r>
              <a:rPr lang="en-US" altLang="ja-JP" sz="2000" i="0" dirty="0" smtClean="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Error bar </a:t>
            </a:r>
            <a:r>
              <a:rPr lang="ja-JP" altLang="en-US" sz="2000" i="0" dirty="0" smtClean="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が見えないほどの高統計</a:t>
            </a:r>
            <a:endParaRPr lang="en-US" altLang="ja-JP" sz="2000" i="0" dirty="0">
              <a:solidFill>
                <a:srgbClr val="0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73637" y="6173329"/>
            <a:ext cx="5940152" cy="46885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pPr algn="r" fontAlgn="auto">
              <a:lnSpc>
                <a:spcPts val="5800"/>
              </a:lnSpc>
              <a:spcAft>
                <a:spcPts val="0"/>
              </a:spcAft>
            </a:pPr>
            <a:r>
              <a:rPr lang="en-US" altLang="ja-JP" sz="2000" i="0" dirty="0" smtClean="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ea typeface="ＭＳ Ｐゴシック"/>
                <a:cs typeface="+mj-cs"/>
              </a:rPr>
              <a:t>Upper limits for the narrow deeply bound status</a:t>
            </a:r>
            <a:endParaRPr lang="en-US" altLang="ja-JP" sz="2000" i="0" dirty="0">
              <a:solidFill>
                <a:srgbClr val="0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72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56792"/>
            <a:ext cx="9144000" cy="3528392"/>
          </a:xfrm>
          <a:solidFill>
            <a:schemeClr val="accent2"/>
          </a:solidFill>
        </p:spPr>
        <p:txBody>
          <a:bodyPr/>
          <a:lstStyle/>
          <a:p>
            <a:pPr algn="l" eaLnBrk="1" hangingPunct="1"/>
            <a:r>
              <a:rPr lang="en-US" altLang="ja-JP" b="1" dirty="0" smtClean="0">
                <a:solidFill>
                  <a:schemeClr val="bg1"/>
                </a:solidFill>
              </a:rPr>
              <a:t>  E15 Experiment </a:t>
            </a:r>
            <a:br>
              <a:rPr lang="en-US" altLang="ja-JP" b="1" dirty="0" smtClean="0">
                <a:solidFill>
                  <a:schemeClr val="bg1"/>
                </a:solidFill>
              </a:rPr>
            </a:br>
            <a:r>
              <a:rPr lang="en-US" altLang="ja-JP" b="1" dirty="0">
                <a:solidFill>
                  <a:schemeClr val="bg1"/>
                </a:solidFill>
              </a:rPr>
              <a:t/>
            </a:r>
            <a:br>
              <a:rPr lang="en-US" altLang="ja-JP" b="1" dirty="0">
                <a:solidFill>
                  <a:schemeClr val="bg1"/>
                </a:solidFill>
              </a:rPr>
            </a:br>
            <a:r>
              <a:rPr lang="en-US" altLang="ja-JP" b="1" dirty="0" smtClean="0">
                <a:solidFill>
                  <a:schemeClr val="bg1"/>
                </a:solidFill>
              </a:rPr>
              <a:t>  Setup &amp; </a:t>
            </a:r>
            <a:br>
              <a:rPr lang="en-US" altLang="ja-JP" b="1" dirty="0" smtClean="0">
                <a:solidFill>
                  <a:schemeClr val="bg1"/>
                </a:solidFill>
              </a:rPr>
            </a:br>
            <a:r>
              <a:rPr lang="en-US" altLang="ja-JP" b="1" dirty="0" smtClean="0">
                <a:solidFill>
                  <a:schemeClr val="bg1"/>
                </a:solidFill>
              </a:rPr>
              <a:t>  Performance of detectors</a:t>
            </a:r>
            <a:br>
              <a:rPr lang="en-US" altLang="ja-JP" b="1" dirty="0" smtClean="0">
                <a:solidFill>
                  <a:schemeClr val="bg1"/>
                </a:solidFill>
              </a:rPr>
            </a:br>
            <a:endParaRPr lang="en-US" altLang="ja-JP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5480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58"/>
            <a:ext cx="9144000" cy="65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テキスト ボックス 4"/>
          <p:cNvSpPr txBox="1">
            <a:spLocks noChangeArrowheads="1"/>
          </p:cNvSpPr>
          <p:nvPr/>
        </p:nvSpPr>
        <p:spPr bwMode="auto">
          <a:xfrm>
            <a:off x="0" y="0"/>
            <a:ext cx="9144000" cy="49212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600" i="0" dirty="0">
                <a:solidFill>
                  <a:srgbClr val="000000"/>
                </a:solidFill>
              </a:rPr>
              <a:t> </a:t>
            </a:r>
            <a:r>
              <a:rPr lang="en-US" altLang="ja-JP" sz="2600" i="0" dirty="0" smtClean="0">
                <a:solidFill>
                  <a:srgbClr val="000000"/>
                </a:solidFill>
              </a:rPr>
              <a:t> K1.8BR </a:t>
            </a:r>
            <a:r>
              <a:rPr lang="en-US" altLang="ja-JP" sz="2600" i="0" dirty="0">
                <a:solidFill>
                  <a:srgbClr val="000000"/>
                </a:solidFill>
              </a:rPr>
              <a:t>spectrometer [Jun. 2012]</a:t>
            </a:r>
            <a:endParaRPr lang="ja-JP" altLang="en-US" sz="2600" i="0" dirty="0">
              <a:solidFill>
                <a:srgbClr val="000000"/>
              </a:solidFill>
            </a:endParaRPr>
          </a:p>
        </p:txBody>
      </p:sp>
      <p:sp>
        <p:nvSpPr>
          <p:cNvPr id="7172" name="テキスト ボックス 8"/>
          <p:cNvSpPr txBox="1">
            <a:spLocks noChangeArrowheads="1"/>
          </p:cNvSpPr>
          <p:nvPr/>
        </p:nvSpPr>
        <p:spPr bwMode="auto">
          <a:xfrm>
            <a:off x="3546475" y="620713"/>
            <a:ext cx="1624013" cy="4000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beam dump</a:t>
            </a:r>
            <a:endParaRPr lang="ja-JP" altLang="en-US" sz="2000" i="0">
              <a:solidFill>
                <a:srgbClr val="FFFF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219700" y="850900"/>
            <a:ext cx="647700" cy="63341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テキスト ボックス 13"/>
          <p:cNvSpPr txBox="1">
            <a:spLocks noChangeArrowheads="1"/>
          </p:cNvSpPr>
          <p:nvPr/>
        </p:nvSpPr>
        <p:spPr bwMode="auto">
          <a:xfrm>
            <a:off x="2314575" y="1320800"/>
            <a:ext cx="2093913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beam sweeping</a:t>
            </a:r>
          </a:p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magnet</a:t>
            </a:r>
            <a:endParaRPr lang="ja-JP" altLang="en-US" sz="2000" i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>
            <a:stCxn id="7174" idx="2"/>
          </p:cNvCxnSpPr>
          <p:nvPr/>
        </p:nvCxnSpPr>
        <p:spPr>
          <a:xfrm>
            <a:off x="3362325" y="2028825"/>
            <a:ext cx="561975" cy="863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テキスト ボックス 17"/>
          <p:cNvSpPr txBox="1">
            <a:spLocks noChangeArrowheads="1"/>
          </p:cNvSpPr>
          <p:nvPr/>
        </p:nvSpPr>
        <p:spPr bwMode="auto">
          <a:xfrm>
            <a:off x="53975" y="2381250"/>
            <a:ext cx="21590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liquid </a:t>
            </a:r>
            <a:r>
              <a:rPr lang="en-US" altLang="ja-JP" sz="2000" i="0" baseline="30000">
                <a:solidFill>
                  <a:srgbClr val="FFFF00"/>
                </a:solidFill>
              </a:rPr>
              <a:t>3</a:t>
            </a:r>
            <a:r>
              <a:rPr lang="en-US" altLang="ja-JP" sz="2000" i="0">
                <a:solidFill>
                  <a:srgbClr val="FFFF00"/>
                </a:solidFill>
              </a:rPr>
              <a:t>He-target</a:t>
            </a:r>
          </a:p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system</a:t>
            </a:r>
            <a:endParaRPr lang="ja-JP" altLang="en-US" sz="2000" i="0">
              <a:solidFill>
                <a:srgbClr val="FFFF00"/>
              </a:solidFill>
            </a:endParaRPr>
          </a:p>
        </p:txBody>
      </p:sp>
      <p:cxnSp>
        <p:nvCxnSpPr>
          <p:cNvPr id="19" name="直線矢印コネクタ 18"/>
          <p:cNvCxnSpPr>
            <a:stCxn id="7176" idx="3"/>
          </p:cNvCxnSpPr>
          <p:nvPr/>
        </p:nvCxnSpPr>
        <p:spPr>
          <a:xfrm>
            <a:off x="2212975" y="2735263"/>
            <a:ext cx="703263" cy="3095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テキスト ボックス 21"/>
          <p:cNvSpPr txBox="1">
            <a:spLocks noChangeArrowheads="1"/>
          </p:cNvSpPr>
          <p:nvPr/>
        </p:nvSpPr>
        <p:spPr bwMode="auto">
          <a:xfrm>
            <a:off x="617538" y="3471863"/>
            <a:ext cx="688975" cy="46196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400" i="0">
                <a:solidFill>
                  <a:srgbClr val="FFFF00"/>
                </a:solidFill>
              </a:rPr>
              <a:t>CDS</a:t>
            </a:r>
            <a:endParaRPr lang="ja-JP" altLang="en-US" sz="2400" i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>
            <a:stCxn id="7178" idx="3"/>
          </p:cNvCxnSpPr>
          <p:nvPr/>
        </p:nvCxnSpPr>
        <p:spPr>
          <a:xfrm>
            <a:off x="1306513" y="3702050"/>
            <a:ext cx="817562" cy="920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テキスト ボックス 25"/>
          <p:cNvSpPr txBox="1">
            <a:spLocks noChangeArrowheads="1"/>
          </p:cNvSpPr>
          <p:nvPr/>
        </p:nvSpPr>
        <p:spPr bwMode="auto">
          <a:xfrm>
            <a:off x="1908175" y="5516563"/>
            <a:ext cx="1808163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beam line</a:t>
            </a:r>
          </a:p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spectrometer</a:t>
            </a:r>
            <a:endParaRPr lang="ja-JP" altLang="en-US" sz="2000" i="0">
              <a:solidFill>
                <a:srgbClr val="FFFF00"/>
              </a:solidFill>
            </a:endParaRPr>
          </a:p>
        </p:txBody>
      </p:sp>
      <p:cxnSp>
        <p:nvCxnSpPr>
          <p:cNvPr id="27" name="直線矢印コネクタ 26"/>
          <p:cNvCxnSpPr>
            <a:stCxn id="7180" idx="1"/>
          </p:cNvCxnSpPr>
          <p:nvPr/>
        </p:nvCxnSpPr>
        <p:spPr>
          <a:xfrm flipH="1" flipV="1">
            <a:off x="938213" y="5229225"/>
            <a:ext cx="969962" cy="6413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476375" y="4365625"/>
            <a:ext cx="863600" cy="35877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4427538" y="1196975"/>
            <a:ext cx="27368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4356100" y="1484313"/>
            <a:ext cx="1511300" cy="143986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4572000" y="1916113"/>
            <a:ext cx="2520950" cy="122555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矢印コネクタ 2"/>
          <p:cNvCxnSpPr>
            <a:stCxn id="7187" idx="0"/>
          </p:cNvCxnSpPr>
          <p:nvPr/>
        </p:nvCxnSpPr>
        <p:spPr>
          <a:xfrm flipH="1" flipV="1">
            <a:off x="7378700" y="1412875"/>
            <a:ext cx="133350" cy="6477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7" name="テキスト ボックス 5"/>
          <p:cNvSpPr txBox="1">
            <a:spLocks noChangeArrowheads="1"/>
          </p:cNvSpPr>
          <p:nvPr/>
        </p:nvSpPr>
        <p:spPr bwMode="auto">
          <a:xfrm>
            <a:off x="6478588" y="2060575"/>
            <a:ext cx="2066925" cy="10160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Neutron </a:t>
            </a:r>
          </a:p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Charge Veto</a:t>
            </a:r>
          </a:p>
          <a:p>
            <a:pPr algn="ctr"/>
            <a:r>
              <a:rPr lang="en-US" altLang="ja-JP" sz="2000" i="0">
                <a:solidFill>
                  <a:srgbClr val="FFFF00"/>
                </a:solidFill>
              </a:rPr>
              <a:t>Proton Counter</a:t>
            </a:r>
            <a:endParaRPr lang="ja-JP" altLang="en-US" sz="2000" i="0">
              <a:solidFill>
                <a:srgbClr val="FFFF00"/>
              </a:solidFill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3276600" y="3429000"/>
            <a:ext cx="431800" cy="2873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7596188" y="1268413"/>
            <a:ext cx="720725" cy="36036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0" name="スライド番号プレースホルダ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991AA6-69D5-493E-BCF3-1DA411386640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7191" name="グループ化 298"/>
          <p:cNvGrpSpPr>
            <a:grpSpLocks/>
          </p:cNvGrpSpPr>
          <p:nvPr/>
        </p:nvGrpSpPr>
        <p:grpSpPr bwMode="auto">
          <a:xfrm>
            <a:off x="4451350" y="3794125"/>
            <a:ext cx="4718050" cy="3098800"/>
            <a:chOff x="1775128" y="1844824"/>
            <a:chExt cx="6865671" cy="3726225"/>
          </a:xfrm>
        </p:grpSpPr>
        <p:sp>
          <p:nvSpPr>
            <p:cNvPr id="300" name="正方形/長方形 299"/>
            <p:cNvSpPr/>
            <p:nvPr/>
          </p:nvSpPr>
          <p:spPr>
            <a:xfrm>
              <a:off x="1775128" y="1844824"/>
              <a:ext cx="6828709" cy="3691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 dirty="0">
                <a:solidFill>
                  <a:srgbClr val="FFFFFF"/>
                </a:solidFill>
              </a:endParaRPr>
            </a:p>
          </p:txBody>
        </p:sp>
        <p:grpSp>
          <p:nvGrpSpPr>
            <p:cNvPr id="301" name="グループ化 300"/>
            <p:cNvGrpSpPr/>
            <p:nvPr/>
          </p:nvGrpSpPr>
          <p:grpSpPr>
            <a:xfrm>
              <a:off x="8028384" y="2494433"/>
              <a:ext cx="432048" cy="1440723"/>
              <a:chOff x="8028384" y="2494433"/>
              <a:chExt cx="432048" cy="1440723"/>
            </a:xfrm>
            <a:solidFill>
              <a:srgbClr val="FFC000"/>
            </a:solidFill>
          </p:grpSpPr>
          <p:sp>
            <p:nvSpPr>
              <p:cNvPr id="370" name="正方形/長方形 369"/>
              <p:cNvSpPr/>
              <p:nvPr/>
            </p:nvSpPr>
            <p:spPr>
              <a:xfrm>
                <a:off x="8028384" y="249443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1" name="正方形/長方形 370"/>
              <p:cNvSpPr/>
              <p:nvPr/>
            </p:nvSpPr>
            <p:spPr>
              <a:xfrm>
                <a:off x="8100392" y="249443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2" name="正方形/長方形 371"/>
              <p:cNvSpPr/>
              <p:nvPr/>
            </p:nvSpPr>
            <p:spPr>
              <a:xfrm>
                <a:off x="8172400" y="249443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3" name="正方形/長方形 372"/>
              <p:cNvSpPr/>
              <p:nvPr/>
            </p:nvSpPr>
            <p:spPr>
              <a:xfrm>
                <a:off x="8244408" y="249443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4" name="正方形/長方形 373"/>
              <p:cNvSpPr/>
              <p:nvPr/>
            </p:nvSpPr>
            <p:spPr>
              <a:xfrm>
                <a:off x="8316416" y="249443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5" name="正方形/長方形 374"/>
              <p:cNvSpPr/>
              <p:nvPr/>
            </p:nvSpPr>
            <p:spPr>
              <a:xfrm>
                <a:off x="8388424" y="249443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正方形/長方形 375"/>
              <p:cNvSpPr/>
              <p:nvPr/>
            </p:nvSpPr>
            <p:spPr>
              <a:xfrm>
                <a:off x="8028384" y="267445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正方形/長方形 376"/>
              <p:cNvSpPr/>
              <p:nvPr/>
            </p:nvSpPr>
            <p:spPr>
              <a:xfrm>
                <a:off x="8100392" y="267445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8" name="正方形/長方形 377"/>
              <p:cNvSpPr/>
              <p:nvPr/>
            </p:nvSpPr>
            <p:spPr>
              <a:xfrm>
                <a:off x="8172400" y="267445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9" name="正方形/長方形 378"/>
              <p:cNvSpPr/>
              <p:nvPr/>
            </p:nvSpPr>
            <p:spPr>
              <a:xfrm>
                <a:off x="8244408" y="267445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0" name="正方形/長方形 379"/>
              <p:cNvSpPr/>
              <p:nvPr/>
            </p:nvSpPr>
            <p:spPr>
              <a:xfrm>
                <a:off x="8316416" y="267445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1" name="正方形/長方形 380"/>
              <p:cNvSpPr/>
              <p:nvPr/>
            </p:nvSpPr>
            <p:spPr>
              <a:xfrm>
                <a:off x="8388424" y="267445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2" name="正方形/長方形 381"/>
              <p:cNvSpPr/>
              <p:nvPr/>
            </p:nvSpPr>
            <p:spPr>
              <a:xfrm>
                <a:off x="8028384" y="285237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3" name="正方形/長方形 382"/>
              <p:cNvSpPr/>
              <p:nvPr/>
            </p:nvSpPr>
            <p:spPr>
              <a:xfrm>
                <a:off x="8100392" y="285237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4" name="正方形/長方形 383"/>
              <p:cNvSpPr/>
              <p:nvPr/>
            </p:nvSpPr>
            <p:spPr>
              <a:xfrm>
                <a:off x="8172400" y="285237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5" name="正方形/長方形 384"/>
              <p:cNvSpPr/>
              <p:nvPr/>
            </p:nvSpPr>
            <p:spPr>
              <a:xfrm>
                <a:off x="8244408" y="285237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6" name="正方形/長方形 385"/>
              <p:cNvSpPr/>
              <p:nvPr/>
            </p:nvSpPr>
            <p:spPr>
              <a:xfrm>
                <a:off x="8316416" y="285237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7" name="正方形/長方形 386"/>
              <p:cNvSpPr/>
              <p:nvPr/>
            </p:nvSpPr>
            <p:spPr>
              <a:xfrm>
                <a:off x="8388424" y="285237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正方形/長方形 387"/>
              <p:cNvSpPr/>
              <p:nvPr/>
            </p:nvSpPr>
            <p:spPr>
              <a:xfrm>
                <a:off x="8028384" y="303239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" name="正方形/長方形 388"/>
              <p:cNvSpPr/>
              <p:nvPr/>
            </p:nvSpPr>
            <p:spPr>
              <a:xfrm>
                <a:off x="8100392" y="303239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0" name="正方形/長方形 389"/>
              <p:cNvSpPr/>
              <p:nvPr/>
            </p:nvSpPr>
            <p:spPr>
              <a:xfrm>
                <a:off x="8172400" y="303239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1" name="正方形/長方形 390"/>
              <p:cNvSpPr/>
              <p:nvPr/>
            </p:nvSpPr>
            <p:spPr>
              <a:xfrm>
                <a:off x="8244408" y="303239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2" name="正方形/長方形 391"/>
              <p:cNvSpPr/>
              <p:nvPr/>
            </p:nvSpPr>
            <p:spPr>
              <a:xfrm>
                <a:off x="8316416" y="303239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3" name="正方形/長方形 392"/>
              <p:cNvSpPr/>
              <p:nvPr/>
            </p:nvSpPr>
            <p:spPr>
              <a:xfrm>
                <a:off x="8388424" y="3032393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4" name="正方形/長方形 393"/>
              <p:cNvSpPr/>
              <p:nvPr/>
            </p:nvSpPr>
            <p:spPr>
              <a:xfrm>
                <a:off x="8028384" y="321717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5" name="正方形/長方形 394"/>
              <p:cNvSpPr/>
              <p:nvPr/>
            </p:nvSpPr>
            <p:spPr>
              <a:xfrm>
                <a:off x="8100392" y="321717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6" name="正方形/長方形 395"/>
              <p:cNvSpPr/>
              <p:nvPr/>
            </p:nvSpPr>
            <p:spPr>
              <a:xfrm>
                <a:off x="8172400" y="321717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7" name="正方形/長方形 396"/>
              <p:cNvSpPr/>
              <p:nvPr/>
            </p:nvSpPr>
            <p:spPr>
              <a:xfrm>
                <a:off x="8244408" y="321717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8" name="正方形/長方形 397"/>
              <p:cNvSpPr/>
              <p:nvPr/>
            </p:nvSpPr>
            <p:spPr>
              <a:xfrm>
                <a:off x="8316416" y="321717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9" name="正方形/長方形 398"/>
              <p:cNvSpPr/>
              <p:nvPr/>
            </p:nvSpPr>
            <p:spPr>
              <a:xfrm>
                <a:off x="8388424" y="321717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0" name="正方形/長方形 399"/>
              <p:cNvSpPr/>
              <p:nvPr/>
            </p:nvSpPr>
            <p:spPr>
              <a:xfrm>
                <a:off x="8028384" y="339719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1" name="正方形/長方形 400"/>
              <p:cNvSpPr/>
              <p:nvPr/>
            </p:nvSpPr>
            <p:spPr>
              <a:xfrm>
                <a:off x="8100392" y="339719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2" name="正方形/長方形 401"/>
              <p:cNvSpPr/>
              <p:nvPr/>
            </p:nvSpPr>
            <p:spPr>
              <a:xfrm>
                <a:off x="8172400" y="339719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3" name="正方形/長方形 402"/>
              <p:cNvSpPr/>
              <p:nvPr/>
            </p:nvSpPr>
            <p:spPr>
              <a:xfrm>
                <a:off x="8244408" y="339719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4" name="正方形/長方形 403"/>
              <p:cNvSpPr/>
              <p:nvPr/>
            </p:nvSpPr>
            <p:spPr>
              <a:xfrm>
                <a:off x="8316416" y="339719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5" name="正方形/長方形 404"/>
              <p:cNvSpPr/>
              <p:nvPr/>
            </p:nvSpPr>
            <p:spPr>
              <a:xfrm>
                <a:off x="8388424" y="339719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6" name="正方形/長方形 405"/>
              <p:cNvSpPr/>
              <p:nvPr/>
            </p:nvSpPr>
            <p:spPr>
              <a:xfrm>
                <a:off x="8028384" y="357511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7" name="正方形/長方形 406"/>
              <p:cNvSpPr/>
              <p:nvPr/>
            </p:nvSpPr>
            <p:spPr>
              <a:xfrm>
                <a:off x="8100392" y="357511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8" name="正方形/長方形 407"/>
              <p:cNvSpPr/>
              <p:nvPr/>
            </p:nvSpPr>
            <p:spPr>
              <a:xfrm>
                <a:off x="8172400" y="357511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" name="正方形/長方形 408"/>
              <p:cNvSpPr/>
              <p:nvPr/>
            </p:nvSpPr>
            <p:spPr>
              <a:xfrm>
                <a:off x="8244408" y="357511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" name="正方形/長方形 409"/>
              <p:cNvSpPr/>
              <p:nvPr/>
            </p:nvSpPr>
            <p:spPr>
              <a:xfrm>
                <a:off x="8316416" y="357511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" name="正方形/長方形 410"/>
              <p:cNvSpPr/>
              <p:nvPr/>
            </p:nvSpPr>
            <p:spPr>
              <a:xfrm>
                <a:off x="8388424" y="357511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" name="正方形/長方形 411"/>
              <p:cNvSpPr/>
              <p:nvPr/>
            </p:nvSpPr>
            <p:spPr>
              <a:xfrm>
                <a:off x="8028384" y="375513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" name="正方形/長方形 412"/>
              <p:cNvSpPr/>
              <p:nvPr/>
            </p:nvSpPr>
            <p:spPr>
              <a:xfrm>
                <a:off x="8100392" y="375513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" name="正方形/長方形 413"/>
              <p:cNvSpPr/>
              <p:nvPr/>
            </p:nvSpPr>
            <p:spPr>
              <a:xfrm>
                <a:off x="8172400" y="375513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" name="正方形/長方形 414"/>
              <p:cNvSpPr/>
              <p:nvPr/>
            </p:nvSpPr>
            <p:spPr>
              <a:xfrm>
                <a:off x="8244408" y="375513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6" name="正方形/長方形 415"/>
              <p:cNvSpPr/>
              <p:nvPr/>
            </p:nvSpPr>
            <p:spPr>
              <a:xfrm>
                <a:off x="8316416" y="375513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7" name="正方形/長方形 416"/>
              <p:cNvSpPr/>
              <p:nvPr/>
            </p:nvSpPr>
            <p:spPr>
              <a:xfrm>
                <a:off x="8388424" y="3755136"/>
                <a:ext cx="72008" cy="1800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2" name="グループ化 301"/>
            <p:cNvGrpSpPr/>
            <p:nvPr/>
          </p:nvGrpSpPr>
          <p:grpSpPr>
            <a:xfrm>
              <a:off x="7838649" y="2423077"/>
              <a:ext cx="45719" cy="1581987"/>
              <a:chOff x="7809073" y="2384884"/>
              <a:chExt cx="45719" cy="158198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4" name="正方形/長方形 363"/>
              <p:cNvSpPr/>
              <p:nvPr/>
            </p:nvSpPr>
            <p:spPr>
              <a:xfrm>
                <a:off x="7809073" y="2384884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5" name="正方形/長方形 364"/>
              <p:cNvSpPr/>
              <p:nvPr/>
            </p:nvSpPr>
            <p:spPr>
              <a:xfrm>
                <a:off x="7809073" y="2650264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6" name="正方形/長方形 365"/>
              <p:cNvSpPr/>
              <p:nvPr/>
            </p:nvSpPr>
            <p:spPr>
              <a:xfrm>
                <a:off x="7809073" y="2912213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7" name="正方形/長方形 366"/>
              <p:cNvSpPr/>
              <p:nvPr/>
            </p:nvSpPr>
            <p:spPr>
              <a:xfrm>
                <a:off x="7809073" y="3177593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8" name="正方形/長方形 367"/>
              <p:cNvSpPr/>
              <p:nvPr/>
            </p:nvSpPr>
            <p:spPr>
              <a:xfrm>
                <a:off x="7809073" y="3439542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9" name="正方形/長方形 368"/>
              <p:cNvSpPr/>
              <p:nvPr/>
            </p:nvSpPr>
            <p:spPr>
              <a:xfrm>
                <a:off x="7809073" y="3704922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3" name="グループ化 302"/>
            <p:cNvGrpSpPr/>
            <p:nvPr/>
          </p:nvGrpSpPr>
          <p:grpSpPr>
            <a:xfrm rot="1200000">
              <a:off x="7567915" y="3989062"/>
              <a:ext cx="45719" cy="1581987"/>
              <a:chOff x="7809073" y="2384884"/>
              <a:chExt cx="45719" cy="158198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58" name="正方形/長方形 357"/>
              <p:cNvSpPr/>
              <p:nvPr/>
            </p:nvSpPr>
            <p:spPr>
              <a:xfrm>
                <a:off x="7809073" y="2384884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9" name="正方形/長方形 358"/>
              <p:cNvSpPr/>
              <p:nvPr/>
            </p:nvSpPr>
            <p:spPr>
              <a:xfrm>
                <a:off x="7809073" y="2650264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0" name="正方形/長方形 359"/>
              <p:cNvSpPr/>
              <p:nvPr/>
            </p:nvSpPr>
            <p:spPr>
              <a:xfrm>
                <a:off x="7809073" y="2912213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1" name="正方形/長方形 360"/>
              <p:cNvSpPr/>
              <p:nvPr/>
            </p:nvSpPr>
            <p:spPr>
              <a:xfrm>
                <a:off x="7809073" y="3177593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2" name="正方形/長方形 361"/>
              <p:cNvSpPr/>
              <p:nvPr/>
            </p:nvSpPr>
            <p:spPr>
              <a:xfrm>
                <a:off x="7809073" y="3439542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3" name="正方形/長方形 362"/>
              <p:cNvSpPr/>
              <p:nvPr/>
            </p:nvSpPr>
            <p:spPr>
              <a:xfrm>
                <a:off x="7809073" y="3704922"/>
                <a:ext cx="45719" cy="2619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b="0" i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4" name="正方形/長方形 303"/>
            <p:cNvSpPr/>
            <p:nvPr/>
          </p:nvSpPr>
          <p:spPr>
            <a:xfrm>
              <a:off x="4588852" y="2747747"/>
              <a:ext cx="649144" cy="93537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05" name="正方形/長方形 304"/>
            <p:cNvSpPr/>
            <p:nvPr/>
          </p:nvSpPr>
          <p:spPr>
            <a:xfrm>
              <a:off x="4501067" y="2854647"/>
              <a:ext cx="87784" cy="719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06" name="正方形/長方形 305"/>
            <p:cNvSpPr/>
            <p:nvPr/>
          </p:nvSpPr>
          <p:spPr>
            <a:xfrm>
              <a:off x="5237996" y="2852737"/>
              <a:ext cx="127056" cy="7215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07" name="正方形/長方形 306"/>
            <p:cNvSpPr/>
            <p:nvPr/>
          </p:nvSpPr>
          <p:spPr>
            <a:xfrm>
              <a:off x="2916326" y="3121897"/>
              <a:ext cx="431993" cy="18516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08" name="正方形/長方形 307"/>
            <p:cNvSpPr/>
            <p:nvPr/>
          </p:nvSpPr>
          <p:spPr>
            <a:xfrm>
              <a:off x="2555948" y="2690479"/>
              <a:ext cx="1152750" cy="477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grpSp>
          <p:nvGrpSpPr>
            <p:cNvPr id="7201" name="グループ化 308"/>
            <p:cNvGrpSpPr>
              <a:grpSpLocks/>
            </p:cNvGrpSpPr>
            <p:nvPr/>
          </p:nvGrpSpPr>
          <p:grpSpPr bwMode="auto">
            <a:xfrm>
              <a:off x="2483768" y="2607342"/>
              <a:ext cx="1296144" cy="1204792"/>
              <a:chOff x="2483768" y="2607342"/>
              <a:chExt cx="1296144" cy="1204792"/>
            </a:xfrm>
          </p:grpSpPr>
          <p:grpSp>
            <p:nvGrpSpPr>
              <p:cNvPr id="7232" name="グループ化 339"/>
              <p:cNvGrpSpPr>
                <a:grpSpLocks/>
              </p:cNvGrpSpPr>
              <p:nvPr/>
            </p:nvGrpSpPr>
            <p:grpSpPr bwMode="auto">
              <a:xfrm>
                <a:off x="2483768" y="2607342"/>
                <a:ext cx="1296144" cy="474037"/>
                <a:chOff x="2483768" y="2607342"/>
                <a:chExt cx="1296144" cy="474037"/>
              </a:xfrm>
            </p:grpSpPr>
            <p:sp>
              <p:nvSpPr>
                <p:cNvPr id="350" name="正方形/長方形 349"/>
                <p:cNvSpPr/>
                <p:nvPr/>
              </p:nvSpPr>
              <p:spPr>
                <a:xfrm>
                  <a:off x="2555948" y="3032176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1" name="正方形/長方形 350"/>
                <p:cNvSpPr/>
                <p:nvPr/>
              </p:nvSpPr>
              <p:spPr>
                <a:xfrm>
                  <a:off x="2555948" y="2984454"/>
                  <a:ext cx="1152749" cy="477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2" name="正方形/長方形 351"/>
                <p:cNvSpPr/>
                <p:nvPr/>
              </p:nvSpPr>
              <p:spPr>
                <a:xfrm>
                  <a:off x="2555948" y="2934821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3" name="正方形/長方形 352"/>
                <p:cNvSpPr/>
                <p:nvPr/>
              </p:nvSpPr>
              <p:spPr>
                <a:xfrm>
                  <a:off x="2555948" y="2885189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4" name="正方形/長方形 353"/>
                <p:cNvSpPr/>
                <p:nvPr/>
              </p:nvSpPr>
              <p:spPr>
                <a:xfrm>
                  <a:off x="2555948" y="2835557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5" name="正方形/長方形 354"/>
                <p:cNvSpPr/>
                <p:nvPr/>
              </p:nvSpPr>
              <p:spPr>
                <a:xfrm>
                  <a:off x="2555948" y="2787833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6" name="正方形/長方形 355"/>
                <p:cNvSpPr/>
                <p:nvPr/>
              </p:nvSpPr>
              <p:spPr>
                <a:xfrm>
                  <a:off x="2555948" y="2738201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7" name="正方形/長方形 356"/>
                <p:cNvSpPr/>
                <p:nvPr/>
              </p:nvSpPr>
              <p:spPr>
                <a:xfrm>
                  <a:off x="2484336" y="2606486"/>
                  <a:ext cx="1295975" cy="129807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233" name="グループ化 340"/>
              <p:cNvGrpSpPr>
                <a:grpSpLocks/>
              </p:cNvGrpSpPr>
              <p:nvPr/>
            </p:nvGrpSpPr>
            <p:grpSpPr bwMode="auto">
              <a:xfrm flipV="1">
                <a:off x="2483768" y="3338097"/>
                <a:ext cx="1296144" cy="474037"/>
                <a:chOff x="2483768" y="2607342"/>
                <a:chExt cx="1296144" cy="474037"/>
              </a:xfrm>
            </p:grpSpPr>
            <p:sp>
              <p:nvSpPr>
                <p:cNvPr id="342" name="正方形/長方形 341"/>
                <p:cNvSpPr/>
                <p:nvPr/>
              </p:nvSpPr>
              <p:spPr>
                <a:xfrm>
                  <a:off x="2555948" y="3032240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" name="正方形/長方形 342"/>
                <p:cNvSpPr/>
                <p:nvPr/>
              </p:nvSpPr>
              <p:spPr>
                <a:xfrm>
                  <a:off x="2555948" y="2984516"/>
                  <a:ext cx="1152749" cy="477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" name="正方形/長方形 343"/>
                <p:cNvSpPr/>
                <p:nvPr/>
              </p:nvSpPr>
              <p:spPr>
                <a:xfrm>
                  <a:off x="2555948" y="2934884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" name="正方形/長方形 344"/>
                <p:cNvSpPr/>
                <p:nvPr/>
              </p:nvSpPr>
              <p:spPr>
                <a:xfrm>
                  <a:off x="2555948" y="2885252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" name="正方形/長方形 345"/>
                <p:cNvSpPr/>
                <p:nvPr/>
              </p:nvSpPr>
              <p:spPr>
                <a:xfrm>
                  <a:off x="2555948" y="2835620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" name="正方形/長方形 346"/>
                <p:cNvSpPr/>
                <p:nvPr/>
              </p:nvSpPr>
              <p:spPr>
                <a:xfrm>
                  <a:off x="2555948" y="2787897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" name="正方形/長方形 347"/>
                <p:cNvSpPr/>
                <p:nvPr/>
              </p:nvSpPr>
              <p:spPr>
                <a:xfrm>
                  <a:off x="2555948" y="2738265"/>
                  <a:ext cx="1152749" cy="496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9" name="正方形/長方形 348"/>
                <p:cNvSpPr/>
                <p:nvPr/>
              </p:nvSpPr>
              <p:spPr>
                <a:xfrm>
                  <a:off x="2484336" y="2606548"/>
                  <a:ext cx="1295975" cy="129807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b="0" i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310" name="正方形/長方形 309"/>
            <p:cNvSpPr/>
            <p:nvPr/>
          </p:nvSpPr>
          <p:spPr>
            <a:xfrm>
              <a:off x="2844713" y="3121897"/>
              <a:ext cx="34651" cy="1851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1" name="正方形/長方形 310"/>
            <p:cNvSpPr/>
            <p:nvPr/>
          </p:nvSpPr>
          <p:spPr>
            <a:xfrm>
              <a:off x="2807752" y="3121897"/>
              <a:ext cx="34651" cy="1851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2" name="正方形/長方形 311"/>
            <p:cNvSpPr/>
            <p:nvPr/>
          </p:nvSpPr>
          <p:spPr>
            <a:xfrm>
              <a:off x="2773099" y="3121897"/>
              <a:ext cx="34652" cy="1851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3" name="正方形/長方形 312"/>
            <p:cNvSpPr/>
            <p:nvPr/>
          </p:nvSpPr>
          <p:spPr>
            <a:xfrm>
              <a:off x="2338797" y="2423229"/>
              <a:ext cx="1584741" cy="183257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4" name="正方形/長方形 313"/>
            <p:cNvSpPr/>
            <p:nvPr/>
          </p:nvSpPr>
          <p:spPr>
            <a:xfrm>
              <a:off x="2338797" y="3811019"/>
              <a:ext cx="1584741" cy="185166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5" name="正方形/長方形 314"/>
            <p:cNvSpPr/>
            <p:nvPr/>
          </p:nvSpPr>
          <p:spPr>
            <a:xfrm>
              <a:off x="2338797" y="2606486"/>
              <a:ext cx="64683" cy="48105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6" name="正方形/長方形 315"/>
            <p:cNvSpPr/>
            <p:nvPr/>
          </p:nvSpPr>
          <p:spPr>
            <a:xfrm>
              <a:off x="3861165" y="2606486"/>
              <a:ext cx="64683" cy="48105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7" name="正方形/長方形 316"/>
            <p:cNvSpPr/>
            <p:nvPr/>
          </p:nvSpPr>
          <p:spPr>
            <a:xfrm>
              <a:off x="2338797" y="3322333"/>
              <a:ext cx="64683" cy="48105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sp>
          <p:nvSpPr>
            <p:cNvPr id="318" name="正方形/長方形 317"/>
            <p:cNvSpPr/>
            <p:nvPr/>
          </p:nvSpPr>
          <p:spPr>
            <a:xfrm>
              <a:off x="3861165" y="3331879"/>
              <a:ext cx="62372" cy="48105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b="0" i="0">
                <a:solidFill>
                  <a:srgbClr val="FFFFFF"/>
                </a:solidFill>
              </a:endParaRPr>
            </a:p>
          </p:txBody>
        </p:sp>
        <p:cxnSp>
          <p:nvCxnSpPr>
            <p:cNvPr id="319" name="直線矢印コネクタ 318"/>
            <p:cNvCxnSpPr/>
            <p:nvPr/>
          </p:nvCxnSpPr>
          <p:spPr>
            <a:xfrm flipH="1" flipV="1">
              <a:off x="2844713" y="2671390"/>
              <a:ext cx="214840" cy="540226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矢印コネクタ 319"/>
            <p:cNvCxnSpPr/>
            <p:nvPr/>
          </p:nvCxnSpPr>
          <p:spPr>
            <a:xfrm flipV="1">
              <a:off x="1980729" y="3211616"/>
              <a:ext cx="1078824" cy="1910"/>
            </a:xfrm>
            <a:prstGeom prst="straightConnector1">
              <a:avLst/>
            </a:prstGeom>
            <a:ln w="38100" cap="rnd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矢印コネクタ 320"/>
            <p:cNvCxnSpPr/>
            <p:nvPr/>
          </p:nvCxnSpPr>
          <p:spPr>
            <a:xfrm>
              <a:off x="3096516" y="3213525"/>
              <a:ext cx="1762621" cy="0"/>
            </a:xfrm>
            <a:prstGeom prst="straightConnector1">
              <a:avLst/>
            </a:prstGeom>
            <a:ln w="28575" cap="rnd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矢印コネクタ 321"/>
            <p:cNvCxnSpPr/>
            <p:nvPr/>
          </p:nvCxnSpPr>
          <p:spPr>
            <a:xfrm flipV="1">
              <a:off x="4859136" y="2123527"/>
              <a:ext cx="3026255" cy="1089998"/>
            </a:xfrm>
            <a:prstGeom prst="straightConnector1">
              <a:avLst/>
            </a:prstGeom>
            <a:ln w="28575" cap="rnd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線矢印コネクタ 322"/>
            <p:cNvCxnSpPr>
              <a:endCxn id="390" idx="2"/>
            </p:cNvCxnSpPr>
            <p:nvPr/>
          </p:nvCxnSpPr>
          <p:spPr>
            <a:xfrm>
              <a:off x="3121146" y="3211616"/>
              <a:ext cx="5087258" cy="797"/>
            </a:xfrm>
            <a:prstGeom prst="straightConnector1">
              <a:avLst/>
            </a:prstGeom>
            <a:ln w="38100" cap="rnd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矢印コネクタ 323"/>
            <p:cNvCxnSpPr>
              <a:endCxn id="361" idx="1"/>
            </p:cNvCxnSpPr>
            <p:nvPr/>
          </p:nvCxnSpPr>
          <p:spPr>
            <a:xfrm>
              <a:off x="4859136" y="3211616"/>
              <a:ext cx="2665876" cy="1685583"/>
            </a:xfrm>
            <a:prstGeom prst="straightConnector1">
              <a:avLst/>
            </a:prstGeom>
            <a:ln w="28575" cap="rnd">
              <a:solidFill>
                <a:srgbClr val="00B050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17" name="テキスト ボックス 324"/>
            <p:cNvSpPr txBox="1">
              <a:spLocks noChangeArrowheads="1"/>
            </p:cNvSpPr>
            <p:nvPr/>
          </p:nvSpPr>
          <p:spPr bwMode="auto">
            <a:xfrm>
              <a:off x="1775128" y="2774246"/>
              <a:ext cx="4972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/>
              <a:r>
                <a:rPr lang="en-US" altLang="ja-JP" sz="1800" i="0">
                  <a:solidFill>
                    <a:srgbClr val="000000"/>
                  </a:solidFill>
                </a:rPr>
                <a:t>K</a:t>
              </a:r>
              <a:r>
                <a:rPr lang="en-US" altLang="ja-JP" sz="1800" i="0" baseline="30000">
                  <a:solidFill>
                    <a:srgbClr val="000000"/>
                  </a:solidFill>
                </a:rPr>
                <a:t>-</a:t>
              </a:r>
              <a:r>
                <a:rPr lang="en-US" altLang="ja-JP" sz="1800" i="0">
                  <a:solidFill>
                    <a:srgbClr val="000000"/>
                  </a:solidFill>
                </a:rPr>
                <a:t> </a:t>
              </a:r>
              <a:endParaRPr lang="ja-JP" altLang="en-US" sz="1200" b="0" i="0">
                <a:solidFill>
                  <a:srgbClr val="000000"/>
                </a:solidFill>
              </a:endParaRPr>
            </a:p>
          </p:txBody>
        </p:sp>
        <p:sp>
          <p:nvSpPr>
            <p:cNvPr id="7218" name="テキスト ボックス 325"/>
            <p:cNvSpPr txBox="1">
              <a:spLocks noChangeArrowheads="1"/>
            </p:cNvSpPr>
            <p:nvPr/>
          </p:nvSpPr>
          <p:spPr bwMode="auto">
            <a:xfrm>
              <a:off x="3851921" y="2122983"/>
              <a:ext cx="21140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ja-JP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altLang="ja-JP" sz="1400" i="0">
                  <a:solidFill>
                    <a:srgbClr val="000000"/>
                  </a:solidFill>
                </a:rPr>
                <a:t>(Ushiwaka)</a:t>
              </a:r>
              <a:endParaRPr lang="ja-JP" altLang="en-US" sz="1400" i="0">
                <a:solidFill>
                  <a:srgbClr val="000000"/>
                </a:solidFill>
              </a:endParaRPr>
            </a:p>
          </p:txBody>
        </p:sp>
        <p:sp>
          <p:nvSpPr>
            <p:cNvPr id="7219" name="テキスト ボックス 326"/>
            <p:cNvSpPr txBox="1">
              <a:spLocks noChangeArrowheads="1"/>
            </p:cNvSpPr>
            <p:nvPr/>
          </p:nvSpPr>
          <p:spPr bwMode="auto">
            <a:xfrm>
              <a:off x="4025214" y="3804240"/>
              <a:ext cx="1338875" cy="70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 baseline="30000" dirty="0">
                  <a:solidFill>
                    <a:srgbClr val="000000"/>
                  </a:solidFill>
                </a:rPr>
                <a:t>3</a:t>
              </a:r>
              <a:r>
                <a:rPr lang="en-US" altLang="ja-JP" sz="1600" i="0" dirty="0">
                  <a:solidFill>
                    <a:srgbClr val="000000"/>
                  </a:solidFill>
                </a:rPr>
                <a:t>He target</a:t>
              </a:r>
              <a:endParaRPr lang="ja-JP" altLang="en-US" sz="1600" i="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7220" name="テキスト ボックス 327"/>
            <p:cNvSpPr txBox="1">
              <a:spLocks noChangeArrowheads="1"/>
            </p:cNvSpPr>
            <p:nvPr/>
          </p:nvSpPr>
          <p:spPr bwMode="auto">
            <a:xfrm>
              <a:off x="2074809" y="2011022"/>
              <a:ext cx="21140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>
                  <a:solidFill>
                    <a:srgbClr val="000000"/>
                  </a:solidFill>
                </a:rPr>
                <a:t>CDS</a:t>
              </a:r>
            </a:p>
          </p:txBody>
        </p:sp>
        <p:sp>
          <p:nvSpPr>
            <p:cNvPr id="7221" name="テキスト ボックス 328"/>
            <p:cNvSpPr txBox="1">
              <a:spLocks noChangeArrowheads="1"/>
            </p:cNvSpPr>
            <p:nvPr/>
          </p:nvSpPr>
          <p:spPr bwMode="auto">
            <a:xfrm>
              <a:off x="6545149" y="2814340"/>
              <a:ext cx="525485" cy="44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800" i="0">
                  <a:solidFill>
                    <a:srgbClr val="FF0000"/>
                  </a:solidFill>
                </a:rPr>
                <a:t>n</a:t>
              </a:r>
              <a:endParaRPr lang="ja-JP" altLang="en-US" sz="1800" i="0" baseline="30000">
                <a:solidFill>
                  <a:srgbClr val="FF0000"/>
                </a:solidFill>
              </a:endParaRPr>
            </a:p>
          </p:txBody>
        </p:sp>
        <p:sp>
          <p:nvSpPr>
            <p:cNvPr id="7222" name="テキスト ボックス 329"/>
            <p:cNvSpPr txBox="1">
              <a:spLocks noChangeArrowheads="1"/>
            </p:cNvSpPr>
            <p:nvPr/>
          </p:nvSpPr>
          <p:spPr bwMode="auto">
            <a:xfrm>
              <a:off x="6876256" y="4224549"/>
              <a:ext cx="525485" cy="44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800" i="0">
                  <a:solidFill>
                    <a:srgbClr val="00B050"/>
                  </a:solidFill>
                </a:rPr>
                <a:t>p</a:t>
              </a:r>
              <a:endParaRPr lang="ja-JP" altLang="en-US" sz="1800" i="0" baseline="30000">
                <a:solidFill>
                  <a:srgbClr val="00B050"/>
                </a:solidFill>
              </a:endParaRPr>
            </a:p>
          </p:txBody>
        </p:sp>
        <p:sp>
          <p:nvSpPr>
            <p:cNvPr id="7223" name="テキスト ボックス 330"/>
            <p:cNvSpPr txBox="1">
              <a:spLocks noChangeArrowheads="1"/>
            </p:cNvSpPr>
            <p:nvPr/>
          </p:nvSpPr>
          <p:spPr bwMode="auto">
            <a:xfrm>
              <a:off x="7826050" y="3935155"/>
              <a:ext cx="814749" cy="40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>
                  <a:solidFill>
                    <a:srgbClr val="000000"/>
                  </a:solidFill>
                </a:rPr>
                <a:t>NC</a:t>
              </a:r>
            </a:p>
          </p:txBody>
        </p:sp>
        <p:sp>
          <p:nvSpPr>
            <p:cNvPr id="7224" name="テキスト ボックス 331"/>
            <p:cNvSpPr txBox="1">
              <a:spLocks noChangeArrowheads="1"/>
            </p:cNvSpPr>
            <p:nvPr/>
          </p:nvSpPr>
          <p:spPr bwMode="auto">
            <a:xfrm>
              <a:off x="2797089" y="2705217"/>
              <a:ext cx="5254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800" i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ja-JP" altLang="en-US" sz="1800" i="0" baseline="3000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7225" name="テキスト ボックス 332"/>
            <p:cNvSpPr txBox="1">
              <a:spLocks noChangeArrowheads="1"/>
            </p:cNvSpPr>
            <p:nvPr/>
          </p:nvSpPr>
          <p:spPr bwMode="auto">
            <a:xfrm>
              <a:off x="2737359" y="4451776"/>
              <a:ext cx="1083919" cy="40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>
                  <a:solidFill>
                    <a:srgbClr val="000000"/>
                  </a:solidFill>
                </a:rPr>
                <a:t>CDC</a:t>
              </a:r>
            </a:p>
          </p:txBody>
        </p:sp>
        <p:sp>
          <p:nvSpPr>
            <p:cNvPr id="7226" name="テキスト ボックス 333"/>
            <p:cNvSpPr txBox="1">
              <a:spLocks noChangeArrowheads="1"/>
            </p:cNvSpPr>
            <p:nvPr/>
          </p:nvSpPr>
          <p:spPr bwMode="auto">
            <a:xfrm>
              <a:off x="2404650" y="4947303"/>
              <a:ext cx="1268783" cy="40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>
                  <a:solidFill>
                    <a:srgbClr val="000000"/>
                  </a:solidFill>
                </a:rPr>
                <a:t>CDH</a:t>
              </a:r>
            </a:p>
          </p:txBody>
        </p:sp>
        <p:cxnSp>
          <p:nvCxnSpPr>
            <p:cNvPr id="335" name="直線コネクタ 334"/>
            <p:cNvCxnSpPr/>
            <p:nvPr/>
          </p:nvCxnSpPr>
          <p:spPr>
            <a:xfrm>
              <a:off x="3276705" y="3266975"/>
              <a:ext cx="854744" cy="72921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線コネクタ 335"/>
            <p:cNvCxnSpPr>
              <a:stCxn id="7225" idx="1"/>
            </p:cNvCxnSpPr>
            <p:nvPr/>
          </p:nvCxnSpPr>
          <p:spPr>
            <a:xfrm flipV="1">
              <a:off x="2738448" y="3534225"/>
              <a:ext cx="87784" cy="112053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線コネクタ 336"/>
            <p:cNvCxnSpPr/>
            <p:nvPr/>
          </p:nvCxnSpPr>
          <p:spPr>
            <a:xfrm flipV="1">
              <a:off x="2555948" y="3749933"/>
              <a:ext cx="92405" cy="11968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30" name="テキスト ボックス 337"/>
            <p:cNvSpPr txBox="1">
              <a:spLocks noChangeArrowheads="1"/>
            </p:cNvSpPr>
            <p:nvPr/>
          </p:nvSpPr>
          <p:spPr bwMode="auto">
            <a:xfrm>
              <a:off x="7460186" y="5067141"/>
              <a:ext cx="828091" cy="40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>
                  <a:solidFill>
                    <a:srgbClr val="000000"/>
                  </a:solidFill>
                </a:rPr>
                <a:t>PC</a:t>
              </a:r>
            </a:p>
          </p:txBody>
        </p:sp>
        <p:sp>
          <p:nvSpPr>
            <p:cNvPr id="7231" name="テキスト ボックス 338"/>
            <p:cNvSpPr txBox="1">
              <a:spLocks noChangeArrowheads="1"/>
            </p:cNvSpPr>
            <p:nvPr/>
          </p:nvSpPr>
          <p:spPr bwMode="auto">
            <a:xfrm>
              <a:off x="6803637" y="2515210"/>
              <a:ext cx="1152303" cy="40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ja-JP" sz="1600" i="0">
                  <a:solidFill>
                    <a:srgbClr val="000000"/>
                  </a:solidFill>
                </a:rPr>
                <a:t>CVC</a:t>
              </a: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7596188" y="497529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b="0" i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~15m</a:t>
            </a:r>
            <a:endParaRPr lang="ja-JP" altLang="en-US" sz="1800" b="0" i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4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スライド 1 - &amp;quot;Status of Strangeness Nuclear &amp;#x0D;&amp;#x0A;Phycics Experiments at J-PARC&amp;quot;&quot;/&gt;&lt;property id=&quot;20307&quot; value=&quot;514&quot;/&gt;&lt;/object&gt;&lt;object type=&quot;3&quot; unique_id=&quot;10005&quot;&gt;&lt;property id=&quot;20148&quot; value=&quot;5&quot;/&gt;&lt;property id=&quot;20300&quot; value=&quot;スライド 17&quot;/&gt;&lt;property id=&quot;20307&quot; value=&quot;598&quot;/&gt;&lt;/object&gt;&lt;object type=&quot;3&quot; unique_id=&quot;10007&quot;&gt;&lt;property id=&quot;20148&quot; value=&quot;5&quot;/&gt;&lt;property id=&quot;20300&quot; value=&quot;スライド 18 - &amp;quot;Expected Spectrum&amp;quot;&quot;/&gt;&lt;property id=&quot;20307&quot; value=&quot;585&quot;/&gt;&lt;/object&gt;&lt;object type=&quot;3&quot; unique_id=&quot;10008&quot;&gt;&lt;property id=&quot;20148&quot; value=&quot;5&quot;/&gt;&lt;property id=&quot;20300&quot; value=&quot;スライド 20&quot;/&gt;&lt;property id=&quot;20307&quot; value=&quot;597&quot;/&gt;&lt;/object&gt;&lt;object type=&quot;3&quot; unique_id=&quot;10009&quot;&gt;&lt;property id=&quot;20148&quot; value=&quot;5&quot;/&gt;&lt;property id=&quot;20300&quot; value=&quot;スライド 19 - &amp;quot;Γn/Γp ratio measurement&amp;quot;&quot;/&gt;&lt;property id=&quot;20307&quot; value=&quot;263&quot;/&gt;&lt;/object&gt;&lt;object type=&quot;3&quot; unique_id=&quot;10010&quot;&gt;&lt;property id=&quot;20148&quot; value=&quot;5&quot;/&gt;&lt;property id=&quot;20300&quot; value=&quot;スライド 22&quot;/&gt;&lt;property id=&quot;20307&quot; value=&quot;587&quot;/&gt;&lt;/object&gt;&lt;object type=&quot;3&quot; unique_id=&quot;10011&quot;&gt;&lt;property id=&quot;20148&quot; value=&quot;5&quot;/&gt;&lt;property id=&quot;20300&quot; value=&quot;スライド 23&quot;/&gt;&lt;property id=&quot;20307&quot; value=&quot;599&quot;/&gt;&lt;/object&gt;&lt;object type=&quot;3&quot; unique_id=&quot;10012&quot;&gt;&lt;property id=&quot;20148&quot; value=&quot;5&quot;/&gt;&lt;property id=&quot;20300&quot; value=&quot;スライド 24&quot;/&gt;&lt;property id=&quot;20307&quot; value=&quot;576&quot;/&gt;&lt;/object&gt;&lt;object type=&quot;3&quot; unique_id=&quot;10013&quot;&gt;&lt;property id=&quot;20148&quot; value=&quot;5&quot;/&gt;&lt;property id=&quot;20300&quot; value=&quot;スライド 25&quot;/&gt;&lt;property id=&quot;20307&quot; value=&quot;607&quot;/&gt;&lt;/object&gt;&lt;object type=&quot;3&quot; unique_id=&quot;10014&quot;&gt;&lt;property id=&quot;20148&quot; value=&quot;5&quot;/&gt;&lt;property id=&quot;20300&quot; value=&quot;スライド 26&quot;/&gt;&lt;property id=&quot;20307&quot; value=&quot;612&quot;/&gt;&lt;/object&gt;&lt;object type=&quot;3&quot; unique_id=&quot;10016&quot;&gt;&lt;property id=&quot;20148&quot; value=&quot;5&quot;/&gt;&lt;property id=&quot;20300&quot; value=&quot;スライド 27&quot;/&gt;&lt;property id=&quot;20307&quot; value=&quot;610&quot;/&gt;&lt;/object&gt;&lt;object type=&quot;3&quot; unique_id=&quot;10017&quot;&gt;&lt;property id=&quot;20148&quot; value=&quot;5&quot;/&gt;&lt;property id=&quot;20300&quot; value=&quot;スライド 28&quot;/&gt;&lt;property id=&quot;20307&quot; value=&quot;611&quot;/&gt;&lt;/object&gt;&lt;object type=&quot;3&quot; unique_id=&quot;10018&quot;&gt;&lt;property id=&quot;20148&quot; value=&quot;5&quot;/&gt;&lt;property id=&quot;20300&quot; value=&quot;スライド 29&quot;/&gt;&lt;property id=&quot;20307&quot; value=&quot;613&quot;/&gt;&lt;/object&gt;&lt;object type=&quot;3&quot; unique_id=&quot;10019&quot;&gt;&lt;property id=&quot;20148&quot; value=&quot;5&quot;/&gt;&lt;property id=&quot;20300&quot; value=&quot;スライド 30&quot;/&gt;&lt;property id=&quot;20307&quot; value=&quot;609&quot;/&gt;&lt;/object&gt;&lt;object type=&quot;3&quot; unique_id=&quot;10020&quot;&gt;&lt;property id=&quot;20148&quot; value=&quot;5&quot;/&gt;&lt;property id=&quot;20300&quot; value=&quot;スライド 39&quot;/&gt;&lt;property id=&quot;20307&quot; value=&quot;602&quot;/&gt;&lt;/object&gt;&lt;object type=&quot;3&quot; unique_id=&quot;10022&quot;&gt;&lt;property id=&quot;20148&quot; value=&quot;5&quot;/&gt;&lt;property id=&quot;20300&quot; value=&quot;スライド 41 - &amp;quot;Spare OHPs&amp;quot;&quot;/&gt;&lt;property id=&quot;20307&quot; value=&quot;558&quot;/&gt;&lt;/object&gt;&lt;object type=&quot;3&quot; unique_id=&quot;10030&quot;&gt;&lt;property id=&quot;20148&quot; value=&quot;5&quot;/&gt;&lt;property id=&quot;20300&quot; value=&quot;スライド 44&quot;/&gt;&lt;property id=&quot;20307&quot; value=&quot;575&quot;/&gt;&lt;/object&gt;&lt;object type=&quot;3&quot; unique_id=&quot;10212&quot;&gt;&lt;property id=&quot;20148&quot; value=&quot;5&quot;/&gt;&lt;property id=&quot;20300&quot; value=&quot;スライド 38&quot;/&gt;&lt;property id=&quot;20307&quot; value=&quot;614&quot;/&gt;&lt;/object&gt;&lt;object type=&quot;3&quot; unique_id=&quot;10213&quot;&gt;&lt;property id=&quot;20148&quot; value=&quot;5&quot;/&gt;&lt;property id=&quot;20300&quot; value=&quot;スライド 40&quot;/&gt;&lt;property id=&quot;20307&quot; value=&quot;615&quot;/&gt;&lt;/object&gt;&lt;object type=&quot;3&quot; unique_id=&quot;10876&quot;&gt;&lt;property id=&quot;20148&quot; value=&quot;5&quot;/&gt;&lt;property id=&quot;20300&quot; value=&quot;スライド 34&quot;/&gt;&lt;property id=&quot;20307&quot; value=&quot;616&quot;/&gt;&lt;/object&gt;&lt;object type=&quot;3&quot; unique_id=&quot;10877&quot;&gt;&lt;property id=&quot;20148&quot; value=&quot;5&quot;/&gt;&lt;property id=&quot;20300&quot; value=&quot;スライド 35&quot;/&gt;&lt;property id=&quot;20307&quot; value=&quot;631&quot;/&gt;&lt;/object&gt;&lt;object type=&quot;3&quot; unique_id=&quot;10878&quot;&gt;&lt;property id=&quot;20148&quot; value=&quot;5&quot;/&gt;&lt;property id=&quot;20300&quot; value=&quot;スライド 36&quot;/&gt;&lt;property id=&quot;20307&quot; value=&quot;618&quot;/&gt;&lt;/object&gt;&lt;object type=&quot;3&quot; unique_id=&quot;10879&quot;&gt;&lt;property id=&quot;20148&quot; value=&quot;5&quot;/&gt;&lt;property id=&quot;20300&quot; value=&quot;スライド 37&quot;/&gt;&lt;property id=&quot;20307&quot; value=&quot;630&quot;/&gt;&lt;/object&gt;&lt;object type=&quot;3&quot; unique_id=&quot;10880&quot;&gt;&lt;property id=&quot;20148&quot; value=&quot;5&quot;/&gt;&lt;property id=&quot;20300&quot; value=&quot;スライド 42&quot;/&gt;&lt;property id=&quot;20307&quot; value=&quot;619&quot;/&gt;&lt;/object&gt;&lt;object type=&quot;3&quot; unique_id=&quot;10881&quot;&gt;&lt;property id=&quot;20148&quot; value=&quot;5&quot;/&gt;&lt;property id=&quot;20300&quot; value=&quot;スライド 43&quot;/&gt;&lt;property id=&quot;20307&quot; value=&quot;620&quot;/&gt;&lt;/object&gt;&lt;object type=&quot;3&quot; unique_id=&quot;10882&quot;&gt;&lt;property id=&quot;20148&quot; value=&quot;5&quot;/&gt;&lt;property id=&quot;20300&quot; value=&quot;スライド 45&quot;/&gt;&lt;property id=&quot;20307&quot; value=&quot;621&quot;/&gt;&lt;/object&gt;&lt;object type=&quot;3&quot; unique_id=&quot;10883&quot;&gt;&lt;property id=&quot;20148&quot; value=&quot;5&quot;/&gt;&lt;property id=&quot;20300&quot; value=&quot;スライド 46&quot;/&gt;&lt;property id=&quot;20307&quot; value=&quot;622&quot;/&gt;&lt;/object&gt;&lt;object type=&quot;3&quot; unique_id=&quot;10884&quot;&gt;&lt;property id=&quot;20148&quot; value=&quot;5&quot;/&gt;&lt;property id=&quot;20300&quot; value=&quot;スライド 47&quot;/&gt;&lt;property id=&quot;20307&quot; value=&quot;623&quot;/&gt;&lt;/object&gt;&lt;object type=&quot;3&quot; unique_id=&quot;10885&quot;&gt;&lt;property id=&quot;20148&quot; value=&quot;5&quot;/&gt;&lt;property id=&quot;20300&quot; value=&quot;スライド 48&quot;/&gt;&lt;property id=&quot;20307&quot; value=&quot;624&quot;/&gt;&lt;/object&gt;&lt;object type=&quot;3&quot; unique_id=&quot;10886&quot;&gt;&lt;property id=&quot;20148&quot; value=&quot;5&quot;/&gt;&lt;property id=&quot;20300&quot; value=&quot;スライド 49&quot;/&gt;&lt;property id=&quot;20307&quot; value=&quot;625&quot;/&gt;&lt;/object&gt;&lt;object type=&quot;3&quot; unique_id=&quot;10889&quot;&gt;&lt;property id=&quot;20148&quot; value=&quot;5&quot;/&gt;&lt;property id=&quot;20300&quot; value=&quot;スライド 50&quot;/&gt;&lt;property id=&quot;20307&quot; value=&quot;628&quot;/&gt;&lt;/object&gt;&lt;object type=&quot;3&quot; unique_id=&quot;11346&quot;&gt;&lt;property id=&quot;20148&quot; value=&quot;5&quot;/&gt;&lt;property id=&quot;20300&quot; value=&quot;スライド 51&quot;/&gt;&lt;property id=&quot;20307&quot; value=&quot;632&quot;/&gt;&lt;/object&gt;&lt;object type=&quot;3&quot; unique_id=&quot;11347&quot;&gt;&lt;property id=&quot;20148&quot; value=&quot;5&quot;/&gt;&lt;property id=&quot;20300&quot; value=&quot;スライド 52&quot;/&gt;&lt;property id=&quot;20307&quot; value=&quot;633&quot;/&gt;&lt;/object&gt;&lt;object type=&quot;3&quot; unique_id=&quot;11348&quot;&gt;&lt;property id=&quot;20148&quot; value=&quot;5&quot;/&gt;&lt;property id=&quot;20300&quot; value=&quot;スライド 53 - &amp;quot;Comparison with recent calculations&amp;quot;&quot;/&gt;&lt;property id=&quot;20307&quot; value=&quot;634&quot;/&gt;&lt;/object&gt;&lt;object type=&quot;3&quot; unique_id=&quot;11350&quot;&gt;&lt;property id=&quot;20148&quot; value=&quot;5&quot;/&gt;&lt;property id=&quot;20300&quot; value=&quot;スライド 55 - &amp;quot;Neutral PID&amp;quot;&quot;/&gt;&lt;property id=&quot;20307&quot; value=&quot;636&quot;/&gt;&lt;/object&gt;&lt;object type=&quot;3&quot; unique_id=&quot;11764&quot;&gt;&lt;property id=&quot;20148&quot; value=&quot;5&quot;/&gt;&lt;property id=&quot;20300&quot; value=&quot;スライド 54&quot;/&gt;&lt;property id=&quot;20307&quot; value=&quot;640&quot;/&gt;&lt;/object&gt;&lt;object type=&quot;3&quot; unique_id=&quot;11966&quot;&gt;&lt;property id=&quot;20148&quot; value=&quot;5&quot;/&gt;&lt;property id=&quot;20300&quot; value=&quot;スライド 2&quot;/&gt;&lt;property id=&quot;20307&quot; value=&quot;645&quot;/&gt;&lt;/object&gt;&lt;object type=&quot;3&quot; unique_id=&quot;12167&quot;&gt;&lt;property id=&quot;20148&quot; value=&quot;5&quot;/&gt;&lt;property id=&quot;20300&quot; value=&quot;スライド 3&quot;/&gt;&lt;property id=&quot;20307&quot; value=&quot;646&quot;/&gt;&lt;/object&gt;&lt;object type=&quot;3&quot; unique_id=&quot;12168&quot;&gt;&lt;property id=&quot;20148&quot; value=&quot;5&quot;/&gt;&lt;property id=&quot;20300&quot; value=&quot;スライド 4&quot;/&gt;&lt;property id=&quot;20307&quot; value=&quot;647&quot;/&gt;&lt;/object&gt;&lt;object type=&quot;3&quot; unique_id=&quot;12377&quot;&gt;&lt;property id=&quot;20148&quot; value=&quot;5&quot;/&gt;&lt;property id=&quot;20300&quot; value=&quot;スライド 5&quot;/&gt;&lt;property id=&quot;20307&quot; value=&quot;648&quot;/&gt;&lt;/object&gt;&lt;object type=&quot;3&quot; unique_id=&quot;12702&quot;&gt;&lt;property id=&quot;20148&quot; value=&quot;5&quot;/&gt;&lt;property id=&quot;20300&quot; value=&quot;スライド 6&quot;/&gt;&lt;property id=&quot;20307&quot; value=&quot;649&quot;/&gt;&lt;/object&gt;&lt;object type=&quot;3&quot; unique_id=&quot;12865&quot;&gt;&lt;property id=&quot;20148&quot; value=&quot;5&quot;/&gt;&lt;property id=&quot;20300&quot; value=&quot;スライド 7&quot;/&gt;&lt;property id=&quot;20307&quot; value=&quot;650&quot;/&gt;&lt;/object&gt;&lt;object type=&quot;3&quot; unique_id=&quot;13526&quot;&gt;&lt;property id=&quot;20148&quot; value=&quot;5&quot;/&gt;&lt;property id=&quot;20300&quot; value=&quot;スライド 8 - &amp;quot;J-PARC E15 (Search for K--pp deeply-bound kaonic nuclear state)&amp;quot;&quot;/&gt;&lt;property id=&quot;20307&quot; value=&quot;652&quot;/&gt;&lt;/object&gt;&lt;object type=&quot;3&quot; unique_id=&quot;13527&quot;&gt;&lt;property id=&quot;20148&quot; value=&quot;5&quot;/&gt;&lt;property id=&quot;20300&quot; value=&quot;スライド 9 - &amp;quot;E15: KN Interaction Study by Nuclear Bound-States&amp;quot;&quot;/&gt;&lt;property id=&quot;20307&quot; value=&quot;655&quot;/&gt;&lt;/object&gt;&lt;object type=&quot;3&quot; unique_id=&quot;13528&quot;&gt;&lt;property id=&quot;20148&quot; value=&quot;5&quot;/&gt;&lt;property id=&quot;20300&quot; value=&quot;スライド 10 - &amp;quot;Preliminary Results of Run#40&amp;quot;&quot;/&gt;&lt;property id=&quot;20307&quot; value=&quot;657&quot;/&gt;&lt;/object&gt;&lt;object type=&quot;3&quot; unique_id=&quot;13529&quot;&gt;&lt;property id=&quot;20148&quot; value=&quot;5&quot;/&gt;&lt;property id=&quot;20300&quot; value=&quot;スライド 11&quot;/&gt;&lt;property id=&quot;20307&quot; value=&quot;659&quot;/&gt;&lt;/object&gt;&lt;object type=&quot;3&quot; unique_id=&quot;14386&quot;&gt;&lt;property id=&quot;20148&quot; value=&quot;5&quot;/&gt;&lt;property id=&quot;20300&quot; value=&quot;スライド 12&quot;/&gt;&lt;property id=&quot;20307&quot; value=&quot;660&quot;/&gt;&lt;/object&gt;&lt;object type=&quot;3&quot; unique_id=&quot;14387&quot;&gt;&lt;property id=&quot;20148&quot; value=&quot;5&quot;/&gt;&lt;property id=&quot;20300&quot; value=&quot;スライド 13&quot;/&gt;&lt;property id=&quot;20307&quot; value=&quot;661&quot;/&gt;&lt;/object&gt;&lt;object type=&quot;3&quot; unique_id=&quot;14388&quot;&gt;&lt;property id=&quot;20148&quot; value=&quot;5&quot;/&gt;&lt;property id=&quot;20300&quot; value=&quot;スライド 14&quot;/&gt;&lt;property id=&quot;20307&quot; value=&quot;662&quot;/&gt;&lt;/object&gt;&lt;object type=&quot;3&quot; unique_id=&quot;14389&quot;&gt;&lt;property id=&quot;20148&quot; value=&quot;5&quot;/&gt;&lt;property id=&quot;20300&quot; value=&quot;スライド 15&quot;/&gt;&lt;property id=&quot;20307&quot; value=&quot;663&quot;/&gt;&lt;/object&gt;&lt;object type=&quot;3&quot; unique_id=&quot;14845&quot;&gt;&lt;property id=&quot;20148&quot; value=&quot;5&quot;/&gt;&lt;property id=&quot;20300&quot; value=&quot;スライド 16&quot;/&gt;&lt;property id=&quot;20307&quot; value=&quot;664&quot;/&gt;&lt;/object&gt;&lt;object type=&quot;3&quot; unique_id=&quot;14848&quot;&gt;&lt;property id=&quot;20148&quot; value=&quot;5&quot;/&gt;&lt;property id=&quot;20300&quot; value=&quot;スライド 31&quot;/&gt;&lt;property id=&quot;20307&quot; value=&quot;667&quot;/&gt;&lt;/object&gt;&lt;object type=&quot;3&quot; unique_id=&quot;14849&quot;&gt;&lt;property id=&quot;20148&quot; value=&quot;5&quot;/&gt;&lt;property id=&quot;20300&quot; value=&quot;スライド 32 - &amp;quot;Status of amplitude determination&amp;quot;&quot;/&gt;&lt;property id=&quot;20307&quot; value=&quot;668&quot;/&gt;&lt;/object&gt;&lt;object type=&quot;3&quot; unique_id=&quot;15326&quot;&gt;&lt;property id=&quot;20148&quot; value=&quot;5&quot;/&gt;&lt;property id=&quot;20300&quot; value=&quot;スライド 21&quot;/&gt;&lt;property id=&quot;20307&quot; value=&quot;669&quot;/&gt;&lt;/object&gt;&lt;object type=&quot;3&quot; unique_id=&quot;15327&quot;&gt;&lt;property id=&quot;20148&quot; value=&quot;5&quot;/&gt;&lt;property id=&quot;20300&quot; value=&quot;スライド 33&quot;/&gt;&lt;property id=&quot;20307&quot; value=&quot;671&quot;/&gt;&lt;/object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  <a:txDef>
      <a:spPr/>
      <a:bodyPr vert="horz" lIns="91440" tIns="45720" rIns="91440" bIns="45720" rtlCol="0" anchor="b">
        <a:noAutofit/>
      </a:bodyPr>
      <a:lstStyle>
        <a:defPPr marL="0" marR="0" indent="0" algn="ctr" defTabSz="914400" rtl="0" eaLnBrk="1" fontAlgn="auto" latinLnBrk="0" hangingPunct="1">
          <a:lnSpc>
            <a:spcPts val="58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1" sz="4400" b="0" i="0" u="none" strike="noStrike" kern="1200" cap="none" spc="0" normalizeH="0" baseline="0" noProof="0" dirty="0" smtClean="0">
            <a:ln>
              <a:noFill/>
            </a:ln>
            <a:solidFill>
              <a:srgbClr val="1F497D"/>
            </a:solidFill>
            <a:effectLst>
              <a:outerShdw blurRad="63500" dist="38100" dir="5400000" algn="t" rotWithShape="0">
                <a:prstClr val="black">
                  <a:alpha val="25000"/>
                </a:prstClr>
              </a:outerShdw>
            </a:effectLst>
            <a:uLnTx/>
            <a:uFillTx/>
            <a:latin typeface="Arial"/>
            <a:ea typeface="ＭＳ Ｐゴシック"/>
            <a:cs typeface="+mj-cs"/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-cool16">
  <a:themeElements>
    <a:clrScheme name="s-cool1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cool16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-cool1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アーバン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アーバン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アーバン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45707</TotalTime>
  <Words>428</Words>
  <Application>Microsoft Office PowerPoint</Application>
  <PresentationFormat>画面に合わせる (4:3)</PresentationFormat>
  <Paragraphs>156</Paragraphs>
  <Slides>37</Slides>
  <Notes>6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37</vt:i4>
      </vt:variant>
    </vt:vector>
  </HeadingPairs>
  <TitlesOfParts>
    <vt:vector size="53" baseType="lpstr">
      <vt:lpstr>ＭＳ Ｐゴシック</vt:lpstr>
      <vt:lpstr>Symbol</vt:lpstr>
      <vt:lpstr>ＭＳ Ｐ明朝</vt:lpstr>
      <vt:lpstr>Calibri</vt:lpstr>
      <vt:lpstr>Trebuchet MS</vt:lpstr>
      <vt:lpstr>Wingdings 2</vt:lpstr>
      <vt:lpstr>HGｺﾞｼｯｸM</vt:lpstr>
      <vt:lpstr>Georgia</vt:lpstr>
      <vt:lpstr>Wingdings</vt:lpstr>
      <vt:lpstr>Arial</vt:lpstr>
      <vt:lpstr>HG明朝B</vt:lpstr>
      <vt:lpstr>Segoe UI</vt:lpstr>
      <vt:lpstr>Helvetica</vt:lpstr>
      <vt:lpstr>標準デザイン</vt:lpstr>
      <vt:lpstr>s-cool16</vt:lpstr>
      <vt:lpstr>アーバン</vt:lpstr>
      <vt:lpstr>Status of kaonic nucleus search experiment (E15) at J-PARC</vt:lpstr>
      <vt:lpstr>J-PARC E15 collaboration</vt:lpstr>
      <vt:lpstr>Introduction</vt:lpstr>
      <vt:lpstr>PowerPoint プレゼンテーション</vt:lpstr>
      <vt:lpstr>PowerPoint プレゼンテーション</vt:lpstr>
      <vt:lpstr>PowerPoint プレゼンテーション</vt:lpstr>
      <vt:lpstr>  E15 Experiment     Setup &amp;    Performance of detectors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Exclusive 3He(K-,Lp)n events</vt:lpstr>
      <vt:lpstr>3He(K-,Lp)n: Dalitz plot</vt:lpstr>
      <vt:lpstr>3He(K-,Lp)n: Dalitz plot</vt:lpstr>
      <vt:lpstr>3He(K-,Lp)n: Invariant Mass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Exclusive Measurement of the Non-Mesonic Weak Decay of　５LHe (6)</dc:title>
  <dc:creator>Outa</dc:creator>
  <cp:lastModifiedBy>Outa</cp:lastModifiedBy>
  <cp:revision>536</cp:revision>
  <cp:lastPrinted>2012-01-13T17:10:23Z</cp:lastPrinted>
  <dcterms:created xsi:type="dcterms:W3CDTF">2002-03-13T16:45:34Z</dcterms:created>
  <dcterms:modified xsi:type="dcterms:W3CDTF">2014-09-25T06:36:25Z</dcterms:modified>
</cp:coreProperties>
</file>