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1"/>
  </p:notesMasterIdLst>
  <p:sldIdLst>
    <p:sldId id="256" r:id="rId2"/>
    <p:sldId id="257" r:id="rId3"/>
    <p:sldId id="302" r:id="rId4"/>
    <p:sldId id="258" r:id="rId5"/>
    <p:sldId id="274" r:id="rId6"/>
    <p:sldId id="262" r:id="rId7"/>
    <p:sldId id="278" r:id="rId8"/>
    <p:sldId id="319" r:id="rId9"/>
    <p:sldId id="317" r:id="rId10"/>
    <p:sldId id="308" r:id="rId11"/>
    <p:sldId id="282" r:id="rId12"/>
    <p:sldId id="284" r:id="rId13"/>
    <p:sldId id="283" r:id="rId14"/>
    <p:sldId id="285" r:id="rId15"/>
    <p:sldId id="287" r:id="rId16"/>
    <p:sldId id="309" r:id="rId17"/>
    <p:sldId id="291" r:id="rId18"/>
    <p:sldId id="293" r:id="rId19"/>
    <p:sldId id="320" r:id="rId20"/>
    <p:sldId id="294" r:id="rId21"/>
    <p:sldId id="296" r:id="rId22"/>
    <p:sldId id="298" r:id="rId23"/>
    <p:sldId id="315" r:id="rId24"/>
    <p:sldId id="312" r:id="rId25"/>
    <p:sldId id="303" r:id="rId26"/>
    <p:sldId id="304" r:id="rId27"/>
    <p:sldId id="318" r:id="rId28"/>
    <p:sldId id="321" r:id="rId29"/>
    <p:sldId id="30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00"/>
    <a:srgbClr val="C2B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19" autoAdjust="0"/>
    <p:restoredTop sz="96190" autoAdjust="0"/>
  </p:normalViewPr>
  <p:slideViewPr>
    <p:cSldViewPr snapToGrid="0" snapToObjects="1">
      <p:cViewPr>
        <p:scale>
          <a:sx n="66" d="100"/>
          <a:sy n="66" d="100"/>
        </p:scale>
        <p:origin x="-180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725BB-B2FC-214D-ACB0-37D7EF8A1925}" type="datetimeFigureOut">
              <a:rPr kumimoji="1" lang="ja-JP" altLang="en-US" smtClean="0"/>
              <a:t>14/03/19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19BF1-7658-5E49-B780-7ED8F2CDF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03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 would</a:t>
            </a:r>
            <a:r>
              <a:rPr kumimoji="1" lang="en-US" altLang="ja-JP" baseline="0" dirty="0" smtClean="0"/>
              <a:t> talk about a search for deeply-bound </a:t>
            </a:r>
            <a:r>
              <a:rPr kumimoji="1" lang="en-US" altLang="ja-JP" baseline="0" dirty="0" err="1" smtClean="0"/>
              <a:t>kaonic</a:t>
            </a:r>
            <a:r>
              <a:rPr kumimoji="1" lang="en-US" altLang="ja-JP" baseline="0" dirty="0" smtClean="0"/>
              <a:t> nuclear states.</a:t>
            </a:r>
          </a:p>
          <a:p>
            <a:r>
              <a:rPr kumimoji="1" lang="en-US" altLang="ja-JP" baseline="0" dirty="0" smtClean="0"/>
              <a:t>This is E15 experiment.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993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 is physics result.</a:t>
            </a:r>
          </a:p>
          <a:p>
            <a:r>
              <a:rPr kumimoji="1" lang="en-US" altLang="ja-JP" dirty="0" smtClean="0"/>
              <a:t>First</a:t>
            </a:r>
            <a:r>
              <a:rPr kumimoji="1" lang="en-US" altLang="ja-JP" baseline="0" dirty="0" smtClean="0"/>
              <a:t>, I talk about semi-inclusive 3HE(K-, n) spectrum.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Semi-inclusive mean requirement of 1 charged </a:t>
            </a:r>
            <a:r>
              <a:rPr kumimoji="1" lang="en-US" altLang="ja-JP" baseline="0" dirty="0" smtClean="0"/>
              <a:t>track in CDS,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So, this spectrum can’t be compared with  theoretical calculation.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036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This is “semi”-inclusive 3He(K-, n) missing mass spectrum.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 K-</a:t>
            </a:r>
            <a:r>
              <a:rPr kumimoji="1" lang="en-US" altLang="ja-JP" baseline="0" dirty="0" err="1" smtClean="0"/>
              <a:t>pp</a:t>
            </a:r>
            <a:r>
              <a:rPr kumimoji="1" lang="en-US" altLang="ja-JP" baseline="0" dirty="0" smtClean="0"/>
              <a:t> threshold here.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 position of the FINUDA/DISTO’s bump are located around here.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Peak structure is not seen in bound region.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However, the spectrum shows a yield excess in bound region.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393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comparison with quasi-free K0s spectrum.</a:t>
            </a:r>
          </a:p>
          <a:p>
            <a:r>
              <a:rPr kumimoji="1" lang="en-US" altLang="ja-JP" baseline="0" dirty="0" smtClean="0"/>
              <a:t>Blue line is K0s tagged spectrum by CDS.</a:t>
            </a:r>
          </a:p>
          <a:p>
            <a:r>
              <a:rPr kumimoji="1" lang="en-US" altLang="ja-JP" baseline="0" dirty="0" smtClean="0"/>
              <a:t>The peak is expected to correspond to the K- p to K0 n elastic scattering events.</a:t>
            </a:r>
          </a:p>
          <a:p>
            <a:r>
              <a:rPr kumimoji="1" lang="en-US" altLang="ja-JP" baseline="0" dirty="0" smtClean="0"/>
              <a:t>Since the spectrum rises to just from the K-</a:t>
            </a:r>
            <a:r>
              <a:rPr kumimoji="1" lang="en-US" altLang="ja-JP" baseline="0" dirty="0" err="1" smtClean="0"/>
              <a:t>pp</a:t>
            </a:r>
            <a:r>
              <a:rPr kumimoji="1" lang="en-US" altLang="ja-JP" baseline="0" dirty="0" smtClean="0"/>
              <a:t> threshold.</a:t>
            </a:r>
          </a:p>
          <a:p>
            <a:r>
              <a:rPr kumimoji="1" lang="en-US" altLang="ja-JP" baseline="0" dirty="0" smtClean="0"/>
              <a:t>The excess below the threshold </a:t>
            </a:r>
            <a:r>
              <a:rPr kumimoji="1" lang="en-US" altLang="ja-JP" baseline="0" dirty="0" err="1" smtClean="0"/>
              <a:t>cant’t</a:t>
            </a:r>
            <a:r>
              <a:rPr kumimoji="1" lang="en-US" altLang="ja-JP" baseline="0" dirty="0" smtClean="0"/>
              <a:t> be explained by smearing effects due to the detector resolutions.</a:t>
            </a:r>
          </a:p>
          <a:p>
            <a:r>
              <a:rPr kumimoji="1" lang="en-US" altLang="ja-JP" baseline="0" dirty="0" smtClean="0"/>
              <a:t>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839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Contamination from the other</a:t>
            </a:r>
            <a:r>
              <a:rPr kumimoji="1" lang="en-US" altLang="ja-JP" baseline="0" dirty="0" smtClean="0"/>
              <a:t> than 3He target was estimated by the target-empty run.</a:t>
            </a:r>
          </a:p>
          <a:p>
            <a:r>
              <a:rPr kumimoji="1" lang="en-US" altLang="ja-JP" baseline="0" dirty="0" smtClean="0"/>
              <a:t>Red line shows the obtained spectrum.</a:t>
            </a:r>
          </a:p>
          <a:p>
            <a:r>
              <a:rPr kumimoji="1" lang="en-US" altLang="ja-JP" baseline="0" dirty="0" smtClean="0"/>
              <a:t>You can see that the contamination is not significant.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501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Fast neutrons may come from Charged </a:t>
            </a:r>
            <a:r>
              <a:rPr kumimoji="1" lang="en-US" altLang="ja-JP" baseline="0" dirty="0" err="1" smtClean="0"/>
              <a:t>sigmas</a:t>
            </a:r>
            <a:r>
              <a:rPr kumimoji="1" lang="en-US" altLang="ja-JP" baseline="0" dirty="0" smtClean="0"/>
              <a:t>, </a:t>
            </a:r>
            <a:r>
              <a:rPr kumimoji="1" lang="en-US" altLang="ja-JP" baseline="0" dirty="0" err="1" smtClean="0"/>
              <a:t>whiere</a:t>
            </a:r>
            <a:r>
              <a:rPr kumimoji="1" lang="en-US" altLang="ja-JP" baseline="0" dirty="0" smtClean="0"/>
              <a:t> the sigma’s can be produced by the reaction as shown here.</a:t>
            </a:r>
          </a:p>
          <a:p>
            <a:r>
              <a:rPr kumimoji="1" lang="en-US" altLang="ja-JP" baseline="0" dirty="0" smtClean="0"/>
              <a:t>Since we require one charged track in the CDS, these sigma’s mass can be reconstructed from a neutron detect by NC and a pion detected by CDS.</a:t>
            </a:r>
          </a:p>
          <a:p>
            <a:r>
              <a:rPr kumimoji="1" lang="en-US" altLang="ja-JP" baseline="0" dirty="0" smtClean="0"/>
              <a:t>Left figure shows a 2-D plot of 3He(K-, n) missing mass versus n pi- invariant mass.</a:t>
            </a:r>
          </a:p>
          <a:p>
            <a:r>
              <a:rPr kumimoji="1" lang="en-US" altLang="ja-JP" baseline="0" dirty="0" smtClean="0"/>
              <a:t>A locus of Sigma is clearly seen between black lines.</a:t>
            </a:r>
          </a:p>
          <a:p>
            <a:r>
              <a:rPr kumimoji="1" lang="en-US" altLang="ja-JP" baseline="0" dirty="0" smtClean="0"/>
              <a:t>The KN to </a:t>
            </a:r>
            <a:r>
              <a:rPr kumimoji="1" lang="en-US" altLang="ja-JP" baseline="0" dirty="0" smtClean="0"/>
              <a:t>π</a:t>
            </a:r>
            <a:r>
              <a:rPr kumimoji="1" lang="en-US" altLang="ja-JP" baseline="0" dirty="0" err="1" smtClean="0"/>
              <a:t>Σ</a:t>
            </a:r>
            <a:r>
              <a:rPr kumimoji="1" lang="en-US" altLang="ja-JP" baseline="0" dirty="0" smtClean="0"/>
              <a:t> process contribute to the bound region, which is shown by a green line in right figure.</a:t>
            </a:r>
          </a:p>
          <a:p>
            <a:r>
              <a:rPr kumimoji="1" lang="en-US" altLang="ja-JP" baseline="0" dirty="0" smtClean="0"/>
              <a:t>The KN to </a:t>
            </a:r>
            <a:r>
              <a:rPr kumimoji="1" lang="en-US" altLang="ja-JP" baseline="0" dirty="0" err="1" smtClean="0"/>
              <a:t>Λ</a:t>
            </a:r>
            <a:r>
              <a:rPr kumimoji="1" lang="en-US" altLang="ja-JP" baseline="0" dirty="0" smtClean="0"/>
              <a:t>π process is not triggered since no charged particle is associated with a neutron in the </a:t>
            </a:r>
            <a:r>
              <a:rPr kumimoji="1" lang="en-US" altLang="ja-JP" baseline="0" dirty="0" err="1" smtClean="0"/>
              <a:t>Λ</a:t>
            </a:r>
            <a:r>
              <a:rPr kumimoji="1" lang="ja-JP" altLang="en-US" baseline="0" dirty="0" smtClean="0"/>
              <a:t>　</a:t>
            </a:r>
            <a:r>
              <a:rPr kumimoji="1" lang="en-US" altLang="ja-JP" baseline="0" dirty="0" smtClean="0"/>
              <a:t>decay.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107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Here again shows the semi-inclusive spectrum /overlaid with a contamination from other than 3He target, indicated by the red hatched area, and the sigma-decay contribution , indicated by the green hatched area.</a:t>
            </a:r>
          </a:p>
          <a:p>
            <a:r>
              <a:rPr kumimoji="1" lang="en-US" altLang="ja-JP" baseline="0" dirty="0" smtClean="0"/>
              <a:t>We can find a statically significant excess remained in the bound region. 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521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</a:t>
            </a:r>
            <a:r>
              <a:rPr kumimoji="1" lang="en-US" altLang="ja-JP" baseline="0" dirty="0" smtClean="0"/>
              <a:t>, I will explain an exclusive spectrum.</a:t>
            </a:r>
          </a:p>
          <a:p>
            <a:r>
              <a:rPr kumimoji="1" lang="en-US" altLang="ja-JP" baseline="0" dirty="0" smtClean="0"/>
              <a:t>I will show a 3He(K-, </a:t>
            </a:r>
            <a:r>
              <a:rPr kumimoji="1" lang="en-US" altLang="ja-JP" baseline="0" dirty="0" err="1" smtClean="0"/>
              <a:t>Λp</a:t>
            </a:r>
            <a:r>
              <a:rPr kumimoji="1" lang="en-US" altLang="ja-JP" baseline="0" dirty="0" smtClean="0"/>
              <a:t>) missing mass.</a:t>
            </a:r>
          </a:p>
          <a:p>
            <a:r>
              <a:rPr kumimoji="1" lang="en-US" altLang="ja-JP" baseline="0" dirty="0" smtClean="0"/>
              <a:t>And, I will explain event distribution in the </a:t>
            </a:r>
            <a:r>
              <a:rPr kumimoji="1" lang="en-US" altLang="ja-JP" baseline="0" dirty="0" err="1" smtClean="0"/>
              <a:t>Λpn</a:t>
            </a:r>
            <a:r>
              <a:rPr kumimoji="1" lang="en-US" altLang="ja-JP" baseline="0" dirty="0" smtClean="0"/>
              <a:t> energy correlation diagram.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627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3He(K-, </a:t>
            </a:r>
            <a:r>
              <a:rPr kumimoji="1" lang="en-US" altLang="ja-JP" dirty="0" err="1" smtClean="0"/>
              <a:t>Λp</a:t>
            </a:r>
            <a:r>
              <a:rPr kumimoji="1" lang="en-US" altLang="ja-JP" dirty="0" smtClean="0"/>
              <a:t>) missing mass spectrum.</a:t>
            </a:r>
          </a:p>
          <a:p>
            <a:r>
              <a:rPr kumimoji="1" lang="en-US" altLang="ja-JP" dirty="0" smtClean="0"/>
              <a:t>The spectrum shows a peak at the neutron mass.</a:t>
            </a:r>
          </a:p>
          <a:p>
            <a:r>
              <a:rPr kumimoji="1" lang="en-US" altLang="ja-JP" dirty="0" smtClean="0"/>
              <a:t>We could identify a missing</a:t>
            </a:r>
            <a:r>
              <a:rPr kumimoji="1" lang="en-US" altLang="ja-JP" baseline="0" dirty="0" smtClean="0"/>
              <a:t> neutron.</a:t>
            </a:r>
          </a:p>
          <a:p>
            <a:r>
              <a:rPr kumimoji="1" lang="en-US" altLang="ja-JP" dirty="0" smtClean="0"/>
              <a:t>Selecting</a:t>
            </a:r>
            <a:r>
              <a:rPr kumimoji="1" lang="en-US" altLang="ja-JP" baseline="0" dirty="0" smtClean="0"/>
              <a:t> the neutron mass region, we can extract an event sample of the </a:t>
            </a:r>
            <a:r>
              <a:rPr kumimoji="1" lang="en-US" altLang="ja-JP" baseline="0" dirty="0" err="1" smtClean="0"/>
              <a:t>Λpn</a:t>
            </a:r>
            <a:r>
              <a:rPr kumimoji="1" lang="en-US" altLang="ja-JP" baseline="0" dirty="0" smtClean="0"/>
              <a:t> final state.</a:t>
            </a:r>
          </a:p>
          <a:p>
            <a:r>
              <a:rPr kumimoji="1" lang="en-US" altLang="ja-JP" dirty="0" smtClean="0"/>
              <a:t>Σ0 decay to </a:t>
            </a:r>
            <a:r>
              <a:rPr kumimoji="1" lang="en-US" altLang="ja-JP" dirty="0" err="1" smtClean="0"/>
              <a:t>Λ</a:t>
            </a:r>
            <a:r>
              <a:rPr kumimoji="1" lang="en-US" altLang="ja-JP" dirty="0" smtClean="0"/>
              <a:t> and </a:t>
            </a:r>
            <a:r>
              <a:rPr kumimoji="1" lang="en-US" altLang="ja-JP" dirty="0" err="1" smtClean="0"/>
              <a:t>γ</a:t>
            </a:r>
            <a:r>
              <a:rPr kumimoji="1" lang="en-US" altLang="ja-JP" dirty="0" smtClean="0"/>
              <a:t>.</a:t>
            </a:r>
          </a:p>
          <a:p>
            <a:r>
              <a:rPr kumimoji="1" lang="en-US" altLang="ja-JP" dirty="0" smtClean="0"/>
              <a:t>Since,</a:t>
            </a:r>
            <a:r>
              <a:rPr kumimoji="1" lang="en-US" altLang="ja-JP" baseline="0" dirty="0" smtClean="0"/>
              <a:t> t</a:t>
            </a:r>
            <a:r>
              <a:rPr kumimoji="1" lang="en-US" altLang="ja-JP" dirty="0" smtClean="0"/>
              <a:t>he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γ</a:t>
            </a:r>
            <a:r>
              <a:rPr kumimoji="1" lang="ja-JP" altLang="en-US" baseline="0" dirty="0" smtClean="0"/>
              <a:t>　</a:t>
            </a:r>
            <a:r>
              <a:rPr kumimoji="1" lang="en-US" altLang="ja-JP" baseline="0" dirty="0" smtClean="0"/>
              <a:t>energy is a few., identification of </a:t>
            </a:r>
            <a:r>
              <a:rPr kumimoji="1" lang="en-US" altLang="ja-JP" baseline="0" dirty="0" err="1" smtClean="0"/>
              <a:t>Λpn</a:t>
            </a:r>
            <a:r>
              <a:rPr kumimoji="1" lang="en-US" altLang="ja-JP" baseline="0" dirty="0" smtClean="0"/>
              <a:t> and Σ0pn is not easy.</a:t>
            </a:r>
          </a:p>
          <a:p>
            <a:r>
              <a:rPr kumimoji="1" lang="en-US" altLang="ja-JP" baseline="0" dirty="0" smtClean="0"/>
              <a:t>The missing neutron peak maybe include Σ0pn events.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850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an energy correlation of </a:t>
            </a:r>
            <a:r>
              <a:rPr kumimoji="1" lang="en-US" altLang="ja-JP" baseline="0" dirty="0" err="1" smtClean="0"/>
              <a:t>Λp</a:t>
            </a:r>
            <a:r>
              <a:rPr kumimoji="1" lang="en-US" altLang="ja-JP" baseline="0" dirty="0" smtClean="0"/>
              <a:t> and missing n</a:t>
            </a:r>
          </a:p>
          <a:p>
            <a:r>
              <a:rPr kumimoji="1" lang="en-US" altLang="ja-JP" baseline="0" dirty="0" smtClean="0"/>
              <a:t>Yellow line show kinematical boundary region.</a:t>
            </a:r>
          </a:p>
          <a:p>
            <a:r>
              <a:rPr kumimoji="1" lang="en-US" altLang="ja-JP" dirty="0" smtClean="0"/>
              <a:t>Red</a:t>
            </a:r>
            <a:r>
              <a:rPr kumimoji="1" lang="en-US" altLang="ja-JP" baseline="0" dirty="0" smtClean="0"/>
              <a:t> line expresses kinematical energy of </a:t>
            </a:r>
            <a:r>
              <a:rPr kumimoji="1" lang="en-US" altLang="ja-JP" baseline="0" dirty="0" err="1" smtClean="0"/>
              <a:t>Λ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Green line expresses kinematical energy of neutron.</a:t>
            </a:r>
          </a:p>
          <a:p>
            <a:r>
              <a:rPr kumimoji="1" lang="en-US" altLang="ja-JP" baseline="0" dirty="0" smtClean="0"/>
              <a:t>Blue line expresses kinematical energy of proton.</a:t>
            </a:r>
          </a:p>
          <a:p>
            <a:r>
              <a:rPr kumimoji="1" lang="en-US" altLang="ja-JP" baseline="0" dirty="0" smtClean="0"/>
              <a:t>If event is distributed at a cross point of kinematical boundary and color line, corresponding particle particle is emitted energetically in one direction and the other two are opposite. 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If event is distributed at a cross point of a side of triage and a color line,  corresponding particle stop and the other two particles are opposite.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230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can consider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seceral</a:t>
            </a:r>
            <a:r>
              <a:rPr kumimoji="1" lang="en-US" altLang="ja-JP" baseline="0" dirty="0" smtClean="0"/>
              <a:t> reaction processes that appear </a:t>
            </a:r>
            <a:r>
              <a:rPr kumimoji="1" lang="en-US" altLang="ja-JP" baseline="0" dirty="0" err="1" smtClean="0"/>
              <a:t>Λpn</a:t>
            </a:r>
            <a:r>
              <a:rPr kumimoji="1" lang="en-US" altLang="ja-JP" baseline="0" dirty="0" smtClean="0"/>
              <a:t> in the final state, as shown in these figures.</a:t>
            </a:r>
          </a:p>
          <a:p>
            <a:r>
              <a:rPr kumimoji="1" lang="en-US" altLang="ja-JP" baseline="0" dirty="0" smtClean="0"/>
              <a:t>Different process show different patterns of event distribution in the energy-correlation diagram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the case of 2-nucleon absorption process, one nucleon, say a neutron becomes a spectator.</a:t>
            </a:r>
          </a:p>
          <a:p>
            <a:r>
              <a:rPr kumimoji="1" lang="en-US" altLang="ja-JP" baseline="0" dirty="0" smtClean="0"/>
              <a:t>As a result, the neutron energy is kept low and is expected to be located in this area.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Σ-Λ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conversion process is</a:t>
            </a:r>
            <a:r>
              <a:rPr kumimoji="1" lang="en-US" altLang="ja-JP" baseline="0" dirty="0" smtClean="0"/>
              <a:t> a kind of 2N-absorption process.</a:t>
            </a:r>
          </a:p>
          <a:p>
            <a:r>
              <a:rPr kumimoji="1" lang="en-US" altLang="ja-JP" baseline="0" dirty="0" smtClean="0"/>
              <a:t>But an intermediate sigma interacts with a residual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44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</a:t>
            </a:r>
            <a:r>
              <a:rPr kumimoji="1" lang="en-US" altLang="ja-JP" dirty="0" smtClean="0"/>
              <a:t>E15 collaboration </a:t>
            </a:r>
            <a:r>
              <a:rPr kumimoji="1" lang="en-US" altLang="ja-JP" dirty="0" smtClean="0"/>
              <a:t>list.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602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line </a:t>
            </a:r>
            <a:r>
              <a:rPr kumimoji="1" lang="en-US" altLang="ja-JP" dirty="0" smtClean="0"/>
              <a:t>is</a:t>
            </a:r>
            <a:r>
              <a:rPr kumimoji="1" lang="en-US" altLang="ja-JP" baseline="0" dirty="0" smtClean="0"/>
              <a:t> the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CDS acceptance </a:t>
            </a:r>
            <a:r>
              <a:rPr kumimoji="1" lang="en-US" altLang="ja-JP" dirty="0" smtClean="0"/>
              <a:t>for </a:t>
            </a:r>
            <a:r>
              <a:rPr kumimoji="1" lang="en-US" altLang="ja-JP" dirty="0" err="1" smtClean="0"/>
              <a:t>Λp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Observed events are scattered widely in the phase space.</a:t>
            </a:r>
          </a:p>
          <a:p>
            <a:r>
              <a:rPr kumimoji="1" lang="en-US" altLang="ja-JP" baseline="0" dirty="0" smtClean="0"/>
              <a:t>It seems a pattern of 3N-absorption process.</a:t>
            </a:r>
            <a:endParaRPr kumimoji="1" lang="ja-JP" altLang="en-US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065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There</a:t>
            </a:r>
            <a:r>
              <a:rPr kumimoji="1" lang="en-US" altLang="ja-JP" baseline="0" dirty="0" smtClean="0"/>
              <a:t> is no event locus at the area expected for</a:t>
            </a:r>
            <a:r>
              <a:rPr kumimoji="1" lang="en-US" altLang="ja-JP" dirty="0" smtClean="0"/>
              <a:t> 2N-absorption processes.</a:t>
            </a:r>
          </a:p>
          <a:p>
            <a:r>
              <a:rPr kumimoji="1" lang="en-US" altLang="ja-JP" dirty="0" smtClean="0"/>
              <a:t>So</a:t>
            </a:r>
            <a:r>
              <a:rPr kumimoji="1" lang="en-US" altLang="ja-JP" baseline="0" dirty="0" smtClean="0"/>
              <a:t>, the processes seem (very) weak.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188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We cannot find a special concentration for the Σ-Λ conversion process.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874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We find events at around the K-</a:t>
            </a:r>
            <a:r>
              <a:rPr kumimoji="1" lang="en-US" altLang="ja-JP" baseline="0" dirty="0" err="1" smtClean="0"/>
              <a:t>pp</a:t>
            </a:r>
            <a:r>
              <a:rPr kumimoji="1" lang="en-US" altLang="ja-JP" baseline="0" dirty="0" smtClean="0"/>
              <a:t> signal region.</a:t>
            </a:r>
          </a:p>
          <a:p>
            <a:r>
              <a:rPr kumimoji="1" lang="en-US" altLang="ja-JP" baseline="0" dirty="0" smtClean="0"/>
              <a:t>However, analysis is still in progress for understanding of these events.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869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Finally, I will switch to analysis on the (K-, d) reaction.</a:t>
            </a:r>
          </a:p>
          <a:p>
            <a:r>
              <a:rPr kumimoji="1" lang="en-US" altLang="ja-JP" dirty="0" smtClean="0"/>
              <a:t>As deuteron</a:t>
            </a:r>
            <a:r>
              <a:rPr kumimoji="1" lang="en-US" altLang="ja-JP" baseline="0" dirty="0" smtClean="0"/>
              <a:t> are clearly identified by CDS, we observed the (K-, d) spectrum.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967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</a:t>
            </a:r>
            <a:r>
              <a:rPr kumimoji="1" lang="en-US" altLang="ja-JP" baseline="30000" dirty="0" smtClean="0"/>
              <a:t>3</a:t>
            </a:r>
            <a:r>
              <a:rPr kumimoji="1" lang="en-US" altLang="ja-JP" baseline="0" dirty="0" smtClean="0"/>
              <a:t>He(K</a:t>
            </a:r>
            <a:r>
              <a:rPr kumimoji="1" lang="en-US" altLang="ja-JP" baseline="30000" dirty="0" smtClean="0"/>
              <a:t>-</a:t>
            </a:r>
            <a:r>
              <a:rPr kumimoji="1" lang="en-US" altLang="ja-JP" baseline="0" dirty="0" smtClean="0"/>
              <a:t>, d) missing mass spectrum.</a:t>
            </a:r>
          </a:p>
          <a:p>
            <a:r>
              <a:rPr kumimoji="1" lang="en-US" altLang="ja-JP" dirty="0" smtClean="0"/>
              <a:t>Blue</a:t>
            </a:r>
            <a:r>
              <a:rPr kumimoji="1" lang="en-US" altLang="ja-JP" baseline="0" dirty="0" smtClean="0"/>
              <a:t> line is the kinematical limit of the 3He(K-, d) reaction at 1GeV/c.</a:t>
            </a:r>
          </a:p>
          <a:p>
            <a:r>
              <a:rPr kumimoji="1" lang="en-US" altLang="ja-JP" baseline="0" dirty="0" smtClean="0"/>
              <a:t>The Red line shows the </a:t>
            </a:r>
            <a:r>
              <a:rPr kumimoji="1" lang="en-US" altLang="ja-JP" baseline="0" dirty="0" err="1" smtClean="0"/>
              <a:t>KbarN</a:t>
            </a:r>
            <a:r>
              <a:rPr kumimoji="1" lang="en-US" altLang="ja-JP" baseline="0" dirty="0" smtClean="0"/>
              <a:t> threshold.</a:t>
            </a:r>
          </a:p>
          <a:p>
            <a:r>
              <a:rPr kumimoji="1" lang="en-US" altLang="ja-JP" baseline="0" dirty="0" smtClean="0"/>
              <a:t>When the quasi-elastic scattering takes place dominantly, a bump structure close to the </a:t>
            </a:r>
            <a:r>
              <a:rPr kumimoji="1" lang="en-US" altLang="ja-JP" baseline="0" dirty="0" err="1" smtClean="0"/>
              <a:t>KbarN</a:t>
            </a:r>
            <a:r>
              <a:rPr kumimoji="1" lang="en-US" altLang="ja-JP" baseline="0" dirty="0" smtClean="0"/>
              <a:t> threshold is expected to be seen, as in the case with the 3He(K-, n) spectrum.</a:t>
            </a:r>
          </a:p>
          <a:p>
            <a:r>
              <a:rPr kumimoji="1" lang="en-US" altLang="ja-JP" baseline="0" dirty="0" smtClean="0"/>
              <a:t>However, the observed spectrum is distributed rather in the higher missing mass region.</a:t>
            </a:r>
          </a:p>
          <a:p>
            <a:r>
              <a:rPr kumimoji="1" lang="en-US" altLang="ja-JP" baseline="0" dirty="0" smtClean="0"/>
              <a:t>This is hardly explained by the quasi-elastic scattering of K- with d in He3.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0372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Then</a:t>
            </a:r>
            <a:r>
              <a:rPr kumimoji="1" lang="en-US" altLang="ja-JP" baseline="0" dirty="0" smtClean="0"/>
              <a:t>, we select the events of </a:t>
            </a:r>
            <a:r>
              <a:rPr kumimoji="1" lang="en-US" altLang="ja-JP" baseline="0" dirty="0" err="1" smtClean="0"/>
              <a:t>dK</a:t>
            </a:r>
            <a:r>
              <a:rPr kumimoji="1" lang="en-US" altLang="ja-JP" baseline="0" dirty="0" smtClean="0"/>
              <a:t>-p in the final state.</a:t>
            </a:r>
          </a:p>
          <a:p>
            <a:r>
              <a:rPr kumimoji="1" lang="en-US" altLang="ja-JP" baseline="0" dirty="0" smtClean="0"/>
              <a:t>Here, a missing proton is identified in the 3He(K-, </a:t>
            </a:r>
            <a:r>
              <a:rPr kumimoji="1" lang="en-US" altLang="ja-JP" baseline="0" dirty="0" err="1" smtClean="0"/>
              <a:t>dK</a:t>
            </a:r>
            <a:r>
              <a:rPr kumimoji="1" lang="en-US" altLang="ja-JP" baseline="0" dirty="0" smtClean="0"/>
              <a:t>-) missing mass spectrum, as shown in this figure.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407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The shape of the 3He(K-, d) missing mass spectrum doesn’t change by tagging K- and missing proton.</a:t>
            </a:r>
          </a:p>
          <a:p>
            <a:r>
              <a:rPr kumimoji="1" lang="en-US" altLang="ja-JP" baseline="0" dirty="0" smtClean="0"/>
              <a:t>It seems that the energy of the </a:t>
            </a:r>
            <a:r>
              <a:rPr kumimoji="1" lang="en-US" altLang="ja-JP" baseline="0" dirty="0" err="1" smtClean="0"/>
              <a:t>kaon</a:t>
            </a:r>
            <a:r>
              <a:rPr kumimoji="1" lang="en-US" altLang="ja-JP" baseline="0" dirty="0" smtClean="0"/>
              <a:t> absorbed in 3He is shared with d, K- and p.</a:t>
            </a:r>
          </a:p>
          <a:p>
            <a:r>
              <a:rPr kumimoji="1" lang="en-US" altLang="ja-JP" baseline="0" dirty="0" smtClean="0"/>
              <a:t>The spectrum shape may be explained by process of 3-body d K- p decay and/or two-body </a:t>
            </a:r>
            <a:r>
              <a:rPr kumimoji="1" lang="en-US" altLang="ja-JP" baseline="0" dirty="0" err="1" smtClean="0"/>
              <a:t>dY</a:t>
            </a:r>
            <a:r>
              <a:rPr kumimoji="1" lang="en-US" altLang="ja-JP" baseline="0" dirty="0" smtClean="0"/>
              <a:t>* going to d K- p finally after the K- absorption to 3He.</a:t>
            </a:r>
          </a:p>
          <a:p>
            <a:r>
              <a:rPr kumimoji="1" lang="en-US" altLang="ja-JP" baseline="0" dirty="0" smtClean="0"/>
              <a:t>Analysis is in progress.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4072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407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58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Contents is show</a:t>
            </a:r>
            <a:r>
              <a:rPr kumimoji="1" lang="en-US" altLang="ja-JP" baseline="0" dirty="0" smtClean="0"/>
              <a:t> here</a:t>
            </a:r>
            <a:endParaRPr kumimoji="1" lang="en-US" altLang="ja-JP" dirty="0" smtClean="0"/>
          </a:p>
          <a:p>
            <a:r>
              <a:rPr kumimoji="1" lang="en-US" altLang="ja-JP" dirty="0" smtClean="0"/>
              <a:t>First,</a:t>
            </a:r>
            <a:r>
              <a:rPr kumimoji="1" lang="en-US" altLang="ja-JP" baseline="0" dirty="0" smtClean="0"/>
              <a:t> I will introduce experiment briefly.</a:t>
            </a:r>
          </a:p>
          <a:p>
            <a:r>
              <a:rPr kumimoji="1" lang="en-US" altLang="ja-JP" baseline="0" dirty="0" smtClean="0"/>
              <a:t>Next, the experimental setup is explained.</a:t>
            </a:r>
          </a:p>
          <a:p>
            <a:r>
              <a:rPr kumimoji="1" lang="en-US" altLang="ja-JP" baseline="0" dirty="0" smtClean="0"/>
              <a:t>Then, I will show some experimental results.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69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know anti-</a:t>
            </a:r>
            <a:r>
              <a:rPr kumimoji="1" lang="en-US" altLang="ja-JP" dirty="0" err="1" smtClean="0"/>
              <a:t>kaon</a:t>
            </a:r>
            <a:r>
              <a:rPr kumimoji="1" lang="en-US" altLang="ja-JP" dirty="0" smtClean="0"/>
              <a:t> and nucleon interaction is strongly</a:t>
            </a:r>
            <a:r>
              <a:rPr kumimoji="1" lang="en-US" altLang="ja-JP" baseline="0" dirty="0" smtClean="0"/>
              <a:t> attractive.</a:t>
            </a:r>
            <a:endParaRPr kumimoji="1" lang="en-US" altLang="ja-JP" dirty="0" smtClean="0"/>
          </a:p>
          <a:p>
            <a:r>
              <a:rPr kumimoji="1" lang="en-US" altLang="ja-JP" dirty="0" smtClean="0"/>
              <a:t>A</a:t>
            </a:r>
            <a:r>
              <a:rPr kumimoji="1" lang="en-US" altLang="ja-JP" baseline="0" dirty="0" smtClean="0"/>
              <a:t> deeply </a:t>
            </a:r>
            <a:r>
              <a:rPr kumimoji="1" lang="en-US" altLang="ja-JP" baseline="0" dirty="0" err="1" smtClean="0"/>
              <a:t>kaonic</a:t>
            </a:r>
            <a:r>
              <a:rPr kumimoji="1" lang="en-US" altLang="ja-JP" baseline="0" dirty="0" smtClean="0"/>
              <a:t> nucleus expected to be formed when anti-</a:t>
            </a:r>
            <a:r>
              <a:rPr kumimoji="1" lang="en-US" altLang="ja-JP" baseline="0" dirty="0" err="1" smtClean="0"/>
              <a:t>kaon</a:t>
            </a:r>
            <a:r>
              <a:rPr kumimoji="1" lang="en-US" altLang="ja-JP" baseline="0" dirty="0" smtClean="0"/>
              <a:t> is embedded in nucleus.</a:t>
            </a:r>
          </a:p>
          <a:p>
            <a:r>
              <a:rPr kumimoji="1" lang="en-US" altLang="ja-JP" baseline="0" dirty="0" smtClean="0"/>
              <a:t>The “K-</a:t>
            </a:r>
            <a:r>
              <a:rPr kumimoji="1" lang="en-US" altLang="ja-JP" baseline="0" dirty="0" err="1" smtClean="0"/>
              <a:t>pp</a:t>
            </a:r>
            <a:r>
              <a:rPr kumimoji="1" lang="en-US" altLang="ja-JP" baseline="0" dirty="0" smtClean="0"/>
              <a:t>” system is the lightest one, which we will search for.</a:t>
            </a:r>
          </a:p>
          <a:p>
            <a:r>
              <a:rPr kumimoji="1" lang="en-US" altLang="ja-JP" baseline="0" dirty="0" smtClean="0"/>
              <a:t>There are two experimental report on K-</a:t>
            </a:r>
            <a:r>
              <a:rPr kumimoji="1" lang="en-US" altLang="ja-JP" baseline="0" dirty="0" err="1" smtClean="0"/>
              <a:t>pp</a:t>
            </a:r>
            <a:r>
              <a:rPr kumimoji="1" lang="en-US" altLang="ja-JP" baseline="0" dirty="0" smtClean="0"/>
              <a:t> system.</a:t>
            </a:r>
          </a:p>
          <a:p>
            <a:r>
              <a:rPr kumimoji="1" lang="en-US" altLang="ja-JP" baseline="0" dirty="0" smtClean="0"/>
              <a:t>The FINUDA group reported a bump at K-</a:t>
            </a:r>
            <a:r>
              <a:rPr kumimoji="1" lang="en-US" altLang="ja-JP" baseline="0" dirty="0" err="1" smtClean="0"/>
              <a:t>pp</a:t>
            </a:r>
            <a:r>
              <a:rPr kumimoji="1" lang="en-US" altLang="ja-JP" baseline="0" dirty="0" smtClean="0"/>
              <a:t> binding energy of 115MeV with width of 67MeV.</a:t>
            </a:r>
          </a:p>
          <a:p>
            <a:r>
              <a:rPr kumimoji="1" lang="en-US" altLang="ja-JP" baseline="0" dirty="0" smtClean="0"/>
              <a:t>The DISTO group reported a bump at binding energy of 105MeV with width of 118MeV.</a:t>
            </a:r>
          </a:p>
          <a:p>
            <a:r>
              <a:rPr kumimoji="1" lang="en-US" altLang="ja-JP" baseline="0" dirty="0" smtClean="0"/>
              <a:t>However, contribution of the physics background processes  are still under discussion.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Interpretation of the bump is no fixed yet.</a:t>
            </a:r>
            <a:r>
              <a:rPr lang="ja-JP" altLang="ja-JP" dirty="0" smtClean="0">
                <a:effectLst/>
              </a:rPr>
              <a:t> 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691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We  use an inflight 3He(K-, n) reaction, where a K- kicks a neutron out of 3He forming the K-</a:t>
            </a:r>
            <a:r>
              <a:rPr kumimoji="1" lang="en-US" altLang="ja-JP" baseline="0" dirty="0" err="1" smtClean="0"/>
              <a:t>pp</a:t>
            </a:r>
            <a:r>
              <a:rPr kumimoji="1" lang="en-US" altLang="ja-JP" baseline="0" dirty="0" smtClean="0"/>
              <a:t> bound state.</a:t>
            </a:r>
          </a:p>
          <a:p>
            <a:r>
              <a:rPr kumimoji="1" lang="en-US" altLang="ja-JP" baseline="0" dirty="0" smtClean="0"/>
              <a:t>A 1GeV/c </a:t>
            </a:r>
            <a:r>
              <a:rPr kumimoji="1" lang="en-US" altLang="ja-JP" baseline="0" dirty="0" err="1" smtClean="0"/>
              <a:t>kaon</a:t>
            </a:r>
            <a:r>
              <a:rPr kumimoji="1" lang="en-US" altLang="ja-JP" baseline="0" dirty="0" smtClean="0"/>
              <a:t> beam is irradiated on liquid 3He target</a:t>
            </a:r>
          </a:p>
          <a:p>
            <a:r>
              <a:rPr kumimoji="1" lang="en-US" altLang="ja-JP" baseline="0" dirty="0" smtClean="0"/>
              <a:t>The scattered neutron is detected by NC and momentum is measured by TOF.</a:t>
            </a:r>
          </a:p>
          <a:p>
            <a:r>
              <a:rPr kumimoji="1" lang="en-US" altLang="ja-JP" baseline="0" dirty="0" smtClean="0"/>
              <a:t>We can observe the K-</a:t>
            </a:r>
            <a:r>
              <a:rPr kumimoji="1" lang="en-US" altLang="ja-JP" baseline="0" dirty="0" err="1" smtClean="0"/>
              <a:t>pp</a:t>
            </a:r>
            <a:r>
              <a:rPr kumimoji="1" lang="en-US" altLang="ja-JP" baseline="0" dirty="0" smtClean="0"/>
              <a:t> spectrum in a missing mass of 3He(K-, n).</a:t>
            </a:r>
          </a:p>
          <a:p>
            <a:r>
              <a:rPr kumimoji="1" lang="en-US" altLang="ja-JP" baseline="0" dirty="0" smtClean="0"/>
              <a:t>The K-</a:t>
            </a:r>
            <a:r>
              <a:rPr kumimoji="1" lang="en-US" altLang="ja-JP" baseline="0" dirty="0" err="1" smtClean="0"/>
              <a:t>pp</a:t>
            </a:r>
            <a:r>
              <a:rPr kumimoji="1" lang="en-US" altLang="ja-JP" baseline="0" dirty="0" smtClean="0"/>
              <a:t> bound state is expected to decay into </a:t>
            </a:r>
            <a:r>
              <a:rPr kumimoji="1" lang="en-US" altLang="ja-JP" baseline="0" dirty="0" err="1" smtClean="0"/>
              <a:t>Lp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We also detect all particles of the </a:t>
            </a:r>
            <a:r>
              <a:rPr kumimoji="1" lang="en-US" altLang="ja-JP" baseline="0" dirty="0" err="1" smtClean="0"/>
              <a:t>Lp</a:t>
            </a:r>
            <a:r>
              <a:rPr kumimoji="1" lang="en-US" altLang="ja-JP" baseline="0" dirty="0" smtClean="0"/>
              <a:t> final states by the CDS surrounded by the 3He target, and reconstruct the K-</a:t>
            </a:r>
            <a:r>
              <a:rPr kumimoji="1" lang="en-US" altLang="ja-JP" baseline="0" dirty="0" err="1" smtClean="0"/>
              <a:t>pp</a:t>
            </a:r>
            <a:r>
              <a:rPr kumimoji="1" lang="en-US" altLang="ja-JP" baseline="0" dirty="0" smtClean="0"/>
              <a:t> invariant mass.</a:t>
            </a:r>
          </a:p>
          <a:p>
            <a:r>
              <a:rPr kumimoji="1" lang="en-US" altLang="ja-JP" baseline="0" dirty="0" smtClean="0"/>
              <a:t>We investigate the K-</a:t>
            </a:r>
            <a:r>
              <a:rPr kumimoji="1" lang="en-US" altLang="ja-JP" baseline="0" dirty="0" err="1" smtClean="0"/>
              <a:t>pp</a:t>
            </a:r>
            <a:r>
              <a:rPr kumimoji="1" lang="en-US" altLang="ja-JP" baseline="0" dirty="0" smtClean="0"/>
              <a:t> bound state in formation and decays.</a:t>
            </a:r>
          </a:p>
          <a:p>
            <a:r>
              <a:rPr kumimoji="1" lang="en-US" altLang="ja-JP" baseline="0" dirty="0" smtClean="0"/>
              <a:t>The E15 experiment realize a complete measurement for K-</a:t>
            </a:r>
            <a:r>
              <a:rPr kumimoji="1" lang="en-US" altLang="ja-JP" baseline="0" dirty="0" err="1" smtClean="0"/>
              <a:t>pp</a:t>
            </a:r>
            <a:r>
              <a:rPr kumimoji="1" lang="en-US" altLang="ja-JP" baseline="0" dirty="0" smtClean="0"/>
              <a:t>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581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K1.8BR experimental area.</a:t>
            </a:r>
          </a:p>
          <a:p>
            <a:r>
              <a:rPr kumimoji="1" lang="en-US" altLang="ja-JP" dirty="0" smtClean="0"/>
              <a:t>Green</a:t>
            </a:r>
            <a:r>
              <a:rPr kumimoji="1" lang="en-US" altLang="ja-JP" baseline="0" dirty="0" smtClean="0"/>
              <a:t> one is beam spectrometer.</a:t>
            </a:r>
          </a:p>
          <a:p>
            <a:r>
              <a:rPr kumimoji="1" lang="en-US" altLang="ja-JP" baseline="0" dirty="0" smtClean="0"/>
              <a:t> beam momentum is analyzed by this.</a:t>
            </a:r>
          </a:p>
          <a:p>
            <a:r>
              <a:rPr kumimoji="1" lang="en-US" altLang="ja-JP" baseline="0" dirty="0" smtClean="0"/>
              <a:t>Sky blue is CDS, target is placed at center of this.</a:t>
            </a:r>
          </a:p>
          <a:p>
            <a:r>
              <a:rPr kumimoji="1" lang="en-US" altLang="ja-JP" baseline="0" dirty="0" smtClean="0"/>
              <a:t>This is neutron counter. </a:t>
            </a:r>
          </a:p>
          <a:p>
            <a:r>
              <a:rPr kumimoji="1" lang="en-US" altLang="ja-JP" baseline="0" dirty="0" smtClean="0"/>
              <a:t>Next is detector performance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93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Left up figure show</a:t>
            </a:r>
            <a:r>
              <a:rPr kumimoji="1" lang="en-US" altLang="ja-JP" baseline="0" dirty="0" smtClean="0"/>
              <a:t> performance of particle identification.</a:t>
            </a:r>
          </a:p>
          <a:p>
            <a:r>
              <a:rPr kumimoji="1" lang="en-US" altLang="ja-JP" baseline="0" dirty="0" smtClean="0"/>
              <a:t>π+,</a:t>
            </a:r>
            <a:r>
              <a:rPr kumimoji="1" lang="ja-JP" altLang="en-US" baseline="0" dirty="0" smtClean="0"/>
              <a:t>　</a:t>
            </a:r>
            <a:r>
              <a:rPr kumimoji="1" lang="en-US" altLang="ja-JP" baseline="0" dirty="0" smtClean="0"/>
              <a:t>π-, K-, proton and deuteron are identified.</a:t>
            </a:r>
            <a:endParaRPr kumimoji="1" lang="en-US" altLang="ja-JP" dirty="0" smtClean="0"/>
          </a:p>
          <a:p>
            <a:r>
              <a:rPr kumimoji="1" lang="en-US" altLang="ja-JP" dirty="0" smtClean="0"/>
              <a:t>K0 and Lambda invariant</a:t>
            </a:r>
            <a:r>
              <a:rPr kumimoji="1" lang="en-US" altLang="ja-JP" baseline="0" dirty="0" smtClean="0"/>
              <a:t> masses are clearly reconstructed, as shown in bottom figures.  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581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1/β</a:t>
            </a:r>
            <a:r>
              <a:rPr kumimoji="1" lang="en-US" altLang="ja-JP" baseline="0" dirty="0" smtClean="0"/>
              <a:t> spectrum of </a:t>
            </a:r>
            <a:r>
              <a:rPr kumimoji="1" lang="en-US" altLang="ja-JP" dirty="0" smtClean="0"/>
              <a:t>forward</a:t>
            </a:r>
            <a:r>
              <a:rPr kumimoji="1" lang="en-US" altLang="ja-JP" baseline="0" dirty="0" smtClean="0"/>
              <a:t> scattered neutral particles detected by NC.</a:t>
            </a:r>
          </a:p>
          <a:p>
            <a:r>
              <a:rPr kumimoji="1" lang="en-US" altLang="ja-JP" baseline="0" dirty="0" smtClean="0"/>
              <a:t>A </a:t>
            </a:r>
            <a:r>
              <a:rPr kumimoji="1" lang="en-US" altLang="ja-JP" baseline="0" dirty="0" err="1" smtClean="0"/>
              <a:t>γ</a:t>
            </a:r>
            <a:r>
              <a:rPr kumimoji="1" lang="en-US" altLang="ja-JP" baseline="0" dirty="0" smtClean="0"/>
              <a:t> peak is clearly seen at beta=1.</a:t>
            </a:r>
          </a:p>
          <a:p>
            <a:r>
              <a:rPr kumimoji="1" lang="en-US" altLang="ja-JP" baseline="0" dirty="0" smtClean="0"/>
              <a:t>From this peak, time resolution is found to be 160ps.</a:t>
            </a:r>
          </a:p>
          <a:p>
            <a:r>
              <a:rPr kumimoji="1" lang="en-US" altLang="ja-JP" baseline="0" dirty="0" smtClean="0"/>
              <a:t>Which corresponds to the missing mass resolution of 10MeV/c2 in the interesting region.</a:t>
            </a:r>
          </a:p>
          <a:p>
            <a:r>
              <a:rPr kumimoji="1" lang="en-US" altLang="ja-JP" baseline="0" dirty="0" smtClean="0"/>
              <a:t>A cut for the energy deposit in the NC at 8 </a:t>
            </a:r>
            <a:r>
              <a:rPr kumimoji="1" lang="en-US" altLang="ja-JP" baseline="0" dirty="0" err="1" smtClean="0"/>
              <a:t>MeVee</a:t>
            </a:r>
            <a:r>
              <a:rPr kumimoji="1" lang="en-US" altLang="ja-JP" baseline="0" dirty="0" smtClean="0"/>
              <a:t> reduces accidental events.</a:t>
            </a:r>
          </a:p>
          <a:p>
            <a:r>
              <a:rPr kumimoji="1" lang="en-US" altLang="ja-JP" baseline="0" dirty="0" smtClean="0"/>
              <a:t>The S/N is as good as 100 at the peak corresponding to the KN quasi-elastic scattering.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312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E15 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stage physics run had</a:t>
            </a:r>
            <a:r>
              <a:rPr kumimoji="1" lang="en-US" altLang="ja-JP" baseline="0" dirty="0" smtClean="0"/>
              <a:t> performed in march and may of the last year.</a:t>
            </a:r>
          </a:p>
          <a:p>
            <a:r>
              <a:rPr kumimoji="1" lang="en-US" altLang="ja-JP" baseline="0" dirty="0" smtClean="0"/>
              <a:t>Six point two </a:t>
            </a:r>
            <a:r>
              <a:rPr kumimoji="1" lang="en-US" altLang="ja-JP" baseline="0" dirty="0" err="1" smtClean="0"/>
              <a:t>giga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kaon</a:t>
            </a:r>
            <a:r>
              <a:rPr kumimoji="1" lang="en-US" altLang="ja-JP" baseline="0" dirty="0" smtClean="0"/>
              <a:t> irradiated to liquid helium-3 target.</a:t>
            </a:r>
          </a:p>
          <a:p>
            <a:r>
              <a:rPr kumimoji="1" lang="en-US" altLang="ja-JP" baseline="0" dirty="0" smtClean="0"/>
              <a:t>This value is only 1% of original proposal.</a:t>
            </a:r>
          </a:p>
          <a:p>
            <a:r>
              <a:rPr kumimoji="1" lang="en-US" altLang="ja-JP" baseline="0" dirty="0" smtClean="0"/>
              <a:t>I will present analysis the run in may.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9BF1-7658-5E49-B780-7ED8F2CDF4C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27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2014年 3月 19日 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2014年 3月 19日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2014年 3月 19日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2014年 3月 19日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2014年 3月 19日 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2014年 3月 19日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2014年 3月 19日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2014年 3月 19日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2014年 3月 19日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2014年 3月 19日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2014年 3月 19日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2014年 3月 19日 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z="4400" dirty="0" smtClean="0"/>
              <a:t>A Search for</a:t>
            </a:r>
            <a:br>
              <a:rPr kumimoji="1" lang="en-US" altLang="ja-JP" sz="4400" dirty="0" smtClean="0"/>
            </a:br>
            <a:r>
              <a:rPr lang="en-US" altLang="ja-JP" sz="4400" dirty="0" smtClean="0"/>
              <a:t>Deeply-bound </a:t>
            </a:r>
            <a:r>
              <a:rPr lang="en-US" altLang="ja-JP" sz="4400" dirty="0" err="1" smtClean="0"/>
              <a:t>Kaonic</a:t>
            </a:r>
            <a:r>
              <a:rPr lang="en-US" altLang="ja-JP" sz="4400" dirty="0"/>
              <a:t> </a:t>
            </a:r>
            <a:r>
              <a:rPr lang="en-US" altLang="ja-JP" sz="4400" dirty="0" smtClean="0"/>
              <a:t>nuclear states</a:t>
            </a:r>
            <a:r>
              <a:rPr kumimoji="1" lang="en-US" altLang="ja-JP" sz="4400" dirty="0" smtClean="0"/>
              <a:t> 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151661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RCNP, Osaka University</a:t>
            </a:r>
          </a:p>
          <a:p>
            <a:r>
              <a:rPr kumimoji="1" lang="en-US" altLang="ja-JP" dirty="0" err="1" smtClean="0"/>
              <a:t>Kentaro</a:t>
            </a:r>
            <a:r>
              <a:rPr kumimoji="1" lang="en-US" altLang="ja-JP" dirty="0" smtClean="0"/>
              <a:t> Inoue</a:t>
            </a:r>
          </a:p>
          <a:p>
            <a:r>
              <a:rPr lang="en-US" altLang="ja-JP" dirty="0" smtClean="0"/>
              <a:t>For THE E15 Collaboration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54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0919" y="275721"/>
            <a:ext cx="8844169" cy="718993"/>
          </a:xfrm>
        </p:spPr>
        <p:txBody>
          <a:bodyPr>
            <a:normAutofit/>
          </a:bodyPr>
          <a:lstStyle/>
          <a:p>
            <a:r>
              <a:rPr kumimoji="1" lang="en-US" altLang="ja-JP" cap="none" dirty="0" smtClean="0"/>
              <a:t>Semi-inclusive </a:t>
            </a:r>
            <a:r>
              <a:rPr kumimoji="1" lang="en-US" altLang="ja-JP" cap="none" baseline="30000" dirty="0" smtClean="0"/>
              <a:t>3</a:t>
            </a:r>
            <a:r>
              <a:rPr kumimoji="1" lang="en-US" altLang="ja-JP" cap="none" dirty="0" smtClean="0"/>
              <a:t>He(K</a:t>
            </a:r>
            <a:r>
              <a:rPr kumimoji="1" lang="en-US" altLang="ja-JP" cap="none" baseline="30000" dirty="0" smtClean="0"/>
              <a:t>-</a:t>
            </a:r>
            <a:r>
              <a:rPr kumimoji="1" lang="en-US" altLang="ja-JP" cap="none" dirty="0" smtClean="0"/>
              <a:t>,n) spectrum</a:t>
            </a:r>
            <a:endParaRPr kumimoji="1" lang="ja-JP" altLang="en-US" cap="none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0413" y="1010687"/>
            <a:ext cx="69359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•</a:t>
            </a:r>
            <a:r>
              <a:rPr kumimoji="1" lang="en-US" altLang="ja-JP" sz="2800" baseline="30000" dirty="0" smtClean="0"/>
              <a:t>3</a:t>
            </a:r>
            <a:r>
              <a:rPr kumimoji="1" lang="en-US" altLang="ja-JP" sz="2800" dirty="0" smtClean="0"/>
              <a:t>He(K</a:t>
            </a:r>
            <a:r>
              <a:rPr kumimoji="1" lang="en-US" altLang="ja-JP" sz="2800" baseline="30000" dirty="0" smtClean="0"/>
              <a:t>-</a:t>
            </a:r>
            <a:r>
              <a:rPr kumimoji="1" lang="en-US" altLang="ja-JP" sz="2800" dirty="0" smtClean="0"/>
              <a:t>, n) missing mass spectrum</a:t>
            </a:r>
          </a:p>
          <a:p>
            <a:r>
              <a:rPr kumimoji="1" lang="en-US" altLang="ja-JP" sz="2800" dirty="0" smtClean="0"/>
              <a:t>•Compression with quasi-free K</a:t>
            </a:r>
            <a:r>
              <a:rPr kumimoji="1" lang="en-US" altLang="ja-JP" sz="2800" baseline="30000" dirty="0" smtClean="0"/>
              <a:t>0 </a:t>
            </a:r>
            <a:r>
              <a:rPr kumimoji="1" lang="en-US" altLang="ja-JP" sz="2800" dirty="0" smtClean="0"/>
              <a:t>Spectrum</a:t>
            </a:r>
          </a:p>
          <a:p>
            <a:r>
              <a:rPr kumimoji="1" lang="en-US" altLang="ja-JP" sz="2800" dirty="0" smtClean="0"/>
              <a:t>•Contaminate target cell</a:t>
            </a:r>
          </a:p>
          <a:p>
            <a:r>
              <a:rPr kumimoji="1" lang="en-US" altLang="ja-JP" sz="2800" dirty="0" smtClean="0"/>
              <a:t>•Contribution of  </a:t>
            </a:r>
            <a:r>
              <a:rPr kumimoji="1" lang="en-US" altLang="ja-JP" sz="2800" dirty="0" err="1" smtClean="0"/>
              <a:t>Σ</a:t>
            </a:r>
            <a:r>
              <a:rPr kumimoji="1" lang="en-US" altLang="ja-JP" sz="2800" dirty="0" smtClean="0"/>
              <a:t> decay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49700"/>
            <a:ext cx="44196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76"/>
          <p:cNvSpPr>
            <a:spLocks noChangeShapeType="1"/>
          </p:cNvSpPr>
          <p:nvPr/>
        </p:nvSpPr>
        <p:spPr bwMode="auto">
          <a:xfrm>
            <a:off x="304800" y="5410200"/>
            <a:ext cx="2209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Line 199"/>
          <p:cNvSpPr>
            <a:spLocks noChangeShapeType="1"/>
          </p:cNvSpPr>
          <p:nvPr/>
        </p:nvSpPr>
        <p:spPr bwMode="auto">
          <a:xfrm flipV="1">
            <a:off x="2514599" y="4580018"/>
            <a:ext cx="390700" cy="830183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198208" y="3363823"/>
            <a:ext cx="244182" cy="2196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0000"/>
              </a:gs>
              <a:gs pos="5000">
                <a:schemeClr val="bg1"/>
              </a:gs>
            </a:gsLst>
            <a:lin ang="0" scaled="1"/>
            <a:tileRect/>
          </a:gra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3344409" y="3363823"/>
            <a:ext cx="228600" cy="2286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4252604" y="3167111"/>
            <a:ext cx="381000" cy="3810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82F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Oval 26"/>
          <p:cNvSpPr>
            <a:spLocks noChangeArrowheads="1"/>
          </p:cNvSpPr>
          <p:nvPr/>
        </p:nvSpPr>
        <p:spPr bwMode="auto">
          <a:xfrm>
            <a:off x="4443104" y="3459211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Oval 27"/>
          <p:cNvSpPr>
            <a:spLocks noChangeArrowheads="1"/>
          </p:cNvSpPr>
          <p:nvPr/>
        </p:nvSpPr>
        <p:spPr bwMode="auto">
          <a:xfrm>
            <a:off x="4087504" y="3459211"/>
            <a:ext cx="381000" cy="3810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82F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Oval 168"/>
          <p:cNvSpPr>
            <a:spLocks noChangeArrowheads="1"/>
          </p:cNvSpPr>
          <p:nvPr/>
        </p:nvSpPr>
        <p:spPr bwMode="auto">
          <a:xfrm>
            <a:off x="7220201" y="3271555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/>
              <a:t>n</a:t>
            </a:r>
            <a:endParaRPr lang="ja-JP" altLang="en-US" dirty="0"/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5719419" y="3157666"/>
            <a:ext cx="745072" cy="72787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FFDAB7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 b="1" dirty="0" smtClean="0"/>
              <a:t>X</a:t>
            </a:r>
            <a:endParaRPr lang="ja-JP" altLang="en-US" sz="24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167778" y="2715868"/>
            <a:ext cx="703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NC </a:t>
            </a:r>
            <a:endParaRPr kumimoji="1" lang="ja-JP" altLang="en-US" sz="2800" b="1" dirty="0"/>
          </a:p>
        </p:txBody>
      </p:sp>
      <p:sp>
        <p:nvSpPr>
          <p:cNvPr id="21" name="Line 173"/>
          <p:cNvSpPr>
            <a:spLocks noChangeShapeType="1"/>
          </p:cNvSpPr>
          <p:nvPr/>
        </p:nvSpPr>
        <p:spPr bwMode="auto">
          <a:xfrm flipV="1">
            <a:off x="5194346" y="3557467"/>
            <a:ext cx="377649" cy="890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496998" y="3167111"/>
            <a:ext cx="1701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FF0000"/>
                </a:solidFill>
              </a:rPr>
              <a:t>K beam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571121" y="3813830"/>
            <a:ext cx="1794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aseline="30000" dirty="0" smtClean="0"/>
              <a:t>3</a:t>
            </a:r>
            <a:r>
              <a:rPr kumimoji="1" lang="en-US" altLang="ja-JP" sz="2800" dirty="0" smtClean="0"/>
              <a:t>He target</a:t>
            </a:r>
            <a:endParaRPr kumimoji="1" lang="en-US" altLang="ja-JP" sz="2800" baseline="30000" dirty="0" smtClean="0"/>
          </a:p>
        </p:txBody>
      </p:sp>
      <p:sp>
        <p:nvSpPr>
          <p:cNvPr id="33" name="正方形/長方形 32"/>
          <p:cNvSpPr/>
          <p:nvPr/>
        </p:nvSpPr>
        <p:spPr>
          <a:xfrm>
            <a:off x="6794890" y="2638891"/>
            <a:ext cx="1497719" cy="1316467"/>
          </a:xfrm>
          <a:prstGeom prst="rect">
            <a:avLst/>
          </a:prstGeom>
          <a:solidFill>
            <a:schemeClr val="accent1">
              <a:satMod val="110000"/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982257" y="4590007"/>
            <a:ext cx="2320342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(charged tag)</a:t>
            </a:r>
            <a:endParaRPr kumimoji="1" lang="ja-JP" altLang="en-US" sz="2800" dirty="0"/>
          </a:p>
        </p:txBody>
      </p:sp>
      <p:grpSp>
        <p:nvGrpSpPr>
          <p:cNvPr id="35" name="Group 44"/>
          <p:cNvGrpSpPr>
            <a:grpSpLocks/>
          </p:cNvGrpSpPr>
          <p:nvPr/>
        </p:nvGrpSpPr>
        <p:grpSpPr bwMode="auto">
          <a:xfrm>
            <a:off x="8458200" y="4565650"/>
            <a:ext cx="304800" cy="1981200"/>
            <a:chOff x="5328" y="2688"/>
            <a:chExt cx="192" cy="1440"/>
          </a:xfrm>
        </p:grpSpPr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5328" y="2688"/>
              <a:ext cx="48" cy="14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5376" y="2688"/>
              <a:ext cx="48" cy="14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5424" y="2688"/>
              <a:ext cx="48" cy="14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5472" y="2688"/>
              <a:ext cx="48" cy="14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40" name="Text Box 59"/>
          <p:cNvSpPr txBox="1">
            <a:spLocks noChangeArrowheads="1"/>
          </p:cNvSpPr>
          <p:nvPr/>
        </p:nvSpPr>
        <p:spPr bwMode="auto">
          <a:xfrm>
            <a:off x="8269288" y="433705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200"/>
              <a:t>NC</a:t>
            </a:r>
          </a:p>
        </p:txBody>
      </p:sp>
      <p:sp>
        <p:nvSpPr>
          <p:cNvPr id="42" name="Line 177"/>
          <p:cNvSpPr>
            <a:spLocks noChangeShapeType="1"/>
          </p:cNvSpPr>
          <p:nvPr/>
        </p:nvSpPr>
        <p:spPr bwMode="auto">
          <a:xfrm>
            <a:off x="2514600" y="5410200"/>
            <a:ext cx="6096000" cy="76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8100208" y="4125375"/>
            <a:ext cx="840371" cy="2520950"/>
          </a:xfrm>
          <a:prstGeom prst="roundRect">
            <a:avLst/>
          </a:prstGeom>
          <a:solidFill>
            <a:schemeClr val="accent1">
              <a:satMod val="110000"/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636000" y="6513959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4076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KN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3363" y="-1011315"/>
            <a:ext cx="6750212" cy="9552402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47431" y="152718"/>
            <a:ext cx="8844169" cy="718993"/>
          </a:xfrm>
        </p:spPr>
        <p:txBody>
          <a:bodyPr>
            <a:normAutofit/>
          </a:bodyPr>
          <a:lstStyle/>
          <a:p>
            <a:r>
              <a:rPr kumimoji="1" lang="en-US" altLang="ja-JP" cap="none" dirty="0" smtClean="0"/>
              <a:t>Semi-inclusive </a:t>
            </a:r>
            <a:r>
              <a:rPr kumimoji="1" lang="en-US" altLang="ja-JP" cap="none" baseline="30000" dirty="0" smtClean="0"/>
              <a:t>3</a:t>
            </a:r>
            <a:r>
              <a:rPr kumimoji="1" lang="en-US" altLang="ja-JP" cap="none" dirty="0" smtClean="0"/>
              <a:t>He(K</a:t>
            </a:r>
            <a:r>
              <a:rPr kumimoji="1" lang="en-US" altLang="ja-JP" cap="none" baseline="30000" dirty="0" smtClean="0"/>
              <a:t>-</a:t>
            </a:r>
            <a:r>
              <a:rPr kumimoji="1" lang="en-US" altLang="ja-JP" cap="none" dirty="0" smtClean="0"/>
              <a:t>,n) spectrum</a:t>
            </a:r>
            <a:endParaRPr kumimoji="1" lang="ja-JP" altLang="en-US" cap="none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36000" y="6513959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９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88861" y="2955589"/>
            <a:ext cx="290275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Yield excess </a:t>
            </a:r>
          </a:p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K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pp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bound region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8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3" y="1041033"/>
            <a:ext cx="7046816" cy="4773939"/>
          </a:xfrm>
          <a:prstGeom prst="rect">
            <a:avLst/>
          </a:prstGeom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0" y="-216737"/>
            <a:ext cx="8844169" cy="1532918"/>
          </a:xfrm>
        </p:spPr>
        <p:txBody>
          <a:bodyPr>
            <a:normAutofit/>
          </a:bodyPr>
          <a:lstStyle/>
          <a:p>
            <a:r>
              <a:rPr kumimoji="1" lang="en-US" altLang="ja-JP" cap="none" dirty="0" smtClean="0"/>
              <a:t>Compression with</a:t>
            </a:r>
            <a:br>
              <a:rPr kumimoji="1" lang="en-US" altLang="ja-JP" cap="none" dirty="0" smtClean="0"/>
            </a:br>
            <a:r>
              <a:rPr kumimoji="1" lang="en-US" altLang="ja-JP" cap="none" dirty="0" smtClean="0"/>
              <a:t>quasi-free K</a:t>
            </a:r>
            <a:r>
              <a:rPr lang="en-US" altLang="ja-JP" cap="none" baseline="30000" dirty="0" smtClean="0"/>
              <a:t>0</a:t>
            </a:r>
            <a:r>
              <a:rPr lang="en-US" altLang="ja-JP" cap="none" dirty="0" smtClean="0"/>
              <a:t> Spectrum</a:t>
            </a:r>
            <a:r>
              <a:rPr kumimoji="1" lang="en-US" altLang="ja-JP" cap="none" dirty="0" smtClean="0"/>
              <a:t>   </a:t>
            </a:r>
            <a:endParaRPr kumimoji="1" lang="ja-JP" altLang="en-US" cap="none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636000" y="6513959"/>
            <a:ext cx="47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０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21990" y="5814972"/>
            <a:ext cx="57704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0000FF"/>
                </a:solidFill>
              </a:rPr>
              <a:t>Tail component in bound region</a:t>
            </a:r>
          </a:p>
          <a:p>
            <a:pPr algn="ctr"/>
            <a:r>
              <a:rPr kumimoji="1" lang="en-US" altLang="ja-JP" sz="2800" b="1" dirty="0" smtClean="0">
                <a:solidFill>
                  <a:srgbClr val="0000FF"/>
                </a:solidFill>
              </a:rPr>
              <a:t> is</a:t>
            </a:r>
            <a:r>
              <a:rPr kumimoji="1" lang="en-US" altLang="ja-JP" sz="2800" b="1" dirty="0" smtClean="0"/>
              <a:t> </a:t>
            </a:r>
            <a:r>
              <a:rPr kumimoji="1" lang="en-US" altLang="ja-JP" sz="2800" b="1" dirty="0" smtClean="0">
                <a:solidFill>
                  <a:srgbClr val="0000FF"/>
                </a:solidFill>
              </a:rPr>
              <a:t>not due to detector resolution</a:t>
            </a:r>
            <a:r>
              <a:rPr kumimoji="1" lang="en-US" altLang="ja-JP" sz="2800" b="1" dirty="0" smtClean="0"/>
              <a:t> 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7028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2" y="871711"/>
            <a:ext cx="7717892" cy="5228565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47431" y="152718"/>
            <a:ext cx="8844169" cy="1117371"/>
          </a:xfrm>
        </p:spPr>
        <p:txBody>
          <a:bodyPr>
            <a:normAutofit fontScale="90000"/>
          </a:bodyPr>
          <a:lstStyle/>
          <a:p>
            <a:r>
              <a:rPr lang="en-US" altLang="ja-JP" cap="none" dirty="0" smtClean="0"/>
              <a:t>Contamination from </a:t>
            </a:r>
            <a:br>
              <a:rPr lang="en-US" altLang="ja-JP" cap="none" dirty="0" smtClean="0"/>
            </a:br>
            <a:r>
              <a:rPr lang="en-US" altLang="ja-JP" cap="none" dirty="0" smtClean="0"/>
              <a:t>other than </a:t>
            </a:r>
            <a:r>
              <a:rPr lang="en-US" altLang="ja-JP" cap="none" baseline="30000" dirty="0" smtClean="0"/>
              <a:t>3</a:t>
            </a:r>
            <a:r>
              <a:rPr lang="en-US" altLang="ja-JP" cap="none" dirty="0" smtClean="0"/>
              <a:t>He target</a:t>
            </a:r>
            <a:endParaRPr kumimoji="1" lang="ja-JP" altLang="en-US" cap="none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636000" y="6513959"/>
            <a:ext cx="47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１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07763" y="6163871"/>
            <a:ext cx="6967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Contamination contribution is too small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8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KN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7670" y="-821675"/>
            <a:ext cx="6357432" cy="8996568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47431" y="152718"/>
            <a:ext cx="8844169" cy="718993"/>
          </a:xfrm>
        </p:spPr>
        <p:txBody>
          <a:bodyPr>
            <a:normAutofit/>
          </a:bodyPr>
          <a:lstStyle/>
          <a:p>
            <a:r>
              <a:rPr lang="en-US" altLang="ja-JP" cap="none" dirty="0" smtClean="0"/>
              <a:t>Single-nucleon processes</a:t>
            </a:r>
            <a:endParaRPr kumimoji="1" lang="ja-JP" altLang="en-US" cap="none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36000" y="6513959"/>
            <a:ext cx="47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028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47431" y="152718"/>
            <a:ext cx="8844169" cy="718993"/>
          </a:xfrm>
        </p:spPr>
        <p:txBody>
          <a:bodyPr>
            <a:normAutofit/>
          </a:bodyPr>
          <a:lstStyle/>
          <a:p>
            <a:r>
              <a:rPr lang="en-US" altLang="ja-JP" cap="none" dirty="0" smtClean="0"/>
              <a:t>What is the excess? - Multi-NA </a:t>
            </a:r>
            <a:endParaRPr kumimoji="1" lang="ja-JP" altLang="en-US" cap="none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84376" y="305118"/>
            <a:ext cx="8844169" cy="7189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cap="none" smtClean="0"/>
              <a:t>Unknown excess </a:t>
            </a:r>
            <a:endParaRPr lang="ja-JP" altLang="en-US" cap="none" dirty="0"/>
          </a:p>
        </p:txBody>
      </p:sp>
      <p:pic>
        <p:nvPicPr>
          <p:cNvPr id="3" name="図 2" descr="mato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3157" y="-1"/>
            <a:ext cx="4644571" cy="68580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934346" y="429136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008000"/>
                </a:solidFill>
              </a:rPr>
              <a:t>Σ</a:t>
            </a:r>
            <a:r>
              <a:rPr kumimoji="1" lang="en-US" altLang="ja-JP" b="1" dirty="0" smtClean="0">
                <a:solidFill>
                  <a:srgbClr val="008000"/>
                </a:solidFill>
              </a:rPr>
              <a:t>-decay</a:t>
            </a:r>
            <a:endParaRPr kumimoji="1" lang="ja-JP" altLang="en-US" b="1" dirty="0">
              <a:solidFill>
                <a:srgbClr val="008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81082" y="5040319"/>
            <a:ext cx="187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4B00"/>
                </a:solidFill>
              </a:rPr>
              <a:t>Continuous BG </a:t>
            </a:r>
            <a:endParaRPr kumimoji="1" lang="ja-JP" altLang="en-US" b="1" dirty="0">
              <a:solidFill>
                <a:srgbClr val="004B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81082" y="470947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Target-empty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2866" y="5961931"/>
            <a:ext cx="8287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There remains a statistically significant excess.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6000" y="6513959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en-US" altLang="ja-JP" dirty="0"/>
              <a:t>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028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47431" y="282805"/>
            <a:ext cx="8844169" cy="718993"/>
          </a:xfrm>
        </p:spPr>
        <p:txBody>
          <a:bodyPr>
            <a:normAutofit/>
          </a:bodyPr>
          <a:lstStyle/>
          <a:p>
            <a:r>
              <a:rPr kumimoji="1" lang="en-US" altLang="ja-JP" cap="none" dirty="0" smtClean="0">
                <a:solidFill>
                  <a:srgbClr val="0000FF"/>
                </a:solidFill>
              </a:rPr>
              <a:t>Exclusive Spectrum</a:t>
            </a:r>
            <a:endParaRPr kumimoji="1" lang="ja-JP" altLang="en-US" cap="none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30413" y="1010687"/>
            <a:ext cx="555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•</a:t>
            </a:r>
            <a:r>
              <a:rPr kumimoji="1" lang="en-US" altLang="ja-JP" sz="2800" baseline="30000" dirty="0" smtClean="0"/>
              <a:t>3</a:t>
            </a:r>
            <a:r>
              <a:rPr kumimoji="1" lang="en-US" altLang="ja-JP" sz="2800" dirty="0" smtClean="0"/>
              <a:t>He(K</a:t>
            </a:r>
            <a:r>
              <a:rPr kumimoji="1" lang="en-US" altLang="ja-JP" sz="2800" baseline="30000" dirty="0" smtClean="0"/>
              <a:t>-</a:t>
            </a:r>
            <a:r>
              <a:rPr kumimoji="1" lang="en-US" altLang="ja-JP" sz="2800" dirty="0" smtClean="0"/>
              <a:t>, </a:t>
            </a:r>
            <a:r>
              <a:rPr kumimoji="1" lang="en-US" altLang="ja-JP" sz="2800" dirty="0" err="1" smtClean="0"/>
              <a:t>Λp</a:t>
            </a:r>
            <a:r>
              <a:rPr kumimoji="1" lang="en-US" altLang="ja-JP" sz="2800" dirty="0" smtClean="0"/>
              <a:t>)</a:t>
            </a:r>
            <a:r>
              <a:rPr kumimoji="1" lang="en-US" altLang="ja-JP" sz="2800" dirty="0"/>
              <a:t> </a:t>
            </a:r>
            <a:r>
              <a:rPr kumimoji="1" lang="en-US" altLang="ja-JP" sz="2800" dirty="0" smtClean="0"/>
              <a:t>missing mass</a:t>
            </a:r>
          </a:p>
          <a:p>
            <a:r>
              <a:rPr kumimoji="1" lang="en-US" altLang="ja-JP" sz="2800" dirty="0" smtClean="0"/>
              <a:t>•</a:t>
            </a:r>
            <a:r>
              <a:rPr kumimoji="1" lang="en-US" altLang="ja-JP" sz="2800" dirty="0" err="1" smtClean="0"/>
              <a:t>Λp”n</a:t>
            </a:r>
            <a:r>
              <a:rPr kumimoji="1" lang="en-US" altLang="ja-JP" sz="2800" dirty="0" smtClean="0"/>
              <a:t>” energy correlation diagram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49700"/>
            <a:ext cx="44196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Line 176"/>
          <p:cNvSpPr>
            <a:spLocks noChangeShapeType="1"/>
          </p:cNvSpPr>
          <p:nvPr/>
        </p:nvSpPr>
        <p:spPr bwMode="auto">
          <a:xfrm>
            <a:off x="304800" y="5410200"/>
            <a:ext cx="2209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1223817" y="4221595"/>
            <a:ext cx="3278909" cy="2520950"/>
          </a:xfrm>
          <a:prstGeom prst="roundRect">
            <a:avLst/>
          </a:prstGeom>
          <a:solidFill>
            <a:schemeClr val="accent1">
              <a:satMod val="110000"/>
              <a:alpha val="0"/>
            </a:schemeClr>
          </a:solidFill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Line 199"/>
          <p:cNvSpPr>
            <a:spLocks noChangeShapeType="1"/>
          </p:cNvSpPr>
          <p:nvPr/>
        </p:nvSpPr>
        <p:spPr bwMode="auto">
          <a:xfrm flipH="1">
            <a:off x="1857375" y="5410201"/>
            <a:ext cx="657225" cy="9477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" name="Line 198"/>
          <p:cNvSpPr>
            <a:spLocks noChangeShapeType="1"/>
          </p:cNvSpPr>
          <p:nvPr/>
        </p:nvSpPr>
        <p:spPr bwMode="auto">
          <a:xfrm flipH="1" flipV="1">
            <a:off x="2390630" y="5183573"/>
            <a:ext cx="85725" cy="2667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" name="Line 200"/>
          <p:cNvSpPr>
            <a:spLocks noChangeShapeType="1"/>
          </p:cNvSpPr>
          <p:nvPr/>
        </p:nvSpPr>
        <p:spPr bwMode="auto">
          <a:xfrm flipV="1">
            <a:off x="2390630" y="4540635"/>
            <a:ext cx="928688" cy="6429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" name="Line 201"/>
          <p:cNvSpPr>
            <a:spLocks noChangeShapeType="1"/>
          </p:cNvSpPr>
          <p:nvPr/>
        </p:nvSpPr>
        <p:spPr bwMode="auto">
          <a:xfrm flipH="1" flipV="1">
            <a:off x="1890568" y="4540635"/>
            <a:ext cx="500063" cy="6429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3198208" y="3363823"/>
            <a:ext cx="244182" cy="2196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0000"/>
              </a:gs>
              <a:gs pos="5000">
                <a:schemeClr val="bg1"/>
              </a:gs>
            </a:gsLst>
            <a:lin ang="0" scaled="1"/>
            <a:tileRect/>
          </a:gra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5" name="Oval 22"/>
          <p:cNvSpPr>
            <a:spLocks noChangeArrowheads="1"/>
          </p:cNvSpPr>
          <p:nvPr/>
        </p:nvSpPr>
        <p:spPr bwMode="auto">
          <a:xfrm>
            <a:off x="3344409" y="3363823"/>
            <a:ext cx="228600" cy="2286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" name="Oval 23"/>
          <p:cNvSpPr>
            <a:spLocks noChangeArrowheads="1"/>
          </p:cNvSpPr>
          <p:nvPr/>
        </p:nvSpPr>
        <p:spPr bwMode="auto">
          <a:xfrm>
            <a:off x="4252604" y="3167111"/>
            <a:ext cx="381000" cy="3810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82F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" name="Oval 26"/>
          <p:cNvSpPr>
            <a:spLocks noChangeArrowheads="1"/>
          </p:cNvSpPr>
          <p:nvPr/>
        </p:nvSpPr>
        <p:spPr bwMode="auto">
          <a:xfrm>
            <a:off x="4443104" y="3459211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" name="Oval 27"/>
          <p:cNvSpPr>
            <a:spLocks noChangeArrowheads="1"/>
          </p:cNvSpPr>
          <p:nvPr/>
        </p:nvSpPr>
        <p:spPr bwMode="auto">
          <a:xfrm>
            <a:off x="4087504" y="3459211"/>
            <a:ext cx="381000" cy="3810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82F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" name="Oval 168"/>
          <p:cNvSpPr>
            <a:spLocks noChangeArrowheads="1"/>
          </p:cNvSpPr>
          <p:nvPr/>
        </p:nvSpPr>
        <p:spPr bwMode="auto">
          <a:xfrm>
            <a:off x="7220201" y="3271555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 smtClean="0"/>
              <a:t>?</a:t>
            </a:r>
            <a:endParaRPr lang="ja-JP" altLang="en-US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563523" y="2738967"/>
            <a:ext cx="194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(missing n)</a:t>
            </a:r>
            <a:endParaRPr kumimoji="1" lang="ja-JP" altLang="en-US" sz="2800" dirty="0"/>
          </a:p>
        </p:txBody>
      </p:sp>
      <p:sp>
        <p:nvSpPr>
          <p:cNvPr id="72" name="Line 173"/>
          <p:cNvSpPr>
            <a:spLocks noChangeShapeType="1"/>
          </p:cNvSpPr>
          <p:nvPr/>
        </p:nvSpPr>
        <p:spPr bwMode="auto">
          <a:xfrm flipV="1">
            <a:off x="5194346" y="3557467"/>
            <a:ext cx="377649" cy="890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3" name="Line 190"/>
          <p:cNvSpPr>
            <a:spLocks noChangeShapeType="1"/>
          </p:cNvSpPr>
          <p:nvPr/>
        </p:nvSpPr>
        <p:spPr bwMode="auto">
          <a:xfrm>
            <a:off x="6155155" y="3690332"/>
            <a:ext cx="166089" cy="6057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4" name="Line 191"/>
          <p:cNvSpPr>
            <a:spLocks noChangeShapeType="1"/>
          </p:cNvSpPr>
          <p:nvPr/>
        </p:nvSpPr>
        <p:spPr bwMode="auto">
          <a:xfrm flipH="1">
            <a:off x="5716016" y="3690331"/>
            <a:ext cx="214911" cy="582671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5" name="Oval 187"/>
          <p:cNvSpPr>
            <a:spLocks noChangeArrowheads="1"/>
          </p:cNvSpPr>
          <p:nvPr/>
        </p:nvSpPr>
        <p:spPr bwMode="auto">
          <a:xfrm>
            <a:off x="6155155" y="4268845"/>
            <a:ext cx="381000" cy="3810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82F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" name="Text Box 196"/>
          <p:cNvSpPr txBox="1">
            <a:spLocks noChangeArrowheads="1"/>
          </p:cNvSpPr>
          <p:nvPr/>
        </p:nvSpPr>
        <p:spPr bwMode="auto">
          <a:xfrm>
            <a:off x="5996869" y="4488208"/>
            <a:ext cx="914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pitchFamily="34" charset="0"/>
              </a:rPr>
              <a:t>p</a:t>
            </a:r>
          </a:p>
        </p:txBody>
      </p:sp>
      <p:sp>
        <p:nvSpPr>
          <p:cNvPr id="77" name="Oval 186"/>
          <p:cNvSpPr>
            <a:spLocks noChangeArrowheads="1"/>
          </p:cNvSpPr>
          <p:nvPr/>
        </p:nvSpPr>
        <p:spPr bwMode="auto">
          <a:xfrm>
            <a:off x="5549928" y="4268845"/>
            <a:ext cx="381000" cy="381000"/>
          </a:xfrm>
          <a:prstGeom prst="ellipse">
            <a:avLst/>
          </a:prstGeom>
          <a:gradFill rotWithShape="0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" name="Text Box 194"/>
          <p:cNvSpPr txBox="1">
            <a:spLocks noChangeArrowheads="1"/>
          </p:cNvSpPr>
          <p:nvPr/>
        </p:nvSpPr>
        <p:spPr bwMode="auto">
          <a:xfrm>
            <a:off x="5092728" y="4557954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ＭＳ Ｐゴシック" charset="-128"/>
              </a:rPr>
              <a:t>L</a:t>
            </a:r>
          </a:p>
        </p:txBody>
      </p:sp>
      <p:sp>
        <p:nvSpPr>
          <p:cNvPr id="79" name="正方形/長方形 78"/>
          <p:cNvSpPr/>
          <p:nvPr/>
        </p:nvSpPr>
        <p:spPr>
          <a:xfrm>
            <a:off x="5268915" y="4136624"/>
            <a:ext cx="1696111" cy="1524624"/>
          </a:xfrm>
          <a:prstGeom prst="rect">
            <a:avLst/>
          </a:prstGeom>
          <a:solidFill>
            <a:schemeClr val="accent1">
              <a:satMod val="110000"/>
              <a:alpha val="0"/>
            </a:schemeClr>
          </a:solidFill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1496998" y="3167111"/>
            <a:ext cx="1701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FF0000"/>
                </a:solidFill>
              </a:rPr>
              <a:t>K beam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3190121" y="2507711"/>
            <a:ext cx="1794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aseline="30000" dirty="0" smtClean="0"/>
              <a:t>3</a:t>
            </a:r>
            <a:r>
              <a:rPr kumimoji="1" lang="en-US" altLang="ja-JP" sz="2800" dirty="0" smtClean="0"/>
              <a:t>He target</a:t>
            </a:r>
            <a:endParaRPr kumimoji="1" lang="en-US" altLang="ja-JP" sz="2800" baseline="30000" dirty="0" smtClean="0"/>
          </a:p>
        </p:txBody>
      </p:sp>
      <p:sp>
        <p:nvSpPr>
          <p:cNvPr id="82" name="Line 177"/>
          <p:cNvSpPr>
            <a:spLocks noChangeShapeType="1"/>
          </p:cNvSpPr>
          <p:nvPr/>
        </p:nvSpPr>
        <p:spPr bwMode="auto">
          <a:xfrm>
            <a:off x="2514600" y="5410200"/>
            <a:ext cx="2309504" cy="401420"/>
          </a:xfrm>
          <a:prstGeom prst="line">
            <a:avLst/>
          </a:prstGeom>
          <a:noFill/>
          <a:ln w="28575">
            <a:solidFill>
              <a:srgbClr val="C2BF11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843510" y="5530766"/>
            <a:ext cx="170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missing n</a:t>
            </a:r>
            <a:endParaRPr kumimoji="1" lang="ja-JP" altLang="en-US" sz="2800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620737" y="5072197"/>
            <a:ext cx="942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CDS</a:t>
            </a:r>
            <a:endParaRPr kumimoji="1" lang="ja-JP" altLang="en-US" sz="2800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636000" y="6513959"/>
            <a:ext cx="50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１４</a:t>
            </a:r>
            <a:endParaRPr kumimoji="1" lang="ja-JP" altLang="en-US" dirty="0"/>
          </a:p>
        </p:txBody>
      </p:sp>
      <p:sp>
        <p:nvSpPr>
          <p:cNvPr id="35" name="Line 177"/>
          <p:cNvSpPr>
            <a:spLocks noChangeShapeType="1"/>
          </p:cNvSpPr>
          <p:nvPr/>
        </p:nvSpPr>
        <p:spPr bwMode="auto">
          <a:xfrm flipV="1">
            <a:off x="6155154" y="3472265"/>
            <a:ext cx="1016615" cy="75846"/>
          </a:xfrm>
          <a:prstGeom prst="line">
            <a:avLst/>
          </a:prstGeom>
          <a:noFill/>
          <a:ln w="28575">
            <a:solidFill>
              <a:srgbClr val="C2BF11"/>
            </a:solidFill>
            <a:prstDash val="solid"/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794868" y="3210655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?</a:t>
            </a:r>
            <a:endParaRPr kumimoji="1"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67349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正方形/長方形 52"/>
          <p:cNvSpPr/>
          <p:nvPr/>
        </p:nvSpPr>
        <p:spPr>
          <a:xfrm>
            <a:off x="5162589" y="4779659"/>
            <a:ext cx="3589831" cy="1935140"/>
          </a:xfrm>
          <a:prstGeom prst="rect">
            <a:avLst/>
          </a:prstGeom>
          <a:solidFill>
            <a:schemeClr val="accent1">
              <a:satMod val="110000"/>
              <a:alpha val="0"/>
            </a:schemeClr>
          </a:solidFill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47431" y="152718"/>
            <a:ext cx="8844169" cy="718993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kumimoji="1" lang="en-US" altLang="ja-JP" cap="none" baseline="30000" dirty="0" smtClean="0">
                <a:solidFill>
                  <a:srgbClr val="0000FF"/>
                </a:solidFill>
              </a:rPr>
              <a:t>3</a:t>
            </a:r>
            <a:r>
              <a:rPr kumimoji="1" lang="en-US" altLang="ja-JP" cap="none" dirty="0" smtClean="0">
                <a:solidFill>
                  <a:srgbClr val="0000FF"/>
                </a:solidFill>
              </a:rPr>
              <a:t>He(K</a:t>
            </a:r>
            <a:r>
              <a:rPr kumimoji="1" lang="en-US" altLang="ja-JP" cap="none" baseline="30000" dirty="0" smtClean="0">
                <a:solidFill>
                  <a:srgbClr val="0000FF"/>
                </a:solidFill>
              </a:rPr>
              <a:t>-</a:t>
            </a:r>
            <a:r>
              <a:rPr kumimoji="1" lang="en-US" altLang="ja-JP" cap="none" dirty="0" smtClean="0">
                <a:solidFill>
                  <a:srgbClr val="0000FF"/>
                </a:solidFill>
              </a:rPr>
              <a:t>, </a:t>
            </a:r>
            <a:r>
              <a:rPr kumimoji="1" lang="en-US" altLang="ja-JP" cap="none" dirty="0" err="1" smtClean="0">
                <a:solidFill>
                  <a:srgbClr val="0000FF"/>
                </a:solidFill>
              </a:rPr>
              <a:t>Λp</a:t>
            </a:r>
            <a:r>
              <a:rPr kumimoji="1" lang="en-US" altLang="ja-JP" cap="none" dirty="0" smtClean="0">
                <a:solidFill>
                  <a:srgbClr val="0000FF"/>
                </a:solidFill>
              </a:rPr>
              <a:t>) Missing Mass </a:t>
            </a:r>
            <a:endParaRPr kumimoji="1" lang="ja-JP" altLang="en-US" cap="none" baseline="30000" dirty="0">
              <a:solidFill>
                <a:srgbClr val="0000FF"/>
              </a:solidFill>
            </a:endParaRPr>
          </a:p>
        </p:txBody>
      </p:sp>
      <p:grpSp>
        <p:nvGrpSpPr>
          <p:cNvPr id="6" name="グループ化 2"/>
          <p:cNvGrpSpPr/>
          <p:nvPr/>
        </p:nvGrpSpPr>
        <p:grpSpPr>
          <a:xfrm>
            <a:off x="-67150" y="1033371"/>
            <a:ext cx="5333535" cy="3901462"/>
            <a:chOff x="252413" y="1041400"/>
            <a:chExt cx="5000625" cy="3576638"/>
          </a:xfrm>
        </p:grpSpPr>
        <p:pic>
          <p:nvPicPr>
            <p:cNvPr id="9" name="Picture 3" descr="C:\Users\sada\Desktop\Mm_L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00" y="1065213"/>
              <a:ext cx="4745038" cy="322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テキスト ボックス 8"/>
            <p:cNvSpPr txBox="1">
              <a:spLocks noChangeArrowheads="1"/>
            </p:cNvSpPr>
            <p:nvPr/>
          </p:nvSpPr>
          <p:spPr bwMode="auto">
            <a:xfrm rot="-5400000">
              <a:off x="-370681" y="1953419"/>
              <a:ext cx="15859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600" dirty="0"/>
                <a:t>Count/20MeV/c</a:t>
              </a:r>
              <a:r>
                <a:rPr lang="en-US" altLang="ja-JP" sz="1600" baseline="30000" dirty="0"/>
                <a:t>2</a:t>
              </a:r>
              <a:endParaRPr lang="ja-JP" altLang="en-US" sz="1600" baseline="30000" dirty="0"/>
            </a:p>
          </p:txBody>
        </p:sp>
        <p:sp>
          <p:nvSpPr>
            <p:cNvPr id="11" name="テキスト ボックス 9"/>
            <p:cNvSpPr txBox="1">
              <a:spLocks noChangeArrowheads="1"/>
            </p:cNvSpPr>
            <p:nvPr/>
          </p:nvSpPr>
          <p:spPr bwMode="auto">
            <a:xfrm>
              <a:off x="1263650" y="4217988"/>
              <a:ext cx="34067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2000"/>
                <a:t>M.M. of </a:t>
              </a:r>
              <a:r>
                <a:rPr lang="en-US" altLang="ja-JP" sz="2000" baseline="30000"/>
                <a:t>3</a:t>
              </a:r>
              <a:r>
                <a:rPr lang="en-US" altLang="ja-JP" sz="2000"/>
                <a:t>He(K</a:t>
              </a:r>
              <a:r>
                <a:rPr lang="en-US" altLang="ja-JP" sz="2000" baseline="30000"/>
                <a:t>-</a:t>
              </a:r>
              <a:r>
                <a:rPr lang="en-US" altLang="ja-JP" sz="2000"/>
                <a:t>, </a:t>
              </a:r>
              <a:r>
                <a:rPr lang="en-US" altLang="ja-JP" sz="2000">
                  <a:latin typeface="Symbol" pitchFamily="18" charset="2"/>
                </a:rPr>
                <a:t>L</a:t>
              </a:r>
              <a:r>
                <a:rPr lang="en-US" altLang="ja-JP" sz="2000"/>
                <a:t>p) [GeV/c</a:t>
              </a:r>
              <a:r>
                <a:rPr lang="en-US" altLang="ja-JP" sz="2000" baseline="30000"/>
                <a:t>2</a:t>
              </a:r>
              <a:r>
                <a:rPr lang="en-US" altLang="ja-JP" sz="2000"/>
                <a:t>]</a:t>
              </a:r>
              <a:endParaRPr lang="ja-JP" altLang="en-US" sz="2000">
                <a:latin typeface="Symbol" pitchFamily="18" charset="2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389188" y="2197100"/>
              <a:ext cx="404812" cy="5857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n</a:t>
              </a:r>
              <a:endPara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cxnSp>
          <p:nvCxnSpPr>
            <p:cNvPr id="13" name="直線矢印コネクタ 12"/>
            <p:cNvCxnSpPr>
              <a:stCxn id="12" idx="2"/>
            </p:cNvCxnSpPr>
            <p:nvPr/>
          </p:nvCxnSpPr>
          <p:spPr>
            <a:xfrm>
              <a:off x="2592388" y="2782888"/>
              <a:ext cx="0" cy="3952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正方形/長方形 13"/>
            <p:cNvSpPr/>
            <p:nvPr/>
          </p:nvSpPr>
          <p:spPr>
            <a:xfrm>
              <a:off x="2301875" y="1041400"/>
              <a:ext cx="579438" cy="2978150"/>
            </a:xfrm>
            <a:prstGeom prst="rect">
              <a:avLst/>
            </a:prstGeom>
            <a:solidFill>
              <a:srgbClr val="00B0F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" name="テキスト ボックス 41"/>
            <p:cNvSpPr txBox="1">
              <a:spLocks noChangeArrowheads="1"/>
            </p:cNvSpPr>
            <p:nvPr/>
          </p:nvSpPr>
          <p:spPr bwMode="auto">
            <a:xfrm>
              <a:off x="2346401" y="1048389"/>
              <a:ext cx="27463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400" b="1" i="1" dirty="0">
                  <a:solidFill>
                    <a:srgbClr val="FF0000"/>
                  </a:solidFill>
                </a:rPr>
                <a:t>*including </a:t>
              </a:r>
              <a:r>
                <a:rPr lang="en-US" altLang="ja-JP" sz="1400" b="1" i="1" dirty="0">
                  <a:solidFill>
                    <a:srgbClr val="FF0000"/>
                  </a:solidFill>
                  <a:latin typeface="Symbol" pitchFamily="18" charset="2"/>
                </a:rPr>
                <a:t>S</a:t>
              </a:r>
              <a:r>
                <a:rPr lang="en-US" altLang="ja-JP" sz="1400" b="1" i="1" baseline="30000" dirty="0">
                  <a:solidFill>
                    <a:srgbClr val="FF0000"/>
                  </a:solidFill>
                </a:rPr>
                <a:t>0</a:t>
              </a:r>
              <a:r>
                <a:rPr lang="en-US" altLang="ja-JP" sz="1400" b="1" i="1" dirty="0">
                  <a:solidFill>
                    <a:srgbClr val="FF0000"/>
                  </a:solidFill>
                </a:rPr>
                <a:t>pn</a:t>
              </a:r>
              <a:r>
                <a:rPr lang="en-US" altLang="ja-JP" sz="1400" b="1" i="1" dirty="0">
                  <a:solidFill>
                    <a:srgbClr val="FF0000"/>
                  </a:solidFill>
                  <a:sym typeface="Wingdings" pitchFamily="2" charset="2"/>
                </a:rPr>
                <a:t></a:t>
              </a:r>
              <a:r>
                <a:rPr lang="en-US" altLang="ja-JP" sz="1400" b="1" i="1" dirty="0">
                  <a:solidFill>
                    <a:srgbClr val="FF0000"/>
                  </a:solidFill>
                  <a:latin typeface="Symbol" pitchFamily="18" charset="2"/>
                  <a:sym typeface="Wingdings" pitchFamily="2" charset="2"/>
                </a:rPr>
                <a:t>gL</a:t>
              </a:r>
              <a:r>
                <a:rPr lang="en-US" altLang="ja-JP" sz="1400" b="1" i="1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altLang="ja-JP" sz="1400" b="1" i="1" dirty="0" err="1">
                  <a:solidFill>
                    <a:srgbClr val="FF0000"/>
                  </a:solidFill>
                  <a:sym typeface="Wingdings" pitchFamily="2" charset="2"/>
                </a:rPr>
                <a:t>pn</a:t>
              </a:r>
              <a:r>
                <a:rPr lang="en-US" altLang="ja-JP" sz="1400" b="1" i="1" dirty="0">
                  <a:solidFill>
                    <a:srgbClr val="FF0000"/>
                  </a:solidFill>
                  <a:sym typeface="Wingdings" pitchFamily="2" charset="2"/>
                </a:rPr>
                <a:t> events</a:t>
              </a:r>
              <a:endParaRPr lang="ja-JP" altLang="en-US" sz="14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425493" y="4952453"/>
            <a:ext cx="41448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•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Missing neutron </a:t>
            </a:r>
            <a:r>
              <a:rPr kumimoji="1" lang="en-US" altLang="ja-JP" sz="2800" b="1" dirty="0" smtClean="0"/>
              <a:t>peak</a:t>
            </a:r>
          </a:p>
          <a:p>
            <a:r>
              <a:rPr kumimoji="1" lang="en-US" altLang="ja-JP" sz="2800" b="1" dirty="0"/>
              <a:t> </a:t>
            </a:r>
            <a:r>
              <a:rPr kumimoji="1" lang="en-US" altLang="ja-JP" sz="2800" b="1" dirty="0" smtClean="0"/>
              <a:t>is clearly seen.</a:t>
            </a:r>
          </a:p>
          <a:p>
            <a:r>
              <a:rPr kumimoji="1" lang="en-US" altLang="ja-JP" sz="2800" b="1" dirty="0" smtClean="0"/>
              <a:t>•This include Σ</a:t>
            </a:r>
            <a:r>
              <a:rPr kumimoji="1" lang="en-US" altLang="ja-JP" sz="2800" b="1" baseline="30000" dirty="0" smtClean="0"/>
              <a:t>0</a:t>
            </a:r>
            <a:r>
              <a:rPr kumimoji="1" lang="en-US" altLang="ja-JP" sz="2800" b="1" dirty="0" smtClean="0"/>
              <a:t>(</a:t>
            </a:r>
            <a:r>
              <a:rPr kumimoji="1" lang="en-US" altLang="ja-JP" sz="2800" b="1" dirty="0" err="1" smtClean="0"/>
              <a:t>γΛ</a:t>
            </a:r>
            <a:r>
              <a:rPr kumimoji="1" lang="en-US" altLang="ja-JP" sz="2800" b="1" dirty="0" smtClean="0"/>
              <a:t>)</a:t>
            </a:r>
            <a:r>
              <a:rPr kumimoji="1" lang="en-US" altLang="ja-JP" sz="2800" b="1" dirty="0" err="1" smtClean="0"/>
              <a:t>pn</a:t>
            </a:r>
            <a:r>
              <a:rPr kumimoji="1" lang="en-US" altLang="ja-JP" sz="2800" b="1" dirty="0" smtClean="0"/>
              <a:t>.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5344183" y="1650879"/>
            <a:ext cx="244182" cy="2196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0000"/>
              </a:gs>
              <a:gs pos="5000">
                <a:schemeClr val="bg1"/>
              </a:gs>
            </a:gsLst>
            <a:lin ang="0" scaled="1"/>
            <a:tileRect/>
          </a:gra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5490384" y="1650879"/>
            <a:ext cx="228600" cy="2286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6035850" y="1447679"/>
            <a:ext cx="381000" cy="3810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82F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Oval 26"/>
          <p:cNvSpPr>
            <a:spLocks noChangeArrowheads="1"/>
          </p:cNvSpPr>
          <p:nvPr/>
        </p:nvSpPr>
        <p:spPr bwMode="auto">
          <a:xfrm>
            <a:off x="6226350" y="1739779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Oval 27"/>
          <p:cNvSpPr>
            <a:spLocks noChangeArrowheads="1"/>
          </p:cNvSpPr>
          <p:nvPr/>
        </p:nvSpPr>
        <p:spPr bwMode="auto">
          <a:xfrm>
            <a:off x="5870750" y="1739779"/>
            <a:ext cx="381000" cy="3810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82F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Oval 168"/>
          <p:cNvSpPr>
            <a:spLocks noChangeArrowheads="1"/>
          </p:cNvSpPr>
          <p:nvPr/>
        </p:nvSpPr>
        <p:spPr bwMode="auto">
          <a:xfrm>
            <a:off x="8445500" y="1638179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 smtClean="0"/>
              <a:t>?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88822" y="1105591"/>
            <a:ext cx="131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(missing n)</a:t>
            </a:r>
            <a:endParaRPr kumimoji="1" lang="ja-JP" altLang="en-US" dirty="0"/>
          </a:p>
        </p:txBody>
      </p:sp>
      <p:sp>
        <p:nvSpPr>
          <p:cNvPr id="38" name="Line 173"/>
          <p:cNvSpPr>
            <a:spLocks noChangeShapeType="1"/>
          </p:cNvSpPr>
          <p:nvPr/>
        </p:nvSpPr>
        <p:spPr bwMode="auto">
          <a:xfrm flipV="1">
            <a:off x="6703405" y="1847480"/>
            <a:ext cx="377649" cy="890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" name="Line 190"/>
          <p:cNvSpPr>
            <a:spLocks noChangeShapeType="1"/>
          </p:cNvSpPr>
          <p:nvPr/>
        </p:nvSpPr>
        <p:spPr bwMode="auto">
          <a:xfrm>
            <a:off x="7650597" y="2120780"/>
            <a:ext cx="229289" cy="511584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" name="Line 191"/>
          <p:cNvSpPr>
            <a:spLocks noChangeShapeType="1"/>
          </p:cNvSpPr>
          <p:nvPr/>
        </p:nvSpPr>
        <p:spPr bwMode="auto">
          <a:xfrm flipH="1">
            <a:off x="7274659" y="2019179"/>
            <a:ext cx="190500" cy="590093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2" name="Oval 187"/>
          <p:cNvSpPr>
            <a:spLocks noChangeArrowheads="1"/>
          </p:cNvSpPr>
          <p:nvPr/>
        </p:nvSpPr>
        <p:spPr bwMode="auto">
          <a:xfrm>
            <a:off x="7689386" y="2605115"/>
            <a:ext cx="381000" cy="3810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82F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" name="Text Box 196"/>
          <p:cNvSpPr txBox="1">
            <a:spLocks noChangeArrowheads="1"/>
          </p:cNvSpPr>
          <p:nvPr/>
        </p:nvSpPr>
        <p:spPr bwMode="auto">
          <a:xfrm>
            <a:off x="7531100" y="2824478"/>
            <a:ext cx="914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pitchFamily="34" charset="0"/>
              </a:rPr>
              <a:t>p</a:t>
            </a:r>
          </a:p>
        </p:txBody>
      </p:sp>
      <p:sp>
        <p:nvSpPr>
          <p:cNvPr id="47" name="Oval 186"/>
          <p:cNvSpPr>
            <a:spLocks noChangeArrowheads="1"/>
          </p:cNvSpPr>
          <p:nvPr/>
        </p:nvSpPr>
        <p:spPr bwMode="auto">
          <a:xfrm>
            <a:off x="7084159" y="2605115"/>
            <a:ext cx="381000" cy="381000"/>
          </a:xfrm>
          <a:prstGeom prst="ellipse">
            <a:avLst/>
          </a:prstGeom>
          <a:gradFill rotWithShape="0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" name="Text Box 194"/>
          <p:cNvSpPr txBox="1">
            <a:spLocks noChangeArrowheads="1"/>
          </p:cNvSpPr>
          <p:nvPr/>
        </p:nvSpPr>
        <p:spPr bwMode="auto">
          <a:xfrm>
            <a:off x="6626959" y="2894224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ＭＳ Ｐゴシック" charset="-128"/>
              </a:rPr>
              <a:t>L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899347" y="2472894"/>
            <a:ext cx="1390290" cy="1046949"/>
          </a:xfrm>
          <a:prstGeom prst="rect">
            <a:avLst/>
          </a:prstGeom>
          <a:solidFill>
            <a:schemeClr val="accent1">
              <a:satMod val="110000"/>
              <a:alpha val="0"/>
            </a:schemeClr>
          </a:solidFill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208202" y="4898917"/>
            <a:ext cx="36182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To study origin of </a:t>
            </a:r>
            <a:r>
              <a:rPr kumimoji="1" lang="en-US" altLang="ja-JP" sz="2800" dirty="0" err="1" smtClean="0"/>
              <a:t>Λpn</a:t>
            </a:r>
            <a:endParaRPr kumimoji="1" lang="en-US" altLang="ja-JP" sz="2800" dirty="0" smtClean="0"/>
          </a:p>
          <a:p>
            <a:r>
              <a:rPr kumimoji="1" lang="en-US" altLang="ja-JP" sz="2800" dirty="0"/>
              <a:t>e</a:t>
            </a:r>
            <a:r>
              <a:rPr kumimoji="1" lang="en-US" altLang="ja-JP" sz="2800" dirty="0" smtClean="0"/>
              <a:t>vents.</a:t>
            </a:r>
          </a:p>
          <a:p>
            <a:r>
              <a:rPr kumimoji="1" lang="en-US" altLang="ja-JP" sz="2800" dirty="0" smtClean="0"/>
              <a:t>Next, check energy </a:t>
            </a:r>
          </a:p>
          <a:p>
            <a:r>
              <a:rPr kumimoji="1" lang="en-US" altLang="ja-JP" sz="2800" dirty="0" smtClean="0"/>
              <a:t>correlation.</a:t>
            </a:r>
            <a:endParaRPr kumimoji="1" lang="ja-JP" altLang="en-US" sz="28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162589" y="889058"/>
            <a:ext cx="76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K</a:t>
            </a:r>
          </a:p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beam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045356" y="1036256"/>
            <a:ext cx="5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He</a:t>
            </a:r>
            <a:endParaRPr kumimoji="1" lang="en-US" altLang="ja-JP" baseline="30000" dirty="0" smtClean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636000" y="6513959"/>
            <a:ext cx="50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１５</a:t>
            </a:r>
            <a:endParaRPr kumimoji="1" lang="ja-JP" altLang="en-US" dirty="0"/>
          </a:p>
        </p:txBody>
      </p:sp>
      <p:sp>
        <p:nvSpPr>
          <p:cNvPr id="34" name="Line 177"/>
          <p:cNvSpPr>
            <a:spLocks noChangeShapeType="1"/>
          </p:cNvSpPr>
          <p:nvPr/>
        </p:nvSpPr>
        <p:spPr bwMode="auto">
          <a:xfrm flipV="1">
            <a:off x="7788822" y="1855866"/>
            <a:ext cx="599371" cy="75846"/>
          </a:xfrm>
          <a:prstGeom prst="line">
            <a:avLst/>
          </a:prstGeom>
          <a:noFill/>
          <a:ln w="28575">
            <a:solidFill>
              <a:srgbClr val="C2BF11"/>
            </a:solidFill>
            <a:prstDash val="solid"/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364210" y="1567069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?</a:t>
            </a:r>
            <a:endParaRPr kumimoji="1"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24147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47431" y="152718"/>
            <a:ext cx="8844169" cy="718993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kumimoji="1" lang="en-US" altLang="ja-JP" cap="none" dirty="0" err="1" smtClean="0">
                <a:solidFill>
                  <a:srgbClr val="0000FF"/>
                </a:solidFill>
              </a:rPr>
              <a:t>Λ</a:t>
            </a:r>
            <a:r>
              <a:rPr kumimoji="1" lang="en-US" altLang="ja-JP" cap="none" dirty="0" smtClean="0">
                <a:solidFill>
                  <a:srgbClr val="0000FF"/>
                </a:solidFill>
              </a:rPr>
              <a:t> p missing “n” correlation</a:t>
            </a:r>
            <a:endParaRPr kumimoji="1" lang="ja-JP" altLang="en-US" cap="none" dirty="0">
              <a:solidFill>
                <a:srgbClr val="0000FF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894666" y="6434666"/>
            <a:ext cx="5096933" cy="423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36000" y="6513959"/>
            <a:ext cx="50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１７</a:t>
            </a:r>
            <a:endParaRPr kumimoji="1" lang="ja-JP" altLang="en-US" dirty="0"/>
          </a:p>
        </p:txBody>
      </p:sp>
      <p:pic>
        <p:nvPicPr>
          <p:cNvPr id="10" name="Picture 5" descr="C:\Users\sada\Desktop\JPS2013au\dalitz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0"/>
          <a:stretch>
            <a:fillRect/>
          </a:stretch>
        </p:blipFill>
        <p:spPr bwMode="auto">
          <a:xfrm>
            <a:off x="909638" y="790676"/>
            <a:ext cx="6613423" cy="606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グループ化 11"/>
          <p:cNvGrpSpPr>
            <a:grpSpLocks/>
          </p:cNvGrpSpPr>
          <p:nvPr/>
        </p:nvGrpSpPr>
        <p:grpSpPr bwMode="auto">
          <a:xfrm>
            <a:off x="1075139" y="1973748"/>
            <a:ext cx="5084409" cy="3741653"/>
            <a:chOff x="256320" y="1941775"/>
            <a:chExt cx="3847417" cy="2979425"/>
          </a:xfrm>
        </p:grpSpPr>
        <p:sp>
          <p:nvSpPr>
            <p:cNvPr id="12" name="テキスト ボックス 3"/>
            <p:cNvSpPr txBox="1">
              <a:spLocks noChangeArrowheads="1"/>
            </p:cNvSpPr>
            <p:nvPr/>
          </p:nvSpPr>
          <p:spPr bwMode="auto">
            <a:xfrm>
              <a:off x="256320" y="1941775"/>
              <a:ext cx="2133561" cy="7597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ja-JP" sz="2800" dirty="0">
                  <a:solidFill>
                    <a:srgbClr val="C2BF11"/>
                  </a:solidFill>
                </a:rPr>
                <a:t>Kinematical </a:t>
              </a:r>
              <a:endParaRPr lang="en-US" altLang="ja-JP" sz="2800" dirty="0" smtClean="0">
                <a:solidFill>
                  <a:srgbClr val="C2BF11"/>
                </a:solidFill>
              </a:endParaRPr>
            </a:p>
            <a:p>
              <a:pPr algn="ctr"/>
              <a:r>
                <a:rPr lang="en-US" altLang="ja-JP" sz="2800" dirty="0" smtClean="0">
                  <a:solidFill>
                    <a:srgbClr val="C2BF11"/>
                  </a:solidFill>
                </a:rPr>
                <a:t>boundary </a:t>
              </a:r>
              <a:r>
                <a:rPr lang="en-US" altLang="ja-JP" sz="2800" dirty="0">
                  <a:solidFill>
                    <a:srgbClr val="C2BF11"/>
                  </a:solidFill>
                </a:rPr>
                <a:t>region</a:t>
              </a:r>
              <a:endParaRPr lang="ja-JP" altLang="en-US" sz="2800" dirty="0">
                <a:solidFill>
                  <a:srgbClr val="C2BF11"/>
                </a:solidFill>
              </a:endParaRPr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1803338" y="2732164"/>
              <a:ext cx="2300399" cy="2189036"/>
            </a:xfrm>
            <a:custGeom>
              <a:avLst/>
              <a:gdLst>
                <a:gd name="connsiteX0" fmla="*/ 1122164 w 2300529"/>
                <a:gd name="connsiteY0" fmla="*/ 2187068 h 2189308"/>
                <a:gd name="connsiteX1" fmla="*/ 1706626 w 2300529"/>
                <a:gd name="connsiteY1" fmla="*/ 1998531 h 2189308"/>
                <a:gd name="connsiteX2" fmla="*/ 2055418 w 2300529"/>
                <a:gd name="connsiteY2" fmla="*/ 1555472 h 2189308"/>
                <a:gd name="connsiteX3" fmla="*/ 2300515 w 2300529"/>
                <a:gd name="connsiteY3" fmla="*/ 914449 h 2189308"/>
                <a:gd name="connsiteX4" fmla="*/ 2064844 w 2300529"/>
                <a:gd name="connsiteY4" fmla="*/ 311134 h 2189308"/>
                <a:gd name="connsiteX5" fmla="*/ 1650065 w 2300529"/>
                <a:gd name="connsiteY5" fmla="*/ 84890 h 2189308"/>
                <a:gd name="connsiteX6" fmla="*/ 1122164 w 2300529"/>
                <a:gd name="connsiteY6" fmla="*/ 49 h 2189308"/>
                <a:gd name="connsiteX7" fmla="*/ 669677 w 2300529"/>
                <a:gd name="connsiteY7" fmla="*/ 75463 h 2189308"/>
                <a:gd name="connsiteX8" fmla="*/ 302032 w 2300529"/>
                <a:gd name="connsiteY8" fmla="*/ 245146 h 2189308"/>
                <a:gd name="connsiteX9" fmla="*/ 85216 w 2300529"/>
                <a:gd name="connsiteY9" fmla="*/ 480816 h 2189308"/>
                <a:gd name="connsiteX10" fmla="*/ 28655 w 2300529"/>
                <a:gd name="connsiteY10" fmla="*/ 669352 h 2189308"/>
                <a:gd name="connsiteX11" fmla="*/ 374 w 2300529"/>
                <a:gd name="connsiteY11" fmla="*/ 961583 h 2189308"/>
                <a:gd name="connsiteX12" fmla="*/ 47508 w 2300529"/>
                <a:gd name="connsiteY12" fmla="*/ 1187826 h 2189308"/>
                <a:gd name="connsiteX13" fmla="*/ 94642 w 2300529"/>
                <a:gd name="connsiteY13" fmla="*/ 1385789 h 2189308"/>
                <a:gd name="connsiteX14" fmla="*/ 217191 w 2300529"/>
                <a:gd name="connsiteY14" fmla="*/ 1593179 h 2189308"/>
                <a:gd name="connsiteX15" fmla="*/ 386873 w 2300529"/>
                <a:gd name="connsiteY15" fmla="*/ 1809995 h 2189308"/>
                <a:gd name="connsiteX16" fmla="*/ 575409 w 2300529"/>
                <a:gd name="connsiteY16" fmla="*/ 1941971 h 2189308"/>
                <a:gd name="connsiteX17" fmla="*/ 782799 w 2300529"/>
                <a:gd name="connsiteY17" fmla="*/ 2092799 h 2189308"/>
                <a:gd name="connsiteX18" fmla="*/ 1122164 w 2300529"/>
                <a:gd name="connsiteY18" fmla="*/ 2187068 h 218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00529" h="2189308">
                  <a:moveTo>
                    <a:pt x="1122164" y="2187068"/>
                  </a:moveTo>
                  <a:cubicBezTo>
                    <a:pt x="1276135" y="2171357"/>
                    <a:pt x="1551084" y="2103797"/>
                    <a:pt x="1706626" y="1998531"/>
                  </a:cubicBezTo>
                  <a:cubicBezTo>
                    <a:pt x="1862168" y="1893265"/>
                    <a:pt x="1956437" y="1736152"/>
                    <a:pt x="2055418" y="1555472"/>
                  </a:cubicBezTo>
                  <a:cubicBezTo>
                    <a:pt x="2154399" y="1374792"/>
                    <a:pt x="2298944" y="1121839"/>
                    <a:pt x="2300515" y="914449"/>
                  </a:cubicBezTo>
                  <a:cubicBezTo>
                    <a:pt x="2302086" y="707059"/>
                    <a:pt x="2173252" y="449394"/>
                    <a:pt x="2064844" y="311134"/>
                  </a:cubicBezTo>
                  <a:cubicBezTo>
                    <a:pt x="1956436" y="172874"/>
                    <a:pt x="1807178" y="136737"/>
                    <a:pt x="1650065" y="84890"/>
                  </a:cubicBezTo>
                  <a:cubicBezTo>
                    <a:pt x="1492952" y="33043"/>
                    <a:pt x="1285562" y="1620"/>
                    <a:pt x="1122164" y="49"/>
                  </a:cubicBezTo>
                  <a:cubicBezTo>
                    <a:pt x="958766" y="-1522"/>
                    <a:pt x="806366" y="34614"/>
                    <a:pt x="669677" y="75463"/>
                  </a:cubicBezTo>
                  <a:cubicBezTo>
                    <a:pt x="532988" y="116312"/>
                    <a:pt x="399442" y="177587"/>
                    <a:pt x="302032" y="245146"/>
                  </a:cubicBezTo>
                  <a:cubicBezTo>
                    <a:pt x="204622" y="312705"/>
                    <a:pt x="130779" y="410115"/>
                    <a:pt x="85216" y="480816"/>
                  </a:cubicBezTo>
                  <a:cubicBezTo>
                    <a:pt x="39653" y="551517"/>
                    <a:pt x="42795" y="589224"/>
                    <a:pt x="28655" y="669352"/>
                  </a:cubicBezTo>
                  <a:cubicBezTo>
                    <a:pt x="14515" y="749480"/>
                    <a:pt x="-2768" y="875171"/>
                    <a:pt x="374" y="961583"/>
                  </a:cubicBezTo>
                  <a:cubicBezTo>
                    <a:pt x="3516" y="1047995"/>
                    <a:pt x="31797" y="1117125"/>
                    <a:pt x="47508" y="1187826"/>
                  </a:cubicBezTo>
                  <a:cubicBezTo>
                    <a:pt x="63219" y="1258527"/>
                    <a:pt x="66362" y="1318230"/>
                    <a:pt x="94642" y="1385789"/>
                  </a:cubicBezTo>
                  <a:cubicBezTo>
                    <a:pt x="122922" y="1453348"/>
                    <a:pt x="168486" y="1522478"/>
                    <a:pt x="217191" y="1593179"/>
                  </a:cubicBezTo>
                  <a:cubicBezTo>
                    <a:pt x="265896" y="1663880"/>
                    <a:pt x="327170" y="1751863"/>
                    <a:pt x="386873" y="1809995"/>
                  </a:cubicBezTo>
                  <a:cubicBezTo>
                    <a:pt x="446576" y="1868127"/>
                    <a:pt x="509421" y="1894837"/>
                    <a:pt x="575409" y="1941971"/>
                  </a:cubicBezTo>
                  <a:cubicBezTo>
                    <a:pt x="641397" y="1989105"/>
                    <a:pt x="693244" y="2053521"/>
                    <a:pt x="782799" y="2092799"/>
                  </a:cubicBezTo>
                  <a:cubicBezTo>
                    <a:pt x="872354" y="2132077"/>
                    <a:pt x="968193" y="2202779"/>
                    <a:pt x="1122164" y="2187068"/>
                  </a:cubicBezTo>
                  <a:close/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755650" y="1062038"/>
            <a:ext cx="2806700" cy="5699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ja-JP" sz="1600" b="1" dirty="0">
                <a:solidFill>
                  <a:srgbClr val="FF0000"/>
                </a:solidFill>
              </a:rPr>
              <a:t>+</a:t>
            </a:r>
            <a:r>
              <a:rPr lang="ja-JP" altLang="en-US" sz="1600" b="1" dirty="0">
                <a:solidFill>
                  <a:srgbClr val="FF0000"/>
                </a:solidFill>
              </a:rPr>
              <a:t>　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all events</a:t>
            </a:r>
            <a:endParaRPr lang="en-US" altLang="ja-JP" sz="1600" b="1" dirty="0" smtClean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1600" b="1" dirty="0" smtClean="0">
                <a:solidFill>
                  <a:srgbClr val="0070C0"/>
                </a:solidFill>
              </a:rPr>
              <a:t>●　</a:t>
            </a:r>
            <a:r>
              <a:rPr lang="en-US" altLang="ja-JP" sz="1600" b="1" dirty="0" smtClean="0"/>
              <a:t>w/ forward n in the NC</a:t>
            </a:r>
            <a:endParaRPr lang="ja-JP" altLang="en-US" sz="1600" b="1" dirty="0"/>
          </a:p>
        </p:txBody>
      </p:sp>
      <p:sp>
        <p:nvSpPr>
          <p:cNvPr id="15" name="テキスト ボックス 28"/>
          <p:cNvSpPr txBox="1">
            <a:spLocks noChangeArrowheads="1"/>
          </p:cNvSpPr>
          <p:nvPr/>
        </p:nvSpPr>
        <p:spPr bwMode="auto">
          <a:xfrm>
            <a:off x="763588" y="1654175"/>
            <a:ext cx="226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1" i="1">
                <a:solidFill>
                  <a:srgbClr val="FF0000"/>
                </a:solidFill>
              </a:rPr>
              <a:t>*including </a:t>
            </a:r>
            <a:r>
              <a:rPr lang="en-US" altLang="ja-JP" sz="1400" b="1" i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ja-JP" sz="1400" b="1" i="1" baseline="30000">
                <a:solidFill>
                  <a:srgbClr val="FF0000"/>
                </a:solidFill>
              </a:rPr>
              <a:t>0</a:t>
            </a:r>
            <a:r>
              <a:rPr lang="en-US" altLang="ja-JP" sz="1400" b="1" i="1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ja-JP" sz="1400" b="1" i="1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gL</a:t>
            </a:r>
            <a:r>
              <a:rPr lang="en-US" altLang="ja-JP" sz="1400" b="1" i="1">
                <a:solidFill>
                  <a:srgbClr val="FF0000"/>
                </a:solidFill>
                <a:sym typeface="Wingdings" pitchFamily="2" charset="2"/>
              </a:rPr>
              <a:t> events</a:t>
            </a:r>
            <a:endParaRPr lang="ja-JP" altLang="en-US" sz="1400" b="1" i="1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21072075">
            <a:off x="2386795" y="3681177"/>
            <a:ext cx="396334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5400" dirty="0">
                <a:ln>
                  <a:solidFill>
                    <a:srgbClr val="FFC000">
                      <a:alpha val="60000"/>
                    </a:srgbClr>
                  </a:solidFill>
                </a:ln>
                <a:noFill/>
                <a:latin typeface="+mn-lt"/>
                <a:ea typeface="+mn-ea"/>
              </a:rPr>
              <a:t>Preliminary</a:t>
            </a:r>
            <a:endParaRPr lang="ja-JP" altLang="en-US" sz="5400" dirty="0">
              <a:ln>
                <a:solidFill>
                  <a:srgbClr val="FFC000">
                    <a:alpha val="60000"/>
                  </a:srgbClr>
                </a:solidFill>
              </a:ln>
              <a:noFill/>
              <a:latin typeface="+mn-lt"/>
              <a:ea typeface="+mn-ea"/>
            </a:endParaRPr>
          </a:p>
        </p:txBody>
      </p:sp>
      <p:sp>
        <p:nvSpPr>
          <p:cNvPr id="17" name="テキスト ボックス 38"/>
          <p:cNvSpPr txBox="1">
            <a:spLocks noChangeArrowheads="1"/>
          </p:cNvSpPr>
          <p:nvPr/>
        </p:nvSpPr>
        <p:spPr bwMode="auto">
          <a:xfrm>
            <a:off x="5216525" y="931863"/>
            <a:ext cx="3860800" cy="830262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400"/>
              <a:t>Selected </a:t>
            </a:r>
            <a:r>
              <a:rPr lang="en-US" altLang="ja-JP" sz="2400" b="1"/>
              <a:t>neutron missing</a:t>
            </a:r>
          </a:p>
          <a:p>
            <a:r>
              <a:rPr lang="en-US" altLang="ja-JP" sz="2400" b="1"/>
              <a:t> </a:t>
            </a:r>
            <a:r>
              <a:rPr lang="en-US" altLang="ja-JP" sz="2400"/>
              <a:t>mass peak.</a:t>
            </a:r>
            <a:endParaRPr lang="ja-JP" altLang="en-US" sz="2400"/>
          </a:p>
        </p:txBody>
      </p:sp>
      <p:cxnSp>
        <p:nvCxnSpPr>
          <p:cNvPr id="31" name="直線矢印コネクタ 30"/>
          <p:cNvCxnSpPr/>
          <p:nvPr/>
        </p:nvCxnSpPr>
        <p:spPr>
          <a:xfrm flipV="1">
            <a:off x="4594089" y="1062038"/>
            <a:ext cx="0" cy="50197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>
            <a:off x="2051720" y="3383484"/>
            <a:ext cx="3913512" cy="237512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22"/>
          <p:cNvSpPr txBox="1">
            <a:spLocks noChangeArrowheads="1"/>
          </p:cNvSpPr>
          <p:nvPr/>
        </p:nvSpPr>
        <p:spPr bwMode="auto">
          <a:xfrm>
            <a:off x="5652188" y="4746109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dirty="0">
                <a:solidFill>
                  <a:srgbClr val="00B050"/>
                </a:solidFill>
              </a:rPr>
              <a:t>n</a:t>
            </a: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35" name="テキスト ボックス 24"/>
          <p:cNvSpPr txBox="1">
            <a:spLocks noChangeArrowheads="1"/>
          </p:cNvSpPr>
          <p:nvPr/>
        </p:nvSpPr>
        <p:spPr bwMode="auto">
          <a:xfrm>
            <a:off x="7065302" y="5435441"/>
            <a:ext cx="466669" cy="646331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</a:ln>
          <a:extLst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3600" b="1" dirty="0">
                <a:solidFill>
                  <a:srgbClr val="00B0F0"/>
                </a:solidFill>
              </a:rPr>
              <a:t>p</a:t>
            </a:r>
            <a:endParaRPr lang="ja-JP" altLang="en-US" sz="3600" b="1" dirty="0">
              <a:solidFill>
                <a:srgbClr val="00B0F0"/>
              </a:solidFill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3290108" y="3383484"/>
            <a:ext cx="3679065" cy="231911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24"/>
          <p:cNvSpPr txBox="1">
            <a:spLocks noChangeArrowheads="1"/>
          </p:cNvSpPr>
          <p:nvPr/>
        </p:nvSpPr>
        <p:spPr bwMode="auto">
          <a:xfrm>
            <a:off x="3990931" y="1025545"/>
            <a:ext cx="50526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3600" b="1" dirty="0" err="1" smtClean="0">
                <a:solidFill>
                  <a:srgbClr val="FF0000"/>
                </a:solidFill>
              </a:rPr>
              <a:t>Λ</a:t>
            </a:r>
            <a:endParaRPr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24"/>
          <p:cNvSpPr txBox="1">
            <a:spLocks noChangeArrowheads="1"/>
          </p:cNvSpPr>
          <p:nvPr/>
        </p:nvSpPr>
        <p:spPr bwMode="auto">
          <a:xfrm>
            <a:off x="1546571" y="5442588"/>
            <a:ext cx="4666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  <a:extLst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3600" b="1" smtClean="0">
                <a:solidFill>
                  <a:srgbClr val="008000"/>
                </a:solidFill>
              </a:rPr>
              <a:t>n</a:t>
            </a:r>
            <a:endParaRPr lang="ja-JP" altLang="en-US" sz="3600" b="1" dirty="0">
              <a:solidFill>
                <a:srgbClr val="008000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4512705" y="2872769"/>
            <a:ext cx="162768" cy="1871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上矢印 43"/>
          <p:cNvSpPr/>
          <p:nvPr/>
        </p:nvSpPr>
        <p:spPr>
          <a:xfrm>
            <a:off x="4512705" y="2253531"/>
            <a:ext cx="190631" cy="455629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上矢印 44"/>
          <p:cNvSpPr/>
          <p:nvPr/>
        </p:nvSpPr>
        <p:spPr>
          <a:xfrm rot="16200000">
            <a:off x="4284504" y="2688097"/>
            <a:ext cx="190631" cy="232757"/>
          </a:xfrm>
          <a:prstGeom prst="upArrow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上矢印 45"/>
          <p:cNvSpPr/>
          <p:nvPr/>
        </p:nvSpPr>
        <p:spPr>
          <a:xfrm rot="5400000" flipH="1">
            <a:off x="4696536" y="2688097"/>
            <a:ext cx="190631" cy="232757"/>
          </a:xfrm>
          <a:prstGeom prst="up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512705" y="5645022"/>
            <a:ext cx="162768" cy="1871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上矢印 47"/>
          <p:cNvSpPr/>
          <p:nvPr/>
        </p:nvSpPr>
        <p:spPr>
          <a:xfrm rot="5400000" flipH="1">
            <a:off x="4868693" y="5503582"/>
            <a:ext cx="190631" cy="505031"/>
          </a:xfrm>
          <a:prstGeom prst="up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上矢印 48"/>
          <p:cNvSpPr/>
          <p:nvPr/>
        </p:nvSpPr>
        <p:spPr>
          <a:xfrm rot="16200000">
            <a:off x="4109651" y="5506091"/>
            <a:ext cx="190631" cy="505031"/>
          </a:xfrm>
          <a:prstGeom prst="upArrow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26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7"/>
          <p:cNvGrpSpPr>
            <a:grpSpLocks/>
          </p:cNvGrpSpPr>
          <p:nvPr/>
        </p:nvGrpSpPr>
        <p:grpSpPr bwMode="auto">
          <a:xfrm>
            <a:off x="5926043" y="3983462"/>
            <a:ext cx="3040157" cy="2842334"/>
            <a:chOff x="-20592" y="4301043"/>
            <a:chExt cx="2023944" cy="1850309"/>
          </a:xfrm>
        </p:grpSpPr>
        <p:grpSp>
          <p:nvGrpSpPr>
            <p:cNvPr id="6" name="グループ化 5"/>
            <p:cNvGrpSpPr>
              <a:grpSpLocks/>
            </p:cNvGrpSpPr>
            <p:nvPr/>
          </p:nvGrpSpPr>
          <p:grpSpPr bwMode="auto">
            <a:xfrm>
              <a:off x="-20592" y="4301043"/>
              <a:ext cx="2023944" cy="1850309"/>
              <a:chOff x="-20592" y="4301043"/>
              <a:chExt cx="2023944" cy="1850309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1" t="25394" r="39902" b="4681"/>
              <a:stretch>
                <a:fillRect/>
              </a:stretch>
            </p:blipFill>
            <p:spPr bwMode="auto">
              <a:xfrm>
                <a:off x="-20592" y="4301043"/>
                <a:ext cx="2023944" cy="1850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円/楕円 8"/>
              <p:cNvSpPr/>
              <p:nvPr/>
            </p:nvSpPr>
            <p:spPr>
              <a:xfrm rot="2834648">
                <a:off x="1104129" y="4961872"/>
                <a:ext cx="253902" cy="661948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sp>
          <p:nvSpPr>
            <p:cNvPr id="7" name="テキスト ボックス 6"/>
            <p:cNvSpPr txBox="1">
              <a:spLocks noChangeArrowheads="1"/>
            </p:cNvSpPr>
            <p:nvPr/>
          </p:nvSpPr>
          <p:spPr bwMode="auto">
            <a:xfrm>
              <a:off x="210665" y="4312340"/>
              <a:ext cx="6231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/>
                <a:t>Sim.</a:t>
              </a:r>
              <a:endParaRPr lang="ja-JP" altLang="en-US"/>
            </a:p>
          </p:txBody>
        </p:sp>
      </p:grpSp>
      <p:sp>
        <p:nvSpPr>
          <p:cNvPr id="10" name="円/楕円 9"/>
          <p:cNvSpPr/>
          <p:nvPr/>
        </p:nvSpPr>
        <p:spPr bwMode="auto">
          <a:xfrm rot="2834648">
            <a:off x="7091535" y="5640417"/>
            <a:ext cx="693825" cy="349433"/>
          </a:xfrm>
          <a:prstGeom prst="ellipse">
            <a:avLst/>
          </a:prstGeom>
          <a:noFill/>
          <a:ln w="190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 bwMode="auto">
          <a:xfrm rot="19527824">
            <a:off x="8022469" y="5146957"/>
            <a:ext cx="210095" cy="3483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78681" y="5781871"/>
            <a:ext cx="646631" cy="369332"/>
          </a:xfrm>
          <a:prstGeom prst="rect">
            <a:avLst/>
          </a:prstGeom>
          <a:solidFill>
            <a:srgbClr val="FFFFFF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err="1" smtClean="0"/>
              <a:t>pp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8912031">
            <a:off x="7277789" y="5016601"/>
            <a:ext cx="558416" cy="369332"/>
          </a:xfrm>
          <a:prstGeom prst="rect">
            <a:avLst/>
          </a:prstGeom>
          <a:solidFill>
            <a:srgbClr val="FFFFFF"/>
          </a:solidFill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Σ-Λ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 rot="3210854">
            <a:off x="8130653" y="4894946"/>
            <a:ext cx="479744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2N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6000" y="6513959"/>
            <a:ext cx="50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２０</a:t>
            </a:r>
            <a:endParaRPr kumimoji="1" lang="ja-JP" altLang="en-US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961218" y="2028426"/>
            <a:ext cx="1456267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961218" y="2197760"/>
            <a:ext cx="491067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961218" y="2358626"/>
            <a:ext cx="491067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円/楕円 24"/>
          <p:cNvSpPr/>
          <p:nvPr/>
        </p:nvSpPr>
        <p:spPr>
          <a:xfrm>
            <a:off x="1435350" y="2130025"/>
            <a:ext cx="160866" cy="325967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 flipV="1">
            <a:off x="961218" y="2358627"/>
            <a:ext cx="474132" cy="2624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endCxn id="43" idx="1"/>
          </p:cNvCxnSpPr>
          <p:nvPr/>
        </p:nvCxnSpPr>
        <p:spPr>
          <a:xfrm>
            <a:off x="1553881" y="2189294"/>
            <a:ext cx="868729" cy="21326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endCxn id="44" idx="1"/>
          </p:cNvCxnSpPr>
          <p:nvPr/>
        </p:nvCxnSpPr>
        <p:spPr>
          <a:xfrm>
            <a:off x="1579282" y="2350159"/>
            <a:ext cx="851795" cy="4386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400607" y="2013094"/>
            <a:ext cx="5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He</a:t>
            </a:r>
            <a:endParaRPr kumimoji="1" lang="ja-JP" altLang="en-US" baseline="30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67595" y="2497982"/>
            <a:ext cx="3898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</a:t>
            </a:r>
            <a:r>
              <a:rPr kumimoji="1" lang="en-US" altLang="ja-JP" baseline="30000" dirty="0" smtClean="0"/>
              <a:t>-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422610" y="1828428"/>
            <a:ext cx="313044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422610" y="2217896"/>
            <a:ext cx="31304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431077" y="2604161"/>
            <a:ext cx="35167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Λ</a:t>
            </a:r>
            <a:endParaRPr kumimoji="1" lang="ja-JP" altLang="en-US" dirty="0"/>
          </a:p>
        </p:txBody>
      </p:sp>
      <p:sp>
        <p:nvSpPr>
          <p:cNvPr id="47" name="正方形/長方形 46"/>
          <p:cNvSpPr/>
          <p:nvPr/>
        </p:nvSpPr>
        <p:spPr>
          <a:xfrm>
            <a:off x="459618" y="1939525"/>
            <a:ext cx="497852" cy="516469"/>
          </a:xfrm>
          <a:prstGeom prst="rect">
            <a:avLst/>
          </a:prstGeom>
          <a:solidFill>
            <a:schemeClr val="accent1">
              <a:satMod val="110000"/>
              <a:alpha val="0"/>
            </a:scheme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6" name="直線コネクタ 65"/>
          <p:cNvCxnSpPr/>
          <p:nvPr/>
        </p:nvCxnSpPr>
        <p:spPr>
          <a:xfrm>
            <a:off x="963766" y="4762379"/>
            <a:ext cx="474132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963766" y="4931713"/>
            <a:ext cx="491067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963766" y="5092579"/>
            <a:ext cx="146139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円/楕円 68"/>
          <p:cNvSpPr/>
          <p:nvPr/>
        </p:nvSpPr>
        <p:spPr>
          <a:xfrm>
            <a:off x="1415835" y="4680346"/>
            <a:ext cx="160866" cy="325967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0" name="直線コネクタ 69"/>
          <p:cNvCxnSpPr>
            <a:endCxn id="69" idx="1"/>
          </p:cNvCxnSpPr>
          <p:nvPr/>
        </p:nvCxnSpPr>
        <p:spPr>
          <a:xfrm>
            <a:off x="963766" y="4380862"/>
            <a:ext cx="475627" cy="3472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>
            <a:endCxn id="77" idx="1"/>
          </p:cNvCxnSpPr>
          <p:nvPr/>
        </p:nvCxnSpPr>
        <p:spPr>
          <a:xfrm flipV="1">
            <a:off x="1553143" y="4691961"/>
            <a:ext cx="872015" cy="2397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>
            <a:off x="403155" y="4747047"/>
            <a:ext cx="5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He</a:t>
            </a:r>
            <a:endParaRPr kumimoji="1" lang="ja-JP" altLang="en-US" baseline="300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70143" y="4193049"/>
            <a:ext cx="3898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</a:t>
            </a:r>
            <a:r>
              <a:rPr kumimoji="1" lang="en-US" altLang="ja-JP" baseline="30000" dirty="0" smtClean="0"/>
              <a:t>-</a:t>
            </a:r>
            <a:endParaRPr kumimoji="1" lang="ja-JP" altLang="en-US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2425158" y="4112562"/>
            <a:ext cx="313044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</a:t>
            </a:r>
            <a:endParaRPr kumimoji="1" lang="ja-JP" altLang="en-US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425158" y="4909514"/>
            <a:ext cx="31304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425158" y="4507295"/>
            <a:ext cx="35167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Λ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/>
        </p:nvSpPr>
        <p:spPr>
          <a:xfrm>
            <a:off x="462166" y="4673478"/>
            <a:ext cx="497852" cy="516469"/>
          </a:xfrm>
          <a:prstGeom prst="rect">
            <a:avLst/>
          </a:prstGeom>
          <a:solidFill>
            <a:schemeClr val="accent1">
              <a:satMod val="110000"/>
              <a:alpha val="0"/>
            </a:scheme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1" name="直線コネクタ 80"/>
          <p:cNvCxnSpPr>
            <a:endCxn id="75" idx="1"/>
          </p:cNvCxnSpPr>
          <p:nvPr/>
        </p:nvCxnSpPr>
        <p:spPr>
          <a:xfrm flipV="1">
            <a:off x="1553143" y="4297228"/>
            <a:ext cx="872015" cy="465151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3859054" y="2135863"/>
            <a:ext cx="809103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>
            <a:off x="3859054" y="2305197"/>
            <a:ext cx="284169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>
            <a:off x="3859054" y="2466063"/>
            <a:ext cx="284169" cy="1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円/楕円 93"/>
          <p:cNvSpPr/>
          <p:nvPr/>
        </p:nvSpPr>
        <p:spPr>
          <a:xfrm>
            <a:off x="4138451" y="2209948"/>
            <a:ext cx="160866" cy="325967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5" name="直線コネクタ 94"/>
          <p:cNvCxnSpPr/>
          <p:nvPr/>
        </p:nvCxnSpPr>
        <p:spPr>
          <a:xfrm flipV="1">
            <a:off x="3859054" y="2489863"/>
            <a:ext cx="284169" cy="2386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>
            <a:endCxn id="101" idx="1"/>
          </p:cNvCxnSpPr>
          <p:nvPr/>
        </p:nvCxnSpPr>
        <p:spPr>
          <a:xfrm>
            <a:off x="4299317" y="2466064"/>
            <a:ext cx="1021129" cy="39175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>
            <a:off x="4290850" y="2298329"/>
            <a:ext cx="3688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/>
          <p:cNvSpPr txBox="1"/>
          <p:nvPr/>
        </p:nvSpPr>
        <p:spPr>
          <a:xfrm>
            <a:off x="3298443" y="2120531"/>
            <a:ext cx="5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He</a:t>
            </a:r>
            <a:endParaRPr kumimoji="1" lang="ja-JP" altLang="en-US" baseline="30000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3465431" y="2605419"/>
            <a:ext cx="3898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</a:t>
            </a:r>
            <a:r>
              <a:rPr kumimoji="1" lang="en-US" altLang="ja-JP" baseline="30000" dirty="0" smtClean="0"/>
              <a:t>-</a:t>
            </a:r>
            <a:endParaRPr kumimoji="1" lang="ja-JP" altLang="en-US" dirty="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5320446" y="1852802"/>
            <a:ext cx="313044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</a:t>
            </a:r>
            <a:endParaRPr kumimoji="1" lang="ja-JP" altLang="en-US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5320446" y="2673154"/>
            <a:ext cx="31304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5320446" y="2261832"/>
            <a:ext cx="35167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Λ</a:t>
            </a:r>
            <a:endParaRPr kumimoji="1" lang="ja-JP" altLang="en-US" dirty="0"/>
          </a:p>
        </p:txBody>
      </p:sp>
      <p:sp>
        <p:nvSpPr>
          <p:cNvPr id="103" name="正方形/長方形 102"/>
          <p:cNvSpPr/>
          <p:nvPr/>
        </p:nvSpPr>
        <p:spPr>
          <a:xfrm>
            <a:off x="3357454" y="2046962"/>
            <a:ext cx="497852" cy="516469"/>
          </a:xfrm>
          <a:prstGeom prst="rect">
            <a:avLst/>
          </a:prstGeom>
          <a:solidFill>
            <a:schemeClr val="accent1">
              <a:satMod val="110000"/>
              <a:alpha val="0"/>
            </a:scheme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/>
          <p:nvPr/>
        </p:nvSpPr>
        <p:spPr>
          <a:xfrm>
            <a:off x="4659690" y="2076596"/>
            <a:ext cx="160866" cy="325967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4340799" y="2216984"/>
            <a:ext cx="32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Σ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17" name="直線コネクタ 116"/>
          <p:cNvCxnSpPr>
            <a:endCxn id="102" idx="1"/>
          </p:cNvCxnSpPr>
          <p:nvPr/>
        </p:nvCxnSpPr>
        <p:spPr>
          <a:xfrm>
            <a:off x="4820556" y="2283112"/>
            <a:ext cx="499890" cy="16338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>
            <a:endCxn id="100" idx="1"/>
          </p:cNvCxnSpPr>
          <p:nvPr/>
        </p:nvCxnSpPr>
        <p:spPr>
          <a:xfrm flipV="1">
            <a:off x="4799514" y="2037468"/>
            <a:ext cx="520932" cy="83716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>
            <a:off x="3836692" y="4730460"/>
            <a:ext cx="317899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>
            <a:off x="3836692" y="4899794"/>
            <a:ext cx="284169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>
            <a:off x="3836692" y="5060660"/>
            <a:ext cx="779594" cy="1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円/楕円 123"/>
          <p:cNvSpPr/>
          <p:nvPr/>
        </p:nvSpPr>
        <p:spPr>
          <a:xfrm>
            <a:off x="4120861" y="4637103"/>
            <a:ext cx="160866" cy="325967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5" name="直線コネクタ 124"/>
          <p:cNvCxnSpPr>
            <a:endCxn id="124" idx="1"/>
          </p:cNvCxnSpPr>
          <p:nvPr/>
        </p:nvCxnSpPr>
        <p:spPr>
          <a:xfrm>
            <a:off x="3831920" y="4407068"/>
            <a:ext cx="312499" cy="2777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>
            <a:off x="4268488" y="4892926"/>
            <a:ext cx="3688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テキスト ボックス 127"/>
          <p:cNvSpPr txBox="1"/>
          <p:nvPr/>
        </p:nvSpPr>
        <p:spPr>
          <a:xfrm>
            <a:off x="3276081" y="4715128"/>
            <a:ext cx="5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He</a:t>
            </a:r>
            <a:endParaRPr kumimoji="1" lang="ja-JP" altLang="en-US" baseline="30000" dirty="0"/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3443069" y="4186702"/>
            <a:ext cx="3898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</a:t>
            </a:r>
            <a:r>
              <a:rPr kumimoji="1" lang="en-US" altLang="ja-JP" baseline="30000" dirty="0" smtClean="0"/>
              <a:t>-</a:t>
            </a:r>
            <a:endParaRPr kumimoji="1" lang="ja-JP" altLang="en-US" dirty="0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5319126" y="4126868"/>
            <a:ext cx="313044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</a:t>
            </a:r>
            <a:endParaRPr kumimoji="1" lang="ja-JP" altLang="en-US" dirty="0"/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5314624" y="4524061"/>
            <a:ext cx="31304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5302986" y="4923368"/>
            <a:ext cx="35167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Λ</a:t>
            </a:r>
            <a:endParaRPr kumimoji="1" lang="ja-JP" altLang="en-US" dirty="0"/>
          </a:p>
        </p:txBody>
      </p:sp>
      <p:sp>
        <p:nvSpPr>
          <p:cNvPr id="133" name="正方形/長方形 132"/>
          <p:cNvSpPr/>
          <p:nvPr/>
        </p:nvSpPr>
        <p:spPr>
          <a:xfrm>
            <a:off x="3335092" y="4641559"/>
            <a:ext cx="497852" cy="516469"/>
          </a:xfrm>
          <a:prstGeom prst="rect">
            <a:avLst/>
          </a:prstGeom>
          <a:solidFill>
            <a:schemeClr val="accent1">
              <a:satMod val="110000"/>
              <a:alpha val="0"/>
            </a:scheme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円/楕円 133"/>
          <p:cNvSpPr/>
          <p:nvPr/>
        </p:nvSpPr>
        <p:spPr>
          <a:xfrm>
            <a:off x="4616286" y="4832061"/>
            <a:ext cx="160866" cy="325967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4360772" y="4588129"/>
            <a:ext cx="32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Σ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36" name="直線コネクタ 135"/>
          <p:cNvCxnSpPr>
            <a:endCxn id="132" idx="1"/>
          </p:cNvCxnSpPr>
          <p:nvPr/>
        </p:nvCxnSpPr>
        <p:spPr>
          <a:xfrm>
            <a:off x="4777152" y="5051799"/>
            <a:ext cx="525834" cy="562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>
            <a:endCxn id="130" idx="1"/>
          </p:cNvCxnSpPr>
          <p:nvPr/>
        </p:nvCxnSpPr>
        <p:spPr>
          <a:xfrm flipV="1">
            <a:off x="4281727" y="4311534"/>
            <a:ext cx="1037399" cy="403594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 flipH="1">
            <a:off x="4767991" y="4715128"/>
            <a:ext cx="534995" cy="19593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>
          <a:xfrm>
            <a:off x="6707715" y="2409830"/>
            <a:ext cx="317899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>
            <a:endCxn id="180" idx="2"/>
          </p:cNvCxnSpPr>
          <p:nvPr/>
        </p:nvCxnSpPr>
        <p:spPr>
          <a:xfrm>
            <a:off x="6707715" y="2579164"/>
            <a:ext cx="779594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/>
          <p:nvPr/>
        </p:nvCxnSpPr>
        <p:spPr>
          <a:xfrm>
            <a:off x="6707715" y="2740030"/>
            <a:ext cx="779594" cy="1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円/楕円 170"/>
          <p:cNvSpPr/>
          <p:nvPr/>
        </p:nvSpPr>
        <p:spPr>
          <a:xfrm>
            <a:off x="6991884" y="2316473"/>
            <a:ext cx="147627" cy="149591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2" name="直線コネクタ 171"/>
          <p:cNvCxnSpPr>
            <a:endCxn id="171" idx="1"/>
          </p:cNvCxnSpPr>
          <p:nvPr/>
        </p:nvCxnSpPr>
        <p:spPr>
          <a:xfrm>
            <a:off x="6702943" y="2086438"/>
            <a:ext cx="310560" cy="2519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>
            <a:off x="7139511" y="2421330"/>
            <a:ext cx="3688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テキスト ボックス 173"/>
          <p:cNvSpPr txBox="1"/>
          <p:nvPr/>
        </p:nvSpPr>
        <p:spPr>
          <a:xfrm>
            <a:off x="6147104" y="2394498"/>
            <a:ext cx="5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He</a:t>
            </a:r>
            <a:endParaRPr kumimoji="1" lang="ja-JP" altLang="en-US" baseline="30000" dirty="0"/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6314092" y="1866072"/>
            <a:ext cx="3898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</a:t>
            </a:r>
            <a:r>
              <a:rPr kumimoji="1" lang="en-US" altLang="ja-JP" baseline="30000" dirty="0" smtClean="0"/>
              <a:t>-</a:t>
            </a:r>
            <a:endParaRPr kumimoji="1" lang="ja-JP" altLang="en-US" dirty="0"/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8190149" y="1806238"/>
            <a:ext cx="313044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</a:t>
            </a:r>
            <a:endParaRPr kumimoji="1" lang="ja-JP" altLang="en-US" dirty="0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8185647" y="2203431"/>
            <a:ext cx="31304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sp>
        <p:nvSpPr>
          <p:cNvPr id="178" name="テキスト ボックス 177"/>
          <p:cNvSpPr txBox="1"/>
          <p:nvPr/>
        </p:nvSpPr>
        <p:spPr>
          <a:xfrm>
            <a:off x="8174009" y="2602738"/>
            <a:ext cx="35167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Λ</a:t>
            </a:r>
            <a:endParaRPr kumimoji="1" lang="ja-JP" altLang="en-US" dirty="0"/>
          </a:p>
        </p:txBody>
      </p:sp>
      <p:sp>
        <p:nvSpPr>
          <p:cNvPr id="179" name="正方形/長方形 178"/>
          <p:cNvSpPr/>
          <p:nvPr/>
        </p:nvSpPr>
        <p:spPr>
          <a:xfrm>
            <a:off x="6206115" y="2320929"/>
            <a:ext cx="497852" cy="516469"/>
          </a:xfrm>
          <a:prstGeom prst="rect">
            <a:avLst/>
          </a:prstGeom>
          <a:solidFill>
            <a:schemeClr val="accent1">
              <a:satMod val="110000"/>
              <a:alpha val="0"/>
            </a:scheme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/楕円 179"/>
          <p:cNvSpPr/>
          <p:nvPr/>
        </p:nvSpPr>
        <p:spPr>
          <a:xfrm>
            <a:off x="7487309" y="2320929"/>
            <a:ext cx="160866" cy="516469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2" name="直線コネクタ 181"/>
          <p:cNvCxnSpPr>
            <a:endCxn id="178" idx="1"/>
          </p:cNvCxnSpPr>
          <p:nvPr/>
        </p:nvCxnSpPr>
        <p:spPr>
          <a:xfrm>
            <a:off x="7648175" y="2673154"/>
            <a:ext cx="525834" cy="1142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直線コネクタ 182"/>
          <p:cNvCxnSpPr>
            <a:stCxn id="171" idx="6"/>
            <a:endCxn id="176" idx="1"/>
          </p:cNvCxnSpPr>
          <p:nvPr/>
        </p:nvCxnSpPr>
        <p:spPr>
          <a:xfrm flipV="1">
            <a:off x="7139511" y="1990904"/>
            <a:ext cx="1050638" cy="400365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直線コネクタ 183"/>
          <p:cNvCxnSpPr/>
          <p:nvPr/>
        </p:nvCxnSpPr>
        <p:spPr>
          <a:xfrm flipH="1">
            <a:off x="7648175" y="2394498"/>
            <a:ext cx="525836" cy="9536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テキスト ボックス 191"/>
          <p:cNvSpPr txBox="1"/>
          <p:nvPr/>
        </p:nvSpPr>
        <p:spPr>
          <a:xfrm>
            <a:off x="7140008" y="2872869"/>
            <a:ext cx="805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“K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pp</a:t>
            </a:r>
            <a:r>
              <a:rPr kumimoji="1" lang="en-US" altLang="ja-JP" dirty="0" smtClean="0">
                <a:solidFill>
                  <a:srgbClr val="FF0000"/>
                </a:solidFill>
              </a:rPr>
              <a:t>”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3" name="テキスト ボックス 192"/>
          <p:cNvSpPr txBox="1"/>
          <p:nvPr/>
        </p:nvSpPr>
        <p:spPr>
          <a:xfrm>
            <a:off x="968484" y="1062047"/>
            <a:ext cx="134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2N-abs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94" name="正方形/長方形 193"/>
          <p:cNvSpPr/>
          <p:nvPr/>
        </p:nvSpPr>
        <p:spPr>
          <a:xfrm>
            <a:off x="192403" y="1582895"/>
            <a:ext cx="2780753" cy="3934426"/>
          </a:xfrm>
          <a:prstGeom prst="rect">
            <a:avLst/>
          </a:prstGeom>
          <a:solidFill>
            <a:schemeClr val="accent1">
              <a:satMod val="110000"/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3272134" y="577319"/>
            <a:ext cx="25824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660066"/>
                </a:solidFill>
              </a:rPr>
              <a:t>Σ-Λ conversion</a:t>
            </a:r>
          </a:p>
          <a:p>
            <a:pPr algn="ctr"/>
            <a:r>
              <a:rPr kumimoji="1" lang="en-US" altLang="ja-JP" sz="2800" dirty="0" smtClean="0">
                <a:solidFill>
                  <a:srgbClr val="660066"/>
                </a:solidFill>
              </a:rPr>
              <a:t>(2 step)</a:t>
            </a:r>
            <a:endParaRPr kumimoji="1" lang="en-US" altLang="ja-JP" sz="2800" dirty="0" smtClean="0">
              <a:solidFill>
                <a:srgbClr val="660066"/>
              </a:solidFill>
            </a:endParaRPr>
          </a:p>
        </p:txBody>
      </p:sp>
      <p:sp>
        <p:nvSpPr>
          <p:cNvPr id="196" name="正方形/長方形 195"/>
          <p:cNvSpPr/>
          <p:nvPr/>
        </p:nvSpPr>
        <p:spPr>
          <a:xfrm>
            <a:off x="3163480" y="1617213"/>
            <a:ext cx="2691112" cy="3934426"/>
          </a:xfrm>
          <a:prstGeom prst="rect">
            <a:avLst/>
          </a:prstGeom>
          <a:solidFill>
            <a:schemeClr val="accent1">
              <a:satMod val="110000"/>
              <a:alpha val="0"/>
            </a:schemeClr>
          </a:solidFill>
          <a:ln w="381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正方形/長方形 196"/>
          <p:cNvSpPr/>
          <p:nvPr/>
        </p:nvSpPr>
        <p:spPr>
          <a:xfrm>
            <a:off x="6006992" y="1617212"/>
            <a:ext cx="2691112" cy="1935267"/>
          </a:xfrm>
          <a:prstGeom prst="rect">
            <a:avLst/>
          </a:prstGeom>
          <a:solidFill>
            <a:schemeClr val="accent1">
              <a:satMod val="110000"/>
              <a:alpha val="0"/>
            </a:schemeClr>
          </a:solidFill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6637653" y="1008206"/>
            <a:ext cx="903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K</a:t>
            </a:r>
            <a:r>
              <a:rPr kumimoji="1" lang="en-US" altLang="ja-JP" sz="2800" baseline="30000" dirty="0" smtClean="0">
                <a:solidFill>
                  <a:srgbClr val="0000FF"/>
                </a:solidFill>
              </a:rPr>
              <a:t>-</a:t>
            </a:r>
            <a:r>
              <a:rPr kumimoji="1" lang="en-US" altLang="ja-JP" sz="2800" dirty="0" err="1" smtClean="0">
                <a:solidFill>
                  <a:srgbClr val="0000FF"/>
                </a:solidFill>
              </a:rPr>
              <a:t>pp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5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431" y="152718"/>
            <a:ext cx="7620000" cy="718993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E15 Collaboration LIST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" t="12001" r="3084" b="4082"/>
          <a:stretch>
            <a:fillRect/>
          </a:stretch>
        </p:blipFill>
        <p:spPr bwMode="auto">
          <a:xfrm>
            <a:off x="323528" y="1052736"/>
            <a:ext cx="8560743" cy="546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8636000" y="651395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078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47431" y="152718"/>
            <a:ext cx="8844169" cy="718993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kumimoji="1" lang="en-US" altLang="ja-JP" cap="none" dirty="0" err="1" smtClean="0">
                <a:solidFill>
                  <a:srgbClr val="0000FF"/>
                </a:solidFill>
              </a:rPr>
              <a:t>Λ</a:t>
            </a:r>
            <a:r>
              <a:rPr kumimoji="1" lang="en-US" altLang="ja-JP" cap="none" dirty="0" smtClean="0">
                <a:solidFill>
                  <a:srgbClr val="0000FF"/>
                </a:solidFill>
              </a:rPr>
              <a:t> p missing “n” correlation</a:t>
            </a:r>
            <a:endParaRPr kumimoji="1" lang="ja-JP" altLang="en-US" cap="none" dirty="0">
              <a:solidFill>
                <a:srgbClr val="0000FF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894666" y="6434666"/>
            <a:ext cx="5096933" cy="423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5" descr="C:\Users\sada\Desktop\JPS2013au\dalitz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0"/>
          <a:stretch>
            <a:fillRect/>
          </a:stretch>
        </p:blipFill>
        <p:spPr bwMode="auto">
          <a:xfrm>
            <a:off x="128588" y="1062038"/>
            <a:ext cx="5056187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755650" y="1062038"/>
            <a:ext cx="2806700" cy="5699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ja-JP" sz="1600" b="1" dirty="0">
                <a:solidFill>
                  <a:srgbClr val="FF0000"/>
                </a:solidFill>
              </a:rPr>
              <a:t>+</a:t>
            </a:r>
            <a:r>
              <a:rPr lang="ja-JP" altLang="en-US" sz="1600" b="1" dirty="0">
                <a:solidFill>
                  <a:srgbClr val="FF0000"/>
                </a:solidFill>
              </a:rPr>
              <a:t>　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all events</a:t>
            </a:r>
            <a:endParaRPr lang="en-US" altLang="ja-JP" sz="1600" b="1" dirty="0" smtClean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1600" b="1" dirty="0" smtClean="0">
                <a:solidFill>
                  <a:srgbClr val="0070C0"/>
                </a:solidFill>
              </a:rPr>
              <a:t>●　</a:t>
            </a:r>
            <a:r>
              <a:rPr lang="en-US" altLang="ja-JP" sz="1600" b="1" dirty="0" smtClean="0"/>
              <a:t>w/ forward n in the NC</a:t>
            </a:r>
            <a:endParaRPr lang="ja-JP" altLang="en-US" sz="1600" b="1" dirty="0"/>
          </a:p>
        </p:txBody>
      </p:sp>
      <p:sp>
        <p:nvSpPr>
          <p:cNvPr id="12" name="テキスト ボックス 28"/>
          <p:cNvSpPr txBox="1">
            <a:spLocks noChangeArrowheads="1"/>
          </p:cNvSpPr>
          <p:nvPr/>
        </p:nvSpPr>
        <p:spPr bwMode="auto">
          <a:xfrm>
            <a:off x="763588" y="1654175"/>
            <a:ext cx="226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1" i="1">
                <a:solidFill>
                  <a:srgbClr val="FF0000"/>
                </a:solidFill>
              </a:rPr>
              <a:t>*including </a:t>
            </a:r>
            <a:r>
              <a:rPr lang="en-US" altLang="ja-JP" sz="1400" b="1" i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ja-JP" sz="1400" b="1" i="1" baseline="30000">
                <a:solidFill>
                  <a:srgbClr val="FF0000"/>
                </a:solidFill>
              </a:rPr>
              <a:t>0</a:t>
            </a:r>
            <a:r>
              <a:rPr lang="en-US" altLang="ja-JP" sz="1400" b="1" i="1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ja-JP" sz="1400" b="1" i="1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gL</a:t>
            </a:r>
            <a:r>
              <a:rPr lang="en-US" altLang="ja-JP" sz="1400" b="1" i="1">
                <a:solidFill>
                  <a:srgbClr val="FF0000"/>
                </a:solidFill>
                <a:sym typeface="Wingdings" pitchFamily="2" charset="2"/>
              </a:rPr>
              <a:t> events</a:t>
            </a:r>
            <a:endParaRPr lang="ja-JP" altLang="en-US" sz="1400" b="1" i="1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21072075">
            <a:off x="539716" y="3136069"/>
            <a:ext cx="396334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5400" dirty="0">
                <a:ln>
                  <a:solidFill>
                    <a:srgbClr val="FFC000">
                      <a:alpha val="60000"/>
                    </a:srgbClr>
                  </a:solidFill>
                </a:ln>
                <a:noFill/>
                <a:latin typeface="+mn-lt"/>
                <a:ea typeface="+mn-ea"/>
              </a:rPr>
              <a:t>Preliminary</a:t>
            </a:r>
            <a:endParaRPr lang="ja-JP" altLang="en-US" sz="5400" dirty="0">
              <a:ln>
                <a:solidFill>
                  <a:srgbClr val="FFC000">
                    <a:alpha val="60000"/>
                  </a:srgbClr>
                </a:solidFill>
              </a:ln>
              <a:noFill/>
              <a:latin typeface="+mn-lt"/>
              <a:ea typeface="+mn-ea"/>
            </a:endParaRPr>
          </a:p>
        </p:txBody>
      </p:sp>
      <p:grpSp>
        <p:nvGrpSpPr>
          <p:cNvPr id="14" name="グループ化 10"/>
          <p:cNvGrpSpPr>
            <a:grpSpLocks/>
          </p:cNvGrpSpPr>
          <p:nvPr/>
        </p:nvGrpSpPr>
        <p:grpSpPr bwMode="auto">
          <a:xfrm>
            <a:off x="1847850" y="2205038"/>
            <a:ext cx="2549525" cy="2363787"/>
            <a:chOff x="1846221" y="2204862"/>
            <a:chExt cx="2549127" cy="2363753"/>
          </a:xfrm>
        </p:grpSpPr>
        <p:sp>
          <p:nvSpPr>
            <p:cNvPr id="15" name="フリーフォーム 14"/>
            <p:cNvSpPr/>
            <p:nvPr/>
          </p:nvSpPr>
          <p:spPr>
            <a:xfrm>
              <a:off x="1846221" y="2731904"/>
              <a:ext cx="2214217" cy="1836711"/>
            </a:xfrm>
            <a:custGeom>
              <a:avLst/>
              <a:gdLst>
                <a:gd name="connsiteX0" fmla="*/ 1189236 w 2214740"/>
                <a:gd name="connsiteY0" fmla="*/ 1817784 h 1836723"/>
                <a:gd name="connsiteX1" fmla="*/ 1622869 w 2214740"/>
                <a:gd name="connsiteY1" fmla="*/ 1770650 h 1836723"/>
                <a:gd name="connsiteX2" fmla="*/ 1839685 w 2214740"/>
                <a:gd name="connsiteY2" fmla="*/ 1695235 h 1836723"/>
                <a:gd name="connsiteX3" fmla="*/ 2084782 w 2214740"/>
                <a:gd name="connsiteY3" fmla="*/ 1421858 h 1836723"/>
                <a:gd name="connsiteX4" fmla="*/ 2188477 w 2214740"/>
                <a:gd name="connsiteY4" fmla="*/ 1110773 h 1836723"/>
                <a:gd name="connsiteX5" fmla="*/ 2207331 w 2214740"/>
                <a:gd name="connsiteY5" fmla="*/ 705421 h 1836723"/>
                <a:gd name="connsiteX6" fmla="*/ 2084782 w 2214740"/>
                <a:gd name="connsiteY6" fmla="*/ 366056 h 1836723"/>
                <a:gd name="connsiteX7" fmla="*/ 1792551 w 2214740"/>
                <a:gd name="connsiteY7" fmla="*/ 139812 h 1836723"/>
                <a:gd name="connsiteX8" fmla="*/ 1377772 w 2214740"/>
                <a:gd name="connsiteY8" fmla="*/ 17264 h 1836723"/>
                <a:gd name="connsiteX9" fmla="*/ 981846 w 2214740"/>
                <a:gd name="connsiteY9" fmla="*/ 7837 h 1836723"/>
                <a:gd name="connsiteX10" fmla="*/ 642481 w 2214740"/>
                <a:gd name="connsiteY10" fmla="*/ 83252 h 1836723"/>
                <a:gd name="connsiteX11" fmla="*/ 416238 w 2214740"/>
                <a:gd name="connsiteY11" fmla="*/ 205800 h 1836723"/>
                <a:gd name="connsiteX12" fmla="*/ 303116 w 2214740"/>
                <a:gd name="connsiteY12" fmla="*/ 366056 h 1836723"/>
                <a:gd name="connsiteX13" fmla="*/ 171141 w 2214740"/>
                <a:gd name="connsiteY13" fmla="*/ 582872 h 1836723"/>
                <a:gd name="connsiteX14" fmla="*/ 67446 w 2214740"/>
                <a:gd name="connsiteY14" fmla="*/ 827969 h 1836723"/>
                <a:gd name="connsiteX15" fmla="*/ 10885 w 2214740"/>
                <a:gd name="connsiteY15" fmla="*/ 1025932 h 1836723"/>
                <a:gd name="connsiteX16" fmla="*/ 10885 w 2214740"/>
                <a:gd name="connsiteY16" fmla="*/ 1242749 h 1836723"/>
                <a:gd name="connsiteX17" fmla="*/ 124007 w 2214740"/>
                <a:gd name="connsiteY17" fmla="*/ 1459565 h 1836723"/>
                <a:gd name="connsiteX18" fmla="*/ 369104 w 2214740"/>
                <a:gd name="connsiteY18" fmla="*/ 1704662 h 1836723"/>
                <a:gd name="connsiteX19" fmla="*/ 661335 w 2214740"/>
                <a:gd name="connsiteY19" fmla="*/ 1808357 h 1836723"/>
                <a:gd name="connsiteX20" fmla="*/ 972419 w 2214740"/>
                <a:gd name="connsiteY20" fmla="*/ 1836637 h 1836723"/>
                <a:gd name="connsiteX21" fmla="*/ 1264650 w 2214740"/>
                <a:gd name="connsiteY21" fmla="*/ 1817784 h 1836723"/>
                <a:gd name="connsiteX22" fmla="*/ 1264650 w 2214740"/>
                <a:gd name="connsiteY22" fmla="*/ 1817784 h 183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14740" h="1836723">
                  <a:moveTo>
                    <a:pt x="1189236" y="1817784"/>
                  </a:moveTo>
                  <a:cubicBezTo>
                    <a:pt x="1351848" y="1804429"/>
                    <a:pt x="1514461" y="1791075"/>
                    <a:pt x="1622869" y="1770650"/>
                  </a:cubicBezTo>
                  <a:cubicBezTo>
                    <a:pt x="1731277" y="1750225"/>
                    <a:pt x="1762700" y="1753367"/>
                    <a:pt x="1839685" y="1695235"/>
                  </a:cubicBezTo>
                  <a:cubicBezTo>
                    <a:pt x="1916670" y="1637103"/>
                    <a:pt x="2026650" y="1519268"/>
                    <a:pt x="2084782" y="1421858"/>
                  </a:cubicBezTo>
                  <a:cubicBezTo>
                    <a:pt x="2142914" y="1324448"/>
                    <a:pt x="2168052" y="1230179"/>
                    <a:pt x="2188477" y="1110773"/>
                  </a:cubicBezTo>
                  <a:cubicBezTo>
                    <a:pt x="2208902" y="991367"/>
                    <a:pt x="2224613" y="829540"/>
                    <a:pt x="2207331" y="705421"/>
                  </a:cubicBezTo>
                  <a:cubicBezTo>
                    <a:pt x="2190049" y="581302"/>
                    <a:pt x="2153912" y="460324"/>
                    <a:pt x="2084782" y="366056"/>
                  </a:cubicBezTo>
                  <a:cubicBezTo>
                    <a:pt x="2015652" y="271788"/>
                    <a:pt x="1910386" y="197944"/>
                    <a:pt x="1792551" y="139812"/>
                  </a:cubicBezTo>
                  <a:cubicBezTo>
                    <a:pt x="1674716" y="81680"/>
                    <a:pt x="1512889" y="39260"/>
                    <a:pt x="1377772" y="17264"/>
                  </a:cubicBezTo>
                  <a:cubicBezTo>
                    <a:pt x="1242655" y="-4732"/>
                    <a:pt x="1104394" y="-3161"/>
                    <a:pt x="981846" y="7837"/>
                  </a:cubicBezTo>
                  <a:cubicBezTo>
                    <a:pt x="859298" y="18835"/>
                    <a:pt x="736749" y="50258"/>
                    <a:pt x="642481" y="83252"/>
                  </a:cubicBezTo>
                  <a:cubicBezTo>
                    <a:pt x="548213" y="116246"/>
                    <a:pt x="472799" y="158666"/>
                    <a:pt x="416238" y="205800"/>
                  </a:cubicBezTo>
                  <a:cubicBezTo>
                    <a:pt x="359677" y="252934"/>
                    <a:pt x="343965" y="303211"/>
                    <a:pt x="303116" y="366056"/>
                  </a:cubicBezTo>
                  <a:cubicBezTo>
                    <a:pt x="262266" y="428901"/>
                    <a:pt x="210419" y="505886"/>
                    <a:pt x="171141" y="582872"/>
                  </a:cubicBezTo>
                  <a:cubicBezTo>
                    <a:pt x="131863" y="659858"/>
                    <a:pt x="94155" y="754126"/>
                    <a:pt x="67446" y="827969"/>
                  </a:cubicBezTo>
                  <a:cubicBezTo>
                    <a:pt x="40737" y="901812"/>
                    <a:pt x="20312" y="956802"/>
                    <a:pt x="10885" y="1025932"/>
                  </a:cubicBezTo>
                  <a:cubicBezTo>
                    <a:pt x="1458" y="1095062"/>
                    <a:pt x="-7969" y="1170477"/>
                    <a:pt x="10885" y="1242749"/>
                  </a:cubicBezTo>
                  <a:cubicBezTo>
                    <a:pt x="29739" y="1315021"/>
                    <a:pt x="64304" y="1382580"/>
                    <a:pt x="124007" y="1459565"/>
                  </a:cubicBezTo>
                  <a:cubicBezTo>
                    <a:pt x="183710" y="1536550"/>
                    <a:pt x="279549" y="1646530"/>
                    <a:pt x="369104" y="1704662"/>
                  </a:cubicBezTo>
                  <a:cubicBezTo>
                    <a:pt x="458659" y="1762794"/>
                    <a:pt x="560783" y="1786361"/>
                    <a:pt x="661335" y="1808357"/>
                  </a:cubicBezTo>
                  <a:cubicBezTo>
                    <a:pt x="761887" y="1830353"/>
                    <a:pt x="871867" y="1835066"/>
                    <a:pt x="972419" y="1836637"/>
                  </a:cubicBezTo>
                  <a:cubicBezTo>
                    <a:pt x="1072971" y="1838208"/>
                    <a:pt x="1264650" y="1817784"/>
                    <a:pt x="1264650" y="1817784"/>
                  </a:cubicBezTo>
                  <a:lnTo>
                    <a:pt x="1264650" y="1817784"/>
                  </a:lnTo>
                </a:path>
              </a:pathLst>
            </a:cu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6" name="テキスト ボックス 14"/>
            <p:cNvSpPr txBox="1">
              <a:spLocks noChangeArrowheads="1"/>
            </p:cNvSpPr>
            <p:nvPr/>
          </p:nvSpPr>
          <p:spPr bwMode="auto">
            <a:xfrm>
              <a:off x="2724698" y="2204862"/>
              <a:ext cx="1670650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2400" b="1">
                  <a:solidFill>
                    <a:srgbClr val="0070C0"/>
                  </a:solidFill>
                </a:rPr>
                <a:t>pΛ in CDS</a:t>
              </a:r>
              <a:endParaRPr lang="ja-JP" altLang="en-US" sz="2400" b="1">
                <a:solidFill>
                  <a:srgbClr val="0070C0"/>
                </a:solidFill>
              </a:endParaRPr>
            </a:p>
          </p:txBody>
        </p:sp>
      </p:grp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5197475" y="1958975"/>
            <a:ext cx="3960813" cy="479742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>
            <a:lvl1pPr marL="11113" defTabSz="2682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2682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2682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2682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2682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268288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268288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268288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268288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ja-JP" altLang="en-US" sz="2400" dirty="0"/>
              <a:t>・</a:t>
            </a:r>
            <a:r>
              <a:rPr lang="en-US" altLang="ja-JP" sz="2400" dirty="0"/>
              <a:t>Events are scattered widely in phase space.</a:t>
            </a:r>
          </a:p>
          <a:p>
            <a:pPr>
              <a:buFontTx/>
              <a:buNone/>
            </a:pPr>
            <a:r>
              <a:rPr lang="ja-JP" altLang="en-US" sz="2400" dirty="0"/>
              <a:t>・</a:t>
            </a:r>
            <a:r>
              <a:rPr lang="en-US" altLang="ja-JP" sz="2400" dirty="0"/>
              <a:t>Multi-N absorption processes exist. </a:t>
            </a:r>
          </a:p>
          <a:p>
            <a:pPr>
              <a:buFontTx/>
              <a:buNone/>
            </a:pPr>
            <a:r>
              <a:rPr lang="ja-JP" altLang="en-US" sz="2400" dirty="0"/>
              <a:t>☑</a:t>
            </a:r>
            <a:r>
              <a:rPr lang="en-US" altLang="ja-JP" sz="2000" b="1" dirty="0"/>
              <a:t>It seems 3N-abs(</a:t>
            </a:r>
            <a:r>
              <a:rPr lang="en-US" altLang="ja-JP" sz="2000" b="1" dirty="0" err="1"/>
              <a:t>Λpn</a:t>
            </a:r>
            <a:r>
              <a:rPr lang="en-US" altLang="ja-JP" sz="2000" b="1" dirty="0"/>
              <a:t>) exists</a:t>
            </a:r>
          </a:p>
          <a:p>
            <a:endParaRPr lang="en-US" altLang="ja-JP" sz="2000" dirty="0"/>
          </a:p>
        </p:txBody>
      </p:sp>
      <p:sp>
        <p:nvSpPr>
          <p:cNvPr id="18" name="テキスト ボックス 18"/>
          <p:cNvSpPr txBox="1">
            <a:spLocks noChangeArrowheads="1"/>
          </p:cNvSpPr>
          <p:nvPr/>
        </p:nvSpPr>
        <p:spPr bwMode="auto">
          <a:xfrm>
            <a:off x="5216525" y="931863"/>
            <a:ext cx="3860800" cy="830262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400"/>
              <a:t>Selected </a:t>
            </a:r>
            <a:r>
              <a:rPr lang="en-US" altLang="ja-JP" sz="2400" b="1"/>
              <a:t>neutron missing</a:t>
            </a:r>
          </a:p>
          <a:p>
            <a:r>
              <a:rPr lang="en-US" altLang="ja-JP" sz="2400" b="1"/>
              <a:t> </a:t>
            </a:r>
            <a:r>
              <a:rPr lang="en-US" altLang="ja-JP" sz="2400"/>
              <a:t>mass peak.</a:t>
            </a:r>
            <a:endParaRPr lang="ja-JP" altLang="en-US" sz="240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636000" y="6513959"/>
            <a:ext cx="50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380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47431" y="152718"/>
            <a:ext cx="8844169" cy="718993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kumimoji="1" lang="en-US" altLang="ja-JP" cap="none" dirty="0" err="1" smtClean="0">
                <a:solidFill>
                  <a:srgbClr val="0000FF"/>
                </a:solidFill>
              </a:rPr>
              <a:t>Λ</a:t>
            </a:r>
            <a:r>
              <a:rPr kumimoji="1" lang="en-US" altLang="ja-JP" cap="none" dirty="0" smtClean="0">
                <a:solidFill>
                  <a:srgbClr val="0000FF"/>
                </a:solidFill>
              </a:rPr>
              <a:t> p missing “n” correlation</a:t>
            </a:r>
            <a:endParaRPr kumimoji="1" lang="ja-JP" altLang="en-US" cap="none" dirty="0">
              <a:solidFill>
                <a:srgbClr val="0000FF"/>
              </a:solidFill>
            </a:endParaRPr>
          </a:p>
        </p:txBody>
      </p:sp>
      <p:pic>
        <p:nvPicPr>
          <p:cNvPr id="13" name="Picture 5" descr="C:\Users\sada\Desktop\JPS2013au\dalitz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0"/>
          <a:stretch>
            <a:fillRect/>
          </a:stretch>
        </p:blipFill>
        <p:spPr bwMode="auto">
          <a:xfrm>
            <a:off x="128588" y="1062038"/>
            <a:ext cx="5056187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755650" y="1062038"/>
            <a:ext cx="2806700" cy="5699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ja-JP" sz="1600" b="1" dirty="0">
                <a:solidFill>
                  <a:srgbClr val="FF0000"/>
                </a:solidFill>
              </a:rPr>
              <a:t>+</a:t>
            </a:r>
            <a:r>
              <a:rPr lang="ja-JP" altLang="en-US" sz="1600" b="1" dirty="0">
                <a:solidFill>
                  <a:srgbClr val="FF0000"/>
                </a:solidFill>
              </a:rPr>
              <a:t>　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all events</a:t>
            </a:r>
            <a:endParaRPr lang="en-US" altLang="ja-JP" sz="1600" b="1" dirty="0" smtClean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1600" b="1" dirty="0" smtClean="0">
                <a:solidFill>
                  <a:srgbClr val="0070C0"/>
                </a:solidFill>
              </a:rPr>
              <a:t>●　</a:t>
            </a:r>
            <a:r>
              <a:rPr lang="en-US" altLang="ja-JP" sz="1600" b="1" dirty="0" smtClean="0"/>
              <a:t>w/ forward n in the NC</a:t>
            </a:r>
            <a:endParaRPr lang="ja-JP" altLang="en-US" sz="1600" b="1" dirty="0"/>
          </a:p>
        </p:txBody>
      </p:sp>
      <p:sp>
        <p:nvSpPr>
          <p:cNvPr id="15" name="テキスト ボックス 28"/>
          <p:cNvSpPr txBox="1">
            <a:spLocks noChangeArrowheads="1"/>
          </p:cNvSpPr>
          <p:nvPr/>
        </p:nvSpPr>
        <p:spPr bwMode="auto">
          <a:xfrm>
            <a:off x="763588" y="1654175"/>
            <a:ext cx="226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1" i="1">
                <a:solidFill>
                  <a:srgbClr val="FF0000"/>
                </a:solidFill>
              </a:rPr>
              <a:t>*including </a:t>
            </a:r>
            <a:r>
              <a:rPr lang="en-US" altLang="ja-JP" sz="1400" b="1" i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ja-JP" sz="1400" b="1" i="1" baseline="30000">
                <a:solidFill>
                  <a:srgbClr val="FF0000"/>
                </a:solidFill>
              </a:rPr>
              <a:t>0</a:t>
            </a:r>
            <a:r>
              <a:rPr lang="en-US" altLang="ja-JP" sz="1400" b="1" i="1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ja-JP" sz="1400" b="1" i="1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gL</a:t>
            </a:r>
            <a:r>
              <a:rPr lang="en-US" altLang="ja-JP" sz="1400" b="1" i="1">
                <a:solidFill>
                  <a:srgbClr val="FF0000"/>
                </a:solidFill>
                <a:sym typeface="Wingdings" pitchFamily="2" charset="2"/>
              </a:rPr>
              <a:t> events</a:t>
            </a:r>
            <a:endParaRPr lang="ja-JP" altLang="en-US" sz="1400" b="1" i="1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21072075">
            <a:off x="539716" y="3136069"/>
            <a:ext cx="396334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5400" dirty="0">
                <a:ln>
                  <a:solidFill>
                    <a:srgbClr val="FFC000">
                      <a:alpha val="60000"/>
                    </a:srgbClr>
                  </a:solidFill>
                </a:ln>
                <a:noFill/>
                <a:latin typeface="+mn-lt"/>
                <a:ea typeface="+mn-ea"/>
              </a:rPr>
              <a:t>Preliminary</a:t>
            </a:r>
            <a:endParaRPr lang="ja-JP" altLang="en-US" sz="5400" dirty="0">
              <a:ln>
                <a:solidFill>
                  <a:srgbClr val="FFC000">
                    <a:alpha val="60000"/>
                  </a:srgbClr>
                </a:solidFill>
              </a:ln>
              <a:noFill/>
              <a:latin typeface="+mn-lt"/>
              <a:ea typeface="+mn-ea"/>
            </a:endParaRPr>
          </a:p>
        </p:txBody>
      </p:sp>
      <p:grpSp>
        <p:nvGrpSpPr>
          <p:cNvPr id="18" name="グループ化 16"/>
          <p:cNvGrpSpPr>
            <a:grpSpLocks/>
          </p:cNvGrpSpPr>
          <p:nvPr/>
        </p:nvGrpSpPr>
        <p:grpSpPr bwMode="auto">
          <a:xfrm>
            <a:off x="3052763" y="2036763"/>
            <a:ext cx="1728787" cy="1566862"/>
            <a:chOff x="3052696" y="2037169"/>
            <a:chExt cx="1729223" cy="1565985"/>
          </a:xfrm>
        </p:grpSpPr>
        <p:sp>
          <p:nvSpPr>
            <p:cNvPr id="19" name="円/楕円 18"/>
            <p:cNvSpPr/>
            <p:nvPr/>
          </p:nvSpPr>
          <p:spPr>
            <a:xfrm rot="19527824">
              <a:off x="3724377" y="2887593"/>
              <a:ext cx="322344" cy="71556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" name="テキスト ボックス 18"/>
            <p:cNvSpPr txBox="1">
              <a:spLocks noChangeArrowheads="1"/>
            </p:cNvSpPr>
            <p:nvPr/>
          </p:nvSpPr>
          <p:spPr bwMode="auto">
            <a:xfrm>
              <a:off x="3052696" y="2037169"/>
              <a:ext cx="1729223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dirty="0"/>
                <a:t>2N-abs</a:t>
              </a:r>
            </a:p>
            <a:p>
              <a:r>
                <a:rPr lang="en-US" altLang="ja-JP" dirty="0"/>
                <a:t>(</a:t>
              </a:r>
              <a:r>
                <a:rPr lang="en-US" altLang="ja-JP" dirty="0" err="1"/>
                <a:t>Λpn</a:t>
              </a:r>
              <a:r>
                <a:rPr lang="en-US" altLang="ja-JP" baseline="-25000" dirty="0" err="1"/>
                <a:t>s</a:t>
              </a:r>
              <a:r>
                <a:rPr lang="en-US" altLang="ja-JP" baseline="-25000" dirty="0"/>
                <a:t> </a:t>
              </a:r>
              <a:r>
                <a:rPr lang="en-US" altLang="ja-JP" dirty="0"/>
                <a:t>,π</a:t>
              </a:r>
              <a:r>
                <a:rPr lang="en-US" altLang="ja-JP" baseline="30000" dirty="0"/>
                <a:t>0</a:t>
              </a:r>
              <a:r>
                <a:rPr lang="en-US" altLang="ja-JP" dirty="0"/>
                <a:t>Λpn</a:t>
              </a:r>
              <a:r>
                <a:rPr lang="en-US" altLang="ja-JP" baseline="-25000" dirty="0"/>
                <a:t>s</a:t>
              </a:r>
              <a:r>
                <a:rPr lang="en-US" altLang="ja-JP" dirty="0"/>
                <a:t>)</a:t>
              </a:r>
              <a:endParaRPr lang="ja-JP" altLang="en-US" dirty="0"/>
            </a:p>
          </p:txBody>
        </p:sp>
      </p:grpSp>
      <p:sp>
        <p:nvSpPr>
          <p:cNvPr id="21" name="テキスト ボックス 22"/>
          <p:cNvSpPr txBox="1">
            <a:spLocks noChangeArrowheads="1"/>
          </p:cNvSpPr>
          <p:nvPr/>
        </p:nvSpPr>
        <p:spPr bwMode="auto">
          <a:xfrm>
            <a:off x="5216525" y="931863"/>
            <a:ext cx="3860800" cy="830262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400"/>
              <a:t>Selected </a:t>
            </a:r>
            <a:r>
              <a:rPr lang="en-US" altLang="ja-JP" sz="2400" b="1"/>
              <a:t>neutron missing</a:t>
            </a:r>
          </a:p>
          <a:p>
            <a:r>
              <a:rPr lang="en-US" altLang="ja-JP" sz="2400" b="1"/>
              <a:t> </a:t>
            </a:r>
            <a:r>
              <a:rPr lang="en-US" altLang="ja-JP" sz="2400"/>
              <a:t>mass peak.</a:t>
            </a:r>
            <a:endParaRPr lang="ja-JP" altLang="en-US" sz="240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>
          <a:xfrm>
            <a:off x="5197475" y="1958975"/>
            <a:ext cx="3960813" cy="479742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>
            <a:lvl1pPr marL="11113" defTabSz="2682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2682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2682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2682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2682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268288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268288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268288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268288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ja-JP" altLang="en-US" sz="2400" dirty="0"/>
              <a:t>・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</a:rPr>
              <a:t>Events are scattered widely in phase space.</a:t>
            </a:r>
          </a:p>
          <a:p>
            <a:pPr>
              <a:buFontTx/>
              <a:buNone/>
            </a:pPr>
            <a:r>
              <a:rPr lang="ja-JP" altLang="en-US" sz="2400" dirty="0"/>
              <a:t>・</a:t>
            </a:r>
            <a:r>
              <a:rPr lang="en-US" altLang="ja-JP" sz="2400" dirty="0"/>
              <a:t>Multi-N absorption processes exist. </a:t>
            </a:r>
          </a:p>
          <a:p>
            <a:pPr>
              <a:buFontTx/>
              <a:buNone/>
            </a:pPr>
            <a:r>
              <a:rPr lang="ja-JP" altLang="en-US" sz="2400" dirty="0">
                <a:solidFill>
                  <a:schemeClr val="bg1">
                    <a:lumMod val="50000"/>
                  </a:schemeClr>
                </a:solidFill>
              </a:rPr>
              <a:t>☑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</a:rPr>
              <a:t>It seems 3N-abs(</a:t>
            </a:r>
            <a:r>
              <a:rPr lang="en-US" altLang="ja-JP" sz="2000" dirty="0" err="1">
                <a:solidFill>
                  <a:schemeClr val="bg1">
                    <a:lumMod val="50000"/>
                  </a:schemeClr>
                </a:solidFill>
              </a:rPr>
              <a:t>Λpn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</a:rPr>
              <a:t>) exists</a:t>
            </a:r>
          </a:p>
          <a:p>
            <a:pPr>
              <a:buNone/>
            </a:pPr>
            <a:r>
              <a:rPr lang="ja-JP" altLang="en-US" sz="2000" b="1" dirty="0">
                <a:solidFill>
                  <a:srgbClr val="FF0000"/>
                </a:solidFill>
              </a:rPr>
              <a:t>☑</a:t>
            </a:r>
            <a:r>
              <a:rPr lang="en-US" altLang="ja-JP" sz="2000" b="1" dirty="0">
                <a:solidFill>
                  <a:srgbClr val="FF0000"/>
                </a:solidFill>
              </a:rPr>
              <a:t>2N-abs is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very weak.</a:t>
            </a:r>
            <a:endParaRPr lang="en-US" altLang="ja-JP" sz="2000" b="1" dirty="0" smtClean="0"/>
          </a:p>
          <a:p>
            <a:pPr>
              <a:buFontTx/>
              <a:buNone/>
            </a:pPr>
            <a:endParaRPr lang="en-US" altLang="ja-JP" sz="2000" b="1" dirty="0" smtClean="0"/>
          </a:p>
          <a:p>
            <a:pPr>
              <a:buFontTx/>
              <a:buNone/>
            </a:pPr>
            <a:endParaRPr lang="en-US" altLang="ja-JP" sz="2000" b="1" dirty="0"/>
          </a:p>
          <a:p>
            <a:pPr>
              <a:buFontTx/>
              <a:buNone/>
            </a:pPr>
            <a:r>
              <a:rPr lang="ja-JP" altLang="en-US" sz="2400" b="1" dirty="0" smtClean="0"/>
              <a:t>・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altLang="ja-JP" sz="2400" b="1" dirty="0" err="1">
                <a:solidFill>
                  <a:schemeClr val="bg1">
                    <a:lumMod val="50000"/>
                  </a:schemeClr>
                </a:solidFill>
              </a:rPr>
              <a:t>Λpn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</a:rPr>
              <a:t>” w/ forward n in the 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NC  are 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</a:rPr>
              <a:t>a few</a:t>
            </a:r>
            <a:r>
              <a:rPr lang="ja-JP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</a:rPr>
              <a:t>events.</a:t>
            </a:r>
          </a:p>
          <a:p>
            <a:pPr>
              <a:buFontTx/>
              <a:buNone/>
            </a:pPr>
            <a:r>
              <a:rPr lang="ja-JP" altLang="en-US" sz="2400" b="1" dirty="0">
                <a:solidFill>
                  <a:schemeClr val="bg1">
                    <a:lumMod val="50000"/>
                  </a:schemeClr>
                </a:solidFill>
              </a:rPr>
              <a:t>☑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</a:rPr>
              <a:t>We would like to carry out high statistical experiments !</a:t>
            </a:r>
          </a:p>
          <a:p>
            <a:endParaRPr lang="en-US" altLang="ja-JP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636000" y="6513959"/>
            <a:ext cx="50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33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47431" y="152718"/>
            <a:ext cx="8844169" cy="718993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kumimoji="1" lang="en-US" altLang="ja-JP" cap="none" dirty="0" err="1" smtClean="0">
                <a:solidFill>
                  <a:srgbClr val="0000FF"/>
                </a:solidFill>
              </a:rPr>
              <a:t>Λ</a:t>
            </a:r>
            <a:r>
              <a:rPr kumimoji="1" lang="en-US" altLang="ja-JP" cap="none" dirty="0" smtClean="0">
                <a:solidFill>
                  <a:srgbClr val="0000FF"/>
                </a:solidFill>
              </a:rPr>
              <a:t> p missing “n” correlation</a:t>
            </a:r>
            <a:endParaRPr kumimoji="1" lang="ja-JP" altLang="en-US" cap="none" dirty="0">
              <a:solidFill>
                <a:srgbClr val="0000FF"/>
              </a:solidFill>
            </a:endParaRPr>
          </a:p>
        </p:txBody>
      </p:sp>
      <p:pic>
        <p:nvPicPr>
          <p:cNvPr id="9" name="Picture 5" descr="C:\Users\sada\Desktop\JPS2013au\dalitz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0"/>
          <a:stretch>
            <a:fillRect/>
          </a:stretch>
        </p:blipFill>
        <p:spPr bwMode="auto">
          <a:xfrm>
            <a:off x="128588" y="1062038"/>
            <a:ext cx="5056187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755650" y="1062038"/>
            <a:ext cx="2806700" cy="5699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ja-JP" sz="1600" b="1" dirty="0">
                <a:solidFill>
                  <a:srgbClr val="FF0000"/>
                </a:solidFill>
              </a:rPr>
              <a:t>+</a:t>
            </a:r>
            <a:r>
              <a:rPr lang="ja-JP" altLang="en-US" sz="1600" b="1" dirty="0">
                <a:solidFill>
                  <a:srgbClr val="FF0000"/>
                </a:solidFill>
              </a:rPr>
              <a:t>　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all events</a:t>
            </a:r>
            <a:endParaRPr lang="en-US" altLang="ja-JP" sz="1600" b="1" dirty="0" smtClean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1600" b="1" dirty="0" smtClean="0">
                <a:solidFill>
                  <a:srgbClr val="0070C0"/>
                </a:solidFill>
              </a:rPr>
              <a:t>●　</a:t>
            </a:r>
            <a:r>
              <a:rPr lang="en-US" altLang="ja-JP" sz="1600" b="1" dirty="0" smtClean="0"/>
              <a:t>w/ forward n in the NC</a:t>
            </a:r>
            <a:endParaRPr lang="ja-JP" altLang="en-US" sz="1600" b="1" dirty="0"/>
          </a:p>
        </p:txBody>
      </p:sp>
      <p:sp>
        <p:nvSpPr>
          <p:cNvPr id="11" name="テキスト ボックス 28"/>
          <p:cNvSpPr txBox="1">
            <a:spLocks noChangeArrowheads="1"/>
          </p:cNvSpPr>
          <p:nvPr/>
        </p:nvSpPr>
        <p:spPr bwMode="auto">
          <a:xfrm>
            <a:off x="763588" y="1654175"/>
            <a:ext cx="226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1" i="1">
                <a:solidFill>
                  <a:srgbClr val="FF0000"/>
                </a:solidFill>
              </a:rPr>
              <a:t>*including </a:t>
            </a:r>
            <a:r>
              <a:rPr lang="en-US" altLang="ja-JP" sz="1400" b="1" i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ja-JP" sz="1400" b="1" i="1" baseline="30000">
                <a:solidFill>
                  <a:srgbClr val="FF0000"/>
                </a:solidFill>
              </a:rPr>
              <a:t>0</a:t>
            </a:r>
            <a:r>
              <a:rPr lang="en-US" altLang="ja-JP" sz="1400" b="1" i="1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ja-JP" sz="1400" b="1" i="1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gL</a:t>
            </a:r>
            <a:r>
              <a:rPr lang="en-US" altLang="ja-JP" sz="1400" b="1" i="1">
                <a:solidFill>
                  <a:srgbClr val="FF0000"/>
                </a:solidFill>
                <a:sym typeface="Wingdings" pitchFamily="2" charset="2"/>
              </a:rPr>
              <a:t> events</a:t>
            </a:r>
            <a:endParaRPr lang="ja-JP" altLang="en-US" sz="1400" b="1" i="1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1072075">
            <a:off x="539716" y="3136069"/>
            <a:ext cx="396334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5400" dirty="0">
                <a:ln>
                  <a:solidFill>
                    <a:srgbClr val="FFC000">
                      <a:alpha val="60000"/>
                    </a:srgbClr>
                  </a:solidFill>
                </a:ln>
                <a:noFill/>
                <a:latin typeface="+mn-lt"/>
                <a:ea typeface="+mn-ea"/>
              </a:rPr>
              <a:t>Preliminary</a:t>
            </a:r>
            <a:endParaRPr lang="ja-JP" altLang="en-US" sz="5400" dirty="0">
              <a:ln>
                <a:solidFill>
                  <a:srgbClr val="FFC000">
                    <a:alpha val="60000"/>
                  </a:srgbClr>
                </a:solidFill>
              </a:ln>
              <a:noFill/>
              <a:latin typeface="+mn-lt"/>
              <a:ea typeface="+mn-ea"/>
            </a:endParaRPr>
          </a:p>
        </p:txBody>
      </p:sp>
      <p:grpSp>
        <p:nvGrpSpPr>
          <p:cNvPr id="13" name="グループ化 21"/>
          <p:cNvGrpSpPr>
            <a:grpSpLocks/>
          </p:cNvGrpSpPr>
          <p:nvPr/>
        </p:nvGrpSpPr>
        <p:grpSpPr bwMode="auto">
          <a:xfrm>
            <a:off x="3086066" y="2227263"/>
            <a:ext cx="1952659" cy="2532433"/>
            <a:chOff x="3086517" y="2227988"/>
            <a:chExt cx="1951943" cy="2532426"/>
          </a:xfrm>
        </p:grpSpPr>
        <p:sp>
          <p:nvSpPr>
            <p:cNvPr id="14" name="円/楕円 13"/>
            <p:cNvSpPr/>
            <p:nvPr/>
          </p:nvSpPr>
          <p:spPr>
            <a:xfrm rot="2132722">
              <a:off x="3086517" y="2887169"/>
              <a:ext cx="518923" cy="1873245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" name="テキスト ボックス 24"/>
            <p:cNvSpPr txBox="1">
              <a:spLocks noChangeArrowheads="1"/>
            </p:cNvSpPr>
            <p:nvPr/>
          </p:nvSpPr>
          <p:spPr bwMode="auto">
            <a:xfrm>
              <a:off x="3189877" y="2227988"/>
              <a:ext cx="1848583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b="1">
                  <a:solidFill>
                    <a:srgbClr val="7030A0"/>
                  </a:solidFill>
                </a:rPr>
                <a:t>Σ-Λ conversion</a:t>
              </a:r>
            </a:p>
            <a:p>
              <a:r>
                <a:rPr lang="en-US" altLang="ja-JP" b="1">
                  <a:solidFill>
                    <a:srgbClr val="7030A0"/>
                  </a:solidFill>
                </a:rPr>
                <a:t>(2step)</a:t>
              </a:r>
              <a:endParaRPr lang="ja-JP" altLang="en-US" b="1">
                <a:solidFill>
                  <a:srgbClr val="7030A0"/>
                </a:solidFill>
              </a:endParaRPr>
            </a:p>
          </p:txBody>
        </p:sp>
      </p:grpSp>
      <p:sp>
        <p:nvSpPr>
          <p:cNvPr id="16" name="テキスト ボックス 30"/>
          <p:cNvSpPr txBox="1">
            <a:spLocks noChangeArrowheads="1"/>
          </p:cNvSpPr>
          <p:nvPr/>
        </p:nvSpPr>
        <p:spPr bwMode="auto">
          <a:xfrm>
            <a:off x="5216525" y="931863"/>
            <a:ext cx="3860800" cy="830262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400"/>
              <a:t>Selected </a:t>
            </a:r>
            <a:r>
              <a:rPr lang="en-US" altLang="ja-JP" sz="2400" b="1"/>
              <a:t>neutron missing</a:t>
            </a:r>
          </a:p>
          <a:p>
            <a:r>
              <a:rPr lang="en-US" altLang="ja-JP" sz="2400" b="1"/>
              <a:t> </a:t>
            </a:r>
            <a:r>
              <a:rPr lang="en-US" altLang="ja-JP" sz="2400"/>
              <a:t>mass peak.</a:t>
            </a:r>
            <a:endParaRPr lang="ja-JP" altLang="en-US" sz="2400"/>
          </a:p>
        </p:txBody>
      </p:sp>
      <p:grpSp>
        <p:nvGrpSpPr>
          <p:cNvPr id="17" name="グループ化 7"/>
          <p:cNvGrpSpPr>
            <a:grpSpLocks/>
          </p:cNvGrpSpPr>
          <p:nvPr/>
        </p:nvGrpSpPr>
        <p:grpSpPr bwMode="auto">
          <a:xfrm>
            <a:off x="-20638" y="4300538"/>
            <a:ext cx="2024063" cy="1851025"/>
            <a:chOff x="-20592" y="4301043"/>
            <a:chExt cx="2023944" cy="1850309"/>
          </a:xfrm>
        </p:grpSpPr>
        <p:grpSp>
          <p:nvGrpSpPr>
            <p:cNvPr id="18" name="グループ化 5"/>
            <p:cNvGrpSpPr>
              <a:grpSpLocks/>
            </p:cNvGrpSpPr>
            <p:nvPr/>
          </p:nvGrpSpPr>
          <p:grpSpPr bwMode="auto">
            <a:xfrm>
              <a:off x="-20592" y="4301043"/>
              <a:ext cx="2023944" cy="1850309"/>
              <a:chOff x="-20592" y="4301043"/>
              <a:chExt cx="2023944" cy="1850309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1" t="25394" r="39902" b="4681"/>
              <a:stretch>
                <a:fillRect/>
              </a:stretch>
            </p:blipFill>
            <p:spPr bwMode="auto">
              <a:xfrm>
                <a:off x="-20592" y="4301043"/>
                <a:ext cx="2023944" cy="1850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円/楕円 20"/>
              <p:cNvSpPr/>
              <p:nvPr/>
            </p:nvSpPr>
            <p:spPr>
              <a:xfrm rot="2834648">
                <a:off x="1104129" y="4961872"/>
                <a:ext cx="253902" cy="661948"/>
              </a:xfrm>
              <a:prstGeom prst="ellipse">
                <a:avLst/>
              </a:prstGeom>
              <a:noFill/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sp>
          <p:nvSpPr>
            <p:cNvPr id="19" name="テキスト ボックス 6"/>
            <p:cNvSpPr txBox="1">
              <a:spLocks noChangeArrowheads="1"/>
            </p:cNvSpPr>
            <p:nvPr/>
          </p:nvSpPr>
          <p:spPr bwMode="auto">
            <a:xfrm>
              <a:off x="210665" y="4312340"/>
              <a:ext cx="6231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/>
                <a:t>Sim.</a:t>
              </a:r>
              <a:endParaRPr lang="ja-JP" altLang="en-US"/>
            </a:p>
          </p:txBody>
        </p:sp>
      </p:grpSp>
      <p:sp>
        <p:nvSpPr>
          <p:cNvPr id="22" name="Rectangle 4"/>
          <p:cNvSpPr txBox="1">
            <a:spLocks noChangeArrowheads="1"/>
          </p:cNvSpPr>
          <p:nvPr/>
        </p:nvSpPr>
        <p:spPr>
          <a:xfrm>
            <a:off x="5197475" y="1958975"/>
            <a:ext cx="3960813" cy="479742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>
            <a:lvl1pPr marL="11113" defTabSz="2682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2682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2682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2682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2682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268288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268288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268288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268288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ja-JP" altLang="en-US" sz="2400" dirty="0"/>
              <a:t>・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</a:rPr>
              <a:t>Events are scattered widely in phase space.</a:t>
            </a:r>
          </a:p>
          <a:p>
            <a:pPr>
              <a:buFontTx/>
              <a:buNone/>
            </a:pPr>
            <a:r>
              <a:rPr lang="ja-JP" altLang="en-US" sz="2400" dirty="0"/>
              <a:t>・</a:t>
            </a:r>
            <a:r>
              <a:rPr lang="en-US" altLang="ja-JP" sz="2400" dirty="0"/>
              <a:t>Multi-N absorption processes exist. </a:t>
            </a:r>
          </a:p>
          <a:p>
            <a:pPr>
              <a:buFontTx/>
              <a:buNone/>
            </a:pPr>
            <a:r>
              <a:rPr lang="ja-JP" altLang="en-US" sz="2400" dirty="0">
                <a:solidFill>
                  <a:schemeClr val="bg1">
                    <a:lumMod val="50000"/>
                  </a:schemeClr>
                </a:solidFill>
              </a:rPr>
              <a:t>☑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</a:rPr>
              <a:t>It seems 3N-abs(</a:t>
            </a:r>
            <a:r>
              <a:rPr lang="en-US" altLang="ja-JP" sz="2000" dirty="0" err="1">
                <a:solidFill>
                  <a:schemeClr val="bg1">
                    <a:lumMod val="50000"/>
                  </a:schemeClr>
                </a:solidFill>
              </a:rPr>
              <a:t>Λpn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</a:rPr>
              <a:t>) exists</a:t>
            </a:r>
          </a:p>
          <a:p>
            <a:pPr>
              <a:buFontTx/>
              <a:buNone/>
            </a:pPr>
            <a:r>
              <a:rPr lang="ja-JP" altLang="en-US" sz="2000" dirty="0">
                <a:solidFill>
                  <a:schemeClr val="bg1">
                    <a:lumMod val="50000"/>
                  </a:schemeClr>
                </a:solidFill>
              </a:rPr>
              <a:t>☑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</a:rPr>
              <a:t>2N-abs is almost nothing</a:t>
            </a:r>
            <a:r>
              <a:rPr lang="en-US" altLang="ja-JP" sz="20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FontTx/>
              <a:buNone/>
            </a:pPr>
            <a:r>
              <a:rPr lang="ja-JP" altLang="en-US" sz="2000" b="1" dirty="0"/>
              <a:t>☑</a:t>
            </a:r>
            <a:r>
              <a:rPr lang="en-US" altLang="ja-JP" sz="2000" b="1" dirty="0"/>
              <a:t> </a:t>
            </a:r>
            <a:r>
              <a:rPr lang="en-US" altLang="ja-JP" sz="2000" b="1" dirty="0">
                <a:solidFill>
                  <a:srgbClr val="7030A0"/>
                </a:solidFill>
              </a:rPr>
              <a:t>can not see Σ-Λ</a:t>
            </a:r>
            <a:r>
              <a:rPr lang="ja-JP" altLang="en-US" sz="2000" b="1" dirty="0">
                <a:solidFill>
                  <a:srgbClr val="7030A0"/>
                </a:solidFill>
              </a:rPr>
              <a:t> </a:t>
            </a:r>
            <a:r>
              <a:rPr lang="en-US" altLang="ja-JP" sz="2000" b="1" dirty="0">
                <a:solidFill>
                  <a:srgbClr val="7030A0"/>
                </a:solidFill>
              </a:rPr>
              <a:t>conversion line?</a:t>
            </a:r>
            <a:endParaRPr lang="en-US" altLang="ja-JP" sz="1600" b="1" dirty="0">
              <a:solidFill>
                <a:srgbClr val="7030A0"/>
              </a:solidFill>
            </a:endParaRPr>
          </a:p>
          <a:p>
            <a:pPr>
              <a:buFontTx/>
              <a:buNone/>
            </a:pPr>
            <a:r>
              <a:rPr lang="ja-JP" altLang="en-US" sz="2400" b="1" dirty="0"/>
              <a:t>・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altLang="ja-JP" sz="2400" b="1" dirty="0" err="1">
                <a:solidFill>
                  <a:schemeClr val="bg1">
                    <a:lumMod val="50000"/>
                  </a:schemeClr>
                </a:solidFill>
              </a:rPr>
              <a:t>Λpn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</a:rPr>
              <a:t>” w/ forward n in the NC  is a few</a:t>
            </a:r>
            <a:r>
              <a:rPr lang="ja-JP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</a:rPr>
              <a:t>events.</a:t>
            </a:r>
          </a:p>
          <a:p>
            <a:pPr>
              <a:buFontTx/>
              <a:buNone/>
            </a:pPr>
            <a:r>
              <a:rPr lang="ja-JP" altLang="en-US" sz="2400" b="1" dirty="0">
                <a:solidFill>
                  <a:schemeClr val="bg1">
                    <a:lumMod val="50000"/>
                  </a:schemeClr>
                </a:solidFill>
              </a:rPr>
              <a:t>☑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</a:rPr>
              <a:t>We would like to carry out high statistical experiments !</a:t>
            </a:r>
          </a:p>
          <a:p>
            <a:endParaRPr lang="en-US" altLang="ja-JP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636000" y="6513959"/>
            <a:ext cx="50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635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47431" y="152718"/>
            <a:ext cx="8844169" cy="718993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kumimoji="1" lang="en-US" altLang="ja-JP" cap="none" dirty="0" err="1" smtClean="0">
                <a:solidFill>
                  <a:srgbClr val="0000FF"/>
                </a:solidFill>
              </a:rPr>
              <a:t>Λ</a:t>
            </a:r>
            <a:r>
              <a:rPr kumimoji="1" lang="en-US" altLang="ja-JP" cap="none" dirty="0" smtClean="0">
                <a:solidFill>
                  <a:srgbClr val="0000FF"/>
                </a:solidFill>
              </a:rPr>
              <a:t> p missing “n” correlation</a:t>
            </a:r>
            <a:endParaRPr kumimoji="1" lang="ja-JP" altLang="en-US" cap="none" dirty="0">
              <a:solidFill>
                <a:srgbClr val="0000FF"/>
              </a:solidFill>
            </a:endParaRPr>
          </a:p>
        </p:txBody>
      </p:sp>
      <p:pic>
        <p:nvPicPr>
          <p:cNvPr id="23" name="Picture 5" descr="C:\Users\sada\Desktop\JPS2013au\dalitz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0"/>
          <a:stretch>
            <a:fillRect/>
          </a:stretch>
        </p:blipFill>
        <p:spPr bwMode="auto">
          <a:xfrm>
            <a:off x="128588" y="1062038"/>
            <a:ext cx="5056187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755650" y="1062038"/>
            <a:ext cx="2806700" cy="5699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ja-JP" sz="1600" b="1" dirty="0">
                <a:solidFill>
                  <a:srgbClr val="FF0000"/>
                </a:solidFill>
              </a:rPr>
              <a:t>+</a:t>
            </a:r>
            <a:r>
              <a:rPr lang="ja-JP" altLang="en-US" sz="1600" b="1" dirty="0">
                <a:solidFill>
                  <a:srgbClr val="FF0000"/>
                </a:solidFill>
              </a:rPr>
              <a:t>　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all events</a:t>
            </a:r>
            <a:endParaRPr lang="en-US" altLang="ja-JP" sz="1600" b="1" dirty="0" smtClean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1600" b="1" dirty="0" smtClean="0">
                <a:solidFill>
                  <a:srgbClr val="0070C0"/>
                </a:solidFill>
              </a:rPr>
              <a:t>●　</a:t>
            </a:r>
            <a:r>
              <a:rPr lang="en-US" altLang="ja-JP" sz="1600" b="1" dirty="0" smtClean="0"/>
              <a:t>w/ forward n in the NC</a:t>
            </a:r>
            <a:endParaRPr lang="ja-JP" altLang="en-US" sz="1600" b="1" dirty="0"/>
          </a:p>
        </p:txBody>
      </p:sp>
      <p:sp>
        <p:nvSpPr>
          <p:cNvPr id="25" name="テキスト ボックス 28"/>
          <p:cNvSpPr txBox="1">
            <a:spLocks noChangeArrowheads="1"/>
          </p:cNvSpPr>
          <p:nvPr/>
        </p:nvSpPr>
        <p:spPr bwMode="auto">
          <a:xfrm>
            <a:off x="763588" y="1654175"/>
            <a:ext cx="226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1" i="1">
                <a:solidFill>
                  <a:srgbClr val="FF0000"/>
                </a:solidFill>
              </a:rPr>
              <a:t>*including </a:t>
            </a:r>
            <a:r>
              <a:rPr lang="en-US" altLang="ja-JP" sz="1400" b="1" i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ja-JP" sz="1400" b="1" i="1" baseline="30000">
                <a:solidFill>
                  <a:srgbClr val="FF0000"/>
                </a:solidFill>
              </a:rPr>
              <a:t>0</a:t>
            </a:r>
            <a:r>
              <a:rPr lang="en-US" altLang="ja-JP" sz="1400" b="1" i="1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ja-JP" sz="1400" b="1" i="1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gL</a:t>
            </a:r>
            <a:r>
              <a:rPr lang="en-US" altLang="ja-JP" sz="1400" b="1" i="1">
                <a:solidFill>
                  <a:srgbClr val="FF0000"/>
                </a:solidFill>
                <a:sym typeface="Wingdings" pitchFamily="2" charset="2"/>
              </a:rPr>
              <a:t> events</a:t>
            </a:r>
            <a:endParaRPr lang="ja-JP" altLang="en-US" sz="1400" b="1" i="1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21072075">
            <a:off x="539716" y="3136069"/>
            <a:ext cx="396334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5400" dirty="0">
                <a:ln>
                  <a:solidFill>
                    <a:srgbClr val="FFC000">
                      <a:alpha val="60000"/>
                    </a:srgbClr>
                  </a:solidFill>
                </a:ln>
                <a:noFill/>
                <a:latin typeface="+mn-lt"/>
                <a:ea typeface="+mn-ea"/>
              </a:rPr>
              <a:t>Preliminary</a:t>
            </a:r>
            <a:endParaRPr lang="ja-JP" altLang="en-US" sz="5400" dirty="0">
              <a:ln>
                <a:solidFill>
                  <a:srgbClr val="FFC000">
                    <a:alpha val="60000"/>
                  </a:srgbClr>
                </a:solidFill>
              </a:ln>
              <a:noFill/>
              <a:latin typeface="+mn-lt"/>
              <a:ea typeface="+mn-ea"/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>
          <a:xfrm>
            <a:off x="5197475" y="1958975"/>
            <a:ext cx="3960813" cy="479742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>
            <a:lvl1pPr marL="11113" defTabSz="2682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2682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2682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2682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2682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268288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268288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268288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268288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ja-JP" altLang="en-US" sz="2400" dirty="0"/>
              <a:t>・</a:t>
            </a:r>
            <a:r>
              <a:rPr lang="en-US" altLang="ja-JP" sz="2400" dirty="0"/>
              <a:t>Events are scattered widely in phase space.</a:t>
            </a:r>
          </a:p>
          <a:p>
            <a:pPr>
              <a:buFontTx/>
              <a:buNone/>
            </a:pPr>
            <a:r>
              <a:rPr lang="ja-JP" altLang="en-US" sz="2400" dirty="0"/>
              <a:t>・</a:t>
            </a:r>
            <a:r>
              <a:rPr lang="en-US" altLang="ja-JP" sz="2400" dirty="0"/>
              <a:t>Multi-N absorption processes exist. </a:t>
            </a:r>
          </a:p>
          <a:p>
            <a:pPr>
              <a:buFontTx/>
              <a:buNone/>
            </a:pPr>
            <a:r>
              <a:rPr lang="ja-JP" altLang="en-US" sz="2400" dirty="0"/>
              <a:t>☑</a:t>
            </a:r>
            <a:r>
              <a:rPr lang="en-US" altLang="ja-JP" sz="2000" dirty="0"/>
              <a:t>It seems 3N-abs(</a:t>
            </a:r>
            <a:r>
              <a:rPr lang="en-US" altLang="ja-JP" sz="2000" dirty="0" err="1"/>
              <a:t>Λpn</a:t>
            </a:r>
            <a:r>
              <a:rPr lang="en-US" altLang="ja-JP" sz="2000" dirty="0"/>
              <a:t>) exists</a:t>
            </a:r>
          </a:p>
          <a:p>
            <a:pPr>
              <a:buFontTx/>
              <a:buNone/>
            </a:pPr>
            <a:r>
              <a:rPr lang="ja-JP" altLang="en-US" sz="2000" dirty="0"/>
              <a:t>☑</a:t>
            </a:r>
            <a:r>
              <a:rPr lang="en-US" altLang="ja-JP" sz="2000" dirty="0"/>
              <a:t>2N-abs is almost nothing</a:t>
            </a:r>
            <a:r>
              <a:rPr lang="en-US" altLang="ja-JP" sz="2000" b="1" dirty="0"/>
              <a:t>.</a:t>
            </a:r>
          </a:p>
          <a:p>
            <a:pPr>
              <a:buFontTx/>
              <a:buNone/>
            </a:pPr>
            <a:r>
              <a:rPr lang="ja-JP" altLang="en-US" sz="2000" b="1" dirty="0"/>
              <a:t>☑</a:t>
            </a:r>
            <a:r>
              <a:rPr lang="en-US" altLang="ja-JP" sz="2000" b="1" dirty="0"/>
              <a:t> </a:t>
            </a:r>
            <a:r>
              <a:rPr lang="en-US" altLang="ja-JP" sz="2000" dirty="0"/>
              <a:t>can not see Σ-Λ</a:t>
            </a:r>
            <a:r>
              <a:rPr lang="ja-JP" altLang="en-US" sz="2000" dirty="0"/>
              <a:t> </a:t>
            </a:r>
            <a:r>
              <a:rPr lang="en-US" altLang="ja-JP" sz="2000" dirty="0"/>
              <a:t>conversion line?</a:t>
            </a:r>
            <a:endParaRPr lang="en-US" altLang="ja-JP" sz="1600" dirty="0"/>
          </a:p>
          <a:p>
            <a:pPr>
              <a:buFontTx/>
              <a:buNone/>
            </a:pPr>
            <a:r>
              <a:rPr lang="ja-JP" altLang="en-US" sz="2400" b="1" dirty="0"/>
              <a:t>・</a:t>
            </a:r>
            <a:r>
              <a:rPr lang="en-US" altLang="ja-JP" sz="2400" b="1" dirty="0"/>
              <a:t>“</a:t>
            </a:r>
            <a:r>
              <a:rPr lang="en-US" altLang="ja-JP" sz="2400" b="1" dirty="0" err="1"/>
              <a:t>Λpn</a:t>
            </a:r>
            <a:r>
              <a:rPr lang="en-US" altLang="ja-JP" sz="2400" b="1" dirty="0"/>
              <a:t>” w/ forward n in the NC  is a few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events.</a:t>
            </a:r>
          </a:p>
          <a:p>
            <a:pPr>
              <a:buFontTx/>
              <a:buNone/>
            </a:pPr>
            <a:r>
              <a:rPr lang="ja-JP" altLang="en-US" sz="2400" b="1" dirty="0"/>
              <a:t>☑</a:t>
            </a:r>
            <a:r>
              <a:rPr lang="en-US" altLang="ja-JP" sz="2000" dirty="0"/>
              <a:t>We would like to carry out high statistical experiments !</a:t>
            </a:r>
          </a:p>
          <a:p>
            <a:endParaRPr lang="en-US" altLang="ja-JP" sz="2000" dirty="0"/>
          </a:p>
        </p:txBody>
      </p:sp>
      <p:grpSp>
        <p:nvGrpSpPr>
          <p:cNvPr id="28" name="グループ化 17"/>
          <p:cNvGrpSpPr>
            <a:grpSpLocks/>
          </p:cNvGrpSpPr>
          <p:nvPr/>
        </p:nvGrpSpPr>
        <p:grpSpPr bwMode="auto">
          <a:xfrm>
            <a:off x="839788" y="2781300"/>
            <a:ext cx="2003425" cy="1727200"/>
            <a:chOff x="839728" y="2780685"/>
            <a:chExt cx="2004080" cy="1728435"/>
          </a:xfrm>
        </p:grpSpPr>
        <p:sp>
          <p:nvSpPr>
            <p:cNvPr id="29" name="円/楕円 28"/>
            <p:cNvSpPr/>
            <p:nvPr/>
          </p:nvSpPr>
          <p:spPr>
            <a:xfrm rot="19998144">
              <a:off x="2340405" y="3500337"/>
              <a:ext cx="503403" cy="1008783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" name="テキスト ボックス 19"/>
            <p:cNvSpPr txBox="1">
              <a:spLocks noChangeArrowheads="1"/>
            </p:cNvSpPr>
            <p:nvPr/>
          </p:nvSpPr>
          <p:spPr bwMode="auto">
            <a:xfrm>
              <a:off x="839728" y="2780685"/>
              <a:ext cx="1124393" cy="6775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b="1" dirty="0"/>
                <a:t>K-</a:t>
              </a:r>
              <a:r>
                <a:rPr lang="en-US" altLang="ja-JP" b="1" dirty="0" err="1"/>
                <a:t>pp</a:t>
              </a:r>
              <a:endParaRPr lang="en-US" altLang="ja-JP" b="1" dirty="0"/>
            </a:p>
            <a:p>
              <a:r>
                <a:rPr lang="en-US" altLang="ja-JP" sz="1000" b="1" dirty="0"/>
                <a:t>B. E. = </a:t>
              </a:r>
              <a:r>
                <a:rPr lang="en-US" altLang="ja-JP" sz="1000" b="1" dirty="0" smtClean="0"/>
                <a:t>100 </a:t>
              </a:r>
              <a:r>
                <a:rPr lang="en-US" altLang="ja-JP" sz="1000" b="1" dirty="0"/>
                <a:t>MeV</a:t>
              </a:r>
            </a:p>
            <a:p>
              <a:r>
                <a:rPr lang="en-US" altLang="ja-JP" sz="1000" b="1" dirty="0"/>
                <a:t>Γ = </a:t>
              </a:r>
              <a:r>
                <a:rPr lang="en-US" altLang="ja-JP" sz="1000" b="1" dirty="0" smtClean="0"/>
                <a:t>100 </a:t>
              </a:r>
              <a:r>
                <a:rPr lang="en-US" altLang="ja-JP" sz="1000" b="1" dirty="0"/>
                <a:t>MeV</a:t>
              </a:r>
              <a:endParaRPr lang="ja-JP" altLang="en-US" sz="1000" b="1" dirty="0"/>
            </a:p>
          </p:txBody>
        </p:sp>
      </p:grpSp>
      <p:sp>
        <p:nvSpPr>
          <p:cNvPr id="31" name="テキスト ボックス 20"/>
          <p:cNvSpPr txBox="1">
            <a:spLocks noChangeArrowheads="1"/>
          </p:cNvSpPr>
          <p:nvPr/>
        </p:nvSpPr>
        <p:spPr bwMode="auto">
          <a:xfrm>
            <a:off x="5216525" y="931863"/>
            <a:ext cx="3860800" cy="830262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400"/>
              <a:t>Selected </a:t>
            </a:r>
            <a:r>
              <a:rPr lang="en-US" altLang="ja-JP" sz="2400" b="1"/>
              <a:t>neutron missing</a:t>
            </a:r>
          </a:p>
          <a:p>
            <a:r>
              <a:rPr lang="en-US" altLang="ja-JP" sz="2400" b="1"/>
              <a:t> </a:t>
            </a:r>
            <a:r>
              <a:rPr lang="en-US" altLang="ja-JP" sz="2400"/>
              <a:t>mass peak.</a:t>
            </a:r>
            <a:endParaRPr lang="ja-JP" altLang="en-US" sz="2400"/>
          </a:p>
        </p:txBody>
      </p:sp>
      <p:grpSp>
        <p:nvGrpSpPr>
          <p:cNvPr id="33" name="グループ化 29"/>
          <p:cNvGrpSpPr>
            <a:grpSpLocks/>
          </p:cNvGrpSpPr>
          <p:nvPr/>
        </p:nvGrpSpPr>
        <p:grpSpPr bwMode="auto">
          <a:xfrm>
            <a:off x="-20638" y="4300538"/>
            <a:ext cx="2024063" cy="1851025"/>
            <a:chOff x="-20592" y="4301043"/>
            <a:chExt cx="2023944" cy="1850309"/>
          </a:xfrm>
        </p:grpSpPr>
        <p:grpSp>
          <p:nvGrpSpPr>
            <p:cNvPr id="34" name="グループ化 30"/>
            <p:cNvGrpSpPr>
              <a:grpSpLocks/>
            </p:cNvGrpSpPr>
            <p:nvPr/>
          </p:nvGrpSpPr>
          <p:grpSpPr bwMode="auto">
            <a:xfrm>
              <a:off x="-20592" y="4301043"/>
              <a:ext cx="2023944" cy="1850309"/>
              <a:chOff x="-20592" y="4301043"/>
              <a:chExt cx="2023944" cy="1850309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1" t="25394" r="39902" b="4681"/>
              <a:stretch>
                <a:fillRect/>
              </a:stretch>
            </p:blipFill>
            <p:spPr bwMode="auto">
              <a:xfrm>
                <a:off x="-20592" y="4301043"/>
                <a:ext cx="2023944" cy="1850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円/楕円 36"/>
              <p:cNvSpPr/>
              <p:nvPr/>
            </p:nvSpPr>
            <p:spPr>
              <a:xfrm rot="2834648">
                <a:off x="777935" y="5338824"/>
                <a:ext cx="368158" cy="250810"/>
              </a:xfrm>
              <a:prstGeom prst="ellipse">
                <a:avLst/>
              </a:prstGeom>
              <a:noFill/>
              <a:ln w="12700"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sp>
          <p:nvSpPr>
            <p:cNvPr id="35" name="テキスト ボックス 31"/>
            <p:cNvSpPr txBox="1">
              <a:spLocks noChangeArrowheads="1"/>
            </p:cNvSpPr>
            <p:nvPr/>
          </p:nvSpPr>
          <p:spPr bwMode="auto">
            <a:xfrm>
              <a:off x="210665" y="4312340"/>
              <a:ext cx="6231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/>
                <a:t>Sim.</a:t>
              </a:r>
              <a:endParaRPr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8636000" y="6513959"/>
            <a:ext cx="50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687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44265" y="314355"/>
            <a:ext cx="8844169" cy="718993"/>
          </a:xfrm>
        </p:spPr>
        <p:txBody>
          <a:bodyPr>
            <a:normAutofit/>
          </a:bodyPr>
          <a:lstStyle/>
          <a:p>
            <a:r>
              <a:rPr lang="en-US" altLang="ja-JP" cap="none" baseline="30000" dirty="0" smtClean="0">
                <a:solidFill>
                  <a:srgbClr val="008000"/>
                </a:solidFill>
              </a:rPr>
              <a:t>3</a:t>
            </a:r>
            <a:r>
              <a:rPr lang="en-US" altLang="ja-JP" cap="none" dirty="0" smtClean="0">
                <a:solidFill>
                  <a:srgbClr val="008000"/>
                </a:solidFill>
              </a:rPr>
              <a:t>He(K</a:t>
            </a:r>
            <a:r>
              <a:rPr lang="en-US" altLang="ja-JP" cap="none" baseline="30000" dirty="0" smtClean="0">
                <a:solidFill>
                  <a:srgbClr val="008000"/>
                </a:solidFill>
              </a:rPr>
              <a:t>-</a:t>
            </a:r>
            <a:r>
              <a:rPr lang="en-US" altLang="ja-JP" cap="none" dirty="0" smtClean="0">
                <a:solidFill>
                  <a:srgbClr val="008000"/>
                </a:solidFill>
              </a:rPr>
              <a:t>, d)</a:t>
            </a:r>
            <a:r>
              <a:rPr kumimoji="1" lang="en-US" altLang="ja-JP" cap="none" dirty="0" smtClean="0">
                <a:solidFill>
                  <a:srgbClr val="008000"/>
                </a:solidFill>
              </a:rPr>
              <a:t> Spectrum</a:t>
            </a:r>
            <a:endParaRPr kumimoji="1" lang="ja-JP" altLang="en-US" cap="none" dirty="0">
              <a:solidFill>
                <a:srgbClr val="008000"/>
              </a:solidFill>
            </a:endParaRPr>
          </a:p>
        </p:txBody>
      </p:sp>
      <p:pic>
        <p:nvPicPr>
          <p:cNvPr id="5" name="図 4" descr="hadronsquare（ドラッグされました）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34" y="2663025"/>
            <a:ext cx="5252500" cy="3838834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6711669" y="2976887"/>
            <a:ext cx="1337733" cy="1700790"/>
          </a:xfrm>
          <a:prstGeom prst="ellipse">
            <a:avLst/>
          </a:prstGeom>
          <a:solidFill>
            <a:schemeClr val="accent1">
              <a:satMod val="110000"/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30413" y="1010687"/>
            <a:ext cx="62981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•</a:t>
            </a:r>
            <a:r>
              <a:rPr kumimoji="1" lang="en-US" altLang="ja-JP" sz="2800" baseline="30000" dirty="0" smtClean="0"/>
              <a:t>3</a:t>
            </a:r>
            <a:r>
              <a:rPr kumimoji="1" lang="en-US" altLang="ja-JP" sz="2800" dirty="0" smtClean="0"/>
              <a:t>He(K</a:t>
            </a:r>
            <a:r>
              <a:rPr kumimoji="1" lang="en-US" altLang="ja-JP" sz="2800" baseline="30000" dirty="0" smtClean="0"/>
              <a:t>-</a:t>
            </a:r>
            <a:r>
              <a:rPr kumimoji="1" lang="en-US" altLang="ja-JP" sz="2800" dirty="0" smtClean="0"/>
              <a:t>, d) missing mass</a:t>
            </a:r>
            <a:r>
              <a:rPr kumimoji="1" lang="en-US" altLang="ja-JP" sz="2800" dirty="0"/>
              <a:t> </a:t>
            </a:r>
            <a:r>
              <a:rPr kumimoji="1" lang="en-US" altLang="ja-JP" sz="2800" dirty="0" smtClean="0"/>
              <a:t>spectrum</a:t>
            </a:r>
          </a:p>
          <a:p>
            <a:r>
              <a:rPr kumimoji="1" lang="en-US" altLang="ja-JP" sz="2800" dirty="0" smtClean="0"/>
              <a:t>•</a:t>
            </a:r>
            <a:r>
              <a:rPr kumimoji="1" lang="en-US" altLang="ja-JP" sz="2800" baseline="30000" dirty="0" smtClean="0"/>
              <a:t>3</a:t>
            </a:r>
            <a:r>
              <a:rPr kumimoji="1" lang="en-US" altLang="ja-JP" sz="2800" dirty="0" smtClean="0"/>
              <a:t>He(K</a:t>
            </a:r>
            <a:r>
              <a:rPr kumimoji="1" lang="en-US" altLang="ja-JP" sz="2800" baseline="30000" dirty="0" smtClean="0"/>
              <a:t>-</a:t>
            </a:r>
            <a:r>
              <a:rPr kumimoji="1" lang="en-US" altLang="ja-JP" sz="2800" dirty="0" smtClean="0"/>
              <a:t>, d K</a:t>
            </a:r>
            <a:r>
              <a:rPr kumimoji="1" lang="en-US" altLang="ja-JP" sz="2800" baseline="30000" dirty="0" smtClean="0"/>
              <a:t>-</a:t>
            </a:r>
            <a:r>
              <a:rPr kumimoji="1" lang="en-US" altLang="ja-JP" sz="2800" dirty="0" smtClean="0"/>
              <a:t>) missing mass spectrum</a:t>
            </a:r>
          </a:p>
          <a:p>
            <a:r>
              <a:rPr kumimoji="1" lang="en-US" altLang="ja-JP" sz="2800" dirty="0" smtClean="0"/>
              <a:t>•</a:t>
            </a:r>
            <a:r>
              <a:rPr kumimoji="1" lang="en-US" altLang="ja-JP" sz="2800" baseline="30000" dirty="0" smtClean="0"/>
              <a:t>3</a:t>
            </a:r>
            <a:r>
              <a:rPr kumimoji="1" lang="en-US" altLang="ja-JP" sz="2800" dirty="0" smtClean="0"/>
              <a:t>He(K</a:t>
            </a:r>
            <a:r>
              <a:rPr kumimoji="1" lang="en-US" altLang="ja-JP" sz="2800" baseline="30000" dirty="0" smtClean="0"/>
              <a:t>-</a:t>
            </a:r>
            <a:r>
              <a:rPr kumimoji="1" lang="en-US" altLang="ja-JP" sz="2800" dirty="0" smtClean="0"/>
              <a:t>, d) missing mass tagged K</a:t>
            </a:r>
            <a:r>
              <a:rPr kumimoji="1" lang="en-US" altLang="ja-JP" sz="2800" baseline="30000" dirty="0" smtClean="0"/>
              <a:t>-</a:t>
            </a:r>
            <a:r>
              <a:rPr kumimoji="1" lang="en-US" altLang="ja-JP" sz="2800" dirty="0" smtClean="0"/>
              <a:t> “p”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702865" y="3028536"/>
            <a:ext cx="244182" cy="2196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0000"/>
              </a:gs>
              <a:gs pos="5000">
                <a:schemeClr val="bg1"/>
              </a:gs>
            </a:gsLst>
            <a:lin ang="0" scaled="1"/>
            <a:tileRect/>
          </a:gra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Oval 22"/>
          <p:cNvSpPr>
            <a:spLocks noChangeArrowheads="1"/>
          </p:cNvSpPr>
          <p:nvPr/>
        </p:nvSpPr>
        <p:spPr bwMode="auto">
          <a:xfrm>
            <a:off x="849066" y="3028536"/>
            <a:ext cx="228600" cy="2286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2187507" y="2786387"/>
            <a:ext cx="381000" cy="3810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82F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Oval 26"/>
          <p:cNvSpPr>
            <a:spLocks noChangeArrowheads="1"/>
          </p:cNvSpPr>
          <p:nvPr/>
        </p:nvSpPr>
        <p:spPr bwMode="auto">
          <a:xfrm>
            <a:off x="2275335" y="3078487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Oval 27"/>
          <p:cNvSpPr>
            <a:spLocks noChangeArrowheads="1"/>
          </p:cNvSpPr>
          <p:nvPr/>
        </p:nvSpPr>
        <p:spPr bwMode="auto">
          <a:xfrm>
            <a:off x="2022407" y="3078487"/>
            <a:ext cx="381000" cy="3810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82F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2312" y="2453667"/>
            <a:ext cx="1701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FF0000"/>
                </a:solidFill>
              </a:rPr>
              <a:t>K beam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2" name="Line 173"/>
          <p:cNvSpPr>
            <a:spLocks noChangeShapeType="1"/>
          </p:cNvSpPr>
          <p:nvPr/>
        </p:nvSpPr>
        <p:spPr bwMode="auto">
          <a:xfrm>
            <a:off x="1077666" y="3124840"/>
            <a:ext cx="944741" cy="1322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70964" y="3459487"/>
            <a:ext cx="26192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Elastic scatter?</a:t>
            </a:r>
          </a:p>
          <a:p>
            <a:pPr algn="ctr"/>
            <a:r>
              <a:rPr kumimoji="1" lang="en-US" altLang="ja-JP" sz="2800" dirty="0" smtClean="0"/>
              <a:t>Hyperon?</a:t>
            </a:r>
          </a:p>
          <a:p>
            <a:pPr algn="ctr"/>
            <a:r>
              <a:rPr kumimoji="1" lang="en-US" altLang="ja-JP" sz="2800" dirty="0" smtClean="0"/>
              <a:t>3N-absorption?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636000" y="6513959"/>
            <a:ext cx="50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4923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KCDSD_M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7290" y="-293726"/>
            <a:ext cx="4430447" cy="7096225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47431" y="152718"/>
            <a:ext cx="8844169" cy="718993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altLang="ja-JP" cap="none" baseline="30000" dirty="0" smtClean="0">
                <a:solidFill>
                  <a:srgbClr val="008000"/>
                </a:solidFill>
              </a:rPr>
              <a:t>3</a:t>
            </a:r>
            <a:r>
              <a:rPr lang="en-US" altLang="ja-JP" cap="none" dirty="0" smtClean="0">
                <a:solidFill>
                  <a:srgbClr val="008000"/>
                </a:solidFill>
              </a:rPr>
              <a:t>He(K</a:t>
            </a:r>
            <a:r>
              <a:rPr lang="en-US" altLang="ja-JP" cap="none" baseline="30000" dirty="0" smtClean="0">
                <a:solidFill>
                  <a:srgbClr val="008000"/>
                </a:solidFill>
              </a:rPr>
              <a:t>-</a:t>
            </a:r>
            <a:r>
              <a:rPr lang="en-US" altLang="ja-JP" cap="none" dirty="0" smtClean="0">
                <a:solidFill>
                  <a:srgbClr val="008000"/>
                </a:solidFill>
              </a:rPr>
              <a:t>, d) missing mass spectrum</a:t>
            </a:r>
            <a:endParaRPr kumimoji="1" lang="ja-JP" altLang="en-US" cap="none" baseline="30000" dirty="0">
              <a:solidFill>
                <a:srgbClr val="008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894666" y="6434666"/>
            <a:ext cx="5096933" cy="423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947" y="5527342"/>
            <a:ext cx="8712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baseline="30000" dirty="0" smtClean="0"/>
              <a:t>3</a:t>
            </a:r>
            <a:r>
              <a:rPr kumimoji="1" lang="en-US" altLang="ja-JP" sz="2800" b="1" dirty="0" smtClean="0"/>
              <a:t>He(K</a:t>
            </a:r>
            <a:r>
              <a:rPr kumimoji="1" lang="en-US" altLang="ja-JP" sz="2800" b="1" baseline="30000" dirty="0" smtClean="0"/>
              <a:t>-</a:t>
            </a:r>
            <a:r>
              <a:rPr kumimoji="1" lang="en-US" altLang="ja-JP" sz="2800" b="1" dirty="0" smtClean="0"/>
              <a:t>, d) spectrum is  widely spared.</a:t>
            </a:r>
          </a:p>
          <a:p>
            <a:pPr algn="ctr"/>
            <a:r>
              <a:rPr kumimoji="1" lang="en-US" altLang="ja-JP" sz="2800" b="1" dirty="0" smtClean="0"/>
              <a:t>This spectrum is 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hard</a:t>
            </a:r>
            <a:r>
              <a:rPr kumimoji="1" lang="en-US" altLang="ja-JP" sz="2800" b="1" dirty="0" smtClean="0"/>
              <a:t> to explain by 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elastic scatter </a:t>
            </a:r>
          </a:p>
        </p:txBody>
      </p:sp>
      <p:sp>
        <p:nvSpPr>
          <p:cNvPr id="16" name="左矢印 15"/>
          <p:cNvSpPr/>
          <p:nvPr/>
        </p:nvSpPr>
        <p:spPr>
          <a:xfrm>
            <a:off x="5762555" y="4176099"/>
            <a:ext cx="389466" cy="484632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63963" y="3901206"/>
            <a:ext cx="21408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FF0000"/>
                </a:solidFill>
              </a:rPr>
              <a:t>CDS </a:t>
            </a:r>
          </a:p>
          <a:p>
            <a:pPr algn="ctr"/>
            <a:r>
              <a:rPr kumimoji="1" lang="en-US" altLang="ja-JP" sz="2800" b="1" dirty="0" smtClean="0">
                <a:solidFill>
                  <a:srgbClr val="FF0000"/>
                </a:solidFill>
              </a:rPr>
              <a:t>acceptance   </a:t>
            </a:r>
            <a:endParaRPr kumimoji="1" lang="ja-JP" alt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636000" y="6513959"/>
            <a:ext cx="47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６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51663" y="981431"/>
            <a:ext cx="3557635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000000"/>
                </a:solidFill>
              </a:rPr>
              <a:t>d</a:t>
            </a:r>
            <a:r>
              <a:rPr kumimoji="1" lang="en-US" altLang="ja-JP" sz="2800" dirty="0" smtClean="0">
                <a:solidFill>
                  <a:srgbClr val="000000"/>
                </a:solidFill>
              </a:rPr>
              <a:t> is detected by CDS</a:t>
            </a:r>
          </a:p>
        </p:txBody>
      </p:sp>
    </p:spTree>
    <p:extLst>
      <p:ext uri="{BB962C8B-B14F-4D97-AF65-F5344CB8AC3E}">
        <p14:creationId xmlns:p14="http://schemas.microsoft.com/office/powerpoint/2010/main" val="343445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47431" y="152718"/>
            <a:ext cx="8844169" cy="718993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kumimoji="1" lang="en-US" altLang="ja-JP" cap="none" baseline="30000" dirty="0" smtClean="0">
                <a:solidFill>
                  <a:srgbClr val="008000"/>
                </a:solidFill>
              </a:rPr>
              <a:t>3</a:t>
            </a:r>
            <a:r>
              <a:rPr kumimoji="1" lang="en-US" altLang="ja-JP" cap="none" dirty="0" smtClean="0">
                <a:solidFill>
                  <a:srgbClr val="008000"/>
                </a:solidFill>
              </a:rPr>
              <a:t>He(K</a:t>
            </a:r>
            <a:r>
              <a:rPr kumimoji="1" lang="en-US" altLang="ja-JP" cap="none" baseline="30000" dirty="0" smtClean="0">
                <a:solidFill>
                  <a:srgbClr val="008000"/>
                </a:solidFill>
              </a:rPr>
              <a:t>-</a:t>
            </a:r>
            <a:r>
              <a:rPr lang="en-US" altLang="ja-JP" cap="none" dirty="0" smtClean="0">
                <a:solidFill>
                  <a:srgbClr val="008000"/>
                </a:solidFill>
              </a:rPr>
              <a:t>, d K</a:t>
            </a:r>
            <a:r>
              <a:rPr lang="en-US" altLang="ja-JP" cap="none" baseline="30000" dirty="0" smtClean="0">
                <a:solidFill>
                  <a:srgbClr val="008000"/>
                </a:solidFill>
              </a:rPr>
              <a:t>-</a:t>
            </a:r>
            <a:r>
              <a:rPr lang="en-US" altLang="ja-JP" cap="none" dirty="0" smtClean="0">
                <a:solidFill>
                  <a:srgbClr val="008000"/>
                </a:solidFill>
              </a:rPr>
              <a:t>) missing mass</a:t>
            </a:r>
            <a:endParaRPr kumimoji="1" lang="ja-JP" altLang="en-US" cap="none" baseline="30000" dirty="0">
              <a:solidFill>
                <a:srgbClr val="008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36000" y="6513959"/>
            <a:ext cx="47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７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5380" y="5431122"/>
            <a:ext cx="81187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aseline="30000" dirty="0" smtClean="0"/>
              <a:t>3</a:t>
            </a:r>
            <a:r>
              <a:rPr kumimoji="1" lang="en-US" altLang="ja-JP" sz="2800" dirty="0" smtClean="0"/>
              <a:t>He(K</a:t>
            </a:r>
            <a:r>
              <a:rPr kumimoji="1" lang="en-US" altLang="ja-JP" sz="2800" baseline="30000" dirty="0" smtClean="0"/>
              <a:t>-</a:t>
            </a:r>
            <a:r>
              <a:rPr kumimoji="1" lang="en-US" altLang="ja-JP" sz="2800" dirty="0" smtClean="0"/>
              <a:t>, d K</a:t>
            </a:r>
            <a:r>
              <a:rPr kumimoji="1" lang="en-US" altLang="ja-JP" sz="2800" baseline="30000" dirty="0" smtClean="0"/>
              <a:t>-</a:t>
            </a:r>
            <a:r>
              <a:rPr kumimoji="1" lang="en-US" altLang="ja-JP" sz="2800" dirty="0" smtClean="0"/>
              <a:t> ) MM is clearly seen 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missing proton</a:t>
            </a:r>
            <a:r>
              <a:rPr kumimoji="1" lang="en-US" altLang="ja-JP" sz="2800" dirty="0" smtClean="0"/>
              <a:t>.</a:t>
            </a:r>
          </a:p>
          <a:p>
            <a:pPr algn="ctr"/>
            <a:r>
              <a:rPr kumimoji="1" lang="en-US" altLang="ja-JP" sz="2800" b="1" dirty="0" smtClean="0"/>
              <a:t> K</a:t>
            </a:r>
            <a:r>
              <a:rPr kumimoji="1" lang="en-US" altLang="ja-JP" sz="2800" b="1" baseline="30000" dirty="0" smtClean="0"/>
              <a:t>-</a:t>
            </a:r>
            <a:r>
              <a:rPr kumimoji="1" lang="en-US" altLang="ja-JP" sz="2800" b="1" dirty="0" smtClean="0"/>
              <a:t>+</a:t>
            </a:r>
            <a:r>
              <a:rPr kumimoji="1" lang="en-US" altLang="ja-JP" sz="2800" b="1" baseline="30000" dirty="0" smtClean="0"/>
              <a:t>3</a:t>
            </a:r>
            <a:r>
              <a:rPr kumimoji="1" lang="en-US" altLang="ja-JP" sz="2800" b="1" dirty="0" smtClean="0"/>
              <a:t>He→d+K</a:t>
            </a:r>
            <a:r>
              <a:rPr kumimoji="1" lang="en-US" altLang="ja-JP" sz="2800" b="1" baseline="30000" dirty="0" smtClean="0"/>
              <a:t>-</a:t>
            </a:r>
            <a:r>
              <a:rPr kumimoji="1" lang="en-US" altLang="ja-JP" sz="2800" b="1" dirty="0" smtClean="0"/>
              <a:t>+”p” has 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low BG</a:t>
            </a:r>
          </a:p>
        </p:txBody>
      </p:sp>
      <p:pic>
        <p:nvPicPr>
          <p:cNvPr id="2" name="図 1" descr="KCDSDk_M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1550" y="-499976"/>
            <a:ext cx="4559411" cy="730278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150812" y="871711"/>
            <a:ext cx="4575533" cy="52322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000000"/>
                </a:solidFill>
              </a:rPr>
              <a:t>d</a:t>
            </a:r>
            <a:r>
              <a:rPr kumimoji="1" lang="en-US" altLang="ja-JP" sz="2800" dirty="0" smtClean="0">
                <a:solidFill>
                  <a:srgbClr val="000000"/>
                </a:solidFill>
              </a:rPr>
              <a:t> &amp; K</a:t>
            </a:r>
            <a:r>
              <a:rPr kumimoji="1" lang="en-US" altLang="ja-JP" sz="2800" baseline="30000" dirty="0" smtClean="0">
                <a:solidFill>
                  <a:srgbClr val="000000"/>
                </a:solidFill>
              </a:rPr>
              <a:t>-</a:t>
            </a:r>
            <a:r>
              <a:rPr kumimoji="1" lang="en-US" altLang="ja-JP" sz="2800" dirty="0" smtClean="0">
                <a:solidFill>
                  <a:srgbClr val="000000"/>
                </a:solidFill>
              </a:rPr>
              <a:t> are detected by CDS</a:t>
            </a:r>
          </a:p>
        </p:txBody>
      </p:sp>
    </p:spTree>
    <p:extLst>
      <p:ext uri="{BB962C8B-B14F-4D97-AF65-F5344CB8AC3E}">
        <p14:creationId xmlns:p14="http://schemas.microsoft.com/office/powerpoint/2010/main" val="417708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47431" y="152718"/>
            <a:ext cx="8844169" cy="718993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kumimoji="1" lang="en-US" altLang="ja-JP" cap="none" baseline="30000" dirty="0" smtClean="0">
                <a:solidFill>
                  <a:srgbClr val="008000"/>
                </a:solidFill>
              </a:rPr>
              <a:t>3</a:t>
            </a:r>
            <a:r>
              <a:rPr kumimoji="1" lang="en-US" altLang="ja-JP" cap="none" dirty="0" smtClean="0">
                <a:solidFill>
                  <a:srgbClr val="008000"/>
                </a:solidFill>
              </a:rPr>
              <a:t>He(K</a:t>
            </a:r>
            <a:r>
              <a:rPr kumimoji="1" lang="en-US" altLang="ja-JP" cap="none" baseline="30000" dirty="0" smtClean="0">
                <a:solidFill>
                  <a:srgbClr val="008000"/>
                </a:solidFill>
              </a:rPr>
              <a:t>-</a:t>
            </a:r>
            <a:r>
              <a:rPr lang="en-US" altLang="ja-JP" cap="none" dirty="0" smtClean="0">
                <a:solidFill>
                  <a:srgbClr val="008000"/>
                </a:solidFill>
              </a:rPr>
              <a:t>, d) missing mass w K</a:t>
            </a:r>
            <a:r>
              <a:rPr lang="en-US" altLang="ja-JP" cap="none" baseline="30000" dirty="0" smtClean="0">
                <a:solidFill>
                  <a:srgbClr val="008000"/>
                </a:solidFill>
              </a:rPr>
              <a:t>-</a:t>
            </a:r>
            <a:r>
              <a:rPr lang="en-US" altLang="ja-JP" cap="none" dirty="0" smtClean="0">
                <a:solidFill>
                  <a:srgbClr val="008000"/>
                </a:solidFill>
              </a:rPr>
              <a:t> “p”</a:t>
            </a:r>
            <a:endParaRPr kumimoji="1" lang="ja-JP" altLang="en-US" cap="none" baseline="30000" dirty="0">
              <a:solidFill>
                <a:srgbClr val="008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36000" y="6513959"/>
            <a:ext cx="47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８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3533" y="4988863"/>
            <a:ext cx="750246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aseline="30000" dirty="0" smtClean="0"/>
              <a:t>3</a:t>
            </a:r>
            <a:r>
              <a:rPr kumimoji="1" lang="en-US" altLang="ja-JP" sz="2800" dirty="0" smtClean="0"/>
              <a:t>He(K</a:t>
            </a:r>
            <a:r>
              <a:rPr kumimoji="1" lang="en-US" altLang="ja-JP" sz="2800" baseline="30000" dirty="0" smtClean="0"/>
              <a:t>-</a:t>
            </a:r>
            <a:r>
              <a:rPr kumimoji="1" lang="en-US" altLang="ja-JP" sz="2800" dirty="0" smtClean="0"/>
              <a:t>,d) spectrum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don’t change </a:t>
            </a:r>
            <a:r>
              <a:rPr kumimoji="1" lang="en-US" altLang="ja-JP" sz="2800" dirty="0" smtClean="0"/>
              <a:t>by K</a:t>
            </a:r>
            <a:r>
              <a:rPr kumimoji="1" lang="en-US" altLang="ja-JP" sz="2800" baseline="30000" dirty="0" smtClean="0"/>
              <a:t>-</a:t>
            </a:r>
            <a:r>
              <a:rPr kumimoji="1" lang="en-US" altLang="ja-JP" sz="2800" dirty="0" smtClean="0"/>
              <a:t> “p” tag.</a:t>
            </a:r>
          </a:p>
          <a:p>
            <a:pPr algn="ctr"/>
            <a:r>
              <a:rPr kumimoji="1" lang="en-US" altLang="ja-JP" sz="2800" b="1" dirty="0" smtClean="0">
                <a:solidFill>
                  <a:srgbClr val="FF0000"/>
                </a:solidFill>
              </a:rPr>
              <a:t>K</a:t>
            </a:r>
            <a:r>
              <a:rPr kumimoji="1" lang="en-US" altLang="ja-JP" sz="2800" b="1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 is absorbed in </a:t>
            </a:r>
            <a:r>
              <a:rPr kumimoji="1" lang="en-US" altLang="ja-JP" sz="2800" b="1" baseline="30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He, decay into d K</a:t>
            </a:r>
            <a:r>
              <a:rPr kumimoji="1" lang="en-US" altLang="ja-JP" sz="2800" b="1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 p.</a:t>
            </a:r>
          </a:p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</a:rPr>
              <a:t>•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000000"/>
                </a:solidFill>
              </a:rPr>
              <a:t>directly? via Y*? Analysis is in progress.</a:t>
            </a:r>
          </a:p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</a:rPr>
              <a:t>This channel is very interesting. </a:t>
            </a:r>
            <a:r>
              <a:rPr kumimoji="1" lang="en-US" altLang="ja-JP" sz="2800" b="1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図 2" descr="KCDSD_ta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9706" y="-418559"/>
            <a:ext cx="4220432" cy="675984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94055" y="890953"/>
            <a:ext cx="3716599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</a:rPr>
              <a:t>CDS d &amp; K</a:t>
            </a:r>
            <a:r>
              <a:rPr kumimoji="1" lang="en-US" altLang="ja-JP" sz="2800" baseline="30000" dirty="0" smtClean="0">
                <a:solidFill>
                  <a:srgbClr val="000000"/>
                </a:solidFill>
              </a:rPr>
              <a:t>-</a:t>
            </a:r>
            <a:r>
              <a:rPr kumimoji="1" lang="en-US" altLang="ja-JP" sz="2800" dirty="0" smtClean="0">
                <a:solidFill>
                  <a:srgbClr val="000000"/>
                </a:solidFill>
              </a:rPr>
              <a:t>, missing p</a:t>
            </a:r>
          </a:p>
        </p:txBody>
      </p:sp>
    </p:spTree>
    <p:extLst>
      <p:ext uri="{BB962C8B-B14F-4D97-AF65-F5344CB8AC3E}">
        <p14:creationId xmlns:p14="http://schemas.microsoft.com/office/powerpoint/2010/main" val="311312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47431" y="152718"/>
            <a:ext cx="8844169" cy="718993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altLang="ja-JP" cap="none" dirty="0" smtClean="0"/>
              <a:t>Summary</a:t>
            </a:r>
            <a:endParaRPr kumimoji="1" lang="ja-JP" altLang="en-US" cap="none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1" y="878787"/>
            <a:ext cx="9370075" cy="544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•J-PARC E15 1</a:t>
            </a:r>
            <a:r>
              <a:rPr kumimoji="1" lang="en-US" altLang="ja-JP" sz="2800" b="1" baseline="30000" dirty="0" smtClean="0"/>
              <a:t>st </a:t>
            </a:r>
            <a:r>
              <a:rPr kumimoji="1" lang="en-US" altLang="ja-JP" sz="2800" b="1" dirty="0" smtClean="0"/>
              <a:t>physics run was performed.</a:t>
            </a:r>
          </a:p>
          <a:p>
            <a:r>
              <a:rPr kumimoji="1" lang="ja-JP" altLang="ja-JP" sz="2400" b="1" dirty="0"/>
              <a:t>　</a:t>
            </a:r>
            <a:r>
              <a:rPr kumimoji="1" lang="en-US" altLang="ja-JP" sz="2400" dirty="0" smtClean="0"/>
              <a:t>All detectors are working well and design values.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Unfortunately, stopped at only 24kW*4day running time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(&lt;1% of full proposal)</a:t>
            </a:r>
          </a:p>
          <a:p>
            <a:endParaRPr kumimoji="1" lang="en-US" altLang="ja-JP" sz="2400" dirty="0" smtClean="0"/>
          </a:p>
          <a:p>
            <a:r>
              <a:rPr kumimoji="1" lang="en-US" altLang="ja-JP" sz="2800" b="1" dirty="0" smtClean="0"/>
              <a:t>•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Semi-inclusive </a:t>
            </a:r>
            <a:r>
              <a:rPr kumimoji="1" lang="en-US" altLang="ja-JP" sz="2800" b="1" baseline="30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He(K</a:t>
            </a:r>
            <a:r>
              <a:rPr kumimoji="1" lang="en-US" altLang="ja-JP" sz="2800" b="1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, n) spectrum </a:t>
            </a:r>
            <a:r>
              <a:rPr kumimoji="1" lang="en-US" altLang="ja-JP" sz="2800" b="1" dirty="0" smtClean="0"/>
              <a:t>has an yield </a:t>
            </a:r>
          </a:p>
          <a:p>
            <a:r>
              <a:rPr kumimoji="1" lang="en-US" altLang="ja-JP" sz="2800" b="1" dirty="0"/>
              <a:t> </a:t>
            </a:r>
            <a:r>
              <a:rPr kumimoji="1" lang="en-US" altLang="ja-JP" sz="2800" b="1" dirty="0" smtClean="0"/>
              <a:t>excess below the K-</a:t>
            </a:r>
            <a:r>
              <a:rPr kumimoji="1" lang="en-US" altLang="ja-JP" sz="2800" b="1" dirty="0" err="1" smtClean="0"/>
              <a:t>pp</a:t>
            </a:r>
            <a:r>
              <a:rPr kumimoji="1" lang="en-US" altLang="ja-JP" sz="2800" b="1" dirty="0" smtClean="0"/>
              <a:t> threshold.</a:t>
            </a:r>
          </a:p>
          <a:p>
            <a:endParaRPr kumimoji="1" lang="en-US" altLang="ja-JP" sz="2800" b="1" dirty="0" smtClean="0"/>
          </a:p>
          <a:p>
            <a:r>
              <a:rPr kumimoji="1" lang="en-US" altLang="ja-JP" sz="2800" b="1" dirty="0" smtClean="0"/>
              <a:t>•</a:t>
            </a:r>
            <a:r>
              <a:rPr kumimoji="1" lang="en-US" altLang="ja-JP" sz="2800" b="1" dirty="0" err="1" smtClean="0">
                <a:solidFill>
                  <a:srgbClr val="FF0000"/>
                </a:solidFill>
              </a:rPr>
              <a:t>Λp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 missing n </a:t>
            </a:r>
            <a:r>
              <a:rPr kumimoji="1" lang="en-US" altLang="ja-JP" sz="2800" b="1" dirty="0" smtClean="0"/>
              <a:t>analysis indicate existence of</a:t>
            </a:r>
          </a:p>
          <a:p>
            <a:r>
              <a:rPr kumimoji="1" lang="en-US" altLang="ja-JP" sz="2800" b="1" dirty="0"/>
              <a:t> </a:t>
            </a:r>
            <a:r>
              <a:rPr kumimoji="1" lang="en-US" altLang="ja-JP" sz="2800" b="1" dirty="0" smtClean="0"/>
              <a:t>3-N absorption process</a:t>
            </a:r>
          </a:p>
          <a:p>
            <a:endParaRPr kumimoji="1" lang="en-US" altLang="ja-JP" sz="2800" b="1" dirty="0" smtClean="0"/>
          </a:p>
          <a:p>
            <a:r>
              <a:rPr kumimoji="1" lang="en-US" altLang="ja-JP" sz="2800" b="1" dirty="0" smtClean="0"/>
              <a:t>•</a:t>
            </a:r>
            <a:r>
              <a:rPr kumimoji="1" lang="en-US" altLang="ja-JP" sz="2800" b="1" baseline="30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He+K</a:t>
            </a:r>
            <a:r>
              <a:rPr kumimoji="1" lang="en-US" altLang="ja-JP" sz="2800" b="1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→</a:t>
            </a:r>
            <a:r>
              <a:rPr kumimoji="1" lang="en-US" altLang="ja-JP" sz="2800" b="1" dirty="0" err="1" smtClean="0">
                <a:solidFill>
                  <a:srgbClr val="FF0000"/>
                </a:solidFill>
              </a:rPr>
              <a:t>d+K</a:t>
            </a:r>
            <a:r>
              <a:rPr kumimoji="1" lang="en-US" altLang="ja-JP" sz="2800" b="1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+p </a:t>
            </a:r>
            <a:r>
              <a:rPr kumimoji="1" lang="en-US" altLang="ja-JP" sz="2800" b="1" dirty="0" smtClean="0"/>
              <a:t>channel is clearly seen.</a:t>
            </a:r>
          </a:p>
          <a:p>
            <a:r>
              <a:rPr kumimoji="1" lang="en-US" altLang="ja-JP" sz="2800" b="1" dirty="0"/>
              <a:t> </a:t>
            </a:r>
            <a:r>
              <a:rPr kumimoji="1" lang="en-US" altLang="ja-JP" sz="2800" b="1" dirty="0" smtClean="0"/>
              <a:t> →The spectrum suggests 3-N </a:t>
            </a:r>
            <a:r>
              <a:rPr kumimoji="1" lang="en-US" altLang="ja-JP" sz="2800" b="1" dirty="0" err="1" smtClean="0"/>
              <a:t>kaon</a:t>
            </a:r>
            <a:r>
              <a:rPr kumimoji="1" lang="en-US" altLang="ja-JP" sz="2800" b="1" dirty="0" smtClean="0"/>
              <a:t> absorption.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36000" y="6513959"/>
            <a:ext cx="47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690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773965" y="2523067"/>
            <a:ext cx="7620000" cy="1481312"/>
          </a:xfrm>
        </p:spPr>
        <p:txBody>
          <a:bodyPr>
            <a:noAutofit/>
          </a:bodyPr>
          <a:lstStyle/>
          <a:p>
            <a:r>
              <a:rPr kumimoji="1" lang="en-US" altLang="ja-JP" sz="4800" cap="none" dirty="0" smtClean="0"/>
              <a:t>Thanks your attention!</a:t>
            </a:r>
            <a:br>
              <a:rPr kumimoji="1" lang="en-US" altLang="ja-JP" sz="4800" cap="none" dirty="0" smtClean="0"/>
            </a:br>
            <a:endParaRPr kumimoji="1" lang="ja-JP" altLang="en-US" sz="4800" cap="none" dirty="0"/>
          </a:p>
        </p:txBody>
      </p:sp>
    </p:spTree>
    <p:extLst>
      <p:ext uri="{BB962C8B-B14F-4D97-AF65-F5344CB8AC3E}">
        <p14:creationId xmlns:p14="http://schemas.microsoft.com/office/powerpoint/2010/main" val="11527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2"/>
          <p:cNvSpPr>
            <a:spLocks noChangeArrowheads="1"/>
          </p:cNvSpPr>
          <p:nvPr/>
        </p:nvSpPr>
        <p:spPr bwMode="auto">
          <a:xfrm>
            <a:off x="147431" y="1060853"/>
            <a:ext cx="8913813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3200" b="1" i="0" dirty="0" smtClean="0">
                <a:solidFill>
                  <a:srgbClr val="000000"/>
                </a:solidFill>
              </a:rPr>
              <a:t>•Introduction</a:t>
            </a:r>
            <a:endParaRPr lang="en-US" altLang="ja-JP" sz="3200" b="1" dirty="0">
              <a:solidFill>
                <a:srgbClr val="000000"/>
              </a:solidFill>
            </a:endParaRPr>
          </a:p>
          <a:p>
            <a:r>
              <a:rPr lang="en-US" altLang="ja-JP" sz="3200" b="1" i="0" dirty="0" smtClean="0">
                <a:solidFill>
                  <a:srgbClr val="000000"/>
                </a:solidFill>
              </a:rPr>
              <a:t>•E15 experimental</a:t>
            </a:r>
          </a:p>
          <a:p>
            <a:r>
              <a:rPr lang="en-US" altLang="ja-JP" sz="3200" b="1" dirty="0">
                <a:solidFill>
                  <a:srgbClr val="000000"/>
                </a:solidFill>
              </a:rPr>
              <a:t> </a:t>
            </a:r>
            <a:r>
              <a:rPr lang="en-US" altLang="ja-JP" sz="3200" b="1" dirty="0" smtClean="0">
                <a:solidFill>
                  <a:srgbClr val="000000"/>
                </a:solidFill>
              </a:rPr>
              <a:t> Set up</a:t>
            </a:r>
            <a:endParaRPr lang="en-US" altLang="ja-JP" sz="3200" b="1" i="0" dirty="0" smtClean="0">
              <a:solidFill>
                <a:srgbClr val="000000"/>
              </a:solidFill>
            </a:endParaRPr>
          </a:p>
          <a:p>
            <a:r>
              <a:rPr lang="en-US" altLang="ja-JP" sz="3200" b="1" i="0" dirty="0" smtClean="0">
                <a:solidFill>
                  <a:srgbClr val="000000"/>
                </a:solidFill>
              </a:rPr>
              <a:t>  Detector Performance</a:t>
            </a:r>
          </a:p>
          <a:p>
            <a:r>
              <a:rPr lang="en-US" altLang="ja-JP" sz="3200" b="1" dirty="0" smtClean="0">
                <a:solidFill>
                  <a:srgbClr val="000000"/>
                </a:solidFill>
              </a:rPr>
              <a:t>•Analysis result</a:t>
            </a:r>
          </a:p>
          <a:p>
            <a:r>
              <a:rPr lang="en-US" altLang="ja-JP" sz="3200" b="1" dirty="0">
                <a:solidFill>
                  <a:srgbClr val="000000"/>
                </a:solidFill>
              </a:rPr>
              <a:t> </a:t>
            </a:r>
            <a:r>
              <a:rPr lang="en-US" altLang="ja-JP" sz="3200" b="1" dirty="0" smtClean="0">
                <a:solidFill>
                  <a:srgbClr val="000000"/>
                </a:solidFill>
              </a:rPr>
              <a:t> Semi-inclusive </a:t>
            </a:r>
            <a:r>
              <a:rPr lang="en-US" altLang="ja-JP" sz="3200" b="1" baseline="30000" dirty="0" smtClean="0">
                <a:solidFill>
                  <a:srgbClr val="000000"/>
                </a:solidFill>
              </a:rPr>
              <a:t>3</a:t>
            </a:r>
            <a:r>
              <a:rPr lang="en-US" altLang="ja-JP" sz="3200" b="1" dirty="0" smtClean="0">
                <a:solidFill>
                  <a:srgbClr val="000000"/>
                </a:solidFill>
              </a:rPr>
              <a:t>He(K</a:t>
            </a:r>
            <a:r>
              <a:rPr lang="en-US" altLang="ja-JP" sz="3200" b="1" baseline="30000" dirty="0" smtClean="0">
                <a:solidFill>
                  <a:srgbClr val="000000"/>
                </a:solidFill>
              </a:rPr>
              <a:t>-</a:t>
            </a:r>
            <a:r>
              <a:rPr lang="en-US" altLang="ja-JP" sz="3200" b="1" dirty="0" smtClean="0">
                <a:solidFill>
                  <a:srgbClr val="000000"/>
                </a:solidFill>
              </a:rPr>
              <a:t>, n)</a:t>
            </a:r>
          </a:p>
          <a:p>
            <a:r>
              <a:rPr lang="en-US" altLang="ja-JP" sz="3200" b="1" baseline="30000" dirty="0" smtClean="0">
                <a:solidFill>
                  <a:srgbClr val="000000"/>
                </a:solidFill>
              </a:rPr>
              <a:t>   </a:t>
            </a:r>
            <a:r>
              <a:rPr lang="en-US" altLang="ja-JP" sz="3200" b="1" dirty="0" smtClean="0">
                <a:solidFill>
                  <a:srgbClr val="000000"/>
                </a:solidFill>
              </a:rPr>
              <a:t>Exclusive spectrum</a:t>
            </a:r>
            <a:endParaRPr lang="en-US" altLang="ja-JP" sz="3200" b="1" baseline="30000" dirty="0" smtClean="0">
              <a:solidFill>
                <a:srgbClr val="000000"/>
              </a:solidFill>
            </a:endParaRPr>
          </a:p>
          <a:p>
            <a:r>
              <a:rPr lang="en-US" altLang="ja-JP" sz="3200" b="1" baseline="30000" dirty="0">
                <a:solidFill>
                  <a:srgbClr val="000000"/>
                </a:solidFill>
              </a:rPr>
              <a:t> </a:t>
            </a:r>
            <a:r>
              <a:rPr lang="en-US" altLang="ja-JP" sz="32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3200" b="1" baseline="30000" dirty="0" smtClean="0">
                <a:solidFill>
                  <a:srgbClr val="000000"/>
                </a:solidFill>
              </a:rPr>
              <a:t>3</a:t>
            </a:r>
            <a:r>
              <a:rPr lang="en-US" altLang="ja-JP" sz="3200" b="1" dirty="0" smtClean="0">
                <a:solidFill>
                  <a:srgbClr val="000000"/>
                </a:solidFill>
              </a:rPr>
              <a:t>He(K</a:t>
            </a:r>
            <a:r>
              <a:rPr lang="en-US" altLang="ja-JP" sz="3200" b="1" baseline="30000" dirty="0" smtClean="0">
                <a:solidFill>
                  <a:srgbClr val="000000"/>
                </a:solidFill>
              </a:rPr>
              <a:t>-</a:t>
            </a:r>
            <a:r>
              <a:rPr lang="en-US" altLang="ja-JP" sz="3200" b="1" dirty="0" smtClean="0">
                <a:solidFill>
                  <a:srgbClr val="000000"/>
                </a:solidFill>
              </a:rPr>
              <a:t>, d) analysis</a:t>
            </a:r>
          </a:p>
          <a:p>
            <a:r>
              <a:rPr lang="en-US" altLang="ja-JP" sz="3200" b="1" dirty="0" smtClean="0">
                <a:solidFill>
                  <a:srgbClr val="000000"/>
                </a:solidFill>
              </a:rPr>
              <a:t>•Summary</a:t>
            </a:r>
          </a:p>
          <a:p>
            <a:r>
              <a:rPr lang="en-US" altLang="ja-JP" sz="3200" b="1" i="0" dirty="0">
                <a:solidFill>
                  <a:srgbClr val="000000"/>
                </a:solidFill>
              </a:rPr>
              <a:t> </a:t>
            </a:r>
            <a:r>
              <a:rPr lang="en-US" altLang="ja-JP" sz="3200" b="1" i="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147431" y="152718"/>
            <a:ext cx="7620000" cy="718993"/>
          </a:xfrm>
        </p:spPr>
        <p:txBody>
          <a:bodyPr>
            <a:normAutofit/>
          </a:bodyPr>
          <a:lstStyle/>
          <a:p>
            <a:r>
              <a:rPr lang="en-US" altLang="ja-JP" cap="none" dirty="0" smtClean="0">
                <a:solidFill>
                  <a:srgbClr val="000000"/>
                </a:solidFill>
              </a:rPr>
              <a:t>Contents</a:t>
            </a:r>
            <a:endParaRPr kumimoji="1" lang="ja-JP" altLang="en-US" cap="none" dirty="0">
              <a:solidFill>
                <a:srgbClr val="0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636000" y="651395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323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C:\Users\Shun Enomoto\Desktop\図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" y="2892051"/>
            <a:ext cx="4176713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0" y="6231653"/>
            <a:ext cx="4826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200" i="0" dirty="0">
                <a:solidFill>
                  <a:srgbClr val="000000"/>
                </a:solidFill>
                <a:latin typeface="Helvetica" pitchFamily="34" charset="0"/>
              </a:rPr>
              <a:t>Y. Akaishi &amp; T. Yamazaki, Phys. </a:t>
            </a:r>
            <a:r>
              <a:rPr lang="en-US" altLang="ja-JP" sz="1200" i="0" dirty="0" err="1">
                <a:solidFill>
                  <a:srgbClr val="000000"/>
                </a:solidFill>
                <a:latin typeface="Helvetica" pitchFamily="34" charset="0"/>
              </a:rPr>
              <a:t>Lett</a:t>
            </a:r>
            <a:r>
              <a:rPr lang="en-US" altLang="ja-JP" sz="1200" i="0" dirty="0">
                <a:solidFill>
                  <a:srgbClr val="000000"/>
                </a:solidFill>
                <a:latin typeface="Helvetica" pitchFamily="34" charset="0"/>
              </a:rPr>
              <a:t>. B535 (2002) 70.</a:t>
            </a:r>
          </a:p>
        </p:txBody>
      </p:sp>
      <p:sp>
        <p:nvSpPr>
          <p:cNvPr id="7" name="Text Box 137"/>
          <p:cNvSpPr txBox="1">
            <a:spLocks noChangeArrowheads="1"/>
          </p:cNvSpPr>
          <p:nvPr/>
        </p:nvSpPr>
        <p:spPr bwMode="auto">
          <a:xfrm>
            <a:off x="449362" y="5953841"/>
            <a:ext cx="4203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200" i="0" dirty="0">
                <a:solidFill>
                  <a:srgbClr val="000000"/>
                </a:solidFill>
                <a:latin typeface="Helvetica" pitchFamily="34" charset="0"/>
              </a:rPr>
              <a:t>Y. Akaishi &amp; T. Yamazaki, Phys. Rev. C</a:t>
            </a:r>
            <a:r>
              <a:rPr lang="en-US" altLang="ja-JP" sz="1200" i="0" u="sng" dirty="0">
                <a:solidFill>
                  <a:srgbClr val="000000"/>
                </a:solidFill>
                <a:latin typeface="Helvetica" pitchFamily="34" charset="0"/>
              </a:rPr>
              <a:t>65</a:t>
            </a:r>
            <a:r>
              <a:rPr lang="en-US" altLang="ja-JP" sz="1200" i="0" dirty="0">
                <a:solidFill>
                  <a:srgbClr val="000000"/>
                </a:solidFill>
                <a:latin typeface="Helvetica" pitchFamily="34" charset="0"/>
              </a:rPr>
              <a:t> (2002) 044005.</a:t>
            </a:r>
          </a:p>
        </p:txBody>
      </p:sp>
      <p:sp>
        <p:nvSpPr>
          <p:cNvPr id="8" name="正方形/長方形 2"/>
          <p:cNvSpPr>
            <a:spLocks noChangeArrowheads="1"/>
          </p:cNvSpPr>
          <p:nvPr/>
        </p:nvSpPr>
        <p:spPr bwMode="auto">
          <a:xfrm>
            <a:off x="230187" y="1028700"/>
            <a:ext cx="89138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400" b="1" i="0" dirty="0" smtClean="0">
                <a:solidFill>
                  <a:srgbClr val="000000"/>
                </a:solidFill>
              </a:rPr>
              <a:t>•We know KN interaction 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is strongly attractive.</a:t>
            </a:r>
            <a:r>
              <a:rPr lang="en-US" altLang="ja-JP" sz="2400" b="1" i="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altLang="ja-JP" sz="2400" b="1" i="0" dirty="0" smtClean="0">
                <a:solidFill>
                  <a:srgbClr val="000000"/>
                </a:solidFill>
              </a:rPr>
              <a:t>•A deeply </a:t>
            </a:r>
            <a:r>
              <a:rPr lang="en-US" altLang="ja-JP" sz="2400" b="1" i="0" dirty="0" err="1" smtClean="0">
                <a:solidFill>
                  <a:srgbClr val="000000"/>
                </a:solidFill>
              </a:rPr>
              <a:t>kaonic</a:t>
            </a:r>
            <a:r>
              <a:rPr lang="en-US" altLang="ja-JP" sz="2400" b="1" i="0" dirty="0" smtClean="0">
                <a:solidFill>
                  <a:srgbClr val="000000"/>
                </a:solidFill>
              </a:rPr>
              <a:t> nucleus may be formed when 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anti-</a:t>
            </a:r>
            <a:r>
              <a:rPr lang="en-US" altLang="ja-JP" sz="2400" b="1" dirty="0" err="1" smtClean="0">
                <a:solidFill>
                  <a:srgbClr val="000000"/>
                </a:solidFill>
              </a:rPr>
              <a:t>kaon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is</a:t>
            </a:r>
          </a:p>
          <a:p>
            <a:r>
              <a:rPr lang="en-US" altLang="ja-JP" sz="2400" b="1" dirty="0">
                <a:solidFill>
                  <a:srgbClr val="00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embedded in nucleus.</a:t>
            </a:r>
          </a:p>
          <a:p>
            <a:r>
              <a:rPr lang="en-US" altLang="ja-JP" sz="2400" b="1" dirty="0" smtClean="0">
                <a:solidFill>
                  <a:srgbClr val="000000"/>
                </a:solidFill>
              </a:rPr>
              <a:t>•K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-</a:t>
            </a:r>
            <a:r>
              <a:rPr lang="en-US" altLang="ja-JP" sz="2400" b="1" dirty="0" err="1" smtClean="0">
                <a:solidFill>
                  <a:srgbClr val="000000"/>
                </a:solidFill>
              </a:rPr>
              <a:t>pp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is the lightest one.</a:t>
            </a: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147431" y="152718"/>
            <a:ext cx="7620000" cy="718993"/>
          </a:xfrm>
        </p:spPr>
        <p:txBody>
          <a:bodyPr>
            <a:normAutofit/>
          </a:bodyPr>
          <a:lstStyle/>
          <a:p>
            <a:r>
              <a:rPr lang="en-US" altLang="ja-JP" cap="none" dirty="0" smtClean="0">
                <a:solidFill>
                  <a:srgbClr val="000000"/>
                </a:solidFill>
              </a:rPr>
              <a:t>Introduction</a:t>
            </a:r>
            <a:endParaRPr kumimoji="1" lang="ja-JP" altLang="en-US" cap="none" dirty="0">
              <a:solidFill>
                <a:srgbClr val="00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636000" y="651395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grpSp>
        <p:nvGrpSpPr>
          <p:cNvPr id="10" name="図形グループ 9"/>
          <p:cNvGrpSpPr/>
          <p:nvPr/>
        </p:nvGrpSpPr>
        <p:grpSpPr>
          <a:xfrm>
            <a:off x="5105929" y="2135248"/>
            <a:ext cx="3583918" cy="2397240"/>
            <a:chOff x="5595519" y="4173631"/>
            <a:chExt cx="3947295" cy="2598373"/>
          </a:xfrm>
        </p:grpSpPr>
        <p:pic>
          <p:nvPicPr>
            <p:cNvPr id="11" name="図 10" descr="FINUDA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177" y="4173631"/>
              <a:ext cx="3575637" cy="2598373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5595519" y="4517415"/>
              <a:ext cx="1717703" cy="500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i="1" u="sng" dirty="0" smtClean="0"/>
                <a:t>FINUDA</a:t>
              </a:r>
              <a:endParaRPr kumimoji="1" lang="ja-JP" altLang="en-US" sz="2400" b="1" i="1" u="sng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754761" y="5202690"/>
              <a:ext cx="1558460" cy="579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B=115±</a:t>
              </a:r>
              <a:r>
                <a:rPr kumimoji="1" lang="en-US" altLang="ja-JP" dirty="0">
                  <a:solidFill>
                    <a:srgbClr val="FF0000"/>
                  </a:solidFill>
                </a:rPr>
                <a:t>6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±</a:t>
              </a:r>
              <a:r>
                <a:rPr kumimoji="1" lang="en-US" altLang="ja-JP" dirty="0">
                  <a:solidFill>
                    <a:srgbClr val="FF0000"/>
                  </a:solidFill>
                </a:rPr>
                <a:t>4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MeV</a:t>
              </a:r>
            </a:p>
            <a:p>
              <a:r>
                <a:rPr kumimoji="1" lang="en-US" altLang="ja-JP" dirty="0" err="1" smtClean="0">
                  <a:solidFill>
                    <a:srgbClr val="FF0000"/>
                  </a:solidFill>
                </a:rPr>
                <a:t>Γ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=67±14±3MeV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図形グループ 13"/>
          <p:cNvGrpSpPr/>
          <p:nvPr/>
        </p:nvGrpSpPr>
        <p:grpSpPr>
          <a:xfrm>
            <a:off x="5935016" y="4203339"/>
            <a:ext cx="2428080" cy="2654662"/>
            <a:chOff x="6316769" y="3759346"/>
            <a:chExt cx="2116142" cy="2300885"/>
          </a:xfrm>
        </p:grpSpPr>
        <p:pic>
          <p:nvPicPr>
            <p:cNvPr id="15" name="図 14" descr="DISTO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6769" y="3759346"/>
              <a:ext cx="2116142" cy="2300885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6679931" y="5197947"/>
              <a:ext cx="1680947" cy="560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B=105±2±5MeV</a:t>
              </a:r>
            </a:p>
            <a:p>
              <a:r>
                <a:rPr kumimoji="1" lang="en-US" altLang="ja-JP" dirty="0" err="1" smtClean="0">
                  <a:solidFill>
                    <a:srgbClr val="FF0000"/>
                  </a:solidFill>
                </a:rPr>
                <a:t>Γ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=118±8±10MeV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5919185" y="4532488"/>
            <a:ext cx="120642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i="1" u="sng" dirty="0" smtClean="0"/>
              <a:t>DISTO</a:t>
            </a:r>
            <a:endParaRPr kumimoji="1" lang="ja-JP" altLang="en-US" sz="2400" b="1" i="1" u="sng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1832299" y="1128329"/>
            <a:ext cx="2251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80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5486400" y="942976"/>
            <a:ext cx="3468688" cy="1460583"/>
          </a:xfrm>
          <a:prstGeom prst="round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正方形/長方形 44"/>
          <p:cNvSpPr/>
          <p:nvPr/>
        </p:nvSpPr>
        <p:spPr>
          <a:xfrm>
            <a:off x="615799" y="1617663"/>
            <a:ext cx="244182" cy="2196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0000"/>
              </a:gs>
              <a:gs pos="5000">
                <a:schemeClr val="bg1"/>
              </a:gs>
            </a:gsLst>
            <a:lin ang="0" scaled="1"/>
            <a:tileRect/>
          </a:gra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正方形/長方形 42"/>
          <p:cNvSpPr/>
          <p:nvPr/>
        </p:nvSpPr>
        <p:spPr>
          <a:xfrm>
            <a:off x="5619183" y="1425603"/>
            <a:ext cx="498506" cy="3985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00"/>
              </a:gs>
              <a:gs pos="5000">
                <a:schemeClr val="bg1"/>
              </a:gs>
              <a:gs pos="70000">
                <a:srgbClr val="FFFF00"/>
              </a:gs>
            </a:gsLst>
            <a:lin ang="0" scaled="1"/>
            <a:tileRect/>
          </a:gra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47431" y="152718"/>
            <a:ext cx="7620000" cy="718993"/>
          </a:xfrm>
        </p:spPr>
        <p:txBody>
          <a:bodyPr>
            <a:normAutofit/>
          </a:bodyPr>
          <a:lstStyle/>
          <a:p>
            <a:r>
              <a:rPr lang="en-US" altLang="ja-JP" cap="none" dirty="0" smtClean="0">
                <a:solidFill>
                  <a:srgbClr val="000000"/>
                </a:solidFill>
              </a:rPr>
              <a:t>E15 Experiment</a:t>
            </a:r>
            <a:endParaRPr kumimoji="1" lang="ja-JP" altLang="en-US" cap="none" dirty="0">
              <a:solidFill>
                <a:srgbClr val="00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49700"/>
            <a:ext cx="44196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8458200" y="4565650"/>
            <a:ext cx="304800" cy="1981200"/>
            <a:chOff x="5328" y="2688"/>
            <a:chExt cx="192" cy="144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328" y="2688"/>
              <a:ext cx="48" cy="14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376" y="2688"/>
              <a:ext cx="48" cy="14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424" y="2688"/>
              <a:ext cx="48" cy="14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72" y="2688"/>
              <a:ext cx="48" cy="14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762000" y="1617663"/>
            <a:ext cx="228600" cy="2286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1917700" y="1325563"/>
            <a:ext cx="381000" cy="3810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82F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Oval 26"/>
          <p:cNvSpPr>
            <a:spLocks noChangeArrowheads="1"/>
          </p:cNvSpPr>
          <p:nvPr/>
        </p:nvSpPr>
        <p:spPr bwMode="auto">
          <a:xfrm>
            <a:off x="2108200" y="16176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1752600" y="1617663"/>
            <a:ext cx="381000" cy="3810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82F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1066800" y="1389063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 b="1">
                <a:latin typeface="ＭＳ Ｐゴシック" pitchFamily="50" charset="-128"/>
              </a:rPr>
              <a:t>+</a:t>
            </a:r>
          </a:p>
        </p:txBody>
      </p:sp>
      <p:sp>
        <p:nvSpPr>
          <p:cNvPr id="17" name="Text Box 46"/>
          <p:cNvSpPr txBox="1">
            <a:spLocks noChangeArrowheads="1"/>
          </p:cNvSpPr>
          <p:nvPr/>
        </p:nvSpPr>
        <p:spPr bwMode="auto">
          <a:xfrm>
            <a:off x="1587500" y="8128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3200" b="1" baseline="30000" dirty="0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pitchFamily="34" charset="0"/>
              </a:rPr>
              <a:t>3</a:t>
            </a:r>
            <a:r>
              <a:rPr lang="en-US" altLang="ja-JP" sz="3200" b="1" dirty="0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pitchFamily="34" charset="0"/>
              </a:rPr>
              <a:t>He</a:t>
            </a:r>
            <a:endParaRPr lang="en-US" altLang="ja-JP" sz="3200" b="1" baseline="30000" dirty="0">
              <a:solidFill>
                <a:srgbClr val="0000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Arial" pitchFamily="34" charset="0"/>
            </a:endParaRPr>
          </a:p>
        </p:txBody>
      </p:sp>
      <p:sp>
        <p:nvSpPr>
          <p:cNvPr id="18" name="Text Box 59"/>
          <p:cNvSpPr txBox="1">
            <a:spLocks noChangeArrowheads="1"/>
          </p:cNvSpPr>
          <p:nvPr/>
        </p:nvSpPr>
        <p:spPr bwMode="auto">
          <a:xfrm>
            <a:off x="8269288" y="433705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200"/>
              <a:t>NC</a:t>
            </a:r>
          </a:p>
        </p:txBody>
      </p:sp>
      <p:sp>
        <p:nvSpPr>
          <p:cNvPr id="19" name="Line 87"/>
          <p:cNvSpPr>
            <a:spLocks noChangeShapeType="1"/>
          </p:cNvSpPr>
          <p:nvPr/>
        </p:nvSpPr>
        <p:spPr bwMode="auto">
          <a:xfrm>
            <a:off x="2514600" y="6713538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Text Box 88"/>
          <p:cNvSpPr txBox="1">
            <a:spLocks noChangeArrowheads="1"/>
          </p:cNvSpPr>
          <p:nvPr/>
        </p:nvSpPr>
        <p:spPr bwMode="auto">
          <a:xfrm>
            <a:off x="4953000" y="6427788"/>
            <a:ext cx="144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600">
                <a:latin typeface="ＭＳ Ｐゴシック" pitchFamily="50" charset="-128"/>
              </a:rPr>
              <a:t>1</a:t>
            </a:r>
            <a:r>
              <a:rPr lang="en-US" altLang="ja-JP" sz="1600">
                <a:latin typeface="ＭＳ Ｐゴシック" pitchFamily="50" charset="-128"/>
              </a:rPr>
              <a:t>5</a:t>
            </a:r>
            <a:r>
              <a:rPr lang="ja-JP" altLang="en-US" sz="1600">
                <a:latin typeface="ＭＳ Ｐゴシック" pitchFamily="50" charset="-128"/>
              </a:rPr>
              <a:t> </a:t>
            </a:r>
            <a:r>
              <a:rPr lang="en-US" altLang="ja-JP" sz="1600">
                <a:latin typeface="ＭＳ Ｐゴシック" pitchFamily="50" charset="-128"/>
              </a:rPr>
              <a:t>m</a:t>
            </a:r>
          </a:p>
        </p:txBody>
      </p:sp>
      <p:sp>
        <p:nvSpPr>
          <p:cNvPr id="21" name="Line 96"/>
          <p:cNvSpPr>
            <a:spLocks noChangeShapeType="1"/>
          </p:cNvSpPr>
          <p:nvPr/>
        </p:nvSpPr>
        <p:spPr bwMode="auto">
          <a:xfrm>
            <a:off x="6172200" y="6713538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2" name="Group 93"/>
          <p:cNvGrpSpPr>
            <a:grpSpLocks/>
          </p:cNvGrpSpPr>
          <p:nvPr/>
        </p:nvGrpSpPr>
        <p:grpSpPr bwMode="auto">
          <a:xfrm rot="18793315">
            <a:off x="6040438" y="6565900"/>
            <a:ext cx="309563" cy="274638"/>
            <a:chOff x="3401" y="2446"/>
            <a:chExt cx="777" cy="858"/>
          </a:xfrm>
        </p:grpSpPr>
        <p:sp>
          <p:nvSpPr>
            <p:cNvPr id="23" name="Arc 94"/>
            <p:cNvSpPr>
              <a:spLocks/>
            </p:cNvSpPr>
            <p:nvPr/>
          </p:nvSpPr>
          <p:spPr bwMode="auto">
            <a:xfrm rot="-5400000">
              <a:off x="3377" y="2896"/>
              <a:ext cx="432" cy="3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Arc 95"/>
            <p:cNvSpPr>
              <a:spLocks/>
            </p:cNvSpPr>
            <p:nvPr/>
          </p:nvSpPr>
          <p:spPr bwMode="auto">
            <a:xfrm rot="5400000">
              <a:off x="3770" y="2470"/>
              <a:ext cx="432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5" name="Group 90"/>
          <p:cNvGrpSpPr>
            <a:grpSpLocks/>
          </p:cNvGrpSpPr>
          <p:nvPr/>
        </p:nvGrpSpPr>
        <p:grpSpPr bwMode="auto">
          <a:xfrm rot="18793315">
            <a:off x="5962650" y="6565900"/>
            <a:ext cx="300038" cy="276225"/>
            <a:chOff x="3415" y="2427"/>
            <a:chExt cx="755" cy="863"/>
          </a:xfrm>
        </p:grpSpPr>
        <p:sp>
          <p:nvSpPr>
            <p:cNvPr id="26" name="Arc 91"/>
            <p:cNvSpPr>
              <a:spLocks/>
            </p:cNvSpPr>
            <p:nvPr/>
          </p:nvSpPr>
          <p:spPr bwMode="auto">
            <a:xfrm rot="-5400000">
              <a:off x="3391" y="2883"/>
              <a:ext cx="431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" name="Arc 92"/>
            <p:cNvSpPr>
              <a:spLocks/>
            </p:cNvSpPr>
            <p:nvPr/>
          </p:nvSpPr>
          <p:spPr bwMode="auto">
            <a:xfrm rot="5400000">
              <a:off x="3764" y="2450"/>
              <a:ext cx="430" cy="3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8" name="角丸四角形 27"/>
          <p:cNvSpPr/>
          <p:nvPr/>
        </p:nvSpPr>
        <p:spPr bwMode="auto">
          <a:xfrm>
            <a:off x="8358188" y="4214813"/>
            <a:ext cx="500062" cy="2357437"/>
          </a:xfrm>
          <a:prstGeom prst="roundRect">
            <a:avLst>
              <a:gd name="adj" fmla="val 39972"/>
            </a:avLst>
          </a:prstGeom>
          <a:noFill/>
          <a:ln>
            <a:solidFill>
              <a:srgbClr val="CC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9" name="Oval 168"/>
          <p:cNvSpPr>
            <a:spLocks noChangeArrowheads="1"/>
          </p:cNvSpPr>
          <p:nvPr/>
        </p:nvSpPr>
        <p:spPr bwMode="auto">
          <a:xfrm>
            <a:off x="5893832" y="1430338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" name="Oval 169"/>
          <p:cNvSpPr>
            <a:spLocks noChangeArrowheads="1"/>
          </p:cNvSpPr>
          <p:nvPr/>
        </p:nvSpPr>
        <p:spPr bwMode="auto">
          <a:xfrm>
            <a:off x="4000500" y="1430338"/>
            <a:ext cx="381000" cy="3810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82F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Oval 170"/>
          <p:cNvSpPr>
            <a:spLocks noChangeArrowheads="1"/>
          </p:cNvSpPr>
          <p:nvPr/>
        </p:nvSpPr>
        <p:spPr bwMode="auto">
          <a:xfrm>
            <a:off x="4229100" y="1430338"/>
            <a:ext cx="381000" cy="3810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82F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Oval 171"/>
          <p:cNvSpPr>
            <a:spLocks noChangeArrowheads="1"/>
          </p:cNvSpPr>
          <p:nvPr/>
        </p:nvSpPr>
        <p:spPr bwMode="auto">
          <a:xfrm>
            <a:off x="4191000" y="1506538"/>
            <a:ext cx="228600" cy="2286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Text Box 172"/>
          <p:cNvSpPr txBox="1">
            <a:spLocks noChangeArrowheads="1"/>
          </p:cNvSpPr>
          <p:nvPr/>
        </p:nvSpPr>
        <p:spPr bwMode="auto">
          <a:xfrm>
            <a:off x="4800600" y="1277938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 b="1">
                <a:latin typeface="ＭＳ Ｐゴシック" pitchFamily="50" charset="-128"/>
              </a:rPr>
              <a:t>+</a:t>
            </a:r>
          </a:p>
        </p:txBody>
      </p:sp>
      <p:sp>
        <p:nvSpPr>
          <p:cNvPr id="34" name="Line 173"/>
          <p:cNvSpPr>
            <a:spLocks noChangeShapeType="1"/>
          </p:cNvSpPr>
          <p:nvPr/>
        </p:nvSpPr>
        <p:spPr bwMode="auto">
          <a:xfrm>
            <a:off x="2895600" y="164306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" name="Text Box 174"/>
          <p:cNvSpPr txBox="1">
            <a:spLocks noChangeArrowheads="1"/>
          </p:cNvSpPr>
          <p:nvPr/>
        </p:nvSpPr>
        <p:spPr bwMode="auto">
          <a:xfrm>
            <a:off x="3657600" y="777875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pitchFamily="34" charset="0"/>
              </a:rPr>
              <a:t>K</a:t>
            </a:r>
            <a:r>
              <a:rPr lang="en-US" altLang="ja-JP" sz="3200" b="1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pitchFamily="34" charset="0"/>
              </a:rPr>
              <a:t>-</a:t>
            </a:r>
            <a:r>
              <a:rPr lang="en-US" altLang="ja-JP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pitchFamily="34" charset="0"/>
              </a:rPr>
              <a:t>pp</a:t>
            </a:r>
            <a:endParaRPr lang="ja-JP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Arial" pitchFamily="34" charset="0"/>
            </a:endParaRPr>
          </a:p>
        </p:txBody>
      </p:sp>
      <p:sp>
        <p:nvSpPr>
          <p:cNvPr id="36" name="Text Box 175"/>
          <p:cNvSpPr txBox="1">
            <a:spLocks noChangeArrowheads="1"/>
          </p:cNvSpPr>
          <p:nvPr/>
        </p:nvSpPr>
        <p:spPr bwMode="auto">
          <a:xfrm>
            <a:off x="5254858" y="1709902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pitchFamily="34" charset="0"/>
              </a:rPr>
              <a:t>n</a:t>
            </a:r>
            <a:endParaRPr lang="ja-JP" alt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Arial" pitchFamily="34" charset="0"/>
            </a:endParaRPr>
          </a:p>
        </p:txBody>
      </p:sp>
      <p:sp>
        <p:nvSpPr>
          <p:cNvPr id="37" name="Line 176"/>
          <p:cNvSpPr>
            <a:spLocks noChangeShapeType="1"/>
          </p:cNvSpPr>
          <p:nvPr/>
        </p:nvSpPr>
        <p:spPr bwMode="auto">
          <a:xfrm>
            <a:off x="304800" y="5410200"/>
            <a:ext cx="2209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" name="Line 177"/>
          <p:cNvSpPr>
            <a:spLocks noChangeShapeType="1"/>
          </p:cNvSpPr>
          <p:nvPr/>
        </p:nvSpPr>
        <p:spPr bwMode="auto">
          <a:xfrm>
            <a:off x="2514600" y="5410200"/>
            <a:ext cx="6096000" cy="76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" name="Text Box 178"/>
          <p:cNvSpPr txBox="1">
            <a:spLocks noChangeArrowheads="1"/>
          </p:cNvSpPr>
          <p:nvPr/>
        </p:nvSpPr>
        <p:spPr bwMode="auto">
          <a:xfrm>
            <a:off x="2643188" y="1171575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dirty="0"/>
              <a:t>Reaction</a:t>
            </a:r>
            <a:endParaRPr lang="ja-JP" altLang="en-US" sz="2000" dirty="0"/>
          </a:p>
        </p:txBody>
      </p:sp>
      <p:sp>
        <p:nvSpPr>
          <p:cNvPr id="46" name="テキスト ボックス 31"/>
          <p:cNvSpPr txBox="1">
            <a:spLocks noChangeArrowheads="1"/>
          </p:cNvSpPr>
          <p:nvPr/>
        </p:nvSpPr>
        <p:spPr bwMode="auto">
          <a:xfrm>
            <a:off x="0" y="6604000"/>
            <a:ext cx="25003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050" b="1" dirty="0">
                <a:latin typeface="Arial" charset="0"/>
                <a:ea typeface="ＭＳ Ｐゴシック" charset="-128"/>
                <a:cs typeface="Arial" charset="0"/>
              </a:rPr>
              <a:t>From M. </a:t>
            </a:r>
            <a:r>
              <a:rPr lang="en-US" altLang="ja-JP" sz="1050" b="1" dirty="0" err="1">
                <a:latin typeface="Arial" charset="0"/>
                <a:ea typeface="ＭＳ Ｐゴシック" charset="-128"/>
                <a:cs typeface="Arial" charset="0"/>
              </a:rPr>
              <a:t>Iio</a:t>
            </a:r>
            <a:r>
              <a:rPr lang="en-US" altLang="ja-JP" sz="1050" b="1" dirty="0">
                <a:latin typeface="Arial" charset="0"/>
                <a:ea typeface="ＭＳ Ｐゴシック" charset="-128"/>
                <a:cs typeface="Arial" charset="0"/>
              </a:rPr>
              <a:t> et al.   @PANIC2008</a:t>
            </a:r>
            <a:endParaRPr lang="ja-JP" altLang="en-US" sz="1050" b="1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60" name="正方形/長方形 2"/>
          <p:cNvSpPr>
            <a:spLocks noChangeArrowheads="1"/>
          </p:cNvSpPr>
          <p:nvPr/>
        </p:nvSpPr>
        <p:spPr bwMode="auto">
          <a:xfrm>
            <a:off x="5581898" y="926846"/>
            <a:ext cx="36886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solidFill>
                  <a:srgbClr val="000000"/>
                </a:solidFill>
              </a:rPr>
              <a:t>Missing Mass Spectroscopy</a:t>
            </a:r>
            <a:endParaRPr lang="en-US" altLang="ja-JP" sz="2000" i="0" dirty="0" smtClean="0">
              <a:solidFill>
                <a:srgbClr val="000000"/>
              </a:solidFill>
            </a:endParaRPr>
          </a:p>
        </p:txBody>
      </p:sp>
      <p:sp>
        <p:nvSpPr>
          <p:cNvPr id="65" name="正方形/長方形 2"/>
          <p:cNvSpPr>
            <a:spLocks noChangeArrowheads="1"/>
          </p:cNvSpPr>
          <p:nvPr/>
        </p:nvSpPr>
        <p:spPr bwMode="auto">
          <a:xfrm>
            <a:off x="6489265" y="1387896"/>
            <a:ext cx="25563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i="0" dirty="0" smtClean="0">
                <a:solidFill>
                  <a:srgbClr val="000000"/>
                </a:solidFill>
              </a:rPr>
              <a:t>Neutron </a:t>
            </a:r>
            <a:r>
              <a:rPr lang="en-US" altLang="ja-JP" sz="2000" dirty="0">
                <a:solidFill>
                  <a:srgbClr val="000000"/>
                </a:solidFill>
              </a:rPr>
              <a:t>m</a:t>
            </a:r>
            <a:r>
              <a:rPr lang="en-US" altLang="ja-JP" sz="2000" dirty="0" smtClean="0">
                <a:solidFill>
                  <a:srgbClr val="000000"/>
                </a:solidFill>
              </a:rPr>
              <a:t>omentum measured b</a:t>
            </a:r>
            <a:r>
              <a:rPr lang="en-US" altLang="ja-JP" sz="2000" i="0" dirty="0" smtClean="0">
                <a:solidFill>
                  <a:srgbClr val="000000"/>
                </a:solidFill>
              </a:rPr>
              <a:t>y TOF.</a:t>
            </a:r>
          </a:p>
        </p:txBody>
      </p:sp>
      <p:cxnSp>
        <p:nvCxnSpPr>
          <p:cNvPr id="41" name="直線矢印コネクタ 40"/>
          <p:cNvCxnSpPr>
            <a:endCxn id="28" idx="0"/>
          </p:cNvCxnSpPr>
          <p:nvPr/>
        </p:nvCxnSpPr>
        <p:spPr>
          <a:xfrm>
            <a:off x="8608219" y="2403559"/>
            <a:ext cx="0" cy="18112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8636004" y="6530643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３</a:t>
            </a:r>
            <a:endParaRPr kumimoji="1" lang="ja-JP" altLang="en-US" dirty="0"/>
          </a:p>
        </p:txBody>
      </p:sp>
      <p:grpSp>
        <p:nvGrpSpPr>
          <p:cNvPr id="47" name="図形グループ 46"/>
          <p:cNvGrpSpPr/>
          <p:nvPr/>
        </p:nvGrpSpPr>
        <p:grpSpPr>
          <a:xfrm>
            <a:off x="84668" y="829733"/>
            <a:ext cx="1719090" cy="579438"/>
            <a:chOff x="84668" y="829733"/>
            <a:chExt cx="1719090" cy="579438"/>
          </a:xfrm>
        </p:grpSpPr>
        <p:sp>
          <p:nvSpPr>
            <p:cNvPr id="48" name="Text Box 45"/>
            <p:cNvSpPr txBox="1">
              <a:spLocks noChangeArrowheads="1"/>
            </p:cNvSpPr>
            <p:nvPr/>
          </p:nvSpPr>
          <p:spPr bwMode="auto">
            <a:xfrm>
              <a:off x="84668" y="829733"/>
              <a:ext cx="6096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ja-JP" sz="32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-128"/>
                  <a:cs typeface="Arial" pitchFamily="34" charset="0"/>
                </a:rPr>
                <a:t>K</a:t>
              </a:r>
              <a:r>
                <a:rPr lang="en-US" altLang="ja-JP" sz="3200" b="1" baseline="300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-128"/>
                  <a:cs typeface="Arial" pitchFamily="34" charset="0"/>
                </a:rPr>
                <a:t>-</a:t>
              </a: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592669" y="913640"/>
              <a:ext cx="12110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1GeV/c</a:t>
              </a:r>
              <a:endParaRPr kumimoji="1" lang="ja-JP" altLang="en-US" sz="2400" dirty="0"/>
            </a:p>
          </p:txBody>
        </p:sp>
      </p:grpSp>
      <p:grpSp>
        <p:nvGrpSpPr>
          <p:cNvPr id="50" name="図形グループ 49"/>
          <p:cNvGrpSpPr/>
          <p:nvPr/>
        </p:nvGrpSpPr>
        <p:grpSpPr>
          <a:xfrm>
            <a:off x="407074" y="1785937"/>
            <a:ext cx="5379651" cy="4714084"/>
            <a:chOff x="407074" y="1785937"/>
            <a:chExt cx="5379651" cy="4714084"/>
          </a:xfrm>
        </p:grpSpPr>
        <p:sp>
          <p:nvSpPr>
            <p:cNvPr id="51" name="Line 190"/>
            <p:cNvSpPr>
              <a:spLocks noChangeShapeType="1"/>
            </p:cNvSpPr>
            <p:nvPr/>
          </p:nvSpPr>
          <p:spPr bwMode="auto">
            <a:xfrm>
              <a:off x="4292999" y="1798510"/>
              <a:ext cx="802090" cy="124790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191"/>
            <p:cNvSpPr>
              <a:spLocks noChangeShapeType="1"/>
            </p:cNvSpPr>
            <p:nvPr/>
          </p:nvSpPr>
          <p:spPr bwMode="auto">
            <a:xfrm flipH="1">
              <a:off x="3657600" y="1785937"/>
              <a:ext cx="628650" cy="61762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53" name="図形グループ 52"/>
            <p:cNvGrpSpPr/>
            <p:nvPr/>
          </p:nvGrpSpPr>
          <p:grpSpPr>
            <a:xfrm>
              <a:off x="407074" y="2049600"/>
              <a:ext cx="5379651" cy="4450421"/>
              <a:chOff x="407074" y="2049600"/>
              <a:chExt cx="5379651" cy="4450421"/>
            </a:xfrm>
          </p:grpSpPr>
          <p:sp>
            <p:nvSpPr>
              <p:cNvPr id="54" name="Line 199"/>
              <p:cNvSpPr>
                <a:spLocks noChangeShapeType="1"/>
              </p:cNvSpPr>
              <p:nvPr/>
            </p:nvSpPr>
            <p:spPr bwMode="auto">
              <a:xfrm flipH="1">
                <a:off x="1857375" y="5410201"/>
                <a:ext cx="657225" cy="94773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55" name="図形グループ 54"/>
              <p:cNvGrpSpPr/>
              <p:nvPr/>
            </p:nvGrpSpPr>
            <p:grpSpPr>
              <a:xfrm>
                <a:off x="407074" y="2049600"/>
                <a:ext cx="5379651" cy="4450421"/>
                <a:chOff x="407074" y="2049600"/>
                <a:chExt cx="5379651" cy="4450421"/>
              </a:xfrm>
            </p:grpSpPr>
            <p:grpSp>
              <p:nvGrpSpPr>
                <p:cNvPr id="56" name="図形グループ 55"/>
                <p:cNvGrpSpPr/>
                <p:nvPr/>
              </p:nvGrpSpPr>
              <p:grpSpPr>
                <a:xfrm>
                  <a:off x="1546229" y="4469965"/>
                  <a:ext cx="2024534" cy="2030056"/>
                  <a:chOff x="1546229" y="4469965"/>
                  <a:chExt cx="2024534" cy="2030056"/>
                </a:xfrm>
              </p:grpSpPr>
              <p:sp>
                <p:nvSpPr>
                  <p:cNvPr id="78" name="Line 19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28875" y="5143501"/>
                    <a:ext cx="85725" cy="266700"/>
                  </a:xfrm>
                  <a:prstGeom prst="line">
                    <a:avLst/>
                  </a:prstGeom>
                  <a:noFill/>
                  <a:ln w="28575">
                    <a:solidFill>
                      <a:srgbClr val="800080"/>
                    </a:solidFill>
                    <a:round/>
                    <a:headEnd/>
                    <a:tailEnd type="arrow" w="med" len="med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" name="Line 2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28875" y="4500563"/>
                    <a:ext cx="928688" cy="642938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 type="arrow" w="med" len="med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80" name="Line 20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28813" y="4500563"/>
                    <a:ext cx="500063" cy="642938"/>
                  </a:xfrm>
                  <a:prstGeom prst="line">
                    <a:avLst/>
                  </a:prstGeom>
                  <a:noFill/>
                  <a:ln w="28575">
                    <a:solidFill>
                      <a:srgbClr val="008000"/>
                    </a:solidFill>
                    <a:round/>
                    <a:headEnd/>
                    <a:tailEnd type="arrow" w="med" len="med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" name="角丸四角形 80"/>
                  <p:cNvSpPr/>
                  <p:nvPr/>
                </p:nvSpPr>
                <p:spPr>
                  <a:xfrm>
                    <a:off x="1546229" y="4469965"/>
                    <a:ext cx="2004474" cy="795337"/>
                  </a:xfrm>
                  <a:prstGeom prst="roundRect">
                    <a:avLst/>
                  </a:prstGeom>
                  <a:solidFill>
                    <a:schemeClr val="bg1">
                      <a:alpha val="0"/>
                    </a:schemeClr>
                  </a:solidFill>
                  <a:ln w="38100" cap="flat">
                    <a:solidFill>
                      <a:srgbClr val="0000FF"/>
                    </a:solidFill>
                    <a:prstDash val="sys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82" name="角丸四角形 81"/>
                  <p:cNvSpPr/>
                  <p:nvPr/>
                </p:nvSpPr>
                <p:spPr>
                  <a:xfrm>
                    <a:off x="1557821" y="5660814"/>
                    <a:ext cx="2012942" cy="839207"/>
                  </a:xfrm>
                  <a:prstGeom prst="roundRect">
                    <a:avLst/>
                  </a:prstGeom>
                  <a:solidFill>
                    <a:schemeClr val="bg1">
                      <a:alpha val="0"/>
                    </a:schemeClr>
                  </a:solidFill>
                  <a:ln w="38100" cap="flat">
                    <a:solidFill>
                      <a:srgbClr val="0000FF"/>
                    </a:solidFill>
                    <a:prstDash val="sys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grpSp>
              <p:nvGrpSpPr>
                <p:cNvPr id="57" name="図形グループ 56"/>
                <p:cNvGrpSpPr/>
                <p:nvPr/>
              </p:nvGrpSpPr>
              <p:grpSpPr>
                <a:xfrm>
                  <a:off x="407074" y="2049600"/>
                  <a:ext cx="5379651" cy="2420365"/>
                  <a:chOff x="407074" y="2049600"/>
                  <a:chExt cx="5379651" cy="2420365"/>
                </a:xfrm>
              </p:grpSpPr>
              <p:sp>
                <p:nvSpPr>
                  <p:cNvPr id="58" name="Text Box 2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56208" y="2262964"/>
                    <a:ext cx="914400" cy="4000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ja-JP" sz="2000" dirty="0">
                        <a:solidFill>
                          <a:srgbClr val="800000"/>
                        </a:solidFill>
                      </a:rPr>
                      <a:t>Decay</a:t>
                    </a:r>
                    <a:endParaRPr lang="ja-JP" altLang="en-US" sz="2000" dirty="0">
                      <a:solidFill>
                        <a:srgbClr val="800000"/>
                      </a:solidFill>
                    </a:endParaRPr>
                  </a:p>
                </p:txBody>
              </p:sp>
              <p:sp>
                <p:nvSpPr>
                  <p:cNvPr id="59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4911348" y="3046414"/>
                    <a:ext cx="381000" cy="3810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3366FF"/>
                      </a:gs>
                      <a:gs pos="100000">
                        <a:srgbClr val="182F7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1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4095750" y="3046414"/>
                    <a:ext cx="381000" cy="3810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3366FF"/>
                      </a:gs>
                      <a:gs pos="100000">
                        <a:srgbClr val="182F7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2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3275856" y="3140968"/>
                    <a:ext cx="228600" cy="2286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9933"/>
                      </a:gs>
                      <a:gs pos="30000">
                        <a:srgbClr val="339933"/>
                      </a:gs>
                      <a:gs pos="70000">
                        <a:srgbClr val="006600"/>
                      </a:gs>
                      <a:gs pos="100000">
                        <a:srgbClr val="0033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63" name="Text Box 1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7897" y="3278697"/>
                    <a:ext cx="1295400" cy="579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US" altLang="ja-JP" sz="3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ＭＳ Ｐゴシック" charset="-128"/>
                        <a:cs typeface="Arial" pitchFamily="34" charset="0"/>
                      </a:rPr>
                      <a:t>p</a:t>
                    </a:r>
                  </a:p>
                </p:txBody>
              </p:sp>
              <p:sp>
                <p:nvSpPr>
                  <p:cNvPr id="64" name="Text Box 1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91325" y="3276601"/>
                    <a:ext cx="1295400" cy="579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US" altLang="ja-JP" sz="3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ＭＳ Ｐゴシック" charset="-128"/>
                        <a:cs typeface="Arial" pitchFamily="34" charset="0"/>
                      </a:rPr>
                      <a:t>p</a:t>
                    </a:r>
                  </a:p>
                </p:txBody>
              </p:sp>
              <p:sp>
                <p:nvSpPr>
                  <p:cNvPr id="66" name="Text Box 1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44081" y="3233722"/>
                    <a:ext cx="1295400" cy="584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US" altLang="ja-JP" sz="32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mbol" pitchFamily="18" charset="2"/>
                        <a:ea typeface="ＭＳ Ｐゴシック" charset="-128"/>
                      </a:rPr>
                      <a:t>p</a:t>
                    </a:r>
                    <a:r>
                      <a:rPr lang="en-US" altLang="ja-JP" sz="3200" b="1" baseline="3000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ＭＳ Ｐゴシック" charset="-128"/>
                        <a:ea typeface="ＭＳ Ｐゴシック" charset="-128"/>
                      </a:rPr>
                      <a:t>-</a:t>
                    </a:r>
                  </a:p>
                </p:txBody>
              </p:sp>
              <p:sp>
                <p:nvSpPr>
                  <p:cNvPr id="67" name="Text Box 1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09863" y="2053248"/>
                    <a:ext cx="1295400" cy="579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US" altLang="ja-JP" sz="32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mbol" pitchFamily="18" charset="2"/>
                        <a:ea typeface="ＭＳ Ｐゴシック" charset="-128"/>
                      </a:rPr>
                      <a:t>L</a:t>
                    </a:r>
                  </a:p>
                </p:txBody>
              </p:sp>
              <p:sp>
                <p:nvSpPr>
                  <p:cNvPr id="68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3467100" y="2403558"/>
                    <a:ext cx="381000" cy="3810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0080"/>
                      </a:gs>
                      <a:gs pos="100000">
                        <a:srgbClr val="3B003B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9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3848100" y="2663014"/>
                    <a:ext cx="363860" cy="40594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0" name="Line 1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47863" y="2708110"/>
                    <a:ext cx="119236" cy="43285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1" name="正方形/長方形 2"/>
                  <p:cNvSpPr>
                    <a:spLocks noChangeArrowheads="1"/>
                  </p:cNvSpPr>
                  <p:nvPr/>
                </p:nvSpPr>
                <p:spPr bwMode="auto">
                  <a:xfrm>
                    <a:off x="407074" y="2262964"/>
                    <a:ext cx="3449134" cy="1323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ja-JP" sz="2000" i="0" dirty="0" smtClean="0">
                        <a:solidFill>
                          <a:srgbClr val="000000"/>
                        </a:solidFill>
                        <a:latin typeface="+mn-lt"/>
                        <a:cs typeface="Arial Narrow"/>
                      </a:rPr>
                      <a:t>Invariant Mass Reconstruction</a:t>
                    </a:r>
                  </a:p>
                  <a:p>
                    <a:r>
                      <a:rPr lang="en-US" altLang="ja-JP" sz="2000" dirty="0">
                        <a:solidFill>
                          <a:srgbClr val="000000"/>
                        </a:solidFill>
                        <a:latin typeface="+mn-lt"/>
                        <a:cs typeface="Arial Narrow"/>
                      </a:rPr>
                      <a:t>f</a:t>
                    </a:r>
                    <a:r>
                      <a:rPr lang="en-US" altLang="ja-JP" sz="2000" dirty="0" smtClean="0">
                        <a:solidFill>
                          <a:srgbClr val="000000"/>
                        </a:solidFill>
                        <a:latin typeface="+mn-lt"/>
                        <a:cs typeface="Arial Narrow"/>
                      </a:rPr>
                      <a:t>rom decay particles detected by CDS</a:t>
                    </a:r>
                    <a:endParaRPr lang="en-US" altLang="ja-JP" sz="2000" i="0" dirty="0" smtClean="0">
                      <a:solidFill>
                        <a:srgbClr val="000000"/>
                      </a:solidFill>
                      <a:latin typeface="+mn-lt"/>
                      <a:cs typeface="Arial Narrow"/>
                    </a:endParaRPr>
                  </a:p>
                </p:txBody>
              </p:sp>
              <p:grpSp>
                <p:nvGrpSpPr>
                  <p:cNvPr id="75" name="図形グループ 74"/>
                  <p:cNvGrpSpPr/>
                  <p:nvPr/>
                </p:nvGrpSpPr>
                <p:grpSpPr>
                  <a:xfrm>
                    <a:off x="407074" y="2049600"/>
                    <a:ext cx="5291855" cy="2420365"/>
                    <a:chOff x="407074" y="2049600"/>
                    <a:chExt cx="5291855" cy="2420365"/>
                  </a:xfrm>
                </p:grpSpPr>
                <p:sp>
                  <p:nvSpPr>
                    <p:cNvPr id="76" name="角丸四角形 75"/>
                    <p:cNvSpPr/>
                    <p:nvPr/>
                  </p:nvSpPr>
                  <p:spPr>
                    <a:xfrm>
                      <a:off x="407074" y="2049600"/>
                      <a:ext cx="5291855" cy="1895552"/>
                    </a:xfrm>
                    <a:prstGeom prst="roundRect">
                      <a:avLst/>
                    </a:prstGeom>
                    <a:solidFill>
                      <a:schemeClr val="bg1">
                        <a:alpha val="0"/>
                      </a:schemeClr>
                    </a:solidFill>
                    <a:ln w="38100">
                      <a:solidFill>
                        <a:srgbClr val="0000FF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cxnSp>
                  <p:nvCxnSpPr>
                    <p:cNvPr id="77" name="直線矢印コネクタ 76"/>
                    <p:cNvCxnSpPr/>
                    <p:nvPr/>
                  </p:nvCxnSpPr>
                  <p:spPr>
                    <a:xfrm flipH="1">
                      <a:off x="2744082" y="3966634"/>
                      <a:ext cx="135474" cy="503331"/>
                    </a:xfrm>
                    <a:prstGeom prst="straightConnector1">
                      <a:avLst/>
                    </a:prstGeom>
                    <a:ln>
                      <a:solidFill>
                        <a:srgbClr val="0000FF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5" name="テキスト ボックス 4"/>
          <p:cNvSpPr txBox="1"/>
          <p:nvPr/>
        </p:nvSpPr>
        <p:spPr>
          <a:xfrm>
            <a:off x="4136005" y="4390362"/>
            <a:ext cx="4255442" cy="95410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Complete measurement</a:t>
            </a:r>
          </a:p>
          <a:p>
            <a:pPr algn="ctr"/>
            <a:r>
              <a:rPr kumimoji="1" lang="en-US" altLang="ja-JP" sz="2800" b="1" dirty="0"/>
              <a:t> </a:t>
            </a:r>
            <a:r>
              <a:rPr kumimoji="1" lang="en-US" altLang="ja-JP" sz="2800" b="1" dirty="0" smtClean="0"/>
              <a:t>for K</a:t>
            </a:r>
            <a:r>
              <a:rPr kumimoji="1" lang="en-US" altLang="ja-JP" sz="2800" b="1" baseline="30000" dirty="0" smtClean="0"/>
              <a:t>-</a:t>
            </a:r>
            <a:r>
              <a:rPr kumimoji="1" lang="en-US" altLang="ja-JP" sz="2800" b="1" dirty="0" err="1" smtClean="0"/>
              <a:t>pp</a:t>
            </a:r>
            <a:endParaRPr kumimoji="1" lang="ja-JP" altLang="en-US" sz="2800" b="1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986603" y="5538057"/>
            <a:ext cx="2905237" cy="95410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•formation</a:t>
            </a:r>
          </a:p>
          <a:p>
            <a:pPr algn="ctr"/>
            <a:r>
              <a:rPr kumimoji="1" lang="en-US" altLang="ja-JP" sz="2800" b="1" dirty="0" smtClean="0"/>
              <a:t>•decay particles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3216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テキスト ボックス 4"/>
          <p:cNvSpPr txBox="1">
            <a:spLocks noChangeArrowheads="1"/>
          </p:cNvSpPr>
          <p:nvPr/>
        </p:nvSpPr>
        <p:spPr bwMode="auto">
          <a:xfrm>
            <a:off x="0" y="0"/>
            <a:ext cx="9144000" cy="49212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600" i="0" dirty="0">
                <a:solidFill>
                  <a:srgbClr val="000000"/>
                </a:solidFill>
              </a:rPr>
              <a:t> </a:t>
            </a:r>
            <a:r>
              <a:rPr lang="en-US" altLang="ja-JP" sz="2600" i="0" dirty="0" smtClean="0">
                <a:solidFill>
                  <a:srgbClr val="000000"/>
                </a:solidFill>
              </a:rPr>
              <a:t> K1.8BR </a:t>
            </a:r>
            <a:r>
              <a:rPr lang="en-US" altLang="ja-JP" sz="2600" i="0" dirty="0">
                <a:solidFill>
                  <a:srgbClr val="000000"/>
                </a:solidFill>
              </a:rPr>
              <a:t>spectrometer [Jun. 2012]</a:t>
            </a:r>
            <a:endParaRPr lang="ja-JP" altLang="en-US" sz="2600" i="0" dirty="0">
              <a:solidFill>
                <a:srgbClr val="000000"/>
              </a:solidFill>
            </a:endParaRPr>
          </a:p>
        </p:txBody>
      </p:sp>
      <p:sp>
        <p:nvSpPr>
          <p:cNvPr id="7172" name="テキスト ボックス 8"/>
          <p:cNvSpPr txBox="1">
            <a:spLocks noChangeArrowheads="1"/>
          </p:cNvSpPr>
          <p:nvPr/>
        </p:nvSpPr>
        <p:spPr bwMode="auto">
          <a:xfrm>
            <a:off x="3546475" y="620713"/>
            <a:ext cx="1624013" cy="40005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000" i="0">
                <a:solidFill>
                  <a:srgbClr val="FFFF00"/>
                </a:solidFill>
              </a:rPr>
              <a:t>beam dump</a:t>
            </a:r>
            <a:endParaRPr lang="ja-JP" altLang="en-US" sz="2000" i="0">
              <a:solidFill>
                <a:srgbClr val="FFFF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5219700" y="850900"/>
            <a:ext cx="647700" cy="63341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テキスト ボックス 13"/>
          <p:cNvSpPr txBox="1">
            <a:spLocks noChangeArrowheads="1"/>
          </p:cNvSpPr>
          <p:nvPr/>
        </p:nvSpPr>
        <p:spPr bwMode="auto">
          <a:xfrm>
            <a:off x="2314575" y="1320800"/>
            <a:ext cx="2093913" cy="70802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000" i="0">
                <a:solidFill>
                  <a:srgbClr val="FFFF00"/>
                </a:solidFill>
              </a:rPr>
              <a:t>beam sweeping</a:t>
            </a:r>
          </a:p>
          <a:p>
            <a:pPr algn="ctr"/>
            <a:r>
              <a:rPr lang="en-US" altLang="ja-JP" sz="2000" i="0">
                <a:solidFill>
                  <a:srgbClr val="FFFF00"/>
                </a:solidFill>
              </a:rPr>
              <a:t>magnet</a:t>
            </a:r>
            <a:endParaRPr lang="ja-JP" altLang="en-US" sz="2000" i="0">
              <a:solidFill>
                <a:srgbClr val="FFFF00"/>
              </a:solidFill>
            </a:endParaRPr>
          </a:p>
        </p:txBody>
      </p:sp>
      <p:cxnSp>
        <p:nvCxnSpPr>
          <p:cNvPr id="15" name="直線矢印コネクタ 14"/>
          <p:cNvCxnSpPr>
            <a:stCxn id="7174" idx="2"/>
          </p:cNvCxnSpPr>
          <p:nvPr/>
        </p:nvCxnSpPr>
        <p:spPr>
          <a:xfrm>
            <a:off x="3362325" y="2028825"/>
            <a:ext cx="561975" cy="863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テキスト ボックス 17"/>
          <p:cNvSpPr txBox="1">
            <a:spLocks noChangeArrowheads="1"/>
          </p:cNvSpPr>
          <p:nvPr/>
        </p:nvSpPr>
        <p:spPr bwMode="auto">
          <a:xfrm>
            <a:off x="53975" y="2381250"/>
            <a:ext cx="2159000" cy="70802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000" i="0" dirty="0">
                <a:solidFill>
                  <a:srgbClr val="FFFF00"/>
                </a:solidFill>
              </a:rPr>
              <a:t>liquid </a:t>
            </a:r>
            <a:r>
              <a:rPr lang="en-US" altLang="ja-JP" sz="2000" i="0" baseline="30000" dirty="0">
                <a:solidFill>
                  <a:srgbClr val="FFFF00"/>
                </a:solidFill>
              </a:rPr>
              <a:t>3</a:t>
            </a:r>
            <a:r>
              <a:rPr lang="en-US" altLang="ja-JP" sz="2000" i="0" dirty="0">
                <a:solidFill>
                  <a:srgbClr val="FFFF00"/>
                </a:solidFill>
              </a:rPr>
              <a:t>He-target</a:t>
            </a:r>
          </a:p>
          <a:p>
            <a:pPr algn="ctr"/>
            <a:r>
              <a:rPr lang="en-US" altLang="ja-JP" sz="2000" i="0" dirty="0">
                <a:solidFill>
                  <a:srgbClr val="FFFF00"/>
                </a:solidFill>
              </a:rPr>
              <a:t>system</a:t>
            </a:r>
            <a:endParaRPr lang="ja-JP" altLang="en-US" sz="2000" i="0" dirty="0">
              <a:solidFill>
                <a:srgbClr val="FFFF00"/>
              </a:solidFill>
            </a:endParaRPr>
          </a:p>
        </p:txBody>
      </p:sp>
      <p:cxnSp>
        <p:nvCxnSpPr>
          <p:cNvPr id="19" name="直線矢印コネクタ 18"/>
          <p:cNvCxnSpPr>
            <a:stCxn id="7176" idx="3"/>
          </p:cNvCxnSpPr>
          <p:nvPr/>
        </p:nvCxnSpPr>
        <p:spPr>
          <a:xfrm>
            <a:off x="2212975" y="2735263"/>
            <a:ext cx="703263" cy="30956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テキスト ボックス 21"/>
          <p:cNvSpPr txBox="1">
            <a:spLocks noChangeArrowheads="1"/>
          </p:cNvSpPr>
          <p:nvPr/>
        </p:nvSpPr>
        <p:spPr bwMode="auto">
          <a:xfrm>
            <a:off x="617538" y="3471863"/>
            <a:ext cx="688975" cy="461962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400" i="0">
                <a:solidFill>
                  <a:srgbClr val="FFFF00"/>
                </a:solidFill>
              </a:rPr>
              <a:t>CDS</a:t>
            </a:r>
            <a:endParaRPr lang="ja-JP" altLang="en-US" sz="2400" i="0">
              <a:solidFill>
                <a:srgbClr val="FFFF00"/>
              </a:solidFill>
            </a:endParaRPr>
          </a:p>
        </p:txBody>
      </p:sp>
      <p:cxnSp>
        <p:nvCxnSpPr>
          <p:cNvPr id="23" name="直線矢印コネクタ 22"/>
          <p:cNvCxnSpPr>
            <a:stCxn id="7178" idx="3"/>
          </p:cNvCxnSpPr>
          <p:nvPr/>
        </p:nvCxnSpPr>
        <p:spPr>
          <a:xfrm>
            <a:off x="1306513" y="3702050"/>
            <a:ext cx="817562" cy="920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テキスト ボックス 25"/>
          <p:cNvSpPr txBox="1">
            <a:spLocks noChangeArrowheads="1"/>
          </p:cNvSpPr>
          <p:nvPr/>
        </p:nvSpPr>
        <p:spPr bwMode="auto">
          <a:xfrm>
            <a:off x="1908175" y="5516563"/>
            <a:ext cx="1808163" cy="70802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000" i="0">
                <a:solidFill>
                  <a:srgbClr val="FFFF00"/>
                </a:solidFill>
              </a:rPr>
              <a:t>beam line</a:t>
            </a:r>
          </a:p>
          <a:p>
            <a:pPr algn="ctr"/>
            <a:r>
              <a:rPr lang="en-US" altLang="ja-JP" sz="2000" i="0">
                <a:solidFill>
                  <a:srgbClr val="FFFF00"/>
                </a:solidFill>
              </a:rPr>
              <a:t>spectrometer</a:t>
            </a:r>
            <a:endParaRPr lang="ja-JP" altLang="en-US" sz="2000" i="0">
              <a:solidFill>
                <a:srgbClr val="FFFF00"/>
              </a:solidFill>
            </a:endParaRPr>
          </a:p>
        </p:txBody>
      </p:sp>
      <p:cxnSp>
        <p:nvCxnSpPr>
          <p:cNvPr id="27" name="直線矢印コネクタ 26"/>
          <p:cNvCxnSpPr>
            <a:stCxn id="7180" idx="1"/>
          </p:cNvCxnSpPr>
          <p:nvPr/>
        </p:nvCxnSpPr>
        <p:spPr>
          <a:xfrm flipH="1" flipV="1">
            <a:off x="938213" y="5229225"/>
            <a:ext cx="969962" cy="64135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1476375" y="4365625"/>
            <a:ext cx="863600" cy="35877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4427538" y="1196975"/>
            <a:ext cx="27368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4356100" y="1484313"/>
            <a:ext cx="1511300" cy="143986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4572000" y="1916113"/>
            <a:ext cx="2520950" cy="122555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矢印コネクタ 2"/>
          <p:cNvCxnSpPr>
            <a:stCxn id="7187" idx="0"/>
          </p:cNvCxnSpPr>
          <p:nvPr/>
        </p:nvCxnSpPr>
        <p:spPr>
          <a:xfrm flipH="1" flipV="1">
            <a:off x="7378700" y="1412875"/>
            <a:ext cx="133350" cy="6477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7" name="テキスト ボックス 5"/>
          <p:cNvSpPr txBox="1">
            <a:spLocks noChangeArrowheads="1"/>
          </p:cNvSpPr>
          <p:nvPr/>
        </p:nvSpPr>
        <p:spPr bwMode="auto">
          <a:xfrm>
            <a:off x="6478588" y="2060575"/>
            <a:ext cx="2066925" cy="101600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000" i="0">
                <a:solidFill>
                  <a:srgbClr val="FFFF00"/>
                </a:solidFill>
              </a:rPr>
              <a:t>Neutron </a:t>
            </a:r>
          </a:p>
          <a:p>
            <a:pPr algn="ctr"/>
            <a:r>
              <a:rPr lang="en-US" altLang="ja-JP" sz="2000" i="0">
                <a:solidFill>
                  <a:srgbClr val="FFFF00"/>
                </a:solidFill>
              </a:rPr>
              <a:t>Charge Veto</a:t>
            </a:r>
          </a:p>
          <a:p>
            <a:pPr algn="ctr"/>
            <a:r>
              <a:rPr lang="en-US" altLang="ja-JP" sz="2000" i="0">
                <a:solidFill>
                  <a:srgbClr val="FFFF00"/>
                </a:solidFill>
              </a:rPr>
              <a:t>Proton Counter</a:t>
            </a:r>
            <a:endParaRPr lang="ja-JP" altLang="en-US" sz="2000" i="0">
              <a:solidFill>
                <a:srgbClr val="FFFF00"/>
              </a:solidFill>
            </a:endParaRPr>
          </a:p>
        </p:txBody>
      </p:sp>
      <p:cxnSp>
        <p:nvCxnSpPr>
          <p:cNvPr id="46" name="直線矢印コネクタ 45"/>
          <p:cNvCxnSpPr/>
          <p:nvPr/>
        </p:nvCxnSpPr>
        <p:spPr>
          <a:xfrm flipV="1">
            <a:off x="3276600" y="3429000"/>
            <a:ext cx="431800" cy="2873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V="1">
            <a:off x="7596188" y="1268413"/>
            <a:ext cx="720725" cy="36036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0" name="スライド番号プレースホルダ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991AA6-69D5-493E-BCF3-1DA41138664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7191" name="グループ化 298"/>
          <p:cNvGrpSpPr>
            <a:grpSpLocks/>
          </p:cNvGrpSpPr>
          <p:nvPr/>
        </p:nvGrpSpPr>
        <p:grpSpPr bwMode="auto">
          <a:xfrm>
            <a:off x="4451350" y="3794125"/>
            <a:ext cx="4718050" cy="3098800"/>
            <a:chOff x="1775128" y="1844824"/>
            <a:chExt cx="6865671" cy="3726225"/>
          </a:xfrm>
        </p:grpSpPr>
        <p:sp>
          <p:nvSpPr>
            <p:cNvPr id="300" name="正方形/長方形 299"/>
            <p:cNvSpPr/>
            <p:nvPr/>
          </p:nvSpPr>
          <p:spPr>
            <a:xfrm>
              <a:off x="1775128" y="1844824"/>
              <a:ext cx="6828709" cy="3691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b="0" i="0" dirty="0">
                <a:solidFill>
                  <a:srgbClr val="FFFFFF"/>
                </a:solidFill>
              </a:endParaRPr>
            </a:p>
          </p:txBody>
        </p:sp>
        <p:grpSp>
          <p:nvGrpSpPr>
            <p:cNvPr id="301" name="グループ化 300"/>
            <p:cNvGrpSpPr/>
            <p:nvPr/>
          </p:nvGrpSpPr>
          <p:grpSpPr>
            <a:xfrm>
              <a:off x="8028384" y="2494433"/>
              <a:ext cx="432048" cy="1440723"/>
              <a:chOff x="8028384" y="2494433"/>
              <a:chExt cx="432048" cy="1440723"/>
            </a:xfrm>
            <a:solidFill>
              <a:srgbClr val="FFC000"/>
            </a:solidFill>
          </p:grpSpPr>
          <p:sp>
            <p:nvSpPr>
              <p:cNvPr id="370" name="正方形/長方形 369"/>
              <p:cNvSpPr/>
              <p:nvPr/>
            </p:nvSpPr>
            <p:spPr>
              <a:xfrm>
                <a:off x="8028384" y="249443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1" name="正方形/長方形 370"/>
              <p:cNvSpPr/>
              <p:nvPr/>
            </p:nvSpPr>
            <p:spPr>
              <a:xfrm>
                <a:off x="8100392" y="249443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2" name="正方形/長方形 371"/>
              <p:cNvSpPr/>
              <p:nvPr/>
            </p:nvSpPr>
            <p:spPr>
              <a:xfrm>
                <a:off x="8172400" y="249443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3" name="正方形/長方形 372"/>
              <p:cNvSpPr/>
              <p:nvPr/>
            </p:nvSpPr>
            <p:spPr>
              <a:xfrm>
                <a:off x="8244408" y="249443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4" name="正方形/長方形 373"/>
              <p:cNvSpPr/>
              <p:nvPr/>
            </p:nvSpPr>
            <p:spPr>
              <a:xfrm>
                <a:off x="8316416" y="249443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5" name="正方形/長方形 374"/>
              <p:cNvSpPr/>
              <p:nvPr/>
            </p:nvSpPr>
            <p:spPr>
              <a:xfrm>
                <a:off x="8388424" y="249443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6" name="正方形/長方形 375"/>
              <p:cNvSpPr/>
              <p:nvPr/>
            </p:nvSpPr>
            <p:spPr>
              <a:xfrm>
                <a:off x="8028384" y="267445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7" name="正方形/長方形 376"/>
              <p:cNvSpPr/>
              <p:nvPr/>
            </p:nvSpPr>
            <p:spPr>
              <a:xfrm>
                <a:off x="8100392" y="267445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8" name="正方形/長方形 377"/>
              <p:cNvSpPr/>
              <p:nvPr/>
            </p:nvSpPr>
            <p:spPr>
              <a:xfrm>
                <a:off x="8172400" y="267445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9" name="正方形/長方形 378"/>
              <p:cNvSpPr/>
              <p:nvPr/>
            </p:nvSpPr>
            <p:spPr>
              <a:xfrm>
                <a:off x="8244408" y="267445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0" name="正方形/長方形 379"/>
              <p:cNvSpPr/>
              <p:nvPr/>
            </p:nvSpPr>
            <p:spPr>
              <a:xfrm>
                <a:off x="8316416" y="267445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1" name="正方形/長方形 380"/>
              <p:cNvSpPr/>
              <p:nvPr/>
            </p:nvSpPr>
            <p:spPr>
              <a:xfrm>
                <a:off x="8388424" y="267445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2" name="正方形/長方形 381"/>
              <p:cNvSpPr/>
              <p:nvPr/>
            </p:nvSpPr>
            <p:spPr>
              <a:xfrm>
                <a:off x="8028384" y="285237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3" name="正方形/長方形 382"/>
              <p:cNvSpPr/>
              <p:nvPr/>
            </p:nvSpPr>
            <p:spPr>
              <a:xfrm>
                <a:off x="8100392" y="285237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4" name="正方形/長方形 383"/>
              <p:cNvSpPr/>
              <p:nvPr/>
            </p:nvSpPr>
            <p:spPr>
              <a:xfrm>
                <a:off x="8172400" y="285237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5" name="正方形/長方形 384"/>
              <p:cNvSpPr/>
              <p:nvPr/>
            </p:nvSpPr>
            <p:spPr>
              <a:xfrm>
                <a:off x="8244408" y="285237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6" name="正方形/長方形 385"/>
              <p:cNvSpPr/>
              <p:nvPr/>
            </p:nvSpPr>
            <p:spPr>
              <a:xfrm>
                <a:off x="8316416" y="285237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7" name="正方形/長方形 386"/>
              <p:cNvSpPr/>
              <p:nvPr/>
            </p:nvSpPr>
            <p:spPr>
              <a:xfrm>
                <a:off x="8388424" y="285237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8" name="正方形/長方形 387"/>
              <p:cNvSpPr/>
              <p:nvPr/>
            </p:nvSpPr>
            <p:spPr>
              <a:xfrm>
                <a:off x="8028384" y="303239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" name="正方形/長方形 388"/>
              <p:cNvSpPr/>
              <p:nvPr/>
            </p:nvSpPr>
            <p:spPr>
              <a:xfrm>
                <a:off x="8100392" y="303239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0" name="正方形/長方形 389"/>
              <p:cNvSpPr/>
              <p:nvPr/>
            </p:nvSpPr>
            <p:spPr>
              <a:xfrm>
                <a:off x="8172400" y="303239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1" name="正方形/長方形 390"/>
              <p:cNvSpPr/>
              <p:nvPr/>
            </p:nvSpPr>
            <p:spPr>
              <a:xfrm>
                <a:off x="8244408" y="303239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2" name="正方形/長方形 391"/>
              <p:cNvSpPr/>
              <p:nvPr/>
            </p:nvSpPr>
            <p:spPr>
              <a:xfrm>
                <a:off x="8316416" y="303239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3" name="正方形/長方形 392"/>
              <p:cNvSpPr/>
              <p:nvPr/>
            </p:nvSpPr>
            <p:spPr>
              <a:xfrm>
                <a:off x="8388424" y="3032393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4" name="正方形/長方形 393"/>
              <p:cNvSpPr/>
              <p:nvPr/>
            </p:nvSpPr>
            <p:spPr>
              <a:xfrm>
                <a:off x="8028384" y="321717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5" name="正方形/長方形 394"/>
              <p:cNvSpPr/>
              <p:nvPr/>
            </p:nvSpPr>
            <p:spPr>
              <a:xfrm>
                <a:off x="8100392" y="321717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6" name="正方形/長方形 395"/>
              <p:cNvSpPr/>
              <p:nvPr/>
            </p:nvSpPr>
            <p:spPr>
              <a:xfrm>
                <a:off x="8172400" y="321717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7" name="正方形/長方形 396"/>
              <p:cNvSpPr/>
              <p:nvPr/>
            </p:nvSpPr>
            <p:spPr>
              <a:xfrm>
                <a:off x="8244408" y="321717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8" name="正方形/長方形 397"/>
              <p:cNvSpPr/>
              <p:nvPr/>
            </p:nvSpPr>
            <p:spPr>
              <a:xfrm>
                <a:off x="8316416" y="321717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" name="正方形/長方形 398"/>
              <p:cNvSpPr/>
              <p:nvPr/>
            </p:nvSpPr>
            <p:spPr>
              <a:xfrm>
                <a:off x="8388424" y="321717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" name="正方形/長方形 399"/>
              <p:cNvSpPr/>
              <p:nvPr/>
            </p:nvSpPr>
            <p:spPr>
              <a:xfrm>
                <a:off x="8028384" y="339719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1" name="正方形/長方形 400"/>
              <p:cNvSpPr/>
              <p:nvPr/>
            </p:nvSpPr>
            <p:spPr>
              <a:xfrm>
                <a:off x="8100392" y="339719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2" name="正方形/長方形 401"/>
              <p:cNvSpPr/>
              <p:nvPr/>
            </p:nvSpPr>
            <p:spPr>
              <a:xfrm>
                <a:off x="8172400" y="339719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3" name="正方形/長方形 402"/>
              <p:cNvSpPr/>
              <p:nvPr/>
            </p:nvSpPr>
            <p:spPr>
              <a:xfrm>
                <a:off x="8244408" y="339719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4" name="正方形/長方形 403"/>
              <p:cNvSpPr/>
              <p:nvPr/>
            </p:nvSpPr>
            <p:spPr>
              <a:xfrm>
                <a:off x="8316416" y="339719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5" name="正方形/長方形 404"/>
              <p:cNvSpPr/>
              <p:nvPr/>
            </p:nvSpPr>
            <p:spPr>
              <a:xfrm>
                <a:off x="8388424" y="339719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6" name="正方形/長方形 405"/>
              <p:cNvSpPr/>
              <p:nvPr/>
            </p:nvSpPr>
            <p:spPr>
              <a:xfrm>
                <a:off x="8028384" y="357511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7" name="正方形/長方形 406"/>
              <p:cNvSpPr/>
              <p:nvPr/>
            </p:nvSpPr>
            <p:spPr>
              <a:xfrm>
                <a:off x="8100392" y="357511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8" name="正方形/長方形 407"/>
              <p:cNvSpPr/>
              <p:nvPr/>
            </p:nvSpPr>
            <p:spPr>
              <a:xfrm>
                <a:off x="8172400" y="357511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9" name="正方形/長方形 408"/>
              <p:cNvSpPr/>
              <p:nvPr/>
            </p:nvSpPr>
            <p:spPr>
              <a:xfrm>
                <a:off x="8244408" y="357511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" name="正方形/長方形 409"/>
              <p:cNvSpPr/>
              <p:nvPr/>
            </p:nvSpPr>
            <p:spPr>
              <a:xfrm>
                <a:off x="8316416" y="357511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" name="正方形/長方形 410"/>
              <p:cNvSpPr/>
              <p:nvPr/>
            </p:nvSpPr>
            <p:spPr>
              <a:xfrm>
                <a:off x="8388424" y="357511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" name="正方形/長方形 411"/>
              <p:cNvSpPr/>
              <p:nvPr/>
            </p:nvSpPr>
            <p:spPr>
              <a:xfrm>
                <a:off x="8028384" y="375513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" name="正方形/長方形 412"/>
              <p:cNvSpPr/>
              <p:nvPr/>
            </p:nvSpPr>
            <p:spPr>
              <a:xfrm>
                <a:off x="8100392" y="375513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" name="正方形/長方形 413"/>
              <p:cNvSpPr/>
              <p:nvPr/>
            </p:nvSpPr>
            <p:spPr>
              <a:xfrm>
                <a:off x="8172400" y="375513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5" name="正方形/長方形 414"/>
              <p:cNvSpPr/>
              <p:nvPr/>
            </p:nvSpPr>
            <p:spPr>
              <a:xfrm>
                <a:off x="8244408" y="375513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6" name="正方形/長方形 415"/>
              <p:cNvSpPr/>
              <p:nvPr/>
            </p:nvSpPr>
            <p:spPr>
              <a:xfrm>
                <a:off x="8316416" y="375513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7" name="正方形/長方形 416"/>
              <p:cNvSpPr/>
              <p:nvPr/>
            </p:nvSpPr>
            <p:spPr>
              <a:xfrm>
                <a:off x="8388424" y="3755136"/>
                <a:ext cx="72008" cy="18002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2" name="グループ化 301"/>
            <p:cNvGrpSpPr/>
            <p:nvPr/>
          </p:nvGrpSpPr>
          <p:grpSpPr>
            <a:xfrm>
              <a:off x="7838649" y="2423077"/>
              <a:ext cx="45719" cy="1581987"/>
              <a:chOff x="7809073" y="2384884"/>
              <a:chExt cx="45719" cy="158198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64" name="正方形/長方形 363"/>
              <p:cNvSpPr/>
              <p:nvPr/>
            </p:nvSpPr>
            <p:spPr>
              <a:xfrm>
                <a:off x="7809073" y="2384884"/>
                <a:ext cx="45719" cy="26194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5" name="正方形/長方形 364"/>
              <p:cNvSpPr/>
              <p:nvPr/>
            </p:nvSpPr>
            <p:spPr>
              <a:xfrm>
                <a:off x="7809073" y="2650264"/>
                <a:ext cx="45719" cy="26194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6" name="正方形/長方形 365"/>
              <p:cNvSpPr/>
              <p:nvPr/>
            </p:nvSpPr>
            <p:spPr>
              <a:xfrm>
                <a:off x="7809073" y="2912213"/>
                <a:ext cx="45719" cy="26194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7" name="正方形/長方形 366"/>
              <p:cNvSpPr/>
              <p:nvPr/>
            </p:nvSpPr>
            <p:spPr>
              <a:xfrm>
                <a:off x="7809073" y="3177593"/>
                <a:ext cx="45719" cy="26194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8" name="正方形/長方形 367"/>
              <p:cNvSpPr/>
              <p:nvPr/>
            </p:nvSpPr>
            <p:spPr>
              <a:xfrm>
                <a:off x="7809073" y="3439542"/>
                <a:ext cx="45719" cy="26194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9" name="正方形/長方形 368"/>
              <p:cNvSpPr/>
              <p:nvPr/>
            </p:nvSpPr>
            <p:spPr>
              <a:xfrm>
                <a:off x="7809073" y="3704922"/>
                <a:ext cx="45719" cy="26194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3" name="グループ化 302"/>
            <p:cNvGrpSpPr/>
            <p:nvPr/>
          </p:nvGrpSpPr>
          <p:grpSpPr>
            <a:xfrm rot="1200000">
              <a:off x="7567915" y="3989062"/>
              <a:ext cx="45719" cy="1581987"/>
              <a:chOff x="7809073" y="2384884"/>
              <a:chExt cx="45719" cy="158198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58" name="正方形/長方形 357"/>
              <p:cNvSpPr/>
              <p:nvPr/>
            </p:nvSpPr>
            <p:spPr>
              <a:xfrm>
                <a:off x="7809073" y="2384884"/>
                <a:ext cx="45719" cy="26194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9" name="正方形/長方形 358"/>
              <p:cNvSpPr/>
              <p:nvPr/>
            </p:nvSpPr>
            <p:spPr>
              <a:xfrm>
                <a:off x="7809073" y="2650264"/>
                <a:ext cx="45719" cy="26194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0" name="正方形/長方形 359"/>
              <p:cNvSpPr/>
              <p:nvPr/>
            </p:nvSpPr>
            <p:spPr>
              <a:xfrm>
                <a:off x="7809073" y="2912213"/>
                <a:ext cx="45719" cy="26194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1" name="正方形/長方形 360"/>
              <p:cNvSpPr/>
              <p:nvPr/>
            </p:nvSpPr>
            <p:spPr>
              <a:xfrm>
                <a:off x="7809073" y="3177593"/>
                <a:ext cx="45719" cy="26194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2" name="正方形/長方形 361"/>
              <p:cNvSpPr/>
              <p:nvPr/>
            </p:nvSpPr>
            <p:spPr>
              <a:xfrm>
                <a:off x="7809073" y="3439542"/>
                <a:ext cx="45719" cy="26194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3" name="正方形/長方形 362"/>
              <p:cNvSpPr/>
              <p:nvPr/>
            </p:nvSpPr>
            <p:spPr>
              <a:xfrm>
                <a:off x="7809073" y="3704922"/>
                <a:ext cx="45719" cy="26194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0" i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4" name="正方形/長方形 303"/>
            <p:cNvSpPr/>
            <p:nvPr/>
          </p:nvSpPr>
          <p:spPr>
            <a:xfrm>
              <a:off x="4588852" y="2747747"/>
              <a:ext cx="649144" cy="93537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b="0" i="0">
                <a:solidFill>
                  <a:srgbClr val="FFFFFF"/>
                </a:solidFill>
              </a:endParaRPr>
            </a:p>
          </p:txBody>
        </p:sp>
        <p:sp>
          <p:nvSpPr>
            <p:cNvPr id="305" name="正方形/長方形 304"/>
            <p:cNvSpPr/>
            <p:nvPr/>
          </p:nvSpPr>
          <p:spPr>
            <a:xfrm>
              <a:off x="4501067" y="2854647"/>
              <a:ext cx="87784" cy="71966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b="0" i="0">
                <a:solidFill>
                  <a:srgbClr val="FFFFFF"/>
                </a:solidFill>
              </a:endParaRPr>
            </a:p>
          </p:txBody>
        </p:sp>
        <p:sp>
          <p:nvSpPr>
            <p:cNvPr id="306" name="正方形/長方形 305"/>
            <p:cNvSpPr/>
            <p:nvPr/>
          </p:nvSpPr>
          <p:spPr>
            <a:xfrm>
              <a:off x="5237996" y="2852737"/>
              <a:ext cx="127056" cy="7215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b="0" i="0">
                <a:solidFill>
                  <a:srgbClr val="FFFFFF"/>
                </a:solidFill>
              </a:endParaRPr>
            </a:p>
          </p:txBody>
        </p:sp>
        <p:sp>
          <p:nvSpPr>
            <p:cNvPr id="307" name="正方形/長方形 306"/>
            <p:cNvSpPr/>
            <p:nvPr/>
          </p:nvSpPr>
          <p:spPr>
            <a:xfrm>
              <a:off x="2916326" y="3121897"/>
              <a:ext cx="431993" cy="18516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b="0" i="0">
                <a:solidFill>
                  <a:srgbClr val="FFFFFF"/>
                </a:solidFill>
              </a:endParaRPr>
            </a:p>
          </p:txBody>
        </p:sp>
        <p:sp>
          <p:nvSpPr>
            <p:cNvPr id="308" name="正方形/長方形 307"/>
            <p:cNvSpPr/>
            <p:nvPr/>
          </p:nvSpPr>
          <p:spPr>
            <a:xfrm>
              <a:off x="2555948" y="2690479"/>
              <a:ext cx="1152750" cy="477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b="0" i="0">
                <a:solidFill>
                  <a:srgbClr val="FFFFFF"/>
                </a:solidFill>
              </a:endParaRPr>
            </a:p>
          </p:txBody>
        </p:sp>
        <p:grpSp>
          <p:nvGrpSpPr>
            <p:cNvPr id="7201" name="グループ化 308"/>
            <p:cNvGrpSpPr>
              <a:grpSpLocks/>
            </p:cNvGrpSpPr>
            <p:nvPr/>
          </p:nvGrpSpPr>
          <p:grpSpPr bwMode="auto">
            <a:xfrm>
              <a:off x="2483768" y="2607342"/>
              <a:ext cx="1296144" cy="1204792"/>
              <a:chOff x="2483768" y="2607342"/>
              <a:chExt cx="1296144" cy="1204792"/>
            </a:xfrm>
          </p:grpSpPr>
          <p:grpSp>
            <p:nvGrpSpPr>
              <p:cNvPr id="7232" name="グループ化 339"/>
              <p:cNvGrpSpPr>
                <a:grpSpLocks/>
              </p:cNvGrpSpPr>
              <p:nvPr/>
            </p:nvGrpSpPr>
            <p:grpSpPr bwMode="auto">
              <a:xfrm>
                <a:off x="2483768" y="2607342"/>
                <a:ext cx="1296144" cy="474037"/>
                <a:chOff x="2483768" y="2607342"/>
                <a:chExt cx="1296144" cy="474037"/>
              </a:xfrm>
            </p:grpSpPr>
            <p:sp>
              <p:nvSpPr>
                <p:cNvPr id="350" name="正方形/長方形 349"/>
                <p:cNvSpPr/>
                <p:nvPr/>
              </p:nvSpPr>
              <p:spPr>
                <a:xfrm>
                  <a:off x="2555948" y="3032176"/>
                  <a:ext cx="1152749" cy="496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b="0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1" name="正方形/長方形 350"/>
                <p:cNvSpPr/>
                <p:nvPr/>
              </p:nvSpPr>
              <p:spPr>
                <a:xfrm>
                  <a:off x="2555948" y="2984454"/>
                  <a:ext cx="1152749" cy="4772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b="0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2" name="正方形/長方形 351"/>
                <p:cNvSpPr/>
                <p:nvPr/>
              </p:nvSpPr>
              <p:spPr>
                <a:xfrm>
                  <a:off x="2555948" y="2934821"/>
                  <a:ext cx="1152749" cy="496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b="0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3" name="正方形/長方形 352"/>
                <p:cNvSpPr/>
                <p:nvPr/>
              </p:nvSpPr>
              <p:spPr>
                <a:xfrm>
                  <a:off x="2555948" y="2885189"/>
                  <a:ext cx="1152749" cy="496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b="0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4" name="正方形/長方形 353"/>
                <p:cNvSpPr/>
                <p:nvPr/>
              </p:nvSpPr>
              <p:spPr>
                <a:xfrm>
                  <a:off x="2555948" y="2835557"/>
                  <a:ext cx="1152749" cy="496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b="0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5" name="正方形/長方形 354"/>
                <p:cNvSpPr/>
                <p:nvPr/>
              </p:nvSpPr>
              <p:spPr>
                <a:xfrm>
                  <a:off x="2555948" y="2787833"/>
                  <a:ext cx="1152749" cy="496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b="0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6" name="正方形/長方形 355"/>
                <p:cNvSpPr/>
                <p:nvPr/>
              </p:nvSpPr>
              <p:spPr>
                <a:xfrm>
                  <a:off x="2555948" y="2738201"/>
                  <a:ext cx="1152749" cy="496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b="0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7" name="正方形/長方形 356"/>
                <p:cNvSpPr/>
                <p:nvPr/>
              </p:nvSpPr>
              <p:spPr>
                <a:xfrm>
                  <a:off x="2484336" y="2606486"/>
                  <a:ext cx="1295975" cy="129807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b="0" i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233" name="グループ化 340"/>
              <p:cNvGrpSpPr>
                <a:grpSpLocks/>
              </p:cNvGrpSpPr>
              <p:nvPr/>
            </p:nvGrpSpPr>
            <p:grpSpPr bwMode="auto">
              <a:xfrm flipV="1">
                <a:off x="2483768" y="3338097"/>
                <a:ext cx="1296144" cy="474037"/>
                <a:chOff x="2483768" y="2607342"/>
                <a:chExt cx="1296144" cy="474037"/>
              </a:xfrm>
            </p:grpSpPr>
            <p:sp>
              <p:nvSpPr>
                <p:cNvPr id="342" name="正方形/長方形 341"/>
                <p:cNvSpPr/>
                <p:nvPr/>
              </p:nvSpPr>
              <p:spPr>
                <a:xfrm>
                  <a:off x="2555948" y="3032240"/>
                  <a:ext cx="1152749" cy="496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b="0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3" name="正方形/長方形 342"/>
                <p:cNvSpPr/>
                <p:nvPr/>
              </p:nvSpPr>
              <p:spPr>
                <a:xfrm>
                  <a:off x="2555948" y="2984516"/>
                  <a:ext cx="1152749" cy="4772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b="0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4" name="正方形/長方形 343"/>
                <p:cNvSpPr/>
                <p:nvPr/>
              </p:nvSpPr>
              <p:spPr>
                <a:xfrm>
                  <a:off x="2555948" y="2934884"/>
                  <a:ext cx="1152749" cy="496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b="0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5" name="正方形/長方形 344"/>
                <p:cNvSpPr/>
                <p:nvPr/>
              </p:nvSpPr>
              <p:spPr>
                <a:xfrm>
                  <a:off x="2555948" y="2885252"/>
                  <a:ext cx="1152749" cy="496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b="0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6" name="正方形/長方形 345"/>
                <p:cNvSpPr/>
                <p:nvPr/>
              </p:nvSpPr>
              <p:spPr>
                <a:xfrm>
                  <a:off x="2555948" y="2835620"/>
                  <a:ext cx="1152749" cy="496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b="0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7" name="正方形/長方形 346"/>
                <p:cNvSpPr/>
                <p:nvPr/>
              </p:nvSpPr>
              <p:spPr>
                <a:xfrm>
                  <a:off x="2555948" y="2787897"/>
                  <a:ext cx="1152749" cy="496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b="0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8" name="正方形/長方形 347"/>
                <p:cNvSpPr/>
                <p:nvPr/>
              </p:nvSpPr>
              <p:spPr>
                <a:xfrm>
                  <a:off x="2555948" y="2738265"/>
                  <a:ext cx="1152749" cy="496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b="0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9" name="正方形/長方形 348"/>
                <p:cNvSpPr/>
                <p:nvPr/>
              </p:nvSpPr>
              <p:spPr>
                <a:xfrm>
                  <a:off x="2484336" y="2606548"/>
                  <a:ext cx="1295975" cy="129807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b="0" i="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310" name="正方形/長方形 309"/>
            <p:cNvSpPr/>
            <p:nvPr/>
          </p:nvSpPr>
          <p:spPr>
            <a:xfrm>
              <a:off x="2844713" y="3121897"/>
              <a:ext cx="34651" cy="1851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b="0" i="0">
                <a:solidFill>
                  <a:srgbClr val="FFFFFF"/>
                </a:solidFill>
              </a:endParaRPr>
            </a:p>
          </p:txBody>
        </p:sp>
        <p:sp>
          <p:nvSpPr>
            <p:cNvPr id="311" name="正方形/長方形 310"/>
            <p:cNvSpPr/>
            <p:nvPr/>
          </p:nvSpPr>
          <p:spPr>
            <a:xfrm>
              <a:off x="2807752" y="3121897"/>
              <a:ext cx="34651" cy="1851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b="0" i="0">
                <a:solidFill>
                  <a:srgbClr val="FFFFFF"/>
                </a:solidFill>
              </a:endParaRPr>
            </a:p>
          </p:txBody>
        </p:sp>
        <p:sp>
          <p:nvSpPr>
            <p:cNvPr id="312" name="正方形/長方形 311"/>
            <p:cNvSpPr/>
            <p:nvPr/>
          </p:nvSpPr>
          <p:spPr>
            <a:xfrm>
              <a:off x="2773099" y="3121897"/>
              <a:ext cx="34652" cy="1851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b="0" i="0">
                <a:solidFill>
                  <a:srgbClr val="FFFFFF"/>
                </a:solidFill>
              </a:endParaRPr>
            </a:p>
          </p:txBody>
        </p:sp>
        <p:sp>
          <p:nvSpPr>
            <p:cNvPr id="313" name="正方形/長方形 312"/>
            <p:cNvSpPr/>
            <p:nvPr/>
          </p:nvSpPr>
          <p:spPr>
            <a:xfrm>
              <a:off x="2338797" y="2423229"/>
              <a:ext cx="1584741" cy="183257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b="0" i="0">
                <a:solidFill>
                  <a:srgbClr val="FFFFFF"/>
                </a:solidFill>
              </a:endParaRPr>
            </a:p>
          </p:txBody>
        </p:sp>
        <p:sp>
          <p:nvSpPr>
            <p:cNvPr id="314" name="正方形/長方形 313"/>
            <p:cNvSpPr/>
            <p:nvPr/>
          </p:nvSpPr>
          <p:spPr>
            <a:xfrm>
              <a:off x="2338797" y="3811019"/>
              <a:ext cx="1584741" cy="185166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b="0" i="0">
                <a:solidFill>
                  <a:srgbClr val="FFFFFF"/>
                </a:solidFill>
              </a:endParaRPr>
            </a:p>
          </p:txBody>
        </p:sp>
        <p:sp>
          <p:nvSpPr>
            <p:cNvPr id="315" name="正方形/長方形 314"/>
            <p:cNvSpPr/>
            <p:nvPr/>
          </p:nvSpPr>
          <p:spPr>
            <a:xfrm>
              <a:off x="2338797" y="2606486"/>
              <a:ext cx="64683" cy="48105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b="0" i="0">
                <a:solidFill>
                  <a:srgbClr val="FFFFFF"/>
                </a:solidFill>
              </a:endParaRPr>
            </a:p>
          </p:txBody>
        </p:sp>
        <p:sp>
          <p:nvSpPr>
            <p:cNvPr id="316" name="正方形/長方形 315"/>
            <p:cNvSpPr/>
            <p:nvPr/>
          </p:nvSpPr>
          <p:spPr>
            <a:xfrm>
              <a:off x="3861165" y="2606486"/>
              <a:ext cx="64683" cy="48105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b="0" i="0">
                <a:solidFill>
                  <a:srgbClr val="FFFFFF"/>
                </a:solidFill>
              </a:endParaRPr>
            </a:p>
          </p:txBody>
        </p:sp>
        <p:sp>
          <p:nvSpPr>
            <p:cNvPr id="317" name="正方形/長方形 316"/>
            <p:cNvSpPr/>
            <p:nvPr/>
          </p:nvSpPr>
          <p:spPr>
            <a:xfrm>
              <a:off x="2338797" y="3322333"/>
              <a:ext cx="64683" cy="48105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b="0" i="0">
                <a:solidFill>
                  <a:srgbClr val="FFFFFF"/>
                </a:solidFill>
              </a:endParaRPr>
            </a:p>
          </p:txBody>
        </p:sp>
        <p:sp>
          <p:nvSpPr>
            <p:cNvPr id="318" name="正方形/長方形 317"/>
            <p:cNvSpPr/>
            <p:nvPr/>
          </p:nvSpPr>
          <p:spPr>
            <a:xfrm>
              <a:off x="3861165" y="3331879"/>
              <a:ext cx="62372" cy="48105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b="0" i="0">
                <a:solidFill>
                  <a:srgbClr val="FFFFFF"/>
                </a:solidFill>
              </a:endParaRPr>
            </a:p>
          </p:txBody>
        </p:sp>
        <p:cxnSp>
          <p:nvCxnSpPr>
            <p:cNvPr id="319" name="直線矢印コネクタ 318"/>
            <p:cNvCxnSpPr/>
            <p:nvPr/>
          </p:nvCxnSpPr>
          <p:spPr>
            <a:xfrm flipH="1" flipV="1">
              <a:off x="2844713" y="2671390"/>
              <a:ext cx="214840" cy="54022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線矢印コネクタ 319"/>
            <p:cNvCxnSpPr/>
            <p:nvPr/>
          </p:nvCxnSpPr>
          <p:spPr>
            <a:xfrm flipV="1">
              <a:off x="1980729" y="3211616"/>
              <a:ext cx="1078824" cy="1910"/>
            </a:xfrm>
            <a:prstGeom prst="straightConnector1">
              <a:avLst/>
            </a:prstGeom>
            <a:ln w="38100" cap="rnd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線矢印コネクタ 320"/>
            <p:cNvCxnSpPr/>
            <p:nvPr/>
          </p:nvCxnSpPr>
          <p:spPr>
            <a:xfrm>
              <a:off x="3096516" y="3213525"/>
              <a:ext cx="1762621" cy="0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線矢印コネクタ 321"/>
            <p:cNvCxnSpPr/>
            <p:nvPr/>
          </p:nvCxnSpPr>
          <p:spPr>
            <a:xfrm flipV="1">
              <a:off x="4859136" y="2123527"/>
              <a:ext cx="3026255" cy="1089998"/>
            </a:xfrm>
            <a:prstGeom prst="straightConnector1">
              <a:avLst/>
            </a:prstGeom>
            <a:ln w="28575" cap="rnd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線矢印コネクタ 322"/>
            <p:cNvCxnSpPr>
              <a:endCxn id="390" idx="2"/>
            </p:cNvCxnSpPr>
            <p:nvPr/>
          </p:nvCxnSpPr>
          <p:spPr>
            <a:xfrm>
              <a:off x="3121146" y="3211616"/>
              <a:ext cx="5087258" cy="797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矢印コネクタ 323"/>
            <p:cNvCxnSpPr>
              <a:endCxn id="361" idx="1"/>
            </p:cNvCxnSpPr>
            <p:nvPr/>
          </p:nvCxnSpPr>
          <p:spPr>
            <a:xfrm>
              <a:off x="4859136" y="3211616"/>
              <a:ext cx="2665876" cy="1685583"/>
            </a:xfrm>
            <a:prstGeom prst="straightConnector1">
              <a:avLst/>
            </a:prstGeom>
            <a:ln w="28575" cap="rnd">
              <a:solidFill>
                <a:srgbClr val="00B050"/>
              </a:solidFill>
              <a:prstDash val="lgDashDot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17" name="テキスト ボックス 324"/>
            <p:cNvSpPr txBox="1">
              <a:spLocks noChangeArrowheads="1"/>
            </p:cNvSpPr>
            <p:nvPr/>
          </p:nvSpPr>
          <p:spPr bwMode="auto">
            <a:xfrm>
              <a:off x="1775128" y="2774246"/>
              <a:ext cx="4972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ja-JP" sz="1800" i="0">
                  <a:solidFill>
                    <a:srgbClr val="000000"/>
                  </a:solidFill>
                </a:rPr>
                <a:t>K</a:t>
              </a:r>
              <a:r>
                <a:rPr lang="en-US" altLang="ja-JP" sz="1800" i="0" baseline="30000">
                  <a:solidFill>
                    <a:srgbClr val="000000"/>
                  </a:solidFill>
                </a:rPr>
                <a:t>-</a:t>
              </a:r>
              <a:r>
                <a:rPr lang="en-US" altLang="ja-JP" sz="1800" i="0">
                  <a:solidFill>
                    <a:srgbClr val="000000"/>
                  </a:solidFill>
                </a:rPr>
                <a:t> </a:t>
              </a:r>
              <a:endParaRPr lang="ja-JP" altLang="en-US" sz="1200" b="0" i="0">
                <a:solidFill>
                  <a:srgbClr val="000000"/>
                </a:solidFill>
              </a:endParaRPr>
            </a:p>
          </p:txBody>
        </p:sp>
        <p:sp>
          <p:nvSpPr>
            <p:cNvPr id="7218" name="テキスト ボックス 325"/>
            <p:cNvSpPr txBox="1">
              <a:spLocks noChangeArrowheads="1"/>
            </p:cNvSpPr>
            <p:nvPr/>
          </p:nvSpPr>
          <p:spPr bwMode="auto">
            <a:xfrm>
              <a:off x="3851921" y="2122983"/>
              <a:ext cx="21140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ja-JP" sz="1400" i="0">
                <a:solidFill>
                  <a:srgbClr val="000000"/>
                </a:solidFill>
              </a:endParaRPr>
            </a:p>
            <a:p>
              <a:pPr algn="ctr"/>
              <a:r>
                <a:rPr lang="en-US" altLang="ja-JP" sz="1400" i="0">
                  <a:solidFill>
                    <a:srgbClr val="000000"/>
                  </a:solidFill>
                </a:rPr>
                <a:t>(Ushiwaka)</a:t>
              </a:r>
              <a:endParaRPr lang="ja-JP" altLang="en-US" sz="1400" i="0">
                <a:solidFill>
                  <a:srgbClr val="000000"/>
                </a:solidFill>
              </a:endParaRPr>
            </a:p>
          </p:txBody>
        </p:sp>
        <p:sp>
          <p:nvSpPr>
            <p:cNvPr id="7219" name="テキスト ボックス 326"/>
            <p:cNvSpPr txBox="1">
              <a:spLocks noChangeArrowheads="1"/>
            </p:cNvSpPr>
            <p:nvPr/>
          </p:nvSpPr>
          <p:spPr bwMode="auto">
            <a:xfrm>
              <a:off x="4025214" y="3804240"/>
              <a:ext cx="1338875" cy="70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ja-JP" sz="1600" i="0" baseline="30000" dirty="0">
                  <a:solidFill>
                    <a:srgbClr val="000000"/>
                  </a:solidFill>
                </a:rPr>
                <a:t>3</a:t>
              </a:r>
              <a:r>
                <a:rPr lang="en-US" altLang="ja-JP" sz="1600" i="0" dirty="0">
                  <a:solidFill>
                    <a:srgbClr val="000000"/>
                  </a:solidFill>
                </a:rPr>
                <a:t>He target</a:t>
              </a:r>
              <a:endParaRPr lang="ja-JP" altLang="en-US" sz="1600" i="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7220" name="テキスト ボックス 327"/>
            <p:cNvSpPr txBox="1">
              <a:spLocks noChangeArrowheads="1"/>
            </p:cNvSpPr>
            <p:nvPr/>
          </p:nvSpPr>
          <p:spPr bwMode="auto">
            <a:xfrm>
              <a:off x="2074809" y="2011022"/>
              <a:ext cx="21140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ja-JP" sz="1600" i="0">
                  <a:solidFill>
                    <a:srgbClr val="000000"/>
                  </a:solidFill>
                </a:rPr>
                <a:t>CDS</a:t>
              </a:r>
            </a:p>
          </p:txBody>
        </p:sp>
        <p:sp>
          <p:nvSpPr>
            <p:cNvPr id="7221" name="テキスト ボックス 328"/>
            <p:cNvSpPr txBox="1">
              <a:spLocks noChangeArrowheads="1"/>
            </p:cNvSpPr>
            <p:nvPr/>
          </p:nvSpPr>
          <p:spPr bwMode="auto">
            <a:xfrm>
              <a:off x="6545149" y="2814340"/>
              <a:ext cx="525485" cy="44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ja-JP" sz="1800" i="0">
                  <a:solidFill>
                    <a:srgbClr val="FF0000"/>
                  </a:solidFill>
                </a:rPr>
                <a:t>n</a:t>
              </a:r>
              <a:endParaRPr lang="ja-JP" altLang="en-US" sz="1800" i="0" baseline="30000">
                <a:solidFill>
                  <a:srgbClr val="FF0000"/>
                </a:solidFill>
              </a:endParaRPr>
            </a:p>
          </p:txBody>
        </p:sp>
        <p:sp>
          <p:nvSpPr>
            <p:cNvPr id="7222" name="テキスト ボックス 329"/>
            <p:cNvSpPr txBox="1">
              <a:spLocks noChangeArrowheads="1"/>
            </p:cNvSpPr>
            <p:nvPr/>
          </p:nvSpPr>
          <p:spPr bwMode="auto">
            <a:xfrm>
              <a:off x="6876256" y="4224549"/>
              <a:ext cx="525485" cy="44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ja-JP" sz="1800" i="0">
                  <a:solidFill>
                    <a:srgbClr val="00B050"/>
                  </a:solidFill>
                </a:rPr>
                <a:t>p</a:t>
              </a:r>
              <a:endParaRPr lang="ja-JP" altLang="en-US" sz="1800" i="0" baseline="30000">
                <a:solidFill>
                  <a:srgbClr val="00B050"/>
                </a:solidFill>
              </a:endParaRPr>
            </a:p>
          </p:txBody>
        </p:sp>
        <p:sp>
          <p:nvSpPr>
            <p:cNvPr id="7223" name="テキスト ボックス 330"/>
            <p:cNvSpPr txBox="1">
              <a:spLocks noChangeArrowheads="1"/>
            </p:cNvSpPr>
            <p:nvPr/>
          </p:nvSpPr>
          <p:spPr bwMode="auto">
            <a:xfrm>
              <a:off x="7826050" y="3935155"/>
              <a:ext cx="814749" cy="407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ja-JP" sz="1600" i="0">
                  <a:solidFill>
                    <a:srgbClr val="000000"/>
                  </a:solidFill>
                </a:rPr>
                <a:t>NC</a:t>
              </a:r>
            </a:p>
          </p:txBody>
        </p:sp>
        <p:sp>
          <p:nvSpPr>
            <p:cNvPr id="7224" name="テキスト ボックス 331"/>
            <p:cNvSpPr txBox="1">
              <a:spLocks noChangeArrowheads="1"/>
            </p:cNvSpPr>
            <p:nvPr/>
          </p:nvSpPr>
          <p:spPr bwMode="auto">
            <a:xfrm>
              <a:off x="2797089" y="2705217"/>
              <a:ext cx="5254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ja-JP" sz="1800" i="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ja-JP" altLang="en-US" sz="1800" i="0" baseline="3000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7225" name="テキスト ボックス 332"/>
            <p:cNvSpPr txBox="1">
              <a:spLocks noChangeArrowheads="1"/>
            </p:cNvSpPr>
            <p:nvPr/>
          </p:nvSpPr>
          <p:spPr bwMode="auto">
            <a:xfrm>
              <a:off x="2737359" y="4451776"/>
              <a:ext cx="1083919" cy="407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ja-JP" sz="1600" i="0">
                  <a:solidFill>
                    <a:srgbClr val="000000"/>
                  </a:solidFill>
                </a:rPr>
                <a:t>CDC</a:t>
              </a:r>
            </a:p>
          </p:txBody>
        </p:sp>
        <p:sp>
          <p:nvSpPr>
            <p:cNvPr id="7226" name="テキスト ボックス 333"/>
            <p:cNvSpPr txBox="1">
              <a:spLocks noChangeArrowheads="1"/>
            </p:cNvSpPr>
            <p:nvPr/>
          </p:nvSpPr>
          <p:spPr bwMode="auto">
            <a:xfrm>
              <a:off x="2404650" y="4947303"/>
              <a:ext cx="1268783" cy="407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ja-JP" sz="1600" i="0">
                  <a:solidFill>
                    <a:srgbClr val="000000"/>
                  </a:solidFill>
                </a:rPr>
                <a:t>CDH</a:t>
              </a:r>
            </a:p>
          </p:txBody>
        </p:sp>
        <p:cxnSp>
          <p:nvCxnSpPr>
            <p:cNvPr id="335" name="直線コネクタ 334"/>
            <p:cNvCxnSpPr/>
            <p:nvPr/>
          </p:nvCxnSpPr>
          <p:spPr>
            <a:xfrm>
              <a:off x="3276705" y="3266975"/>
              <a:ext cx="854744" cy="72921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直線コネクタ 335"/>
            <p:cNvCxnSpPr>
              <a:stCxn id="7225" idx="1"/>
            </p:cNvCxnSpPr>
            <p:nvPr/>
          </p:nvCxnSpPr>
          <p:spPr>
            <a:xfrm flipV="1">
              <a:off x="2738448" y="3534225"/>
              <a:ext cx="87784" cy="112053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線コネクタ 336"/>
            <p:cNvCxnSpPr/>
            <p:nvPr/>
          </p:nvCxnSpPr>
          <p:spPr>
            <a:xfrm flipV="1">
              <a:off x="2555948" y="3749933"/>
              <a:ext cx="92405" cy="119689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30" name="テキスト ボックス 337"/>
            <p:cNvSpPr txBox="1">
              <a:spLocks noChangeArrowheads="1"/>
            </p:cNvSpPr>
            <p:nvPr/>
          </p:nvSpPr>
          <p:spPr bwMode="auto">
            <a:xfrm>
              <a:off x="7460186" y="5067141"/>
              <a:ext cx="828091" cy="407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ja-JP" sz="1600" i="0">
                  <a:solidFill>
                    <a:srgbClr val="000000"/>
                  </a:solidFill>
                </a:rPr>
                <a:t>PC</a:t>
              </a:r>
            </a:p>
          </p:txBody>
        </p:sp>
        <p:sp>
          <p:nvSpPr>
            <p:cNvPr id="7231" name="テキスト ボックス 338"/>
            <p:cNvSpPr txBox="1">
              <a:spLocks noChangeArrowheads="1"/>
            </p:cNvSpPr>
            <p:nvPr/>
          </p:nvSpPr>
          <p:spPr bwMode="auto">
            <a:xfrm>
              <a:off x="6803637" y="2515210"/>
              <a:ext cx="1152303" cy="407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ja-JP" sz="1600" i="0">
                  <a:solidFill>
                    <a:srgbClr val="000000"/>
                  </a:solidFill>
                </a:rPr>
                <a:t>CVC</a:t>
              </a: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7596188" y="4975295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0" i="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~15m</a:t>
            </a:r>
            <a:endParaRPr lang="ja-JP" altLang="en-US" sz="1800" b="0" i="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800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CDS_p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8837" y="-746274"/>
            <a:ext cx="6402081" cy="9059752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47431" y="152718"/>
            <a:ext cx="7620000" cy="718993"/>
          </a:xfrm>
        </p:spPr>
        <p:txBody>
          <a:bodyPr>
            <a:normAutofit/>
          </a:bodyPr>
          <a:lstStyle/>
          <a:p>
            <a:r>
              <a:rPr lang="en-US" altLang="ja-JP" cap="none" dirty="0" smtClean="0">
                <a:solidFill>
                  <a:srgbClr val="000000"/>
                </a:solidFill>
              </a:rPr>
              <a:t>CDS Performance </a:t>
            </a:r>
            <a:endParaRPr kumimoji="1" lang="ja-JP" altLang="en-US" cap="none" dirty="0">
              <a:solidFill>
                <a:srgbClr val="00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515753" y="6484343"/>
            <a:ext cx="40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ja-JP" altLang="en-US" dirty="0" smtClean="0"/>
              <a:t>５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86934" y="6359402"/>
            <a:ext cx="6302519" cy="429325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altLang="ja-JP" sz="2800" b="1" dirty="0" smtClean="0">
                <a:solidFill>
                  <a:srgbClr val="FF0000"/>
                </a:solidFill>
              </a:rPr>
              <a:t>Design performance was achieved!!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463772" y="1039761"/>
            <a:ext cx="4138365" cy="278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5"/>
          <p:cNvGrpSpPr>
            <a:grpSpLocks/>
          </p:cNvGrpSpPr>
          <p:nvPr/>
        </p:nvGrpSpPr>
        <p:grpSpPr bwMode="auto">
          <a:xfrm>
            <a:off x="4433452" y="969235"/>
            <a:ext cx="2665413" cy="2627313"/>
            <a:chOff x="6011691" y="1124744"/>
            <a:chExt cx="2497266" cy="251044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691" y="1124744"/>
              <a:ext cx="2497266" cy="251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直線矢印コネクタ 16"/>
            <p:cNvCxnSpPr/>
            <p:nvPr/>
          </p:nvCxnSpPr>
          <p:spPr>
            <a:xfrm>
              <a:off x="6371631" y="2866127"/>
              <a:ext cx="87307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円弧 17"/>
            <p:cNvSpPr/>
            <p:nvPr/>
          </p:nvSpPr>
          <p:spPr>
            <a:xfrm rot="11528165" flipH="1">
              <a:off x="7100434" y="2007571"/>
              <a:ext cx="287060" cy="1095190"/>
            </a:xfrm>
            <a:prstGeom prst="arc">
              <a:avLst>
                <a:gd name="adj1" fmla="val 17473184"/>
                <a:gd name="adj2" fmla="val 4953551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" name="テキスト ボックス 13"/>
            <p:cNvSpPr txBox="1">
              <a:spLocks noChangeArrowheads="1"/>
            </p:cNvSpPr>
            <p:nvPr/>
          </p:nvSpPr>
          <p:spPr bwMode="auto">
            <a:xfrm>
              <a:off x="6011692" y="2681788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b="1" dirty="0" smtClean="0">
                  <a:solidFill>
                    <a:srgbClr val="FF0000"/>
                  </a:solidFill>
                </a:rPr>
                <a:t>K</a:t>
              </a:r>
              <a:endParaRPr lang="ja-JP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テキスト ボックス 24"/>
          <p:cNvSpPr txBox="1">
            <a:spLocks noChangeArrowheads="1"/>
          </p:cNvSpPr>
          <p:nvPr/>
        </p:nvSpPr>
        <p:spPr bwMode="auto">
          <a:xfrm>
            <a:off x="7105215" y="1329598"/>
            <a:ext cx="1768475" cy="1014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200" dirty="0"/>
              <a:t>CDC: Drift Chamber</a:t>
            </a:r>
          </a:p>
          <a:p>
            <a:r>
              <a:rPr lang="en-US" altLang="ja-JP" sz="1200" dirty="0"/>
              <a:t>CDH: </a:t>
            </a:r>
            <a:r>
              <a:rPr lang="en-US" altLang="ja-JP" sz="1200" dirty="0" err="1"/>
              <a:t>Hodoscope</a:t>
            </a:r>
            <a:endParaRPr lang="en-US" altLang="ja-JP" sz="1200" dirty="0"/>
          </a:p>
          <a:p>
            <a:r>
              <a:rPr lang="en-US" altLang="ja-JP" sz="1200" dirty="0"/>
              <a:t>Magnet: 0.7T</a:t>
            </a:r>
          </a:p>
          <a:p>
            <a:r>
              <a:rPr lang="en-US" altLang="ja-JP" sz="1200" dirty="0"/>
              <a:t>Cover 60% of the solid angle.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625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N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6" y="-1281370"/>
            <a:ext cx="6208574" cy="8785916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47431" y="152718"/>
            <a:ext cx="8844169" cy="718993"/>
          </a:xfrm>
        </p:spPr>
        <p:txBody>
          <a:bodyPr>
            <a:normAutofit/>
          </a:bodyPr>
          <a:lstStyle/>
          <a:p>
            <a:r>
              <a:rPr kumimoji="1" lang="en-US" altLang="ja-JP" cap="none" dirty="0" smtClean="0">
                <a:solidFill>
                  <a:srgbClr val="000000"/>
                </a:solidFill>
              </a:rPr>
              <a:t>NC Performance </a:t>
            </a:r>
            <a:endParaRPr kumimoji="1" lang="ja-JP" altLang="en-US" cap="none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36000" y="6513959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６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60599" y="5067234"/>
            <a:ext cx="70051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FF0000"/>
                </a:solidFill>
              </a:rPr>
              <a:t>S/N〜100</a:t>
            </a:r>
            <a:r>
              <a:rPr kumimoji="1" lang="en-US" altLang="ja-JP" sz="2800" dirty="0" smtClean="0"/>
              <a:t>@QF neutron peak</a:t>
            </a:r>
          </a:p>
          <a:p>
            <a:pPr algn="ctr"/>
            <a:r>
              <a:rPr kumimoji="1" lang="en-US" altLang="ja-JP" sz="2800" dirty="0" smtClean="0"/>
              <a:t>→Offline threshold is 8MeVee</a:t>
            </a:r>
          </a:p>
          <a:p>
            <a:pPr algn="ctr"/>
            <a:r>
              <a:rPr kumimoji="1" lang="en-US" altLang="ja-JP" sz="2800" dirty="0" smtClean="0"/>
              <a:t>σ</a:t>
            </a:r>
            <a:r>
              <a:rPr kumimoji="1" lang="en-US" altLang="ja-JP" sz="2800" baseline="-25000" dirty="0" smtClean="0"/>
              <a:t>TOF</a:t>
            </a:r>
            <a:r>
              <a:rPr kumimoji="1" lang="en-US" altLang="ja-JP" sz="2800" dirty="0" smtClean="0"/>
              <a:t>~160ps @</a:t>
            </a:r>
            <a:r>
              <a:rPr kumimoji="1" lang="en-US" altLang="ja-JP" sz="2800" dirty="0"/>
              <a:t> </a:t>
            </a:r>
            <a:r>
              <a:rPr kumimoji="1" lang="en-US" altLang="ja-JP" sz="2800" dirty="0" err="1" smtClean="0"/>
              <a:t>γ</a:t>
            </a:r>
            <a:endParaRPr kumimoji="1" lang="en-US" altLang="ja-JP" sz="2800" dirty="0" smtClean="0"/>
          </a:p>
          <a:p>
            <a:pPr algn="ctr"/>
            <a:r>
              <a:rPr kumimoji="1" lang="en-US" altLang="ja-JP" sz="2800" dirty="0" smtClean="0"/>
              <a:t>→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σ</a:t>
            </a:r>
            <a:r>
              <a:rPr kumimoji="1" lang="en-US" altLang="ja-JP" sz="2800" b="1" baseline="-25000" dirty="0" smtClean="0">
                <a:solidFill>
                  <a:srgbClr val="FF0000"/>
                </a:solidFill>
              </a:rPr>
              <a:t>MM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~10MeV/c</a:t>
            </a:r>
            <a:r>
              <a:rPr kumimoji="1" lang="en-US" altLang="ja-JP" sz="2800" b="1" baseline="30000" dirty="0" smtClean="0">
                <a:solidFill>
                  <a:srgbClr val="FF0000"/>
                </a:solidFill>
              </a:rPr>
              <a:t>2 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at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 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the interested region 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40545" y="2039349"/>
            <a:ext cx="5432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KN-KN quasi-elastic scattering</a:t>
            </a:r>
            <a:endParaRPr kumimoji="1" lang="ja-JP" altLang="en-US" sz="2800" b="1" dirty="0"/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2817091" y="2309090"/>
            <a:ext cx="623454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378364" y="3994726"/>
            <a:ext cx="3777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8000"/>
                </a:solidFill>
              </a:rPr>
              <a:t>accidental background</a:t>
            </a:r>
            <a:endParaRPr kumimoji="1" lang="ja-JP" alt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1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196975"/>
            <a:ext cx="8435975" cy="1079500"/>
          </a:xfrm>
        </p:spPr>
        <p:txBody>
          <a:bodyPr/>
          <a:lstStyle/>
          <a:p>
            <a:r>
              <a:rPr lang="en-US" altLang="ja-JP" sz="2800" b="1" dirty="0" smtClean="0"/>
              <a:t>Accumulated data</a:t>
            </a:r>
          </a:p>
          <a:p>
            <a:pPr marL="274320" lvl="1" indent="0">
              <a:buNone/>
            </a:pPr>
            <a:r>
              <a:rPr lang="en-US" altLang="ja-JP" sz="2400" dirty="0" smtClean="0"/>
              <a:t>w/ liquid helium-3 target: ~1% of original proposal</a:t>
            </a:r>
            <a:endParaRPr lang="ja-JP" altLang="en-US" sz="2400" dirty="0" smtClean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656094"/>
              </p:ext>
            </p:extLst>
          </p:nvPr>
        </p:nvGraphicFramePr>
        <p:xfrm>
          <a:off x="539750" y="2349500"/>
          <a:ext cx="8147050" cy="11120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3278"/>
                <a:gridCol w="3243732"/>
                <a:gridCol w="1433278"/>
                <a:gridCol w="2036762"/>
              </a:tblGrid>
              <a:tr h="370682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period</a:t>
                      </a:r>
                      <a:endParaRPr kumimoji="1" lang="ja-JP" altLang="en-U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Primary beam intensity</a:t>
                      </a:r>
                      <a:endParaRPr kumimoji="1" lang="ja-JP" altLang="en-U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duration</a:t>
                      </a:r>
                      <a:endParaRPr kumimoji="1" lang="ja-JP" altLang="en-U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 smtClean="0"/>
                        <a:t>Kaon</a:t>
                      </a:r>
                      <a:r>
                        <a:rPr kumimoji="1" lang="en-US" altLang="ja-JP" sz="1800" dirty="0" smtClean="0"/>
                        <a:t> on target</a:t>
                      </a:r>
                      <a:endParaRPr kumimoji="1" lang="ja-JP" altLang="en-US" sz="1800" dirty="0"/>
                    </a:p>
                  </a:txBody>
                  <a:tcPr marL="91444" marR="91444" marT="45700" marB="45700"/>
                </a:tc>
              </a:tr>
              <a:tr h="370682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March,2013</a:t>
                      </a:r>
                      <a:endParaRPr kumimoji="1" lang="ja-JP" altLang="en-U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14.5kW(18Tppp, 6s cycle) </a:t>
                      </a:r>
                      <a:endParaRPr kumimoji="1" lang="ja-JP" altLang="en-U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30 hours </a:t>
                      </a:r>
                      <a:endParaRPr kumimoji="1" lang="ja-JP" altLang="en-U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aseline="0" dirty="0" smtClean="0"/>
                        <a:t>1.1×</a:t>
                      </a:r>
                      <a:r>
                        <a:rPr kumimoji="1" lang="en-US" altLang="ja-JP" sz="1800" baseline="0" dirty="0" smtClean="0"/>
                        <a:t>10</a:t>
                      </a:r>
                      <a:r>
                        <a:rPr kumimoji="1" lang="en-US" altLang="ja-JP" sz="1800" baseline="30000" dirty="0" smtClean="0"/>
                        <a:t>9</a:t>
                      </a:r>
                      <a:endParaRPr kumimoji="1" lang="ja-JP" altLang="en-US" sz="1800" baseline="0" dirty="0"/>
                    </a:p>
                  </a:txBody>
                  <a:tcPr marL="91444" marR="91444" marT="45700" marB="45700"/>
                </a:tc>
              </a:tr>
              <a:tr h="370682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May, 2013</a:t>
                      </a:r>
                      <a:endParaRPr kumimoji="1" lang="ja-JP" altLang="en-U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24kw (30Tppp, 6s cycle)</a:t>
                      </a:r>
                      <a:endParaRPr kumimoji="1" lang="ja-JP" altLang="en-U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88 hours</a:t>
                      </a:r>
                      <a:endParaRPr kumimoji="1" lang="ja-JP" altLang="en-U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5.1×</a:t>
                      </a:r>
                      <a:r>
                        <a:rPr kumimoji="1" lang="en-US" altLang="ja-JP" sz="1800" dirty="0" smtClean="0"/>
                        <a:t>10</a:t>
                      </a:r>
                      <a:r>
                        <a:rPr kumimoji="1" lang="en-US" altLang="ja-JP" sz="1800" baseline="30000" dirty="0" smtClean="0"/>
                        <a:t>9</a:t>
                      </a:r>
                      <a:endParaRPr kumimoji="1" lang="ja-JP" altLang="en-US" sz="1800" baseline="30000" dirty="0"/>
                    </a:p>
                  </a:txBody>
                  <a:tcPr marL="91444" marR="91444" marT="45700" marB="45700"/>
                </a:tc>
              </a:tr>
            </a:tbl>
          </a:graphicData>
        </a:graphic>
      </p:graphicFrame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47431" y="152718"/>
            <a:ext cx="8844169" cy="718993"/>
          </a:xfrm>
        </p:spPr>
        <p:txBody>
          <a:bodyPr>
            <a:normAutofit/>
          </a:bodyPr>
          <a:lstStyle/>
          <a:p>
            <a:r>
              <a:rPr kumimoji="1" lang="en-US" altLang="ja-JP" cap="none" dirty="0" smtClean="0">
                <a:solidFill>
                  <a:schemeClr val="tx1"/>
                </a:solidFill>
              </a:rPr>
              <a:t>J-PARC E15 1</a:t>
            </a:r>
            <a:r>
              <a:rPr kumimoji="1" lang="en-US" altLang="ja-JP" cap="none" baseline="30000" dirty="0" smtClean="0">
                <a:solidFill>
                  <a:schemeClr val="tx1"/>
                </a:solidFill>
              </a:rPr>
              <a:t>st </a:t>
            </a:r>
            <a:r>
              <a:rPr lang="en-US" altLang="ja-JP" cap="none" dirty="0" smtClean="0">
                <a:solidFill>
                  <a:schemeClr val="tx1"/>
                </a:solidFill>
              </a:rPr>
              <a:t>stage </a:t>
            </a:r>
            <a:r>
              <a:rPr kumimoji="1" lang="en-US" altLang="ja-JP" cap="none" dirty="0" smtClean="0">
                <a:solidFill>
                  <a:schemeClr val="tx1"/>
                </a:solidFill>
              </a:rPr>
              <a:t>physics run</a:t>
            </a:r>
            <a:endParaRPr kumimoji="1" lang="ja-JP" altLang="en-US" cap="none" dirty="0">
              <a:solidFill>
                <a:schemeClr val="tx1"/>
              </a:solidFill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0825" y="3639383"/>
            <a:ext cx="8435975" cy="2576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 smtClean="0"/>
              <a:t>Analysis Result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1.</a:t>
            </a:r>
            <a:r>
              <a:rPr lang="en-US" altLang="ja-JP" sz="2800" b="0" dirty="0" smtClean="0"/>
              <a:t>Semi-inclusive </a:t>
            </a:r>
            <a:r>
              <a:rPr lang="en-US" altLang="ja-JP" sz="2800" b="0" baseline="30000" dirty="0" smtClean="0"/>
              <a:t>3</a:t>
            </a:r>
            <a:r>
              <a:rPr lang="en-US" altLang="ja-JP" sz="2800" b="0" dirty="0" smtClean="0"/>
              <a:t>He(K</a:t>
            </a:r>
            <a:r>
              <a:rPr lang="en-US" altLang="ja-JP" sz="2800" b="0" baseline="30000" dirty="0" smtClean="0"/>
              <a:t>-</a:t>
            </a:r>
            <a:r>
              <a:rPr lang="en-US" altLang="ja-JP" sz="2800" b="0" dirty="0" smtClean="0"/>
              <a:t>, n) spectrum</a:t>
            </a:r>
          </a:p>
          <a:p>
            <a:r>
              <a:rPr lang="en-US" altLang="ja-JP" sz="2800" b="0" dirty="0"/>
              <a:t> </a:t>
            </a:r>
            <a:r>
              <a:rPr lang="en-US" altLang="ja-JP" sz="2800" b="0" dirty="0" smtClean="0"/>
              <a:t> </a:t>
            </a:r>
            <a:r>
              <a:rPr lang="en-US" altLang="ja-JP" sz="2800" dirty="0" smtClean="0"/>
              <a:t>2.</a:t>
            </a:r>
            <a:r>
              <a:rPr lang="en-US" altLang="ja-JP" sz="2800" b="0" dirty="0" smtClean="0"/>
              <a:t>Exlusive spectrum </a:t>
            </a:r>
          </a:p>
          <a:p>
            <a:r>
              <a:rPr lang="en-US" altLang="ja-JP" sz="2800" b="0" dirty="0"/>
              <a:t> </a:t>
            </a:r>
            <a:r>
              <a:rPr lang="en-US" altLang="ja-JP" sz="2800" b="0" dirty="0" smtClean="0"/>
              <a:t> </a:t>
            </a:r>
            <a:r>
              <a:rPr lang="en-US" altLang="ja-JP" sz="2800" dirty="0" smtClean="0"/>
              <a:t>3.</a:t>
            </a:r>
            <a:r>
              <a:rPr lang="en-US" altLang="ja-JP" sz="2800" b="0" baseline="30000" dirty="0" smtClean="0"/>
              <a:t>3</a:t>
            </a:r>
            <a:r>
              <a:rPr lang="en-US" altLang="ja-JP" sz="2800" b="0" dirty="0" smtClean="0"/>
              <a:t>He(K</a:t>
            </a:r>
            <a:r>
              <a:rPr lang="en-US" altLang="ja-JP" sz="2800" b="0" baseline="30000" dirty="0" smtClean="0"/>
              <a:t>-</a:t>
            </a:r>
            <a:r>
              <a:rPr lang="en-US" altLang="ja-JP" sz="2800" b="0" dirty="0" smtClean="0"/>
              <a:t>, d) analysis </a:t>
            </a:r>
            <a:endParaRPr lang="en-US" altLang="ja-JP" sz="2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36000" y="6513959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5834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エッセンシャル.thmx</Template>
  <TotalTime>6584</TotalTime>
  <Words>2950</Words>
  <Application>Microsoft Macintosh PowerPoint</Application>
  <PresentationFormat>画面に合わせる (4:3)</PresentationFormat>
  <Paragraphs>496</Paragraphs>
  <Slides>29</Slides>
  <Notes>29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エッセンシャル</vt:lpstr>
      <vt:lpstr>A Search for Deeply-bound Kaonic nuclear states </vt:lpstr>
      <vt:lpstr>E15 Collaboration LIST</vt:lpstr>
      <vt:lpstr>Contents</vt:lpstr>
      <vt:lpstr>Introduction</vt:lpstr>
      <vt:lpstr>E15 Experiment</vt:lpstr>
      <vt:lpstr>PowerPoint プレゼンテーション</vt:lpstr>
      <vt:lpstr>CDS Performance </vt:lpstr>
      <vt:lpstr>NC Performance </vt:lpstr>
      <vt:lpstr>J-PARC E15 1st stage physics run</vt:lpstr>
      <vt:lpstr>Semi-inclusive 3He(K-,n) spectrum</vt:lpstr>
      <vt:lpstr>Semi-inclusive 3He(K-,n) spectrum</vt:lpstr>
      <vt:lpstr>Compression with quasi-free K0 Spectrum   </vt:lpstr>
      <vt:lpstr>Contamination from  other than 3He target</vt:lpstr>
      <vt:lpstr>Single-nucleon processes</vt:lpstr>
      <vt:lpstr>What is the excess? - Multi-NA </vt:lpstr>
      <vt:lpstr>Exclusive Spectrum</vt:lpstr>
      <vt:lpstr>3He(K-, Λp) Missing Mass </vt:lpstr>
      <vt:lpstr>Λ p missing “n” correlation</vt:lpstr>
      <vt:lpstr>PowerPoint プレゼンテーション</vt:lpstr>
      <vt:lpstr>Λ p missing “n” correlation</vt:lpstr>
      <vt:lpstr>Λ p missing “n” correlation</vt:lpstr>
      <vt:lpstr>Λ p missing “n” correlation</vt:lpstr>
      <vt:lpstr>Λ p missing “n” correlation</vt:lpstr>
      <vt:lpstr>3He(K-, d) Spectrum</vt:lpstr>
      <vt:lpstr>3He(K-, d) missing mass spectrum</vt:lpstr>
      <vt:lpstr>3He(K-, d K-) missing mass</vt:lpstr>
      <vt:lpstr>3He(K-, d) missing mass w K- “p”</vt:lpstr>
      <vt:lpstr>Summary</vt:lpstr>
      <vt:lpstr>Thanks your attention! </vt:lpstr>
    </vt:vector>
  </TitlesOfParts>
  <Company>大阪大学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Search for Deep-bound Kaonic nuclear states </dc:title>
  <dc:creator>井上 謙太郎</dc:creator>
  <cp:lastModifiedBy>井上 謙太郎</cp:lastModifiedBy>
  <cp:revision>153</cp:revision>
  <dcterms:created xsi:type="dcterms:W3CDTF">2014-03-03T08:04:12Z</dcterms:created>
  <dcterms:modified xsi:type="dcterms:W3CDTF">2014-03-19T12:36:06Z</dcterms:modified>
</cp:coreProperties>
</file>