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80" r:id="rId3"/>
    <p:sldId id="257" r:id="rId4"/>
    <p:sldId id="277" r:id="rId5"/>
    <p:sldId id="278" r:id="rId6"/>
    <p:sldId id="273" r:id="rId7"/>
    <p:sldId id="274" r:id="rId8"/>
    <p:sldId id="258" r:id="rId9"/>
    <p:sldId id="259" r:id="rId10"/>
    <p:sldId id="260" r:id="rId11"/>
    <p:sldId id="261" r:id="rId12"/>
    <p:sldId id="281" r:id="rId13"/>
    <p:sldId id="282" r:id="rId14"/>
    <p:sldId id="262" r:id="rId15"/>
    <p:sldId id="275" r:id="rId16"/>
    <p:sldId id="276" r:id="rId17"/>
    <p:sldId id="268" r:id="rId18"/>
    <p:sldId id="271" r:id="rId19"/>
    <p:sldId id="263" r:id="rId20"/>
    <p:sldId id="265" r:id="rId2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300"/>
    <a:srgbClr val="DFC0C0"/>
    <a:srgbClr val="003E1C"/>
    <a:srgbClr val="CC99FF"/>
    <a:srgbClr val="FF99FF"/>
    <a:srgbClr val="FF99CC"/>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2" autoAdjust="0"/>
    <p:restoredTop sz="80396" autoAdjust="0"/>
  </p:normalViewPr>
  <p:slideViewPr>
    <p:cSldViewPr snapToGrid="0">
      <p:cViewPr>
        <p:scale>
          <a:sx n="50" d="100"/>
          <a:sy n="50" d="100"/>
        </p:scale>
        <p:origin x="1992" y="5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536675-0AA0-4A57-B47A-45516250CB78}" type="datetimeFigureOut">
              <a:rPr kumimoji="1" lang="ja-JP" altLang="en-US" smtClean="0"/>
              <a:t>2014/10/7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6B9460-0D46-43D1-ABA5-1D70FDBD3F64}" type="slidenum">
              <a:rPr kumimoji="1" lang="ja-JP" altLang="en-US" smtClean="0"/>
              <a:t>‹#›</a:t>
            </a:fld>
            <a:endParaRPr kumimoji="1" lang="ja-JP" altLang="en-US"/>
          </a:p>
        </p:txBody>
      </p:sp>
    </p:spTree>
    <p:extLst>
      <p:ext uri="{BB962C8B-B14F-4D97-AF65-F5344CB8AC3E}">
        <p14:creationId xmlns:p14="http://schemas.microsoft.com/office/powerpoint/2010/main" val="21814453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I’m Shingo Kawasaki, from Osaka University, Japan.</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 would like to talk about experimental search for K-pp deeply bound state via in-flight </a:t>
            </a:r>
            <a:r>
              <a:rPr kumimoji="1" lang="en-US" altLang="ja-JP" sz="1200" kern="1200" baseline="30000" dirty="0" smtClean="0">
                <a:solidFill>
                  <a:schemeClr val="tx1"/>
                </a:solidFill>
                <a:effectLst/>
                <a:latin typeface="+mn-lt"/>
                <a:ea typeface="+mn-ea"/>
                <a:cs typeface="+mn-cs"/>
              </a:rPr>
              <a:t>3</a:t>
            </a:r>
            <a:r>
              <a:rPr kumimoji="1" lang="en-US" altLang="ja-JP" sz="1200" kern="1200" dirty="0" smtClean="0">
                <a:solidFill>
                  <a:schemeClr val="tx1"/>
                </a:solidFill>
                <a:effectLst/>
                <a:latin typeface="+mn-lt"/>
                <a:ea typeface="+mn-ea"/>
                <a:cs typeface="+mn-cs"/>
              </a:rPr>
              <a:t>He(K-, n) reaction at J-PARC K1.8 BR.</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86B9460-0D46-43D1-ABA5-1D70FDBD3F64}" type="slidenum">
              <a:rPr kumimoji="1" lang="ja-JP" altLang="en-US" smtClean="0"/>
              <a:t>1</a:t>
            </a:fld>
            <a:endParaRPr kumimoji="1" lang="ja-JP" altLang="en-US"/>
          </a:p>
        </p:txBody>
      </p:sp>
    </p:spTree>
    <p:extLst>
      <p:ext uri="{BB962C8B-B14F-4D97-AF65-F5344CB8AC3E}">
        <p14:creationId xmlns:p14="http://schemas.microsoft.com/office/powerpoint/2010/main" val="3207905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We obtain the </a:t>
            </a:r>
            <a:r>
              <a:rPr kumimoji="1" lang="en-US" altLang="ja-JP" sz="1200" kern="1200" baseline="30000" dirty="0" smtClean="0">
                <a:solidFill>
                  <a:schemeClr val="tx1"/>
                </a:solidFill>
                <a:effectLst/>
                <a:latin typeface="+mn-lt"/>
                <a:ea typeface="+mn-ea"/>
                <a:cs typeface="+mn-cs"/>
              </a:rPr>
              <a:t>3</a:t>
            </a:r>
            <a:r>
              <a:rPr kumimoji="1" lang="en-US" altLang="ja-JP" sz="1200" kern="1200" dirty="0" smtClean="0">
                <a:solidFill>
                  <a:schemeClr val="tx1"/>
                </a:solidFill>
                <a:effectLst/>
                <a:latin typeface="+mn-lt"/>
                <a:ea typeface="+mn-ea"/>
                <a:cs typeface="+mn-cs"/>
              </a:rPr>
              <a:t>He(K-,n) missing mass spectrum by the forward neutron momentum.</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QF peak around 2.4 </a:t>
            </a:r>
            <a:r>
              <a:rPr kumimoji="1" lang="en-US" altLang="ja-JP" sz="1200" kern="1200" dirty="0" err="1" smtClean="0">
                <a:solidFill>
                  <a:schemeClr val="tx1"/>
                </a:solidFill>
                <a:effectLst/>
                <a:latin typeface="+mn-lt"/>
                <a:ea typeface="+mn-ea"/>
                <a:cs typeface="+mn-cs"/>
              </a:rPr>
              <a:t>GeV</a:t>
            </a:r>
            <a:r>
              <a:rPr kumimoji="1" lang="en-US" altLang="ja-JP" sz="1200" kern="1200" dirty="0" smtClean="0">
                <a:solidFill>
                  <a:schemeClr val="tx1"/>
                </a:solidFill>
                <a:effectLst/>
                <a:latin typeface="+mn-lt"/>
                <a:ea typeface="+mn-ea"/>
                <a:cs typeface="+mn-cs"/>
              </a:rPr>
              <a:t>/c2 can be seen clearly. Clear peak structure does not appear in the deeply bound region ~100 MeV/c2 where the experiment of FINUDA and DISTO groups observed the structure in different production reaction.</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However the tail component below the KNN threshold, which is shown in red line, can be seen. The missing mass resolution above KNN threshold is evaluated to be less than 10 MeV/c2 from the NC time resolution. K0s tagged spectrum is also shown, which is contributed from the charged exchange process. The spectrum seems to be rise from about the KNN threshold, which means that the detector resolution does not yield the structure.</a:t>
            </a:r>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86B9460-0D46-43D1-ABA5-1D70FDBD3F64}" type="slidenum">
              <a:rPr kumimoji="1" lang="ja-JP" altLang="en-US" smtClean="0"/>
              <a:t>10</a:t>
            </a:fld>
            <a:endParaRPr kumimoji="1" lang="ja-JP" altLang="en-US"/>
          </a:p>
        </p:txBody>
      </p:sp>
    </p:spTree>
    <p:extLst>
      <p:ext uri="{BB962C8B-B14F-4D97-AF65-F5344CB8AC3E}">
        <p14:creationId xmlns:p14="http://schemas.microsoft.com/office/powerpoint/2010/main" val="2773257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Then we evaluate possible BG sneak into the tail component. We consider the BG coming from the material around the target due to the resolution of 3He</a:t>
            </a:r>
            <a:r>
              <a:rPr kumimoji="1" lang="en-US" altLang="ja-JP" sz="1200" kern="1200" baseline="0" dirty="0" smtClean="0">
                <a:solidFill>
                  <a:schemeClr val="tx1"/>
                </a:solidFill>
                <a:effectLst/>
                <a:latin typeface="+mn-lt"/>
                <a:ea typeface="+mn-ea"/>
                <a:cs typeface="+mn-cs"/>
              </a:rPr>
              <a:t> </a:t>
            </a:r>
            <a:r>
              <a:rPr kumimoji="1" lang="en-US" altLang="ja-JP" sz="1200" kern="1200" dirty="0" err="1" smtClean="0">
                <a:solidFill>
                  <a:schemeClr val="tx1"/>
                </a:solidFill>
                <a:effectLst/>
                <a:latin typeface="+mn-lt"/>
                <a:ea typeface="+mn-ea"/>
                <a:cs typeface="+mn-cs"/>
              </a:rPr>
              <a:t>fiducial</a:t>
            </a:r>
            <a:r>
              <a:rPr kumimoji="1" lang="en-US" altLang="ja-JP" sz="1200" kern="1200" dirty="0" smtClean="0">
                <a:solidFill>
                  <a:schemeClr val="tx1"/>
                </a:solidFill>
                <a:effectLst/>
                <a:latin typeface="+mn-lt"/>
                <a:ea typeface="+mn-ea"/>
                <a:cs typeface="+mn-cs"/>
              </a:rPr>
              <a:t> volume with empty-target data, the accidental and tail γ-ray events of NC. These</a:t>
            </a:r>
            <a:r>
              <a:rPr kumimoji="1" lang="en-US" altLang="ja-JP" sz="1200" kern="1200" baseline="0" dirty="0" smtClean="0">
                <a:solidFill>
                  <a:schemeClr val="tx1"/>
                </a:solidFill>
                <a:effectLst/>
                <a:latin typeface="+mn-lt"/>
                <a:ea typeface="+mn-ea"/>
                <a:cs typeface="+mn-cs"/>
              </a:rPr>
              <a:t> BG contribute to the tail component</a:t>
            </a:r>
            <a:r>
              <a:rPr kumimoji="1" lang="en-US" altLang="ja-JP" sz="1200" kern="1200" dirty="0" smtClean="0">
                <a:solidFill>
                  <a:schemeClr val="tx1"/>
                </a:solidFill>
                <a:effectLst/>
                <a:latin typeface="+mn-lt"/>
                <a:ea typeface="+mn-ea"/>
                <a:cs typeface="+mn-cs"/>
              </a:rPr>
              <a:t> slightly.</a:t>
            </a:r>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86B9460-0D46-43D1-ABA5-1D70FDBD3F64}" type="slidenum">
              <a:rPr kumimoji="1" lang="ja-JP" altLang="en-US" smtClean="0"/>
              <a:t>11</a:t>
            </a:fld>
            <a:endParaRPr kumimoji="1" lang="ja-JP" altLang="en-US"/>
          </a:p>
        </p:txBody>
      </p:sp>
    </p:spTree>
    <p:extLst>
      <p:ext uri="{BB962C8B-B14F-4D97-AF65-F5344CB8AC3E}">
        <p14:creationId xmlns:p14="http://schemas.microsoft.com/office/powerpoint/2010/main" val="1114265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The fast neutron from the 1NR process can contribute the tail component. Only Σ</a:t>
            </a:r>
            <a:r>
              <a:rPr kumimoji="1" lang="en-US" altLang="ja-JP" sz="1200" kern="1200" dirty="0" smtClean="0">
                <a:solidFill>
                  <a:schemeClr val="tx1"/>
                </a:solidFill>
                <a:effectLst/>
                <a:latin typeface="+mn-lt"/>
                <a:ea typeface="+mn-ea"/>
                <a:cs typeface="+mn-cs"/>
                <a:sym typeface="Wingdings" panose="05000000000000000000" pitchFamily="2" charset="2"/>
              </a:rPr>
              <a:t></a:t>
            </a:r>
            <a:r>
              <a:rPr kumimoji="1" lang="en-US" altLang="ja-JP" sz="1200" kern="1200" dirty="0" smtClean="0">
                <a:solidFill>
                  <a:schemeClr val="tx1"/>
                </a:solidFill>
                <a:effectLst/>
                <a:latin typeface="+mn-lt"/>
                <a:ea typeface="+mn-ea"/>
                <a:cs typeface="+mn-cs"/>
              </a:rPr>
              <a:t>πN reaction can contribute in the E15 experiment acceptance. We can measure the Σ production process by reconstructing the invariant masses of Σ from the detected forward n and decay charged π. The efficiency of the Σ reconstruction is 90 %. All yields in the tail component cannot be explained by these BG processes.</a:t>
            </a:r>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86B9460-0D46-43D1-ABA5-1D70FDBD3F64}" type="slidenum">
              <a:rPr kumimoji="1" lang="ja-JP" altLang="en-US" smtClean="0"/>
              <a:t>12</a:t>
            </a:fld>
            <a:endParaRPr kumimoji="1" lang="ja-JP" altLang="en-US"/>
          </a:p>
        </p:txBody>
      </p:sp>
    </p:spTree>
    <p:extLst>
      <p:ext uri="{BB962C8B-B14F-4D97-AF65-F5344CB8AC3E}">
        <p14:creationId xmlns:p14="http://schemas.microsoft.com/office/powerpoint/2010/main" val="3369752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Then the contribution from the </a:t>
            </a:r>
            <a:r>
              <a:rPr kumimoji="1" lang="en-US" altLang="ja-JP" sz="1200" kern="1200" dirty="0" err="1" smtClean="0">
                <a:solidFill>
                  <a:schemeClr val="tx1"/>
                </a:solidFill>
                <a:effectLst/>
                <a:latin typeface="+mn-lt"/>
                <a:ea typeface="+mn-ea"/>
                <a:cs typeface="+mn-cs"/>
              </a:rPr>
              <a:t>mesonic</a:t>
            </a:r>
            <a:r>
              <a:rPr kumimoji="1" lang="en-US" altLang="ja-JP" sz="1200" kern="1200" dirty="0" smtClean="0">
                <a:solidFill>
                  <a:schemeClr val="tx1"/>
                </a:solidFill>
                <a:effectLst/>
                <a:latin typeface="+mn-lt"/>
                <a:ea typeface="+mn-ea"/>
                <a:cs typeface="+mn-cs"/>
              </a:rPr>
              <a:t> 2NA and 3NA are estimated by MC </a:t>
            </a:r>
            <a:r>
              <a:rPr kumimoji="1" lang="en-US" altLang="ja-JP" sz="1200" kern="1200" dirty="0" smtClean="0">
                <a:solidFill>
                  <a:schemeClr val="tx1"/>
                </a:solidFill>
                <a:effectLst/>
                <a:latin typeface="+mn-lt"/>
                <a:ea typeface="+mn-ea"/>
                <a:cs typeface="+mn-cs"/>
              </a:rPr>
              <a:t>simulation.</a:t>
            </a:r>
            <a:r>
              <a:rPr kumimoji="1" lang="en-US" altLang="ja-JP" sz="1200" kern="1200" baseline="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In these figures, the yield of 100 </a:t>
            </a:r>
            <a:r>
              <a:rPr kumimoji="1" lang="en-US" altLang="ja-JP" sz="1200" kern="1200" dirty="0" err="1" smtClean="0">
                <a:solidFill>
                  <a:schemeClr val="tx1"/>
                </a:solidFill>
                <a:effectLst/>
                <a:latin typeface="+mn-lt"/>
                <a:ea typeface="+mn-ea"/>
                <a:cs typeface="+mn-cs"/>
              </a:rPr>
              <a:t>mb</a:t>
            </a:r>
            <a:r>
              <a:rPr kumimoji="1" lang="en-US" altLang="ja-JP" sz="1200" kern="1200" dirty="0" smtClean="0">
                <a:solidFill>
                  <a:schemeClr val="tx1"/>
                </a:solidFill>
                <a:effectLst/>
                <a:latin typeface="+mn-lt"/>
                <a:ea typeface="+mn-ea"/>
                <a:cs typeface="+mn-cs"/>
              </a:rPr>
              <a:t> is generated for each branch. Since</a:t>
            </a:r>
            <a:r>
              <a:rPr kumimoji="1" lang="en-US" altLang="ja-JP" sz="1200" kern="1200" baseline="0" dirty="0" smtClean="0">
                <a:solidFill>
                  <a:schemeClr val="tx1"/>
                </a:solidFill>
                <a:effectLst/>
                <a:latin typeface="+mn-lt"/>
                <a:ea typeface="+mn-ea"/>
                <a:cs typeface="+mn-cs"/>
              </a:rPr>
              <a:t> production cross sections of these processes are expected to be much less than 100 </a:t>
            </a:r>
            <a:r>
              <a:rPr kumimoji="1" lang="en-US" altLang="ja-JP" sz="1200" kern="1200" baseline="0" dirty="0" err="1" smtClean="0">
                <a:solidFill>
                  <a:schemeClr val="tx1"/>
                </a:solidFill>
                <a:effectLst/>
                <a:latin typeface="+mn-lt"/>
                <a:ea typeface="+mn-ea"/>
                <a:cs typeface="+mn-cs"/>
              </a:rPr>
              <a:t>mb</a:t>
            </a:r>
            <a:r>
              <a:rPr kumimoji="1" lang="en-US" altLang="ja-JP" sz="1200" kern="1200" baseline="0" dirty="0" smtClean="0">
                <a:solidFill>
                  <a:schemeClr val="tx1"/>
                </a:solidFill>
                <a:effectLst/>
                <a:latin typeface="+mn-lt"/>
                <a:ea typeface="+mn-ea"/>
                <a:cs typeface="+mn-cs"/>
              </a:rPr>
              <a:t>, it seems that the contribution from the processes is small.</a:t>
            </a:r>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86B9460-0D46-43D1-ABA5-1D70FDBD3F64}" type="slidenum">
              <a:rPr kumimoji="1" lang="ja-JP" altLang="en-US" smtClean="0"/>
              <a:t>13</a:t>
            </a:fld>
            <a:endParaRPr kumimoji="1" lang="ja-JP" altLang="en-US"/>
          </a:p>
        </p:txBody>
      </p:sp>
    </p:spTree>
    <p:extLst>
      <p:ext uri="{BB962C8B-B14F-4D97-AF65-F5344CB8AC3E}">
        <p14:creationId xmlns:p14="http://schemas.microsoft.com/office/powerpoint/2010/main" val="332888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The contribution from the non-</a:t>
            </a:r>
            <a:r>
              <a:rPr kumimoji="1" lang="en-US" altLang="ja-JP" sz="1200" kern="1200" dirty="0" err="1" smtClean="0">
                <a:solidFill>
                  <a:schemeClr val="tx1"/>
                </a:solidFill>
                <a:effectLst/>
                <a:latin typeface="+mn-lt"/>
                <a:ea typeface="+mn-ea"/>
                <a:cs typeface="+mn-cs"/>
              </a:rPr>
              <a:t>mesonic</a:t>
            </a:r>
            <a:r>
              <a:rPr kumimoji="1" lang="en-US" altLang="ja-JP" sz="1200" kern="1200" dirty="0" smtClean="0">
                <a:solidFill>
                  <a:schemeClr val="tx1"/>
                </a:solidFill>
                <a:effectLst/>
                <a:latin typeface="+mn-lt"/>
                <a:ea typeface="+mn-ea"/>
                <a:cs typeface="+mn-cs"/>
              </a:rPr>
              <a:t> 2NA are also estimated by MC simulation. In these figures, the yield of 20 </a:t>
            </a:r>
            <a:r>
              <a:rPr kumimoji="1" lang="en-US" altLang="ja-JP" sz="1200" kern="1200" dirty="0" err="1" smtClean="0">
                <a:solidFill>
                  <a:schemeClr val="tx1"/>
                </a:solidFill>
                <a:effectLst/>
                <a:latin typeface="+mn-lt"/>
                <a:ea typeface="+mn-ea"/>
                <a:cs typeface="+mn-cs"/>
              </a:rPr>
              <a:t>mb</a:t>
            </a:r>
            <a:r>
              <a:rPr kumimoji="1" lang="en-US"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sr</a:t>
            </a:r>
            <a:r>
              <a:rPr kumimoji="1" lang="en-US" altLang="ja-JP" sz="1200" kern="1200" dirty="0" smtClean="0">
                <a:solidFill>
                  <a:schemeClr val="tx1"/>
                </a:solidFill>
                <a:effectLst/>
                <a:latin typeface="+mn-lt"/>
                <a:ea typeface="+mn-ea"/>
                <a:cs typeface="+mn-cs"/>
              </a:rPr>
              <a:t> at </a:t>
            </a:r>
            <a:r>
              <a:rPr kumimoji="1" lang="en-US" altLang="ja-JP" sz="1200" kern="1200" dirty="0" err="1" smtClean="0">
                <a:solidFill>
                  <a:schemeClr val="tx1"/>
                </a:solidFill>
                <a:effectLst/>
                <a:latin typeface="+mn-lt"/>
                <a:ea typeface="+mn-ea"/>
                <a:cs typeface="+mn-cs"/>
              </a:rPr>
              <a:t>θ</a:t>
            </a:r>
            <a:r>
              <a:rPr kumimoji="1" lang="en-US" altLang="ja-JP" sz="1200" kern="1200" baseline="-25000" dirty="0" err="1" smtClean="0">
                <a:solidFill>
                  <a:schemeClr val="tx1"/>
                </a:solidFill>
                <a:effectLst/>
                <a:latin typeface="+mn-lt"/>
                <a:ea typeface="+mn-ea"/>
                <a:cs typeface="+mn-cs"/>
              </a:rPr>
              <a:t>lab</a:t>
            </a:r>
            <a:r>
              <a:rPr kumimoji="1" lang="en-US" altLang="ja-JP" sz="1200" kern="1200" dirty="0" smtClean="0">
                <a:solidFill>
                  <a:schemeClr val="tx1"/>
                </a:solidFill>
                <a:effectLst/>
                <a:latin typeface="+mn-lt"/>
                <a:ea typeface="+mn-ea"/>
                <a:cs typeface="+mn-cs"/>
              </a:rPr>
              <a:t> =0° is generated for each branch. The peak structure from Y event cannot be seen in our data, and the contribution from the process in the tail component is very small. Y* event can have a yield in the tail component. However there are few data events to examine the process exclusively, so we plan to investigate the tail component by πΣ decay channel with much higher </a:t>
            </a:r>
            <a:r>
              <a:rPr kumimoji="1" lang="en-US" altLang="ja-JP" sz="1200" kern="1200" dirty="0" smtClean="0">
                <a:solidFill>
                  <a:schemeClr val="tx1"/>
                </a:solidFill>
                <a:effectLst/>
                <a:latin typeface="+mn-lt"/>
                <a:ea typeface="+mn-ea"/>
                <a:cs typeface="+mn-cs"/>
              </a:rPr>
              <a:t>statistics.</a:t>
            </a:r>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86B9460-0D46-43D1-ABA5-1D70FDBD3F64}" type="slidenum">
              <a:rPr kumimoji="1" lang="ja-JP" altLang="en-US" smtClean="0"/>
              <a:t>14</a:t>
            </a:fld>
            <a:endParaRPr kumimoji="1" lang="ja-JP" altLang="en-US"/>
          </a:p>
        </p:txBody>
      </p:sp>
    </p:spTree>
    <p:extLst>
      <p:ext uri="{BB962C8B-B14F-4D97-AF65-F5344CB8AC3E}">
        <p14:creationId xmlns:p14="http://schemas.microsoft.com/office/powerpoint/2010/main" val="416019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Then </a:t>
            </a:r>
            <a:r>
              <a:rPr kumimoji="1" lang="en-US" altLang="ja-JP" sz="1200" kern="1200" dirty="0" smtClean="0">
                <a:solidFill>
                  <a:schemeClr val="tx1"/>
                </a:solidFill>
                <a:effectLst/>
                <a:latin typeface="+mn-lt"/>
                <a:ea typeface="+mn-ea"/>
                <a:cs typeface="+mn-cs"/>
              </a:rPr>
              <a:t>we compare the tail component with theoretical calculation by assuming that all the tail component is contributed from loosely-bound K-pp. In calculation by Koike and Harada, σ of all bound region is ~</a:t>
            </a:r>
            <a:r>
              <a:rPr kumimoji="1" lang="en-US" altLang="ja-JP" sz="1200" kern="1200" dirty="0" smtClean="0">
                <a:solidFill>
                  <a:schemeClr val="tx1"/>
                </a:solidFill>
                <a:effectLst/>
                <a:latin typeface="+mn-lt"/>
                <a:ea typeface="+mn-ea"/>
                <a:cs typeface="+mn-cs"/>
              </a:rPr>
              <a:t>1000 </a:t>
            </a:r>
            <a:r>
              <a:rPr kumimoji="1" lang="en-US" altLang="ja-JP" sz="1200" kern="1200" dirty="0" err="1" smtClean="0">
                <a:solidFill>
                  <a:schemeClr val="tx1"/>
                </a:solidFill>
                <a:effectLst/>
                <a:latin typeface="+mn-lt"/>
                <a:ea typeface="+mn-ea"/>
                <a:cs typeface="+mn-cs"/>
              </a:rPr>
              <a:t>μb</a:t>
            </a:r>
            <a:r>
              <a:rPr kumimoji="1" lang="en-US" altLang="ja-JP" sz="1200" kern="1200" dirty="0" smtClean="0">
                <a:solidFill>
                  <a:schemeClr val="tx1"/>
                </a:solidFill>
                <a:effectLst/>
                <a:latin typeface="+mn-lt"/>
                <a:ea typeface="+mn-ea"/>
                <a:cs typeface="+mn-cs"/>
              </a:rPr>
              <a:t>/sr. On the other hand, in calculation by Yamagata and </a:t>
            </a:r>
            <a:r>
              <a:rPr kumimoji="1" lang="en-US" altLang="ja-JP" sz="1200" kern="1200" dirty="0" err="1" smtClean="0">
                <a:solidFill>
                  <a:schemeClr val="tx1"/>
                </a:solidFill>
                <a:effectLst/>
                <a:latin typeface="+mn-lt"/>
                <a:ea typeface="+mn-ea"/>
                <a:cs typeface="+mn-cs"/>
              </a:rPr>
              <a:t>Sekihara</a:t>
            </a:r>
            <a:r>
              <a:rPr kumimoji="1" lang="en-US" altLang="ja-JP" sz="1200" kern="1200" dirty="0" smtClean="0">
                <a:solidFill>
                  <a:schemeClr val="tx1"/>
                </a:solidFill>
                <a:effectLst/>
                <a:latin typeface="+mn-lt"/>
                <a:ea typeface="+mn-ea"/>
                <a:cs typeface="+mn-cs"/>
              </a:rPr>
              <a:t>, σ is ~100 </a:t>
            </a:r>
            <a:r>
              <a:rPr kumimoji="1" lang="en-US" altLang="ja-JP" sz="1200" kern="1200" dirty="0" err="1" smtClean="0">
                <a:solidFill>
                  <a:schemeClr val="tx1"/>
                </a:solidFill>
                <a:effectLst/>
                <a:latin typeface="+mn-lt"/>
                <a:ea typeface="+mn-ea"/>
                <a:cs typeface="+mn-cs"/>
              </a:rPr>
              <a:t>μb</a:t>
            </a:r>
            <a:r>
              <a:rPr kumimoji="1" lang="en-US" altLang="ja-JP" sz="1200" kern="1200" dirty="0" smtClean="0">
                <a:solidFill>
                  <a:schemeClr val="tx1"/>
                </a:solidFill>
                <a:effectLst/>
                <a:latin typeface="+mn-lt"/>
                <a:ea typeface="+mn-ea"/>
                <a:cs typeface="+mn-cs"/>
              </a:rPr>
              <a:t>/sr. </a:t>
            </a:r>
            <a:r>
              <a:rPr kumimoji="1" lang="en-US" altLang="ja-JP" sz="1200" kern="1200" dirty="0" smtClean="0">
                <a:solidFill>
                  <a:schemeClr val="tx1"/>
                </a:solidFill>
                <a:effectLst/>
                <a:latin typeface="+mn-lt"/>
                <a:ea typeface="+mn-ea"/>
                <a:cs typeface="+mn-cs"/>
              </a:rPr>
              <a:t>The measured cross section integrated in the bound region is rather comparable to that predicted by Koike and Harada</a:t>
            </a:r>
            <a:r>
              <a:rPr kumimoji="1" lang="en-US" altLang="ja-JP" sz="1200" b="0" i="0" kern="1200" dirty="0" smtClean="0">
                <a:solidFill>
                  <a:schemeClr val="tx1"/>
                </a:solidFill>
                <a:effectLst/>
                <a:latin typeface="+mn-lt"/>
                <a:ea typeface="+mn-ea"/>
                <a:cs typeface="+mn-cs"/>
              </a:rPr>
              <a:t>, although the spectrum shape is not yet understood by the calculation. </a:t>
            </a:r>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86B9460-0D46-43D1-ABA5-1D70FDBD3F64}" type="slidenum">
              <a:rPr kumimoji="1" lang="ja-JP" altLang="en-US" smtClean="0"/>
              <a:t>15</a:t>
            </a:fld>
            <a:endParaRPr kumimoji="1" lang="ja-JP" altLang="en-US"/>
          </a:p>
        </p:txBody>
      </p:sp>
    </p:spTree>
    <p:extLst>
      <p:ext uri="{BB962C8B-B14F-4D97-AF65-F5344CB8AC3E}">
        <p14:creationId xmlns:p14="http://schemas.microsoft.com/office/powerpoint/2010/main" val="2014331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 we evaluate the upper limit of σ</a:t>
            </a:r>
            <a:r>
              <a:rPr kumimoji="1" lang="ja-JP" altLang="en-US" sz="1200" kern="1200" baseline="0" dirty="0" smtClean="0">
                <a:solidFill>
                  <a:schemeClr val="tx1"/>
                </a:solidFill>
                <a:effectLst/>
                <a:latin typeface="+mn-lt"/>
                <a:ea typeface="+mn-ea"/>
                <a:cs typeface="+mn-cs"/>
              </a:rPr>
              <a:t> </a:t>
            </a:r>
            <a:r>
              <a:rPr kumimoji="1" lang="en-US" altLang="ja-JP" sz="1200" kern="1200" baseline="0" dirty="0" smtClean="0">
                <a:solidFill>
                  <a:schemeClr val="tx1"/>
                </a:solidFill>
                <a:effectLst/>
                <a:latin typeface="+mn-lt"/>
                <a:ea typeface="+mn-ea"/>
                <a:cs typeface="+mn-cs"/>
              </a:rPr>
              <a:t>for </a:t>
            </a:r>
            <a:r>
              <a:rPr kumimoji="1" lang="en-US" altLang="ja-JP" sz="1200" kern="1200" dirty="0" smtClean="0">
                <a:solidFill>
                  <a:schemeClr val="tx1"/>
                </a:solidFill>
                <a:effectLst/>
                <a:latin typeface="+mn-lt"/>
                <a:ea typeface="+mn-ea"/>
                <a:cs typeface="+mn-cs"/>
              </a:rPr>
              <a:t>K-pp deeply bound state in the missing mass range from 2.06 to 2.29 </a:t>
            </a:r>
            <a:r>
              <a:rPr kumimoji="1" lang="en-US" altLang="ja-JP" sz="1200" kern="1200" dirty="0" err="1" smtClean="0">
                <a:solidFill>
                  <a:schemeClr val="tx1"/>
                </a:solidFill>
                <a:effectLst/>
                <a:latin typeface="+mn-lt"/>
                <a:ea typeface="+mn-ea"/>
                <a:cs typeface="+mn-cs"/>
              </a:rPr>
              <a:t>GeV</a:t>
            </a:r>
            <a:r>
              <a:rPr kumimoji="1" lang="en-US" altLang="ja-JP" sz="1200" kern="1200" dirty="0" smtClean="0">
                <a:solidFill>
                  <a:schemeClr val="tx1"/>
                </a:solidFill>
                <a:effectLst/>
                <a:latin typeface="+mn-lt"/>
                <a:ea typeface="+mn-ea"/>
                <a:cs typeface="+mn-cs"/>
              </a:rPr>
              <a:t>/c2 by assuming K-pp shape, decay branch (</a:t>
            </a:r>
            <a:r>
              <a:rPr kumimoji="1" lang="en-US" altLang="ja-JP" sz="1200" kern="1200" dirty="0" err="1" smtClean="0">
                <a:solidFill>
                  <a:schemeClr val="tx1"/>
                </a:solidFill>
                <a:effectLst/>
                <a:latin typeface="+mn-lt"/>
                <a:ea typeface="+mn-ea"/>
                <a:cs typeface="+mn-cs"/>
              </a:rPr>
              <a:t>Λp</a:t>
            </a:r>
            <a:r>
              <a:rPr kumimoji="1" lang="en-US" altLang="ja-JP" sz="1200" kern="1200" dirty="0" smtClean="0">
                <a:solidFill>
                  <a:schemeClr val="tx1"/>
                </a:solidFill>
                <a:effectLst/>
                <a:latin typeface="+mn-lt"/>
                <a:ea typeface="+mn-ea"/>
                <a:cs typeface="+mn-cs"/>
              </a:rPr>
              <a:t> 100 %) and isotropic decay angular distribution. We can obtain the upper limit of σ in the bound region of &gt;~100 MeV, which is much smaller than the σ of quasi-elastic (0.5~5 % (or a few %) of QF).</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86B9460-0D46-43D1-ABA5-1D70FDBD3F64}" type="slidenum">
              <a:rPr kumimoji="1" lang="ja-JP" altLang="en-US" smtClean="0"/>
              <a:t>16</a:t>
            </a:fld>
            <a:endParaRPr kumimoji="1" lang="ja-JP" altLang="en-US"/>
          </a:p>
        </p:txBody>
      </p:sp>
    </p:spTree>
    <p:extLst>
      <p:ext uri="{BB962C8B-B14F-4D97-AF65-F5344CB8AC3E}">
        <p14:creationId xmlns:p14="http://schemas.microsoft.com/office/powerpoint/2010/main" val="4172114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This is the J-PARC E15 collaboration</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86B9460-0D46-43D1-ABA5-1D70FDBD3F64}" type="slidenum">
              <a:rPr kumimoji="1" lang="ja-JP" altLang="en-US" smtClean="0"/>
              <a:t>2</a:t>
            </a:fld>
            <a:endParaRPr kumimoji="1" lang="ja-JP" altLang="en-US"/>
          </a:p>
        </p:txBody>
      </p:sp>
    </p:spTree>
    <p:extLst>
      <p:ext uri="{BB962C8B-B14F-4D97-AF65-F5344CB8AC3E}">
        <p14:creationId xmlns:p14="http://schemas.microsoft.com/office/powerpoint/2010/main" val="2681405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The contents of my talk are as follows. First, I talk about introduction of our experiment and explain the J-PARC E15 experiment. Next, I </a:t>
            </a:r>
            <a:r>
              <a:rPr kumimoji="1" lang="en-US" altLang="ja-JP" sz="1200" kern="1200" dirty="0" smtClean="0">
                <a:solidFill>
                  <a:schemeClr val="tx1"/>
                </a:solidFill>
                <a:effectLst/>
                <a:latin typeface="+mn-lt"/>
                <a:ea typeface="+mn-ea"/>
                <a:cs typeface="+mn-cs"/>
              </a:rPr>
              <a:t>present </a:t>
            </a:r>
            <a:r>
              <a:rPr kumimoji="1" lang="en-US" altLang="ja-JP" sz="1200" kern="1200" dirty="0" smtClean="0">
                <a:solidFill>
                  <a:schemeClr val="tx1"/>
                </a:solidFill>
                <a:effectLst/>
                <a:latin typeface="+mn-lt"/>
                <a:ea typeface="+mn-ea"/>
                <a:cs typeface="+mn-cs"/>
              </a:rPr>
              <a:t>analysis result of E15 first physics run.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86B9460-0D46-43D1-ABA5-1D70FDBD3F64}" type="slidenum">
              <a:rPr kumimoji="1" lang="ja-JP" altLang="en-US" smtClean="0"/>
              <a:t>3</a:t>
            </a:fld>
            <a:endParaRPr kumimoji="1" lang="ja-JP" altLang="en-US"/>
          </a:p>
        </p:txBody>
      </p:sp>
    </p:spTree>
    <p:extLst>
      <p:ext uri="{BB962C8B-B14F-4D97-AF65-F5344CB8AC3E}">
        <p14:creationId xmlns:p14="http://schemas.microsoft.com/office/powerpoint/2010/main" val="2524758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It is well known that </a:t>
            </a:r>
            <a:r>
              <a:rPr kumimoji="1" lang="en-US" altLang="ja-JP" sz="1200" kern="1200" dirty="0" err="1" smtClean="0">
                <a:solidFill>
                  <a:schemeClr val="tx1"/>
                </a:solidFill>
                <a:effectLst/>
                <a:latin typeface="+mn-lt"/>
                <a:ea typeface="+mn-ea"/>
                <a:cs typeface="+mn-cs"/>
              </a:rPr>
              <a:t>KbarN</a:t>
            </a:r>
            <a:r>
              <a:rPr kumimoji="1" lang="en-US" altLang="ja-JP" sz="1200" kern="1200" dirty="0" smtClean="0">
                <a:solidFill>
                  <a:schemeClr val="tx1"/>
                </a:solidFill>
                <a:effectLst/>
                <a:latin typeface="+mn-lt"/>
                <a:ea typeface="+mn-ea"/>
                <a:cs typeface="+mn-cs"/>
              </a:rPr>
              <a:t> interaction of I=0 shows strong interaction. In assumption that Λ(1405) is </a:t>
            </a:r>
            <a:r>
              <a:rPr kumimoji="1" lang="en-US" altLang="ja-JP" sz="1200" kern="1200" dirty="0" err="1" smtClean="0">
                <a:solidFill>
                  <a:schemeClr val="tx1"/>
                </a:solidFill>
                <a:effectLst/>
                <a:latin typeface="+mn-lt"/>
                <a:ea typeface="+mn-ea"/>
                <a:cs typeface="+mn-cs"/>
              </a:rPr>
              <a:t>KbarN</a:t>
            </a:r>
            <a:r>
              <a:rPr kumimoji="1" lang="en-US" altLang="ja-JP" sz="1200" kern="1200" dirty="0" smtClean="0">
                <a:solidFill>
                  <a:schemeClr val="tx1"/>
                </a:solidFill>
                <a:effectLst/>
                <a:latin typeface="+mn-lt"/>
                <a:ea typeface="+mn-ea"/>
                <a:cs typeface="+mn-cs"/>
              </a:rPr>
              <a:t> bound state of I=0, </a:t>
            </a:r>
            <a:r>
              <a:rPr kumimoji="1" lang="en-US" altLang="ja-JP" sz="1200" kern="1200" dirty="0" err="1" smtClean="0">
                <a:solidFill>
                  <a:schemeClr val="tx1"/>
                </a:solidFill>
                <a:effectLst/>
                <a:latin typeface="+mn-lt"/>
                <a:ea typeface="+mn-ea"/>
                <a:cs typeface="+mn-cs"/>
              </a:rPr>
              <a:t>Kaonic</a:t>
            </a:r>
            <a:r>
              <a:rPr kumimoji="1" lang="en-US"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nuclear bound states </a:t>
            </a:r>
            <a:r>
              <a:rPr kumimoji="1" lang="en-US" altLang="ja-JP" sz="1200" kern="1200" dirty="0" smtClean="0">
                <a:solidFill>
                  <a:schemeClr val="tx1"/>
                </a:solidFill>
                <a:effectLst/>
                <a:latin typeface="+mn-lt"/>
                <a:ea typeface="+mn-ea"/>
                <a:cs typeface="+mn-cs"/>
              </a:rPr>
              <a:t>are predicted base on the data of experiment of X-ray from </a:t>
            </a:r>
            <a:r>
              <a:rPr kumimoji="1" lang="en-US" altLang="ja-JP" sz="1200" kern="1200" dirty="0" err="1" smtClean="0">
                <a:solidFill>
                  <a:schemeClr val="tx1"/>
                </a:solidFill>
                <a:effectLst/>
                <a:latin typeface="+mn-lt"/>
                <a:ea typeface="+mn-ea"/>
                <a:cs typeface="+mn-cs"/>
              </a:rPr>
              <a:t>Kaonic</a:t>
            </a:r>
            <a:r>
              <a:rPr kumimoji="1" lang="en-US" altLang="ja-JP" sz="1200" kern="1200" dirty="0" smtClean="0">
                <a:solidFill>
                  <a:schemeClr val="tx1"/>
                </a:solidFill>
                <a:effectLst/>
                <a:latin typeface="+mn-lt"/>
                <a:ea typeface="+mn-ea"/>
                <a:cs typeface="+mn-cs"/>
              </a:rPr>
              <a:t> hydrogen.</a:t>
            </a:r>
            <a:r>
              <a:rPr kumimoji="1" lang="en-US" altLang="ja-JP" sz="1200" kern="1200" baseline="0" dirty="0" smtClean="0">
                <a:solidFill>
                  <a:schemeClr val="tx1"/>
                </a:solidFill>
                <a:effectLst/>
                <a:latin typeface="+mn-lt"/>
                <a:ea typeface="+mn-ea"/>
                <a:cs typeface="+mn-cs"/>
              </a:rPr>
              <a:t> It is interest to</a:t>
            </a:r>
            <a:r>
              <a:rPr kumimoji="1" lang="en-US" altLang="ja-JP" sz="1200" kern="1200" dirty="0" smtClean="0">
                <a:solidFill>
                  <a:schemeClr val="tx1"/>
                </a:solidFill>
                <a:effectLst/>
                <a:latin typeface="+mn-lt"/>
                <a:ea typeface="+mn-ea"/>
                <a:cs typeface="+mn-cs"/>
              </a:rPr>
              <a:t> investigate a</a:t>
            </a:r>
            <a:r>
              <a:rPr kumimoji="1" lang="en-US" altLang="ja-JP" sz="1200" kern="1200" baseline="0" dirty="0" smtClean="0">
                <a:solidFill>
                  <a:schemeClr val="tx1"/>
                </a:solidFill>
                <a:effectLst/>
                <a:latin typeface="+mn-lt"/>
                <a:ea typeface="+mn-ea"/>
                <a:cs typeface="+mn-cs"/>
              </a:rPr>
              <a:t> simplest </a:t>
            </a:r>
            <a:r>
              <a:rPr kumimoji="1" lang="en-US" altLang="ja-JP" sz="1200" kern="1200" baseline="0" dirty="0" err="1" smtClean="0">
                <a:solidFill>
                  <a:schemeClr val="tx1"/>
                </a:solidFill>
                <a:effectLst/>
                <a:latin typeface="+mn-lt"/>
                <a:ea typeface="+mn-ea"/>
                <a:cs typeface="+mn-cs"/>
              </a:rPr>
              <a:t>kaonic</a:t>
            </a:r>
            <a:r>
              <a:rPr kumimoji="1" lang="en-US" altLang="ja-JP" sz="1200" kern="1200" baseline="0" dirty="0" smtClean="0">
                <a:solidFill>
                  <a:schemeClr val="tx1"/>
                </a:solidFill>
                <a:effectLst/>
                <a:latin typeface="+mn-lt"/>
                <a:ea typeface="+mn-ea"/>
                <a:cs typeface="+mn-cs"/>
              </a:rPr>
              <a:t> nuclear system</a:t>
            </a:r>
            <a:r>
              <a:rPr kumimoji="1" lang="en-US" altLang="ja-JP" sz="1200" kern="1200" dirty="0" smtClean="0">
                <a:solidFill>
                  <a:schemeClr val="tx1"/>
                </a:solidFill>
                <a:effectLst/>
                <a:latin typeface="+mn-lt"/>
                <a:ea typeface="+mn-ea"/>
                <a:cs typeface="+mn-cs"/>
              </a:rPr>
              <a:t>, K-pp.</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86B9460-0D46-43D1-ABA5-1D70FDBD3F64}" type="slidenum">
              <a:rPr kumimoji="1" lang="ja-JP" altLang="en-US" smtClean="0"/>
              <a:t>4</a:t>
            </a:fld>
            <a:endParaRPr kumimoji="1" lang="ja-JP" altLang="en-US"/>
          </a:p>
        </p:txBody>
      </p:sp>
    </p:spTree>
    <p:extLst>
      <p:ext uri="{BB962C8B-B14F-4D97-AF65-F5344CB8AC3E}">
        <p14:creationId xmlns:p14="http://schemas.microsoft.com/office/powerpoint/2010/main" val="1783085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The past experiments of stopped </a:t>
            </a:r>
            <a:r>
              <a:rPr kumimoji="1" lang="en-US" altLang="ja-JP" sz="1200" kern="1200" dirty="0" err="1" smtClean="0">
                <a:solidFill>
                  <a:schemeClr val="tx1"/>
                </a:solidFill>
                <a:effectLst/>
                <a:latin typeface="+mn-lt"/>
                <a:ea typeface="+mn-ea"/>
                <a:cs typeface="+mn-cs"/>
              </a:rPr>
              <a:t>kaon</a:t>
            </a:r>
            <a:r>
              <a:rPr kumimoji="1" lang="en-US" altLang="ja-JP" sz="1200" kern="1200" dirty="0" smtClean="0">
                <a:solidFill>
                  <a:schemeClr val="tx1"/>
                </a:solidFill>
                <a:effectLst/>
                <a:latin typeface="+mn-lt"/>
                <a:ea typeface="+mn-ea"/>
                <a:cs typeface="+mn-cs"/>
              </a:rPr>
              <a:t> reaction and pp collision claimed observation of K-pp peak structure in </a:t>
            </a:r>
            <a:r>
              <a:rPr kumimoji="1" lang="en-US" altLang="ja-JP" sz="1200" kern="1200" dirty="0" err="1" smtClean="0">
                <a:solidFill>
                  <a:schemeClr val="tx1"/>
                </a:solidFill>
                <a:effectLst/>
                <a:latin typeface="+mn-lt"/>
                <a:ea typeface="+mn-ea"/>
                <a:cs typeface="+mn-cs"/>
              </a:rPr>
              <a:t>Λp</a:t>
            </a:r>
            <a:r>
              <a:rPr kumimoji="1" lang="en-US" altLang="ja-JP" sz="1200" kern="1200" dirty="0" smtClean="0">
                <a:solidFill>
                  <a:schemeClr val="tx1"/>
                </a:solidFill>
                <a:effectLst/>
                <a:latin typeface="+mn-lt"/>
                <a:ea typeface="+mn-ea"/>
                <a:cs typeface="+mn-cs"/>
              </a:rPr>
              <a:t> final state, but the</a:t>
            </a:r>
            <a:r>
              <a:rPr kumimoji="1" lang="en-US" altLang="ja-JP" sz="1200" kern="1200" baseline="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binding energies and the widths obtained are not consistent</a:t>
            </a:r>
            <a:r>
              <a:rPr kumimoji="1" lang="en-US" altLang="ja-JP" sz="1200" kern="1200" dirty="0" smtClean="0">
                <a:solidFill>
                  <a:schemeClr val="tx1"/>
                </a:solidFill>
                <a:effectLst/>
                <a:latin typeface="+mn-lt"/>
                <a:ea typeface="+mn-ea"/>
                <a:cs typeface="+mn-cs"/>
              </a:rPr>
              <a:t>.</a:t>
            </a:r>
            <a:r>
              <a:rPr kumimoji="1" lang="en-US" altLang="ja-JP" sz="1200" kern="1200" baseline="0" dirty="0" smtClean="0">
                <a:solidFill>
                  <a:schemeClr val="tx1"/>
                </a:solidFill>
                <a:effectLst/>
                <a:latin typeface="+mn-lt"/>
                <a:ea typeface="+mn-ea"/>
                <a:cs typeface="+mn-cs"/>
              </a:rPr>
              <a:t> In these experiment, the BG process like 2NA cannot be eliminated</a:t>
            </a:r>
            <a:r>
              <a:rPr kumimoji="1" lang="en-US"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Therefore more experimental information of K-pp distinguished</a:t>
            </a:r>
            <a:r>
              <a:rPr kumimoji="1" lang="en-US" altLang="ja-JP" sz="1200" kern="1200" baseline="0" dirty="0" smtClean="0">
                <a:solidFill>
                  <a:schemeClr val="tx1"/>
                </a:solidFill>
                <a:effectLst/>
                <a:latin typeface="+mn-lt"/>
                <a:ea typeface="+mn-ea"/>
                <a:cs typeface="+mn-cs"/>
              </a:rPr>
              <a:t> from</a:t>
            </a:r>
            <a:r>
              <a:rPr kumimoji="1" lang="en-US" altLang="ja-JP" sz="1200" kern="1200" dirty="0" smtClean="0">
                <a:solidFill>
                  <a:schemeClr val="tx1"/>
                </a:solidFill>
                <a:effectLst/>
                <a:latin typeface="+mn-lt"/>
                <a:ea typeface="+mn-ea"/>
                <a:cs typeface="+mn-cs"/>
              </a:rPr>
              <a:t> all the BG processes is necessary.</a:t>
            </a:r>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86B9460-0D46-43D1-ABA5-1D70FDBD3F64}" type="slidenum">
              <a:rPr kumimoji="1" lang="ja-JP" altLang="en-US" smtClean="0"/>
              <a:t>5</a:t>
            </a:fld>
            <a:endParaRPr kumimoji="1" lang="ja-JP" altLang="en-US"/>
          </a:p>
        </p:txBody>
      </p:sp>
    </p:spTree>
    <p:extLst>
      <p:ext uri="{BB962C8B-B14F-4D97-AF65-F5344CB8AC3E}">
        <p14:creationId xmlns:p14="http://schemas.microsoft.com/office/powerpoint/2010/main" val="1114826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In order to produce K-pp bound state suppressing the BG processes, we employ a in-flight </a:t>
            </a:r>
            <a:r>
              <a:rPr kumimoji="1" lang="en-US" altLang="ja-JP" sz="1200" kern="1200" baseline="30000" dirty="0" smtClean="0">
                <a:solidFill>
                  <a:schemeClr val="tx1"/>
                </a:solidFill>
                <a:effectLst/>
                <a:latin typeface="+mn-lt"/>
                <a:ea typeface="+mn-ea"/>
                <a:cs typeface="+mn-cs"/>
              </a:rPr>
              <a:t>3</a:t>
            </a:r>
            <a:r>
              <a:rPr kumimoji="1" lang="en-US" altLang="ja-JP" sz="1200" kern="1200" dirty="0" smtClean="0">
                <a:solidFill>
                  <a:schemeClr val="tx1"/>
                </a:solidFill>
                <a:effectLst/>
                <a:latin typeface="+mn-lt"/>
                <a:ea typeface="+mn-ea"/>
                <a:cs typeface="+mn-cs"/>
              </a:rPr>
              <a:t>He(K-, n) reaction on the liquid </a:t>
            </a:r>
            <a:r>
              <a:rPr kumimoji="1" lang="en-US" altLang="ja-JP" sz="1200" kern="1200" baseline="30000" dirty="0" smtClean="0">
                <a:solidFill>
                  <a:schemeClr val="tx1"/>
                </a:solidFill>
                <a:effectLst/>
                <a:latin typeface="+mn-lt"/>
                <a:ea typeface="+mn-ea"/>
                <a:cs typeface="+mn-cs"/>
              </a:rPr>
              <a:t>3</a:t>
            </a:r>
            <a:r>
              <a:rPr kumimoji="1" lang="en-US" altLang="ja-JP" sz="1200" kern="1200" dirty="0" smtClean="0">
                <a:solidFill>
                  <a:schemeClr val="tx1"/>
                </a:solidFill>
                <a:effectLst/>
                <a:latin typeface="+mn-lt"/>
                <a:ea typeface="+mn-ea"/>
                <a:cs typeface="+mn-cs"/>
              </a:rPr>
              <a:t>He target. </a:t>
            </a:r>
            <a:r>
              <a:rPr kumimoji="1" lang="en-US" altLang="ja-JP" sz="1200" b="0" i="0" u="none" strike="noStrike" kern="1200" baseline="0" dirty="0" smtClean="0">
                <a:solidFill>
                  <a:schemeClr val="tx1"/>
                </a:solidFill>
                <a:latin typeface="+mn-lt"/>
                <a:ea typeface="+mn-ea"/>
                <a:cs typeface="+mn-cs"/>
              </a:rPr>
              <a:t>The experiment is performed at the K1.8BR beam-line in the Hadron Experimental Hall of the J-PARC. </a:t>
            </a:r>
            <a:r>
              <a:rPr kumimoji="1" lang="en-US" altLang="ja-JP" sz="1200" kern="1200" dirty="0" smtClean="0">
                <a:solidFill>
                  <a:schemeClr val="tx1"/>
                </a:solidFill>
                <a:effectLst/>
                <a:latin typeface="+mn-lt"/>
                <a:ea typeface="+mn-ea"/>
                <a:cs typeface="+mn-cs"/>
              </a:rPr>
              <a:t>This is a schematic drawing of the E15 setup. </a:t>
            </a:r>
            <a:r>
              <a:rPr kumimoji="1" lang="en-US" altLang="ja-JP" sz="1200" kern="1200" dirty="0" err="1" smtClean="0">
                <a:solidFill>
                  <a:schemeClr val="tx1"/>
                </a:solidFill>
                <a:effectLst/>
                <a:latin typeface="+mn-lt"/>
                <a:ea typeface="+mn-ea"/>
                <a:cs typeface="+mn-cs"/>
              </a:rPr>
              <a:t>Kaon</a:t>
            </a:r>
            <a:r>
              <a:rPr kumimoji="1" lang="en-US" altLang="ja-JP" sz="1200" kern="1200" dirty="0" smtClean="0">
                <a:solidFill>
                  <a:schemeClr val="tx1"/>
                </a:solidFill>
                <a:effectLst/>
                <a:latin typeface="+mn-lt"/>
                <a:ea typeface="+mn-ea"/>
                <a:cs typeface="+mn-cs"/>
              </a:rPr>
              <a:t> beam of 1 </a:t>
            </a:r>
            <a:r>
              <a:rPr kumimoji="1" lang="en-US" altLang="ja-JP" sz="1200" kern="1200" dirty="0" err="1" smtClean="0">
                <a:solidFill>
                  <a:schemeClr val="tx1"/>
                </a:solidFill>
                <a:effectLst/>
                <a:latin typeface="+mn-lt"/>
                <a:ea typeface="+mn-ea"/>
                <a:cs typeface="+mn-cs"/>
              </a:rPr>
              <a:t>GeV</a:t>
            </a:r>
            <a:r>
              <a:rPr kumimoji="1" lang="en-US" altLang="ja-JP" sz="1200" kern="1200" dirty="0" smtClean="0">
                <a:solidFill>
                  <a:schemeClr val="tx1"/>
                </a:solidFill>
                <a:effectLst/>
                <a:latin typeface="+mn-lt"/>
                <a:ea typeface="+mn-ea"/>
                <a:cs typeface="+mn-cs"/>
              </a:rPr>
              <a:t>/c kick a neutron out of the 3He target in a forward angle. The </a:t>
            </a:r>
            <a:r>
              <a:rPr kumimoji="1" lang="en-US" altLang="ja-JP" sz="1200" kern="1200" dirty="0" err="1" smtClean="0">
                <a:solidFill>
                  <a:schemeClr val="tx1"/>
                </a:solidFill>
                <a:effectLst/>
                <a:latin typeface="+mn-lt"/>
                <a:ea typeface="+mn-ea"/>
                <a:cs typeface="+mn-cs"/>
              </a:rPr>
              <a:t>Kaon</a:t>
            </a:r>
            <a:r>
              <a:rPr kumimoji="1" lang="en-US" altLang="ja-JP" sz="1200" kern="1200" dirty="0" smtClean="0">
                <a:solidFill>
                  <a:schemeClr val="tx1"/>
                </a:solidFill>
                <a:effectLst/>
                <a:latin typeface="+mn-lt"/>
                <a:ea typeface="+mn-ea"/>
                <a:cs typeface="+mn-cs"/>
              </a:rPr>
              <a:t> slow down to form K-pp with residual nucleus. We measure the scattered neutron momentum by TOF counter placed 15 m ahead in the forward direction to obtain the missing mass spectrum. All decay charged particles </a:t>
            </a:r>
            <a:r>
              <a:rPr kumimoji="1" lang="en-US" altLang="ja-JP" sz="1200" b="0" i="0" u="none" strike="noStrike" kern="1200" baseline="0" dirty="0" smtClean="0">
                <a:solidFill>
                  <a:schemeClr val="tx1"/>
                </a:solidFill>
                <a:latin typeface="+mn-lt"/>
                <a:ea typeface="+mn-ea"/>
                <a:cs typeface="+mn-cs"/>
              </a:rPr>
              <a:t>associated with the </a:t>
            </a:r>
            <a:r>
              <a:rPr kumimoji="1" lang="en-US" altLang="ja-JP" sz="1200" b="0" i="0" u="none" strike="noStrike" kern="1200" baseline="30000" dirty="0" smtClean="0">
                <a:solidFill>
                  <a:schemeClr val="tx1"/>
                </a:solidFill>
                <a:latin typeface="+mn-lt"/>
                <a:ea typeface="+mn-ea"/>
                <a:cs typeface="+mn-cs"/>
              </a:rPr>
              <a:t>3</a:t>
            </a:r>
            <a:r>
              <a:rPr kumimoji="1" lang="en-US" altLang="ja-JP" sz="1200" b="0" i="0" u="none" strike="noStrike" kern="1200" baseline="0" dirty="0" smtClean="0">
                <a:solidFill>
                  <a:schemeClr val="tx1"/>
                </a:solidFill>
                <a:latin typeface="+mn-lt"/>
                <a:ea typeface="+mn-ea"/>
                <a:cs typeface="+mn-cs"/>
              </a:rPr>
              <a:t>He(K-,n) reactions </a:t>
            </a:r>
            <a:r>
              <a:rPr kumimoji="1" lang="en-US" altLang="ja-JP" sz="1200" kern="1200" dirty="0" smtClean="0">
                <a:solidFill>
                  <a:schemeClr val="tx1"/>
                </a:solidFill>
                <a:effectLst/>
                <a:latin typeface="+mn-lt"/>
                <a:ea typeface="+mn-ea"/>
                <a:cs typeface="+mn-cs"/>
              </a:rPr>
              <a:t> are</a:t>
            </a:r>
            <a:r>
              <a:rPr kumimoji="1" lang="en-US" altLang="ja-JP" sz="1200" kern="1200" baseline="0" dirty="0" smtClean="0">
                <a:solidFill>
                  <a:schemeClr val="tx1"/>
                </a:solidFill>
                <a:effectLst/>
                <a:latin typeface="+mn-lt"/>
                <a:ea typeface="+mn-ea"/>
                <a:cs typeface="+mn-cs"/>
              </a:rPr>
              <a:t> detected</a:t>
            </a:r>
            <a:r>
              <a:rPr kumimoji="1" lang="en-US" altLang="ja-JP" sz="1200" kern="1200" dirty="0" smtClean="0">
                <a:solidFill>
                  <a:schemeClr val="tx1"/>
                </a:solidFill>
                <a:effectLst/>
                <a:latin typeface="+mn-lt"/>
                <a:ea typeface="+mn-ea"/>
                <a:cs typeface="+mn-cs"/>
              </a:rPr>
              <a:t> by cylindrical detector system which operate in a magnetic field of 0.7 T. Today, I will talk about the missing mass spectrum.</a:t>
            </a:r>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86B9460-0D46-43D1-ABA5-1D70FDBD3F64}" type="slidenum">
              <a:rPr kumimoji="1" lang="ja-JP" altLang="en-US" smtClean="0"/>
              <a:t>6</a:t>
            </a:fld>
            <a:endParaRPr kumimoji="1" lang="ja-JP" altLang="en-US"/>
          </a:p>
        </p:txBody>
      </p:sp>
    </p:spTree>
    <p:extLst>
      <p:ext uri="{BB962C8B-B14F-4D97-AF65-F5344CB8AC3E}">
        <p14:creationId xmlns:p14="http://schemas.microsoft.com/office/powerpoint/2010/main" val="3320549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Here is the picture of the J-PARC K1.8 BR spectrometer. This part is Beam spectrometer, and this sky blue object is cylindrical detector</a:t>
            </a:r>
            <a:r>
              <a:rPr kumimoji="1" lang="en-US" altLang="ja-JP" sz="1200" kern="1200" baseline="0" dirty="0" smtClean="0">
                <a:solidFill>
                  <a:schemeClr val="tx1"/>
                </a:solidFill>
                <a:effectLst/>
                <a:latin typeface="+mn-lt"/>
                <a:ea typeface="+mn-ea"/>
                <a:cs typeface="+mn-cs"/>
              </a:rPr>
              <a:t> system</a:t>
            </a:r>
            <a:r>
              <a:rPr kumimoji="1" lang="en-US" altLang="ja-JP" sz="1200" kern="1200" dirty="0" smtClean="0">
                <a:solidFill>
                  <a:schemeClr val="tx1"/>
                </a:solidFill>
                <a:effectLst/>
                <a:latin typeface="+mn-lt"/>
                <a:ea typeface="+mn-ea"/>
                <a:cs typeface="+mn-cs"/>
              </a:rPr>
              <a:t>. The liquid 3He target is placed in the center of it. This is neutron counter, and </a:t>
            </a:r>
            <a:r>
              <a:rPr kumimoji="1" lang="en-US" altLang="ja-JP" sz="1200" kern="1200" dirty="0" err="1" smtClean="0">
                <a:solidFill>
                  <a:schemeClr val="tx1"/>
                </a:solidFill>
                <a:effectLst/>
                <a:latin typeface="+mn-lt"/>
                <a:ea typeface="+mn-ea"/>
                <a:cs typeface="+mn-cs"/>
              </a:rPr>
              <a:t>kaons</a:t>
            </a:r>
            <a:r>
              <a:rPr kumimoji="1" lang="en-US" altLang="ja-JP" sz="1200" kern="1200" baseline="0" dirty="0" smtClean="0">
                <a:solidFill>
                  <a:schemeClr val="tx1"/>
                </a:solidFill>
                <a:effectLst/>
                <a:latin typeface="+mn-lt"/>
                <a:ea typeface="+mn-ea"/>
                <a:cs typeface="+mn-cs"/>
              </a:rPr>
              <a:t> which do not react </a:t>
            </a:r>
            <a:r>
              <a:rPr kumimoji="1" lang="en-US" altLang="ja-JP" sz="1200" kern="1200" dirty="0" smtClean="0">
                <a:solidFill>
                  <a:schemeClr val="tx1"/>
                </a:solidFill>
                <a:effectLst/>
                <a:latin typeface="+mn-lt"/>
                <a:ea typeface="+mn-ea"/>
                <a:cs typeface="+mn-cs"/>
              </a:rPr>
              <a:t>are </a:t>
            </a:r>
            <a:r>
              <a:rPr kumimoji="1" lang="en-US" altLang="ja-JP" sz="1200" kern="1200" dirty="0" smtClean="0">
                <a:solidFill>
                  <a:schemeClr val="tx1"/>
                </a:solidFill>
                <a:effectLst/>
                <a:latin typeface="+mn-lt"/>
                <a:ea typeface="+mn-ea"/>
                <a:cs typeface="+mn-cs"/>
              </a:rPr>
              <a:t>swept</a:t>
            </a:r>
            <a:r>
              <a:rPr kumimoji="1" lang="en-US" altLang="ja-JP" sz="1200" kern="1200" baseline="0" dirty="0" smtClean="0">
                <a:solidFill>
                  <a:schemeClr val="tx1"/>
                </a:solidFill>
                <a:effectLst/>
                <a:latin typeface="+mn-lt"/>
                <a:ea typeface="+mn-ea"/>
                <a:cs typeface="+mn-cs"/>
              </a:rPr>
              <a:t> off</a:t>
            </a:r>
            <a:r>
              <a:rPr kumimoji="1" lang="en-US"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the NC by this magnet.</a:t>
            </a:r>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86B9460-0D46-43D1-ABA5-1D70FDBD3F64}" type="slidenum">
              <a:rPr kumimoji="1" lang="ja-JP" altLang="en-US" smtClean="0"/>
              <a:t>7</a:t>
            </a:fld>
            <a:endParaRPr kumimoji="1" lang="ja-JP" altLang="en-US"/>
          </a:p>
        </p:txBody>
      </p:sp>
    </p:spTree>
    <p:extLst>
      <p:ext uri="{BB962C8B-B14F-4D97-AF65-F5344CB8AC3E}">
        <p14:creationId xmlns:p14="http://schemas.microsoft.com/office/powerpoint/2010/main" val="906832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Next, we present the performance of detectors. First, I talk about NC for forward scattered neutron. We measures neutron momentum by NC of TOF-counter. This figure is inverse beta of hit events at NC with rejection of charged particles by two veto-counters between target and NC. γ-events are separated clearly from neutron events. In neutron events, QF and charge exchange reaction peak can be seen clearly. A green dot line represents the accidental BG. The BG level is very low. The signal to noise ratio at QF peak is ~100. The time resolution is ~150 </a:t>
            </a:r>
            <a:r>
              <a:rPr kumimoji="1" lang="en-US" altLang="ja-JP" sz="1200" kern="1200" dirty="0" err="1" smtClean="0">
                <a:solidFill>
                  <a:schemeClr val="tx1"/>
                </a:solidFill>
                <a:effectLst/>
                <a:latin typeface="+mn-lt"/>
                <a:ea typeface="+mn-ea"/>
                <a:cs typeface="+mn-cs"/>
              </a:rPr>
              <a:t>ps</a:t>
            </a:r>
            <a:r>
              <a:rPr kumimoji="1" lang="en-US" altLang="ja-JP" sz="1200" kern="1200" dirty="0" smtClean="0">
                <a:solidFill>
                  <a:schemeClr val="tx1"/>
                </a:solidFill>
                <a:effectLst/>
                <a:latin typeface="+mn-lt"/>
                <a:ea typeface="+mn-ea"/>
                <a:cs typeface="+mn-cs"/>
              </a:rPr>
              <a:t> at γ-peak, which is equivalent to ~10 MeV/c</a:t>
            </a:r>
            <a:r>
              <a:rPr kumimoji="1" lang="en-US" altLang="ja-JP" sz="1200" kern="1200" baseline="30000" dirty="0" smtClean="0">
                <a:solidFill>
                  <a:schemeClr val="tx1"/>
                </a:solidFill>
                <a:effectLst/>
                <a:latin typeface="+mn-lt"/>
                <a:ea typeface="+mn-ea"/>
                <a:cs typeface="+mn-cs"/>
              </a:rPr>
              <a:t>2</a:t>
            </a:r>
            <a:r>
              <a:rPr kumimoji="1" lang="en-US" altLang="ja-JP" sz="1200" kern="1200" dirty="0" smtClean="0">
                <a:solidFill>
                  <a:schemeClr val="tx1"/>
                </a:solidFill>
                <a:effectLst/>
                <a:latin typeface="+mn-lt"/>
                <a:ea typeface="+mn-ea"/>
                <a:cs typeface="+mn-cs"/>
              </a:rPr>
              <a:t> missing-mass resolution. </a:t>
            </a:r>
            <a:r>
              <a:rPr kumimoji="1" lang="en-US" altLang="ja-JP" sz="1200" b="0" i="0" u="none" strike="noStrike" kern="1200" baseline="0" dirty="0" smtClean="0">
                <a:solidFill>
                  <a:schemeClr val="tx1"/>
                </a:solidFill>
                <a:latin typeface="+mn-lt"/>
                <a:ea typeface="+mn-ea"/>
                <a:cs typeface="+mn-cs"/>
              </a:rPr>
              <a:t>A small tail to lower beta can be seen in </a:t>
            </a:r>
            <a:r>
              <a:rPr kumimoji="1" lang="en-US" altLang="ja-JP" sz="1200" b="0" i="0" u="none" strike="noStrike" kern="1200" baseline="0" dirty="0" smtClean="0">
                <a:solidFill>
                  <a:schemeClr val="tx1"/>
                </a:solidFill>
                <a:latin typeface="+mn-lt"/>
                <a:ea typeface="+mn-ea"/>
                <a:cs typeface="+mn-cs"/>
              </a:rPr>
              <a:t>the </a:t>
            </a:r>
            <a:r>
              <a:rPr kumimoji="1" lang="en-US" altLang="ja-JP" sz="1200" b="0" i="0" u="none" strike="noStrike" kern="1200" baseline="0" dirty="0" smtClean="0">
                <a:solidFill>
                  <a:schemeClr val="tx1"/>
                </a:solidFill>
                <a:latin typeface="+mn-lt"/>
                <a:ea typeface="+mn-ea"/>
                <a:cs typeface="+mn-cs"/>
              </a:rPr>
              <a:t>γ-peak, which is thought to be delayed γ-events, such as π0s produced at materials located after the target. </a:t>
            </a:r>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86B9460-0D46-43D1-ABA5-1D70FDBD3F64}" type="slidenum">
              <a:rPr kumimoji="1" lang="ja-JP" altLang="en-US" smtClean="0"/>
              <a:t>8</a:t>
            </a:fld>
            <a:endParaRPr kumimoji="1" lang="ja-JP" altLang="en-US"/>
          </a:p>
        </p:txBody>
      </p:sp>
    </p:spTree>
    <p:extLst>
      <p:ext uri="{BB962C8B-B14F-4D97-AF65-F5344CB8AC3E}">
        <p14:creationId xmlns:p14="http://schemas.microsoft.com/office/powerpoint/2010/main" val="2538258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Second, I talk about cylindrical detector system, CDS for short. CDS measures and identifies the decay charged particles </a:t>
            </a:r>
            <a:r>
              <a:rPr kumimoji="1" lang="en-US" altLang="ja-JP" sz="1200" b="0" i="0" u="none" strike="noStrike" kern="1200" baseline="0" dirty="0" smtClean="0">
                <a:solidFill>
                  <a:schemeClr val="tx1"/>
                </a:solidFill>
                <a:latin typeface="+mn-lt"/>
                <a:ea typeface="+mn-ea"/>
                <a:cs typeface="+mn-cs"/>
              </a:rPr>
              <a:t>associated with the </a:t>
            </a:r>
            <a:r>
              <a:rPr kumimoji="1" lang="en-US" altLang="ja-JP" sz="1200" b="0" i="0" u="none" strike="noStrike" kern="1200" baseline="30000" dirty="0" smtClean="0">
                <a:solidFill>
                  <a:schemeClr val="tx1"/>
                </a:solidFill>
                <a:latin typeface="+mn-lt"/>
                <a:ea typeface="+mn-ea"/>
                <a:cs typeface="+mn-cs"/>
              </a:rPr>
              <a:t>3</a:t>
            </a:r>
            <a:r>
              <a:rPr kumimoji="1" lang="en-US" altLang="ja-JP" sz="1200" b="0" i="0" u="none" strike="noStrike" kern="1200" baseline="0" dirty="0" smtClean="0">
                <a:solidFill>
                  <a:schemeClr val="tx1"/>
                </a:solidFill>
                <a:latin typeface="+mn-lt"/>
                <a:ea typeface="+mn-ea"/>
                <a:cs typeface="+mn-cs"/>
              </a:rPr>
              <a:t>He(K-,n) reactions</a:t>
            </a:r>
            <a:r>
              <a:rPr kumimoji="1" lang="en-US" altLang="ja-JP" sz="1200" kern="1200" dirty="0" smtClean="0">
                <a:solidFill>
                  <a:schemeClr val="tx1"/>
                </a:solidFill>
                <a:effectLst/>
                <a:latin typeface="+mn-lt"/>
                <a:ea typeface="+mn-ea"/>
                <a:cs typeface="+mn-cs"/>
              </a:rPr>
              <a:t>. The decay charged particles, p,π</a:t>
            </a:r>
            <a:r>
              <a:rPr kumimoji="1" lang="en-US" altLang="ja-JP" sz="1200" kern="1200" baseline="300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,K-,d, are separated clearly by curvature momentum and TOF. The vertex position reconstruct the target cell frame well. Λ, K</a:t>
            </a:r>
            <a:r>
              <a:rPr kumimoji="1" lang="en-US" altLang="ja-JP" sz="1200" kern="1200" baseline="30000" dirty="0" smtClean="0">
                <a:solidFill>
                  <a:schemeClr val="tx1"/>
                </a:solidFill>
                <a:effectLst/>
                <a:latin typeface="+mn-lt"/>
                <a:ea typeface="+mn-ea"/>
                <a:cs typeface="+mn-cs"/>
              </a:rPr>
              <a:t>0</a:t>
            </a:r>
            <a:r>
              <a:rPr kumimoji="1" lang="en-US" altLang="ja-JP" sz="1200" kern="1200" dirty="0" smtClean="0">
                <a:solidFill>
                  <a:schemeClr val="tx1"/>
                </a:solidFill>
                <a:effectLst/>
                <a:latin typeface="+mn-lt"/>
                <a:ea typeface="+mn-ea"/>
                <a:cs typeface="+mn-cs"/>
              </a:rPr>
              <a:t>s are reconstructed by detected p, π</a:t>
            </a:r>
            <a:r>
              <a:rPr kumimoji="1" lang="en-US" altLang="ja-JP" sz="1200" kern="1200" baseline="300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clearly. All detectors performances are good.</a:t>
            </a:r>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86B9460-0D46-43D1-ABA5-1D70FDBD3F64}" type="slidenum">
              <a:rPr kumimoji="1" lang="ja-JP" altLang="en-US" smtClean="0"/>
              <a:t>9</a:t>
            </a:fld>
            <a:endParaRPr kumimoji="1" lang="ja-JP" altLang="en-US"/>
          </a:p>
        </p:txBody>
      </p:sp>
    </p:spTree>
    <p:extLst>
      <p:ext uri="{BB962C8B-B14F-4D97-AF65-F5344CB8AC3E}">
        <p14:creationId xmlns:p14="http://schemas.microsoft.com/office/powerpoint/2010/main" val="2717859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F70494E-83C5-4BA1-A55F-C44507F64782}" type="datetime1">
              <a:rPr kumimoji="1" lang="ja-JP" altLang="en-US" smtClean="0"/>
              <a:t>2014/10/7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5A32BD-6642-4D4D-A78D-138FCE3FEFDC}" type="slidenum">
              <a:rPr kumimoji="1" lang="ja-JP" altLang="en-US" smtClean="0"/>
              <a:t>‹#›</a:t>
            </a:fld>
            <a:endParaRPr kumimoji="1" lang="ja-JP" altLang="en-US"/>
          </a:p>
        </p:txBody>
      </p:sp>
    </p:spTree>
    <p:extLst>
      <p:ext uri="{BB962C8B-B14F-4D97-AF65-F5344CB8AC3E}">
        <p14:creationId xmlns:p14="http://schemas.microsoft.com/office/powerpoint/2010/main" val="3827844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3D9A94D-D63E-4714-AA2C-DCBD6E8232C0}" type="datetime1">
              <a:rPr kumimoji="1" lang="ja-JP" altLang="en-US" smtClean="0"/>
              <a:t>2014/10/7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5A32BD-6642-4D4D-A78D-138FCE3FEFDC}" type="slidenum">
              <a:rPr kumimoji="1" lang="ja-JP" altLang="en-US" smtClean="0"/>
              <a:t>‹#›</a:t>
            </a:fld>
            <a:endParaRPr kumimoji="1" lang="ja-JP" altLang="en-US"/>
          </a:p>
        </p:txBody>
      </p:sp>
    </p:spTree>
    <p:extLst>
      <p:ext uri="{BB962C8B-B14F-4D97-AF65-F5344CB8AC3E}">
        <p14:creationId xmlns:p14="http://schemas.microsoft.com/office/powerpoint/2010/main" val="764408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4F553AB-B942-4B9B-B654-F816F6798AC8}" type="datetime1">
              <a:rPr kumimoji="1" lang="ja-JP" altLang="en-US" smtClean="0"/>
              <a:t>2014/10/7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5A32BD-6642-4D4D-A78D-138FCE3FEFDC}" type="slidenum">
              <a:rPr kumimoji="1" lang="ja-JP" altLang="en-US" smtClean="0"/>
              <a:t>‹#›</a:t>
            </a:fld>
            <a:endParaRPr kumimoji="1" lang="ja-JP" altLang="en-US"/>
          </a:p>
        </p:txBody>
      </p:sp>
    </p:spTree>
    <p:extLst>
      <p:ext uri="{BB962C8B-B14F-4D97-AF65-F5344CB8AC3E}">
        <p14:creationId xmlns:p14="http://schemas.microsoft.com/office/powerpoint/2010/main" val="3273527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6E8FB60-5B13-4925-8BAC-1441AA05354E}" type="datetime1">
              <a:rPr kumimoji="1" lang="ja-JP" altLang="en-US" smtClean="0"/>
              <a:t>2014/10/7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5A32BD-6642-4D4D-A78D-138FCE3FEFDC}" type="slidenum">
              <a:rPr kumimoji="1" lang="ja-JP" altLang="en-US" smtClean="0"/>
              <a:t>‹#›</a:t>
            </a:fld>
            <a:endParaRPr kumimoji="1" lang="ja-JP" altLang="en-US"/>
          </a:p>
        </p:txBody>
      </p:sp>
    </p:spTree>
    <p:extLst>
      <p:ext uri="{BB962C8B-B14F-4D97-AF65-F5344CB8AC3E}">
        <p14:creationId xmlns:p14="http://schemas.microsoft.com/office/powerpoint/2010/main" val="202198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983CE1C-F53D-4FD1-B82C-FCBDE2A78C7A}" type="datetime1">
              <a:rPr kumimoji="1" lang="ja-JP" altLang="en-US" smtClean="0"/>
              <a:t>2014/10/7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5A32BD-6642-4D4D-A78D-138FCE3FEFDC}" type="slidenum">
              <a:rPr kumimoji="1" lang="ja-JP" altLang="en-US" smtClean="0"/>
              <a:t>‹#›</a:t>
            </a:fld>
            <a:endParaRPr kumimoji="1" lang="ja-JP" altLang="en-US"/>
          </a:p>
        </p:txBody>
      </p:sp>
    </p:spTree>
    <p:extLst>
      <p:ext uri="{BB962C8B-B14F-4D97-AF65-F5344CB8AC3E}">
        <p14:creationId xmlns:p14="http://schemas.microsoft.com/office/powerpoint/2010/main" val="611640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032C465-89B3-4554-93C7-27DC6D653D68}" type="datetime1">
              <a:rPr kumimoji="1" lang="ja-JP" altLang="en-US" smtClean="0"/>
              <a:t>2014/10/7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05A32BD-6642-4D4D-A78D-138FCE3FEFDC}" type="slidenum">
              <a:rPr kumimoji="1" lang="ja-JP" altLang="en-US" smtClean="0"/>
              <a:t>‹#›</a:t>
            </a:fld>
            <a:endParaRPr kumimoji="1" lang="ja-JP" altLang="en-US"/>
          </a:p>
        </p:txBody>
      </p:sp>
    </p:spTree>
    <p:extLst>
      <p:ext uri="{BB962C8B-B14F-4D97-AF65-F5344CB8AC3E}">
        <p14:creationId xmlns:p14="http://schemas.microsoft.com/office/powerpoint/2010/main" val="1323881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9D278DE8-DC9C-40C8-862F-3C8542A4BFD6}" type="datetime1">
              <a:rPr kumimoji="1" lang="ja-JP" altLang="en-US" smtClean="0"/>
              <a:t>2014/10/7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05A32BD-6642-4D4D-A78D-138FCE3FEFDC}" type="slidenum">
              <a:rPr kumimoji="1" lang="ja-JP" altLang="en-US" smtClean="0"/>
              <a:t>‹#›</a:t>
            </a:fld>
            <a:endParaRPr kumimoji="1" lang="ja-JP" altLang="en-US"/>
          </a:p>
        </p:txBody>
      </p:sp>
    </p:spTree>
    <p:extLst>
      <p:ext uri="{BB962C8B-B14F-4D97-AF65-F5344CB8AC3E}">
        <p14:creationId xmlns:p14="http://schemas.microsoft.com/office/powerpoint/2010/main" val="743466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8605C7EF-681A-45F0-B0DC-2D2FA7DB960C}" type="datetime1">
              <a:rPr kumimoji="1" lang="ja-JP" altLang="en-US" smtClean="0"/>
              <a:t>2014/10/7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05A32BD-6642-4D4D-A78D-138FCE3FEFDC}" type="slidenum">
              <a:rPr kumimoji="1" lang="ja-JP" altLang="en-US" smtClean="0"/>
              <a:t>‹#›</a:t>
            </a:fld>
            <a:endParaRPr kumimoji="1" lang="ja-JP" altLang="en-US"/>
          </a:p>
        </p:txBody>
      </p:sp>
    </p:spTree>
    <p:extLst>
      <p:ext uri="{BB962C8B-B14F-4D97-AF65-F5344CB8AC3E}">
        <p14:creationId xmlns:p14="http://schemas.microsoft.com/office/powerpoint/2010/main" val="1736187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C3533A-1CDB-4BD7-8776-8EBF3F6D0B3A}" type="datetime1">
              <a:rPr kumimoji="1" lang="ja-JP" altLang="en-US" smtClean="0"/>
              <a:t>2014/10/7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05A32BD-6642-4D4D-A78D-138FCE3FEFDC}" type="slidenum">
              <a:rPr kumimoji="1" lang="ja-JP" altLang="en-US" smtClean="0"/>
              <a:t>‹#›</a:t>
            </a:fld>
            <a:endParaRPr kumimoji="1" lang="ja-JP" altLang="en-US"/>
          </a:p>
        </p:txBody>
      </p:sp>
    </p:spTree>
    <p:extLst>
      <p:ext uri="{BB962C8B-B14F-4D97-AF65-F5344CB8AC3E}">
        <p14:creationId xmlns:p14="http://schemas.microsoft.com/office/powerpoint/2010/main" val="3374165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45FE7A5-1E52-47EC-896D-6FB277CCC737}" type="datetime1">
              <a:rPr kumimoji="1" lang="ja-JP" altLang="en-US" smtClean="0"/>
              <a:t>2014/10/7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05A32BD-6642-4D4D-A78D-138FCE3FEFDC}" type="slidenum">
              <a:rPr kumimoji="1" lang="ja-JP" altLang="en-US" smtClean="0"/>
              <a:t>‹#›</a:t>
            </a:fld>
            <a:endParaRPr kumimoji="1" lang="ja-JP" altLang="en-US"/>
          </a:p>
        </p:txBody>
      </p:sp>
    </p:spTree>
    <p:extLst>
      <p:ext uri="{BB962C8B-B14F-4D97-AF65-F5344CB8AC3E}">
        <p14:creationId xmlns:p14="http://schemas.microsoft.com/office/powerpoint/2010/main" val="2369243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35532E1-540E-4C53-9E6F-6E620ED02CA2}" type="datetime1">
              <a:rPr kumimoji="1" lang="ja-JP" altLang="en-US" smtClean="0"/>
              <a:t>2014/10/7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05A32BD-6642-4D4D-A78D-138FCE3FEFDC}" type="slidenum">
              <a:rPr kumimoji="1" lang="ja-JP" altLang="en-US" smtClean="0"/>
              <a:t>‹#›</a:t>
            </a:fld>
            <a:endParaRPr kumimoji="1" lang="ja-JP" altLang="en-US"/>
          </a:p>
        </p:txBody>
      </p:sp>
    </p:spTree>
    <p:extLst>
      <p:ext uri="{BB962C8B-B14F-4D97-AF65-F5344CB8AC3E}">
        <p14:creationId xmlns:p14="http://schemas.microsoft.com/office/powerpoint/2010/main" val="3549312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F8C283-D52B-447A-AEE6-8235A13AE0CE}" type="datetime1">
              <a:rPr kumimoji="1" lang="ja-JP" altLang="en-US" smtClean="0"/>
              <a:t>2014/10/7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A32BD-6642-4D4D-A78D-138FCE3FEFDC}" type="slidenum">
              <a:rPr kumimoji="1" lang="ja-JP" altLang="en-US" smtClean="0"/>
              <a:t>‹#›</a:t>
            </a:fld>
            <a:endParaRPr kumimoji="1" lang="ja-JP" altLang="en-US"/>
          </a:p>
        </p:txBody>
      </p:sp>
    </p:spTree>
    <p:extLst>
      <p:ext uri="{BB962C8B-B14F-4D97-AF65-F5344CB8AC3E}">
        <p14:creationId xmlns:p14="http://schemas.microsoft.com/office/powerpoint/2010/main" val="1859186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30.PNG"/><Relationship Id="rId1" Type="http://schemas.openxmlformats.org/officeDocument/2006/relationships/slideLayout" Target="../slideLayouts/slideLayout2.xml"/><Relationship Id="rId5" Type="http://schemas.openxmlformats.org/officeDocument/2006/relationships/image" Target="../media/image360.PNG"/><Relationship Id="rId4" Type="http://schemas.openxmlformats.org/officeDocument/2006/relationships/image" Target="../media/image35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ctrTitle"/>
              </p:nvPr>
            </p:nvSpPr>
            <p:spPr>
              <a:xfrm>
                <a:off x="-107010" y="1801905"/>
                <a:ext cx="9374609" cy="2151810"/>
              </a:xfrm>
            </p:spPr>
            <p:txBody>
              <a:bodyPr>
                <a:noAutofit/>
              </a:bodyPr>
              <a:lstStyle/>
              <a:p>
                <a:pPr>
                  <a:lnSpc>
                    <a:spcPct val="100000"/>
                  </a:lnSpc>
                </a:pPr>
                <a:r>
                  <a:rPr lang="en-US" altLang="ja-JP" sz="4800" dirty="0">
                    <a:latin typeface="+mn-lt"/>
                  </a:rPr>
                  <a:t>S</a:t>
                </a:r>
                <a:r>
                  <a:rPr lang="en-US" altLang="ja-JP" sz="4800" dirty="0" smtClean="0">
                    <a:latin typeface="+mn-lt"/>
                  </a:rPr>
                  <a:t>earch </a:t>
                </a:r>
                <a:r>
                  <a:rPr lang="en-US" altLang="ja-JP" sz="4800" dirty="0">
                    <a:latin typeface="+mn-lt"/>
                  </a:rPr>
                  <a:t>for </a:t>
                </a:r>
                <a:r>
                  <a:rPr lang="en-US" altLang="ja-JP" sz="4800" dirty="0" smtClean="0">
                    <a:latin typeface="+mn-lt"/>
                  </a:rPr>
                  <a:t> </a:t>
                </a:r>
                <a14:m>
                  <m:oMath xmlns:m="http://schemas.openxmlformats.org/officeDocument/2006/math">
                    <m:sSup>
                      <m:sSupPr>
                        <m:ctrlPr>
                          <a:rPr lang="en-US" altLang="ja-JP" sz="4800" i="1">
                            <a:latin typeface="Cambria Math" panose="02040503050406030204" pitchFamily="18" charset="0"/>
                          </a:rPr>
                        </m:ctrlPr>
                      </m:sSupPr>
                      <m:e>
                        <m:r>
                          <m:rPr>
                            <m:sty m:val="p"/>
                          </m:rPr>
                          <a:rPr lang="en-US" altLang="ja-JP" sz="4800" i="0">
                            <a:latin typeface="Cambria Math" panose="02040503050406030204" pitchFamily="18" charset="0"/>
                          </a:rPr>
                          <m:t>K</m:t>
                        </m:r>
                      </m:e>
                      <m:sup>
                        <m:r>
                          <a:rPr lang="en-US" altLang="ja-JP" sz="4800" i="0">
                            <a:latin typeface="Cambria Math" panose="02040503050406030204" pitchFamily="18" charset="0"/>
                          </a:rPr>
                          <m:t>−</m:t>
                        </m:r>
                      </m:sup>
                    </m:sSup>
                    <m:r>
                      <m:rPr>
                        <m:sty m:val="p"/>
                      </m:rPr>
                      <a:rPr lang="en-US" altLang="ja-JP" sz="4800" i="0">
                        <a:latin typeface="Cambria Math" panose="02040503050406030204" pitchFamily="18" charset="0"/>
                      </a:rPr>
                      <m:t>pp</m:t>
                    </m:r>
                  </m:oMath>
                </a14:m>
                <a:r>
                  <a:rPr lang="en-US" altLang="ja-JP" sz="4800" dirty="0">
                    <a:latin typeface="+mn-lt"/>
                  </a:rPr>
                  <a:t> </a:t>
                </a:r>
                <a:r>
                  <a:rPr lang="en-US" altLang="ja-JP" sz="4800" dirty="0" smtClean="0">
                    <a:latin typeface="+mn-lt"/>
                  </a:rPr>
                  <a:t>deeply bound </a:t>
                </a:r>
                <a:r>
                  <a:rPr lang="en-US" altLang="ja-JP" sz="4800" dirty="0">
                    <a:latin typeface="+mn-lt"/>
                  </a:rPr>
                  <a:t>state</a:t>
                </a:r>
                <a:br>
                  <a:rPr lang="en-US" altLang="ja-JP" sz="4800" dirty="0">
                    <a:latin typeface="+mn-lt"/>
                  </a:rPr>
                </a:br>
                <a:r>
                  <a:rPr lang="en-US" altLang="ja-JP" sz="4800" dirty="0">
                    <a:latin typeface="+mn-lt"/>
                  </a:rPr>
                  <a:t>via in-flight </a:t>
                </a:r>
                <a14:m>
                  <m:oMath xmlns:m="http://schemas.openxmlformats.org/officeDocument/2006/math">
                    <m:sPre>
                      <m:sPrePr>
                        <m:ctrlPr>
                          <a:rPr lang="en-US" altLang="ja-JP" sz="4800" i="1" dirty="0">
                            <a:latin typeface="Cambria Math" panose="02040503050406030204" pitchFamily="18" charset="0"/>
                          </a:rPr>
                        </m:ctrlPr>
                      </m:sPrePr>
                      <m:sub>
                        <m:r>
                          <m:rPr>
                            <m:lit/>
                          </m:rPr>
                          <a:rPr lang="en-US" altLang="ja-JP" sz="4800" i="0" dirty="0">
                            <a:latin typeface="Cambria Math" panose="02040503050406030204" pitchFamily="18" charset="0"/>
                          </a:rPr>
                          <m:t> </m:t>
                        </m:r>
                      </m:sub>
                      <m:sup>
                        <m:r>
                          <a:rPr lang="en-US" altLang="ja-JP" sz="4800" i="0">
                            <a:latin typeface="Cambria Math" panose="02040503050406030204" pitchFamily="18" charset="0"/>
                          </a:rPr>
                          <m:t>3</m:t>
                        </m:r>
                      </m:sup>
                      <m:e>
                        <m:r>
                          <m:rPr>
                            <m:sty m:val="p"/>
                          </m:rPr>
                          <a:rPr lang="en-US" altLang="ja-JP" sz="4800" i="0">
                            <a:latin typeface="Cambria Math" panose="02040503050406030204" pitchFamily="18" charset="0"/>
                          </a:rPr>
                          <m:t>He</m:t>
                        </m:r>
                      </m:e>
                    </m:sPre>
                    <m:r>
                      <a:rPr lang="en-US" altLang="ja-JP" sz="4800" i="0">
                        <a:latin typeface="Cambria Math" panose="02040503050406030204" pitchFamily="18" charset="0"/>
                      </a:rPr>
                      <m:t> </m:t>
                    </m:r>
                  </m:oMath>
                </a14:m>
                <a:r>
                  <a:rPr lang="en-US" altLang="ja-JP" sz="4800" dirty="0">
                    <a:latin typeface="+mn-lt"/>
                  </a:rPr>
                  <a:t>(</a:t>
                </a:r>
                <a14:m>
                  <m:oMath xmlns:m="http://schemas.openxmlformats.org/officeDocument/2006/math">
                    <m:sSup>
                      <m:sSupPr>
                        <m:ctrlPr>
                          <a:rPr lang="en-US" altLang="ja-JP" sz="4800" i="1">
                            <a:latin typeface="Cambria Math" panose="02040503050406030204" pitchFamily="18" charset="0"/>
                          </a:rPr>
                        </m:ctrlPr>
                      </m:sSupPr>
                      <m:e>
                        <m:r>
                          <m:rPr>
                            <m:sty m:val="p"/>
                          </m:rPr>
                          <a:rPr lang="en-US" altLang="ja-JP" sz="4800" i="0">
                            <a:latin typeface="Cambria Math" panose="02040503050406030204" pitchFamily="18" charset="0"/>
                          </a:rPr>
                          <m:t>K</m:t>
                        </m:r>
                      </m:e>
                      <m:sup>
                        <m:r>
                          <a:rPr lang="en-US" altLang="ja-JP" sz="4800" i="0">
                            <a:latin typeface="Cambria Math" panose="02040503050406030204" pitchFamily="18" charset="0"/>
                          </a:rPr>
                          <m:t>−</m:t>
                        </m:r>
                      </m:sup>
                    </m:sSup>
                    <m:r>
                      <a:rPr lang="en-US" altLang="ja-JP" sz="4800" i="0">
                        <a:latin typeface="Cambria Math" panose="02040503050406030204" pitchFamily="18" charset="0"/>
                      </a:rPr>
                      <m:t>,</m:t>
                    </m:r>
                    <m:r>
                      <m:rPr>
                        <m:sty m:val="p"/>
                      </m:rPr>
                      <a:rPr lang="en-US" altLang="ja-JP" sz="4800" i="0">
                        <a:latin typeface="Cambria Math" panose="02040503050406030204" pitchFamily="18" charset="0"/>
                      </a:rPr>
                      <m:t>n</m:t>
                    </m:r>
                  </m:oMath>
                </a14:m>
                <a:r>
                  <a:rPr lang="en-US" altLang="ja-JP" sz="4800" dirty="0" smtClean="0">
                    <a:latin typeface="+mn-lt"/>
                  </a:rPr>
                  <a:t>) reaction </a:t>
                </a:r>
                <a:br>
                  <a:rPr lang="en-US" altLang="ja-JP" sz="4800" dirty="0" smtClean="0">
                    <a:latin typeface="+mn-lt"/>
                  </a:rPr>
                </a:br>
                <a:r>
                  <a:rPr lang="en-US" altLang="ja-JP" sz="4800" dirty="0" smtClean="0">
                    <a:latin typeface="+mn-lt"/>
                  </a:rPr>
                  <a:t>at </a:t>
                </a:r>
                <a:r>
                  <a:rPr lang="en-US" altLang="ja-JP" sz="4800" dirty="0">
                    <a:latin typeface="+mn-lt"/>
                  </a:rPr>
                  <a:t>J-PARC K1.8BR</a:t>
                </a:r>
                <a:endParaRPr kumimoji="1" lang="ja-JP" altLang="en-US" sz="4800" dirty="0">
                  <a:latin typeface="+mn-lt"/>
                </a:endParaRPr>
              </a:p>
            </p:txBody>
          </p:sp>
        </mc:Choice>
        <mc:Fallback xmlns="">
          <p:sp>
            <p:nvSpPr>
              <p:cNvPr id="2" name="タイトル 1"/>
              <p:cNvSpPr>
                <a:spLocks noGrp="1" noRot="1" noChangeAspect="1" noMove="1" noResize="1" noEditPoints="1" noAdjustHandles="1" noChangeArrowheads="1" noChangeShapeType="1" noTextEdit="1"/>
              </p:cNvSpPr>
              <p:nvPr>
                <p:ph type="ctrTitle"/>
              </p:nvPr>
            </p:nvSpPr>
            <p:spPr>
              <a:xfrm>
                <a:off x="-107010" y="1801905"/>
                <a:ext cx="9374609" cy="2151810"/>
              </a:xfrm>
              <a:blipFill rotWithShape="0">
                <a:blip r:embed="rId3"/>
                <a:stretch>
                  <a:fillRect l="-2601" t="-12465" r="-2601" b="-15297"/>
                </a:stretch>
              </a:blipFill>
            </p:spPr>
            <p:txBody>
              <a:bodyPr/>
              <a:lstStyle/>
              <a:p>
                <a:r>
                  <a:rPr lang="ja-JP" altLang="en-US">
                    <a:noFill/>
                  </a:rPr>
                  <a:t> </a:t>
                </a:r>
              </a:p>
            </p:txBody>
          </p:sp>
        </mc:Fallback>
      </mc:AlternateContent>
      <p:sp>
        <p:nvSpPr>
          <p:cNvPr id="3" name="サブタイトル 2"/>
          <p:cNvSpPr>
            <a:spLocks noGrp="1"/>
          </p:cNvSpPr>
          <p:nvPr>
            <p:ph type="subTitle" idx="1"/>
          </p:nvPr>
        </p:nvSpPr>
        <p:spPr>
          <a:xfrm>
            <a:off x="0" y="4419512"/>
            <a:ext cx="9144000" cy="1118404"/>
          </a:xfrm>
        </p:spPr>
        <p:txBody>
          <a:bodyPr>
            <a:normAutofit/>
          </a:bodyPr>
          <a:lstStyle/>
          <a:p>
            <a:r>
              <a:rPr lang="en-US" altLang="ja-JP" sz="3200" dirty="0"/>
              <a:t>Shingo Kawasaki for the J-PARC E15 collaboration</a:t>
            </a:r>
          </a:p>
          <a:p>
            <a:r>
              <a:rPr lang="en-US" altLang="ja-JP" sz="3200" dirty="0"/>
              <a:t>RCNP, Osaka </a:t>
            </a:r>
            <a:r>
              <a:rPr lang="en-US" altLang="ja-JP" sz="3200" dirty="0" smtClean="0"/>
              <a:t>University</a:t>
            </a:r>
            <a:endParaRPr lang="ja-JP" altLang="en-US" sz="3200" dirty="0"/>
          </a:p>
        </p:txBody>
      </p:sp>
      <p:sp>
        <p:nvSpPr>
          <p:cNvPr id="4" name="スライド番号プレースホルダー 3"/>
          <p:cNvSpPr>
            <a:spLocks noGrp="1"/>
          </p:cNvSpPr>
          <p:nvPr>
            <p:ph type="sldNum" sz="quarter" idx="12"/>
          </p:nvPr>
        </p:nvSpPr>
        <p:spPr/>
        <p:txBody>
          <a:bodyPr/>
          <a:lstStyle/>
          <a:p>
            <a:fld id="{005A32BD-6642-4D4D-A78D-138FCE3FEFDC}" type="slidenum">
              <a:rPr kumimoji="1" lang="ja-JP" altLang="en-US" smtClean="0"/>
              <a:t>1</a:t>
            </a:fld>
            <a:endParaRPr kumimoji="1" lang="ja-JP" altLang="en-US"/>
          </a:p>
        </p:txBody>
      </p:sp>
    </p:spTree>
    <p:extLst>
      <p:ext uri="{BB962C8B-B14F-4D97-AF65-F5344CB8AC3E}">
        <p14:creationId xmlns:p14="http://schemas.microsoft.com/office/powerpoint/2010/main" val="27884132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26" y="1273813"/>
            <a:ext cx="5293240" cy="4950159"/>
          </a:xfrm>
          <a:prstGeom prst="rect">
            <a:avLst/>
          </a:prstGeom>
        </p:spPr>
      </p:pic>
      <p:sp>
        <p:nvSpPr>
          <p:cNvPr id="2" name="タイトル 1"/>
          <p:cNvSpPr>
            <a:spLocks noGrp="1"/>
          </p:cNvSpPr>
          <p:nvPr>
            <p:ph type="title"/>
          </p:nvPr>
        </p:nvSpPr>
        <p:spPr>
          <a:xfrm>
            <a:off x="1654603" y="14524"/>
            <a:ext cx="5681998" cy="835652"/>
          </a:xfrm>
          <a:ln>
            <a:solidFill>
              <a:schemeClr val="tx1"/>
            </a:solidFill>
          </a:ln>
        </p:spPr>
        <p:txBody>
          <a:bodyPr/>
          <a:lstStyle/>
          <a:p>
            <a:r>
              <a:rPr lang="en-US" altLang="ja-JP" dirty="0"/>
              <a:t>Semi-inclusive </a:t>
            </a:r>
            <a:r>
              <a:rPr lang="en-US" altLang="ja-JP" dirty="0" smtClean="0"/>
              <a:t>spectrum</a:t>
            </a:r>
            <a:endParaRPr kumimoji="1" lang="ja-JP" altLang="en-US" dirty="0"/>
          </a:p>
        </p:txBody>
      </p:sp>
      <p:cxnSp>
        <p:nvCxnSpPr>
          <p:cNvPr id="7" name="直線コネクタ 6"/>
          <p:cNvCxnSpPr/>
          <p:nvPr/>
        </p:nvCxnSpPr>
        <p:spPr>
          <a:xfrm flipH="1" flipV="1">
            <a:off x="2946135" y="1746191"/>
            <a:ext cx="0" cy="39789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正方形/長方形 9"/>
              <p:cNvSpPr/>
              <p:nvPr/>
            </p:nvSpPr>
            <p:spPr>
              <a:xfrm>
                <a:off x="567613" y="798189"/>
                <a:ext cx="4239879" cy="569323"/>
              </a:xfrm>
              <a:prstGeom prst="rect">
                <a:avLst/>
              </a:prstGeom>
            </p:spPr>
            <p:txBody>
              <a:bodyPr wrap="none">
                <a:spAutoFit/>
              </a:bodyPr>
              <a:lstStyle/>
              <a:p>
                <a14:m>
                  <m:oMath xmlns:m="http://schemas.openxmlformats.org/officeDocument/2006/math">
                    <m:sPre>
                      <m:sPrePr>
                        <m:ctrlPr>
                          <a:rPr lang="en-US" altLang="ja-JP" sz="2800" i="1" smtClean="0">
                            <a:latin typeface="Cambria Math" panose="02040503050406030204" pitchFamily="18" charset="0"/>
                          </a:rPr>
                        </m:ctrlPr>
                      </m:sPrePr>
                      <m:sub/>
                      <m:sup>
                        <m:r>
                          <a:rPr lang="en-US" altLang="ja-JP" sz="2800" i="0">
                            <a:latin typeface="Cambria Math" panose="02040503050406030204" pitchFamily="18" charset="0"/>
                          </a:rPr>
                          <m:t>3</m:t>
                        </m:r>
                      </m:sup>
                      <m:e>
                        <m:r>
                          <m:rPr>
                            <m:sty m:val="p"/>
                          </m:rPr>
                          <a:rPr lang="en-US" altLang="ja-JP" sz="2800" i="0">
                            <a:latin typeface="Cambria Math" panose="02040503050406030204" pitchFamily="18" charset="0"/>
                          </a:rPr>
                          <m:t>He</m:t>
                        </m:r>
                      </m:e>
                    </m:sPre>
                    <m:d>
                      <m:dPr>
                        <m:ctrlPr>
                          <a:rPr lang="en-US" altLang="ja-JP" sz="2800" i="1">
                            <a:latin typeface="Cambria Math" panose="02040503050406030204" pitchFamily="18" charset="0"/>
                          </a:rPr>
                        </m:ctrlPr>
                      </m:dPr>
                      <m:e>
                        <m:sSup>
                          <m:sSupPr>
                            <m:ctrlPr>
                              <a:rPr lang="ja-JP" altLang="en-US" sz="2800" i="1" dirty="0">
                                <a:latin typeface="Cambria Math" panose="02040503050406030204" pitchFamily="18" charset="0"/>
                              </a:rPr>
                            </m:ctrlPr>
                          </m:sSupPr>
                          <m:e>
                            <m:r>
                              <m:rPr>
                                <m:sty m:val="p"/>
                              </m:rPr>
                              <a:rPr lang="en-US" altLang="ja-JP" sz="2800" i="0" dirty="0">
                                <a:latin typeface="Cambria Math" panose="02040503050406030204" pitchFamily="18" charset="0"/>
                              </a:rPr>
                              <m:t>K</m:t>
                            </m:r>
                          </m:e>
                          <m:sup>
                            <m:r>
                              <a:rPr lang="en-US" altLang="ja-JP" sz="2800" i="0" dirty="0">
                                <a:latin typeface="Cambria Math" panose="02040503050406030204" pitchFamily="18" charset="0"/>
                              </a:rPr>
                              <m:t>−</m:t>
                            </m:r>
                          </m:sup>
                        </m:sSup>
                        <m:r>
                          <a:rPr lang="en-US" altLang="ja-JP" sz="2800" i="0" dirty="0">
                            <a:latin typeface="Cambria Math" panose="02040503050406030204" pitchFamily="18" charset="0"/>
                          </a:rPr>
                          <m:t>, </m:t>
                        </m:r>
                        <m:r>
                          <m:rPr>
                            <m:sty m:val="p"/>
                          </m:rPr>
                          <a:rPr lang="en-US" altLang="ja-JP" sz="2800" b="0" i="0" dirty="0" smtClean="0">
                            <a:latin typeface="Cambria Math" panose="02040503050406030204" pitchFamily="18" charset="0"/>
                          </a:rPr>
                          <m:t>n</m:t>
                        </m:r>
                      </m:e>
                    </m:d>
                    <m:r>
                      <m:rPr>
                        <m:sty m:val="p"/>
                      </m:rPr>
                      <a:rPr lang="en-US" altLang="ja-JP" sz="2800" i="0">
                        <a:latin typeface="Cambria Math" panose="02040503050406030204" pitchFamily="18" charset="0"/>
                      </a:rPr>
                      <m:t>X</m:t>
                    </m:r>
                  </m:oMath>
                </a14:m>
                <a:r>
                  <a:rPr lang="ja-JP" altLang="en-US" sz="2800" dirty="0"/>
                  <a:t> </a:t>
                </a:r>
                <a:r>
                  <a:rPr lang="en-US" altLang="ja-JP" sz="2800" dirty="0"/>
                  <a:t>missing mass</a:t>
                </a:r>
                <a:endParaRPr lang="ja-JP" altLang="en-US" sz="2800" dirty="0"/>
              </a:p>
            </p:txBody>
          </p:sp>
        </mc:Choice>
        <mc:Fallback xmlns="">
          <p:sp>
            <p:nvSpPr>
              <p:cNvPr id="10" name="正方形/長方形 9"/>
              <p:cNvSpPr>
                <a:spLocks noRot="1" noChangeAspect="1" noMove="1" noResize="1" noEditPoints="1" noAdjustHandles="1" noChangeArrowheads="1" noChangeShapeType="1" noTextEdit="1"/>
              </p:cNvSpPr>
              <p:nvPr/>
            </p:nvSpPr>
            <p:spPr>
              <a:xfrm>
                <a:off x="567613" y="798189"/>
                <a:ext cx="4239879" cy="569323"/>
              </a:xfrm>
              <a:prstGeom prst="rect">
                <a:avLst/>
              </a:prstGeom>
              <a:blipFill rotWithShape="0">
                <a:blip r:embed="rId4"/>
                <a:stretch>
                  <a:fillRect t="-4301" b="-2903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p:cNvSpPr txBox="1"/>
              <p:nvPr/>
            </p:nvSpPr>
            <p:spPr>
              <a:xfrm>
                <a:off x="567613" y="6311326"/>
                <a:ext cx="5640692" cy="46166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2400" dirty="0" smtClean="0"/>
                  <a:t>Tail component</a:t>
                </a:r>
                <a:r>
                  <a:rPr lang="en-US" altLang="ja-JP" sz="2400" dirty="0" smtClean="0"/>
                  <a:t> </a:t>
                </a:r>
                <a:r>
                  <a:rPr kumimoji="1" lang="en-US" altLang="ja-JP" sz="2400" dirty="0" smtClean="0"/>
                  <a:t>below the </a:t>
                </a:r>
                <a14:m>
                  <m:oMath xmlns:m="http://schemas.openxmlformats.org/officeDocument/2006/math">
                    <m:acc>
                      <m:accPr>
                        <m:chr m:val="̅"/>
                        <m:ctrlPr>
                          <a:rPr lang="en-US" altLang="ja-JP" sz="2400" b="1" i="1" dirty="0">
                            <a:latin typeface="Cambria Math" panose="02040503050406030204" pitchFamily="18" charset="0"/>
                          </a:rPr>
                        </m:ctrlPr>
                      </m:accPr>
                      <m:e>
                        <m:r>
                          <m:rPr>
                            <m:sty m:val="p"/>
                          </m:rPr>
                          <a:rPr lang="en-US" altLang="ja-JP" sz="2400" b="0" i="1" dirty="0">
                            <a:latin typeface="Cambria Math" panose="02040503050406030204" pitchFamily="18" charset="0"/>
                          </a:rPr>
                          <m:t>K</m:t>
                        </m:r>
                      </m:e>
                    </m:acc>
                  </m:oMath>
                </a14:m>
                <a:r>
                  <a:rPr kumimoji="1" lang="en-US" altLang="ja-JP" sz="2400" dirty="0" smtClean="0"/>
                  <a:t>NN threshold </a:t>
                </a:r>
                <a:endParaRPr kumimoji="1" lang="ja-JP" altLang="en-US" sz="2400" dirty="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567613" y="6311326"/>
                <a:ext cx="5640692" cy="461665"/>
              </a:xfrm>
              <a:prstGeom prst="rect">
                <a:avLst/>
              </a:prstGeom>
              <a:blipFill rotWithShape="0">
                <a:blip r:embed="rId5"/>
                <a:stretch>
                  <a:fillRect l="-1405" t="-10526" r="-2162" b="-28947"/>
                </a:stretch>
              </a:blipFill>
            </p:spPr>
            <p:txBody>
              <a:bodyPr/>
              <a:lstStyle/>
              <a:p>
                <a:r>
                  <a:rPr lang="ja-JP" altLang="en-US">
                    <a:noFill/>
                  </a:rPr>
                  <a:t> </a:t>
                </a:r>
              </a:p>
            </p:txBody>
          </p:sp>
        </mc:Fallback>
      </mc:AlternateContent>
      <p:cxnSp>
        <p:nvCxnSpPr>
          <p:cNvPr id="14" name="直線矢印コネクタ 13"/>
          <p:cNvCxnSpPr/>
          <p:nvPr/>
        </p:nvCxnSpPr>
        <p:spPr>
          <a:xfrm flipV="1">
            <a:off x="2823305" y="5725144"/>
            <a:ext cx="0" cy="66227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テキスト ボックス 16"/>
              <p:cNvSpPr txBox="1"/>
              <p:nvPr/>
            </p:nvSpPr>
            <p:spPr>
              <a:xfrm>
                <a:off x="4905625" y="1800868"/>
                <a:ext cx="4129193" cy="714876"/>
              </a:xfrm>
              <a:prstGeom prst="rect">
                <a:avLst/>
              </a:prstGeom>
              <a:noFill/>
            </p:spPr>
            <p:txBody>
              <a:bodyPr wrap="square" rtlCol="0">
                <a:spAutoFit/>
              </a:bodyPr>
              <a:lstStyle/>
              <a:p>
                <a:pPr marL="285750" indent="-285750">
                  <a:buFont typeface="Arial" panose="020B0604020202020204" pitchFamily="34" charset="0"/>
                  <a:buChar char="•"/>
                </a:pPr>
                <a:r>
                  <a:rPr lang="en-US" altLang="ja-JP" sz="2000" b="1" dirty="0"/>
                  <a:t>Missing mass resolution </a:t>
                </a:r>
                <a:endParaRPr lang="en-US" altLang="ja-JP" sz="2000" b="1" dirty="0" smtClean="0"/>
              </a:p>
              <a:p>
                <a:r>
                  <a:rPr lang="en-US" altLang="ja-JP" sz="2000" b="1" dirty="0"/>
                  <a:t> </a:t>
                </a:r>
                <a:r>
                  <a:rPr lang="en-US" altLang="ja-JP" sz="2000" b="1" dirty="0" smtClean="0"/>
                  <a:t>    above KNN threshold &lt; 10 MeV</a:t>
                </a:r>
                <a:r>
                  <a:rPr lang="en-US" altLang="ja-JP" sz="2000" b="1" dirty="0"/>
                  <a:t>/</a:t>
                </a:r>
                <a14:m>
                  <m:oMath xmlns:m="http://schemas.openxmlformats.org/officeDocument/2006/math">
                    <m:sSup>
                      <m:sSupPr>
                        <m:ctrlPr>
                          <a:rPr lang="en-US" altLang="ja-JP" sz="2000" b="1" i="1">
                            <a:latin typeface="Cambria Math" panose="02040503050406030204" pitchFamily="18" charset="0"/>
                          </a:rPr>
                        </m:ctrlPr>
                      </m:sSupPr>
                      <m:e>
                        <m:r>
                          <a:rPr lang="en-US" altLang="ja-JP" sz="2000" b="1" i="1">
                            <a:latin typeface="Cambria Math" panose="02040503050406030204" pitchFamily="18" charset="0"/>
                          </a:rPr>
                          <m:t>𝒄</m:t>
                        </m:r>
                      </m:e>
                      <m:sup>
                        <m:r>
                          <a:rPr lang="en-US" altLang="ja-JP" sz="2000" b="1" i="1">
                            <a:latin typeface="Cambria Math" panose="02040503050406030204" pitchFamily="18" charset="0"/>
                          </a:rPr>
                          <m:t>𝟐</m:t>
                        </m:r>
                      </m:sup>
                    </m:sSup>
                  </m:oMath>
                </a14:m>
                <a:endParaRPr lang="ja-JP" altLang="en-US" sz="2000" b="1"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4905625" y="1800868"/>
                <a:ext cx="4129193" cy="714876"/>
              </a:xfrm>
              <a:prstGeom prst="rect">
                <a:avLst/>
              </a:prstGeom>
              <a:blipFill rotWithShape="0">
                <a:blip r:embed="rId6"/>
                <a:stretch>
                  <a:fillRect l="-1329" t="-4237" b="-1440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正方形/長方形 22"/>
              <p:cNvSpPr/>
              <p:nvPr/>
            </p:nvSpPr>
            <p:spPr>
              <a:xfrm>
                <a:off x="5390866" y="2762054"/>
                <a:ext cx="3662926" cy="858697"/>
              </a:xfrm>
              <a:prstGeom prst="rect">
                <a:avLst/>
              </a:prstGeom>
            </p:spPr>
            <p:txBody>
              <a:bodyPr wrap="none">
                <a:spAutoFit/>
              </a:bodyPr>
              <a:lstStyle/>
              <a:p>
                <a:pPr marL="342900" indent="-342900">
                  <a:buFont typeface="Arial" panose="020B0604020202020204" pitchFamily="34" charset="0"/>
                  <a:buChar char="•"/>
                </a:pPr>
                <a:r>
                  <a:rPr lang="en-US" altLang="ja-JP" sz="2400" dirty="0"/>
                  <a:t>Charge </a:t>
                </a:r>
                <a:r>
                  <a:rPr lang="en-US" altLang="ja-JP" sz="2400" dirty="0" smtClean="0"/>
                  <a:t>exchange process</a:t>
                </a:r>
              </a:p>
              <a:p>
                <a:r>
                  <a:rPr lang="en-US" altLang="ja-JP" sz="2400" dirty="0"/>
                  <a:t> </a:t>
                </a:r>
                <a:r>
                  <a:rPr lang="en-US" altLang="ja-JP" sz="2400" dirty="0" smtClean="0"/>
                  <a:t>        </a:t>
                </a:r>
                <a14:m>
                  <m:oMath xmlns:m="http://schemas.openxmlformats.org/officeDocument/2006/math">
                    <m:sSup>
                      <m:sSupPr>
                        <m:ctrlPr>
                          <a:rPr lang="en-US" altLang="ja-JP" sz="2400" i="1">
                            <a:latin typeface="Cambria Math" panose="02040503050406030204" pitchFamily="18" charset="0"/>
                          </a:rPr>
                        </m:ctrlPr>
                      </m:sSupPr>
                      <m:e>
                        <m:r>
                          <m:rPr>
                            <m:sty m:val="p"/>
                          </m:rPr>
                          <a:rPr lang="en-US" altLang="ja-JP" sz="2400" i="0">
                            <a:latin typeface="Cambria Math" panose="02040503050406030204" pitchFamily="18" charset="0"/>
                          </a:rPr>
                          <m:t>K</m:t>
                        </m:r>
                      </m:e>
                      <m:sup>
                        <m:r>
                          <a:rPr lang="en-US" altLang="ja-JP" sz="2400" i="0">
                            <a:latin typeface="Cambria Math" panose="02040503050406030204" pitchFamily="18" charset="0"/>
                          </a:rPr>
                          <m:t>−</m:t>
                        </m:r>
                      </m:sup>
                    </m:sSup>
                    <m:r>
                      <m:rPr>
                        <m:sty m:val="p"/>
                      </m:rPr>
                      <a:rPr lang="en-US" altLang="ja-JP" sz="2400" i="0">
                        <a:latin typeface="Cambria Math" panose="02040503050406030204" pitchFamily="18" charset="0"/>
                      </a:rPr>
                      <m:t>p</m:t>
                    </m:r>
                    <m:r>
                      <a:rPr lang="en-US" altLang="ja-JP" sz="2400" i="0">
                        <a:latin typeface="Cambria Math" panose="02040503050406030204" pitchFamily="18" charset="0"/>
                      </a:rPr>
                      <m:t>→</m:t>
                    </m:r>
                    <m:acc>
                      <m:accPr>
                        <m:chr m:val="̅"/>
                        <m:ctrlPr>
                          <a:rPr lang="en-US" altLang="ja-JP" sz="2400" i="1">
                            <a:latin typeface="Cambria Math" panose="02040503050406030204" pitchFamily="18" charset="0"/>
                          </a:rPr>
                        </m:ctrlPr>
                      </m:accPr>
                      <m:e>
                        <m:sSup>
                          <m:sSupPr>
                            <m:ctrlPr>
                              <a:rPr lang="en-US" altLang="ja-JP" sz="2400" i="1">
                                <a:latin typeface="Cambria Math" panose="02040503050406030204" pitchFamily="18" charset="0"/>
                              </a:rPr>
                            </m:ctrlPr>
                          </m:sSupPr>
                          <m:e>
                            <m:r>
                              <m:rPr>
                                <m:sty m:val="p"/>
                              </m:rPr>
                              <a:rPr lang="en-US" altLang="ja-JP" sz="2400" i="0">
                                <a:latin typeface="Cambria Math" panose="02040503050406030204" pitchFamily="18" charset="0"/>
                              </a:rPr>
                              <m:t>K</m:t>
                            </m:r>
                          </m:e>
                          <m:sup>
                            <m:r>
                              <a:rPr lang="en-US" altLang="ja-JP" sz="2400" i="0">
                                <a:latin typeface="Cambria Math" panose="02040503050406030204" pitchFamily="18" charset="0"/>
                              </a:rPr>
                              <m:t>0</m:t>
                            </m:r>
                          </m:sup>
                        </m:sSup>
                      </m:e>
                    </m:acc>
                    <m:r>
                      <m:rPr>
                        <m:sty m:val="p"/>
                      </m:rPr>
                      <a:rPr lang="en-US" altLang="ja-JP" sz="2400" i="0">
                        <a:latin typeface="Cambria Math" panose="02040503050406030204" pitchFamily="18" charset="0"/>
                      </a:rPr>
                      <m:t>n</m:t>
                    </m:r>
                  </m:oMath>
                </a14:m>
                <a:endParaRPr lang="en-US" altLang="ja-JP" sz="2400" dirty="0"/>
              </a:p>
            </p:txBody>
          </p:sp>
        </mc:Choice>
        <mc:Fallback xmlns="">
          <p:sp>
            <p:nvSpPr>
              <p:cNvPr id="23" name="正方形/長方形 22"/>
              <p:cNvSpPr>
                <a:spLocks noRot="1" noChangeAspect="1" noMove="1" noResize="1" noEditPoints="1" noAdjustHandles="1" noChangeArrowheads="1" noChangeShapeType="1" noTextEdit="1"/>
              </p:cNvSpPr>
              <p:nvPr/>
            </p:nvSpPr>
            <p:spPr>
              <a:xfrm>
                <a:off x="5390866" y="2762054"/>
                <a:ext cx="3662926" cy="858697"/>
              </a:xfrm>
              <a:prstGeom prst="rect">
                <a:avLst/>
              </a:prstGeom>
              <a:blipFill rotWithShape="0">
                <a:blip r:embed="rId7"/>
                <a:stretch>
                  <a:fillRect l="-2163" t="-5674" r="-1498"/>
                </a:stretch>
              </a:blipFill>
            </p:spPr>
            <p:txBody>
              <a:bodyPr/>
              <a:lstStyle/>
              <a:p>
                <a:r>
                  <a:rPr lang="ja-JP" altLang="en-US">
                    <a:noFill/>
                  </a:rPr>
                  <a:t> </a:t>
                </a:r>
              </a:p>
            </p:txBody>
          </p:sp>
        </mc:Fallback>
      </mc:AlternateContent>
      <p:sp>
        <p:nvSpPr>
          <p:cNvPr id="11" name="スライド番号プレースホルダー 10"/>
          <p:cNvSpPr>
            <a:spLocks noGrp="1"/>
          </p:cNvSpPr>
          <p:nvPr>
            <p:ph type="sldNum" sz="quarter" idx="12"/>
          </p:nvPr>
        </p:nvSpPr>
        <p:spPr/>
        <p:txBody>
          <a:bodyPr/>
          <a:lstStyle/>
          <a:p>
            <a:fld id="{005A32BD-6642-4D4D-A78D-138FCE3FEFDC}" type="slidenum">
              <a:rPr kumimoji="1" lang="ja-JP" altLang="en-US" smtClean="0"/>
              <a:t>10</a:t>
            </a:fld>
            <a:endParaRPr kumimoji="1" lang="ja-JP" altLang="en-US" dirty="0"/>
          </a:p>
        </p:txBody>
      </p:sp>
      <p:sp>
        <p:nvSpPr>
          <p:cNvPr id="24" name="テキスト ボックス 23"/>
          <p:cNvSpPr txBox="1"/>
          <p:nvPr/>
        </p:nvSpPr>
        <p:spPr>
          <a:xfrm>
            <a:off x="4905625" y="4814749"/>
            <a:ext cx="4336508" cy="954107"/>
          </a:xfrm>
          <a:prstGeom prst="rect">
            <a:avLst/>
          </a:prstGeom>
          <a:noFill/>
        </p:spPr>
        <p:txBody>
          <a:bodyPr wrap="none" rtlCol="0">
            <a:spAutoFit/>
          </a:bodyPr>
          <a:lstStyle/>
          <a:p>
            <a:pPr marL="457200" indent="-457200">
              <a:buFont typeface="Calibri" panose="020F0502020204030204" pitchFamily="34" charset="0"/>
              <a:buChar char="&gt;"/>
            </a:pPr>
            <a:r>
              <a:rPr lang="en-US" altLang="ja-JP" sz="2800" b="1" dirty="0" smtClean="0"/>
              <a:t>Detector resolution does</a:t>
            </a:r>
          </a:p>
          <a:p>
            <a:r>
              <a:rPr lang="en-US" altLang="ja-JP" sz="2800" b="1" dirty="0" smtClean="0"/>
              <a:t>      not yield the structure  </a:t>
            </a:r>
            <a:r>
              <a:rPr kumimoji="1" lang="en-US" altLang="ja-JP" sz="2800" b="1" dirty="0" smtClean="0"/>
              <a:t> </a:t>
            </a:r>
            <a:endParaRPr kumimoji="1" lang="ja-JP" altLang="en-US" sz="2800" b="1" dirty="0"/>
          </a:p>
        </p:txBody>
      </p:sp>
      <p:cxnSp>
        <p:nvCxnSpPr>
          <p:cNvPr id="13" name="直線矢印コネクタ 12"/>
          <p:cNvCxnSpPr/>
          <p:nvPr/>
        </p:nvCxnSpPr>
        <p:spPr>
          <a:xfrm flipH="1" flipV="1">
            <a:off x="2540871" y="2939143"/>
            <a:ext cx="2972825" cy="588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5205250" y="1000036"/>
            <a:ext cx="3529941" cy="646331"/>
          </a:xfrm>
          <a:prstGeom prst="rect">
            <a:avLst/>
          </a:prstGeom>
          <a:ln>
            <a:solidFill>
              <a:schemeClr val="tx1"/>
            </a:solidFill>
          </a:ln>
        </p:spPr>
        <p:txBody>
          <a:bodyPr wrap="none">
            <a:spAutoFit/>
          </a:bodyPr>
          <a:lstStyle/>
          <a:p>
            <a:r>
              <a:rPr lang="ja-JP" altLang="en-US" dirty="0"/>
              <a:t>arXiv: [nucl-ex]1408.5637 </a:t>
            </a:r>
            <a:endParaRPr lang="en-US" altLang="ja-JP" dirty="0" smtClean="0"/>
          </a:p>
          <a:p>
            <a:r>
              <a:rPr lang="ja-JP" altLang="en-US" dirty="0" smtClean="0"/>
              <a:t>submitted </a:t>
            </a:r>
            <a:r>
              <a:rPr lang="ja-JP" altLang="en-US" dirty="0"/>
              <a:t>to </a:t>
            </a:r>
            <a:r>
              <a:rPr lang="ja-JP" altLang="en-US" dirty="0" smtClean="0"/>
              <a:t>PLB </a:t>
            </a:r>
            <a:r>
              <a:rPr lang="en-US" altLang="ja-JP" dirty="0" smtClean="0"/>
              <a:t>by Hashimoto-san</a:t>
            </a:r>
            <a:endParaRPr lang="ja-JP" altLang="en-US" dirty="0"/>
          </a:p>
        </p:txBody>
      </p:sp>
    </p:spTree>
    <p:extLst>
      <p:ext uri="{BB962C8B-B14F-4D97-AF65-F5344CB8AC3E}">
        <p14:creationId xmlns:p14="http://schemas.microsoft.com/office/powerpoint/2010/main" val="314887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895" y="1156684"/>
            <a:ext cx="7345305" cy="5444853"/>
          </a:xfrm>
          <a:prstGeom prst="rect">
            <a:avLst/>
          </a:prstGeom>
        </p:spPr>
      </p:pic>
      <p:sp>
        <p:nvSpPr>
          <p:cNvPr id="3" name="コンテンツ プレースホルダー 2"/>
          <p:cNvSpPr>
            <a:spLocks noGrp="1"/>
          </p:cNvSpPr>
          <p:nvPr>
            <p:ph idx="1"/>
          </p:nvPr>
        </p:nvSpPr>
        <p:spPr>
          <a:xfrm>
            <a:off x="300161" y="-1931"/>
            <a:ext cx="8500081" cy="584775"/>
          </a:xfrm>
        </p:spPr>
        <p:txBody>
          <a:bodyPr>
            <a:noAutofit/>
          </a:bodyPr>
          <a:lstStyle/>
          <a:p>
            <a:r>
              <a:rPr kumimoji="1" lang="en-US" altLang="ja-JP" sz="3600" u="sng" dirty="0" smtClean="0"/>
              <a:t>Examine the </a:t>
            </a:r>
            <a:r>
              <a:rPr lang="en-US" altLang="ja-JP" sz="3600" u="sng" dirty="0" smtClean="0"/>
              <a:t>tail component</a:t>
            </a:r>
            <a:r>
              <a:rPr kumimoji="1" lang="en-US" altLang="ja-JP" sz="3600" u="sng" dirty="0" smtClean="0"/>
              <a:t> </a:t>
            </a:r>
            <a:r>
              <a:rPr lang="en-US" altLang="ja-JP" sz="3600" u="sng" dirty="0" smtClean="0"/>
              <a:t>by</a:t>
            </a:r>
            <a:r>
              <a:rPr kumimoji="1" lang="en-US" altLang="ja-JP" sz="3600" u="sng" dirty="0" smtClean="0"/>
              <a:t> Background</a:t>
            </a:r>
            <a:endParaRPr kumimoji="1" lang="ja-JP" altLang="en-US" sz="3600" u="sng" dirty="0"/>
          </a:p>
        </p:txBody>
      </p:sp>
      <p:sp>
        <p:nvSpPr>
          <p:cNvPr id="5" name="テキスト ボックス 4"/>
          <p:cNvSpPr txBox="1"/>
          <p:nvPr/>
        </p:nvSpPr>
        <p:spPr>
          <a:xfrm>
            <a:off x="972629" y="403954"/>
            <a:ext cx="3856184" cy="830997"/>
          </a:xfrm>
          <a:prstGeom prst="rect">
            <a:avLst/>
          </a:prstGeom>
          <a:noFill/>
        </p:spPr>
        <p:txBody>
          <a:bodyPr wrap="none" rtlCol="0">
            <a:spAutoFit/>
          </a:bodyPr>
          <a:lstStyle/>
          <a:p>
            <a:pPr marL="342900" indent="-342900">
              <a:buFont typeface="Arial" panose="020B0604020202020204" pitchFamily="34" charset="0"/>
              <a:buChar char="•"/>
            </a:pPr>
            <a:r>
              <a:rPr lang="en-US" altLang="ja-JP" sz="2400" dirty="0" smtClean="0">
                <a:solidFill>
                  <a:srgbClr val="DFC0C0"/>
                </a:solidFill>
              </a:rPr>
              <a:t>Material </a:t>
            </a:r>
            <a:r>
              <a:rPr lang="en-US" altLang="ja-JP" sz="2400" dirty="0">
                <a:solidFill>
                  <a:srgbClr val="DFC0C0"/>
                </a:solidFill>
              </a:rPr>
              <a:t>around the target</a:t>
            </a:r>
          </a:p>
          <a:p>
            <a:pPr marL="285750" indent="-285750">
              <a:buFont typeface="Arial" panose="020B0604020202020204" pitchFamily="34" charset="0"/>
              <a:buChar char="•"/>
            </a:pPr>
            <a:r>
              <a:rPr lang="en-US" altLang="ja-JP" sz="2400" dirty="0">
                <a:solidFill>
                  <a:srgbClr val="006300"/>
                </a:solidFill>
              </a:rPr>
              <a:t>Accidental and γ-ray of </a:t>
            </a:r>
            <a:r>
              <a:rPr lang="en-US" altLang="ja-JP" sz="2400" dirty="0" smtClean="0">
                <a:solidFill>
                  <a:srgbClr val="006300"/>
                </a:solidFill>
              </a:rPr>
              <a:t>NC</a:t>
            </a:r>
            <a:endParaRPr lang="en-US" altLang="ja-JP" sz="2400" dirty="0">
              <a:solidFill>
                <a:srgbClr val="006300"/>
              </a:solidFill>
            </a:endParaRPr>
          </a:p>
        </p:txBody>
      </p:sp>
      <p:sp>
        <p:nvSpPr>
          <p:cNvPr id="28" name="スライド番号プレースホルダー 27"/>
          <p:cNvSpPr>
            <a:spLocks noGrp="1"/>
          </p:cNvSpPr>
          <p:nvPr>
            <p:ph type="sldNum" sz="quarter" idx="12"/>
          </p:nvPr>
        </p:nvSpPr>
        <p:spPr/>
        <p:txBody>
          <a:bodyPr/>
          <a:lstStyle/>
          <a:p>
            <a:fld id="{005A32BD-6642-4D4D-A78D-138FCE3FEFDC}" type="slidenum">
              <a:rPr kumimoji="1" lang="ja-JP" altLang="en-US" smtClean="0"/>
              <a:t>11</a:t>
            </a:fld>
            <a:endParaRPr kumimoji="1" lang="ja-JP" altLang="en-US"/>
          </a:p>
        </p:txBody>
      </p:sp>
      <p:cxnSp>
        <p:nvCxnSpPr>
          <p:cNvPr id="29" name="直線コネクタ 28"/>
          <p:cNvCxnSpPr/>
          <p:nvPr/>
        </p:nvCxnSpPr>
        <p:spPr>
          <a:xfrm flipH="1" flipV="1">
            <a:off x="5311496" y="1706830"/>
            <a:ext cx="0" cy="41415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1663812" y="2120438"/>
            <a:ext cx="2035351" cy="4108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05647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203" y="1006883"/>
            <a:ext cx="6607825" cy="4883595"/>
          </a:xfrm>
          <a:prstGeom prst="rect">
            <a:avLst/>
          </a:prstGeom>
        </p:spPr>
      </p:pic>
      <p:sp>
        <p:nvSpPr>
          <p:cNvPr id="2" name="タイトル 1"/>
          <p:cNvSpPr>
            <a:spLocks noGrp="1"/>
          </p:cNvSpPr>
          <p:nvPr>
            <p:ph type="title"/>
          </p:nvPr>
        </p:nvSpPr>
        <p:spPr>
          <a:xfrm>
            <a:off x="-464689" y="52121"/>
            <a:ext cx="9863114" cy="655046"/>
          </a:xfrm>
        </p:spPr>
        <p:txBody>
          <a:bodyPr>
            <a:noAutofit/>
          </a:bodyPr>
          <a:lstStyle/>
          <a:p>
            <a:pPr marL="571500" indent="-571500">
              <a:buFont typeface="Arial" panose="020B0604020202020204" pitchFamily="34" charset="0"/>
              <a:buChar char="•"/>
            </a:pPr>
            <a:r>
              <a:rPr lang="en-US" altLang="ja-JP" sz="3600" u="sng" dirty="0" smtClean="0"/>
              <a:t>Sigma production process in the tail component</a:t>
            </a:r>
            <a:endParaRPr kumimoji="1" lang="ja-JP" altLang="en-US" sz="3600" u="sng" dirty="0"/>
          </a:p>
        </p:txBody>
      </p:sp>
      <p:sp>
        <p:nvSpPr>
          <p:cNvPr id="4" name="スライド番号プレースホルダー 3"/>
          <p:cNvSpPr>
            <a:spLocks noGrp="1"/>
          </p:cNvSpPr>
          <p:nvPr>
            <p:ph type="sldNum" sz="quarter" idx="12"/>
          </p:nvPr>
        </p:nvSpPr>
        <p:spPr/>
        <p:txBody>
          <a:bodyPr/>
          <a:lstStyle/>
          <a:p>
            <a:fld id="{005A32BD-6642-4D4D-A78D-138FCE3FEFDC}" type="slidenum">
              <a:rPr kumimoji="1" lang="ja-JP" altLang="en-US" smtClean="0"/>
              <a:t>12</a:t>
            </a:fld>
            <a:endParaRPr kumimoji="1" lang="ja-JP" altLang="en-US"/>
          </a:p>
        </p:txBody>
      </p:sp>
      <mc:AlternateContent xmlns:mc="http://schemas.openxmlformats.org/markup-compatibility/2006" xmlns:a14="http://schemas.microsoft.com/office/drawing/2010/main">
        <mc:Choice Requires="a14">
          <p:sp>
            <p:nvSpPr>
              <p:cNvPr id="5" name="テキスト ボックス 8"/>
              <p:cNvSpPr txBox="1"/>
              <p:nvPr/>
            </p:nvSpPr>
            <p:spPr>
              <a:xfrm>
                <a:off x="4466868" y="694636"/>
                <a:ext cx="5065300" cy="590996"/>
              </a:xfrm>
              <a:prstGeom prst="rect">
                <a:avLst/>
              </a:prstGeom>
              <a:noFill/>
              <a:ln>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p>
                        <m:sSupPr>
                          <m:ctrlPr>
                            <a:rPr kumimoji="1" lang="en-US" altLang="ja-JP" sz="3200" b="1" i="1" smtClean="0">
                              <a:latin typeface="Cambria Math" panose="02040503050406030204" pitchFamily="18" charset="0"/>
                            </a:rPr>
                          </m:ctrlPr>
                        </m:sSupPr>
                        <m:e>
                          <m:r>
                            <a:rPr kumimoji="1" lang="en-US" altLang="ja-JP" sz="3200" b="1" i="0" smtClean="0">
                              <a:latin typeface="Cambria Math" panose="02040503050406030204" pitchFamily="18" charset="0"/>
                            </a:rPr>
                            <m:t>𝐊</m:t>
                          </m:r>
                        </m:e>
                        <m:sup>
                          <m:r>
                            <a:rPr kumimoji="1" lang="en-US" altLang="ja-JP" sz="3200" b="1" i="0" smtClean="0">
                              <a:latin typeface="Cambria Math" panose="02040503050406030204" pitchFamily="18" charset="0"/>
                            </a:rPr>
                            <m:t>−</m:t>
                          </m:r>
                        </m:sup>
                      </m:sSup>
                      <m:r>
                        <a:rPr kumimoji="1" lang="en-US" altLang="ja-JP" sz="3200" b="1" i="0" smtClean="0">
                          <a:latin typeface="Cambria Math" panose="02040503050406030204" pitchFamily="18" charset="0"/>
                        </a:rPr>
                        <m:t>𝐍</m:t>
                      </m:r>
                      <m:r>
                        <a:rPr kumimoji="1" lang="en-US" altLang="ja-JP" sz="3200" b="1" i="0" smtClean="0">
                          <a:latin typeface="Cambria Math" panose="02040503050406030204" pitchFamily="18" charset="0"/>
                        </a:rPr>
                        <m:t>→ </m:t>
                      </m:r>
                      <m:r>
                        <a:rPr lang="en-US" altLang="ja-JP" sz="3200" b="1" i="0">
                          <a:latin typeface="Cambria Math" panose="02040503050406030204" pitchFamily="18" charset="0"/>
                        </a:rPr>
                        <m:t>𝛑</m:t>
                      </m:r>
                      <m:sSup>
                        <m:sSupPr>
                          <m:ctrlPr>
                            <a:rPr lang="en-US" altLang="ja-JP" sz="3200" b="1" i="1" smtClean="0">
                              <a:latin typeface="Cambria Math" panose="02040503050406030204" pitchFamily="18" charset="0"/>
                            </a:rPr>
                          </m:ctrlPr>
                        </m:sSupPr>
                        <m:e>
                          <m:r>
                            <a:rPr lang="en-US" altLang="ja-JP" sz="3200" b="1" i="0">
                              <a:latin typeface="Cambria Math" panose="02040503050406030204" pitchFamily="18" charset="0"/>
                            </a:rPr>
                            <m:t>𝚺</m:t>
                          </m:r>
                        </m:e>
                        <m:sup>
                          <m:r>
                            <a:rPr lang="en-US" altLang="ja-JP" sz="3200" b="1" i="0" smtClean="0">
                              <a:latin typeface="Cambria Math" panose="02040503050406030204" pitchFamily="18" charset="0"/>
                              <a:ea typeface="Cambria Math" panose="02040503050406030204" pitchFamily="18" charset="0"/>
                            </a:rPr>
                            <m:t>±</m:t>
                          </m:r>
                        </m:sup>
                      </m:sSup>
                      <m:r>
                        <a:rPr lang="en-US" altLang="ja-JP" sz="3200" b="1" i="0" smtClean="0">
                          <a:latin typeface="Cambria Math" panose="02040503050406030204" pitchFamily="18" charset="0"/>
                          <a:ea typeface="Cambria Math" panose="02040503050406030204" pitchFamily="18" charset="0"/>
                        </a:rPr>
                        <m:t> </m:t>
                      </m:r>
                    </m:oMath>
                  </m:oMathPara>
                </a14:m>
                <a:endParaRPr lang="en-US" altLang="ja-JP" sz="3200" b="1" i="0" dirty="0" smtClean="0">
                  <a:latin typeface="Cambria Math" panose="02040503050406030204" pitchFamily="18" charset="0"/>
                  <a:ea typeface="Cambria Math" panose="02040503050406030204" pitchFamily="18" charset="0"/>
                </a:endParaRPr>
              </a:p>
            </p:txBody>
          </p:sp>
        </mc:Choice>
        <mc:Fallback xmlns="">
          <p:sp>
            <p:nvSpPr>
              <p:cNvPr id="5" name="テキスト ボックス 8"/>
              <p:cNvSpPr txBox="1">
                <a:spLocks noRot="1" noChangeAspect="1" noMove="1" noResize="1" noEditPoints="1" noAdjustHandles="1" noChangeArrowheads="1" noChangeShapeType="1" noTextEdit="1"/>
              </p:cNvSpPr>
              <p:nvPr/>
            </p:nvSpPr>
            <p:spPr>
              <a:xfrm>
                <a:off x="4466868" y="694636"/>
                <a:ext cx="5065300" cy="590996"/>
              </a:xfrm>
              <a:prstGeom prst="rect">
                <a:avLst/>
              </a:prstGeom>
              <a:blipFill rotWithShape="0">
                <a:blip r:embed="rId4"/>
                <a:stretch>
                  <a:fillRect/>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正方形/長方形 5"/>
              <p:cNvSpPr/>
              <p:nvPr/>
            </p:nvSpPr>
            <p:spPr>
              <a:xfrm>
                <a:off x="7208207" y="3451682"/>
                <a:ext cx="521233" cy="3727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ja-JP" b="1" i="1">
                              <a:latin typeface="Cambria Math" panose="02040503050406030204" pitchFamily="18" charset="0"/>
                            </a:rPr>
                          </m:ctrlPr>
                        </m:sSupPr>
                        <m:e>
                          <m:r>
                            <a:rPr lang="en-US" altLang="ja-JP" b="1" i="0">
                              <a:latin typeface="Cambria Math" panose="02040503050406030204" pitchFamily="18" charset="0"/>
                            </a:rPr>
                            <m:t>𝚺</m:t>
                          </m:r>
                        </m:e>
                        <m:sup>
                          <m:r>
                            <a:rPr lang="en-US" altLang="ja-JP" b="1" i="0">
                              <a:latin typeface="Cambria Math" panose="02040503050406030204" pitchFamily="18" charset="0"/>
                              <a:ea typeface="Cambria Math" panose="02040503050406030204" pitchFamily="18" charset="0"/>
                            </a:rPr>
                            <m:t>±</m:t>
                          </m:r>
                        </m:sup>
                      </m:sSup>
                    </m:oMath>
                  </m:oMathPara>
                </a14:m>
                <a:endParaRPr lang="ja-JP" altLang="en-US" b="1" dirty="0"/>
              </a:p>
            </p:txBody>
          </p:sp>
        </mc:Choice>
        <mc:Fallback xmlns="">
          <p:sp>
            <p:nvSpPr>
              <p:cNvPr id="6" name="正方形/長方形 5"/>
              <p:cNvSpPr>
                <a:spLocks noRot="1" noChangeAspect="1" noMove="1" noResize="1" noEditPoints="1" noAdjustHandles="1" noChangeArrowheads="1" noChangeShapeType="1" noTextEdit="1"/>
              </p:cNvSpPr>
              <p:nvPr/>
            </p:nvSpPr>
            <p:spPr>
              <a:xfrm>
                <a:off x="7208207" y="3451682"/>
                <a:ext cx="521233" cy="372731"/>
              </a:xfrm>
              <a:prstGeom prst="rect">
                <a:avLst/>
              </a:prstGeom>
              <a:blipFill rotWithShape="0">
                <a:blip r:embed="rId5"/>
                <a:stretch>
                  <a:fillRect/>
                </a:stretch>
              </a:blipFill>
            </p:spPr>
            <p:txBody>
              <a:bodyPr/>
              <a:lstStyle/>
              <a:p>
                <a:r>
                  <a:rPr lang="ja-JP" altLang="en-US">
                    <a:noFill/>
                  </a:rPr>
                  <a:t> </a:t>
                </a:r>
              </a:p>
            </p:txBody>
          </p:sp>
        </mc:Fallback>
      </mc:AlternateContent>
      <p:sp>
        <p:nvSpPr>
          <p:cNvPr id="7" name="正方形/長方形 6"/>
          <p:cNvSpPr/>
          <p:nvPr/>
        </p:nvSpPr>
        <p:spPr>
          <a:xfrm>
            <a:off x="8013260" y="3386224"/>
            <a:ext cx="306494" cy="369332"/>
          </a:xfrm>
          <a:prstGeom prst="rect">
            <a:avLst/>
          </a:prstGeom>
        </p:spPr>
        <p:txBody>
          <a:bodyPr wrap="none">
            <a:spAutoFit/>
          </a:bodyPr>
          <a:lstStyle/>
          <a:p>
            <a:r>
              <a:rPr lang="en-US" altLang="ja-JP" b="1" dirty="0" smtClean="0"/>
              <a:t>n</a:t>
            </a:r>
            <a:endParaRPr lang="ja-JP" altLang="en-US" b="1" dirty="0"/>
          </a:p>
        </p:txBody>
      </p:sp>
      <p:cxnSp>
        <p:nvCxnSpPr>
          <p:cNvPr id="8" name="直線矢印コネクタ 7"/>
          <p:cNvCxnSpPr/>
          <p:nvPr/>
        </p:nvCxnSpPr>
        <p:spPr>
          <a:xfrm>
            <a:off x="7238537" y="3451682"/>
            <a:ext cx="70338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a:off x="8013260" y="3451682"/>
            <a:ext cx="57865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7059453" y="2436737"/>
            <a:ext cx="317716" cy="369332"/>
          </a:xfrm>
          <a:prstGeom prst="rect">
            <a:avLst/>
          </a:prstGeom>
        </p:spPr>
        <p:txBody>
          <a:bodyPr wrap="none">
            <a:spAutoFit/>
          </a:bodyPr>
          <a:lstStyle/>
          <a:p>
            <a:r>
              <a:rPr lang="en-US" altLang="ja-JP" b="1" dirty="0"/>
              <a:t>π</a:t>
            </a:r>
            <a:endParaRPr lang="ja-JP" altLang="en-US" b="1" dirty="0"/>
          </a:p>
        </p:txBody>
      </p:sp>
      <p:sp>
        <p:nvSpPr>
          <p:cNvPr id="11" name="円弧 10"/>
          <p:cNvSpPr/>
          <p:nvPr/>
        </p:nvSpPr>
        <p:spPr>
          <a:xfrm flipH="1">
            <a:off x="7146430" y="2667206"/>
            <a:ext cx="1334117" cy="1570234"/>
          </a:xfrm>
          <a:prstGeom prst="arc">
            <a:avLst/>
          </a:prstGeom>
          <a:ln w="38100">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2" name="正方形/長方形 11"/>
              <p:cNvSpPr/>
              <p:nvPr/>
            </p:nvSpPr>
            <p:spPr>
              <a:xfrm>
                <a:off x="7878084" y="2470538"/>
                <a:ext cx="532453" cy="3727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ja-JP" b="1" i="1">
                              <a:latin typeface="Cambria Math" panose="02040503050406030204" pitchFamily="18" charset="0"/>
                            </a:rPr>
                          </m:ctrlPr>
                        </m:sSupPr>
                        <m:e>
                          <m:r>
                            <a:rPr lang="en-US" altLang="ja-JP" b="1" i="0">
                              <a:latin typeface="Cambria Math" panose="02040503050406030204" pitchFamily="18" charset="0"/>
                            </a:rPr>
                            <m:t>𝛑</m:t>
                          </m:r>
                        </m:e>
                        <m:sup>
                          <m:r>
                            <a:rPr lang="en-US" altLang="ja-JP" b="1" i="0">
                              <a:latin typeface="Cambria Math" panose="02040503050406030204" pitchFamily="18" charset="0"/>
                              <a:ea typeface="Cambria Math" panose="02040503050406030204" pitchFamily="18" charset="0"/>
                            </a:rPr>
                            <m:t>±</m:t>
                          </m:r>
                        </m:sup>
                      </m:sSup>
                    </m:oMath>
                  </m:oMathPara>
                </a14:m>
                <a:endParaRPr lang="ja-JP" altLang="en-US" b="1" dirty="0"/>
              </a:p>
            </p:txBody>
          </p:sp>
        </mc:Choice>
        <mc:Fallback xmlns="">
          <p:sp>
            <p:nvSpPr>
              <p:cNvPr id="12" name="正方形/長方形 11"/>
              <p:cNvSpPr>
                <a:spLocks noRot="1" noChangeAspect="1" noMove="1" noResize="1" noEditPoints="1" noAdjustHandles="1" noChangeArrowheads="1" noChangeShapeType="1" noTextEdit="1"/>
              </p:cNvSpPr>
              <p:nvPr/>
            </p:nvSpPr>
            <p:spPr>
              <a:xfrm>
                <a:off x="7878084" y="2470538"/>
                <a:ext cx="532453" cy="372731"/>
              </a:xfrm>
              <a:prstGeom prst="rect">
                <a:avLst/>
              </a:prstGeom>
              <a:blipFill rotWithShape="0">
                <a:blip r:embed="rId6"/>
                <a:stretch>
                  <a:fillRect/>
                </a:stretch>
              </a:blipFill>
            </p:spPr>
            <p:txBody>
              <a:bodyPr/>
              <a:lstStyle/>
              <a:p>
                <a:r>
                  <a:rPr lang="ja-JP" altLang="en-US">
                    <a:noFill/>
                  </a:rPr>
                  <a:t> </a:t>
                </a:r>
              </a:p>
            </p:txBody>
          </p:sp>
        </mc:Fallback>
      </mc:AlternateContent>
      <p:sp>
        <p:nvSpPr>
          <p:cNvPr id="13" name="円弧 12"/>
          <p:cNvSpPr/>
          <p:nvPr/>
        </p:nvSpPr>
        <p:spPr>
          <a:xfrm flipH="1">
            <a:off x="7965061" y="2645570"/>
            <a:ext cx="1334117" cy="1570234"/>
          </a:xfrm>
          <a:prstGeom prst="arc">
            <a:avLst/>
          </a:prstGeom>
          <a:ln w="38100">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テキスト ボックス 9"/>
          <p:cNvSpPr txBox="1"/>
          <p:nvPr/>
        </p:nvSpPr>
        <p:spPr>
          <a:xfrm>
            <a:off x="6883805" y="1389123"/>
            <a:ext cx="2066400" cy="461665"/>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400" dirty="0"/>
              <a:t>R</a:t>
            </a:r>
            <a:r>
              <a:rPr kumimoji="1" lang="en-US" altLang="ja-JP" sz="2400" dirty="0" smtClean="0"/>
              <a:t>econstruction</a:t>
            </a:r>
            <a:endParaRPr kumimoji="1" lang="ja-JP" altLang="en-US" sz="2400" dirty="0"/>
          </a:p>
        </p:txBody>
      </p:sp>
      <p:sp>
        <p:nvSpPr>
          <p:cNvPr id="16" name="テキスト ボックス 12"/>
          <p:cNvSpPr txBox="1"/>
          <p:nvPr/>
        </p:nvSpPr>
        <p:spPr>
          <a:xfrm>
            <a:off x="736267" y="6041976"/>
            <a:ext cx="8361969" cy="830997"/>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indent="-342900">
              <a:buFont typeface="Calibri" panose="020F0502020204030204" pitchFamily="34" charset="0"/>
              <a:buChar char="&gt;"/>
            </a:pPr>
            <a:r>
              <a:rPr lang="en-US" altLang="ja-JP" sz="2400" b="1" dirty="0"/>
              <a:t>R</a:t>
            </a:r>
            <a:r>
              <a:rPr kumimoji="1" lang="en-US" altLang="ja-JP" sz="2400" b="1" dirty="0" smtClean="0"/>
              <a:t>econstruction efficiency  ~90%</a:t>
            </a:r>
          </a:p>
          <a:p>
            <a:pPr marL="342900" indent="-342900">
              <a:buFont typeface="Calibri" panose="020F0502020204030204" pitchFamily="34" charset="0"/>
              <a:buChar char="&gt;"/>
            </a:pPr>
            <a:r>
              <a:rPr lang="en-US" altLang="ja-JP" sz="2400" b="1" dirty="0" smtClean="0"/>
              <a:t>All yield in the tail component cannot be explain by these BG </a:t>
            </a:r>
            <a:endParaRPr lang="ja-JP" altLang="en-US" sz="2400" b="1" dirty="0"/>
          </a:p>
        </p:txBody>
      </p:sp>
      <p:sp>
        <p:nvSpPr>
          <p:cNvPr id="17" name="テキスト ボックス 16"/>
          <p:cNvSpPr txBox="1"/>
          <p:nvPr/>
        </p:nvSpPr>
        <p:spPr>
          <a:xfrm>
            <a:off x="8673907" y="2555395"/>
            <a:ext cx="556563" cy="369332"/>
          </a:xfrm>
          <a:prstGeom prst="rect">
            <a:avLst/>
          </a:prstGeom>
          <a:noFill/>
        </p:spPr>
        <p:txBody>
          <a:bodyPr wrap="none" rtlCol="0">
            <a:spAutoFit/>
          </a:bodyPr>
          <a:lstStyle/>
          <a:p>
            <a:r>
              <a:rPr kumimoji="1" lang="en-US" altLang="ja-JP" dirty="0" smtClean="0"/>
              <a:t>CDS</a:t>
            </a:r>
            <a:endParaRPr kumimoji="1" lang="ja-JP" altLang="en-US" dirty="0"/>
          </a:p>
        </p:txBody>
      </p:sp>
      <p:sp>
        <p:nvSpPr>
          <p:cNvPr id="18" name="テキスト ボックス 17"/>
          <p:cNvSpPr txBox="1"/>
          <p:nvPr/>
        </p:nvSpPr>
        <p:spPr>
          <a:xfrm>
            <a:off x="8719428" y="3253355"/>
            <a:ext cx="457176" cy="369332"/>
          </a:xfrm>
          <a:prstGeom prst="rect">
            <a:avLst/>
          </a:prstGeom>
          <a:noFill/>
        </p:spPr>
        <p:txBody>
          <a:bodyPr wrap="none" rtlCol="0">
            <a:spAutoFit/>
          </a:bodyPr>
          <a:lstStyle/>
          <a:p>
            <a:r>
              <a:rPr lang="en-US" altLang="ja-JP" dirty="0" smtClean="0"/>
              <a:t>NC</a:t>
            </a:r>
            <a:endParaRPr kumimoji="1" lang="ja-JP" altLang="en-US" dirty="0"/>
          </a:p>
        </p:txBody>
      </p:sp>
      <p:sp>
        <p:nvSpPr>
          <p:cNvPr id="19" name="右大かっこ 18"/>
          <p:cNvSpPr/>
          <p:nvPr/>
        </p:nvSpPr>
        <p:spPr>
          <a:xfrm>
            <a:off x="8591913" y="2555395"/>
            <a:ext cx="127515" cy="369332"/>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右大かっこ 19"/>
          <p:cNvSpPr/>
          <p:nvPr/>
        </p:nvSpPr>
        <p:spPr>
          <a:xfrm>
            <a:off x="8615446" y="3242142"/>
            <a:ext cx="127515" cy="369332"/>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p:cNvSpPr txBox="1"/>
          <p:nvPr/>
        </p:nvSpPr>
        <p:spPr>
          <a:xfrm>
            <a:off x="733833" y="708133"/>
            <a:ext cx="4788043" cy="523220"/>
          </a:xfrm>
          <a:prstGeom prst="rect">
            <a:avLst/>
          </a:prstGeom>
          <a:noFill/>
        </p:spPr>
        <p:txBody>
          <a:bodyPr wrap="square" rtlCol="0">
            <a:spAutoFit/>
          </a:bodyPr>
          <a:lstStyle/>
          <a:p>
            <a:r>
              <a:rPr lang="en-US" altLang="ja-JP" sz="2800" dirty="0" smtClean="0"/>
              <a:t>This contribution is measurable</a:t>
            </a:r>
            <a:endParaRPr kumimoji="1" lang="ja-JP" altLang="en-US" sz="2800" dirty="0"/>
          </a:p>
        </p:txBody>
      </p:sp>
      <mc:AlternateContent xmlns:mc="http://schemas.openxmlformats.org/markup-compatibility/2006" xmlns:a14="http://schemas.microsoft.com/office/drawing/2010/main">
        <mc:Choice Requires="a14">
          <p:sp>
            <p:nvSpPr>
              <p:cNvPr id="25" name="正方形/長方形 24"/>
              <p:cNvSpPr/>
              <p:nvPr/>
            </p:nvSpPr>
            <p:spPr>
              <a:xfrm>
                <a:off x="6283125" y="1824886"/>
                <a:ext cx="2947345" cy="528606"/>
              </a:xfrm>
              <a:prstGeom prst="rect">
                <a:avLst/>
              </a:prstGeom>
            </p:spPr>
            <p:txBody>
              <a:bodyPr wrap="none">
                <a:spAutoFit/>
              </a:bodyPr>
              <a:lstStyle/>
              <a:p>
                <a:r>
                  <a:rPr lang="en-US" altLang="ja-JP" sz="2800" b="1" dirty="0"/>
                  <a:t> </a:t>
                </a:r>
                <a14:m>
                  <m:oMath xmlns:m="http://schemas.openxmlformats.org/officeDocument/2006/math">
                    <m:sSup>
                      <m:sSupPr>
                        <m:ctrlPr>
                          <a:rPr lang="en-US" altLang="ja-JP" sz="2800" b="1" i="1">
                            <a:latin typeface="Cambria Math" panose="02040503050406030204" pitchFamily="18" charset="0"/>
                          </a:rPr>
                        </m:ctrlPr>
                      </m:sSupPr>
                      <m:e>
                        <m:r>
                          <a:rPr lang="en-US" altLang="ja-JP" sz="2800" b="1">
                            <a:latin typeface="Cambria Math" panose="02040503050406030204" pitchFamily="18" charset="0"/>
                          </a:rPr>
                          <m:t>𝚺</m:t>
                        </m:r>
                      </m:e>
                      <m:sup>
                        <m:r>
                          <a:rPr lang="en-US" altLang="ja-JP" sz="2800" b="1">
                            <a:latin typeface="Cambria Math" panose="02040503050406030204" pitchFamily="18" charset="0"/>
                            <a:ea typeface="Cambria Math" panose="02040503050406030204" pitchFamily="18" charset="0"/>
                          </a:rPr>
                          <m:t>±</m:t>
                        </m:r>
                      </m:sup>
                    </m:sSup>
                    <m:r>
                      <a:rPr lang="en-US" altLang="ja-JP" sz="2800" b="1">
                        <a:latin typeface="Cambria Math" panose="02040503050406030204" pitchFamily="18" charset="0"/>
                        <a:ea typeface="Cambria Math" panose="02040503050406030204" pitchFamily="18" charset="0"/>
                      </a:rPr>
                      <m:t>→</m:t>
                    </m:r>
                    <m:sSup>
                      <m:sSupPr>
                        <m:ctrlPr>
                          <a:rPr lang="en-US" altLang="ja-JP" sz="2800" b="1" i="1">
                            <a:latin typeface="Cambria Math" panose="02040503050406030204" pitchFamily="18" charset="0"/>
                          </a:rPr>
                        </m:ctrlPr>
                      </m:sSupPr>
                      <m:e>
                        <m:r>
                          <a:rPr lang="en-US" altLang="ja-JP" sz="2800" b="1">
                            <a:latin typeface="Cambria Math" panose="02040503050406030204" pitchFamily="18" charset="0"/>
                          </a:rPr>
                          <m:t>𝛑</m:t>
                        </m:r>
                      </m:e>
                      <m:sup>
                        <m:r>
                          <a:rPr lang="en-US" altLang="ja-JP" sz="2800" b="1">
                            <a:latin typeface="Cambria Math" panose="02040503050406030204" pitchFamily="18" charset="0"/>
                            <a:ea typeface="Cambria Math" panose="02040503050406030204" pitchFamily="18" charset="0"/>
                          </a:rPr>
                          <m:t>±</m:t>
                        </m:r>
                      </m:sup>
                    </m:sSup>
                    <m:sSub>
                      <m:sSubPr>
                        <m:ctrlPr>
                          <a:rPr lang="en-US" altLang="ja-JP" sz="2800" b="1" i="1">
                            <a:latin typeface="Cambria Math" panose="02040503050406030204" pitchFamily="18" charset="0"/>
                            <a:ea typeface="Cambria Math" panose="02040503050406030204" pitchFamily="18" charset="0"/>
                          </a:rPr>
                        </m:ctrlPr>
                      </m:sSubPr>
                      <m:e>
                        <m:r>
                          <a:rPr lang="en-US" altLang="ja-JP" sz="2800" b="1">
                            <a:latin typeface="Cambria Math" panose="02040503050406030204" pitchFamily="18" charset="0"/>
                            <a:ea typeface="Cambria Math" panose="02040503050406030204" pitchFamily="18" charset="0"/>
                          </a:rPr>
                          <m:t>𝐧</m:t>
                        </m:r>
                      </m:e>
                      <m:sub>
                        <m:r>
                          <a:rPr lang="en-US" altLang="ja-JP" sz="2800" b="1">
                            <a:latin typeface="Cambria Math" panose="02040503050406030204" pitchFamily="18" charset="0"/>
                            <a:ea typeface="Cambria Math" panose="02040503050406030204" pitchFamily="18" charset="0"/>
                          </a:rPr>
                          <m:t>𝐅𝐨𝐫𝐰𝐚𝐫𝐝</m:t>
                        </m:r>
                      </m:sub>
                    </m:sSub>
                  </m:oMath>
                </a14:m>
                <a:endParaRPr lang="ja-JP" altLang="en-US" sz="2800" dirty="0"/>
              </a:p>
            </p:txBody>
          </p:sp>
        </mc:Choice>
        <mc:Fallback xmlns="">
          <p:sp>
            <p:nvSpPr>
              <p:cNvPr id="25" name="正方形/長方形 24"/>
              <p:cNvSpPr>
                <a:spLocks noRot="1" noChangeAspect="1" noMove="1" noResize="1" noEditPoints="1" noAdjustHandles="1" noChangeArrowheads="1" noChangeShapeType="1" noTextEdit="1"/>
              </p:cNvSpPr>
              <p:nvPr/>
            </p:nvSpPr>
            <p:spPr>
              <a:xfrm>
                <a:off x="6283125" y="1824886"/>
                <a:ext cx="2947345" cy="528606"/>
              </a:xfrm>
              <a:prstGeom prst="rect">
                <a:avLst/>
              </a:prstGeom>
              <a:blipFill rotWithShape="0">
                <a:blip r:embed="rId7"/>
                <a:stretch>
                  <a:fillRect/>
                </a:stretch>
              </a:blipFill>
            </p:spPr>
            <p:txBody>
              <a:bodyPr/>
              <a:lstStyle/>
              <a:p>
                <a:r>
                  <a:rPr lang="ja-JP" altLang="en-US">
                    <a:noFill/>
                  </a:rPr>
                  <a:t> </a:t>
                </a:r>
              </a:p>
            </p:txBody>
          </p:sp>
        </mc:Fallback>
      </mc:AlternateContent>
      <p:cxnSp>
        <p:nvCxnSpPr>
          <p:cNvPr id="23" name="直線コネクタ 22"/>
          <p:cNvCxnSpPr/>
          <p:nvPr/>
        </p:nvCxnSpPr>
        <p:spPr>
          <a:xfrm flipH="1" flipV="1">
            <a:off x="4663796" y="1100862"/>
            <a:ext cx="0" cy="41415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5343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005A32BD-6642-4D4D-A78D-138FCE3FEFDC}" type="slidenum">
              <a:rPr kumimoji="1" lang="ja-JP" altLang="en-US" smtClean="0"/>
              <a:t>13</a:t>
            </a:fld>
            <a:endParaRPr kumimoji="1" lang="ja-JP" altLang="en-US"/>
          </a:p>
        </p:txBody>
      </p:sp>
      <p:sp>
        <p:nvSpPr>
          <p:cNvPr id="5" name="コンテンツ プレースホルダー 2"/>
          <p:cNvSpPr>
            <a:spLocks noGrp="1"/>
          </p:cNvSpPr>
          <p:nvPr>
            <p:ph idx="1"/>
          </p:nvPr>
        </p:nvSpPr>
        <p:spPr>
          <a:xfrm>
            <a:off x="31422" y="4145"/>
            <a:ext cx="9075285" cy="671162"/>
          </a:xfrm>
          <a:ln>
            <a:noFill/>
          </a:ln>
        </p:spPr>
        <p:txBody>
          <a:bodyPr>
            <a:noAutofit/>
          </a:bodyPr>
          <a:lstStyle/>
          <a:p>
            <a:r>
              <a:rPr lang="en-US" altLang="ja-JP" sz="3600" u="sng" dirty="0" err="1" smtClean="0"/>
              <a:t>Mesonic</a:t>
            </a:r>
            <a:r>
              <a:rPr lang="en-US" altLang="ja-JP" sz="3600" u="sng" dirty="0" smtClean="0"/>
              <a:t> 2NA and </a:t>
            </a:r>
            <a:r>
              <a:rPr lang="en-US" altLang="ja-JP" sz="3600" u="sng" dirty="0" err="1" smtClean="0"/>
              <a:t>Mesonic</a:t>
            </a:r>
            <a:r>
              <a:rPr lang="en-US" altLang="ja-JP" sz="3600" u="sng" dirty="0" smtClean="0"/>
              <a:t>/Non-</a:t>
            </a:r>
            <a:r>
              <a:rPr lang="en-US" altLang="ja-JP" sz="3600" u="sng" dirty="0" err="1" smtClean="0"/>
              <a:t>Mesonic</a:t>
            </a:r>
            <a:r>
              <a:rPr lang="en-US" altLang="ja-JP" sz="3600" u="sng" dirty="0" smtClean="0"/>
              <a:t> 3NA</a:t>
            </a:r>
            <a:endParaRPr kumimoji="1" lang="ja-JP" altLang="en-US" sz="3600" u="sng" dirty="0"/>
          </a:p>
        </p:txBody>
      </p:sp>
      <p:sp>
        <p:nvSpPr>
          <p:cNvPr id="7" name="テキスト ボックス 6"/>
          <p:cNvSpPr txBox="1"/>
          <p:nvPr/>
        </p:nvSpPr>
        <p:spPr>
          <a:xfrm>
            <a:off x="731313" y="557578"/>
            <a:ext cx="7675499" cy="646331"/>
          </a:xfrm>
          <a:prstGeom prst="rect">
            <a:avLst/>
          </a:prstGeom>
          <a:noFill/>
        </p:spPr>
        <p:txBody>
          <a:bodyPr wrap="none" rtlCol="0">
            <a:spAutoFit/>
          </a:bodyPr>
          <a:lstStyle/>
          <a:p>
            <a:r>
              <a:rPr kumimoji="1" lang="en-US" altLang="ja-JP" sz="3600" dirty="0" smtClean="0"/>
              <a:t>(KNNN</a:t>
            </a:r>
            <a:r>
              <a:rPr kumimoji="1" lang="en-US" altLang="ja-JP" sz="3600" baseline="-25000" dirty="0" smtClean="0"/>
              <a:t>s</a:t>
            </a:r>
            <a:r>
              <a:rPr kumimoji="1" lang="en-US" altLang="ja-JP" sz="3600" dirty="0" smtClean="0">
                <a:sym typeface="Wingdings" panose="05000000000000000000" pitchFamily="2" charset="2"/>
              </a:rPr>
              <a:t>πY(*)NN</a:t>
            </a:r>
            <a:r>
              <a:rPr kumimoji="1" lang="en-US" altLang="ja-JP" sz="3600" baseline="-25000" dirty="0" smtClean="0">
                <a:sym typeface="Wingdings" panose="05000000000000000000" pitchFamily="2" charset="2"/>
              </a:rPr>
              <a:t>s </a:t>
            </a:r>
            <a:r>
              <a:rPr kumimoji="1" lang="en-US" altLang="ja-JP" sz="3600" dirty="0" smtClean="0">
                <a:sym typeface="Wingdings" panose="05000000000000000000" pitchFamily="2" charset="2"/>
              </a:rPr>
              <a:t>/</a:t>
            </a:r>
            <a:r>
              <a:rPr lang="en-US" altLang="ja-JP" sz="3600" dirty="0" smtClean="0"/>
              <a:t> </a:t>
            </a:r>
            <a:r>
              <a:rPr lang="en-US" altLang="ja-JP" sz="3600" dirty="0"/>
              <a:t>KNNN</a:t>
            </a:r>
            <a:r>
              <a:rPr lang="en-US" altLang="ja-JP" sz="3600" dirty="0" smtClean="0">
                <a:sym typeface="Wingdings" panose="05000000000000000000" pitchFamily="2" charset="2"/>
              </a:rPr>
              <a:t>(π)Y</a:t>
            </a:r>
            <a:r>
              <a:rPr lang="en-US" altLang="ja-JP" sz="3600" dirty="0">
                <a:sym typeface="Wingdings" panose="05000000000000000000" pitchFamily="2" charset="2"/>
              </a:rPr>
              <a:t>(*)</a:t>
            </a:r>
            <a:r>
              <a:rPr lang="en-US" altLang="ja-JP" sz="3600" dirty="0" smtClean="0">
                <a:sym typeface="Wingdings" panose="05000000000000000000" pitchFamily="2" charset="2"/>
              </a:rPr>
              <a:t>NN)</a:t>
            </a:r>
            <a:endParaRPr kumimoji="1" lang="ja-JP" altLang="en-US" sz="3600" dirty="0"/>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02" y="1630828"/>
            <a:ext cx="9118798" cy="4325899"/>
          </a:xfrm>
          <a:prstGeom prst="rect">
            <a:avLst/>
          </a:prstGeom>
        </p:spPr>
      </p:pic>
      <p:sp>
        <p:nvSpPr>
          <p:cNvPr id="11" name="テキスト ボックス 10"/>
          <p:cNvSpPr txBox="1"/>
          <p:nvPr/>
        </p:nvSpPr>
        <p:spPr>
          <a:xfrm>
            <a:off x="3306229" y="1867042"/>
            <a:ext cx="829073" cy="584775"/>
          </a:xfrm>
          <a:prstGeom prst="rect">
            <a:avLst/>
          </a:prstGeom>
          <a:solidFill>
            <a:schemeClr val="bg1"/>
          </a:solidFill>
          <a:ln>
            <a:solidFill>
              <a:schemeClr val="tx1"/>
            </a:solidFill>
          </a:ln>
        </p:spPr>
        <p:txBody>
          <a:bodyPr wrap="none" rtlCol="0">
            <a:spAutoFit/>
          </a:bodyPr>
          <a:lstStyle/>
          <a:p>
            <a:r>
              <a:rPr lang="en-US" altLang="ja-JP" sz="3200" dirty="0" smtClean="0"/>
              <a:t>SIM</a:t>
            </a:r>
            <a:endParaRPr kumimoji="1" lang="ja-JP" altLang="en-US" sz="3200" dirty="0"/>
          </a:p>
        </p:txBody>
      </p:sp>
      <p:sp>
        <p:nvSpPr>
          <p:cNvPr id="12" name="テキスト ボックス 11"/>
          <p:cNvSpPr txBox="1"/>
          <p:nvPr/>
        </p:nvSpPr>
        <p:spPr>
          <a:xfrm>
            <a:off x="8005923" y="1867041"/>
            <a:ext cx="829073" cy="584775"/>
          </a:xfrm>
          <a:prstGeom prst="rect">
            <a:avLst/>
          </a:prstGeom>
          <a:solidFill>
            <a:schemeClr val="bg1"/>
          </a:solidFill>
          <a:ln>
            <a:solidFill>
              <a:schemeClr val="tx1"/>
            </a:solidFill>
          </a:ln>
        </p:spPr>
        <p:txBody>
          <a:bodyPr wrap="none" rtlCol="0">
            <a:spAutoFit/>
          </a:bodyPr>
          <a:lstStyle/>
          <a:p>
            <a:r>
              <a:rPr lang="en-US" altLang="ja-JP" sz="3200" dirty="0" smtClean="0"/>
              <a:t>SIM</a:t>
            </a:r>
            <a:endParaRPr kumimoji="1" lang="ja-JP" altLang="en-US" sz="3200" dirty="0"/>
          </a:p>
        </p:txBody>
      </p:sp>
      <p:sp>
        <p:nvSpPr>
          <p:cNvPr id="13" name="テキスト ボックス 12"/>
          <p:cNvSpPr txBox="1"/>
          <p:nvPr/>
        </p:nvSpPr>
        <p:spPr>
          <a:xfrm>
            <a:off x="1416429" y="1343821"/>
            <a:ext cx="2129109" cy="523220"/>
          </a:xfrm>
          <a:prstGeom prst="rect">
            <a:avLst/>
          </a:prstGeom>
          <a:noFill/>
        </p:spPr>
        <p:txBody>
          <a:bodyPr wrap="none" rtlCol="0">
            <a:spAutoFit/>
          </a:bodyPr>
          <a:lstStyle/>
          <a:p>
            <a:r>
              <a:rPr kumimoji="1" lang="en-US" altLang="ja-JP" sz="2800" dirty="0" err="1" smtClean="0"/>
              <a:t>Mesonic</a:t>
            </a:r>
            <a:r>
              <a:rPr kumimoji="1" lang="en-US" altLang="ja-JP" sz="2800" dirty="0" smtClean="0"/>
              <a:t> 2NA</a:t>
            </a:r>
            <a:endParaRPr kumimoji="1" lang="ja-JP" altLang="en-US" sz="2800" dirty="0"/>
          </a:p>
        </p:txBody>
      </p:sp>
      <p:sp>
        <p:nvSpPr>
          <p:cNvPr id="14" name="テキスト ボックス 13"/>
          <p:cNvSpPr txBox="1"/>
          <p:nvPr/>
        </p:nvSpPr>
        <p:spPr>
          <a:xfrm>
            <a:off x="6748553" y="1369218"/>
            <a:ext cx="808235" cy="523220"/>
          </a:xfrm>
          <a:prstGeom prst="rect">
            <a:avLst/>
          </a:prstGeom>
          <a:noFill/>
        </p:spPr>
        <p:txBody>
          <a:bodyPr wrap="none" rtlCol="0">
            <a:spAutoFit/>
          </a:bodyPr>
          <a:lstStyle/>
          <a:p>
            <a:r>
              <a:rPr lang="en-US" altLang="ja-JP" sz="2800" dirty="0"/>
              <a:t>3</a:t>
            </a:r>
            <a:r>
              <a:rPr kumimoji="1" lang="en-US" altLang="ja-JP" sz="2800" dirty="0" smtClean="0"/>
              <a:t>NA</a:t>
            </a:r>
            <a:endParaRPr kumimoji="1" lang="ja-JP" altLang="en-US" sz="2800" dirty="0"/>
          </a:p>
        </p:txBody>
      </p:sp>
      <p:sp>
        <p:nvSpPr>
          <p:cNvPr id="15" name="テキスト ボックス 14"/>
          <p:cNvSpPr txBox="1"/>
          <p:nvPr/>
        </p:nvSpPr>
        <p:spPr>
          <a:xfrm>
            <a:off x="580386" y="6122801"/>
            <a:ext cx="7109831" cy="523220"/>
          </a:xfrm>
          <a:prstGeom prst="rect">
            <a:avLst/>
          </a:prstGeom>
          <a:noFill/>
        </p:spPr>
        <p:txBody>
          <a:bodyPr wrap="none" rtlCol="0">
            <a:spAutoFit/>
          </a:bodyPr>
          <a:lstStyle/>
          <a:p>
            <a:pPr marL="285750" indent="-285750">
              <a:buFont typeface="Calibri" panose="020F0502020204030204" pitchFamily="34" charset="0"/>
              <a:buChar char="&gt;"/>
            </a:pPr>
            <a:r>
              <a:rPr kumimoji="1" lang="en-US" altLang="ja-JP" sz="2800" dirty="0" smtClean="0"/>
              <a:t>Contributions to the tail component are small</a:t>
            </a:r>
            <a:endParaRPr kumimoji="1" lang="ja-JP" altLang="en-US" sz="2800" dirty="0"/>
          </a:p>
        </p:txBody>
      </p:sp>
    </p:spTree>
    <p:extLst>
      <p:ext uri="{BB962C8B-B14F-4D97-AF65-F5344CB8AC3E}">
        <p14:creationId xmlns:p14="http://schemas.microsoft.com/office/powerpoint/2010/main" val="35012029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97" y="1058167"/>
            <a:ext cx="7455520" cy="5050719"/>
          </a:xfrm>
          <a:prstGeom prst="rect">
            <a:avLst/>
          </a:prstGeom>
        </p:spPr>
      </p:pic>
      <p:sp>
        <p:nvSpPr>
          <p:cNvPr id="12" name="正方形/長方形 11"/>
          <p:cNvSpPr/>
          <p:nvPr/>
        </p:nvSpPr>
        <p:spPr>
          <a:xfrm>
            <a:off x="5392514" y="2409492"/>
            <a:ext cx="3645326" cy="954107"/>
          </a:xfrm>
          <a:prstGeom prst="rect">
            <a:avLst/>
          </a:prstGeom>
          <a:solidFill>
            <a:schemeClr val="bg1"/>
          </a:solidFill>
          <a:ln>
            <a:solidFill>
              <a:schemeClr val="tx1"/>
            </a:solidFill>
          </a:ln>
        </p:spPr>
        <p:txBody>
          <a:bodyPr wrap="square">
            <a:spAutoFit/>
          </a:bodyPr>
          <a:lstStyle/>
          <a:p>
            <a:r>
              <a:rPr lang="ja-JP" altLang="en-US" b="1" dirty="0" smtClean="0"/>
              <a:t>　　　　　　　 </a:t>
            </a:r>
            <a:r>
              <a:rPr lang="en-US" altLang="ja-JP" sz="2000" b="1" dirty="0" smtClean="0"/>
              <a:t>Assumption</a:t>
            </a:r>
            <a:endParaRPr lang="en-US" altLang="ja-JP" sz="2000" dirty="0" smtClean="0"/>
          </a:p>
          <a:p>
            <a:r>
              <a:rPr lang="en-US" altLang="ja-JP" dirty="0" smtClean="0"/>
              <a:t>Line-shape: </a:t>
            </a:r>
            <a:r>
              <a:rPr lang="en-US" altLang="ja-JP" dirty="0" err="1" smtClean="0"/>
              <a:t>Breit</a:t>
            </a:r>
            <a:r>
              <a:rPr lang="en-US" altLang="ja-JP" dirty="0" smtClean="0"/>
              <a:t>-Wigner distribution</a:t>
            </a:r>
          </a:p>
          <a:p>
            <a:r>
              <a:rPr lang="en-US" altLang="ja-JP" dirty="0" smtClean="0"/>
              <a:t>Charged decays are equal weight</a:t>
            </a:r>
            <a:endParaRPr lang="ja-JP" altLang="en-US" dirty="0"/>
          </a:p>
        </p:txBody>
      </p:sp>
      <p:sp>
        <p:nvSpPr>
          <p:cNvPr id="4" name="コンテンツ プレースホルダー 2"/>
          <p:cNvSpPr txBox="1">
            <a:spLocks/>
          </p:cNvSpPr>
          <p:nvPr/>
        </p:nvSpPr>
        <p:spPr>
          <a:xfrm>
            <a:off x="208844" y="734817"/>
            <a:ext cx="3960684" cy="56481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u="sng" dirty="0" smtClean="0"/>
              <a:t>Non-</a:t>
            </a:r>
            <a:r>
              <a:rPr lang="en-US" altLang="ja-JP" sz="3600" u="sng" dirty="0" err="1" smtClean="0"/>
              <a:t>Mesonic</a:t>
            </a:r>
            <a:r>
              <a:rPr lang="en-US" altLang="ja-JP" sz="3600" u="sng" dirty="0" smtClean="0"/>
              <a:t> 2NA</a:t>
            </a:r>
            <a:endParaRPr lang="ja-JP" altLang="en-US" sz="3600" u="sng" dirty="0"/>
          </a:p>
        </p:txBody>
      </p:sp>
      <p:sp>
        <p:nvSpPr>
          <p:cNvPr id="6" name="テキスト ボックス 5"/>
          <p:cNvSpPr txBox="1"/>
          <p:nvPr/>
        </p:nvSpPr>
        <p:spPr>
          <a:xfrm>
            <a:off x="1024247" y="6060899"/>
            <a:ext cx="6823216" cy="830997"/>
          </a:xfrm>
          <a:prstGeom prst="rect">
            <a:avLst/>
          </a:prstGeom>
          <a:noFill/>
        </p:spPr>
        <p:txBody>
          <a:bodyPr wrap="square" rtlCol="0">
            <a:spAutoFit/>
          </a:bodyPr>
          <a:lstStyle/>
          <a:p>
            <a:pPr marL="285750" indent="-285750">
              <a:buFont typeface="Calibri" panose="020F0502020204030204" pitchFamily="34" charset="0"/>
              <a:buChar char="&gt;"/>
            </a:pPr>
            <a:r>
              <a:rPr kumimoji="1" lang="en-US" altLang="ja-JP" sz="2400" b="1" dirty="0" smtClean="0"/>
              <a:t>KNN-&gt;Y  N </a:t>
            </a:r>
            <a:r>
              <a:rPr lang="en-US" altLang="ja-JP" sz="2400" b="1" dirty="0" smtClean="0"/>
              <a:t>have few yield in the tail component </a:t>
            </a:r>
            <a:r>
              <a:rPr kumimoji="1" lang="en-US" altLang="ja-JP" sz="2400" b="1" dirty="0" smtClean="0"/>
              <a:t> </a:t>
            </a:r>
          </a:p>
          <a:p>
            <a:pPr marL="285750" indent="-285750">
              <a:buFont typeface="Calibri" panose="020F0502020204030204" pitchFamily="34" charset="0"/>
              <a:buChar char="&gt;"/>
            </a:pPr>
            <a:r>
              <a:rPr kumimoji="1" lang="en-US" altLang="ja-JP" sz="2400" b="1" dirty="0" smtClean="0"/>
              <a:t>KNN-&gt;</a:t>
            </a:r>
            <a:r>
              <a:rPr lang="en-US" altLang="ja-JP" sz="2400" b="1" dirty="0" smtClean="0"/>
              <a:t>Y*</a:t>
            </a:r>
            <a:r>
              <a:rPr kumimoji="1" lang="en-US" altLang="ja-JP" sz="2400" b="1" dirty="0" smtClean="0"/>
              <a:t>N can have a </a:t>
            </a:r>
            <a:r>
              <a:rPr lang="en-US" altLang="ja-JP" sz="2400" b="1" dirty="0" smtClean="0"/>
              <a:t>yield</a:t>
            </a:r>
            <a:r>
              <a:rPr kumimoji="1" lang="en-US" altLang="ja-JP" sz="2400" b="1" dirty="0" smtClean="0"/>
              <a:t> in the tail component</a:t>
            </a:r>
          </a:p>
        </p:txBody>
      </p:sp>
      <p:sp>
        <p:nvSpPr>
          <p:cNvPr id="8" name="テキスト ボックス 7"/>
          <p:cNvSpPr txBox="1"/>
          <p:nvPr/>
        </p:nvSpPr>
        <p:spPr>
          <a:xfrm>
            <a:off x="4827985" y="1633410"/>
            <a:ext cx="1763884" cy="646331"/>
          </a:xfrm>
          <a:prstGeom prst="rect">
            <a:avLst/>
          </a:prstGeom>
          <a:solidFill>
            <a:schemeClr val="bg1"/>
          </a:solidFill>
          <a:ln>
            <a:noFill/>
          </a:ln>
        </p:spPr>
        <p:txBody>
          <a:bodyPr wrap="square" rtlCol="0">
            <a:spAutoFit/>
          </a:bodyPr>
          <a:lstStyle/>
          <a:p>
            <a:endParaRPr kumimoji="1" lang="ja-JP" altLang="en-US" sz="3600" b="1" dirty="0"/>
          </a:p>
        </p:txBody>
      </p:sp>
      <p:sp>
        <p:nvSpPr>
          <p:cNvPr id="9" name="スライド番号プレースホルダー 8"/>
          <p:cNvSpPr>
            <a:spLocks noGrp="1"/>
          </p:cNvSpPr>
          <p:nvPr>
            <p:ph type="sldNum" sz="quarter" idx="12"/>
          </p:nvPr>
        </p:nvSpPr>
        <p:spPr>
          <a:xfrm>
            <a:off x="6457950" y="6180729"/>
            <a:ext cx="2057400" cy="365125"/>
          </a:xfrm>
        </p:spPr>
        <p:txBody>
          <a:bodyPr/>
          <a:lstStyle/>
          <a:p>
            <a:fld id="{005A32BD-6642-4D4D-A78D-138FCE3FEFDC}" type="slidenum">
              <a:rPr kumimoji="1" lang="ja-JP" altLang="en-US" smtClean="0"/>
              <a:t>14</a:t>
            </a:fld>
            <a:endParaRPr kumimoji="1" lang="ja-JP" altLang="en-US" dirty="0"/>
          </a:p>
        </p:txBody>
      </p:sp>
      <p:sp>
        <p:nvSpPr>
          <p:cNvPr id="10" name="テキスト ボックス 9"/>
          <p:cNvSpPr txBox="1"/>
          <p:nvPr/>
        </p:nvSpPr>
        <p:spPr>
          <a:xfrm>
            <a:off x="70798" y="81526"/>
            <a:ext cx="8983357" cy="584775"/>
          </a:xfrm>
          <a:prstGeom prst="rect">
            <a:avLst/>
          </a:prstGeom>
          <a:noFill/>
          <a:ln>
            <a:solidFill>
              <a:schemeClr val="tx1"/>
            </a:solidFill>
          </a:ln>
        </p:spPr>
        <p:txBody>
          <a:bodyPr wrap="none" rtlCol="0">
            <a:spAutoFit/>
          </a:bodyPr>
          <a:lstStyle/>
          <a:p>
            <a:r>
              <a:rPr lang="en-US" altLang="ja-JP" sz="3200" dirty="0" smtClean="0"/>
              <a:t>Possible process to contribute to the tail component </a:t>
            </a:r>
            <a:endParaRPr kumimoji="1" lang="ja-JP" altLang="en-US" sz="3200" dirty="0"/>
          </a:p>
        </p:txBody>
      </p:sp>
      <p:sp>
        <p:nvSpPr>
          <p:cNvPr id="11" name="テキスト ボックス 10"/>
          <p:cNvSpPr txBox="1"/>
          <p:nvPr/>
        </p:nvSpPr>
        <p:spPr>
          <a:xfrm>
            <a:off x="4053424" y="694059"/>
            <a:ext cx="3619902" cy="646331"/>
          </a:xfrm>
          <a:prstGeom prst="rect">
            <a:avLst/>
          </a:prstGeom>
          <a:noFill/>
        </p:spPr>
        <p:txBody>
          <a:bodyPr wrap="none" rtlCol="0">
            <a:spAutoFit/>
          </a:bodyPr>
          <a:lstStyle/>
          <a:p>
            <a:r>
              <a:rPr kumimoji="1" lang="en-US" altLang="ja-JP" sz="3600" dirty="0" smtClean="0"/>
              <a:t>(KNNN</a:t>
            </a:r>
            <a:r>
              <a:rPr kumimoji="1" lang="en-US" altLang="ja-JP" sz="3600" baseline="-25000" dirty="0" smtClean="0"/>
              <a:t>s</a:t>
            </a:r>
            <a:r>
              <a:rPr kumimoji="1" lang="en-US" altLang="ja-JP" sz="3600" dirty="0" smtClean="0">
                <a:sym typeface="Wingdings" panose="05000000000000000000" pitchFamily="2" charset="2"/>
              </a:rPr>
              <a:t>Y(*)NN</a:t>
            </a:r>
            <a:r>
              <a:rPr kumimoji="1" lang="en-US" altLang="ja-JP" sz="3600" baseline="-25000" dirty="0" smtClean="0">
                <a:sym typeface="Wingdings" panose="05000000000000000000" pitchFamily="2" charset="2"/>
              </a:rPr>
              <a:t>s</a:t>
            </a:r>
            <a:r>
              <a:rPr kumimoji="1" lang="en-US" altLang="ja-JP" sz="3600" dirty="0" smtClean="0">
                <a:sym typeface="Wingdings" panose="05000000000000000000" pitchFamily="2" charset="2"/>
              </a:rPr>
              <a:t>)</a:t>
            </a:r>
            <a:endParaRPr kumimoji="1" lang="ja-JP" altLang="en-US" sz="3600" dirty="0"/>
          </a:p>
        </p:txBody>
      </p:sp>
      <p:sp>
        <p:nvSpPr>
          <p:cNvPr id="17" name="テキスト ボックス 16"/>
          <p:cNvSpPr txBox="1"/>
          <p:nvPr/>
        </p:nvSpPr>
        <p:spPr>
          <a:xfrm>
            <a:off x="6084357" y="1456554"/>
            <a:ext cx="829073" cy="584775"/>
          </a:xfrm>
          <a:prstGeom prst="rect">
            <a:avLst/>
          </a:prstGeom>
          <a:solidFill>
            <a:schemeClr val="bg1"/>
          </a:solidFill>
          <a:ln>
            <a:solidFill>
              <a:schemeClr val="tx1"/>
            </a:solidFill>
          </a:ln>
        </p:spPr>
        <p:txBody>
          <a:bodyPr wrap="none" rtlCol="0">
            <a:spAutoFit/>
          </a:bodyPr>
          <a:lstStyle/>
          <a:p>
            <a:r>
              <a:rPr lang="en-US" altLang="ja-JP" sz="3200" dirty="0" smtClean="0"/>
              <a:t>SIM</a:t>
            </a:r>
            <a:endParaRPr kumimoji="1" lang="ja-JP" altLang="en-US" sz="3200" dirty="0"/>
          </a:p>
        </p:txBody>
      </p:sp>
    </p:spTree>
    <p:extLst>
      <p:ext uri="{BB962C8B-B14F-4D97-AF65-F5344CB8AC3E}">
        <p14:creationId xmlns:p14="http://schemas.microsoft.com/office/powerpoint/2010/main" val="2582683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66450"/>
            <a:ext cx="7886700" cy="1325563"/>
          </a:xfrm>
          <a:ln>
            <a:solidFill>
              <a:schemeClr val="tx1"/>
            </a:solidFill>
          </a:ln>
        </p:spPr>
        <p:txBody>
          <a:bodyPr>
            <a:normAutofit/>
          </a:bodyPr>
          <a:lstStyle/>
          <a:p>
            <a:r>
              <a:rPr lang="en-US" altLang="ja-JP" dirty="0"/>
              <a:t>Comparison </a:t>
            </a:r>
            <a:r>
              <a:rPr lang="en-US" altLang="ja-JP" dirty="0" smtClean="0"/>
              <a:t>of the tail component with </a:t>
            </a:r>
            <a:r>
              <a:rPr lang="en-US" altLang="ja-JP" dirty="0"/>
              <a:t>theoretical calculation </a:t>
            </a:r>
            <a:endParaRPr kumimoji="1" lang="ja-JP" altLang="en-US" dirty="0"/>
          </a:p>
        </p:txBody>
      </p:sp>
      <p:sp>
        <p:nvSpPr>
          <p:cNvPr id="6" name="テキスト ボックス 5"/>
          <p:cNvSpPr txBox="1"/>
          <p:nvPr/>
        </p:nvSpPr>
        <p:spPr>
          <a:xfrm>
            <a:off x="144243" y="6323245"/>
            <a:ext cx="4592539" cy="584775"/>
          </a:xfrm>
          <a:prstGeom prst="rect">
            <a:avLst/>
          </a:prstGeom>
          <a:noFill/>
        </p:spPr>
        <p:txBody>
          <a:bodyPr wrap="none" rtlCol="0">
            <a:spAutoFit/>
          </a:bodyPr>
          <a:lstStyle/>
          <a:p>
            <a:pPr marL="342900" indent="-342900">
              <a:buFont typeface="Calibri" panose="020F0502020204030204" pitchFamily="34" charset="0"/>
              <a:buChar char="&gt;"/>
            </a:pPr>
            <a:r>
              <a:rPr lang="en-US" altLang="ja-JP" sz="3200" dirty="0" smtClean="0">
                <a:sym typeface="Wingdings" panose="05000000000000000000" pitchFamily="2" charset="2"/>
              </a:rPr>
              <a:t>Comparable to our data </a:t>
            </a: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928" y="2026343"/>
            <a:ext cx="4450705" cy="4061146"/>
          </a:xfrm>
          <a:prstGeom prst="rect">
            <a:avLst/>
          </a:prstGeom>
        </p:spPr>
      </p:pic>
      <p:sp>
        <p:nvSpPr>
          <p:cNvPr id="8" name="正方形/長方形 7"/>
          <p:cNvSpPr/>
          <p:nvPr/>
        </p:nvSpPr>
        <p:spPr>
          <a:xfrm>
            <a:off x="912729" y="1835122"/>
            <a:ext cx="3487003" cy="369332"/>
          </a:xfrm>
          <a:prstGeom prst="rect">
            <a:avLst/>
          </a:prstGeom>
        </p:spPr>
        <p:txBody>
          <a:bodyPr wrap="square">
            <a:spAutoFit/>
          </a:bodyPr>
          <a:lstStyle/>
          <a:p>
            <a:r>
              <a:rPr lang="ja-JP" altLang="en-US" dirty="0" smtClean="0"/>
              <a:t>Koi</a:t>
            </a:r>
            <a:r>
              <a:rPr lang="en-US" altLang="ja-JP" dirty="0" smtClean="0"/>
              <a:t>k</a:t>
            </a:r>
            <a:r>
              <a:rPr lang="ja-JP" altLang="en-US" dirty="0" smtClean="0"/>
              <a:t>e</a:t>
            </a:r>
            <a:r>
              <a:rPr lang="ja-JP" altLang="en-US" dirty="0"/>
              <a:t>, Harada</a:t>
            </a:r>
            <a:r>
              <a:rPr lang="ja-JP" altLang="en-US" dirty="0" smtClean="0"/>
              <a:t>,PRC80</a:t>
            </a:r>
            <a:r>
              <a:rPr lang="ja-JP" altLang="en-US" dirty="0"/>
              <a:t>(2009)055208</a:t>
            </a:r>
          </a:p>
        </p:txBody>
      </p:sp>
      <p:sp>
        <p:nvSpPr>
          <p:cNvPr id="9" name="正方形/長方形 8"/>
          <p:cNvSpPr/>
          <p:nvPr/>
        </p:nvSpPr>
        <p:spPr>
          <a:xfrm>
            <a:off x="0" y="1365191"/>
            <a:ext cx="9416957" cy="461665"/>
          </a:xfrm>
          <a:prstGeom prst="rect">
            <a:avLst/>
          </a:prstGeom>
          <a:ln>
            <a:noFill/>
          </a:ln>
        </p:spPr>
        <p:txBody>
          <a:bodyPr wrap="square">
            <a:spAutoFit/>
          </a:bodyPr>
          <a:lstStyle/>
          <a:p>
            <a:pPr marL="342900" indent="-342900">
              <a:buFont typeface="Arial" panose="020B0604020202020204" pitchFamily="34" charset="0"/>
              <a:buChar char="•"/>
            </a:pPr>
            <a:r>
              <a:rPr lang="en-US" altLang="ja-JP" sz="2400" dirty="0">
                <a:solidFill>
                  <a:srgbClr val="231F20"/>
                </a:solidFill>
                <a:ea typeface="+mj-ea"/>
              </a:rPr>
              <a:t>inclusive-spectra of the </a:t>
            </a:r>
            <a:r>
              <a:rPr lang="en-US" altLang="ja-JP" sz="2400" baseline="30000" dirty="0">
                <a:solidFill>
                  <a:srgbClr val="231F20"/>
                </a:solidFill>
                <a:ea typeface="+mj-ea"/>
              </a:rPr>
              <a:t>3</a:t>
            </a:r>
            <a:r>
              <a:rPr lang="en-US" altLang="ja-JP" sz="2400" dirty="0">
                <a:solidFill>
                  <a:srgbClr val="231F20"/>
                </a:solidFill>
                <a:ea typeface="+mj-ea"/>
              </a:rPr>
              <a:t>He(K</a:t>
            </a:r>
            <a:r>
              <a:rPr lang="en-US" altLang="ja-JP" sz="2400" i="1" baseline="30000" dirty="0">
                <a:solidFill>
                  <a:srgbClr val="231F20"/>
                </a:solidFill>
                <a:ea typeface="+mj-ea"/>
              </a:rPr>
              <a:t>−</a:t>
            </a:r>
            <a:r>
              <a:rPr lang="en-US" altLang="ja-JP" sz="2400" i="1" dirty="0">
                <a:solidFill>
                  <a:srgbClr val="231F20"/>
                </a:solidFill>
                <a:ea typeface="+mj-ea"/>
              </a:rPr>
              <a:t>, </a:t>
            </a:r>
            <a:r>
              <a:rPr lang="en-US" altLang="ja-JP" sz="2400" dirty="0">
                <a:solidFill>
                  <a:srgbClr val="231F20"/>
                </a:solidFill>
                <a:ea typeface="+mj-ea"/>
              </a:rPr>
              <a:t>n) reaction </a:t>
            </a:r>
            <a:r>
              <a:rPr lang="en-US" altLang="ja-JP" sz="2400" dirty="0" smtClean="0">
                <a:solidFill>
                  <a:srgbClr val="231F20"/>
                </a:solidFill>
                <a:ea typeface="+mj-ea"/>
              </a:rPr>
              <a:t>at p</a:t>
            </a:r>
            <a:r>
              <a:rPr lang="en-US" altLang="ja-JP" sz="2400" i="1" baseline="-25000" dirty="0" smtClean="0">
                <a:solidFill>
                  <a:srgbClr val="231F20"/>
                </a:solidFill>
                <a:ea typeface="+mj-ea"/>
              </a:rPr>
              <a:t>K</a:t>
            </a:r>
            <a:r>
              <a:rPr lang="en-US" altLang="ja-JP" sz="2400" i="1" dirty="0" smtClean="0">
                <a:solidFill>
                  <a:srgbClr val="231F20"/>
                </a:solidFill>
                <a:ea typeface="+mj-ea"/>
              </a:rPr>
              <a:t> </a:t>
            </a:r>
            <a:r>
              <a:rPr lang="en-US" altLang="ja-JP" sz="2400" dirty="0" smtClean="0">
                <a:solidFill>
                  <a:srgbClr val="231F20"/>
                </a:solidFill>
                <a:ea typeface="+mj-ea"/>
              </a:rPr>
              <a:t>=1</a:t>
            </a:r>
            <a:r>
              <a:rPr lang="en-US" altLang="ja-JP" sz="2400" i="1" dirty="0" smtClean="0">
                <a:solidFill>
                  <a:srgbClr val="231F20"/>
                </a:solidFill>
                <a:ea typeface="+mj-ea"/>
              </a:rPr>
              <a:t>.</a:t>
            </a:r>
            <a:r>
              <a:rPr lang="en-US" altLang="ja-JP" sz="2400" dirty="0" smtClean="0">
                <a:solidFill>
                  <a:srgbClr val="231F20"/>
                </a:solidFill>
                <a:ea typeface="+mj-ea"/>
              </a:rPr>
              <a:t>0 </a:t>
            </a:r>
            <a:r>
              <a:rPr lang="en-US" altLang="ja-JP" sz="2400" dirty="0" err="1" smtClean="0">
                <a:solidFill>
                  <a:srgbClr val="231F20"/>
                </a:solidFill>
                <a:ea typeface="+mj-ea"/>
              </a:rPr>
              <a:t>GeV</a:t>
            </a:r>
            <a:r>
              <a:rPr lang="en-US" altLang="ja-JP" sz="2400" i="1" dirty="0" smtClean="0">
                <a:solidFill>
                  <a:srgbClr val="231F20"/>
                </a:solidFill>
                <a:ea typeface="+mj-ea"/>
              </a:rPr>
              <a:t>/c </a:t>
            </a:r>
            <a:r>
              <a:rPr lang="en-US" altLang="ja-JP" sz="2400" dirty="0" smtClean="0">
                <a:solidFill>
                  <a:srgbClr val="231F20"/>
                </a:solidFill>
                <a:ea typeface="+mj-ea"/>
              </a:rPr>
              <a:t>and θ</a:t>
            </a:r>
            <a:r>
              <a:rPr lang="en-US" altLang="ja-JP" sz="2400" i="1" baseline="-25000" dirty="0" smtClean="0">
                <a:solidFill>
                  <a:srgbClr val="231F20"/>
                </a:solidFill>
                <a:ea typeface="+mj-ea"/>
              </a:rPr>
              <a:t>lab</a:t>
            </a:r>
            <a:r>
              <a:rPr lang="en-US" altLang="ja-JP" sz="2400" dirty="0" smtClean="0">
                <a:solidFill>
                  <a:srgbClr val="231F20"/>
                </a:solidFill>
                <a:ea typeface="+mj-ea"/>
              </a:rPr>
              <a:t>=0</a:t>
            </a:r>
            <a:r>
              <a:rPr lang="en-US" altLang="ja-JP" sz="2400" baseline="30000" dirty="0" smtClean="0">
                <a:solidFill>
                  <a:srgbClr val="231F20"/>
                </a:solidFill>
                <a:ea typeface="+mj-ea"/>
              </a:rPr>
              <a:t>°</a:t>
            </a:r>
            <a:endParaRPr lang="ja-JP" altLang="en-US" sz="2400" baseline="30000" dirty="0">
              <a:ea typeface="+mj-ea"/>
            </a:endParaRPr>
          </a:p>
        </p:txBody>
      </p:sp>
      <p:sp>
        <p:nvSpPr>
          <p:cNvPr id="10" name="正方形/長方形 9"/>
          <p:cNvSpPr/>
          <p:nvPr/>
        </p:nvSpPr>
        <p:spPr>
          <a:xfrm>
            <a:off x="352116" y="5984412"/>
            <a:ext cx="4687992" cy="461665"/>
          </a:xfrm>
          <a:prstGeom prst="rect">
            <a:avLst/>
          </a:prstGeom>
        </p:spPr>
        <p:txBody>
          <a:bodyPr wrap="square">
            <a:spAutoFit/>
          </a:bodyPr>
          <a:lstStyle/>
          <a:p>
            <a:r>
              <a:rPr lang="en-US" altLang="ja-JP" sz="2400" dirty="0" smtClean="0"/>
              <a:t>CS of </a:t>
            </a:r>
            <a:r>
              <a:rPr lang="en-US" altLang="ja-JP" sz="2400" dirty="0"/>
              <a:t>all bound region  </a:t>
            </a:r>
            <a:r>
              <a:rPr lang="en-US" altLang="ja-JP" sz="2400" dirty="0" smtClean="0"/>
              <a:t> ~1000 </a:t>
            </a:r>
            <a:r>
              <a:rPr lang="en-US" altLang="ja-JP" sz="2400" dirty="0" err="1" smtClean="0"/>
              <a:t>μb</a:t>
            </a:r>
            <a:r>
              <a:rPr lang="en-US" altLang="ja-JP" sz="2400" dirty="0" smtClean="0"/>
              <a:t>/</a:t>
            </a:r>
            <a:r>
              <a:rPr lang="en-US" altLang="ja-JP" sz="2400" dirty="0" err="1" smtClean="0"/>
              <a:t>sr</a:t>
            </a:r>
            <a:endParaRPr lang="en-US" altLang="ja-JP" sz="2400" dirty="0"/>
          </a:p>
        </p:txBody>
      </p:sp>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6465" y="2769158"/>
            <a:ext cx="2851380" cy="1985992"/>
          </a:xfrm>
          <a:prstGeom prst="rect">
            <a:avLst/>
          </a:prstGeom>
        </p:spPr>
      </p:pic>
      <p:sp>
        <p:nvSpPr>
          <p:cNvPr id="12" name="正方形/長方形 11"/>
          <p:cNvSpPr/>
          <p:nvPr/>
        </p:nvSpPr>
        <p:spPr>
          <a:xfrm>
            <a:off x="5681705" y="2094362"/>
            <a:ext cx="2597279" cy="646331"/>
          </a:xfrm>
          <a:prstGeom prst="rect">
            <a:avLst/>
          </a:prstGeom>
        </p:spPr>
        <p:txBody>
          <a:bodyPr wrap="square">
            <a:spAutoFit/>
          </a:bodyPr>
          <a:lstStyle/>
          <a:p>
            <a:r>
              <a:rPr lang="ja-JP" altLang="en-US" dirty="0"/>
              <a:t>Yamagata-Sekihara, et al</a:t>
            </a:r>
            <a:r>
              <a:rPr lang="ja-JP" altLang="en-US" dirty="0" err="1"/>
              <a:t>.</a:t>
            </a:r>
            <a:r>
              <a:rPr lang="ja-JP" altLang="en-US" dirty="0" err="1" smtClean="0"/>
              <a:t>,</a:t>
            </a:r>
            <a:endParaRPr lang="en-US" altLang="ja-JP" dirty="0" smtClean="0"/>
          </a:p>
          <a:p>
            <a:r>
              <a:rPr lang="ja-JP" altLang="en-US" dirty="0" smtClean="0"/>
              <a:t>PRC80</a:t>
            </a:r>
            <a:r>
              <a:rPr lang="ja-JP" altLang="en-US" dirty="0"/>
              <a:t>(2009)045204</a:t>
            </a:r>
          </a:p>
        </p:txBody>
      </p:sp>
      <p:sp>
        <p:nvSpPr>
          <p:cNvPr id="13" name="正方形/長方形 12"/>
          <p:cNvSpPr/>
          <p:nvPr/>
        </p:nvSpPr>
        <p:spPr>
          <a:xfrm>
            <a:off x="4686745" y="4840006"/>
            <a:ext cx="4478367" cy="461665"/>
          </a:xfrm>
          <a:prstGeom prst="rect">
            <a:avLst/>
          </a:prstGeom>
        </p:spPr>
        <p:txBody>
          <a:bodyPr wrap="square">
            <a:spAutoFit/>
          </a:bodyPr>
          <a:lstStyle/>
          <a:p>
            <a:r>
              <a:rPr lang="en-US" altLang="ja-JP" sz="2400" dirty="0" smtClean="0"/>
              <a:t>CS of </a:t>
            </a:r>
            <a:r>
              <a:rPr lang="en-US" altLang="ja-JP" sz="2400" dirty="0"/>
              <a:t>all bound region  </a:t>
            </a:r>
            <a:r>
              <a:rPr lang="en-US" altLang="ja-JP" sz="2400" dirty="0" smtClean="0"/>
              <a:t> ~100 </a:t>
            </a:r>
            <a:r>
              <a:rPr lang="en-US" altLang="ja-JP" sz="2400" dirty="0" err="1"/>
              <a:t>μ</a:t>
            </a:r>
            <a:r>
              <a:rPr lang="en-US" altLang="ja-JP" sz="2400" dirty="0" err="1" smtClean="0"/>
              <a:t>b</a:t>
            </a:r>
            <a:r>
              <a:rPr lang="en-US" altLang="ja-JP" sz="2400" dirty="0" smtClean="0"/>
              <a:t>/</a:t>
            </a:r>
            <a:r>
              <a:rPr lang="en-US" altLang="ja-JP" sz="2400" dirty="0" err="1" smtClean="0"/>
              <a:t>sr</a:t>
            </a:r>
            <a:endParaRPr lang="en-US" altLang="ja-JP" sz="2400" dirty="0"/>
          </a:p>
        </p:txBody>
      </p:sp>
      <p:sp>
        <p:nvSpPr>
          <p:cNvPr id="14" name="スライド番号プレースホルダー 13"/>
          <p:cNvSpPr>
            <a:spLocks noGrp="1"/>
          </p:cNvSpPr>
          <p:nvPr>
            <p:ph type="sldNum" sz="quarter" idx="12"/>
          </p:nvPr>
        </p:nvSpPr>
        <p:spPr/>
        <p:txBody>
          <a:bodyPr/>
          <a:lstStyle/>
          <a:p>
            <a:fld id="{005A32BD-6642-4D4D-A78D-138FCE3FEFDC}" type="slidenum">
              <a:rPr kumimoji="1" lang="ja-JP" altLang="en-US" smtClean="0"/>
              <a:t>15</a:t>
            </a:fld>
            <a:endParaRPr kumimoji="1" lang="ja-JP" altLang="en-US"/>
          </a:p>
        </p:txBody>
      </p:sp>
      <p:sp>
        <p:nvSpPr>
          <p:cNvPr id="3" name="正方形/長方形 2"/>
          <p:cNvSpPr/>
          <p:nvPr/>
        </p:nvSpPr>
        <p:spPr>
          <a:xfrm>
            <a:off x="365764" y="1835122"/>
            <a:ext cx="4320981" cy="415624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728998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876" y="1575027"/>
            <a:ext cx="6065801" cy="4570796"/>
          </a:xfrm>
          <a:prstGeom prst="rect">
            <a:avLst/>
          </a:prstGeom>
        </p:spPr>
      </p:pic>
      <p:sp>
        <p:nvSpPr>
          <p:cNvPr id="16" name="テキスト ボックス 15"/>
          <p:cNvSpPr txBox="1"/>
          <p:nvPr/>
        </p:nvSpPr>
        <p:spPr>
          <a:xfrm>
            <a:off x="6237435" y="2718799"/>
            <a:ext cx="2880806" cy="1723549"/>
          </a:xfrm>
          <a:prstGeom prst="rect">
            <a:avLst/>
          </a:prstGeom>
          <a:solidFill>
            <a:schemeClr val="bg1"/>
          </a:solidFill>
          <a:ln>
            <a:solidFill>
              <a:schemeClr val="tx1"/>
            </a:solidFill>
          </a:ln>
        </p:spPr>
        <p:txBody>
          <a:bodyPr wrap="square" rtlCol="0">
            <a:spAutoFit/>
          </a:bodyPr>
          <a:lstStyle/>
          <a:p>
            <a:r>
              <a:rPr kumimoji="1" lang="ja-JP" altLang="en-US" sz="2400" b="1" dirty="0" smtClean="0"/>
              <a:t>　　</a:t>
            </a:r>
            <a:r>
              <a:rPr kumimoji="1" lang="en-US" altLang="ja-JP" sz="2000" b="1" dirty="0" smtClean="0"/>
              <a:t>Assumption of K-pp</a:t>
            </a:r>
            <a:endParaRPr lang="en-US" altLang="ja-JP" sz="2000" b="1" dirty="0"/>
          </a:p>
          <a:p>
            <a:endParaRPr lang="en-US" altLang="ja-JP" sz="1000" b="1" dirty="0"/>
          </a:p>
          <a:p>
            <a:pPr marL="342900" indent="-342900">
              <a:buFont typeface="Arial" panose="020B0604020202020204" pitchFamily="34" charset="0"/>
              <a:buChar char="•"/>
            </a:pPr>
            <a:r>
              <a:rPr lang="en-US" altLang="ja-JP" dirty="0"/>
              <a:t>Shape: </a:t>
            </a:r>
            <a:r>
              <a:rPr lang="en-US" altLang="ja-JP" dirty="0" err="1"/>
              <a:t>Breit</a:t>
            </a:r>
            <a:r>
              <a:rPr lang="en-US" altLang="ja-JP" dirty="0"/>
              <a:t>-Wigner distribution</a:t>
            </a:r>
          </a:p>
          <a:p>
            <a:pPr marL="342900" indent="-342900">
              <a:buFont typeface="Arial" panose="020B0604020202020204" pitchFamily="34" charset="0"/>
              <a:buChar char="•"/>
            </a:pPr>
            <a:r>
              <a:rPr lang="en-US" altLang="ja-JP" dirty="0"/>
              <a:t>Decay: K-pp-&gt;</a:t>
            </a:r>
            <a:r>
              <a:rPr lang="en-US" altLang="ja-JP" dirty="0" err="1"/>
              <a:t>Λp</a:t>
            </a:r>
            <a:r>
              <a:rPr lang="en-US" altLang="ja-JP" dirty="0"/>
              <a:t> (100%)</a:t>
            </a:r>
          </a:p>
          <a:p>
            <a:r>
              <a:rPr lang="en-US" altLang="ja-JP" dirty="0"/>
              <a:t>      </a:t>
            </a:r>
            <a:r>
              <a:rPr lang="en-US" altLang="ja-JP" dirty="0" smtClean="0"/>
              <a:t>           : Isotropic</a:t>
            </a:r>
            <a:endParaRPr lang="en-US" altLang="ja-JP" dirty="0"/>
          </a:p>
        </p:txBody>
      </p:sp>
      <p:sp>
        <p:nvSpPr>
          <p:cNvPr id="2" name="タイトル 1"/>
          <p:cNvSpPr>
            <a:spLocks noGrp="1"/>
          </p:cNvSpPr>
          <p:nvPr>
            <p:ph type="title"/>
          </p:nvPr>
        </p:nvSpPr>
        <p:spPr>
          <a:xfrm>
            <a:off x="628650" y="10284"/>
            <a:ext cx="7886700" cy="1325563"/>
          </a:xfrm>
          <a:ln>
            <a:solidFill>
              <a:schemeClr val="tx1"/>
            </a:solidFill>
          </a:ln>
        </p:spPr>
        <p:txBody>
          <a:bodyPr/>
          <a:lstStyle/>
          <a:p>
            <a:r>
              <a:rPr lang="en-US" altLang="ja-JP" dirty="0"/>
              <a:t>Upper limit of </a:t>
            </a:r>
            <a:r>
              <a:rPr lang="en-US" altLang="ja-JP" dirty="0" err="1"/>
              <a:t>K-pp</a:t>
            </a:r>
            <a:r>
              <a:rPr lang="en-US" altLang="ja-JP" dirty="0" err="1">
                <a:sym typeface="Wingdings" panose="05000000000000000000" pitchFamily="2" charset="2"/>
              </a:rPr>
              <a:t>Λp</a:t>
            </a:r>
            <a:r>
              <a:rPr lang="en-US" altLang="ja-JP" dirty="0"/>
              <a:t> cross section for a deeply bound region</a:t>
            </a:r>
            <a:endParaRPr kumimoji="1" lang="ja-JP" altLang="en-US" dirty="0"/>
          </a:p>
        </p:txBody>
      </p:sp>
      <p:sp>
        <p:nvSpPr>
          <p:cNvPr id="5" name="スライド番号プレースホルダー 4"/>
          <p:cNvSpPr>
            <a:spLocks noGrp="1"/>
          </p:cNvSpPr>
          <p:nvPr>
            <p:ph type="sldNum" sz="quarter" idx="12"/>
          </p:nvPr>
        </p:nvSpPr>
        <p:spPr>
          <a:xfrm>
            <a:off x="6380677" y="6499120"/>
            <a:ext cx="2057400" cy="365125"/>
          </a:xfrm>
        </p:spPr>
        <p:txBody>
          <a:bodyPr/>
          <a:lstStyle/>
          <a:p>
            <a:fld id="{005A32BD-6642-4D4D-A78D-138FCE3FEFDC}" type="slidenum">
              <a:rPr kumimoji="1" lang="ja-JP" altLang="en-US" smtClean="0"/>
              <a:t>16</a:t>
            </a:fld>
            <a:endParaRPr kumimoji="1" lang="ja-JP" altLang="en-US"/>
          </a:p>
        </p:txBody>
      </p:sp>
      <p:sp>
        <p:nvSpPr>
          <p:cNvPr id="6" name="正方形/長方形 5"/>
          <p:cNvSpPr/>
          <p:nvPr/>
        </p:nvSpPr>
        <p:spPr>
          <a:xfrm>
            <a:off x="1450830" y="1275744"/>
            <a:ext cx="6511738" cy="461665"/>
          </a:xfrm>
          <a:prstGeom prst="rect">
            <a:avLst/>
          </a:prstGeom>
        </p:spPr>
        <p:txBody>
          <a:bodyPr wrap="square">
            <a:spAutoFit/>
          </a:bodyPr>
          <a:lstStyle/>
          <a:p>
            <a:r>
              <a:rPr lang="en-US" altLang="ja-JP" sz="2400" dirty="0" smtClean="0"/>
              <a:t>in the </a:t>
            </a:r>
            <a:r>
              <a:rPr lang="en-US" altLang="ja-JP" sz="2400" dirty="0">
                <a:ea typeface="ＭＳ 明朝" panose="02020609040205080304" pitchFamily="17" charset="-128"/>
              </a:rPr>
              <a:t>m</a:t>
            </a:r>
            <a:r>
              <a:rPr lang="en-US" altLang="ja-JP" sz="2400" dirty="0" smtClean="0">
                <a:ea typeface="ＭＳ 明朝" panose="02020609040205080304" pitchFamily="17" charset="-128"/>
              </a:rPr>
              <a:t>issing </a:t>
            </a:r>
            <a:r>
              <a:rPr lang="en-US" altLang="ja-JP" sz="2400" dirty="0">
                <a:ea typeface="ＭＳ 明朝" panose="02020609040205080304" pitchFamily="17" charset="-128"/>
              </a:rPr>
              <a:t>mass range from </a:t>
            </a:r>
            <a:r>
              <a:rPr lang="en-US" altLang="ja-JP" sz="2400" dirty="0" smtClean="0">
                <a:ea typeface="ＭＳ 明朝" panose="02020609040205080304" pitchFamily="17" charset="-128"/>
              </a:rPr>
              <a:t>2.06 to 2.29 </a:t>
            </a:r>
            <a:r>
              <a:rPr lang="en-US" altLang="ja-JP" sz="2400" dirty="0" err="1">
                <a:ea typeface="ＭＳ 明朝" panose="02020609040205080304" pitchFamily="17" charset="-128"/>
              </a:rPr>
              <a:t>GeV</a:t>
            </a:r>
            <a:r>
              <a:rPr lang="en-US" altLang="ja-JP" sz="2400" dirty="0">
                <a:ea typeface="ＭＳ 明朝" panose="02020609040205080304" pitchFamily="17" charset="-128"/>
              </a:rPr>
              <a:t>/c</a:t>
            </a:r>
            <a:r>
              <a:rPr lang="en-US" altLang="ja-JP" sz="2400" baseline="30000" dirty="0">
                <a:ea typeface="ＭＳ 明朝" panose="02020609040205080304" pitchFamily="17" charset="-128"/>
              </a:rPr>
              <a:t>2</a:t>
            </a:r>
            <a:r>
              <a:rPr lang="en-US" altLang="ja-JP" sz="2400" dirty="0">
                <a:ea typeface="ＭＳ 明朝" panose="02020609040205080304" pitchFamily="17" charset="-128"/>
              </a:rPr>
              <a:t> </a:t>
            </a:r>
            <a:endParaRPr lang="ja-JP" altLang="en-US" sz="2400" dirty="0"/>
          </a:p>
        </p:txBody>
      </p:sp>
      <p:sp>
        <p:nvSpPr>
          <p:cNvPr id="8" name="正方形/長方形 7"/>
          <p:cNvSpPr/>
          <p:nvPr/>
        </p:nvSpPr>
        <p:spPr>
          <a:xfrm>
            <a:off x="1204475" y="3797167"/>
            <a:ext cx="1546193" cy="461665"/>
          </a:xfrm>
          <a:prstGeom prst="rect">
            <a:avLst/>
          </a:prstGeom>
          <a:ln>
            <a:noFill/>
          </a:ln>
        </p:spPr>
        <p:txBody>
          <a:bodyPr wrap="none">
            <a:spAutoFit/>
          </a:bodyPr>
          <a:lstStyle/>
          <a:p>
            <a:r>
              <a:rPr lang="en-US" altLang="ja-JP" sz="2400" dirty="0" smtClean="0"/>
              <a:t>~100 </a:t>
            </a:r>
            <a:r>
              <a:rPr lang="en-US" altLang="ja-JP" sz="2400" dirty="0" err="1"/>
              <a:t>μ</a:t>
            </a:r>
            <a:r>
              <a:rPr lang="en-US" altLang="ja-JP" sz="2400" dirty="0" err="1" smtClean="0"/>
              <a:t>b</a:t>
            </a:r>
            <a:r>
              <a:rPr lang="en-US" altLang="ja-JP" sz="2400" dirty="0" smtClean="0"/>
              <a:t>/</a:t>
            </a:r>
            <a:r>
              <a:rPr lang="en-US" altLang="ja-JP" sz="2400" dirty="0" err="1" smtClean="0"/>
              <a:t>sr</a:t>
            </a:r>
            <a:endParaRPr lang="ja-JP" altLang="en-US" sz="2400" dirty="0"/>
          </a:p>
        </p:txBody>
      </p:sp>
      <p:sp>
        <p:nvSpPr>
          <p:cNvPr id="12" name="テキスト ボックス 11"/>
          <p:cNvSpPr txBox="1"/>
          <p:nvPr/>
        </p:nvSpPr>
        <p:spPr>
          <a:xfrm>
            <a:off x="3590015" y="2179979"/>
            <a:ext cx="2233368" cy="369332"/>
          </a:xfrm>
          <a:prstGeom prst="rect">
            <a:avLst/>
          </a:prstGeom>
          <a:noFill/>
        </p:spPr>
        <p:txBody>
          <a:bodyPr wrap="none" rtlCol="0">
            <a:spAutoFit/>
          </a:bodyPr>
          <a:lstStyle/>
          <a:p>
            <a:r>
              <a:rPr kumimoji="1" lang="en-US" altLang="ja-JP" b="1" dirty="0" smtClean="0"/>
              <a:t>Confidence Level 95%</a:t>
            </a:r>
            <a:endParaRPr kumimoji="1" lang="ja-JP" altLang="en-US" b="1" dirty="0"/>
          </a:p>
        </p:txBody>
      </p:sp>
      <p:sp>
        <p:nvSpPr>
          <p:cNvPr id="3" name="正方形/長方形 2"/>
          <p:cNvSpPr/>
          <p:nvPr/>
        </p:nvSpPr>
        <p:spPr>
          <a:xfrm>
            <a:off x="314876" y="5968353"/>
            <a:ext cx="8636406" cy="954107"/>
          </a:xfrm>
          <a:prstGeom prst="rect">
            <a:avLst/>
          </a:prstGeom>
        </p:spPr>
        <p:txBody>
          <a:bodyPr wrap="square">
            <a:spAutoFit/>
          </a:bodyPr>
          <a:lstStyle/>
          <a:p>
            <a:pPr marL="285750" indent="-285750">
              <a:buFont typeface="Calibri" panose="020F0502020204030204" pitchFamily="34" charset="0"/>
              <a:buChar char="&gt;"/>
            </a:pPr>
            <a:r>
              <a:rPr lang="en-US" altLang="ja-JP" sz="2800" dirty="0"/>
              <a:t>The Upper limit is much smaller than the cross section of quasi-elastic </a:t>
            </a:r>
            <a:r>
              <a:rPr lang="en-US" altLang="ja-JP" sz="2800" dirty="0" smtClean="0"/>
              <a:t>(0.5~5 % (or a few %) of QF)</a:t>
            </a:r>
            <a:endParaRPr lang="ja-JP" altLang="en-US" sz="2800" dirty="0"/>
          </a:p>
        </p:txBody>
      </p:sp>
      <p:sp>
        <p:nvSpPr>
          <p:cNvPr id="7" name="正方形/長方形 6"/>
          <p:cNvSpPr/>
          <p:nvPr/>
        </p:nvSpPr>
        <p:spPr>
          <a:xfrm>
            <a:off x="6145376" y="5099207"/>
            <a:ext cx="2972865" cy="461665"/>
          </a:xfrm>
          <a:prstGeom prst="rect">
            <a:avLst/>
          </a:prstGeom>
        </p:spPr>
        <p:txBody>
          <a:bodyPr wrap="none">
            <a:spAutoFit/>
          </a:bodyPr>
          <a:lstStyle/>
          <a:p>
            <a:r>
              <a:rPr lang="en-US" altLang="ja-JP" sz="2400" dirty="0" smtClean="0"/>
              <a:t>CS of QF ~10000 </a:t>
            </a:r>
            <a:r>
              <a:rPr lang="en-US" altLang="ja-JP" sz="2400" dirty="0" err="1"/>
              <a:t>μ</a:t>
            </a:r>
            <a:r>
              <a:rPr lang="en-US" altLang="ja-JP" sz="2400" dirty="0" err="1" smtClean="0"/>
              <a:t>b</a:t>
            </a:r>
            <a:r>
              <a:rPr lang="en-US" altLang="ja-JP" sz="2400" dirty="0" smtClean="0"/>
              <a:t>/</a:t>
            </a:r>
            <a:r>
              <a:rPr lang="en-US" altLang="ja-JP" sz="2400" dirty="0" err="1" smtClean="0"/>
              <a:t>sr</a:t>
            </a:r>
            <a:endParaRPr lang="ja-JP" altLang="en-US" sz="2400" dirty="0"/>
          </a:p>
        </p:txBody>
      </p:sp>
    </p:spTree>
    <p:extLst>
      <p:ext uri="{BB962C8B-B14F-4D97-AF65-F5344CB8AC3E}">
        <p14:creationId xmlns:p14="http://schemas.microsoft.com/office/powerpoint/2010/main" val="4397017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10688" y="115910"/>
            <a:ext cx="2436522" cy="845076"/>
          </a:xfrm>
          <a:ln>
            <a:solidFill>
              <a:schemeClr val="tx1"/>
            </a:solidFill>
          </a:ln>
        </p:spPr>
        <p:txBody>
          <a:bodyPr/>
          <a:lstStyle/>
          <a:p>
            <a:r>
              <a:rPr kumimoji="1" lang="en-US" altLang="ja-JP" dirty="0" smtClean="0"/>
              <a:t>Summary</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0" y="1533840"/>
                <a:ext cx="9144000" cy="4119985"/>
              </a:xfrm>
            </p:spPr>
            <p:txBody>
              <a:bodyPr>
                <a:noAutofit/>
              </a:bodyPr>
              <a:lstStyle/>
              <a:p>
                <a:r>
                  <a:rPr lang="en-US" altLang="ja-JP" dirty="0" smtClean="0"/>
                  <a:t>The result </a:t>
                </a:r>
                <a:r>
                  <a:rPr lang="en-US" altLang="ja-JP" dirty="0"/>
                  <a:t>of the E15 1</a:t>
                </a:r>
                <a:r>
                  <a:rPr lang="en-US" altLang="ja-JP" baseline="30000" dirty="0"/>
                  <a:t>st</a:t>
                </a:r>
                <a:r>
                  <a:rPr lang="en-US" altLang="ja-JP" dirty="0"/>
                  <a:t> physics run data is </a:t>
                </a:r>
                <a:r>
                  <a:rPr lang="en-US" altLang="ja-JP" dirty="0" smtClean="0"/>
                  <a:t>presented</a:t>
                </a:r>
              </a:p>
              <a:p>
                <a:r>
                  <a:rPr lang="en-US" altLang="ja-JP" dirty="0" smtClean="0"/>
                  <a:t>Semi-inclusive </a:t>
                </a:r>
                <a14:m>
                  <m:oMath xmlns:m="http://schemas.openxmlformats.org/officeDocument/2006/math">
                    <m:sPre>
                      <m:sPrePr>
                        <m:ctrlPr>
                          <a:rPr lang="en-US" altLang="ja-JP" i="1">
                            <a:latin typeface="Cambria Math" panose="02040503050406030204" pitchFamily="18" charset="0"/>
                          </a:rPr>
                        </m:ctrlPr>
                      </m:sPrePr>
                      <m:sub/>
                      <m:sup>
                        <m:r>
                          <a:rPr lang="en-US" altLang="ja-JP" i="0">
                            <a:latin typeface="Cambria Math" panose="02040503050406030204" pitchFamily="18" charset="0"/>
                          </a:rPr>
                          <m:t>3</m:t>
                        </m:r>
                      </m:sup>
                      <m:e>
                        <m:r>
                          <m:rPr>
                            <m:sty m:val="p"/>
                          </m:rPr>
                          <a:rPr lang="en-US" altLang="ja-JP" i="0">
                            <a:latin typeface="Cambria Math" panose="02040503050406030204" pitchFamily="18" charset="0"/>
                          </a:rPr>
                          <m:t>He</m:t>
                        </m:r>
                      </m:e>
                    </m:sPre>
                    <m:d>
                      <m:dPr>
                        <m:ctrlPr>
                          <a:rPr lang="en-US" altLang="ja-JP" i="1">
                            <a:latin typeface="Cambria Math" panose="02040503050406030204" pitchFamily="18" charset="0"/>
                          </a:rPr>
                        </m:ctrlPr>
                      </m:dPr>
                      <m:e>
                        <m:sSup>
                          <m:sSupPr>
                            <m:ctrlPr>
                              <a:rPr lang="ja-JP" altLang="en-US" i="1" dirty="0">
                                <a:latin typeface="Cambria Math" panose="02040503050406030204" pitchFamily="18" charset="0"/>
                              </a:rPr>
                            </m:ctrlPr>
                          </m:sSupPr>
                          <m:e>
                            <m:r>
                              <m:rPr>
                                <m:sty m:val="p"/>
                              </m:rPr>
                              <a:rPr lang="en-US" altLang="ja-JP" i="0" dirty="0">
                                <a:latin typeface="Cambria Math" panose="02040503050406030204" pitchFamily="18" charset="0"/>
                              </a:rPr>
                              <m:t>K</m:t>
                            </m:r>
                          </m:e>
                          <m:sup>
                            <m:r>
                              <a:rPr lang="en-US" altLang="ja-JP" i="0" dirty="0">
                                <a:latin typeface="Cambria Math" panose="02040503050406030204" pitchFamily="18" charset="0"/>
                              </a:rPr>
                              <m:t>−</m:t>
                            </m:r>
                          </m:sup>
                        </m:sSup>
                        <m:r>
                          <a:rPr lang="en-US" altLang="ja-JP" i="0" dirty="0">
                            <a:latin typeface="Cambria Math" panose="02040503050406030204" pitchFamily="18" charset="0"/>
                          </a:rPr>
                          <m:t>, </m:t>
                        </m:r>
                        <m:r>
                          <m:rPr>
                            <m:sty m:val="p"/>
                          </m:rPr>
                          <a:rPr lang="en-US" altLang="ja-JP" i="0" dirty="0">
                            <a:latin typeface="Cambria Math" panose="02040503050406030204" pitchFamily="18" charset="0"/>
                          </a:rPr>
                          <m:t>n</m:t>
                        </m:r>
                      </m:e>
                    </m:d>
                  </m:oMath>
                </a14:m>
                <a:r>
                  <a:rPr lang="en-US" altLang="ja-JP" dirty="0" smtClean="0"/>
                  <a:t> spectrum are shown</a:t>
                </a:r>
              </a:p>
              <a:p>
                <a:pPr marL="685800" lvl="2">
                  <a:spcBef>
                    <a:spcPts val="1000"/>
                  </a:spcBef>
                </a:pPr>
                <a:r>
                  <a:rPr lang="en-US" altLang="ja-JP" sz="2800" dirty="0"/>
                  <a:t>The tail </a:t>
                </a:r>
                <a:r>
                  <a:rPr lang="en-US" altLang="ja-JP" sz="2800" dirty="0" smtClean="0"/>
                  <a:t>component </a:t>
                </a:r>
                <a:r>
                  <a:rPr lang="en-US" altLang="ja-JP" sz="2800" dirty="0"/>
                  <a:t>below the KNN threshold is </a:t>
                </a:r>
                <a:r>
                  <a:rPr lang="en-US" altLang="ja-JP" sz="2800" dirty="0" smtClean="0"/>
                  <a:t>observed</a:t>
                </a:r>
              </a:p>
              <a:p>
                <a:pPr lvl="1"/>
                <a:r>
                  <a:rPr lang="en-US" altLang="ja-JP" sz="2800" dirty="0" smtClean="0"/>
                  <a:t>No </a:t>
                </a:r>
                <a:r>
                  <a:rPr lang="en-US" altLang="ja-JP" sz="2800" dirty="0"/>
                  <a:t>significant peak structure is observed in the deeply </a:t>
                </a:r>
                <a:r>
                  <a:rPr lang="en-US" altLang="ja-JP" sz="2800" dirty="0" smtClean="0"/>
                  <a:t>bound region</a:t>
                </a:r>
                <a:r>
                  <a:rPr lang="en-US" altLang="ja-JP" sz="2800" dirty="0"/>
                  <a:t>. </a:t>
                </a:r>
                <a:endParaRPr lang="en-US" altLang="ja-JP" sz="2800" dirty="0" smtClean="0"/>
              </a:p>
              <a:p>
                <a:pPr lvl="1"/>
                <a:r>
                  <a:rPr lang="en-US" altLang="ja-JP" sz="2800" dirty="0" smtClean="0"/>
                  <a:t>The U.L. of the </a:t>
                </a:r>
                <a:r>
                  <a:rPr lang="en-US" altLang="ja-JP" sz="2800" dirty="0" err="1" smtClean="0"/>
                  <a:t>σ</a:t>
                </a:r>
                <a:r>
                  <a:rPr lang="en-US" altLang="ja-JP" sz="2800" baseline="-25000" dirty="0" err="1" smtClean="0"/>
                  <a:t>K-pp</a:t>
                </a:r>
                <a:r>
                  <a:rPr lang="en-US" altLang="ja-JP" sz="2800" baseline="-25000" dirty="0" err="1" smtClean="0">
                    <a:sym typeface="Wingdings" panose="05000000000000000000" pitchFamily="2" charset="2"/>
                  </a:rPr>
                  <a:t>Λp</a:t>
                </a:r>
                <a:r>
                  <a:rPr lang="en-US" altLang="ja-JP" sz="2800" dirty="0" smtClean="0"/>
                  <a:t> is only as small </a:t>
                </a:r>
                <a:r>
                  <a:rPr lang="en-US" altLang="ja-JP" sz="2800" dirty="0"/>
                  <a:t>as </a:t>
                </a:r>
                <a:endParaRPr lang="en-US" altLang="ja-JP" sz="2800" dirty="0" smtClean="0"/>
              </a:p>
              <a:p>
                <a:pPr marL="457200" lvl="1" indent="0">
                  <a:buNone/>
                </a:pPr>
                <a:r>
                  <a:rPr lang="en-US" altLang="ja-JP" sz="2800" dirty="0"/>
                  <a:t> </a:t>
                </a:r>
                <a:r>
                  <a:rPr lang="en-US" altLang="ja-JP" sz="2800" dirty="0" smtClean="0"/>
                  <a:t>  0.5~5% (or a few %) of the </a:t>
                </a:r>
                <a:r>
                  <a:rPr lang="en-US" altLang="ja-JP" sz="2800" dirty="0" err="1" smtClean="0"/>
                  <a:t>σ</a:t>
                </a:r>
                <a:r>
                  <a:rPr lang="en-US" altLang="ja-JP" sz="2800" baseline="-25000" dirty="0" err="1" smtClean="0"/>
                  <a:t>QF</a:t>
                </a:r>
                <a:r>
                  <a:rPr lang="en-US" altLang="ja-JP" sz="2800" baseline="-25000" dirty="0" smtClean="0">
                    <a:sym typeface="Wingdings" panose="05000000000000000000" pitchFamily="2" charset="2"/>
                  </a:rPr>
                  <a:t>(KNKN) </a:t>
                </a:r>
                <a:r>
                  <a:rPr lang="en-US" altLang="ja-JP" sz="2800" dirty="0" smtClean="0"/>
                  <a:t>@ the C.L. of 95 %</a:t>
                </a:r>
              </a:p>
              <a:p>
                <a:pPr lvl="1"/>
                <a:endParaRPr lang="en-US" altLang="ja-JP" sz="2800" dirty="0" smtClean="0"/>
              </a:p>
              <a:p>
                <a:r>
                  <a:rPr lang="en-US" altLang="ja-JP" dirty="0" smtClean="0"/>
                  <a:t>2</a:t>
                </a:r>
                <a:r>
                  <a:rPr lang="en-US" altLang="ja-JP" baseline="30000" dirty="0" smtClean="0"/>
                  <a:t>nd</a:t>
                </a:r>
                <a:r>
                  <a:rPr lang="en-US" altLang="ja-JP" dirty="0" smtClean="0"/>
                  <a:t> </a:t>
                </a:r>
                <a:r>
                  <a:rPr lang="en-US" altLang="ja-JP" dirty="0"/>
                  <a:t>run will be </a:t>
                </a:r>
                <a:r>
                  <a:rPr lang="en-US" altLang="ja-JP" dirty="0" smtClean="0"/>
                  <a:t>allocated</a:t>
                </a:r>
                <a:endParaRPr lang="en-US" altLang="ja-JP" dirty="0"/>
              </a:p>
              <a:p>
                <a:pPr lvl="1"/>
                <a:r>
                  <a:rPr lang="en-US" altLang="ja-JP" sz="2800" dirty="0"/>
                  <a:t>10 times more </a:t>
                </a:r>
                <a:r>
                  <a:rPr lang="en-US" altLang="ja-JP" sz="2800" dirty="0" smtClean="0"/>
                  <a:t>data</a:t>
                </a:r>
                <a:endParaRPr lang="ja-JP" altLang="en-US" sz="28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0" y="1533840"/>
                <a:ext cx="9144000" cy="4119985"/>
              </a:xfrm>
              <a:blipFill rotWithShape="0">
                <a:blip r:embed="rId2"/>
                <a:stretch>
                  <a:fillRect l="-1200" t="-2519" r="-933" b="-17778"/>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005A32BD-6642-4D4D-A78D-138FCE3FEFDC}" type="slidenum">
              <a:rPr kumimoji="1" lang="ja-JP" altLang="en-US" smtClean="0"/>
              <a:t>17</a:t>
            </a:fld>
            <a:endParaRPr kumimoji="1" lang="ja-JP" altLang="en-US"/>
          </a:p>
        </p:txBody>
      </p:sp>
    </p:spTree>
    <p:extLst>
      <p:ext uri="{BB962C8B-B14F-4D97-AF65-F5344CB8AC3E}">
        <p14:creationId xmlns:p14="http://schemas.microsoft.com/office/powerpoint/2010/main" val="39529296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76389" y="2511379"/>
            <a:ext cx="4072139" cy="1403797"/>
          </a:xfrm>
        </p:spPr>
        <p:txBody>
          <a:bodyPr>
            <a:noAutofit/>
          </a:bodyPr>
          <a:lstStyle/>
          <a:p>
            <a:r>
              <a:rPr kumimoji="1" lang="en-US" altLang="ja-JP" sz="9600" b="1" dirty="0" smtClean="0"/>
              <a:t>Back up</a:t>
            </a:r>
            <a:endParaRPr kumimoji="1" lang="ja-JP" altLang="en-US" sz="9600" b="1" dirty="0"/>
          </a:p>
        </p:txBody>
      </p:sp>
      <p:sp>
        <p:nvSpPr>
          <p:cNvPr id="4" name="スライド番号プレースホルダー 3"/>
          <p:cNvSpPr>
            <a:spLocks noGrp="1"/>
          </p:cNvSpPr>
          <p:nvPr>
            <p:ph type="sldNum" sz="quarter" idx="12"/>
          </p:nvPr>
        </p:nvSpPr>
        <p:spPr/>
        <p:txBody>
          <a:bodyPr/>
          <a:lstStyle/>
          <a:p>
            <a:fld id="{005A32BD-6642-4D4D-A78D-138FCE3FEFDC}" type="slidenum">
              <a:rPr kumimoji="1" lang="ja-JP" altLang="en-US" smtClean="0"/>
              <a:t>18</a:t>
            </a:fld>
            <a:endParaRPr kumimoji="1" lang="ja-JP" altLang="en-US"/>
          </a:p>
        </p:txBody>
      </p:sp>
    </p:spTree>
    <p:extLst>
      <p:ext uri="{BB962C8B-B14F-4D97-AF65-F5344CB8AC3E}">
        <p14:creationId xmlns:p14="http://schemas.microsoft.com/office/powerpoint/2010/main" val="24509463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0284"/>
            <a:ext cx="7886700" cy="1325563"/>
          </a:xfrm>
        </p:spPr>
        <p:txBody>
          <a:bodyPr>
            <a:normAutofit/>
          </a:bodyPr>
          <a:lstStyle/>
          <a:p>
            <a:r>
              <a:rPr lang="en-US" altLang="ja-JP" dirty="0"/>
              <a:t>Exclusive </a:t>
            </a:r>
            <a:r>
              <a:rPr lang="en-US" altLang="ja-JP" dirty="0" smtClean="0"/>
              <a:t>analysis</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628650" y="1145268"/>
                <a:ext cx="7886700" cy="521790"/>
              </a:xfrm>
            </p:spPr>
            <p:txBody>
              <a:bodyPr/>
              <a:lstStyle/>
              <a:p>
                <a:r>
                  <a:rPr lang="en-US" altLang="ja-JP" dirty="0"/>
                  <a:t>Exclusive </a:t>
                </a:r>
                <a14:m>
                  <m:oMath xmlns:m="http://schemas.openxmlformats.org/officeDocument/2006/math">
                    <m:sPre>
                      <m:sPrePr>
                        <m:ctrlPr>
                          <a:rPr lang="en-US" altLang="ja-JP" i="1">
                            <a:latin typeface="Cambria Math" panose="02040503050406030204" pitchFamily="18" charset="0"/>
                          </a:rPr>
                        </m:ctrlPr>
                      </m:sPrePr>
                      <m:sub/>
                      <m:sup>
                        <m:r>
                          <a:rPr lang="en-US" altLang="ja-JP" i="1">
                            <a:latin typeface="Cambria Math" panose="02040503050406030204" pitchFamily="18" charset="0"/>
                          </a:rPr>
                          <m:t>3</m:t>
                        </m:r>
                      </m:sup>
                      <m:e>
                        <m:r>
                          <a:rPr lang="en-US" altLang="ja-JP" i="1">
                            <a:latin typeface="Cambria Math" panose="02040503050406030204" pitchFamily="18" charset="0"/>
                          </a:rPr>
                          <m:t>𝐻𝑒</m:t>
                        </m:r>
                      </m:e>
                    </m:sPre>
                    <m:d>
                      <m:dPr>
                        <m:ctrlPr>
                          <a:rPr lang="en-US" altLang="ja-JP" i="1">
                            <a:latin typeface="Cambria Math" panose="02040503050406030204" pitchFamily="18" charset="0"/>
                          </a:rPr>
                        </m:ctrlPr>
                      </m:dPr>
                      <m:e>
                        <m:sSup>
                          <m:sSupPr>
                            <m:ctrlPr>
                              <a:rPr lang="ja-JP" altLang="en-US" i="1" dirty="0">
                                <a:latin typeface="Cambria Math" panose="02040503050406030204" pitchFamily="18" charset="0"/>
                              </a:rPr>
                            </m:ctrlPr>
                          </m:sSupPr>
                          <m:e>
                            <m:r>
                              <a:rPr lang="en-US" altLang="ja-JP" i="1" dirty="0">
                                <a:latin typeface="Cambria Math" panose="02040503050406030204" pitchFamily="18" charset="0"/>
                              </a:rPr>
                              <m:t>𝐾</m:t>
                            </m:r>
                          </m:e>
                          <m:sup>
                            <m:r>
                              <a:rPr lang="en-US" altLang="ja-JP" i="1" dirty="0">
                                <a:latin typeface="Cambria Math" panose="02040503050406030204" pitchFamily="18" charset="0"/>
                              </a:rPr>
                              <m:t>−</m:t>
                            </m:r>
                          </m:sup>
                        </m:sSup>
                        <m:r>
                          <a:rPr lang="en-US" altLang="ja-JP" i="1" dirty="0">
                            <a:latin typeface="Cambria Math" panose="02040503050406030204" pitchFamily="18" charset="0"/>
                          </a:rPr>
                          <m:t>, </m:t>
                        </m:r>
                        <m:r>
                          <m:rPr>
                            <m:sty m:val="p"/>
                          </m:rPr>
                          <a:rPr lang="en-US" altLang="ja-JP" i="1" dirty="0">
                            <a:latin typeface="Cambria Math" panose="02040503050406030204" pitchFamily="18" charset="0"/>
                          </a:rPr>
                          <m:t>Λ</m:t>
                        </m:r>
                        <m:r>
                          <a:rPr lang="en-US" altLang="ja-JP" i="1" dirty="0">
                            <a:latin typeface="Cambria Math" panose="02040503050406030204" pitchFamily="18" charset="0"/>
                          </a:rPr>
                          <m:t>𝑝</m:t>
                        </m:r>
                      </m:e>
                    </m:d>
                    <m:r>
                      <a:rPr lang="en-US" altLang="ja-JP" i="1" dirty="0">
                        <a:latin typeface="Cambria Math" panose="02040503050406030204" pitchFamily="18" charset="0"/>
                      </a:rPr>
                      <m:t>𝑛</m:t>
                    </m:r>
                  </m:oMath>
                </a14:m>
                <a:r>
                  <a:rPr kumimoji="1" lang="ja-JP" altLang="en-US" dirty="0" smtClean="0"/>
                  <a:t> </a:t>
                </a:r>
                <a:r>
                  <a:rPr lang="en-US" altLang="ja-JP" dirty="0"/>
                  <a:t>for K-pp</a:t>
                </a:r>
                <a:r>
                  <a:rPr lang="en-US" altLang="ja-JP" dirty="0">
                    <a:sym typeface="Wingdings" panose="05000000000000000000" pitchFamily="2" charset="2"/>
                  </a:rPr>
                  <a:t></a:t>
                </a:r>
                <a:r>
                  <a:rPr lang="en-US" altLang="ja-JP" dirty="0"/>
                  <a:t> </a:t>
                </a:r>
                <a14:m>
                  <m:oMath xmlns:m="http://schemas.openxmlformats.org/officeDocument/2006/math">
                    <m:r>
                      <m:rPr>
                        <m:sty m:val="p"/>
                      </m:rPr>
                      <a:rPr lang="en-US" altLang="ja-JP" i="1" dirty="0">
                        <a:latin typeface="Cambria Math" panose="02040503050406030204" pitchFamily="18" charset="0"/>
                      </a:rPr>
                      <m:t>Λ</m:t>
                    </m:r>
                    <m:r>
                      <a:rPr lang="en-US" altLang="ja-JP" i="1" dirty="0">
                        <a:latin typeface="Cambria Math" panose="02040503050406030204" pitchFamily="18" charset="0"/>
                      </a:rPr>
                      <m:t>𝑝</m:t>
                    </m:r>
                  </m:oMath>
                </a14:m>
                <a:r>
                  <a:rPr lang="en-US" altLang="ja-JP" dirty="0">
                    <a:sym typeface="Wingdings" panose="05000000000000000000" pitchFamily="2" charset="2"/>
                  </a:rPr>
                  <a:t>p</a:t>
                </a:r>
                <a14:m>
                  <m:oMath xmlns:m="http://schemas.openxmlformats.org/officeDocument/2006/math">
                    <m:sSup>
                      <m:sSupPr>
                        <m:ctrlPr>
                          <a:rPr lang="en-US" altLang="ja-JP" i="1">
                            <a:latin typeface="Cambria Math" panose="02040503050406030204" pitchFamily="18" charset="0"/>
                          </a:rPr>
                        </m:ctrlPr>
                      </m:sSupPr>
                      <m:e>
                        <m:r>
                          <m:rPr>
                            <m:sty m:val="p"/>
                          </m:rPr>
                          <a:rPr lang="en-US" altLang="ja-JP" i="1">
                            <a:latin typeface="Cambria Math" panose="02040503050406030204" pitchFamily="18" charset="0"/>
                          </a:rPr>
                          <m:t>π</m:t>
                        </m:r>
                      </m:e>
                      <m:sup>
                        <m:r>
                          <a:rPr lang="en-US" altLang="ja-JP" i="1">
                            <a:latin typeface="Cambria Math" panose="02040503050406030204" pitchFamily="18" charset="0"/>
                          </a:rPr>
                          <m:t>−</m:t>
                        </m:r>
                      </m:sup>
                    </m:sSup>
                  </m:oMath>
                </a14:m>
                <a:r>
                  <a:rPr lang="en-US" altLang="ja-JP" dirty="0" smtClean="0"/>
                  <a:t>p</a:t>
                </a:r>
                <a:endParaRPr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628650" y="1145268"/>
                <a:ext cx="7886700" cy="521790"/>
              </a:xfrm>
              <a:blipFill rotWithShape="0">
                <a:blip r:embed="rId2"/>
                <a:stretch>
                  <a:fillRect l="-1391" t="-17647" b="-31765"/>
                </a:stretch>
              </a:blipFill>
            </p:spPr>
            <p:txBody>
              <a:bodyPr/>
              <a:lstStyle/>
              <a:p>
                <a:r>
                  <a:rPr lang="ja-JP" altLang="en-US">
                    <a:noFill/>
                  </a:rPr>
                  <a:t> </a:t>
                </a:r>
              </a:p>
            </p:txBody>
          </p:sp>
        </mc:Fallback>
      </mc:AlternateContent>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9580" y="2284398"/>
            <a:ext cx="5688273" cy="3285875"/>
          </a:xfrm>
          <a:prstGeom prst="rect">
            <a:avLst/>
          </a:prstGeom>
        </p:spPr>
      </p:pic>
      <mc:AlternateContent xmlns:mc="http://schemas.openxmlformats.org/markup-compatibility/2006" xmlns:a14="http://schemas.microsoft.com/office/drawing/2010/main">
        <mc:Choice Requires="a14">
          <p:sp>
            <p:nvSpPr>
              <p:cNvPr id="5" name="正方形/長方形 4"/>
              <p:cNvSpPr/>
              <p:nvPr/>
            </p:nvSpPr>
            <p:spPr>
              <a:xfrm>
                <a:off x="3864620" y="3399180"/>
                <a:ext cx="646331"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i="1" dirty="0">
                          <a:latin typeface="Cambria Math" panose="02040503050406030204" pitchFamily="18" charset="0"/>
                        </a:rPr>
                        <m:t>𝑛</m:t>
                      </m:r>
                    </m:oMath>
                  </m:oMathPara>
                </a14:m>
                <a:endParaRPr lang="ja-JP" altLang="en-US" sz="4400" dirty="0"/>
              </a:p>
            </p:txBody>
          </p:sp>
        </mc:Choice>
        <mc:Fallback xmlns="">
          <p:sp>
            <p:nvSpPr>
              <p:cNvPr id="5" name="正方形/長方形 4"/>
              <p:cNvSpPr>
                <a:spLocks noRot="1" noChangeAspect="1" noMove="1" noResize="1" noEditPoints="1" noAdjustHandles="1" noChangeArrowheads="1" noChangeShapeType="1" noTextEdit="1"/>
              </p:cNvSpPr>
              <p:nvPr/>
            </p:nvSpPr>
            <p:spPr>
              <a:xfrm>
                <a:off x="3864620" y="3399180"/>
                <a:ext cx="646331" cy="769441"/>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2613288" y="1746914"/>
                <a:ext cx="3835537" cy="501227"/>
              </a:xfrm>
              <a:prstGeom prst="rect">
                <a:avLst/>
              </a:prstGeom>
              <a:noFill/>
            </p:spPr>
            <p:txBody>
              <a:bodyPr wrap="none" rtlCol="0">
                <a:spAutoFit/>
              </a:bodyPr>
              <a:lstStyle/>
              <a:p>
                <a14:m>
                  <m:oMath xmlns:m="http://schemas.openxmlformats.org/officeDocument/2006/math">
                    <m:sPre>
                      <m:sPrePr>
                        <m:ctrlPr>
                          <a:rPr kumimoji="1" lang="en-US" altLang="ja-JP" sz="2400" i="1" smtClean="0">
                            <a:latin typeface="Cambria Math" panose="02040503050406030204" pitchFamily="18" charset="0"/>
                          </a:rPr>
                        </m:ctrlPr>
                      </m:sPrePr>
                      <m:sub/>
                      <m:sup>
                        <m:r>
                          <a:rPr lang="en-US" altLang="ja-JP" sz="2400" b="0" i="1" smtClean="0">
                            <a:latin typeface="Cambria Math" panose="02040503050406030204" pitchFamily="18" charset="0"/>
                          </a:rPr>
                          <m:t>3</m:t>
                        </m:r>
                      </m:sup>
                      <m:e>
                        <m:r>
                          <a:rPr lang="en-US" altLang="ja-JP" sz="2400" b="0" i="1" smtClean="0">
                            <a:latin typeface="Cambria Math" panose="02040503050406030204" pitchFamily="18" charset="0"/>
                          </a:rPr>
                          <m:t>𝐻𝑒</m:t>
                        </m:r>
                      </m:e>
                    </m:sPre>
                    <m:d>
                      <m:dPr>
                        <m:ctrlPr>
                          <a:rPr lang="en-US" altLang="ja-JP" sz="2400" b="0" i="1" smtClean="0">
                            <a:latin typeface="Cambria Math" panose="02040503050406030204" pitchFamily="18" charset="0"/>
                          </a:rPr>
                        </m:ctrlPr>
                      </m:dPr>
                      <m:e>
                        <m:sSup>
                          <m:sSupPr>
                            <m:ctrlPr>
                              <a:rPr lang="ja-JP" altLang="en-US" sz="2400" i="1" dirty="0" smtClean="0">
                                <a:latin typeface="Cambria Math" panose="02040503050406030204" pitchFamily="18" charset="0"/>
                              </a:rPr>
                            </m:ctrlPr>
                          </m:sSupPr>
                          <m:e>
                            <m:r>
                              <a:rPr lang="en-US" altLang="ja-JP" sz="2400" b="0" i="1" dirty="0" smtClean="0">
                                <a:latin typeface="Cambria Math" panose="02040503050406030204" pitchFamily="18" charset="0"/>
                              </a:rPr>
                              <m:t>𝐾</m:t>
                            </m:r>
                          </m:e>
                          <m:sup>
                            <m:r>
                              <a:rPr lang="en-US" altLang="ja-JP" sz="2400" b="0" i="1" dirty="0" smtClean="0">
                                <a:latin typeface="Cambria Math" panose="02040503050406030204" pitchFamily="18" charset="0"/>
                              </a:rPr>
                              <m:t>−</m:t>
                            </m:r>
                          </m:sup>
                        </m:sSup>
                        <m:r>
                          <a:rPr lang="en-US" altLang="ja-JP" sz="2400" b="0" i="1" dirty="0" smtClean="0">
                            <a:latin typeface="Cambria Math" panose="02040503050406030204" pitchFamily="18" charset="0"/>
                          </a:rPr>
                          <m:t>, </m:t>
                        </m:r>
                        <m:r>
                          <m:rPr>
                            <m:sty m:val="p"/>
                          </m:rPr>
                          <a:rPr lang="en-US" altLang="ja-JP" sz="2400" i="1" dirty="0">
                            <a:latin typeface="Cambria Math" panose="02040503050406030204" pitchFamily="18" charset="0"/>
                          </a:rPr>
                          <m:t>Λ</m:t>
                        </m:r>
                        <m:r>
                          <a:rPr lang="en-US" altLang="ja-JP" sz="2400" b="0" i="1" dirty="0" smtClean="0">
                            <a:latin typeface="Cambria Math" panose="02040503050406030204" pitchFamily="18" charset="0"/>
                          </a:rPr>
                          <m:t>𝑝</m:t>
                        </m:r>
                      </m:e>
                    </m:d>
                    <m:r>
                      <a:rPr lang="en-US" altLang="ja-JP" sz="2400" b="0" i="1" smtClean="0">
                        <a:latin typeface="Cambria Math" panose="02040503050406030204" pitchFamily="18" charset="0"/>
                      </a:rPr>
                      <m:t>𝑋</m:t>
                    </m:r>
                  </m:oMath>
                </a14:m>
                <a:r>
                  <a:rPr kumimoji="1" lang="ja-JP" altLang="en-US" sz="2400" dirty="0" smtClean="0"/>
                  <a:t> </a:t>
                </a:r>
                <a:r>
                  <a:rPr kumimoji="1" lang="en-US" altLang="ja-JP" sz="2400" dirty="0" smtClean="0"/>
                  <a:t>missing mass</a:t>
                </a:r>
                <a:endParaRPr kumimoji="1" lang="ja-JP" altLang="en-US" sz="24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2613288" y="1746914"/>
                <a:ext cx="3835537" cy="501227"/>
              </a:xfrm>
              <a:prstGeom prst="rect">
                <a:avLst/>
              </a:prstGeom>
              <a:blipFill rotWithShape="0">
                <a:blip r:embed="rId5"/>
                <a:stretch>
                  <a:fillRect t="-3659" r="-1590" b="-25610"/>
                </a:stretch>
              </a:blipFill>
            </p:spPr>
            <p:txBody>
              <a:bodyPr/>
              <a:lstStyle/>
              <a:p>
                <a:r>
                  <a:rPr lang="ja-JP" altLang="en-US">
                    <a:noFill/>
                  </a:rPr>
                  <a:t> </a:t>
                </a:r>
              </a:p>
            </p:txBody>
          </p:sp>
        </mc:Fallback>
      </mc:AlternateContent>
      <p:sp>
        <p:nvSpPr>
          <p:cNvPr id="7" name="テキスト ボックス 6"/>
          <p:cNvSpPr txBox="1"/>
          <p:nvPr/>
        </p:nvSpPr>
        <p:spPr>
          <a:xfrm>
            <a:off x="234975" y="5692258"/>
            <a:ext cx="8064580" cy="1200329"/>
          </a:xfrm>
          <a:prstGeom prst="rect">
            <a:avLst/>
          </a:prstGeom>
          <a:noFill/>
        </p:spPr>
        <p:txBody>
          <a:bodyPr wrap="none" rtlCol="0">
            <a:spAutoFit/>
          </a:bodyPr>
          <a:lstStyle/>
          <a:p>
            <a:pPr marL="342900" indent="-342900">
              <a:buFont typeface="Calibri" panose="020F0502020204030204" pitchFamily="34" charset="0"/>
              <a:buChar char="&gt;"/>
            </a:pPr>
            <a:r>
              <a:rPr lang="en-US" altLang="ja-JP" sz="2400" dirty="0" smtClean="0"/>
              <a:t>M</a:t>
            </a:r>
            <a:r>
              <a:rPr kumimoji="1" lang="en-US" altLang="ja-JP" sz="2400" dirty="0" smtClean="0"/>
              <a:t>issing </a:t>
            </a:r>
            <a:r>
              <a:rPr lang="en-US" altLang="ja-JP" sz="2400" dirty="0"/>
              <a:t>n</a:t>
            </a:r>
            <a:r>
              <a:rPr kumimoji="1" lang="en-US" altLang="ja-JP" sz="2400" dirty="0" smtClean="0"/>
              <a:t>eutron peak can be </a:t>
            </a:r>
            <a:r>
              <a:rPr lang="en-US" altLang="ja-JP" sz="2400" dirty="0"/>
              <a:t>seen. </a:t>
            </a:r>
            <a:endParaRPr lang="en-US" altLang="ja-JP" sz="2400" dirty="0" smtClean="0"/>
          </a:p>
          <a:p>
            <a:pPr marL="342900" indent="-342900">
              <a:buFont typeface="Calibri" panose="020F0502020204030204" pitchFamily="34" charset="0"/>
              <a:buChar char="&gt;"/>
            </a:pPr>
            <a:r>
              <a:rPr lang="en-US" altLang="ja-JP" sz="2400" dirty="0" smtClean="0"/>
              <a:t>Select the region from 0.84 to 1.04 </a:t>
            </a:r>
            <a:r>
              <a:rPr lang="en-US" altLang="ja-JP" sz="2400" dirty="0" err="1" smtClean="0"/>
              <a:t>GeV</a:t>
            </a:r>
            <a:r>
              <a:rPr lang="en-US" altLang="ja-JP" sz="2400" dirty="0" smtClean="0"/>
              <a:t>/c</a:t>
            </a:r>
            <a:r>
              <a:rPr lang="en-US" altLang="ja-JP" sz="2400" baseline="30000" dirty="0" smtClean="0"/>
              <a:t>2</a:t>
            </a:r>
            <a:r>
              <a:rPr lang="en-US" altLang="ja-JP" sz="2400" dirty="0" smtClean="0"/>
              <a:t> as </a:t>
            </a:r>
            <a:r>
              <a:rPr lang="en-US" altLang="ja-JP" sz="2400" dirty="0" err="1" smtClean="0"/>
              <a:t>Λpn</a:t>
            </a:r>
            <a:r>
              <a:rPr lang="en-US" altLang="ja-JP" sz="2400" dirty="0" smtClean="0"/>
              <a:t> final state.</a:t>
            </a:r>
          </a:p>
          <a:p>
            <a:pPr marL="342900" indent="-342900">
              <a:buFont typeface="Calibri" panose="020F0502020204030204" pitchFamily="34" charset="0"/>
              <a:buChar char="&gt;"/>
            </a:pPr>
            <a:r>
              <a:rPr lang="el-GR" altLang="ja-JP" sz="2400" dirty="0" smtClean="0"/>
              <a:t>Σ</a:t>
            </a:r>
            <a:r>
              <a:rPr lang="el-GR" altLang="ja-JP" sz="2400" baseline="30000" dirty="0" smtClean="0"/>
              <a:t>0</a:t>
            </a:r>
            <a:r>
              <a:rPr lang="en-US" altLang="ja-JP" sz="2400" dirty="0" err="1"/>
              <a:t>pn</a:t>
            </a:r>
            <a:r>
              <a:rPr lang="en-US" altLang="ja-JP" sz="2400" dirty="0"/>
              <a:t> </a:t>
            </a:r>
            <a:r>
              <a:rPr lang="en-US" altLang="ja-JP" sz="2400" dirty="0" smtClean="0"/>
              <a:t>contamination</a:t>
            </a:r>
            <a:r>
              <a:rPr lang="en-US" altLang="ja-JP" sz="2400" dirty="0"/>
              <a:t> </a:t>
            </a:r>
            <a:r>
              <a:rPr lang="en-US" altLang="ja-JP" sz="2400" dirty="0" smtClean="0"/>
              <a:t>~20</a:t>
            </a:r>
            <a:r>
              <a:rPr lang="en-US" altLang="ja-JP" sz="2400" dirty="0"/>
              <a:t>%</a:t>
            </a:r>
            <a:endParaRPr lang="en-US" altLang="ja-JP" sz="2400" dirty="0" smtClean="0"/>
          </a:p>
        </p:txBody>
      </p:sp>
      <p:sp>
        <p:nvSpPr>
          <p:cNvPr id="8" name="スライド番号プレースホルダー 7"/>
          <p:cNvSpPr>
            <a:spLocks noGrp="1"/>
          </p:cNvSpPr>
          <p:nvPr>
            <p:ph type="sldNum" sz="quarter" idx="12"/>
          </p:nvPr>
        </p:nvSpPr>
        <p:spPr/>
        <p:txBody>
          <a:bodyPr/>
          <a:lstStyle/>
          <a:p>
            <a:fld id="{005A32BD-6642-4D4D-A78D-138FCE3FEFDC}" type="slidenum">
              <a:rPr kumimoji="1" lang="ja-JP" altLang="en-US" smtClean="0"/>
              <a:t>19</a:t>
            </a:fld>
            <a:endParaRPr kumimoji="1" lang="ja-JP" altLang="en-US"/>
          </a:p>
        </p:txBody>
      </p:sp>
    </p:spTree>
    <p:extLst>
      <p:ext uri="{BB962C8B-B14F-4D97-AF65-F5344CB8AC3E}">
        <p14:creationId xmlns:p14="http://schemas.microsoft.com/office/powerpoint/2010/main" val="4206010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タイトル 1"/>
          <p:cNvSpPr>
            <a:spLocks noGrp="1"/>
          </p:cNvSpPr>
          <p:nvPr>
            <p:ph type="title"/>
          </p:nvPr>
        </p:nvSpPr>
        <p:spPr>
          <a:xfrm>
            <a:off x="1926580" y="268957"/>
            <a:ext cx="5354637" cy="576262"/>
          </a:xfrm>
          <a:ln>
            <a:solidFill>
              <a:schemeClr val="tx1"/>
            </a:solidFill>
          </a:ln>
        </p:spPr>
        <p:txBody>
          <a:bodyPr>
            <a:normAutofit fontScale="90000"/>
          </a:bodyPr>
          <a:lstStyle/>
          <a:p>
            <a:r>
              <a:rPr lang="en-US" altLang="ja-JP" dirty="0" smtClean="0"/>
              <a:t>J-PARC E15 collaboration</a:t>
            </a:r>
            <a:endParaRPr lang="ja-JP" altLang="en-US" dirty="0" smtClean="0"/>
          </a:p>
        </p:txBody>
      </p:sp>
      <p:pic>
        <p:nvPicPr>
          <p:cNvPr id="26628" name="コンテンツ プレースホルダー 3"/>
          <p:cNvPicPr>
            <a:picLocks noChangeAspect="1"/>
          </p:cNvPicPr>
          <p:nvPr/>
        </p:nvPicPr>
        <p:blipFill>
          <a:blip r:embed="rId3">
            <a:extLst>
              <a:ext uri="{28A0092B-C50C-407E-A947-70E740481C1C}">
                <a14:useLocalDpi xmlns:a14="http://schemas.microsoft.com/office/drawing/2010/main" val="0"/>
              </a:ext>
            </a:extLst>
          </a:blip>
          <a:srcRect l="700" t="12001" r="3084" b="4082"/>
          <a:stretch>
            <a:fillRect/>
          </a:stretch>
        </p:blipFill>
        <p:spPr bwMode="auto">
          <a:xfrm>
            <a:off x="323528" y="1052736"/>
            <a:ext cx="8560743" cy="5461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68306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20321" y="449569"/>
            <a:ext cx="4777067" cy="510988"/>
          </a:xfrm>
        </p:spPr>
        <p:txBody>
          <a:bodyPr>
            <a:normAutofit fontScale="90000"/>
          </a:bodyPr>
          <a:lstStyle/>
          <a:p>
            <a:pPr marL="571500" indent="-571500">
              <a:buFont typeface="Arial" panose="020B0604020202020204" pitchFamily="34" charset="0"/>
              <a:buChar char="•"/>
            </a:pPr>
            <a:r>
              <a:rPr lang="en-US" altLang="ja-JP" dirty="0"/>
              <a:t>Invariant mass </a:t>
            </a:r>
            <a:r>
              <a:rPr lang="en-US" altLang="ja-JP" dirty="0" err="1"/>
              <a:t>Λp</a:t>
            </a:r>
            <a:endParaRPr kumimoji="1" lang="ja-JP" altLang="en-US" dirty="0"/>
          </a:p>
        </p:txBody>
      </p:sp>
      <p:sp>
        <p:nvSpPr>
          <p:cNvPr id="4" name="スライド番号プレースホルダー 3"/>
          <p:cNvSpPr>
            <a:spLocks noGrp="1"/>
          </p:cNvSpPr>
          <p:nvPr>
            <p:ph type="sldNum" sz="quarter" idx="12"/>
          </p:nvPr>
        </p:nvSpPr>
        <p:spPr/>
        <p:txBody>
          <a:bodyPr/>
          <a:lstStyle/>
          <a:p>
            <a:fld id="{005A32BD-6642-4D4D-A78D-138FCE3FEFDC}" type="slidenum">
              <a:rPr kumimoji="1" lang="ja-JP" altLang="en-US" smtClean="0"/>
              <a:t>20</a:t>
            </a:fld>
            <a:endParaRPr kumimoji="1" lang="ja-JP" altLang="en-US"/>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8381" y="1823273"/>
            <a:ext cx="5775754" cy="3453626"/>
          </a:xfrm>
          <a:prstGeom prst="rect">
            <a:avLst/>
          </a:prstGeom>
        </p:spPr>
      </p:pic>
      <mc:AlternateContent xmlns:mc="http://schemas.openxmlformats.org/markup-compatibility/2006" xmlns:a14="http://schemas.microsoft.com/office/drawing/2010/main">
        <mc:Choice Requires="a14">
          <p:sp>
            <p:nvSpPr>
              <p:cNvPr id="6" name="テキスト ボックス 5"/>
              <p:cNvSpPr txBox="1"/>
              <p:nvPr/>
            </p:nvSpPr>
            <p:spPr>
              <a:xfrm>
                <a:off x="2045230" y="1311214"/>
                <a:ext cx="5226624" cy="501227"/>
              </a:xfrm>
              <a:prstGeom prst="rect">
                <a:avLst/>
              </a:prstGeom>
              <a:noFill/>
            </p:spPr>
            <p:txBody>
              <a:bodyPr wrap="none" rtlCol="0">
                <a:spAutoFit/>
              </a:bodyPr>
              <a:lstStyle/>
              <a:p>
                <a14:m>
                  <m:oMath xmlns:m="http://schemas.openxmlformats.org/officeDocument/2006/math">
                    <m:sPre>
                      <m:sPrePr>
                        <m:ctrlPr>
                          <a:rPr lang="en-US" altLang="ja-JP" sz="2400" i="1" smtClean="0">
                            <a:latin typeface="Cambria Math" panose="02040503050406030204" pitchFamily="18" charset="0"/>
                          </a:rPr>
                        </m:ctrlPr>
                      </m:sPrePr>
                      <m:sub/>
                      <m:sup>
                        <m:r>
                          <a:rPr lang="en-US" altLang="ja-JP" sz="2400" i="1">
                            <a:latin typeface="Cambria Math" panose="02040503050406030204" pitchFamily="18" charset="0"/>
                          </a:rPr>
                          <m:t>3</m:t>
                        </m:r>
                      </m:sup>
                      <m:e>
                        <m:r>
                          <a:rPr lang="en-US" altLang="ja-JP" sz="2400" i="1">
                            <a:latin typeface="Cambria Math" panose="02040503050406030204" pitchFamily="18" charset="0"/>
                          </a:rPr>
                          <m:t>𝐻𝑒</m:t>
                        </m:r>
                      </m:e>
                    </m:sPre>
                    <m:d>
                      <m:dPr>
                        <m:ctrlPr>
                          <a:rPr lang="en-US" altLang="ja-JP" sz="2400" i="1" smtClean="0">
                            <a:latin typeface="Cambria Math" panose="02040503050406030204" pitchFamily="18" charset="0"/>
                          </a:rPr>
                        </m:ctrlPr>
                      </m:dPr>
                      <m:e>
                        <m:sSup>
                          <m:sSupPr>
                            <m:ctrlPr>
                              <a:rPr lang="ja-JP" altLang="en-US" sz="2400" i="1" dirty="0">
                                <a:latin typeface="Cambria Math" panose="02040503050406030204" pitchFamily="18" charset="0"/>
                              </a:rPr>
                            </m:ctrlPr>
                          </m:sSupPr>
                          <m:e>
                            <m:r>
                              <a:rPr lang="en-US" altLang="ja-JP" sz="2400" i="1" dirty="0">
                                <a:latin typeface="Cambria Math" panose="02040503050406030204" pitchFamily="18" charset="0"/>
                              </a:rPr>
                              <m:t>𝐾</m:t>
                            </m:r>
                          </m:e>
                          <m:sup>
                            <m:r>
                              <a:rPr lang="en-US" altLang="ja-JP" sz="2400" i="1" dirty="0">
                                <a:latin typeface="Cambria Math" panose="02040503050406030204" pitchFamily="18" charset="0"/>
                              </a:rPr>
                              <m:t>−</m:t>
                            </m:r>
                          </m:sup>
                        </m:sSup>
                        <m:r>
                          <a:rPr lang="en-US" altLang="ja-JP" sz="2400" i="1" dirty="0">
                            <a:latin typeface="Cambria Math" panose="02040503050406030204" pitchFamily="18" charset="0"/>
                          </a:rPr>
                          <m:t>, </m:t>
                        </m:r>
                        <m:r>
                          <m:rPr>
                            <m:sty m:val="p"/>
                          </m:rPr>
                          <a:rPr lang="en-US" altLang="ja-JP" sz="2400" i="1" dirty="0">
                            <a:latin typeface="Cambria Math" panose="02040503050406030204" pitchFamily="18" charset="0"/>
                          </a:rPr>
                          <m:t>Λ</m:t>
                        </m:r>
                        <m:r>
                          <a:rPr lang="en-US" altLang="ja-JP" sz="2400" i="1" dirty="0">
                            <a:latin typeface="Cambria Math" panose="02040503050406030204" pitchFamily="18" charset="0"/>
                          </a:rPr>
                          <m:t>𝑝</m:t>
                        </m:r>
                      </m:e>
                    </m:d>
                    <m:r>
                      <a:rPr lang="en-US" altLang="ja-JP" sz="2400" b="0" i="1" dirty="0" smtClean="0">
                        <a:latin typeface="Cambria Math" panose="02040503050406030204" pitchFamily="18" charset="0"/>
                      </a:rPr>
                      <m:t>𝑛</m:t>
                    </m:r>
                  </m:oMath>
                </a14:m>
                <a:r>
                  <a:rPr kumimoji="1" lang="ja-JP" altLang="en-US" sz="2400" dirty="0" smtClean="0"/>
                  <a:t> </a:t>
                </a:r>
                <a:r>
                  <a:rPr kumimoji="1" lang="en-US" altLang="ja-JP" sz="2400" dirty="0" smtClean="0"/>
                  <a:t>invariant mass spectrum</a:t>
                </a:r>
                <a:endParaRPr kumimoji="1" lang="ja-JP" altLang="en-US" sz="24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2045230" y="1311214"/>
                <a:ext cx="5226624" cy="501227"/>
              </a:xfrm>
              <a:prstGeom prst="rect">
                <a:avLst/>
              </a:prstGeom>
              <a:blipFill rotWithShape="0">
                <a:blip r:embed="rId3"/>
                <a:stretch>
                  <a:fillRect t="-3659" r="-817" b="-25610"/>
                </a:stretch>
              </a:blipFill>
            </p:spPr>
            <p:txBody>
              <a:bodyPr/>
              <a:lstStyle/>
              <a:p>
                <a:r>
                  <a:rPr lang="ja-JP" altLang="en-US">
                    <a:noFill/>
                  </a:rPr>
                  <a:t> </a:t>
                </a:r>
              </a:p>
            </p:txBody>
          </p:sp>
        </mc:Fallback>
      </mc:AlternateContent>
      <p:sp>
        <p:nvSpPr>
          <p:cNvPr id="7" name="テキスト ボックス 6"/>
          <p:cNvSpPr txBox="1"/>
          <p:nvPr/>
        </p:nvSpPr>
        <p:spPr>
          <a:xfrm>
            <a:off x="1193426" y="5517251"/>
            <a:ext cx="6930231" cy="1200329"/>
          </a:xfrm>
          <a:prstGeom prst="rect">
            <a:avLst/>
          </a:prstGeom>
          <a:noFill/>
        </p:spPr>
        <p:txBody>
          <a:bodyPr wrap="none" rtlCol="0">
            <a:spAutoFit/>
          </a:bodyPr>
          <a:lstStyle/>
          <a:p>
            <a:pPr marL="342900" indent="-342900">
              <a:buFont typeface="Calibri" panose="020F0502020204030204" pitchFamily="34" charset="0"/>
              <a:buChar char="&gt;"/>
            </a:pPr>
            <a:r>
              <a:rPr lang="en-US" altLang="ja-JP" sz="2400" dirty="0" smtClean="0"/>
              <a:t>Simulated distribution from 3NA process is overlaid</a:t>
            </a:r>
          </a:p>
          <a:p>
            <a:pPr marL="342900" indent="-342900">
              <a:buFont typeface="Calibri" panose="020F0502020204030204" pitchFamily="34" charset="0"/>
              <a:buChar char="&gt;"/>
            </a:pPr>
            <a:r>
              <a:rPr lang="en-US" altLang="ja-JP" sz="2400" dirty="0" smtClean="0"/>
              <a:t>The shape cannot be explained by 3NA</a:t>
            </a:r>
          </a:p>
          <a:p>
            <a:pPr marL="342900" indent="-342900">
              <a:buFont typeface="Calibri" panose="020F0502020204030204" pitchFamily="34" charset="0"/>
              <a:buChar char="&gt;"/>
            </a:pPr>
            <a:r>
              <a:rPr lang="en-US" altLang="ja-JP" sz="2400" dirty="0"/>
              <a:t>Statistics are not </a:t>
            </a:r>
            <a:r>
              <a:rPr lang="en-US" altLang="ja-JP" sz="2400" dirty="0" smtClean="0"/>
              <a:t>enough</a:t>
            </a:r>
            <a:endParaRPr lang="en-US" altLang="ja-JP" sz="2400" dirty="0"/>
          </a:p>
        </p:txBody>
      </p:sp>
      <p:cxnSp>
        <p:nvCxnSpPr>
          <p:cNvPr id="9" name="直線コネクタ 8"/>
          <p:cNvCxnSpPr/>
          <p:nvPr/>
        </p:nvCxnSpPr>
        <p:spPr>
          <a:xfrm flipV="1">
            <a:off x="3948016" y="2063625"/>
            <a:ext cx="0" cy="26820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3832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18133" y="890901"/>
            <a:ext cx="2307733" cy="755336"/>
          </a:xfrm>
          <a:ln>
            <a:solidFill>
              <a:schemeClr val="tx1"/>
            </a:solidFill>
          </a:ln>
        </p:spPr>
        <p:txBody>
          <a:bodyPr/>
          <a:lstStyle/>
          <a:p>
            <a:r>
              <a:rPr lang="en-US" altLang="ja-JP" dirty="0" smtClean="0"/>
              <a:t>Contents</a:t>
            </a:r>
            <a:endParaRPr kumimoji="1" lang="ja-JP" altLang="en-US" dirty="0"/>
          </a:p>
        </p:txBody>
      </p:sp>
      <p:sp>
        <p:nvSpPr>
          <p:cNvPr id="3" name="コンテンツ プレースホルダー 2"/>
          <p:cNvSpPr>
            <a:spLocks noGrp="1"/>
          </p:cNvSpPr>
          <p:nvPr>
            <p:ph idx="1"/>
          </p:nvPr>
        </p:nvSpPr>
        <p:spPr/>
        <p:txBody>
          <a:bodyPr/>
          <a:lstStyle/>
          <a:p>
            <a:r>
              <a:rPr kumimoji="1" lang="en-US" altLang="ja-JP" sz="3600" dirty="0" smtClean="0"/>
              <a:t>Introduction</a:t>
            </a:r>
          </a:p>
          <a:p>
            <a:r>
              <a:rPr lang="en-US" altLang="ja-JP" sz="3600" dirty="0" smtClean="0"/>
              <a:t>J-PARC E15 experiment</a:t>
            </a:r>
            <a:endParaRPr kumimoji="1" lang="en-US" altLang="ja-JP" sz="3600" dirty="0" smtClean="0"/>
          </a:p>
          <a:p>
            <a:r>
              <a:rPr kumimoji="1" lang="en-US" altLang="ja-JP" sz="3600" dirty="0" smtClean="0"/>
              <a:t>Performance of detectors</a:t>
            </a:r>
            <a:endParaRPr kumimoji="1" lang="en-US" altLang="ja-JP" dirty="0" smtClean="0"/>
          </a:p>
          <a:p>
            <a:r>
              <a:rPr lang="en-US" altLang="ja-JP" sz="3600" dirty="0" smtClean="0"/>
              <a:t>Semi-inclusive spectrum</a:t>
            </a:r>
            <a:endParaRPr kumimoji="1" lang="en-US" altLang="ja-JP" sz="3600" dirty="0" smtClean="0"/>
          </a:p>
          <a:p>
            <a:r>
              <a:rPr lang="en-US" altLang="ja-JP" sz="3600" dirty="0" smtClean="0"/>
              <a:t>Summary</a:t>
            </a:r>
            <a:endParaRPr kumimoji="1" lang="ja-JP" altLang="en-US" sz="3600" dirty="0"/>
          </a:p>
        </p:txBody>
      </p:sp>
      <p:sp>
        <p:nvSpPr>
          <p:cNvPr id="4" name="スライド番号プレースホルダー 3"/>
          <p:cNvSpPr>
            <a:spLocks noGrp="1"/>
          </p:cNvSpPr>
          <p:nvPr>
            <p:ph type="sldNum" sz="quarter" idx="12"/>
          </p:nvPr>
        </p:nvSpPr>
        <p:spPr/>
        <p:txBody>
          <a:bodyPr/>
          <a:lstStyle/>
          <a:p>
            <a:fld id="{005A32BD-6642-4D4D-A78D-138FCE3FEFDC}" type="slidenum">
              <a:rPr kumimoji="1" lang="ja-JP" altLang="en-US" smtClean="0"/>
              <a:t>3</a:t>
            </a:fld>
            <a:endParaRPr kumimoji="1" lang="ja-JP" altLang="en-US"/>
          </a:p>
        </p:txBody>
      </p:sp>
    </p:spTree>
    <p:extLst>
      <p:ext uri="{BB962C8B-B14F-4D97-AF65-F5344CB8AC3E}">
        <p14:creationId xmlns:p14="http://schemas.microsoft.com/office/powerpoint/2010/main" val="2714288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46752" y="126724"/>
            <a:ext cx="5684585" cy="867382"/>
          </a:xfrm>
          <a:ln>
            <a:solidFill>
              <a:schemeClr val="tx1"/>
            </a:solidFill>
          </a:ln>
        </p:spPr>
        <p:txBody>
          <a:bodyPr/>
          <a:lstStyle/>
          <a:p>
            <a:r>
              <a:rPr kumimoji="1" lang="en-US" altLang="ja-JP" dirty="0" smtClean="0"/>
              <a:t>K</a:t>
            </a:r>
            <a:r>
              <a:rPr kumimoji="1" lang="en-US" altLang="ja-JP" baseline="30000" dirty="0" smtClean="0"/>
              <a:t>-</a:t>
            </a:r>
            <a:r>
              <a:rPr kumimoji="1" lang="en-US" altLang="ja-JP" dirty="0" smtClean="0"/>
              <a:t>pp deeply bound state</a:t>
            </a:r>
            <a:endParaRPr kumimoji="1" lang="ja-JP" altLang="en-US" dirty="0"/>
          </a:p>
        </p:txBody>
      </p:sp>
      <mc:AlternateContent xmlns:mc="http://schemas.openxmlformats.org/markup-compatibility/2006" xmlns:a14="http://schemas.microsoft.com/office/drawing/2010/main">
        <mc:Choice Requires="a14">
          <p:sp>
            <p:nvSpPr>
              <p:cNvPr id="9" name="テキスト ボックス 8"/>
              <p:cNvSpPr txBox="1"/>
              <p:nvPr/>
            </p:nvSpPr>
            <p:spPr>
              <a:xfrm>
                <a:off x="83413" y="1019259"/>
                <a:ext cx="8276502" cy="461665"/>
              </a:xfrm>
              <a:prstGeom prst="rect">
                <a:avLst/>
              </a:prstGeom>
              <a:noFill/>
            </p:spPr>
            <p:txBody>
              <a:bodyPr wrap="square" rtlCol="0">
                <a:spAutoFit/>
              </a:bodyPr>
              <a:lstStyle/>
              <a:p>
                <a:pPr marL="342900" indent="-342900">
                  <a:buFont typeface="Arial" panose="020B0604020202020204" pitchFamily="34" charset="0"/>
                  <a:buChar char="•"/>
                </a:pPr>
                <a14:m>
                  <m:oMath xmlns:m="http://schemas.openxmlformats.org/officeDocument/2006/math">
                    <m:acc>
                      <m:accPr>
                        <m:chr m:val="̅"/>
                        <m:ctrlPr>
                          <a:rPr lang="en-US" altLang="ja-JP" sz="2400" i="1" dirty="0">
                            <a:latin typeface="Cambria Math" panose="02040503050406030204" pitchFamily="18" charset="0"/>
                          </a:rPr>
                        </m:ctrlPr>
                      </m:accPr>
                      <m:e>
                        <m:r>
                          <m:rPr>
                            <m:sty m:val="p"/>
                          </m:rPr>
                          <a:rPr lang="en-US" altLang="ja-JP" sz="2400" dirty="0">
                            <a:latin typeface="Cambria Math" panose="02040503050406030204" pitchFamily="18" charset="0"/>
                          </a:rPr>
                          <m:t>K</m:t>
                        </m:r>
                      </m:e>
                    </m:acc>
                  </m:oMath>
                </a14:m>
                <a:r>
                  <a:rPr lang="en-US" altLang="ja-JP" sz="2400" dirty="0" smtClean="0"/>
                  <a:t>N interaction of I=0 shows strongly attractive.</a:t>
                </a:r>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83413" y="1019259"/>
                <a:ext cx="8276502" cy="461665"/>
              </a:xfrm>
              <a:prstGeom prst="rect">
                <a:avLst/>
              </a:prstGeom>
              <a:blipFill rotWithShape="0">
                <a:blip r:embed="rId3"/>
                <a:stretch>
                  <a:fillRect l="-1032" t="-10526" b="-28947"/>
                </a:stretch>
              </a:blipFill>
            </p:spPr>
            <p:txBody>
              <a:bodyPr/>
              <a:lstStyle/>
              <a:p>
                <a:r>
                  <a:rPr lang="ja-JP" altLang="en-US">
                    <a:noFill/>
                  </a:rPr>
                  <a:t> </a:t>
                </a:r>
              </a:p>
            </p:txBody>
          </p:sp>
        </mc:Fallback>
      </mc:AlternateContent>
      <p:sp>
        <p:nvSpPr>
          <p:cNvPr id="3" name="テキスト ボックス 2"/>
          <p:cNvSpPr txBox="1"/>
          <p:nvPr/>
        </p:nvSpPr>
        <p:spPr>
          <a:xfrm>
            <a:off x="1049834" y="1463734"/>
            <a:ext cx="6343660" cy="400110"/>
          </a:xfrm>
          <a:prstGeom prst="rect">
            <a:avLst/>
          </a:prstGeom>
          <a:noFill/>
        </p:spPr>
        <p:txBody>
          <a:bodyPr wrap="none" rtlCol="0">
            <a:spAutoFit/>
          </a:bodyPr>
          <a:lstStyle/>
          <a:p>
            <a:r>
              <a:rPr lang="en-US" altLang="ja-JP" sz="2000" dirty="0" smtClean="0"/>
              <a:t>Based on the data of experiment of X ray from </a:t>
            </a:r>
            <a:r>
              <a:rPr lang="en-US" altLang="ja-JP" sz="2000" dirty="0" err="1" smtClean="0"/>
              <a:t>Kaonic</a:t>
            </a:r>
            <a:r>
              <a:rPr lang="en-US" altLang="ja-JP" sz="2000" dirty="0" smtClean="0"/>
              <a:t> atom</a:t>
            </a:r>
            <a:endParaRPr kumimoji="1" lang="ja-JP" altLang="en-US" sz="2000" dirty="0"/>
          </a:p>
        </p:txBody>
      </p:sp>
      <p:pic>
        <p:nvPicPr>
          <p:cNvPr id="14" name="Picture 24" descr="C:\Users\Shun Enomoto\Desktop\図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7146" y="2447280"/>
            <a:ext cx="5930589" cy="4145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Text Box 137"/>
          <p:cNvSpPr txBox="1">
            <a:spLocks noChangeArrowheads="1"/>
          </p:cNvSpPr>
          <p:nvPr/>
        </p:nvSpPr>
        <p:spPr bwMode="auto">
          <a:xfrm>
            <a:off x="5038074" y="6175888"/>
            <a:ext cx="42037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lgn="ctr">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a:r>
              <a:rPr lang="en-US" altLang="ja-JP" sz="1200" i="0" dirty="0">
                <a:solidFill>
                  <a:srgbClr val="000000"/>
                </a:solidFill>
                <a:latin typeface="Helvetica" pitchFamily="34" charset="0"/>
              </a:rPr>
              <a:t>Y. Akaishi &amp; T. Yamazaki, Phys. Rev. C</a:t>
            </a:r>
            <a:r>
              <a:rPr lang="en-US" altLang="ja-JP" sz="1200" i="0" u="sng" dirty="0">
                <a:solidFill>
                  <a:srgbClr val="000000"/>
                </a:solidFill>
                <a:latin typeface="Helvetica" pitchFamily="34" charset="0"/>
              </a:rPr>
              <a:t>65</a:t>
            </a:r>
            <a:r>
              <a:rPr lang="en-US" altLang="ja-JP" sz="1200" i="0" dirty="0">
                <a:solidFill>
                  <a:srgbClr val="000000"/>
                </a:solidFill>
                <a:latin typeface="Helvetica" pitchFamily="34" charset="0"/>
              </a:rPr>
              <a:t> (2002) 044005.</a:t>
            </a:r>
          </a:p>
        </p:txBody>
      </p:sp>
      <p:sp>
        <p:nvSpPr>
          <p:cNvPr id="16" name="Text Box 139"/>
          <p:cNvSpPr txBox="1">
            <a:spLocks noChangeArrowheads="1"/>
          </p:cNvSpPr>
          <p:nvPr/>
        </p:nvSpPr>
        <p:spPr bwMode="auto">
          <a:xfrm>
            <a:off x="4589045" y="6453700"/>
            <a:ext cx="48260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lgn="ctr">
                <a:solidFill>
                  <a:srgbClr val="000000"/>
                </a:solidFill>
                <a:miter lim="800000"/>
                <a:headEnd/>
                <a:tailEnd/>
              </a14:hiddenLine>
            </a:ext>
          </a:extLst>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a:r>
              <a:rPr lang="en-US" altLang="ja-JP" sz="1200" i="0" dirty="0">
                <a:solidFill>
                  <a:srgbClr val="000000"/>
                </a:solidFill>
                <a:latin typeface="Helvetica" pitchFamily="34" charset="0"/>
              </a:rPr>
              <a:t>Y. Akaishi &amp; T. Yamazaki, Phys. </a:t>
            </a:r>
            <a:r>
              <a:rPr lang="en-US" altLang="ja-JP" sz="1200" i="0" dirty="0" err="1">
                <a:solidFill>
                  <a:srgbClr val="000000"/>
                </a:solidFill>
                <a:latin typeface="Helvetica" pitchFamily="34" charset="0"/>
              </a:rPr>
              <a:t>Lett</a:t>
            </a:r>
            <a:r>
              <a:rPr lang="en-US" altLang="ja-JP" sz="1200" i="0" dirty="0">
                <a:solidFill>
                  <a:srgbClr val="000000"/>
                </a:solidFill>
                <a:latin typeface="Helvetica" pitchFamily="34" charset="0"/>
              </a:rPr>
              <a:t>. B535 (2002) 70.</a:t>
            </a:r>
          </a:p>
        </p:txBody>
      </p:sp>
      <p:sp>
        <p:nvSpPr>
          <p:cNvPr id="18" name="角丸四角形 17"/>
          <p:cNvSpPr/>
          <p:nvPr/>
        </p:nvSpPr>
        <p:spPr>
          <a:xfrm>
            <a:off x="2595736" y="2280089"/>
            <a:ext cx="1820037" cy="445142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5469810" y="4770193"/>
            <a:ext cx="3621527" cy="1200329"/>
          </a:xfrm>
          <a:prstGeom prst="rect">
            <a:avLst/>
          </a:prstGeom>
          <a:noFill/>
          <a:ln w="38100">
            <a:solidFill>
              <a:schemeClr val="accent5"/>
            </a:solidFill>
          </a:ln>
        </p:spPr>
        <p:txBody>
          <a:bodyPr wrap="square" rtlCol="0">
            <a:spAutoFit/>
          </a:bodyPr>
          <a:lstStyle/>
          <a:p>
            <a:r>
              <a:rPr lang="en-US" altLang="ja-JP" sz="2400" dirty="0" smtClean="0"/>
              <a:t>Investigate </a:t>
            </a:r>
          </a:p>
          <a:p>
            <a:r>
              <a:rPr lang="en-US" altLang="ja-JP" sz="2400" dirty="0" err="1"/>
              <a:t>k</a:t>
            </a:r>
            <a:r>
              <a:rPr lang="en-US" altLang="ja-JP" sz="2400" dirty="0" err="1" smtClean="0"/>
              <a:t>aonic</a:t>
            </a:r>
            <a:r>
              <a:rPr lang="en-US" altLang="ja-JP" sz="2400" dirty="0" smtClean="0"/>
              <a:t> deeply bound state</a:t>
            </a:r>
          </a:p>
          <a:p>
            <a:r>
              <a:rPr lang="en-US" altLang="ja-JP" sz="2400" dirty="0"/>
              <a:t>i</a:t>
            </a:r>
            <a:r>
              <a:rPr lang="en-US" altLang="ja-JP" sz="2400" dirty="0" smtClean="0"/>
              <a:t>n most </a:t>
            </a:r>
            <a:r>
              <a:rPr lang="en-US" altLang="ja-JP" sz="2400" dirty="0"/>
              <a:t>simple </a:t>
            </a:r>
            <a:r>
              <a:rPr lang="en-US" altLang="ja-JP" sz="2400" dirty="0" smtClean="0"/>
              <a:t>system K</a:t>
            </a:r>
            <a:r>
              <a:rPr lang="en-US" altLang="ja-JP" sz="2400" baseline="30000" dirty="0" smtClean="0"/>
              <a:t>-</a:t>
            </a:r>
            <a:r>
              <a:rPr lang="en-US" altLang="ja-JP" sz="2400" dirty="0" smtClean="0"/>
              <a:t>pp</a:t>
            </a:r>
            <a:endParaRPr lang="ja-JP" altLang="en-US" sz="2400" dirty="0"/>
          </a:p>
        </p:txBody>
      </p:sp>
      <p:sp>
        <p:nvSpPr>
          <p:cNvPr id="21" name="テキスト ボックス 20"/>
          <p:cNvSpPr txBox="1"/>
          <p:nvPr/>
        </p:nvSpPr>
        <p:spPr>
          <a:xfrm>
            <a:off x="1920885" y="1833738"/>
            <a:ext cx="4472571" cy="461665"/>
          </a:xfrm>
          <a:prstGeom prst="rect">
            <a:avLst/>
          </a:prstGeom>
          <a:noFill/>
        </p:spPr>
        <p:txBody>
          <a:bodyPr wrap="none" rtlCol="0">
            <a:spAutoFit/>
          </a:bodyPr>
          <a:lstStyle/>
          <a:p>
            <a:r>
              <a:rPr kumimoji="1" lang="en-US" altLang="ja-JP" sz="2400" dirty="0" smtClean="0">
                <a:sym typeface="Wingdings" panose="05000000000000000000" pitchFamily="2" charset="2"/>
              </a:rPr>
              <a:t></a:t>
            </a:r>
            <a:r>
              <a:rPr kumimoji="1" lang="en-US" altLang="ja-JP" sz="2400" dirty="0" err="1" smtClean="0"/>
              <a:t>Kaon</a:t>
            </a:r>
            <a:r>
              <a:rPr kumimoji="1" lang="en-US" altLang="ja-JP" sz="2400" dirty="0" smtClean="0"/>
              <a:t> deeply bound to nucleus ?</a:t>
            </a:r>
            <a:endParaRPr kumimoji="1" lang="ja-JP" altLang="en-US" sz="2400" dirty="0"/>
          </a:p>
        </p:txBody>
      </p:sp>
      <p:sp>
        <p:nvSpPr>
          <p:cNvPr id="4" name="スライド番号プレースホルダー 3"/>
          <p:cNvSpPr>
            <a:spLocks noGrp="1"/>
          </p:cNvSpPr>
          <p:nvPr>
            <p:ph type="sldNum" sz="quarter" idx="12"/>
          </p:nvPr>
        </p:nvSpPr>
        <p:spPr/>
        <p:txBody>
          <a:bodyPr/>
          <a:lstStyle/>
          <a:p>
            <a:fld id="{005A32BD-6642-4D4D-A78D-138FCE3FEFDC}" type="slidenum">
              <a:rPr kumimoji="1" lang="ja-JP" altLang="en-US" smtClean="0"/>
              <a:t>4</a:t>
            </a:fld>
            <a:endParaRPr kumimoji="1" lang="ja-JP" altLang="en-US"/>
          </a:p>
        </p:txBody>
      </p:sp>
    </p:spTree>
    <p:extLst>
      <p:ext uri="{BB962C8B-B14F-4D97-AF65-F5344CB8AC3E}">
        <p14:creationId xmlns:p14="http://schemas.microsoft.com/office/powerpoint/2010/main" val="1032425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26914"/>
            <a:ext cx="7886700" cy="989036"/>
          </a:xfrm>
          <a:ln>
            <a:solidFill>
              <a:schemeClr val="tx1"/>
            </a:solidFill>
          </a:ln>
        </p:spPr>
        <p:txBody>
          <a:bodyPr/>
          <a:lstStyle/>
          <a:p>
            <a:r>
              <a:rPr lang="en-US" altLang="ja-JP" dirty="0" smtClean="0"/>
              <a:t>Experimental suggestion of</a:t>
            </a:r>
            <a:r>
              <a:rPr kumimoji="1" lang="en-US" altLang="ja-JP" dirty="0" smtClean="0"/>
              <a:t> K-pp</a:t>
            </a:r>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2279" y="1407119"/>
            <a:ext cx="3314034" cy="2556668"/>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4140" y="1194064"/>
            <a:ext cx="2688909" cy="2769723"/>
          </a:xfrm>
          <a:prstGeom prst="rect">
            <a:avLst/>
          </a:prstGeom>
        </p:spPr>
      </p:pic>
      <p:sp>
        <p:nvSpPr>
          <p:cNvPr id="6" name="正方形/長方形 5"/>
          <p:cNvSpPr/>
          <p:nvPr/>
        </p:nvSpPr>
        <p:spPr>
          <a:xfrm>
            <a:off x="5257835" y="3959504"/>
            <a:ext cx="2242922" cy="369332"/>
          </a:xfrm>
          <a:prstGeom prst="rect">
            <a:avLst/>
          </a:prstGeom>
        </p:spPr>
        <p:txBody>
          <a:bodyPr wrap="none">
            <a:spAutoFit/>
          </a:bodyPr>
          <a:lstStyle/>
          <a:p>
            <a:r>
              <a:rPr lang="en-US" altLang="ja-JP" b="1" dirty="0">
                <a:solidFill>
                  <a:srgbClr val="000000"/>
                </a:solidFill>
                <a:latin typeface="Calibri" panose="020F0502020204030204" pitchFamily="34" charset="0"/>
              </a:rPr>
              <a:t>p + p </a:t>
            </a:r>
            <a:r>
              <a:rPr lang="en-US" altLang="ja-JP" dirty="0">
                <a:solidFill>
                  <a:srgbClr val="000000"/>
                </a:solidFill>
                <a:latin typeface="Wingdings" panose="05000000000000000000" pitchFamily="2" charset="2"/>
              </a:rPr>
              <a:t> </a:t>
            </a:r>
            <a:r>
              <a:rPr lang="en-US" altLang="ja-JP" b="1" dirty="0">
                <a:solidFill>
                  <a:srgbClr val="000000"/>
                </a:solidFill>
                <a:latin typeface="Calibri" panose="020F0502020204030204" pitchFamily="34" charset="0"/>
              </a:rPr>
              <a:t>(</a:t>
            </a:r>
            <a:r>
              <a:rPr lang="el-GR" altLang="ja-JP" dirty="0">
                <a:solidFill>
                  <a:srgbClr val="000000"/>
                </a:solidFill>
                <a:latin typeface="Calibri" panose="020F0502020204030204" pitchFamily="34" charset="0"/>
              </a:rPr>
              <a:t>Λ </a:t>
            </a:r>
            <a:r>
              <a:rPr lang="el-GR" altLang="ja-JP" b="1" dirty="0">
                <a:solidFill>
                  <a:srgbClr val="000000"/>
                </a:solidFill>
                <a:latin typeface="Calibri" panose="020F0502020204030204" pitchFamily="34" charset="0"/>
              </a:rPr>
              <a:t>+ </a:t>
            </a:r>
            <a:r>
              <a:rPr lang="en-US" altLang="ja-JP" b="1" dirty="0">
                <a:solidFill>
                  <a:srgbClr val="000000"/>
                </a:solidFill>
                <a:latin typeface="Calibri" panose="020F0502020204030204" pitchFamily="34" charset="0"/>
              </a:rPr>
              <a:t>p) + K</a:t>
            </a:r>
            <a:r>
              <a:rPr lang="en-US" altLang="ja-JP" sz="1200" b="1" dirty="0">
                <a:solidFill>
                  <a:srgbClr val="000000"/>
                </a:solidFill>
                <a:latin typeface="Calibri" panose="020F0502020204030204" pitchFamily="34" charset="0"/>
              </a:rPr>
              <a:t>+ </a:t>
            </a:r>
            <a:endParaRPr lang="ja-JP" altLang="en-US" dirty="0"/>
          </a:p>
        </p:txBody>
      </p:sp>
      <p:sp>
        <p:nvSpPr>
          <p:cNvPr id="7" name="正方形/長方形 6"/>
          <p:cNvSpPr/>
          <p:nvPr/>
        </p:nvSpPr>
        <p:spPr>
          <a:xfrm>
            <a:off x="2053409" y="3963787"/>
            <a:ext cx="1881862" cy="369332"/>
          </a:xfrm>
          <a:prstGeom prst="rect">
            <a:avLst/>
          </a:prstGeom>
        </p:spPr>
        <p:txBody>
          <a:bodyPr wrap="none">
            <a:spAutoFit/>
          </a:bodyPr>
          <a:lstStyle/>
          <a:p>
            <a:r>
              <a:rPr lang="en-US" altLang="ja-JP" b="1" dirty="0">
                <a:solidFill>
                  <a:srgbClr val="000000"/>
                </a:solidFill>
                <a:latin typeface="Calibri" panose="020F0502020204030204" pitchFamily="34" charset="0"/>
              </a:rPr>
              <a:t>A(</a:t>
            </a:r>
            <a:r>
              <a:rPr lang="en-US" altLang="ja-JP" b="1" i="1" dirty="0">
                <a:solidFill>
                  <a:srgbClr val="000000"/>
                </a:solidFill>
                <a:latin typeface="Calibri" panose="020F0502020204030204" pitchFamily="34" charset="0"/>
              </a:rPr>
              <a:t>stopped </a:t>
            </a:r>
            <a:r>
              <a:rPr lang="en-US" altLang="ja-JP" b="1" dirty="0">
                <a:solidFill>
                  <a:srgbClr val="000000"/>
                </a:solidFill>
                <a:latin typeface="Calibri" panose="020F0502020204030204" pitchFamily="34" charset="0"/>
              </a:rPr>
              <a:t>K</a:t>
            </a:r>
            <a:r>
              <a:rPr lang="en-US" altLang="ja-JP" sz="1200" b="1" dirty="0">
                <a:solidFill>
                  <a:srgbClr val="000000"/>
                </a:solidFill>
                <a:latin typeface="Calibri" panose="020F0502020204030204" pitchFamily="34" charset="0"/>
              </a:rPr>
              <a:t>-</a:t>
            </a:r>
            <a:r>
              <a:rPr lang="en-US" altLang="ja-JP" b="1" dirty="0">
                <a:solidFill>
                  <a:srgbClr val="000000"/>
                </a:solidFill>
                <a:latin typeface="Calibri" panose="020F0502020204030204" pitchFamily="34" charset="0"/>
              </a:rPr>
              <a:t>, </a:t>
            </a:r>
            <a:r>
              <a:rPr lang="el-GR" altLang="ja-JP" dirty="0">
                <a:solidFill>
                  <a:srgbClr val="000000"/>
                </a:solidFill>
                <a:latin typeface="Calibri" panose="020F0502020204030204" pitchFamily="34" charset="0"/>
              </a:rPr>
              <a:t>Λ</a:t>
            </a:r>
            <a:r>
              <a:rPr lang="en-US" altLang="ja-JP" b="1" dirty="0">
                <a:solidFill>
                  <a:srgbClr val="000000"/>
                </a:solidFill>
                <a:latin typeface="Calibri" panose="020F0502020204030204" pitchFamily="34" charset="0"/>
              </a:rPr>
              <a:t>p) </a:t>
            </a:r>
            <a:endParaRPr lang="ja-JP" altLang="en-US" dirty="0"/>
          </a:p>
        </p:txBody>
      </p:sp>
      <p:sp>
        <p:nvSpPr>
          <p:cNvPr id="14" name="テキスト ボックス 13"/>
          <p:cNvSpPr txBox="1"/>
          <p:nvPr/>
        </p:nvSpPr>
        <p:spPr>
          <a:xfrm>
            <a:off x="2940367" y="5109987"/>
            <a:ext cx="3263266" cy="461665"/>
          </a:xfrm>
          <a:prstGeom prst="rect">
            <a:avLst/>
          </a:prstGeom>
          <a:noFill/>
        </p:spPr>
        <p:txBody>
          <a:bodyPr wrap="none" rtlCol="0">
            <a:spAutoFit/>
          </a:bodyPr>
          <a:lstStyle/>
          <a:p>
            <a:r>
              <a:rPr lang="en-US" altLang="ja-JP" sz="2400" dirty="0" smtClean="0"/>
              <a:t>BG cannot be eliminated</a:t>
            </a:r>
          </a:p>
        </p:txBody>
      </p:sp>
      <p:sp>
        <p:nvSpPr>
          <p:cNvPr id="15" name="テキスト ボックス 14"/>
          <p:cNvSpPr txBox="1"/>
          <p:nvPr/>
        </p:nvSpPr>
        <p:spPr>
          <a:xfrm>
            <a:off x="1738465" y="4666828"/>
            <a:ext cx="184731" cy="400110"/>
          </a:xfrm>
          <a:prstGeom prst="rect">
            <a:avLst/>
          </a:prstGeom>
          <a:noFill/>
        </p:spPr>
        <p:txBody>
          <a:bodyPr wrap="none" rtlCol="0">
            <a:spAutoFit/>
          </a:bodyPr>
          <a:lstStyle/>
          <a:p>
            <a:endParaRPr kumimoji="1" lang="ja-JP" altLang="en-US" sz="2000" dirty="0"/>
          </a:p>
        </p:txBody>
      </p:sp>
      <p:sp>
        <p:nvSpPr>
          <p:cNvPr id="16" name="テキスト ボックス 15"/>
          <p:cNvSpPr txBox="1"/>
          <p:nvPr/>
        </p:nvSpPr>
        <p:spPr>
          <a:xfrm>
            <a:off x="2224841" y="4440056"/>
            <a:ext cx="2731453" cy="707886"/>
          </a:xfrm>
          <a:prstGeom prst="rect">
            <a:avLst/>
          </a:prstGeom>
          <a:noFill/>
        </p:spPr>
        <p:txBody>
          <a:bodyPr wrap="none" rtlCol="0">
            <a:spAutoFit/>
          </a:bodyPr>
          <a:lstStyle/>
          <a:p>
            <a:r>
              <a:rPr kumimoji="1" lang="en-US" altLang="ja-JP" sz="2000" dirty="0" smtClean="0"/>
              <a:t>2NA + Σ </a:t>
            </a:r>
            <a:r>
              <a:rPr kumimoji="1" lang="en-US" altLang="ja-JP" sz="2000" dirty="0" smtClean="0">
                <a:sym typeface="Wingdings" panose="05000000000000000000" pitchFamily="2" charset="2"/>
              </a:rPr>
              <a:t> </a:t>
            </a:r>
            <a:r>
              <a:rPr kumimoji="1" lang="en-US" altLang="ja-JP" sz="2000" dirty="0" err="1" smtClean="0"/>
              <a:t>γΛ</a:t>
            </a:r>
            <a:endParaRPr kumimoji="1" lang="en-US" altLang="ja-JP" sz="2000" dirty="0" smtClean="0"/>
          </a:p>
          <a:p>
            <a:r>
              <a:rPr lang="en-US" altLang="ja-JP" sz="2000" dirty="0" smtClean="0"/>
              <a:t>2NA + ΣN-ΛN conversion</a:t>
            </a:r>
            <a:endParaRPr kumimoji="1" lang="ja-JP" altLang="en-US" sz="2000" dirty="0"/>
          </a:p>
        </p:txBody>
      </p:sp>
      <mc:AlternateContent xmlns:mc="http://schemas.openxmlformats.org/markup-compatibility/2006" xmlns:a14="http://schemas.microsoft.com/office/drawing/2010/main">
        <mc:Choice Requires="a14">
          <p:sp>
            <p:nvSpPr>
              <p:cNvPr id="17" name="テキスト ボックス 16"/>
              <p:cNvSpPr txBox="1"/>
              <p:nvPr/>
            </p:nvSpPr>
            <p:spPr>
              <a:xfrm>
                <a:off x="5812214" y="4403893"/>
                <a:ext cx="1505540" cy="707886"/>
              </a:xfrm>
              <a:prstGeom prst="rect">
                <a:avLst/>
              </a:prstGeom>
              <a:noFill/>
            </p:spPr>
            <p:txBody>
              <a:bodyPr wrap="none" rtlCol="0">
                <a:spAutoFit/>
              </a:bodyPr>
              <a:lstStyle/>
              <a:p>
                <a:r>
                  <a:rPr kumimoji="1" lang="en-US" altLang="ja-JP" sz="2000" dirty="0" err="1" smtClean="0"/>
                  <a:t>p+p</a:t>
                </a:r>
                <a:r>
                  <a:rPr kumimoji="1" lang="en-US" altLang="ja-JP" sz="2000" dirty="0" smtClean="0"/>
                  <a:t> </a:t>
                </a:r>
                <a:r>
                  <a:rPr kumimoji="1" lang="en-US" altLang="ja-JP" sz="2000" dirty="0" smtClean="0">
                    <a:sym typeface="Wingdings" panose="05000000000000000000" pitchFamily="2" charset="2"/>
                  </a:rPr>
                  <a:t> </a:t>
                </a:r>
                <a:r>
                  <a:rPr kumimoji="1" lang="en-US" altLang="ja-JP" sz="2000" dirty="0" err="1" smtClean="0">
                    <a:sym typeface="Wingdings" panose="05000000000000000000" pitchFamily="2" charset="2"/>
                  </a:rPr>
                  <a:t>p+N</a:t>
                </a:r>
                <a:r>
                  <a:rPr kumimoji="1" lang="en-US" altLang="ja-JP" sz="2000" dirty="0" smtClean="0">
                    <a:sym typeface="Wingdings" panose="05000000000000000000" pitchFamily="2" charset="2"/>
                  </a:rPr>
                  <a:t>*</a:t>
                </a:r>
              </a:p>
              <a:p>
                <a:r>
                  <a:rPr lang="ja-JP" altLang="en-US" sz="2000" dirty="0" smtClean="0">
                    <a:sym typeface="Wingdings" panose="05000000000000000000" pitchFamily="2" charset="2"/>
                  </a:rPr>
                  <a:t>  </a:t>
                </a:r>
                <a:r>
                  <a:rPr lang="en-US" altLang="ja-JP" sz="2000" dirty="0" smtClean="0">
                    <a:sym typeface="Wingdings" panose="05000000000000000000" pitchFamily="2" charset="2"/>
                  </a:rPr>
                  <a:t>N*  </a:t>
                </a:r>
                <a14:m>
                  <m:oMath xmlns:m="http://schemas.openxmlformats.org/officeDocument/2006/math">
                    <m:sSup>
                      <m:sSupPr>
                        <m:ctrlPr>
                          <a:rPr lang="en-US" altLang="ja-JP" sz="2000" i="1" dirty="0" smtClean="0">
                            <a:latin typeface="Cambria Math" panose="02040503050406030204" pitchFamily="18" charset="0"/>
                            <a:sym typeface="Wingdings" panose="05000000000000000000" pitchFamily="2" charset="2"/>
                          </a:rPr>
                        </m:ctrlPr>
                      </m:sSupPr>
                      <m:e>
                        <m:r>
                          <m:rPr>
                            <m:sty m:val="p"/>
                          </m:rPr>
                          <a:rPr lang="en-US" altLang="ja-JP" sz="2000" b="0" i="0" dirty="0" smtClean="0">
                            <a:latin typeface="Cambria Math" panose="02040503050406030204" pitchFamily="18" charset="0"/>
                            <a:sym typeface="Wingdings" panose="05000000000000000000" pitchFamily="2" charset="2"/>
                          </a:rPr>
                          <m:t>K</m:t>
                        </m:r>
                      </m:e>
                      <m:sup>
                        <m:r>
                          <a:rPr lang="en-US" altLang="ja-JP" sz="2000" b="0" i="0" dirty="0" smtClean="0">
                            <a:latin typeface="Cambria Math" panose="02040503050406030204" pitchFamily="18" charset="0"/>
                            <a:sym typeface="Wingdings" panose="05000000000000000000" pitchFamily="2" charset="2"/>
                          </a:rPr>
                          <m:t>+</m:t>
                        </m:r>
                      </m:sup>
                    </m:sSup>
                  </m:oMath>
                </a14:m>
                <a:r>
                  <a:rPr lang="en-US" altLang="ja-JP" sz="2000" dirty="0" smtClean="0">
                    <a:sym typeface="Wingdings" panose="05000000000000000000" pitchFamily="2" charset="2"/>
                  </a:rPr>
                  <a:t>Λ</a:t>
                </a:r>
                <a:endParaRPr kumimoji="1" lang="ja-JP" altLang="en-US" sz="2000"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5812214" y="4403893"/>
                <a:ext cx="1505540" cy="707886"/>
              </a:xfrm>
              <a:prstGeom prst="rect">
                <a:avLst/>
              </a:prstGeom>
              <a:blipFill rotWithShape="0">
                <a:blip r:embed="rId5"/>
                <a:stretch>
                  <a:fillRect l="-4049" t="-5128" r="-3644" b="-13675"/>
                </a:stretch>
              </a:blipFill>
            </p:spPr>
            <p:txBody>
              <a:bodyPr/>
              <a:lstStyle/>
              <a:p>
                <a:r>
                  <a:rPr lang="ja-JP" altLang="en-US">
                    <a:noFill/>
                  </a:rPr>
                  <a:t> </a:t>
                </a:r>
              </a:p>
            </p:txBody>
          </p:sp>
        </mc:Fallback>
      </mc:AlternateContent>
      <p:sp>
        <p:nvSpPr>
          <p:cNvPr id="18" name="テキスト ボックス 17"/>
          <p:cNvSpPr txBox="1"/>
          <p:nvPr/>
        </p:nvSpPr>
        <p:spPr>
          <a:xfrm>
            <a:off x="434796" y="4557781"/>
            <a:ext cx="1488400" cy="400110"/>
          </a:xfrm>
          <a:prstGeom prst="rect">
            <a:avLst/>
          </a:prstGeom>
          <a:noFill/>
        </p:spPr>
        <p:txBody>
          <a:bodyPr wrap="square" rtlCol="0">
            <a:spAutoFit/>
          </a:bodyPr>
          <a:lstStyle/>
          <a:p>
            <a:r>
              <a:rPr kumimoji="1" lang="en-US" altLang="ja-JP" sz="2000" dirty="0" smtClean="0"/>
              <a:t>Possible</a:t>
            </a:r>
            <a:r>
              <a:rPr lang="en-US" altLang="ja-JP" sz="2000" dirty="0" smtClean="0"/>
              <a:t> BG</a:t>
            </a:r>
            <a:endParaRPr kumimoji="1" lang="ja-JP" altLang="en-US" sz="2000" dirty="0"/>
          </a:p>
        </p:txBody>
      </p:sp>
      <p:sp>
        <p:nvSpPr>
          <p:cNvPr id="19" name="右矢印 18"/>
          <p:cNvSpPr/>
          <p:nvPr/>
        </p:nvSpPr>
        <p:spPr>
          <a:xfrm>
            <a:off x="628650" y="5972532"/>
            <a:ext cx="370401" cy="3838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0" name="テキスト ボックス 19"/>
              <p:cNvSpPr txBox="1"/>
              <p:nvPr/>
            </p:nvSpPr>
            <p:spPr>
              <a:xfrm>
                <a:off x="1292732" y="5551885"/>
                <a:ext cx="7222618" cy="1323439"/>
              </a:xfrm>
              <a:prstGeom prst="rect">
                <a:avLst/>
              </a:prstGeom>
              <a:noFill/>
            </p:spPr>
            <p:txBody>
              <a:bodyPr wrap="square" rtlCol="0">
                <a:spAutoFit/>
              </a:bodyPr>
              <a:lstStyle/>
              <a:p>
                <a:r>
                  <a:rPr lang="en-US" altLang="ja-JP" sz="2800" b="1" dirty="0" smtClean="0"/>
                  <a:t>Experimental information of K-pp is necessary</a:t>
                </a:r>
              </a:p>
              <a:p>
                <a:pPr marL="457200" indent="-457200">
                  <a:buFont typeface="Arial" panose="020B0604020202020204" pitchFamily="34" charset="0"/>
                  <a:buChar char="•"/>
                </a:pPr>
                <a:r>
                  <a:rPr lang="en-US" altLang="ja-JP" sz="2600" b="1" dirty="0" smtClean="0"/>
                  <a:t>in a direct </a:t>
                </a:r>
                <a14:m>
                  <m:oMath xmlns:m="http://schemas.openxmlformats.org/officeDocument/2006/math">
                    <m:acc>
                      <m:accPr>
                        <m:chr m:val="̅"/>
                        <m:ctrlPr>
                          <a:rPr lang="en-US" altLang="ja-JP" sz="2600" b="1" i="1" dirty="0">
                            <a:latin typeface="Cambria Math" panose="02040503050406030204" pitchFamily="18" charset="0"/>
                          </a:rPr>
                        </m:ctrlPr>
                      </m:accPr>
                      <m:e>
                        <m:r>
                          <a:rPr lang="en-US" altLang="ja-JP" sz="2600" b="1" i="0" dirty="0">
                            <a:latin typeface="Cambria Math" panose="02040503050406030204" pitchFamily="18" charset="0"/>
                          </a:rPr>
                          <m:t>𝐊</m:t>
                        </m:r>
                      </m:e>
                    </m:acc>
                  </m:oMath>
                </a14:m>
                <a:r>
                  <a:rPr lang="en-US" altLang="ja-JP" sz="2600" b="1" dirty="0" smtClean="0"/>
                  <a:t>NN process</a:t>
                </a:r>
              </a:p>
              <a:p>
                <a:pPr marL="457200" indent="-457200">
                  <a:buFont typeface="Arial" panose="020B0604020202020204" pitchFamily="34" charset="0"/>
                  <a:buChar char="•"/>
                </a:pPr>
                <a:r>
                  <a:rPr lang="en-US" altLang="ja-JP" sz="2600" b="1" dirty="0" smtClean="0"/>
                  <a:t>distinguishing all the BG</a:t>
                </a:r>
                <a:endParaRPr kumimoji="1" lang="ja-JP" altLang="en-US" sz="2600" b="1" dirty="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1292732" y="5551885"/>
                <a:ext cx="7222618" cy="1323439"/>
              </a:xfrm>
              <a:prstGeom prst="rect">
                <a:avLst/>
              </a:prstGeom>
              <a:blipFill rotWithShape="0">
                <a:blip r:embed="rId6"/>
                <a:stretch>
                  <a:fillRect l="-1688" t="-4608" b="-11060"/>
                </a:stretch>
              </a:blipFill>
            </p:spPr>
            <p:txBody>
              <a:bodyPr/>
              <a:lstStyle/>
              <a:p>
                <a:r>
                  <a:rPr lang="ja-JP" altLang="en-US">
                    <a:noFill/>
                  </a:rPr>
                  <a:t> </a:t>
                </a:r>
              </a:p>
            </p:txBody>
          </p:sp>
        </mc:Fallback>
      </mc:AlternateContent>
      <p:sp>
        <p:nvSpPr>
          <p:cNvPr id="3" name="スライド番号プレースホルダー 2"/>
          <p:cNvSpPr>
            <a:spLocks noGrp="1"/>
          </p:cNvSpPr>
          <p:nvPr>
            <p:ph type="sldNum" sz="quarter" idx="12"/>
          </p:nvPr>
        </p:nvSpPr>
        <p:spPr/>
        <p:txBody>
          <a:bodyPr/>
          <a:lstStyle/>
          <a:p>
            <a:fld id="{005A32BD-6642-4D4D-A78D-138FCE3FEFDC}" type="slidenum">
              <a:rPr kumimoji="1" lang="ja-JP" altLang="en-US" smtClean="0"/>
              <a:t>5</a:t>
            </a:fld>
            <a:endParaRPr kumimoji="1" lang="ja-JP" altLang="en-US" dirty="0"/>
          </a:p>
        </p:txBody>
      </p:sp>
      <p:sp>
        <p:nvSpPr>
          <p:cNvPr id="8" name="角丸四角形 7"/>
          <p:cNvSpPr/>
          <p:nvPr/>
        </p:nvSpPr>
        <p:spPr>
          <a:xfrm>
            <a:off x="248073" y="4403893"/>
            <a:ext cx="8651227" cy="7078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36827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886" y="2751083"/>
            <a:ext cx="7399048" cy="2926643"/>
          </a:xfrm>
          <a:prstGeom prst="rect">
            <a:avLst/>
          </a:prstGeom>
        </p:spPr>
      </p:pic>
      <p:sp>
        <p:nvSpPr>
          <p:cNvPr id="2" name="タイトル 1"/>
          <p:cNvSpPr>
            <a:spLocks noGrp="1"/>
          </p:cNvSpPr>
          <p:nvPr>
            <p:ph type="title"/>
          </p:nvPr>
        </p:nvSpPr>
        <p:spPr>
          <a:xfrm>
            <a:off x="2016000" y="96185"/>
            <a:ext cx="5412392" cy="876510"/>
          </a:xfrm>
          <a:ln>
            <a:solidFill>
              <a:schemeClr val="tx1"/>
            </a:solidFill>
          </a:ln>
        </p:spPr>
        <p:txBody>
          <a:bodyPr/>
          <a:lstStyle/>
          <a:p>
            <a:r>
              <a:rPr kumimoji="1" lang="en-US" altLang="ja-JP" dirty="0" smtClean="0"/>
              <a:t>J-PARC E15 experiment</a:t>
            </a:r>
            <a:endParaRPr kumimoji="1" lang="ja-JP" altLang="en-US" dirty="0"/>
          </a:p>
        </p:txBody>
      </p:sp>
      <p:sp>
        <p:nvSpPr>
          <p:cNvPr id="4" name="右矢印 3"/>
          <p:cNvSpPr/>
          <p:nvPr/>
        </p:nvSpPr>
        <p:spPr>
          <a:xfrm>
            <a:off x="6575206" y="1767767"/>
            <a:ext cx="978408" cy="484632"/>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3145883" y="1624523"/>
            <a:ext cx="468000" cy="468000"/>
          </a:xfrm>
          <a:prstGeom prst="ellipse">
            <a:avLst/>
          </a:prstGeo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sz="1500" dirty="0"/>
          </a:p>
        </p:txBody>
      </p:sp>
      <p:sp>
        <p:nvSpPr>
          <p:cNvPr id="6" name="円/楕円 5"/>
          <p:cNvSpPr/>
          <p:nvPr/>
        </p:nvSpPr>
        <p:spPr>
          <a:xfrm>
            <a:off x="3422778" y="1908996"/>
            <a:ext cx="468000" cy="46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p>
        </p:txBody>
      </p:sp>
      <p:sp>
        <p:nvSpPr>
          <p:cNvPr id="7" name="テキスト ボックス 6"/>
          <p:cNvSpPr txBox="1"/>
          <p:nvPr/>
        </p:nvSpPr>
        <p:spPr>
          <a:xfrm>
            <a:off x="3476852" y="1842190"/>
            <a:ext cx="373820" cy="523220"/>
          </a:xfrm>
          <a:prstGeom prst="rect">
            <a:avLst/>
          </a:prstGeom>
          <a:noFill/>
        </p:spPr>
        <p:txBody>
          <a:bodyPr wrap="none" rtlCol="0">
            <a:spAutoFit/>
          </a:bodyPr>
          <a:lstStyle/>
          <a:p>
            <a:r>
              <a:rPr lang="en-US" altLang="ja-JP" sz="2800" dirty="0"/>
              <a:t>n</a:t>
            </a:r>
            <a:endParaRPr lang="ja-JP" altLang="en-US" sz="2800" dirty="0"/>
          </a:p>
        </p:txBody>
      </p:sp>
      <p:sp>
        <p:nvSpPr>
          <p:cNvPr id="8" name="正方形/長方形 7"/>
          <p:cNvSpPr/>
          <p:nvPr/>
        </p:nvSpPr>
        <p:spPr>
          <a:xfrm>
            <a:off x="3195819" y="1532001"/>
            <a:ext cx="373820" cy="523220"/>
          </a:xfrm>
          <a:prstGeom prst="rect">
            <a:avLst/>
          </a:prstGeom>
        </p:spPr>
        <p:txBody>
          <a:bodyPr wrap="none">
            <a:spAutoFit/>
          </a:bodyPr>
          <a:lstStyle/>
          <a:p>
            <a:r>
              <a:rPr lang="en-US" altLang="ja-JP" sz="2800" dirty="0"/>
              <a:t>p</a:t>
            </a:r>
            <a:endParaRPr lang="ja-JP" altLang="en-US" sz="2800" dirty="0"/>
          </a:p>
        </p:txBody>
      </p:sp>
      <p:cxnSp>
        <p:nvCxnSpPr>
          <p:cNvPr id="9" name="直線矢印コネクタ 8"/>
          <p:cNvCxnSpPr/>
          <p:nvPr/>
        </p:nvCxnSpPr>
        <p:spPr>
          <a:xfrm>
            <a:off x="4152761" y="2030119"/>
            <a:ext cx="584387" cy="896"/>
          </a:xfrm>
          <a:prstGeom prst="straightConnector1">
            <a:avLst/>
          </a:prstGeom>
          <a:ln w="539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0" name="右矢印 9"/>
          <p:cNvSpPr/>
          <p:nvPr/>
        </p:nvSpPr>
        <p:spPr>
          <a:xfrm>
            <a:off x="1494112" y="1807993"/>
            <a:ext cx="978408" cy="484632"/>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1606540" y="1768589"/>
            <a:ext cx="540000" cy="540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dirty="0"/>
          </a:p>
        </p:txBody>
      </p:sp>
      <mc:AlternateContent xmlns:mc="http://schemas.openxmlformats.org/markup-compatibility/2006" xmlns:a14="http://schemas.microsoft.com/office/drawing/2010/main">
        <mc:Choice Requires="a14">
          <p:sp>
            <p:nvSpPr>
              <p:cNvPr id="12" name="テキスト ボックス 11"/>
              <p:cNvSpPr txBox="1"/>
              <p:nvPr/>
            </p:nvSpPr>
            <p:spPr>
              <a:xfrm>
                <a:off x="1548126" y="1769405"/>
                <a:ext cx="74090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ja-JP" sz="2800" i="1">
                              <a:latin typeface="Cambria Math" panose="02040503050406030204" pitchFamily="18" charset="0"/>
                            </a:rPr>
                          </m:ctrlPr>
                        </m:sSupPr>
                        <m:e>
                          <m:r>
                            <a:rPr lang="en-US" altLang="ja-JP" sz="2800" i="1">
                              <a:latin typeface="Cambria Math" panose="02040503050406030204" pitchFamily="18" charset="0"/>
                            </a:rPr>
                            <m:t>𝐾</m:t>
                          </m:r>
                        </m:e>
                        <m:sup>
                          <m:r>
                            <a:rPr lang="en-US" altLang="ja-JP" sz="2800" i="1">
                              <a:latin typeface="Cambria Math" panose="02040503050406030204" pitchFamily="18" charset="0"/>
                            </a:rPr>
                            <m:t>−</m:t>
                          </m:r>
                        </m:sup>
                      </m:sSup>
                    </m:oMath>
                  </m:oMathPara>
                </a14:m>
                <a:endParaRPr lang="ja-JP" altLang="en-US" sz="2800" dirty="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1548126" y="1769405"/>
                <a:ext cx="740908" cy="523220"/>
              </a:xfrm>
              <a:prstGeom prst="rect">
                <a:avLst/>
              </a:prstGeom>
              <a:blipFill rotWithShape="0">
                <a:blip r:embed="rId4"/>
                <a:stretch>
                  <a:fillRect/>
                </a:stretch>
              </a:blipFill>
            </p:spPr>
            <p:txBody>
              <a:bodyPr/>
              <a:lstStyle/>
              <a:p>
                <a:r>
                  <a:rPr lang="ja-JP" altLang="en-US">
                    <a:noFill/>
                  </a:rPr>
                  <a:t> </a:t>
                </a:r>
              </a:p>
            </p:txBody>
          </p:sp>
        </mc:Fallback>
      </mc:AlternateContent>
      <p:sp>
        <p:nvSpPr>
          <p:cNvPr id="13" name="円/楕円 12"/>
          <p:cNvSpPr/>
          <p:nvPr/>
        </p:nvSpPr>
        <p:spPr>
          <a:xfrm>
            <a:off x="6691348" y="1758817"/>
            <a:ext cx="468000" cy="46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p>
        </p:txBody>
      </p:sp>
      <p:sp>
        <p:nvSpPr>
          <p:cNvPr id="14" name="テキスト ボックス 13"/>
          <p:cNvSpPr txBox="1"/>
          <p:nvPr/>
        </p:nvSpPr>
        <p:spPr>
          <a:xfrm>
            <a:off x="6748710" y="1693971"/>
            <a:ext cx="373820" cy="523220"/>
          </a:xfrm>
          <a:prstGeom prst="rect">
            <a:avLst/>
          </a:prstGeom>
          <a:noFill/>
        </p:spPr>
        <p:txBody>
          <a:bodyPr wrap="none" rtlCol="0">
            <a:spAutoFit/>
          </a:bodyPr>
          <a:lstStyle/>
          <a:p>
            <a:r>
              <a:rPr lang="en-US" altLang="ja-JP" sz="2800" dirty="0"/>
              <a:t>n</a:t>
            </a:r>
            <a:endParaRPr lang="ja-JP" altLang="en-US" sz="2800" dirty="0"/>
          </a:p>
        </p:txBody>
      </p:sp>
      <p:sp>
        <p:nvSpPr>
          <p:cNvPr id="15" name="円/楕円 14"/>
          <p:cNvSpPr/>
          <p:nvPr/>
        </p:nvSpPr>
        <p:spPr>
          <a:xfrm>
            <a:off x="3027826" y="1957229"/>
            <a:ext cx="468000" cy="468000"/>
          </a:xfrm>
          <a:prstGeom prst="ellipse">
            <a:avLst/>
          </a:prstGeo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sz="1500" dirty="0"/>
          </a:p>
        </p:txBody>
      </p:sp>
      <p:sp>
        <p:nvSpPr>
          <p:cNvPr id="16" name="正方形/長方形 15"/>
          <p:cNvSpPr/>
          <p:nvPr/>
        </p:nvSpPr>
        <p:spPr>
          <a:xfrm>
            <a:off x="3077762" y="1864707"/>
            <a:ext cx="373820" cy="523220"/>
          </a:xfrm>
          <a:prstGeom prst="rect">
            <a:avLst/>
          </a:prstGeom>
        </p:spPr>
        <p:txBody>
          <a:bodyPr wrap="none">
            <a:spAutoFit/>
          </a:bodyPr>
          <a:lstStyle/>
          <a:p>
            <a:r>
              <a:rPr lang="en-US" altLang="ja-JP" sz="2800" dirty="0"/>
              <a:t>p</a:t>
            </a:r>
            <a:endParaRPr lang="ja-JP" altLang="en-US" sz="2800" dirty="0"/>
          </a:p>
        </p:txBody>
      </p:sp>
      <p:sp>
        <p:nvSpPr>
          <p:cNvPr id="17" name="円/楕円 16"/>
          <p:cNvSpPr/>
          <p:nvPr/>
        </p:nvSpPr>
        <p:spPr>
          <a:xfrm>
            <a:off x="5707103" y="1796119"/>
            <a:ext cx="468000" cy="468000"/>
          </a:xfrm>
          <a:prstGeom prst="ellipse">
            <a:avLst/>
          </a:prstGeo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sz="1500" dirty="0"/>
          </a:p>
        </p:txBody>
      </p:sp>
      <p:sp>
        <p:nvSpPr>
          <p:cNvPr id="18" name="正方形/長方形 17"/>
          <p:cNvSpPr/>
          <p:nvPr/>
        </p:nvSpPr>
        <p:spPr>
          <a:xfrm>
            <a:off x="5757039" y="1703597"/>
            <a:ext cx="373820" cy="523220"/>
          </a:xfrm>
          <a:prstGeom prst="rect">
            <a:avLst/>
          </a:prstGeom>
        </p:spPr>
        <p:txBody>
          <a:bodyPr wrap="none">
            <a:spAutoFit/>
          </a:bodyPr>
          <a:lstStyle/>
          <a:p>
            <a:r>
              <a:rPr lang="en-US" altLang="ja-JP" sz="2800" dirty="0"/>
              <a:t>p</a:t>
            </a:r>
            <a:endParaRPr lang="ja-JP" altLang="en-US" sz="2800" dirty="0"/>
          </a:p>
        </p:txBody>
      </p:sp>
      <p:sp>
        <p:nvSpPr>
          <p:cNvPr id="19" name="円/楕円 18"/>
          <p:cNvSpPr/>
          <p:nvPr/>
        </p:nvSpPr>
        <p:spPr>
          <a:xfrm>
            <a:off x="4855105" y="1812216"/>
            <a:ext cx="468000" cy="468000"/>
          </a:xfrm>
          <a:prstGeom prst="ellipse">
            <a:avLst/>
          </a:prstGeo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sz="1500" dirty="0"/>
          </a:p>
        </p:txBody>
      </p:sp>
      <p:sp>
        <p:nvSpPr>
          <p:cNvPr id="20" name="正方形/長方形 19"/>
          <p:cNvSpPr/>
          <p:nvPr/>
        </p:nvSpPr>
        <p:spPr>
          <a:xfrm>
            <a:off x="4905041" y="1719694"/>
            <a:ext cx="373820" cy="523220"/>
          </a:xfrm>
          <a:prstGeom prst="rect">
            <a:avLst/>
          </a:prstGeom>
        </p:spPr>
        <p:txBody>
          <a:bodyPr wrap="none">
            <a:spAutoFit/>
          </a:bodyPr>
          <a:lstStyle/>
          <a:p>
            <a:r>
              <a:rPr lang="en-US" altLang="ja-JP" sz="2800" dirty="0"/>
              <a:t>p</a:t>
            </a:r>
            <a:endParaRPr lang="ja-JP" altLang="en-US" sz="2800" dirty="0"/>
          </a:p>
        </p:txBody>
      </p:sp>
      <p:sp>
        <p:nvSpPr>
          <p:cNvPr id="21" name="円/楕円 20"/>
          <p:cNvSpPr/>
          <p:nvPr/>
        </p:nvSpPr>
        <p:spPr>
          <a:xfrm>
            <a:off x="5259887" y="1740083"/>
            <a:ext cx="540000" cy="540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dirty="0"/>
          </a:p>
        </p:txBody>
      </p:sp>
      <mc:AlternateContent xmlns:mc="http://schemas.openxmlformats.org/markup-compatibility/2006" xmlns:a14="http://schemas.microsoft.com/office/drawing/2010/main">
        <mc:Choice Requires="a14">
          <p:sp>
            <p:nvSpPr>
              <p:cNvPr id="22" name="テキスト ボックス 21"/>
              <p:cNvSpPr txBox="1"/>
              <p:nvPr/>
            </p:nvSpPr>
            <p:spPr>
              <a:xfrm>
                <a:off x="5254613" y="1740440"/>
                <a:ext cx="74090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ja-JP" sz="2800" i="1">
                              <a:latin typeface="Cambria Math" panose="02040503050406030204" pitchFamily="18" charset="0"/>
                            </a:rPr>
                          </m:ctrlPr>
                        </m:sSupPr>
                        <m:e>
                          <m:r>
                            <a:rPr lang="en-US" altLang="ja-JP" sz="2800" i="1">
                              <a:latin typeface="Cambria Math" panose="02040503050406030204" pitchFamily="18" charset="0"/>
                            </a:rPr>
                            <m:t>𝐾</m:t>
                          </m:r>
                        </m:e>
                        <m:sup>
                          <m:r>
                            <a:rPr lang="en-US" altLang="ja-JP" sz="2800" i="1">
                              <a:latin typeface="Cambria Math" panose="02040503050406030204" pitchFamily="18" charset="0"/>
                            </a:rPr>
                            <m:t>−</m:t>
                          </m:r>
                        </m:sup>
                      </m:sSup>
                    </m:oMath>
                  </m:oMathPara>
                </a14:m>
                <a:endParaRPr lang="ja-JP" altLang="en-US" sz="2800" dirty="0"/>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5254613" y="1740440"/>
                <a:ext cx="740908" cy="523220"/>
              </a:xfrm>
              <a:prstGeom prst="rect">
                <a:avLst/>
              </a:prstGeom>
              <a:blipFill rotWithShape="0">
                <a:blip r:embed="rId5"/>
                <a:stretch>
                  <a:fillRect/>
                </a:stretch>
              </a:blipFill>
            </p:spPr>
            <p:txBody>
              <a:bodyPr/>
              <a:lstStyle/>
              <a:p>
                <a:r>
                  <a:rPr lang="ja-JP" altLang="en-US">
                    <a:noFill/>
                  </a:rPr>
                  <a:t> </a:t>
                </a:r>
              </a:p>
            </p:txBody>
          </p:sp>
        </mc:Fallback>
      </mc:AlternateContent>
      <p:sp>
        <p:nvSpPr>
          <p:cNvPr id="23" name="テキスト ボックス 22"/>
          <p:cNvSpPr txBox="1"/>
          <p:nvPr/>
        </p:nvSpPr>
        <p:spPr>
          <a:xfrm>
            <a:off x="1494112" y="2331213"/>
            <a:ext cx="1093504" cy="369332"/>
          </a:xfrm>
          <a:prstGeom prst="rect">
            <a:avLst/>
          </a:prstGeom>
          <a:noFill/>
        </p:spPr>
        <p:txBody>
          <a:bodyPr wrap="none" rtlCol="0">
            <a:spAutoFit/>
          </a:bodyPr>
          <a:lstStyle/>
          <a:p>
            <a:r>
              <a:rPr kumimoji="1" lang="en-US" altLang="ja-JP" dirty="0" smtClean="0"/>
              <a:t>1.0 </a:t>
            </a:r>
            <a:r>
              <a:rPr kumimoji="1" lang="en-US" altLang="ja-JP" dirty="0" err="1" smtClean="0"/>
              <a:t>GeV</a:t>
            </a:r>
            <a:r>
              <a:rPr kumimoji="1" lang="en-US" altLang="ja-JP" dirty="0" smtClean="0"/>
              <a:t>/c</a:t>
            </a:r>
            <a:endParaRPr kumimoji="1" lang="ja-JP" altLang="en-US" dirty="0"/>
          </a:p>
        </p:txBody>
      </p:sp>
      <p:sp>
        <p:nvSpPr>
          <p:cNvPr id="24" name="テキスト ボックス 23"/>
          <p:cNvSpPr txBox="1"/>
          <p:nvPr/>
        </p:nvSpPr>
        <p:spPr>
          <a:xfrm>
            <a:off x="3959514" y="1532001"/>
            <a:ext cx="959109" cy="369332"/>
          </a:xfrm>
          <a:prstGeom prst="rect">
            <a:avLst/>
          </a:prstGeom>
          <a:noFill/>
        </p:spPr>
        <p:txBody>
          <a:bodyPr wrap="none" rtlCol="0">
            <a:spAutoFit/>
          </a:bodyPr>
          <a:lstStyle/>
          <a:p>
            <a:r>
              <a:rPr kumimoji="1" lang="en-US" altLang="ja-JP" dirty="0" smtClean="0"/>
              <a:t>reaction</a:t>
            </a:r>
            <a:endParaRPr kumimoji="1" lang="ja-JP" altLang="en-US" dirty="0"/>
          </a:p>
        </p:txBody>
      </p:sp>
      <p:sp>
        <p:nvSpPr>
          <p:cNvPr id="25" name="正方形/長方形 24"/>
          <p:cNvSpPr/>
          <p:nvPr/>
        </p:nvSpPr>
        <p:spPr>
          <a:xfrm>
            <a:off x="4855105" y="1463200"/>
            <a:ext cx="1319998" cy="1052679"/>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4176081" y="2455288"/>
            <a:ext cx="3400049" cy="646331"/>
          </a:xfrm>
          <a:prstGeom prst="rect">
            <a:avLst/>
          </a:prstGeom>
          <a:noFill/>
        </p:spPr>
        <p:txBody>
          <a:bodyPr wrap="square" rtlCol="0">
            <a:spAutoFit/>
          </a:bodyPr>
          <a:lstStyle/>
          <a:p>
            <a:r>
              <a:rPr lang="en-US" altLang="ja-JP" dirty="0" smtClean="0"/>
              <a:t>              Bound state</a:t>
            </a:r>
            <a:endParaRPr kumimoji="1" lang="en-US" altLang="ja-JP" dirty="0" smtClean="0"/>
          </a:p>
          <a:p>
            <a:r>
              <a:rPr lang="en-US" altLang="ja-JP" dirty="0" smtClean="0"/>
              <a:t>by forward scattered neutron</a:t>
            </a:r>
            <a:endParaRPr kumimoji="1" lang="ja-JP" altLang="en-US" dirty="0"/>
          </a:p>
        </p:txBody>
      </p:sp>
      <p:sp>
        <p:nvSpPr>
          <p:cNvPr id="27" name="テキスト ボックス 26"/>
          <p:cNvSpPr txBox="1"/>
          <p:nvPr/>
        </p:nvSpPr>
        <p:spPr>
          <a:xfrm>
            <a:off x="6314076" y="2358757"/>
            <a:ext cx="1500667" cy="369332"/>
          </a:xfrm>
          <a:prstGeom prst="rect">
            <a:avLst/>
          </a:prstGeom>
          <a:noFill/>
        </p:spPr>
        <p:txBody>
          <a:bodyPr wrap="none" rtlCol="0">
            <a:spAutoFit/>
          </a:bodyPr>
          <a:lstStyle/>
          <a:p>
            <a:r>
              <a:rPr kumimoji="1" lang="en-US" altLang="ja-JP" dirty="0" smtClean="0"/>
              <a:t>1.2~1.3 </a:t>
            </a:r>
            <a:r>
              <a:rPr kumimoji="1" lang="en-US" altLang="ja-JP" dirty="0" err="1" smtClean="0"/>
              <a:t>GeV</a:t>
            </a:r>
            <a:r>
              <a:rPr kumimoji="1" lang="en-US" altLang="ja-JP" dirty="0" smtClean="0"/>
              <a:t>/c</a:t>
            </a:r>
            <a:endParaRPr kumimoji="1" lang="ja-JP" altLang="en-US" dirty="0"/>
          </a:p>
        </p:txBody>
      </p:sp>
      <mc:AlternateContent xmlns:mc="http://schemas.openxmlformats.org/markup-compatibility/2006" xmlns:a14="http://schemas.microsoft.com/office/drawing/2010/main">
        <mc:Choice Requires="a14">
          <p:sp>
            <p:nvSpPr>
              <p:cNvPr id="29" name="正方形/長方形 28"/>
              <p:cNvSpPr/>
              <p:nvPr/>
            </p:nvSpPr>
            <p:spPr>
              <a:xfrm>
                <a:off x="3145883" y="2432216"/>
                <a:ext cx="6158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Pre>
                        <m:sPrePr>
                          <m:ctrlPr>
                            <a:rPr lang="en-US" altLang="ja-JP" i="1" dirty="0">
                              <a:latin typeface="Cambria Math" panose="02040503050406030204" pitchFamily="18" charset="0"/>
                            </a:rPr>
                          </m:ctrlPr>
                        </m:sPrePr>
                        <m:sub>
                          <m:r>
                            <m:rPr>
                              <m:lit/>
                            </m:rPr>
                            <a:rPr lang="en-US" altLang="ja-JP" i="1" dirty="0">
                              <a:latin typeface="Cambria Math" panose="02040503050406030204" pitchFamily="18" charset="0"/>
                            </a:rPr>
                            <m:t> </m:t>
                          </m:r>
                        </m:sub>
                        <m:sup>
                          <m:r>
                            <a:rPr lang="en-US" altLang="ja-JP">
                              <a:latin typeface="Cambria Math" panose="02040503050406030204" pitchFamily="18" charset="0"/>
                            </a:rPr>
                            <m:t>3</m:t>
                          </m:r>
                        </m:sup>
                        <m:e>
                          <m:r>
                            <m:rPr>
                              <m:sty m:val="p"/>
                            </m:rPr>
                            <a:rPr lang="en-US" altLang="ja-JP">
                              <a:latin typeface="Cambria Math" panose="02040503050406030204" pitchFamily="18" charset="0"/>
                            </a:rPr>
                            <m:t>He</m:t>
                          </m:r>
                        </m:e>
                      </m:sPre>
                    </m:oMath>
                  </m:oMathPara>
                </a14:m>
                <a:endParaRPr lang="ja-JP" altLang="en-US" dirty="0"/>
              </a:p>
            </p:txBody>
          </p:sp>
        </mc:Choice>
        <mc:Fallback xmlns="">
          <p:sp>
            <p:nvSpPr>
              <p:cNvPr id="29" name="正方形/長方形 28"/>
              <p:cNvSpPr>
                <a:spLocks noRot="1" noChangeAspect="1" noMove="1" noResize="1" noEditPoints="1" noAdjustHandles="1" noChangeArrowheads="1" noChangeShapeType="1" noTextEdit="1"/>
              </p:cNvSpPr>
              <p:nvPr/>
            </p:nvSpPr>
            <p:spPr>
              <a:xfrm>
                <a:off x="3145883" y="2432216"/>
                <a:ext cx="615810" cy="369332"/>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正方形/長方形 29"/>
              <p:cNvSpPr/>
              <p:nvPr/>
            </p:nvSpPr>
            <p:spPr>
              <a:xfrm>
                <a:off x="734168" y="985787"/>
                <a:ext cx="5928418" cy="523220"/>
              </a:xfrm>
              <a:prstGeom prst="rect">
                <a:avLst/>
              </a:prstGeom>
            </p:spPr>
            <p:txBody>
              <a:bodyPr wrap="none">
                <a:spAutoFit/>
              </a:bodyPr>
              <a:lstStyle/>
              <a:p>
                <a:pPr marL="457200" indent="-457200">
                  <a:buFont typeface="Arial" panose="020B0604020202020204" pitchFamily="34" charset="0"/>
                  <a:buChar char="•"/>
                </a:pPr>
                <a14:m>
                  <m:oMath xmlns:m="http://schemas.openxmlformats.org/officeDocument/2006/math">
                    <m:sSup>
                      <m:sSupPr>
                        <m:ctrlPr>
                          <a:rPr lang="en-US" altLang="ja-JP" sz="2800" i="1">
                            <a:latin typeface="Cambria Math" panose="02040503050406030204" pitchFamily="18" charset="0"/>
                          </a:rPr>
                        </m:ctrlPr>
                      </m:sSupPr>
                      <m:e>
                        <m:r>
                          <m:rPr>
                            <m:sty m:val="p"/>
                          </m:rPr>
                          <a:rPr lang="en-US" altLang="ja-JP" sz="2800" i="0">
                            <a:latin typeface="Cambria Math" panose="02040503050406030204" pitchFamily="18" charset="0"/>
                          </a:rPr>
                          <m:t>K</m:t>
                        </m:r>
                      </m:e>
                      <m:sup>
                        <m:r>
                          <a:rPr lang="en-US" altLang="ja-JP" sz="2800" i="0">
                            <a:latin typeface="Cambria Math" panose="02040503050406030204" pitchFamily="18" charset="0"/>
                          </a:rPr>
                          <m:t>−</m:t>
                        </m:r>
                      </m:sup>
                    </m:sSup>
                    <m:r>
                      <m:rPr>
                        <m:sty m:val="p"/>
                      </m:rPr>
                      <a:rPr lang="en-US" altLang="ja-JP" sz="2800" i="0">
                        <a:latin typeface="Cambria Math" panose="02040503050406030204" pitchFamily="18" charset="0"/>
                      </a:rPr>
                      <m:t>pp</m:t>
                    </m:r>
                  </m:oMath>
                </a14:m>
                <a:r>
                  <a:rPr lang="en-US" altLang="ja-JP" sz="2800" dirty="0"/>
                  <a:t> measurement via </a:t>
                </a:r>
                <a14:m>
                  <m:oMath xmlns:m="http://schemas.openxmlformats.org/officeDocument/2006/math">
                    <m:sPre>
                      <m:sPrePr>
                        <m:ctrlPr>
                          <a:rPr lang="en-US" altLang="ja-JP" sz="2800" i="1" dirty="0">
                            <a:latin typeface="Cambria Math" panose="02040503050406030204" pitchFamily="18" charset="0"/>
                          </a:rPr>
                        </m:ctrlPr>
                      </m:sPrePr>
                      <m:sub>
                        <m:r>
                          <m:rPr>
                            <m:lit/>
                          </m:rPr>
                          <a:rPr lang="en-US" altLang="ja-JP" sz="2800" i="0" dirty="0">
                            <a:latin typeface="Cambria Math" panose="02040503050406030204" pitchFamily="18" charset="0"/>
                          </a:rPr>
                          <m:t> </m:t>
                        </m:r>
                      </m:sub>
                      <m:sup>
                        <m:r>
                          <a:rPr lang="en-US" altLang="ja-JP" sz="2800" i="0">
                            <a:latin typeface="Cambria Math" panose="02040503050406030204" pitchFamily="18" charset="0"/>
                          </a:rPr>
                          <m:t>3</m:t>
                        </m:r>
                      </m:sup>
                      <m:e>
                        <m:r>
                          <m:rPr>
                            <m:sty m:val="p"/>
                          </m:rPr>
                          <a:rPr lang="en-US" altLang="ja-JP" sz="2800" i="0">
                            <a:latin typeface="Cambria Math" panose="02040503050406030204" pitchFamily="18" charset="0"/>
                          </a:rPr>
                          <m:t>He</m:t>
                        </m:r>
                      </m:e>
                    </m:sPre>
                    <m:r>
                      <a:rPr lang="en-US" altLang="ja-JP" sz="2800" i="0">
                        <a:latin typeface="Cambria Math" panose="02040503050406030204" pitchFamily="18" charset="0"/>
                      </a:rPr>
                      <m:t> </m:t>
                    </m:r>
                  </m:oMath>
                </a14:m>
                <a:r>
                  <a:rPr lang="en-US" altLang="ja-JP" sz="2800" dirty="0"/>
                  <a:t>(</a:t>
                </a:r>
                <a14:m>
                  <m:oMath xmlns:m="http://schemas.openxmlformats.org/officeDocument/2006/math">
                    <m:sSup>
                      <m:sSupPr>
                        <m:ctrlPr>
                          <a:rPr lang="en-US" altLang="ja-JP" sz="2800" i="1">
                            <a:latin typeface="Cambria Math" panose="02040503050406030204" pitchFamily="18" charset="0"/>
                          </a:rPr>
                        </m:ctrlPr>
                      </m:sSupPr>
                      <m:e>
                        <m:r>
                          <m:rPr>
                            <m:sty m:val="p"/>
                          </m:rPr>
                          <a:rPr lang="en-US" altLang="ja-JP" sz="2800" i="0">
                            <a:latin typeface="Cambria Math" panose="02040503050406030204" pitchFamily="18" charset="0"/>
                          </a:rPr>
                          <m:t>K</m:t>
                        </m:r>
                      </m:e>
                      <m:sup>
                        <m:r>
                          <a:rPr lang="en-US" altLang="ja-JP" sz="2800" i="0">
                            <a:latin typeface="Cambria Math" panose="02040503050406030204" pitchFamily="18" charset="0"/>
                          </a:rPr>
                          <m:t>−</m:t>
                        </m:r>
                      </m:sup>
                    </m:sSup>
                    <m:r>
                      <a:rPr lang="en-US" altLang="ja-JP" sz="2800" i="0">
                        <a:latin typeface="Cambria Math" panose="02040503050406030204" pitchFamily="18" charset="0"/>
                      </a:rPr>
                      <m:t>,</m:t>
                    </m:r>
                    <m:r>
                      <m:rPr>
                        <m:sty m:val="p"/>
                      </m:rPr>
                      <a:rPr lang="en-US" altLang="ja-JP" sz="2800" i="0">
                        <a:latin typeface="Cambria Math" panose="02040503050406030204" pitchFamily="18" charset="0"/>
                      </a:rPr>
                      <m:t>n</m:t>
                    </m:r>
                  </m:oMath>
                </a14:m>
                <a:r>
                  <a:rPr lang="en-US" altLang="ja-JP" sz="2800" dirty="0"/>
                  <a:t>)</a:t>
                </a:r>
                <a:endParaRPr lang="ja-JP" altLang="en-US" sz="2800" dirty="0"/>
              </a:p>
            </p:txBody>
          </p:sp>
        </mc:Choice>
        <mc:Fallback xmlns="">
          <p:sp>
            <p:nvSpPr>
              <p:cNvPr id="30" name="正方形/長方形 29"/>
              <p:cNvSpPr>
                <a:spLocks noRot="1" noChangeAspect="1" noMove="1" noResize="1" noEditPoints="1" noAdjustHandles="1" noChangeArrowheads="1" noChangeShapeType="1" noTextEdit="1"/>
              </p:cNvSpPr>
              <p:nvPr/>
            </p:nvSpPr>
            <p:spPr>
              <a:xfrm>
                <a:off x="734168" y="985787"/>
                <a:ext cx="5928418" cy="523220"/>
              </a:xfrm>
              <a:prstGeom prst="rect">
                <a:avLst/>
              </a:prstGeom>
              <a:blipFill rotWithShape="0">
                <a:blip r:embed="rId7"/>
                <a:stretch>
                  <a:fillRect t="-11628" b="-3255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テキスト ボックス 30"/>
              <p:cNvSpPr txBox="1"/>
              <p:nvPr/>
            </p:nvSpPr>
            <p:spPr>
              <a:xfrm>
                <a:off x="439294" y="5992782"/>
                <a:ext cx="8414804" cy="839332"/>
              </a:xfrm>
              <a:prstGeom prst="rect">
                <a:avLst/>
              </a:prstGeom>
              <a:noFill/>
            </p:spPr>
            <p:txBody>
              <a:bodyPr wrap="none" rtlCol="0">
                <a:spAutoFit/>
              </a:bodyPr>
              <a:lstStyle/>
              <a:p>
                <a:pPr marL="342900" indent="-342900">
                  <a:buFontTx/>
                  <a:buChar char="&gt;"/>
                </a:pPr>
                <a:r>
                  <a:rPr lang="en-US" altLang="ja-JP" sz="2400" b="1" dirty="0" smtClean="0"/>
                  <a:t>Measurement of the formation by missing mass </a:t>
                </a:r>
                <a14:m>
                  <m:oMath xmlns:m="http://schemas.openxmlformats.org/officeDocument/2006/math">
                    <m:sPre>
                      <m:sPrePr>
                        <m:ctrlPr>
                          <a:rPr lang="en-US" altLang="ja-JP" sz="2400" b="1" i="1" dirty="0">
                            <a:latin typeface="Cambria Math" panose="02040503050406030204" pitchFamily="18" charset="0"/>
                          </a:rPr>
                        </m:ctrlPr>
                      </m:sPrePr>
                      <m:sub>
                        <m:r>
                          <m:rPr>
                            <m:lit/>
                          </m:rPr>
                          <a:rPr lang="en-US" altLang="ja-JP" sz="2400" b="1" i="0" dirty="0">
                            <a:latin typeface="Cambria Math" panose="02040503050406030204" pitchFamily="18" charset="0"/>
                          </a:rPr>
                          <m:t> </m:t>
                        </m:r>
                      </m:sub>
                      <m:sup>
                        <m:r>
                          <a:rPr lang="en-US" altLang="ja-JP" sz="2400" b="1" i="0">
                            <a:latin typeface="Cambria Math" panose="02040503050406030204" pitchFamily="18" charset="0"/>
                          </a:rPr>
                          <m:t>𝟑</m:t>
                        </m:r>
                      </m:sup>
                      <m:e>
                        <m:r>
                          <a:rPr lang="en-US" altLang="ja-JP" sz="2400" b="1" i="0">
                            <a:latin typeface="Cambria Math" panose="02040503050406030204" pitchFamily="18" charset="0"/>
                          </a:rPr>
                          <m:t>𝐇𝐞</m:t>
                        </m:r>
                      </m:e>
                    </m:sPre>
                    <m:r>
                      <a:rPr lang="en-US" altLang="ja-JP" sz="2400" b="1" i="0">
                        <a:latin typeface="Cambria Math" panose="02040503050406030204" pitchFamily="18" charset="0"/>
                      </a:rPr>
                      <m:t> </m:t>
                    </m:r>
                  </m:oMath>
                </a14:m>
                <a:r>
                  <a:rPr lang="en-US" altLang="ja-JP" sz="2400" b="1" dirty="0"/>
                  <a:t>(</a:t>
                </a:r>
                <a14:m>
                  <m:oMath xmlns:m="http://schemas.openxmlformats.org/officeDocument/2006/math">
                    <m:sSup>
                      <m:sSupPr>
                        <m:ctrlPr>
                          <a:rPr lang="en-US" altLang="ja-JP" sz="2400" b="1" i="1">
                            <a:latin typeface="Cambria Math" panose="02040503050406030204" pitchFamily="18" charset="0"/>
                          </a:rPr>
                        </m:ctrlPr>
                      </m:sSupPr>
                      <m:e>
                        <m:r>
                          <a:rPr lang="en-US" altLang="ja-JP" sz="2400" b="1" i="0">
                            <a:latin typeface="Cambria Math" panose="02040503050406030204" pitchFamily="18" charset="0"/>
                          </a:rPr>
                          <m:t>𝐊</m:t>
                        </m:r>
                      </m:e>
                      <m:sup>
                        <m:r>
                          <a:rPr lang="en-US" altLang="ja-JP" sz="2400" b="1" i="0">
                            <a:latin typeface="Cambria Math" panose="02040503050406030204" pitchFamily="18" charset="0"/>
                          </a:rPr>
                          <m:t>−</m:t>
                        </m:r>
                      </m:sup>
                    </m:sSup>
                    <m:r>
                      <a:rPr lang="en-US" altLang="ja-JP" sz="2400" b="1" i="0">
                        <a:latin typeface="Cambria Math" panose="02040503050406030204" pitchFamily="18" charset="0"/>
                      </a:rPr>
                      <m:t>,</m:t>
                    </m:r>
                    <m:r>
                      <a:rPr lang="en-US" altLang="ja-JP" sz="2400" b="1" i="0">
                        <a:latin typeface="Cambria Math" panose="02040503050406030204" pitchFamily="18" charset="0"/>
                      </a:rPr>
                      <m:t>𝐧</m:t>
                    </m:r>
                  </m:oMath>
                </a14:m>
                <a:r>
                  <a:rPr lang="en-US" altLang="ja-JP" sz="2400" b="1" dirty="0" smtClean="0"/>
                  <a:t>)X</a:t>
                </a:r>
              </a:p>
              <a:p>
                <a:pPr marL="342900" indent="-342900">
                  <a:buFontTx/>
                  <a:buChar char="&gt;"/>
                </a:pPr>
                <a:r>
                  <a:rPr lang="en-US" altLang="ja-JP" sz="2400" b="1" dirty="0" err="1" smtClean="0"/>
                  <a:t>Λp</a:t>
                </a:r>
                <a:r>
                  <a:rPr lang="en-US" altLang="ja-JP" sz="2400" b="1" dirty="0" smtClean="0"/>
                  <a:t> final state is obtained exclusively </a:t>
                </a:r>
                <a:endParaRPr kumimoji="1" lang="ja-JP" altLang="en-US" sz="2400" b="1" dirty="0"/>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439294" y="5992782"/>
                <a:ext cx="8414804" cy="839332"/>
              </a:xfrm>
              <a:prstGeom prst="rect">
                <a:avLst/>
              </a:prstGeom>
              <a:blipFill rotWithShape="0">
                <a:blip r:embed="rId8"/>
                <a:stretch>
                  <a:fillRect l="-1159" t="-5072" b="-15942"/>
                </a:stretch>
              </a:blipFill>
            </p:spPr>
            <p:txBody>
              <a:bodyPr/>
              <a:lstStyle/>
              <a:p>
                <a:r>
                  <a:rPr lang="ja-JP" altLang="en-US">
                    <a:noFill/>
                  </a:rPr>
                  <a:t> </a:t>
                </a:r>
              </a:p>
            </p:txBody>
          </p:sp>
        </mc:Fallback>
      </mc:AlternateContent>
      <p:sp>
        <p:nvSpPr>
          <p:cNvPr id="33" name="角丸四角形 32"/>
          <p:cNvSpPr/>
          <p:nvPr/>
        </p:nvSpPr>
        <p:spPr>
          <a:xfrm>
            <a:off x="353447" y="6032075"/>
            <a:ext cx="8611747" cy="41966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4152761" y="5651702"/>
            <a:ext cx="1625894" cy="461665"/>
          </a:xfrm>
          <a:prstGeom prst="rect">
            <a:avLst/>
          </a:prstGeom>
          <a:noFill/>
        </p:spPr>
        <p:txBody>
          <a:bodyPr wrap="none" rtlCol="0">
            <a:spAutoFit/>
          </a:bodyPr>
          <a:lstStyle/>
          <a:p>
            <a:r>
              <a:rPr kumimoji="1" lang="en-US" altLang="ja-JP" sz="2400" dirty="0" smtClean="0">
                <a:solidFill>
                  <a:srgbClr val="FF0000"/>
                </a:solidFill>
              </a:rPr>
              <a:t>Today’s talk</a:t>
            </a:r>
            <a:endParaRPr kumimoji="1" lang="ja-JP" altLang="en-US" sz="2400" dirty="0">
              <a:solidFill>
                <a:srgbClr val="FF0000"/>
              </a:solidFill>
            </a:endParaRPr>
          </a:p>
        </p:txBody>
      </p:sp>
    </p:spTree>
    <p:extLst>
      <p:ext uri="{BB962C8B-B14F-4D97-AF65-F5344CB8AC3E}">
        <p14:creationId xmlns:p14="http://schemas.microsoft.com/office/powerpoint/2010/main" val="40583299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テキスト ボックス 4"/>
          <p:cNvSpPr txBox="1">
            <a:spLocks noChangeArrowheads="1"/>
          </p:cNvSpPr>
          <p:nvPr/>
        </p:nvSpPr>
        <p:spPr bwMode="auto">
          <a:xfrm>
            <a:off x="0" y="0"/>
            <a:ext cx="9144000" cy="492125"/>
          </a:xfrm>
          <a:prstGeom prst="rect">
            <a:avLst/>
          </a:prstGeom>
          <a:solidFill>
            <a:schemeClr val="bg1"/>
          </a:solidFill>
          <a:ln w="38100">
            <a:solidFill>
              <a:srgbClr val="0070C0"/>
            </a:solidFill>
            <a:miter lim="800000"/>
            <a:headEnd/>
            <a:tailEnd/>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r>
              <a:rPr lang="en-US" altLang="ja-JP" sz="2600" i="0" dirty="0">
                <a:solidFill>
                  <a:srgbClr val="000000"/>
                </a:solidFill>
              </a:rPr>
              <a:t> </a:t>
            </a:r>
            <a:r>
              <a:rPr lang="en-US" altLang="ja-JP" sz="2600" i="0" dirty="0" smtClean="0">
                <a:solidFill>
                  <a:srgbClr val="000000"/>
                </a:solidFill>
              </a:rPr>
              <a:t> K1.8BR </a:t>
            </a:r>
            <a:r>
              <a:rPr lang="en-US" altLang="ja-JP" sz="2600" i="0" dirty="0">
                <a:solidFill>
                  <a:srgbClr val="000000"/>
                </a:solidFill>
              </a:rPr>
              <a:t>spectrometer [Jun. 2012]</a:t>
            </a:r>
            <a:endParaRPr lang="ja-JP" altLang="en-US" sz="2600" i="0" dirty="0">
              <a:solidFill>
                <a:srgbClr val="000000"/>
              </a:solidFill>
            </a:endParaRPr>
          </a:p>
        </p:txBody>
      </p:sp>
      <p:sp>
        <p:nvSpPr>
          <p:cNvPr id="7172" name="テキスト ボックス 8"/>
          <p:cNvSpPr txBox="1">
            <a:spLocks noChangeArrowheads="1"/>
          </p:cNvSpPr>
          <p:nvPr/>
        </p:nvSpPr>
        <p:spPr bwMode="auto">
          <a:xfrm>
            <a:off x="3546475" y="620713"/>
            <a:ext cx="1624013" cy="400050"/>
          </a:xfrm>
          <a:prstGeom prst="rect">
            <a:avLst/>
          </a:prstGeom>
          <a:solidFill>
            <a:schemeClr val="tx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a:r>
              <a:rPr lang="en-US" altLang="ja-JP" sz="2000" i="0">
                <a:solidFill>
                  <a:srgbClr val="FFFF00"/>
                </a:solidFill>
              </a:rPr>
              <a:t>beam dump</a:t>
            </a:r>
            <a:endParaRPr lang="ja-JP" altLang="en-US" sz="2000" i="0">
              <a:solidFill>
                <a:srgbClr val="FFFF00"/>
              </a:solidFill>
            </a:endParaRPr>
          </a:p>
        </p:txBody>
      </p:sp>
      <p:cxnSp>
        <p:nvCxnSpPr>
          <p:cNvPr id="10" name="直線矢印コネクタ 9"/>
          <p:cNvCxnSpPr/>
          <p:nvPr/>
        </p:nvCxnSpPr>
        <p:spPr>
          <a:xfrm>
            <a:off x="5219700" y="850900"/>
            <a:ext cx="647700" cy="633413"/>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7174" name="テキスト ボックス 13"/>
          <p:cNvSpPr txBox="1">
            <a:spLocks noChangeArrowheads="1"/>
          </p:cNvSpPr>
          <p:nvPr/>
        </p:nvSpPr>
        <p:spPr bwMode="auto">
          <a:xfrm>
            <a:off x="2314575" y="1320800"/>
            <a:ext cx="2093913" cy="708025"/>
          </a:xfrm>
          <a:prstGeom prst="rect">
            <a:avLst/>
          </a:prstGeom>
          <a:solidFill>
            <a:schemeClr val="tx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a:r>
              <a:rPr lang="en-US" altLang="ja-JP" sz="2000" i="0">
                <a:solidFill>
                  <a:srgbClr val="FFFF00"/>
                </a:solidFill>
              </a:rPr>
              <a:t>beam sweeping</a:t>
            </a:r>
          </a:p>
          <a:p>
            <a:pPr algn="ctr"/>
            <a:r>
              <a:rPr lang="en-US" altLang="ja-JP" sz="2000" i="0">
                <a:solidFill>
                  <a:srgbClr val="FFFF00"/>
                </a:solidFill>
              </a:rPr>
              <a:t>magnet</a:t>
            </a:r>
            <a:endParaRPr lang="ja-JP" altLang="en-US" sz="2000" i="0">
              <a:solidFill>
                <a:srgbClr val="FFFF00"/>
              </a:solidFill>
            </a:endParaRPr>
          </a:p>
        </p:txBody>
      </p:sp>
      <p:cxnSp>
        <p:nvCxnSpPr>
          <p:cNvPr id="15" name="直線矢印コネクタ 14"/>
          <p:cNvCxnSpPr>
            <a:stCxn id="7174" idx="2"/>
          </p:cNvCxnSpPr>
          <p:nvPr/>
        </p:nvCxnSpPr>
        <p:spPr>
          <a:xfrm>
            <a:off x="3362325" y="2028825"/>
            <a:ext cx="561975" cy="8636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7176" name="テキスト ボックス 17"/>
          <p:cNvSpPr txBox="1">
            <a:spLocks noChangeArrowheads="1"/>
          </p:cNvSpPr>
          <p:nvPr/>
        </p:nvSpPr>
        <p:spPr bwMode="auto">
          <a:xfrm>
            <a:off x="53975" y="2381250"/>
            <a:ext cx="2159000" cy="708025"/>
          </a:xfrm>
          <a:prstGeom prst="rect">
            <a:avLst/>
          </a:prstGeom>
          <a:solidFill>
            <a:schemeClr val="tx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a:r>
              <a:rPr lang="en-US" altLang="ja-JP" sz="2000" i="0" dirty="0">
                <a:solidFill>
                  <a:srgbClr val="FFFF00"/>
                </a:solidFill>
              </a:rPr>
              <a:t>liquid </a:t>
            </a:r>
            <a:r>
              <a:rPr lang="en-US" altLang="ja-JP" sz="2000" i="0" baseline="30000" dirty="0">
                <a:solidFill>
                  <a:srgbClr val="FFFF00"/>
                </a:solidFill>
              </a:rPr>
              <a:t>3</a:t>
            </a:r>
            <a:r>
              <a:rPr lang="en-US" altLang="ja-JP" sz="2000" i="0" dirty="0">
                <a:solidFill>
                  <a:srgbClr val="FFFF00"/>
                </a:solidFill>
              </a:rPr>
              <a:t>He-target</a:t>
            </a:r>
          </a:p>
          <a:p>
            <a:pPr algn="ctr"/>
            <a:r>
              <a:rPr lang="en-US" altLang="ja-JP" sz="2000" i="0" dirty="0">
                <a:solidFill>
                  <a:srgbClr val="FFFF00"/>
                </a:solidFill>
              </a:rPr>
              <a:t>system</a:t>
            </a:r>
            <a:endParaRPr lang="ja-JP" altLang="en-US" sz="2000" i="0" dirty="0">
              <a:solidFill>
                <a:srgbClr val="FFFF00"/>
              </a:solidFill>
            </a:endParaRPr>
          </a:p>
        </p:txBody>
      </p:sp>
      <p:cxnSp>
        <p:nvCxnSpPr>
          <p:cNvPr id="19" name="直線矢印コネクタ 18"/>
          <p:cNvCxnSpPr>
            <a:stCxn id="7176" idx="3"/>
          </p:cNvCxnSpPr>
          <p:nvPr/>
        </p:nvCxnSpPr>
        <p:spPr>
          <a:xfrm>
            <a:off x="2212975" y="2735263"/>
            <a:ext cx="703263" cy="309562"/>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7178" name="テキスト ボックス 21"/>
          <p:cNvSpPr txBox="1">
            <a:spLocks noChangeArrowheads="1"/>
          </p:cNvSpPr>
          <p:nvPr/>
        </p:nvSpPr>
        <p:spPr bwMode="auto">
          <a:xfrm>
            <a:off x="617538" y="3471863"/>
            <a:ext cx="688975" cy="461962"/>
          </a:xfrm>
          <a:prstGeom prst="rect">
            <a:avLst/>
          </a:prstGeom>
          <a:solidFill>
            <a:schemeClr val="tx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a:r>
              <a:rPr lang="en-US" altLang="ja-JP" sz="2400" i="0">
                <a:solidFill>
                  <a:srgbClr val="FFFF00"/>
                </a:solidFill>
              </a:rPr>
              <a:t>CDS</a:t>
            </a:r>
            <a:endParaRPr lang="ja-JP" altLang="en-US" sz="2400" i="0">
              <a:solidFill>
                <a:srgbClr val="FFFF00"/>
              </a:solidFill>
            </a:endParaRPr>
          </a:p>
        </p:txBody>
      </p:sp>
      <p:cxnSp>
        <p:nvCxnSpPr>
          <p:cNvPr id="23" name="直線矢印コネクタ 22"/>
          <p:cNvCxnSpPr>
            <a:stCxn id="7178" idx="3"/>
          </p:cNvCxnSpPr>
          <p:nvPr/>
        </p:nvCxnSpPr>
        <p:spPr>
          <a:xfrm>
            <a:off x="1306513" y="3702050"/>
            <a:ext cx="817562" cy="92075"/>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7180" name="テキスト ボックス 25"/>
          <p:cNvSpPr txBox="1">
            <a:spLocks noChangeArrowheads="1"/>
          </p:cNvSpPr>
          <p:nvPr/>
        </p:nvSpPr>
        <p:spPr bwMode="auto">
          <a:xfrm>
            <a:off x="1908175" y="5516563"/>
            <a:ext cx="1808163" cy="708025"/>
          </a:xfrm>
          <a:prstGeom prst="rect">
            <a:avLst/>
          </a:prstGeom>
          <a:solidFill>
            <a:schemeClr val="tx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a:r>
              <a:rPr lang="en-US" altLang="ja-JP" sz="2000" i="0">
                <a:solidFill>
                  <a:srgbClr val="FFFF00"/>
                </a:solidFill>
              </a:rPr>
              <a:t>beam line</a:t>
            </a:r>
          </a:p>
          <a:p>
            <a:pPr algn="ctr"/>
            <a:r>
              <a:rPr lang="en-US" altLang="ja-JP" sz="2000" i="0">
                <a:solidFill>
                  <a:srgbClr val="FFFF00"/>
                </a:solidFill>
              </a:rPr>
              <a:t>spectrometer</a:t>
            </a:r>
            <a:endParaRPr lang="ja-JP" altLang="en-US" sz="2000" i="0">
              <a:solidFill>
                <a:srgbClr val="FFFF00"/>
              </a:solidFill>
            </a:endParaRPr>
          </a:p>
        </p:txBody>
      </p:sp>
      <p:cxnSp>
        <p:nvCxnSpPr>
          <p:cNvPr id="27" name="直線矢印コネクタ 26"/>
          <p:cNvCxnSpPr>
            <a:stCxn id="7180" idx="1"/>
          </p:cNvCxnSpPr>
          <p:nvPr/>
        </p:nvCxnSpPr>
        <p:spPr>
          <a:xfrm flipH="1" flipV="1">
            <a:off x="938213" y="5229225"/>
            <a:ext cx="969962" cy="64135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V="1">
            <a:off x="1476375" y="4365625"/>
            <a:ext cx="863600" cy="358775"/>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V="1">
            <a:off x="4427538" y="1196975"/>
            <a:ext cx="2736850" cy="180022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V="1">
            <a:off x="4356100" y="1484313"/>
            <a:ext cx="1511300" cy="1439862"/>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V="1">
            <a:off x="4572000" y="1916113"/>
            <a:ext cx="2520950" cy="1225550"/>
          </a:xfrm>
          <a:prstGeom prst="straightConnector1">
            <a:avLst/>
          </a:prstGeom>
          <a:ln w="5715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 name="直線矢印コネクタ 2"/>
          <p:cNvCxnSpPr>
            <a:stCxn id="7187" idx="0"/>
          </p:cNvCxnSpPr>
          <p:nvPr/>
        </p:nvCxnSpPr>
        <p:spPr>
          <a:xfrm flipH="1" flipV="1">
            <a:off x="7378700" y="1412875"/>
            <a:ext cx="133350" cy="6477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7187" name="テキスト ボックス 5"/>
          <p:cNvSpPr txBox="1">
            <a:spLocks noChangeArrowheads="1"/>
          </p:cNvSpPr>
          <p:nvPr/>
        </p:nvSpPr>
        <p:spPr bwMode="auto">
          <a:xfrm>
            <a:off x="6478588" y="2060575"/>
            <a:ext cx="2066925" cy="1016000"/>
          </a:xfrm>
          <a:prstGeom prst="rect">
            <a:avLst/>
          </a:prstGeom>
          <a:solidFill>
            <a:schemeClr val="tx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a:r>
              <a:rPr lang="en-US" altLang="ja-JP" sz="2000" i="0">
                <a:solidFill>
                  <a:srgbClr val="FFFF00"/>
                </a:solidFill>
              </a:rPr>
              <a:t>Neutron </a:t>
            </a:r>
          </a:p>
          <a:p>
            <a:pPr algn="ctr"/>
            <a:r>
              <a:rPr lang="en-US" altLang="ja-JP" sz="2000" i="0">
                <a:solidFill>
                  <a:srgbClr val="FFFF00"/>
                </a:solidFill>
              </a:rPr>
              <a:t>Charge Veto</a:t>
            </a:r>
          </a:p>
          <a:p>
            <a:pPr algn="ctr"/>
            <a:r>
              <a:rPr lang="en-US" altLang="ja-JP" sz="2000" i="0">
                <a:solidFill>
                  <a:srgbClr val="FFFF00"/>
                </a:solidFill>
              </a:rPr>
              <a:t>Proton Counter</a:t>
            </a:r>
            <a:endParaRPr lang="ja-JP" altLang="en-US" sz="2000" i="0">
              <a:solidFill>
                <a:srgbClr val="FFFF00"/>
              </a:solidFill>
            </a:endParaRPr>
          </a:p>
        </p:txBody>
      </p:sp>
      <p:cxnSp>
        <p:nvCxnSpPr>
          <p:cNvPr id="46" name="直線矢印コネクタ 45"/>
          <p:cNvCxnSpPr/>
          <p:nvPr/>
        </p:nvCxnSpPr>
        <p:spPr>
          <a:xfrm flipV="1">
            <a:off x="3276600" y="3429000"/>
            <a:ext cx="431800" cy="28733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V="1">
            <a:off x="7596188" y="1268413"/>
            <a:ext cx="720725" cy="360362"/>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190" name="スライド番号プレースホルダ 36"/>
          <p:cNvSpPr>
            <a:spLocks noGrp="1"/>
          </p:cNvSpPr>
          <p:nvPr>
            <p:ph type="sldNum" sz="quarter" idx="12"/>
          </p:nvPr>
        </p:nvSpPr>
        <p:spPr>
          <a:noFill/>
        </p:spPr>
        <p:txBody>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fontAlgn="base">
              <a:spcBef>
                <a:spcPct val="0"/>
              </a:spcBef>
              <a:spcAft>
                <a:spcPct val="0"/>
              </a:spcAft>
            </a:pPr>
            <a:fld id="{57991AA6-69D5-493E-BCF3-1DA411386640}" type="slidenum">
              <a:rPr lang="ja-JP" altLang="en-US">
                <a:solidFill>
                  <a:srgbClr val="000000"/>
                </a:solidFill>
              </a:rPr>
              <a:pPr fontAlgn="base">
                <a:spcBef>
                  <a:spcPct val="0"/>
                </a:spcBef>
                <a:spcAft>
                  <a:spcPct val="0"/>
                </a:spcAft>
              </a:pPr>
              <a:t>7</a:t>
            </a:fld>
            <a:endParaRPr lang="ja-JP" altLang="en-US">
              <a:solidFill>
                <a:srgbClr val="000000"/>
              </a:solidFill>
            </a:endParaRPr>
          </a:p>
        </p:txBody>
      </p:sp>
      <p:sp>
        <p:nvSpPr>
          <p:cNvPr id="6" name="テキスト ボックス 5"/>
          <p:cNvSpPr txBox="1"/>
          <p:nvPr/>
        </p:nvSpPr>
        <p:spPr>
          <a:xfrm>
            <a:off x="7596188" y="4975295"/>
            <a:ext cx="768159" cy="369332"/>
          </a:xfrm>
          <a:prstGeom prst="rect">
            <a:avLst/>
          </a:prstGeom>
          <a:noFill/>
        </p:spPr>
        <p:txBody>
          <a:bodyPr wrap="none" rtlCol="0">
            <a:spAutoFit/>
          </a:bodyPr>
          <a:lstStyle/>
          <a:p>
            <a:r>
              <a:rPr lang="en-US" altLang="ja-JP" sz="1800" b="0" i="0" dirty="0" smtClean="0">
                <a:solidFill>
                  <a:srgbClr val="000000"/>
                </a:solidFill>
                <a:latin typeface="Arial" charset="0"/>
                <a:ea typeface="ＭＳ Ｐゴシック" charset="-128"/>
              </a:rPr>
              <a:t>~15m</a:t>
            </a:r>
            <a:endParaRPr lang="ja-JP" altLang="en-US" sz="1800" b="0" i="0" dirty="0">
              <a:solidFill>
                <a:srgbClr val="000000"/>
              </a:solidFill>
              <a:latin typeface="Arial" charset="0"/>
              <a:ea typeface="ＭＳ Ｐゴシック" charset="-128"/>
            </a:endParaRPr>
          </a:p>
        </p:txBody>
      </p:sp>
      <p:sp>
        <p:nvSpPr>
          <p:cNvPr id="143" name="右矢印 142"/>
          <p:cNvSpPr/>
          <p:nvPr/>
        </p:nvSpPr>
        <p:spPr>
          <a:xfrm rot="19574074">
            <a:off x="4161201" y="1873136"/>
            <a:ext cx="3269524" cy="474508"/>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5519" y="4927508"/>
            <a:ext cx="5058481" cy="1943371"/>
          </a:xfrm>
          <a:prstGeom prst="rect">
            <a:avLst/>
          </a:prstGeom>
        </p:spPr>
      </p:pic>
      <p:cxnSp>
        <p:nvCxnSpPr>
          <p:cNvPr id="5" name="直線コネクタ 4"/>
          <p:cNvCxnSpPr/>
          <p:nvPr/>
        </p:nvCxnSpPr>
        <p:spPr>
          <a:xfrm>
            <a:off x="4085519" y="6858000"/>
            <a:ext cx="50584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7384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08" y="1416908"/>
            <a:ext cx="6755742" cy="4731279"/>
          </a:xfrm>
          <a:prstGeom prst="rect">
            <a:avLst/>
          </a:prstGeom>
        </p:spPr>
      </p:pic>
      <p:sp>
        <p:nvSpPr>
          <p:cNvPr id="2" name="タイトル 1"/>
          <p:cNvSpPr>
            <a:spLocks noGrp="1"/>
          </p:cNvSpPr>
          <p:nvPr>
            <p:ph type="title"/>
          </p:nvPr>
        </p:nvSpPr>
        <p:spPr>
          <a:xfrm>
            <a:off x="1559138" y="95353"/>
            <a:ext cx="6015022" cy="972175"/>
          </a:xfrm>
          <a:ln>
            <a:solidFill>
              <a:schemeClr val="tx1"/>
            </a:solidFill>
          </a:ln>
        </p:spPr>
        <p:txBody>
          <a:bodyPr/>
          <a:lstStyle/>
          <a:p>
            <a:r>
              <a:rPr lang="en-US" altLang="ja-JP" dirty="0"/>
              <a:t>Performance of </a:t>
            </a:r>
            <a:r>
              <a:rPr lang="en-US" altLang="ja-JP" dirty="0" smtClean="0"/>
              <a:t>detectors</a:t>
            </a:r>
            <a:endParaRPr kumimoji="1" lang="ja-JP" altLang="en-US" dirty="0"/>
          </a:p>
        </p:txBody>
      </p:sp>
      <p:sp>
        <p:nvSpPr>
          <p:cNvPr id="3" name="コンテンツ プレースホルダー 2"/>
          <p:cNvSpPr>
            <a:spLocks noGrp="1"/>
          </p:cNvSpPr>
          <p:nvPr>
            <p:ph idx="1"/>
          </p:nvPr>
        </p:nvSpPr>
        <p:spPr>
          <a:xfrm>
            <a:off x="628650" y="1158135"/>
            <a:ext cx="7886700" cy="478684"/>
          </a:xfrm>
        </p:spPr>
        <p:txBody>
          <a:bodyPr>
            <a:normAutofit fontScale="92500" lnSpcReduction="20000"/>
          </a:bodyPr>
          <a:lstStyle/>
          <a:p>
            <a:r>
              <a:rPr lang="en-US" altLang="ja-JP" sz="3600" u="sng" dirty="0" smtClean="0"/>
              <a:t>Neutron Counter</a:t>
            </a:r>
          </a:p>
        </p:txBody>
      </p:sp>
      <p:sp>
        <p:nvSpPr>
          <p:cNvPr id="5" name="テキスト ボックス 4"/>
          <p:cNvSpPr txBox="1"/>
          <p:nvPr/>
        </p:nvSpPr>
        <p:spPr>
          <a:xfrm>
            <a:off x="2210851" y="3514539"/>
            <a:ext cx="417492" cy="461665"/>
          </a:xfrm>
          <a:prstGeom prst="rect">
            <a:avLst/>
          </a:prstGeom>
          <a:noFill/>
        </p:spPr>
        <p:txBody>
          <a:bodyPr wrap="square" rtlCol="0">
            <a:spAutoFit/>
          </a:bodyPr>
          <a:lstStyle/>
          <a:p>
            <a:r>
              <a:rPr lang="en-US" altLang="ja-JP" sz="2400" b="1" dirty="0" smtClean="0"/>
              <a:t>n</a:t>
            </a:r>
            <a:endParaRPr kumimoji="1" lang="ja-JP" altLang="en-US" sz="2400" b="1" dirty="0">
              <a:solidFill>
                <a:schemeClr val="tx1"/>
              </a:solidFill>
            </a:endParaRPr>
          </a:p>
        </p:txBody>
      </p:sp>
      <p:sp>
        <p:nvSpPr>
          <p:cNvPr id="6" name="テキスト ボックス 5"/>
          <p:cNvSpPr txBox="1"/>
          <p:nvPr/>
        </p:nvSpPr>
        <p:spPr>
          <a:xfrm>
            <a:off x="1442313" y="2439698"/>
            <a:ext cx="373195" cy="461665"/>
          </a:xfrm>
          <a:prstGeom prst="rect">
            <a:avLst/>
          </a:prstGeom>
          <a:noFill/>
        </p:spPr>
        <p:txBody>
          <a:bodyPr wrap="square" rtlCol="0">
            <a:spAutoFit/>
          </a:bodyPr>
          <a:lstStyle/>
          <a:p>
            <a:r>
              <a:rPr lang="en-US" altLang="ja-JP" sz="2400" b="1" dirty="0"/>
              <a:t>γ</a:t>
            </a:r>
            <a:endParaRPr kumimoji="1" lang="ja-JP" altLang="en-US" sz="2400" b="1" dirty="0">
              <a:solidFill>
                <a:schemeClr val="tx1"/>
              </a:solidFill>
            </a:endParaRPr>
          </a:p>
        </p:txBody>
      </p:sp>
      <mc:AlternateContent xmlns:mc="http://schemas.openxmlformats.org/markup-compatibility/2006" xmlns:a14="http://schemas.microsoft.com/office/drawing/2010/main">
        <mc:Choice Requires="a14">
          <p:sp>
            <p:nvSpPr>
              <p:cNvPr id="7" name="テキスト ボックス 6"/>
              <p:cNvSpPr txBox="1"/>
              <p:nvPr/>
            </p:nvSpPr>
            <p:spPr>
              <a:xfrm>
                <a:off x="2804538" y="2697391"/>
                <a:ext cx="4081054" cy="731034"/>
              </a:xfrm>
              <a:prstGeom prst="rect">
                <a:avLst/>
              </a:prstGeom>
              <a:solidFill>
                <a:schemeClr val="bg1"/>
              </a:solidFill>
              <a:ln>
                <a:solidFill>
                  <a:schemeClr val="tx1"/>
                </a:solidFill>
              </a:ln>
            </p:spPr>
            <p:txBody>
              <a:bodyPr wrap="none" rtlCol="0">
                <a:spAutoFit/>
              </a:bodyPr>
              <a:lstStyle/>
              <a:p>
                <a:r>
                  <a:rPr kumimoji="1" lang="en-US" altLang="ja-JP" sz="2000" dirty="0" smtClean="0"/>
                  <a:t>Quasi-elastic scattering </a:t>
                </a:r>
                <a14:m>
                  <m:oMath xmlns:m="http://schemas.openxmlformats.org/officeDocument/2006/math">
                    <m:sSup>
                      <m:sSupPr>
                        <m:ctrlPr>
                          <a:rPr kumimoji="1" lang="en-US" altLang="ja-JP" sz="2000" i="1" smtClean="0">
                            <a:latin typeface="Cambria Math" panose="02040503050406030204" pitchFamily="18" charset="0"/>
                          </a:rPr>
                        </m:ctrlPr>
                      </m:sSupPr>
                      <m:e>
                        <m:r>
                          <a:rPr kumimoji="1" lang="en-US" altLang="ja-JP" sz="2000" b="0" i="1" smtClean="0">
                            <a:latin typeface="Cambria Math" panose="02040503050406030204" pitchFamily="18" charset="0"/>
                          </a:rPr>
                          <m:t>𝐾</m:t>
                        </m:r>
                      </m:e>
                      <m:sup>
                        <m:r>
                          <a:rPr kumimoji="1" lang="en-US" altLang="ja-JP" sz="2000" b="0" i="1" smtClean="0">
                            <a:latin typeface="Cambria Math" panose="02040503050406030204" pitchFamily="18" charset="0"/>
                          </a:rPr>
                          <m:t>−</m:t>
                        </m:r>
                      </m:sup>
                    </m:sSup>
                    <m:r>
                      <a:rPr kumimoji="1" lang="en-US" altLang="ja-JP" sz="2000" b="0" i="1" smtClean="0">
                        <a:latin typeface="Cambria Math" panose="02040503050406030204" pitchFamily="18" charset="0"/>
                      </a:rPr>
                      <m:t>𝑛</m:t>
                    </m:r>
                    <m:r>
                      <a:rPr kumimoji="1" lang="en-US" altLang="ja-JP" sz="2000" b="0" i="1" smtClean="0">
                        <a:latin typeface="Cambria Math" panose="02040503050406030204" pitchFamily="18" charset="0"/>
                      </a:rPr>
                      <m:t>→</m:t>
                    </m:r>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𝐾</m:t>
                        </m:r>
                      </m:e>
                      <m:sup>
                        <m:r>
                          <a:rPr lang="en-US" altLang="ja-JP" sz="2000" i="1">
                            <a:latin typeface="Cambria Math" panose="02040503050406030204" pitchFamily="18" charset="0"/>
                          </a:rPr>
                          <m:t>−</m:t>
                        </m:r>
                      </m:sup>
                    </m:sSup>
                    <m:r>
                      <a:rPr lang="en-US" altLang="ja-JP" sz="2000" i="1">
                        <a:latin typeface="Cambria Math" panose="02040503050406030204" pitchFamily="18" charset="0"/>
                      </a:rPr>
                      <m:t>𝑛</m:t>
                    </m:r>
                  </m:oMath>
                </a14:m>
                <a:endParaRPr kumimoji="1" lang="en-US" altLang="ja-JP" sz="2000" dirty="0" smtClean="0"/>
              </a:p>
              <a:p>
                <a:r>
                  <a:rPr kumimoji="1" lang="en-US" altLang="ja-JP" sz="2000" dirty="0" smtClean="0"/>
                  <a:t>Charge exchange            </a:t>
                </a:r>
                <a14:m>
                  <m:oMath xmlns:m="http://schemas.openxmlformats.org/officeDocument/2006/math">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𝐾</m:t>
                        </m:r>
                      </m:e>
                      <m:sup>
                        <m:r>
                          <a:rPr lang="en-US" altLang="ja-JP" sz="2000" i="1">
                            <a:latin typeface="Cambria Math" panose="02040503050406030204" pitchFamily="18" charset="0"/>
                          </a:rPr>
                          <m:t>−</m:t>
                        </m:r>
                      </m:sup>
                    </m:sSup>
                    <m:r>
                      <a:rPr lang="en-US" altLang="ja-JP" sz="2000" b="0" i="1" smtClean="0">
                        <a:latin typeface="Cambria Math" panose="02040503050406030204" pitchFamily="18" charset="0"/>
                      </a:rPr>
                      <m:t>𝑝</m:t>
                    </m:r>
                    <m:r>
                      <a:rPr lang="en-US" altLang="ja-JP" sz="2000" i="1">
                        <a:latin typeface="Cambria Math" panose="02040503050406030204" pitchFamily="18" charset="0"/>
                      </a:rPr>
                      <m:t>→</m:t>
                    </m:r>
                    <m:acc>
                      <m:accPr>
                        <m:chr m:val="̅"/>
                        <m:ctrlPr>
                          <a:rPr lang="en-US" altLang="ja-JP" sz="2000" i="1" smtClean="0">
                            <a:latin typeface="Cambria Math" panose="02040503050406030204" pitchFamily="18" charset="0"/>
                          </a:rPr>
                        </m:ctrlPr>
                      </m:accPr>
                      <m:e>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𝐾</m:t>
                            </m:r>
                          </m:e>
                          <m:sup>
                            <m:r>
                              <a:rPr lang="en-US" altLang="ja-JP" sz="2000" i="1">
                                <a:latin typeface="Cambria Math" panose="02040503050406030204" pitchFamily="18" charset="0"/>
                              </a:rPr>
                              <m:t>0</m:t>
                            </m:r>
                          </m:sup>
                        </m:sSup>
                      </m:e>
                    </m:acc>
                    <m:r>
                      <a:rPr lang="en-US" altLang="ja-JP" sz="2000" i="1">
                        <a:latin typeface="Cambria Math" panose="02040503050406030204" pitchFamily="18" charset="0"/>
                      </a:rPr>
                      <m:t>𝑛</m:t>
                    </m:r>
                  </m:oMath>
                </a14:m>
                <a:endParaRPr lang="en-US" altLang="ja-JP" sz="2000"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2804538" y="2697391"/>
                <a:ext cx="4081054" cy="731034"/>
              </a:xfrm>
              <a:prstGeom prst="rect">
                <a:avLst/>
              </a:prstGeom>
              <a:blipFill rotWithShape="0">
                <a:blip r:embed="rId4"/>
                <a:stretch>
                  <a:fillRect l="-1339" t="-3279" b="-13115"/>
                </a:stretch>
              </a:blipFill>
              <a:ln>
                <a:solidFill>
                  <a:schemeClr val="tx1"/>
                </a:solidFill>
              </a:ln>
            </p:spPr>
            <p:txBody>
              <a:bodyPr/>
              <a:lstStyle/>
              <a:p>
                <a:r>
                  <a:rPr lang="ja-JP" altLang="en-US">
                    <a:noFill/>
                  </a:rPr>
                  <a:t> </a:t>
                </a:r>
              </a:p>
            </p:txBody>
          </p:sp>
        </mc:Fallback>
      </mc:AlternateContent>
      <p:cxnSp>
        <p:nvCxnSpPr>
          <p:cNvPr id="8" name="直線矢印コネクタ 7"/>
          <p:cNvCxnSpPr/>
          <p:nvPr/>
        </p:nvCxnSpPr>
        <p:spPr>
          <a:xfrm flipH="1" flipV="1">
            <a:off x="2299069" y="3062908"/>
            <a:ext cx="504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2771389" y="4818248"/>
            <a:ext cx="3032701" cy="400110"/>
          </a:xfrm>
          <a:prstGeom prst="rect">
            <a:avLst/>
          </a:prstGeom>
          <a:noFill/>
        </p:spPr>
        <p:txBody>
          <a:bodyPr wrap="square" rtlCol="0">
            <a:spAutoFit/>
          </a:bodyPr>
          <a:lstStyle/>
          <a:p>
            <a:r>
              <a:rPr lang="en-US" altLang="ja-JP" sz="2000" b="1" dirty="0" smtClean="0">
                <a:solidFill>
                  <a:srgbClr val="00B050"/>
                </a:solidFill>
              </a:rPr>
              <a:t>accidental background</a:t>
            </a:r>
            <a:endParaRPr kumimoji="1" lang="ja-JP" altLang="en-US" sz="2000" b="1" dirty="0">
              <a:solidFill>
                <a:srgbClr val="00B050"/>
              </a:solidFill>
            </a:endParaRPr>
          </a:p>
        </p:txBody>
      </p:sp>
      <p:sp>
        <p:nvSpPr>
          <p:cNvPr id="11" name="テキスト ボックス 10"/>
          <p:cNvSpPr txBox="1"/>
          <p:nvPr/>
        </p:nvSpPr>
        <p:spPr>
          <a:xfrm>
            <a:off x="1815508" y="5648072"/>
            <a:ext cx="4914900" cy="1200329"/>
          </a:xfrm>
          <a:prstGeom prst="rect">
            <a:avLst/>
          </a:prstGeom>
          <a:solidFill>
            <a:schemeClr val="bg1"/>
          </a:solidFill>
        </p:spPr>
        <p:txBody>
          <a:bodyPr wrap="square" rtlCol="0">
            <a:spAutoFit/>
          </a:bodyPr>
          <a:lstStyle/>
          <a:p>
            <a:pPr marL="342900" indent="-342900">
              <a:buFont typeface="Calibri" panose="020F0502020204030204" pitchFamily="34" charset="0"/>
              <a:buChar char="&gt;"/>
            </a:pPr>
            <a:r>
              <a:rPr lang="en-US" altLang="ja-JP" sz="2400" b="1" dirty="0" smtClean="0"/>
              <a:t>Separate γ and neutron</a:t>
            </a:r>
          </a:p>
          <a:p>
            <a:pPr marL="342900" indent="-342900">
              <a:buFont typeface="Calibri" panose="020F0502020204030204" pitchFamily="34" charset="0"/>
              <a:buChar char="&gt;"/>
            </a:pPr>
            <a:r>
              <a:rPr lang="en-US" altLang="ja-JP" sz="2400" b="1" dirty="0" smtClean="0"/>
              <a:t>S/N ratio ~100@Quasi-free peak</a:t>
            </a:r>
          </a:p>
          <a:p>
            <a:pPr marL="342900" indent="-342900">
              <a:buFont typeface="Calibri" panose="020F0502020204030204" pitchFamily="34" charset="0"/>
              <a:buChar char="&gt;"/>
            </a:pPr>
            <a:r>
              <a:rPr lang="en-US" altLang="ja-JP" sz="2400" b="1" dirty="0" smtClean="0"/>
              <a:t>Time</a:t>
            </a:r>
            <a:r>
              <a:rPr kumimoji="1" lang="en-US" altLang="ja-JP" sz="2400" b="1" dirty="0" smtClean="0"/>
              <a:t> resolution ~150 </a:t>
            </a:r>
            <a:r>
              <a:rPr kumimoji="1" lang="en-US" altLang="ja-JP" sz="2400" b="1" dirty="0" err="1" smtClean="0"/>
              <a:t>ps</a:t>
            </a:r>
            <a:r>
              <a:rPr kumimoji="1" lang="en-US" altLang="ja-JP" sz="2400" b="1" dirty="0" smtClean="0"/>
              <a:t>@ γ</a:t>
            </a:r>
            <a:r>
              <a:rPr lang="ja-JP" altLang="en-US" sz="2400" b="1" dirty="0" smtClean="0"/>
              <a:t> </a:t>
            </a:r>
            <a:r>
              <a:rPr kumimoji="1" lang="en-US" altLang="ja-JP" sz="2400" b="1" dirty="0" smtClean="0"/>
              <a:t>peak</a:t>
            </a:r>
            <a:endParaRPr kumimoji="1" lang="ja-JP" altLang="en-US" sz="2400" b="1" dirty="0"/>
          </a:p>
        </p:txBody>
      </p:sp>
      <p:sp>
        <p:nvSpPr>
          <p:cNvPr id="12" name="テキスト ボックス 11"/>
          <p:cNvSpPr txBox="1"/>
          <p:nvPr/>
        </p:nvSpPr>
        <p:spPr>
          <a:xfrm>
            <a:off x="3624115" y="1611523"/>
            <a:ext cx="800100" cy="523220"/>
          </a:xfrm>
          <a:prstGeom prst="rect">
            <a:avLst/>
          </a:prstGeom>
          <a:solidFill>
            <a:schemeClr val="bg1"/>
          </a:solidFill>
        </p:spPr>
        <p:txBody>
          <a:bodyPr wrap="square" rtlCol="0">
            <a:spAutoFit/>
          </a:bodyPr>
          <a:lstStyle/>
          <a:p>
            <a:r>
              <a:rPr kumimoji="1" lang="en-US" altLang="ja-JP" sz="2800" b="1" dirty="0" smtClean="0"/>
              <a:t>1/β</a:t>
            </a:r>
            <a:endParaRPr kumimoji="1" lang="ja-JP" altLang="en-US" sz="2800" b="1" dirty="0"/>
          </a:p>
        </p:txBody>
      </p:sp>
      <p:sp>
        <p:nvSpPr>
          <p:cNvPr id="13" name="正方形/長方形 12"/>
          <p:cNvSpPr/>
          <p:nvPr/>
        </p:nvSpPr>
        <p:spPr>
          <a:xfrm>
            <a:off x="7781069" y="5695493"/>
            <a:ext cx="371475" cy="67366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4" name="正方形/長方形 13"/>
          <p:cNvSpPr/>
          <p:nvPr/>
        </p:nvSpPr>
        <p:spPr>
          <a:xfrm>
            <a:off x="7283379" y="1291100"/>
            <a:ext cx="1274973" cy="69143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5" name="テキスト ボックス 14"/>
          <p:cNvSpPr txBox="1"/>
          <p:nvPr/>
        </p:nvSpPr>
        <p:spPr>
          <a:xfrm>
            <a:off x="7072117" y="5833509"/>
            <a:ext cx="755913" cy="369332"/>
          </a:xfrm>
          <a:prstGeom prst="rect">
            <a:avLst/>
          </a:prstGeom>
          <a:noFill/>
        </p:spPr>
        <p:txBody>
          <a:bodyPr wrap="none" rtlCol="0">
            <a:spAutoFit/>
          </a:bodyPr>
          <a:lstStyle/>
          <a:p>
            <a:r>
              <a:rPr kumimoji="1" lang="en-US" altLang="ja-JP" b="1" dirty="0" smtClean="0"/>
              <a:t>target</a:t>
            </a:r>
            <a:endParaRPr kumimoji="1" lang="ja-JP" altLang="en-US" b="1" dirty="0"/>
          </a:p>
        </p:txBody>
      </p:sp>
      <p:sp>
        <p:nvSpPr>
          <p:cNvPr id="16" name="テキスト ボックス 15"/>
          <p:cNvSpPr txBox="1"/>
          <p:nvPr/>
        </p:nvSpPr>
        <p:spPr>
          <a:xfrm>
            <a:off x="8433767" y="3956189"/>
            <a:ext cx="814647" cy="461665"/>
          </a:xfrm>
          <a:prstGeom prst="rect">
            <a:avLst/>
          </a:prstGeom>
          <a:noFill/>
        </p:spPr>
        <p:txBody>
          <a:bodyPr wrap="none" rtlCol="0">
            <a:spAutoFit/>
          </a:bodyPr>
          <a:lstStyle/>
          <a:p>
            <a:r>
              <a:rPr kumimoji="1" lang="en-US" altLang="ja-JP" sz="2400" b="1" dirty="0" smtClean="0">
                <a:solidFill>
                  <a:schemeClr val="accent1"/>
                </a:solidFill>
              </a:rPr>
              <a:t>15 m</a:t>
            </a:r>
            <a:endParaRPr kumimoji="1" lang="ja-JP" altLang="en-US" sz="2400" b="1" dirty="0">
              <a:solidFill>
                <a:schemeClr val="accent1"/>
              </a:solidFill>
            </a:endParaRPr>
          </a:p>
        </p:txBody>
      </p:sp>
      <p:sp>
        <p:nvSpPr>
          <p:cNvPr id="18" name="フローチャート: 抜出し 17"/>
          <p:cNvSpPr/>
          <p:nvPr/>
        </p:nvSpPr>
        <p:spPr>
          <a:xfrm rot="10800000">
            <a:off x="7648882" y="3132922"/>
            <a:ext cx="635848" cy="2911611"/>
          </a:xfrm>
          <a:prstGeom prst="flowChartExtra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7815065" y="3805818"/>
            <a:ext cx="417492" cy="461665"/>
          </a:xfrm>
          <a:prstGeom prst="rect">
            <a:avLst/>
          </a:prstGeom>
          <a:noFill/>
        </p:spPr>
        <p:txBody>
          <a:bodyPr wrap="square" rtlCol="0">
            <a:spAutoFit/>
          </a:bodyPr>
          <a:lstStyle/>
          <a:p>
            <a:r>
              <a:rPr lang="en-US" altLang="ja-JP" sz="2400" b="1" dirty="0" smtClean="0"/>
              <a:t>n</a:t>
            </a:r>
            <a:endParaRPr kumimoji="1" lang="ja-JP" altLang="en-US" sz="2400" b="1" dirty="0">
              <a:solidFill>
                <a:schemeClr val="tx1"/>
              </a:solidFill>
            </a:endParaRPr>
          </a:p>
        </p:txBody>
      </p:sp>
      <p:sp>
        <p:nvSpPr>
          <p:cNvPr id="22" name="テキスト ボックス 21"/>
          <p:cNvSpPr txBox="1"/>
          <p:nvPr/>
        </p:nvSpPr>
        <p:spPr>
          <a:xfrm>
            <a:off x="7115009" y="1452390"/>
            <a:ext cx="1743491" cy="369332"/>
          </a:xfrm>
          <a:prstGeom prst="rect">
            <a:avLst/>
          </a:prstGeom>
          <a:noFill/>
        </p:spPr>
        <p:txBody>
          <a:bodyPr wrap="none" rtlCol="0">
            <a:spAutoFit/>
          </a:bodyPr>
          <a:lstStyle/>
          <a:p>
            <a:r>
              <a:rPr lang="en-US" altLang="ja-JP" b="1" dirty="0"/>
              <a:t>n</a:t>
            </a:r>
            <a:r>
              <a:rPr kumimoji="1" lang="en-US" altLang="ja-JP" b="1" dirty="0" smtClean="0"/>
              <a:t>eutron counter</a:t>
            </a:r>
            <a:endParaRPr kumimoji="1" lang="ja-JP" altLang="en-US" b="1" dirty="0"/>
          </a:p>
        </p:txBody>
      </p:sp>
      <p:sp>
        <p:nvSpPr>
          <p:cNvPr id="23" name="テキスト ボックス 22"/>
          <p:cNvSpPr txBox="1"/>
          <p:nvPr/>
        </p:nvSpPr>
        <p:spPr>
          <a:xfrm>
            <a:off x="7553871" y="1676624"/>
            <a:ext cx="825867" cy="369332"/>
          </a:xfrm>
          <a:prstGeom prst="rect">
            <a:avLst/>
          </a:prstGeom>
          <a:noFill/>
        </p:spPr>
        <p:txBody>
          <a:bodyPr wrap="none" rtlCol="0">
            <a:spAutoFit/>
          </a:bodyPr>
          <a:lstStyle/>
          <a:p>
            <a:r>
              <a:rPr kumimoji="1" lang="en-US" altLang="ja-JP" b="1" dirty="0" smtClean="0"/>
              <a:t>22 </a:t>
            </a:r>
            <a:r>
              <a:rPr kumimoji="1" lang="en-US" altLang="ja-JP" b="1" dirty="0" err="1" smtClean="0"/>
              <a:t>msr</a:t>
            </a:r>
            <a:endParaRPr kumimoji="1" lang="ja-JP" altLang="en-US" b="1" dirty="0"/>
          </a:p>
        </p:txBody>
      </p:sp>
      <p:cxnSp>
        <p:nvCxnSpPr>
          <p:cNvPr id="25" name="直線矢印コネクタ 24"/>
          <p:cNvCxnSpPr/>
          <p:nvPr/>
        </p:nvCxnSpPr>
        <p:spPr>
          <a:xfrm flipH="1">
            <a:off x="8858500" y="1796189"/>
            <a:ext cx="0" cy="432000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上矢印 27"/>
          <p:cNvSpPr/>
          <p:nvPr/>
        </p:nvSpPr>
        <p:spPr>
          <a:xfrm>
            <a:off x="7824438" y="6233781"/>
            <a:ext cx="284734" cy="508345"/>
          </a:xfrm>
          <a:prstGeom prst="up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8195913" y="6344147"/>
            <a:ext cx="724878" cy="369332"/>
          </a:xfrm>
          <a:prstGeom prst="rect">
            <a:avLst/>
          </a:prstGeom>
          <a:noFill/>
        </p:spPr>
        <p:txBody>
          <a:bodyPr wrap="none" rtlCol="0">
            <a:spAutoFit/>
          </a:bodyPr>
          <a:lstStyle/>
          <a:p>
            <a:r>
              <a:rPr kumimoji="1" lang="en-US" altLang="ja-JP" b="1" dirty="0" smtClean="0">
                <a:solidFill>
                  <a:srgbClr val="92D050"/>
                </a:solidFill>
              </a:rPr>
              <a:t>beam</a:t>
            </a:r>
            <a:endParaRPr kumimoji="1" lang="ja-JP" altLang="en-US" b="1" dirty="0">
              <a:solidFill>
                <a:srgbClr val="92D050"/>
              </a:solidFill>
            </a:endParaRPr>
          </a:p>
        </p:txBody>
      </p:sp>
      <p:sp>
        <p:nvSpPr>
          <p:cNvPr id="17" name="正方形/長方形 16"/>
          <p:cNvSpPr/>
          <p:nvPr/>
        </p:nvSpPr>
        <p:spPr>
          <a:xfrm>
            <a:off x="7754995" y="5529173"/>
            <a:ext cx="423620" cy="643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7314873" y="2168973"/>
            <a:ext cx="1216183" cy="6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7097650" y="5200623"/>
            <a:ext cx="1887120" cy="369332"/>
          </a:xfrm>
          <a:prstGeom prst="rect">
            <a:avLst/>
          </a:prstGeom>
          <a:noFill/>
        </p:spPr>
        <p:txBody>
          <a:bodyPr wrap="none" rtlCol="0">
            <a:spAutoFit/>
          </a:bodyPr>
          <a:lstStyle/>
          <a:p>
            <a:r>
              <a:rPr lang="en-US" altLang="ja-JP" b="1" dirty="0"/>
              <a:t>b</a:t>
            </a:r>
            <a:r>
              <a:rPr lang="en-US" altLang="ja-JP" b="1" dirty="0" smtClean="0"/>
              <a:t>eam charge veto</a:t>
            </a:r>
            <a:endParaRPr kumimoji="1" lang="ja-JP" altLang="en-US" b="1" dirty="0"/>
          </a:p>
        </p:txBody>
      </p:sp>
      <p:sp>
        <p:nvSpPr>
          <p:cNvPr id="29" name="テキスト ボックス 28"/>
          <p:cNvSpPr txBox="1"/>
          <p:nvPr/>
        </p:nvSpPr>
        <p:spPr>
          <a:xfrm>
            <a:off x="7342075" y="1876760"/>
            <a:ext cx="1330695" cy="369332"/>
          </a:xfrm>
          <a:prstGeom prst="rect">
            <a:avLst/>
          </a:prstGeom>
          <a:noFill/>
        </p:spPr>
        <p:txBody>
          <a:bodyPr wrap="square" rtlCol="0">
            <a:spAutoFit/>
          </a:bodyPr>
          <a:lstStyle/>
          <a:p>
            <a:r>
              <a:rPr lang="en-US" altLang="ja-JP" b="1" dirty="0"/>
              <a:t>c</a:t>
            </a:r>
            <a:r>
              <a:rPr lang="en-US" altLang="ja-JP" b="1" dirty="0" smtClean="0"/>
              <a:t>harge veto</a:t>
            </a:r>
            <a:endParaRPr kumimoji="1" lang="ja-JP" altLang="en-US" b="1" dirty="0"/>
          </a:p>
        </p:txBody>
      </p:sp>
      <p:cxnSp>
        <p:nvCxnSpPr>
          <p:cNvPr id="31" name="直線矢印コネクタ 30"/>
          <p:cNvCxnSpPr/>
          <p:nvPr/>
        </p:nvCxnSpPr>
        <p:spPr>
          <a:xfrm flipV="1">
            <a:off x="7313303" y="1186916"/>
            <a:ext cx="1245049"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7648881" y="772951"/>
            <a:ext cx="659155" cy="461665"/>
          </a:xfrm>
          <a:prstGeom prst="rect">
            <a:avLst/>
          </a:prstGeom>
          <a:noFill/>
        </p:spPr>
        <p:txBody>
          <a:bodyPr wrap="none" rtlCol="0">
            <a:spAutoFit/>
          </a:bodyPr>
          <a:lstStyle/>
          <a:p>
            <a:r>
              <a:rPr lang="en-US" altLang="ja-JP" sz="2400" b="1" dirty="0">
                <a:solidFill>
                  <a:schemeClr val="accent1"/>
                </a:solidFill>
              </a:rPr>
              <a:t>3</a:t>
            </a:r>
            <a:r>
              <a:rPr kumimoji="1" lang="en-US" altLang="ja-JP" sz="2400" b="1" dirty="0" smtClean="0">
                <a:solidFill>
                  <a:schemeClr val="accent1"/>
                </a:solidFill>
              </a:rPr>
              <a:t> m</a:t>
            </a:r>
            <a:endParaRPr kumimoji="1" lang="ja-JP" altLang="en-US" sz="2400" b="1" dirty="0">
              <a:solidFill>
                <a:schemeClr val="accent1"/>
              </a:solidFill>
            </a:endParaRPr>
          </a:p>
        </p:txBody>
      </p:sp>
    </p:spTree>
    <p:extLst>
      <p:ext uri="{BB962C8B-B14F-4D97-AF65-F5344CB8AC3E}">
        <p14:creationId xmlns:p14="http://schemas.microsoft.com/office/powerpoint/2010/main" val="3682198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図 35"/>
          <p:cNvPicPr>
            <a:picLocks noChangeAspect="1"/>
          </p:cNvPicPr>
          <p:nvPr/>
        </p:nvPicPr>
        <p:blipFill>
          <a:blip r:embed="rId3"/>
          <a:stretch>
            <a:fillRect/>
          </a:stretch>
        </p:blipFill>
        <p:spPr>
          <a:xfrm>
            <a:off x="6613593" y="2123889"/>
            <a:ext cx="2286000" cy="2457450"/>
          </a:xfrm>
          <a:prstGeom prst="rect">
            <a:avLst/>
          </a:prstGeom>
        </p:spPr>
      </p:pic>
      <p:sp>
        <p:nvSpPr>
          <p:cNvPr id="38" name="上矢印 37"/>
          <p:cNvSpPr/>
          <p:nvPr/>
        </p:nvSpPr>
        <p:spPr>
          <a:xfrm rot="5400000">
            <a:off x="6600124" y="3178989"/>
            <a:ext cx="345919" cy="347252"/>
          </a:xfrm>
          <a:prstGeom prst="upArrow">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t="100000" r="100000"/>
            </a:path>
            <a:tileRect l="-100000" b="-100000"/>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534232" y="242995"/>
            <a:ext cx="7886700" cy="679992"/>
          </a:xfrm>
        </p:spPr>
        <p:txBody>
          <a:bodyPr>
            <a:normAutofit/>
          </a:bodyPr>
          <a:lstStyle/>
          <a:p>
            <a:r>
              <a:rPr lang="en-US" altLang="ja-JP" sz="3300" u="sng" dirty="0" smtClean="0"/>
              <a:t>Cylindrical Detector System (CDS)</a:t>
            </a:r>
            <a:r>
              <a:rPr lang="en-US" altLang="ja-JP" sz="3300" dirty="0" smtClean="0"/>
              <a:t> </a:t>
            </a:r>
            <a:endParaRPr kumimoji="1" lang="en-US" altLang="ja-JP" dirty="0" smtClean="0"/>
          </a:p>
        </p:txBody>
      </p:sp>
      <p:pic>
        <p:nvPicPr>
          <p:cNvPr id="2" name="図 1"/>
          <p:cNvPicPr>
            <a:picLocks/>
          </p:cNvPicPr>
          <p:nvPr/>
        </p:nvPicPr>
        <p:blipFill>
          <a:blip r:embed="rId4">
            <a:extLst>
              <a:ext uri="{28A0092B-C50C-407E-A947-70E740481C1C}">
                <a14:useLocalDpi xmlns:a14="http://schemas.microsoft.com/office/drawing/2010/main" val="0"/>
              </a:ext>
            </a:extLst>
          </a:blip>
          <a:stretch>
            <a:fillRect/>
          </a:stretch>
        </p:blipFill>
        <p:spPr>
          <a:xfrm>
            <a:off x="244630" y="1194819"/>
            <a:ext cx="2880000" cy="2160000"/>
          </a:xfrm>
          <a:prstGeom prst="rect">
            <a:avLst/>
          </a:prstGeom>
        </p:spPr>
      </p:pic>
      <p:pic>
        <p:nvPicPr>
          <p:cNvPr id="4" name="図 3"/>
          <p:cNvPicPr>
            <a:picLocks/>
          </p:cNvPicPr>
          <p:nvPr/>
        </p:nvPicPr>
        <p:blipFill>
          <a:blip r:embed="rId5">
            <a:extLst>
              <a:ext uri="{28A0092B-C50C-407E-A947-70E740481C1C}">
                <a14:useLocalDpi xmlns:a14="http://schemas.microsoft.com/office/drawing/2010/main" val="0"/>
              </a:ext>
            </a:extLst>
          </a:blip>
          <a:stretch>
            <a:fillRect/>
          </a:stretch>
        </p:blipFill>
        <p:spPr>
          <a:xfrm>
            <a:off x="3323126" y="3552960"/>
            <a:ext cx="2880000" cy="2160000"/>
          </a:xfrm>
          <a:prstGeom prst="rect">
            <a:avLst/>
          </a:prstGeom>
        </p:spPr>
      </p:pic>
      <p:pic>
        <p:nvPicPr>
          <p:cNvPr id="5" name="図 4"/>
          <p:cNvPicPr>
            <a:picLocks/>
          </p:cNvPicPr>
          <p:nvPr/>
        </p:nvPicPr>
        <p:blipFill>
          <a:blip r:embed="rId6">
            <a:extLst>
              <a:ext uri="{28A0092B-C50C-407E-A947-70E740481C1C}">
                <a14:useLocalDpi xmlns:a14="http://schemas.microsoft.com/office/drawing/2010/main" val="0"/>
              </a:ext>
            </a:extLst>
          </a:blip>
          <a:stretch>
            <a:fillRect/>
          </a:stretch>
        </p:blipFill>
        <p:spPr>
          <a:xfrm>
            <a:off x="133569" y="3552960"/>
            <a:ext cx="2880000" cy="2160000"/>
          </a:xfrm>
          <a:prstGeom prst="rect">
            <a:avLst/>
          </a:prstGeom>
        </p:spPr>
      </p:pic>
      <p:sp>
        <p:nvSpPr>
          <p:cNvPr id="6" name="テキスト ボックス 5"/>
          <p:cNvSpPr txBox="1"/>
          <p:nvPr/>
        </p:nvSpPr>
        <p:spPr>
          <a:xfrm>
            <a:off x="407987" y="963986"/>
            <a:ext cx="2917017" cy="461665"/>
          </a:xfrm>
          <a:prstGeom prst="rect">
            <a:avLst/>
          </a:prstGeom>
          <a:noFill/>
        </p:spPr>
        <p:txBody>
          <a:bodyPr wrap="none" rtlCol="0">
            <a:spAutoFit/>
          </a:bodyPr>
          <a:lstStyle/>
          <a:p>
            <a:r>
              <a:rPr lang="en-US" altLang="ja-JP" sz="2400" b="1" dirty="0" smtClean="0"/>
              <a:t>Particle identification</a:t>
            </a:r>
            <a:endParaRPr kumimoji="1" lang="ja-JP" altLang="en-US" sz="2400" b="1" dirty="0"/>
          </a:p>
        </p:txBody>
      </p:sp>
      <p:sp>
        <p:nvSpPr>
          <p:cNvPr id="8" name="テキスト ボックス 7"/>
          <p:cNvSpPr txBox="1"/>
          <p:nvPr/>
        </p:nvSpPr>
        <p:spPr>
          <a:xfrm>
            <a:off x="534232" y="3220214"/>
            <a:ext cx="2561535" cy="461665"/>
          </a:xfrm>
          <a:prstGeom prst="rect">
            <a:avLst/>
          </a:prstGeom>
          <a:noFill/>
        </p:spPr>
        <p:txBody>
          <a:bodyPr wrap="none" rtlCol="0">
            <a:spAutoFit/>
          </a:bodyPr>
          <a:lstStyle/>
          <a:p>
            <a:r>
              <a:rPr lang="en-US" altLang="ja-JP" sz="2400" b="1" dirty="0" smtClean="0"/>
              <a:t>K</a:t>
            </a:r>
            <a:r>
              <a:rPr lang="en-US" altLang="ja-JP" sz="2400" b="1" baseline="30000" dirty="0" smtClean="0"/>
              <a:t>0</a:t>
            </a:r>
            <a:r>
              <a:rPr lang="en-US" altLang="ja-JP" sz="2400" b="1" dirty="0" smtClean="0"/>
              <a:t>s</a:t>
            </a:r>
            <a:r>
              <a:rPr kumimoji="1" lang="en-US" altLang="ja-JP" sz="2400" b="1" dirty="0" smtClean="0"/>
              <a:t> reconstruction</a:t>
            </a:r>
            <a:endParaRPr kumimoji="1" lang="ja-JP" altLang="en-US" sz="2400" b="1" dirty="0"/>
          </a:p>
        </p:txBody>
      </p:sp>
      <p:sp>
        <p:nvSpPr>
          <p:cNvPr id="9" name="テキスト ボックス 8"/>
          <p:cNvSpPr txBox="1"/>
          <p:nvPr/>
        </p:nvSpPr>
        <p:spPr>
          <a:xfrm>
            <a:off x="3807627" y="3220214"/>
            <a:ext cx="2297039" cy="461665"/>
          </a:xfrm>
          <a:prstGeom prst="rect">
            <a:avLst/>
          </a:prstGeom>
          <a:noFill/>
        </p:spPr>
        <p:txBody>
          <a:bodyPr wrap="none" rtlCol="0">
            <a:spAutoFit/>
          </a:bodyPr>
          <a:lstStyle/>
          <a:p>
            <a:r>
              <a:rPr kumimoji="1" lang="en-US" altLang="ja-JP" sz="2400" b="1" dirty="0" smtClean="0"/>
              <a:t>Λ reconstruction</a:t>
            </a:r>
            <a:endParaRPr kumimoji="1" lang="ja-JP" altLang="en-US" sz="2400" b="1" dirty="0"/>
          </a:p>
        </p:txBody>
      </p:sp>
      <p:sp>
        <p:nvSpPr>
          <p:cNvPr id="10" name="正方形/長方形 9"/>
          <p:cNvSpPr/>
          <p:nvPr/>
        </p:nvSpPr>
        <p:spPr>
          <a:xfrm>
            <a:off x="4084567" y="4581339"/>
            <a:ext cx="2347246" cy="646331"/>
          </a:xfrm>
          <a:prstGeom prst="rect">
            <a:avLst/>
          </a:prstGeom>
        </p:spPr>
        <p:txBody>
          <a:bodyPr wrap="none">
            <a:spAutoFit/>
          </a:bodyPr>
          <a:lstStyle/>
          <a:p>
            <a:r>
              <a:rPr lang="en-US" altLang="ja-JP" dirty="0" smtClean="0"/>
              <a:t>Peak : 1115.57 MeV/c</a:t>
            </a:r>
            <a:r>
              <a:rPr lang="en-US" altLang="ja-JP" baseline="30000" dirty="0" smtClean="0"/>
              <a:t>2</a:t>
            </a:r>
          </a:p>
          <a:p>
            <a:r>
              <a:rPr lang="en-US" altLang="ja-JP" dirty="0"/>
              <a:t>σ</a:t>
            </a:r>
            <a:r>
              <a:rPr lang="ja-JP" altLang="en-US" dirty="0" smtClean="0"/>
              <a:t>       </a:t>
            </a:r>
            <a:r>
              <a:rPr lang="en-US" altLang="ja-JP" dirty="0" smtClean="0"/>
              <a:t>:</a:t>
            </a:r>
            <a:r>
              <a:rPr lang="ja-JP" altLang="en-US" dirty="0" smtClean="0"/>
              <a:t> </a:t>
            </a:r>
            <a:r>
              <a:rPr lang="en-US" altLang="ja-JP" dirty="0" smtClean="0"/>
              <a:t>2.02 MeV/c</a:t>
            </a:r>
            <a:r>
              <a:rPr lang="en-US" altLang="ja-JP" baseline="30000" dirty="0" smtClean="0"/>
              <a:t>2</a:t>
            </a:r>
            <a:endParaRPr lang="en-US" altLang="ja-JP" baseline="30000" dirty="0"/>
          </a:p>
        </p:txBody>
      </p:sp>
      <p:sp>
        <p:nvSpPr>
          <p:cNvPr id="11" name="正方形/長方形 10"/>
          <p:cNvSpPr/>
          <p:nvPr/>
        </p:nvSpPr>
        <p:spPr>
          <a:xfrm>
            <a:off x="1064630" y="4319062"/>
            <a:ext cx="2186945" cy="646331"/>
          </a:xfrm>
          <a:prstGeom prst="rect">
            <a:avLst/>
          </a:prstGeom>
        </p:spPr>
        <p:txBody>
          <a:bodyPr wrap="none">
            <a:spAutoFit/>
          </a:bodyPr>
          <a:lstStyle/>
          <a:p>
            <a:r>
              <a:rPr lang="en-US" altLang="ja-JP" dirty="0" smtClean="0"/>
              <a:t>Peak : 497.42 MeV/c</a:t>
            </a:r>
            <a:r>
              <a:rPr lang="en-US" altLang="ja-JP" baseline="30000" dirty="0" smtClean="0"/>
              <a:t>2</a:t>
            </a:r>
          </a:p>
          <a:p>
            <a:r>
              <a:rPr lang="en-US" altLang="ja-JP" dirty="0"/>
              <a:t>σ</a:t>
            </a:r>
            <a:r>
              <a:rPr lang="ja-JP" altLang="en-US" dirty="0" smtClean="0"/>
              <a:t>       </a:t>
            </a:r>
            <a:r>
              <a:rPr lang="en-US" altLang="ja-JP" dirty="0" smtClean="0"/>
              <a:t>:</a:t>
            </a:r>
            <a:r>
              <a:rPr lang="ja-JP" altLang="en-US" dirty="0" smtClean="0"/>
              <a:t> </a:t>
            </a:r>
            <a:r>
              <a:rPr lang="en-US" altLang="ja-JP" dirty="0" smtClean="0"/>
              <a:t>6.04 MeV/c</a:t>
            </a:r>
            <a:r>
              <a:rPr lang="en-US" altLang="ja-JP" baseline="30000" dirty="0" smtClean="0"/>
              <a:t>2</a:t>
            </a:r>
            <a:endParaRPr lang="en-US" altLang="ja-JP" baseline="30000" dirty="0"/>
          </a:p>
        </p:txBody>
      </p:sp>
      <p:sp>
        <p:nvSpPr>
          <p:cNvPr id="37" name="テキスト ボックス 36"/>
          <p:cNvSpPr txBox="1"/>
          <p:nvPr/>
        </p:nvSpPr>
        <p:spPr>
          <a:xfrm>
            <a:off x="7412588" y="1717533"/>
            <a:ext cx="688009" cy="461665"/>
          </a:xfrm>
          <a:prstGeom prst="rect">
            <a:avLst/>
          </a:prstGeom>
          <a:noFill/>
        </p:spPr>
        <p:txBody>
          <a:bodyPr wrap="none" rtlCol="0">
            <a:spAutoFit/>
          </a:bodyPr>
          <a:lstStyle/>
          <a:p>
            <a:r>
              <a:rPr kumimoji="1" lang="en-US" altLang="ja-JP" sz="2400" b="1" dirty="0" smtClean="0"/>
              <a:t>CDS</a:t>
            </a:r>
            <a:endParaRPr kumimoji="1" lang="ja-JP" altLang="en-US" sz="2400" b="1" dirty="0"/>
          </a:p>
        </p:txBody>
      </p:sp>
      <p:sp>
        <p:nvSpPr>
          <p:cNvPr id="39" name="テキスト ボックス 38"/>
          <p:cNvSpPr txBox="1"/>
          <p:nvPr/>
        </p:nvSpPr>
        <p:spPr>
          <a:xfrm>
            <a:off x="6370445" y="2836710"/>
            <a:ext cx="724878" cy="369332"/>
          </a:xfrm>
          <a:prstGeom prst="rect">
            <a:avLst/>
          </a:prstGeom>
          <a:noFill/>
        </p:spPr>
        <p:txBody>
          <a:bodyPr wrap="none" rtlCol="0">
            <a:spAutoFit/>
          </a:bodyPr>
          <a:lstStyle/>
          <a:p>
            <a:r>
              <a:rPr kumimoji="1" lang="en-US" altLang="ja-JP" b="1" dirty="0" smtClean="0">
                <a:solidFill>
                  <a:srgbClr val="92D050"/>
                </a:solidFill>
              </a:rPr>
              <a:t>beam</a:t>
            </a:r>
            <a:endParaRPr kumimoji="1" lang="ja-JP" altLang="en-US" b="1" dirty="0">
              <a:solidFill>
                <a:srgbClr val="92D050"/>
              </a:solidFill>
            </a:endParaRPr>
          </a:p>
        </p:txBody>
      </p:sp>
      <p:sp>
        <p:nvSpPr>
          <p:cNvPr id="40" name="円弧 39"/>
          <p:cNvSpPr/>
          <p:nvPr/>
        </p:nvSpPr>
        <p:spPr>
          <a:xfrm rot="10283671" flipV="1">
            <a:off x="7734459" y="2531502"/>
            <a:ext cx="1232668" cy="1442220"/>
          </a:xfrm>
          <a:prstGeom prst="arc">
            <a:avLst/>
          </a:prstGeom>
          <a:ln w="57150">
            <a:solidFill>
              <a:srgbClr val="7030A0"/>
            </a:solidFill>
            <a:prstDash val="sysDot"/>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2" name="テキスト ボックス 41"/>
          <p:cNvSpPr txBox="1"/>
          <p:nvPr/>
        </p:nvSpPr>
        <p:spPr>
          <a:xfrm>
            <a:off x="7884834" y="2614072"/>
            <a:ext cx="1180131" cy="369332"/>
          </a:xfrm>
          <a:prstGeom prst="rect">
            <a:avLst/>
          </a:prstGeom>
          <a:noFill/>
        </p:spPr>
        <p:txBody>
          <a:bodyPr wrap="none" rtlCol="0">
            <a:spAutoFit/>
          </a:bodyPr>
          <a:lstStyle/>
          <a:p>
            <a:r>
              <a:rPr lang="en-US" altLang="ja-JP" b="1" dirty="0" smtClean="0">
                <a:solidFill>
                  <a:srgbClr val="7030A0"/>
                </a:solidFill>
              </a:rPr>
              <a:t>p, π</a:t>
            </a:r>
            <a:r>
              <a:rPr lang="en-US" altLang="ja-JP" b="1" baseline="30000" dirty="0" smtClean="0">
                <a:solidFill>
                  <a:srgbClr val="7030A0"/>
                </a:solidFill>
              </a:rPr>
              <a:t>±</a:t>
            </a:r>
            <a:r>
              <a:rPr lang="en-US" altLang="ja-JP" b="1" dirty="0" smtClean="0">
                <a:solidFill>
                  <a:srgbClr val="7030A0"/>
                </a:solidFill>
              </a:rPr>
              <a:t>,K</a:t>
            </a:r>
            <a:r>
              <a:rPr lang="en-US" altLang="ja-JP" b="1" baseline="30000" dirty="0" smtClean="0">
                <a:solidFill>
                  <a:srgbClr val="7030A0"/>
                </a:solidFill>
              </a:rPr>
              <a:t>-</a:t>
            </a:r>
            <a:r>
              <a:rPr lang="en-US" altLang="ja-JP" b="1" dirty="0" smtClean="0">
                <a:solidFill>
                  <a:srgbClr val="7030A0"/>
                </a:solidFill>
              </a:rPr>
              <a:t>, d</a:t>
            </a:r>
            <a:endParaRPr kumimoji="1" lang="ja-JP" altLang="en-US" b="1" dirty="0">
              <a:solidFill>
                <a:srgbClr val="7030A0"/>
              </a:solidFill>
            </a:endParaRPr>
          </a:p>
        </p:txBody>
      </p:sp>
      <p:pic>
        <p:nvPicPr>
          <p:cNvPr id="43" name="図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82945" y="1380987"/>
            <a:ext cx="2646147" cy="1802497"/>
          </a:xfrm>
          <a:prstGeom prst="rect">
            <a:avLst/>
          </a:prstGeom>
        </p:spPr>
      </p:pic>
      <p:sp>
        <p:nvSpPr>
          <p:cNvPr id="45" name="テキスト ボックス 44"/>
          <p:cNvSpPr txBox="1"/>
          <p:nvPr/>
        </p:nvSpPr>
        <p:spPr>
          <a:xfrm>
            <a:off x="3767435" y="991282"/>
            <a:ext cx="2122376" cy="461665"/>
          </a:xfrm>
          <a:prstGeom prst="rect">
            <a:avLst/>
          </a:prstGeom>
          <a:noFill/>
        </p:spPr>
        <p:txBody>
          <a:bodyPr wrap="none" rtlCol="0">
            <a:spAutoFit/>
          </a:bodyPr>
          <a:lstStyle/>
          <a:p>
            <a:r>
              <a:rPr kumimoji="1" lang="en-US" altLang="ja-JP" sz="2400" b="1" dirty="0" smtClean="0"/>
              <a:t>Vertex position</a:t>
            </a:r>
            <a:endParaRPr kumimoji="1" lang="ja-JP" altLang="en-US" sz="2400" b="1" dirty="0"/>
          </a:p>
        </p:txBody>
      </p:sp>
      <p:sp>
        <p:nvSpPr>
          <p:cNvPr id="48" name="正方形/長方形 47"/>
          <p:cNvSpPr/>
          <p:nvPr/>
        </p:nvSpPr>
        <p:spPr>
          <a:xfrm>
            <a:off x="619988" y="5657671"/>
            <a:ext cx="6654129" cy="1200329"/>
          </a:xfrm>
          <a:prstGeom prst="rect">
            <a:avLst/>
          </a:prstGeom>
        </p:spPr>
        <p:txBody>
          <a:bodyPr wrap="none">
            <a:spAutoFit/>
          </a:bodyPr>
          <a:lstStyle/>
          <a:p>
            <a:pPr marL="342900" indent="-342900">
              <a:buFont typeface="Calibri" panose="020F0502020204030204" pitchFamily="34" charset="0"/>
              <a:buChar char="&gt;"/>
            </a:pPr>
            <a:r>
              <a:rPr lang="en-US" altLang="ja-JP" sz="2400" b="1" dirty="0" smtClean="0"/>
              <a:t>Charged decay p</a:t>
            </a:r>
            <a:r>
              <a:rPr lang="en-US" altLang="ja-JP" sz="2400" b="1" dirty="0"/>
              <a:t>, π</a:t>
            </a:r>
            <a:r>
              <a:rPr lang="en-US" altLang="ja-JP" sz="2400" b="1" baseline="30000" dirty="0"/>
              <a:t>±</a:t>
            </a:r>
            <a:r>
              <a:rPr lang="en-US" altLang="ja-JP" sz="2400" b="1" dirty="0"/>
              <a:t>,K</a:t>
            </a:r>
            <a:r>
              <a:rPr lang="en-US" altLang="ja-JP" sz="2400" b="1" baseline="30000" dirty="0"/>
              <a:t>-</a:t>
            </a:r>
            <a:r>
              <a:rPr lang="en-US" altLang="ja-JP" sz="2400" b="1" dirty="0"/>
              <a:t>, </a:t>
            </a:r>
            <a:r>
              <a:rPr lang="en-US" altLang="ja-JP" sz="2400" b="1" dirty="0" smtClean="0"/>
              <a:t>d are identified</a:t>
            </a:r>
          </a:p>
          <a:p>
            <a:pPr marL="342900" indent="-342900">
              <a:buFont typeface="Calibri" panose="020F0502020204030204" pitchFamily="34" charset="0"/>
              <a:buChar char="&gt;"/>
            </a:pPr>
            <a:r>
              <a:rPr lang="en-US" altLang="ja-JP" sz="2400" b="1" dirty="0" smtClean="0"/>
              <a:t>Vertex position reconstruct the target cell frame</a:t>
            </a:r>
          </a:p>
          <a:p>
            <a:pPr marL="342900" indent="-342900">
              <a:buFont typeface="Calibri" panose="020F0502020204030204" pitchFamily="34" charset="0"/>
              <a:buChar char="&gt;"/>
            </a:pPr>
            <a:r>
              <a:rPr lang="en-US" altLang="ja-JP" sz="2400" b="1" dirty="0" smtClean="0"/>
              <a:t>Λ,K</a:t>
            </a:r>
            <a:r>
              <a:rPr lang="en-US" altLang="ja-JP" sz="2400" b="1" baseline="30000" dirty="0" smtClean="0"/>
              <a:t>0</a:t>
            </a:r>
            <a:r>
              <a:rPr lang="en-US" altLang="ja-JP" sz="2400" b="1" dirty="0" smtClean="0"/>
              <a:t>s are reconstructed as designed.</a:t>
            </a:r>
          </a:p>
        </p:txBody>
      </p:sp>
      <p:sp>
        <p:nvSpPr>
          <p:cNvPr id="49" name="スライド番号プレースホルダー 48"/>
          <p:cNvSpPr>
            <a:spLocks noGrp="1"/>
          </p:cNvSpPr>
          <p:nvPr>
            <p:ph type="sldNum" sz="quarter" idx="12"/>
          </p:nvPr>
        </p:nvSpPr>
        <p:spPr/>
        <p:txBody>
          <a:bodyPr/>
          <a:lstStyle/>
          <a:p>
            <a:fld id="{005A32BD-6642-4D4D-A78D-138FCE3FEFDC}" type="slidenum">
              <a:rPr kumimoji="1" lang="ja-JP" altLang="en-US" smtClean="0"/>
              <a:t>9</a:t>
            </a:fld>
            <a:endParaRPr kumimoji="1" lang="ja-JP" altLang="en-US"/>
          </a:p>
        </p:txBody>
      </p:sp>
    </p:spTree>
    <p:extLst>
      <p:ext uri="{BB962C8B-B14F-4D97-AF65-F5344CB8AC3E}">
        <p14:creationId xmlns:p14="http://schemas.microsoft.com/office/powerpoint/2010/main" val="1798260239"/>
      </p:ext>
    </p:extLst>
  </p:cSld>
  <p:clrMapOvr>
    <a:masterClrMapping/>
  </p:clrMapOvr>
  <p:timing>
    <p:tnLst>
      <p:par>
        <p:cTn id="1" dur="indefinite" restart="never" nodeType="tmRoot"/>
      </p:par>
    </p:tnLst>
  </p:timing>
</p:sld>
</file>

<file path=ppt/theme/theme1.xml><?xml version="1.0" encoding="utf-8"?>
<a:theme xmlns:a="http://schemas.openxmlformats.org/drawingml/2006/main" name="テーマ1">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テーマ1" id="{F4EAF89F-D6C2-4A5F-AE61-631F80BA521A}" vid="{C85A1FBA-B352-4DEF-AD4A-0C67E562E2B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4132</TotalTime>
  <Words>1927</Words>
  <Application>Microsoft Office PowerPoint</Application>
  <PresentationFormat>画面に合わせる (4:3)</PresentationFormat>
  <Paragraphs>235</Paragraphs>
  <Slides>20</Slides>
  <Notes>16</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20</vt:i4>
      </vt:variant>
    </vt:vector>
  </HeadingPairs>
  <TitlesOfParts>
    <vt:vector size="29" baseType="lpstr">
      <vt:lpstr>ＭＳ Ｐゴシック</vt:lpstr>
      <vt:lpstr>ＭＳ 明朝</vt:lpstr>
      <vt:lpstr>Arial</vt:lpstr>
      <vt:lpstr>Calibri</vt:lpstr>
      <vt:lpstr>Calibri Light</vt:lpstr>
      <vt:lpstr>Cambria Math</vt:lpstr>
      <vt:lpstr>Helvetica</vt:lpstr>
      <vt:lpstr>Wingdings</vt:lpstr>
      <vt:lpstr>テーマ1</vt:lpstr>
      <vt:lpstr>Search for  K^- pp deeply bound state via in-flight (_\ ^3)He  (K^-,n) reaction  at J-PARC K1.8BR</vt:lpstr>
      <vt:lpstr>J-PARC E15 collaboration</vt:lpstr>
      <vt:lpstr>Contents</vt:lpstr>
      <vt:lpstr>K-pp deeply bound state</vt:lpstr>
      <vt:lpstr>Experimental suggestion of K-pp</vt:lpstr>
      <vt:lpstr>J-PARC E15 experiment</vt:lpstr>
      <vt:lpstr>PowerPoint プレゼンテーション</vt:lpstr>
      <vt:lpstr>Performance of detectors</vt:lpstr>
      <vt:lpstr>PowerPoint プレゼンテーション</vt:lpstr>
      <vt:lpstr>Semi-inclusive spectrum</vt:lpstr>
      <vt:lpstr>PowerPoint プレゼンテーション</vt:lpstr>
      <vt:lpstr>Sigma production process in the tail component</vt:lpstr>
      <vt:lpstr>PowerPoint プレゼンテーション</vt:lpstr>
      <vt:lpstr>PowerPoint プレゼンテーション</vt:lpstr>
      <vt:lpstr>Comparison of the tail component with theoretical calculation </vt:lpstr>
      <vt:lpstr>Upper limit of K-ppΛp cross section for a deeply bound region</vt:lpstr>
      <vt:lpstr>Summary</vt:lpstr>
      <vt:lpstr>Back up</vt:lpstr>
      <vt:lpstr>Exclusive analysis</vt:lpstr>
      <vt:lpstr>Invariant mass Λp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shingo</dc:creator>
  <cp:lastModifiedBy>shingo</cp:lastModifiedBy>
  <cp:revision>424</cp:revision>
  <dcterms:created xsi:type="dcterms:W3CDTF">2014-09-25T15:30:29Z</dcterms:created>
  <dcterms:modified xsi:type="dcterms:W3CDTF">2014-10-07T07:07:16Z</dcterms:modified>
</cp:coreProperties>
</file>