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375" r:id="rId3"/>
    <p:sldId id="376" r:id="rId4"/>
    <p:sldId id="265" r:id="rId5"/>
    <p:sldId id="356" r:id="rId6"/>
    <p:sldId id="267" r:id="rId7"/>
    <p:sldId id="304" r:id="rId8"/>
    <p:sldId id="302" r:id="rId9"/>
    <p:sldId id="359" r:id="rId10"/>
    <p:sldId id="357" r:id="rId11"/>
    <p:sldId id="355" r:id="rId12"/>
    <p:sldId id="361" r:id="rId13"/>
    <p:sldId id="305" r:id="rId14"/>
    <p:sldId id="328" r:id="rId15"/>
    <p:sldId id="363" r:id="rId16"/>
    <p:sldId id="366" r:id="rId17"/>
    <p:sldId id="364" r:id="rId18"/>
    <p:sldId id="373" r:id="rId19"/>
    <p:sldId id="266" r:id="rId20"/>
    <p:sldId id="374" r:id="rId21"/>
    <p:sldId id="274" r:id="rId22"/>
    <p:sldId id="377" r:id="rId23"/>
    <p:sldId id="369" r:id="rId24"/>
    <p:sldId id="370" r:id="rId25"/>
    <p:sldId id="371" r:id="rId26"/>
    <p:sldId id="378" r:id="rId27"/>
    <p:sldId id="372" r:id="rId28"/>
    <p:sldId id="354" r:id="rId29"/>
    <p:sldId id="367" r:id="rId30"/>
    <p:sldId id="368" r:id="rId31"/>
    <p:sldId id="348" r:id="rId32"/>
    <p:sldId id="349" r:id="rId33"/>
    <p:sldId id="350" r:id="rId34"/>
    <p:sldId id="351" r:id="rId35"/>
    <p:sldId id="345" r:id="rId36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2692" autoAdjust="0"/>
  </p:normalViewPr>
  <p:slideViewPr>
    <p:cSldViewPr showGuides="1">
      <p:cViewPr varScale="1">
        <p:scale>
          <a:sx n="67" d="100"/>
          <a:sy n="67" d="100"/>
        </p:scale>
        <p:origin x="-161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1"/>
          </a:xfrm>
          <a:prstGeom prst="rect">
            <a:avLst/>
          </a:prstGeom>
        </p:spPr>
        <p:txBody>
          <a:bodyPr vert="horz" lIns="91316" tIns="45658" rIns="91316" bIns="4565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1"/>
          </a:xfrm>
          <a:prstGeom prst="rect">
            <a:avLst/>
          </a:prstGeom>
        </p:spPr>
        <p:txBody>
          <a:bodyPr vert="horz" lIns="91316" tIns="45658" rIns="91316" bIns="45658" rtlCol="0"/>
          <a:lstStyle>
            <a:lvl1pPr algn="r">
              <a:defRPr sz="1200"/>
            </a:lvl1pPr>
          </a:lstStyle>
          <a:p>
            <a:fld id="{AA7CC1AE-A8DE-46F2-844C-02971CD49016}" type="datetimeFigureOut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6" tIns="45658" rIns="91316" bIns="4565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316" tIns="45658" rIns="91316" bIns="4565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1"/>
          </a:xfrm>
          <a:prstGeom prst="rect">
            <a:avLst/>
          </a:prstGeom>
        </p:spPr>
        <p:txBody>
          <a:bodyPr vert="horz" lIns="91316" tIns="45658" rIns="91316" bIns="4565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1"/>
          </a:xfrm>
          <a:prstGeom prst="rect">
            <a:avLst/>
          </a:prstGeom>
        </p:spPr>
        <p:txBody>
          <a:bodyPr vert="horz" lIns="91316" tIns="45658" rIns="91316" bIns="45658" rtlCol="0" anchor="b"/>
          <a:lstStyle>
            <a:lvl1pPr algn="r">
              <a:defRPr sz="1200"/>
            </a:lvl1pPr>
          </a:lstStyle>
          <a:p>
            <a:fld id="{B5F90C00-EA69-4F0C-909F-E277F70E84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63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969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90C00-EA69-4F0C-909F-E277F70E84B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4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9BC9-F67F-4679-8349-C1ACD35871DB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2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F6DE-BBC9-4794-941C-1E081893D801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553D-9173-4A63-9EE9-11DCAB1AC4C6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8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DFCEE-1865-4AAD-9F9E-A2D6E3755E8E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5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63F2-55FB-48EC-A55C-464AA772023A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48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EF9E-32A3-4A8F-9EEB-0A692080B380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1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2DC2-5C1C-4E6E-821B-9E11CBC2A274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DEF-6E06-49DB-9190-941FBB79C13D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31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AC70-81B7-4472-B9D9-08DEE53C718C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FA9C5-A7CB-44F0-A4F6-D6AEF342B734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2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7947-CCFC-4773-A4F8-1BE9B4B55235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6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5C378-136C-486B-81F6-664933FE7268}" type="datetime1">
              <a:rPr kumimoji="1" lang="ja-JP" altLang="en-US" smtClean="0"/>
              <a:t>2015/9/3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747AA-9E9A-4314-BC12-EB1DF6CAC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457349"/>
            <a:ext cx="8676964" cy="2691731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altLang="ja-JP" sz="5400" b="1" dirty="0" smtClean="0"/>
              <a:t>Recent </a:t>
            </a:r>
            <a:r>
              <a:rPr lang="en-US" altLang="ja-JP" sz="5400" b="1" dirty="0"/>
              <a:t>results of the </a:t>
            </a:r>
            <a:r>
              <a:rPr lang="en-US" altLang="ja-JP" sz="5400" b="1" dirty="0" err="1"/>
              <a:t>K</a:t>
            </a:r>
            <a:r>
              <a:rPr lang="en-US" altLang="ja-JP" sz="5400" b="1" baseline="30000" dirty="0" err="1"/>
              <a:t>bar</a:t>
            </a:r>
            <a:r>
              <a:rPr lang="en-US" altLang="ja-JP" sz="5400" b="1" dirty="0" err="1"/>
              <a:t>NN</a:t>
            </a:r>
            <a:r>
              <a:rPr lang="en-US" altLang="ja-JP" sz="5400" b="1" dirty="0"/>
              <a:t> search via </a:t>
            </a:r>
            <a:r>
              <a:rPr lang="en-US" altLang="ja-JP" sz="5400" b="1" dirty="0" smtClean="0"/>
              <a:t>the in-flight</a:t>
            </a:r>
            <a:br>
              <a:rPr lang="en-US" altLang="ja-JP" sz="5400" b="1" dirty="0" smtClean="0"/>
            </a:br>
            <a:r>
              <a:rPr lang="en-US" altLang="ja-JP" sz="5400" b="1" dirty="0" smtClean="0"/>
              <a:t> </a:t>
            </a:r>
            <a:r>
              <a:rPr lang="en-US" altLang="ja-JP" sz="5400" b="1" baseline="30000" dirty="0" smtClean="0"/>
              <a:t>3</a:t>
            </a:r>
            <a:r>
              <a:rPr lang="en-US" altLang="ja-JP" sz="5400" b="1" dirty="0" smtClean="0"/>
              <a:t>He(K</a:t>
            </a:r>
            <a:r>
              <a:rPr lang="en-US" altLang="ja-JP" sz="5400" b="1" baseline="30000" dirty="0" smtClean="0"/>
              <a:t>-</a:t>
            </a:r>
            <a:r>
              <a:rPr lang="en-US" altLang="ja-JP" sz="5400" b="1" dirty="0" smtClean="0"/>
              <a:t>,n) reaction at J-PARC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15212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F. Sakuma, </a:t>
            </a:r>
            <a:r>
              <a:rPr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RIKEN</a:t>
            </a:r>
          </a:p>
          <a:p>
            <a:r>
              <a:rPr kumimoji="1" lang="en-US" altLang="ja-JP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J-PARC E15 collaboration</a:t>
            </a:r>
            <a:endParaRPr kumimoji="1"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1800" y="6485274"/>
            <a:ext cx="361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HYP2015, Sendai, Sep.7-12, 2015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168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/>
          <a:stretch/>
        </p:blipFill>
        <p:spPr>
          <a:xfrm>
            <a:off x="0" y="836712"/>
            <a:ext cx="5749297" cy="602128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95536" y="78655"/>
            <a:ext cx="8316924" cy="75805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/>
              <a:t>S</a:t>
            </a:r>
            <a:r>
              <a:rPr kumimoji="1" lang="en-US" altLang="ja-JP" b="1" dirty="0" smtClean="0"/>
              <a:t>ubthreshold Excess?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9572" y="1628800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p(K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,n)X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9572" y="5667635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baseline="30000" dirty="0" smtClean="0"/>
              <a:t>3</a:t>
            </a:r>
            <a:r>
              <a:rPr lang="en-US" altLang="ja-JP" sz="2400" b="1" dirty="0" smtClean="0"/>
              <a:t>He</a:t>
            </a:r>
            <a:r>
              <a:rPr kumimoji="1" lang="en-US" altLang="ja-JP" sz="2400" b="1" dirty="0" smtClean="0"/>
              <a:t>(K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,n)X</a:t>
            </a:r>
            <a:endParaRPr kumimoji="1" lang="ja-JP" altLang="en-US" sz="24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9572" y="3645024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d</a:t>
            </a:r>
            <a:r>
              <a:rPr kumimoji="1" lang="en-US" altLang="ja-JP" sz="2400" b="1" dirty="0" smtClean="0"/>
              <a:t>(K</a:t>
            </a:r>
            <a:r>
              <a:rPr kumimoji="1" lang="en-US" altLang="ja-JP" sz="2400" b="1" baseline="30000" dirty="0" smtClean="0"/>
              <a:t>-</a:t>
            </a:r>
            <a:r>
              <a:rPr kumimoji="1" lang="en-US" altLang="ja-JP" sz="2400" b="1" dirty="0" smtClean="0"/>
              <a:t>,n)X</a:t>
            </a:r>
            <a:endParaRPr kumimoji="1" lang="ja-JP" altLang="en-US" sz="24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5696" y="1151456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M(K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60853" y="313167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M(K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+p)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6050" y="5121188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M(K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b="1" dirty="0" err="1" smtClean="0">
                <a:solidFill>
                  <a:srgbClr val="0070C0"/>
                </a:solidFill>
              </a:rPr>
              <a:t>p+p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)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22" name="コンテンツ プレースホルダー 3"/>
          <p:cNvSpPr>
            <a:spLocks noGrp="1"/>
          </p:cNvSpPr>
          <p:nvPr>
            <p:ph idx="1"/>
          </p:nvPr>
        </p:nvSpPr>
        <p:spPr>
          <a:xfrm>
            <a:off x="5292080" y="1145440"/>
            <a:ext cx="3851920" cy="573994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+n</a:t>
            </a:r>
            <a:r>
              <a:rPr lang="en-US" altLang="ja-JP" baseline="-25000" dirty="0" smtClean="0">
                <a:sym typeface="Wingdings" panose="05000000000000000000" pitchFamily="2" charset="2"/>
              </a:rPr>
              <a:t>fw</a:t>
            </a:r>
          </a:p>
          <a:p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r>
              <a:rPr lang="en-US" altLang="ja-JP" dirty="0" smtClean="0"/>
              <a:t>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d</a:t>
            </a:r>
            <a:r>
              <a:rPr lang="en-US" altLang="ja-JP" dirty="0" smtClean="0">
                <a:sym typeface="Wingdings" panose="05000000000000000000" pitchFamily="2" charset="2"/>
              </a:rPr>
              <a:t>[K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p]+</a:t>
            </a:r>
            <a:r>
              <a:rPr lang="en-US" altLang="ja-JP" dirty="0" err="1" smtClean="0">
                <a:sym typeface="Wingdings" panose="05000000000000000000" pitchFamily="2" charset="2"/>
              </a:rPr>
              <a:t>n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fw</a:t>
            </a:r>
            <a:endParaRPr lang="en-US" altLang="ja-JP" baseline="-25000" dirty="0" smtClean="0">
              <a:sym typeface="Wingdings" panose="05000000000000000000" pitchFamily="2" charset="2"/>
            </a:endParaRPr>
          </a:p>
          <a:p>
            <a:endParaRPr kumimoji="1" lang="en-US" altLang="ja-JP" sz="2200" dirty="0" smtClean="0"/>
          </a:p>
          <a:p>
            <a:endParaRPr kumimoji="1" lang="en-US" altLang="ja-JP" sz="2200" dirty="0" smtClean="0"/>
          </a:p>
          <a:p>
            <a:endParaRPr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>
                <a:sym typeface="Wingdings" panose="05000000000000000000" pitchFamily="2" charset="2"/>
              </a:rPr>
              <a:t>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-3</a:t>
            </a:r>
            <a:r>
              <a:rPr lang="en-US" altLang="ja-JP" dirty="0" smtClean="0">
                <a:sym typeface="Wingdings" panose="05000000000000000000" pitchFamily="2" charset="2"/>
              </a:rPr>
              <a:t>He[K</a:t>
            </a:r>
            <a:r>
              <a:rPr lang="en-US" altLang="ja-JP" baseline="30000" dirty="0" smtClean="0">
                <a:sym typeface="Wingdings" panose="05000000000000000000" pitchFamily="2" charset="2"/>
              </a:rPr>
              <a:t>-</a:t>
            </a:r>
            <a:r>
              <a:rPr lang="en-US" altLang="ja-JP" dirty="0" smtClean="0">
                <a:sym typeface="Wingdings" panose="05000000000000000000" pitchFamily="2" charset="2"/>
              </a:rPr>
              <a:t>pp</a:t>
            </a:r>
            <a:r>
              <a:rPr lang="en-US" altLang="ja-JP" sz="3600" dirty="0" smtClean="0">
                <a:sym typeface="Wingdings" panose="05000000000000000000" pitchFamily="2" charset="2"/>
              </a:rPr>
              <a:t>]+</a:t>
            </a:r>
            <a:r>
              <a:rPr lang="en-US" altLang="ja-JP" dirty="0" err="1" smtClean="0">
                <a:sym typeface="Wingdings" panose="05000000000000000000" pitchFamily="2" charset="2"/>
              </a:rPr>
              <a:t>n</a:t>
            </a:r>
            <a:r>
              <a:rPr lang="en-US" altLang="ja-JP" baseline="-25000" dirty="0" err="1" smtClean="0">
                <a:sym typeface="Wingdings" panose="05000000000000000000" pitchFamily="2" charset="2"/>
              </a:rPr>
              <a:t>fw</a:t>
            </a:r>
            <a:endParaRPr lang="en-US" altLang="ja-JP" baseline="-25000" dirty="0" smtClean="0">
              <a:sym typeface="Wingdings" panose="05000000000000000000" pitchFamily="2" charset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20172" y="4053262"/>
            <a:ext cx="297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i="1" dirty="0" smtClean="0">
                <a:solidFill>
                  <a:srgbClr val="0070C0"/>
                </a:solidFill>
              </a:rPr>
              <a:t>The main goal of E31</a:t>
            </a:r>
          </a:p>
          <a:p>
            <a:pPr marL="0" lvl="1"/>
            <a:r>
              <a:rPr lang="en-US" altLang="ja-JP" sz="2000" i="1" dirty="0" smtClean="0">
                <a:solidFill>
                  <a:srgbClr val="0070C0"/>
                </a:solidFill>
              </a:rPr>
              <a:t>  </a:t>
            </a:r>
            <a:r>
              <a:rPr lang="en-US" altLang="ja-JP" sz="20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Inoue’s Talk (5a-2, 9/8)</a:t>
            </a:r>
            <a:endParaRPr lang="en-US" altLang="ja-JP" sz="2000" i="1" dirty="0">
              <a:solidFill>
                <a:srgbClr val="0070C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951820" y="3349441"/>
            <a:ext cx="0" cy="1159679"/>
          </a:xfrm>
          <a:prstGeom prst="line">
            <a:avLst/>
          </a:prstGeom>
          <a:ln w="38100">
            <a:solidFill>
              <a:srgbClr val="00B05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3131840" y="5365665"/>
            <a:ext cx="0" cy="1159679"/>
          </a:xfrm>
          <a:prstGeom prst="line">
            <a:avLst/>
          </a:prstGeom>
          <a:ln w="38100">
            <a:solidFill>
              <a:srgbClr val="00B05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519772" y="4291355"/>
            <a:ext cx="468052" cy="0"/>
          </a:xfrm>
          <a:prstGeom prst="straightConnector1">
            <a:avLst/>
          </a:prstGeom>
          <a:ln w="63500">
            <a:solidFill>
              <a:srgbClr val="00B050">
                <a:alpha val="3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555776" y="6345324"/>
            <a:ext cx="576064" cy="0"/>
          </a:xfrm>
          <a:prstGeom prst="straightConnector1">
            <a:avLst/>
          </a:prstGeom>
          <a:ln w="63500">
            <a:solidFill>
              <a:srgbClr val="00B050">
                <a:alpha val="30000"/>
              </a:srgb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447764" y="4257092"/>
            <a:ext cx="1179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B050"/>
                </a:solidFill>
              </a:rPr>
              <a:t>Fermi motion</a:t>
            </a:r>
            <a:endParaRPr kumimoji="1" lang="ja-JP" altLang="en-US" sz="1400" b="1" i="1" dirty="0">
              <a:solidFill>
                <a:srgbClr val="00B05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985661" y="1624734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well describes the </a:t>
            </a:r>
            <a:r>
              <a:rPr lang="en-US" altLang="ja-JP" sz="2000" i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spectrum</a:t>
            </a:r>
            <a:endParaRPr lang="en-US" altLang="ja-JP" sz="2000" i="1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652120" y="3755938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sub-threshold excess is seen</a:t>
            </a:r>
            <a:endParaRPr lang="en-US" altLang="ja-JP" sz="16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749298" y="5837202"/>
            <a:ext cx="3409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sub-threshold excess is seen</a:t>
            </a:r>
            <a:endParaRPr lang="en-US" altLang="ja-JP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1692" y="6309320"/>
            <a:ext cx="4272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analysis is crucial!</a:t>
            </a:r>
            <a:endParaRPr kumimoji="1" lang="ja-JP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575556" y="1141003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503548" y="3176972"/>
            <a:ext cx="1255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0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0086" y="332098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Y*</a:t>
            </a:r>
            <a:endParaRPr kumimoji="1" lang="ja-JP" altLang="en-US" sz="3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01655" y="5409220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Y*N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826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8705"/>
            <a:ext cx="6300700" cy="608067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399276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Close-Up of the Deeply-Bound Region</a:t>
            </a:r>
            <a:endParaRPr kumimoji="1" lang="ja-JP" altLang="en-US" b="1" dirty="0"/>
          </a:p>
        </p:txBody>
      </p:sp>
      <p:sp>
        <p:nvSpPr>
          <p:cNvPr id="17" name="下矢印 16"/>
          <p:cNvSpPr/>
          <p:nvPr/>
        </p:nvSpPr>
        <p:spPr>
          <a:xfrm>
            <a:off x="5580112" y="4776000"/>
            <a:ext cx="396044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71691" y="4257092"/>
            <a:ext cx="15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FINUDA/DISTO/</a:t>
            </a:r>
          </a:p>
          <a:p>
            <a:pPr algn="ctr"/>
            <a:r>
              <a:rPr kumimoji="1" lang="en-US" altLang="ja-JP" sz="1600" b="1" dirty="0" smtClean="0">
                <a:solidFill>
                  <a:srgbClr val="0070C0"/>
                </a:solidFill>
              </a:rPr>
              <a:t>E27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242"/>
            <a:ext cx="9177613" cy="688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4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639194"/>
            <a:ext cx="8229600" cy="15796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800" b="1" dirty="0" smtClean="0"/>
              <a:t>Decay</a:t>
            </a:r>
            <a:r>
              <a:rPr kumimoji="1" lang="en-US" altLang="ja-JP" sz="4800" b="1" dirty="0" smtClean="0"/>
              <a:t> Channel,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Exclusive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4800" b="1" dirty="0" err="1" smtClean="0">
                <a:solidFill>
                  <a:srgbClr val="FF0000"/>
                </a:solidFill>
              </a:rPr>
              <a:t>p</a:t>
            </a:r>
            <a:r>
              <a:rPr lang="en-US" altLang="ja-JP" sz="4800" b="1" dirty="0" smtClean="0"/>
              <a:t>)n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79712" y="4401108"/>
            <a:ext cx="522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/>
              <a:t>Y.Sada</a:t>
            </a:r>
            <a:r>
              <a:rPr kumimoji="1" lang="en-US" altLang="ja-JP" sz="2800" b="1" dirty="0" smtClean="0"/>
              <a:t> et al., paper in preparation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052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706" y="4564453"/>
            <a:ext cx="3246026" cy="22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9556"/>
            <a:ext cx="5419124" cy="379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1"/>
            <a:ext cx="8229600" cy="7469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Exclusive </a:t>
            </a:r>
            <a:r>
              <a:rPr kumimoji="1" lang="en-US" altLang="ja-JP" sz="4000" b="1" baseline="30000" dirty="0" smtClean="0"/>
              <a:t>3</a:t>
            </a:r>
            <a:r>
              <a:rPr kumimoji="1" lang="en-US" altLang="ja-JP" sz="4000" b="1" dirty="0" smtClean="0"/>
              <a:t>He(K</a:t>
            </a:r>
            <a:r>
              <a:rPr kumimoji="1" lang="en-US" altLang="ja-JP" sz="4000" b="1" baseline="30000" dirty="0" smtClean="0"/>
              <a:t>-</a:t>
            </a:r>
            <a:r>
              <a:rPr kumimoji="1" lang="en-US" altLang="ja-JP" sz="4000" b="1" dirty="0" smtClean="0"/>
              <a:t>,</a:t>
            </a:r>
            <a:r>
              <a:rPr kumimoji="1" lang="en-US" altLang="ja-JP" sz="4000" b="1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4000" b="1" dirty="0" err="1" smtClean="0"/>
              <a:t>p</a:t>
            </a:r>
            <a:r>
              <a:rPr kumimoji="1" lang="en-US" altLang="ja-JP" sz="4000" b="1" dirty="0" smtClean="0"/>
              <a:t>)n events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6" y="4977172"/>
            <a:ext cx="4896542" cy="172819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3000" b="1" dirty="0" smtClean="0"/>
              <a:t>K</a:t>
            </a:r>
            <a:r>
              <a:rPr kumimoji="1" lang="en-US" altLang="ja-JP" sz="3000" b="1" baseline="30000" dirty="0" smtClean="0"/>
              <a:t>-3</a:t>
            </a:r>
            <a:r>
              <a:rPr kumimoji="1" lang="en-US" altLang="ja-JP" sz="3000" b="1" dirty="0" smtClean="0"/>
              <a:t>He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3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(</a:t>
            </a:r>
            <a:r>
              <a:rPr kumimoji="1" lang="en-US" altLang="ja-JP" sz="3000" b="1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3000" b="1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)</a:t>
            </a:r>
            <a:r>
              <a:rPr kumimoji="1" lang="en-US" altLang="ja-JP" sz="3000" b="1" dirty="0" err="1" smtClean="0">
                <a:sym typeface="Wingdings" panose="05000000000000000000" pitchFamily="2" charset="2"/>
              </a:rPr>
              <a:t>pn</a:t>
            </a:r>
            <a:r>
              <a:rPr kumimoji="1" lang="en-US" altLang="ja-JP" sz="3000" b="1" dirty="0" smtClean="0">
                <a:sym typeface="Wingdings" panose="05000000000000000000" pitchFamily="2" charset="2"/>
              </a:rPr>
              <a:t> events can be identified exclusively</a:t>
            </a:r>
          </a:p>
          <a:p>
            <a:pPr lvl="1"/>
            <a:r>
              <a:rPr lang="en-US" altLang="ja-JP" dirty="0" smtClean="0"/>
              <a:t># of 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>
                <a:sym typeface="Wingdings" panose="05000000000000000000" pitchFamily="2" charset="2"/>
              </a:rPr>
              <a:t>(</a:t>
            </a:r>
            <a:r>
              <a:rPr lang="en-US" altLang="ja-JP" dirty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altLang="ja-JP" baseline="30000" dirty="0">
                <a:sym typeface="Wingdings" panose="05000000000000000000" pitchFamily="2" charset="2"/>
              </a:rPr>
              <a:t>0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  <a:r>
              <a:rPr lang="en-US" altLang="ja-JP" dirty="0" err="1">
                <a:sym typeface="Wingdings" panose="05000000000000000000" pitchFamily="2" charset="2"/>
              </a:rPr>
              <a:t>pn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events: ~200</a:t>
            </a:r>
          </a:p>
          <a:p>
            <a:pPr lvl="2"/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baseline="30000" dirty="0"/>
              <a:t>0</a:t>
            </a:r>
            <a:r>
              <a:rPr lang="en-US" altLang="ja-JP" dirty="0"/>
              <a:t>pn contamination: </a:t>
            </a:r>
            <a:r>
              <a:rPr lang="en-US" altLang="ja-JP" dirty="0" smtClean="0"/>
              <a:t>~20%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50042" y="18808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直線矢印コネクタ 8"/>
          <p:cNvCxnSpPr>
            <a:stCxn id="8" idx="2"/>
          </p:cNvCxnSpPr>
          <p:nvPr/>
        </p:nvCxnSpPr>
        <p:spPr>
          <a:xfrm>
            <a:off x="2552181" y="2465603"/>
            <a:ext cx="0" cy="3960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 descr="setup.jpg"/>
          <p:cNvPicPr>
            <a:picLocks noChangeAspect="1"/>
          </p:cNvPicPr>
          <p:nvPr/>
        </p:nvPicPr>
        <p:blipFill rotWithShape="1">
          <a:blip r:embed="rId4"/>
          <a:srcRect l="2847" t="47995" r="59728" b="3364"/>
          <a:stretch/>
        </p:blipFill>
        <p:spPr>
          <a:xfrm>
            <a:off x="5906086" y="881257"/>
            <a:ext cx="3237914" cy="3050994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5472331" y="2947513"/>
            <a:ext cx="656493" cy="339969"/>
          </a:xfrm>
          <a:prstGeom prst="straightConnector1">
            <a:avLst/>
          </a:prstGeom>
          <a:ln w="762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501080" y="3202005"/>
            <a:ext cx="106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/>
              <a:t>1GeV/c</a:t>
            </a:r>
          </a:p>
          <a:p>
            <a:pPr algn="ctr"/>
            <a:r>
              <a:rPr lang="en-US" altLang="ja-JP" sz="2000" b="1" dirty="0" smtClean="0"/>
              <a:t>K</a:t>
            </a:r>
            <a:r>
              <a:rPr lang="en-US" altLang="ja-JP" sz="2000" b="1" baseline="30000" dirty="0" smtClean="0"/>
              <a:t>-</a:t>
            </a:r>
            <a:r>
              <a:rPr lang="en-US" altLang="ja-JP" sz="2000" b="1" dirty="0" smtClean="0"/>
              <a:t> beam</a:t>
            </a:r>
            <a:endParaRPr kumimoji="1" lang="ja-JP" altLang="en-US" sz="2000" b="1" dirty="0"/>
          </a:p>
        </p:txBody>
      </p:sp>
      <p:cxnSp>
        <p:nvCxnSpPr>
          <p:cNvPr id="16" name="直線矢印コネクタ 15"/>
          <p:cNvCxnSpPr>
            <a:stCxn id="20" idx="1"/>
          </p:cNvCxnSpPr>
          <p:nvPr/>
        </p:nvCxnSpPr>
        <p:spPr>
          <a:xfrm rot="16200000" flipV="1">
            <a:off x="6990471" y="1863129"/>
            <a:ext cx="544704" cy="27507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7570764" y="2575514"/>
            <a:ext cx="375138" cy="2195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7570762" y="2575512"/>
            <a:ext cx="0" cy="3719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20" idx="7"/>
          </p:cNvCxnSpPr>
          <p:nvPr/>
        </p:nvCxnSpPr>
        <p:spPr>
          <a:xfrm flipV="1">
            <a:off x="7483255" y="1717384"/>
            <a:ext cx="462647" cy="555634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7383192" y="2255850"/>
            <a:ext cx="117231" cy="1172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02547" y="1277881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910732" y="264603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Symbol" pitchFamily="18" charset="2"/>
              </a:rPr>
              <a:t>p</a:t>
            </a:r>
            <a:r>
              <a:rPr kumimoji="1" lang="en-US" altLang="ja-JP" sz="2000" b="1" baseline="30000" dirty="0" smtClean="0">
                <a:solidFill>
                  <a:schemeClr val="bg1"/>
                </a:solidFill>
                <a:latin typeface="Symbol" pitchFamily="18" charset="2"/>
              </a:rPr>
              <a:t>-</a:t>
            </a:r>
            <a:endParaRPr kumimoji="1" lang="ja-JP" altLang="en-US" sz="2000" b="1" baseline="30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453532" y="2898061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</a:rPr>
              <a:t>p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48342" y="1349889"/>
            <a:ext cx="1180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missing n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32" name="直線矢印コネクタ 31"/>
          <p:cNvCxnSpPr>
            <a:stCxn id="20" idx="4"/>
          </p:cNvCxnSpPr>
          <p:nvPr/>
        </p:nvCxnSpPr>
        <p:spPr>
          <a:xfrm>
            <a:off x="7441808" y="2373081"/>
            <a:ext cx="128954" cy="202433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7200292" y="2312071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bg1"/>
                </a:solidFill>
                <a:latin typeface="Symbol" pitchFamily="18" charset="2"/>
              </a:rPr>
              <a:t>L</a:t>
            </a:r>
            <a:endParaRPr kumimoji="1" lang="ja-JP" altLang="en-US" sz="2000" b="1" baseline="300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 rot="20481606">
            <a:off x="6418551" y="777948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CDS</a:t>
            </a:r>
            <a:endParaRPr kumimoji="1" lang="ja-JP" altLang="en-US" sz="3200" b="1" dirty="0"/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791580" y="147084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37" y="3840205"/>
            <a:ext cx="3027771" cy="203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616116" y="573325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p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 smtClean="0">
                <a:sym typeface="Wingdings" panose="05000000000000000000" pitchFamily="2" charset="2"/>
              </a:rPr>
              <a:t>-</a:t>
            </a:r>
            <a:endParaRPr kumimoji="1" lang="ja-JP" altLang="en-US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946568" y="2319275"/>
            <a:ext cx="218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Counts per 20MeV/c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674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966091"/>
            <a:ext cx="6480720" cy="442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Exclusive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 by 3NA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1500" y="5373216"/>
            <a:ext cx="8964488" cy="12910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The spectrum CANNOT be reproduced by only 3NA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r>
              <a:rPr lang="en-US" altLang="ja-JP" dirty="0" smtClean="0"/>
              <a:t>Clear structure </a:t>
            </a:r>
            <a:r>
              <a:rPr lang="en-US" altLang="ja-JP" dirty="0"/>
              <a:t>is </a:t>
            </a:r>
            <a:r>
              <a:rPr lang="en-US" altLang="ja-JP" dirty="0" smtClean="0"/>
              <a:t>seen around the threshold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5483324" y="2744924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3076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6" y="1124744"/>
            <a:ext cx="5375554" cy="36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6536" y="1520788"/>
            <a:ext cx="3539960" cy="27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44624"/>
            <a:ext cx="8229600" cy="75637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Assuming a </a:t>
            </a:r>
            <a:r>
              <a:rPr lang="en-US" altLang="ja-JP" b="1" dirty="0" err="1" smtClean="0"/>
              <a:t>Breit</a:t>
            </a:r>
            <a:r>
              <a:rPr lang="en-US" altLang="ja-JP" b="1" dirty="0" smtClean="0"/>
              <a:t>-Wigner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23628" y="4977172"/>
            <a:ext cx="6695317" cy="151216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c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-test with a </a:t>
            </a:r>
            <a:r>
              <a:rPr lang="en-US" altLang="ja-JP" dirty="0" err="1" smtClean="0"/>
              <a:t>Breit-Wigenr</a:t>
            </a:r>
            <a:r>
              <a:rPr lang="en-US" altLang="ja-JP" dirty="0" smtClean="0"/>
              <a:t> and 3NAs</a:t>
            </a:r>
          </a:p>
          <a:p>
            <a:pPr lvl="1"/>
            <a:r>
              <a:rPr kumimoji="1" lang="en-US" altLang="ja-JP" dirty="0" smtClean="0"/>
              <a:t>assumption: </a:t>
            </a:r>
            <a:r>
              <a:rPr lang="en-US" altLang="ja-JP" dirty="0" smtClean="0"/>
              <a:t>isotropic </a:t>
            </a:r>
            <a:r>
              <a:rPr lang="en-US" altLang="ja-JP" dirty="0" err="1" smtClean="0">
                <a:latin typeface="Symbol" panose="05050102010706020507" pitchFamily="18" charset="2"/>
              </a:rPr>
              <a:t>L</a:t>
            </a:r>
            <a:r>
              <a:rPr lang="en-US" altLang="ja-JP" dirty="0" err="1" smtClean="0"/>
              <a:t>p</a:t>
            </a:r>
            <a:r>
              <a:rPr lang="en-US" altLang="ja-JP" dirty="0" smtClean="0"/>
              <a:t> decay</a:t>
            </a:r>
          </a:p>
          <a:p>
            <a:pPr lvl="1"/>
            <a:r>
              <a:rPr lang="en-US" altLang="ja-JP" dirty="0" smtClean="0"/>
              <a:t>parameters:</a:t>
            </a:r>
            <a:r>
              <a:rPr kumimoji="1" lang="en-US" altLang="ja-JP" dirty="0" smtClean="0"/>
              <a:t> Mass, Width, and Yield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58681" y="1124744"/>
            <a:ext cx="2085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Symbol" panose="05050102010706020507" pitchFamily="18" charset="2"/>
              </a:rPr>
              <a:t>c</a:t>
            </a:r>
            <a:r>
              <a:rPr lang="en-US" altLang="ja-JP" sz="2000" b="1" dirty="0" smtClean="0"/>
              <a:t>2/NDF=62.3 </a:t>
            </a:r>
            <a:r>
              <a:rPr lang="en-US" altLang="ja-JP" sz="2000" b="1" dirty="0"/>
              <a:t>/49 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6048164" y="2143889"/>
            <a:ext cx="1128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1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2" name="Rectangle 5"/>
          <p:cNvSpPr>
            <a:spLocks/>
          </p:cNvSpPr>
          <p:nvPr/>
        </p:nvSpPr>
        <p:spPr bwMode="auto">
          <a:xfrm>
            <a:off x="3143292" y="219092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3787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8" b="15241"/>
          <a:stretch/>
        </p:blipFill>
        <p:spPr>
          <a:xfrm>
            <a:off x="84241" y="1501346"/>
            <a:ext cx="4632929" cy="163823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3159461"/>
            <a:ext cx="4673664" cy="31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4623"/>
            <a:ext cx="8219256" cy="756085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Momentum Transfer of (K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0" y="1232756"/>
            <a:ext cx="4572000" cy="5436604"/>
          </a:xfrm>
        </p:spPr>
        <p:txBody>
          <a:bodyPr>
            <a:noAutofit/>
          </a:bodyPr>
          <a:lstStyle/>
          <a:p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low-momentum transfer seems to be enhanced around the threshold</a:t>
            </a:r>
            <a:endParaRPr lang="en-US" altLang="ja-JP" dirty="0" smtClean="0"/>
          </a:p>
          <a:p>
            <a:endParaRPr lang="en-US" altLang="ja-JP" dirty="0" smtClean="0">
              <a:latin typeface="Symbol" panose="05050102010706020507" pitchFamily="18" charset="2"/>
            </a:endParaRPr>
          </a:p>
          <a:p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(1405) production in 2NA followed by 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*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s</a:t>
            </a:r>
            <a:r>
              <a:rPr lang="en-US" altLang="ja-JP" dirty="0" err="1" smtClean="0">
                <a:sym typeface="Wingdings" panose="05000000000000000000" pitchFamily="2" charset="2"/>
              </a:rPr>
              <a:t>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err="1" smtClean="0">
                <a:sym typeface="Wingdings" panose="05000000000000000000" pitchFamily="2" charset="2"/>
              </a:rPr>
              <a:t>p</a:t>
            </a:r>
            <a:r>
              <a:rPr lang="en-US" altLang="ja-JP" dirty="0" smtClean="0">
                <a:sym typeface="Wingdings" panose="05000000000000000000" pitchFamily="2" charset="2"/>
              </a:rPr>
              <a:t> ?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S=-1 di-baryon state of </a:t>
            </a:r>
            <a:r>
              <a:rPr lang="en-US" altLang="ja-JP" dirty="0" err="1" smtClean="0">
                <a:sym typeface="Wingdings" panose="05000000000000000000" pitchFamily="2" charset="2"/>
              </a:rPr>
              <a:t>X</a:t>
            </a:r>
            <a:r>
              <a:rPr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dirty="0" err="1" smtClean="0">
                <a:sym typeface="Wingdings" panose="05000000000000000000" pitchFamily="2" charset="2"/>
              </a:rPr>
              <a:t>p</a:t>
            </a:r>
            <a:r>
              <a:rPr lang="en-US" altLang="ja-JP" dirty="0" smtClean="0">
                <a:sym typeface="Wingdings" panose="05000000000000000000" pitchFamily="2" charset="2"/>
              </a:rPr>
              <a:t> ?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 rot="19638817">
            <a:off x="630214" y="2633137"/>
            <a:ext cx="41405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6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500" y="878522"/>
            <a:ext cx="498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u="sng" dirty="0" smtClean="0"/>
              <a:t>Mom. Trans. of (K</a:t>
            </a:r>
            <a:r>
              <a:rPr kumimoji="1" lang="en-US" altLang="ja-JP" sz="2800" b="1" u="sng" baseline="30000" dirty="0" smtClean="0"/>
              <a:t>-</a:t>
            </a:r>
            <a:r>
              <a:rPr kumimoji="1" lang="en-US" altLang="ja-JP" sz="2800" b="1" u="sng" dirty="0" smtClean="0"/>
              <a:t>,n) vs. IM(</a:t>
            </a:r>
            <a:r>
              <a:rPr kumimoji="1" lang="en-US" altLang="ja-JP" sz="2800" b="1" u="sng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sz="2800" b="1" u="sng" dirty="0" err="1" smtClean="0"/>
              <a:t>p</a:t>
            </a:r>
            <a:r>
              <a:rPr kumimoji="1" lang="en-US" altLang="ja-JP" sz="2800" b="1" u="sng" dirty="0" smtClean="0"/>
              <a:t>)</a:t>
            </a:r>
            <a:endParaRPr kumimoji="1" lang="ja-JP" altLang="en-US" sz="2800" b="1" u="sng" dirty="0"/>
          </a:p>
        </p:txBody>
      </p:sp>
      <p:cxnSp>
        <p:nvCxnSpPr>
          <p:cNvPr id="19" name="直線コネクタ 18"/>
          <p:cNvCxnSpPr/>
          <p:nvPr/>
        </p:nvCxnSpPr>
        <p:spPr>
          <a:xfrm>
            <a:off x="2303748" y="3140967"/>
            <a:ext cx="0" cy="26172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下矢印 13"/>
          <p:cNvSpPr/>
          <p:nvPr/>
        </p:nvSpPr>
        <p:spPr>
          <a:xfrm>
            <a:off x="5632964" y="3248980"/>
            <a:ext cx="2251404" cy="756084"/>
          </a:xfrm>
          <a:prstGeom prst="downArrow">
            <a:avLst>
              <a:gd name="adj1" fmla="val 53467"/>
              <a:gd name="adj2" fmla="val 51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/>
                </a:solidFill>
              </a:rPr>
              <a:t>possible </a:t>
            </a:r>
            <a:r>
              <a:rPr lang="en-US" altLang="ja-JP" dirty="0" smtClean="0">
                <a:solidFill>
                  <a:schemeClr val="bg1"/>
                </a:solidFill>
              </a:rPr>
              <a:t>candidates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28084" y="6453336"/>
            <a:ext cx="328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>
                <a:solidFill>
                  <a:srgbClr val="C00000"/>
                </a:solidFill>
              </a:rPr>
              <a:t>(further study is </a:t>
            </a:r>
            <a:r>
              <a:rPr lang="en-US" altLang="ja-JP" sz="2000" i="1" dirty="0">
                <a:solidFill>
                  <a:srgbClr val="C00000"/>
                </a:solidFill>
              </a:rPr>
              <a:t>in </a:t>
            </a:r>
            <a:r>
              <a:rPr lang="en-US" altLang="ja-JP" sz="2000" i="1" dirty="0" smtClean="0">
                <a:solidFill>
                  <a:srgbClr val="C00000"/>
                </a:solidFill>
              </a:rPr>
              <a:t>progress…)</a:t>
            </a:r>
            <a:endParaRPr kumimoji="1" lang="ja-JP" alt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18464"/>
            <a:ext cx="4633149" cy="6206880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78656"/>
            <a:ext cx="2916324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</a:t>
            </a:r>
            <a:endParaRPr kumimoji="1" lang="ja-JP" altLang="en-US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6498214" y="944724"/>
            <a:ext cx="18002" cy="507656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6084168" y="512676"/>
            <a:ext cx="0" cy="5508612"/>
          </a:xfrm>
          <a:prstGeom prst="line">
            <a:avLst/>
          </a:prstGeom>
          <a:ln w="12700">
            <a:solidFill>
              <a:srgbClr val="00B0F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840252" y="613894"/>
            <a:ext cx="2247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)X M.M.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040" y="210126"/>
            <a:ext cx="18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FINUDA/DISTO/E27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49192" y="3429000"/>
            <a:ext cx="201529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I.M.</a:t>
            </a: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of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rgbClr val="FFFF00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202788" y="4272495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" y="980728"/>
            <a:ext cx="4572002" cy="5581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Deeply-bound region</a:t>
            </a:r>
          </a:p>
          <a:p>
            <a:r>
              <a:rPr kumimoji="1" lang="en-US" altLang="ja-JP" sz="2400" dirty="0" smtClean="0"/>
              <a:t>The bump-structure, which was reported by FINUDA/DISTO/E27, has NOT been observed</a:t>
            </a:r>
            <a:endParaRPr kumimoji="1" lang="en-US" altLang="ja-JP" sz="2400" dirty="0"/>
          </a:p>
          <a:p>
            <a:endParaRPr kumimoji="1" lang="en-US" altLang="ja-JP" sz="1600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threshold</a:t>
            </a:r>
          </a:p>
          <a:p>
            <a:r>
              <a:rPr kumimoji="1" lang="en-US" altLang="ja-JP" sz="2400" dirty="0" smtClean="0"/>
              <a:t>Structure has been seen both in formation- and decay-channel</a:t>
            </a:r>
            <a:endParaRPr kumimoji="1" lang="en-US" altLang="ja-JP" sz="2400" dirty="0"/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Contribution of Y*?</a:t>
            </a:r>
          </a:p>
          <a:p>
            <a:pPr marL="71755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Hint of S=-1 di-baryon state?</a:t>
            </a:r>
          </a:p>
          <a:p>
            <a:endParaRPr kumimoji="1" lang="en-US" altLang="ja-JP" sz="16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dependence?</a:t>
            </a:r>
          </a:p>
          <a:p>
            <a:r>
              <a:rPr lang="en-US" altLang="ja-JP" sz="2400" dirty="0" err="1" smtClean="0"/>
              <a:t>K</a:t>
            </a:r>
            <a:r>
              <a:rPr lang="en-US" altLang="ja-JP" sz="2400" baseline="30000" dirty="0" err="1" smtClean="0"/>
              <a:t>bar</a:t>
            </a:r>
            <a:r>
              <a:rPr lang="en-US" altLang="ja-JP" sz="2400" dirty="0" err="1" smtClean="0"/>
              <a:t>NN</a:t>
            </a:r>
            <a:r>
              <a:rPr lang="en-US" altLang="ja-JP" sz="2400" dirty="0" smtClean="0"/>
              <a:t> formation strongly depends on reaction channel?</a:t>
            </a:r>
            <a:endParaRPr kumimoji="1" lang="en-US" altLang="ja-JP" sz="2400" dirty="0"/>
          </a:p>
          <a:p>
            <a:pPr marL="71755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sz="2400" dirty="0" smtClean="0"/>
              <a:t>/K/p induced reaction?</a:t>
            </a:r>
          </a:p>
          <a:p>
            <a:pPr marL="71755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momentum transfer?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" t="12001" r="3084" b="4081"/>
          <a:stretch/>
        </p:blipFill>
        <p:spPr>
          <a:xfrm>
            <a:off x="-1" y="1052736"/>
            <a:ext cx="9144001" cy="583264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The J-PARC E15 Collaboration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3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Kaonic</a:t>
            </a:r>
            <a:r>
              <a:rPr lang="en-US" altLang="ja-JP" b="1" dirty="0" smtClean="0"/>
              <a:t> Nuclei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016732"/>
            <a:ext cx="8229600" cy="125273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b="1" dirty="0" err="1"/>
              <a:t>Kaonic</a:t>
            </a:r>
            <a:r>
              <a:rPr lang="en-US" altLang="ja-JP" b="1" dirty="0"/>
              <a:t> nucleus is a bound state of </a:t>
            </a:r>
            <a:r>
              <a:rPr lang="en-US" altLang="ja-JP" b="1" dirty="0" smtClean="0"/>
              <a:t>nucleus and anti-</a:t>
            </a:r>
            <a:r>
              <a:rPr lang="en-US" altLang="ja-JP" b="1" dirty="0" err="1" smtClean="0"/>
              <a:t>kaon</a:t>
            </a:r>
            <a:r>
              <a:rPr lang="en-US" altLang="ja-JP" b="1" dirty="0" smtClean="0"/>
              <a:t> </a:t>
            </a:r>
            <a:r>
              <a:rPr lang="en-US" altLang="ja-JP" b="1" dirty="0"/>
              <a:t>(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NNN</a:t>
            </a:r>
            <a:r>
              <a:rPr lang="en-US" altLang="ja-JP" b="1" dirty="0" smtClean="0"/>
              <a:t>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...)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349" y="2766646"/>
            <a:ext cx="3223320" cy="27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512" y="5605584"/>
            <a:ext cx="4267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Y.Akaishi</a:t>
            </a:r>
            <a:r>
              <a:rPr lang="en-US" altLang="ja-JP" dirty="0"/>
              <a:t> &amp; </a:t>
            </a:r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smtClean="0"/>
              <a:t>PLB535, 70(2002).</a:t>
            </a:r>
            <a:endParaRPr lang="en-US" altLang="ja-JP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90092"/>
            <a:ext cx="1447375" cy="268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図 8" descr="PL_B587_167.bmp"/>
          <p:cNvPicPr>
            <a:picLocks noChangeAspect="1"/>
          </p:cNvPicPr>
          <p:nvPr/>
        </p:nvPicPr>
        <p:blipFill>
          <a:blip r:embed="rId4" cstate="print"/>
          <a:srcRect t="4901" b="55556"/>
          <a:stretch>
            <a:fillRect/>
          </a:stretch>
        </p:blipFill>
        <p:spPr>
          <a:xfrm>
            <a:off x="5184068" y="2136319"/>
            <a:ext cx="3181662" cy="208476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4762763" y="4244826"/>
            <a:ext cx="4295228" cy="1787935"/>
            <a:chOff x="4572000" y="2836109"/>
            <a:chExt cx="4295228" cy="1787935"/>
          </a:xfrm>
        </p:grpSpPr>
        <p:pic>
          <p:nvPicPr>
            <p:cNvPr id="11" name="Picture 84" descr="dense_ca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2836109"/>
              <a:ext cx="4168050" cy="1787935"/>
            </a:xfrm>
            <a:prstGeom prst="rect">
              <a:avLst/>
            </a:prstGeom>
            <a:noFill/>
          </p:spPr>
        </p:pic>
        <p:sp>
          <p:nvSpPr>
            <p:cNvPr id="12" name="テキスト ボックス 11"/>
            <p:cNvSpPr txBox="1"/>
            <p:nvPr/>
          </p:nvSpPr>
          <p:spPr>
            <a:xfrm rot="5400000">
              <a:off x="7946784" y="3527347"/>
              <a:ext cx="15023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Density [1/fm</a:t>
              </a:r>
              <a:r>
                <a:rPr kumimoji="1" lang="en-US" altLang="ja-JP" sz="1600" b="1" baseline="30000" dirty="0" smtClean="0"/>
                <a:t>3</a:t>
              </a:r>
              <a:r>
                <a:rPr kumimoji="1" lang="en-US" altLang="ja-JP" sz="1600" b="1" dirty="0" smtClean="0"/>
                <a:t>]</a:t>
              </a:r>
              <a:endParaRPr kumimoji="1" lang="ja-JP" altLang="en-US" sz="1600" b="1" dirty="0"/>
            </a:p>
          </p:txBody>
        </p:sp>
      </p:grpSp>
      <p:sp>
        <p:nvSpPr>
          <p:cNvPr id="14" name="Text Box 64"/>
          <p:cNvSpPr txBox="1">
            <a:spLocks noChangeArrowheads="1"/>
          </p:cNvSpPr>
          <p:nvPr/>
        </p:nvSpPr>
        <p:spPr bwMode="auto">
          <a:xfrm>
            <a:off x="4211960" y="6070548"/>
            <a:ext cx="491825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ja-JP" dirty="0" err="1"/>
              <a:t>T.Yamazaki</a:t>
            </a:r>
            <a:r>
              <a:rPr lang="en-US" altLang="ja-JP" dirty="0"/>
              <a:t>, </a:t>
            </a:r>
            <a:r>
              <a:rPr lang="en-US" altLang="ja-JP" dirty="0" err="1"/>
              <a:t>A.Dote</a:t>
            </a:r>
            <a:r>
              <a:rPr lang="en-US" altLang="ja-JP" dirty="0"/>
              <a:t>, </a:t>
            </a:r>
            <a:r>
              <a:rPr lang="en-US" altLang="ja-JP" dirty="0" err="1" smtClean="0"/>
              <a:t>Y.Akiaishi</a:t>
            </a:r>
            <a:r>
              <a:rPr lang="en-US" altLang="ja-JP" dirty="0" smtClean="0"/>
              <a:t>, </a:t>
            </a:r>
            <a:r>
              <a:rPr lang="en-US" altLang="ja-JP" dirty="0"/>
              <a:t>PLB587</a:t>
            </a:r>
            <a:r>
              <a:rPr lang="en-US" altLang="ja-JP" dirty="0" smtClean="0"/>
              <a:t>, 167 (2004</a:t>
            </a:r>
            <a:r>
              <a:rPr lang="en-US" altLang="ja-JP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0694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0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6" t="-226" r="32941" b="12318"/>
          <a:stretch/>
        </p:blipFill>
        <p:spPr>
          <a:xfrm>
            <a:off x="5424755" y="872716"/>
            <a:ext cx="3719245" cy="157733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-226" r="9711" b="12318"/>
          <a:stretch/>
        </p:blipFill>
        <p:spPr>
          <a:xfrm>
            <a:off x="361741" y="836712"/>
            <a:ext cx="3922227" cy="1649342"/>
          </a:xfrm>
          <a:prstGeom prst="rect">
            <a:avLst/>
          </a:prstGeom>
        </p:spPr>
      </p:pic>
      <p:pic>
        <p:nvPicPr>
          <p:cNvPr id="2053" name="図 20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48" y="2486054"/>
            <a:ext cx="3642068" cy="35352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78656"/>
            <a:ext cx="8219208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Theoretical Calculations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-389510" y="3472046"/>
            <a:ext cx="214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Koite</a:t>
            </a:r>
            <a:r>
              <a:rPr kumimoji="1" lang="en-US" altLang="ja-JP" dirty="0" smtClean="0"/>
              <a:t>, Harada,</a:t>
            </a:r>
          </a:p>
          <a:p>
            <a:pPr algn="ctr"/>
            <a:r>
              <a:rPr kumimoji="1" lang="en-US" altLang="ja-JP" dirty="0" smtClean="0"/>
              <a:t>PRC80(2009)055208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1943708" y="5085184"/>
            <a:ext cx="468052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-35774" y="4881354"/>
            <a:ext cx="1668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integrated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CS:</a:t>
            </a:r>
          </a:p>
          <a:p>
            <a:pPr algn="ctr"/>
            <a:r>
              <a:rPr lang="en-US" altLang="ja-JP" sz="2000" b="1" dirty="0" smtClean="0">
                <a:solidFill>
                  <a:srgbClr val="00B050"/>
                </a:solidFill>
              </a:rPr>
              <a:t>~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mb</a:t>
            </a:r>
            <a:r>
              <a:rPr lang="en-US" altLang="ja-JP" sz="2000" b="1" i="1" dirty="0" smtClean="0">
                <a:solidFill>
                  <a:srgbClr val="00B050"/>
                </a:solidFill>
              </a:rPr>
              <a:t>/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sr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/>
          <a:stretch/>
        </p:blipFill>
        <p:spPr bwMode="auto">
          <a:xfrm>
            <a:off x="5065619" y="2473528"/>
            <a:ext cx="3676650" cy="232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6009461" y="3320988"/>
            <a:ext cx="1669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integrated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CS:</a:t>
            </a:r>
          </a:p>
          <a:p>
            <a:pPr algn="ctr"/>
            <a:r>
              <a:rPr lang="en-US" altLang="ja-JP" sz="2000" b="1" dirty="0" smtClean="0">
                <a:solidFill>
                  <a:srgbClr val="00B050"/>
                </a:solidFill>
              </a:rPr>
              <a:t>~0.1 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mb</a:t>
            </a:r>
            <a:r>
              <a:rPr lang="en-US" altLang="ja-JP" sz="2000" b="1" i="1" dirty="0" smtClean="0">
                <a:solidFill>
                  <a:srgbClr val="00B050"/>
                </a:solidFill>
              </a:rPr>
              <a:t>/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sr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H="1">
            <a:off x="6765146" y="3320988"/>
            <a:ext cx="468052" cy="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508" y="5985284"/>
            <a:ext cx="9037004" cy="864096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2800" dirty="0" smtClean="0"/>
              <a:t>CS is </a:t>
            </a:r>
            <a:r>
              <a:rPr lang="en-US" altLang="ja-JP" sz="2800" dirty="0"/>
              <a:t>roughly </a:t>
            </a:r>
            <a:r>
              <a:rPr lang="en-US" altLang="ja-JP" sz="2800" dirty="0" smtClean="0"/>
              <a:t>consistent with KH</a:t>
            </a:r>
          </a:p>
          <a:p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</a:t>
            </a:r>
            <a:r>
              <a:rPr lang="en-US" altLang="ja-JP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pS</a:t>
            </a:r>
            <a:r>
              <a:rPr lang="en-US" altLang="ja-JP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measurement is </a:t>
            </a:r>
            <a:r>
              <a:rPr lang="en-US" altLang="ja-JP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important </a:t>
            </a:r>
            <a:r>
              <a:rPr lang="en-US" altLang="ja-JP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for further study</a:t>
            </a:r>
            <a:endParaRPr lang="en-US" altLang="ja-JP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96924" y="1045972"/>
            <a:ext cx="1531060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E15</a:t>
            </a:r>
            <a:endParaRPr kumimoji="1" lang="en-US" altLang="ja-JP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(BG subtracted)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92080" y="1116033"/>
            <a:ext cx="151695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</a:rPr>
              <a:t>E15</a:t>
            </a: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(BG subtracted)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5556" y="1153693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semi-inclusive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04348" y="971436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semi-inclusive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99792" y="324898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inclusive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2525" y="28436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0000"/>
                </a:solidFill>
              </a:rPr>
              <a:t>inclusive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16200000">
            <a:off x="7564300" y="3252948"/>
            <a:ext cx="258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Yamagata-</a:t>
            </a:r>
            <a:r>
              <a:rPr kumimoji="1" lang="en-US" altLang="ja-JP" dirty="0" err="1" smtClean="0"/>
              <a:t>Sekihara</a:t>
            </a:r>
            <a:r>
              <a:rPr kumimoji="1" lang="en-US" altLang="ja-JP" dirty="0" smtClean="0"/>
              <a:t>, et al.,</a:t>
            </a:r>
          </a:p>
          <a:p>
            <a:pPr algn="ctr"/>
            <a:r>
              <a:rPr kumimoji="1" lang="en-US" altLang="ja-JP" dirty="0" smtClean="0"/>
              <a:t> PRC80(2009)045204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"/>
          <a:stretch/>
        </p:blipFill>
        <p:spPr bwMode="auto">
          <a:xfrm>
            <a:off x="5040052" y="4725144"/>
            <a:ext cx="2386701" cy="152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7068619" y="5301208"/>
            <a:ext cx="214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S.Ohnishi</a:t>
            </a:r>
            <a:r>
              <a:rPr kumimoji="1" lang="en-US" altLang="ja-JP" dirty="0" smtClean="0"/>
              <a:t>, et al.,</a:t>
            </a:r>
          </a:p>
          <a:p>
            <a:pPr algn="ctr"/>
            <a:r>
              <a:rPr kumimoji="1" lang="en-US" altLang="ja-JP" dirty="0" smtClean="0"/>
              <a:t> PRC88(2013)025204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94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Dalitz</a:t>
            </a:r>
            <a:r>
              <a:rPr lang="en-US" altLang="ja-JP" b="1" dirty="0" smtClean="0"/>
              <a:t> plot of </a:t>
            </a:r>
            <a:r>
              <a:rPr lang="en-US" altLang="ja-JP" b="1" baseline="30000" dirty="0"/>
              <a:t>3</a:t>
            </a:r>
            <a:r>
              <a:rPr lang="en-US" altLang="ja-JP" b="1" dirty="0"/>
              <a:t>He(K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</a:t>
            </a:r>
            <a:r>
              <a:rPr lang="en-US" altLang="ja-JP" b="1" dirty="0" err="1" smtClean="0">
                <a:latin typeface="Symbol" panose="05050102010706020507" pitchFamily="18" charset="2"/>
              </a:rPr>
              <a:t>L</a:t>
            </a:r>
            <a:r>
              <a:rPr lang="en-US" altLang="ja-JP" b="1" dirty="0" err="1" smtClean="0"/>
              <a:t>p</a:t>
            </a:r>
            <a:r>
              <a:rPr lang="en-US" altLang="ja-JP" b="1" dirty="0" smtClean="0"/>
              <a:t>)n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53" y="980728"/>
            <a:ext cx="7548293" cy="560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コネクタ 3"/>
          <p:cNvCxnSpPr/>
          <p:nvPr/>
        </p:nvCxnSpPr>
        <p:spPr>
          <a:xfrm flipV="1">
            <a:off x="3887924" y="1160748"/>
            <a:ext cx="0" cy="4608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5"/>
          <p:cNvSpPr>
            <a:spLocks/>
          </p:cNvSpPr>
          <p:nvPr/>
        </p:nvSpPr>
        <p:spPr bwMode="auto">
          <a:xfrm>
            <a:off x="5400092" y="144878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75856" y="800708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M(</a:t>
            </a:r>
            <a:r>
              <a:rPr kumimoji="1" lang="en-US" altLang="ja-JP" dirty="0" err="1" smtClean="0"/>
              <a:t>K+p+p</a:t>
            </a:r>
            <a:r>
              <a:rPr kumimoji="1" lang="en-US" altLang="ja-JP" dirty="0" smtClean="0"/>
              <a:t>)</a:t>
            </a:r>
            <a:r>
              <a:rPr kumimoji="1" lang="en-US" altLang="ja-JP" baseline="30000" dirty="0" smtClean="0"/>
              <a:t>2</a:t>
            </a:r>
            <a:endParaRPr kumimoji="1" lang="ja-JP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058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2-step Reactions?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4050457"/>
            <a:ext cx="5131002" cy="281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748" y="1016732"/>
            <a:ext cx="8319716" cy="4800600"/>
          </a:xfrm>
        </p:spPr>
        <p:txBody>
          <a:bodyPr>
            <a:normAutofit/>
          </a:bodyPr>
          <a:lstStyle/>
          <a:p>
            <a:pPr marL="628650" indent="-514350">
              <a:buFont typeface="Wingdings" panose="05000000000000000000" pitchFamily="2" charset="2"/>
              <a:buChar char="l"/>
            </a:pPr>
            <a:r>
              <a:rPr lang="en-US" altLang="ja-JP" sz="2800" dirty="0"/>
              <a:t>The spectrum CANNOT be reproduced by only </a:t>
            </a:r>
            <a:r>
              <a:rPr lang="en-US" altLang="ja-JP" sz="2800" dirty="0" smtClean="0"/>
              <a:t>3NA</a:t>
            </a:r>
            <a:endParaRPr lang="en-US" altLang="ja-JP" sz="2800" dirty="0">
              <a:solidFill>
                <a:schemeClr val="bg1">
                  <a:lumMod val="75000"/>
                </a:schemeClr>
              </a:solidFill>
            </a:endParaRPr>
          </a:p>
          <a:p>
            <a:pPr marL="628650" indent="-514350">
              <a:buFont typeface="Wingdings" panose="05000000000000000000" pitchFamily="2" charset="2"/>
              <a:buChar char="l"/>
            </a:pPr>
            <a:r>
              <a:rPr lang="en-US" altLang="ja-JP" sz="2800" b="1" dirty="0" smtClean="0"/>
              <a:t>Attempt to reproduce the spectrum with 2-step reactions</a:t>
            </a:r>
          </a:p>
          <a:p>
            <a:pPr marL="971550" lvl="1" indent="-514350">
              <a:buFont typeface="+mj-lt"/>
              <a:buAutoNum type="alphaUcParenR"/>
            </a:pPr>
            <a:r>
              <a:rPr lang="en-US" altLang="ja-JP" sz="2800" dirty="0"/>
              <a:t>2NA followed by</a:t>
            </a:r>
            <a:r>
              <a:rPr lang="en-US" altLang="ja-JP" sz="2800" dirty="0">
                <a:latin typeface="Symbol" panose="05050102010706020507" pitchFamily="18" charset="2"/>
              </a:rPr>
              <a:t> S</a:t>
            </a:r>
            <a:r>
              <a:rPr lang="en-US" altLang="ja-JP" sz="2800" dirty="0"/>
              <a:t>”</a:t>
            </a:r>
            <a:r>
              <a:rPr lang="en-US" altLang="ja-JP" sz="2800" dirty="0">
                <a:latin typeface="Symbol" panose="05050102010706020507" pitchFamily="18" charset="2"/>
              </a:rPr>
              <a:t>N</a:t>
            </a:r>
            <a:r>
              <a:rPr lang="en-US" altLang="ja-JP" sz="2800" dirty="0" smtClean="0"/>
              <a:t>”</a:t>
            </a:r>
            <a:r>
              <a:rPr lang="ja-JP" altLang="en-US" sz="2800" dirty="0" smtClean="0">
                <a:latin typeface="Malgun Gothic" panose="020B0503020000020004" pitchFamily="34" charset="-127"/>
              </a:rPr>
              <a:t>→</a:t>
            </a:r>
            <a:r>
              <a:rPr lang="en-US" altLang="ja-JP" sz="2800" dirty="0">
                <a:latin typeface="Symbol" panose="05050102010706020507" pitchFamily="18" charset="2"/>
              </a:rPr>
              <a:t>LN </a:t>
            </a:r>
            <a:r>
              <a:rPr lang="en-US" altLang="ja-JP" sz="2800" dirty="0"/>
              <a:t>conversion</a:t>
            </a:r>
          </a:p>
          <a:p>
            <a:pPr marL="971550" lvl="1" indent="-514350">
              <a:buFont typeface="+mj-lt"/>
              <a:buAutoNum type="alphaUcParenR"/>
            </a:pPr>
            <a:r>
              <a:rPr lang="en-US" altLang="ja-JP" sz="2800" dirty="0" smtClean="0"/>
              <a:t>KN</a:t>
            </a:r>
            <a:r>
              <a:rPr lang="ja-JP" altLang="en-US" sz="2800" dirty="0"/>
              <a:t>→</a:t>
            </a:r>
            <a:r>
              <a:rPr lang="en-US" altLang="ja-JP" sz="2800" dirty="0"/>
              <a:t>KN followed by </a:t>
            </a:r>
            <a:r>
              <a:rPr lang="en-US" altLang="ja-JP" sz="2800" dirty="0" smtClean="0"/>
              <a:t>K”NN”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N</a:t>
            </a:r>
          </a:p>
          <a:p>
            <a:pPr marL="971550" lvl="1" indent="-514350">
              <a:buFont typeface="+mj-lt"/>
              <a:buAutoNum type="alphaUcParenR"/>
            </a:pPr>
            <a:r>
              <a:rPr lang="en-US" altLang="ja-JP" dirty="0"/>
              <a:t>2NA followed by  </a:t>
            </a:r>
            <a:r>
              <a:rPr lang="en-US" altLang="ja-JP" dirty="0">
                <a:latin typeface="Symbol" panose="05050102010706020507" pitchFamily="18" charset="2"/>
              </a:rPr>
              <a:t>L(</a:t>
            </a:r>
            <a:r>
              <a:rPr lang="en-US" altLang="ja-JP" dirty="0"/>
              <a:t>1405)”N”</a:t>
            </a:r>
            <a:r>
              <a:rPr lang="ja-JP" altLang="en-US" dirty="0"/>
              <a:t>→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N </a:t>
            </a:r>
            <a:r>
              <a:rPr lang="en-US" altLang="ja-JP" dirty="0" smtClean="0"/>
              <a:t>conversion</a:t>
            </a:r>
            <a:endParaRPr lang="en-US" altLang="ja-JP" dirty="0"/>
          </a:p>
        </p:txBody>
      </p:sp>
      <p:sp>
        <p:nvSpPr>
          <p:cNvPr id="22" name="右矢印 21"/>
          <p:cNvSpPr/>
          <p:nvPr/>
        </p:nvSpPr>
        <p:spPr>
          <a:xfrm>
            <a:off x="4158385" y="5139368"/>
            <a:ext cx="341607" cy="434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014505" y="5045114"/>
            <a:ext cx="436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dirty="0" smtClean="0">
                <a:latin typeface="Tahoma" pitchFamily="34" charset="0"/>
                <a:ea typeface="HG明朝B" pitchFamily="17" charset="-128"/>
              </a:rPr>
              <a:t>K</a:t>
            </a:r>
            <a:r>
              <a:rPr lang="en-US" altLang="ja-JP" sz="2000" b="1" baseline="30000" dirty="0" smtClean="0">
                <a:latin typeface="Tahoma" pitchFamily="34" charset="0"/>
                <a:ea typeface="HG明朝B" pitchFamily="17" charset="-128"/>
              </a:rPr>
              <a:t>-</a:t>
            </a:r>
            <a:endParaRPr lang="en-US" altLang="ja-JP" sz="2000" b="1" baseline="30000" dirty="0">
              <a:latin typeface="Tahoma" pitchFamily="34" charset="0"/>
              <a:ea typeface="HG明朝B" pitchFamily="17" charset="-128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114701" y="5636211"/>
            <a:ext cx="917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 b="1" baseline="300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HG明朝B" pitchFamily="17" charset="-128"/>
              </a:rPr>
              <a:t>3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HG明朝B" pitchFamily="17" charset="-128"/>
              </a:rPr>
              <a:t>He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 flipH="1">
            <a:off x="5461953" y="4185084"/>
            <a:ext cx="47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kumimoji="1" lang="ja-JP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flipH="1">
            <a:off x="6105469" y="6273316"/>
            <a:ext cx="44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kumimoji="1" lang="ja-JP" altLang="en-US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flipH="1">
            <a:off x="6600001" y="5562537"/>
            <a:ext cx="46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bg1"/>
                </a:solidFill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endParaRPr kumimoji="1" lang="ja-JP" altLang="en-US" sz="1400" b="1" dirty="0">
              <a:solidFill>
                <a:schemeClr val="bg1"/>
              </a:solidFill>
              <a:latin typeface="Symbol" panose="05050102010706020507" pitchFamily="18" charset="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2348880"/>
            <a:ext cx="4295924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フリーフォーム 16"/>
          <p:cNvSpPr/>
          <p:nvPr/>
        </p:nvSpPr>
        <p:spPr>
          <a:xfrm>
            <a:off x="6345872" y="3853211"/>
            <a:ext cx="2151380" cy="1333500"/>
          </a:xfrm>
          <a:custGeom>
            <a:avLst/>
            <a:gdLst>
              <a:gd name="connsiteX0" fmla="*/ 7620 w 2151380"/>
              <a:gd name="connsiteY0" fmla="*/ 1333500 h 1333500"/>
              <a:gd name="connsiteX1" fmla="*/ 7620 w 2151380"/>
              <a:gd name="connsiteY1" fmla="*/ 1333500 h 1333500"/>
              <a:gd name="connsiteX2" fmla="*/ 5080 w 2151380"/>
              <a:gd name="connsiteY2" fmla="*/ 1308100 h 1333500"/>
              <a:gd name="connsiteX3" fmla="*/ 2540 w 2151380"/>
              <a:gd name="connsiteY3" fmla="*/ 1257300 h 1333500"/>
              <a:gd name="connsiteX4" fmla="*/ 0 w 2151380"/>
              <a:gd name="connsiteY4" fmla="*/ 1221740 h 1333500"/>
              <a:gd name="connsiteX5" fmla="*/ 7620 w 2151380"/>
              <a:gd name="connsiteY5" fmla="*/ 1206500 h 1333500"/>
              <a:gd name="connsiteX6" fmla="*/ 12700 w 2151380"/>
              <a:gd name="connsiteY6" fmla="*/ 1206500 h 1333500"/>
              <a:gd name="connsiteX7" fmla="*/ 88900 w 2151380"/>
              <a:gd name="connsiteY7" fmla="*/ 1206500 h 1333500"/>
              <a:gd name="connsiteX8" fmla="*/ 88900 w 2151380"/>
              <a:gd name="connsiteY8" fmla="*/ 624840 h 1333500"/>
              <a:gd name="connsiteX9" fmla="*/ 165100 w 2151380"/>
              <a:gd name="connsiteY9" fmla="*/ 624840 h 1333500"/>
              <a:gd name="connsiteX10" fmla="*/ 165100 w 2151380"/>
              <a:gd name="connsiteY10" fmla="*/ 0 h 1333500"/>
              <a:gd name="connsiteX11" fmla="*/ 254000 w 2151380"/>
              <a:gd name="connsiteY11" fmla="*/ 0 h 1333500"/>
              <a:gd name="connsiteX12" fmla="*/ 254000 w 2151380"/>
              <a:gd name="connsiteY12" fmla="*/ 38100 h 1333500"/>
              <a:gd name="connsiteX13" fmla="*/ 327660 w 2151380"/>
              <a:gd name="connsiteY13" fmla="*/ 38100 h 1333500"/>
              <a:gd name="connsiteX14" fmla="*/ 327660 w 2151380"/>
              <a:gd name="connsiteY14" fmla="*/ 464820 h 1333500"/>
              <a:gd name="connsiteX15" fmla="*/ 406400 w 2151380"/>
              <a:gd name="connsiteY15" fmla="*/ 464820 h 1333500"/>
              <a:gd name="connsiteX16" fmla="*/ 406400 w 2151380"/>
              <a:gd name="connsiteY16" fmla="*/ 810260 h 1333500"/>
              <a:gd name="connsiteX17" fmla="*/ 490220 w 2151380"/>
              <a:gd name="connsiteY17" fmla="*/ 810260 h 1333500"/>
              <a:gd name="connsiteX18" fmla="*/ 490220 w 2151380"/>
              <a:gd name="connsiteY18" fmla="*/ 1018540 h 1333500"/>
              <a:gd name="connsiteX19" fmla="*/ 568960 w 2151380"/>
              <a:gd name="connsiteY19" fmla="*/ 1018540 h 1333500"/>
              <a:gd name="connsiteX20" fmla="*/ 568960 w 2151380"/>
              <a:gd name="connsiteY20" fmla="*/ 1054100 h 1333500"/>
              <a:gd name="connsiteX21" fmla="*/ 652780 w 2151380"/>
              <a:gd name="connsiteY21" fmla="*/ 1054100 h 1333500"/>
              <a:gd name="connsiteX22" fmla="*/ 652780 w 2151380"/>
              <a:gd name="connsiteY22" fmla="*/ 1018540 h 1333500"/>
              <a:gd name="connsiteX23" fmla="*/ 728980 w 2151380"/>
              <a:gd name="connsiteY23" fmla="*/ 1018540 h 1333500"/>
              <a:gd name="connsiteX24" fmla="*/ 728980 w 2151380"/>
              <a:gd name="connsiteY24" fmla="*/ 980440 h 1333500"/>
              <a:gd name="connsiteX25" fmla="*/ 807720 w 2151380"/>
              <a:gd name="connsiteY25" fmla="*/ 980440 h 1333500"/>
              <a:gd name="connsiteX26" fmla="*/ 807720 w 2151380"/>
              <a:gd name="connsiteY26" fmla="*/ 919480 h 1333500"/>
              <a:gd name="connsiteX27" fmla="*/ 881380 w 2151380"/>
              <a:gd name="connsiteY27" fmla="*/ 919480 h 1333500"/>
              <a:gd name="connsiteX28" fmla="*/ 881380 w 2151380"/>
              <a:gd name="connsiteY28" fmla="*/ 886460 h 1333500"/>
              <a:gd name="connsiteX29" fmla="*/ 1049020 w 2151380"/>
              <a:gd name="connsiteY29" fmla="*/ 886460 h 1333500"/>
              <a:gd name="connsiteX30" fmla="*/ 1049020 w 2151380"/>
              <a:gd name="connsiteY30" fmla="*/ 916940 h 1333500"/>
              <a:gd name="connsiteX31" fmla="*/ 1130300 w 2151380"/>
              <a:gd name="connsiteY31" fmla="*/ 916940 h 1333500"/>
              <a:gd name="connsiteX32" fmla="*/ 1130300 w 2151380"/>
              <a:gd name="connsiteY32" fmla="*/ 949960 h 1333500"/>
              <a:gd name="connsiteX33" fmla="*/ 1203960 w 2151380"/>
              <a:gd name="connsiteY33" fmla="*/ 949960 h 1333500"/>
              <a:gd name="connsiteX34" fmla="*/ 1203960 w 2151380"/>
              <a:gd name="connsiteY34" fmla="*/ 972820 h 1333500"/>
              <a:gd name="connsiteX35" fmla="*/ 1280160 w 2151380"/>
              <a:gd name="connsiteY35" fmla="*/ 972820 h 1333500"/>
              <a:gd name="connsiteX36" fmla="*/ 1280160 w 2151380"/>
              <a:gd name="connsiteY36" fmla="*/ 1021080 h 1333500"/>
              <a:gd name="connsiteX37" fmla="*/ 1363980 w 2151380"/>
              <a:gd name="connsiteY37" fmla="*/ 1021080 h 1333500"/>
              <a:gd name="connsiteX38" fmla="*/ 1452880 w 2151380"/>
              <a:gd name="connsiteY38" fmla="*/ 1021080 h 1333500"/>
              <a:gd name="connsiteX39" fmla="*/ 1452880 w 2151380"/>
              <a:gd name="connsiteY39" fmla="*/ 1049020 h 1333500"/>
              <a:gd name="connsiteX40" fmla="*/ 1518920 w 2151380"/>
              <a:gd name="connsiteY40" fmla="*/ 1049020 h 1333500"/>
              <a:gd name="connsiteX41" fmla="*/ 1597660 w 2151380"/>
              <a:gd name="connsiteY41" fmla="*/ 1049020 h 1333500"/>
              <a:gd name="connsiteX42" fmla="*/ 1597660 w 2151380"/>
              <a:gd name="connsiteY42" fmla="*/ 1084580 h 1333500"/>
              <a:gd name="connsiteX43" fmla="*/ 1676400 w 2151380"/>
              <a:gd name="connsiteY43" fmla="*/ 1084580 h 1333500"/>
              <a:gd name="connsiteX44" fmla="*/ 1676400 w 2151380"/>
              <a:gd name="connsiteY44" fmla="*/ 1122680 h 1333500"/>
              <a:gd name="connsiteX45" fmla="*/ 1760220 w 2151380"/>
              <a:gd name="connsiteY45" fmla="*/ 1122680 h 1333500"/>
              <a:gd name="connsiteX46" fmla="*/ 1760220 w 2151380"/>
              <a:gd name="connsiteY46" fmla="*/ 1170940 h 1333500"/>
              <a:gd name="connsiteX47" fmla="*/ 1844040 w 2151380"/>
              <a:gd name="connsiteY47" fmla="*/ 1170940 h 1333500"/>
              <a:gd name="connsiteX48" fmla="*/ 1844040 w 2151380"/>
              <a:gd name="connsiteY48" fmla="*/ 1231900 h 1333500"/>
              <a:gd name="connsiteX49" fmla="*/ 1920240 w 2151380"/>
              <a:gd name="connsiteY49" fmla="*/ 1231900 h 1333500"/>
              <a:gd name="connsiteX50" fmla="*/ 1920240 w 2151380"/>
              <a:gd name="connsiteY50" fmla="*/ 1270000 h 1333500"/>
              <a:gd name="connsiteX51" fmla="*/ 2001520 w 2151380"/>
              <a:gd name="connsiteY51" fmla="*/ 1270000 h 1333500"/>
              <a:gd name="connsiteX52" fmla="*/ 2001520 w 2151380"/>
              <a:gd name="connsiteY52" fmla="*/ 1303020 h 1333500"/>
              <a:gd name="connsiteX53" fmla="*/ 2077720 w 2151380"/>
              <a:gd name="connsiteY53" fmla="*/ 1303020 h 1333500"/>
              <a:gd name="connsiteX54" fmla="*/ 2077720 w 2151380"/>
              <a:gd name="connsiteY54" fmla="*/ 1323340 h 1333500"/>
              <a:gd name="connsiteX55" fmla="*/ 2151380 w 2151380"/>
              <a:gd name="connsiteY55" fmla="*/ 1323340 h 1333500"/>
              <a:gd name="connsiteX56" fmla="*/ 7620 w 2151380"/>
              <a:gd name="connsiteY56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51380" h="1333500">
                <a:moveTo>
                  <a:pt x="7620" y="1333500"/>
                </a:moveTo>
                <a:lnTo>
                  <a:pt x="7620" y="1333500"/>
                </a:lnTo>
                <a:cubicBezTo>
                  <a:pt x="6773" y="1325033"/>
                  <a:pt x="5646" y="1316590"/>
                  <a:pt x="5080" y="1308100"/>
                </a:cubicBezTo>
                <a:cubicBezTo>
                  <a:pt x="3952" y="1291183"/>
                  <a:pt x="3536" y="1274225"/>
                  <a:pt x="2540" y="1257300"/>
                </a:cubicBezTo>
                <a:cubicBezTo>
                  <a:pt x="1842" y="1245437"/>
                  <a:pt x="847" y="1233593"/>
                  <a:pt x="0" y="1221740"/>
                </a:cubicBezTo>
                <a:cubicBezTo>
                  <a:pt x="3121" y="1209257"/>
                  <a:pt x="72" y="1214048"/>
                  <a:pt x="7620" y="1206500"/>
                </a:cubicBezTo>
                <a:lnTo>
                  <a:pt x="12700" y="1206500"/>
                </a:lnTo>
                <a:lnTo>
                  <a:pt x="88900" y="1206500"/>
                </a:lnTo>
                <a:lnTo>
                  <a:pt x="88900" y="624840"/>
                </a:lnTo>
                <a:lnTo>
                  <a:pt x="165100" y="624840"/>
                </a:lnTo>
                <a:lnTo>
                  <a:pt x="165100" y="0"/>
                </a:lnTo>
                <a:lnTo>
                  <a:pt x="254000" y="0"/>
                </a:lnTo>
                <a:lnTo>
                  <a:pt x="254000" y="38100"/>
                </a:lnTo>
                <a:lnTo>
                  <a:pt x="327660" y="38100"/>
                </a:lnTo>
                <a:lnTo>
                  <a:pt x="327660" y="464820"/>
                </a:lnTo>
                <a:lnTo>
                  <a:pt x="406400" y="464820"/>
                </a:lnTo>
                <a:lnTo>
                  <a:pt x="406400" y="810260"/>
                </a:lnTo>
                <a:lnTo>
                  <a:pt x="490220" y="810260"/>
                </a:lnTo>
                <a:lnTo>
                  <a:pt x="490220" y="1018540"/>
                </a:lnTo>
                <a:lnTo>
                  <a:pt x="568960" y="1018540"/>
                </a:lnTo>
                <a:lnTo>
                  <a:pt x="568960" y="1054100"/>
                </a:lnTo>
                <a:lnTo>
                  <a:pt x="652780" y="1054100"/>
                </a:lnTo>
                <a:lnTo>
                  <a:pt x="652780" y="1018540"/>
                </a:lnTo>
                <a:lnTo>
                  <a:pt x="728980" y="1018540"/>
                </a:lnTo>
                <a:lnTo>
                  <a:pt x="728980" y="980440"/>
                </a:lnTo>
                <a:lnTo>
                  <a:pt x="807720" y="980440"/>
                </a:lnTo>
                <a:lnTo>
                  <a:pt x="807720" y="919480"/>
                </a:lnTo>
                <a:lnTo>
                  <a:pt x="881380" y="919480"/>
                </a:lnTo>
                <a:lnTo>
                  <a:pt x="881380" y="886460"/>
                </a:lnTo>
                <a:lnTo>
                  <a:pt x="1049020" y="886460"/>
                </a:lnTo>
                <a:lnTo>
                  <a:pt x="1049020" y="916940"/>
                </a:lnTo>
                <a:lnTo>
                  <a:pt x="1130300" y="916940"/>
                </a:lnTo>
                <a:lnTo>
                  <a:pt x="1130300" y="949960"/>
                </a:lnTo>
                <a:lnTo>
                  <a:pt x="1203960" y="949960"/>
                </a:lnTo>
                <a:lnTo>
                  <a:pt x="1203960" y="972820"/>
                </a:lnTo>
                <a:lnTo>
                  <a:pt x="1280160" y="972820"/>
                </a:lnTo>
                <a:lnTo>
                  <a:pt x="1280160" y="1021080"/>
                </a:lnTo>
                <a:lnTo>
                  <a:pt x="1363980" y="1021080"/>
                </a:lnTo>
                <a:lnTo>
                  <a:pt x="1452880" y="1021080"/>
                </a:lnTo>
                <a:lnTo>
                  <a:pt x="1452880" y="1049020"/>
                </a:lnTo>
                <a:lnTo>
                  <a:pt x="1518920" y="1049020"/>
                </a:lnTo>
                <a:lnTo>
                  <a:pt x="1597660" y="1049020"/>
                </a:lnTo>
                <a:lnTo>
                  <a:pt x="1597660" y="1084580"/>
                </a:lnTo>
                <a:lnTo>
                  <a:pt x="1676400" y="1084580"/>
                </a:lnTo>
                <a:lnTo>
                  <a:pt x="1676400" y="1122680"/>
                </a:lnTo>
                <a:lnTo>
                  <a:pt x="1760220" y="1122680"/>
                </a:lnTo>
                <a:lnTo>
                  <a:pt x="1760220" y="1170940"/>
                </a:lnTo>
                <a:lnTo>
                  <a:pt x="1844040" y="1170940"/>
                </a:lnTo>
                <a:lnTo>
                  <a:pt x="1844040" y="1231900"/>
                </a:lnTo>
                <a:lnTo>
                  <a:pt x="1920240" y="1231900"/>
                </a:lnTo>
                <a:lnTo>
                  <a:pt x="1920240" y="1270000"/>
                </a:lnTo>
                <a:lnTo>
                  <a:pt x="2001520" y="1270000"/>
                </a:lnTo>
                <a:lnTo>
                  <a:pt x="2001520" y="1303020"/>
                </a:lnTo>
                <a:lnTo>
                  <a:pt x="2077720" y="1303020"/>
                </a:lnTo>
                <a:lnTo>
                  <a:pt x="2077720" y="1323340"/>
                </a:lnTo>
                <a:lnTo>
                  <a:pt x="2151380" y="1323340"/>
                </a:lnTo>
                <a:lnTo>
                  <a:pt x="7620" y="1333500"/>
                </a:lnTo>
                <a:close/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2-step Reactions? (</a:t>
            </a:r>
            <a:r>
              <a:rPr lang="en-US" altLang="ja-JP" b="1" dirty="0" err="1" smtClean="0"/>
              <a:t>Contn’d</a:t>
            </a:r>
            <a:r>
              <a:rPr lang="en-US" altLang="ja-JP" b="1" dirty="0" smtClean="0"/>
              <a:t>)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9573" y="1178748"/>
            <a:ext cx="313234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1" indent="-514350">
              <a:buFont typeface="+mj-lt"/>
              <a:buAutoNum type="alphaUcParenR"/>
            </a:pPr>
            <a:r>
              <a:rPr lang="en-US" altLang="ja-JP" sz="2800" dirty="0"/>
              <a:t>2NA followed by</a:t>
            </a:r>
            <a:r>
              <a:rPr lang="en-US" altLang="ja-JP" sz="2800" dirty="0">
                <a:latin typeface="Symbol" panose="05050102010706020507" pitchFamily="18" charset="2"/>
              </a:rPr>
              <a:t> S</a:t>
            </a:r>
            <a:r>
              <a:rPr lang="en-US" altLang="ja-JP" sz="2800" dirty="0"/>
              <a:t>”</a:t>
            </a:r>
            <a:r>
              <a:rPr lang="en-US" altLang="ja-JP" sz="2800" dirty="0">
                <a:latin typeface="Symbol" panose="05050102010706020507" pitchFamily="18" charset="2"/>
              </a:rPr>
              <a:t>N</a:t>
            </a:r>
            <a:r>
              <a:rPr lang="en-US" altLang="ja-JP" sz="2800" dirty="0" smtClean="0"/>
              <a:t>”</a:t>
            </a:r>
            <a:r>
              <a:rPr lang="ja-JP" altLang="en-US" sz="2800" dirty="0" smtClean="0">
                <a:latin typeface="Malgun Gothic" panose="020B0503020000020004" pitchFamily="34" charset="-127"/>
              </a:rPr>
              <a:t>→</a:t>
            </a:r>
            <a:r>
              <a:rPr lang="en-US" altLang="ja-JP" sz="2800" dirty="0" smtClean="0">
                <a:latin typeface="Symbol" panose="05050102010706020507" pitchFamily="18" charset="2"/>
              </a:rPr>
              <a:t>LN</a:t>
            </a:r>
            <a:endParaRPr lang="en-US" altLang="ja-JP" sz="28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" y="2348880"/>
            <a:ext cx="4367540" cy="33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820420" y="4373880"/>
            <a:ext cx="1125220" cy="820420"/>
          </a:xfrm>
          <a:custGeom>
            <a:avLst/>
            <a:gdLst>
              <a:gd name="connsiteX0" fmla="*/ 0 w 1125220"/>
              <a:gd name="connsiteY0" fmla="*/ 820420 h 820420"/>
              <a:gd name="connsiteX1" fmla="*/ 88900 w 1125220"/>
              <a:gd name="connsiteY1" fmla="*/ 820420 h 820420"/>
              <a:gd name="connsiteX2" fmla="*/ 88900 w 1125220"/>
              <a:gd name="connsiteY2" fmla="*/ 619760 h 820420"/>
              <a:gd name="connsiteX3" fmla="*/ 167640 w 1125220"/>
              <a:gd name="connsiteY3" fmla="*/ 619760 h 820420"/>
              <a:gd name="connsiteX4" fmla="*/ 167640 w 1125220"/>
              <a:gd name="connsiteY4" fmla="*/ 340360 h 820420"/>
              <a:gd name="connsiteX5" fmla="*/ 251460 w 1125220"/>
              <a:gd name="connsiteY5" fmla="*/ 340360 h 820420"/>
              <a:gd name="connsiteX6" fmla="*/ 251460 w 1125220"/>
              <a:gd name="connsiteY6" fmla="*/ 119380 h 820420"/>
              <a:gd name="connsiteX7" fmla="*/ 325120 w 1125220"/>
              <a:gd name="connsiteY7" fmla="*/ 119380 h 820420"/>
              <a:gd name="connsiteX8" fmla="*/ 325120 w 1125220"/>
              <a:gd name="connsiteY8" fmla="*/ 0 h 820420"/>
              <a:gd name="connsiteX9" fmla="*/ 411480 w 1125220"/>
              <a:gd name="connsiteY9" fmla="*/ 0 h 820420"/>
              <a:gd name="connsiteX10" fmla="*/ 411480 w 1125220"/>
              <a:gd name="connsiteY10" fmla="*/ 30480 h 820420"/>
              <a:gd name="connsiteX11" fmla="*/ 497840 w 1125220"/>
              <a:gd name="connsiteY11" fmla="*/ 30480 h 820420"/>
              <a:gd name="connsiteX12" fmla="*/ 497840 w 1125220"/>
              <a:gd name="connsiteY12" fmla="*/ 116840 h 820420"/>
              <a:gd name="connsiteX13" fmla="*/ 566420 w 1125220"/>
              <a:gd name="connsiteY13" fmla="*/ 116840 h 820420"/>
              <a:gd name="connsiteX14" fmla="*/ 566420 w 1125220"/>
              <a:gd name="connsiteY14" fmla="*/ 228600 h 820420"/>
              <a:gd name="connsiteX15" fmla="*/ 645160 w 1125220"/>
              <a:gd name="connsiteY15" fmla="*/ 228600 h 820420"/>
              <a:gd name="connsiteX16" fmla="*/ 645160 w 1125220"/>
              <a:gd name="connsiteY16" fmla="*/ 401320 h 820420"/>
              <a:gd name="connsiteX17" fmla="*/ 734060 w 1125220"/>
              <a:gd name="connsiteY17" fmla="*/ 401320 h 820420"/>
              <a:gd name="connsiteX18" fmla="*/ 734060 w 1125220"/>
              <a:gd name="connsiteY18" fmla="*/ 556260 h 820420"/>
              <a:gd name="connsiteX19" fmla="*/ 807720 w 1125220"/>
              <a:gd name="connsiteY19" fmla="*/ 556260 h 820420"/>
              <a:gd name="connsiteX20" fmla="*/ 807720 w 1125220"/>
              <a:gd name="connsiteY20" fmla="*/ 668020 h 820420"/>
              <a:gd name="connsiteX21" fmla="*/ 883920 w 1125220"/>
              <a:gd name="connsiteY21" fmla="*/ 668020 h 820420"/>
              <a:gd name="connsiteX22" fmla="*/ 883920 w 1125220"/>
              <a:gd name="connsiteY22" fmla="*/ 721360 h 820420"/>
              <a:gd name="connsiteX23" fmla="*/ 970280 w 1125220"/>
              <a:gd name="connsiteY23" fmla="*/ 721360 h 820420"/>
              <a:gd name="connsiteX24" fmla="*/ 970280 w 1125220"/>
              <a:gd name="connsiteY24" fmla="*/ 782320 h 820420"/>
              <a:gd name="connsiteX25" fmla="*/ 1041400 w 1125220"/>
              <a:gd name="connsiteY25" fmla="*/ 782320 h 820420"/>
              <a:gd name="connsiteX26" fmla="*/ 1041400 w 1125220"/>
              <a:gd name="connsiteY26" fmla="*/ 805180 h 820420"/>
              <a:gd name="connsiteX27" fmla="*/ 1125220 w 1125220"/>
              <a:gd name="connsiteY27" fmla="*/ 805180 h 820420"/>
              <a:gd name="connsiteX28" fmla="*/ 66040 w 1125220"/>
              <a:gd name="connsiteY28" fmla="*/ 805180 h 82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25220" h="820420">
                <a:moveTo>
                  <a:pt x="0" y="820420"/>
                </a:moveTo>
                <a:lnTo>
                  <a:pt x="88900" y="820420"/>
                </a:lnTo>
                <a:lnTo>
                  <a:pt x="88900" y="619760"/>
                </a:lnTo>
                <a:lnTo>
                  <a:pt x="167640" y="619760"/>
                </a:lnTo>
                <a:lnTo>
                  <a:pt x="167640" y="340360"/>
                </a:lnTo>
                <a:lnTo>
                  <a:pt x="251460" y="340360"/>
                </a:lnTo>
                <a:lnTo>
                  <a:pt x="251460" y="119380"/>
                </a:lnTo>
                <a:lnTo>
                  <a:pt x="325120" y="119380"/>
                </a:lnTo>
                <a:lnTo>
                  <a:pt x="325120" y="0"/>
                </a:lnTo>
                <a:lnTo>
                  <a:pt x="411480" y="0"/>
                </a:lnTo>
                <a:lnTo>
                  <a:pt x="411480" y="30480"/>
                </a:lnTo>
                <a:lnTo>
                  <a:pt x="497840" y="30480"/>
                </a:lnTo>
                <a:lnTo>
                  <a:pt x="497840" y="116840"/>
                </a:lnTo>
                <a:lnTo>
                  <a:pt x="566420" y="116840"/>
                </a:lnTo>
                <a:lnTo>
                  <a:pt x="566420" y="228600"/>
                </a:lnTo>
                <a:lnTo>
                  <a:pt x="645160" y="228600"/>
                </a:lnTo>
                <a:lnTo>
                  <a:pt x="645160" y="401320"/>
                </a:lnTo>
                <a:lnTo>
                  <a:pt x="734060" y="401320"/>
                </a:lnTo>
                <a:lnTo>
                  <a:pt x="734060" y="556260"/>
                </a:lnTo>
                <a:lnTo>
                  <a:pt x="807720" y="556260"/>
                </a:lnTo>
                <a:lnTo>
                  <a:pt x="807720" y="668020"/>
                </a:lnTo>
                <a:lnTo>
                  <a:pt x="883920" y="668020"/>
                </a:lnTo>
                <a:lnTo>
                  <a:pt x="883920" y="721360"/>
                </a:lnTo>
                <a:lnTo>
                  <a:pt x="970280" y="721360"/>
                </a:lnTo>
                <a:lnTo>
                  <a:pt x="970280" y="782320"/>
                </a:lnTo>
                <a:lnTo>
                  <a:pt x="1041400" y="782320"/>
                </a:lnTo>
                <a:lnTo>
                  <a:pt x="1041400" y="805180"/>
                </a:lnTo>
                <a:lnTo>
                  <a:pt x="1125220" y="805180"/>
                </a:lnTo>
                <a:lnTo>
                  <a:pt x="66040" y="805180"/>
                </a:lnTo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6858254" y="213285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1" name="Rectangle 5"/>
          <p:cNvSpPr>
            <a:spLocks/>
          </p:cNvSpPr>
          <p:nvPr/>
        </p:nvSpPr>
        <p:spPr bwMode="auto">
          <a:xfrm>
            <a:off x="2208210" y="2132855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40052" y="1178749"/>
            <a:ext cx="37204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1" indent="-514350">
              <a:buFont typeface="+mj-lt"/>
              <a:buAutoNum type="alphaUcParenR" startAt="2"/>
            </a:pPr>
            <a:r>
              <a:rPr lang="en-US" altLang="ja-JP" sz="2800" dirty="0"/>
              <a:t>KN</a:t>
            </a:r>
            <a:r>
              <a:rPr lang="ja-JP" altLang="en-US" sz="2800" dirty="0"/>
              <a:t>→</a:t>
            </a:r>
            <a:r>
              <a:rPr lang="en-US" altLang="ja-JP" sz="2800" dirty="0"/>
              <a:t>KN followed by </a:t>
            </a:r>
            <a:r>
              <a:rPr lang="en-US" altLang="ja-JP" sz="2800" dirty="0" smtClean="0"/>
              <a:t>K”NN”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N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75308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" y="2354666"/>
            <a:ext cx="4319544" cy="33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フリーフォーム 15"/>
          <p:cNvSpPr/>
          <p:nvPr/>
        </p:nvSpPr>
        <p:spPr>
          <a:xfrm>
            <a:off x="1475724" y="4345940"/>
            <a:ext cx="1209040" cy="855980"/>
          </a:xfrm>
          <a:custGeom>
            <a:avLst/>
            <a:gdLst>
              <a:gd name="connsiteX0" fmla="*/ 0 w 1209040"/>
              <a:gd name="connsiteY0" fmla="*/ 855980 h 855980"/>
              <a:gd name="connsiteX1" fmla="*/ 81280 w 1209040"/>
              <a:gd name="connsiteY1" fmla="*/ 855980 h 855980"/>
              <a:gd name="connsiteX2" fmla="*/ 78740 w 1209040"/>
              <a:gd name="connsiteY2" fmla="*/ 833120 h 855980"/>
              <a:gd name="connsiteX3" fmla="*/ 78740 w 1209040"/>
              <a:gd name="connsiteY3" fmla="*/ 703580 h 855980"/>
              <a:gd name="connsiteX4" fmla="*/ 162560 w 1209040"/>
              <a:gd name="connsiteY4" fmla="*/ 703580 h 855980"/>
              <a:gd name="connsiteX5" fmla="*/ 162560 w 1209040"/>
              <a:gd name="connsiteY5" fmla="*/ 436880 h 855980"/>
              <a:gd name="connsiteX6" fmla="*/ 241300 w 1209040"/>
              <a:gd name="connsiteY6" fmla="*/ 436880 h 855980"/>
              <a:gd name="connsiteX7" fmla="*/ 241300 w 1209040"/>
              <a:gd name="connsiteY7" fmla="*/ 165100 h 855980"/>
              <a:gd name="connsiteX8" fmla="*/ 320040 w 1209040"/>
              <a:gd name="connsiteY8" fmla="*/ 165100 h 855980"/>
              <a:gd name="connsiteX9" fmla="*/ 320040 w 1209040"/>
              <a:gd name="connsiteY9" fmla="*/ 0 h 855980"/>
              <a:gd name="connsiteX10" fmla="*/ 401320 w 1209040"/>
              <a:gd name="connsiteY10" fmla="*/ 0 h 855980"/>
              <a:gd name="connsiteX11" fmla="*/ 401320 w 1209040"/>
              <a:gd name="connsiteY11" fmla="*/ 35560 h 855980"/>
              <a:gd name="connsiteX12" fmla="*/ 480060 w 1209040"/>
              <a:gd name="connsiteY12" fmla="*/ 35560 h 855980"/>
              <a:gd name="connsiteX13" fmla="*/ 480060 w 1209040"/>
              <a:gd name="connsiteY13" fmla="*/ 149860 h 855980"/>
              <a:gd name="connsiteX14" fmla="*/ 563880 w 1209040"/>
              <a:gd name="connsiteY14" fmla="*/ 149860 h 855980"/>
              <a:gd name="connsiteX15" fmla="*/ 563880 w 1209040"/>
              <a:gd name="connsiteY15" fmla="*/ 292100 h 855980"/>
              <a:gd name="connsiteX16" fmla="*/ 635000 w 1209040"/>
              <a:gd name="connsiteY16" fmla="*/ 292100 h 855980"/>
              <a:gd name="connsiteX17" fmla="*/ 635000 w 1209040"/>
              <a:gd name="connsiteY17" fmla="*/ 436880 h 855980"/>
              <a:gd name="connsiteX18" fmla="*/ 716280 w 1209040"/>
              <a:gd name="connsiteY18" fmla="*/ 436880 h 855980"/>
              <a:gd name="connsiteX19" fmla="*/ 716280 w 1209040"/>
              <a:gd name="connsiteY19" fmla="*/ 568960 h 855980"/>
              <a:gd name="connsiteX20" fmla="*/ 797560 w 1209040"/>
              <a:gd name="connsiteY20" fmla="*/ 568960 h 855980"/>
              <a:gd name="connsiteX21" fmla="*/ 797560 w 1209040"/>
              <a:gd name="connsiteY21" fmla="*/ 668020 h 855980"/>
              <a:gd name="connsiteX22" fmla="*/ 883920 w 1209040"/>
              <a:gd name="connsiteY22" fmla="*/ 668020 h 855980"/>
              <a:gd name="connsiteX23" fmla="*/ 883920 w 1209040"/>
              <a:gd name="connsiteY23" fmla="*/ 746760 h 855980"/>
              <a:gd name="connsiteX24" fmla="*/ 960120 w 1209040"/>
              <a:gd name="connsiteY24" fmla="*/ 746760 h 855980"/>
              <a:gd name="connsiteX25" fmla="*/ 960120 w 1209040"/>
              <a:gd name="connsiteY25" fmla="*/ 795020 h 855980"/>
              <a:gd name="connsiteX26" fmla="*/ 1033780 w 1209040"/>
              <a:gd name="connsiteY26" fmla="*/ 795020 h 855980"/>
              <a:gd name="connsiteX27" fmla="*/ 1033780 w 1209040"/>
              <a:gd name="connsiteY27" fmla="*/ 820420 h 855980"/>
              <a:gd name="connsiteX28" fmla="*/ 1125220 w 1209040"/>
              <a:gd name="connsiteY28" fmla="*/ 820420 h 855980"/>
              <a:gd name="connsiteX29" fmla="*/ 1125220 w 1209040"/>
              <a:gd name="connsiteY29" fmla="*/ 850900 h 855980"/>
              <a:gd name="connsiteX30" fmla="*/ 1209040 w 1209040"/>
              <a:gd name="connsiteY30" fmla="*/ 850900 h 855980"/>
              <a:gd name="connsiteX31" fmla="*/ 78740 w 1209040"/>
              <a:gd name="connsiteY31" fmla="*/ 850900 h 85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09040" h="855980">
                <a:moveTo>
                  <a:pt x="0" y="855980"/>
                </a:moveTo>
                <a:lnTo>
                  <a:pt x="81280" y="855980"/>
                </a:lnTo>
                <a:lnTo>
                  <a:pt x="78740" y="833120"/>
                </a:lnTo>
                <a:lnTo>
                  <a:pt x="78740" y="703580"/>
                </a:lnTo>
                <a:lnTo>
                  <a:pt x="162560" y="703580"/>
                </a:lnTo>
                <a:lnTo>
                  <a:pt x="162560" y="436880"/>
                </a:lnTo>
                <a:lnTo>
                  <a:pt x="241300" y="436880"/>
                </a:lnTo>
                <a:lnTo>
                  <a:pt x="241300" y="165100"/>
                </a:lnTo>
                <a:lnTo>
                  <a:pt x="320040" y="165100"/>
                </a:lnTo>
                <a:lnTo>
                  <a:pt x="320040" y="0"/>
                </a:lnTo>
                <a:lnTo>
                  <a:pt x="401320" y="0"/>
                </a:lnTo>
                <a:lnTo>
                  <a:pt x="401320" y="35560"/>
                </a:lnTo>
                <a:lnTo>
                  <a:pt x="480060" y="35560"/>
                </a:lnTo>
                <a:lnTo>
                  <a:pt x="480060" y="149860"/>
                </a:lnTo>
                <a:lnTo>
                  <a:pt x="563880" y="149860"/>
                </a:lnTo>
                <a:lnTo>
                  <a:pt x="563880" y="292100"/>
                </a:lnTo>
                <a:lnTo>
                  <a:pt x="635000" y="292100"/>
                </a:lnTo>
                <a:lnTo>
                  <a:pt x="635000" y="436880"/>
                </a:lnTo>
                <a:lnTo>
                  <a:pt x="716280" y="436880"/>
                </a:lnTo>
                <a:lnTo>
                  <a:pt x="716280" y="568960"/>
                </a:lnTo>
                <a:lnTo>
                  <a:pt x="797560" y="568960"/>
                </a:lnTo>
                <a:lnTo>
                  <a:pt x="797560" y="668020"/>
                </a:lnTo>
                <a:lnTo>
                  <a:pt x="883920" y="668020"/>
                </a:lnTo>
                <a:lnTo>
                  <a:pt x="883920" y="746760"/>
                </a:lnTo>
                <a:lnTo>
                  <a:pt x="960120" y="746760"/>
                </a:lnTo>
                <a:lnTo>
                  <a:pt x="960120" y="795020"/>
                </a:lnTo>
                <a:lnTo>
                  <a:pt x="1033780" y="795020"/>
                </a:lnTo>
                <a:lnTo>
                  <a:pt x="1033780" y="820420"/>
                </a:lnTo>
                <a:lnTo>
                  <a:pt x="1125220" y="820420"/>
                </a:lnTo>
                <a:lnTo>
                  <a:pt x="1125220" y="850900"/>
                </a:lnTo>
                <a:lnTo>
                  <a:pt x="1209040" y="850900"/>
                </a:lnTo>
                <a:lnTo>
                  <a:pt x="78740" y="850900"/>
                </a:lnTo>
              </a:path>
            </a:pathLst>
          </a:custGeom>
          <a:pattFill prst="ltUpDiag">
            <a:fgClr>
              <a:srgbClr val="FF0000"/>
            </a:fgClr>
            <a:bgClr>
              <a:schemeClr val="bg1"/>
            </a:bgClr>
          </a:patt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56084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2-step Reactions? (</a:t>
            </a:r>
            <a:r>
              <a:rPr lang="en-US" altLang="ja-JP" b="1" dirty="0" err="1" smtClean="0"/>
              <a:t>Contn’d</a:t>
            </a:r>
            <a:r>
              <a:rPr lang="en-US" altLang="ja-JP" b="1" dirty="0" smtClean="0"/>
              <a:t>)</a:t>
            </a:r>
            <a:endParaRPr kumimoji="1" lang="ja-JP" alt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276A-4F26-4F5F-9034-CF61C4F85C68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463988" y="1304764"/>
            <a:ext cx="4680520" cy="4968552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 is </a:t>
            </a:r>
            <a:r>
              <a:rPr lang="en-US" altLang="ja-JP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explained by any 2-step </a:t>
            </a:r>
            <a:r>
              <a:rPr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</a:p>
          <a:p>
            <a:r>
              <a:rPr lang="en-US" altLang="ja-JP" sz="2800" dirty="0" smtClean="0"/>
              <a:t>Other possibilities</a:t>
            </a:r>
            <a:endParaRPr kumimoji="1" lang="en-US" altLang="ja-JP" sz="2800" dirty="0" smtClean="0"/>
          </a:p>
          <a:p>
            <a:pPr lvl="1"/>
            <a:r>
              <a:rPr lang="en-US" altLang="ja-JP" sz="2400" dirty="0"/>
              <a:t>K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”pp”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 err="1">
                <a:sym typeface="Wingdings" panose="05000000000000000000" pitchFamily="2" charset="2"/>
              </a:rPr>
              <a:t>p</a:t>
            </a: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cusp?</a:t>
            </a:r>
          </a:p>
          <a:p>
            <a:pPr lvl="2"/>
            <a:r>
              <a:rPr lang="en-US" altLang="ja-JP" sz="2000" dirty="0" smtClean="0"/>
              <a:t>too broad (~100MeV/c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) if the structure is attributed to the cusp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lvl="1"/>
            <a:r>
              <a:rPr kumimoji="1" lang="en-US" altLang="ja-JP" sz="2400" dirty="0" smtClean="0"/>
              <a:t>Shift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(1405)?</a:t>
            </a:r>
          </a:p>
          <a:p>
            <a:pPr lvl="1"/>
            <a:r>
              <a:rPr kumimoji="1" lang="en-US" altLang="ja-JP" sz="2400" dirty="0" smtClean="0"/>
              <a:t>S=-1 di-baryon??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5112060" y="3493579"/>
            <a:ext cx="2628292" cy="22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>
            <a:spLocks/>
          </p:cNvSpPr>
          <p:nvPr/>
        </p:nvSpPr>
        <p:spPr bwMode="auto">
          <a:xfrm>
            <a:off x="2319342" y="2190926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3568" y="1178749"/>
            <a:ext cx="334837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1" indent="-514350">
              <a:buFont typeface="+mj-lt"/>
              <a:buAutoNum type="alphaUcParenR" startAt="3"/>
            </a:pPr>
            <a:r>
              <a:rPr lang="en-US" altLang="ja-JP" sz="2800" dirty="0"/>
              <a:t>2NA followed by </a:t>
            </a:r>
            <a:r>
              <a:rPr lang="en-US" altLang="ja-JP" sz="2800" dirty="0" smtClean="0">
                <a:latin typeface="Symbol" panose="05050102010706020507" pitchFamily="18" charset="2"/>
              </a:rPr>
              <a:t>L(</a:t>
            </a:r>
            <a:r>
              <a:rPr lang="en-US" altLang="ja-JP" sz="2800" dirty="0" smtClean="0"/>
              <a:t>1405)”N”</a:t>
            </a:r>
            <a:r>
              <a:rPr lang="ja-JP" altLang="en-US" sz="2800" dirty="0" smtClean="0"/>
              <a:t>→</a:t>
            </a:r>
            <a:r>
              <a:rPr lang="en-US" altLang="ja-JP" sz="2800" dirty="0" smtClean="0">
                <a:latin typeface="Symbol" panose="05050102010706020507" pitchFamily="18" charset="2"/>
              </a:rPr>
              <a:t>L</a:t>
            </a:r>
            <a:r>
              <a:rPr lang="en-US" altLang="ja-JP" sz="2800" dirty="0" smtClean="0"/>
              <a:t>N</a:t>
            </a:r>
            <a:endParaRPr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0332" y="4823864"/>
            <a:ext cx="1266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~40MeV/c</a:t>
            </a:r>
            <a:r>
              <a:rPr kumimoji="1" lang="en-US" altLang="ja-JP" b="1" i="1" baseline="30000" dirty="0" smtClean="0">
                <a:solidFill>
                  <a:srgbClr val="FF0000"/>
                </a:solidFill>
              </a:rPr>
              <a:t>2</a:t>
            </a:r>
            <a:endParaRPr kumimoji="1" lang="ja-JP" altLang="en-US" b="1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kuma\Desktop\nMm_n_Lp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1340768"/>
            <a:ext cx="5381101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143000"/>
          </a:xfrm>
          <a:ln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err="1" smtClean="0"/>
              <a:t>Kinematically</a:t>
            </a:r>
            <a:r>
              <a:rPr kumimoji="1" lang="en-US" altLang="ja-JP" b="1" dirty="0" smtClean="0"/>
              <a:t>-complete measurement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 </a:t>
            </a:r>
            <a:r>
              <a:rPr kumimoji="1" lang="en-US" altLang="ja-JP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pn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5292588"/>
            <a:ext cx="9144000" cy="166480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Minimum momentum transfer of the </a:t>
            </a:r>
            <a:r>
              <a:rPr kumimoji="1" lang="en-US" altLang="ja-JP" sz="2800" baseline="30000" dirty="0" smtClean="0"/>
              <a:t>3</a:t>
            </a:r>
            <a:r>
              <a:rPr kumimoji="1" lang="en-US" altLang="ja-JP" sz="2800" dirty="0" smtClean="0"/>
              <a:t>He(K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,n) reaction </a:t>
            </a:r>
          </a:p>
          <a:p>
            <a:pPr marL="0" indent="0">
              <a:buNone/>
            </a:pPr>
            <a:r>
              <a:rPr kumimoji="1" lang="en-US" altLang="ja-JP" sz="2800" dirty="0" smtClean="0">
                <a:sym typeface="Wingdings" panose="05000000000000000000" pitchFamily="2" charset="2"/>
              </a:rPr>
              <a:t>	 would enhance the S=-1 di-baryon production</a:t>
            </a:r>
            <a:endParaRPr kumimoji="1" lang="en-US" altLang="ja-JP" sz="2800" dirty="0" smtClean="0"/>
          </a:p>
          <a:p>
            <a:r>
              <a:rPr lang="en-US" altLang="ja-JP" sz="2800" b="1" dirty="0"/>
              <a:t>x</a:t>
            </a:r>
            <a:r>
              <a:rPr kumimoji="1" lang="en-US" altLang="ja-JP" sz="2800" b="1" dirty="0" smtClean="0"/>
              <a:t>100 beam time is required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123" name="Picture 3" descr="C:\Users\sakuma\Desktop\dalitz_Lpn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3800229" cy="31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4620533" y="1916832"/>
            <a:ext cx="17953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only</a:t>
            </a:r>
          </a:p>
          <a:p>
            <a:pPr algn="ctr"/>
            <a:r>
              <a:rPr kumimoji="1" lang="en-US" altLang="ja-JP" sz="2800" b="1" dirty="0" smtClean="0"/>
              <a:t>~</a:t>
            </a:r>
            <a:r>
              <a:rPr lang="en-US" altLang="ja-JP" sz="2800" b="1" dirty="0" smtClean="0"/>
              <a:t>15</a:t>
            </a:r>
            <a:r>
              <a:rPr kumimoji="1" lang="en-US" altLang="ja-JP" sz="2800" b="1" dirty="0" smtClean="0"/>
              <a:t> events</a:t>
            </a:r>
            <a:endParaRPr kumimoji="1" lang="ja-JP" altLang="en-US" sz="2800" b="1" dirty="0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1436616" y="2247770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10" name="Rectangle 5"/>
          <p:cNvSpPr>
            <a:spLocks/>
          </p:cNvSpPr>
          <p:nvPr/>
        </p:nvSpPr>
        <p:spPr bwMode="auto">
          <a:xfrm>
            <a:off x="6984268" y="1661506"/>
            <a:ext cx="20037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8235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96" y="66436"/>
            <a:ext cx="3880640" cy="519876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584" y="78656"/>
            <a:ext cx="2916324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Summary</a:t>
            </a:r>
            <a:endParaRPr kumimoji="1" lang="ja-JP" altLang="en-US" b="1" baseline="30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908720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Channel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Semi-Inclusive 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No significant bump structure </a:t>
            </a:r>
            <a:r>
              <a:rPr kumimoji="1" lang="en-US" altLang="ja-JP" sz="2400" dirty="0" smtClean="0"/>
              <a:t>in the d</a:t>
            </a:r>
            <a:r>
              <a:rPr lang="en-US" altLang="ja-JP" sz="2400" dirty="0" smtClean="0"/>
              <a:t>eeply </a:t>
            </a:r>
            <a:r>
              <a:rPr lang="en-US" altLang="ja-JP" sz="2400" dirty="0"/>
              <a:t>bound region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en-US" altLang="ja-JP" sz="2400" b="1" dirty="0" smtClean="0"/>
              <a:t>Excess below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the threshold</a:t>
            </a:r>
            <a:r>
              <a:rPr kumimoji="1" lang="en-US" altLang="ja-JP" sz="2400" b="1" dirty="0" smtClean="0"/>
              <a:t> 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2028" y="2960948"/>
            <a:ext cx="446398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Channel</a:t>
            </a:r>
          </a:p>
          <a:p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b="1" dirty="0" smtClean="0"/>
              <a:t>Clear structure</a:t>
            </a:r>
            <a:r>
              <a:rPr kumimoji="1" lang="en-US" altLang="ja-JP" sz="2400" b="1" dirty="0" smtClean="0"/>
              <a:t> around the threshold</a:t>
            </a:r>
          </a:p>
          <a:p>
            <a:pPr marL="717550" indent="-354013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CANNOT be reproduced by any 2-step processes</a:t>
            </a:r>
            <a:endParaRPr kumimoji="1"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5445224"/>
            <a:ext cx="4463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Formation+Decay</a:t>
            </a:r>
            <a:endParaRPr lang="en-US" altLang="ja-JP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4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r>
              <a:rPr lang="en-US" altLang="ja-JP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b="1" dirty="0" smtClean="0"/>
              <a:t>need more data</a:t>
            </a:r>
            <a:endParaRPr kumimoji="1" lang="en-US" altLang="ja-JP" sz="2400" dirty="0" smtClean="0"/>
          </a:p>
        </p:txBody>
      </p:sp>
      <p:pic>
        <p:nvPicPr>
          <p:cNvPr id="17" name="Picture 2" descr="C:\Users\sakuma\Desktop\nMm_n_Lp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69" y="4869160"/>
            <a:ext cx="272705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線コネクタ 21"/>
          <p:cNvCxnSpPr/>
          <p:nvPr/>
        </p:nvCxnSpPr>
        <p:spPr>
          <a:xfrm flipH="1">
            <a:off x="6336196" y="584684"/>
            <a:ext cx="36004" cy="5976664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6048164" y="296652"/>
            <a:ext cx="0" cy="6264696"/>
          </a:xfrm>
          <a:prstGeom prst="line">
            <a:avLst/>
          </a:prstGeom>
          <a:ln w="12700">
            <a:solidFill>
              <a:srgbClr val="00B0F0"/>
            </a:solidFill>
            <a:prstDash val="dash"/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680562" y="397870"/>
            <a:ext cx="2247731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)X M.M.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32040" y="-5898"/>
            <a:ext cx="18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FINUDA/DISTO/E27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69172" y="2706015"/>
            <a:ext cx="2015296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chemeClr val="bg1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I.M.</a:t>
            </a:r>
          </a:p>
          <a:p>
            <a:pPr algn="ctr"/>
            <a:r>
              <a:rPr lang="en-US" altLang="ja-JP" sz="2400" b="1" dirty="0" smtClean="0">
                <a:solidFill>
                  <a:schemeClr val="bg1"/>
                </a:solidFill>
              </a:rPr>
              <a:t>of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b="1" dirty="0" err="1" smtClean="0">
                <a:solidFill>
                  <a:srgbClr val="FFFF00"/>
                </a:solidFill>
              </a:rPr>
              <a:t>p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)n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Rectangle 5"/>
          <p:cNvSpPr>
            <a:spLocks/>
          </p:cNvSpPr>
          <p:nvPr/>
        </p:nvSpPr>
        <p:spPr bwMode="auto">
          <a:xfrm>
            <a:off x="7022768" y="3549510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04248" y="4869160"/>
            <a:ext cx="2247731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He(K</a:t>
            </a:r>
            <a:r>
              <a:rPr kumimoji="1" lang="en-US" altLang="ja-JP" sz="2400" b="1" baseline="30000" dirty="0" smtClean="0">
                <a:solidFill>
                  <a:schemeClr val="bg1"/>
                </a:solidFill>
              </a:rPr>
              <a:t>-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,</a:t>
            </a:r>
            <a:r>
              <a:rPr kumimoji="1" lang="en-US" altLang="ja-JP" sz="2400" b="1" dirty="0" smtClean="0">
                <a:solidFill>
                  <a:srgbClr val="FFFF00"/>
                </a:solidFill>
              </a:rPr>
              <a:t>n</a:t>
            </a:r>
            <a:r>
              <a:rPr kumimoji="1" lang="en-US" altLang="ja-JP" sz="2400" b="1" dirty="0" smtClean="0">
                <a:solidFill>
                  <a:schemeClr val="bg1"/>
                </a:solidFill>
              </a:rPr>
              <a:t>)X M.M.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</a:rPr>
              <a:t>w/ 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400" b="1" i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altLang="ja-JP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L</a:t>
            </a:r>
            <a:r>
              <a:rPr lang="en-US" altLang="ja-JP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</a:t>
            </a:r>
            <a:r>
              <a:rPr lang="en-US" altLang="ja-JP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ja-JP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5"/>
          <p:cNvSpPr>
            <a:spLocks/>
          </p:cNvSpPr>
          <p:nvPr/>
        </p:nvSpPr>
        <p:spPr bwMode="auto">
          <a:xfrm>
            <a:off x="6984268" y="5733256"/>
            <a:ext cx="17617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28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8949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5" y="0"/>
            <a:ext cx="91497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7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3" y="-5736"/>
            <a:ext cx="9157352" cy="686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267300" y="2420888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1599846" y="5049180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2131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3156294"/>
            <a:ext cx="3672408" cy="24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" y="1700808"/>
            <a:ext cx="9024960" cy="15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 Bound State</a:t>
            </a:r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64188" y="1619508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00B050"/>
                </a:solidFill>
              </a:rPr>
              <a:t>A.Gal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, NPA914(2013)270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5636" y="908720"/>
            <a:ext cx="6735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 err="1" smtClean="0"/>
              <a:t>K</a:t>
            </a:r>
            <a:r>
              <a:rPr kumimoji="1" lang="en-US" altLang="ja-JP" sz="3200" b="1" i="1" baseline="30000" dirty="0" err="1" smtClean="0"/>
              <a:t>bar</a:t>
            </a:r>
            <a:r>
              <a:rPr kumimoji="1" lang="en-US" altLang="ja-JP" sz="3200" b="1" i="1" dirty="0" err="1" smtClean="0"/>
              <a:t>NN</a:t>
            </a:r>
            <a:r>
              <a:rPr kumimoji="1" lang="en-US" altLang="ja-JP" sz="3200" b="1" i="1" dirty="0" smtClean="0"/>
              <a:t> : the simplest </a:t>
            </a:r>
            <a:r>
              <a:rPr kumimoji="1" lang="en-US" altLang="ja-JP" sz="3200" b="1" i="1" dirty="0" err="1" smtClean="0"/>
              <a:t>K</a:t>
            </a:r>
            <a:r>
              <a:rPr kumimoji="1" lang="en-US" altLang="ja-JP" sz="3200" b="1" i="1" baseline="30000" dirty="0" err="1" smtClean="0"/>
              <a:t>bar</a:t>
            </a:r>
            <a:r>
              <a:rPr kumimoji="1" lang="en-US" altLang="ja-JP" sz="3200" b="1" i="1" dirty="0" smtClean="0"/>
              <a:t>-nuclear state</a:t>
            </a:r>
            <a:endParaRPr kumimoji="1" lang="ja-JP" altLang="en-US" sz="3200" b="1" i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36512" y="5697252"/>
            <a:ext cx="92097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All theoretical studies predict existence of the </a:t>
            </a:r>
            <a:r>
              <a:rPr kumimoji="1" lang="en-US" altLang="ja-JP" sz="3200" b="1" dirty="0" err="1" smtClean="0"/>
              <a:t>K</a:t>
            </a:r>
            <a:r>
              <a:rPr kumimoji="1" lang="en-US" altLang="ja-JP" sz="3200" b="1" baseline="30000" dirty="0" err="1" smtClean="0"/>
              <a:t>bar</a:t>
            </a:r>
            <a:r>
              <a:rPr kumimoji="1" lang="en-US" altLang="ja-JP" sz="3200" b="1" dirty="0" err="1" smtClean="0"/>
              <a:t>NN</a:t>
            </a:r>
            <a:endParaRPr kumimoji="1" lang="en-US" altLang="ja-JP" sz="3200" b="1" dirty="0" smtClean="0"/>
          </a:p>
          <a:p>
            <a:r>
              <a:rPr lang="en-US" altLang="ja-JP" sz="3200" b="1" dirty="0" smtClean="0">
                <a:sym typeface="Wingdings" pitchFamily="2" charset="2"/>
              </a:rPr>
              <a:t>	</a:t>
            </a:r>
            <a:r>
              <a:rPr lang="en-US" altLang="ja-JP" sz="3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However, B.E. and </a:t>
            </a:r>
            <a:r>
              <a:rPr lang="en-US" altLang="ja-JP" sz="3200" b="1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are controversial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3348116"/>
            <a:ext cx="5496699" cy="202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0" y="1493495"/>
            <a:ext cx="9144508" cy="4167753"/>
          </a:xfrm>
          <a:prstGeom prst="roundRect">
            <a:avLst>
              <a:gd name="adj" fmla="val 63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976156" y="3212976"/>
            <a:ext cx="2137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err="1" smtClean="0">
                <a:solidFill>
                  <a:srgbClr val="00B050"/>
                </a:solidFill>
              </a:rPr>
              <a:t>Y.Ichikawa</a:t>
            </a:r>
            <a:r>
              <a:rPr lang="en-US" altLang="ja-JP" b="1" dirty="0" smtClean="0">
                <a:solidFill>
                  <a:srgbClr val="00B050"/>
                </a:solidFill>
              </a:rPr>
              <a:t>, EXA2014</a:t>
            </a:r>
            <a:endParaRPr lang="ja-JP" altLang="en-US" b="1" dirty="0">
              <a:solidFill>
                <a:srgbClr val="00B05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632340" y="3861048"/>
            <a:ext cx="350745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32340" y="3789040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E27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616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" y="0"/>
            <a:ext cx="91497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467544" y="2875002"/>
            <a:ext cx="22570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600" i="1" dirty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702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7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 smtClean="0"/>
              <a:t>Inclusive </a:t>
            </a:r>
            <a:r>
              <a:rPr lang="en-US" altLang="ja-JP" sz="4000" b="1" baseline="30000" dirty="0" smtClean="0"/>
              <a:t>3</a:t>
            </a:r>
            <a:r>
              <a:rPr lang="en-US" altLang="ja-JP" sz="4000" b="1" dirty="0" smtClean="0"/>
              <a:t>He(K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,p)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8315" y="908720"/>
            <a:ext cx="9162823" cy="6840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en-US" altLang="ja-JP" b="1" dirty="0" smtClean="0"/>
              <a:t>investigate </a:t>
            </a:r>
            <a:r>
              <a:rPr kumimoji="1" lang="en-US" altLang="ja-JP" b="1" dirty="0" err="1" smtClean="0"/>
              <a:t>isospin</a:t>
            </a:r>
            <a:r>
              <a:rPr kumimoji="1" lang="en-US" altLang="ja-JP" b="1" dirty="0" smtClean="0"/>
              <a:t> dependence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,n/p) 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214"/>
            <a:ext cx="9144000" cy="505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8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2756"/>
            <a:ext cx="9156109" cy="5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ja-JP" sz="4000" b="1" dirty="0" smtClean="0"/>
              <a:t>Inclusive </a:t>
            </a:r>
            <a:r>
              <a:rPr lang="en-US" altLang="ja-JP" sz="4000" b="1" baseline="30000" dirty="0" smtClean="0"/>
              <a:t>3</a:t>
            </a:r>
            <a:r>
              <a:rPr lang="en-US" altLang="ja-JP" sz="4000" b="1" dirty="0" smtClean="0"/>
              <a:t>He(K</a:t>
            </a:r>
            <a:r>
              <a:rPr lang="en-US" altLang="ja-JP" sz="4000" b="1" baseline="30000" dirty="0" smtClean="0"/>
              <a:t>-</a:t>
            </a:r>
            <a:r>
              <a:rPr lang="en-US" altLang="ja-JP" sz="4000" b="1" dirty="0" smtClean="0"/>
              <a:t>,p)</a:t>
            </a:r>
            <a:endParaRPr kumimoji="1" lang="ja-JP" altLang="en-US" sz="40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1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012668"/>
            <a:ext cx="8229600" cy="728700"/>
          </a:xfrm>
        </p:spPr>
        <p:txBody>
          <a:bodyPr/>
          <a:lstStyle/>
          <a:p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He(K</a:t>
            </a:r>
            <a:r>
              <a:rPr lang="en-US" altLang="ja-JP" b="1" baseline="30000" dirty="0" smtClean="0"/>
              <a:t>-</a:t>
            </a:r>
            <a:r>
              <a:rPr lang="en-US" altLang="ja-JP" b="1" dirty="0"/>
              <a:t>,p) spectrum looks </a:t>
            </a:r>
            <a:r>
              <a:rPr lang="en-US" altLang="ja-JP" b="1" dirty="0" smtClean="0"/>
              <a:t>similar </a:t>
            </a:r>
            <a:r>
              <a:rPr lang="en-US" altLang="ja-JP" b="1" dirty="0"/>
              <a:t>to (K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,n)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90051-ACA3-4512-A516-A4E6FE87985B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r="5040"/>
          <a:stretch/>
        </p:blipFill>
        <p:spPr bwMode="auto">
          <a:xfrm>
            <a:off x="5041502" y="1779833"/>
            <a:ext cx="3715700" cy="38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6143183" y="1211613"/>
            <a:ext cx="18630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b="1" dirty="0" smtClean="0">
                <a:latin typeface="Tahoma" pitchFamily="34" charset="0"/>
              </a:rPr>
              <a:t>E548@KEK</a:t>
            </a:r>
            <a:endParaRPr lang="en-US" altLang="ja-JP" sz="2400" b="1" dirty="0">
              <a:latin typeface="Tahoma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33986" y="1563360"/>
            <a:ext cx="2030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smtClean="0">
                <a:solidFill>
                  <a:srgbClr val="00B050"/>
                </a:solidFill>
              </a:rPr>
              <a:t>PTP</a:t>
            </a:r>
            <a:r>
              <a:rPr lang="en-US" altLang="ja-JP" sz="2000" b="1" smtClean="0">
                <a:solidFill>
                  <a:srgbClr val="00B050"/>
                </a:solidFill>
              </a:rPr>
              <a:t>118</a:t>
            </a:r>
            <a:r>
              <a:rPr lang="en-US" altLang="ja-JP" sz="2000" smtClean="0">
                <a:solidFill>
                  <a:srgbClr val="00B050"/>
                </a:solidFill>
              </a:rPr>
              <a:t>(2007)181</a:t>
            </a:r>
            <a:endParaRPr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683243" y="4695708"/>
            <a:ext cx="2137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2000" b="1" dirty="0" smtClean="0">
                <a:solidFill>
                  <a:srgbClr val="0070C0"/>
                </a:solidFill>
              </a:rPr>
              <a:t>Re(V) = ~160MeV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47239" y="3115598"/>
            <a:ext cx="2052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2000" b="1" dirty="0" smtClean="0">
                <a:solidFill>
                  <a:srgbClr val="FF0000"/>
                </a:solidFill>
              </a:rPr>
              <a:t>Re(V) = ~190MeV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041502" y="1211613"/>
            <a:ext cx="3778970" cy="43776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764704"/>
            <a:ext cx="4064384" cy="27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7012"/>
            <a:ext cx="3755931" cy="23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150961" y="1546632"/>
            <a:ext cx="141096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FF0000"/>
                </a:solidFill>
              </a:rPr>
              <a:t>(K</a:t>
            </a:r>
            <a:r>
              <a:rPr kumimoji="1" lang="en-US" altLang="ja-JP" sz="4400" b="1" baseline="30000" dirty="0" smtClean="0">
                <a:solidFill>
                  <a:srgbClr val="FF0000"/>
                </a:solidFill>
              </a:rPr>
              <a:t>-</a:t>
            </a:r>
            <a:r>
              <a:rPr kumimoji="1" lang="en-US" altLang="ja-JP" sz="4400" b="1" dirty="0" smtClean="0">
                <a:solidFill>
                  <a:srgbClr val="FF0000"/>
                </a:solidFill>
              </a:rPr>
              <a:t>,n)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50961" y="4511042"/>
            <a:ext cx="141096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0070C0"/>
                </a:solidFill>
              </a:rPr>
              <a:t>(K</a:t>
            </a:r>
            <a:r>
              <a:rPr kumimoji="1" lang="en-US" altLang="ja-JP" sz="4400" b="1" baseline="30000" dirty="0" smtClean="0">
                <a:solidFill>
                  <a:srgbClr val="0070C0"/>
                </a:solidFill>
              </a:rPr>
              <a:t>-</a:t>
            </a:r>
            <a:r>
              <a:rPr kumimoji="1" lang="en-US" altLang="ja-JP" sz="4400" b="1" dirty="0" smtClean="0">
                <a:solidFill>
                  <a:srgbClr val="0070C0"/>
                </a:solidFill>
              </a:rPr>
              <a:t>,p)</a:t>
            </a:r>
            <a:endParaRPr kumimoji="1" lang="ja-JP" altLang="en-US" sz="4400" b="1" dirty="0">
              <a:solidFill>
                <a:srgbClr val="0070C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2735796" y="1442445"/>
            <a:ext cx="0" cy="432681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>
            <a:spLocks/>
          </p:cNvSpPr>
          <p:nvPr/>
        </p:nvSpPr>
        <p:spPr bwMode="auto">
          <a:xfrm>
            <a:off x="1920174" y="3645024"/>
            <a:ext cx="200375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algn="ctr"/>
            <a:r>
              <a:rPr lang="en-US" altLang="ja-JP" sz="32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very</a:t>
            </a:r>
          </a:p>
          <a:p>
            <a:pPr algn="ctr"/>
            <a:r>
              <a:rPr lang="en-US" altLang="ja-JP" sz="3200" i="1" dirty="0" smtClean="0">
                <a:ln w="18415" cmpd="sng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noFill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lang="en-US" altLang="ja-JP" sz="3200" i="1" dirty="0">
              <a:ln w="18415" cmpd="sng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noFill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71500" y="116632"/>
            <a:ext cx="9001000" cy="75608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Semi-Inclusive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</a:t>
            </a:r>
            <a:r>
              <a:rPr kumimoji="1" lang="en-US" altLang="ja-JP" b="1" dirty="0" smtClean="0"/>
              <a:t>/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b="1" dirty="0" smtClean="0"/>
              <a:t>)X </a:t>
            </a:r>
            <a:r>
              <a:rPr kumimoji="1" lang="en-US" altLang="ja-JP" sz="4000" b="1" dirty="0" smtClean="0"/>
              <a:t>M.M. spectrum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8239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" y="9008"/>
            <a:ext cx="9137683" cy="68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452320" y="800708"/>
            <a:ext cx="1664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chemeClr val="bg1"/>
                </a:solidFill>
              </a:rPr>
              <a:t>A.Dote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 rot="5400000">
            <a:off x="5832140" y="1412776"/>
            <a:ext cx="360040" cy="1080120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39999">
                <a:srgbClr val="FF0000"/>
              </a:gs>
              <a:gs pos="70000">
                <a:srgbClr val="FFC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16064" y="1616565"/>
            <a:ext cx="2592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E15?</a:t>
            </a:r>
            <a:r>
              <a:rPr kumimoji="1" lang="en-US" altLang="ja-JP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1400" i="1" dirty="0" smtClean="0">
                <a:solidFill>
                  <a:srgbClr val="FFFF00"/>
                </a:solidFill>
              </a:rPr>
              <a:t>if </a:t>
            </a:r>
            <a:r>
              <a:rPr lang="en-US" altLang="ja-JP" sz="1400" i="1" dirty="0" err="1" smtClean="0">
                <a:solidFill>
                  <a:srgbClr val="FFFF00"/>
                </a:solidFill>
              </a:rPr>
              <a:t>K</a:t>
            </a:r>
            <a:r>
              <a:rPr lang="en-US" altLang="ja-JP" sz="1400" i="1" baseline="30000" dirty="0" err="1" smtClean="0">
                <a:solidFill>
                  <a:srgbClr val="FFFF00"/>
                </a:solidFill>
              </a:rPr>
              <a:t>bar</a:t>
            </a:r>
            <a:r>
              <a:rPr lang="en-US" altLang="ja-JP" sz="1400" i="1" dirty="0" err="1" smtClean="0">
                <a:solidFill>
                  <a:srgbClr val="FFFF00"/>
                </a:solidFill>
              </a:rPr>
              <a:t>NN</a:t>
            </a:r>
            <a:r>
              <a:rPr lang="en-US" altLang="ja-JP" sz="1400" i="1" dirty="0" smtClean="0">
                <a:solidFill>
                  <a:srgbClr val="FFFF00"/>
                </a:solidFill>
              </a:rPr>
              <a:t> bound state</a:t>
            </a:r>
            <a:endParaRPr kumimoji="1" lang="ja-JP" altLang="en-US" sz="1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2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b="19813"/>
          <a:stretch/>
        </p:blipFill>
        <p:spPr bwMode="auto">
          <a:xfrm>
            <a:off x="107504" y="1960880"/>
            <a:ext cx="8891629" cy="39884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J-PARC E15 Experiment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2548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b="1" dirty="0"/>
              <a:t>A search for the simplest kaonic </a:t>
            </a:r>
            <a:r>
              <a:rPr lang="en-US" altLang="ja-JP" b="1" dirty="0" smtClean="0"/>
              <a:t>nucleus, </a:t>
            </a:r>
            <a:r>
              <a:rPr lang="en-US" altLang="ja-JP" b="1" dirty="0" err="1" smtClean="0"/>
              <a:t>K</a:t>
            </a:r>
            <a:r>
              <a:rPr lang="en-US" altLang="ja-JP" b="1" baseline="30000" dirty="0" err="1" smtClean="0"/>
              <a:t>bar</a:t>
            </a:r>
            <a:r>
              <a:rPr lang="en-US" altLang="ja-JP" b="1" dirty="0" err="1" smtClean="0"/>
              <a:t>NN</a:t>
            </a:r>
            <a:r>
              <a:rPr lang="en-US" altLang="ja-JP" b="1" dirty="0" smtClean="0"/>
              <a:t>, using </a:t>
            </a:r>
            <a:r>
              <a:rPr lang="en-US" altLang="ja-JP" b="1" baseline="30000" dirty="0" smtClean="0"/>
              <a:t>3</a:t>
            </a:r>
            <a:r>
              <a:rPr lang="en-US" altLang="ja-JP" b="1" dirty="0" smtClean="0"/>
              <a:t>He(</a:t>
            </a:r>
            <a:r>
              <a:rPr lang="en-US" altLang="ja-JP" b="1" i="1" dirty="0" smtClean="0"/>
              <a:t>in-flight</a:t>
            </a:r>
            <a:r>
              <a:rPr lang="en-US" altLang="ja-JP" b="1" dirty="0" smtClean="0"/>
              <a:t> K</a:t>
            </a:r>
            <a:r>
              <a:rPr lang="en-US" altLang="ja-JP" b="1" baseline="30000" dirty="0" smtClean="0"/>
              <a:t>-</a:t>
            </a:r>
            <a:r>
              <a:rPr lang="en-US" altLang="ja-JP" b="1" dirty="0" smtClean="0"/>
              <a:t>,n) reaction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419" y="5949280"/>
            <a:ext cx="3545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0070C0"/>
                </a:solidFill>
              </a:rPr>
              <a:t>two-nucleon absorption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70C0"/>
                </a:solidFill>
              </a:rPr>
              <a:t>hyperon decays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右中かっこ 5"/>
          <p:cNvSpPr/>
          <p:nvPr/>
        </p:nvSpPr>
        <p:spPr>
          <a:xfrm>
            <a:off x="3690582" y="6093296"/>
            <a:ext cx="125334" cy="720080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9912" y="6165304"/>
            <a:ext cx="5467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CAN be discriminated </a:t>
            </a:r>
            <a:r>
              <a:rPr kumimoji="1" lang="en-US" altLang="ja-JP" sz="2800" b="1" dirty="0" err="1" smtClean="0">
                <a:solidFill>
                  <a:srgbClr val="0070C0"/>
                </a:solidFill>
              </a:rPr>
              <a:t>kinematically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Experimental Setup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b="2637"/>
          <a:stretch/>
        </p:blipFill>
        <p:spPr bwMode="auto">
          <a:xfrm>
            <a:off x="179512" y="872716"/>
            <a:ext cx="8781644" cy="598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711104"/>
            <a:ext cx="4478351" cy="27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19700995">
            <a:off x="5186727" y="2147741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15m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8656"/>
            <a:ext cx="8229600" cy="75805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Status of the E15 Experiment</a:t>
            </a: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756" y="908720"/>
            <a:ext cx="8964488" cy="1656184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/>
              <a:t>Production run of </a:t>
            </a:r>
            <a:r>
              <a:rPr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~1% of the approved proposal </a:t>
            </a:r>
            <a:r>
              <a:rPr kumimoji="1" lang="en-US" altLang="ja-JP" sz="2800" dirty="0" smtClean="0"/>
              <a:t>was successfully carried out in 2013.</a:t>
            </a:r>
          </a:p>
          <a:p>
            <a:r>
              <a:rPr lang="en-US" altLang="ja-JP" sz="2800" b="1" dirty="0" smtClean="0">
                <a:solidFill>
                  <a:srgbClr val="0070C0"/>
                </a:solidFill>
              </a:rPr>
              <a:t>2</a:t>
            </a:r>
            <a:r>
              <a:rPr lang="en-US" altLang="ja-JP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altLang="ja-JP" sz="2800" b="1" dirty="0" smtClean="0">
                <a:solidFill>
                  <a:srgbClr val="0070C0"/>
                </a:solidFill>
              </a:rPr>
              <a:t> physics run will be performed in the autumn of 2015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6192024"/>
            <a:ext cx="8633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* production </a:t>
            </a:r>
            <a:r>
              <a:rPr lang="en-US" altLang="ja-JP" i="1" dirty="0"/>
              <a:t>target: Au 50% loss, spill length: </a:t>
            </a:r>
            <a:r>
              <a:rPr lang="en-US" altLang="ja-JP" i="1" dirty="0" smtClean="0"/>
              <a:t>2s</a:t>
            </a:r>
            <a:r>
              <a:rPr lang="en-US" altLang="ja-JP" i="1" dirty="0"/>
              <a:t>, spill duty factor: </a:t>
            </a:r>
            <a:r>
              <a:rPr lang="en-US" altLang="ja-JP" i="1" dirty="0" smtClean="0"/>
              <a:t>35~45%, K/pi ratio: ~1/2</a:t>
            </a:r>
          </a:p>
          <a:p>
            <a:r>
              <a:rPr lang="en-US" altLang="ja-JP" i="1" dirty="0" smtClean="0"/>
              <a:t>* ~70% of beam </a:t>
            </a:r>
            <a:r>
              <a:rPr lang="en-US" altLang="ja-JP" i="1" dirty="0" err="1" smtClean="0"/>
              <a:t>kaons</a:t>
            </a:r>
            <a:r>
              <a:rPr lang="en-US" altLang="ja-JP" i="1" dirty="0" smtClean="0"/>
              <a:t> hit the </a:t>
            </a:r>
            <a:r>
              <a:rPr lang="en-US" altLang="ja-JP" i="1" dirty="0" err="1" smtClean="0"/>
              <a:t>fiducial</a:t>
            </a:r>
            <a:r>
              <a:rPr lang="en-US" altLang="ja-JP" i="1" dirty="0" smtClean="0"/>
              <a:t> volume of </a:t>
            </a:r>
            <a:r>
              <a:rPr lang="en-US" altLang="ja-JP" i="1" baseline="30000" dirty="0" smtClean="0"/>
              <a:t>3</a:t>
            </a:r>
            <a:r>
              <a:rPr lang="en-US" altLang="ja-JP" i="1" dirty="0" smtClean="0"/>
              <a:t>He target</a:t>
            </a:r>
            <a:endParaRPr lang="en-US" altLang="ja-JP" i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62497"/>
              </p:ext>
            </p:extLst>
          </p:nvPr>
        </p:nvGraphicFramePr>
        <p:xfrm>
          <a:off x="62879" y="2463316"/>
          <a:ext cx="9018241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37"/>
                <a:gridCol w="803290"/>
                <a:gridCol w="1570067"/>
                <a:gridCol w="1606580"/>
                <a:gridCol w="1095395"/>
                <a:gridCol w="188017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Exp. Target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Primary-beam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Secondary-</a:t>
                      </a:r>
                      <a:r>
                        <a:rPr kumimoji="1" lang="en-US" altLang="ja-JP" baseline="0" dirty="0" err="1" smtClean="0"/>
                        <a:t>kaon</a:t>
                      </a:r>
                      <a:r>
                        <a:rPr kumimoji="1" lang="en-US" altLang="ja-JP" baseline="0" dirty="0" smtClean="0"/>
                        <a:t> intensity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Duration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Kaons</a:t>
                      </a:r>
                      <a:r>
                        <a:rPr kumimoji="1" lang="en-US" altLang="ja-JP" baseline="0" dirty="0" smtClean="0"/>
                        <a:t> on target</a:t>
                      </a:r>
                    </a:p>
                    <a:p>
                      <a:pPr algn="ctr"/>
                      <a:r>
                        <a:rPr kumimoji="1" lang="en-US" altLang="ja-JP" baseline="0" dirty="0" smtClean="0"/>
                        <a:t>(w/ </a:t>
                      </a:r>
                      <a:r>
                        <a:rPr kumimoji="1" lang="en-US" altLang="ja-JP" baseline="0" dirty="0" err="1" smtClean="0"/>
                        <a:t>tgt</a:t>
                      </a:r>
                      <a:r>
                        <a:rPr kumimoji="1" lang="en-US" altLang="ja-JP" baseline="0" dirty="0" smtClean="0"/>
                        <a:t> selection)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May, 2013</a:t>
                      </a:r>
                    </a:p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(Run#49c)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24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(30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6s)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140 k/spill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88 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5.3 x 10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Apr-May,</a:t>
                      </a:r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</a:p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(Run#62)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kumimoji="1" lang="en-US" altLang="ja-JP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26.5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(33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6s)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130 k/spill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73 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3.7 x 10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chemeClr val="tx1"/>
                          </a:solidFill>
                        </a:rPr>
                        <a:t>Apr-May,</a:t>
                      </a:r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 2015</a:t>
                      </a:r>
                    </a:p>
                    <a:p>
                      <a:pPr algn="ctr"/>
                      <a:r>
                        <a:rPr kumimoji="1" lang="en-US" altLang="ja-JP" sz="2400" b="1" baseline="0" dirty="0" smtClean="0">
                          <a:solidFill>
                            <a:schemeClr val="tx1"/>
                          </a:solidFill>
                        </a:rPr>
                        <a:t>(Run#62)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kumimoji="1" lang="en-US" altLang="ja-JP" sz="20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2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26.5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(33 </a:t>
                      </a:r>
                      <a:r>
                        <a:rPr kumimoji="1" lang="en-US" altLang="ja-JP" sz="2000" dirty="0" err="1" smtClean="0">
                          <a:solidFill>
                            <a:schemeClr val="tx1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chemeClr val="tx1"/>
                          </a:solidFill>
                        </a:rPr>
                        <a:t> 6s)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130 k/spill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53 h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chemeClr val="tx1"/>
                          </a:solidFill>
                        </a:rPr>
                        <a:t>2.8 x 10</a:t>
                      </a:r>
                      <a:r>
                        <a:rPr kumimoji="1" lang="en-US" altLang="ja-JP" sz="2400" baseline="30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>
                          <a:solidFill>
                            <a:srgbClr val="0070C0"/>
                          </a:solidFill>
                        </a:rPr>
                        <a:t>Autumn,</a:t>
                      </a:r>
                      <a:r>
                        <a:rPr kumimoji="1" lang="en-US" altLang="ja-JP" sz="2400" b="1" baseline="0" dirty="0" smtClean="0">
                          <a:solidFill>
                            <a:srgbClr val="0070C0"/>
                          </a:solidFill>
                        </a:rPr>
                        <a:t> 2015</a:t>
                      </a:r>
                      <a:endParaRPr kumimoji="1" lang="ja-JP" alt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kumimoji="1" lang="en-US" altLang="ja-JP" sz="2000" baseline="0" dirty="0" smtClean="0">
                          <a:solidFill>
                            <a:srgbClr val="0070C0"/>
                          </a:solidFill>
                        </a:rPr>
                        <a:t>He</a:t>
                      </a:r>
                      <a:endParaRPr kumimoji="1" lang="ja-JP" altLang="en-US" sz="2000" baseline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>
                          <a:solidFill>
                            <a:srgbClr val="0070C0"/>
                          </a:solidFill>
                        </a:rPr>
                        <a:t>40 kW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(50 </a:t>
                      </a:r>
                      <a:r>
                        <a:rPr kumimoji="1" lang="en-US" altLang="ja-JP" sz="2000" dirty="0" err="1" smtClean="0">
                          <a:solidFill>
                            <a:srgbClr val="0070C0"/>
                          </a:solidFill>
                        </a:rPr>
                        <a:t>Tppp</a:t>
                      </a:r>
                      <a:r>
                        <a:rPr kumimoji="1" lang="en-US" altLang="ja-JP" sz="20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kumimoji="1" lang="en-US" altLang="ja-JP" sz="2000" baseline="0" dirty="0" smtClean="0">
                          <a:solidFill>
                            <a:srgbClr val="0070C0"/>
                          </a:solidFill>
                        </a:rPr>
                        <a:t> 6s)</a:t>
                      </a:r>
                      <a:endParaRPr kumimoji="1" lang="ja-JP" altLang="en-US" sz="20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solidFill>
                            <a:srgbClr val="0070C0"/>
                          </a:solidFill>
                        </a:rPr>
                        <a:t>200k/spill</a:t>
                      </a:r>
                      <a:endParaRPr kumimoji="1" lang="ja-JP" alt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 smtClean="0">
                          <a:solidFill>
                            <a:srgbClr val="0070C0"/>
                          </a:solidFill>
                        </a:rPr>
                        <a:t>26d</a:t>
                      </a:r>
                      <a:endParaRPr kumimoji="1" lang="ja-JP" altLang="en-US" sz="2400" b="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baseline="0" dirty="0" smtClean="0">
                          <a:solidFill>
                            <a:srgbClr val="0070C0"/>
                          </a:solidFill>
                        </a:rPr>
                        <a:t>50x10</a:t>
                      </a:r>
                      <a:r>
                        <a:rPr kumimoji="1" lang="en-US" altLang="ja-JP" sz="2400" b="0" baseline="30000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kumimoji="1" lang="ja-JP" altLang="en-US" sz="2400" b="0" baseline="30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4675" y="3104964"/>
            <a:ext cx="660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E15</a:t>
            </a:r>
            <a:r>
              <a:rPr kumimoji="1" lang="en-US" altLang="ja-JP" sz="1600" b="1" baseline="30000" dirty="0" smtClean="0">
                <a:solidFill>
                  <a:srgbClr val="FF0000"/>
                </a:solidFill>
              </a:rPr>
              <a:t>1st</a:t>
            </a:r>
            <a:endParaRPr kumimoji="1" lang="ja-JP" altLang="en-US" sz="16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5736" y="5471936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E15</a:t>
            </a:r>
            <a:r>
              <a:rPr kumimoji="1" lang="en-US" altLang="ja-JP" b="1" baseline="30000" dirty="0" smtClean="0">
                <a:solidFill>
                  <a:srgbClr val="FF0000"/>
                </a:solidFill>
              </a:rPr>
              <a:t>2nd</a:t>
            </a:r>
            <a:endParaRPr kumimoji="1" lang="ja-JP" alt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79712" y="3954542"/>
            <a:ext cx="1090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calibration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79712" y="4782634"/>
            <a:ext cx="1090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calibration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589248"/>
            <a:ext cx="8229600" cy="1579612"/>
          </a:xfrm>
          <a:ln cmpd="sng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kumimoji="1" lang="en-US" altLang="ja-JP" sz="4800" b="1" dirty="0" smtClean="0"/>
              <a:t>Formation Channel,</a:t>
            </a:r>
            <a:br>
              <a:rPr kumimoji="1" lang="en-US" altLang="ja-JP" sz="4800" b="1" dirty="0" smtClean="0"/>
            </a:br>
            <a:r>
              <a:rPr kumimoji="1" lang="en-US" altLang="ja-JP" sz="4800" b="1" dirty="0" smtClean="0"/>
              <a:t>S</a:t>
            </a:r>
            <a:r>
              <a:rPr lang="en-US" altLang="ja-JP" sz="4800" b="1" dirty="0" smtClean="0"/>
              <a:t>emi-Inclusive </a:t>
            </a:r>
            <a:r>
              <a:rPr lang="en-US" altLang="ja-JP" sz="4800" b="1" baseline="30000" dirty="0" smtClean="0"/>
              <a:t>3</a:t>
            </a:r>
            <a:r>
              <a:rPr lang="en-US" altLang="ja-JP" sz="4800" b="1" dirty="0" smtClean="0"/>
              <a:t>He(K</a:t>
            </a:r>
            <a:r>
              <a:rPr lang="en-US" altLang="ja-JP" sz="4800" b="1" baseline="30000" dirty="0" smtClean="0"/>
              <a:t>-</a:t>
            </a:r>
            <a:r>
              <a:rPr lang="en-US" altLang="ja-JP" sz="4800" b="1" dirty="0" smtClean="0"/>
              <a:t>,</a:t>
            </a:r>
            <a:r>
              <a:rPr lang="en-US" altLang="ja-JP" sz="4800" b="1" dirty="0" smtClean="0">
                <a:solidFill>
                  <a:srgbClr val="FF0000"/>
                </a:solidFill>
              </a:rPr>
              <a:t>n</a:t>
            </a:r>
            <a:r>
              <a:rPr lang="en-US" altLang="ja-JP" sz="4800" b="1" dirty="0" smtClean="0"/>
              <a:t>)X</a:t>
            </a:r>
            <a:endParaRPr kumimoji="1" lang="ja-JP" altLang="en-US" sz="4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11" y="2367868"/>
            <a:ext cx="6987877" cy="449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" y="1116124"/>
            <a:ext cx="5866095" cy="5661247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71500" y="78655"/>
            <a:ext cx="5525615" cy="111392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Semi-Inclusive Spectrum of </a:t>
            </a: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,n)X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8490" y="2796194"/>
            <a:ext cx="3330014" cy="1200329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 Elastic</a:t>
            </a: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-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dirty="0" err="1" smtClean="0">
                <a:sym typeface="Wingdings" panose="05000000000000000000" pitchFamily="2" charset="2"/>
              </a:rPr>
              <a:t>p</a:t>
            </a:r>
            <a:r>
              <a:rPr kumimoji="1" lang="en-US" altLang="ja-JP" sz="2400" baseline="-25000" dirty="0" err="1" smtClean="0">
                <a:sym typeface="Wingdings" panose="05000000000000000000" pitchFamily="2" charset="2"/>
              </a:rPr>
              <a:t>s</a:t>
            </a:r>
            <a:endParaRPr kumimoji="1" lang="en-US" altLang="ja-JP" sz="2400" baseline="-25000" dirty="0" smtClean="0">
              <a:sym typeface="Wingdings" panose="05000000000000000000" pitchFamily="2" charset="2"/>
            </a:endParaRPr>
          </a:p>
          <a:p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kumimoji="1" lang="en-US" altLang="ja-JP" sz="24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=0deg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~ 6mb/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sr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04148" y="4559640"/>
            <a:ext cx="3128100" cy="1569660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Charge-Exchange</a:t>
            </a:r>
            <a:endParaRPr lang="en-US" altLang="ja-JP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dirty="0" smtClean="0"/>
              <a:t>K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+ 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He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K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</a:t>
            </a:r>
            <a:r>
              <a:rPr kumimoji="1" lang="en-US" altLang="ja-JP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+ d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s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         K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 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 +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-</a:t>
            </a:r>
          </a:p>
          <a:p>
            <a:r>
              <a:rPr lang="en-US" altLang="ja-JP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d</a:t>
            </a:r>
            <a:r>
              <a:rPr kumimoji="1" lang="en-US" altLang="ja-JP" sz="2400" b="1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kumimoji="1" lang="en-US" altLang="ja-JP" sz="24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=0deg</a:t>
            </a:r>
            <a:r>
              <a:rPr kumimoji="1" lang="en-US" altLang="ja-JP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 ~ 11mb/</a:t>
            </a:r>
            <a:r>
              <a:rPr kumimoji="1" lang="en-US" altLang="ja-JP" sz="24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sr</a:t>
            </a:r>
            <a:endParaRPr kumimoji="1"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12395" y="4055584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</a:t>
            </a:r>
            <a:endParaRPr kumimoji="1" lang="ja-JP" altLang="en-US" sz="2400" dirty="0"/>
          </a:p>
        </p:txBody>
      </p:sp>
      <p:cxnSp>
        <p:nvCxnSpPr>
          <p:cNvPr id="14" name="直線矢印コネクタ 13"/>
          <p:cNvCxnSpPr>
            <a:stCxn id="7" idx="1"/>
          </p:cNvCxnSpPr>
          <p:nvPr/>
        </p:nvCxnSpPr>
        <p:spPr>
          <a:xfrm flipH="1">
            <a:off x="3383868" y="3396359"/>
            <a:ext cx="2394622" cy="659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8" idx="1"/>
          </p:cNvCxnSpPr>
          <p:nvPr/>
        </p:nvCxnSpPr>
        <p:spPr>
          <a:xfrm flipH="1" flipV="1">
            <a:off x="3383868" y="4286416"/>
            <a:ext cx="2520280" cy="10580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467544" y="4437112"/>
            <a:ext cx="0" cy="46805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/>
          <a:stretch/>
        </p:blipFill>
        <p:spPr bwMode="auto">
          <a:xfrm>
            <a:off x="5720381" y="324307"/>
            <a:ext cx="3384376" cy="173654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 flipH="1" flipV="1">
            <a:off x="2159732" y="4286416"/>
            <a:ext cx="4428492" cy="1266820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2548493" y="4810991"/>
            <a:ext cx="2722418" cy="1402773"/>
          </a:xfrm>
          <a:custGeom>
            <a:avLst/>
            <a:gdLst>
              <a:gd name="connsiteX0" fmla="*/ 2431473 w 2431473"/>
              <a:gd name="connsiteY0" fmla="*/ 0 h 1454728"/>
              <a:gd name="connsiteX1" fmla="*/ 1257300 w 2431473"/>
              <a:gd name="connsiteY1" fmla="*/ 685800 h 1454728"/>
              <a:gd name="connsiteX2" fmla="*/ 550718 w 2431473"/>
              <a:gd name="connsiteY2" fmla="*/ 1215737 h 1454728"/>
              <a:gd name="connsiteX3" fmla="*/ 0 w 2431473"/>
              <a:gd name="connsiteY3" fmla="*/ 1454728 h 1454728"/>
              <a:gd name="connsiteX0" fmla="*/ 2431473 w 2431473"/>
              <a:gd name="connsiteY0" fmla="*/ 0 h 1454728"/>
              <a:gd name="connsiteX1" fmla="*/ 1288473 w 2431473"/>
              <a:gd name="connsiteY1" fmla="*/ 727363 h 1454728"/>
              <a:gd name="connsiteX2" fmla="*/ 550718 w 2431473"/>
              <a:gd name="connsiteY2" fmla="*/ 1215737 h 1454728"/>
              <a:gd name="connsiteX3" fmla="*/ 0 w 2431473"/>
              <a:gd name="connsiteY3" fmla="*/ 1454728 h 1454728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800100 w 2680855"/>
              <a:gd name="connsiteY2" fmla="*/ 1215737 h 1475510"/>
              <a:gd name="connsiteX3" fmla="*/ 0 w 2680855"/>
              <a:gd name="connsiteY3" fmla="*/ 1475510 h 1475510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872836 w 2680855"/>
              <a:gd name="connsiteY2" fmla="*/ 1122219 h 1475510"/>
              <a:gd name="connsiteX3" fmla="*/ 0 w 2680855"/>
              <a:gd name="connsiteY3" fmla="*/ 1475510 h 1475510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872836 w 2680855"/>
              <a:gd name="connsiteY2" fmla="*/ 1174173 h 1475510"/>
              <a:gd name="connsiteX3" fmla="*/ 0 w 2680855"/>
              <a:gd name="connsiteY3" fmla="*/ 1475510 h 1475510"/>
              <a:gd name="connsiteX0" fmla="*/ 2680855 w 2680855"/>
              <a:gd name="connsiteY0" fmla="*/ 0 h 1475510"/>
              <a:gd name="connsiteX1" fmla="*/ 1537855 w 2680855"/>
              <a:gd name="connsiteY1" fmla="*/ 727363 h 1475510"/>
              <a:gd name="connsiteX2" fmla="*/ 914399 w 2680855"/>
              <a:gd name="connsiteY2" fmla="*/ 1132610 h 1475510"/>
              <a:gd name="connsiteX3" fmla="*/ 0 w 2680855"/>
              <a:gd name="connsiteY3" fmla="*/ 1475510 h 1475510"/>
              <a:gd name="connsiteX0" fmla="*/ 2732809 w 2732809"/>
              <a:gd name="connsiteY0" fmla="*/ 0 h 1454728"/>
              <a:gd name="connsiteX1" fmla="*/ 1589809 w 2732809"/>
              <a:gd name="connsiteY1" fmla="*/ 727363 h 1454728"/>
              <a:gd name="connsiteX2" fmla="*/ 966353 w 2732809"/>
              <a:gd name="connsiteY2" fmla="*/ 1132610 h 1454728"/>
              <a:gd name="connsiteX3" fmla="*/ 0 w 2732809"/>
              <a:gd name="connsiteY3" fmla="*/ 1454728 h 1454728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966353 w 2732809"/>
              <a:gd name="connsiteY2" fmla="*/ 1059873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966353 w 2732809"/>
              <a:gd name="connsiteY2" fmla="*/ 1059873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966353 w 2732809"/>
              <a:gd name="connsiteY2" fmla="*/ 1059873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758535 w 2732809"/>
              <a:gd name="connsiteY2" fmla="*/ 1184564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89809 w 2732809"/>
              <a:gd name="connsiteY1" fmla="*/ 654626 h 1381991"/>
              <a:gd name="connsiteX2" fmla="*/ 758535 w 2732809"/>
              <a:gd name="connsiteY2" fmla="*/ 1226128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413163 w 2732809"/>
              <a:gd name="connsiteY1" fmla="*/ 789708 h 1381991"/>
              <a:gd name="connsiteX2" fmla="*/ 758535 w 2732809"/>
              <a:gd name="connsiteY2" fmla="*/ 1226128 h 1381991"/>
              <a:gd name="connsiteX3" fmla="*/ 0 w 2732809"/>
              <a:gd name="connsiteY3" fmla="*/ 1381991 h 1381991"/>
              <a:gd name="connsiteX0" fmla="*/ 2732809 w 2732809"/>
              <a:gd name="connsiteY0" fmla="*/ 0 h 1381991"/>
              <a:gd name="connsiteX1" fmla="*/ 1548245 w 2732809"/>
              <a:gd name="connsiteY1" fmla="*/ 685799 h 1381991"/>
              <a:gd name="connsiteX2" fmla="*/ 758535 w 2732809"/>
              <a:gd name="connsiteY2" fmla="*/ 1226128 h 1381991"/>
              <a:gd name="connsiteX3" fmla="*/ 0 w 2732809"/>
              <a:gd name="connsiteY3" fmla="*/ 1381991 h 1381991"/>
              <a:gd name="connsiteX0" fmla="*/ 2722418 w 2722418"/>
              <a:gd name="connsiteY0" fmla="*/ 0 h 1402773"/>
              <a:gd name="connsiteX1" fmla="*/ 1548245 w 2722418"/>
              <a:gd name="connsiteY1" fmla="*/ 706581 h 1402773"/>
              <a:gd name="connsiteX2" fmla="*/ 758535 w 2722418"/>
              <a:gd name="connsiteY2" fmla="*/ 1246910 h 1402773"/>
              <a:gd name="connsiteX3" fmla="*/ 0 w 2722418"/>
              <a:gd name="connsiteY3" fmla="*/ 1402773 h 140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418" h="1402773">
                <a:moveTo>
                  <a:pt x="2722418" y="0"/>
                </a:moveTo>
                <a:cubicBezTo>
                  <a:pt x="2292061" y="262370"/>
                  <a:pt x="1875559" y="498763"/>
                  <a:pt x="1548245" y="706581"/>
                </a:cubicBezTo>
                <a:cubicBezTo>
                  <a:pt x="1220931" y="914399"/>
                  <a:pt x="1016576" y="1130878"/>
                  <a:pt x="758535" y="1246910"/>
                </a:cubicBezTo>
                <a:cubicBezTo>
                  <a:pt x="500494" y="1362942"/>
                  <a:pt x="170584" y="1347355"/>
                  <a:pt x="0" y="140277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63888" y="5687960"/>
            <a:ext cx="17648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Hypero</a:t>
            </a:r>
            <a:r>
              <a:rPr lang="en-US" altLang="ja-JP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decay</a:t>
            </a:r>
            <a:endParaRPr kumimoji="1" lang="ja-JP" alt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51620" y="5631631"/>
            <a:ext cx="182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tail structure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2254827" y="5444836"/>
            <a:ext cx="883228" cy="748146"/>
          </a:xfrm>
          <a:custGeom>
            <a:avLst/>
            <a:gdLst>
              <a:gd name="connsiteX0" fmla="*/ 883228 w 883228"/>
              <a:gd name="connsiteY0" fmla="*/ 0 h 748146"/>
              <a:gd name="connsiteX1" fmla="*/ 883228 w 883228"/>
              <a:gd name="connsiteY1" fmla="*/ 654628 h 748146"/>
              <a:gd name="connsiteX2" fmla="*/ 332509 w 883228"/>
              <a:gd name="connsiteY2" fmla="*/ 748146 h 748146"/>
              <a:gd name="connsiteX3" fmla="*/ 0 w 883228"/>
              <a:gd name="connsiteY3" fmla="*/ 748146 h 748146"/>
              <a:gd name="connsiteX4" fmla="*/ 436418 w 883228"/>
              <a:gd name="connsiteY4" fmla="*/ 665019 h 748146"/>
              <a:gd name="connsiteX5" fmla="*/ 685800 w 883228"/>
              <a:gd name="connsiteY5" fmla="*/ 498764 h 748146"/>
              <a:gd name="connsiteX6" fmla="*/ 758537 w 883228"/>
              <a:gd name="connsiteY6" fmla="*/ 332509 h 748146"/>
              <a:gd name="connsiteX7" fmla="*/ 883228 w 883228"/>
              <a:gd name="connsiteY7" fmla="*/ 0 h 74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3228" h="748146">
                <a:moveTo>
                  <a:pt x="883228" y="0"/>
                </a:moveTo>
                <a:lnTo>
                  <a:pt x="883228" y="654628"/>
                </a:lnTo>
                <a:lnTo>
                  <a:pt x="332509" y="748146"/>
                </a:lnTo>
                <a:lnTo>
                  <a:pt x="0" y="748146"/>
                </a:lnTo>
                <a:lnTo>
                  <a:pt x="436418" y="665019"/>
                </a:lnTo>
                <a:lnTo>
                  <a:pt x="685800" y="498764"/>
                </a:lnTo>
                <a:lnTo>
                  <a:pt x="758537" y="332509"/>
                </a:lnTo>
                <a:lnTo>
                  <a:pt x="883228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6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7" y="1412229"/>
            <a:ext cx="2359249" cy="344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9"/>
          <a:stretch/>
        </p:blipFill>
        <p:spPr>
          <a:xfrm>
            <a:off x="2735796" y="0"/>
            <a:ext cx="6391073" cy="6841556"/>
          </a:xfrm>
        </p:spPr>
      </p:pic>
      <p:sp>
        <p:nvSpPr>
          <p:cNvPr id="22" name="正方形/長方形 21"/>
          <p:cNvSpPr/>
          <p:nvPr/>
        </p:nvSpPr>
        <p:spPr>
          <a:xfrm>
            <a:off x="6552220" y="44624"/>
            <a:ext cx="2484276" cy="1980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747AA-9E9A-4314-BC12-EB1DF6CAC48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5947" y="0"/>
            <a:ext cx="3305913" cy="138548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Comparison of</a:t>
            </a:r>
            <a:br>
              <a:rPr kumimoji="1" lang="en-US" altLang="ja-JP" b="1" dirty="0" smtClean="0"/>
            </a:br>
            <a:r>
              <a:rPr kumimoji="1" lang="en-US" altLang="ja-JP" b="1" baseline="30000" dirty="0" smtClean="0"/>
              <a:t>3</a:t>
            </a:r>
            <a:r>
              <a:rPr kumimoji="1" lang="en-US" altLang="ja-JP" b="1" dirty="0" smtClean="0"/>
              <a:t>He(K</a:t>
            </a:r>
            <a:r>
              <a:rPr kumimoji="1" lang="en-US" altLang="ja-JP" b="1" baseline="30000" dirty="0" smtClean="0"/>
              <a:t>-</a:t>
            </a:r>
            <a:r>
              <a:rPr kumimoji="1" lang="en-US" altLang="ja-JP" b="1" dirty="0" smtClean="0"/>
              <a:t>,n)X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36196" y="-7337"/>
            <a:ext cx="28078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tail structure </a:t>
            </a:r>
            <a:r>
              <a:rPr lang="en-US" altLang="ja-JP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cannot be </a:t>
            </a:r>
            <a:r>
              <a:rPr lang="en-US" altLang="ja-JP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explained by any </a:t>
            </a:r>
            <a:r>
              <a:rPr lang="en-US" altLang="ja-JP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elementary processes!</a:t>
            </a:r>
            <a:endParaRPr lang="ja-JP" alt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860032" y="5193196"/>
            <a:ext cx="1296144" cy="1044116"/>
          </a:xfrm>
          <a:prstGeom prst="roundRect">
            <a:avLst/>
          </a:prstGeom>
          <a:noFill/>
          <a:ln w="635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80012" y="728700"/>
            <a:ext cx="106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endParaRPr kumimoji="1"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33804" y="3636313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</a:t>
            </a:r>
            <a:endParaRPr kumimoji="1" lang="ja-JP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87028" y="3356992"/>
            <a:ext cx="1952724" cy="1178260"/>
            <a:chOff x="459037" y="3294856"/>
            <a:chExt cx="1952724" cy="1178260"/>
          </a:xfrm>
        </p:grpSpPr>
        <p:cxnSp>
          <p:nvCxnSpPr>
            <p:cNvPr id="15" name="直線コネクタ 14"/>
            <p:cNvCxnSpPr/>
            <p:nvPr/>
          </p:nvCxnSpPr>
          <p:spPr>
            <a:xfrm>
              <a:off x="459037" y="3294856"/>
              <a:ext cx="1952724" cy="117826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459038" y="3294856"/>
              <a:ext cx="1952723" cy="117826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3" y="5001320"/>
            <a:ext cx="2668841" cy="187156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1500" y="4869160"/>
            <a:ext cx="2648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1/</a:t>
            </a:r>
            <a:r>
              <a:rPr kumimoji="1" lang="en-US" altLang="ja-JP" sz="2000" b="1" i="1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b="1" i="1" dirty="0" smtClean="0"/>
              <a:t> distribution for </a:t>
            </a:r>
            <a:r>
              <a:rPr kumimoji="1" lang="en-US" altLang="ja-JP" sz="2000" b="1" i="1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sz="2000" b="1" i="1" dirty="0" smtClean="0"/>
              <a:t>/n</a:t>
            </a:r>
            <a:endParaRPr kumimoji="1" lang="ja-JP" altLang="en-US" sz="2000" b="1" i="1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2051720" y="1412230"/>
            <a:ext cx="1440160" cy="93665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007604" y="2233318"/>
            <a:ext cx="2484276" cy="4112006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角丸四角形 31"/>
          <p:cNvSpPr/>
          <p:nvPr/>
        </p:nvSpPr>
        <p:spPr>
          <a:xfrm>
            <a:off x="4860032" y="2456892"/>
            <a:ext cx="1296144" cy="1044116"/>
          </a:xfrm>
          <a:prstGeom prst="roundRect">
            <a:avLst/>
          </a:prstGeom>
          <a:noFill/>
          <a:ln w="63500">
            <a:solidFill>
              <a:srgbClr val="FF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8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16118</TotalTime>
  <Words>1100</Words>
  <Application>Microsoft Office PowerPoint</Application>
  <PresentationFormat>画面に合わせる (4:3)</PresentationFormat>
  <Paragraphs>305</Paragraphs>
  <Slides>35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​​テーマ</vt:lpstr>
      <vt:lpstr>Recent results of the KbarNN search via the in-flight  3He(K-,n) reaction at J-PARC</vt:lpstr>
      <vt:lpstr>Kaonic Nuclei</vt:lpstr>
      <vt:lpstr>KbarNN Bound State</vt:lpstr>
      <vt:lpstr>J-PARC E15 Experiment</vt:lpstr>
      <vt:lpstr>Experimental Setup</vt:lpstr>
      <vt:lpstr>Status of the E15 Experiment</vt:lpstr>
      <vt:lpstr>Formation Channel, Semi-Inclusive 3He(K-,n)X</vt:lpstr>
      <vt:lpstr>Semi-Inclusive Spectrum of 3He(K-,n)X</vt:lpstr>
      <vt:lpstr>Comparison of 3He(K-,n)X</vt:lpstr>
      <vt:lpstr>Subthreshold Excess?</vt:lpstr>
      <vt:lpstr>Close-Up of the Deeply-Bound Region</vt:lpstr>
      <vt:lpstr>PowerPoint プレゼンテーション</vt:lpstr>
      <vt:lpstr>Decay Channel, Exclusive 3He(K-,Lp)n</vt:lpstr>
      <vt:lpstr>Exclusive 3He(K-,Lp)n events</vt:lpstr>
      <vt:lpstr>Exclusive 3He(K-,Lp)n by 3NA</vt:lpstr>
      <vt:lpstr>Assuming a Breit-Wigner</vt:lpstr>
      <vt:lpstr>Momentum Transfer of (K-,n)</vt:lpstr>
      <vt:lpstr>Summary</vt:lpstr>
      <vt:lpstr>The J-PARC E15 Collaboration</vt:lpstr>
      <vt:lpstr>PowerPoint プレゼンテーション</vt:lpstr>
      <vt:lpstr>Theoretical Calculations</vt:lpstr>
      <vt:lpstr>Dalitz plot of 3He(K-,Lp)n</vt:lpstr>
      <vt:lpstr>2-step Reactions?</vt:lpstr>
      <vt:lpstr>2-step Reactions? (Contn’d)</vt:lpstr>
      <vt:lpstr>2-step Reactions? (Contn’d)</vt:lpstr>
      <vt:lpstr>Kinematically-complete measurement of 3He(K-, Lpn)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Inclusive 3He(K-,p)</vt:lpstr>
      <vt:lpstr>Inclusive 3He(K-,p)</vt:lpstr>
      <vt:lpstr>Semi-Inclusive 3He(K-,n/p)X M.M. spectrum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search for deeply-bound kaonic nuclear states by in-flight   3He(K-, N) reactions at J-PARC</dc:title>
  <dc:creator>sakuma</dc:creator>
  <cp:lastModifiedBy>sakuma</cp:lastModifiedBy>
  <cp:revision>863</cp:revision>
  <cp:lastPrinted>2015-09-02T01:45:25Z</cp:lastPrinted>
  <dcterms:created xsi:type="dcterms:W3CDTF">2013-09-03T00:26:31Z</dcterms:created>
  <dcterms:modified xsi:type="dcterms:W3CDTF">2015-09-03T08:56:52Z</dcterms:modified>
</cp:coreProperties>
</file>