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98" r:id="rId5"/>
    <p:sldId id="259" r:id="rId6"/>
    <p:sldId id="260" r:id="rId7"/>
    <p:sldId id="290" r:id="rId8"/>
    <p:sldId id="288" r:id="rId9"/>
    <p:sldId id="261" r:id="rId10"/>
    <p:sldId id="264" r:id="rId11"/>
    <p:sldId id="271" r:id="rId12"/>
    <p:sldId id="267" r:id="rId13"/>
    <p:sldId id="269" r:id="rId14"/>
    <p:sldId id="262" r:id="rId15"/>
    <p:sldId id="273" r:id="rId16"/>
    <p:sldId id="300" r:id="rId17"/>
    <p:sldId id="294" r:id="rId18"/>
    <p:sldId id="295" r:id="rId19"/>
    <p:sldId id="291" r:id="rId20"/>
    <p:sldId id="301" r:id="rId21"/>
    <p:sldId id="266" r:id="rId22"/>
    <p:sldId id="293" r:id="rId23"/>
    <p:sldId id="285" r:id="rId24"/>
    <p:sldId id="265" r:id="rId25"/>
    <p:sldId id="275" r:id="rId26"/>
    <p:sldId id="283" r:id="rId27"/>
    <p:sldId id="286" r:id="rId28"/>
    <p:sldId id="270" r:id="rId29"/>
    <p:sldId id="289" r:id="rId30"/>
    <p:sldId id="274" r:id="rId31"/>
    <p:sldId id="280" r:id="rId32"/>
    <p:sldId id="278" r:id="rId33"/>
    <p:sldId id="279" r:id="rId34"/>
    <p:sldId id="276" r:id="rId35"/>
    <p:sldId id="277" r:id="rId36"/>
    <p:sldId id="281" r:id="rId37"/>
    <p:sldId id="282" r:id="rId3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5FB"/>
    <a:srgbClr val="99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C0959-8F70-4354-818A-B6E86E2FF2A4}" type="datetimeFigureOut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5AF68-A1EE-4F66-9CFC-678FA64045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59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5AF68-A1EE-4F66-9CFC-678FA64045A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05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5AF68-A1EE-4F66-9CFC-678FA64045A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055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5AF68-A1EE-4F66-9CFC-678FA64045A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71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793B-361E-42E2-A2FC-9560306A0D69}" type="datetime1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84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F864-6699-4D20-AD8D-94D87211A412}" type="datetime1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40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1B2F-227A-454E-A85B-8839B2AF2211}" type="datetime1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52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CAE3-AAC9-48C3-AB8E-8A844514EE33}" type="datetime1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98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1EB2-2DC9-4F55-A655-0235F65AC52E}" type="datetime1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94CF-1075-4D97-9F08-57406ED93FC7}" type="datetime1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88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AD21-ACA2-45DC-A269-D981955A922C}" type="datetime1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46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6730-B06D-4E7B-866E-627F304DF698}" type="datetime1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18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C15-F929-4885-817B-F4692C53A825}" type="datetime1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16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EE40-3BDC-40B9-97E5-2B6E1988109F}" type="datetime1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24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62C8-A1CA-42ED-9CE2-4A84DD40BA82}" type="datetime1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31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3D0EF-6B77-492E-BFEB-FFD03E43D5C8}" type="datetime1">
              <a:rPr kumimoji="1" lang="ja-JP" altLang="en-US" smtClean="0"/>
              <a:t>2016/3/20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A32BD-6642-4D4D-A78D-138FCE3FEF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1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7" Type="http://schemas.openxmlformats.org/officeDocument/2006/relationships/image" Target="../media/image31.wmf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7.png"/><Relationship Id="rId9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838200" y="1274763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 smtClean="0"/>
              <a:t>J-PARC K1.8BR</a:t>
            </a:r>
            <a:r>
              <a:rPr lang="ja-JP" altLang="en-US" sz="4000" dirty="0" smtClean="0"/>
              <a:t>ビームラインにおける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d(K-,n)</a:t>
            </a:r>
            <a:r>
              <a:rPr lang="ja-JP" altLang="en-US" sz="4000" dirty="0" smtClean="0"/>
              <a:t>反応による</a:t>
            </a:r>
            <a:r>
              <a:rPr lang="en-US" altLang="ja-JP" sz="4000" dirty="0" smtClean="0"/>
              <a:t>Λ(1405)</a:t>
            </a:r>
            <a:r>
              <a:rPr lang="ja-JP" altLang="en-US" sz="4000" dirty="0" smtClean="0"/>
              <a:t>粒子の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精密分光実験</a:t>
            </a:r>
            <a:endParaRPr lang="ja-JP" altLang="en-US" sz="4000" dirty="0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143000" y="5124939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mtClean="0"/>
              <a:t> 大阪大学核物理研究センター野海研究室</a:t>
            </a:r>
            <a:endParaRPr lang="en-US" altLang="ja-JP" smtClean="0"/>
          </a:p>
          <a:p>
            <a:r>
              <a:rPr lang="ja-JP" altLang="en-US" smtClean="0"/>
              <a:t>川﨑 新吾</a:t>
            </a:r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2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940638"/>
            <a:ext cx="7200900" cy="2941050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53872" y="5751292"/>
            <a:ext cx="2236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TOF BPD-T0 [ns]</a:t>
            </a:r>
            <a:endParaRPr kumimoji="1" lang="ja-JP" altLang="en-US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6028" y="320706"/>
            <a:ext cx="6631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ビームと後方散乱</a:t>
            </a: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粒子</a:t>
            </a:r>
            <a:r>
              <a:rPr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の分離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32030" y="6308080"/>
            <a:ext cx="8031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&gt;"/>
            </a:pPr>
            <a:r>
              <a:rPr lang="ja-JP" altLang="en-US" sz="2400" b="1" dirty="0" smtClean="0"/>
              <a:t>ビームと後方散乱のヒットイベントをタイミングで分離できる</a:t>
            </a:r>
            <a:endParaRPr kumimoji="1" lang="ja-JP" altLang="en-US" sz="2400" b="1" dirty="0"/>
          </a:p>
        </p:txBody>
      </p:sp>
      <p:cxnSp>
        <p:nvCxnSpPr>
          <p:cNvPr id="15" name="直線コネクタ 14"/>
          <p:cNvCxnSpPr/>
          <p:nvPr/>
        </p:nvCxnSpPr>
        <p:spPr>
          <a:xfrm flipH="1" flipV="1">
            <a:off x="2878001" y="3217532"/>
            <a:ext cx="0" cy="23040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右矢印 15"/>
          <p:cNvSpPr/>
          <p:nvPr/>
        </p:nvSpPr>
        <p:spPr>
          <a:xfrm>
            <a:off x="2878001" y="4040505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15999" y="4757483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00B050"/>
                </a:solidFill>
              </a:rPr>
              <a:t>ビーム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70736" y="4757484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accent1"/>
                </a:solidFill>
              </a:rPr>
              <a:t>後方散乱粒子</a:t>
            </a:r>
            <a:endParaRPr kumimoji="1" lang="ja-JP" alt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2822521" y="1693196"/>
            <a:ext cx="0" cy="66970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4619451" y="1359418"/>
            <a:ext cx="3972" cy="133725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5177533" y="1718953"/>
            <a:ext cx="682581" cy="618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6038455" y="1886378"/>
            <a:ext cx="451099" cy="283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1863370" y="2028045"/>
            <a:ext cx="4185296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400956" y="1591113"/>
            <a:ext cx="1823162" cy="36887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815999" y="1644705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K-</a:t>
            </a:r>
            <a:r>
              <a:rPr kumimoji="1" lang="ja-JP" altLang="en-US" b="1" dirty="0" smtClean="0">
                <a:solidFill>
                  <a:srgbClr val="00B050"/>
                </a:solidFill>
              </a:rPr>
              <a:t>ビーム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988325">
            <a:off x="4634307" y="127636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accent1"/>
                </a:solidFill>
              </a:rPr>
              <a:t>後方散乱粒子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04860" y="232734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T0</a:t>
            </a:r>
            <a:endParaRPr kumimoji="1" lang="ja-JP" altLang="en-US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322249" y="267943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BPD</a:t>
            </a:r>
            <a:endParaRPr kumimoji="1" lang="ja-JP" altLang="en-US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28063" y="1851565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BPC</a:t>
            </a:r>
            <a:endParaRPr kumimoji="1" lang="ja-JP" altLang="en-US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910645" y="2191685"/>
            <a:ext cx="774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Target</a:t>
            </a:r>
            <a:endParaRPr kumimoji="1" lang="ja-JP" altLang="en-US" b="1" dirty="0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2837377" y="2221510"/>
            <a:ext cx="174146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4671646" y="2221510"/>
            <a:ext cx="1626189" cy="88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212114" y="2185507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56.25 cm</a:t>
            </a:r>
            <a:endParaRPr kumimoji="1" lang="ja-JP" altLang="en-US" sz="1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092263" y="2348598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53.75 cm</a:t>
            </a:r>
            <a:endParaRPr kumimoji="1" lang="ja-JP" altLang="en-US" sz="1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4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15" y="1318461"/>
            <a:ext cx="5865785" cy="450166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43154"/>
            <a:ext cx="7886700" cy="1325563"/>
          </a:xfrm>
        </p:spPr>
        <p:txBody>
          <a:bodyPr/>
          <a:lstStyle/>
          <a:p>
            <a:r>
              <a:rPr kumimoji="1" lang="ja-JP" altLang="en-US" dirty="0" smtClean="0"/>
              <a:t>後方散乱陽子</a:t>
            </a:r>
            <a:r>
              <a:rPr lang="ja-JP" altLang="en-US" dirty="0"/>
              <a:t>識別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745548" y="3382323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BPD </a:t>
            </a:r>
            <a:r>
              <a:rPr kumimoji="1" lang="en-US" altLang="ja-JP" sz="2400" b="1" dirty="0" err="1" smtClean="0"/>
              <a:t>dE</a:t>
            </a:r>
            <a:r>
              <a:rPr lang="en-US" altLang="ja-JP" sz="2400" b="1" dirty="0" smtClean="0"/>
              <a:t>[</a:t>
            </a:r>
            <a:r>
              <a:rPr kumimoji="1" lang="en-US" altLang="ja-JP" sz="2400" b="1" dirty="0" smtClean="0"/>
              <a:t>MeV</a:t>
            </a:r>
            <a:r>
              <a:rPr lang="en-US" altLang="ja-JP" sz="2400" b="1" dirty="0"/>
              <a:t>]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65008" y="5507086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β</a:t>
            </a:r>
            <a:endParaRPr kumimoji="1" lang="ja-JP" altLang="en-US" sz="2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3724" y="1194390"/>
            <a:ext cx="789337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後方散乱粒子の </a:t>
            </a:r>
            <a:r>
              <a:rPr lang="en-US" altLang="ja-JP" sz="2800" dirty="0" smtClean="0"/>
              <a:t>β </a:t>
            </a:r>
            <a:r>
              <a:rPr lang="ja-JP" altLang="en-US" sz="2800" dirty="0" smtClean="0"/>
              <a:t>と </a:t>
            </a:r>
            <a:r>
              <a:rPr lang="en-US" altLang="ja-JP" sz="2800" dirty="0" smtClean="0"/>
              <a:t>Energy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deposit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@BPD </a:t>
            </a:r>
            <a:r>
              <a:rPr lang="ja-JP" altLang="en-US" sz="2800" dirty="0" smtClean="0"/>
              <a:t>の相関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1081800" y="6062539"/>
                <a:ext cx="67185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Calibri" panose="020F0502020204030204" pitchFamily="34" charset="0"/>
                  <a:buChar char="&gt;"/>
                </a:pPr>
                <a:r>
                  <a:rPr lang="ja-JP" altLang="en-US" sz="2400" b="1" dirty="0"/>
                  <a:t>本</a:t>
                </a:r>
                <a14:m>
                  <m:oMath xmlns:m="http://schemas.openxmlformats.org/officeDocument/2006/math">
                    <m:r>
                      <a:rPr lang="ja-JP" altLang="en-US" sz="2400" b="1" dirty="0">
                        <a:latin typeface="Cambria Math" panose="02040503050406030204" pitchFamily="18" charset="0"/>
                      </a:rPr>
                      <m:t>実験</m:t>
                    </m:r>
                    <m:r>
                      <a:rPr lang="ja-JP" altLang="en-US" sz="2400" b="1" i="1" dirty="0" smtClean="0">
                        <a:latin typeface="Cambria Math" panose="02040503050406030204" pitchFamily="18" charset="0"/>
                      </a:rPr>
                      <m:t>での</m:t>
                    </m:r>
                    <m:r>
                      <a:rPr lang="ja-JP" alt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ja-JP" altLang="en-US" sz="2400" b="1" i="1" dirty="0" err="1" smtClean="0">
                        <a:latin typeface="Cambria Math" panose="02040503050406030204" pitchFamily="18" charset="0"/>
                      </a:rPr>
                      <m:t>、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ja-JP" altLang="en-US" sz="2400" b="1" dirty="0" smtClean="0"/>
                  <a:t>の分離のさらなる改善を行う。</a:t>
                </a:r>
                <a:endParaRPr lang="en-US" altLang="ja-JP" sz="2400" b="1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800" y="6062539"/>
                <a:ext cx="6718506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451" t="-16000" r="-725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3561371" y="2166010"/>
                <a:ext cx="61908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dirty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71" y="2166010"/>
                <a:ext cx="619080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5125102" y="3746611"/>
                <a:ext cx="65114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dirty="0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102" y="3746611"/>
                <a:ext cx="651140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円/楕円 8"/>
          <p:cNvSpPr/>
          <p:nvPr/>
        </p:nvSpPr>
        <p:spPr>
          <a:xfrm rot="19000421">
            <a:off x="2328371" y="2200163"/>
            <a:ext cx="1483005" cy="2424438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9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3977982" y="6463234"/>
                <a:ext cx="103348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𝐆𝐞𝐕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982" y="6463234"/>
                <a:ext cx="1033488" cy="375552"/>
              </a:xfrm>
              <a:prstGeom prst="rect">
                <a:avLst/>
              </a:prstGeom>
              <a:blipFill rotWithShape="0">
                <a:blip r:embed="rId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円柱 8"/>
          <p:cNvSpPr/>
          <p:nvPr/>
        </p:nvSpPr>
        <p:spPr>
          <a:xfrm rot="5400000">
            <a:off x="2481927" y="1108978"/>
            <a:ext cx="1197243" cy="142497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弧 9"/>
          <p:cNvSpPr/>
          <p:nvPr/>
        </p:nvSpPr>
        <p:spPr>
          <a:xfrm rot="16478223">
            <a:off x="2479222" y="1430881"/>
            <a:ext cx="1482911" cy="784361"/>
          </a:xfrm>
          <a:prstGeom prst="arc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69237" y="1552036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kumimoji="1" lang="ja-JP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3162740" y="732133"/>
                <a:ext cx="718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ja-JP" alt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𝝅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ja-JP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740" y="732133"/>
                <a:ext cx="71891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1360846" y="1600626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𝒑</m:t>
                      </m:r>
                    </m:oMath>
                  </m:oMathPara>
                </a14:m>
                <a:endParaRPr lang="ja-JP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846" y="1600626"/>
                <a:ext cx="444352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4110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3079945" y="209979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CDS</a:t>
            </a:r>
            <a:endParaRPr kumimoji="1" lang="ja-JP" altLang="en-US" dirty="0"/>
          </a:p>
        </p:txBody>
      </p:sp>
      <p:sp>
        <p:nvSpPr>
          <p:cNvPr id="15" name="右矢印 14"/>
          <p:cNvSpPr/>
          <p:nvPr/>
        </p:nvSpPr>
        <p:spPr>
          <a:xfrm rot="10800000">
            <a:off x="2840585" y="1661887"/>
            <a:ext cx="214261" cy="26063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柱 15"/>
          <p:cNvSpPr/>
          <p:nvPr/>
        </p:nvSpPr>
        <p:spPr>
          <a:xfrm rot="5400000">
            <a:off x="2379187" y="1682488"/>
            <a:ext cx="288036" cy="30450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1737599" y="1778096"/>
            <a:ext cx="1095727" cy="106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2263402" y="1583265"/>
            <a:ext cx="45719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09121" y="1419770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BPC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24666" y="128005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BPD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79934" y="2067823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 smtClean="0"/>
              <a:t>後方散乱</a:t>
            </a:r>
            <a:endParaRPr lang="en-US" altLang="ja-JP" sz="1600" b="1" dirty="0" smtClean="0"/>
          </a:p>
          <a:p>
            <a:r>
              <a:rPr lang="ja-JP" altLang="en-US" sz="1600" b="1" dirty="0" smtClean="0"/>
              <a:t>検出器</a:t>
            </a:r>
            <a:endParaRPr kumimoji="1" lang="ja-JP" altLang="en-US" sz="1600" b="1" dirty="0"/>
          </a:p>
        </p:txBody>
      </p:sp>
      <p:sp>
        <p:nvSpPr>
          <p:cNvPr id="22" name="正方形/長方形 21"/>
          <p:cNvSpPr/>
          <p:nvPr/>
        </p:nvSpPr>
        <p:spPr>
          <a:xfrm>
            <a:off x="5058191" y="153306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5889344" y="1577805"/>
                <a:ext cx="4523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𝒏</m:t>
                      </m:r>
                    </m:oMath>
                  </m:oMathPara>
                </a14:m>
                <a:endParaRPr lang="ja-JP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344" y="1577805"/>
                <a:ext cx="45236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右矢印 23"/>
          <p:cNvSpPr/>
          <p:nvPr/>
        </p:nvSpPr>
        <p:spPr>
          <a:xfrm>
            <a:off x="3893248" y="1660117"/>
            <a:ext cx="2040938" cy="344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3012547" y="2519543"/>
                <a:ext cx="3653866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 smtClean="0"/>
                  <a:t>Invariant mass </a:t>
                </a:r>
                <a:r>
                  <a:rPr kumimoji="1" lang="en-US" altLang="ja-JP" sz="28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kumimoji="1" lang="en-US" altLang="ja-JP" sz="2800" dirty="0" smtClean="0"/>
                  <a:t>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547" y="2519543"/>
                <a:ext cx="3653866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3333"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正方形/長方形 27"/>
          <p:cNvSpPr/>
          <p:nvPr/>
        </p:nvSpPr>
        <p:spPr>
          <a:xfrm>
            <a:off x="6407865" y="1222034"/>
            <a:ext cx="258548" cy="132557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205607" y="618689"/>
            <a:ext cx="60785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NC</a:t>
            </a:r>
            <a:endParaRPr kumimoji="1" lang="ja-JP" altLang="en-US" sz="28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714857" y="166618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前方中性子測定</a:t>
            </a:r>
            <a:endParaRPr kumimoji="1" lang="ja-JP" altLang="en-US" b="1" dirty="0"/>
          </a:p>
        </p:txBody>
      </p:sp>
      <p:sp>
        <p:nvSpPr>
          <p:cNvPr id="31" name="正方形/長方形 30"/>
          <p:cNvSpPr/>
          <p:nvPr/>
        </p:nvSpPr>
        <p:spPr>
          <a:xfrm>
            <a:off x="2769838" y="3132671"/>
            <a:ext cx="516702" cy="3168000"/>
          </a:xfrm>
          <a:prstGeom prst="rect">
            <a:avLst/>
          </a:prstGeom>
          <a:solidFill>
            <a:schemeClr val="accent2">
              <a:alpha val="4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701079" y="3257923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accent2"/>
                </a:solidFill>
              </a:rPr>
              <a:t>Λ</a:t>
            </a:r>
            <a:r>
              <a:rPr kumimoji="1" lang="en-US" altLang="ja-JP" sz="2400" b="1" dirty="0" smtClean="0">
                <a:solidFill>
                  <a:schemeClr val="accent2"/>
                </a:solidFill>
              </a:rPr>
              <a:t> selection</a:t>
            </a:r>
            <a:endParaRPr kumimoji="1" lang="ja-JP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34" name="タイトル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後方散乱</a:t>
            </a:r>
            <a:r>
              <a:rPr lang="en-US" altLang="ja-JP" dirty="0" smtClean="0"/>
              <a:t>Λ</a:t>
            </a:r>
            <a:r>
              <a:rPr lang="ja-JP" altLang="en-US" dirty="0" smtClean="0"/>
              <a:t>の同定</a:t>
            </a:r>
            <a:endParaRPr lang="ja-JP" altLang="en-US" dirty="0"/>
          </a:p>
        </p:txBody>
      </p:sp>
      <p:cxnSp>
        <p:nvCxnSpPr>
          <p:cNvPr id="37" name="直線矢印コネクタ 36"/>
          <p:cNvCxnSpPr/>
          <p:nvPr/>
        </p:nvCxnSpPr>
        <p:spPr>
          <a:xfrm flipH="1">
            <a:off x="3265327" y="3614069"/>
            <a:ext cx="406190" cy="36527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" y="2711106"/>
            <a:ext cx="7212169" cy="401037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088750" y="4024573"/>
            <a:ext cx="298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Λ</a:t>
            </a:r>
            <a:r>
              <a:rPr kumimoji="1" lang="ja-JP" altLang="en-US" sz="2400" b="1" dirty="0" smtClean="0"/>
              <a:t>は再構成できている</a:t>
            </a:r>
            <a:endParaRPr kumimoji="1" lang="ja-JP" altLang="en-US" sz="2400" b="1" dirty="0"/>
          </a:p>
        </p:txBody>
      </p:sp>
      <p:sp>
        <p:nvSpPr>
          <p:cNvPr id="30" name="テキスト ボックス 29"/>
          <p:cNvSpPr txBox="1"/>
          <p:nvPr/>
        </p:nvSpPr>
        <p:spPr>
          <a:xfrm rot="19968916">
            <a:off x="1736001" y="4158337"/>
            <a:ext cx="5453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smtClean="0">
                <a:ln>
                  <a:solidFill>
                    <a:schemeClr val="accent1">
                      <a:shade val="50000"/>
                      <a:alpha val="40000"/>
                    </a:schemeClr>
                  </a:solidFill>
                </a:ln>
                <a:noFill/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Very preliminary</a:t>
            </a:r>
            <a:endParaRPr kumimoji="1" lang="ja-JP" altLang="en-US" sz="6000" b="1" dirty="0">
              <a:ln>
                <a:solidFill>
                  <a:schemeClr val="accent1">
                    <a:shade val="50000"/>
                    <a:alpha val="40000"/>
                  </a:schemeClr>
                </a:solidFill>
              </a:ln>
              <a:noFill/>
              <a:effectLst>
                <a:outerShdw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2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2682824" y="2590323"/>
            <a:ext cx="3649813" cy="3477042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d(K-,</a:t>
            </a:r>
            <a:r>
              <a:rPr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nΛ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)’X’ missing mass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H="1" flipV="1">
            <a:off x="2674237" y="2608646"/>
            <a:ext cx="8587" cy="3439176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674805" y="1143516"/>
                <a:ext cx="2305952" cy="83099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Σ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ja-JP" sz="2400" dirty="0"/>
                  <a:t> -&gt;</a:t>
                </a:r>
                <a:r>
                  <a:rPr lang="ja-JP" alt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ja-JP" sz="2400" dirty="0" smtClean="0"/>
                  <a:t>γ</a:t>
                </a:r>
                <a:r>
                  <a:rPr lang="en-US" altLang="ja-JP" sz="2400" i="1" dirty="0" smtClean="0"/>
                  <a:t> </a:t>
                </a:r>
                <a:r>
                  <a:rPr lang="en-US" altLang="ja-JP" sz="2400" i="1" dirty="0">
                    <a:solidFill>
                      <a:srgbClr val="FF0000"/>
                    </a:solidFill>
                  </a:rPr>
                  <a:t>Λ</a:t>
                </a:r>
                <a:endParaRPr lang="en-US" altLang="ja-JP" sz="2400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r>
                      <m:rPr>
                        <m:nor/>
                      </m:rPr>
                      <a:rPr lang="en-US" altLang="ja-JP" sz="2400" i="1" dirty="0" smtClean="0">
                        <a:solidFill>
                          <a:srgbClr val="FF0000"/>
                        </a:solidFill>
                      </a:rPr>
                      <m:t>Λ</m:t>
                    </m:r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05" y="1143516"/>
                <a:ext cx="230595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3421" t="-5072" r="-2895" b="-123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3157698" y="1130556"/>
                <a:ext cx="547348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en-US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ja-JP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ja-JP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ja-JP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2400" b="1" i="1" dirty="0">
                            <a:solidFill>
                              <a:schemeClr val="tx1"/>
                            </a:solidFill>
                          </a:rPr>
                          <m:t>Λ</m:t>
                        </m:r>
                      </m:e>
                    </m:d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“</m:t>
                    </m:r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𝑿</m:t>
                    </m:r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”</m:t>
                    </m:r>
                  </m:oMath>
                </a14:m>
                <a:r>
                  <a:rPr lang="en-US" altLang="ja-JP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400" b="1" dirty="0" smtClean="0">
                    <a:solidFill>
                      <a:schemeClr val="tx1"/>
                    </a:solidFill>
                  </a:rPr>
                  <a:t>missing mass</a:t>
                </a:r>
                <a:r>
                  <a:rPr lang="ja-JP" altLang="en-US" sz="2400" b="1" dirty="0" smtClean="0">
                    <a:solidFill>
                      <a:schemeClr val="tx1"/>
                    </a:solidFill>
                  </a:rPr>
                  <a:t>の違いにより</a:t>
                </a:r>
                <a:endParaRPr lang="en-US" altLang="ja-JP" sz="2400" b="1" dirty="0" smtClean="0">
                  <a:solidFill>
                    <a:schemeClr val="tx1"/>
                  </a:solidFill>
                </a:endParaRPr>
              </a:p>
              <a:p>
                <a:r>
                  <a:rPr lang="ja-JP" altLang="en-US" sz="2400" b="1" dirty="0" smtClean="0">
                    <a:solidFill>
                      <a:schemeClr val="tx1"/>
                    </a:solidFill>
                  </a:rPr>
                  <a:t>２つのモードを分離する</a:t>
                </a:r>
                <a:endParaRPr lang="ja-JP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698" y="1130556"/>
                <a:ext cx="5473486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782" t="-8759" r="-1002" b="-124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矢印 3"/>
          <p:cNvSpPr/>
          <p:nvPr/>
        </p:nvSpPr>
        <p:spPr>
          <a:xfrm rot="5400000">
            <a:off x="1709900" y="4219096"/>
            <a:ext cx="472263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2847861" y="6250673"/>
                <a:ext cx="103348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𝐆𝐞𝐕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861" y="6250673"/>
                <a:ext cx="1033488" cy="375552"/>
              </a:xfrm>
              <a:prstGeom prst="rect">
                <a:avLst/>
              </a:prstGeom>
              <a:blipFill rotWithShape="0"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正方形/長方形 24"/>
          <p:cNvSpPr/>
          <p:nvPr/>
        </p:nvSpPr>
        <p:spPr>
          <a:xfrm>
            <a:off x="1711652" y="2061903"/>
            <a:ext cx="3305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/>
              <a:t>d(K-,</a:t>
            </a:r>
            <a:r>
              <a:rPr lang="en-US" altLang="ja-JP" sz="2400" b="1" dirty="0" err="1" smtClean="0"/>
              <a:t>nΛ</a:t>
            </a:r>
            <a:r>
              <a:rPr lang="en-US" altLang="ja-JP" sz="2400" b="1" dirty="0" smtClean="0"/>
              <a:t>)</a:t>
            </a:r>
            <a:r>
              <a:rPr lang="en-US" altLang="ja-JP" sz="2400" b="1" dirty="0"/>
              <a:t>’X’ missing mass</a:t>
            </a:r>
            <a:endParaRPr lang="ja-JP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4386930" y="2654094"/>
                <a:ext cx="855747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sz="32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𝝅</m:t>
                        </m:r>
                      </m:e>
                      <m:sup>
                        <m:r>
                          <a:rPr lang="en-US" altLang="ja-JP" sz="32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ja-JP" sz="3200" b="1" dirty="0"/>
                  <a:t>γ</a:t>
                </a:r>
                <a:endParaRPr lang="ja-JP" altLang="en-US" sz="3200" b="1" dirty="0"/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930" y="2654094"/>
                <a:ext cx="855747" cy="595932"/>
              </a:xfrm>
              <a:prstGeom prst="rect">
                <a:avLst/>
              </a:prstGeom>
              <a:blipFill rotWithShape="0">
                <a:blip r:embed="rId6"/>
                <a:stretch>
                  <a:fillRect t="-10204" r="-17143" b="-336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665476" y="3634710"/>
                <a:ext cx="756361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32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ja-JP" altLang="en-US" sz="32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𝝅</m:t>
                          </m:r>
                        </m:e>
                        <m:sup>
                          <m:r>
                            <a:rPr lang="en-US" altLang="ja-JP" sz="32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76" y="3634710"/>
                <a:ext cx="756361" cy="5959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 rot="19968916">
            <a:off x="475558" y="3853701"/>
            <a:ext cx="5453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smtClean="0">
                <a:ln>
                  <a:solidFill>
                    <a:schemeClr val="accent1">
                      <a:shade val="50000"/>
                      <a:alpha val="70000"/>
                    </a:schemeClr>
                  </a:solidFill>
                </a:ln>
                <a:noFill/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Very preliminary</a:t>
            </a:r>
            <a:endParaRPr kumimoji="1" lang="ja-JP" altLang="en-US" sz="6000" b="1" dirty="0">
              <a:ln>
                <a:solidFill>
                  <a:schemeClr val="accent1">
                    <a:shade val="50000"/>
                    <a:alpha val="70000"/>
                  </a:schemeClr>
                </a:solidFill>
              </a:ln>
              <a:noFill/>
              <a:effectLst>
                <a:outerShdw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5017557" y="3893372"/>
                <a:ext cx="3792898" cy="8476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sz="24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𝝅</m:t>
                        </m:r>
                      </m:e>
                      <m:sup>
                        <m:r>
                          <a:rPr lang="en-US" altLang="ja-JP" sz="24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ja-JP" sz="2400" b="1" dirty="0" smtClean="0"/>
                  <a:t>γ</a:t>
                </a:r>
                <a:r>
                  <a:rPr lang="ja-JP" altLang="en-US" sz="2400" b="1" dirty="0" smtClean="0"/>
                  <a:t>の領域に事象を確認</a:t>
                </a:r>
                <a:endParaRPr lang="en-US" altLang="ja-JP" sz="2400" b="1" dirty="0" smtClean="0"/>
              </a:p>
              <a:p>
                <a:r>
                  <a:rPr lang="en-US" altLang="ja-JP" sz="2400" b="1" dirty="0" smtClean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sz="24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𝝅</m:t>
                        </m:r>
                      </m:e>
                      <m:sup>
                        <m:r>
                          <a:rPr lang="en-US" altLang="ja-JP" sz="24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ja-JP" sz="24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𝜮</m:t>
                        </m:r>
                      </m:e>
                      <m:sup>
                        <m:r>
                          <a:rPr lang="en-US" altLang="ja-JP" sz="24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ja-JP" altLang="en-US" sz="2400" b="1" dirty="0" smtClean="0"/>
                  <a:t>モードの事象を捕捉</a:t>
                </a:r>
                <a:endParaRPr lang="ja-JP" altLang="en-US" sz="2400" b="1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557" y="3893372"/>
                <a:ext cx="3792898" cy="847668"/>
              </a:xfrm>
              <a:prstGeom prst="rect">
                <a:avLst/>
              </a:prstGeom>
              <a:blipFill rotWithShape="0">
                <a:blip r:embed="rId8"/>
                <a:stretch>
                  <a:fillRect l="-2412" t="-7914" r="-2090" b="-15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34" name="コンテンツ プレースホルダー 33"/>
          <p:cNvPicPr>
            <a:picLocks noGrp="1" noChangeAspect="1"/>
          </p:cNvPicPr>
          <p:nvPr>
            <p:ph idx="1"/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874" y="2141537"/>
            <a:ext cx="7392474" cy="4351338"/>
          </a:xfrm>
        </p:spPr>
      </p:pic>
    </p:spTree>
    <p:extLst>
      <p:ext uri="{BB962C8B-B14F-4D97-AF65-F5344CB8AC3E}">
        <p14:creationId xmlns:p14="http://schemas.microsoft.com/office/powerpoint/2010/main" val="40740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</a:t>
            </a:r>
            <a:r>
              <a:rPr lang="ja-JP" altLang="en-US" dirty="0"/>
              <a:t>め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530726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spcBef>
                    <a:spcPts val="1000"/>
                  </a:spcBef>
                </a:pPr>
                <a:r>
                  <a:rPr lang="en-US" altLang="ja-JP" b="1" dirty="0" smtClean="0"/>
                  <a:t>J-PARC E15</a:t>
                </a:r>
                <a:r>
                  <a:rPr lang="ja-JP" altLang="en-US" b="1" dirty="0" smtClean="0"/>
                  <a:t>実験の校正</a:t>
                </a:r>
                <a14:m>
                  <m:oMath xmlns:m="http://schemas.openxmlformats.org/officeDocument/2006/math">
                    <m:r>
                      <a:rPr lang="ja-JP" altLang="en-US" b="1" i="1">
                        <a:latin typeface="Cambria Math" panose="02040503050406030204" pitchFamily="18" charset="0"/>
                      </a:rPr>
                      <m:t>データ</m:t>
                    </m:r>
                    <m:r>
                      <a:rPr lang="ja-JP" altLang="en-US" b="1" i="1" smtClean="0">
                        <a:latin typeface="Cambria Math" panose="02040503050406030204" pitchFamily="18" charset="0"/>
                      </a:rPr>
                      <m:t>として</m:t>
                    </m:r>
                    <m:r>
                      <a:rPr lang="ja-JP" altLang="en-US" b="1" i="1">
                        <a:latin typeface="Cambria Math" panose="02040503050406030204" pitchFamily="18" charset="0"/>
                      </a:rPr>
                      <m:t>取得</m:t>
                    </m:r>
                    <m:r>
                      <a:rPr lang="ja-JP" altLang="en-US" b="1" i="1" smtClean="0">
                        <a:latin typeface="Cambria Math" panose="02040503050406030204" pitchFamily="18" charset="0"/>
                      </a:rPr>
                      <m:t>した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dirty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ja-JP" b="1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のデータを用いて解析を行った。</a:t>
                </a:r>
                <a:endParaRPr lang="en-US" altLang="ja-JP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342900" lvl="1" indent="-342900">
                  <a:spcBef>
                    <a:spcPts val="1000"/>
                  </a:spcBef>
                </a:pPr>
                <a:r>
                  <a:rPr lang="en-US" altLang="ja-JP" dirty="0" smtClean="0">
                    <a:ea typeface="Century Schoolbook L"/>
                  </a:rPr>
                  <a:t>d(K</a:t>
                </a:r>
                <a:r>
                  <a:rPr lang="en-US" altLang="ja-JP" baseline="33000" dirty="0" smtClean="0">
                    <a:ea typeface="Century Schoolbook L"/>
                  </a:rPr>
                  <a:t>-</a:t>
                </a:r>
                <a:r>
                  <a:rPr lang="en-US" altLang="ja-JP" dirty="0">
                    <a:ea typeface="Century Schoolbook L"/>
                  </a:rPr>
                  <a:t>, n</a:t>
                </a:r>
                <a:r>
                  <a:rPr lang="en-US" altLang="ja-JP" dirty="0" smtClean="0">
                    <a:ea typeface="Century Schoolbook L"/>
                  </a:rPr>
                  <a:t>)”</a:t>
                </a:r>
                <a:r>
                  <a:rPr lang="en-US" altLang="ja-JP" baseline="33000" dirty="0" smtClean="0">
                    <a:ea typeface="Century Schoolbook 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Σ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ja-JP" dirty="0" smtClean="0">
                    <a:sym typeface="Wingdings" panose="05000000000000000000" pitchFamily="2" charset="2"/>
                  </a:rPr>
                  <a:t>” </a:t>
                </a:r>
                <a:r>
                  <a:rPr lang="ja-JP" altLang="en-US" dirty="0" smtClean="0">
                    <a:sym typeface="Wingdings" panose="05000000000000000000" pitchFamily="2" charset="2"/>
                  </a:rPr>
                  <a:t>スペクトラムを得た。</a:t>
                </a:r>
                <a:endParaRPr lang="en-US" altLang="ja-JP" dirty="0" smtClean="0"/>
              </a:p>
              <a:p>
                <a:pPr marL="800100" lvl="2" indent="-342900">
                  <a:spcBef>
                    <a:spcPts val="1000"/>
                  </a:spcBef>
                </a:pPr>
                <a:r>
                  <a:rPr lang="ja-JP" altLang="en-US" dirty="0"/>
                  <a:t>本実験</a:t>
                </a:r>
                <a:r>
                  <a:rPr lang="en-US" altLang="ja-JP" dirty="0"/>
                  <a:t>(2016/5 </a:t>
                </a:r>
                <a:r>
                  <a:rPr lang="ja-JP" altLang="en-US" dirty="0"/>
                  <a:t>開始</a:t>
                </a:r>
                <a:r>
                  <a:rPr lang="en-US" altLang="ja-JP" dirty="0" smtClean="0"/>
                  <a:t>)</a:t>
                </a:r>
                <a:r>
                  <a:rPr lang="ja-JP" altLang="en-US" dirty="0"/>
                  <a:t>に</a:t>
                </a:r>
                <a:r>
                  <a:rPr lang="ja-JP" altLang="en-US" dirty="0" smtClean="0"/>
                  <a:t>より高い統計データを取得する。</a:t>
                </a:r>
                <a:endParaRPr lang="en-US" altLang="ja-JP" dirty="0" smtClean="0">
                  <a:sym typeface="Wingdings" panose="05000000000000000000" pitchFamily="2" charset="2"/>
                </a:endParaRPr>
              </a:p>
              <a:p>
                <a:pPr marL="228600" lvl="1">
                  <a:spcBef>
                    <a:spcPts val="1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Σ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r>
                      <a:rPr lang="ja-JP" alt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モード</m:t>
                    </m:r>
                  </m:oMath>
                </a14:m>
                <a:r>
                  <a:rPr lang="ja-JP" altLang="en-US" dirty="0"/>
                  <a:t>の</a:t>
                </a:r>
                <a:r>
                  <a:rPr lang="ja-JP" altLang="en-US" dirty="0" smtClean="0"/>
                  <a:t>同定をした</a:t>
                </a:r>
                <a:endParaRPr lang="en-US" altLang="ja-JP" dirty="0" smtClean="0"/>
              </a:p>
              <a:p>
                <a:pPr marL="800100" lvl="2" indent="-342900">
                  <a:spcBef>
                    <a:spcPts val="1000"/>
                  </a:spcBef>
                </a:pPr>
                <a:r>
                  <a:rPr lang="ja-JP" altLang="en-US" dirty="0" smtClean="0"/>
                  <a:t>本実験</a:t>
                </a:r>
                <a:r>
                  <a:rPr lang="en-US" altLang="ja-JP" dirty="0" smtClean="0"/>
                  <a:t>(2016/5 </a:t>
                </a:r>
                <a:r>
                  <a:rPr lang="ja-JP" altLang="en-US" dirty="0" smtClean="0"/>
                  <a:t>開始</a:t>
                </a:r>
                <a:r>
                  <a:rPr lang="en-US" altLang="ja-JP" dirty="0" smtClean="0"/>
                  <a:t>)</a:t>
                </a:r>
                <a:r>
                  <a:rPr lang="ja-JP" altLang="en-US" dirty="0" smtClean="0"/>
                  <a:t>で</a:t>
                </a:r>
                <a:r>
                  <a:rPr lang="en-US" altLang="ja-JP" dirty="0" smtClean="0"/>
                  <a:t>I=0</a:t>
                </a:r>
                <a:r>
                  <a:rPr lang="ja-JP" altLang="en-US" dirty="0" smtClean="0"/>
                  <a:t>スペクトラムの観測を期待できる。</a:t>
                </a:r>
                <a:endParaRPr lang="en-US" altLang="ja-JP" dirty="0" smtClean="0"/>
              </a:p>
              <a:p>
                <a:pPr marL="342900" lvl="1" indent="-342900">
                  <a:spcBef>
                    <a:spcPts val="1000"/>
                  </a:spcBef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530726"/>
              </a:xfrm>
              <a:blipFill rotWithShape="0">
                <a:blip r:embed="rId2"/>
                <a:stretch>
                  <a:fillRect l="-1005" t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3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011241" y="2928022"/>
            <a:ext cx="3170618" cy="1325563"/>
          </a:xfrm>
        </p:spPr>
        <p:txBody>
          <a:bodyPr/>
          <a:lstStyle/>
          <a:p>
            <a:r>
              <a:rPr kumimoji="1" lang="ja-JP" altLang="en-US" dirty="0" smtClean="0"/>
              <a:t>ＢＡＣＫ　ＵＰ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0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Backward proton acceptance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86" y="2710245"/>
            <a:ext cx="4227760" cy="288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0245"/>
            <a:ext cx="4227760" cy="2880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775071" y="2525579"/>
            <a:ext cx="1856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BPD Hit BPC Track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8650" y="1441305"/>
            <a:ext cx="146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Breit-weigner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8650" y="183113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Λ(1405)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π0Σ0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65482" y="1831135"/>
            <a:ext cx="3524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/>
              <a:t>Cosθ</a:t>
            </a:r>
            <a:r>
              <a:rPr kumimoji="1" lang="en-US" altLang="ja-JP" sz="3200" dirty="0" smtClean="0"/>
              <a:t> vs Momentum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63820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312" y="30767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Yield estimation 1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870143"/>
              </p:ext>
            </p:extLst>
          </p:nvPr>
        </p:nvGraphicFramePr>
        <p:xfrm>
          <a:off x="257842" y="2030859"/>
          <a:ext cx="3605819" cy="3762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0252"/>
                <a:gridCol w="1575567"/>
              </a:tblGrid>
              <a:tr h="2591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Kaon (Beam Track) on Target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 smtClean="0">
                          <a:effectLst/>
                        </a:rPr>
                        <a:t>1.48E+9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591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D2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dencity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smtClean="0">
                          <a:effectLst/>
                        </a:rPr>
                        <a:t>5.11E+23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591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smtClean="0">
                          <a:effectLst/>
                        </a:rPr>
                        <a:t>1.28E-28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591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Eff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20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daq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</a:rPr>
                        <a:t>0.804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59112">
                <a:tc>
                  <a:txBody>
                    <a:bodyPr/>
                    <a:lstStyle/>
                    <a:p>
                      <a:pPr algn="l" fontAlgn="ctr"/>
                      <a:r>
                        <a:rPr lang="el-GR" sz="2000" u="none" strike="noStrike">
                          <a:effectLst/>
                        </a:rPr>
                        <a:t>ΔΩ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</a:rPr>
                        <a:t>0.022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591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Eff nc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0.266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591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Eff cdc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0.961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59112"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591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Eff bpc back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0.862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591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FB35FB"/>
                          </a:solidFill>
                          <a:effectLst/>
                        </a:rPr>
                        <a:t>Eff </a:t>
                      </a:r>
                      <a:r>
                        <a:rPr lang="en-US" sz="2000" u="none" strike="noStrike" dirty="0" err="1">
                          <a:solidFill>
                            <a:srgbClr val="FB35FB"/>
                          </a:solidFill>
                          <a:effectLst/>
                        </a:rPr>
                        <a:t>anasim</a:t>
                      </a:r>
                      <a:endParaRPr lang="en-US" sz="2000" b="0" i="0" u="none" strike="noStrike" dirty="0">
                        <a:solidFill>
                          <a:srgbClr val="FB35FB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0.01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591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Yield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 smtClean="0">
                          <a:effectLst/>
                        </a:rPr>
                        <a:t>3.7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6" name="直線矢印コネクタ 5"/>
          <p:cNvCxnSpPr>
            <a:stCxn id="9" idx="0"/>
          </p:cNvCxnSpPr>
          <p:nvPr/>
        </p:nvCxnSpPr>
        <p:spPr>
          <a:xfrm flipV="1">
            <a:off x="2374900" y="5087155"/>
            <a:ext cx="783017" cy="1046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898886" y="6133404"/>
            <a:ext cx="295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Same as BPC single track eff ?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00665" y="1553772"/>
            <a:ext cx="413978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b="1" dirty="0" smtClean="0">
                <a:solidFill>
                  <a:srgbClr val="FB35FB"/>
                </a:solidFill>
              </a:rPr>
              <a:t>Eff </a:t>
            </a:r>
            <a:r>
              <a:rPr kumimoji="1" lang="en-US" altLang="ja-JP" sz="2400" b="1" dirty="0" err="1" smtClean="0">
                <a:solidFill>
                  <a:srgbClr val="FB35FB"/>
                </a:solidFill>
              </a:rPr>
              <a:t>anasim</a:t>
            </a:r>
            <a:r>
              <a:rPr kumimoji="1" lang="en-US" altLang="ja-JP" sz="2400" b="1" dirty="0" smtClean="0">
                <a:solidFill>
                  <a:srgbClr val="FB35FB"/>
                </a:solidFill>
              </a:rPr>
              <a:t> (acceptance)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400" b="1" dirty="0" smtClean="0"/>
              <a:t>NC accept neutron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400" b="1" dirty="0" smtClean="0"/>
              <a:t>Beam Tracking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ja-JP" sz="24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1" lang="en-US" altLang="ja-JP" sz="24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400" b="1" dirty="0" smtClean="0"/>
              <a:t>CDS 1 Track π- from Λ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400" b="1" dirty="0" smtClean="0"/>
              <a:t>BPD backward proton</a:t>
            </a:r>
            <a:r>
              <a:rPr lang="ja-JP" altLang="en-US" sz="2400" b="1" dirty="0"/>
              <a:t> </a:t>
            </a:r>
            <a:r>
              <a:rPr kumimoji="1" lang="en-US" altLang="ja-JP" sz="2400" b="1" dirty="0" smtClean="0"/>
              <a:t>Λ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ja-JP" sz="24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1" lang="en-US" altLang="ja-JP" sz="24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400" b="1" dirty="0" smtClean="0"/>
              <a:t>Backward proton hit </a:t>
            </a:r>
          </a:p>
          <a:p>
            <a:pPr lvl="1"/>
            <a:r>
              <a:rPr lang="en-US" altLang="ja-JP" sz="2400" b="1" dirty="0"/>
              <a:t> </a:t>
            </a:r>
            <a:r>
              <a:rPr lang="en-US" altLang="ja-JP" sz="2400" b="1" dirty="0" smtClean="0"/>
              <a:t>      &gt;= BPC wire 3hit</a:t>
            </a:r>
            <a:endParaRPr kumimoji="1" lang="en-US" altLang="ja-JP" sz="24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1" lang="en-US" altLang="ja-JP" sz="2400" b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82980" y="2917167"/>
            <a:ext cx="98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[c</a:t>
            </a:r>
            <a:r>
              <a:rPr kumimoji="1" lang="en-US" altLang="ja-JP" dirty="0" smtClean="0"/>
              <a:t>m2/</a:t>
            </a:r>
            <a:r>
              <a:rPr kumimoji="1" lang="en-US" altLang="ja-JP" dirty="0" err="1" smtClean="0"/>
              <a:t>sr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960254" y="2603711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[cm2]</a:t>
            </a:r>
            <a:endParaRPr lang="ja-JP" altLang="en-US" dirty="0"/>
          </a:p>
        </p:txBody>
      </p:sp>
      <p:sp>
        <p:nvSpPr>
          <p:cNvPr id="14" name="右矢印 13"/>
          <p:cNvSpPr/>
          <p:nvPr/>
        </p:nvSpPr>
        <p:spPr>
          <a:xfrm rot="5400000">
            <a:off x="6613483" y="2817508"/>
            <a:ext cx="579550" cy="4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26219" y="2830766"/>
            <a:ext cx="89319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X </a:t>
            </a:r>
            <a:r>
              <a:rPr kumimoji="1" lang="en-US" altLang="ja-JP" b="1" dirty="0" smtClean="0"/>
              <a:t>0.019</a:t>
            </a:r>
            <a:endParaRPr kumimoji="1" lang="ja-JP" altLang="en-US" b="1" dirty="0"/>
          </a:p>
        </p:txBody>
      </p:sp>
      <p:sp>
        <p:nvSpPr>
          <p:cNvPr id="18" name="右矢印 17"/>
          <p:cNvSpPr/>
          <p:nvPr/>
        </p:nvSpPr>
        <p:spPr>
          <a:xfrm rot="5400000">
            <a:off x="6642134" y="4412721"/>
            <a:ext cx="579550" cy="4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54870" y="4425979"/>
            <a:ext cx="77617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X </a:t>
            </a:r>
            <a:r>
              <a:rPr kumimoji="1" lang="en-US" altLang="ja-JP" b="1" dirty="0" smtClean="0"/>
              <a:t>0.40</a:t>
            </a:r>
            <a:endParaRPr kumimoji="1" lang="ja-JP" altLang="en-US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34853" y="5682638"/>
            <a:ext cx="3337773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0.019 x 0.40 = 0.0076</a:t>
            </a:r>
            <a:endParaRPr kumimoji="1" lang="ja-JP" altLang="en-US" sz="28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343773" y="6191181"/>
            <a:ext cx="386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(Backward BPC Track </a:t>
            </a:r>
            <a:r>
              <a:rPr lang="en-US" altLang="ja-JP" b="1" dirty="0" smtClean="0">
                <a:sym typeface="Wingdings" panose="05000000000000000000" pitchFamily="2" charset="2"/>
              </a:rPr>
              <a:t> </a:t>
            </a:r>
            <a:r>
              <a:rPr lang="en-US" altLang="ja-JP" b="1" dirty="0" smtClean="0"/>
              <a:t>wo/BEAM hit)</a:t>
            </a:r>
            <a:endParaRPr kumimoji="1" lang="ja-JP" altLang="en-US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850599" y="5138671"/>
            <a:ext cx="13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w/BEAM hit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640019" y="1071346"/>
            <a:ext cx="287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Simulation by </a:t>
            </a:r>
            <a:r>
              <a:rPr kumimoji="1" lang="en-US" altLang="ja-JP" b="1" dirty="0" err="1" smtClean="0"/>
              <a:t>breit</a:t>
            </a:r>
            <a:r>
              <a:rPr lang="en-US" altLang="ja-JP" b="1" dirty="0" err="1"/>
              <a:t>-</a:t>
            </a:r>
            <a:r>
              <a:rPr kumimoji="1" lang="en-US" altLang="ja-JP" b="1" dirty="0" err="1" smtClean="0"/>
              <a:t>weigner</a:t>
            </a:r>
            <a:endParaRPr kumimoji="1" lang="ja-JP" altLang="en-US" b="1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648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Yield estimation 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" y="1325563"/>
            <a:ext cx="4991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Same analysis code as data study</a:t>
            </a:r>
            <a:endParaRPr kumimoji="1"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83442" y="5118478"/>
            <a:ext cx="1230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B35FB"/>
                </a:solidFill>
              </a:rPr>
              <a:t>Eff </a:t>
            </a:r>
            <a:r>
              <a:rPr lang="en-US" altLang="ja-JP" b="1" dirty="0" err="1">
                <a:solidFill>
                  <a:srgbClr val="FB35FB"/>
                </a:solidFill>
              </a:rPr>
              <a:t>anasim</a:t>
            </a:r>
            <a:r>
              <a:rPr lang="en-US" altLang="ja-JP" b="1" dirty="0">
                <a:solidFill>
                  <a:srgbClr val="FB35FB"/>
                </a:solidFill>
              </a:rPr>
              <a:t> 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09177" y="5118478"/>
            <a:ext cx="4058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0.0063 </a:t>
            </a:r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&lt; 0.0076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(acceptance)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79508" y="5103930"/>
            <a:ext cx="2830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0.01</a:t>
            </a:r>
            <a:r>
              <a:rPr kumimoji="1" lang="en-US" altLang="ja-JP" sz="2400" dirty="0" smtClean="0"/>
              <a:t> &lt; ? (acceptance)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21" y="2636546"/>
            <a:ext cx="3699290" cy="2520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55" y="2636546"/>
            <a:ext cx="3699290" cy="25200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704614" y="2294535"/>
            <a:ext cx="175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w/ BEAM hit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25062" y="2315487"/>
            <a:ext cx="1909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wo/ BEAM hit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01591" y="2913545"/>
            <a:ext cx="119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Invariant Λ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41357" y="2913545"/>
            <a:ext cx="119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Invariant Λ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flipH="1" flipV="1">
            <a:off x="3313402" y="5525119"/>
            <a:ext cx="133660" cy="540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385254" y="605304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計算中</a:t>
            </a:r>
            <a:endParaRPr kumimoji="1" lang="ja-JP" alt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216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Backward particle Beta vs </a:t>
            </a:r>
            <a:r>
              <a:rPr kumimoji="1" lang="en-US" altLang="ja-JP" dirty="0" err="1" smtClean="0"/>
              <a:t>dE</a:t>
            </a:r>
            <a:r>
              <a:rPr lang="en-US" altLang="ja-JP" dirty="0" smtClean="0"/>
              <a:t>(BPD)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32" y="1754027"/>
            <a:ext cx="5864400" cy="4503600"/>
          </a:xfrm>
        </p:spPr>
      </p:pic>
      <p:sp>
        <p:nvSpPr>
          <p:cNvPr id="8" name="テキスト ボックス 7"/>
          <p:cNvSpPr txBox="1"/>
          <p:nvPr/>
        </p:nvSpPr>
        <p:spPr>
          <a:xfrm>
            <a:off x="2644017" y="1718642"/>
            <a:ext cx="2686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Λ range selection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3283" y="3891473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BPD </a:t>
            </a:r>
            <a:r>
              <a:rPr kumimoji="1" lang="en-US" altLang="ja-JP" sz="2400" b="1" dirty="0" err="1" smtClean="0"/>
              <a:t>dE</a:t>
            </a:r>
            <a:r>
              <a:rPr lang="en-US" altLang="ja-JP" sz="2400" b="1" dirty="0" smtClean="0"/>
              <a:t>[</a:t>
            </a:r>
            <a:r>
              <a:rPr kumimoji="1" lang="en-US" altLang="ja-JP" sz="2400" b="1" dirty="0" smtClean="0"/>
              <a:t>MeV</a:t>
            </a:r>
            <a:r>
              <a:rPr lang="en-US" altLang="ja-JP" sz="2400" b="1" dirty="0"/>
              <a:t>]</a:t>
            </a:r>
            <a:endParaRPr kumimoji="1" lang="ja-JP" altLang="en-US" sz="2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00071" y="6396335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β</a:t>
            </a:r>
            <a:endParaRPr kumimoji="1" lang="ja-JP" altLang="en-US" sz="2400" b="1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85" y="1754027"/>
            <a:ext cx="2661264" cy="204237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63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Λ(1405)</a:t>
                </a:r>
                <a:r>
                  <a:rPr lang="ja-JP" altLang="en-US" dirty="0"/>
                  <a:t>研究背景</a:t>
                </a:r>
                <a:endParaRPr lang="en-US" altLang="ja-JP" dirty="0"/>
              </a:p>
              <a:p>
                <a:r>
                  <a:rPr lang="en-US" altLang="ja-JP" dirty="0"/>
                  <a:t>J-PARC E31 </a:t>
                </a:r>
                <a:r>
                  <a:rPr lang="ja-JP" altLang="en-US" dirty="0" smtClean="0"/>
                  <a:t>実験</a:t>
                </a:r>
                <a:endParaRPr lang="en-US" altLang="ja-JP" dirty="0" smtClean="0"/>
              </a:p>
              <a:p>
                <a:r>
                  <a:rPr lang="en-US" altLang="ja-JP" dirty="0"/>
                  <a:t>E31</a:t>
                </a:r>
                <a:r>
                  <a:rPr lang="ja-JP" altLang="en-US" dirty="0"/>
                  <a:t>実験の現状と</a:t>
                </a:r>
                <a:r>
                  <a:rPr lang="ja-JP" altLang="en-US" dirty="0" smtClean="0"/>
                  <a:t>予定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エンジニアリングランデータの解析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本実験の予定</a:t>
                </a:r>
                <a:endParaRPr lang="en-US" altLang="ja-JP" dirty="0" smtClean="0"/>
              </a:p>
              <a:p>
                <a:r>
                  <a:rPr lang="en-US" altLang="ja-JP" dirty="0"/>
                  <a:t>d(K-,</a:t>
                </a:r>
                <a:r>
                  <a:rPr lang="en-US" altLang="ja-JP" dirty="0" smtClean="0"/>
                  <a:t>n)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i="1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i="1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Σ</m:t>
                        </m:r>
                      </m:e>
                      <m:sup>
                        <m:r>
                          <a:rPr lang="en-US" altLang="ja-JP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モード</a:t>
                </a:r>
                <a:endParaRPr lang="en-US" altLang="ja-JP" dirty="0"/>
              </a:p>
              <a:p>
                <a:r>
                  <a:rPr lang="en-US" altLang="ja-JP" dirty="0"/>
                  <a:t>d(K-,n)Σ</a:t>
                </a:r>
                <a:r>
                  <a:rPr lang="en-US" altLang="ja-JP" baseline="30000" dirty="0"/>
                  <a:t>0</a:t>
                </a:r>
                <a:r>
                  <a:rPr lang="en-US" altLang="ja-JP" dirty="0"/>
                  <a:t>π</a:t>
                </a:r>
                <a:r>
                  <a:rPr lang="en-US" altLang="ja-JP" baseline="30000" dirty="0"/>
                  <a:t>0</a:t>
                </a:r>
                <a:r>
                  <a:rPr lang="en-US" altLang="ja-JP" dirty="0"/>
                  <a:t> </a:t>
                </a:r>
                <a:r>
                  <a:rPr lang="ja-JP" altLang="en-US" dirty="0" smtClean="0"/>
                  <a:t>モードの解析</a:t>
                </a:r>
                <a:endParaRPr lang="en-US" altLang="ja-JP" dirty="0" smtClean="0"/>
              </a:p>
              <a:p>
                <a:r>
                  <a:rPr lang="ja-JP" altLang="en-US" dirty="0" smtClean="0"/>
                  <a:t>まとめ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タイトル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目次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7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後方散乱</a:t>
            </a:r>
            <a:r>
              <a:rPr lang="en-US" altLang="ja-JP" dirty="0" smtClean="0"/>
              <a:t>Λ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02" y="1825625"/>
            <a:ext cx="6387595" cy="435133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313389" y="3186980"/>
            <a:ext cx="2144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FF0000"/>
                </a:solidFill>
              </a:rPr>
              <a:t>dE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(BPD) &gt; 3MeV</a:t>
            </a:r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proton like selection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45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89" y="1825625"/>
            <a:ext cx="6425022" cy="4351338"/>
          </a:xfr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後方散乱</a:t>
            </a:r>
            <a:r>
              <a:rPr lang="en-US" altLang="ja-JP" dirty="0" smtClean="0"/>
              <a:t>Λ</a:t>
            </a:r>
            <a:r>
              <a:rPr lang="ja-JP" altLang="en-US" dirty="0" smtClean="0"/>
              <a:t>の同定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2794345" y="3730222"/>
                <a:ext cx="5036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1" i="0" dirty="0" smtClean="0"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altLang="ja-JP" sz="2800" b="1" dirty="0" smtClean="0"/>
                  <a:t> </a:t>
                </a:r>
                <a:endParaRPr lang="ja-JP" altLang="en-US" sz="2800" b="1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345" y="3730222"/>
                <a:ext cx="50366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3829894" y="3200479"/>
                <a:ext cx="3728434" cy="7176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ja-JP" dirty="0" smtClean="0">
                    <a:latin typeface="Lucida Console" panose="020B0609040504020204" pitchFamily="49" charset="0"/>
                  </a:rPr>
                  <a:t>mass = 1.1145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0" smtClean="0">
                            <a:latin typeface="Cambria Math" panose="02040503050406030204" pitchFamily="18" charset="0"/>
                          </a:rPr>
                          <m:t>𝐆</m:t>
                        </m:r>
                        <m:r>
                          <a:rPr lang="en-US" altLang="ja-JP" b="1">
                            <a:latin typeface="Cambria Math" panose="02040503050406030204" pitchFamily="18" charset="0"/>
                          </a:rPr>
                          <m:t>𝐞𝐕</m:t>
                        </m:r>
                        <m:r>
                          <a:rPr lang="en-US" altLang="ja-JP" b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ja-JP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  <m:sup>
                            <m:r>
                              <a:rPr lang="en-US" altLang="ja-JP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ja-JP" altLang="en-US" dirty="0">
                  <a:latin typeface="Lucida Console" panose="020B0609040504020204" pitchFamily="49" charset="0"/>
                </a:endParaRPr>
              </a:p>
              <a:p>
                <a:r>
                  <a:rPr lang="en-US" altLang="ja-JP" dirty="0" smtClean="0">
                    <a:latin typeface="Lucida Console" panose="020B0609040504020204" pitchFamily="49" charset="0"/>
                  </a:rPr>
                  <a:t>sigma= 0.0035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0" smtClean="0">
                            <a:latin typeface="Cambria Math" panose="02040503050406030204" pitchFamily="18" charset="0"/>
                          </a:rPr>
                          <m:t>𝐆</m:t>
                        </m:r>
                        <m:r>
                          <a:rPr lang="en-US" altLang="ja-JP" b="1">
                            <a:latin typeface="Cambria Math" panose="02040503050406030204" pitchFamily="18" charset="0"/>
                          </a:rPr>
                          <m:t>𝐞𝐕</m:t>
                        </m:r>
                        <m:r>
                          <a:rPr lang="en-US" altLang="ja-JP" b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ja-JP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  <m:sup>
                            <m:r>
                              <a:rPr lang="en-US" altLang="ja-JP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ja-JP" altLang="en-US" dirty="0">
                  <a:latin typeface="Lucida Console" panose="020B0609040504020204" pitchFamily="49" charset="0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894" y="3200479"/>
                <a:ext cx="3728434" cy="717632"/>
              </a:xfrm>
              <a:prstGeom prst="rect">
                <a:avLst/>
              </a:prstGeom>
              <a:blipFill rotWithShape="0">
                <a:blip r:embed="rId4"/>
                <a:stretch>
                  <a:fillRect l="-1307" t="-847" b="-110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4126933" y="6039302"/>
                <a:ext cx="103348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𝐆𝐞𝐕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933" y="6039302"/>
                <a:ext cx="1033488" cy="37555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柱 11"/>
          <p:cNvSpPr/>
          <p:nvPr/>
        </p:nvSpPr>
        <p:spPr>
          <a:xfrm rot="5400000">
            <a:off x="6741178" y="465828"/>
            <a:ext cx="1197243" cy="142497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/>
          <p:cNvSpPr/>
          <p:nvPr/>
        </p:nvSpPr>
        <p:spPr>
          <a:xfrm rot="16478223">
            <a:off x="6738473" y="787731"/>
            <a:ext cx="1482911" cy="784361"/>
          </a:xfrm>
          <a:prstGeom prst="arc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28488" y="908886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kumimoji="1" lang="ja-JP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7421991" y="88983"/>
                <a:ext cx="718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ja-JP" alt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𝝅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ja-JP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991" y="88983"/>
                <a:ext cx="718915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5620097" y="957476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𝒑</m:t>
                      </m:r>
                    </m:oMath>
                  </m:oMathPara>
                </a14:m>
                <a:endParaRPr lang="ja-JP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097" y="957476"/>
                <a:ext cx="444352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4110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/>
          <p:cNvSpPr txBox="1"/>
          <p:nvPr/>
        </p:nvSpPr>
        <p:spPr>
          <a:xfrm>
            <a:off x="7339196" y="14566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CDS</a:t>
            </a:r>
            <a:endParaRPr kumimoji="1" lang="ja-JP" altLang="en-US" dirty="0"/>
          </a:p>
        </p:txBody>
      </p:sp>
      <p:sp>
        <p:nvSpPr>
          <p:cNvPr id="18" name="右矢印 17"/>
          <p:cNvSpPr/>
          <p:nvPr/>
        </p:nvSpPr>
        <p:spPr>
          <a:xfrm rot="10800000">
            <a:off x="7099836" y="1018737"/>
            <a:ext cx="214261" cy="26063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柱 18"/>
          <p:cNvSpPr/>
          <p:nvPr/>
        </p:nvSpPr>
        <p:spPr>
          <a:xfrm rot="5400000">
            <a:off x="6638438" y="1039338"/>
            <a:ext cx="288036" cy="30450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5996850" y="1134946"/>
            <a:ext cx="1095727" cy="106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6522653" y="940115"/>
            <a:ext cx="45719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68372" y="776620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BPC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83917" y="63690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BPD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39185" y="1424673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 smtClean="0"/>
              <a:t>後方散乱</a:t>
            </a:r>
            <a:endParaRPr lang="en-US" altLang="ja-JP" sz="1600" b="1" dirty="0" smtClean="0"/>
          </a:p>
          <a:p>
            <a:r>
              <a:rPr lang="ja-JP" altLang="en-US" sz="1600" b="1" dirty="0" smtClean="0"/>
              <a:t>検出器</a:t>
            </a:r>
            <a:endParaRPr kumimoji="1" lang="ja-JP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2905982" y="1968474"/>
                <a:ext cx="3653866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 smtClean="0"/>
                  <a:t>Invariant mass </a:t>
                </a:r>
                <a:r>
                  <a:rPr kumimoji="1" lang="en-US" altLang="ja-JP" sz="28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kumimoji="1" lang="en-US" altLang="ja-JP" sz="2800" dirty="0" smtClean="0"/>
                  <a:t>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982" y="1968474"/>
                <a:ext cx="3653866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3506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/>
          <p:cNvSpPr/>
          <p:nvPr/>
        </p:nvSpPr>
        <p:spPr>
          <a:xfrm>
            <a:off x="2573478" y="6386622"/>
            <a:ext cx="4140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Calibri" panose="020F0502020204030204" pitchFamily="34" charset="0"/>
              <a:buChar char="&gt;"/>
            </a:pPr>
            <a:r>
              <a:rPr lang="ja-JP" altLang="en-US" sz="2400" b="1" dirty="0"/>
              <a:t>後方散乱</a:t>
            </a:r>
            <a:r>
              <a:rPr lang="en-US" altLang="ja-JP" sz="2400" b="1" dirty="0"/>
              <a:t>Λ</a:t>
            </a:r>
            <a:r>
              <a:rPr lang="ja-JP" altLang="en-US" sz="2400" b="1" dirty="0"/>
              <a:t>のピークを</a:t>
            </a:r>
            <a:r>
              <a:rPr lang="ja-JP" altLang="en-US" sz="2400" b="1" dirty="0" smtClean="0"/>
              <a:t>確認</a:t>
            </a:r>
            <a:r>
              <a:rPr lang="en-US" altLang="ja-JP" sz="2400" b="1" dirty="0" smtClean="0"/>
              <a:t> </a:t>
            </a:r>
            <a:endParaRPr lang="en-US" altLang="ja-JP" sz="24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6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66" y="2807595"/>
            <a:ext cx="6150467" cy="3913882"/>
          </a:xfrm>
          <a:prstGeom prst="rect">
            <a:avLst/>
          </a:prstGeom>
        </p:spPr>
      </p:pic>
      <p:sp>
        <p:nvSpPr>
          <p:cNvPr id="4" name="タイトル 6"/>
          <p:cNvSpPr txBox="1">
            <a:spLocks/>
          </p:cNvSpPr>
          <p:nvPr/>
        </p:nvSpPr>
        <p:spPr>
          <a:xfrm>
            <a:off x="628650" y="2887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 Lambda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96766" y="1496240"/>
            <a:ext cx="6497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3200" b="1" dirty="0" err="1" smtClean="0">
                <a:solidFill>
                  <a:srgbClr val="FFC000"/>
                </a:solidFill>
              </a:rPr>
              <a:t>dE</a:t>
            </a:r>
            <a:r>
              <a:rPr lang="en-US" altLang="ja-JP" sz="3200" b="1" dirty="0" smtClean="0">
                <a:solidFill>
                  <a:srgbClr val="FFC000"/>
                </a:solidFill>
              </a:rPr>
              <a:t>(BPD) &lt; 3 MeV </a:t>
            </a:r>
            <a:r>
              <a:rPr lang="en-US" altLang="ja-JP" sz="32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</a:t>
            </a:r>
            <a:r>
              <a:rPr lang="en-US" altLang="ja-JP" sz="3200" b="1" dirty="0">
                <a:solidFill>
                  <a:srgbClr val="FFC000"/>
                </a:solidFill>
                <a:sym typeface="Wingdings" panose="05000000000000000000" pitchFamily="2" charset="2"/>
              </a:rPr>
              <a:t>π</a:t>
            </a:r>
            <a:r>
              <a:rPr lang="en-US" altLang="ja-JP" sz="3200" b="1" dirty="0" smtClean="0">
                <a:solidFill>
                  <a:srgbClr val="FFC000"/>
                </a:solidFill>
              </a:rPr>
              <a:t> like selection 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22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600493" y="2545985"/>
                <a:ext cx="3653866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 smtClean="0"/>
                  <a:t>Invariant mass </a:t>
                </a:r>
                <a:r>
                  <a:rPr kumimoji="1" lang="en-US" altLang="ja-JP" sz="28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r>
                      <a:rPr lang="en-US" altLang="ja-JP" sz="28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kumimoji="1" lang="en-US" altLang="ja-JP" sz="2800" dirty="0" smtClean="0"/>
                  <a:t>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493" y="2545985"/>
                <a:ext cx="3653866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3506" t="-11765" b="-34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5203065" y="1496240"/>
            <a:ext cx="2768957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5512157" y="2081015"/>
            <a:ext cx="1" cy="559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061397" y="3836900"/>
            <a:ext cx="3614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Λ peak structure cannot be seen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011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4957"/>
            <a:ext cx="7886700" cy="1325563"/>
          </a:xfrm>
        </p:spPr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(K-,nπ-) vs d(K-,nπ+)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図 6"/>
          <p:cNvPicPr/>
          <p:nvPr/>
        </p:nvPicPr>
        <p:blipFill>
          <a:blip r:embed="rId2"/>
          <a:stretch/>
        </p:blipFill>
        <p:spPr>
          <a:xfrm>
            <a:off x="2196406" y="1269119"/>
            <a:ext cx="2880000" cy="2451600"/>
          </a:xfrm>
          <a:prstGeom prst="rect">
            <a:avLst/>
          </a:prstGeom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1566225" y="5937474"/>
            <a:ext cx="6215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alibri" panose="020F0502020204030204" pitchFamily="34" charset="0"/>
              <a:buChar char="&gt;"/>
            </a:pPr>
            <a:r>
              <a:rPr lang="en-US" altLang="ja-JP" sz="2400" b="1" dirty="0" smtClean="0"/>
              <a:t>Σ+π-</a:t>
            </a:r>
            <a:r>
              <a:rPr lang="ja-JP" altLang="en-US" sz="2400" b="1" dirty="0" smtClean="0"/>
              <a:t>モードのほうが多い</a:t>
            </a:r>
            <a:endParaRPr lang="en-US" altLang="ja-JP" sz="2400" b="1" dirty="0" smtClean="0"/>
          </a:p>
          <a:p>
            <a:pPr marL="342900" indent="-342900">
              <a:buFont typeface="Calibri" panose="020F0502020204030204" pitchFamily="34" charset="0"/>
              <a:buChar char="&gt;"/>
            </a:pPr>
            <a:r>
              <a:rPr lang="ja-JP" altLang="en-US" sz="2400" b="1" dirty="0" smtClean="0"/>
              <a:t>さらな</a:t>
            </a:r>
            <a:r>
              <a:rPr lang="ja-JP" altLang="en-US" sz="2400" b="1" dirty="0"/>
              <a:t>る</a:t>
            </a:r>
            <a:r>
              <a:rPr kumimoji="1" lang="ja-JP" altLang="en-US" sz="2400" b="1" dirty="0" smtClean="0"/>
              <a:t>統計により精度のある分離をめざす</a:t>
            </a:r>
            <a:endParaRPr kumimoji="1" lang="ja-JP" altLang="en-US" sz="2400" b="1" dirty="0"/>
          </a:p>
        </p:txBody>
      </p:sp>
      <p:pic>
        <p:nvPicPr>
          <p:cNvPr id="9" name="図 8"/>
          <p:cNvPicPr/>
          <p:nvPr/>
        </p:nvPicPr>
        <p:blipFill>
          <a:blip r:embed="rId3"/>
          <a:stretch/>
        </p:blipFill>
        <p:spPr>
          <a:xfrm>
            <a:off x="2102154" y="3720719"/>
            <a:ext cx="3276000" cy="2224800"/>
          </a:xfrm>
          <a:prstGeom prst="rect">
            <a:avLst/>
          </a:prstGeom>
          <a:ln>
            <a:noFill/>
          </a:ln>
        </p:spPr>
      </p:pic>
      <p:pic>
        <p:nvPicPr>
          <p:cNvPr id="10" name="図 9"/>
          <p:cNvPicPr/>
          <p:nvPr/>
        </p:nvPicPr>
        <p:blipFill>
          <a:blip r:embed="rId4"/>
          <a:stretch/>
        </p:blipFill>
        <p:spPr>
          <a:xfrm rot="16200000">
            <a:off x="4793806" y="1627319"/>
            <a:ext cx="2736000" cy="2170800"/>
          </a:xfrm>
          <a:prstGeom prst="rect">
            <a:avLst/>
          </a:prstGeom>
          <a:ln>
            <a:noFill/>
          </a:ln>
        </p:spPr>
      </p:pic>
      <p:sp>
        <p:nvSpPr>
          <p:cNvPr id="15" name="TextShape 11"/>
          <p:cNvSpPr txBox="1"/>
          <p:nvPr/>
        </p:nvSpPr>
        <p:spPr>
          <a:xfrm>
            <a:off x="3794150" y="4248097"/>
            <a:ext cx="1826640" cy="514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>
                <a:solidFill>
                  <a:srgbClr val="FF0000"/>
                </a:solidFill>
                <a:latin typeface="Century Schoolbook L"/>
              </a:rPr>
              <a:t>Missing Σ</a:t>
            </a:r>
            <a:r>
              <a:rPr lang="en-US" sz="2400" b="1" baseline="33000">
                <a:solidFill>
                  <a:srgbClr val="FF0000"/>
                </a:solidFill>
                <a:latin typeface="Century Schoolbook L"/>
              </a:rPr>
              <a:t>+</a:t>
            </a:r>
            <a:endParaRPr/>
          </a:p>
        </p:txBody>
      </p:sp>
      <p:sp>
        <p:nvSpPr>
          <p:cNvPr id="16" name="TextShape 61"/>
          <p:cNvSpPr txBox="1"/>
          <p:nvPr/>
        </p:nvSpPr>
        <p:spPr>
          <a:xfrm>
            <a:off x="5017790" y="1727377"/>
            <a:ext cx="1800000" cy="514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>
                <a:solidFill>
                  <a:srgbClr val="0000FF"/>
                </a:solidFill>
                <a:latin typeface="Century Schoolbook L"/>
              </a:rPr>
              <a:t>Missing Σ</a:t>
            </a:r>
            <a:r>
              <a:rPr lang="en-US" sz="2400" b="1" baseline="33000">
                <a:solidFill>
                  <a:srgbClr val="0000FF"/>
                </a:solidFill>
                <a:latin typeface="Century Schoolbook L"/>
              </a:rPr>
              <a:t>-</a:t>
            </a:r>
            <a:endParaRPr/>
          </a:p>
        </p:txBody>
      </p:sp>
      <p:sp>
        <p:nvSpPr>
          <p:cNvPr id="17" name="TextShape 13"/>
          <p:cNvSpPr txBox="1"/>
          <p:nvPr/>
        </p:nvSpPr>
        <p:spPr>
          <a:xfrm>
            <a:off x="628650" y="5226814"/>
            <a:ext cx="4222440" cy="514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dirty="0">
                <a:solidFill>
                  <a:srgbClr val="0000FF"/>
                </a:solidFill>
              </a:rPr>
              <a:t>Broad distribution of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π-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n</a:t>
            </a:r>
            <a:endParaRPr dirty="0"/>
          </a:p>
        </p:txBody>
      </p:sp>
      <p:sp>
        <p:nvSpPr>
          <p:cNvPr id="18" name="TextShape 59"/>
          <p:cNvSpPr txBox="1"/>
          <p:nvPr/>
        </p:nvSpPr>
        <p:spPr>
          <a:xfrm>
            <a:off x="5086209" y="1087678"/>
            <a:ext cx="4222440" cy="514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Broad distribution of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π+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n</a:t>
            </a:r>
            <a:endParaRPr dirty="0">
              <a:latin typeface="+mj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9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BPD Hit -BPC Tracking Matching 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" y="3309898"/>
            <a:ext cx="7008448" cy="2501030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 flipH="1" flipV="1">
            <a:off x="4021724" y="3396866"/>
            <a:ext cx="0" cy="234000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 flipV="1">
            <a:off x="4914970" y="3396866"/>
            <a:ext cx="0" cy="234000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3591139" y="1467232"/>
            <a:ext cx="1343841" cy="1210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>
            <a:stCxn id="35" idx="1"/>
          </p:cNvCxnSpPr>
          <p:nvPr/>
        </p:nvCxnSpPr>
        <p:spPr>
          <a:xfrm flipH="1" flipV="1">
            <a:off x="4327258" y="2225878"/>
            <a:ext cx="842461" cy="737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3732805" y="1454354"/>
            <a:ext cx="0" cy="1223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872326" y="1454354"/>
            <a:ext cx="0" cy="1223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4013993" y="1454354"/>
            <a:ext cx="0" cy="1223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153515" y="1467232"/>
            <a:ext cx="0" cy="1223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4293107" y="1467232"/>
            <a:ext cx="0" cy="1223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439070" y="1467232"/>
            <a:ext cx="0" cy="1223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2905119" y="2672604"/>
            <a:ext cx="284427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746533" y="248527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cxnSp>
        <p:nvCxnSpPr>
          <p:cNvPr id="29" name="直線矢印コネクタ 28"/>
          <p:cNvCxnSpPr/>
          <p:nvPr/>
        </p:nvCxnSpPr>
        <p:spPr>
          <a:xfrm flipH="1" flipV="1">
            <a:off x="3591139" y="1125943"/>
            <a:ext cx="0" cy="1836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3677439" y="103254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y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027639" y="1118417"/>
            <a:ext cx="152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BPD segments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169719" y="2778733"/>
            <a:ext cx="109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BPC Track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4844567" y="1487748"/>
            <a:ext cx="108000" cy="11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830821" y="3018924"/>
            <a:ext cx="3067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X position matching</a:t>
            </a:r>
            <a:endParaRPr kumimoji="1" lang="ja-JP" altLang="en-US" sz="2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055838" y="2690724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5mm</a:t>
            </a:r>
            <a:endParaRPr kumimoji="1" lang="ja-JP" altLang="en-US" dirty="0"/>
          </a:p>
        </p:txBody>
      </p:sp>
      <p:cxnSp>
        <p:nvCxnSpPr>
          <p:cNvPr id="41" name="直線矢印コネクタ 40"/>
          <p:cNvCxnSpPr/>
          <p:nvPr/>
        </p:nvCxnSpPr>
        <p:spPr>
          <a:xfrm>
            <a:off x="4256414" y="2783717"/>
            <a:ext cx="216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3385258" y="1454354"/>
            <a:ext cx="0" cy="12155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2712265" y="1944199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340 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sp>
        <p:nvSpPr>
          <p:cNvPr id="47" name="正方形/長方形 46"/>
          <p:cNvSpPr/>
          <p:nvPr/>
        </p:nvSpPr>
        <p:spPr>
          <a:xfrm>
            <a:off x="5169719" y="4947196"/>
            <a:ext cx="181972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latin typeface="Lucida Console" panose="020B0609040504020204" pitchFamily="49" charset="0"/>
              </a:rPr>
              <a:t>Sigma = 0.49 cm</a:t>
            </a:r>
            <a:endParaRPr lang="ja-JP" altLang="en-US" sz="1400" b="1" dirty="0">
              <a:latin typeface="Lucida Console" panose="020B0609040504020204" pitchFamily="49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741166" y="5979785"/>
            <a:ext cx="5745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マッチングのとれた</a:t>
            </a:r>
            <a:r>
              <a:rPr lang="en-US" altLang="ja-JP" sz="2400" b="1" dirty="0" smtClean="0"/>
              <a:t>p</a:t>
            </a:r>
            <a:r>
              <a:rPr lang="ja-JP" altLang="en-US" sz="2400" b="1" dirty="0" smtClean="0"/>
              <a:t>粒子のピークが見える</a:t>
            </a:r>
            <a:endParaRPr lang="en-US" altLang="ja-JP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12856" y="5732570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Diff </a:t>
            </a:r>
            <a:r>
              <a:rPr kumimoji="1" lang="en-US" altLang="ja-JP" b="1" dirty="0" smtClean="0"/>
              <a:t>BPC-BPD [cm]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15891" y="1854617"/>
            <a:ext cx="423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ソレノイド磁場による補正を陽子として行う</a:t>
            </a:r>
            <a:endParaRPr kumimoji="1" lang="ja-JP" altLang="en-US" b="1" dirty="0"/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3591139" y="5437871"/>
            <a:ext cx="78439" cy="1003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3518147" y="6414184"/>
                <a:ext cx="3289618" cy="466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ja-JP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ja-JP" altLang="en-US" sz="2400" b="1" dirty="0" smtClean="0"/>
                  <a:t>粒子の混入が見える</a:t>
                </a:r>
                <a:endParaRPr lang="en-US" altLang="ja-JP" sz="2400" b="1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147" y="6414184"/>
                <a:ext cx="3289618" cy="466281"/>
              </a:xfrm>
              <a:prstGeom prst="rect">
                <a:avLst/>
              </a:prstGeom>
              <a:blipFill rotWithShape="0">
                <a:blip r:embed="rId3"/>
                <a:stretch>
                  <a:fillRect t="-15584" r="-2593" b="-220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5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821229"/>
            <a:ext cx="7200900" cy="49053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Invariant(p, pi-) vs d(K-,</a:t>
            </a:r>
            <a:r>
              <a:rPr lang="en-US" altLang="ja-JP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npi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8649" y="1570002"/>
            <a:ext cx="2062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rgbClr val="00B0F0"/>
                </a:solidFill>
              </a:rPr>
              <a:t>After NC Hit</a:t>
            </a:r>
            <a:endParaRPr kumimoji="1" lang="ja-JP" altLang="en-US" sz="2400" b="1" dirty="0">
              <a:solidFill>
                <a:srgbClr val="00B0F0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3157861" y="2369127"/>
            <a:ext cx="0" cy="3823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3518079" y="2369127"/>
            <a:ext cx="0" cy="3823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1764405" y="5357607"/>
            <a:ext cx="560231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1750545" y="5620847"/>
            <a:ext cx="560231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747018" y="2806634"/>
            <a:ext cx="12330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1"/>
                </a:solidFill>
              </a:rPr>
              <a:t>Λ selection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1663205" y="5172941"/>
            <a:ext cx="13195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</a:rPr>
              <a:t>Σ+</a:t>
            </a:r>
            <a:r>
              <a:rPr kumimoji="1" lang="en-US" altLang="ja-JP" b="1" dirty="0" smtClean="0">
                <a:solidFill>
                  <a:srgbClr val="00B050"/>
                </a:solidFill>
              </a:rPr>
              <a:t> selection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07078" y="2806634"/>
            <a:ext cx="17972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1"/>
                </a:solidFill>
              </a:rPr>
              <a:t>1.102~1.125 GeV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1444044" y="3613136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1.156~1.222 GeV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18761" y="6408580"/>
            <a:ext cx="86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GeV/c2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870535" y="4096388"/>
            <a:ext cx="86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GeV/c2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297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0"/>
                <a:ext cx="7886700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Σ</m:t>
                        </m:r>
                      </m:e>
                      <m:sup>
                        <m:r>
                          <a:rPr lang="en-US" altLang="ja-JP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±</m:t>
                        </m:r>
                      </m:sup>
                    </m:sSup>
                    <m:r>
                      <a:rPr lang="ja-JP" alt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モー</m:t>
                    </m:r>
                  </m:oMath>
                </a14:m>
                <a:r>
                  <a:rPr lang="ja-JP" alt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sym typeface="Wingdings" panose="05000000000000000000" pitchFamily="2" charset="2"/>
                  </a:rPr>
                  <a:t>ド</a:t>
                </a:r>
                <a:r>
                  <a:rPr lang="en-US" altLang="ja-JP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sym typeface="Wingdings" panose="05000000000000000000" pitchFamily="2" charset="2"/>
                  </a:rPr>
                  <a:t>(</a:t>
                </a:r>
                <a:r>
                  <a:rPr lang="ja-JP" alt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sym typeface="Wingdings" panose="05000000000000000000" pitchFamily="2" charset="2"/>
                  </a:rPr>
                  <a:t>前回発表から改善</a:t>
                </a:r>
                <a:r>
                  <a:rPr lang="en-US" altLang="ja-JP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sym typeface="Wingdings" panose="05000000000000000000" pitchFamily="2" charset="2"/>
                  </a:rPr>
                  <a:t>)</a:t>
                </a:r>
                <a:endParaRPr kumimoji="1"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0"/>
                <a:ext cx="7886700" cy="1325563"/>
              </a:xfrm>
              <a:blipFill rotWithShape="0">
                <a:blip r:embed="rId2"/>
                <a:stretch>
                  <a:fillRect r="-2628" b="-23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コンテンツ プレースホルダー 6"/>
          <p:cNvPicPr>
            <a:picLocks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2478818" y="1660387"/>
            <a:ext cx="6665182" cy="4869202"/>
          </a:xfrm>
          <a:prstGeom prst="rect">
            <a:avLst/>
          </a:prstGeom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4503703" y="1325563"/>
            <a:ext cx="3632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Century Schoolbook L"/>
                <a:ea typeface="TeX Gyre Bonum"/>
              </a:rPr>
              <a:t>d(K</a:t>
            </a:r>
            <a:r>
              <a:rPr lang="en-US" altLang="ja-JP" sz="2400" b="1" baseline="33000" dirty="0">
                <a:latin typeface="Century Schoolbook L"/>
                <a:ea typeface="TeX Gyre Bonum"/>
              </a:rPr>
              <a:t>-</a:t>
            </a:r>
            <a:r>
              <a:rPr lang="en-US" altLang="ja-JP" sz="2400" b="1" dirty="0">
                <a:latin typeface="Century Schoolbook L"/>
                <a:ea typeface="TeX Gyre Bonum"/>
              </a:rPr>
              <a:t>, n)“X” spectrum</a:t>
            </a:r>
            <a:endParaRPr lang="en-US" altLang="ja-JP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3632326" y="1830250"/>
            <a:ext cx="5375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Century Schoolbook L"/>
                <a:ea typeface="TeX Gyre Bonum"/>
              </a:rPr>
              <a:t>(K</a:t>
            </a:r>
            <a:r>
              <a:rPr lang="en-US" altLang="ja-JP" b="1" baseline="33000" dirty="0">
                <a:latin typeface="Century Schoolbook L"/>
                <a:ea typeface="TeX Gyre Bonum"/>
              </a:rPr>
              <a:t>0</a:t>
            </a:r>
            <a:r>
              <a:rPr lang="en-US" altLang="ja-JP" b="1" dirty="0">
                <a:latin typeface="Century Schoolbook L"/>
                <a:ea typeface="TeX Gyre Bonum"/>
              </a:rPr>
              <a:t> and </a:t>
            </a:r>
            <a:r>
              <a:rPr lang="en-US" altLang="ja-JP" b="1" dirty="0" err="1">
                <a:latin typeface="Century Schoolbook L"/>
                <a:ea typeface="TeX Gyre Bonum"/>
              </a:rPr>
              <a:t>Σ</a:t>
            </a:r>
            <a:r>
              <a:rPr lang="en-US" altLang="ja-JP" b="1" baseline="-33000" dirty="0" err="1">
                <a:latin typeface="Century Schoolbook L"/>
                <a:ea typeface="TeX Gyre Bonum"/>
              </a:rPr>
              <a:t>Forward</a:t>
            </a:r>
            <a:r>
              <a:rPr lang="en-US" altLang="ja-JP" b="1" baseline="-33000" dirty="0">
                <a:latin typeface="Century Schoolbook L"/>
                <a:ea typeface="TeX Gyre Bonum"/>
              </a:rPr>
              <a:t>  </a:t>
            </a:r>
            <a:r>
              <a:rPr lang="en-US" altLang="ja-JP" b="1" dirty="0">
                <a:latin typeface="Century Schoolbook L"/>
                <a:ea typeface="TeX Gyre Bonum"/>
              </a:rPr>
              <a:t>prob. Events are removed) </a:t>
            </a:r>
            <a:endParaRPr lang="ja-JP" altLang="en-US" b="1" dirty="0"/>
          </a:p>
        </p:txBody>
      </p:sp>
      <p:sp>
        <p:nvSpPr>
          <p:cNvPr id="11" name="円柱 10"/>
          <p:cNvSpPr/>
          <p:nvPr/>
        </p:nvSpPr>
        <p:spPr>
          <a:xfrm rot="5400000">
            <a:off x="742518" y="1487093"/>
            <a:ext cx="1197243" cy="142497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弧 11"/>
          <p:cNvSpPr/>
          <p:nvPr/>
        </p:nvSpPr>
        <p:spPr>
          <a:xfrm rot="6771565" flipV="1">
            <a:off x="1199327" y="2211375"/>
            <a:ext cx="1555498" cy="929041"/>
          </a:xfrm>
          <a:prstGeom prst="arc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2654" y="246798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CDS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1209217" y="2199582"/>
            <a:ext cx="306429" cy="268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弧 14"/>
          <p:cNvSpPr/>
          <p:nvPr/>
        </p:nvSpPr>
        <p:spPr>
          <a:xfrm rot="16478223">
            <a:off x="865692" y="1848025"/>
            <a:ext cx="1482911" cy="784361"/>
          </a:xfrm>
          <a:prstGeom prst="arc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26812" y="2170660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bg2"/>
                </a:solidFill>
              </a:rPr>
              <a:t>Σ</a:t>
            </a:r>
            <a:endParaRPr kumimoji="1" lang="ja-JP" altLang="en-US" sz="2400" b="1" dirty="0">
              <a:solidFill>
                <a:schemeClr val="bg2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98384" y="110835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π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72094" y="3093862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π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1535391" y="2481795"/>
            <a:ext cx="192281" cy="126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556520" y="2558018"/>
            <a:ext cx="349776" cy="46166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n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353359" y="2196919"/>
            <a:ext cx="7707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80683" y="1716985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B050"/>
                </a:solidFill>
              </a:rPr>
              <a:t>K-</a:t>
            </a:r>
            <a:endParaRPr kumimoji="1" lang="ja-JP" altLang="en-US" sz="2800" b="1" dirty="0">
              <a:solidFill>
                <a:srgbClr val="00B050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1209217" y="2196919"/>
            <a:ext cx="139557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591898" y="1909050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n</a:t>
            </a:r>
            <a:endParaRPr kumimoji="1" lang="ja-JP" altLang="en-US" sz="28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926584" y="2032160"/>
            <a:ext cx="78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detect</a:t>
            </a:r>
            <a:endParaRPr kumimoji="1" lang="ja-JP" altLang="en-US" i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977076" y="3183910"/>
            <a:ext cx="78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detect</a:t>
            </a:r>
            <a:endParaRPr kumimoji="1" lang="ja-JP" altLang="en-US" i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907005" y="1172597"/>
            <a:ext cx="78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detect</a:t>
            </a:r>
            <a:endParaRPr kumimoji="1" lang="ja-JP" altLang="en-US" i="1" dirty="0"/>
          </a:p>
        </p:txBody>
      </p:sp>
      <p:sp>
        <p:nvSpPr>
          <p:cNvPr id="30" name="テキスト ボックス 29"/>
          <p:cNvSpPr txBox="1"/>
          <p:nvPr/>
        </p:nvSpPr>
        <p:spPr>
          <a:xfrm rot="19968916">
            <a:off x="3326418" y="2934678"/>
            <a:ext cx="3728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/>
              <a:t>Very preliminary</a:t>
            </a:r>
            <a:endParaRPr kumimoji="1" lang="ja-JP" altLang="en-US" sz="40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0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0"/>
                <a:ext cx="7886700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𝛴</m:t>
                        </m:r>
                      </m:e>
                      <m:sup>
                        <m:r>
                          <a:rPr lang="en-US" altLang="ja-JP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r>
                      <a:rPr lang="ja-JP" altLang="en-US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と</m:t>
                    </m:r>
                    <m:sSup>
                      <m:sSupPr>
                        <m:ctrlPr>
                          <a:rPr lang="en-US" altLang="ja-JP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𝛴</m:t>
                        </m:r>
                      </m:e>
                      <m:sup>
                        <m:r>
                          <a:rPr lang="en-US" altLang="ja-JP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ja-JP" alt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</a:rPr>
                  <a:t>の分離</a:t>
                </a:r>
                <a:endParaRPr kumimoji="1"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0"/>
                <a:ext cx="7886700" cy="1325563"/>
              </a:xfrm>
              <a:blipFill rotWithShape="0">
                <a:blip r:embed="rId2"/>
                <a:stretch>
                  <a:fillRect b="-13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コンテンツ プレースホルダー 5"/>
          <p:cNvPicPr>
            <a:picLocks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1283933" y="1872444"/>
            <a:ext cx="5979752" cy="4351338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381697" y="5924547"/>
                <a:ext cx="6215163" cy="85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Calibri" panose="020F0502020204030204" pitchFamily="34" charset="0"/>
                  <a:buChar char="&gt;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US" altLang="ja-JP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Σ</m:t>
                        </m:r>
                      </m:e>
                      <m:sup>
                        <m:r>
                          <a:rPr lang="en-US" altLang="ja-JP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±</m:t>
                        </m:r>
                      </m:sup>
                    </m:sSup>
                  </m:oMath>
                </a14:m>
                <a:r>
                  <a:rPr lang="ja-JP" altLang="en-US" sz="2400" b="1" dirty="0" smtClean="0"/>
                  <a:t>モードの解析は確立した</a:t>
                </a:r>
                <a:endParaRPr lang="en-US" altLang="ja-JP" sz="2400" b="1" dirty="0" smtClean="0"/>
              </a:p>
              <a:p>
                <a:pPr marL="342900" indent="-342900">
                  <a:buFont typeface="Calibri" panose="020F0502020204030204" pitchFamily="34" charset="0"/>
                  <a:buChar char="&gt;"/>
                </a:pPr>
                <a:r>
                  <a:rPr lang="ja-JP" altLang="en-US" sz="2400" b="1" dirty="0" smtClean="0"/>
                  <a:t>さらな</a:t>
                </a:r>
                <a:r>
                  <a:rPr lang="ja-JP" altLang="en-US" sz="2400" b="1" dirty="0"/>
                  <a:t>る</a:t>
                </a:r>
                <a:r>
                  <a:rPr kumimoji="1" lang="ja-JP" altLang="en-US" sz="2400" b="1" dirty="0" smtClean="0"/>
                  <a:t>統計により精度のある分離をめざす</a:t>
                </a:r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697" y="5924547"/>
                <a:ext cx="6215163" cy="852156"/>
              </a:xfrm>
              <a:prstGeom prst="rect">
                <a:avLst/>
              </a:prstGeom>
              <a:blipFill rotWithShape="0">
                <a:blip r:embed="rId4"/>
                <a:stretch>
                  <a:fillRect l="-1570" t="-6429" r="-785" b="-1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Shape 11"/>
          <p:cNvSpPr txBox="1"/>
          <p:nvPr/>
        </p:nvSpPr>
        <p:spPr>
          <a:xfrm>
            <a:off x="2473809" y="3198624"/>
            <a:ext cx="1950311" cy="514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dirty="0" smtClean="0">
                <a:solidFill>
                  <a:srgbClr val="FF0000"/>
                </a:solidFill>
                <a:latin typeface="Century Schoolbook L"/>
              </a:rPr>
              <a:t>Σ</a:t>
            </a:r>
            <a:r>
              <a:rPr lang="en-US" sz="2400" b="1" baseline="33000" dirty="0" smtClean="0">
                <a:solidFill>
                  <a:srgbClr val="FF0000"/>
                </a:solidFill>
                <a:latin typeface="Century Schoolbook L"/>
              </a:rPr>
              <a:t>+ </a:t>
            </a:r>
            <a:r>
              <a:rPr lang="en-US" sz="2400" b="1" dirty="0" smtClean="0">
                <a:solidFill>
                  <a:srgbClr val="FF0000"/>
                </a:solidFill>
                <a:latin typeface="Century Schoolbook L"/>
              </a:rPr>
              <a:t>mode</a:t>
            </a:r>
            <a:endParaRPr dirty="0"/>
          </a:p>
        </p:txBody>
      </p:sp>
      <p:sp>
        <p:nvSpPr>
          <p:cNvPr id="10" name="TextShape 61"/>
          <p:cNvSpPr txBox="1"/>
          <p:nvPr/>
        </p:nvSpPr>
        <p:spPr>
          <a:xfrm>
            <a:off x="2473809" y="3661092"/>
            <a:ext cx="1800000" cy="514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dirty="0" smtClean="0">
                <a:solidFill>
                  <a:srgbClr val="0000FF"/>
                </a:solidFill>
                <a:latin typeface="Century Schoolbook L"/>
              </a:rPr>
              <a:t>Σ</a:t>
            </a:r>
            <a:r>
              <a:rPr lang="en-US" sz="2400" b="1" baseline="33000" dirty="0" smtClean="0">
                <a:solidFill>
                  <a:srgbClr val="0000FF"/>
                </a:solidFill>
                <a:latin typeface="Century Schoolbook L"/>
              </a:rPr>
              <a:t>- </a:t>
            </a:r>
            <a:r>
              <a:rPr lang="en-US" sz="2400" b="1" dirty="0" smtClean="0">
                <a:solidFill>
                  <a:srgbClr val="0000FF"/>
                </a:solidFill>
                <a:latin typeface="Century Schoolbook L"/>
              </a:rPr>
              <a:t>mode</a:t>
            </a:r>
            <a:endParaRPr dirty="0"/>
          </a:p>
        </p:txBody>
      </p:sp>
      <p:sp>
        <p:nvSpPr>
          <p:cNvPr id="11" name="TextShape 15"/>
          <p:cNvSpPr txBox="1"/>
          <p:nvPr/>
        </p:nvSpPr>
        <p:spPr>
          <a:xfrm>
            <a:off x="1222430" y="1080489"/>
            <a:ext cx="3888000" cy="60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600" dirty="0" smtClean="0">
                <a:ea typeface="Century Schoolbook L"/>
              </a:rPr>
              <a:t> </a:t>
            </a:r>
            <a:r>
              <a:rPr lang="en-US" sz="2600" dirty="0">
                <a:ea typeface="Century Schoolbook L"/>
              </a:rPr>
              <a:t>K</a:t>
            </a:r>
            <a:r>
              <a:rPr lang="en-US" sz="2600" baseline="33000" dirty="0">
                <a:ea typeface="Century Schoolbook L"/>
              </a:rPr>
              <a:t>-</a:t>
            </a:r>
            <a:r>
              <a:rPr lang="en-US" sz="2600" dirty="0">
                <a:ea typeface="Century Schoolbook L"/>
              </a:rPr>
              <a:t> d→</a:t>
            </a:r>
            <a:r>
              <a:rPr lang="en-US" sz="2600" dirty="0">
                <a:solidFill>
                  <a:srgbClr val="FF0000"/>
                </a:solidFill>
                <a:ea typeface="Century Schoolbook L"/>
              </a:rPr>
              <a:t>(π</a:t>
            </a:r>
            <a:r>
              <a:rPr lang="en-US" sz="2600" baseline="33000" dirty="0">
                <a:solidFill>
                  <a:srgbClr val="FF0000"/>
                </a:solidFill>
                <a:ea typeface="Century Schoolbook L"/>
              </a:rPr>
              <a:t>-</a:t>
            </a:r>
            <a:r>
              <a:rPr lang="en-US" sz="2600" dirty="0">
                <a:solidFill>
                  <a:srgbClr val="FF0000"/>
                </a:solidFill>
                <a:ea typeface="Century Schoolbook L"/>
              </a:rPr>
              <a:t>Σ</a:t>
            </a:r>
            <a:r>
              <a:rPr lang="en-US" sz="2600" baseline="33000" dirty="0">
                <a:solidFill>
                  <a:srgbClr val="FF0000"/>
                </a:solidFill>
                <a:ea typeface="Century Schoolbook L"/>
              </a:rPr>
              <a:t>+</a:t>
            </a:r>
            <a:r>
              <a:rPr lang="en-US" sz="2600" dirty="0">
                <a:solidFill>
                  <a:srgbClr val="FF0000"/>
                </a:solidFill>
                <a:ea typeface="Century Schoolbook L"/>
              </a:rPr>
              <a:t>) </a:t>
            </a:r>
            <a:r>
              <a:rPr lang="en-US" sz="2600" dirty="0" err="1">
                <a:solidFill>
                  <a:srgbClr val="000000"/>
                </a:solidFill>
                <a:ea typeface="Century Schoolbook L"/>
              </a:rPr>
              <a:t>n</a:t>
            </a:r>
            <a:r>
              <a:rPr lang="en-US" sz="2600" baseline="-33000" dirty="0" err="1">
                <a:solidFill>
                  <a:srgbClr val="000000"/>
                </a:solidFill>
                <a:ea typeface="Century Schoolbook L"/>
              </a:rPr>
              <a:t>Forward</a:t>
            </a:r>
            <a:endParaRPr dirty="0"/>
          </a:p>
        </p:txBody>
      </p:sp>
      <p:sp>
        <p:nvSpPr>
          <p:cNvPr id="12" name="TextShape 15"/>
          <p:cNvSpPr txBox="1"/>
          <p:nvPr/>
        </p:nvSpPr>
        <p:spPr>
          <a:xfrm>
            <a:off x="4521884" y="1080489"/>
            <a:ext cx="3888000" cy="60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600" dirty="0" smtClean="0">
                <a:ea typeface="Century Schoolbook L"/>
              </a:rPr>
              <a:t> </a:t>
            </a:r>
            <a:r>
              <a:rPr lang="en-US" sz="2600" dirty="0">
                <a:ea typeface="Century Schoolbook L"/>
              </a:rPr>
              <a:t>K</a:t>
            </a:r>
            <a:r>
              <a:rPr lang="en-US" sz="2600" baseline="33000" dirty="0">
                <a:ea typeface="Century Schoolbook L"/>
              </a:rPr>
              <a:t>-</a:t>
            </a:r>
            <a:r>
              <a:rPr lang="en-US" sz="2600" dirty="0">
                <a:ea typeface="Century Schoolbook L"/>
              </a:rPr>
              <a:t> d→</a:t>
            </a:r>
            <a:r>
              <a:rPr lang="en-US" sz="2600" dirty="0">
                <a:solidFill>
                  <a:srgbClr val="0000FF"/>
                </a:solidFill>
                <a:ea typeface="Century Schoolbook L"/>
              </a:rPr>
              <a:t>(</a:t>
            </a:r>
            <a:r>
              <a:rPr lang="en-US" sz="2600" dirty="0" smtClean="0">
                <a:solidFill>
                  <a:srgbClr val="0000FF"/>
                </a:solidFill>
                <a:ea typeface="Century Schoolbook L"/>
              </a:rPr>
              <a:t>π</a:t>
            </a:r>
            <a:r>
              <a:rPr lang="en-US" sz="2600" baseline="33000" dirty="0" smtClean="0">
                <a:solidFill>
                  <a:srgbClr val="0000FF"/>
                </a:solidFill>
                <a:ea typeface="Century Schoolbook L"/>
              </a:rPr>
              <a:t>+</a:t>
            </a:r>
            <a:r>
              <a:rPr lang="en-US" sz="2600" dirty="0" smtClean="0">
                <a:solidFill>
                  <a:srgbClr val="0000FF"/>
                </a:solidFill>
                <a:ea typeface="Century Schoolbook L"/>
              </a:rPr>
              <a:t>Σ</a:t>
            </a:r>
            <a:r>
              <a:rPr lang="en-US" sz="2600" baseline="33000" dirty="0">
                <a:solidFill>
                  <a:srgbClr val="0000FF"/>
                </a:solidFill>
                <a:ea typeface="Century Schoolbook L"/>
              </a:rPr>
              <a:t>-</a:t>
            </a:r>
            <a:r>
              <a:rPr lang="en-US" sz="2600" dirty="0" smtClean="0">
                <a:solidFill>
                  <a:srgbClr val="0000FF"/>
                </a:solidFill>
                <a:ea typeface="Century Schoolbook L"/>
              </a:rPr>
              <a:t>) </a:t>
            </a:r>
            <a:r>
              <a:rPr lang="en-US" sz="2600" dirty="0" err="1">
                <a:solidFill>
                  <a:srgbClr val="000000"/>
                </a:solidFill>
                <a:ea typeface="Century Schoolbook L"/>
              </a:rPr>
              <a:t>n</a:t>
            </a:r>
            <a:r>
              <a:rPr lang="en-US" sz="2600" baseline="-33000" dirty="0" err="1">
                <a:solidFill>
                  <a:srgbClr val="000000"/>
                </a:solidFill>
                <a:ea typeface="Century Schoolbook L"/>
              </a:rPr>
              <a:t>Forward</a:t>
            </a:r>
            <a:endParaRPr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381697" y="1806554"/>
            <a:ext cx="256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d</a:t>
            </a:r>
            <a:r>
              <a:rPr kumimoji="1" lang="en-US" altLang="ja-JP" sz="2400" dirty="0" smtClean="0"/>
              <a:t>(K-,</a:t>
            </a:r>
            <a:r>
              <a:rPr lang="en-US" altLang="ja-JP" sz="2400" dirty="0">
                <a:solidFill>
                  <a:srgbClr val="000000"/>
                </a:solidFill>
                <a:ea typeface="Century Schoolbook L"/>
              </a:rPr>
              <a:t> </a:t>
            </a:r>
            <a:r>
              <a:rPr lang="en-US" altLang="ja-JP" sz="2400" dirty="0" err="1" smtClean="0">
                <a:solidFill>
                  <a:srgbClr val="000000"/>
                </a:solidFill>
                <a:ea typeface="Century Schoolbook L"/>
              </a:rPr>
              <a:t>n</a:t>
            </a:r>
            <a:r>
              <a:rPr lang="en-US" altLang="ja-JP" sz="2400" baseline="-33000" dirty="0" err="1" smtClean="0">
                <a:solidFill>
                  <a:srgbClr val="000000"/>
                </a:solidFill>
                <a:ea typeface="Century Schoolbook L"/>
              </a:rPr>
              <a:t>Forward</a:t>
            </a:r>
            <a:r>
              <a:rPr kumimoji="1" lang="en-US" altLang="ja-JP" sz="2400" dirty="0" smtClean="0"/>
              <a:t>π</a:t>
            </a:r>
            <a:r>
              <a:rPr kumimoji="1" lang="en-US" altLang="ja-JP" sz="2400" baseline="30000" dirty="0" smtClean="0"/>
              <a:t>-</a:t>
            </a:r>
            <a:r>
              <a:rPr kumimoji="1" lang="en-US" altLang="ja-JP" sz="2400" dirty="0" smtClean="0"/>
              <a:t>)’Σ+’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90463" y="1757367"/>
            <a:ext cx="257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d</a:t>
            </a:r>
            <a:r>
              <a:rPr kumimoji="1" lang="en-US" altLang="ja-JP" sz="2400" dirty="0" smtClean="0"/>
              <a:t>(K-,</a:t>
            </a:r>
            <a:r>
              <a:rPr lang="en-US" altLang="ja-JP" sz="2400" dirty="0">
                <a:solidFill>
                  <a:srgbClr val="000000"/>
                </a:solidFill>
                <a:ea typeface="Century Schoolbook L"/>
              </a:rPr>
              <a:t> </a:t>
            </a:r>
            <a:r>
              <a:rPr lang="en-US" altLang="ja-JP" sz="2400" dirty="0" err="1" smtClean="0">
                <a:solidFill>
                  <a:srgbClr val="000000"/>
                </a:solidFill>
                <a:ea typeface="Century Schoolbook L"/>
              </a:rPr>
              <a:t>n</a:t>
            </a:r>
            <a:r>
              <a:rPr lang="en-US" altLang="ja-JP" sz="2400" baseline="-33000" dirty="0" err="1" smtClean="0">
                <a:solidFill>
                  <a:srgbClr val="000000"/>
                </a:solidFill>
                <a:ea typeface="Century Schoolbook L"/>
              </a:rPr>
              <a:t>Forward</a:t>
            </a:r>
            <a:r>
              <a:rPr kumimoji="1" lang="en-US" altLang="ja-JP" sz="2400" dirty="0" smtClean="0"/>
              <a:t>π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dirty="0" smtClean="0"/>
              <a:t>)’Σ-’</a:t>
            </a:r>
            <a:endParaRPr kumimoji="1" lang="ja-JP" altLang="en-US" sz="2400" dirty="0"/>
          </a:p>
        </p:txBody>
      </p:sp>
      <p:sp>
        <p:nvSpPr>
          <p:cNvPr id="25" name="右矢印 24"/>
          <p:cNvSpPr/>
          <p:nvPr/>
        </p:nvSpPr>
        <p:spPr>
          <a:xfrm>
            <a:off x="288692" y="1922398"/>
            <a:ext cx="978408" cy="296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098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コンテンツ プレースホルダー 2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02" y="1825625"/>
            <a:ext cx="6387595" cy="4351338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(K-,n)’X’ missing mass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4218999" y="2307225"/>
            <a:ext cx="0" cy="34200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 rot="16200000">
                <a:off x="3713094" y="2514956"/>
                <a:ext cx="558166" cy="36933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ja-JP" alt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</m:acc>
                      <m:r>
                        <a:rPr lang="en-US" altLang="ja-JP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713094" y="2514956"/>
                <a:ext cx="55816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539827" y="1151361"/>
                <a:ext cx="3737818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/>
                  <a:t>Backward Lambda selection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en-US" sz="24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1" i="1" dirty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ja-JP" sz="24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2400" b="1" i="1" dirty="0"/>
                          <m:t>Λ</m:t>
                        </m:r>
                      </m:e>
                    </m:d>
                    <m:r>
                      <a:rPr lang="en-US" altLang="ja-JP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“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𝑿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”</m:t>
                    </m:r>
                  </m:oMath>
                </a14:m>
                <a:r>
                  <a:rPr kumimoji="1" lang="en-US" altLang="ja-JP" sz="2400" b="1" dirty="0" smtClean="0"/>
                  <a:t>&gt; 0.2 GeV</a:t>
                </a:r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827" y="1151361"/>
                <a:ext cx="3737818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2439" t="-5072" r="-1138" b="-1521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/>
          <p:cNvSpPr/>
          <p:nvPr/>
        </p:nvSpPr>
        <p:spPr>
          <a:xfrm>
            <a:off x="2923951" y="6324498"/>
            <a:ext cx="3296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&gt; </a:t>
            </a:r>
            <a:r>
              <a:rPr lang="ja-JP" altLang="en-US" sz="2400" b="1" dirty="0" smtClean="0"/>
              <a:t>さらなる統計量が必要</a:t>
            </a:r>
            <a:endParaRPr lang="ja-JP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4055255" y="5911749"/>
                <a:ext cx="103348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>
                          <a:latin typeface="Cambria Math" panose="02040503050406030204" pitchFamily="18" charset="0"/>
                        </a:rPr>
                        <m:t>𝐆𝐞𝐕</m:t>
                      </m:r>
                      <m:r>
                        <a:rPr lang="en-US" altLang="ja-JP" b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p>
                          <m:r>
                            <a:rPr lang="en-US" altLang="ja-JP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255" y="5911749"/>
                <a:ext cx="1033488" cy="37555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/>
          <p:cNvSpPr txBox="1"/>
          <p:nvPr/>
        </p:nvSpPr>
        <p:spPr>
          <a:xfrm>
            <a:off x="2549060" y="2884563"/>
            <a:ext cx="3728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/>
              <a:t>Very preliminary</a:t>
            </a:r>
            <a:endParaRPr kumimoji="1" lang="ja-JP" altLang="en-US" sz="40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1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d(K-,</a:t>
            </a:r>
            <a:r>
              <a:rPr lang="en-US" altLang="ja-JP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nΛ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)’X’ missing mass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36" y="1825625"/>
            <a:ext cx="6393328" cy="435133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519707" y="1690689"/>
            <a:ext cx="843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i="1" dirty="0" smtClean="0"/>
              <a:t>SIM</a:t>
            </a:r>
            <a:endParaRPr kumimoji="1" lang="ja-JP" altLang="en-US" sz="3200" b="1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53802" y="2627289"/>
            <a:ext cx="1133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Σ(1385)</a:t>
            </a:r>
          </a:p>
          <a:p>
            <a:r>
              <a:rPr kumimoji="1" lang="en-US" altLang="ja-JP" sz="2400" b="1" dirty="0" smtClean="0">
                <a:sym typeface="Wingdings" panose="05000000000000000000" pitchFamily="2" charset="2"/>
              </a:rPr>
              <a:t>Λπ0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48386" y="3042787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Σ0π0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73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inngo\Desktop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20" y="1126505"/>
            <a:ext cx="3168580" cy="280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1239" y="-10066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Λ(1405)</a:t>
            </a:r>
            <a:r>
              <a:rPr kumimoji="1" lang="ja-JP" altLang="en-US" dirty="0" smtClean="0"/>
              <a:t>研究背景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491344" y="3967746"/>
            <a:ext cx="2235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err="1" smtClean="0"/>
              <a:t>T.Hyodo</a:t>
            </a:r>
            <a:r>
              <a:rPr lang="ja-JP" altLang="en-US" sz="1400" dirty="0"/>
              <a:t>　</a:t>
            </a:r>
            <a:r>
              <a:rPr lang="en-US" altLang="ja-JP" sz="1400" dirty="0" smtClean="0"/>
              <a:t>and </a:t>
            </a:r>
            <a:r>
              <a:rPr lang="en-US" altLang="ja-JP" sz="1400" dirty="0" err="1" smtClean="0"/>
              <a:t>W.Weise</a:t>
            </a:r>
            <a:r>
              <a:rPr lang="en-US" altLang="ja-JP" sz="1400" dirty="0" smtClean="0"/>
              <a:t>,</a:t>
            </a:r>
          </a:p>
          <a:p>
            <a:r>
              <a:rPr lang="en-US" altLang="ja-JP" sz="1400" dirty="0" smtClean="0"/>
              <a:t>Phys.RevC77,035204(2008</a:t>
            </a:r>
            <a:r>
              <a:rPr lang="en-US" altLang="ja-JP" sz="1400" dirty="0"/>
              <a:t>)</a:t>
            </a:r>
            <a:endParaRPr lang="ja-JP" altLang="ja-JP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609057" y="2161249"/>
                <a:ext cx="6607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𝜮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057" y="2161249"/>
                <a:ext cx="66075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633603" y="2174409"/>
                <a:ext cx="723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ja-JP" alt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</m:acc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603" y="2174409"/>
                <a:ext cx="723275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25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409780" y="3136749"/>
            <a:ext cx="5449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Λ(1405)</a:t>
            </a:r>
            <a:r>
              <a:rPr lang="ja-JP" altLang="en-US" sz="2400" dirty="0"/>
              <a:t>は</a:t>
            </a:r>
            <a:r>
              <a:rPr lang="en-US" altLang="ja-JP" sz="2400" dirty="0" err="1"/>
              <a:t>KbarN</a:t>
            </a:r>
            <a:r>
              <a:rPr lang="ja-JP" altLang="en-US" sz="2400" dirty="0"/>
              <a:t>状態と</a:t>
            </a:r>
            <a:r>
              <a:rPr lang="en-US" altLang="ja-JP" sz="2400" dirty="0"/>
              <a:t>πΣ</a:t>
            </a:r>
            <a:r>
              <a:rPr lang="ja-JP" altLang="en-US" sz="2400" dirty="0" smtClean="0"/>
              <a:t>状態、</a:t>
            </a:r>
            <a:r>
              <a:rPr lang="en-US" altLang="ja-JP" sz="2400" dirty="0" smtClean="0"/>
              <a:t>2</a:t>
            </a:r>
            <a:r>
              <a:rPr lang="ja-JP" altLang="en-US" sz="2400" dirty="0" err="1" smtClean="0"/>
              <a:t>つの</a:t>
            </a:r>
            <a:endParaRPr lang="en-US" altLang="ja-JP" sz="2400" dirty="0" smtClean="0"/>
          </a:p>
          <a:p>
            <a:r>
              <a:rPr lang="ja-JP" altLang="en-US" sz="2400" dirty="0" smtClean="0"/>
              <a:t>共鳴状態近傍の振る舞いで</a:t>
            </a:r>
            <a:r>
              <a:rPr lang="ja-JP" altLang="en-US" sz="2400" dirty="0"/>
              <a:t>描写</a:t>
            </a:r>
            <a:r>
              <a:rPr lang="ja-JP" altLang="en-US" sz="2400" dirty="0" smtClean="0"/>
              <a:t>できる</a:t>
            </a:r>
            <a:r>
              <a:rPr lang="ja-JP" altLang="en-US" sz="2400" dirty="0"/>
              <a:t>。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09780" y="2107014"/>
            <a:ext cx="2082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/>
              <a:t>3 </a:t>
            </a:r>
            <a:r>
              <a:rPr lang="ja-JP" altLang="en-US" sz="2400" b="1" dirty="0"/>
              <a:t>クォーク</a:t>
            </a:r>
            <a:r>
              <a:rPr lang="en-US" altLang="ja-JP" sz="2400" b="1" dirty="0"/>
              <a:t> ? </a:t>
            </a:r>
            <a:r>
              <a:rPr lang="ja-JP" altLang="en-US" sz="2400" b="1" dirty="0"/>
              <a:t>　</a:t>
            </a:r>
            <a:endParaRPr lang="en-US" altLang="ja-JP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2677204" y="2107013"/>
                <a:ext cx="24182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b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ja-JP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ja-JP" altLang="en-US" sz="2400" i="1" smtClean="0"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lang="ja-JP" altLang="en-US" sz="2400" b="1" dirty="0" smtClean="0"/>
                  <a:t>束縛状態</a:t>
                </a:r>
                <a:r>
                  <a:rPr lang="en-US" altLang="ja-JP" sz="2400" b="1" dirty="0" smtClean="0"/>
                  <a:t>?</a:t>
                </a:r>
                <a:endParaRPr lang="ja-JP" altLang="en-US" sz="2400" b="1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204" y="2107013"/>
                <a:ext cx="2418205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6000" r="-2519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409780" y="4764175"/>
            <a:ext cx="491503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/>
              <a:t>励起状態ハドロンの内部構造の理解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29949" y="5421413"/>
            <a:ext cx="4124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クォーク</a:t>
            </a:r>
            <a:r>
              <a:rPr lang="en-US" altLang="ja-JP" sz="2400" dirty="0" smtClean="0">
                <a:sym typeface="Wingdings" panose="05000000000000000000" pitchFamily="2" charset="2"/>
              </a:rPr>
              <a:t></a:t>
            </a:r>
            <a:r>
              <a:rPr lang="ja-JP" altLang="en-US" sz="2400" dirty="0" smtClean="0">
                <a:sym typeface="Wingdings" pitchFamily="2" charset="2"/>
              </a:rPr>
              <a:t>ハドロン</a:t>
            </a:r>
            <a:r>
              <a:rPr lang="ja-JP" altLang="en-US" sz="2400" dirty="0">
                <a:sym typeface="Wingdings" pitchFamily="2" charset="2"/>
              </a:rPr>
              <a:t>形成の理解</a:t>
            </a:r>
            <a:endParaRPr lang="ja-JP" altLang="en-US" sz="2400" dirty="0"/>
          </a:p>
        </p:txBody>
      </p:sp>
      <p:sp>
        <p:nvSpPr>
          <p:cNvPr id="16" name="右矢印 15"/>
          <p:cNvSpPr/>
          <p:nvPr/>
        </p:nvSpPr>
        <p:spPr>
          <a:xfrm rot="5400000">
            <a:off x="2707642" y="4867526"/>
            <a:ext cx="248284" cy="989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7" name="コンテンツ プレースホルダー 2"/>
          <p:cNvSpPr txBox="1">
            <a:spLocks/>
          </p:cNvSpPr>
          <p:nvPr/>
        </p:nvSpPr>
        <p:spPr>
          <a:xfrm>
            <a:off x="195683" y="1370921"/>
            <a:ext cx="1585390" cy="401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Λ(1405)</a:t>
            </a: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2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02" y="1825625"/>
            <a:ext cx="6387595" cy="4351338"/>
          </a:xfr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28650" y="12200"/>
            <a:ext cx="7886700" cy="1325563"/>
          </a:xfrm>
        </p:spPr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K-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kumimoji="1"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npi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-)’X’ missing mass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418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Lambda </a:t>
            </a:r>
            <a:r>
              <a:rPr kumimoji="1" lang="en-US" altLang="ja-JP" dirty="0" err="1" smtClean="0"/>
              <a:t>costheta</a:t>
            </a:r>
            <a:r>
              <a:rPr kumimoji="1" lang="en-US" altLang="ja-JP" dirty="0" smtClean="0"/>
              <a:t> vs mom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02" y="1825625"/>
            <a:ext cx="6387595" cy="4351338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604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02" y="1825625"/>
            <a:ext cx="6387595" cy="4351338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49" y="15565"/>
            <a:ext cx="7886700" cy="1325563"/>
          </a:xfrm>
        </p:spPr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Lambda </a:t>
            </a:r>
            <a:r>
              <a:rPr kumimoji="1"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costheta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 mom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44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02" y="1825625"/>
            <a:ext cx="6387595" cy="4351338"/>
          </a:xfr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628649" y="1556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Σ+ </a:t>
            </a:r>
            <a:r>
              <a:rPr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costheta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 mom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687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03" y="1849438"/>
            <a:ext cx="6387593" cy="4351337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altLang="ja-JP" dirty="0" smtClean="0"/>
              <a:t>d</a:t>
            </a:r>
            <a:r>
              <a:rPr kumimoji="1" lang="en-US" altLang="ja-JP" dirty="0" smtClean="0"/>
              <a:t>(K-,n)’X’ missing mass</a:t>
            </a:r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4237735" y="2315659"/>
            <a:ext cx="0" cy="34200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160997" y="4025106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Fiducial Cut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24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36" y="1825625"/>
            <a:ext cx="6393328" cy="43513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d(K-,</a:t>
            </a:r>
            <a:r>
              <a:rPr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nppi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-)’X’ missing mass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53384" y="6015079"/>
            <a:ext cx="463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/>
              <a:t>10</a:t>
            </a:r>
            <a:r>
              <a:rPr kumimoji="1" lang="en-US" altLang="ja-JP" sz="4000" b="1" dirty="0" smtClean="0"/>
              <a:t> event can be seen</a:t>
            </a:r>
            <a:endParaRPr kumimoji="1" lang="ja-JP" altLang="en-US" sz="4000" b="1" dirty="0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3794120" y="2315968"/>
            <a:ext cx="0" cy="338400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右矢印 11"/>
          <p:cNvSpPr/>
          <p:nvPr/>
        </p:nvSpPr>
        <p:spPr>
          <a:xfrm rot="10800000">
            <a:off x="2815712" y="2031667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12254" y="3911747"/>
            <a:ext cx="278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</a:rPr>
              <a:t>シグナル領域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r>
              <a:rPr lang="en-US" altLang="ja-JP" sz="2000" b="1" dirty="0" smtClean="0">
                <a:solidFill>
                  <a:srgbClr val="FF0000"/>
                </a:solidFill>
              </a:rPr>
              <a:t>d(K-</a:t>
            </a:r>
            <a:r>
              <a:rPr lang="en-US" altLang="ja-JP" sz="2000" b="1" dirty="0">
                <a:solidFill>
                  <a:srgbClr val="FF0000"/>
                </a:solidFill>
              </a:rPr>
              <a:t>,n)’X’ 1.39~1.43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GeV</a:t>
            </a:r>
            <a:endParaRPr lang="en-US" altLang="ja-JP" sz="20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306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117328"/>
            <a:ext cx="7311694" cy="237954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5" y="1290504"/>
            <a:ext cx="5689220" cy="309972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39800" y="83294"/>
            <a:ext cx="254428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CDS pi- PID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00369" y="4889550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PID pi-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24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Neutron Inverse Beta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4" y="4234562"/>
            <a:ext cx="6387153" cy="252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4" y="1714562"/>
            <a:ext cx="6387153" cy="252000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84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/>
              <p:cNvSpPr txBox="1">
                <a:spLocks/>
              </p:cNvSpPr>
              <p:nvPr/>
            </p:nvSpPr>
            <p:spPr>
              <a:xfrm>
                <a:off x="538987" y="519047"/>
                <a:ext cx="6389848" cy="5838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ja-JP" alt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altLang="ja-JP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m:rPr>
                        <m:sty m:val="p"/>
                      </m:rPr>
                      <a:rPr lang="en-US" altLang="ja-JP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ja-JP" altLang="en-US" sz="3600" dirty="0" smtClean="0"/>
                  <a:t> での共鳴状態を探る</a:t>
                </a:r>
                <a:endParaRPr lang="en-US" altLang="ja-JP" sz="3600" dirty="0" smtClean="0"/>
              </a:p>
              <a:p>
                <a:endParaRPr lang="ja-JP" altLang="en-US" sz="3600" dirty="0"/>
              </a:p>
            </p:txBody>
          </p:sp>
        </mc:Choice>
        <mc:Fallback xmlns="">
          <p:sp>
            <p:nvSpPr>
              <p:cNvPr id="5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87" y="519047"/>
                <a:ext cx="6389848" cy="583879"/>
              </a:xfrm>
              <a:prstGeom prst="rect">
                <a:avLst/>
              </a:prstGeom>
              <a:blipFill rotWithShape="0">
                <a:blip r:embed="rId3"/>
                <a:stretch>
                  <a:fillRect t="-30208" r="-1525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/>
          <p:cNvCxnSpPr/>
          <p:nvPr/>
        </p:nvCxnSpPr>
        <p:spPr>
          <a:xfrm flipV="1">
            <a:off x="851087" y="2236274"/>
            <a:ext cx="21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104142" y="1975468"/>
                <a:ext cx="2609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sz="2400" dirty="0" smtClean="0"/>
                  <a:t>閾値 </a:t>
                </a:r>
                <a:r>
                  <a:rPr kumimoji="1" lang="en-US" altLang="ja-JP" sz="2400" dirty="0" smtClean="0"/>
                  <a:t>1432 MeV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142" y="1975468"/>
                <a:ext cx="260917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67" t="-15789" r="-2570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/>
          <p:cNvCxnSpPr/>
          <p:nvPr/>
        </p:nvCxnSpPr>
        <p:spPr>
          <a:xfrm flipV="1">
            <a:off x="894150" y="2800798"/>
            <a:ext cx="2160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125632" y="2550814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Λ(1405)</a:t>
            </a:r>
            <a:endParaRPr kumimoji="1" lang="ja-JP" altLang="en-US" sz="2400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239387" y="2236274"/>
            <a:ext cx="5578" cy="564524"/>
          </a:xfrm>
          <a:prstGeom prst="straightConnector1">
            <a:avLst/>
          </a:prstGeom>
          <a:ln w="508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673002" y="2302013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27 MeV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848769" y="1468051"/>
            <a:ext cx="3722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Calibri" panose="020F0502020204030204" pitchFamily="34" charset="0"/>
              </a:rPr>
              <a:t>自由空間では反応できない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5392859" y="2982143"/>
                <a:ext cx="349293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ja-JP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ja-JP" altLang="en-US" sz="2400" dirty="0" smtClean="0">
                    <a:latin typeface="Calibri" panose="020F0502020204030204" pitchFamily="34" charset="0"/>
                  </a:rPr>
                  <a:t>極を</a:t>
                </a:r>
                <a:r>
                  <a:rPr lang="ja-JP" altLang="en-US" sz="2400" dirty="0">
                    <a:latin typeface="Calibri" panose="020F0502020204030204" pitchFamily="34" charset="0"/>
                  </a:rPr>
                  <a:t>強く反映</a:t>
                </a:r>
                <a:r>
                  <a:rPr lang="ja-JP" altLang="en-US" sz="2400" dirty="0" smtClean="0">
                    <a:latin typeface="Calibri" panose="020F0502020204030204" pitchFamily="34" charset="0"/>
                  </a:rPr>
                  <a:t>し</a:t>
                </a:r>
                <a:r>
                  <a:rPr lang="ja-JP" altLang="en-US" sz="2400" dirty="0">
                    <a:latin typeface="Calibri" panose="020F0502020204030204" pitchFamily="34" charset="0"/>
                  </a:rPr>
                  <a:t>た</a:t>
                </a:r>
                <a:r>
                  <a:rPr lang="ja-JP" altLang="en-US" sz="2400" dirty="0" smtClean="0">
                    <a:latin typeface="Calibri" panose="020F0502020204030204" pitchFamily="34" charset="0"/>
                  </a:rPr>
                  <a:t>反応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859" y="2982143"/>
                <a:ext cx="349293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524" t="-15789" r="-349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44"/>
          <p:cNvGrpSpPr/>
          <p:nvPr/>
        </p:nvGrpSpPr>
        <p:grpSpPr>
          <a:xfrm>
            <a:off x="5392859" y="3679319"/>
            <a:ext cx="3274890" cy="2829432"/>
            <a:chOff x="4845746" y="4002788"/>
            <a:chExt cx="2043341" cy="173977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6581" r="7863" b="20372"/>
            <a:stretch>
              <a:fillRect/>
            </a:stretch>
          </p:blipFill>
          <p:spPr bwMode="auto">
            <a:xfrm>
              <a:off x="4845746" y="4002788"/>
              <a:ext cx="1964798" cy="1528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5299999" y="5485511"/>
              <a:ext cx="1589088" cy="257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dirty="0" smtClean="0">
                  <a:solidFill>
                    <a:srgbClr val="0000FF"/>
                  </a:solidFill>
                </a:rPr>
                <a:t>Eur. Phys. J. A42(’09)257</a:t>
              </a:r>
              <a:endParaRPr lang="ja-JP" altLang="en-US" sz="1400" dirty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1114893" y="4398049"/>
                <a:ext cx="27374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ja-JP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 i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  <m:r>
                      <m:rPr>
                        <m:sty m:val="p"/>
                      </m:rPr>
                      <a:rPr lang="en-US" altLang="ja-JP" sz="2400" i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ja-JP" altLang="en-US" sz="2400" dirty="0" smtClean="0"/>
                  <a:t>からの直接生成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893" y="4398049"/>
                <a:ext cx="2737416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668" t="-15789" r="-445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1099907" y="3577002"/>
                <a:ext cx="2720938" cy="584775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ja-JP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3200" dirty="0"/>
                  <a:t> </a:t>
                </a:r>
                <a:r>
                  <a:rPr lang="ja-JP" altLang="en-US" sz="3200" dirty="0"/>
                  <a:t>反応 </a:t>
                </a:r>
                <a:endParaRPr lang="en-US" altLang="ja-JP" sz="3200" dirty="0"/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07" y="3577002"/>
                <a:ext cx="2720938" cy="584775"/>
              </a:xfrm>
              <a:prstGeom prst="rect">
                <a:avLst/>
              </a:prstGeom>
              <a:blipFill rotWithShape="0">
                <a:blip r:embed="rId8"/>
                <a:stretch>
                  <a:fillRect t="-14706" r="-662" b="-23529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右矢印 19"/>
          <p:cNvSpPr/>
          <p:nvPr/>
        </p:nvSpPr>
        <p:spPr>
          <a:xfrm>
            <a:off x="726420" y="3634845"/>
            <a:ext cx="37348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76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4514"/>
            <a:ext cx="7886700" cy="1325563"/>
          </a:xfrm>
        </p:spPr>
        <p:txBody>
          <a:bodyPr/>
          <a:lstStyle/>
          <a:p>
            <a:r>
              <a:rPr lang="en-US" altLang="ja-JP" dirty="0"/>
              <a:t>J-PARC E31</a:t>
            </a:r>
            <a:r>
              <a:rPr lang="ja-JP" altLang="en-US" dirty="0"/>
              <a:t>実験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6787" y="1614412"/>
                <a:ext cx="3582060" cy="4784121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 smtClean="0"/>
                  <a:t>反応 </a:t>
                </a:r>
                <a:endParaRPr lang="en-US" altLang="ja-JP" sz="2400" dirty="0" smtClean="0"/>
              </a:p>
              <a:p>
                <a:r>
                  <a:rPr lang="ja-JP" altLang="en-US" sz="2400" dirty="0" smtClean="0"/>
                  <a:t>欠損質量法による</a:t>
                </a:r>
                <a:r>
                  <a:rPr lang="en-US" altLang="ja-JP" sz="2400" dirty="0" smtClean="0"/>
                  <a:t>Λ(1405)</a:t>
                </a:r>
                <a:r>
                  <a:rPr lang="ja-JP" altLang="en-US" sz="2400" dirty="0" smtClean="0"/>
                  <a:t>の質量測定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endParaRPr lang="en-US" altLang="ja-JP" sz="2400" dirty="0" smtClean="0"/>
              </a:p>
              <a:p>
                <a:pPr marL="0" indent="0">
                  <a:buNone/>
                </a:pPr>
                <a:endParaRPr lang="en-US" altLang="ja-JP" sz="2400" dirty="0" smtClean="0"/>
              </a:p>
              <a:p>
                <a:r>
                  <a:rPr lang="ja-JP" altLang="en-US" sz="2400" dirty="0" smtClean="0"/>
                  <a:t>生成するハイペロン</a:t>
                </a:r>
                <a:r>
                  <a:rPr lang="en-US" altLang="ja-JP" sz="2400" dirty="0" smtClean="0"/>
                  <a:t>(Y)</a:t>
                </a:r>
                <a:r>
                  <a:rPr lang="ja-JP" altLang="en-US" sz="2400" dirty="0" smtClean="0"/>
                  <a:t>の全崩壊モードの同定</a:t>
                </a:r>
                <a:endParaRPr lang="en-US" altLang="ja-JP" sz="2400" dirty="0" smtClean="0"/>
              </a:p>
              <a:p>
                <a:endParaRPr lang="en-US" altLang="ja-JP" sz="2400" dirty="0"/>
              </a:p>
              <a:p>
                <a:endParaRPr lang="en-US" altLang="ja-JP" sz="2400" dirty="0" smtClean="0"/>
              </a:p>
              <a:p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 dirty="0">
                    <a:sym typeface="Wingdings" panose="05000000000000000000" pitchFamily="2" charset="2"/>
                  </a:rPr>
                  <a:t> </a:t>
                </a:r>
                <a:r>
                  <a:rPr lang="ja-JP" altLang="en-US" sz="2400" dirty="0" smtClean="0">
                    <a:sym typeface="Wingdings" panose="05000000000000000000" pitchFamily="2" charset="2"/>
                  </a:rPr>
                  <a:t> </a:t>
                </a:r>
                <a:endParaRPr lang="en-US" altLang="ja-JP" sz="2400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altLang="ja-JP" sz="2400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87" y="1614412"/>
                <a:ext cx="3582060" cy="4784121"/>
              </a:xfrm>
              <a:blipFill rotWithShape="0">
                <a:blip r:embed="rId2"/>
                <a:stretch>
                  <a:fillRect l="-2211" t="-22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-183231" y="2814812"/>
                <a:ext cx="4062849" cy="423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latin typeface="Cambria Math"/>
                        </a:rPr>
                        <m:t>𝑴𝑴</m:t>
                      </m:r>
                      <m:d>
                        <m:dPr>
                          <m:ctrlPr>
                            <a:rPr lang="en-US" altLang="ja-JP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altLang="ja-JP" sz="2000" b="1" i="1" smtClean="0">
                          <a:latin typeface="Cambria Math"/>
                        </a:rPr>
                        <m:t>=√</m:t>
                      </m:r>
                      <m:sSup>
                        <m:sSupPr>
                          <m:ctrlPr>
                            <a:rPr lang="en-US" altLang="ja-JP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𝒅</m:t>
                              </m:r>
                            </m:sub>
                          </m:s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𝒌</m:t>
                              </m:r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3231" y="2814812"/>
                <a:ext cx="4062849" cy="423129"/>
              </a:xfrm>
              <a:prstGeom prst="rect">
                <a:avLst/>
              </a:prstGeom>
              <a:blipFill rotWithShape="0">
                <a:blip r:embed="rId3"/>
                <a:stretch>
                  <a:fillRect b="-144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0" y="4835541"/>
                <a:ext cx="3792000" cy="1231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/>
                        </a:rPr>
                        <m:t>𝐘</m:t>
                      </m:r>
                      <m:r>
                        <a:rPr lang="en-US" altLang="ja-JP" sz="2400" b="1" smtClean="0">
                          <a:latin typeface="Cambria Math"/>
                        </a:rPr>
                        <m:t>    →  </m:t>
                      </m:r>
                      <m:sSup>
                        <m:sSupPr>
                          <m:ctrlPr>
                            <a:rPr lang="ja-JP" altLang="ja-JP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1" i="1">
                              <a:latin typeface="Cambria Math"/>
                            </a:rPr>
                            <m:t>𝛑</m:t>
                          </m:r>
                        </m:e>
                        <m:sup>
                          <m:r>
                            <a:rPr lang="en-US" altLang="ja-JP" sz="24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altLang="ja-JP" sz="2400" b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ja-JP" altLang="ja-JP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1" i="1">
                              <a:latin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altLang="ja-JP" sz="24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altLang="ja-JP" sz="2400" b="1">
                          <a:latin typeface="Cambria Math"/>
                        </a:rPr>
                        <m:t> </m:t>
                      </m:r>
                      <m:r>
                        <a:rPr lang="en-US" altLang="ja-JP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ja-JP" altLang="ja-JP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1" i="1">
                              <a:latin typeface="Cambria Math"/>
                            </a:rPr>
                            <m:t>𝛑</m:t>
                          </m:r>
                        </m:e>
                        <m:sup>
                          <m:r>
                            <a:rPr lang="en-US" altLang="ja-JP" sz="24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ja-JP" altLang="ja-JP" sz="2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1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𝛑</m:t>
                          </m:r>
                        </m:e>
                        <m:sup>
                          <m:r>
                            <a:rPr lang="en-US" altLang="ja-JP" sz="2400" b="1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ja-JP" altLang="en-US" sz="2400" b="1" i="1" smtClean="0"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US" altLang="ja-JP" sz="2400" b="1" dirty="0" smtClean="0"/>
              </a:p>
              <a:p>
                <a:r>
                  <a:rPr lang="en-US" altLang="ja-JP" sz="2400" b="1" dirty="0" smtClean="0"/>
                  <a:t>         </a:t>
                </a:r>
                <a14:m>
                  <m:oMath xmlns:m="http://schemas.openxmlformats.org/officeDocument/2006/math">
                    <m:r>
                      <a:rPr lang="en-US" altLang="ja-JP" sz="2400" b="1">
                        <a:latin typeface="Cambria Math"/>
                      </a:rPr>
                      <m:t>→  </m:t>
                    </m:r>
                    <m:sSup>
                      <m:sSupPr>
                        <m:ctrlPr>
                          <a:rPr lang="ja-JP" altLang="ja-JP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2400" b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ja-JP" altLang="ja-JP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ja-JP" altLang="ja-JP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ja-JP" altLang="ja-JP" sz="2400" b="1" dirty="0"/>
              </a:p>
              <a:p>
                <a:r>
                  <a:rPr lang="en-US" altLang="ja-JP" sz="2400" b="1" dirty="0"/>
                  <a:t>         </a:t>
                </a:r>
                <a14:m>
                  <m:oMath xmlns:m="http://schemas.openxmlformats.org/officeDocument/2006/math">
                    <m:r>
                      <a:rPr lang="en-US" altLang="ja-JP" sz="2400" b="1">
                        <a:latin typeface="Cambria Math"/>
                      </a:rPr>
                      <m:t>→  </m:t>
                    </m:r>
                    <m:sSup>
                      <m:sSupPr>
                        <m:ctrlPr>
                          <a:rPr lang="ja-JP" altLang="ja-JP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2400" b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sz="2400" b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ja-JP" altLang="ja-JP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2400" b="1" i="1" smtClean="0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ja-JP" altLang="ja-JP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sz="2400" b="1">
                            <a:solidFill>
                              <a:schemeClr val="accent6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altLang="ja-JP" sz="2400" b="1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35541"/>
                <a:ext cx="3792000" cy="12319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3" descr="C:\Users\shinngo\Desktop\キャプチャ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651" y="1742205"/>
            <a:ext cx="5257624" cy="43252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3853312" y="1709694"/>
            <a:ext cx="1128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/>
              <a:t>検出器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システム</a:t>
            </a:r>
            <a:endParaRPr lang="ja-JP" altLang="en-US" sz="2000" b="1" dirty="0"/>
          </a:p>
        </p:txBody>
      </p:sp>
      <p:sp>
        <p:nvSpPr>
          <p:cNvPr id="21" name="右矢印 20"/>
          <p:cNvSpPr/>
          <p:nvPr/>
        </p:nvSpPr>
        <p:spPr>
          <a:xfrm>
            <a:off x="5516717" y="3447342"/>
            <a:ext cx="3279555" cy="42966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 rot="15695957">
            <a:off x="4720422" y="2886256"/>
            <a:ext cx="1162082" cy="146759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 rot="5848217">
            <a:off x="4771292" y="4173742"/>
            <a:ext cx="1086159" cy="151389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5188189" y="4362976"/>
                <a:ext cx="465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kumimoji="1" lang="ja-JP" altLang="en-US" sz="2400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189" y="4362976"/>
                <a:ext cx="465192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4466496" y="2819452"/>
                <a:ext cx="444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dirty="0" smtClean="0">
                          <a:solidFill>
                            <a:schemeClr val="accent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kumimoji="1" lang="ja-JP" altLang="en-US" sz="24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496" y="2819452"/>
                <a:ext cx="444352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2740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右矢印 25"/>
          <p:cNvSpPr/>
          <p:nvPr/>
        </p:nvSpPr>
        <p:spPr>
          <a:xfrm rot="13108094">
            <a:off x="4790687" y="3219756"/>
            <a:ext cx="576769" cy="314115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>
            <a:off x="4020342" y="3563233"/>
            <a:ext cx="1221336" cy="22161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5158049" y="2452932"/>
                <a:ext cx="465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kumimoji="1" lang="ja-JP" altLang="en-US" sz="2400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049" y="2452932"/>
                <a:ext cx="465192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正方形/長方形 29"/>
          <p:cNvSpPr/>
          <p:nvPr/>
        </p:nvSpPr>
        <p:spPr>
          <a:xfrm>
            <a:off x="4459002" y="1325819"/>
            <a:ext cx="4112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J-PARC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ハドロンホール、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K1.8BR</a:t>
            </a:r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3322860" y="3495589"/>
                <a:ext cx="66550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ja-JP" sz="24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860" y="3495589"/>
                <a:ext cx="665503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/>
          <p:cNvSpPr txBox="1"/>
          <p:nvPr/>
        </p:nvSpPr>
        <p:spPr>
          <a:xfrm>
            <a:off x="3274980" y="3187993"/>
            <a:ext cx="9802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 </a:t>
            </a:r>
            <a:r>
              <a:rPr kumimoji="1" lang="en-US" altLang="ja-JP" sz="2000" dirty="0" err="1" smtClean="0"/>
              <a:t>Gev</a:t>
            </a:r>
            <a:r>
              <a:rPr lang="en-US" altLang="ja-JP" sz="2000" dirty="0" smtClean="0"/>
              <a:t>/c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6969584" y="3383015"/>
                <a:ext cx="4793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ja-JP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584" y="3383015"/>
                <a:ext cx="479362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3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/>
          <p:cNvSpPr/>
          <p:nvPr/>
        </p:nvSpPr>
        <p:spPr>
          <a:xfrm>
            <a:off x="2976723" y="2299152"/>
            <a:ext cx="1803824" cy="966077"/>
          </a:xfrm>
          <a:prstGeom prst="rect">
            <a:avLst/>
          </a:prstGeom>
          <a:solidFill>
            <a:srgbClr val="9900CC">
              <a:alpha val="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434709" y="1723654"/>
                <a:ext cx="3225883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3200">
                          <a:latin typeface="Cambria Math"/>
                        </a:rPr>
                        <m:t>Y</m:t>
                      </m:r>
                      <m:r>
                        <a:rPr lang="en-US" altLang="ja-JP" sz="3200">
                          <a:latin typeface="Cambria Math"/>
                        </a:rPr>
                        <m:t>    →  </m:t>
                      </m:r>
                      <m:sSup>
                        <m:sSupPr>
                          <m:ctrlPr>
                            <a:rPr lang="ja-JP" altLang="ja-JP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3200">
                              <a:latin typeface="Cambria Math"/>
                            </a:rPr>
                            <m:t>π</m:t>
                          </m:r>
                        </m:e>
                        <m:sup>
                          <m:r>
                            <a:rPr lang="en-US" altLang="ja-JP" sz="320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altLang="ja-JP" sz="320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ja-JP" altLang="ja-JP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3200"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altLang="ja-JP" sz="320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altLang="ja-JP" sz="320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ja-JP" sz="3200" dirty="0" smtClean="0"/>
              </a:p>
              <a:p>
                <a:r>
                  <a:rPr lang="en-US" altLang="ja-JP" sz="320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/>
                      </a:rPr>
                      <m:t>→  </m:t>
                    </m:r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320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320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320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320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altLang="ja-JP" sz="32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3200">
                        <a:latin typeface="Cambria Math"/>
                      </a:rPr>
                      <m:t>  </m:t>
                    </m:r>
                  </m:oMath>
                </a14:m>
                <a:endParaRPr lang="ja-JP" altLang="ja-JP" sz="3200" dirty="0"/>
              </a:p>
              <a:p>
                <a:r>
                  <a:rPr lang="en-US" altLang="ja-JP" sz="3200" dirty="0"/>
                  <a:t>          </a:t>
                </a:r>
                <a:r>
                  <a:rPr lang="en-US" altLang="ja-JP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/>
                      </a:rPr>
                      <m:t>→  </m:t>
                    </m:r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320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32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320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320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altLang="ja-JP" sz="320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3200">
                        <a:latin typeface="Cambria Math"/>
                      </a:rPr>
                      <m:t>  </m:t>
                    </m:r>
                  </m:oMath>
                </a14:m>
                <a:endParaRPr lang="ja-JP" altLang="ja-JP" sz="3200" dirty="0"/>
              </a:p>
              <a:p>
                <a:r>
                  <a:rPr lang="en-US" altLang="ja-JP" sz="3200" dirty="0"/>
                  <a:t>          </a:t>
                </a:r>
                <a:r>
                  <a:rPr lang="en-US" altLang="ja-JP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/>
                      </a:rPr>
                      <m:t>→  </m:t>
                    </m:r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3200" i="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3200" i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3200" i="0">
                        <a:latin typeface="Cambria Math"/>
                      </a:rPr>
                      <m:t>Λ</m:t>
                    </m:r>
                  </m:oMath>
                </a14:m>
                <a:endParaRPr lang="ja-JP" altLang="ja-JP" sz="32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709" y="1723654"/>
                <a:ext cx="3225883" cy="20621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2976723" y="2271976"/>
            <a:ext cx="1767674" cy="1433671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ja-JP" altLang="en-US" dirty="0"/>
              <a:t>崩壊</a:t>
            </a:r>
            <a:r>
              <a:rPr kumimoji="1" lang="ja-JP" altLang="en-US" dirty="0" smtClean="0"/>
              <a:t>モードの分離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4301" y="4719291"/>
                <a:ext cx="9212491" cy="1370164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40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r>
                      <a:rPr lang="en-US" altLang="ja-JP" sz="240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lang="ja-JP" altLang="en-US" sz="2400" dirty="0"/>
                  <a:t>は</a:t>
                </a:r>
                <a:r>
                  <a:rPr lang="ja-JP" alt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I</m:t>
                    </m:r>
                    <m:r>
                      <a:rPr lang="en-US" altLang="ja-JP" sz="2400">
                        <a:latin typeface="Cambria Math"/>
                      </a:rPr>
                      <m:t>=1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および</m:t>
                    </m:r>
                  </m:oMath>
                </a14:m>
                <a:r>
                  <a:rPr lang="ja-JP" altLang="en-US" sz="2400" dirty="0" smtClean="0"/>
                  <a:t>これらの干渉</a:t>
                </a:r>
                <a:r>
                  <a:rPr lang="ja-JP" altLang="en-US" sz="2400" dirty="0"/>
                  <a:t>項が</a:t>
                </a:r>
                <a:r>
                  <a:rPr lang="ja-JP" altLang="en-US" sz="2400" dirty="0" smtClean="0"/>
                  <a:t>混ざる。</a:t>
                </a:r>
                <a:endParaRPr lang="en-US" altLang="ja-JP" sz="2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ja-JP" sz="240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ja-JP" altLang="en-US" sz="2400" i="1">
                        <a:latin typeface="Cambria Math" panose="02040503050406030204" pitchFamily="18" charset="0"/>
                      </a:rPr>
                      <m:t>は</m:t>
                    </m:r>
                  </m:oMath>
                </a14:m>
                <a:r>
                  <a:rPr lang="ja-JP" altLang="en-US" sz="2400" dirty="0" smtClean="0"/>
                  <a:t>純粋に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ja-JP" sz="2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ja-JP" altLang="en-US" sz="2400" dirty="0" smtClean="0"/>
                  <a:t>のモードである。</a:t>
                </a:r>
                <a:endParaRPr lang="en-US" altLang="ja-JP" sz="2400" dirty="0" smtClean="0"/>
              </a:p>
              <a:p>
                <a:r>
                  <a:rPr lang="ja-JP" altLang="en-US" sz="2400" dirty="0" smtClean="0"/>
                  <a:t>全崩壊モードの同定により、反応のアイソスピン振幅が分離できる。</a:t>
                </a:r>
                <a:endParaRPr lang="ja-JP" altLang="ja-JP" sz="2400" dirty="0"/>
              </a:p>
              <a:p>
                <a:pPr marL="0" indent="0">
                  <a:buNone/>
                </a:pPr>
                <a:endParaRPr lang="en-US" altLang="ja-JP" sz="2400" dirty="0" smtClean="0"/>
              </a:p>
            </p:txBody>
          </p:sp>
        </mc:Choice>
        <mc:Fallback xmlns="">
          <p:sp>
            <p:nvSpPr>
              <p:cNvPr id="8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301" y="4719291"/>
                <a:ext cx="9212491" cy="1370164"/>
              </a:xfrm>
              <a:blipFill rotWithShape="0">
                <a:blip r:embed="rId3"/>
                <a:stretch>
                  <a:fillRect l="-927" t="-7111" b="-7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457072" y="2954760"/>
                <a:ext cx="1393010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smtClean="0">
                        <a:latin typeface="Cambria Math"/>
                      </a:rPr>
                      <m:t>I</m:t>
                    </m:r>
                    <m:r>
                      <a:rPr lang="en-US" altLang="ja-JP" sz="2400" smtClean="0">
                        <a:latin typeface="Cambria Math"/>
                      </a:rPr>
                      <m:t>=1</m:t>
                    </m:r>
                  </m:oMath>
                </a14:m>
                <a:r>
                  <a:rPr kumimoji="1" lang="en-US" altLang="ja-JP" sz="2400" dirty="0" smtClean="0"/>
                  <a:t> </a:t>
                </a:r>
              </a:p>
              <a:p>
                <a:r>
                  <a:rPr kumimoji="1" lang="en-US" altLang="ja-JP" sz="2400" dirty="0" smtClean="0"/>
                  <a:t>(Σ(1385) )</a:t>
                </a: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072" y="2954760"/>
                <a:ext cx="1393010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6550" r="-5240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3047649" y="1723654"/>
            <a:ext cx="1781927" cy="15015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直線矢印コネクタ 10"/>
          <p:cNvCxnSpPr>
            <a:stCxn id="13" idx="1"/>
          </p:cNvCxnSpPr>
          <p:nvPr/>
        </p:nvCxnSpPr>
        <p:spPr>
          <a:xfrm flipH="1" flipV="1">
            <a:off x="4851473" y="2259097"/>
            <a:ext cx="605599" cy="8011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4744397" y="3452595"/>
            <a:ext cx="638973" cy="3758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5457072" y="1923708"/>
                <a:ext cx="16740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smtClean="0">
                        <a:latin typeface="Cambria Math"/>
                      </a:rPr>
                      <m:t>I</m:t>
                    </m:r>
                    <m:r>
                      <a:rPr lang="en-US" altLang="ja-JP" sz="240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ja-JP" sz="2400" dirty="0" smtClean="0"/>
                  <a:t> </a:t>
                </a:r>
              </a:p>
              <a:p>
                <a:r>
                  <a:rPr lang="en-US" altLang="ja-JP" sz="2400" dirty="0" smtClean="0"/>
                  <a:t>(Λ(1405)) </a:t>
                </a:r>
                <a:endParaRPr kumimoji="1" lang="ja-JP" altLang="en-US" sz="2400" i="1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072" y="1923708"/>
                <a:ext cx="1674040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5455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8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-25758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E31</a:t>
            </a:r>
            <a:r>
              <a:rPr kumimoji="1" lang="ja-JP" altLang="en-US" dirty="0" smtClean="0"/>
              <a:t>実験の現状と予定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927086" y="3483549"/>
                <a:ext cx="4754122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 smtClean="0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sz="2800" b="1" i="1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𝝅</m:t>
                        </m:r>
                      </m:e>
                      <m:sup>
                        <m:r>
                          <a:rPr lang="en-US" altLang="ja-JP" sz="2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US" altLang="ja-JP" sz="2800" b="1" i="1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𝜮</m:t>
                        </m:r>
                      </m:e>
                      <m:sup>
                        <m:r>
                          <a:rPr lang="en-US" altLang="ja-JP" sz="2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±</m:t>
                        </m:r>
                      </m:sup>
                    </m:sSup>
                  </m:oMath>
                </a14:m>
                <a:r>
                  <a:rPr lang="ja-JP" altLang="en-US" sz="2800" b="1" dirty="0" smtClean="0">
                    <a:effectLst/>
                  </a:rPr>
                  <a:t> </a:t>
                </a:r>
                <a:r>
                  <a:rPr lang="en-US" altLang="ja-JP" sz="2800" b="1" dirty="0" smtClean="0">
                    <a:effectLst/>
                    <a:sym typeface="Wingdings" panose="05000000000000000000" pitchFamily="2" charset="2"/>
                  </a:rPr>
                  <a:t> </a:t>
                </a:r>
                <a:r>
                  <a:rPr lang="ja-JP" altLang="en-US" sz="2800" b="1" dirty="0" smtClean="0">
                    <a:effectLst/>
                    <a:sym typeface="Wingdings" panose="05000000000000000000" pitchFamily="2" charset="2"/>
                  </a:rPr>
                  <a:t>前回の発表のつづき</a:t>
                </a:r>
                <a:endParaRPr lang="en-US" altLang="ja-JP" sz="2800" b="1" dirty="0" smtClean="0">
                  <a:effectLst/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1" i="1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sz="2800" b="1" i="1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𝝅</m:t>
                        </m:r>
                      </m:e>
                      <m:sup>
                        <m:r>
                          <a:rPr lang="en-US" altLang="ja-JP" sz="2800" b="1" i="1" smtClean="0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ja-JP" sz="2800" b="1" i="1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𝜮</m:t>
                        </m:r>
                      </m:e>
                      <m:sup>
                        <m:r>
                          <a:rPr lang="en-US" altLang="ja-JP" sz="2800" b="1" i="1" smtClean="0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ja-JP" sz="2800" b="1" dirty="0" smtClean="0">
                    <a:effectLst/>
                    <a:sym typeface="Wingdings" panose="05000000000000000000" pitchFamily="2" charset="2"/>
                  </a:rPr>
                  <a:t>   </a:t>
                </a:r>
                <a:r>
                  <a:rPr lang="ja-JP" altLang="en-US" sz="2800" b="1" dirty="0" smtClean="0">
                    <a:effectLst/>
                    <a:sym typeface="Wingdings" panose="05000000000000000000" pitchFamily="2" charset="2"/>
                  </a:rPr>
                  <a:t>解析の状況</a:t>
                </a:r>
                <a:endParaRPr lang="en-US" altLang="ja-JP" sz="2800" b="1" dirty="0">
                  <a:effectLst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86" y="3483549"/>
                <a:ext cx="4754122" cy="988540"/>
              </a:xfrm>
              <a:prstGeom prst="rect">
                <a:avLst/>
              </a:prstGeom>
              <a:blipFill rotWithShape="0">
                <a:blip r:embed="rId2"/>
                <a:stretch>
                  <a:fillRect t="-6748" r="-2179" b="-147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6046243" y="3504139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解析の確立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46243" y="3953206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解析手法の確立</a:t>
            </a:r>
            <a:endParaRPr kumimoji="1" lang="ja-JP" altLang="en-US" sz="28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28842" y="2828897"/>
            <a:ext cx="439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エンジニアリングランの解析</a:t>
            </a:r>
            <a:endParaRPr kumimoji="1" lang="ja-JP" altLang="en-US" sz="2800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1843637" y="5630797"/>
            <a:ext cx="4911922" cy="954107"/>
          </a:xfrm>
          <a:prstGeom prst="rect">
            <a:avLst/>
          </a:prstGeom>
          <a:ln w="28575">
            <a:solidFill>
              <a:srgbClr val="FF000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ja-JP" altLang="en-US" sz="2800" b="1" dirty="0" smtClean="0"/>
              <a:t>本実験 </a:t>
            </a:r>
            <a:r>
              <a:rPr lang="en-US" altLang="ja-JP" sz="2800" b="1" dirty="0" smtClean="0"/>
              <a:t>(2016/5 </a:t>
            </a:r>
            <a:r>
              <a:rPr lang="ja-JP" altLang="en-US" sz="2800" b="1" dirty="0" smtClean="0"/>
              <a:t>開始</a:t>
            </a:r>
            <a:r>
              <a:rPr lang="en-US" altLang="ja-JP" sz="2800" b="1" dirty="0" smtClean="0"/>
              <a:t>)</a:t>
            </a:r>
            <a:r>
              <a:rPr lang="ja-JP" altLang="en-US" sz="2800" b="1" dirty="0"/>
              <a:t>で</a:t>
            </a:r>
            <a:r>
              <a:rPr lang="en-US" altLang="ja-JP" sz="2800" b="1" dirty="0" smtClean="0"/>
              <a:t> </a:t>
            </a:r>
            <a:endParaRPr lang="en-US" altLang="ja-JP" sz="2800" b="1" dirty="0"/>
          </a:p>
          <a:p>
            <a:r>
              <a:rPr lang="ja-JP" altLang="en-US" sz="2800" b="1" dirty="0" smtClean="0"/>
              <a:t>さらなる統計量</a:t>
            </a:r>
            <a:r>
              <a:rPr lang="en-US" altLang="ja-JP" sz="2800" b="1" dirty="0" smtClean="0"/>
              <a:t>(x20)</a:t>
            </a:r>
            <a:r>
              <a:rPr lang="ja-JP" altLang="en-US" sz="2800" b="1" dirty="0" smtClean="0"/>
              <a:t>を</a:t>
            </a:r>
            <a:r>
              <a:rPr lang="ja-JP" altLang="en-US" sz="2800" b="1" dirty="0"/>
              <a:t>取得</a:t>
            </a:r>
            <a:r>
              <a:rPr lang="ja-JP" altLang="en-US" sz="2800" b="1" dirty="0" smtClean="0"/>
              <a:t>する</a:t>
            </a:r>
            <a:endParaRPr lang="ja-JP" altLang="en-US" sz="2800" b="1" dirty="0"/>
          </a:p>
        </p:txBody>
      </p:sp>
      <p:sp>
        <p:nvSpPr>
          <p:cNvPr id="17" name="右矢印 16"/>
          <p:cNvSpPr/>
          <p:nvPr/>
        </p:nvSpPr>
        <p:spPr>
          <a:xfrm>
            <a:off x="5534976" y="2712896"/>
            <a:ext cx="491947" cy="747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46243" y="2828897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/>
              <a:t>今回</a:t>
            </a:r>
            <a:r>
              <a:rPr kumimoji="1" lang="ja-JP" altLang="en-US" sz="2800" b="1" dirty="0" smtClean="0"/>
              <a:t>の発表</a:t>
            </a:r>
            <a:endParaRPr kumimoji="1" lang="ja-JP" altLang="en-US" sz="2800" b="1" dirty="0"/>
          </a:p>
        </p:txBody>
      </p:sp>
      <p:cxnSp>
        <p:nvCxnSpPr>
          <p:cNvPr id="20" name="直線コネクタ 19"/>
          <p:cNvCxnSpPr/>
          <p:nvPr/>
        </p:nvCxnSpPr>
        <p:spPr>
          <a:xfrm flipV="1">
            <a:off x="870909" y="4700791"/>
            <a:ext cx="745369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5"/>
          <p:cNvGraphicFramePr/>
          <p:nvPr>
            <p:extLst>
              <p:ext uri="{D42A27DB-BD31-4B8C-83A1-F6EECF244321}">
                <p14:modId xmlns:p14="http://schemas.microsoft.com/office/powerpoint/2010/main" val="2905456403"/>
              </p:ext>
            </p:extLst>
          </p:nvPr>
        </p:nvGraphicFramePr>
        <p:xfrm>
          <a:off x="109470" y="1303392"/>
          <a:ext cx="8976575" cy="1228499"/>
        </p:xfrm>
        <a:graphic>
          <a:graphicData uri="http://schemas.openxmlformats.org/drawingml/2006/table">
            <a:tbl>
              <a:tblPr/>
              <a:tblGrid>
                <a:gridCol w="1977668"/>
                <a:gridCol w="846130"/>
                <a:gridCol w="1736347"/>
                <a:gridCol w="1558304"/>
                <a:gridCol w="952820"/>
                <a:gridCol w="1905306"/>
              </a:tblGrid>
              <a:tr h="649379">
                <a:tc>
                  <a:txBody>
                    <a:bodyPr/>
                    <a:lstStyle/>
                    <a:p>
                      <a:endParaRPr lang="ja-JP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/>
                        </a:rPr>
                        <a:t>Exp</a:t>
                      </a:r>
                      <a:endParaRPr sz="1600" dirty="0"/>
                    </a:p>
                    <a:p>
                      <a:pPr algn="ctr"/>
                      <a:r>
                        <a:rPr lang="en-US" sz="1600" dirty="0">
                          <a:latin typeface="Arial"/>
                        </a:rPr>
                        <a:t>Target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</a:rPr>
                        <a:t>Primary-beam</a:t>
                      </a:r>
                      <a:endParaRPr sz="1600" dirty="0"/>
                    </a:p>
                    <a:p>
                      <a:pPr algn="ctr"/>
                      <a:r>
                        <a:rPr lang="en-US" sz="1600" dirty="0">
                          <a:latin typeface="Arial"/>
                        </a:rPr>
                        <a:t>intensity 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</a:rPr>
                        <a:t>Secondary </a:t>
                      </a:r>
                      <a:endParaRPr sz="1600"/>
                    </a:p>
                    <a:p>
                      <a:pPr algn="ctr"/>
                      <a:r>
                        <a:rPr lang="en-US" sz="1600">
                          <a:latin typeface="Arial"/>
                        </a:rPr>
                        <a:t>Kaon intensity</a:t>
                      </a:r>
                      <a:endParaRPr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</a:rPr>
                        <a:t>Duration</a:t>
                      </a:r>
                      <a:endParaRPr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</a:rPr>
                        <a:t>Kaon on target</a:t>
                      </a:r>
                      <a:endParaRPr sz="1600"/>
                    </a:p>
                    <a:p>
                      <a:pPr algn="ctr"/>
                      <a:r>
                        <a:rPr lang="en-US" sz="1600">
                          <a:latin typeface="Arial"/>
                        </a:rPr>
                        <a:t>(w/ tgt selection)</a:t>
                      </a:r>
                      <a:endParaRPr sz="1600"/>
                    </a:p>
                  </a:txBody>
                  <a:tcPr/>
                </a:tc>
              </a:tr>
              <a:tr h="476651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Arial"/>
                        </a:rPr>
                        <a:t>Apr-May, 2015</a:t>
                      </a:r>
                      <a:endParaRPr sz="1600"/>
                    </a:p>
                    <a:p>
                      <a:pPr algn="ctr"/>
                      <a:r>
                        <a:rPr lang="en-US" sz="1600" b="1">
                          <a:latin typeface="Arial"/>
                        </a:rPr>
                        <a:t>(RUN#62)</a:t>
                      </a:r>
                      <a:endParaRPr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</a:rPr>
                        <a:t>D</a:t>
                      </a:r>
                      <a:r>
                        <a:rPr lang="en-US" sz="1600" baseline="-33000" dirty="0">
                          <a:latin typeface="Arial"/>
                        </a:rPr>
                        <a:t>2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</a:rPr>
                        <a:t>26.5kW</a:t>
                      </a:r>
                      <a:endParaRPr sz="1600" dirty="0"/>
                    </a:p>
                    <a:p>
                      <a:pPr algn="ctr"/>
                      <a:r>
                        <a:rPr lang="en-US" sz="1600" dirty="0">
                          <a:latin typeface="Arial"/>
                        </a:rPr>
                        <a:t>(33Tppp, 6s)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</a:rPr>
                        <a:t>130k/spill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/>
                        </a:rPr>
                        <a:t>53h</a:t>
                      </a:r>
                      <a:endParaRPr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</a:rPr>
                        <a:t>2.8×10</a:t>
                      </a:r>
                      <a:r>
                        <a:rPr lang="en-US" sz="1600" baseline="33000" dirty="0">
                          <a:latin typeface="Arial"/>
                        </a:rPr>
                        <a:t>9</a:t>
                      </a:r>
                      <a:endParaRPr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Shape 28"/>
          <p:cNvSpPr txBox="1"/>
          <p:nvPr/>
        </p:nvSpPr>
        <p:spPr>
          <a:xfrm>
            <a:off x="0" y="1508459"/>
            <a:ext cx="2221606" cy="37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b="1" dirty="0">
                <a:solidFill>
                  <a:srgbClr val="CC0000"/>
                </a:solidFill>
                <a:latin typeface="Century Schoolbook L"/>
              </a:rPr>
              <a:t>Calibration for E15</a:t>
            </a:r>
            <a:endParaRPr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562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コンテンツ プレースホルダー 5"/>
          <p:cNvPicPr>
            <a:picLocks/>
          </p:cNvPicPr>
          <p:nvPr/>
        </p:nvPicPr>
        <p:blipFill>
          <a:blip r:embed="rId2"/>
          <a:stretch/>
        </p:blipFill>
        <p:spPr>
          <a:xfrm>
            <a:off x="2908019" y="2156026"/>
            <a:ext cx="5823856" cy="4001209"/>
          </a:xfrm>
          <a:prstGeom prst="rect">
            <a:avLst/>
          </a:prstGeom>
          <a:ln>
            <a:noFill/>
          </a:ln>
        </p:spPr>
      </p:pic>
      <p:pic>
        <p:nvPicPr>
          <p:cNvPr id="7" name="コンテンツ プレースホルダー 6"/>
          <p:cNvPicPr>
            <a:picLocks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47472" y="3388482"/>
            <a:ext cx="3664392" cy="2566844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0"/>
                <a:ext cx="7886700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Σ</m:t>
                        </m:r>
                      </m:e>
                      <m:sup>
                        <m:r>
                          <a:rPr lang="en-US" altLang="ja-JP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±</m:t>
                        </m:r>
                      </m:sup>
                    </m:sSup>
                    <m:r>
                      <a:rPr lang="ja-JP" alt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モー</m:t>
                    </m:r>
                  </m:oMath>
                </a14:m>
                <a:r>
                  <a:rPr lang="ja-JP" alt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sym typeface="Wingdings" panose="05000000000000000000" pitchFamily="2" charset="2"/>
                  </a:rPr>
                  <a:t>ド</a:t>
                </a:r>
                <a:r>
                  <a:rPr lang="en-US" altLang="ja-JP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sym typeface="Wingdings" panose="05000000000000000000" pitchFamily="2" charset="2"/>
                  </a:rPr>
                  <a:t>(</a:t>
                </a:r>
                <a:r>
                  <a:rPr lang="ja-JP" alt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sym typeface="Wingdings" panose="05000000000000000000" pitchFamily="2" charset="2"/>
                  </a:rPr>
                  <a:t>前回発表から改善</a:t>
                </a:r>
                <a:r>
                  <a:rPr lang="en-US" altLang="ja-JP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sym typeface="Wingdings" panose="05000000000000000000" pitchFamily="2" charset="2"/>
                  </a:rPr>
                  <a:t>)</a:t>
                </a:r>
                <a:endParaRPr kumimoji="1" lang="ja-JP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0"/>
                <a:ext cx="7886700" cy="1325563"/>
              </a:xfrm>
              <a:blipFill rotWithShape="0">
                <a:blip r:embed="rId4"/>
                <a:stretch>
                  <a:fillRect b="-13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/>
          <p:cNvSpPr/>
          <p:nvPr/>
        </p:nvSpPr>
        <p:spPr>
          <a:xfrm>
            <a:off x="4293281" y="2005248"/>
            <a:ext cx="3632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Century Schoolbook L"/>
                <a:ea typeface="TeX Gyre Bonum"/>
              </a:rPr>
              <a:t>d(K</a:t>
            </a:r>
            <a:r>
              <a:rPr lang="en-US" altLang="ja-JP" sz="2400" b="1" baseline="33000" dirty="0">
                <a:latin typeface="Century Schoolbook L"/>
                <a:ea typeface="TeX Gyre Bonum"/>
              </a:rPr>
              <a:t>-</a:t>
            </a:r>
            <a:r>
              <a:rPr lang="en-US" altLang="ja-JP" sz="2400" b="1" dirty="0">
                <a:latin typeface="Century Schoolbook L"/>
                <a:ea typeface="TeX Gyre Bonum"/>
              </a:rPr>
              <a:t>, n)“X” spectrum</a:t>
            </a:r>
            <a:endParaRPr lang="en-US" altLang="ja-JP" sz="2400" dirty="0"/>
          </a:p>
        </p:txBody>
      </p:sp>
      <p:sp>
        <p:nvSpPr>
          <p:cNvPr id="11" name="円柱 10"/>
          <p:cNvSpPr/>
          <p:nvPr/>
        </p:nvSpPr>
        <p:spPr>
          <a:xfrm rot="5400000">
            <a:off x="742518" y="1487093"/>
            <a:ext cx="1197243" cy="142497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弧 11"/>
          <p:cNvSpPr/>
          <p:nvPr/>
        </p:nvSpPr>
        <p:spPr>
          <a:xfrm rot="6771565" flipV="1">
            <a:off x="1199327" y="2211375"/>
            <a:ext cx="1555498" cy="929041"/>
          </a:xfrm>
          <a:prstGeom prst="arc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2654" y="246798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CDS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1209217" y="2199582"/>
            <a:ext cx="306429" cy="268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弧 14"/>
          <p:cNvSpPr/>
          <p:nvPr/>
        </p:nvSpPr>
        <p:spPr>
          <a:xfrm rot="16478223">
            <a:off x="865692" y="1848025"/>
            <a:ext cx="1482911" cy="784361"/>
          </a:xfrm>
          <a:prstGeom prst="arc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26812" y="2170660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bg2"/>
                </a:solidFill>
              </a:rPr>
              <a:t>Σ</a:t>
            </a:r>
            <a:endParaRPr kumimoji="1" lang="ja-JP" altLang="en-US" sz="2400" b="1" dirty="0">
              <a:solidFill>
                <a:schemeClr val="bg2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98384" y="110835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π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72094" y="3093862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π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1535391" y="2481795"/>
            <a:ext cx="192281" cy="126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556520" y="2558018"/>
            <a:ext cx="349776" cy="46166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n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353359" y="2196919"/>
            <a:ext cx="7707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80683" y="1716985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B050"/>
                </a:solidFill>
              </a:rPr>
              <a:t>K-</a:t>
            </a:r>
            <a:endParaRPr kumimoji="1" lang="ja-JP" altLang="en-US" sz="2800" b="1" dirty="0">
              <a:solidFill>
                <a:srgbClr val="00B050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1209217" y="2196919"/>
            <a:ext cx="139557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591898" y="1909050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n</a:t>
            </a:r>
            <a:endParaRPr kumimoji="1" lang="ja-JP" altLang="en-US" sz="28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926584" y="2032160"/>
            <a:ext cx="78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detect</a:t>
            </a:r>
            <a:endParaRPr kumimoji="1" lang="ja-JP" altLang="en-US" i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977076" y="3183910"/>
            <a:ext cx="78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detect</a:t>
            </a:r>
            <a:endParaRPr kumimoji="1" lang="ja-JP" altLang="en-US" i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907005" y="1172597"/>
            <a:ext cx="78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detect</a:t>
            </a:r>
            <a:endParaRPr kumimoji="1" lang="ja-JP" altLang="en-US" i="1" dirty="0"/>
          </a:p>
        </p:txBody>
      </p:sp>
      <p:sp>
        <p:nvSpPr>
          <p:cNvPr id="30" name="テキスト ボックス 29"/>
          <p:cNvSpPr txBox="1"/>
          <p:nvPr/>
        </p:nvSpPr>
        <p:spPr>
          <a:xfrm rot="19968916">
            <a:off x="4002072" y="4130845"/>
            <a:ext cx="3728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>
                <a:ln>
                  <a:solidFill>
                    <a:schemeClr val="accent1">
                      <a:shade val="50000"/>
                      <a:alpha val="40000"/>
                    </a:schemeClr>
                  </a:solidFill>
                </a:ln>
                <a:noFill/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Very preliminary</a:t>
            </a:r>
            <a:endParaRPr kumimoji="1" lang="ja-JP" altLang="en-US" sz="4000" b="1" dirty="0">
              <a:ln>
                <a:solidFill>
                  <a:schemeClr val="accent1">
                    <a:shade val="50000"/>
                    <a:alpha val="40000"/>
                  </a:schemeClr>
                </a:solidFill>
              </a:ln>
              <a:noFill/>
              <a:effectLst>
                <a:outerShdw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31" name="TextShape 11"/>
          <p:cNvSpPr txBox="1"/>
          <p:nvPr/>
        </p:nvSpPr>
        <p:spPr>
          <a:xfrm>
            <a:off x="7244193" y="2855751"/>
            <a:ext cx="1950311" cy="514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dirty="0" smtClean="0">
                <a:solidFill>
                  <a:srgbClr val="FF0000"/>
                </a:solidFill>
                <a:latin typeface="Century Schoolbook L"/>
              </a:rPr>
              <a:t>Σ</a:t>
            </a:r>
            <a:r>
              <a:rPr lang="en-US" sz="2400" b="1" baseline="33000" dirty="0" smtClean="0">
                <a:solidFill>
                  <a:srgbClr val="FF0000"/>
                </a:solidFill>
                <a:latin typeface="Century Schoolbook L"/>
              </a:rPr>
              <a:t>+ </a:t>
            </a:r>
            <a:r>
              <a:rPr lang="en-US" sz="2400" b="1" dirty="0" smtClean="0">
                <a:solidFill>
                  <a:srgbClr val="FF0000"/>
                </a:solidFill>
                <a:latin typeface="Century Schoolbook L"/>
              </a:rPr>
              <a:t>mode</a:t>
            </a:r>
            <a:endParaRPr dirty="0"/>
          </a:p>
        </p:txBody>
      </p:sp>
      <p:sp>
        <p:nvSpPr>
          <p:cNvPr id="32" name="TextShape 61"/>
          <p:cNvSpPr txBox="1"/>
          <p:nvPr/>
        </p:nvSpPr>
        <p:spPr>
          <a:xfrm>
            <a:off x="7244193" y="3318219"/>
            <a:ext cx="1800000" cy="514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dirty="0" smtClean="0">
                <a:solidFill>
                  <a:srgbClr val="0000FF"/>
                </a:solidFill>
                <a:latin typeface="Century Schoolbook L"/>
              </a:rPr>
              <a:t>Σ</a:t>
            </a:r>
            <a:r>
              <a:rPr lang="en-US" sz="2400" b="1" baseline="33000" dirty="0" smtClean="0">
                <a:solidFill>
                  <a:srgbClr val="0000FF"/>
                </a:solidFill>
                <a:latin typeface="Century Schoolbook L"/>
              </a:rPr>
              <a:t>- </a:t>
            </a:r>
            <a:r>
              <a:rPr lang="en-US" sz="2400" b="1" dirty="0" smtClean="0">
                <a:solidFill>
                  <a:srgbClr val="0000FF"/>
                </a:solidFill>
                <a:latin typeface="Century Schoolbook L"/>
              </a:rPr>
              <a:t>mode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1381697" y="5924547"/>
                <a:ext cx="6215163" cy="852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Calibri" panose="020F0502020204030204" pitchFamily="34" charset="0"/>
                  <a:buChar char="&gt;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US" altLang="ja-JP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Σ</m:t>
                        </m:r>
                      </m:e>
                      <m:sup>
                        <m:r>
                          <a:rPr lang="en-US" altLang="ja-JP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±</m:t>
                        </m:r>
                      </m:sup>
                    </m:sSup>
                  </m:oMath>
                </a14:m>
                <a:r>
                  <a:rPr lang="ja-JP" altLang="en-US" sz="2400" b="1" dirty="0" smtClean="0"/>
                  <a:t>モードの解析は確立した</a:t>
                </a:r>
                <a:endParaRPr lang="en-US" altLang="ja-JP" sz="2400" b="1" dirty="0" smtClean="0"/>
              </a:p>
              <a:p>
                <a:pPr marL="342900" indent="-342900">
                  <a:buFont typeface="Calibri" panose="020F0502020204030204" pitchFamily="34" charset="0"/>
                  <a:buChar char="&gt;"/>
                </a:pPr>
                <a:r>
                  <a:rPr lang="ja-JP" altLang="en-US" sz="2400" b="1" dirty="0" smtClean="0"/>
                  <a:t>さらな</a:t>
                </a:r>
                <a:r>
                  <a:rPr lang="ja-JP" altLang="en-US" sz="2400" b="1" dirty="0"/>
                  <a:t>る</a:t>
                </a:r>
                <a:r>
                  <a:rPr kumimoji="1" lang="ja-JP" altLang="en-US" sz="2400" b="1" dirty="0" smtClean="0"/>
                  <a:t>統計により精度のある分離をめざす</a:t>
                </a:r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697" y="5924547"/>
                <a:ext cx="6215163" cy="852156"/>
              </a:xfrm>
              <a:prstGeom prst="rect">
                <a:avLst/>
              </a:prstGeom>
              <a:blipFill rotWithShape="0">
                <a:blip r:embed="rId5"/>
                <a:stretch>
                  <a:fillRect l="-1570" t="-6429" r="-785" b="-1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右矢印 2"/>
          <p:cNvSpPr/>
          <p:nvPr/>
        </p:nvSpPr>
        <p:spPr>
          <a:xfrm>
            <a:off x="3352407" y="3651915"/>
            <a:ext cx="462531" cy="1067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63128" y="3180199"/>
            <a:ext cx="147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Σ+ Σ- </a:t>
            </a:r>
            <a:r>
              <a:rPr lang="ja-JP" altLang="en-US" sz="2400" b="1" dirty="0" smtClean="0"/>
              <a:t>分離</a:t>
            </a:r>
            <a:endParaRPr kumimoji="1" lang="ja-JP" altLang="en-US" sz="2400" b="1" dirty="0"/>
          </a:p>
        </p:txBody>
      </p:sp>
      <p:sp>
        <p:nvSpPr>
          <p:cNvPr id="35" name="テキスト ボックス 34"/>
          <p:cNvSpPr txBox="1"/>
          <p:nvPr/>
        </p:nvSpPr>
        <p:spPr>
          <a:xfrm rot="19968916">
            <a:off x="477335" y="4367488"/>
            <a:ext cx="301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ln>
                  <a:solidFill>
                    <a:schemeClr val="accent1">
                      <a:shade val="50000"/>
                      <a:alpha val="40000"/>
                    </a:schemeClr>
                  </a:solidFill>
                </a:ln>
                <a:noFill/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Very preliminary</a:t>
            </a:r>
            <a:endParaRPr kumimoji="1" lang="ja-JP" altLang="en-US" sz="3200" b="1" dirty="0">
              <a:ln>
                <a:solidFill>
                  <a:schemeClr val="accent1">
                    <a:shade val="50000"/>
                    <a:alpha val="40000"/>
                  </a:schemeClr>
                </a:solidFill>
              </a:ln>
              <a:noFill/>
              <a:effectLst>
                <a:outerShdw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3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0"/>
                <a:ext cx="78867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b="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b="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b="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𝛴</m:t>
                        </m:r>
                      </m:e>
                      <m:sup>
                        <m:r>
                          <a:rPr lang="en-US" altLang="ja-JP" b="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sSup>
                      <m:sSup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r>
                      <m:rPr>
                        <m:nor/>
                      </m:rPr>
                      <a:rPr lang="en-US" altLang="ja-JP" i="1" dirty="0">
                        <a:solidFill>
                          <a:schemeClr val="tx1"/>
                        </a:solidFill>
                      </a:rPr>
                      <m:t>Λ</m:t>
                    </m:r>
                    <m:r>
                      <a:rPr lang="ja-JP" alt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モード</m:t>
                    </m:r>
                  </m:oMath>
                </a14:m>
                <a:r>
                  <a:rPr lang="ja-JP" altLang="en-US" dirty="0"/>
                  <a:t>の同定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0"/>
                <a:ext cx="788670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3022856" y="989295"/>
                <a:ext cx="2608150" cy="95410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Σ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ja-JP" sz="2800" dirty="0"/>
                  <a:t> -&gt;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ja-JP" sz="2800" dirty="0" smtClean="0"/>
                  <a:t>γ</a:t>
                </a:r>
                <a:r>
                  <a:rPr lang="en-US" altLang="ja-JP" sz="2800" i="1" dirty="0" smtClean="0"/>
                  <a:t> </a:t>
                </a:r>
                <a:r>
                  <a:rPr lang="en-US" altLang="ja-JP" sz="2800" i="1" dirty="0">
                    <a:solidFill>
                      <a:srgbClr val="FF0000"/>
                    </a:solidFill>
                  </a:rPr>
                  <a:t>Λ</a:t>
                </a:r>
                <a:endParaRPr lang="en-US" altLang="ja-JP" sz="2800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r>
                      <m:rPr>
                        <m:nor/>
                      </m:rPr>
                      <a:rPr lang="en-US" altLang="ja-JP" sz="2800" i="1" dirty="0" smtClean="0">
                        <a:solidFill>
                          <a:srgbClr val="FF0000"/>
                        </a:solidFill>
                      </a:rPr>
                      <m:t>Λ</m:t>
                    </m:r>
                  </m:oMath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856" y="989295"/>
                <a:ext cx="2608150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5031" r="-32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/>
          <p:cNvSpPr/>
          <p:nvPr/>
        </p:nvSpPr>
        <p:spPr>
          <a:xfrm>
            <a:off x="259742" y="3352245"/>
            <a:ext cx="5022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/>
              <a:t>Λ(1405)</a:t>
            </a:r>
            <a:r>
              <a:rPr lang="ja-JP" altLang="en-US" sz="2400" b="1" dirty="0"/>
              <a:t>は</a:t>
            </a:r>
            <a:r>
              <a:rPr lang="ja-JP" altLang="en-US" sz="2400" b="1" dirty="0" smtClean="0"/>
              <a:t>後方に反跳されながら生成</a:t>
            </a:r>
            <a:endParaRPr lang="en-US" altLang="ja-JP" sz="24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0380" y="3875623"/>
            <a:ext cx="4905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Λ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decay</a:t>
            </a:r>
            <a:r>
              <a:rPr lang="ja-JP" altLang="en-US" sz="2800" dirty="0" smtClean="0"/>
              <a:t>の後方散乱陽子の測定</a:t>
            </a:r>
            <a:endParaRPr kumimoji="1" lang="ja-JP" altLang="en-US" sz="2800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01" y="1739365"/>
            <a:ext cx="3307784" cy="3051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5282271" y="2763935"/>
                <a:ext cx="57579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𝒑</m:t>
                      </m:r>
                    </m:oMath>
                  </m:oMathPara>
                </a14:m>
                <a:endParaRPr lang="ja-JP" altLang="en-US" sz="36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71" y="2763935"/>
                <a:ext cx="575799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右矢印 10"/>
          <p:cNvSpPr/>
          <p:nvPr/>
        </p:nvSpPr>
        <p:spPr>
          <a:xfrm>
            <a:off x="274567" y="3938485"/>
            <a:ext cx="375019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弧 18"/>
          <p:cNvSpPr/>
          <p:nvPr/>
        </p:nvSpPr>
        <p:spPr>
          <a:xfrm rot="16478223" flipH="1">
            <a:off x="7720360" y="2588336"/>
            <a:ext cx="1675713" cy="1837542"/>
          </a:xfrm>
          <a:prstGeom prst="arc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7807007" y="3600540"/>
                <a:ext cx="718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ja-JP" altLang="en-US" sz="28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𝝅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ja-JP" alt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007" y="3600540"/>
                <a:ext cx="718915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/>
          <p:cNvSpPr/>
          <p:nvPr/>
        </p:nvSpPr>
        <p:spPr>
          <a:xfrm>
            <a:off x="7410820" y="2794712"/>
            <a:ext cx="521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ja-JP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634691" y="5358406"/>
                <a:ext cx="7506772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000" b="1" dirty="0" smtClean="0"/>
                  <a:t>TOF</a:t>
                </a:r>
                <a:r>
                  <a:rPr lang="ja-JP" altLang="en-US" sz="2000" b="1" dirty="0" smtClean="0"/>
                  <a:t>によるビームと後方散乱粒子の分離</a:t>
                </a:r>
                <a:endParaRPr lang="en-US" altLang="ja-JP" sz="20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ja-JP" altLang="en-US" sz="2000" b="1" dirty="0" smtClean="0"/>
                  <a:t>後方散乱陽子 粒子</a:t>
                </a:r>
                <a:r>
                  <a:rPr lang="ja-JP" altLang="en-US" sz="2000" b="1" dirty="0"/>
                  <a:t>識別</a:t>
                </a:r>
                <a:endParaRPr lang="en-US" altLang="ja-JP" sz="20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000" b="1" dirty="0" smtClean="0">
                    <a:effectLst/>
                  </a:rPr>
                  <a:t>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1" i="1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ja-JP" altLang="en-US" sz="2000" b="1" i="0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𝛑</m:t>
                        </m:r>
                      </m:e>
                      <m:sup>
                        <m:r>
                          <a:rPr lang="en-US" altLang="ja-JP" sz="2000" b="1" i="0"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000" b="1" dirty="0" smtClean="0"/>
                  <a:t> </a:t>
                </a:r>
                <a:r>
                  <a:rPr lang="ja-JP" altLang="en-US" sz="2000" b="1" dirty="0" smtClean="0"/>
                  <a:t>不変質量から</a:t>
                </a:r>
                <a:r>
                  <a:rPr lang="en-US" altLang="ja-JP" sz="2000" b="1" dirty="0" smtClean="0"/>
                  <a:t>Λ</a:t>
                </a:r>
                <a:r>
                  <a:rPr lang="ja-JP" altLang="en-US" sz="2000" b="1" dirty="0" smtClean="0"/>
                  <a:t>の再構成</a:t>
                </a:r>
                <a:endParaRPr lang="en-US" altLang="ja-JP" sz="2000" b="1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altLang="ja-JP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en-US" sz="20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1" i="1" dirty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ja-JP" sz="20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sz="2000" b="1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ja-JP" sz="2000" b="1" i="1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ja-JP" sz="2000" b="1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2000" b="1" i="1" dirty="0"/>
                          <m:t>Λ</m:t>
                        </m:r>
                      </m:e>
                    </m:d>
                    <m:r>
                      <a:rPr lang="en-US" altLang="ja-JP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“</m:t>
                    </m:r>
                    <m:r>
                      <a:rPr lang="en-US" altLang="ja-JP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𝑿</m:t>
                    </m:r>
                    <m:r>
                      <a:rPr lang="en-US" altLang="ja-JP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”</m:t>
                    </m:r>
                  </m:oMath>
                </a14:m>
                <a:r>
                  <a:rPr lang="en-US" altLang="ja-JP" sz="2000" b="1" dirty="0"/>
                  <a:t> missing mass</a:t>
                </a:r>
                <a:r>
                  <a:rPr lang="ja-JP" altLang="en-US" sz="2000" b="1" dirty="0"/>
                  <a:t>の違いに</a:t>
                </a:r>
                <a:r>
                  <a:rPr lang="ja-JP" altLang="en-US" sz="2000" b="1" dirty="0" smtClean="0"/>
                  <a:t>より２つ</a:t>
                </a:r>
                <a:r>
                  <a:rPr lang="ja-JP" altLang="en-US" sz="2000" b="1" dirty="0"/>
                  <a:t>のモードを分離</a:t>
                </a:r>
                <a:r>
                  <a:rPr lang="ja-JP" altLang="en-US" sz="2000" b="1" dirty="0" smtClean="0"/>
                  <a:t>する</a:t>
                </a:r>
                <a:endParaRPr lang="ja-JP" altLang="en-US" sz="2000" b="1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91" y="5358406"/>
                <a:ext cx="7506772" cy="1323439"/>
              </a:xfrm>
              <a:prstGeom prst="rect">
                <a:avLst/>
              </a:prstGeom>
              <a:blipFill rotWithShape="0">
                <a:blip r:embed="rId7"/>
                <a:stretch>
                  <a:fillRect l="-648" t="-3196" b="-73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3470455" y="4773631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/>
              <a:t>解析手順</a:t>
            </a:r>
            <a:endParaRPr kumimoji="1" lang="ja-JP" altLang="en-US" sz="3200" b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957282" y="3074364"/>
            <a:ext cx="982449" cy="41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3107049" y="3069871"/>
            <a:ext cx="1832551" cy="172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右矢印 30"/>
          <p:cNvSpPr/>
          <p:nvPr/>
        </p:nvSpPr>
        <p:spPr>
          <a:xfrm rot="11756502">
            <a:off x="2482881" y="2633280"/>
            <a:ext cx="486701" cy="394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484228" y="279483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B050"/>
                </a:solidFill>
              </a:rPr>
              <a:t>K-</a:t>
            </a:r>
            <a:endParaRPr kumimoji="1" lang="ja-JP" altLang="en-US" sz="2800" b="1" dirty="0">
              <a:solidFill>
                <a:srgbClr val="00B05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11351" y="2173498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Λ(1405)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3819010" y="2533220"/>
                <a:ext cx="4793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ja-JP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010" y="2533220"/>
                <a:ext cx="479362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32BD-6642-4D4D-A78D-138FCE3FEFD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9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1" id="{F4EAF89F-D6C2-4A5F-AE61-631F80BA521A}" vid="{C85A1FBA-B352-4DEF-AD4A-0C67E562E2B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2689</TotalTime>
  <Words>1041</Words>
  <Application>Microsoft Office PowerPoint</Application>
  <PresentationFormat>画面に合わせる (4:3)</PresentationFormat>
  <Paragraphs>384</Paragraphs>
  <Slides>37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7" baseType="lpstr">
      <vt:lpstr>Century Schoolbook L</vt:lpstr>
      <vt:lpstr>ＭＳ Ｐゴシック</vt:lpstr>
      <vt:lpstr>TeX Gyre Bonum</vt:lpstr>
      <vt:lpstr>Arial</vt:lpstr>
      <vt:lpstr>Calibri</vt:lpstr>
      <vt:lpstr>Calibri Light</vt:lpstr>
      <vt:lpstr>Cambria Math</vt:lpstr>
      <vt:lpstr>Lucida Console</vt:lpstr>
      <vt:lpstr>Wingdings</vt:lpstr>
      <vt:lpstr>テーマ1</vt:lpstr>
      <vt:lpstr>PowerPoint プレゼンテーション</vt:lpstr>
      <vt:lpstr>PowerPoint プレゼンテーション</vt:lpstr>
      <vt:lpstr>Λ(1405)研究背景</vt:lpstr>
      <vt:lpstr>PowerPoint プレゼンテーション</vt:lpstr>
      <vt:lpstr>J-PARC E31実験</vt:lpstr>
      <vt:lpstr>崩壊モードの分離</vt:lpstr>
      <vt:lpstr>E31実験の現状と予定</vt:lpstr>
      <vt:lpstr>π^∓ Σ^± モード(前回発表から改善)</vt:lpstr>
      <vt:lpstr>π^0 Σ^0/π^0 "Λ" モードの同定</vt:lpstr>
      <vt:lpstr>PowerPoint プレゼンテーション</vt:lpstr>
      <vt:lpstr>後方散乱陽子識別</vt:lpstr>
      <vt:lpstr>PowerPoint プレゼンテーション</vt:lpstr>
      <vt:lpstr>d(K-,nΛ)’X’ missing mass</vt:lpstr>
      <vt:lpstr>まとめ</vt:lpstr>
      <vt:lpstr>ＢＡＣＫ　ＵＰ</vt:lpstr>
      <vt:lpstr>Backward proton acceptance</vt:lpstr>
      <vt:lpstr>Yield estimation 1</vt:lpstr>
      <vt:lpstr>Yield estimation 2</vt:lpstr>
      <vt:lpstr>Backward particle Beta vs dE(BPD)</vt:lpstr>
      <vt:lpstr>後方散乱Λ</vt:lpstr>
      <vt:lpstr>PowerPoint プレゼンテーション</vt:lpstr>
      <vt:lpstr>PowerPoint プレゼンテーション</vt:lpstr>
      <vt:lpstr>d(K-,nπ-) vs d(K-,nπ+)</vt:lpstr>
      <vt:lpstr>PowerPoint プレゼンテーション</vt:lpstr>
      <vt:lpstr>Invariant(p, pi-) vs d(K-,npi-)</vt:lpstr>
      <vt:lpstr>π^∓ Σ^± モード(前回発表から改善)</vt:lpstr>
      <vt:lpstr>π^- Σ^+ とπ^+ Σ^-の分離</vt:lpstr>
      <vt:lpstr>d(K-,n)’X’ missing mass</vt:lpstr>
      <vt:lpstr>d(K-,nΛ)’X’ missing mass</vt:lpstr>
      <vt:lpstr>d(K-,npi-)’X’ missing mass</vt:lpstr>
      <vt:lpstr>Lambda costheta vs mom</vt:lpstr>
      <vt:lpstr>Lambda costheta vs mom</vt:lpstr>
      <vt:lpstr>PowerPoint プレゼンテーション</vt:lpstr>
      <vt:lpstr>d(K-,n)’X’ missing mass</vt:lpstr>
      <vt:lpstr>d(K-,nppi-)’X’ missing mass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shingo</dc:creator>
  <cp:lastModifiedBy>shingo</cp:lastModifiedBy>
  <cp:revision>320</cp:revision>
  <dcterms:created xsi:type="dcterms:W3CDTF">2016-03-16T06:24:05Z</dcterms:created>
  <dcterms:modified xsi:type="dcterms:W3CDTF">2016-03-20T03:16:43Z</dcterms:modified>
</cp:coreProperties>
</file>