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4"/>
  </p:notesMasterIdLst>
  <p:sldIdLst>
    <p:sldId id="256" r:id="rId4"/>
    <p:sldId id="268" r:id="rId5"/>
    <p:sldId id="257" r:id="rId6"/>
    <p:sldId id="269" r:id="rId7"/>
    <p:sldId id="270" r:id="rId8"/>
    <p:sldId id="276" r:id="rId9"/>
    <p:sldId id="291" r:id="rId10"/>
    <p:sldId id="277" r:id="rId11"/>
    <p:sldId id="289" r:id="rId12"/>
    <p:sldId id="273" r:id="rId13"/>
    <p:sldId id="274" r:id="rId14"/>
    <p:sldId id="275" r:id="rId15"/>
    <p:sldId id="278" r:id="rId16"/>
    <p:sldId id="281" r:id="rId17"/>
    <p:sldId id="288" r:id="rId18"/>
    <p:sldId id="292" r:id="rId19"/>
    <p:sldId id="282" r:id="rId20"/>
    <p:sldId id="284" r:id="rId21"/>
    <p:sldId id="271" r:id="rId22"/>
    <p:sldId id="285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1616FF"/>
    <a:srgbClr val="25FF25"/>
    <a:srgbClr val="8985E4"/>
    <a:srgbClr val="BBBBBB"/>
    <a:srgbClr val="FF0AFF"/>
    <a:srgbClr val="61FFFF"/>
    <a:srgbClr val="FF5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D0A01-959F-4F49-AFFB-6331D4C6ECD9}" type="datetimeFigureOut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8DA72-5895-42E4-8A9C-B580687C5D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39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8DA72-5895-42E4-8A9C-B580687C5DC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233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8DA72-5895-42E4-8A9C-B580687C5DC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538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5342-40EC-4EC7-AD4D-519B967C76DE}" type="datetime1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84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AD580-AD8E-45B8-931B-4A7CC307D188}" type="datetime1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40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894D-6E20-4C0D-AEB2-4588A362EBE7}" type="datetime1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527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5E53-FF1B-44F1-AE75-3FDA875354D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085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4E046-A453-4223-B2E2-40924F610AD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420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A1B1-2C50-422C-B114-8523A86CD23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768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B3C77-BC68-4FB5-8722-A089E9610C0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75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B437-5A61-4A80-9F6D-876FCCC70C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293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EC55-75CF-4997-BF54-A186C77AD8B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218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035B-361A-4B31-9C48-ACC97EFB40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5313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4791-F713-4F06-9CEC-8D2C5A2A6A1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5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AF44-93DE-4E17-895D-8B2BFE238969}" type="datetime1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9824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F5863-C589-4B75-A679-D334C0E7850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4182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2AC9C-4090-439A-BBFE-1FA89B38433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3538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5B6E-AA45-47D5-8B5D-D271979594A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402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0132-6BD4-4BD6-9685-65019FD7FBA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5609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2CC32-CB6D-4233-BD0C-0D170B15BAF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5493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9B1F-6C99-4A9C-849B-2625FF1C815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8001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A04B-2D82-4D62-BA05-3F35F0BE210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893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ADE0-4350-41D6-830B-C4714C61B61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372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56A9-4FF1-4624-9B14-C60F176A46C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4091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B8DA-B0CF-4E68-8F7B-DDC21FDBD1D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56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CDE6-475B-473A-A3D2-9CB360C3A722}" type="datetime1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6408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65BD-B228-4055-90F1-6F91F23A815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9602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D6B5-8ED9-4DC8-82F6-35EE5213B43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8445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B285-37DA-436B-AA1C-75256160DE1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6966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A696-EAB6-4AB8-B152-B1154462BB1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2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4DE08-3E34-45A2-B9C6-6ECE588DC3CD}" type="datetime1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88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9822-68DE-4E3A-AF8A-0E6FC31F0BD2}" type="datetime1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46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F70C-3D01-44B5-9264-46CB3E1A9D6B}" type="datetime1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18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D400-E4F5-44D7-9482-77BF2D0701AE}" type="datetime1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16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94C77-8D86-4335-8E64-170E160EE27D}" type="datetime1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24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A06D-5043-4351-8273-48C72EC1FBD9}" type="datetime1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312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95F30-1D3B-4B16-BDD3-F91CDCBA6060}" type="datetime1">
              <a:rPr kumimoji="1" lang="ja-JP" altLang="en-US" smtClean="0"/>
              <a:t>2015/3/24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A32BD-6642-4D4D-A78D-138FCE3FEF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18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91F5F-82C7-44B7-ADE9-2F8DCB80E1F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336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36DA5-5ACA-4401-9F83-BC3BE3FA47A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2015/3/24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16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.png"/><Relationship Id="rId3" Type="http://schemas.openxmlformats.org/officeDocument/2006/relationships/image" Target="../media/image19.png"/><Relationship Id="rId12" Type="http://schemas.openxmlformats.org/officeDocument/2006/relationships/image" Target="../media/image21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4.png"/><Relationship Id="rId7" Type="http://schemas.openxmlformats.org/officeDocument/2006/relationships/image" Target="../media/image2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19.emf"/><Relationship Id="rId9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38.emf"/><Relationship Id="rId7" Type="http://schemas.openxmlformats.org/officeDocument/2006/relationships/image" Target="../media/image45.png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39.emf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34095" y="1817844"/>
            <a:ext cx="7675809" cy="1784194"/>
          </a:xfrm>
        </p:spPr>
        <p:txBody>
          <a:bodyPr>
            <a:noAutofit/>
          </a:bodyPr>
          <a:lstStyle/>
          <a:p>
            <a:r>
              <a:rPr lang="en-US" altLang="ja-JP" sz="4000" dirty="0" smtClean="0"/>
              <a:t>J-PARC </a:t>
            </a:r>
            <a:r>
              <a:rPr lang="en-US" altLang="ja-JP" sz="4000" dirty="0"/>
              <a:t>K1.8BR</a:t>
            </a:r>
            <a:r>
              <a:rPr lang="ja-JP" altLang="en-US" sz="4000" dirty="0"/>
              <a:t>ビームラインに</a:t>
            </a:r>
            <a:r>
              <a:rPr lang="ja-JP" altLang="en-US" sz="4000" dirty="0" smtClean="0"/>
              <a:t>おける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en-US" altLang="ja-JP" sz="4000" dirty="0" smtClean="0"/>
              <a:t>d(K-</a:t>
            </a:r>
            <a:r>
              <a:rPr lang="en-US" altLang="ja-JP" sz="4000" dirty="0"/>
              <a:t>,n)</a:t>
            </a:r>
            <a:r>
              <a:rPr lang="ja-JP" altLang="en-US" sz="4000" dirty="0"/>
              <a:t>反応による</a:t>
            </a:r>
            <a:r>
              <a:rPr lang="en-US" altLang="ja-JP" sz="4000" dirty="0"/>
              <a:t>Λ(1405)</a:t>
            </a:r>
            <a:r>
              <a:rPr lang="ja-JP" altLang="en-US" sz="4000" dirty="0"/>
              <a:t>粒子</a:t>
            </a:r>
            <a:r>
              <a:rPr lang="ja-JP" altLang="en-US" sz="4000" dirty="0" smtClean="0"/>
              <a:t>の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精密</a:t>
            </a:r>
            <a:r>
              <a:rPr lang="ja-JP" altLang="en-US" sz="4000" dirty="0"/>
              <a:t>分光</a:t>
            </a:r>
            <a:r>
              <a:rPr lang="ja-JP" altLang="en-US" sz="4000" dirty="0" smtClean="0"/>
              <a:t>実験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2999" y="4323255"/>
            <a:ext cx="6858000" cy="1655762"/>
          </a:xfrm>
        </p:spPr>
        <p:txBody>
          <a:bodyPr/>
          <a:lstStyle/>
          <a:p>
            <a:endParaRPr lang="ja-JP" altLang="en-US" dirty="0"/>
          </a:p>
          <a:p>
            <a:r>
              <a:rPr lang="ja-JP" altLang="en-US" dirty="0"/>
              <a:t> 大阪大学核物理研究センター野海研究室</a:t>
            </a:r>
            <a:endParaRPr lang="en-US" altLang="ja-JP" dirty="0" smtClean="0"/>
          </a:p>
          <a:p>
            <a:r>
              <a:rPr lang="ja-JP" altLang="en-US" dirty="0" smtClean="0"/>
              <a:t>川﨑 新吾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06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図 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639" y="2461897"/>
            <a:ext cx="4865140" cy="38307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628650" y="0"/>
                <a:ext cx="7886700" cy="13255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∓</m:t>
                        </m:r>
                      </m:sup>
                    </m:sSup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Σ</m:t>
                        </m:r>
                      </m:e>
                      <m:sup>
                        <m: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±</m:t>
                        </m:r>
                      </m:sup>
                    </m:sSup>
                    <m:r>
                      <a:rPr lang="ja-JP" alt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モード</m:t>
                    </m:r>
                  </m:oMath>
                </a14:m>
                <a:r>
                  <a:rPr lang="ja-JP" altLang="en-US" dirty="0"/>
                  <a:t>の同定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50" y="0"/>
                <a:ext cx="7886700" cy="1325563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1727362" y="1966809"/>
                <a:ext cx="15455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MM d(K-,n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</m:sup>
                    </m:sSup>
                  </m:oMath>
                </a14:m>
                <a:r>
                  <a:rPr kumimoji="1" lang="en-US" altLang="ja-JP" dirty="0" smtClean="0"/>
                  <a:t>)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362" y="1966809"/>
                <a:ext cx="154555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3150" t="-10000" r="-3543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5709955" y="1966809"/>
                <a:ext cx="15455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MM d(K-,n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p>
                  </m:oMath>
                </a14:m>
                <a:r>
                  <a:rPr kumimoji="1" lang="en-US" altLang="ja-JP" dirty="0" smtClean="0"/>
                  <a:t>)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955" y="1966809"/>
                <a:ext cx="1545551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3557" t="-10000" r="-3557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正方形/長方形 40"/>
              <p:cNvSpPr/>
              <p:nvPr/>
            </p:nvSpPr>
            <p:spPr>
              <a:xfrm>
                <a:off x="4842836" y="1325563"/>
                <a:ext cx="3142399" cy="64633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ja-JP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Σ</m:t>
                        </m:r>
                      </m:e>
                      <m:sup>
                        <m:r>
                          <a:rPr lang="en-US" altLang="ja-JP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altLang="ja-JP" sz="3600" dirty="0"/>
                  <a:t>-&gt;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ja-JP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p>
                    <m:r>
                      <m:rPr>
                        <m:sty m:val="p"/>
                      </m:rPr>
                      <a:rPr lang="en-US" altLang="ja-JP" sz="360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n</m:t>
                    </m:r>
                  </m:oMath>
                </a14:m>
                <a:endParaRPr lang="en-US" altLang="ja-JP" sz="3600" dirty="0"/>
              </a:p>
            </p:txBody>
          </p:sp>
        </mc:Choice>
        <mc:Fallback xmlns="">
          <p:sp>
            <p:nvSpPr>
              <p:cNvPr id="41" name="正方形/長方形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836" y="1325563"/>
                <a:ext cx="3142399" cy="646331"/>
              </a:xfrm>
              <a:prstGeom prst="rect">
                <a:avLst/>
              </a:prstGeom>
              <a:blipFill rotWithShape="0">
                <a:blip r:embed="rId10"/>
                <a:stretch>
                  <a:fillRect t="-12963" b="-3333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正方形/長方形 42"/>
              <p:cNvSpPr/>
              <p:nvPr/>
            </p:nvSpPr>
            <p:spPr>
              <a:xfrm>
                <a:off x="973159" y="1325563"/>
                <a:ext cx="3142399" cy="64633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altLang="ja-JP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Σ</m:t>
                        </m:r>
                      </m:e>
                      <m:sup>
                        <m:r>
                          <a:rPr lang="en-US" altLang="ja-JP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altLang="ja-JP" sz="3600" dirty="0"/>
                  <a:t>-&gt;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3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altLang="ja-JP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sz="3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</m:sup>
                    </m:sSup>
                    <m:r>
                      <m:rPr>
                        <m:sty m:val="p"/>
                      </m:rPr>
                      <a:rPr lang="en-US" altLang="ja-JP" sz="360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n</m:t>
                    </m:r>
                  </m:oMath>
                </a14:m>
                <a:endParaRPr lang="en-US" altLang="ja-JP" sz="3600" dirty="0"/>
              </a:p>
            </p:txBody>
          </p:sp>
        </mc:Choice>
        <mc:Fallback xmlns="">
          <p:sp>
            <p:nvSpPr>
              <p:cNvPr id="43" name="正方形/長方形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159" y="1325563"/>
                <a:ext cx="3142399" cy="646331"/>
              </a:xfrm>
              <a:prstGeom prst="rect">
                <a:avLst/>
              </a:prstGeom>
              <a:blipFill rotWithShape="0">
                <a:blip r:embed="rId11"/>
                <a:stretch>
                  <a:fillRect t="-12963" b="-3333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2483304" y="5573050"/>
                <a:ext cx="15792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b="1" dirty="0" smtClean="0"/>
                  <a:t>MM d(K-,n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𝝅</m:t>
                        </m:r>
                      </m:e>
                      <m:sup>
                        <m:r>
                          <a:rPr lang="en-US" altLang="ja-JP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</m:sup>
                    </m:sSup>
                  </m:oMath>
                </a14:m>
                <a:r>
                  <a:rPr kumimoji="1" lang="en-US" altLang="ja-JP" b="1" dirty="0" smtClean="0"/>
                  <a:t>)</a:t>
                </a:r>
                <a:endParaRPr kumimoji="1" lang="ja-JP" altLang="en-US" b="1" dirty="0"/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304" y="5573050"/>
                <a:ext cx="1579215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3089" t="-8197" r="-3089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 rot="16200000">
                <a:off x="-376933" y="3792848"/>
                <a:ext cx="15792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b="1" dirty="0" smtClean="0"/>
                  <a:t>MM d(K-,n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𝝅</m:t>
                        </m:r>
                      </m:e>
                      <m:sup>
                        <m:r>
                          <a:rPr lang="en-US" altLang="ja-JP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p>
                  </m:oMath>
                </a14:m>
                <a:r>
                  <a:rPr kumimoji="1" lang="en-US" altLang="ja-JP" b="1" dirty="0" smtClean="0"/>
                  <a:t>)</a:t>
                </a:r>
                <a:endParaRPr kumimoji="1" lang="ja-JP" altLang="en-US" b="1" dirty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-376933" y="3792848"/>
                <a:ext cx="1579215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8197" t="-2703" r="-24590" b="-347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/>
          <p:cNvSpPr txBox="1"/>
          <p:nvPr/>
        </p:nvSpPr>
        <p:spPr>
          <a:xfrm>
            <a:off x="1713857" y="6282720"/>
            <a:ext cx="5697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Calibri" panose="020F0502020204030204" pitchFamily="34" charset="0"/>
              <a:buChar char="&gt;"/>
            </a:pPr>
            <a:r>
              <a:rPr lang="ja-JP" altLang="en-US" sz="2400" b="1" dirty="0" smtClean="0"/>
              <a:t>チャージドモードを区別することができる</a:t>
            </a:r>
            <a:endParaRPr kumimoji="1" lang="ja-JP" altLang="en-US" sz="2400" b="1" dirty="0"/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2671294" y="3753674"/>
            <a:ext cx="1870458" cy="30307"/>
          </a:xfrm>
          <a:prstGeom prst="line">
            <a:avLst/>
          </a:prstGeom>
          <a:ln w="2222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V="1">
            <a:off x="2719355" y="4150100"/>
            <a:ext cx="1822397" cy="7667"/>
          </a:xfrm>
          <a:prstGeom prst="line">
            <a:avLst/>
          </a:prstGeom>
          <a:ln w="2222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V="1">
            <a:off x="3689616" y="3281234"/>
            <a:ext cx="9248" cy="1737733"/>
          </a:xfrm>
          <a:prstGeom prst="line">
            <a:avLst/>
          </a:prstGeom>
          <a:ln w="2222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4277279" y="3241884"/>
            <a:ext cx="3575" cy="2025503"/>
          </a:xfrm>
          <a:prstGeom prst="line">
            <a:avLst/>
          </a:prstGeom>
          <a:ln w="22225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1446067" y="3532667"/>
            <a:ext cx="111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/>
              <a:t>Σ+π-</a:t>
            </a:r>
            <a:endParaRPr kumimoji="1" lang="ja-JP" altLang="en-US" sz="40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272911" y="5061342"/>
            <a:ext cx="111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</a:rPr>
              <a:t>Σ-π+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53" name="円柱 52"/>
          <p:cNvSpPr/>
          <p:nvPr/>
        </p:nvSpPr>
        <p:spPr>
          <a:xfrm rot="5400000">
            <a:off x="6535281" y="2785326"/>
            <a:ext cx="1197243" cy="142497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弧 67"/>
          <p:cNvSpPr/>
          <p:nvPr/>
        </p:nvSpPr>
        <p:spPr>
          <a:xfrm rot="6771565" flipV="1">
            <a:off x="6869258" y="3386776"/>
            <a:ext cx="1555498" cy="929041"/>
          </a:xfrm>
          <a:prstGeom prst="arc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445417" y="3766215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CDS</a:t>
            </a:r>
            <a:endParaRPr kumimoji="1" lang="ja-JP" altLang="en-US" dirty="0"/>
          </a:p>
        </p:txBody>
      </p:sp>
      <p:cxnSp>
        <p:nvCxnSpPr>
          <p:cNvPr id="38" name="直線矢印コネクタ 37"/>
          <p:cNvCxnSpPr/>
          <p:nvPr/>
        </p:nvCxnSpPr>
        <p:spPr>
          <a:xfrm>
            <a:off x="7001980" y="3497815"/>
            <a:ext cx="214114" cy="16788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円弧 70"/>
          <p:cNvSpPr/>
          <p:nvPr/>
        </p:nvSpPr>
        <p:spPr>
          <a:xfrm rot="16478223">
            <a:off x="6658455" y="3146258"/>
            <a:ext cx="1482911" cy="784361"/>
          </a:xfrm>
          <a:prstGeom prst="arc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819575" y="3468893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/>
              <a:t>Σ</a:t>
            </a:r>
            <a:endParaRPr kumimoji="1" lang="ja-JP" altLang="en-US" sz="2400" b="1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403904" y="249075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π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355673" y="4282911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0000"/>
                </a:solidFill>
              </a:rPr>
              <a:t>π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75" name="直線矢印コネクタ 74"/>
          <p:cNvCxnSpPr>
            <a:stCxn id="68" idx="0"/>
          </p:cNvCxnSpPr>
          <p:nvPr/>
        </p:nvCxnSpPr>
        <p:spPr>
          <a:xfrm>
            <a:off x="7218970" y="3670844"/>
            <a:ext cx="192281" cy="1263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/>
          <p:cNvSpPr txBox="1"/>
          <p:nvPr/>
        </p:nvSpPr>
        <p:spPr>
          <a:xfrm>
            <a:off x="7337440" y="3679293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n</a:t>
            </a:r>
            <a:endParaRPr kumimoji="1" lang="ja-JP" altLang="en-US" sz="2400" b="1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6445417" y="5267387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dirty="0" smtClean="0">
              <a:sym typeface="Wingdings" panose="05000000000000000000" pitchFamily="2" charset="2"/>
            </a:endParaRPr>
          </a:p>
          <a:p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433239" y="2858360"/>
            <a:ext cx="82907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SIM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6830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円柱 38"/>
          <p:cNvSpPr/>
          <p:nvPr/>
        </p:nvSpPr>
        <p:spPr>
          <a:xfrm rot="5400000">
            <a:off x="6234730" y="1544804"/>
            <a:ext cx="1197243" cy="142497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430" y="2640004"/>
            <a:ext cx="4578626" cy="348784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1469037" y="2276243"/>
                <a:ext cx="2292487" cy="95410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800" dirty="0" smtClean="0"/>
                  <a:t>Invariant mass</a:t>
                </a:r>
              </a:p>
              <a:p>
                <a:r>
                  <a:rPr kumimoji="1" lang="en-US" altLang="ja-JP" sz="2800" dirty="0" smtClean="0"/>
                  <a:t>       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p>
                    <m:r>
                      <a:rPr lang="en-US" altLang="ja-JP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</m:oMath>
                </a14:m>
                <a:r>
                  <a:rPr kumimoji="1" lang="en-US" altLang="ja-JP" sz="2800" dirty="0" smtClean="0"/>
                  <a:t>)</a:t>
                </a:r>
                <a:endParaRPr kumimoji="1" lang="ja-JP" altLang="en-US" sz="2800" dirty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9037" y="2276243"/>
                <a:ext cx="2292487" cy="954107"/>
              </a:xfrm>
              <a:prstGeom prst="rect">
                <a:avLst/>
              </a:prstGeom>
              <a:blipFill rotWithShape="0">
                <a:blip r:embed="rId3"/>
                <a:stretch>
                  <a:fillRect l="-5585" t="-5732" r="-4255" b="-171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/>
          <p:cNvSpPr txBox="1"/>
          <p:nvPr/>
        </p:nvSpPr>
        <p:spPr>
          <a:xfrm>
            <a:off x="2137483" y="5888308"/>
            <a:ext cx="841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GeV/c</a:t>
            </a:r>
            <a:r>
              <a:rPr kumimoji="1" lang="en-US" altLang="ja-JP" b="1" baseline="30000" dirty="0" smtClean="0"/>
              <a:t>2</a:t>
            </a:r>
            <a:endParaRPr kumimoji="1" lang="ja-JP" altLang="en-US" b="1" baseline="30000" dirty="0"/>
          </a:p>
        </p:txBody>
      </p:sp>
      <p:pic>
        <p:nvPicPr>
          <p:cNvPr id="19" name="図 18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290644" y="3169335"/>
            <a:ext cx="4853354" cy="282203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5562902" y="3106914"/>
            <a:ext cx="2555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baseline="30000" dirty="0" smtClean="0"/>
              <a:t>3</a:t>
            </a:r>
            <a:r>
              <a:rPr kumimoji="1" lang="en-US" altLang="ja-JP" b="1" dirty="0" smtClean="0"/>
              <a:t>He(K-,n) </a:t>
            </a:r>
            <a:r>
              <a:rPr kumimoji="1" lang="ja-JP" altLang="en-US" b="1" dirty="0" smtClean="0"/>
              <a:t>データを使った</a:t>
            </a:r>
            <a:endParaRPr kumimoji="1" lang="en-US" altLang="ja-JP" b="1" dirty="0" smtClean="0"/>
          </a:p>
          <a:p>
            <a:r>
              <a:rPr kumimoji="1" lang="ja-JP" altLang="en-US" b="1" dirty="0" smtClean="0"/>
              <a:t>後方散乱</a:t>
            </a:r>
            <a:r>
              <a:rPr kumimoji="1" lang="en-US" altLang="ja-JP" b="1" dirty="0" smtClean="0"/>
              <a:t>Λ</a:t>
            </a:r>
            <a:r>
              <a:rPr lang="ja-JP" altLang="en-US" b="1" dirty="0" smtClean="0"/>
              <a:t>の同定</a:t>
            </a:r>
            <a:r>
              <a:rPr kumimoji="1" lang="en-US" altLang="ja-JP" b="1" dirty="0" smtClean="0"/>
              <a:t> </a:t>
            </a:r>
            <a:endParaRPr kumimoji="1" lang="ja-JP" altLang="en-US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8650" y="3005057"/>
            <a:ext cx="82907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SIM</a:t>
            </a:r>
            <a:endParaRPr kumimoji="1" lang="ja-JP" altLang="en-US" sz="3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385316" y="5836614"/>
            <a:ext cx="841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GeV/c</a:t>
            </a:r>
            <a:r>
              <a:rPr kumimoji="1" lang="en-US" altLang="ja-JP" b="1" baseline="30000" dirty="0" smtClean="0"/>
              <a:t>2</a:t>
            </a:r>
            <a:endParaRPr kumimoji="1" lang="ja-JP" altLang="en-US" b="1" baseline="30000" dirty="0"/>
          </a:p>
        </p:txBody>
      </p:sp>
      <p:sp>
        <p:nvSpPr>
          <p:cNvPr id="11" name="円弧 10"/>
          <p:cNvSpPr/>
          <p:nvPr/>
        </p:nvSpPr>
        <p:spPr>
          <a:xfrm rot="16478223">
            <a:off x="6232025" y="1866707"/>
            <a:ext cx="1482911" cy="784361"/>
          </a:xfrm>
          <a:prstGeom prst="arc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>
            <a:off x="3182688" y="1546232"/>
            <a:ext cx="0" cy="2889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V="1">
            <a:off x="3182688" y="1831820"/>
            <a:ext cx="437881" cy="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正方形/長方形 15"/>
              <p:cNvSpPr/>
              <p:nvPr/>
            </p:nvSpPr>
            <p:spPr>
              <a:xfrm>
                <a:off x="3650934" y="1570210"/>
                <a:ext cx="9099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ja-JP" alt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𝜋</m:t>
                          </m:r>
                        </m:e>
                        <m:sup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</m:sup>
                      </m:sSup>
                      <m:r>
                        <a:rPr lang="en-US" altLang="ja-JP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𝑝</m:t>
                      </m:r>
                    </m:oMath>
                  </m:oMathPara>
                </a14:m>
                <a:endParaRPr lang="ja-JP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正方形/長方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0934" y="1570210"/>
                <a:ext cx="909929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正方形/長方形 19"/>
              <p:cNvSpPr/>
              <p:nvPr/>
            </p:nvSpPr>
            <p:spPr>
              <a:xfrm>
                <a:off x="884409" y="1024153"/>
                <a:ext cx="2850652" cy="646331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ja-JP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Σ</m:t>
                        </m:r>
                      </m:e>
                      <m:sup>
                        <m:r>
                          <a:rPr lang="en-US" altLang="ja-JP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altLang="ja-JP" sz="3600" dirty="0"/>
                  <a:t> -&gt;</a:t>
                </a:r>
                <a:r>
                  <a:rPr lang="ja-JP" altLang="en-US" sz="3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altLang="ja-JP" sz="3600" dirty="0"/>
                  <a:t>Λ γ</a:t>
                </a:r>
              </a:p>
            </p:txBody>
          </p:sp>
        </mc:Choice>
        <mc:Fallback xmlns="">
          <p:sp>
            <p:nvSpPr>
              <p:cNvPr id="20" name="正方形/長方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409" y="1024153"/>
                <a:ext cx="2850652" cy="646331"/>
              </a:xfrm>
              <a:prstGeom prst="rect">
                <a:avLst/>
              </a:prstGeom>
              <a:blipFill rotWithShape="0">
                <a:blip r:embed="rId6"/>
                <a:stretch>
                  <a:fillRect t="-12037" r="-5319" b="-3425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628650" y="0"/>
                <a:ext cx="7886700" cy="13255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Σ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p>
                    </m:sSup>
                    <m:r>
                      <a:rPr lang="ja-JP" altLang="en-US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モード</m:t>
                    </m:r>
                  </m:oMath>
                </a14:m>
                <a:r>
                  <a:rPr kumimoji="1" lang="ja-JP" altLang="en-US" dirty="0" smtClean="0"/>
                  <a:t>の同定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7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50" y="0"/>
                <a:ext cx="7886700" cy="1325563"/>
              </a:xfr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30"/>
          <p:cNvSpPr txBox="1"/>
          <p:nvPr/>
        </p:nvSpPr>
        <p:spPr>
          <a:xfrm>
            <a:off x="6822040" y="1987862"/>
            <a:ext cx="3978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/>
              <a:t>Λ</a:t>
            </a:r>
            <a:endParaRPr kumimoji="1" lang="ja-JP" alt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正方形/長方形 32"/>
              <p:cNvSpPr/>
              <p:nvPr/>
            </p:nvSpPr>
            <p:spPr>
              <a:xfrm>
                <a:off x="6915543" y="1167959"/>
                <a:ext cx="7051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ja-JP" alt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𝜋</m:t>
                          </m:r>
                        </m:e>
                        <m:sup>
                          <m:r>
                            <a:rPr lang="en-US" altLang="ja-JP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33" name="正方形/長方形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543" y="1167959"/>
                <a:ext cx="705193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正方形/長方形 33"/>
              <p:cNvSpPr/>
              <p:nvPr/>
            </p:nvSpPr>
            <p:spPr>
              <a:xfrm>
                <a:off x="5126406" y="1952921"/>
                <a:ext cx="4288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𝑝</m:t>
                      </m:r>
                    </m:oMath>
                  </m:oMathPara>
                </a14:m>
                <a:endParaRPr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正方形/長方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406" y="1952921"/>
                <a:ext cx="428899" cy="461665"/>
              </a:xfrm>
              <a:prstGeom prst="rect">
                <a:avLst/>
              </a:prstGeom>
              <a:blipFill rotWithShape="0">
                <a:blip r:embed="rId9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テキスト ボックス 35"/>
          <p:cNvSpPr txBox="1"/>
          <p:nvPr/>
        </p:nvSpPr>
        <p:spPr>
          <a:xfrm>
            <a:off x="5548325" y="914704"/>
            <a:ext cx="2515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後方</a:t>
            </a:r>
            <a:r>
              <a:rPr lang="ja-JP" altLang="en-US" sz="2400" dirty="0"/>
              <a:t>散乱</a:t>
            </a:r>
            <a:r>
              <a:rPr lang="en-US" altLang="ja-JP" sz="2400" dirty="0" smtClean="0"/>
              <a:t>Λ</a:t>
            </a:r>
            <a:r>
              <a:rPr lang="ja-JP" altLang="en-US" sz="2400" dirty="0" smtClean="0"/>
              <a:t>の同定</a:t>
            </a:r>
            <a:endParaRPr kumimoji="1" lang="ja-JP" altLang="en-US" sz="24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70761" y="2560291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CDS</a:t>
            </a:r>
            <a:endParaRPr kumimoji="1" lang="ja-JP" altLang="en-US" dirty="0"/>
          </a:p>
        </p:txBody>
      </p:sp>
      <p:sp>
        <p:nvSpPr>
          <p:cNvPr id="29" name="右矢印 28"/>
          <p:cNvSpPr/>
          <p:nvPr/>
        </p:nvSpPr>
        <p:spPr>
          <a:xfrm rot="10800000">
            <a:off x="6661024" y="2124347"/>
            <a:ext cx="214261" cy="26063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柱 39"/>
          <p:cNvSpPr/>
          <p:nvPr/>
        </p:nvSpPr>
        <p:spPr>
          <a:xfrm rot="5400000">
            <a:off x="6131990" y="2118314"/>
            <a:ext cx="288036" cy="304508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/>
          <p:cNvCxnSpPr/>
          <p:nvPr/>
        </p:nvCxnSpPr>
        <p:spPr>
          <a:xfrm flipH="1">
            <a:off x="5490402" y="2213922"/>
            <a:ext cx="1095727" cy="1067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6016205" y="2019091"/>
            <a:ext cx="45719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061924" y="1855596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BPC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77469" y="1715883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BPD</a:t>
            </a:r>
            <a:endParaRPr kumimoji="1" lang="ja-JP" altLang="en-US" dirty="0"/>
          </a:p>
        </p:txBody>
      </p:sp>
      <p:sp>
        <p:nvSpPr>
          <p:cNvPr id="45" name="正方形/長方形 44"/>
          <p:cNvSpPr/>
          <p:nvPr/>
        </p:nvSpPr>
        <p:spPr>
          <a:xfrm>
            <a:off x="628650" y="6387433"/>
            <a:ext cx="766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Calibri" panose="020F0502020204030204" pitchFamily="34" charset="0"/>
              <a:buChar char="&gt;"/>
            </a:pPr>
            <a:r>
              <a:rPr lang="ja-JP" altLang="en-US" sz="2400" b="1" dirty="0" smtClean="0"/>
              <a:t>標的後方の検出器群により、</a:t>
            </a:r>
            <a:r>
              <a:rPr lang="en-US" altLang="ja-JP" sz="2400" b="1" dirty="0" smtClean="0"/>
              <a:t>π0Σ0</a:t>
            </a:r>
            <a:r>
              <a:rPr lang="ja-JP" altLang="en-US" sz="2400" b="1" dirty="0" smtClean="0"/>
              <a:t>モードの同定は可能</a:t>
            </a:r>
            <a:endParaRPr lang="ja-JP" altLang="en-US" sz="2400" b="1" dirty="0"/>
          </a:p>
        </p:txBody>
      </p:sp>
      <p:sp>
        <p:nvSpPr>
          <p:cNvPr id="46" name="正方形/長方形 45"/>
          <p:cNvSpPr/>
          <p:nvPr/>
        </p:nvSpPr>
        <p:spPr>
          <a:xfrm>
            <a:off x="406017" y="1986726"/>
            <a:ext cx="43043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dirty="0"/>
              <a:t>Λ(1405)</a:t>
            </a:r>
            <a:r>
              <a:rPr lang="ja-JP" altLang="en-US" sz="2000" b="1" dirty="0"/>
              <a:t>は後方散乱生成の傾向にある</a:t>
            </a:r>
            <a:endParaRPr lang="en-US" altLang="ja-JP" sz="20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646389" y="3444815"/>
            <a:ext cx="96135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3200" dirty="0" smtClean="0"/>
              <a:t>Data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5056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5869"/>
            <a:ext cx="7881870" cy="394955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en-US" altLang="ja-JP" dirty="0" smtClean="0"/>
              <a:t>Σ(1385)</a:t>
            </a:r>
            <a:r>
              <a:rPr lang="ja-JP" altLang="en-US" dirty="0" smtClean="0"/>
              <a:t>の分離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5311940" y="2650807"/>
            <a:ext cx="1308371" cy="95410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ja-JP" sz="2800" b="1" dirty="0" smtClean="0">
                <a:solidFill>
                  <a:srgbClr val="BBBBBB"/>
                </a:solidFill>
                <a:sym typeface="Wingdings" panose="05000000000000000000" pitchFamily="2" charset="2"/>
              </a:rPr>
              <a:t>π</a:t>
            </a:r>
            <a:r>
              <a:rPr lang="en-US" altLang="ja-JP" sz="2800" b="1" baseline="30000" dirty="0" smtClean="0">
                <a:solidFill>
                  <a:srgbClr val="BBBBBB"/>
                </a:solidFill>
                <a:sym typeface="Wingdings" panose="05000000000000000000" pitchFamily="2" charset="2"/>
              </a:rPr>
              <a:t>0</a:t>
            </a:r>
            <a:r>
              <a:rPr lang="en-US" altLang="ja-JP" sz="2800" b="1" dirty="0" smtClean="0">
                <a:solidFill>
                  <a:srgbClr val="BBBBBB"/>
                </a:solidFill>
                <a:sym typeface="Wingdings" panose="05000000000000000000" pitchFamily="2" charset="2"/>
              </a:rPr>
              <a:t>Σ</a:t>
            </a:r>
            <a:r>
              <a:rPr lang="en-US" altLang="ja-JP" sz="2800" b="1" baseline="30000" dirty="0" smtClean="0">
                <a:solidFill>
                  <a:srgbClr val="BBBBBB"/>
                </a:solidFill>
                <a:sym typeface="Wingdings" panose="05000000000000000000" pitchFamily="2" charset="2"/>
              </a:rPr>
              <a:t>0</a:t>
            </a:r>
            <a:endParaRPr lang="en-US" altLang="ja-JP" sz="2800" b="1" baseline="30000" dirty="0" smtClean="0">
              <a:solidFill>
                <a:srgbClr val="BBBBBB"/>
              </a:solidFill>
            </a:endParaRPr>
          </a:p>
          <a:p>
            <a:r>
              <a:rPr lang="en-US" altLang="ja-JP" sz="2800" b="1" dirty="0" smtClean="0">
                <a:solidFill>
                  <a:srgbClr val="FF6666"/>
                </a:solidFill>
              </a:rPr>
              <a:t>Σ(1385</a:t>
            </a:r>
            <a:r>
              <a:rPr lang="en-US" altLang="ja-JP" sz="2800" b="1" dirty="0">
                <a:solidFill>
                  <a:srgbClr val="FF6666"/>
                </a:solidFill>
              </a:rPr>
              <a:t>)</a:t>
            </a:r>
            <a:endParaRPr lang="ja-JP" altLang="en-US" sz="2800" b="1" dirty="0">
              <a:solidFill>
                <a:srgbClr val="FF66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/>
              <p:cNvSpPr/>
              <p:nvPr/>
            </p:nvSpPr>
            <p:spPr>
              <a:xfrm>
                <a:off x="1736678" y="933286"/>
                <a:ext cx="567064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2400" dirty="0">
                    <a:sym typeface="Wingdings" panose="05000000000000000000" pitchFamily="2" charset="2"/>
                  </a:rPr>
                  <a:t>Λ(1405) </a:t>
                </a:r>
                <a:r>
                  <a:rPr lang="en-US" altLang="ja-JP" sz="2400" dirty="0" smtClean="0">
                    <a:sym typeface="Wingdings" panose="05000000000000000000" pitchFamily="2" charset="2"/>
                  </a:rPr>
                  <a:t> 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ja-JP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Σ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p>
                    </m:sSup>
                  </m:oMath>
                </a14:m>
                <a:r>
                  <a:rPr lang="ja-JP" altLang="en-US" sz="2400" dirty="0"/>
                  <a:t> </a:t>
                </a:r>
                <a:r>
                  <a:rPr lang="en-US" altLang="ja-JP" sz="24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p>
                    </m:sSup>
                    <m:r>
                      <a:rPr lang="ja-JP" alt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  <m:r>
                      <m:rPr>
                        <m:sty m:val="p"/>
                      </m:rPr>
                      <a:rPr lang="en-US" altLang="ja-JP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Λ</m:t>
                    </m:r>
                  </m:oMath>
                </a14:m>
                <a:r>
                  <a:rPr lang="ja-JP" altLang="en-US" sz="2400" dirty="0"/>
                  <a:t> </a:t>
                </a:r>
                <a:r>
                  <a:rPr lang="ja-JP" altLang="en-US" sz="2400" dirty="0" smtClean="0"/>
                  <a:t> </a:t>
                </a:r>
                <a:r>
                  <a:rPr lang="en-US" altLang="ja-JP" sz="2400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p>
                    </m:sSup>
                    <m:r>
                      <a:rPr lang="ja-JP" alt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𝛾</m:t>
                    </m:r>
                    <m:sSup>
                      <m:sSupPr>
                        <m:ctrlPr>
                          <a:rPr lang="en-US" altLang="ja-JP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p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</m:oMath>
                </a14:m>
                <a:endParaRPr lang="en-US" altLang="ja-JP" sz="2400" dirty="0">
                  <a:solidFill>
                    <a:srgbClr val="FF0000"/>
                  </a:solidFill>
                </a:endParaRPr>
              </a:p>
              <a:p>
                <a:r>
                  <a:rPr lang="en-US" altLang="ja-JP" sz="2400" dirty="0"/>
                  <a:t>Σ(1385)                 </a:t>
                </a:r>
                <a:r>
                  <a:rPr lang="en-US" altLang="ja-JP" sz="2400" dirty="0" smtClean="0"/>
                  <a:t>  </a:t>
                </a:r>
                <a:r>
                  <a:rPr lang="en-US" altLang="ja-JP" sz="2400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p>
                    </m:sSup>
                    <m:r>
                      <m:rPr>
                        <m:sty m:val="p"/>
                      </m:rPr>
                      <a:rPr lang="en-US" altLang="ja-JP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Λ</m:t>
                    </m:r>
                  </m:oMath>
                </a14:m>
                <a:r>
                  <a:rPr lang="ja-JP" altLang="en-US" sz="2400" dirty="0"/>
                  <a:t>   </a:t>
                </a:r>
                <a:r>
                  <a:rPr lang="ja-JP" altLang="en-US" sz="2400" dirty="0" smtClean="0"/>
                  <a:t> </a:t>
                </a:r>
                <a:r>
                  <a:rPr lang="en-US" altLang="ja-JP" sz="2400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altLang="ja-JP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p>
                    <m:r>
                      <a:rPr lang="en-US" altLang="ja-JP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𝑝</m:t>
                    </m:r>
                  </m:oMath>
                </a14:m>
                <a:endParaRPr lang="en-US" altLang="ja-JP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正方形/長方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6678" y="933286"/>
                <a:ext cx="5670644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1720" t="-6618" b="-161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テキスト ボックス 13"/>
          <p:cNvSpPr txBox="1"/>
          <p:nvPr/>
        </p:nvSpPr>
        <p:spPr>
          <a:xfrm>
            <a:off x="3411942" y="1739966"/>
            <a:ext cx="239228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MM d(K-,nπ-p)</a:t>
            </a:r>
            <a:endParaRPr kumimoji="1" lang="ja-JP" altLang="en-US" sz="28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12</a:t>
            </a:fld>
            <a:endParaRPr kumimoji="1"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 flipV="1">
            <a:off x="3953045" y="2379469"/>
            <a:ext cx="0" cy="303648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右矢印 15"/>
          <p:cNvSpPr/>
          <p:nvPr/>
        </p:nvSpPr>
        <p:spPr>
          <a:xfrm>
            <a:off x="3940935" y="2288912"/>
            <a:ext cx="313898" cy="354842"/>
          </a:xfrm>
          <a:prstGeom prst="rightArrow">
            <a:avLst/>
          </a:prstGeom>
          <a:solidFill>
            <a:srgbClr val="BBBBB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BBBBBB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711208" y="3610342"/>
            <a:ext cx="3134191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/>
              <a:t>π</a:t>
            </a:r>
            <a:r>
              <a:rPr kumimoji="1" lang="en-US" altLang="ja-JP" sz="2800" b="1" baseline="30000" dirty="0" smtClean="0"/>
              <a:t>0</a:t>
            </a:r>
            <a:r>
              <a:rPr kumimoji="1" lang="en-US" altLang="ja-JP" sz="2800" b="1" dirty="0" smtClean="0"/>
              <a:t>Σ</a:t>
            </a:r>
            <a:r>
              <a:rPr kumimoji="1" lang="en-US" altLang="ja-JP" sz="2800" b="1" baseline="30000" dirty="0" smtClean="0"/>
              <a:t>0</a:t>
            </a:r>
            <a:r>
              <a:rPr kumimoji="1" lang="en-US" altLang="ja-JP" sz="2800" b="1" dirty="0" smtClean="0"/>
              <a:t> : Σ(1385) = 1 : 1</a:t>
            </a:r>
            <a:endParaRPr kumimoji="1" lang="ja-JP" altLang="en-US" sz="28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91634" y="2349574"/>
            <a:ext cx="82907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SIM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36678" y="5898524"/>
            <a:ext cx="36853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Efficiency            :   0.88 </a:t>
            </a:r>
          </a:p>
          <a:p>
            <a:r>
              <a:rPr lang="en-US" altLang="ja-JP" sz="2800" dirty="0" smtClean="0"/>
              <a:t>Contamination   :   0.18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4184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1" y="3157106"/>
            <a:ext cx="4393034" cy="2907119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143" y="3157107"/>
            <a:ext cx="4164314" cy="275970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1446" y="0"/>
            <a:ext cx="8515350" cy="132556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Yield estimation 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0059" y="1421674"/>
            <a:ext cx="2973891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800" b="1" dirty="0" smtClean="0"/>
              <a:t>Σ-π+  :  </a:t>
            </a:r>
            <a:r>
              <a:rPr lang="en-US" altLang="ja-JP" sz="2800" b="1" dirty="0" smtClean="0">
                <a:sym typeface="Wingdings" panose="05000000000000000000" pitchFamily="2" charset="2"/>
              </a:rPr>
              <a:t>16.8/shift   </a:t>
            </a:r>
            <a:endParaRPr lang="en-US" altLang="ja-JP" sz="2800" b="1" dirty="0" smtClean="0">
              <a:sym typeface="Wingdings" panose="05000000000000000000" pitchFamily="2" charset="2"/>
            </a:endParaRPr>
          </a:p>
          <a:p>
            <a:r>
              <a:rPr kumimoji="1" lang="en-US" altLang="ja-JP" sz="2800" b="1" dirty="0" smtClean="0">
                <a:sym typeface="Wingdings" panose="05000000000000000000" pitchFamily="2" charset="2"/>
              </a:rPr>
              <a:t>Σ+π-  </a:t>
            </a:r>
            <a:r>
              <a:rPr kumimoji="1" lang="en-US" altLang="ja-JP" sz="2800" b="1" dirty="0" smtClean="0">
                <a:sym typeface="Wingdings" panose="05000000000000000000" pitchFamily="2" charset="2"/>
              </a:rPr>
              <a:t>:   7.4 /shift  </a:t>
            </a:r>
            <a:endParaRPr kumimoji="1" lang="en-US" altLang="ja-JP" sz="2800" b="1" dirty="0" smtClean="0">
              <a:sym typeface="Wingdings" panose="05000000000000000000" pitchFamily="2" charset="2"/>
            </a:endParaRPr>
          </a:p>
          <a:p>
            <a:r>
              <a:rPr lang="en-US" altLang="ja-JP" sz="2800" b="1" dirty="0" smtClean="0">
                <a:sym typeface="Wingdings" panose="05000000000000000000" pitchFamily="2" charset="2"/>
              </a:rPr>
              <a:t>Σ0π0 :  2.2 / shift</a:t>
            </a:r>
            <a:endParaRPr kumimoji="1" lang="en-US" altLang="ja-JP" sz="2800" b="1" dirty="0" smtClean="0">
              <a:sym typeface="Wingdings" panose="05000000000000000000" pitchFamily="2" charset="2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3395641" y="1819042"/>
            <a:ext cx="723331" cy="590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935138" y="4502170"/>
            <a:ext cx="70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chiral</a:t>
            </a:r>
            <a:endParaRPr kumimoji="1" lang="ja-JP" altLang="en-US" b="1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905260" y="4525378"/>
            <a:ext cx="706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chiral</a:t>
            </a:r>
            <a:endParaRPr kumimoji="1" lang="ja-JP" altLang="en-US" b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908888" y="2942684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/>
              <a:t>Σ+π-</a:t>
            </a:r>
            <a:endParaRPr kumimoji="1" lang="ja-JP" altLang="en-US" sz="2800" b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600035" y="2902779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/>
              <a:t>Σ-π+</a:t>
            </a:r>
            <a:endParaRPr kumimoji="1" lang="ja-JP" altLang="en-US" sz="2800" b="1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687776" y="5944738"/>
            <a:ext cx="841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GeV/c</a:t>
            </a:r>
            <a:r>
              <a:rPr kumimoji="1" lang="en-US" altLang="ja-JP" b="1" baseline="30000" dirty="0" smtClean="0"/>
              <a:t>2</a:t>
            </a:r>
            <a:endParaRPr kumimoji="1" lang="ja-JP" altLang="en-US" b="1" baseline="300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908888" y="5918980"/>
            <a:ext cx="841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GeV/c</a:t>
            </a:r>
            <a:r>
              <a:rPr kumimoji="1" lang="en-US" altLang="ja-JP" b="1" baseline="30000" dirty="0" smtClean="0"/>
              <a:t>2</a:t>
            </a:r>
            <a:endParaRPr kumimoji="1" lang="ja-JP" altLang="en-US" b="1" baseline="300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85535" y="4237948"/>
            <a:ext cx="1387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FF0000"/>
                </a:solidFill>
              </a:rPr>
              <a:t>Breit</a:t>
            </a:r>
            <a:r>
              <a:rPr kumimoji="1" lang="en-US" altLang="ja-JP" dirty="0" smtClean="0">
                <a:solidFill>
                  <a:srgbClr val="FF0000"/>
                </a:solidFill>
              </a:rPr>
              <a:t>-Wigner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521777" y="4209322"/>
            <a:ext cx="1387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FF0000"/>
                </a:solidFill>
              </a:rPr>
              <a:t>Breit</a:t>
            </a:r>
            <a:r>
              <a:rPr kumimoji="1" lang="en-US" altLang="ja-JP" dirty="0" smtClean="0">
                <a:solidFill>
                  <a:srgbClr val="FF0000"/>
                </a:solidFill>
              </a:rPr>
              <a:t>-Wigner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125541" y="3465904"/>
            <a:ext cx="82907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SIM</a:t>
            </a:r>
            <a:endParaRPr kumimoji="1" lang="ja-JP" altLang="en-US" sz="3200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069664" y="3437621"/>
            <a:ext cx="82907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SIM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139949" y="1434475"/>
            <a:ext cx="91563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2016</a:t>
            </a:r>
          </a:p>
          <a:p>
            <a:r>
              <a:rPr kumimoji="1" lang="en-US" altLang="ja-JP" sz="2800" dirty="0" smtClean="0"/>
              <a:t>888</a:t>
            </a:r>
          </a:p>
          <a:p>
            <a:r>
              <a:rPr lang="en-US" altLang="ja-JP" sz="2800" dirty="0" smtClean="0"/>
              <a:t>264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17533" y="851802"/>
            <a:ext cx="3525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Proposal   120 shifts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8388" y="6340035"/>
            <a:ext cx="6394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＞</a:t>
            </a:r>
            <a:r>
              <a:rPr lang="ja-JP" altLang="en-US" sz="2400" dirty="0" smtClean="0"/>
              <a:t>カイラル計算のスペクトラムとの区別が見れる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3295" y="3364692"/>
            <a:ext cx="1213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5</a:t>
            </a:r>
            <a:r>
              <a:rPr kumimoji="1" lang="ja-JP" altLang="en-US" sz="3200" dirty="0" smtClean="0"/>
              <a:t>日分</a:t>
            </a:r>
            <a:endParaRPr kumimoji="1" lang="ja-JP" altLang="en-US" sz="32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790786" y="3379701"/>
            <a:ext cx="1213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5</a:t>
            </a:r>
            <a:r>
              <a:rPr kumimoji="1" lang="ja-JP" altLang="en-US" sz="3200" dirty="0" smtClean="0"/>
              <a:t>日分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2842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1071885"/>
            <a:ext cx="8484028" cy="49472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/>
              <p:cNvSpPr>
                <a:spLocks noGrp="1"/>
              </p:cNvSpPr>
              <p:nvPr>
                <p:ph type="title"/>
              </p:nvPr>
            </p:nvSpPr>
            <p:spPr>
              <a:xfrm>
                <a:off x="628650" y="0"/>
                <a:ext cx="7886700" cy="1325563"/>
              </a:xfrm>
            </p:spPr>
            <p:txBody>
              <a:bodyPr/>
              <a:lstStyle/>
              <a:p>
                <a:r>
                  <a:rPr lang="en-US" altLang="ja-JP" dirty="0" smtClean="0"/>
                  <a:t>MM(n)</a:t>
                </a:r>
                <a:r>
                  <a:rPr lang="ja-JP" altLang="en-US" dirty="0" smtClean="0"/>
                  <a:t>スペクトラム</a:t>
                </a:r>
                <a:r>
                  <a:rPr lang="en-US" altLang="ja-JP" dirty="0" smtClean="0"/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∓</m:t>
                        </m:r>
                      </m:sup>
                    </m:sSup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Σ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±</m:t>
                        </m:r>
                      </m:sup>
                    </m:sSup>
                  </m:oMath>
                </a14:m>
                <a:r>
                  <a:rPr lang="en-US" altLang="ja-JP" dirty="0" smtClean="0"/>
                  <a:t>)</a:t>
                </a:r>
                <a:endParaRPr kumimoji="1" lang="ja-JP" altLang="en-US" b="1" dirty="0"/>
              </a:p>
            </p:txBody>
          </p:sp>
        </mc:Choice>
        <mc:Fallback xmlns="">
          <p:sp>
            <p:nvSpPr>
              <p:cNvPr id="2" name="タイトル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50" y="0"/>
                <a:ext cx="7886700" cy="1325563"/>
              </a:xfrm>
              <a:blipFill rotWithShape="0">
                <a:blip r:embed="rId3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0" y="6268790"/>
            <a:ext cx="871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Calibri" panose="020F0502020204030204" pitchFamily="34" charset="0"/>
              <a:buChar char="&gt;"/>
            </a:pPr>
            <a:r>
              <a:rPr lang="en-US" altLang="ja-JP" sz="2000" b="1" dirty="0" smtClean="0"/>
              <a:t>Λ(1405)</a:t>
            </a:r>
            <a:r>
              <a:rPr lang="ja-JP" altLang="en-US" sz="2000" b="1" dirty="0" smtClean="0"/>
              <a:t>の</a:t>
            </a:r>
            <a:r>
              <a:rPr lang="en-US" altLang="ja-JP" sz="2000" b="1" dirty="0" smtClean="0"/>
              <a:t>MM</a:t>
            </a:r>
            <a:r>
              <a:rPr lang="ja-JP" altLang="en-US" sz="2000" b="1" dirty="0" smtClean="0"/>
              <a:t>スペクトラムは</a:t>
            </a:r>
            <a:r>
              <a:rPr lang="en-US" altLang="ja-JP" sz="2000" b="1" dirty="0" err="1" smtClean="0"/>
              <a:t>KbarN</a:t>
            </a:r>
            <a:r>
              <a:rPr lang="ja-JP" altLang="en-US" sz="2000" b="1" dirty="0" smtClean="0"/>
              <a:t>閾値以下において他の反応と区別できる</a:t>
            </a:r>
            <a:endParaRPr lang="en-US" altLang="ja-JP" sz="2000" b="1" dirty="0" smtClean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069171" y="1257036"/>
            <a:ext cx="82907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SIM</a:t>
            </a:r>
            <a:endParaRPr kumimoji="1" lang="ja-JP" altLang="en-US" sz="3200" dirty="0"/>
          </a:p>
        </p:txBody>
      </p:sp>
      <p:cxnSp>
        <p:nvCxnSpPr>
          <p:cNvPr id="27" name="直線コネクタ 26"/>
          <p:cNvCxnSpPr/>
          <p:nvPr/>
        </p:nvCxnSpPr>
        <p:spPr>
          <a:xfrm flipH="1">
            <a:off x="4035421" y="2020975"/>
            <a:ext cx="1" cy="3469502"/>
          </a:xfrm>
          <a:prstGeom prst="line">
            <a:avLst/>
          </a:prstGeom>
          <a:ln w="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4065514" y="5799520"/>
            <a:ext cx="841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GeV/c</a:t>
            </a:r>
            <a:r>
              <a:rPr kumimoji="1" lang="en-US" altLang="ja-JP" b="1" baseline="30000" dirty="0" smtClean="0"/>
              <a:t>2</a:t>
            </a:r>
            <a:endParaRPr kumimoji="1" lang="ja-JP" altLang="en-US" b="1" baseline="300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84205" y="1623549"/>
            <a:ext cx="178286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/>
              <a:t>All</a:t>
            </a:r>
          </a:p>
          <a:p>
            <a:r>
              <a:rPr lang="en-US" altLang="ja-JP" sz="2000" b="1" dirty="0" smtClean="0">
                <a:solidFill>
                  <a:srgbClr val="FF5555"/>
                </a:solidFill>
              </a:rPr>
              <a:t>K</a:t>
            </a:r>
            <a:r>
              <a:rPr lang="en-US" altLang="ja-JP" sz="2000" b="1" baseline="30000" dirty="0" smtClean="0">
                <a:solidFill>
                  <a:srgbClr val="FF5555"/>
                </a:solidFill>
              </a:rPr>
              <a:t>0</a:t>
            </a:r>
            <a:r>
              <a:rPr lang="en-US" altLang="ja-JP" sz="2000" b="1" dirty="0" smtClean="0">
                <a:solidFill>
                  <a:srgbClr val="FF5555"/>
                </a:solidFill>
              </a:rPr>
              <a:t>-BG</a:t>
            </a:r>
            <a:endParaRPr lang="en-US" altLang="ja-JP" sz="2000" b="1" dirty="0" smtClean="0">
              <a:solidFill>
                <a:srgbClr val="FF5555"/>
              </a:solidFill>
            </a:endParaRPr>
          </a:p>
          <a:p>
            <a:r>
              <a:rPr lang="en-US" altLang="ja-JP" sz="2000" b="1" dirty="0" smtClean="0">
                <a:solidFill>
                  <a:srgbClr val="25FF25"/>
                </a:solidFill>
              </a:rPr>
              <a:t>1NA_Σ-BG</a:t>
            </a:r>
            <a:r>
              <a:rPr lang="en-US" altLang="ja-JP" sz="2000" b="1" baseline="-25000" dirty="0" smtClean="0">
                <a:solidFill>
                  <a:srgbClr val="25FF25"/>
                </a:solidFill>
              </a:rPr>
              <a:t> </a:t>
            </a:r>
            <a:endParaRPr lang="en-US" altLang="ja-JP" sz="2000" b="1" baseline="-25000" dirty="0" smtClean="0">
              <a:solidFill>
                <a:srgbClr val="25FF25"/>
              </a:solidFill>
            </a:endParaRPr>
          </a:p>
          <a:p>
            <a:r>
              <a:rPr lang="en-US" altLang="ja-JP" sz="2000" b="1" dirty="0" smtClean="0">
                <a:solidFill>
                  <a:srgbClr val="1616FF"/>
                </a:solidFill>
              </a:rPr>
              <a:t>2NA_Σ-BG</a:t>
            </a:r>
            <a:r>
              <a:rPr lang="en-US" altLang="ja-JP" sz="2000" b="1" baseline="-25000" dirty="0" smtClean="0">
                <a:solidFill>
                  <a:srgbClr val="1616FF"/>
                </a:solidFill>
              </a:rPr>
              <a:t> </a:t>
            </a:r>
            <a:endParaRPr lang="en-US" altLang="ja-JP" sz="2000" b="1" baseline="-25000" dirty="0" smtClean="0">
              <a:solidFill>
                <a:srgbClr val="1616FF"/>
              </a:solidFill>
            </a:endParaRPr>
          </a:p>
          <a:p>
            <a:r>
              <a:rPr lang="en-US" altLang="ja-JP" sz="2000" b="1" dirty="0" smtClean="0">
                <a:solidFill>
                  <a:srgbClr val="FF33CC"/>
                </a:solidFill>
                <a:sym typeface="Wingdings" panose="05000000000000000000" pitchFamily="2" charset="2"/>
              </a:rPr>
              <a:t>Λ(1405)Σ-π+</a:t>
            </a:r>
            <a:endParaRPr lang="en-US" altLang="ja-JP" sz="2000" b="1" dirty="0">
              <a:solidFill>
                <a:srgbClr val="FF33CC"/>
              </a:solidFill>
            </a:endParaRPr>
          </a:p>
          <a:p>
            <a:r>
              <a:rPr lang="en-US" altLang="ja-JP" sz="2000" b="1" dirty="0" smtClean="0">
                <a:solidFill>
                  <a:srgbClr val="8985E4"/>
                </a:solidFill>
                <a:sym typeface="Wingdings" panose="05000000000000000000" pitchFamily="2" charset="2"/>
              </a:rPr>
              <a:t>Λ(1405)Σ+π-</a:t>
            </a:r>
            <a:r>
              <a:rPr lang="en-US" altLang="ja-JP" sz="2000" b="1" baseline="-25000" dirty="0" smtClean="0">
                <a:solidFill>
                  <a:srgbClr val="8985E4"/>
                </a:solidFill>
              </a:rPr>
              <a:t> </a:t>
            </a:r>
            <a:endParaRPr lang="en-US" altLang="ja-JP" sz="2000" b="1" baseline="-25000" dirty="0">
              <a:solidFill>
                <a:srgbClr val="8985E4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 rot="16200000">
            <a:off x="3779903" y="2296900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M(</a:t>
            </a:r>
            <a:r>
              <a:rPr lang="en-US" altLang="ja-JP" dirty="0" err="1" smtClean="0"/>
              <a:t>K+p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0513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120656" y="3474286"/>
            <a:ext cx="38621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dirty="0" smtClean="0">
                <a:solidFill>
                  <a:prstClr val="black"/>
                </a:solidFill>
              </a:rPr>
              <a:t>(</a:t>
            </a:r>
            <a:r>
              <a:rPr lang="ja-JP" altLang="en-US" sz="3600" b="1" dirty="0" smtClean="0">
                <a:solidFill>
                  <a:prstClr val="black"/>
                </a:solidFill>
              </a:rPr>
              <a:t>２</a:t>
            </a:r>
            <a:r>
              <a:rPr lang="en-US" altLang="ja-JP" sz="3600" b="1" dirty="0" smtClean="0">
                <a:solidFill>
                  <a:prstClr val="black"/>
                </a:solidFill>
              </a:rPr>
              <a:t>)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K</a:t>
            </a:r>
            <a:r>
              <a:rPr lang="en-US" altLang="ja-JP" sz="3600" b="1" baseline="30000" dirty="0" smtClean="0">
                <a:solidFill>
                  <a:srgbClr val="FF0000"/>
                </a:solidFill>
              </a:rPr>
              <a:t>0</a:t>
            </a:r>
            <a:r>
              <a:rPr lang="en-US" altLang="ja-JP" sz="3600" b="1" dirty="0" smtClean="0">
                <a:solidFill>
                  <a:srgbClr val="FF0000"/>
                </a:solidFill>
              </a:rPr>
              <a:t>-BG</a:t>
            </a:r>
            <a:endParaRPr lang="en-US" altLang="ja-JP" sz="3600" b="1" dirty="0" smtClean="0">
              <a:solidFill>
                <a:srgbClr val="FF0000"/>
              </a:solidFill>
            </a:endParaRPr>
          </a:p>
          <a:p>
            <a:r>
              <a:rPr lang="en-US" altLang="ja-JP" sz="3600" b="1" dirty="0" smtClean="0">
                <a:solidFill>
                  <a:prstClr val="black"/>
                </a:solidFill>
              </a:rPr>
              <a:t>(</a:t>
            </a:r>
            <a:r>
              <a:rPr lang="ja-JP" altLang="en-US" sz="3600" b="1" dirty="0" smtClean="0">
                <a:solidFill>
                  <a:prstClr val="black"/>
                </a:solidFill>
              </a:rPr>
              <a:t>３</a:t>
            </a:r>
            <a:r>
              <a:rPr lang="en-US" altLang="ja-JP" sz="3600" b="1" dirty="0" smtClean="0"/>
              <a:t>)</a:t>
            </a:r>
            <a:r>
              <a:rPr lang="en-US" altLang="ja-JP" sz="3600" b="1" dirty="0" smtClean="0">
                <a:solidFill>
                  <a:srgbClr val="25FF25"/>
                </a:solidFill>
              </a:rPr>
              <a:t>1NA_Σ-BG</a:t>
            </a:r>
            <a:endParaRPr lang="en-US" altLang="ja-JP" sz="3600" b="1" baseline="-25000" dirty="0" smtClean="0">
              <a:solidFill>
                <a:srgbClr val="25FF25"/>
              </a:solidFill>
            </a:endParaRPr>
          </a:p>
          <a:p>
            <a:r>
              <a:rPr lang="en-US" altLang="ja-JP" sz="3600" b="1" dirty="0" smtClean="0">
                <a:solidFill>
                  <a:prstClr val="black"/>
                </a:solidFill>
              </a:rPr>
              <a:t>(</a:t>
            </a:r>
            <a:r>
              <a:rPr lang="ja-JP" altLang="en-US" sz="3600" b="1" dirty="0" smtClean="0">
                <a:solidFill>
                  <a:prstClr val="black"/>
                </a:solidFill>
              </a:rPr>
              <a:t>４</a:t>
            </a:r>
            <a:r>
              <a:rPr lang="en-US" altLang="ja-JP" sz="3600" b="1" dirty="0" smtClean="0">
                <a:solidFill>
                  <a:srgbClr val="1616FF"/>
                </a:solidFill>
              </a:rPr>
              <a:t>)K”NN” </a:t>
            </a:r>
            <a:r>
              <a:rPr lang="en-US" altLang="ja-JP" sz="3600" b="1" dirty="0">
                <a:solidFill>
                  <a:srgbClr val="1616FF"/>
                </a:solidFill>
                <a:sym typeface="Wingdings" panose="05000000000000000000" pitchFamily="2" charset="2"/>
              </a:rPr>
              <a:t></a:t>
            </a:r>
            <a:r>
              <a:rPr lang="en-US" altLang="ja-JP" sz="3600" b="1" dirty="0" smtClean="0">
                <a:solidFill>
                  <a:srgbClr val="1616FF"/>
                </a:solidFill>
                <a:sym typeface="Wingdings" panose="05000000000000000000" pitchFamily="2" charset="2"/>
              </a:rPr>
              <a:t>ΣNX</a:t>
            </a:r>
            <a:r>
              <a:rPr lang="en-US" altLang="ja-JP" sz="3600" b="1" baseline="-25000" dirty="0" smtClean="0">
                <a:solidFill>
                  <a:srgbClr val="1616FF"/>
                </a:solidFill>
              </a:rPr>
              <a:t> </a:t>
            </a:r>
          </a:p>
          <a:p>
            <a:r>
              <a:rPr lang="en-US" altLang="ja-JP" sz="3600" b="1" dirty="0" smtClean="0">
                <a:solidFill>
                  <a:prstClr val="black"/>
                </a:solidFill>
                <a:sym typeface="Wingdings" panose="05000000000000000000" pitchFamily="2" charset="2"/>
              </a:rPr>
              <a:t>(5)</a:t>
            </a:r>
            <a:r>
              <a:rPr lang="en-US" altLang="ja-JP" sz="36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KN(π)Σ(1385)</a:t>
            </a:r>
            <a:endParaRPr lang="en-US" altLang="ja-JP" sz="3600" b="1" dirty="0">
              <a:solidFill>
                <a:srgbClr val="00B05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64746" y="368539"/>
            <a:ext cx="31466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800" dirty="0" smtClean="0">
                <a:solidFill>
                  <a:prstClr val="black"/>
                </a:solidFill>
              </a:rPr>
              <a:t>Background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0656" y="2270340"/>
            <a:ext cx="3568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600" b="1" dirty="0" smtClean="0">
                <a:solidFill>
                  <a:prstClr val="black"/>
                </a:solidFill>
                <a:sym typeface="Wingdings" panose="05000000000000000000" pitchFamily="2" charset="2"/>
              </a:rPr>
              <a:t>(</a:t>
            </a:r>
            <a:r>
              <a:rPr lang="ja-JP" altLang="en-US" sz="3600" b="1" dirty="0" smtClean="0">
                <a:solidFill>
                  <a:prstClr val="black"/>
                </a:solidFill>
                <a:sym typeface="Wingdings" panose="05000000000000000000" pitchFamily="2" charset="2"/>
              </a:rPr>
              <a:t>１</a:t>
            </a:r>
            <a:r>
              <a:rPr lang="en-US" altLang="ja-JP" sz="3600" b="1" dirty="0" smtClean="0">
                <a:solidFill>
                  <a:prstClr val="black"/>
                </a:solidFill>
                <a:sym typeface="Wingdings" panose="05000000000000000000" pitchFamily="2" charset="2"/>
              </a:rPr>
              <a:t>)self-BG</a:t>
            </a:r>
            <a:endParaRPr lang="en-US" altLang="ja-JP" sz="3600" b="1" dirty="0">
              <a:solidFill>
                <a:prstClr val="black"/>
              </a:solidFill>
            </a:endParaRPr>
          </a:p>
          <a:p>
            <a:r>
              <a:rPr lang="en-US" altLang="ja-JP" sz="3600" b="1" dirty="0" smtClean="0">
                <a:solidFill>
                  <a:prstClr val="black"/>
                </a:solidFill>
                <a:sym typeface="Wingdings" panose="05000000000000000000" pitchFamily="2" charset="2"/>
              </a:rPr>
              <a:t>(</a:t>
            </a:r>
            <a:r>
              <a:rPr lang="ja-JP" altLang="en-US" sz="3600" b="1" dirty="0" smtClean="0">
                <a:solidFill>
                  <a:prstClr val="black"/>
                </a:solidFill>
                <a:sym typeface="Wingdings" panose="05000000000000000000" pitchFamily="2" charset="2"/>
              </a:rPr>
              <a:t>１</a:t>
            </a:r>
            <a:r>
              <a:rPr lang="en-US" altLang="ja-JP" sz="3600" b="1" dirty="0" smtClean="0">
                <a:solidFill>
                  <a:prstClr val="black"/>
                </a:solidFill>
                <a:sym typeface="Wingdings" panose="05000000000000000000" pitchFamily="2" charset="2"/>
              </a:rPr>
              <a:t>)self-BG</a:t>
            </a:r>
            <a:r>
              <a:rPr lang="en-US" altLang="ja-JP" sz="3600" b="1" baseline="-25000" dirty="0" smtClean="0">
                <a:solidFill>
                  <a:prstClr val="black"/>
                </a:solidFill>
              </a:rPr>
              <a:t> </a:t>
            </a:r>
            <a:endParaRPr lang="en-US" altLang="ja-JP" sz="3600" b="1" baseline="-25000" dirty="0">
              <a:solidFill>
                <a:prstClr val="black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871068" y="1685565"/>
            <a:ext cx="38827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 smtClean="0">
                <a:solidFill>
                  <a:prstClr val="black"/>
                </a:solidFill>
              </a:rPr>
              <a:t>     Σ-π+ </a:t>
            </a:r>
            <a:r>
              <a:rPr lang="ja-JP" altLang="en-US" sz="3200" dirty="0" smtClean="0">
                <a:solidFill>
                  <a:prstClr val="black"/>
                </a:solidFill>
              </a:rPr>
              <a:t>             </a:t>
            </a:r>
            <a:r>
              <a:rPr lang="en-US" altLang="ja-JP" sz="3200" dirty="0" smtClean="0">
                <a:solidFill>
                  <a:prstClr val="black"/>
                </a:solidFill>
              </a:rPr>
              <a:t>Σ+π-                      </a:t>
            </a:r>
            <a:endParaRPr lang="en-US" altLang="ja-JP" sz="3200" dirty="0">
              <a:solidFill>
                <a:prstClr val="black"/>
              </a:solidFill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908" y="2282372"/>
            <a:ext cx="4008367" cy="3512270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960038" y="1249558"/>
            <a:ext cx="6502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solidFill>
                  <a:prstClr val="black"/>
                </a:solidFill>
              </a:rPr>
              <a:t>チャージドモードに対する各反応の</a:t>
            </a:r>
            <a:r>
              <a:rPr lang="en-US" altLang="ja-JP" sz="2400" dirty="0" smtClean="0">
                <a:solidFill>
                  <a:prstClr val="black"/>
                </a:solidFill>
              </a:rPr>
              <a:t>contamination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51748" y="5995449"/>
            <a:ext cx="5153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 smtClean="0">
                <a:solidFill>
                  <a:prstClr val="black"/>
                </a:solidFill>
              </a:rPr>
              <a:t>＞各反応の </a:t>
            </a:r>
            <a:r>
              <a:rPr lang="en-US" altLang="ja-JP" sz="2800" b="1" dirty="0" smtClean="0">
                <a:solidFill>
                  <a:prstClr val="black"/>
                </a:solidFill>
              </a:rPr>
              <a:t>Contamination </a:t>
            </a:r>
            <a:r>
              <a:rPr lang="ja-JP" altLang="en-US" sz="2800" b="1" dirty="0" smtClean="0">
                <a:solidFill>
                  <a:prstClr val="black"/>
                </a:solidFill>
              </a:rPr>
              <a:t>数</a:t>
            </a:r>
            <a:r>
              <a:rPr lang="en-US" altLang="ja-JP" sz="2800" b="1" dirty="0" smtClean="0">
                <a:solidFill>
                  <a:prstClr val="black"/>
                </a:solidFill>
              </a:rPr>
              <a:t> % </a:t>
            </a:r>
            <a:endParaRPr lang="ja-JP" alt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76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92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233377"/>
            <a:ext cx="7886700" cy="4943586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K-d</a:t>
            </a:r>
            <a:r>
              <a:rPr lang="ja-JP" altLang="en-US" dirty="0" smtClean="0"/>
              <a:t>→</a:t>
            </a:r>
            <a:r>
              <a:rPr lang="en-US" altLang="ja-JP" dirty="0" smtClean="0">
                <a:latin typeface="Symbol" panose="05050102010706020507" pitchFamily="18" charset="2"/>
              </a:rPr>
              <a:t>L</a:t>
            </a:r>
            <a:r>
              <a:rPr lang="en-US" altLang="ja-JP" dirty="0" smtClean="0"/>
              <a:t>(1405)n</a:t>
            </a:r>
            <a:r>
              <a:rPr lang="ja-JP" altLang="en-US" dirty="0" smtClean="0"/>
              <a:t>反応（</a:t>
            </a:r>
            <a:r>
              <a:rPr lang="en-US" altLang="ja-JP" dirty="0" smtClean="0"/>
              <a:t>E31</a:t>
            </a:r>
            <a:r>
              <a:rPr lang="ja-JP" altLang="en-US" dirty="0" smtClean="0"/>
              <a:t>実験</a:t>
            </a:r>
            <a:r>
              <a:rPr lang="en-US" altLang="ja-JP" dirty="0" smtClean="0"/>
              <a:t>)</a:t>
            </a:r>
            <a:r>
              <a:rPr lang="ja-JP" altLang="en-US" dirty="0" smtClean="0"/>
              <a:t>について、測定性能を加味したモンテカルロシミュレーションと</a:t>
            </a:r>
            <a:r>
              <a:rPr lang="en-US" altLang="ja-JP" dirty="0" smtClean="0"/>
              <a:t>E15</a:t>
            </a:r>
            <a:r>
              <a:rPr lang="ja-JP" altLang="en-US" dirty="0" smtClean="0"/>
              <a:t>実験で使われているデータ解析プログラムを用いて、実際の実験条件の下で評価した。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Λ(1405)</a:t>
            </a:r>
            <a:r>
              <a:rPr kumimoji="1" lang="ja-JP" altLang="en-US" dirty="0" smtClean="0"/>
              <a:t>の全崩壊モードの同定ができる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MM</a:t>
            </a:r>
            <a:r>
              <a:rPr lang="ja-JP" altLang="en-US" dirty="0" smtClean="0"/>
              <a:t>スペクトラムで</a:t>
            </a:r>
            <a:r>
              <a:rPr lang="en-US" altLang="ja-JP" dirty="0" err="1" smtClean="0"/>
              <a:t>K</a:t>
            </a:r>
            <a:r>
              <a:rPr lang="en-US" altLang="ja-JP" baseline="30000" dirty="0" err="1" smtClean="0"/>
              <a:t>bar</a:t>
            </a:r>
            <a:r>
              <a:rPr lang="en-US" altLang="ja-JP" dirty="0" err="1" smtClean="0"/>
              <a:t>N</a:t>
            </a:r>
            <a:r>
              <a:rPr lang="ja-JP" altLang="en-US" dirty="0" smtClean="0"/>
              <a:t>閾値以下のシグナル領域への</a:t>
            </a:r>
            <a:r>
              <a:rPr lang="en-US" altLang="ja-JP" dirty="0" smtClean="0"/>
              <a:t>BG</a:t>
            </a:r>
            <a:r>
              <a:rPr lang="ja-JP" altLang="en-US" dirty="0" smtClean="0"/>
              <a:t>混入は少ない。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バックグラウンドレベルは</a:t>
            </a:r>
            <a:r>
              <a:rPr lang="en-US" altLang="ja-JP" dirty="0" smtClean="0">
                <a:latin typeface="Symbol" panose="05050102010706020507" pitchFamily="18" charset="2"/>
              </a:rPr>
              <a:t>L</a:t>
            </a:r>
            <a:r>
              <a:rPr lang="en-US" altLang="ja-JP" dirty="0"/>
              <a:t>(</a:t>
            </a:r>
            <a:r>
              <a:rPr lang="ja-JP" altLang="en-US" dirty="0" smtClean="0"/>
              <a:t>１４０５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の各崩壊モードについて</a:t>
            </a:r>
            <a:r>
              <a:rPr lang="ja-JP" altLang="en-US" dirty="0"/>
              <a:t>高々</a:t>
            </a:r>
            <a:r>
              <a:rPr lang="ja-JP" altLang="en-US" dirty="0" smtClean="0"/>
              <a:t>数％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スペクトルの形の違いが分かる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PDG</a:t>
            </a:r>
            <a:r>
              <a:rPr lang="ja-JP" altLang="en-US" dirty="0" smtClean="0"/>
              <a:t>の値（</a:t>
            </a:r>
            <a:r>
              <a:rPr lang="en-US" altLang="ja-JP" dirty="0" smtClean="0"/>
              <a:t>1406 MeV)</a:t>
            </a:r>
            <a:r>
              <a:rPr lang="ja-JP" altLang="en-US" dirty="0" smtClean="0"/>
              <a:t>とカイラルユニタリー模型による予想</a:t>
            </a:r>
            <a:r>
              <a:rPr lang="en-US" altLang="ja-JP" dirty="0" smtClean="0"/>
              <a:t>(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1420MeV)</a:t>
            </a:r>
            <a:r>
              <a:rPr lang="ja-JP" altLang="en-US" dirty="0" smtClean="0"/>
              <a:t>の違いが識別可能</a:t>
            </a:r>
            <a:endParaRPr lang="en-US" altLang="ja-JP" dirty="0" smtClean="0"/>
          </a:p>
          <a:p>
            <a:r>
              <a:rPr lang="ja-JP" altLang="en-US" dirty="0" smtClean="0"/>
              <a:t>今後の課題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MC</a:t>
            </a:r>
            <a:r>
              <a:rPr lang="ja-JP" altLang="en-US" dirty="0" smtClean="0"/>
              <a:t>計算の統計精度を高める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Σ0π0</a:t>
            </a:r>
            <a:r>
              <a:rPr lang="ja-JP" altLang="en-US" dirty="0" smtClean="0"/>
              <a:t>モードへの</a:t>
            </a:r>
            <a:r>
              <a:rPr lang="en-US" altLang="ja-JP" dirty="0" smtClean="0"/>
              <a:t>BG</a:t>
            </a:r>
            <a:r>
              <a:rPr lang="ja-JP" altLang="en-US" dirty="0" smtClean="0"/>
              <a:t>混入率を評価する</a:t>
            </a:r>
            <a:endParaRPr lang="en-US" altLang="ja-JP" dirty="0" smtClean="0"/>
          </a:p>
          <a:p>
            <a:pPr lvl="1"/>
            <a:r>
              <a:rPr lang="ja-JP" altLang="en-US" dirty="0"/>
              <a:t>解析</a:t>
            </a:r>
            <a:r>
              <a:rPr lang="ja-JP" altLang="en-US" dirty="0" smtClean="0"/>
              <a:t>効率を高める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ビームトラッキングの改善など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73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altLang="ja-JP" sz="4000" dirty="0" smtClean="0"/>
              <a:t>Σ</a:t>
            </a:r>
            <a:r>
              <a:rPr lang="ja-JP" altLang="en-US" sz="4000" dirty="0" smtClean="0"/>
              <a:t>崩壊からくる中性子</a:t>
            </a:r>
            <a:r>
              <a:rPr lang="en-US" altLang="ja-JP" sz="4000" dirty="0" smtClean="0">
                <a:latin typeface="+mn-lt"/>
              </a:rPr>
              <a:t> </a:t>
            </a:r>
            <a:endParaRPr kumimoji="1" lang="ja-JP" altLang="en-US" sz="4000" dirty="0">
              <a:latin typeface="+mn-lt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17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803" y="4353106"/>
            <a:ext cx="4106373" cy="219963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9445" y="4353106"/>
            <a:ext cx="4116610" cy="22095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2199280" y="3727259"/>
                <a:ext cx="13443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8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ja-JP" altLang="en-US" sz="28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𝜋</m:t>
                          </m:r>
                        </m:e>
                        <m:sup>
                          <m:r>
                            <a:rPr lang="en-US" altLang="ja-JP" sz="28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</m:sup>
                      </m:sSup>
                      <m:sSup>
                        <m:sSupPr>
                          <m:ctrlPr>
                            <a:rPr lang="en-US" altLang="ja-JP" sz="28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ja-JP" altLang="en-US" sz="28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𝜋</m:t>
                          </m:r>
                        </m:e>
                        <m:sup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ja-JP" sz="280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n</m:t>
                      </m:r>
                    </m:oMath>
                  </m:oMathPara>
                </a14:m>
                <a:endParaRPr lang="ja-JP" altLang="en-US" sz="2800" dirty="0"/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280" y="3727259"/>
                <a:ext cx="1344342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>
                <a:off x="6286500" y="3727259"/>
                <a:ext cx="13443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8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ja-JP" altLang="en-US" sz="28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𝜋</m:t>
                          </m:r>
                        </m:e>
                        <m:sup>
                          <m:r>
                            <a:rPr lang="en-US" altLang="ja-JP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</m:sup>
                      </m:sSup>
                      <m:sSup>
                        <m:sSupPr>
                          <m:ctrlPr>
                            <a:rPr lang="en-US" altLang="ja-JP" sz="28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ja-JP" altLang="en-US" sz="28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𝜋</m:t>
                          </m:r>
                        </m:e>
                        <m:sup>
                          <m:r>
                            <a:rPr lang="en-US" altLang="ja-JP" sz="28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altLang="ja-JP" sz="280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n</m:t>
                      </m:r>
                    </m:oMath>
                  </m:oMathPara>
                </a14:m>
                <a:endParaRPr lang="en-US" altLang="ja-JP" sz="2800" dirty="0"/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0" y="3727259"/>
                <a:ext cx="1344342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正方形/長方形 8"/>
              <p:cNvSpPr/>
              <p:nvPr/>
            </p:nvSpPr>
            <p:spPr>
              <a:xfrm>
                <a:off x="912506" y="3727259"/>
                <a:ext cx="132779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en-US" altLang="ja-JP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Σ</m:t>
                        </m:r>
                      </m:e>
                      <m:sup>
                        <m:r>
                          <a:rPr lang="en-US" altLang="ja-JP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altLang="ja-JP" sz="2800" dirty="0" smtClean="0"/>
                  <a:t>-&gt;</a:t>
                </a:r>
                <a:endParaRPr lang="ja-JP" altLang="en-US" sz="2800" dirty="0"/>
              </a:p>
            </p:txBody>
          </p:sp>
        </mc:Choice>
        <mc:Fallback xmlns="">
          <p:sp>
            <p:nvSpPr>
              <p:cNvPr id="9" name="正方形/長方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506" y="3727259"/>
                <a:ext cx="1327799" cy="523220"/>
              </a:xfrm>
              <a:prstGeom prst="rect">
                <a:avLst/>
              </a:prstGeom>
              <a:blipFill rotWithShape="0">
                <a:blip r:embed="rId6"/>
                <a:stretch>
                  <a:fillRect t="-10465" r="-8257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/>
              <p:cNvSpPr/>
              <p:nvPr/>
            </p:nvSpPr>
            <p:spPr>
              <a:xfrm>
                <a:off x="4958701" y="3727259"/>
                <a:ext cx="132779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ja-JP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Σ</m:t>
                        </m:r>
                      </m:e>
                      <m:sup>
                        <m:r>
                          <a:rPr lang="en-US" altLang="ja-JP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altLang="ja-JP" sz="2800" dirty="0" smtClean="0"/>
                  <a:t>-&gt;</a:t>
                </a:r>
                <a:endParaRPr lang="ja-JP" altLang="en-US" sz="2800" dirty="0"/>
              </a:p>
            </p:txBody>
          </p:sp>
        </mc:Choice>
        <mc:Fallback xmlns=""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8701" y="3727259"/>
                <a:ext cx="1327799" cy="523220"/>
              </a:xfrm>
              <a:prstGeom prst="rect">
                <a:avLst/>
              </a:prstGeom>
              <a:blipFill rotWithShape="0">
                <a:blip r:embed="rId7"/>
                <a:stretch>
                  <a:fillRect t="-10465" r="-8716" b="-3255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正方形/長方形 10"/>
          <p:cNvSpPr/>
          <p:nvPr/>
        </p:nvSpPr>
        <p:spPr>
          <a:xfrm>
            <a:off x="1959749" y="4558361"/>
            <a:ext cx="135486" cy="1764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/>
              <p:cNvSpPr/>
              <p:nvPr/>
            </p:nvSpPr>
            <p:spPr>
              <a:xfrm>
                <a:off x="1910165" y="4199305"/>
                <a:ext cx="9957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b="1" dirty="0" smtClean="0"/>
                  <a:t>IM(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altLang="ja-JP" b="1" dirty="0" smtClean="0"/>
                  <a:t>n)</a:t>
                </a:r>
                <a:endParaRPr lang="ja-JP" altLang="en-US" b="1" dirty="0"/>
              </a:p>
            </p:txBody>
          </p:sp>
        </mc:Choice>
        <mc:Fallback xmlns="">
          <p:sp>
            <p:nvSpPr>
              <p:cNvPr id="12" name="正方形/長方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0165" y="4199305"/>
                <a:ext cx="995722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4878" t="-10000" r="-4878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正方形/長方形 12"/>
              <p:cNvSpPr/>
              <p:nvPr/>
            </p:nvSpPr>
            <p:spPr>
              <a:xfrm>
                <a:off x="6152420" y="4197867"/>
                <a:ext cx="9957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b="1" dirty="0" smtClean="0"/>
                  <a:t>IM(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ja-JP" altLang="en-US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altLang="ja-JP" b="1" dirty="0" smtClean="0"/>
                  <a:t>n)</a:t>
                </a:r>
                <a:endParaRPr lang="ja-JP" altLang="en-US" b="1" dirty="0"/>
              </a:p>
            </p:txBody>
          </p:sp>
        </mc:Choice>
        <mc:Fallback xmlns="">
          <p:sp>
            <p:nvSpPr>
              <p:cNvPr id="13" name="正方形/長方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420" y="4197867"/>
                <a:ext cx="995722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4878" t="-10000" r="-4878" b="-2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正方形/長方形 13"/>
          <p:cNvSpPr/>
          <p:nvPr/>
        </p:nvSpPr>
        <p:spPr>
          <a:xfrm>
            <a:off x="6152420" y="4544713"/>
            <a:ext cx="134080" cy="17640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47764" y="57794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仮</a:t>
            </a:r>
            <a:endParaRPr kumimoji="1" lang="ja-JP" altLang="en-US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40435" y="57794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仮</a:t>
            </a:r>
            <a:endParaRPr kumimoji="1" lang="ja-JP" altLang="en-US" b="1" dirty="0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58763" y="1162902"/>
            <a:ext cx="2514240" cy="2434308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3438648" y="297347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/>
              <a:t>仮</a:t>
            </a:r>
            <a:endParaRPr kumimoji="1" lang="ja-JP" altLang="en-US" b="1" dirty="0"/>
          </a:p>
        </p:txBody>
      </p:sp>
      <p:cxnSp>
        <p:nvCxnSpPr>
          <p:cNvPr id="19" name="直線矢印コネクタ 18"/>
          <p:cNvCxnSpPr/>
          <p:nvPr/>
        </p:nvCxnSpPr>
        <p:spPr>
          <a:xfrm flipH="1">
            <a:off x="2240305" y="3271283"/>
            <a:ext cx="2234871" cy="1819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endCxn id="14" idx="1"/>
          </p:cNvCxnSpPr>
          <p:nvPr/>
        </p:nvCxnSpPr>
        <p:spPr>
          <a:xfrm>
            <a:off x="4475176" y="3296699"/>
            <a:ext cx="1677244" cy="2130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正方形/長方形 22"/>
              <p:cNvSpPr/>
              <p:nvPr/>
            </p:nvSpPr>
            <p:spPr>
              <a:xfrm>
                <a:off x="892744" y="1428190"/>
                <a:ext cx="1856790" cy="6937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 sz="3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Σ</m:t>
                        </m:r>
                      </m:e>
                      <m:sup/>
                    </m:sSup>
                  </m:oMath>
                </a14:m>
                <a:r>
                  <a:rPr lang="en-US" altLang="ja-JP" sz="3600" dirty="0" smtClean="0"/>
                  <a:t>-&gt; π n</a:t>
                </a:r>
                <a:endParaRPr lang="ja-JP" altLang="en-US" sz="3600" dirty="0"/>
              </a:p>
            </p:txBody>
          </p:sp>
        </mc:Choice>
        <mc:Fallback xmlns="">
          <p:sp>
            <p:nvSpPr>
              <p:cNvPr id="23" name="正方形/長方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744" y="1428190"/>
                <a:ext cx="1856790" cy="693780"/>
              </a:xfrm>
              <a:prstGeom prst="rect">
                <a:avLst/>
              </a:prstGeom>
              <a:blipFill rotWithShape="0">
                <a:blip r:embed="rId11"/>
                <a:stretch>
                  <a:fillRect t="-5263" r="-8852" b="-3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/>
          <p:cNvSpPr txBox="1"/>
          <p:nvPr/>
        </p:nvSpPr>
        <p:spPr>
          <a:xfrm>
            <a:off x="1894150" y="133289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/>
              <a:t>CDS</a:t>
            </a:r>
            <a:endParaRPr kumimoji="1" lang="ja-JP" altLang="en-US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361959" y="1332893"/>
            <a:ext cx="457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/>
              <a:t>NC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3641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1NA_Σ             IM(nπ)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0689"/>
            <a:ext cx="5076691" cy="4915293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028942" y="3989427"/>
            <a:ext cx="5421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 smtClean="0">
                <a:solidFill>
                  <a:srgbClr val="B2B2B2"/>
                </a:solidFill>
              </a:rPr>
              <a:t>Σ-</a:t>
            </a:r>
            <a:endParaRPr lang="ja-JP" altLang="en-US" sz="3600" b="1" dirty="0">
              <a:solidFill>
                <a:srgbClr val="B2B2B2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028942" y="4415308"/>
            <a:ext cx="630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 smtClean="0">
                <a:solidFill>
                  <a:srgbClr val="FFB3B3"/>
                </a:solidFill>
              </a:rPr>
              <a:t>Σ+</a:t>
            </a:r>
            <a:endParaRPr lang="ja-JP" altLang="en-US" sz="3600" b="1" dirty="0">
              <a:solidFill>
                <a:srgbClr val="FFB3B3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98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ja-JP" altLang="en-US" dirty="0" smtClean="0"/>
              <a:t>測定性能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325563"/>
            <a:ext cx="7886700" cy="4351338"/>
          </a:xfrm>
        </p:spPr>
        <p:txBody>
          <a:bodyPr/>
          <a:lstStyle/>
          <a:p>
            <a:r>
              <a:rPr lang="en-US" altLang="ja-JP" dirty="0" smtClean="0"/>
              <a:t>Forward neutron </a:t>
            </a:r>
          </a:p>
          <a:p>
            <a:r>
              <a:rPr kumimoji="1" lang="en-US" altLang="ja-JP" dirty="0" smtClean="0"/>
              <a:t>Decay charged pion proton</a:t>
            </a:r>
          </a:p>
          <a:p>
            <a:r>
              <a:rPr lang="en-US" altLang="ja-JP" dirty="0" smtClean="0"/>
              <a:t>Backward proton 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096340" y="5869109"/>
            <a:ext cx="62302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/>
              <a:t>Σ-  : 0.214 </a:t>
            </a:r>
            <a:r>
              <a:rPr lang="ja-JP" altLang="en-US" sz="3200" dirty="0"/>
              <a:t>     </a:t>
            </a:r>
            <a:r>
              <a:rPr lang="en-US" altLang="ja-JP" sz="3200" dirty="0"/>
              <a:t>Σ+ : 0.13     Σ0 : </a:t>
            </a:r>
            <a:r>
              <a:rPr lang="en-US" altLang="ja-JP" sz="3200" dirty="0" smtClean="0"/>
              <a:t>0.056                    </a:t>
            </a:r>
            <a:endParaRPr lang="en-US" altLang="ja-JP" sz="32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300" y="2651126"/>
            <a:ext cx="4915400" cy="334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72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057730" y="297725"/>
            <a:ext cx="5036344" cy="535781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35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61249" y="375111"/>
            <a:ext cx="5840016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J-PARC E31 Collaboration</a:t>
            </a:r>
            <a:endParaRPr lang="ja-JP" altLang="en-US" sz="2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1108606" y="1393948"/>
            <a:ext cx="693459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阪大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RCNP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lang="en-US" altLang="ja-JP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,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阪大理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B</a:t>
            </a:r>
            <a:r>
              <a:rPr lang="en-US" altLang="ja-JP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,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理研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C</a:t>
            </a:r>
            <a:r>
              <a:rPr lang="en-US" altLang="ja-JP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KEK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D</a:t>
            </a:r>
            <a:r>
              <a:rPr lang="en-US" altLang="ja-JP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,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東大理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E</a:t>
            </a:r>
            <a:r>
              <a:rPr lang="en-US" altLang="ja-JP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,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東大教養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F</a:t>
            </a:r>
            <a:r>
              <a:rPr lang="en-US" altLang="ja-JP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,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東工大理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G</a:t>
            </a:r>
            <a:r>
              <a:rPr lang="en-US" altLang="ja-JP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,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京大理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H</a:t>
            </a:r>
            <a:r>
              <a:rPr lang="en-US" altLang="ja-JP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,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大阪電通大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I</a:t>
            </a:r>
            <a:r>
              <a:rPr lang="en-US" altLang="ja-JP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INFN-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Torino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J</a:t>
            </a:r>
            <a:r>
              <a:rPr lang="en-US" altLang="ja-JP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INFN-LNF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K</a:t>
            </a:r>
            <a:r>
              <a:rPr lang="en-US" altLang="ja-JP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SMI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L</a:t>
            </a:r>
            <a:r>
              <a:rPr lang="en-US" altLang="ja-JP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,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ソウル国立大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M</a:t>
            </a:r>
            <a:r>
              <a:rPr lang="en-US" altLang="ja-JP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,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ミュンヘン工大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N</a:t>
            </a:r>
            <a:r>
              <a:rPr lang="en-US" altLang="ja-JP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Torino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大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O</a:t>
            </a:r>
            <a:r>
              <a:rPr lang="en-US" altLang="ja-JP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, 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Victoria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大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P</a:t>
            </a:r>
            <a:r>
              <a:rPr lang="en-US" altLang="ja-JP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,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東北大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ELPH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Q</a:t>
            </a:r>
            <a:endParaRPr lang="ja-JP" altLang="ja-JP" sz="2000" kern="100" dirty="0"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b="1" kern="100" dirty="0" smtClean="0">
              <a:solidFill>
                <a:srgbClr val="222222"/>
              </a:solidFill>
              <a:latin typeface="Century" panose="02040604050505020304" pitchFamily="18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ja-JP" altLang="ja-JP" b="1" kern="100" dirty="0" smtClean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川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﨑新吾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味村周平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井上謙太郎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大西宏明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lang="ja-JP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、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C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佐田優太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白鳥昂太郎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野海博之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平岩聡彦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山我拓巳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A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阪口篤志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B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吉田幸太郎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B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板橋健太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C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岩崎雅彦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C</a:t>
            </a:r>
            <a:r>
              <a:rPr lang="ja-JP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、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G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應田治彦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C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岡田信二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C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佐久間史典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C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佐藤将春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C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Q.Zhang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C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橋本直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C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馬越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C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山崎敏光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C</a:t>
            </a:r>
            <a:r>
              <a:rPr lang="ja-JP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、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E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飯尾雅実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D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石元茂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D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岩井正明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D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榎本瞬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D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鈴木祥仁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D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関本美知子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D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豊田晃久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D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石川隆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E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鈴木隆敏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E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早野龍五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E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藤原裕也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E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松田恭幸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F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康寛史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G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徳田真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G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友野大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H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永江知文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H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藤岡宏之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H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福田共和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I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溝井浩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I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L.Busso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J</a:t>
            </a:r>
            <a:r>
              <a:rPr lang="ja-JP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、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O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D.Faso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J</a:t>
            </a:r>
            <a:r>
              <a:rPr lang="ja-JP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、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O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, 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O.Morra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J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竜野秀行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K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M.Bragadireanu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K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C.Curceanu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K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C.Guaraldo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K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M.Iliescu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K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D.Pietreanu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K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D.Sirghi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K</a:t>
            </a:r>
            <a:r>
              <a:rPr lang="ja-JP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、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L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F.Sirghi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K</a:t>
            </a:r>
            <a:r>
              <a:rPr lang="ja-JP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、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L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P.B¨ehler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L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M.Cargnelli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L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石渡智一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L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施赫將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L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J.Marton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L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鈴木謙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L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E.Widmann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L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J.Zmeskal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L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H.Bhang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M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S.Choi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M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H.Yim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M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P.Kienle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N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en-US" altLang="ja-JP" b="1" kern="100" dirty="0" err="1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G.Beer</a:t>
            </a:r>
            <a:r>
              <a:rPr lang="en-US" altLang="ja-JP" b="1" kern="100" baseline="30000" dirty="0" err="1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P</a:t>
            </a:r>
            <a:r>
              <a:rPr lang="en-US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,</a:t>
            </a:r>
            <a:r>
              <a:rPr lang="en-US" altLang="ja-JP" b="1" kern="100" dirty="0">
                <a:solidFill>
                  <a:srgbClr val="22222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 </a:t>
            </a:r>
            <a:r>
              <a:rPr lang="ja-JP" altLang="ja-JP" b="1" kern="1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塚田暁</a:t>
            </a:r>
            <a:r>
              <a:rPr lang="en-US" altLang="ja-JP" b="1" kern="100" baseline="30000" dirty="0">
                <a:solidFill>
                  <a:srgbClr val="222222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rial" panose="020B0604020202020204" pitchFamily="34" charset="0"/>
              </a:rPr>
              <a:t>Q</a:t>
            </a:r>
            <a:endParaRPr lang="ja-JP" altLang="ja-JP" sz="2000" kern="100" dirty="0"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8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20</a:t>
            </a:fld>
            <a:endParaRPr kumimoji="1" lang="ja-JP" altLang="en-US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074891"/>
              </p:ext>
            </p:extLst>
          </p:nvPr>
        </p:nvGraphicFramePr>
        <p:xfrm>
          <a:off x="586123" y="590953"/>
          <a:ext cx="7413576" cy="5947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Worksheet" r:id="rId3" imgW="5781594" imgH="4638809" progId="Excel.Sheet.12">
                  <p:embed/>
                </p:oleObj>
              </mc:Choice>
              <mc:Fallback>
                <p:oleObj name="Worksheet" r:id="rId3" imgW="5781594" imgH="463880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6123" y="590953"/>
                        <a:ext cx="7413576" cy="5947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7673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527434"/>
          </a:xfrm>
        </p:spPr>
        <p:txBody>
          <a:bodyPr/>
          <a:lstStyle/>
          <a:p>
            <a:r>
              <a:rPr lang="en-US" altLang="ja-JP" dirty="0" smtClean="0"/>
              <a:t>Λ(1405)</a:t>
            </a:r>
            <a:r>
              <a:rPr lang="ja-JP" altLang="en-US" dirty="0" smtClean="0"/>
              <a:t>研究背景</a:t>
            </a:r>
            <a:endParaRPr lang="en-US" altLang="ja-JP" dirty="0" smtClean="0"/>
          </a:p>
          <a:p>
            <a:r>
              <a:rPr kumimoji="1" lang="en-US" altLang="ja-JP" dirty="0" smtClean="0"/>
              <a:t>J-PARC E31 </a:t>
            </a:r>
            <a:r>
              <a:rPr kumimoji="1" lang="ja-JP" altLang="en-US" dirty="0" smtClean="0"/>
              <a:t>実験</a:t>
            </a:r>
            <a:endParaRPr kumimoji="1" lang="en-US" altLang="ja-JP" dirty="0" smtClean="0"/>
          </a:p>
          <a:p>
            <a:r>
              <a:rPr lang="en-US" altLang="ja-JP" dirty="0" smtClean="0"/>
              <a:t>Yield estimation</a:t>
            </a:r>
          </a:p>
          <a:p>
            <a:r>
              <a:rPr lang="ja-JP" altLang="en-US" dirty="0" smtClean="0"/>
              <a:t>まとめ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24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hinngo\Desktop\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94" y="3276555"/>
            <a:ext cx="3233446" cy="2865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1239" y="-10066"/>
            <a:ext cx="7886700" cy="1325563"/>
          </a:xfrm>
        </p:spPr>
        <p:txBody>
          <a:bodyPr/>
          <a:lstStyle/>
          <a:p>
            <a:r>
              <a:rPr kumimoji="1" lang="en-US" altLang="ja-JP" dirty="0" smtClean="0"/>
              <a:t>Λ(1405)</a:t>
            </a:r>
            <a:r>
              <a:rPr kumimoji="1" lang="ja-JP" altLang="en-US" dirty="0" smtClean="0"/>
              <a:t>研究背景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622340" y="1293392"/>
                <a:ext cx="6013989" cy="1356077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altLang="ja-JP" sz="2400" dirty="0" smtClean="0"/>
                  <a:t>Λ*(1405) [</a:t>
                </a:r>
                <a:r>
                  <a:rPr lang="en-US" altLang="ja-JP" sz="2400" dirty="0" err="1"/>
                  <a:t>ud</a:t>
                </a:r>
                <a:r>
                  <a:rPr lang="en-US" altLang="ja-JP" sz="2400" dirty="0" err="1">
                    <a:solidFill>
                      <a:srgbClr val="FF0000"/>
                    </a:solidFill>
                  </a:rPr>
                  <a:t>s</a:t>
                </a:r>
                <a:r>
                  <a:rPr lang="en-US" altLang="ja-JP" sz="2400" dirty="0"/>
                  <a:t>] 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>
                        <a:latin typeface="Cambria Math"/>
                      </a:rPr>
                      <m:t>I</m:t>
                    </m:r>
                    <m:r>
                      <a:rPr lang="en-US" altLang="ja-JP" sz="2400">
                        <a:latin typeface="Cambria Math"/>
                      </a:rPr>
                      <m:t>=0</m:t>
                    </m:r>
                  </m:oMath>
                </a14:m>
                <a:r>
                  <a:rPr lang="en-US" altLang="ja-JP" sz="2400" dirty="0"/>
                  <a:t>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i="1">
                            <a:latin typeface="Cambria Math"/>
                          </a:rPr>
                          <m:t>𝐽</m:t>
                        </m:r>
                      </m:e>
                      <m:sup>
                        <m:r>
                          <a:rPr lang="en-US" altLang="ja-JP" sz="2400" i="1">
                            <a:latin typeface="Cambria Math"/>
                          </a:rPr>
                          <m:t>𝑝</m:t>
                        </m:r>
                      </m:sup>
                    </m:sSup>
                    <m:r>
                      <a:rPr lang="en-US" altLang="ja-JP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ja-JP" altLang="ja-JP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ja-JP" altLang="ja-JP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2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ja-JP" sz="24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  <m:sup>
                        <m:r>
                          <a:rPr lang="en-US" altLang="ja-JP" sz="2400" i="1"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altLang="ja-JP" sz="2400" dirty="0"/>
                  <a:t>,m=1405.1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sz="2400" i="1">
                            <a:latin typeface="Cambria Math"/>
                            <a:ea typeface="Cambria Math"/>
                          </a:rPr>
                          <m:t>±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  <a:ea typeface="Cambria Math"/>
                          </a:rPr>
                          <m:t>1.0</m:t>
                        </m:r>
                      </m:sub>
                      <m:sup>
                        <m:r>
                          <a:rPr lang="en-US" altLang="ja-JP" sz="2400" i="1">
                            <a:latin typeface="Cambria Math"/>
                          </a:rPr>
                          <m:t>1.3</m:t>
                        </m:r>
                      </m:sup>
                    </m:sSubSup>
                    <m:r>
                      <a:rPr lang="en-US" altLang="ja-JP" sz="2400" i="1">
                        <a:latin typeface="Cambria Math"/>
                      </a:rPr>
                      <m:t> (</m:t>
                    </m:r>
                  </m:oMath>
                </a14:m>
                <a:r>
                  <a:rPr lang="en-US" altLang="ja-JP" sz="2400" dirty="0"/>
                  <a:t>MeV)</a:t>
                </a:r>
                <a:r>
                  <a:rPr lang="en-US" altLang="ja-JP" sz="2400" dirty="0">
                    <a:solidFill>
                      <a:srgbClr val="FF0000"/>
                    </a:solidFill>
                  </a:rPr>
                  <a:t>&lt;N*(1440)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ja-JP" altLang="ja-JP" sz="2400">
                        <a:latin typeface="Cambria Math"/>
                      </a:rPr>
                      <m:t>Γ</m:t>
                    </m:r>
                    <m:r>
                      <a:rPr lang="en-US" altLang="ja-JP" sz="2400">
                        <a:latin typeface="Cambria Math"/>
                      </a:rPr>
                      <m:t>=</m:t>
                    </m:r>
                    <m:r>
                      <a:rPr lang="en-US" altLang="ja-JP" sz="2400" i="1">
                        <a:latin typeface="Cambria Math"/>
                      </a:rPr>
                      <m:t>50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.5</m:t>
                    </m:r>
                    <m:r>
                      <a:rPr lang="en-US" altLang="ja-JP" sz="2400" i="1">
                        <a:latin typeface="Cambria Math"/>
                        <a:ea typeface="Cambria Math"/>
                      </a:rPr>
                      <m:t>±2</m:t>
                    </m:r>
                    <m:r>
                      <a:rPr lang="en-US" altLang="ja-JP" sz="240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altLang="ja-JP" sz="2400">
                        <a:latin typeface="Cambria Math"/>
                      </a:rPr>
                      <m:t>MeV</m:t>
                    </m:r>
                    <m:r>
                      <a:rPr lang="en-US" altLang="ja-JP" sz="2400">
                        <a:latin typeface="Cambria Math"/>
                      </a:rPr>
                      <m:t>)</m:t>
                    </m:r>
                  </m:oMath>
                </a14:m>
                <a:r>
                  <a:rPr lang="ja-JP" altLang="en-US" sz="2400" dirty="0"/>
                  <a:t> </a:t>
                </a:r>
                <a:r>
                  <a:rPr lang="en-US" altLang="ja-JP" sz="2400" dirty="0"/>
                  <a:t>(</a:t>
                </a:r>
                <a:r>
                  <a:rPr lang="en-US" altLang="ja-JP" sz="2400" dirty="0" smtClean="0"/>
                  <a:t>PDG-2014)</a:t>
                </a:r>
                <a:endParaRPr lang="en-US" altLang="ja-JP" sz="24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340" y="1293392"/>
                <a:ext cx="6013989" cy="1356077"/>
              </a:xfrm>
              <a:prstGeom prst="rect">
                <a:avLst/>
              </a:prstGeom>
              <a:blipFill rotWithShape="0">
                <a:blip r:embed="rId3"/>
                <a:stretch>
                  <a:fillRect l="-1416" t="-3111" b="-844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正方形/長方形 5"/>
          <p:cNvSpPr/>
          <p:nvPr/>
        </p:nvSpPr>
        <p:spPr>
          <a:xfrm>
            <a:off x="6255613" y="6134622"/>
            <a:ext cx="2235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err="1" smtClean="0"/>
              <a:t>T.Hyodo</a:t>
            </a:r>
            <a:r>
              <a:rPr lang="ja-JP" altLang="en-US" sz="1400" dirty="0"/>
              <a:t>　</a:t>
            </a:r>
            <a:r>
              <a:rPr lang="en-US" altLang="ja-JP" sz="1400" dirty="0" smtClean="0"/>
              <a:t>and </a:t>
            </a:r>
            <a:r>
              <a:rPr lang="en-US" altLang="ja-JP" sz="1400" dirty="0" err="1" smtClean="0"/>
              <a:t>W.Weise</a:t>
            </a:r>
            <a:r>
              <a:rPr lang="en-US" altLang="ja-JP" sz="1400" dirty="0" smtClean="0"/>
              <a:t>,</a:t>
            </a:r>
          </a:p>
          <a:p>
            <a:r>
              <a:rPr lang="en-US" altLang="ja-JP" sz="1400" dirty="0" smtClean="0"/>
              <a:t>Phys.RevC77,035204(2008</a:t>
            </a:r>
            <a:r>
              <a:rPr lang="en-US" altLang="ja-JP" sz="1400" dirty="0"/>
              <a:t>)</a:t>
            </a:r>
            <a:endParaRPr lang="ja-JP" altLang="ja-JP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7376417" y="4461596"/>
                <a:ext cx="6607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400" b="1" i="1" smtClean="0"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n-US" altLang="ja-JP" sz="2400" b="1" i="1">
                          <a:latin typeface="Cambria Math" panose="02040503050406030204" pitchFamily="18" charset="0"/>
                        </a:rPr>
                        <m:t>𝜮</m:t>
                      </m:r>
                    </m:oMath>
                  </m:oMathPara>
                </a14:m>
                <a:endParaRPr kumimoji="1" lang="ja-JP" altLang="en-US" sz="2400" b="1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6417" y="4461596"/>
                <a:ext cx="660758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400963" y="4474756"/>
                <a:ext cx="7232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1" lang="ja-JP" altLang="en-US" sz="24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400" b="1" i="1" smtClean="0"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</m:acc>
                      <m:r>
                        <a:rPr kumimoji="1" lang="en-US" altLang="ja-JP" sz="2400" b="1" i="1" smtClean="0">
                          <a:latin typeface="Cambria Math" panose="02040503050406030204" pitchFamily="18" charset="0"/>
                        </a:rPr>
                        <m:t>𝑵</m:t>
                      </m:r>
                    </m:oMath>
                  </m:oMathPara>
                </a14:m>
                <a:endParaRPr kumimoji="1" lang="ja-JP" altLang="en-US" sz="2400" b="1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963" y="4474756"/>
                <a:ext cx="723275" cy="461665"/>
              </a:xfrm>
              <a:prstGeom prst="rect">
                <a:avLst/>
              </a:prstGeom>
              <a:blipFill rotWithShape="0">
                <a:blip r:embed="rId5"/>
                <a:stretch>
                  <a:fillRect r="-25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正方形/長方形 8"/>
          <p:cNvSpPr/>
          <p:nvPr/>
        </p:nvSpPr>
        <p:spPr>
          <a:xfrm>
            <a:off x="8491038" y="3429916"/>
            <a:ext cx="404318" cy="365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32290" y="4119854"/>
            <a:ext cx="49752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Λ(1405)</a:t>
            </a:r>
            <a:r>
              <a:rPr lang="ja-JP" altLang="en-US" sz="2400" dirty="0"/>
              <a:t>は</a:t>
            </a:r>
            <a:r>
              <a:rPr lang="en-US" altLang="ja-JP" sz="2400" dirty="0" err="1"/>
              <a:t>KbarN</a:t>
            </a:r>
            <a:r>
              <a:rPr lang="ja-JP" altLang="en-US" sz="2400" dirty="0"/>
              <a:t>状態と</a:t>
            </a:r>
            <a:r>
              <a:rPr lang="en-US" altLang="ja-JP" sz="2400" dirty="0"/>
              <a:t>πΣ</a:t>
            </a:r>
            <a:r>
              <a:rPr lang="ja-JP" altLang="en-US" sz="2400" dirty="0" smtClean="0"/>
              <a:t>状態、</a:t>
            </a:r>
            <a:endParaRPr lang="en-US" altLang="ja-JP" sz="2400" dirty="0" smtClean="0"/>
          </a:p>
          <a:p>
            <a:r>
              <a:rPr lang="en-US" altLang="ja-JP" sz="2400" dirty="0" smtClean="0"/>
              <a:t>2</a:t>
            </a:r>
            <a:r>
              <a:rPr lang="ja-JP" altLang="en-US" sz="2400" dirty="0" err="1" smtClean="0"/>
              <a:t>つの</a:t>
            </a:r>
            <a:r>
              <a:rPr lang="ja-JP" altLang="en-US" sz="2400" dirty="0" smtClean="0"/>
              <a:t>共鳴状態近傍の振る舞いで</a:t>
            </a:r>
            <a:r>
              <a:rPr lang="ja-JP" altLang="en-US" sz="2400" dirty="0"/>
              <a:t>描写</a:t>
            </a:r>
            <a:r>
              <a:rPr lang="ja-JP" altLang="en-US" sz="2400" dirty="0" smtClean="0"/>
              <a:t>できる</a:t>
            </a:r>
            <a:r>
              <a:rPr lang="ja-JP" altLang="en-US" sz="2400" dirty="0"/>
              <a:t>。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691010" y="2858699"/>
            <a:ext cx="2082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/>
              <a:t>3 </a:t>
            </a:r>
            <a:r>
              <a:rPr lang="ja-JP" altLang="en-US" sz="2400" b="1" dirty="0"/>
              <a:t>クォーク</a:t>
            </a:r>
            <a:r>
              <a:rPr lang="en-US" altLang="ja-JP" sz="2400" b="1" dirty="0"/>
              <a:t> ? </a:t>
            </a:r>
            <a:r>
              <a:rPr lang="ja-JP" altLang="en-US" sz="2400" b="1" dirty="0"/>
              <a:t>　</a:t>
            </a:r>
            <a:endParaRPr lang="en-US" altLang="ja-JP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/>
              <p:cNvSpPr/>
              <p:nvPr/>
            </p:nvSpPr>
            <p:spPr>
              <a:xfrm>
                <a:off x="1634658" y="3429916"/>
                <a:ext cx="43461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2400" b="1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ja-JP" alt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altLang="ja-JP" sz="24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ja-JP" altLang="en-US" sz="2400" i="1" smtClean="0">
                        <a:latin typeface="Cambria Math" panose="02040503050406030204" pitchFamily="18" charset="0"/>
                      </a:rPr>
                      <m:t>の</m:t>
                    </m:r>
                  </m:oMath>
                </a14:m>
                <a:r>
                  <a:rPr lang="ja-JP" altLang="en-US" sz="2400" b="1" dirty="0" smtClean="0"/>
                  <a:t>束縛状態</a:t>
                </a:r>
                <a:r>
                  <a:rPr lang="en-US" altLang="ja-JP" sz="2400" b="1" dirty="0" smtClean="0"/>
                  <a:t>?</a:t>
                </a:r>
                <a:endParaRPr lang="ja-JP" altLang="en-US" sz="2400" b="1" dirty="0"/>
              </a:p>
            </p:txBody>
          </p:sp>
        </mc:Choice>
        <mc:Fallback xmlns="">
          <p:sp>
            <p:nvSpPr>
              <p:cNvPr id="12" name="正方形/長方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4658" y="3429916"/>
                <a:ext cx="4346139" cy="461665"/>
              </a:xfrm>
              <a:prstGeom prst="rect">
                <a:avLst/>
              </a:prstGeom>
              <a:blipFill rotWithShape="0">
                <a:blip r:embed="rId6"/>
                <a:stretch>
                  <a:fillRect t="-16000" b="-3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左矢印 12"/>
          <p:cNvSpPr/>
          <p:nvPr/>
        </p:nvSpPr>
        <p:spPr>
          <a:xfrm rot="10800000">
            <a:off x="622340" y="2907356"/>
            <a:ext cx="840437" cy="2650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9193" y="5361966"/>
            <a:ext cx="491503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400" dirty="0"/>
              <a:t>励起状態ハドロンの内部構造の理解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72456" y="6326088"/>
            <a:ext cx="3918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/>
              <a:t>クォーク</a:t>
            </a:r>
            <a:r>
              <a:rPr lang="en-US" altLang="ja-JP" sz="2400" dirty="0"/>
              <a:t>-</a:t>
            </a:r>
            <a:r>
              <a:rPr lang="ja-JP" altLang="en-US" sz="2400" dirty="0">
                <a:sym typeface="Wingdings" pitchFamily="2" charset="2"/>
              </a:rPr>
              <a:t>ハドロン形成の理解</a:t>
            </a:r>
            <a:endParaRPr lang="ja-JP" altLang="en-US" sz="2400" dirty="0"/>
          </a:p>
        </p:txBody>
      </p:sp>
      <p:sp>
        <p:nvSpPr>
          <p:cNvPr id="16" name="右矢印 15"/>
          <p:cNvSpPr/>
          <p:nvPr/>
        </p:nvSpPr>
        <p:spPr>
          <a:xfrm rot="5400000">
            <a:off x="2773165" y="5860842"/>
            <a:ext cx="366903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7" name="左矢印 16"/>
          <p:cNvSpPr/>
          <p:nvPr/>
        </p:nvSpPr>
        <p:spPr>
          <a:xfrm rot="10800000">
            <a:off x="622340" y="3470529"/>
            <a:ext cx="840437" cy="2650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2"/>
          </p:nvPr>
        </p:nvSpPr>
        <p:spPr>
          <a:xfrm>
            <a:off x="6541539" y="6141967"/>
            <a:ext cx="2057400" cy="365125"/>
          </a:xfrm>
        </p:spPr>
        <p:txBody>
          <a:bodyPr/>
          <a:lstStyle/>
          <a:p>
            <a:fld id="{005A32BD-6642-4D4D-A78D-138FCE3FEFD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51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4518"/>
            <a:ext cx="7886700" cy="1325563"/>
          </a:xfrm>
        </p:spPr>
        <p:txBody>
          <a:bodyPr/>
          <a:lstStyle/>
          <a:p>
            <a:r>
              <a:rPr lang="en-US" altLang="ja-JP" dirty="0"/>
              <a:t>d(K-,n) </a:t>
            </a:r>
            <a:r>
              <a:rPr lang="ja-JP" altLang="en-US" dirty="0" smtClean="0"/>
              <a:t>反応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108653"/>
                <a:ext cx="7886700" cy="646451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ja-JP" alt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altLang="ja-JP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l-GR" altLang="ja-JP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  <m:r>
                      <m:rPr>
                        <m:sty m:val="p"/>
                      </m:rPr>
                      <a:rPr lang="en-US" altLang="ja-JP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kumimoji="1" lang="ja-JP" altLang="en-US" dirty="0" smtClean="0"/>
                  <a:t> </a:t>
                </a:r>
                <a:r>
                  <a:rPr lang="ja-JP" altLang="en-US" dirty="0" smtClean="0"/>
                  <a:t>での共鳴状態を探る。</a:t>
                </a:r>
                <a:endParaRPr lang="en-US" altLang="ja-JP" dirty="0" smtClean="0"/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108653"/>
                <a:ext cx="7886700" cy="646451"/>
              </a:xfrm>
              <a:blipFill rotWithShape="0">
                <a:blip r:embed="rId2"/>
                <a:stretch>
                  <a:fillRect t="-2075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コネクタ 5"/>
          <p:cNvCxnSpPr/>
          <p:nvPr/>
        </p:nvCxnSpPr>
        <p:spPr>
          <a:xfrm flipV="1">
            <a:off x="624802" y="2458221"/>
            <a:ext cx="21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2877857" y="2197415"/>
                <a:ext cx="26091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1" lang="ja-JP" alt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en-US" altLang="ja-JP" sz="24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kumimoji="1" lang="ja-JP" altLang="en-US" sz="2400" dirty="0" smtClean="0"/>
                  <a:t>閾値 </a:t>
                </a:r>
                <a:r>
                  <a:rPr kumimoji="1" lang="en-US" altLang="ja-JP" sz="2400" dirty="0" smtClean="0"/>
                  <a:t>1432 MeV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7857" y="2197415"/>
                <a:ext cx="2609176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467" t="-15789" r="-2570" b="-30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コネクタ 9"/>
          <p:cNvCxnSpPr/>
          <p:nvPr/>
        </p:nvCxnSpPr>
        <p:spPr>
          <a:xfrm flipV="1">
            <a:off x="667865" y="3022745"/>
            <a:ext cx="2160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899347" y="2772761"/>
            <a:ext cx="1168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Λ(1405)</a:t>
            </a:r>
            <a:endParaRPr kumimoji="1" lang="ja-JP" altLang="en-US" sz="2400" dirty="0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1013102" y="2458221"/>
            <a:ext cx="5578" cy="564524"/>
          </a:xfrm>
          <a:prstGeom prst="straightConnector1">
            <a:avLst/>
          </a:prstGeom>
          <a:ln w="5080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446717" y="2523960"/>
            <a:ext cx="1156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27 MeV</a:t>
            </a:r>
            <a:endParaRPr kumimoji="1" lang="ja-JP" altLang="en-US" sz="24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920347" y="4706063"/>
            <a:ext cx="1338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Λ(1405)</a:t>
            </a:r>
            <a:endParaRPr lang="ja-JP" altLang="en-US" sz="2800" dirty="0"/>
          </a:p>
        </p:txBody>
      </p:sp>
      <p:sp>
        <p:nvSpPr>
          <p:cNvPr id="50" name="円/楕円 49"/>
          <p:cNvSpPr/>
          <p:nvPr/>
        </p:nvSpPr>
        <p:spPr>
          <a:xfrm>
            <a:off x="1308082" y="4588263"/>
            <a:ext cx="468000" cy="468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 dirty="0"/>
          </a:p>
        </p:txBody>
      </p:sp>
      <p:sp>
        <p:nvSpPr>
          <p:cNvPr id="51" name="円/楕円 50"/>
          <p:cNvSpPr/>
          <p:nvPr/>
        </p:nvSpPr>
        <p:spPr>
          <a:xfrm>
            <a:off x="1584977" y="4872736"/>
            <a:ext cx="468000" cy="46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639051" y="480593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n</a:t>
            </a:r>
            <a:endParaRPr lang="ja-JP" altLang="en-US" sz="2800" dirty="0"/>
          </a:p>
        </p:txBody>
      </p:sp>
      <p:sp>
        <p:nvSpPr>
          <p:cNvPr id="53" name="正方形/長方形 52"/>
          <p:cNvSpPr/>
          <p:nvPr/>
        </p:nvSpPr>
        <p:spPr>
          <a:xfrm>
            <a:off x="1358018" y="4495741"/>
            <a:ext cx="373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p</a:t>
            </a:r>
            <a:endParaRPr lang="ja-JP" altLang="en-US" sz="2800" dirty="0"/>
          </a:p>
        </p:txBody>
      </p:sp>
      <p:cxnSp>
        <p:nvCxnSpPr>
          <p:cNvPr id="54" name="直線矢印コネクタ 53"/>
          <p:cNvCxnSpPr/>
          <p:nvPr/>
        </p:nvCxnSpPr>
        <p:spPr>
          <a:xfrm>
            <a:off x="2314960" y="4993859"/>
            <a:ext cx="584387" cy="896"/>
          </a:xfrm>
          <a:prstGeom prst="straightConnector1">
            <a:avLst/>
          </a:prstGeom>
          <a:ln w="539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右矢印 54"/>
          <p:cNvSpPr/>
          <p:nvPr/>
        </p:nvSpPr>
        <p:spPr>
          <a:xfrm>
            <a:off x="197224" y="477173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359769" y="5328319"/>
            <a:ext cx="984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detect</a:t>
            </a:r>
            <a:endParaRPr kumimoji="1" lang="ja-JP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正方形/長方形 57"/>
              <p:cNvSpPr/>
              <p:nvPr/>
            </p:nvSpPr>
            <p:spPr>
              <a:xfrm>
                <a:off x="2346499" y="4217655"/>
                <a:ext cx="27374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ja-JP" alt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altLang="ja-JP" sz="2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ja-JP" altLang="en-US" sz="2400" dirty="0" smtClean="0"/>
                  <a:t>からの直接生成</a:t>
                </a:r>
                <a:endParaRPr lang="ja-JP" altLang="en-US" sz="2400" dirty="0"/>
              </a:p>
            </p:txBody>
          </p:sp>
        </mc:Choice>
        <mc:Fallback xmlns="">
          <p:sp>
            <p:nvSpPr>
              <p:cNvPr id="58" name="正方形/長方形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499" y="4217655"/>
                <a:ext cx="2737416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668" t="-15789" r="-2227" b="-23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円/楕円 58"/>
          <p:cNvSpPr/>
          <p:nvPr/>
        </p:nvSpPr>
        <p:spPr>
          <a:xfrm>
            <a:off x="4508137" y="4805099"/>
            <a:ext cx="468000" cy="468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565499" y="4740253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n</a:t>
            </a:r>
            <a:endParaRPr lang="ja-JP" altLang="en-US" sz="2800" dirty="0"/>
          </a:p>
        </p:txBody>
      </p:sp>
      <p:sp>
        <p:nvSpPr>
          <p:cNvPr id="62" name="円/楕円 61"/>
          <p:cNvSpPr/>
          <p:nvPr/>
        </p:nvSpPr>
        <p:spPr>
          <a:xfrm>
            <a:off x="309652" y="4732329"/>
            <a:ext cx="540000" cy="540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84191" y="4733145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K-</a:t>
            </a:r>
            <a:endParaRPr lang="ja-JP" altLang="en-US" sz="28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451586" y="5263473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d</a:t>
            </a:r>
            <a:endParaRPr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5717991" y="3521570"/>
                <a:ext cx="34929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ja-JP" alt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r>
                      <a:rPr lang="en-US" altLang="ja-JP" sz="2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ja-JP" altLang="en-US" sz="2400" dirty="0" smtClean="0">
                    <a:latin typeface="Calibri" panose="020F0502020204030204" pitchFamily="34" charset="0"/>
                  </a:rPr>
                  <a:t>極を</a:t>
                </a:r>
                <a:r>
                  <a:rPr lang="ja-JP" altLang="en-US" sz="2400" dirty="0">
                    <a:latin typeface="Calibri" panose="020F0502020204030204" pitchFamily="34" charset="0"/>
                  </a:rPr>
                  <a:t>強く反映</a:t>
                </a:r>
                <a:r>
                  <a:rPr lang="ja-JP" altLang="en-US" sz="2400" dirty="0" smtClean="0">
                    <a:latin typeface="Calibri" panose="020F0502020204030204" pitchFamily="34" charset="0"/>
                  </a:rPr>
                  <a:t>し</a:t>
                </a:r>
                <a:r>
                  <a:rPr lang="ja-JP" altLang="en-US" sz="2400" dirty="0">
                    <a:latin typeface="Calibri" panose="020F0502020204030204" pitchFamily="34" charset="0"/>
                  </a:rPr>
                  <a:t>た</a:t>
                </a:r>
                <a:r>
                  <a:rPr lang="ja-JP" altLang="en-US" sz="2400" dirty="0" smtClean="0">
                    <a:latin typeface="Calibri" panose="020F0502020204030204" pitchFamily="34" charset="0"/>
                  </a:rPr>
                  <a:t>反応</a:t>
                </a:r>
                <a:endParaRPr lang="ja-JP" altLang="en-US" sz="2400" dirty="0"/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991" y="3521570"/>
                <a:ext cx="3492939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524" t="-16000" r="-349" b="-25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5" name="グループ化 44"/>
          <p:cNvGrpSpPr/>
          <p:nvPr/>
        </p:nvGrpSpPr>
        <p:grpSpPr>
          <a:xfrm>
            <a:off x="5768824" y="3983235"/>
            <a:ext cx="3442106" cy="2942221"/>
            <a:chOff x="4845746" y="4002788"/>
            <a:chExt cx="2179391" cy="1739775"/>
          </a:xfrm>
        </p:grpSpPr>
        <p:pic>
          <p:nvPicPr>
            <p:cNvPr id="66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 l="6581" r="7863" b="20372"/>
            <a:stretch>
              <a:fillRect/>
            </a:stretch>
          </p:blipFill>
          <p:spPr bwMode="auto">
            <a:xfrm>
              <a:off x="4845746" y="4002788"/>
              <a:ext cx="1964798" cy="15280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" name="テキスト ボックス 66"/>
            <p:cNvSpPr txBox="1"/>
            <p:nvPr/>
          </p:nvSpPr>
          <p:spPr>
            <a:xfrm>
              <a:off x="5436049" y="5485511"/>
              <a:ext cx="1589088" cy="257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400" dirty="0" smtClean="0">
                  <a:solidFill>
                    <a:srgbClr val="0000FF"/>
                  </a:solidFill>
                </a:rPr>
                <a:t>Eur. Phys. J. A42(’09)257</a:t>
              </a:r>
              <a:endParaRPr lang="ja-JP" altLang="en-US" sz="1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624802" y="1763110"/>
            <a:ext cx="3722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Calibri" panose="020F0502020204030204" pitchFamily="34" charset="0"/>
              </a:rPr>
              <a:t>自由空間では反応できない</a:t>
            </a:r>
            <a:endParaRPr lang="ja-JP" altLang="en-US" sz="24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23351" y="3649010"/>
            <a:ext cx="1967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d</a:t>
            </a:r>
            <a:r>
              <a:rPr kumimoji="1" lang="en-US" altLang="ja-JP" sz="2800" dirty="0" smtClean="0"/>
              <a:t>(K-,n) </a:t>
            </a:r>
            <a:r>
              <a:rPr kumimoji="1" lang="ja-JP" altLang="en-US" sz="2800" dirty="0" smtClean="0"/>
              <a:t>反応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5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4514"/>
            <a:ext cx="7886700" cy="1325563"/>
          </a:xfrm>
        </p:spPr>
        <p:txBody>
          <a:bodyPr/>
          <a:lstStyle/>
          <a:p>
            <a:r>
              <a:rPr lang="en-US" altLang="ja-JP" dirty="0"/>
              <a:t>J-PARC E31</a:t>
            </a:r>
            <a:r>
              <a:rPr lang="ja-JP" altLang="en-US" dirty="0"/>
              <a:t>実験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330076"/>
            <a:ext cx="7886700" cy="4784121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dirty="0"/>
              <a:t>d(K-,n) </a:t>
            </a:r>
            <a:r>
              <a:rPr lang="ja-JP" altLang="en-US" dirty="0" smtClean="0"/>
              <a:t>反応 </a:t>
            </a:r>
            <a:endParaRPr lang="en-US" altLang="ja-JP" dirty="0" smtClean="0"/>
          </a:p>
          <a:p>
            <a:r>
              <a:rPr lang="ja-JP" altLang="en-US" dirty="0" smtClean="0"/>
              <a:t>欠損質量法による</a:t>
            </a:r>
            <a:r>
              <a:rPr lang="en-US" altLang="ja-JP" dirty="0" smtClean="0"/>
              <a:t>Λ(1405)</a:t>
            </a:r>
            <a:r>
              <a:rPr lang="ja-JP" altLang="en-US" dirty="0" smtClean="0"/>
              <a:t>の質量測定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ja-JP" altLang="en-US" dirty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生成するハイペロン</a:t>
            </a:r>
            <a:r>
              <a:rPr lang="en-US" altLang="ja-JP" dirty="0" smtClean="0"/>
              <a:t>(Y)</a:t>
            </a:r>
            <a:r>
              <a:rPr lang="ja-JP" altLang="en-US" dirty="0" smtClean="0"/>
              <a:t>の全崩壊モードの同定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sz="2400" dirty="0">
                <a:sym typeface="Wingdings" panose="05000000000000000000" pitchFamily="2" charset="2"/>
              </a:rPr>
              <a:t> </a:t>
            </a:r>
            <a:r>
              <a:rPr lang="ja-JP" altLang="en-US" sz="2400" dirty="0" smtClean="0">
                <a:sym typeface="Wingdings" panose="05000000000000000000" pitchFamily="2" charset="2"/>
              </a:rPr>
              <a:t> </a:t>
            </a:r>
            <a:endParaRPr lang="en-US" altLang="ja-JP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altLang="ja-JP" sz="2400" dirty="0" smtClean="0">
              <a:sym typeface="Wingdings" panose="05000000000000000000" pitchFamily="2" charset="2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6</a:t>
            </a:fld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864427" y="2456898"/>
                <a:ext cx="4272645" cy="4891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latin typeface="Cambria Math"/>
                        </a:rPr>
                        <m:t>𝑴𝑴</m:t>
                      </m:r>
                      <m:r>
                        <a:rPr lang="en-US" altLang="ja-JP" sz="2400" b="1" i="1" smtClean="0">
                          <a:latin typeface="Cambria Math"/>
                        </a:rPr>
                        <m:t>(</m:t>
                      </m:r>
                      <m:r>
                        <a:rPr lang="en-US" altLang="ja-JP" sz="2400" b="1" i="1" smtClean="0"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altLang="ja-JP" sz="2400" b="1" i="1" smtClean="0">
                          <a:latin typeface="Cambria Math"/>
                        </a:rPr>
                        <m:t>)=√</m:t>
                      </m:r>
                      <m:sSup>
                        <m:sSupPr>
                          <m:ctrlPr>
                            <a:rPr lang="en-US" altLang="ja-JP" sz="2400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altLang="ja-JP" sz="2400" b="1" i="1">
                              <a:latin typeface="Cambria Math"/>
                              <a:ea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ja-JP" sz="24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𝒅</m:t>
                              </m:r>
                            </m:sub>
                          </m:sSub>
                          <m:r>
                            <a:rPr lang="en-US" altLang="ja-JP" sz="2400" b="1" i="1">
                              <a:latin typeface="Cambria Math"/>
                              <a:ea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ja-JP" sz="24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24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𝒌</m:t>
                              </m:r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−</m:t>
                              </m:r>
                            </m:sub>
                          </m:sSub>
                          <m:r>
                            <a:rPr lang="en-US" altLang="ja-JP" sz="2400" b="1" i="1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ja-JP" sz="24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24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altLang="ja-JP" sz="24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𝒏</m:t>
                              </m:r>
                            </m:sub>
                          </m:sSub>
                          <m:r>
                            <a:rPr lang="en-US" altLang="ja-JP" sz="2400" b="1" i="1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altLang="ja-JP" sz="24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427" y="2456898"/>
                <a:ext cx="4272645" cy="48917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矢印コネクタ 6"/>
          <p:cNvCxnSpPr/>
          <p:nvPr/>
        </p:nvCxnSpPr>
        <p:spPr>
          <a:xfrm>
            <a:off x="4572000" y="2946071"/>
            <a:ext cx="127984" cy="2092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635992" y="3102524"/>
            <a:ext cx="285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前方放出した中性子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98958" y="3100442"/>
            <a:ext cx="2132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K</a:t>
            </a:r>
            <a:r>
              <a:rPr lang="ja-JP" altLang="en-US" sz="2400" dirty="0" smtClean="0"/>
              <a:t>中間子ビーム</a:t>
            </a:r>
            <a:endParaRPr kumimoji="1" lang="ja-JP" altLang="en-US" sz="2400" dirty="0"/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3554569" y="2932423"/>
            <a:ext cx="62249" cy="2092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1585188" y="4544537"/>
                <a:ext cx="2455031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>
                          <a:latin typeface="Cambria Math"/>
                        </a:rPr>
                        <m:t>Y</m:t>
                      </m:r>
                      <m:r>
                        <a:rPr lang="en-US" altLang="ja-JP" sz="2400">
                          <a:latin typeface="Cambria Math"/>
                        </a:rPr>
                        <m:t>    →  </m:t>
                      </m:r>
                      <m:sSup>
                        <m:sSupPr>
                          <m:ctrlPr>
                            <a:rPr lang="ja-JP" altLang="ja-JP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ja-JP" sz="2400">
                              <a:latin typeface="Cambria Math"/>
                            </a:rPr>
                            <m:t>π</m:t>
                          </m:r>
                        </m:e>
                        <m:sup>
                          <m:r>
                            <a:rPr lang="en-US" altLang="ja-JP" sz="240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altLang="ja-JP" sz="2400"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ja-JP" altLang="ja-JP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ja-JP" sz="2400">
                              <a:latin typeface="Cambria Math"/>
                            </a:rPr>
                            <m:t>Σ</m:t>
                          </m:r>
                        </m:e>
                        <m:sup>
                          <m:r>
                            <a:rPr lang="en-US" altLang="ja-JP" sz="240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altLang="ja-JP" sz="240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altLang="ja-JP" sz="2400" dirty="0" smtClean="0"/>
              </a:p>
              <a:p>
                <a:r>
                  <a:rPr lang="en-US" altLang="ja-JP" sz="2400" dirty="0" smtClean="0"/>
                  <a:t>            </a:t>
                </a:r>
                <a14:m>
                  <m:oMath xmlns:m="http://schemas.openxmlformats.org/officeDocument/2006/math">
                    <m:r>
                      <a:rPr lang="en-US" altLang="ja-JP" sz="2400">
                        <a:latin typeface="Cambria Math"/>
                      </a:rPr>
                      <m:t>→  </m:t>
                    </m:r>
                    <m:sSup>
                      <m:sSupPr>
                        <m:ctrlPr>
                          <a:rPr lang="ja-JP" altLang="ja-JP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 sz="2400">
                            <a:latin typeface="Cambria Math"/>
                          </a:rPr>
                          <m:t>π</m:t>
                        </m:r>
                      </m:e>
                      <m:sup>
                        <m:r>
                          <a:rPr lang="en-US" altLang="ja-JP" sz="2400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altLang="ja-JP" sz="2400"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ja-JP" altLang="ja-JP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 sz="2400">
                            <a:latin typeface="Cambria Math"/>
                          </a:rPr>
                          <m:t>Σ</m:t>
                        </m:r>
                      </m:e>
                      <m:sup>
                        <m:r>
                          <a:rPr lang="en-US" altLang="ja-JP" sz="2400" i="1">
                            <a:latin typeface="Cambria Math"/>
                          </a:rPr>
                          <m:t>−</m:t>
                        </m:r>
                      </m:sup>
                    </m:sSup>
                    <m:r>
                      <a:rPr lang="en-US" altLang="ja-JP" sz="2400">
                        <a:latin typeface="Cambria Math"/>
                      </a:rPr>
                      <m:t>  </m:t>
                    </m:r>
                  </m:oMath>
                </a14:m>
                <a:endParaRPr lang="ja-JP" altLang="ja-JP" sz="2400" dirty="0"/>
              </a:p>
              <a:p>
                <a:r>
                  <a:rPr lang="en-US" altLang="ja-JP" sz="2400" dirty="0"/>
                  <a:t>          </a:t>
                </a:r>
                <a:r>
                  <a:rPr lang="en-US" altLang="ja-JP" sz="2400" dirty="0" smtClean="0"/>
                  <a:t>  </a:t>
                </a:r>
                <a14:m>
                  <m:oMath xmlns:m="http://schemas.openxmlformats.org/officeDocument/2006/math">
                    <m:r>
                      <a:rPr lang="en-US" altLang="ja-JP" sz="2400">
                        <a:latin typeface="Cambria Math"/>
                      </a:rPr>
                      <m:t>→  </m:t>
                    </m:r>
                    <m:sSup>
                      <m:sSupPr>
                        <m:ctrlPr>
                          <a:rPr lang="ja-JP" altLang="ja-JP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 sz="2400">
                            <a:latin typeface="Cambria Math"/>
                          </a:rPr>
                          <m:t>π</m:t>
                        </m:r>
                      </m:e>
                      <m:sup>
                        <m:r>
                          <a:rPr lang="en-US" altLang="ja-JP" sz="2400" i="1">
                            <a:latin typeface="Cambria Math"/>
                          </a:rPr>
                          <m:t>−</m:t>
                        </m:r>
                      </m:sup>
                    </m:sSup>
                    <m:r>
                      <a:rPr lang="en-US" altLang="ja-JP" sz="2400"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ja-JP" altLang="ja-JP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 sz="2400">
                            <a:latin typeface="Cambria Math"/>
                          </a:rPr>
                          <m:t>Σ</m:t>
                        </m:r>
                      </m:e>
                      <m:sup>
                        <m:r>
                          <a:rPr lang="en-US" altLang="ja-JP" sz="2400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altLang="ja-JP" sz="2400">
                        <a:latin typeface="Cambria Math"/>
                      </a:rPr>
                      <m:t>  </m:t>
                    </m:r>
                  </m:oMath>
                </a14:m>
                <a:endParaRPr lang="ja-JP" altLang="ja-JP" sz="2400" dirty="0"/>
              </a:p>
              <a:p>
                <a:r>
                  <a:rPr lang="en-US" altLang="ja-JP" sz="2400" dirty="0"/>
                  <a:t>          </a:t>
                </a:r>
                <a:r>
                  <a:rPr lang="en-US" altLang="ja-JP" sz="2400" dirty="0" smtClean="0"/>
                  <a:t>  </a:t>
                </a:r>
                <a14:m>
                  <m:oMath xmlns:m="http://schemas.openxmlformats.org/officeDocument/2006/math">
                    <m:r>
                      <a:rPr lang="en-US" altLang="ja-JP" sz="2400">
                        <a:latin typeface="Cambria Math"/>
                      </a:rPr>
                      <m:t>→  </m:t>
                    </m:r>
                    <m:sSup>
                      <m:sSupPr>
                        <m:ctrlPr>
                          <a:rPr lang="ja-JP" altLang="ja-JP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i="1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 altLang="ja-JP" sz="2400" i="1"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m:rPr>
                        <m:sty m:val="p"/>
                      </m:rPr>
                      <a:rPr lang="en-US" altLang="ja-JP" sz="2400">
                        <a:latin typeface="Cambria Math"/>
                      </a:rPr>
                      <m:t>Λ</m:t>
                    </m:r>
                  </m:oMath>
                </a14:m>
                <a:endParaRPr lang="ja-JP" altLang="ja-JP" sz="2400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188" y="4544537"/>
                <a:ext cx="2455031" cy="156966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正方形/長方形 12"/>
          <p:cNvSpPr/>
          <p:nvPr/>
        </p:nvSpPr>
        <p:spPr>
          <a:xfrm>
            <a:off x="2325923" y="4483212"/>
            <a:ext cx="1504820" cy="1228419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30196" y="5000113"/>
            <a:ext cx="1542438" cy="1105768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3830743" y="4751702"/>
            <a:ext cx="584874" cy="0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14" idx="3"/>
          </p:cNvCxnSpPr>
          <p:nvPr/>
        </p:nvCxnSpPr>
        <p:spPr>
          <a:xfrm>
            <a:off x="3972634" y="5552997"/>
            <a:ext cx="358639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4517091" y="4582241"/>
                <a:ext cx="20579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2400" i="1" dirty="0" smtClean="0"/>
                  <a:t>Λ(1405) </a:t>
                </a:r>
                <a:r>
                  <a:rPr lang="en-US" altLang="ja-JP" sz="2400" dirty="0" smtClean="0"/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>
                        <a:latin typeface="Cambria Math"/>
                      </a:rPr>
                      <m:t>I</m:t>
                    </m:r>
                    <m:r>
                      <a:rPr lang="en-US" altLang="ja-JP" sz="2400">
                        <a:latin typeface="Cambria Math"/>
                      </a:rPr>
                      <m:t>=0</m:t>
                    </m:r>
                  </m:oMath>
                </a14:m>
                <a:endParaRPr kumimoji="1" lang="ja-JP" altLang="en-US" sz="2400" i="1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091" y="4582241"/>
                <a:ext cx="2057999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4734" t="-10667" b="-30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4331273" y="5263687"/>
                <a:ext cx="3016660" cy="6758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i="1" dirty="0" smtClean="0"/>
                  <a:t>Σ(1385)</a:t>
                </a:r>
                <a:r>
                  <a:rPr kumimoji="1" lang="en-US" altLang="ja-JP" sz="2400" dirty="0" smtClean="0"/>
                  <a:t>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p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altLang="ja-JP" sz="24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ja-JP" altLang="ja-JP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ja-JP" altLang="ja-JP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ja-JP" sz="2400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altLang="ja-JP" sz="24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  <m:sup>
                        <m:r>
                          <a:rPr lang="en-US" altLang="ja-JP" sz="2400" i="1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kumimoji="1" lang="en-US" altLang="ja-JP" sz="2400" dirty="0" smtClean="0"/>
                  <a:t>,</a:t>
                </a:r>
                <a:r>
                  <a:rPr lang="en-US" altLang="ja-JP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2400">
                        <a:latin typeface="Cambria Math"/>
                      </a:rPr>
                      <m:t>I</m:t>
                    </m:r>
                    <m:r>
                      <a:rPr lang="en-US" altLang="ja-JP" sz="2400">
                        <a:latin typeface="Cambria Math"/>
                      </a:rPr>
                      <m:t>=1</m:t>
                    </m:r>
                  </m:oMath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273" y="5263687"/>
                <a:ext cx="3016660" cy="675891"/>
              </a:xfrm>
              <a:prstGeom prst="rect">
                <a:avLst/>
              </a:prstGeom>
              <a:blipFill rotWithShape="0">
                <a:blip r:embed="rId5"/>
                <a:stretch>
                  <a:fillRect l="-3239" b="-90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29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ja-JP" altLang="en-US" dirty="0"/>
              <a:t>崩壊</a:t>
            </a:r>
            <a:r>
              <a:rPr kumimoji="1" lang="ja-JP" altLang="en-US" dirty="0" smtClean="0"/>
              <a:t>モードの分離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013633" y="4566840"/>
            <a:ext cx="29248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1616FF"/>
                </a:solidFill>
              </a:rPr>
              <a:t>K. Moriya </a:t>
            </a:r>
            <a:r>
              <a:rPr lang="en-US" altLang="ja-JP" i="1" dirty="0">
                <a:solidFill>
                  <a:srgbClr val="1616FF"/>
                </a:solidFill>
              </a:rPr>
              <a:t>et al.</a:t>
            </a:r>
            <a:r>
              <a:rPr lang="en-US" altLang="ja-JP" dirty="0">
                <a:solidFill>
                  <a:srgbClr val="1616FF"/>
                </a:solidFill>
              </a:rPr>
              <a:t>, </a:t>
            </a:r>
            <a:endParaRPr lang="en-US" altLang="ja-JP" dirty="0" smtClean="0">
              <a:solidFill>
                <a:srgbClr val="1616FF"/>
              </a:solidFill>
            </a:endParaRPr>
          </a:p>
          <a:p>
            <a:r>
              <a:rPr lang="en-US" altLang="ja-JP" dirty="0" smtClean="0">
                <a:solidFill>
                  <a:srgbClr val="1616FF"/>
                </a:solidFill>
              </a:rPr>
              <a:t>Phys</a:t>
            </a:r>
            <a:r>
              <a:rPr lang="en-US" altLang="ja-JP" dirty="0">
                <a:solidFill>
                  <a:srgbClr val="1616FF"/>
                </a:solidFill>
              </a:rPr>
              <a:t>. Rev. C87, 035206(2013).</a:t>
            </a:r>
            <a:endParaRPr lang="ja-JP" altLang="ja-JP" dirty="0">
              <a:solidFill>
                <a:srgbClr val="1616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07964" y="1116419"/>
                <a:ext cx="8559765" cy="1749028"/>
              </a:xfrm>
            </p:spPr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>
                            <a:latin typeface="Cambria Math"/>
                          </a:rPr>
                          <m:t>π</m:t>
                        </m:r>
                      </m:e>
                      <m:sup>
                        <m:r>
                          <a:rPr lang="en-US" altLang="ja-JP">
                            <a:latin typeface="Cambria Math"/>
                            <a:ea typeface="Cambria Math"/>
                          </a:rPr>
                          <m:t>±</m:t>
                        </m:r>
                      </m:sup>
                    </m:sSup>
                    <m:r>
                      <a:rPr lang="en-US" altLang="ja-JP"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>
                            <a:latin typeface="Cambria Math"/>
                          </a:rPr>
                          <m:t>Σ</m:t>
                        </m:r>
                      </m:e>
                      <m:sup>
                        <m:r>
                          <a:rPr lang="en-US" altLang="ja-JP" i="1">
                            <a:latin typeface="Cambria Math"/>
                            <a:ea typeface="Cambria Math"/>
                          </a:rPr>
                          <m:t>∓</m:t>
                        </m:r>
                      </m:sup>
                    </m:sSup>
                  </m:oMath>
                </a14:m>
                <a:r>
                  <a:rPr lang="ja-JP" altLang="en-US" dirty="0"/>
                  <a:t>は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b="0" i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m:rPr>
                        <m:sty m:val="p"/>
                      </m:rPr>
                      <a:rPr lang="en-US" altLang="ja-JP">
                        <a:latin typeface="Cambria Math"/>
                      </a:rPr>
                      <m:t>I</m:t>
                    </m:r>
                    <m:r>
                      <a:rPr lang="en-US" altLang="ja-JP">
                        <a:latin typeface="Cambria Math"/>
                      </a:rPr>
                      <m:t>=1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および</m:t>
                    </m:r>
                  </m:oMath>
                </a14:m>
                <a:r>
                  <a:rPr lang="ja-JP" altLang="en-US" dirty="0" smtClean="0"/>
                  <a:t>これらの干渉</a:t>
                </a:r>
                <a:r>
                  <a:rPr lang="ja-JP" altLang="en-US" dirty="0"/>
                  <a:t>項が</a:t>
                </a:r>
                <a:r>
                  <a:rPr lang="ja-JP" altLang="en-US" dirty="0" smtClean="0"/>
                  <a:t>混ざる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　　</a:t>
                </a:r>
                <a:r>
                  <a:rPr lang="en-US" altLang="ja-JP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>
                            <a:latin typeface="Cambria Math"/>
                          </a:rPr>
                          <m:t>π</m:t>
                        </m:r>
                      </m:e>
                      <m:sup>
                        <m:r>
                          <a:rPr lang="en-US" altLang="ja-JP">
                            <a:latin typeface="Cambria Math"/>
                          </a:rPr>
                          <m:t>+</m:t>
                        </m:r>
                      </m:sup>
                    </m:sSup>
                    <m:r>
                      <a:rPr lang="en-US" altLang="ja-JP"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>
                            <a:latin typeface="Cambria Math"/>
                          </a:rPr>
                          <m:t>Σ</m:t>
                        </m:r>
                      </m:e>
                      <m:sup>
                        <m:r>
                          <a:rPr lang="en-US" altLang="ja-JP" i="1">
                            <a:latin typeface="Cambria Math"/>
                          </a:rPr>
                          <m:t>−</m:t>
                        </m:r>
                      </m:sup>
                    </m:sSup>
                    <m:r>
                      <a:rPr lang="en-US" altLang="ja-JP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と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>
                            <a:latin typeface="Cambria Math"/>
                          </a:rPr>
                          <m:t>π</m:t>
                        </m:r>
                      </m:e>
                      <m:sup>
                        <m:r>
                          <a:rPr lang="en-US" altLang="ja-JP" i="1">
                            <a:latin typeface="Cambria Math"/>
                          </a:rPr>
                          <m:t>−</m:t>
                        </m:r>
                      </m:sup>
                    </m:sSup>
                    <m:r>
                      <a:rPr lang="en-US" altLang="ja-JP"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>
                            <a:latin typeface="Cambria Math"/>
                          </a:rPr>
                          <m:t>Σ</m:t>
                        </m:r>
                      </m:e>
                      <m:sup>
                        <m:r>
                          <a:rPr lang="en-US" altLang="ja-JP">
                            <a:latin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ja-JP" altLang="en-US" dirty="0" smtClean="0"/>
                  <a:t>で異なるスペクトラムが得られることが期待される</a:t>
                </a:r>
                <a:endParaRPr lang="en-US" altLang="ja-JP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>
                            <a:latin typeface="Cambria Math"/>
                          </a:rPr>
                          <m:t>π</m:t>
                        </m:r>
                      </m:e>
                      <m:sup>
                        <m:r>
                          <a:rPr lang="en-US" altLang="ja-JP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altLang="ja-JP"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ja-JP">
                            <a:latin typeface="Cambria Math"/>
                          </a:rPr>
                          <m:t>Σ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ja-JP" altLang="en-US" i="1">
                        <a:latin typeface="Cambria Math" panose="02040503050406030204" pitchFamily="18" charset="0"/>
                      </a:rPr>
                      <m:t>は</m:t>
                    </m:r>
                  </m:oMath>
                </a14:m>
                <a:r>
                  <a:rPr lang="ja-JP" altLang="en-US" dirty="0" smtClean="0"/>
                  <a:t>純粋に</a:t>
                </a:r>
                <a:r>
                  <a:rPr lang="en-US" altLang="ja-JP" dirty="0" smtClean="0"/>
                  <a:t>I=0</a:t>
                </a:r>
                <a:r>
                  <a:rPr lang="ja-JP" altLang="en-US" dirty="0" smtClean="0"/>
                  <a:t>のモードである。</a:t>
                </a:r>
                <a:endParaRPr lang="en-US" altLang="ja-JP" dirty="0" smtClean="0"/>
              </a:p>
              <a:p>
                <a:r>
                  <a:rPr lang="ja-JP" altLang="en-US" dirty="0" smtClean="0"/>
                  <a:t>全崩壊モードの同定により、反応のアイソスピン振幅が分離できる。</a:t>
                </a:r>
                <a:endParaRPr lang="ja-JP" altLang="ja-JP" dirty="0"/>
              </a:p>
              <a:p>
                <a:pPr marL="0" indent="0">
                  <a:buNone/>
                </a:pPr>
                <a:endParaRPr lang="en-US" altLang="ja-JP" dirty="0" smtClean="0"/>
              </a:p>
            </p:txBody>
          </p:sp>
        </mc:Choice>
        <mc:Fallback xmlns="">
          <p:sp>
            <p:nvSpPr>
              <p:cNvPr id="8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7964" y="1116419"/>
                <a:ext cx="8559765" cy="1749028"/>
              </a:xfrm>
              <a:blipFill rotWithShape="0">
                <a:blip r:embed="rId2"/>
                <a:stretch>
                  <a:fillRect l="-855" t="-83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テキスト ボックス 8"/>
          <p:cNvSpPr txBox="1"/>
          <p:nvPr/>
        </p:nvSpPr>
        <p:spPr>
          <a:xfrm>
            <a:off x="780813" y="5833131"/>
            <a:ext cx="76690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 smtClean="0">
                <a:solidFill>
                  <a:prstClr val="black"/>
                </a:solidFill>
              </a:rPr>
              <a:t>崩壊荷電粒子を測定し全崩壊モードの同定を行う</a:t>
            </a:r>
            <a:endParaRPr lang="ja-JP" altLang="en-US" sz="2800" b="1" dirty="0">
              <a:solidFill>
                <a:prstClr val="black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903464" y="3026956"/>
            <a:ext cx="36118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>
                <a:solidFill>
                  <a:prstClr val="black"/>
                </a:solidFill>
                <a:latin typeface="Symbol" panose="05050102010706020507" pitchFamily="18" charset="2"/>
              </a:rPr>
              <a:t>g</a:t>
            </a:r>
            <a:r>
              <a:rPr lang="en-US" altLang="ja-JP" sz="2400" dirty="0" err="1" smtClean="0">
                <a:solidFill>
                  <a:prstClr val="black"/>
                </a:solidFill>
              </a:rPr>
              <a:t>p</a:t>
            </a:r>
            <a:r>
              <a:rPr lang="ja-JP" altLang="en-US" sz="2400" dirty="0" smtClean="0">
                <a:solidFill>
                  <a:prstClr val="black"/>
                </a:solidFill>
              </a:rPr>
              <a:t>→</a:t>
            </a:r>
            <a:r>
              <a:rPr lang="en-US" altLang="ja-JP" sz="2400" dirty="0" smtClean="0">
                <a:solidFill>
                  <a:prstClr val="black"/>
                </a:solidFill>
              </a:rPr>
              <a:t>K</a:t>
            </a:r>
            <a:r>
              <a:rPr lang="en-US" altLang="ja-JP" sz="2400" baseline="30000" dirty="0" smtClean="0">
                <a:solidFill>
                  <a:prstClr val="black"/>
                </a:solidFill>
              </a:rPr>
              <a:t>+</a:t>
            </a:r>
            <a:r>
              <a:rPr lang="en-US" altLang="ja-JP" sz="2400" dirty="0" smtClean="0">
                <a:solidFill>
                  <a:prstClr val="black"/>
                </a:solidFill>
                <a:latin typeface="Symbol" panose="05050102010706020507" pitchFamily="18" charset="2"/>
              </a:rPr>
              <a:t>L</a:t>
            </a:r>
            <a:r>
              <a:rPr lang="en-US" altLang="ja-JP" sz="2400" dirty="0" smtClean="0">
                <a:solidFill>
                  <a:prstClr val="black"/>
                </a:solidFill>
              </a:rPr>
              <a:t>(1405)</a:t>
            </a:r>
            <a:r>
              <a:rPr lang="ja-JP" altLang="en-US" sz="2400" dirty="0" smtClean="0">
                <a:solidFill>
                  <a:prstClr val="black"/>
                </a:solidFill>
              </a:rPr>
              <a:t> 反応で測定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r>
              <a:rPr lang="ja-JP" altLang="en-US" sz="2400" dirty="0" smtClean="0">
                <a:solidFill>
                  <a:prstClr val="black"/>
                </a:solidFill>
              </a:rPr>
              <a:t>された</a:t>
            </a:r>
            <a:r>
              <a:rPr lang="en-US" altLang="ja-JP" sz="2400" dirty="0">
                <a:solidFill>
                  <a:prstClr val="black"/>
                </a:solidFill>
              </a:rPr>
              <a:t> </a:t>
            </a:r>
            <a:r>
              <a:rPr lang="en-US" altLang="ja-JP" sz="2400" dirty="0" smtClean="0">
                <a:solidFill>
                  <a:prstClr val="black"/>
                </a:solidFill>
                <a:latin typeface="Symbol" panose="05050102010706020507" pitchFamily="18" charset="2"/>
              </a:rPr>
              <a:t>L</a:t>
            </a:r>
            <a:r>
              <a:rPr lang="en-US" altLang="ja-JP" sz="2400" dirty="0" smtClean="0">
                <a:solidFill>
                  <a:prstClr val="black"/>
                </a:solidFill>
              </a:rPr>
              <a:t>(1405)</a:t>
            </a:r>
            <a:r>
              <a:rPr lang="ja-JP" altLang="en-US" sz="2400" dirty="0" smtClean="0">
                <a:solidFill>
                  <a:prstClr val="black"/>
                </a:solidFill>
              </a:rPr>
              <a:t>からの崩壊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r>
              <a:rPr lang="ja-JP" altLang="en-US" sz="2400" dirty="0" smtClean="0">
                <a:solidFill>
                  <a:prstClr val="black"/>
                </a:solidFill>
              </a:rPr>
              <a:t>荷電モードによって異なる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r>
              <a:rPr lang="ja-JP" altLang="en-US" sz="2400" dirty="0" smtClean="0">
                <a:solidFill>
                  <a:prstClr val="black"/>
                </a:solidFill>
              </a:rPr>
              <a:t>スペクトラム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pic>
        <p:nvPicPr>
          <p:cNvPr id="10" name="図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13" y="2806478"/>
            <a:ext cx="3905711" cy="2773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924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-92874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実験施設と検出器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5" name="Picture 3" descr="C:\Users\shinngo\Desktop\キャプチャ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136222"/>
            <a:ext cx="8054415" cy="509522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2639531" y="6245631"/>
            <a:ext cx="4112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dirty="0"/>
              <a:t>J-PARC</a:t>
            </a:r>
            <a:r>
              <a:rPr lang="ja-JP" altLang="en-US" sz="2400" b="1" dirty="0"/>
              <a:t>ハドロンホール、</a:t>
            </a:r>
            <a:r>
              <a:rPr lang="en-US" altLang="ja-JP" sz="2400" b="1" dirty="0"/>
              <a:t>K1.8BR</a:t>
            </a:r>
            <a:endParaRPr lang="ja-JP" altLang="en-US" sz="2400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628650" y="1330079"/>
            <a:ext cx="13163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 smtClean="0"/>
              <a:t>検出器</a:t>
            </a:r>
            <a:endParaRPr lang="en-US" altLang="ja-JP" sz="2400" b="1" dirty="0" smtClean="0"/>
          </a:p>
          <a:p>
            <a:r>
              <a:rPr lang="ja-JP" altLang="en-US" sz="2400" b="1" dirty="0" smtClean="0"/>
              <a:t>システム</a:t>
            </a:r>
            <a:endParaRPr lang="ja-JP" altLang="en-US" sz="2400" b="1" dirty="0"/>
          </a:p>
        </p:txBody>
      </p:sp>
      <p:sp>
        <p:nvSpPr>
          <p:cNvPr id="8" name="テキスト ボックス 7"/>
          <p:cNvSpPr txBox="1"/>
          <p:nvPr/>
        </p:nvSpPr>
        <p:spPr>
          <a:xfrm rot="19558735">
            <a:off x="4913450" y="2045721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Beam sweep</a:t>
            </a:r>
            <a:endParaRPr kumimoji="1" lang="ja-JP" altLang="en-US" dirty="0"/>
          </a:p>
        </p:txBody>
      </p:sp>
      <p:sp>
        <p:nvSpPr>
          <p:cNvPr id="13" name="右矢印 12"/>
          <p:cNvSpPr/>
          <p:nvPr/>
        </p:nvSpPr>
        <p:spPr>
          <a:xfrm>
            <a:off x="3280748" y="3124168"/>
            <a:ext cx="4793520" cy="591369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34730" y="3145868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n</a:t>
            </a:r>
            <a:endParaRPr lang="ja-JP" altLang="en-US" sz="2800" dirty="0"/>
          </a:p>
        </p:txBody>
      </p:sp>
      <p:sp>
        <p:nvSpPr>
          <p:cNvPr id="11" name="右矢印 10"/>
          <p:cNvSpPr/>
          <p:nvPr/>
        </p:nvSpPr>
        <p:spPr>
          <a:xfrm rot="15531175">
            <a:off x="2162717" y="2387329"/>
            <a:ext cx="1440000" cy="362273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 rot="5964469">
            <a:off x="2210655" y="3955204"/>
            <a:ext cx="1411611" cy="420087"/>
          </a:xfrm>
          <a:prstGeom prst="right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36242" y="4885296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solidFill>
                  <a:schemeClr val="accent6"/>
                </a:solidFill>
              </a:rPr>
              <a:t>π</a:t>
            </a:r>
            <a:endParaRPr kumimoji="1" lang="ja-JP" altLang="en-US" sz="3600" b="1" dirty="0">
              <a:solidFill>
                <a:schemeClr val="accent6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944122" y="2582309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 smtClean="0">
                <a:solidFill>
                  <a:schemeClr val="accent5"/>
                </a:solidFill>
              </a:rPr>
              <a:t>p</a:t>
            </a:r>
            <a:endParaRPr kumimoji="1" lang="ja-JP" altLang="en-US" sz="3600" b="1" dirty="0">
              <a:solidFill>
                <a:schemeClr val="accent5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498335" y="2936640"/>
            <a:ext cx="146936" cy="68239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/>
          <p:cNvCxnSpPr/>
          <p:nvPr/>
        </p:nvCxnSpPr>
        <p:spPr>
          <a:xfrm flipH="1">
            <a:off x="2484687" y="2905474"/>
            <a:ext cx="2456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>
            <a:off x="2464381" y="3030578"/>
            <a:ext cx="2456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右矢印 15"/>
          <p:cNvSpPr/>
          <p:nvPr/>
        </p:nvSpPr>
        <p:spPr>
          <a:xfrm rot="12275512">
            <a:off x="2374426" y="3084640"/>
            <a:ext cx="576000" cy="288000"/>
          </a:xfrm>
          <a:prstGeom prst="rightArrow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340623" y="1128442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dirty="0">
                <a:solidFill>
                  <a:schemeClr val="accent6"/>
                </a:solidFill>
              </a:rPr>
              <a:t>π</a:t>
            </a:r>
            <a:endParaRPr kumimoji="1" lang="ja-JP" altLang="en-US" sz="3600" b="1" dirty="0">
              <a:solidFill>
                <a:schemeClr val="accent6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0288" y="3387153"/>
            <a:ext cx="1137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 </a:t>
            </a:r>
            <a:r>
              <a:rPr kumimoji="1" lang="en-US" altLang="ja-JP" sz="2400" dirty="0" err="1" smtClean="0"/>
              <a:t>Gev</a:t>
            </a:r>
            <a:r>
              <a:rPr lang="en-US" altLang="ja-JP" sz="2400" dirty="0" smtClean="0"/>
              <a:t>/c</a:t>
            </a:r>
            <a:endParaRPr kumimoji="1" lang="ja-JP" altLang="en-US" sz="2400" dirty="0"/>
          </a:p>
        </p:txBody>
      </p:sp>
      <p:sp>
        <p:nvSpPr>
          <p:cNvPr id="28" name="テキスト ボックス 27"/>
          <p:cNvSpPr txBox="1"/>
          <p:nvPr/>
        </p:nvSpPr>
        <p:spPr>
          <a:xfrm flipH="1">
            <a:off x="7592831" y="5510737"/>
            <a:ext cx="964315" cy="3168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15000 mm</a:t>
            </a:r>
            <a:endParaRPr kumimoji="1" lang="ja-JP" altLang="en-US" sz="1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61252" y="2674933"/>
            <a:ext cx="57900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3600" b="1" dirty="0" smtClean="0">
                <a:solidFill>
                  <a:srgbClr val="00B050"/>
                </a:solidFill>
              </a:rPr>
              <a:t>K-</a:t>
            </a:r>
            <a:endParaRPr kumimoji="1" lang="ja-JP" altLang="en-US" sz="3600" b="1" dirty="0">
              <a:solidFill>
                <a:srgbClr val="00B050"/>
              </a:solidFill>
            </a:endParaRPr>
          </a:p>
        </p:txBody>
      </p:sp>
      <p:sp>
        <p:nvSpPr>
          <p:cNvPr id="25" name="右矢印 24"/>
          <p:cNvSpPr/>
          <p:nvPr/>
        </p:nvSpPr>
        <p:spPr>
          <a:xfrm>
            <a:off x="1137130" y="3243388"/>
            <a:ext cx="1221336" cy="258571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73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/>
              <a:t>Yield estimation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16843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dirty="0" smtClean="0"/>
              <a:t>測定性能を反映した</a:t>
            </a:r>
            <a:r>
              <a:rPr kumimoji="1" lang="en-US" altLang="ja-JP" dirty="0" smtClean="0"/>
              <a:t>MC</a:t>
            </a:r>
            <a:r>
              <a:rPr kumimoji="1" lang="ja-JP" altLang="en-US" dirty="0" smtClean="0"/>
              <a:t>シミュレーションによる検出効率</a:t>
            </a:r>
            <a:r>
              <a:rPr lang="ja-JP" altLang="en-US" dirty="0" smtClean="0"/>
              <a:t>の評価</a:t>
            </a:r>
            <a:endParaRPr lang="en-US" altLang="ja-JP" dirty="0"/>
          </a:p>
          <a:p>
            <a:r>
              <a:rPr kumimoji="1" lang="ja-JP" altLang="en-US" dirty="0" smtClean="0"/>
              <a:t>実際のデータ解析コードを用いた評価</a:t>
            </a:r>
            <a:endParaRPr kumimoji="1" lang="en-US" altLang="ja-JP" dirty="0" smtClean="0"/>
          </a:p>
          <a:p>
            <a:r>
              <a:rPr lang="ja-JP" altLang="en-US" dirty="0" smtClean="0"/>
              <a:t>バックグラウンドの評価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L(1405)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-&gt;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π+Σ-</a:t>
            </a:r>
            <a:r>
              <a:rPr lang="ja-JP" altLang="en-US" sz="2000" dirty="0" smtClean="0"/>
              <a:t>　または　</a:t>
            </a:r>
            <a:r>
              <a:rPr lang="en-US" altLang="ja-JP" sz="2000" dirty="0" smtClean="0"/>
              <a:t>π-Σ</a:t>
            </a:r>
            <a:r>
              <a:rPr lang="ja-JP" altLang="en-US" sz="2000" dirty="0" smtClean="0"/>
              <a:t>＋　の</a:t>
            </a:r>
            <a:r>
              <a:rPr lang="en-US" altLang="ja-JP" sz="2000" dirty="0" smtClean="0"/>
              <a:t>BG</a:t>
            </a:r>
            <a:r>
              <a:rPr lang="ja-JP" altLang="en-US" sz="2000" dirty="0" smtClean="0"/>
              <a:t>になりうる過程</a:t>
            </a:r>
            <a:endParaRPr lang="en-US" altLang="ja-JP" sz="2000" dirty="0" smtClean="0"/>
          </a:p>
          <a:p>
            <a:pPr marL="457200" lvl="1" indent="0">
              <a:buNone/>
            </a:pPr>
            <a:r>
              <a:rPr lang="ja-JP" altLang="en-US" sz="2000" dirty="0" smtClean="0">
                <a:sym typeface="Wingdings" panose="05000000000000000000" pitchFamily="2" charset="2"/>
              </a:rPr>
              <a:t>（</a:t>
            </a:r>
            <a:r>
              <a:rPr lang="ja-JP" altLang="en-US" sz="2000" dirty="0">
                <a:sym typeface="Wingdings" panose="05000000000000000000" pitchFamily="2" charset="2"/>
              </a:rPr>
              <a:t>１</a:t>
            </a:r>
            <a:r>
              <a:rPr lang="ja-JP" altLang="en-US" sz="2000" dirty="0" smtClean="0">
                <a:sym typeface="Wingdings" panose="05000000000000000000" pitchFamily="2" charset="2"/>
              </a:rPr>
              <a:t>）シグナル自身による</a:t>
            </a:r>
            <a:r>
              <a:rPr lang="en-US" altLang="ja-JP" sz="2000" dirty="0" smtClean="0">
                <a:sym typeface="Wingdings" panose="05000000000000000000" pitchFamily="2" charset="2"/>
              </a:rPr>
              <a:t>BG</a:t>
            </a:r>
            <a:r>
              <a:rPr lang="ja-JP" altLang="en-US" sz="2000" dirty="0" smtClean="0">
                <a:sym typeface="Wingdings" panose="05000000000000000000" pitchFamily="2" charset="2"/>
              </a:rPr>
              <a:t>：　チャージドモードは終状態が同じなのでお互いの</a:t>
            </a:r>
            <a:r>
              <a:rPr lang="ja-JP" altLang="en-US" sz="2000" dirty="0" smtClean="0">
                <a:sym typeface="Wingdings" panose="05000000000000000000" pitchFamily="2" charset="2"/>
              </a:rPr>
              <a:t>混入</a:t>
            </a:r>
            <a:r>
              <a:rPr lang="en-US" altLang="ja-JP" sz="2000" dirty="0" smtClean="0">
                <a:sym typeface="Wingdings" panose="05000000000000000000" pitchFamily="2" charset="2"/>
              </a:rPr>
              <a:t>(self-BG)</a:t>
            </a:r>
            <a:endParaRPr lang="en-US" altLang="ja-JP" sz="2000" dirty="0">
              <a:sym typeface="Wingdings" panose="05000000000000000000" pitchFamily="2" charset="2"/>
            </a:endParaRPr>
          </a:p>
          <a:p>
            <a:pPr lvl="2"/>
            <a:r>
              <a:rPr lang="en-US" altLang="ja-JP" sz="1600" dirty="0">
                <a:sym typeface="Wingdings" panose="05000000000000000000" pitchFamily="2" charset="2"/>
              </a:rPr>
              <a:t>Λ(1405)Σ-π+</a:t>
            </a:r>
            <a:r>
              <a:rPr lang="ja-JP" altLang="en-US" sz="1600" dirty="0">
                <a:sym typeface="Wingdings" panose="05000000000000000000" pitchFamily="2" charset="2"/>
              </a:rPr>
              <a:t>　↔　</a:t>
            </a:r>
            <a:r>
              <a:rPr lang="en-US" altLang="ja-JP" sz="1600" dirty="0">
                <a:sym typeface="Wingdings" panose="05000000000000000000" pitchFamily="2" charset="2"/>
              </a:rPr>
              <a:t>Λ(1405)Σ+π-</a:t>
            </a:r>
            <a:r>
              <a:rPr lang="en-US" altLang="ja-JP" sz="1600" baseline="-25000" dirty="0"/>
              <a:t> </a:t>
            </a:r>
            <a:endParaRPr lang="en-US" altLang="ja-JP" sz="1600" dirty="0"/>
          </a:p>
          <a:p>
            <a:pPr marL="457200" lvl="1" indent="0">
              <a:buNone/>
            </a:pPr>
            <a:r>
              <a:rPr lang="ja-JP" altLang="en-US" sz="2000" dirty="0" smtClean="0"/>
              <a:t>（２）</a:t>
            </a:r>
            <a:r>
              <a:rPr lang="en-US" altLang="ja-JP" sz="2000" dirty="0" smtClean="0"/>
              <a:t>K-”N”</a:t>
            </a:r>
            <a:r>
              <a:rPr lang="ja-JP" altLang="en-US" sz="2000" dirty="0" smtClean="0"/>
              <a:t>反応において終状態に</a:t>
            </a:r>
            <a:r>
              <a:rPr lang="en-US" altLang="ja-JP" sz="2000" dirty="0" smtClean="0"/>
              <a:t>K0,n,</a:t>
            </a:r>
            <a:r>
              <a:rPr lang="ja-JP" altLang="en-US" sz="2000" dirty="0" smtClean="0"/>
              <a:t>および複数</a:t>
            </a:r>
            <a:r>
              <a:rPr lang="en-US" altLang="ja-JP" sz="2000" dirty="0" smtClean="0"/>
              <a:t>π</a:t>
            </a:r>
            <a:r>
              <a:rPr lang="ja-JP" altLang="en-US" sz="2000" dirty="0" smtClean="0"/>
              <a:t>を含む</a:t>
            </a:r>
            <a:r>
              <a:rPr lang="ja-JP" altLang="en-US" sz="2000" dirty="0" smtClean="0"/>
              <a:t>過程</a:t>
            </a:r>
            <a:r>
              <a:rPr lang="en-US" altLang="ja-JP" sz="2000" dirty="0" smtClean="0">
                <a:solidFill>
                  <a:srgbClr val="FF0000"/>
                </a:solidFill>
              </a:rPr>
              <a:t>(K</a:t>
            </a:r>
            <a:r>
              <a:rPr lang="en-US" altLang="ja-JP" sz="2000" baseline="30000" dirty="0" smtClean="0">
                <a:solidFill>
                  <a:srgbClr val="FF0000"/>
                </a:solidFill>
              </a:rPr>
              <a:t>0</a:t>
            </a:r>
            <a:r>
              <a:rPr lang="en-US" altLang="ja-JP" sz="2000" dirty="0" smtClean="0">
                <a:solidFill>
                  <a:srgbClr val="FF0000"/>
                </a:solidFill>
              </a:rPr>
              <a:t>-BG)</a:t>
            </a:r>
            <a:endParaRPr lang="en-US" altLang="ja-JP" sz="20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　　</a:t>
            </a:r>
            <a:r>
              <a:rPr lang="en-US" altLang="ja-JP" sz="2000" dirty="0" smtClean="0"/>
              <a:t>K-p </a:t>
            </a:r>
            <a:r>
              <a:rPr lang="ja-JP" altLang="en-US" sz="2000" dirty="0" smtClean="0"/>
              <a:t>→</a:t>
            </a:r>
            <a:r>
              <a:rPr lang="en-US" altLang="ja-JP" sz="2000" dirty="0" smtClean="0">
                <a:sym typeface="Wingdings" panose="05000000000000000000" pitchFamily="2" charset="2"/>
              </a:rPr>
              <a:t> K</a:t>
            </a:r>
            <a:r>
              <a:rPr lang="en-US" altLang="ja-JP" sz="2000" baseline="30000" dirty="0" smtClean="0">
                <a:sym typeface="Wingdings" panose="05000000000000000000" pitchFamily="2" charset="2"/>
              </a:rPr>
              <a:t>0</a:t>
            </a:r>
            <a:r>
              <a:rPr lang="en-US" altLang="ja-JP" sz="2000" dirty="0" smtClean="0">
                <a:sym typeface="Wingdings" panose="05000000000000000000" pitchFamily="2" charset="2"/>
              </a:rPr>
              <a:t>n</a:t>
            </a:r>
            <a:r>
              <a:rPr lang="ja-JP" altLang="en-US" sz="2000" dirty="0" err="1" smtClean="0">
                <a:sym typeface="Wingdings" panose="05000000000000000000" pitchFamily="2" charset="2"/>
              </a:rPr>
              <a:t>、</a:t>
            </a:r>
            <a:r>
              <a:rPr lang="ja-JP" altLang="en-US" sz="2000" baseline="-25000" dirty="0" smtClean="0"/>
              <a:t>　</a:t>
            </a:r>
            <a:r>
              <a:rPr lang="en-US" altLang="ja-JP" sz="2000" baseline="-25000" dirty="0" smtClean="0"/>
              <a:t> </a:t>
            </a:r>
            <a:r>
              <a:rPr lang="en-US" altLang="ja-JP" sz="2000" dirty="0" smtClean="0"/>
              <a:t>K0π</a:t>
            </a:r>
            <a:r>
              <a:rPr lang="ja-JP" altLang="en-US" sz="2000" dirty="0" smtClean="0"/>
              <a:t>０</a:t>
            </a:r>
            <a:r>
              <a:rPr lang="en-US" altLang="ja-JP" sz="2000" dirty="0" smtClean="0"/>
              <a:t>n</a:t>
            </a:r>
            <a:r>
              <a:rPr lang="ja-JP" altLang="en-US" sz="2000" dirty="0" err="1" smtClean="0"/>
              <a:t>、</a:t>
            </a:r>
            <a:r>
              <a:rPr lang="en-US" altLang="ja-JP" sz="2000" dirty="0" smtClean="0"/>
              <a:t>K0nπ+π-,  K-n </a:t>
            </a:r>
            <a:r>
              <a:rPr lang="ja-JP" altLang="en-US" sz="2000" dirty="0" smtClean="0"/>
              <a:t>→　</a:t>
            </a:r>
            <a:r>
              <a:rPr lang="en-US" altLang="ja-JP" sz="2000" dirty="0" smtClean="0"/>
              <a:t>K0π-n</a:t>
            </a:r>
            <a:r>
              <a:rPr lang="ja-JP" altLang="en-US" sz="2000" dirty="0" smtClean="0"/>
              <a:t>  </a:t>
            </a:r>
            <a:endParaRPr lang="en-US" altLang="ja-JP" sz="2000" baseline="-25000" dirty="0"/>
          </a:p>
          <a:p>
            <a:pPr marL="457200" lvl="1" indent="0">
              <a:buNone/>
            </a:pPr>
            <a:r>
              <a:rPr lang="en-US" altLang="ja-JP" sz="2000" dirty="0" smtClean="0"/>
              <a:t>(</a:t>
            </a:r>
            <a:r>
              <a:rPr lang="ja-JP" altLang="en-US" sz="2000" dirty="0" smtClean="0"/>
              <a:t>３</a:t>
            </a:r>
            <a:r>
              <a:rPr lang="en-US" altLang="ja-JP" sz="2000" dirty="0" smtClean="0"/>
              <a:t>)K-</a:t>
            </a:r>
            <a:r>
              <a:rPr lang="ja-JP" altLang="en-US" sz="2000" dirty="0" smtClean="0"/>
              <a:t>“</a:t>
            </a:r>
            <a:r>
              <a:rPr lang="en-US" altLang="ja-JP" sz="2000" dirty="0" smtClean="0"/>
              <a:t>N”</a:t>
            </a:r>
            <a:r>
              <a:rPr lang="ja-JP" altLang="en-US" sz="2000" dirty="0" smtClean="0"/>
              <a:t>反応において終状態に</a:t>
            </a:r>
            <a:r>
              <a:rPr lang="en-US" altLang="ja-JP" sz="2000" dirty="0" smtClean="0"/>
              <a:t>S+-</a:t>
            </a:r>
            <a:r>
              <a:rPr lang="ja-JP" altLang="en-US" sz="2000" dirty="0" smtClean="0"/>
              <a:t>と複数</a:t>
            </a:r>
            <a:r>
              <a:rPr lang="en-US" altLang="ja-JP" sz="2000" dirty="0" smtClean="0"/>
              <a:t>π</a:t>
            </a:r>
            <a:r>
              <a:rPr lang="ja-JP" altLang="en-US" sz="2000" dirty="0" smtClean="0"/>
              <a:t>を含む過程</a:t>
            </a:r>
            <a:r>
              <a:rPr lang="en-US" altLang="ja-JP" sz="2000" dirty="0" smtClean="0">
                <a:solidFill>
                  <a:srgbClr val="25FF25"/>
                </a:solidFill>
              </a:rPr>
              <a:t>(1NA_Σ-BG)</a:t>
            </a:r>
            <a:endParaRPr lang="en-US" altLang="ja-JP" sz="2000" baseline="-25000" dirty="0" smtClean="0">
              <a:solidFill>
                <a:srgbClr val="25FF25"/>
              </a:solidFill>
            </a:endParaRPr>
          </a:p>
          <a:p>
            <a:pPr marL="457200" lvl="1" indent="0">
              <a:buNone/>
            </a:pPr>
            <a:r>
              <a:rPr lang="en-US" altLang="ja-JP" sz="2000" dirty="0" smtClean="0">
                <a:sym typeface="Wingdings" panose="05000000000000000000" pitchFamily="2" charset="2"/>
              </a:rPr>
              <a:t>(</a:t>
            </a:r>
            <a:r>
              <a:rPr lang="ja-JP" altLang="en-US" sz="2000" dirty="0" smtClean="0">
                <a:sym typeface="Wingdings" panose="05000000000000000000" pitchFamily="2" charset="2"/>
              </a:rPr>
              <a:t>４</a:t>
            </a:r>
            <a:r>
              <a:rPr lang="en-US" altLang="ja-JP" sz="2000" dirty="0" smtClean="0">
                <a:sym typeface="Wingdings" panose="05000000000000000000" pitchFamily="2" charset="2"/>
              </a:rPr>
              <a:t>)K-”NN”</a:t>
            </a:r>
            <a:r>
              <a:rPr lang="ja-JP" altLang="en-US" sz="2000" dirty="0" smtClean="0">
                <a:sym typeface="Wingdings" panose="05000000000000000000" pitchFamily="2" charset="2"/>
              </a:rPr>
              <a:t>反応において</a:t>
            </a:r>
            <a:r>
              <a:rPr lang="ja-JP" altLang="en-US" sz="2000" dirty="0" smtClean="0"/>
              <a:t>終状態に</a:t>
            </a:r>
            <a:r>
              <a:rPr lang="en-US" altLang="ja-JP" sz="2000" dirty="0" smtClean="0"/>
              <a:t>S+-,0</a:t>
            </a:r>
            <a:r>
              <a:rPr lang="ja-JP" altLang="en-US" sz="2000" dirty="0" smtClean="0"/>
              <a:t>または</a:t>
            </a:r>
            <a:r>
              <a:rPr lang="en-US" altLang="ja-JP" sz="2000" dirty="0" smtClean="0"/>
              <a:t>,n,</a:t>
            </a:r>
            <a:r>
              <a:rPr lang="ja-JP" altLang="en-US" sz="2000" dirty="0" smtClean="0"/>
              <a:t>および複数</a:t>
            </a:r>
            <a:r>
              <a:rPr lang="en-US" altLang="ja-JP" sz="2000" dirty="0" smtClean="0"/>
              <a:t>π</a:t>
            </a:r>
            <a:r>
              <a:rPr lang="ja-JP" altLang="en-US" sz="2000" dirty="0" smtClean="0"/>
              <a:t>を含む過程</a:t>
            </a:r>
            <a:r>
              <a:rPr lang="en-US" altLang="ja-JP" sz="2000" dirty="0" smtClean="0">
                <a:solidFill>
                  <a:srgbClr val="0070C0"/>
                </a:solidFill>
              </a:rPr>
              <a:t>(2NA_Σ-BG</a:t>
            </a:r>
            <a:r>
              <a:rPr lang="en-US" altLang="ja-JP" sz="2000" dirty="0">
                <a:solidFill>
                  <a:srgbClr val="0070C0"/>
                </a:solidFill>
              </a:rPr>
              <a:t>)</a:t>
            </a:r>
            <a:endParaRPr lang="en-US" altLang="ja-JP" sz="2000" baseline="-250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US" altLang="ja-JP" sz="2000" dirty="0" smtClean="0"/>
          </a:p>
          <a:p>
            <a:pPr lvl="1"/>
            <a:r>
              <a:rPr lang="en-US" altLang="ja-JP" sz="2000" dirty="0" smtClean="0"/>
              <a:t>L(1405</a:t>
            </a:r>
            <a:r>
              <a:rPr lang="en-US" altLang="ja-JP" sz="2000" dirty="0"/>
              <a:t>)</a:t>
            </a:r>
            <a:r>
              <a:rPr lang="ja-JP" altLang="en-US" sz="2000" dirty="0"/>
              <a:t> </a:t>
            </a:r>
            <a:r>
              <a:rPr lang="en-US" altLang="ja-JP" sz="2000" dirty="0"/>
              <a:t>-&gt;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π0Σ0</a:t>
            </a:r>
            <a:r>
              <a:rPr lang="ja-JP" altLang="en-US" sz="2000" dirty="0" smtClean="0"/>
              <a:t>の</a:t>
            </a:r>
            <a:r>
              <a:rPr lang="en-US" altLang="ja-JP" sz="2000" dirty="0"/>
              <a:t>BG</a:t>
            </a:r>
            <a:r>
              <a:rPr lang="ja-JP" altLang="en-US" sz="2000" dirty="0"/>
              <a:t>になりうる</a:t>
            </a:r>
            <a:r>
              <a:rPr lang="ja-JP" altLang="en-US" sz="2000" dirty="0" smtClean="0"/>
              <a:t>過程</a:t>
            </a:r>
            <a:endParaRPr lang="en-US" altLang="ja-JP" sz="2000" dirty="0" smtClean="0"/>
          </a:p>
          <a:p>
            <a:pPr marL="457200" lvl="1" indent="0">
              <a:buNone/>
            </a:pPr>
            <a:r>
              <a:rPr lang="ja-JP" altLang="en-US" sz="2000" dirty="0" smtClean="0"/>
              <a:t>（５）</a:t>
            </a:r>
            <a:r>
              <a:rPr lang="en-US" altLang="ja-JP" sz="2000" dirty="0" smtClean="0"/>
              <a:t>Σ(1385</a:t>
            </a:r>
            <a:r>
              <a:rPr lang="en-US" altLang="ja-JP" sz="2000" dirty="0"/>
              <a:t>) -&gt; π</a:t>
            </a:r>
            <a:r>
              <a:rPr lang="en-US" altLang="ja-JP" sz="2000" baseline="30000" dirty="0"/>
              <a:t>0</a:t>
            </a:r>
            <a:r>
              <a:rPr lang="en-US" altLang="ja-JP" sz="2000" dirty="0"/>
              <a:t>Λ</a:t>
            </a:r>
            <a:r>
              <a:rPr lang="ja-JP" altLang="en-US" sz="2000" dirty="0"/>
              <a:t>　→　</a:t>
            </a:r>
            <a:r>
              <a:rPr lang="en-US" altLang="ja-JP" sz="2000" dirty="0"/>
              <a:t>π</a:t>
            </a:r>
            <a:r>
              <a:rPr lang="en-US" altLang="ja-JP" sz="2000" baseline="30000" dirty="0"/>
              <a:t>0</a:t>
            </a:r>
            <a:r>
              <a:rPr lang="en-US" altLang="ja-JP" sz="2000" dirty="0"/>
              <a:t>π-p    </a:t>
            </a:r>
            <a:r>
              <a:rPr lang="en-US" altLang="ja-JP" sz="2000" dirty="0" smtClean="0">
                <a:solidFill>
                  <a:srgbClr val="00B050"/>
                </a:solidFill>
              </a:rPr>
              <a:t>(Σ(1385)-BG)</a:t>
            </a:r>
            <a:endParaRPr lang="en-US" altLang="ja-JP" sz="2000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r>
              <a:rPr lang="ja-JP" altLang="en-US" sz="2000" dirty="0" smtClean="0"/>
              <a:t>（６）その他の過程</a:t>
            </a:r>
            <a:r>
              <a:rPr lang="en-US" altLang="ja-JP" sz="2000" dirty="0" smtClean="0"/>
              <a:t>(</a:t>
            </a:r>
            <a:r>
              <a:rPr lang="ja-JP" altLang="en-US" sz="2000" dirty="0" smtClean="0"/>
              <a:t>今回の評価には含まない→課題）</a:t>
            </a:r>
            <a:endParaRPr lang="en-US" altLang="ja-JP" sz="2000" dirty="0"/>
          </a:p>
          <a:p>
            <a:pPr marL="457200" lvl="1" indent="0">
              <a:buNone/>
            </a:pPr>
            <a:endParaRPr lang="en-US" altLang="ja-JP" sz="2000" dirty="0" smtClean="0">
              <a:sym typeface="Wingdings" panose="05000000000000000000" pitchFamily="2" charset="2"/>
            </a:endParaRPr>
          </a:p>
          <a:p>
            <a:r>
              <a:rPr lang="en-US" altLang="ja-JP" dirty="0" smtClean="0"/>
              <a:t>Yield estimation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A32BD-6642-4D4D-A78D-138FCE3FEFD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8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テーマ1" id="{F4EAF89F-D6C2-4A5F-AE61-631F80BA521A}" vid="{C85A1FBA-B352-4DEF-AD4A-0C67E562E2BD}"/>
    </a:ext>
  </a:extLst>
</a:theme>
</file>

<file path=ppt/theme/theme2.xml><?xml version="1.0" encoding="utf-8"?>
<a:theme xmlns:a="http://schemas.openxmlformats.org/drawingml/2006/main" name="1_テーマ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F4EAF89F-D6C2-4A5F-AE61-631F80BA521A}" vid="{C85A1FBA-B352-4DEF-AD4A-0C67E562E2BD}"/>
    </a:ext>
  </a:extLst>
</a:theme>
</file>

<file path=ppt/theme/theme3.xml><?xml version="1.0" encoding="utf-8"?>
<a:theme xmlns:a="http://schemas.openxmlformats.org/drawingml/2006/main" name="2_テーマ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F4EAF89F-D6C2-4A5F-AE61-631F80BA521A}" vid="{C85A1FBA-B352-4DEF-AD4A-0C67E562E2BD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5428</TotalTime>
  <Words>1060</Words>
  <Application>Microsoft Office PowerPoint</Application>
  <PresentationFormat>画面に合わせる (4:3)</PresentationFormat>
  <Paragraphs>248</Paragraphs>
  <Slides>20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3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35" baseType="lpstr">
      <vt:lpstr>Arial Unicode MS</vt:lpstr>
      <vt:lpstr>ＭＳ Ｐゴシック</vt:lpstr>
      <vt:lpstr>ＭＳ ゴシック</vt:lpstr>
      <vt:lpstr>Arial</vt:lpstr>
      <vt:lpstr>Calibri</vt:lpstr>
      <vt:lpstr>Calibri Light</vt:lpstr>
      <vt:lpstr>Cambria Math</vt:lpstr>
      <vt:lpstr>Century</vt:lpstr>
      <vt:lpstr>Symbol</vt:lpstr>
      <vt:lpstr>Times New Roman</vt:lpstr>
      <vt:lpstr>Wingdings</vt:lpstr>
      <vt:lpstr>テーマ1</vt:lpstr>
      <vt:lpstr>1_テーマ1</vt:lpstr>
      <vt:lpstr>2_テーマ1</vt:lpstr>
      <vt:lpstr>Worksheet</vt:lpstr>
      <vt:lpstr>J-PARC K1.8BRビームラインにおける d(K-,n)反応によるΛ(1405)粒子の 精密分光実験</vt:lpstr>
      <vt:lpstr>PowerPoint プレゼンテーション</vt:lpstr>
      <vt:lpstr>目次</vt:lpstr>
      <vt:lpstr>Λ(1405)研究背景</vt:lpstr>
      <vt:lpstr>d(K-,n) 反応</vt:lpstr>
      <vt:lpstr>J-PARC E31実験</vt:lpstr>
      <vt:lpstr>崩壊モードの分離</vt:lpstr>
      <vt:lpstr>実験施設と検出器</vt:lpstr>
      <vt:lpstr>Yield estimation</vt:lpstr>
      <vt:lpstr>π^∓ Σ^± モードの同定</vt:lpstr>
      <vt:lpstr>π^0 Σ^0 モードの同定</vt:lpstr>
      <vt:lpstr>Σ(1385)の分離</vt:lpstr>
      <vt:lpstr>Yield estimation </vt:lpstr>
      <vt:lpstr>MM(n)スペクトラム(π^∓ Σ^±)</vt:lpstr>
      <vt:lpstr>PowerPoint プレゼンテーション</vt:lpstr>
      <vt:lpstr>まとめ</vt:lpstr>
      <vt:lpstr>Σ崩壊からくる中性子 </vt:lpstr>
      <vt:lpstr>1NA_Σ             IM(nπ)</vt:lpstr>
      <vt:lpstr>測定性能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shingo</dc:creator>
  <cp:lastModifiedBy>shingo</cp:lastModifiedBy>
  <cp:revision>282</cp:revision>
  <dcterms:created xsi:type="dcterms:W3CDTF">2015-03-19T09:41:19Z</dcterms:created>
  <dcterms:modified xsi:type="dcterms:W3CDTF">2015-03-24T06:45:31Z</dcterms:modified>
</cp:coreProperties>
</file>