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embeddings/Microsoft___1.bin" ContentType="application/vnd.openxmlformats-officedocument.oleObject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6" r:id="rId4"/>
    <p:sldId id="262" r:id="rId5"/>
    <p:sldId id="259" r:id="rId6"/>
    <p:sldId id="258" r:id="rId7"/>
    <p:sldId id="260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B3ABB"/>
    <a:srgbClr val="CD4FCD"/>
    <a:srgbClr val="4CFFA4"/>
    <a:srgbClr val="3BF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923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22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CAE5-AEEC-8745-A38E-8A5441DED5EE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B592-A34A-6C46-8174-270B95DFD4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B592-A34A-6C46-8174-270B95DFD42D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9065-A0AC-DF40-80E9-85B930129A4C}" type="datetimeFigureOut">
              <a:rPr lang="ja-JP" altLang="en-US" smtClean="0"/>
              <a:pPr/>
              <a:t>12.9.10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B5B0-7B7F-E04A-A02D-9CC16B13C06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8" Type="http://schemas.openxmlformats.org/officeDocument/2006/relationships/image" Target="../media/image43.pdf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5" Type="http://schemas.openxmlformats.org/officeDocument/2006/relationships/image" Target="../media/image47.pdf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df"/><Relationship Id="rId5" Type="http://schemas.openxmlformats.org/officeDocument/2006/relationships/image" Target="../media/image52.png"/><Relationship Id="rId6" Type="http://schemas.openxmlformats.org/officeDocument/2006/relationships/image" Target="../media/image53.pdf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df"/><Relationship Id="rId5" Type="http://schemas.openxmlformats.org/officeDocument/2006/relationships/image" Target="../media/image64.png"/><Relationship Id="rId6" Type="http://schemas.openxmlformats.org/officeDocument/2006/relationships/image" Target="../media/image65.pdf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__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image" Target="../media/image23.pdf"/><Relationship Id="rId9" Type="http://schemas.openxmlformats.org/officeDocument/2006/relationships/image" Target="../media/image24.png"/><Relationship Id="rId10" Type="http://schemas.openxmlformats.org/officeDocument/2006/relationships/image" Target="../media/image25.pdf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J-PARC E31</a:t>
            </a:r>
            <a:r>
              <a:rPr lang="ja-JP" altLang="en-US" dirty="0" smtClean="0"/>
              <a:t>実験で用いる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後方散乱検出器の性能評価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err="1" smtClean="0"/>
              <a:t>Kentaro</a:t>
            </a:r>
            <a:r>
              <a:rPr lang="en-US" altLang="ja-JP" dirty="0" smtClean="0"/>
              <a:t> Inoue</a:t>
            </a:r>
          </a:p>
          <a:p>
            <a:r>
              <a:rPr lang="en-US" altLang="ja-JP" dirty="0" smtClean="0"/>
              <a:t>RCNP, Osaka University</a:t>
            </a:r>
          </a:p>
          <a:p>
            <a:r>
              <a:rPr lang="en-US" altLang="ja-JP" dirty="0" smtClean="0"/>
              <a:t>For E31 collaborator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コネクタ 36"/>
          <p:cNvCxnSpPr/>
          <p:nvPr/>
        </p:nvCxnSpPr>
        <p:spPr>
          <a:xfrm rot="16200000" flipH="1">
            <a:off x="621509" y="2477683"/>
            <a:ext cx="399537" cy="23284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74638" y="292100"/>
            <a:ext cx="3071674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/>
              <a:t>BPD</a:t>
            </a:r>
            <a:r>
              <a:rPr lang="ja-JP" altLang="en-US" sz="3200" dirty="0" smtClean="0"/>
              <a:t>と</a:t>
            </a:r>
            <a:r>
              <a:rPr lang="en-US" altLang="ja-JP" sz="3200" dirty="0" smtClean="0"/>
              <a:t>BPC</a:t>
            </a:r>
            <a:r>
              <a:rPr lang="ja-JP" altLang="en-US" sz="3200" dirty="0" smtClean="0"/>
              <a:t>の解析</a:t>
            </a:r>
            <a:r>
              <a:rPr lang="en-US" altLang="ja-JP" sz="3200" dirty="0" smtClean="0"/>
              <a:t>  </a:t>
            </a:r>
            <a:endParaRPr lang="ja-JP" altLang="en-US" sz="3200" dirty="0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-358780" y="2418663"/>
            <a:ext cx="1687010" cy="76200"/>
          </a:xfrm>
          <a:prstGeom prst="parallelogram">
            <a:avLst>
              <a:gd name="adj" fmla="val 43098"/>
            </a:avLst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/>
        </p:nvSpPr>
        <p:spPr>
          <a:xfrm rot="5400000" flipV="1">
            <a:off x="-275461" y="2387782"/>
            <a:ext cx="1676400" cy="79828"/>
          </a:xfrm>
          <a:prstGeom prst="parallelogram">
            <a:avLst>
              <a:gd name="adj" fmla="val 43098"/>
            </a:avLst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 rot="5400000" flipV="1">
            <a:off x="-203492" y="2365445"/>
            <a:ext cx="1676398" cy="64106"/>
          </a:xfrm>
          <a:prstGeom prst="parallelogram">
            <a:avLst>
              <a:gd name="adj" fmla="val 43098"/>
            </a:avLst>
          </a:prstGeom>
          <a:solidFill>
            <a:srgbClr val="0000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-133340" y="2342465"/>
            <a:ext cx="1676398" cy="76198"/>
          </a:xfrm>
          <a:prstGeom prst="parallelogram">
            <a:avLst>
              <a:gd name="adj" fmla="val 43098"/>
            </a:avLst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 rot="5400000" flipV="1">
            <a:off x="-57142" y="2308598"/>
            <a:ext cx="1676400" cy="76200"/>
          </a:xfrm>
          <a:prstGeom prst="parallelogram">
            <a:avLst>
              <a:gd name="adj" fmla="val 43098"/>
            </a:avLst>
          </a:prstGeom>
          <a:solidFill>
            <a:srgbClr val="660066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/>
        </p:nvSpPr>
        <p:spPr>
          <a:xfrm rot="5400000" flipV="1">
            <a:off x="19058" y="2274730"/>
            <a:ext cx="1676400" cy="76200"/>
          </a:xfrm>
          <a:prstGeom prst="parallelogram">
            <a:avLst>
              <a:gd name="adj" fmla="val 43098"/>
            </a:avLst>
          </a:prstGeom>
          <a:solidFill>
            <a:srgbClr val="3BF9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/>
        </p:nvSpPr>
        <p:spPr>
          <a:xfrm rot="5400000" flipV="1">
            <a:off x="95258" y="2249332"/>
            <a:ext cx="1676400" cy="76200"/>
          </a:xfrm>
          <a:prstGeom prst="parallelogram">
            <a:avLst>
              <a:gd name="adj" fmla="val 43098"/>
            </a:avLst>
          </a:prstGeom>
          <a:solidFill>
            <a:srgbClr val="4CFFA4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081625" y="221221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234025" y="21698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403365" y="212754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 rot="5400000" flipV="1">
            <a:off x="741882" y="2084806"/>
            <a:ext cx="1687010" cy="76200"/>
          </a:xfrm>
          <a:prstGeom prst="parallelogram">
            <a:avLst>
              <a:gd name="adj" fmla="val 43098"/>
            </a:avLst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 rot="5400000" flipV="1">
            <a:off x="825201" y="2053925"/>
            <a:ext cx="1676400" cy="79828"/>
          </a:xfrm>
          <a:prstGeom prst="parallelogram">
            <a:avLst>
              <a:gd name="adj" fmla="val 43098"/>
            </a:avLst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897170" y="2031588"/>
            <a:ext cx="1676398" cy="64106"/>
          </a:xfrm>
          <a:prstGeom prst="parallelogram">
            <a:avLst>
              <a:gd name="adj" fmla="val 43098"/>
            </a:avLst>
          </a:prstGeom>
          <a:solidFill>
            <a:srgbClr val="0000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 rot="5400000" flipV="1">
            <a:off x="967322" y="2008608"/>
            <a:ext cx="1676398" cy="76198"/>
          </a:xfrm>
          <a:prstGeom prst="parallelogram">
            <a:avLst>
              <a:gd name="adj" fmla="val 43098"/>
            </a:avLst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平行四辺形 17"/>
          <p:cNvSpPr/>
          <p:nvPr/>
        </p:nvSpPr>
        <p:spPr>
          <a:xfrm rot="5400000" flipV="1">
            <a:off x="1043520" y="1974741"/>
            <a:ext cx="1676400" cy="76200"/>
          </a:xfrm>
          <a:prstGeom prst="parallelogram">
            <a:avLst>
              <a:gd name="adj" fmla="val 43098"/>
            </a:avLst>
          </a:prstGeom>
          <a:solidFill>
            <a:srgbClr val="660066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 rot="5400000" flipV="1">
            <a:off x="1119720" y="1940873"/>
            <a:ext cx="1676400" cy="76200"/>
          </a:xfrm>
          <a:prstGeom prst="parallelogram">
            <a:avLst>
              <a:gd name="adj" fmla="val 43098"/>
            </a:avLst>
          </a:prstGeom>
          <a:solidFill>
            <a:srgbClr val="3BF9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0879" y="1094735"/>
            <a:ext cx="571491" cy="369332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5958" y="4063869"/>
            <a:ext cx="556563" cy="36933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BPC</a:t>
            </a:r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>
          <a:xfrm rot="16200000" flipH="1">
            <a:off x="626801" y="3063982"/>
            <a:ext cx="1671638" cy="106679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円柱 25"/>
          <p:cNvSpPr/>
          <p:nvPr/>
        </p:nvSpPr>
        <p:spPr>
          <a:xfrm rot="8640000">
            <a:off x="1244879" y="3263450"/>
            <a:ext cx="1172081" cy="1357921"/>
          </a:xfrm>
          <a:prstGeom prst="can">
            <a:avLst>
              <a:gd name="adj" fmla="val 57928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49000"/>
                </a:schemeClr>
              </a:gs>
              <a:gs pos="35000">
                <a:schemeClr val="accent2">
                  <a:tint val="37000"/>
                  <a:satMod val="300000"/>
                  <a:alpha val="49000"/>
                </a:schemeClr>
              </a:gs>
              <a:gs pos="100000">
                <a:schemeClr val="accent2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rot="16200000" flipH="1">
            <a:off x="1912670" y="4516547"/>
            <a:ext cx="399537" cy="23284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 flipH="1" flipV="1">
            <a:off x="1687527" y="1573373"/>
            <a:ext cx="9572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2166959" y="1846265"/>
            <a:ext cx="530150" cy="205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326401" y="1888606"/>
            <a:ext cx="5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</a:t>
            </a:r>
            <a:r>
              <a:rPr kumimoji="1" lang="ja-JP" altLang="en-US" dirty="0" smtClean="0"/>
              <a:t>軸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 rot="5400000">
            <a:off x="2027240" y="1200154"/>
            <a:ext cx="58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 </a:t>
            </a:r>
            <a:r>
              <a:rPr kumimoji="1" lang="ja-JP" altLang="en-US" dirty="0" smtClean="0"/>
              <a:t>軸</a:t>
            </a:r>
            <a:endParaRPr kumimoji="1" lang="ja-JP" altLang="en-US" dirty="0"/>
          </a:p>
        </p:txBody>
      </p:sp>
      <p:pic>
        <p:nvPicPr>
          <p:cNvPr id="45" name="図 44" descr="profBP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5417" y="1094735"/>
            <a:ext cx="2583717" cy="4996265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2896177" y="963800"/>
            <a:ext cx="192873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 Profile by BPC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94657" y="3502097"/>
            <a:ext cx="24160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 Profile </a:t>
            </a:r>
            <a:r>
              <a:rPr lang="en-US" altLang="ja-JP" dirty="0" smtClean="0"/>
              <a:t>projection X</a:t>
            </a:r>
            <a:endParaRPr kumimoji="1" lang="ja-JP" altLang="en-US" dirty="0"/>
          </a:p>
        </p:txBody>
      </p:sp>
      <p:pic>
        <p:nvPicPr>
          <p:cNvPr id="49" name="図 48" descr="BPDLV2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78855" y="1095529"/>
            <a:ext cx="2545030" cy="2442143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730014" y="912999"/>
            <a:ext cx="33529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 at BPD 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up time – dawn time</a:t>
            </a:r>
            <a:endParaRPr kumimoji="1" lang="ja-JP" altLang="en-US" dirty="0"/>
          </a:p>
        </p:txBody>
      </p:sp>
      <p:pic>
        <p:nvPicPr>
          <p:cNvPr id="51" name="図 50" descr="BPDLVse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99134" y="3943149"/>
            <a:ext cx="3583856" cy="2427162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5961152" y="3816215"/>
            <a:ext cx="266273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 effective light velocity 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257705" y="4651502"/>
            <a:ext cx="220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Average = 13.7 cm/ns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方体 15"/>
          <p:cNvSpPr/>
          <p:nvPr/>
        </p:nvSpPr>
        <p:spPr>
          <a:xfrm rot="18900000">
            <a:off x="6960835" y="1423613"/>
            <a:ext cx="1216152" cy="1216152"/>
          </a:xfrm>
          <a:prstGeom prst="cube">
            <a:avLst>
              <a:gd name="adj" fmla="val 15506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q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4638" y="292100"/>
            <a:ext cx="2565125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/>
              <a:t>ビームの解析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4638" y="1171739"/>
            <a:ext cx="12973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BLC &amp; T0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3891" y="1633404"/>
            <a:ext cx="286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BLC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トラックである</a:t>
            </a:r>
            <a:endParaRPr lang="en-US" altLang="ja-JP" sz="2400" dirty="0" smtClean="0"/>
          </a:p>
          <a:p>
            <a:r>
              <a:rPr lang="en-US" altLang="ja-JP" sz="2400" dirty="0" smtClean="0"/>
              <a:t>T0</a:t>
            </a:r>
            <a:r>
              <a:rPr lang="ja-JP" altLang="en-US" sz="2400" dirty="0" smtClean="0"/>
              <a:t>とリンクが取れる</a:t>
            </a: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638" y="3122471"/>
            <a:ext cx="13555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T0 &amp; BPD</a:t>
            </a:r>
            <a:endParaRPr kumimoji="1" lang="ja-JP" altLang="en-US" sz="2400" dirty="0"/>
          </a:p>
        </p:txBody>
      </p:sp>
      <p:sp>
        <p:nvSpPr>
          <p:cNvPr id="17" name="正方形/長方形 16"/>
          <p:cNvSpPr/>
          <p:nvPr/>
        </p:nvSpPr>
        <p:spPr>
          <a:xfrm rot="18900000">
            <a:off x="7833184" y="1185607"/>
            <a:ext cx="226295" cy="151943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rot="18900000">
            <a:off x="7659999" y="1339560"/>
            <a:ext cx="226295" cy="1519431"/>
          </a:xfrm>
          <a:prstGeom prst="rect">
            <a:avLst/>
          </a:prstGeom>
          <a:solidFill>
            <a:srgbClr val="CCFFCC">
              <a:alpha val="25000"/>
            </a:srgbClr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18900000">
            <a:off x="7469879" y="1493512"/>
            <a:ext cx="226295" cy="1519431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rot="18900000">
            <a:off x="7282064" y="1666707"/>
            <a:ext cx="226295" cy="151943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 rot="18900000">
            <a:off x="7111184" y="1820659"/>
            <a:ext cx="226295" cy="1519431"/>
          </a:xfrm>
          <a:prstGeom prst="rect">
            <a:avLst/>
          </a:prstGeom>
          <a:solidFill>
            <a:srgbClr val="BB3ABB">
              <a:alpha val="25000"/>
            </a:srgbClr>
          </a:solidFill>
          <a:ln>
            <a:solidFill>
              <a:srgbClr val="BB3A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直方体 21"/>
          <p:cNvSpPr/>
          <p:nvPr/>
        </p:nvSpPr>
        <p:spPr>
          <a:xfrm rot="18900000">
            <a:off x="6960835" y="897918"/>
            <a:ext cx="1216152" cy="1216152"/>
          </a:xfrm>
          <a:prstGeom prst="cube">
            <a:avLst>
              <a:gd name="adj" fmla="val 15506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q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26099" y="415211"/>
            <a:ext cx="798265" cy="461665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BLC1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25231" y="1246209"/>
            <a:ext cx="798265" cy="461665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BLC2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32857" y="2660806"/>
            <a:ext cx="490639" cy="461665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T0</a:t>
            </a:r>
            <a:endParaRPr kumimoji="1" lang="ja-JP" altLang="en-US" sz="2400" dirty="0"/>
          </a:p>
        </p:txBody>
      </p:sp>
      <p:pic>
        <p:nvPicPr>
          <p:cNvPr id="26" name="図 25" descr="profT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25221" y="845513"/>
            <a:ext cx="2290723" cy="2198117"/>
          </a:xfrm>
          <a:prstGeom prst="rect">
            <a:avLst/>
          </a:prstGeom>
        </p:spPr>
      </p:pic>
      <p:pic>
        <p:nvPicPr>
          <p:cNvPr id="29" name="図 28" descr="BPDT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43587" y="3810000"/>
            <a:ext cx="2727557" cy="2617291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74638" y="4112797"/>
            <a:ext cx="132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青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: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Pion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赤</a:t>
            </a:r>
            <a:r>
              <a:rPr lang="en-US" altLang="ja-JP" sz="2400" dirty="0" smtClean="0">
                <a:solidFill>
                  <a:srgbClr val="FF0000"/>
                </a:solidFill>
              </a:rPr>
              <a:t> :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kaon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78759" y="6396335"/>
            <a:ext cx="308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BPD T0 TOF : -1〜1.5ns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84891" y="3122471"/>
            <a:ext cx="14818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BLC</a:t>
            </a:r>
            <a:r>
              <a:rPr kumimoji="1" lang="en-US" altLang="ja-JP" sz="2400" dirty="0" smtClean="0"/>
              <a:t> &amp; BPC</a:t>
            </a:r>
            <a:endParaRPr kumimoji="1" lang="ja-JP" altLang="en-US" sz="2400" dirty="0"/>
          </a:p>
        </p:txBody>
      </p:sp>
      <p:pic>
        <p:nvPicPr>
          <p:cNvPr id="35" name="図 34" descr="BLCBPC_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24400" y="3849264"/>
            <a:ext cx="2060823" cy="1977511"/>
          </a:xfrm>
          <a:prstGeom prst="rect">
            <a:avLst/>
          </a:prstGeom>
        </p:spPr>
      </p:pic>
      <p:pic>
        <p:nvPicPr>
          <p:cNvPr id="36" name="図 35" descr="BLCBPC_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08791" y="3844780"/>
            <a:ext cx="2065496" cy="1981995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646411" y="3630962"/>
            <a:ext cx="14590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BLC X – BPC X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98863" y="3660114"/>
            <a:ext cx="144443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BLC Y – BPC Y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32347" y="5846019"/>
            <a:ext cx="273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BLC – BPC : -</a:t>
            </a:r>
            <a:r>
              <a:rPr lang="en-US" altLang="ja-JP" sz="2400" dirty="0" smtClean="0"/>
              <a:t>2〜2cm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91965" y="1063313"/>
            <a:ext cx="3557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ビーム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  BLC ,T0,BPD,BPC</a:t>
            </a:r>
            <a:r>
              <a:rPr kumimoji="1" lang="ja-JP" altLang="en-US" sz="2400" dirty="0" smtClean="0"/>
              <a:t>のリンク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後方散乱粒子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  BPC, BPD</a:t>
            </a:r>
            <a:r>
              <a:rPr kumimoji="1" lang="ja-JP" altLang="en-US" sz="2400" dirty="0" smtClean="0"/>
              <a:t>のリンク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4638" y="292100"/>
            <a:ext cx="2646878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 smtClean="0"/>
              <a:t>後方散乱粒子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pic>
        <p:nvPicPr>
          <p:cNvPr id="11" name="図 10" descr="BPD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38261" y="1712696"/>
            <a:ext cx="4604128" cy="44179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297309" y="1251031"/>
            <a:ext cx="29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T0 BPD TOF </a:t>
            </a:r>
            <a:r>
              <a:rPr kumimoji="1" lang="en-US" altLang="ja-JP" sz="2400" dirty="0" err="1" smtClean="0"/>
              <a:t>vs</a:t>
            </a:r>
            <a:r>
              <a:rPr kumimoji="1" lang="en-US" altLang="ja-JP" sz="2400" dirty="0" smtClean="0"/>
              <a:t> BPD </a:t>
            </a:r>
            <a:r>
              <a:rPr kumimoji="1" lang="en-US" altLang="ja-JP" sz="2400" dirty="0" err="1" smtClean="0"/>
              <a:t>dE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 rot="19680000">
            <a:off x="5061161" y="3088531"/>
            <a:ext cx="2813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FF00"/>
                </a:solidFill>
              </a:rPr>
              <a:t>Preliminary </a:t>
            </a:r>
            <a:endParaRPr kumimoji="1" lang="ja-JP" altLang="en-US" sz="4400" dirty="0">
              <a:solidFill>
                <a:srgbClr val="FFFF00"/>
              </a:solidFill>
            </a:endParaRPr>
          </a:p>
        </p:txBody>
      </p:sp>
      <p:pic>
        <p:nvPicPr>
          <p:cNvPr id="8" name="図 7" descr="BWd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44993" y="2661099"/>
            <a:ext cx="4952316" cy="382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98924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今後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6301"/>
            <a:ext cx="8686800" cy="2882623"/>
          </a:xfrm>
        </p:spPr>
        <p:txBody>
          <a:bodyPr/>
          <a:lstStyle/>
          <a:p>
            <a:r>
              <a:rPr lang="en-US" altLang="ja-JP" dirty="0" smtClean="0"/>
              <a:t>E31</a:t>
            </a:r>
            <a:r>
              <a:rPr lang="ja-JP" altLang="en-US" dirty="0" smtClean="0"/>
              <a:t>実験のための後方散乱検出器をハドロンビームを用いてテストした</a:t>
            </a:r>
            <a:endParaRPr lang="en-US" altLang="ja-JP" dirty="0" smtClean="0"/>
          </a:p>
          <a:p>
            <a:r>
              <a:rPr lang="en-US" altLang="ja-JP" dirty="0" smtClean="0"/>
              <a:t>BPC</a:t>
            </a:r>
            <a:r>
              <a:rPr lang="ja-JP" altLang="en-US" dirty="0" smtClean="0"/>
              <a:t>の残差分布が</a:t>
            </a:r>
            <a:r>
              <a:rPr lang="en-US" altLang="ja-JP" dirty="0" err="1" smtClean="0"/>
              <a:t>σ</a:t>
            </a:r>
            <a:r>
              <a:rPr lang="ja-JP" altLang="en-US" dirty="0" smtClean="0"/>
              <a:t>で</a:t>
            </a:r>
            <a:r>
              <a:rPr lang="en-US" altLang="ja-JP" dirty="0" smtClean="0"/>
              <a:t>100μm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r>
              <a:rPr lang="en-US" altLang="ja-JP" dirty="0" smtClean="0"/>
              <a:t>BPD</a:t>
            </a:r>
            <a:r>
              <a:rPr lang="ja-JP" altLang="en-US" dirty="0" smtClean="0"/>
              <a:t>の時間分解能は</a:t>
            </a:r>
            <a:r>
              <a:rPr lang="en-US" altLang="ja-JP" dirty="0" smtClean="0"/>
              <a:t>160ps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r>
              <a:rPr lang="en-US" altLang="ja-JP" baseline="30000" dirty="0" smtClean="0"/>
              <a:t>3</a:t>
            </a:r>
            <a:r>
              <a:rPr lang="en-US" altLang="ja-JP" dirty="0" smtClean="0"/>
              <a:t>He(K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,n)</a:t>
            </a:r>
            <a:r>
              <a:rPr lang="ja-JP" altLang="en-US" dirty="0" smtClean="0"/>
              <a:t>反応を用いて後方散乱粒子を検出した</a:t>
            </a:r>
            <a:endParaRPr lang="en-US" altLang="ja-JP" baseline="30000" dirty="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まとめ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4945650"/>
            <a:ext cx="8686800" cy="288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/>
              <a:t>BPD</a:t>
            </a:r>
            <a:r>
              <a:rPr lang="ja-JP" altLang="en-US" sz="3200" dirty="0" smtClean="0"/>
              <a:t>をすべてインストールする</a:t>
            </a:r>
            <a:endParaRPr lang="en-US" altLang="ja-JP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後方散乱粒子のうち陽子を特定する</a:t>
            </a:r>
            <a:endParaRPr kumimoji="1" lang="en-US" altLang="ja-JP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dentify_PiP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0184" y="1888724"/>
            <a:ext cx="2731755" cy="26213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8774" y="965394"/>
            <a:ext cx="51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Λ(1405), ( Σ(1385) )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→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　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π</a:t>
            </a:r>
            <a:r>
              <a:rPr kumimoji="1" lang="en-US" altLang="ja-JP" sz="2400" baseline="30000" dirty="0" err="1" smtClean="0">
                <a:solidFill>
                  <a:srgbClr val="0000FF"/>
                </a:solidFill>
              </a:rPr>
              <a:t>-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Σ</a:t>
            </a:r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+</a:t>
            </a:r>
            <a:r>
              <a:rPr kumimoji="1" lang="ja-JP" altLang="en-US" sz="2400" baseline="30000" dirty="0" smtClean="0">
                <a:solidFill>
                  <a:srgbClr val="0000FF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→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　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π</a:t>
            </a:r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-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π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74" y="1427059"/>
            <a:ext cx="51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Λ(1405), ( Σ(1385) )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→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 err="1">
                <a:solidFill>
                  <a:srgbClr val="FF0000"/>
                </a:solidFill>
              </a:rPr>
              <a:t>+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Σ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</a:t>
            </a:r>
            <a:r>
              <a:rPr kumimoji="1" lang="ja-JP" altLang="en-US" sz="2400" baseline="300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→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>
                <a:solidFill>
                  <a:srgbClr val="FF0000"/>
                </a:solidFill>
              </a:rPr>
              <a:t>+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</a:t>
            </a:r>
            <a:endParaRPr lang="en-US" altLang="ja-JP" sz="24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9" name="図 8" descr="MM_pat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18398" y="178954"/>
            <a:ext cx="3425601" cy="3287116"/>
          </a:xfrm>
          <a:prstGeom prst="rect">
            <a:avLst/>
          </a:prstGeom>
        </p:spPr>
      </p:pic>
      <p:pic>
        <p:nvPicPr>
          <p:cNvPr id="10" name="図 9" descr="MM_pa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13535" y="3455765"/>
            <a:ext cx="3430465" cy="329178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74638" y="292100"/>
            <a:ext cx="2191826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err="1" smtClean="0"/>
              <a:t>π</a:t>
            </a:r>
            <a:r>
              <a:rPr lang="en-US" altLang="en-US" sz="3200" baseline="30000" dirty="0" err="1" smtClean="0"/>
              <a:t>+</a:t>
            </a:r>
            <a:r>
              <a:rPr lang="en-US" altLang="en-US" sz="3200" dirty="0" err="1" smtClean="0"/>
              <a:t>,</a:t>
            </a:r>
            <a:r>
              <a:rPr lang="en-US" altLang="ja-JP" sz="3200" dirty="0" err="1" smtClean="0"/>
              <a:t>π</a:t>
            </a:r>
            <a:r>
              <a:rPr lang="en-US" altLang="ja-JP" sz="3200" baseline="30000" dirty="0" smtClean="0"/>
              <a:t>-</a:t>
            </a:r>
            <a:r>
              <a:rPr lang="ja-JP" altLang="en-US" sz="3200" dirty="0" smtClean="0"/>
              <a:t>終状態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 rot="2220000">
            <a:off x="6130112" y="4707243"/>
            <a:ext cx="1962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Simulation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 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220000">
            <a:off x="6130110" y="1596336"/>
            <a:ext cx="1962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Simulation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 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220000">
            <a:off x="1032926" y="2837066"/>
            <a:ext cx="1962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8000"/>
                </a:solidFill>
              </a:rPr>
              <a:t>Simulation</a:t>
            </a:r>
            <a:r>
              <a:rPr kumimoji="1" lang="en-US" altLang="ja-JP" sz="3200" dirty="0" smtClean="0">
                <a:solidFill>
                  <a:srgbClr val="008000"/>
                </a:solidFill>
              </a:rPr>
              <a:t> </a:t>
            </a:r>
            <a:endParaRPr kumimoji="1" lang="ja-JP" altLang="en-US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98774" y="832482"/>
            <a:ext cx="463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Λ(1405)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→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π</a:t>
            </a:r>
            <a:r>
              <a:rPr lang="en-US" altLang="ja-JP" sz="2400" baseline="30000" dirty="0" smtClean="0"/>
              <a:t>0</a:t>
            </a:r>
            <a:r>
              <a:rPr kumimoji="1" lang="en-US" altLang="ja-JP" sz="2400" dirty="0" smtClean="0"/>
              <a:t>Σ</a:t>
            </a:r>
            <a:r>
              <a:rPr lang="en-US" altLang="ja-JP" sz="2400" baseline="30000" dirty="0" smtClean="0"/>
              <a:t>0 </a:t>
            </a:r>
            <a:r>
              <a:rPr kumimoji="1" lang="en-US" altLang="ja-JP" sz="2400" dirty="0" smtClean="0"/>
              <a:t>→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π</a:t>
            </a:r>
            <a:r>
              <a:rPr lang="en-US" altLang="ja-JP" sz="2400" baseline="30000" dirty="0"/>
              <a:t>0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γ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Λ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→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π</a:t>
            </a:r>
            <a:r>
              <a:rPr lang="en-US" altLang="ja-JP" sz="2400" baseline="30000" dirty="0" smtClean="0"/>
              <a:t>0</a:t>
            </a:r>
            <a:r>
              <a:rPr kumimoji="1" lang="en-US" altLang="ja-JP" sz="2400" baseline="30000" dirty="0" smtClean="0"/>
              <a:t> </a:t>
            </a:r>
            <a:r>
              <a:rPr kumimoji="1" lang="en-US" altLang="ja-JP" sz="2400" dirty="0" err="1" smtClean="0"/>
              <a:t>γ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π</a:t>
            </a:r>
            <a:r>
              <a:rPr lang="en-US" altLang="ja-JP" sz="2400" baseline="30000" dirty="0"/>
              <a:t>-</a:t>
            </a:r>
            <a:endParaRPr lang="en-US" altLang="ja-JP" sz="2400" baseline="30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74" y="1692147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Σ(1385) →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dirty="0" smtClean="0">
                <a:solidFill>
                  <a:srgbClr val="FF0000"/>
                </a:solidFill>
              </a:rPr>
              <a:t>Λ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</a:t>
            </a:r>
            <a:endParaRPr lang="en-US" altLang="ja-JP" sz="2400" baseline="30000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74" y="1260018"/>
            <a:ext cx="326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Λ(1405)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→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π</a:t>
            </a:r>
            <a:r>
              <a:rPr lang="en-US" altLang="ja-JP" sz="2400" baseline="30000" dirty="0" err="1">
                <a:solidFill>
                  <a:srgbClr val="0000FF"/>
                </a:solidFill>
              </a:rPr>
              <a:t>-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Σ</a:t>
            </a:r>
            <a:r>
              <a:rPr lang="en-US" altLang="ja-JP" sz="2400" baseline="30000" dirty="0">
                <a:solidFill>
                  <a:srgbClr val="0000FF"/>
                </a:solidFill>
              </a:rPr>
              <a:t>+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→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π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p</a:t>
            </a:r>
            <a:r>
              <a:rPr lang="en-US" altLang="ja-JP" sz="2400" dirty="0" smtClean="0">
                <a:solidFill>
                  <a:srgbClr val="0000FF"/>
                </a:solidFill>
              </a:rPr>
              <a:t> π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0</a:t>
            </a:r>
          </a:p>
        </p:txBody>
      </p:sp>
      <p:pic>
        <p:nvPicPr>
          <p:cNvPr id="11" name="図 10" descr="IM_Lambd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2472" y="2195987"/>
            <a:ext cx="3292855" cy="2230081"/>
          </a:xfrm>
          <a:prstGeom prst="rect">
            <a:avLst/>
          </a:prstGeom>
        </p:spPr>
      </p:pic>
      <p:pic>
        <p:nvPicPr>
          <p:cNvPr id="14" name="図 13" descr="MM_PI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32476" y="4426068"/>
            <a:ext cx="2534390" cy="24319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74638" y="292100"/>
            <a:ext cx="204435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err="1" smtClean="0"/>
              <a:t>π</a:t>
            </a:r>
            <a:r>
              <a:rPr lang="en-US" altLang="ja-JP" sz="3200" baseline="30000" dirty="0" err="1" smtClean="0"/>
              <a:t>-</a:t>
            </a:r>
            <a:r>
              <a:rPr lang="en-US" altLang="en-US" sz="3200" dirty="0" err="1" smtClean="0"/>
              <a:t>,p</a:t>
            </a:r>
            <a:r>
              <a:rPr lang="ja-JP" altLang="en-US" sz="3200" dirty="0" smtClean="0"/>
              <a:t>終状態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pic>
        <p:nvPicPr>
          <p:cNvPr id="19" name="図 18" descr="HyperonMass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11537" y="2828836"/>
            <a:ext cx="3809365" cy="365536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2220000">
            <a:off x="1337891" y="2837066"/>
            <a:ext cx="1962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Simulation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 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2220000">
            <a:off x="1337890" y="4957631"/>
            <a:ext cx="1962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Simulation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 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2220000">
            <a:off x="5820272" y="4484969"/>
            <a:ext cx="1962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Simulation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 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BP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638" y="166168"/>
            <a:ext cx="5330036" cy="37698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74638" y="292100"/>
            <a:ext cx="2069797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/>
              <a:t>BPC</a:t>
            </a:r>
            <a:r>
              <a:rPr lang="ja-JP" altLang="en-US" sz="3200" dirty="0" smtClean="0"/>
              <a:t>の設計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pic>
        <p:nvPicPr>
          <p:cNvPr id="7" name="図 6" descr="ＢＰＣ20101115¥アノード基板Ａ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4638" y="3936059"/>
            <a:ext cx="2173038" cy="2507351"/>
          </a:xfrm>
          <a:prstGeom prst="rect">
            <a:avLst/>
          </a:prstGeom>
        </p:spPr>
      </p:pic>
      <p:pic>
        <p:nvPicPr>
          <p:cNvPr id="8" name="図 7" descr="ＢＰＣ20101115¥アノード基板Ｂ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24636" y="3916815"/>
            <a:ext cx="2347978" cy="26525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04674" y="1212358"/>
            <a:ext cx="2989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センスワイヤー</a:t>
            </a:r>
            <a:endParaRPr kumimoji="1" lang="en-US" altLang="ja-JP" sz="2400" dirty="0" smtClean="0"/>
          </a:p>
          <a:p>
            <a:r>
              <a:rPr lang="ja-JP" altLang="ja-JP" sz="2400" dirty="0" smtClean="0"/>
              <a:t>　</a:t>
            </a:r>
            <a:r>
              <a:rPr lang="en-US" altLang="ja-JP" sz="2400" dirty="0" smtClean="0"/>
              <a:t>Au-W φ12.5μm</a:t>
            </a:r>
          </a:p>
          <a:p>
            <a:r>
              <a:rPr kumimoji="1" lang="ja-JP" altLang="en-US" sz="2400" dirty="0" smtClean="0"/>
              <a:t>ポテンシャルワイヤー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Cu-Be φ50μm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04674" y="3501316"/>
            <a:ext cx="3221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カソード面</a:t>
            </a:r>
            <a:endParaRPr kumimoji="1" lang="en-US" altLang="ja-JP" sz="2400" dirty="0" smtClean="0"/>
          </a:p>
          <a:p>
            <a:r>
              <a:rPr lang="ja-JP" altLang="ja-JP" sz="2400" dirty="0" smtClean="0"/>
              <a:t>　</a:t>
            </a:r>
            <a:r>
              <a:rPr lang="ja-JP" altLang="en-US" sz="2400" dirty="0" smtClean="0"/>
              <a:t>　カーボンアラミド</a:t>
            </a:r>
            <a:r>
              <a:rPr lang="en-US" altLang="ja-JP" sz="2400" dirty="0" smtClean="0"/>
              <a:t>9μm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For E31 Collaborator</a:t>
            </a:r>
            <a:endParaRPr lang="ja-JP" altLang="en-US" dirty="0"/>
          </a:p>
        </p:txBody>
      </p:sp>
      <p:sp>
        <p:nvSpPr>
          <p:cNvPr id="6" name="正方形/長方形 4"/>
          <p:cNvSpPr>
            <a:spLocks noChangeArrowheads="1"/>
          </p:cNvSpPr>
          <p:nvPr/>
        </p:nvSpPr>
        <p:spPr bwMode="auto">
          <a:xfrm>
            <a:off x="1082675" y="2366963"/>
            <a:ext cx="70135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Calibri" charset="0"/>
              </a:rPr>
              <a:t>阪大理、阪大</a:t>
            </a:r>
            <a:r>
              <a:rPr lang="en-US" altLang="ja-JP" dirty="0">
                <a:latin typeface="Calibri" charset="0"/>
              </a:rPr>
              <a:t>RCNP</a:t>
            </a:r>
            <a:r>
              <a:rPr lang="en-US" altLang="ja-JP" baseline="30000" dirty="0">
                <a:latin typeface="Calibri" charset="0"/>
              </a:rPr>
              <a:t>A</a:t>
            </a:r>
            <a:r>
              <a:rPr lang="ja-JP" altLang="en-US" dirty="0">
                <a:latin typeface="Calibri" charset="0"/>
              </a:rPr>
              <a:t>、理研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ja-JP" altLang="en-US" dirty="0">
                <a:latin typeface="Calibri" charset="0"/>
              </a:rPr>
              <a:t>、</a:t>
            </a:r>
            <a:r>
              <a:rPr lang="en-US" altLang="ja-JP" dirty="0">
                <a:latin typeface="Calibri" charset="0"/>
              </a:rPr>
              <a:t>KEK</a:t>
            </a:r>
            <a:r>
              <a:rPr lang="en-US" altLang="ja-JP" baseline="30000" dirty="0">
                <a:latin typeface="Calibri" charset="0"/>
              </a:rPr>
              <a:t>C</a:t>
            </a:r>
            <a:r>
              <a:rPr lang="ja-JP" altLang="en-US" dirty="0">
                <a:latin typeface="Calibri" charset="0"/>
              </a:rPr>
              <a:t>、東大理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ja-JP" altLang="en-US" dirty="0">
                <a:latin typeface="Calibri" charset="0"/>
              </a:rPr>
              <a:t>、東大教養</a:t>
            </a:r>
            <a:r>
              <a:rPr lang="en-US" altLang="ja-JP" baseline="30000" dirty="0">
                <a:latin typeface="Calibri" charset="0"/>
              </a:rPr>
              <a:t>E</a:t>
            </a:r>
            <a:r>
              <a:rPr lang="ja-JP" altLang="en-US" dirty="0">
                <a:latin typeface="Calibri" charset="0"/>
              </a:rPr>
              <a:t>、東工大理</a:t>
            </a:r>
            <a:r>
              <a:rPr lang="en-US" altLang="ja-JP" baseline="30000" dirty="0">
                <a:latin typeface="Calibri" charset="0"/>
              </a:rPr>
              <a:t>F</a:t>
            </a:r>
            <a:r>
              <a:rPr lang="ja-JP" altLang="en-US" dirty="0">
                <a:latin typeface="Calibri" charset="0"/>
              </a:rPr>
              <a:t>、</a:t>
            </a:r>
            <a:endParaRPr lang="en-US" altLang="ja-JP" dirty="0">
              <a:latin typeface="Calibri" charset="0"/>
            </a:endParaRPr>
          </a:p>
          <a:p>
            <a:pPr algn="ctr"/>
            <a:r>
              <a:rPr lang="ja-JP" altLang="en-US" dirty="0">
                <a:latin typeface="Calibri" charset="0"/>
              </a:rPr>
              <a:t>京大理</a:t>
            </a:r>
            <a:r>
              <a:rPr lang="en-US" altLang="ja-JP" baseline="30000" dirty="0">
                <a:latin typeface="Calibri" charset="0"/>
              </a:rPr>
              <a:t>G</a:t>
            </a:r>
            <a:r>
              <a:rPr lang="ja-JP" altLang="en-US" dirty="0">
                <a:latin typeface="Calibri" charset="0"/>
              </a:rPr>
              <a:t>、大阪電通大</a:t>
            </a:r>
            <a:r>
              <a:rPr lang="en-US" altLang="ja-JP" baseline="30000" dirty="0">
                <a:latin typeface="Calibri" charset="0"/>
              </a:rPr>
              <a:t>H</a:t>
            </a:r>
            <a:r>
              <a:rPr lang="ja-JP" altLang="en-US" dirty="0">
                <a:latin typeface="Calibri" charset="0"/>
              </a:rPr>
              <a:t>、</a:t>
            </a:r>
            <a:r>
              <a:rPr lang="en-US" altLang="ja-JP" dirty="0">
                <a:latin typeface="Calibri" charset="0"/>
              </a:rPr>
              <a:t>INFN-</a:t>
            </a:r>
            <a:r>
              <a:rPr lang="en-US" altLang="ja-JP" dirty="0" err="1">
                <a:latin typeface="Calibri" charset="0"/>
              </a:rPr>
              <a:t>Torino</a:t>
            </a:r>
            <a:r>
              <a:rPr lang="en-US" altLang="ja-JP" baseline="30000" dirty="0" err="1">
                <a:latin typeface="Calibri" charset="0"/>
              </a:rPr>
              <a:t>I</a:t>
            </a:r>
            <a:r>
              <a:rPr lang="ja-JP" altLang="en-US" dirty="0">
                <a:latin typeface="Calibri" charset="0"/>
              </a:rPr>
              <a:t>、</a:t>
            </a:r>
            <a:r>
              <a:rPr lang="en-US" altLang="ja-JP" dirty="0">
                <a:latin typeface="Calibri" charset="0"/>
              </a:rPr>
              <a:t>INFN-LNF</a:t>
            </a:r>
            <a:r>
              <a:rPr lang="en-US" altLang="ja-JP" baseline="30000" dirty="0">
                <a:latin typeface="Calibri" charset="0"/>
              </a:rPr>
              <a:t>J</a:t>
            </a:r>
            <a:r>
              <a:rPr lang="ja-JP" altLang="en-US" dirty="0">
                <a:latin typeface="Calibri" charset="0"/>
              </a:rPr>
              <a:t>、</a:t>
            </a:r>
            <a:r>
              <a:rPr lang="en-US" altLang="ja-JP" dirty="0">
                <a:latin typeface="Calibri" charset="0"/>
              </a:rPr>
              <a:t>SMI</a:t>
            </a:r>
            <a:r>
              <a:rPr lang="en-US" altLang="ja-JP" baseline="30000" dirty="0">
                <a:latin typeface="Calibri" charset="0"/>
              </a:rPr>
              <a:t>K</a:t>
            </a:r>
            <a:r>
              <a:rPr lang="ja-JP" altLang="en-US" dirty="0">
                <a:latin typeface="Calibri" charset="0"/>
              </a:rPr>
              <a:t>、ソウル国立大</a:t>
            </a:r>
            <a:r>
              <a:rPr lang="en-US" altLang="ja-JP" baseline="30000" dirty="0">
                <a:latin typeface="Calibri" charset="0"/>
              </a:rPr>
              <a:t>L</a:t>
            </a:r>
            <a:r>
              <a:rPr lang="ja-JP" altLang="en-US" dirty="0">
                <a:latin typeface="Calibri" charset="0"/>
              </a:rPr>
              <a:t>、</a:t>
            </a:r>
            <a:endParaRPr lang="en-US" altLang="ja-JP" dirty="0">
              <a:latin typeface="Calibri" charset="0"/>
            </a:endParaRPr>
          </a:p>
          <a:p>
            <a:pPr algn="ctr"/>
            <a:r>
              <a:rPr lang="ja-JP" altLang="en-US" dirty="0">
                <a:latin typeface="Calibri" charset="0"/>
              </a:rPr>
              <a:t>ミュンヘン工大</a:t>
            </a:r>
            <a:r>
              <a:rPr lang="en-US" altLang="ja-JP" baseline="30000" dirty="0">
                <a:latin typeface="Calibri" charset="0"/>
              </a:rPr>
              <a:t>M</a:t>
            </a:r>
            <a:r>
              <a:rPr lang="ja-JP" altLang="en-US" dirty="0">
                <a:latin typeface="Calibri" charset="0"/>
              </a:rPr>
              <a:t>、</a:t>
            </a:r>
            <a:r>
              <a:rPr lang="en-US" altLang="ja-JP" dirty="0">
                <a:latin typeface="Calibri" charset="0"/>
              </a:rPr>
              <a:t>Torino</a:t>
            </a:r>
            <a:r>
              <a:rPr lang="ja-JP" altLang="en-US" dirty="0">
                <a:latin typeface="Calibri" charset="0"/>
              </a:rPr>
              <a:t>大</a:t>
            </a:r>
            <a:r>
              <a:rPr lang="en-US" altLang="ja-JP" baseline="30000" dirty="0">
                <a:latin typeface="Calibri" charset="0"/>
              </a:rPr>
              <a:t>N</a:t>
            </a:r>
            <a:r>
              <a:rPr lang="ja-JP" altLang="en-US" dirty="0">
                <a:latin typeface="Calibri" charset="0"/>
              </a:rPr>
              <a:t>、</a:t>
            </a:r>
            <a:r>
              <a:rPr lang="en-US" altLang="ja-JP" dirty="0">
                <a:latin typeface="Calibri" charset="0"/>
              </a:rPr>
              <a:t>Victoria</a:t>
            </a:r>
            <a:r>
              <a:rPr lang="ja-JP" altLang="en-US" dirty="0">
                <a:latin typeface="Calibri" charset="0"/>
              </a:rPr>
              <a:t>大</a:t>
            </a:r>
            <a:r>
              <a:rPr lang="en-US" altLang="ja-JP" baseline="30000" dirty="0">
                <a:latin typeface="Calibri" charset="0"/>
              </a:rPr>
              <a:t>O</a:t>
            </a:r>
            <a:r>
              <a:rPr lang="ja-JP" altLang="en-US" dirty="0">
                <a:latin typeface="Calibri" charset="0"/>
              </a:rPr>
              <a:t>、東北大理</a:t>
            </a:r>
            <a:r>
              <a:rPr lang="en-US" altLang="ja-JP" baseline="30000" dirty="0">
                <a:latin typeface="Calibri" charset="0"/>
              </a:rPr>
              <a:t>P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300038" y="3781425"/>
            <a:ext cx="87264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Calibri" charset="0"/>
              </a:rPr>
              <a:t>井上謙太郎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榎本瞬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川崎新吾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阪口篤志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濱野博友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吉田幸太郎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味村周平</a:t>
            </a:r>
            <a:r>
              <a:rPr lang="en-US" altLang="ja-JP" baseline="30000" dirty="0">
                <a:latin typeface="Calibri" charset="0"/>
              </a:rPr>
              <a:t>A</a:t>
            </a:r>
            <a:r>
              <a:rPr lang="en-US" altLang="ja-JP" dirty="0">
                <a:latin typeface="Calibri" charset="0"/>
              </a:rPr>
              <a:t>, </a:t>
            </a:r>
          </a:p>
          <a:p>
            <a:pPr algn="ctr"/>
            <a:r>
              <a:rPr lang="ja-JP" altLang="en-US" dirty="0">
                <a:latin typeface="Calibri" charset="0"/>
              </a:rPr>
              <a:t>野海博之</a:t>
            </a:r>
            <a:r>
              <a:rPr lang="en-US" altLang="ja-JP" baseline="30000" dirty="0">
                <a:latin typeface="Calibri" charset="0"/>
              </a:rPr>
              <a:t>A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板橋健太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岩崎雅彦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應田治彦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大西宏明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佐久間史典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en-US" altLang="ja-JP" dirty="0">
                <a:latin typeface="Calibri" charset="0"/>
              </a:rPr>
              <a:t>, </a:t>
            </a:r>
          </a:p>
          <a:p>
            <a:pPr algn="ctr"/>
            <a:r>
              <a:rPr lang="ja-JP" altLang="en-US" dirty="0">
                <a:latin typeface="Calibri" charset="0"/>
              </a:rPr>
              <a:t>友野大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山崎敏光</a:t>
            </a:r>
            <a:r>
              <a:rPr lang="en-US" altLang="ja-JP" baseline="30000" dirty="0">
                <a:latin typeface="Calibri" charset="0"/>
              </a:rPr>
              <a:t>B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飯尾雅実</a:t>
            </a:r>
            <a:r>
              <a:rPr lang="en-US" altLang="ja-JP" baseline="30000" dirty="0">
                <a:latin typeface="Calibri" charset="0"/>
              </a:rPr>
              <a:t>C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石元茂</a:t>
            </a:r>
            <a:r>
              <a:rPr lang="en-US" altLang="ja-JP" baseline="30000" dirty="0">
                <a:latin typeface="Calibri" charset="0"/>
              </a:rPr>
              <a:t>C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岩井正明</a:t>
            </a:r>
            <a:r>
              <a:rPr lang="en-US" altLang="ja-JP" baseline="30000" dirty="0">
                <a:latin typeface="Calibri" charset="0"/>
              </a:rPr>
              <a:t>C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鈴木祥仁</a:t>
            </a:r>
            <a:r>
              <a:rPr lang="en-US" altLang="ja-JP" baseline="30000" dirty="0">
                <a:latin typeface="Calibri" charset="0"/>
              </a:rPr>
              <a:t>C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関本美知子</a:t>
            </a:r>
            <a:r>
              <a:rPr lang="en-US" altLang="ja-JP" baseline="30000" dirty="0">
                <a:latin typeface="Calibri" charset="0"/>
              </a:rPr>
              <a:t>C</a:t>
            </a:r>
            <a:r>
              <a:rPr lang="en-US" altLang="ja-JP" dirty="0">
                <a:latin typeface="Calibri" charset="0"/>
              </a:rPr>
              <a:t>,</a:t>
            </a:r>
          </a:p>
          <a:p>
            <a:pPr algn="ctr"/>
            <a:r>
              <a:rPr lang="en-US" altLang="ja-JP" dirty="0">
                <a:latin typeface="Calibri" charset="0"/>
              </a:rPr>
              <a:t> </a:t>
            </a:r>
            <a:r>
              <a:rPr lang="ja-JP" altLang="en-US" dirty="0">
                <a:latin typeface="Calibri" charset="0"/>
              </a:rPr>
              <a:t>豊田晃久</a:t>
            </a:r>
            <a:r>
              <a:rPr lang="en-US" altLang="ja-JP" baseline="30000" dirty="0">
                <a:latin typeface="Calibri" charset="0"/>
              </a:rPr>
              <a:t>C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石川隆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佐藤将春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鈴木隆敏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施赫將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竜野秀行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橋本直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</a:p>
          <a:p>
            <a:pPr algn="ctr"/>
            <a:r>
              <a:rPr lang="ja-JP" altLang="en-US" dirty="0">
                <a:latin typeface="Calibri" charset="0"/>
              </a:rPr>
              <a:t>早野龍五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藤原裕也</a:t>
            </a:r>
            <a:r>
              <a:rPr lang="en-US" altLang="ja-JP" baseline="30000" dirty="0">
                <a:latin typeface="Calibri" charset="0"/>
              </a:rPr>
              <a:t>D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松田恭幸</a:t>
            </a:r>
            <a:r>
              <a:rPr lang="en-US" altLang="ja-JP" baseline="30000" dirty="0">
                <a:latin typeface="Calibri" charset="0"/>
              </a:rPr>
              <a:t>E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康寛史</a:t>
            </a:r>
            <a:r>
              <a:rPr lang="en-US" altLang="ja-JP" baseline="30000" dirty="0">
                <a:latin typeface="Calibri" charset="0"/>
              </a:rPr>
              <a:t>F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徳田真</a:t>
            </a:r>
            <a:r>
              <a:rPr lang="en-US" altLang="ja-JP" baseline="30000" dirty="0">
                <a:latin typeface="Calibri" charset="0"/>
              </a:rPr>
              <a:t>F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佐田優太</a:t>
            </a:r>
            <a:r>
              <a:rPr lang="en-US" altLang="ja-JP" baseline="30000" dirty="0">
                <a:latin typeface="Calibri" charset="0"/>
              </a:rPr>
              <a:t>G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石黒洋輔</a:t>
            </a:r>
            <a:r>
              <a:rPr lang="en-US" altLang="ja-JP" baseline="30000" dirty="0">
                <a:latin typeface="Calibri" charset="0"/>
              </a:rPr>
              <a:t>G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永江知文</a:t>
            </a:r>
            <a:r>
              <a:rPr lang="en-US" altLang="ja-JP" baseline="30000" dirty="0">
                <a:latin typeface="Calibri" charset="0"/>
              </a:rPr>
              <a:t>G</a:t>
            </a:r>
            <a:r>
              <a:rPr lang="en-US" altLang="ja-JP" dirty="0">
                <a:latin typeface="Calibri" charset="0"/>
              </a:rPr>
              <a:t>, </a:t>
            </a:r>
          </a:p>
          <a:p>
            <a:pPr algn="ctr"/>
            <a:r>
              <a:rPr lang="ja-JP" altLang="en-US" dirty="0">
                <a:latin typeface="Calibri" charset="0"/>
              </a:rPr>
              <a:t>平岩聡彦</a:t>
            </a:r>
            <a:r>
              <a:rPr lang="en-US" altLang="ja-JP" baseline="30000" dirty="0">
                <a:latin typeface="Calibri" charset="0"/>
              </a:rPr>
              <a:t>G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藤岡宏之</a:t>
            </a:r>
            <a:r>
              <a:rPr lang="en-US" altLang="ja-JP" baseline="30000" dirty="0">
                <a:latin typeface="Calibri" charset="0"/>
              </a:rPr>
              <a:t>G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福田共和</a:t>
            </a:r>
            <a:r>
              <a:rPr lang="en-US" altLang="ja-JP" baseline="30000" dirty="0">
                <a:latin typeface="Calibri" charset="0"/>
              </a:rPr>
              <a:t>H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溝井浩</a:t>
            </a:r>
            <a:r>
              <a:rPr lang="en-US" altLang="ja-JP" baseline="30000" dirty="0" err="1">
                <a:latin typeface="Calibri" charset="0"/>
              </a:rPr>
              <a:t>H</a:t>
            </a:r>
            <a:r>
              <a:rPr lang="en-US" altLang="ja-JP" dirty="0" err="1">
                <a:latin typeface="Calibri" charset="0"/>
              </a:rPr>
              <a:t>,D.Faso</a:t>
            </a:r>
            <a:r>
              <a:rPr lang="en-US" altLang="ja-JP" baseline="30000" dirty="0" err="1">
                <a:latin typeface="Calibri" charset="0"/>
              </a:rPr>
              <a:t>I</a:t>
            </a:r>
            <a:r>
              <a:rPr lang="en-US" altLang="ja-JP" dirty="0" err="1">
                <a:latin typeface="Calibri" charset="0"/>
              </a:rPr>
              <a:t>,O.Morra</a:t>
            </a:r>
            <a:r>
              <a:rPr lang="en-US" altLang="ja-JP" baseline="30000" dirty="0" err="1">
                <a:latin typeface="Calibri" charset="0"/>
              </a:rPr>
              <a:t>I</a:t>
            </a:r>
            <a:r>
              <a:rPr lang="en-US" altLang="ja-JP" dirty="0" err="1">
                <a:latin typeface="Calibri" charset="0"/>
              </a:rPr>
              <a:t>,M.Bragadireanu</a:t>
            </a:r>
            <a:r>
              <a:rPr lang="en-US" altLang="ja-JP" baseline="30000" dirty="0" err="1">
                <a:latin typeface="Calibri" charset="0"/>
              </a:rPr>
              <a:t>J</a:t>
            </a:r>
            <a:r>
              <a:rPr lang="en-US" altLang="ja-JP" dirty="0">
                <a:latin typeface="Calibri" charset="0"/>
              </a:rPr>
              <a:t>,</a:t>
            </a:r>
          </a:p>
          <a:p>
            <a:pPr algn="ctr"/>
            <a:r>
              <a:rPr lang="en-US" altLang="ja-JP" dirty="0" err="1">
                <a:latin typeface="Calibri" charset="0"/>
              </a:rPr>
              <a:t>C.Curceanu</a:t>
            </a:r>
            <a:r>
              <a:rPr lang="en-US" altLang="ja-JP" baseline="30000" dirty="0" err="1">
                <a:latin typeface="Calibri" charset="0"/>
              </a:rPr>
              <a:t>J</a:t>
            </a:r>
            <a:r>
              <a:rPr lang="en-US" altLang="ja-JP" dirty="0" err="1">
                <a:latin typeface="Calibri" charset="0"/>
              </a:rPr>
              <a:t>,C.Guaraldo</a:t>
            </a:r>
            <a:r>
              <a:rPr lang="en-US" altLang="ja-JP" baseline="30000" dirty="0" err="1">
                <a:latin typeface="Calibri" charset="0"/>
              </a:rPr>
              <a:t>J</a:t>
            </a:r>
            <a:r>
              <a:rPr lang="en-US" altLang="ja-JP" dirty="0" err="1">
                <a:latin typeface="Calibri" charset="0"/>
              </a:rPr>
              <a:t>,M.Iliescu</a:t>
            </a:r>
            <a:r>
              <a:rPr lang="en-US" altLang="ja-JP" baseline="30000" dirty="0" err="1">
                <a:latin typeface="Calibri" charset="0"/>
              </a:rPr>
              <a:t>J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岡田信二</a:t>
            </a:r>
            <a:r>
              <a:rPr lang="en-US" altLang="ja-JP" baseline="30000" dirty="0">
                <a:latin typeface="Calibri" charset="0"/>
              </a:rPr>
              <a:t>J</a:t>
            </a:r>
            <a:r>
              <a:rPr lang="en-US" altLang="ja-JP" dirty="0">
                <a:latin typeface="Calibri" charset="0"/>
              </a:rPr>
              <a:t>, </a:t>
            </a:r>
            <a:r>
              <a:rPr lang="en-US" altLang="ja-JP" dirty="0" err="1">
                <a:latin typeface="Calibri" charset="0"/>
              </a:rPr>
              <a:t>J,D.Pietreanu</a:t>
            </a:r>
            <a:r>
              <a:rPr lang="en-US" altLang="ja-JP" baseline="30000" dirty="0" err="1">
                <a:latin typeface="Calibri" charset="0"/>
              </a:rPr>
              <a:t>J</a:t>
            </a:r>
            <a:r>
              <a:rPr lang="en-US" altLang="ja-JP" dirty="0" err="1">
                <a:latin typeface="Calibri" charset="0"/>
              </a:rPr>
              <a:t>,D.Sirghi</a:t>
            </a:r>
            <a:r>
              <a:rPr lang="en-US" altLang="ja-JP" baseline="30000" dirty="0" err="1">
                <a:latin typeface="Calibri" charset="0"/>
              </a:rPr>
              <a:t>J</a:t>
            </a:r>
            <a:r>
              <a:rPr lang="en-US" altLang="ja-JP" dirty="0" err="1">
                <a:latin typeface="Calibri" charset="0"/>
              </a:rPr>
              <a:t>,F.Sirghi</a:t>
            </a:r>
            <a:r>
              <a:rPr lang="en-US" altLang="ja-JP" baseline="30000" dirty="0" err="1">
                <a:latin typeface="Calibri" charset="0"/>
              </a:rPr>
              <a:t>J</a:t>
            </a:r>
            <a:r>
              <a:rPr lang="en-US" altLang="ja-JP" dirty="0">
                <a:latin typeface="Calibri" charset="0"/>
              </a:rPr>
              <a:t>,</a:t>
            </a:r>
          </a:p>
          <a:p>
            <a:pPr algn="ctr"/>
            <a:r>
              <a:rPr lang="en-US" altLang="ja-JP" dirty="0">
                <a:latin typeface="Calibri" charset="0"/>
              </a:rPr>
              <a:t>P.B</a:t>
            </a:r>
            <a:r>
              <a:rPr lang="ja-JP" altLang="en-US" dirty="0">
                <a:latin typeface="Calibri" charset="0"/>
              </a:rPr>
              <a:t> </a:t>
            </a:r>
            <a:r>
              <a:rPr lang="en-US" altLang="ja-JP" dirty="0" err="1">
                <a:latin typeface="Calibri" charset="0"/>
              </a:rPr>
              <a:t>̈ehler</a:t>
            </a:r>
            <a:r>
              <a:rPr lang="en-US" altLang="ja-JP" baseline="30000" dirty="0" err="1">
                <a:latin typeface="Calibri" charset="0"/>
              </a:rPr>
              <a:t>K</a:t>
            </a:r>
            <a:r>
              <a:rPr lang="en-US" altLang="ja-JP" dirty="0" err="1">
                <a:latin typeface="Calibri" charset="0"/>
              </a:rPr>
              <a:t>,M.Cargnelli</a:t>
            </a:r>
            <a:r>
              <a:rPr lang="en-US" altLang="ja-JP" baseline="30000" dirty="0" err="1">
                <a:latin typeface="Calibri" charset="0"/>
              </a:rPr>
              <a:t>K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石渡智一</a:t>
            </a:r>
            <a:r>
              <a:rPr lang="en-US" altLang="ja-JP" baseline="30000" dirty="0" err="1">
                <a:latin typeface="Calibri" charset="0"/>
              </a:rPr>
              <a:t>K</a:t>
            </a:r>
            <a:r>
              <a:rPr lang="en-US" altLang="ja-JP" dirty="0" err="1">
                <a:latin typeface="Calibri" charset="0"/>
              </a:rPr>
              <a:t>,J.Marton</a:t>
            </a:r>
            <a:r>
              <a:rPr lang="en-US" altLang="ja-JP" baseline="30000" dirty="0" err="1">
                <a:latin typeface="Calibri" charset="0"/>
              </a:rPr>
              <a:t>K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鈴木謙</a:t>
            </a:r>
            <a:r>
              <a:rPr lang="en-US" altLang="ja-JP" baseline="30000" dirty="0" err="1">
                <a:latin typeface="Calibri" charset="0"/>
              </a:rPr>
              <a:t>K</a:t>
            </a:r>
            <a:r>
              <a:rPr lang="en-US" altLang="ja-JP" dirty="0" err="1">
                <a:latin typeface="Calibri" charset="0"/>
              </a:rPr>
              <a:t>,E.Widmann</a:t>
            </a:r>
            <a:r>
              <a:rPr lang="en-US" altLang="ja-JP" baseline="30000" dirty="0" err="1">
                <a:latin typeface="Calibri" charset="0"/>
              </a:rPr>
              <a:t>K</a:t>
            </a:r>
            <a:r>
              <a:rPr lang="en-US" altLang="ja-JP" dirty="0">
                <a:latin typeface="Calibri" charset="0"/>
              </a:rPr>
              <a:t>,</a:t>
            </a:r>
          </a:p>
          <a:p>
            <a:pPr algn="ctr"/>
            <a:r>
              <a:rPr lang="en-US" altLang="ja-JP" dirty="0" err="1">
                <a:latin typeface="Calibri" charset="0"/>
              </a:rPr>
              <a:t>J.Zmeskal</a:t>
            </a:r>
            <a:r>
              <a:rPr lang="en-US" altLang="ja-JP" baseline="30000" dirty="0" err="1">
                <a:latin typeface="Calibri" charset="0"/>
              </a:rPr>
              <a:t>K</a:t>
            </a:r>
            <a:r>
              <a:rPr lang="en-US" altLang="ja-JP" dirty="0" err="1">
                <a:latin typeface="Calibri" charset="0"/>
              </a:rPr>
              <a:t>,H.Bhang</a:t>
            </a:r>
            <a:r>
              <a:rPr lang="en-US" altLang="ja-JP" baseline="30000" dirty="0" err="1">
                <a:latin typeface="Calibri" charset="0"/>
              </a:rPr>
              <a:t>L</a:t>
            </a:r>
            <a:r>
              <a:rPr lang="en-US" altLang="ja-JP" dirty="0" err="1">
                <a:latin typeface="Calibri" charset="0"/>
              </a:rPr>
              <a:t>,S.Choi</a:t>
            </a:r>
            <a:r>
              <a:rPr lang="en-US" altLang="ja-JP" baseline="30000" dirty="0" err="1">
                <a:latin typeface="Calibri" charset="0"/>
              </a:rPr>
              <a:t>L</a:t>
            </a:r>
            <a:r>
              <a:rPr lang="en-US" altLang="ja-JP" dirty="0">
                <a:latin typeface="Calibri" charset="0"/>
              </a:rPr>
              <a:t>, </a:t>
            </a:r>
            <a:r>
              <a:rPr lang="en-US" altLang="ja-JP" dirty="0" err="1">
                <a:latin typeface="Calibri" charset="0"/>
              </a:rPr>
              <a:t>H.Yim</a:t>
            </a:r>
            <a:r>
              <a:rPr lang="en-US" altLang="ja-JP" baseline="30000" dirty="0" err="1">
                <a:latin typeface="Calibri" charset="0"/>
              </a:rPr>
              <a:t>L</a:t>
            </a:r>
            <a:r>
              <a:rPr lang="en-US" altLang="ja-JP" dirty="0" err="1">
                <a:latin typeface="Calibri" charset="0"/>
              </a:rPr>
              <a:t>,P.Kienle</a:t>
            </a:r>
            <a:r>
              <a:rPr lang="en-US" altLang="ja-JP" baseline="30000" dirty="0" err="1">
                <a:latin typeface="Calibri" charset="0"/>
              </a:rPr>
              <a:t>M</a:t>
            </a:r>
            <a:r>
              <a:rPr lang="en-US" altLang="ja-JP" dirty="0" err="1">
                <a:latin typeface="Calibri" charset="0"/>
              </a:rPr>
              <a:t>,L.Busso</a:t>
            </a:r>
            <a:r>
              <a:rPr lang="en-US" altLang="ja-JP" baseline="30000" dirty="0" err="1">
                <a:latin typeface="Calibri" charset="0"/>
              </a:rPr>
              <a:t>N</a:t>
            </a:r>
            <a:r>
              <a:rPr lang="en-US" altLang="ja-JP" dirty="0" err="1">
                <a:latin typeface="Calibri" charset="0"/>
              </a:rPr>
              <a:t>,G.Beer</a:t>
            </a:r>
            <a:r>
              <a:rPr lang="en-US" altLang="ja-JP" baseline="30000" dirty="0" err="1">
                <a:latin typeface="Calibri" charset="0"/>
              </a:rPr>
              <a:t>O</a:t>
            </a:r>
            <a:r>
              <a:rPr lang="en-US" altLang="ja-JP" dirty="0">
                <a:latin typeface="Calibri" charset="0"/>
              </a:rPr>
              <a:t>, </a:t>
            </a:r>
            <a:r>
              <a:rPr lang="ja-JP" altLang="en-US" dirty="0">
                <a:latin typeface="Calibri" charset="0"/>
              </a:rPr>
              <a:t>塚田暁</a:t>
            </a:r>
            <a:r>
              <a:rPr lang="en-US" altLang="ja-JP" baseline="30000" dirty="0">
                <a:latin typeface="Calibri" charset="0"/>
              </a:rPr>
              <a:t>P</a:t>
            </a:r>
            <a:endParaRPr lang="en-US" altLang="ja-JP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381820"/>
            <a:ext cx="2255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Introduction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8222" y="1966596"/>
            <a:ext cx="283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Λ(1405)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dirty="0" err="1" smtClean="0"/>
              <a:t>d(K</a:t>
            </a:r>
            <a:r>
              <a:rPr kumimoji="1" lang="en-US" altLang="ja-JP" sz="2400" baseline="30000" dirty="0" err="1" smtClean="0"/>
              <a:t>-</a:t>
            </a:r>
            <a:r>
              <a:rPr kumimoji="1" lang="en-US" altLang="ja-JP" sz="2400" dirty="0" err="1" smtClean="0"/>
              <a:t>,n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反応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2466749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後方散乱検出器</a:t>
            </a:r>
            <a:endParaRPr lang="en-US" altLang="ja-JP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8222" y="3051525"/>
            <a:ext cx="4247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後方散乱陽子検出器</a:t>
            </a:r>
            <a:r>
              <a:rPr lang="en-US" altLang="ja-JP" sz="2400" dirty="0" smtClean="0"/>
              <a:t>(BPD)</a:t>
            </a:r>
          </a:p>
          <a:p>
            <a:r>
              <a:rPr kumimoji="1" lang="ja-JP" altLang="en-US" sz="2400" dirty="0" smtClean="0"/>
              <a:t>後方散乱陽子飛跡検出器</a:t>
            </a:r>
            <a:r>
              <a:rPr kumimoji="1" lang="en-US" altLang="ja-JP" sz="2400" dirty="0" smtClean="0"/>
              <a:t>(BPC)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3941242"/>
            <a:ext cx="40703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ビームによる性能評価</a:t>
            </a:r>
            <a:endParaRPr lang="en-US" altLang="ja-JP" sz="3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8222" y="4526018"/>
            <a:ext cx="36808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BPC</a:t>
            </a:r>
            <a:r>
              <a:rPr kumimoji="1" lang="ja-JP" altLang="en-US" sz="2400" dirty="0" smtClean="0"/>
              <a:t>の検出効率と残差分布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BPD</a:t>
            </a:r>
            <a:r>
              <a:rPr lang="ja-JP" altLang="en-US" sz="2400" dirty="0" smtClean="0"/>
              <a:t>の時間分解能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後方散乱粒子の検出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4638" y="292100"/>
            <a:ext cx="3714879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/>
              <a:t>Λ(1405)</a:t>
            </a:r>
            <a:r>
              <a:rPr lang="ja-JP" altLang="en-US" sz="3200" dirty="0" smtClean="0"/>
              <a:t>と</a:t>
            </a:r>
            <a:r>
              <a:rPr lang="en-US" altLang="ja-JP" sz="3200" dirty="0" err="1" smtClean="0"/>
              <a:t>d(K</a:t>
            </a:r>
            <a:r>
              <a:rPr lang="en-US" altLang="ja-JP" sz="3200" baseline="30000" dirty="0" err="1" smtClean="0"/>
              <a:t>-</a:t>
            </a:r>
            <a:r>
              <a:rPr lang="en-US" altLang="ja-JP" sz="3200" dirty="0" err="1" smtClean="0"/>
              <a:t>,n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反応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8723" y="18830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304798" y="1934840"/>
            <a:ext cx="1447757" cy="4953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  <a:alpha val="20000"/>
                </a:srgbClr>
              </a:gs>
              <a:gs pos="50000">
                <a:srgbClr val="FFCC00"/>
              </a:gs>
              <a:gs pos="100000">
                <a:srgbClr val="FFCC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828752" y="1663708"/>
            <a:ext cx="1447757" cy="571500"/>
          </a:xfrm>
          <a:prstGeom prst="rect">
            <a:avLst/>
          </a:prstGeom>
          <a:gradFill rotWithShape="1">
            <a:gsLst>
              <a:gs pos="0">
                <a:srgbClr val="FF00FF">
                  <a:gamma/>
                  <a:tint val="0"/>
                  <a:invGamma/>
                  <a:alpha val="19000"/>
                </a:srgbClr>
              </a:gs>
              <a:gs pos="50000">
                <a:srgbClr val="FF00FF"/>
              </a:gs>
              <a:gs pos="100000">
                <a:srgbClr val="FF00FF">
                  <a:gamma/>
                  <a:tint val="0"/>
                  <a:invGamma/>
                  <a:alpha val="19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828752" y="1955808"/>
            <a:ext cx="14477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28752" y="1574808"/>
            <a:ext cx="144140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L(1405), 1/2</a:t>
            </a:r>
            <a:r>
              <a:rPr lang="en-US" altLang="ja-JP" baseline="30000" dirty="0">
                <a:solidFill>
                  <a:srgbClr val="0000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04798" y="2188840"/>
            <a:ext cx="14715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28600" y="1807840"/>
            <a:ext cx="153347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S*(1385), 3/2</a:t>
            </a:r>
            <a:r>
              <a:rPr lang="en-US" altLang="ja-JP" baseline="30000" dirty="0">
                <a:solidFill>
                  <a:srgbClr val="000000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3428904" y="1573220"/>
            <a:ext cx="0" cy="382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465657" y="1624484"/>
            <a:ext cx="104771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</a:rPr>
              <a:t>-27 </a:t>
            </a:r>
            <a:r>
              <a:rPr lang="en-US" altLang="ja-JP" dirty="0" err="1">
                <a:solidFill>
                  <a:srgbClr val="000000"/>
                </a:solidFill>
              </a:rPr>
              <a:t>MeV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>
            <a:off x="3352706" y="1955808"/>
            <a:ext cx="4571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04798" y="1573220"/>
            <a:ext cx="350509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647493" y="682680"/>
            <a:ext cx="4019049" cy="1200328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Λ(1405)</a:t>
            </a:r>
          </a:p>
          <a:p>
            <a:r>
              <a:rPr lang="en-US" altLang="ja-JP" sz="2400" dirty="0" smtClean="0"/>
              <a:t>  I=0, S=-1,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/>
              <a:t>p</a:t>
            </a:r>
            <a:r>
              <a:rPr lang="en-US" altLang="ja-JP" sz="2400" dirty="0" smtClean="0"/>
              <a:t>=(1/2)</a:t>
            </a:r>
            <a:r>
              <a:rPr lang="en-US" altLang="ja-JP" sz="2400" baseline="30000" dirty="0" smtClean="0"/>
              <a:t>-</a:t>
            </a:r>
          </a:p>
          <a:p>
            <a:r>
              <a:rPr kumimoji="1" lang="ja-JP" altLang="ja-JP" sz="2400" baseline="30000" dirty="0" smtClean="0"/>
              <a:t>　</a:t>
            </a:r>
            <a:r>
              <a:rPr lang="en-US" altLang="ja-JP" sz="2400" dirty="0" smtClean="0"/>
              <a:t>Mass = 1405.1MeV, </a:t>
            </a:r>
            <a:r>
              <a:rPr lang="en-US" altLang="ja-JP" sz="2400" dirty="0" err="1" smtClean="0"/>
              <a:t>Γ</a:t>
            </a:r>
            <a:r>
              <a:rPr lang="en-US" altLang="ja-JP" sz="2400" dirty="0" smtClean="0"/>
              <a:t>=50MeV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06552" y="2174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4661405" y="2128385"/>
            <a:ext cx="4001532" cy="1254174"/>
            <a:chOff x="4796085" y="2128385"/>
            <a:chExt cx="4001532" cy="1254174"/>
          </a:xfrm>
        </p:grpSpPr>
        <p:sp>
          <p:nvSpPr>
            <p:cNvPr id="40" name="正方形/長方形 39"/>
            <p:cNvSpPr/>
            <p:nvPr/>
          </p:nvSpPr>
          <p:spPr>
            <a:xfrm>
              <a:off x="4796085" y="2174551"/>
              <a:ext cx="4001532" cy="12080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53285" y="2128385"/>
              <a:ext cx="29366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 smtClean="0"/>
                <a:t>ストレンジネスの無い</a:t>
              </a:r>
              <a:endParaRPr lang="en-US" altLang="ja-JP" sz="2400" dirty="0" smtClean="0"/>
            </a:p>
            <a:p>
              <a:pPr algn="ctr"/>
              <a:r>
                <a:rPr lang="en-US" altLang="ja-JP" sz="2400" dirty="0" smtClean="0"/>
                <a:t>N(1520)</a:t>
              </a:r>
              <a:r>
                <a:rPr lang="ja-JP" altLang="en-US" sz="2400" dirty="0" smtClean="0"/>
                <a:t>より軽い</a:t>
              </a:r>
              <a:endParaRPr kumimoji="1" lang="ja-JP" altLang="en-US" sz="2400" dirty="0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14520" y="2961660"/>
              <a:ext cx="544718" cy="342057"/>
            </a:xfrm>
            <a:prstGeom prst="rect">
              <a:avLst/>
            </a:prstGeom>
            <a:noFill/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5368072" y="2920894"/>
              <a:ext cx="3429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閾値のすぐ下に位置する</a:t>
              </a:r>
              <a:endParaRPr kumimoji="1" lang="ja-JP" altLang="en-US" sz="2400" dirty="0"/>
            </a:p>
          </p:txBody>
        </p:sp>
      </p:grpSp>
      <p:grpSp>
        <p:nvGrpSpPr>
          <p:cNvPr id="28" name="グループ化 44"/>
          <p:cNvGrpSpPr/>
          <p:nvPr/>
        </p:nvGrpSpPr>
        <p:grpSpPr>
          <a:xfrm>
            <a:off x="595391" y="3671219"/>
            <a:ext cx="3394126" cy="2746179"/>
            <a:chOff x="4407402" y="3933056"/>
            <a:chExt cx="1964798" cy="1725685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581" r="7863" b="20372"/>
            <a:stretch>
              <a:fillRect/>
            </a:stretch>
          </p:blipFill>
          <p:spPr bwMode="auto">
            <a:xfrm>
              <a:off x="4407402" y="3933056"/>
              <a:ext cx="1964798" cy="152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4945630" y="5465335"/>
              <a:ext cx="1367435" cy="19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 smtClean="0">
                  <a:solidFill>
                    <a:srgbClr val="0000FF"/>
                  </a:solidFill>
                </a:rPr>
                <a:t>Eur. Phys. J. A42(’09)257</a:t>
              </a:r>
              <a:endParaRPr lang="ja-JP" alt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5156322" y="5544990"/>
            <a:ext cx="3036954" cy="838894"/>
            <a:chOff x="5098602" y="5352550"/>
            <a:chExt cx="3036954" cy="838894"/>
          </a:xfrm>
        </p:grpSpPr>
        <p:sp>
          <p:nvSpPr>
            <p:cNvPr id="45" name="正方形/長方形 44"/>
            <p:cNvSpPr/>
            <p:nvPr/>
          </p:nvSpPr>
          <p:spPr>
            <a:xfrm>
              <a:off x="5098602" y="5376259"/>
              <a:ext cx="3027555" cy="8151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75672" y="5433670"/>
              <a:ext cx="544718" cy="342057"/>
            </a:xfrm>
            <a:prstGeom prst="rect">
              <a:avLst/>
            </a:prstGeom>
            <a:noFill/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647375" y="5352550"/>
              <a:ext cx="2488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を直接束縛させる</a:t>
              </a:r>
              <a:endParaRPr kumimoji="1" lang="ja-JP" altLang="en-US" sz="24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647375" y="5698751"/>
              <a:ext cx="1609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 smtClean="0"/>
                <a:t>d(K</a:t>
              </a:r>
              <a:r>
                <a:rPr lang="en-US" altLang="ja-JP" sz="2400" baseline="30000" dirty="0" err="1" smtClean="0"/>
                <a:t>-</a:t>
              </a:r>
              <a:r>
                <a:rPr lang="en-US" altLang="ja-JP" sz="2400" dirty="0" err="1" smtClean="0"/>
                <a:t>,n</a:t>
              </a:r>
              <a:r>
                <a:rPr lang="en-US" altLang="ja-JP" sz="2400" dirty="0" smtClean="0"/>
                <a:t>)</a:t>
              </a:r>
              <a:r>
                <a:rPr lang="ja-JP" altLang="en-US" sz="2400" dirty="0" smtClean="0"/>
                <a:t>反応</a:t>
              </a:r>
              <a:endParaRPr kumimoji="1" lang="ja-JP" altLang="en-US" sz="2400" dirty="0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5186880" y="3902147"/>
            <a:ext cx="2920037" cy="1196442"/>
            <a:chOff x="5133830" y="2784338"/>
            <a:chExt cx="2920037" cy="1196442"/>
          </a:xfrm>
        </p:grpSpPr>
        <p:grpSp>
          <p:nvGrpSpPr>
            <p:cNvPr id="43" name="図形グループ 42"/>
            <p:cNvGrpSpPr/>
            <p:nvPr/>
          </p:nvGrpSpPr>
          <p:grpSpPr>
            <a:xfrm>
              <a:off x="5133830" y="2784338"/>
              <a:ext cx="2920037" cy="1196442"/>
              <a:chOff x="5076109" y="3647831"/>
              <a:chExt cx="2920037" cy="1196442"/>
            </a:xfrm>
          </p:grpSpPr>
          <p:sp>
            <p:nvSpPr>
              <p:cNvPr id="42" name="正方形/長方形 41"/>
              <p:cNvSpPr/>
              <p:nvPr/>
            </p:nvSpPr>
            <p:spPr>
              <a:xfrm>
                <a:off x="5076109" y="3647831"/>
                <a:ext cx="2920037" cy="119644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86879" y="3671219"/>
                <a:ext cx="544718" cy="342057"/>
              </a:xfrm>
              <a:prstGeom prst="rect">
                <a:avLst/>
              </a:prstGeom>
              <a:noFill/>
            </p:spPr>
          </p:pic>
          <p:sp>
            <p:nvSpPr>
              <p:cNvPr id="32" name="テキスト ボックス 31"/>
              <p:cNvSpPr txBox="1"/>
              <p:nvPr/>
            </p:nvSpPr>
            <p:spPr>
              <a:xfrm>
                <a:off x="5654637" y="3647831"/>
                <a:ext cx="2322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の深い束縛状態</a:t>
                </a:r>
                <a:endParaRPr kumimoji="1" lang="ja-JP" altLang="en-US" sz="24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435965" y="4013276"/>
                <a:ext cx="38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or</a:t>
                </a:r>
                <a:endParaRPr kumimoji="1" lang="ja-JP" altLang="en-US" dirty="0"/>
              </a:p>
            </p:txBody>
          </p:sp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06552" y="4409883"/>
                <a:ext cx="544718" cy="342057"/>
              </a:xfrm>
              <a:prstGeom prst="rect">
                <a:avLst/>
              </a:prstGeom>
              <a:noFill/>
            </p:spPr>
          </p:pic>
          <p:sp>
            <p:nvSpPr>
              <p:cNvPr id="36" name="テキスト ボックス 35"/>
              <p:cNvSpPr txBox="1"/>
              <p:nvPr/>
            </p:nvSpPr>
            <p:spPr>
              <a:xfrm>
                <a:off x="5806574" y="4382608"/>
                <a:ext cx="2034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,        </a:t>
                </a:r>
                <a:r>
                  <a:rPr lang="ja-JP" altLang="en-US" sz="2400" dirty="0" smtClean="0"/>
                  <a:t>二つの極</a:t>
                </a:r>
                <a:endParaRPr kumimoji="1" lang="ja-JP" altLang="en-US" sz="2400" dirty="0"/>
              </a:p>
            </p:txBody>
          </p: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66711" y="3568745"/>
              <a:ext cx="503557" cy="338946"/>
            </a:xfrm>
            <a:prstGeom prst="rect">
              <a:avLst/>
            </a:prstGeom>
            <a:noFill/>
          </p:spPr>
        </p:pic>
      </p:grpSp>
      <p:sp>
        <p:nvSpPr>
          <p:cNvPr id="47" name="下矢印 46"/>
          <p:cNvSpPr/>
          <p:nvPr/>
        </p:nvSpPr>
        <p:spPr>
          <a:xfrm>
            <a:off x="6381002" y="3436331"/>
            <a:ext cx="484632" cy="46581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6381002" y="5102883"/>
            <a:ext cx="484632" cy="46581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4638" y="292100"/>
            <a:ext cx="2828925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J-PARC E31</a:t>
            </a:r>
            <a:r>
              <a:rPr lang="ja-JP" altLang="en-US" sz="3200" dirty="0"/>
              <a:t>実験</a:t>
            </a:r>
            <a:r>
              <a:rPr lang="en-US" altLang="ja-JP" sz="3200" dirty="0"/>
              <a:t> </a:t>
            </a:r>
            <a:endParaRPr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8682038" y="2160588"/>
            <a:ext cx="276225" cy="176530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849438" y="2511425"/>
            <a:ext cx="1722437" cy="1255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346325" y="2890838"/>
            <a:ext cx="671513" cy="395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52438" y="3081338"/>
            <a:ext cx="2200275" cy="158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657475" y="3082925"/>
            <a:ext cx="6024563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2652713" y="2982913"/>
            <a:ext cx="203200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rot="16200000" flipV="1">
            <a:off x="2338387" y="2724151"/>
            <a:ext cx="327025" cy="3111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0800000" flipV="1">
            <a:off x="2116138" y="3146425"/>
            <a:ext cx="536575" cy="1397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6" name="テキスト ボックス 20"/>
          <p:cNvSpPr txBox="1">
            <a:spLocks noChangeArrowheads="1"/>
          </p:cNvSpPr>
          <p:nvPr/>
        </p:nvSpPr>
        <p:spPr bwMode="auto">
          <a:xfrm>
            <a:off x="7388225" y="3465513"/>
            <a:ext cx="1570038" cy="922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Calibri" charset="0"/>
              </a:rPr>
              <a:t>中性子検出器</a:t>
            </a:r>
            <a:endParaRPr lang="en-US" altLang="ja-JP" dirty="0">
              <a:latin typeface="Calibri" charset="0"/>
            </a:endParaRPr>
          </a:p>
          <a:p>
            <a:pPr algn="ctr"/>
            <a:r>
              <a:rPr lang="en-US" altLang="ja-JP" dirty="0">
                <a:latin typeface="Calibri" charset="0"/>
              </a:rPr>
              <a:t>(NC)</a:t>
            </a:r>
          </a:p>
          <a:p>
            <a:pPr algn="ctr"/>
            <a:r>
              <a:rPr lang="en-US" altLang="ja-JP" dirty="0">
                <a:latin typeface="Calibri" charset="0"/>
              </a:rPr>
              <a:t>△t〜</a:t>
            </a:r>
            <a:r>
              <a:rPr lang="en-US" altLang="ja-JP" dirty="0" smtClean="0">
                <a:latin typeface="Calibri" charset="0"/>
              </a:rPr>
              <a:t>180ps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16397" name="テキスト ボックス 22"/>
          <p:cNvSpPr txBox="1">
            <a:spLocks noChangeArrowheads="1"/>
          </p:cNvSpPr>
          <p:nvPr/>
        </p:nvSpPr>
        <p:spPr bwMode="auto">
          <a:xfrm>
            <a:off x="2855913" y="2613025"/>
            <a:ext cx="925512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Calibri" charset="0"/>
              </a:rPr>
              <a:t>Λ(1405)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16398" name="テキスト ボックス 23"/>
          <p:cNvSpPr txBox="1">
            <a:spLocks noChangeArrowheads="1"/>
          </p:cNvSpPr>
          <p:nvPr/>
        </p:nvSpPr>
        <p:spPr bwMode="auto">
          <a:xfrm>
            <a:off x="2824163" y="3395663"/>
            <a:ext cx="941387" cy="369887"/>
          </a:xfrm>
          <a:prstGeom prst="rect">
            <a:avLst/>
          </a:prstGeom>
          <a:solidFill>
            <a:srgbClr val="FFFFFF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charset="0"/>
              </a:rPr>
              <a:t>D target</a:t>
            </a:r>
            <a:endParaRPr lang="ja-JP" altLang="en-US" baseline="-25000">
              <a:latin typeface="Calibri" charset="0"/>
            </a:endParaRPr>
          </a:p>
        </p:txBody>
      </p:sp>
      <p:sp>
        <p:nvSpPr>
          <p:cNvPr id="16399" name="テキスト ボックス 24"/>
          <p:cNvSpPr txBox="1">
            <a:spLocks noChangeArrowheads="1"/>
          </p:cNvSpPr>
          <p:nvPr/>
        </p:nvSpPr>
        <p:spPr bwMode="auto">
          <a:xfrm>
            <a:off x="754063" y="2654300"/>
            <a:ext cx="935037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charset="0"/>
              </a:rPr>
              <a:t>K</a:t>
            </a:r>
            <a:r>
              <a:rPr lang="en-US" altLang="ja-JP" baseline="30000">
                <a:latin typeface="Calibri" charset="0"/>
              </a:rPr>
              <a:t>-</a:t>
            </a:r>
            <a:r>
              <a:rPr lang="en-US" altLang="ja-JP">
                <a:latin typeface="Calibri" charset="0"/>
              </a:rPr>
              <a:t> beam</a:t>
            </a:r>
            <a:endParaRPr lang="ja-JP" altLang="en-US">
              <a:latin typeface="Calibri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9815" y="762424"/>
            <a:ext cx="556895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rgbClr val="000000"/>
                </a:solidFill>
                <a:cs typeface="ＭＳ Ｐゴシック" pitchFamily="1" charset="-128"/>
              </a:rPr>
              <a:t>欠損質量法より</a:t>
            </a:r>
            <a:r>
              <a:rPr lang="en-US" altLang="ja-JP" sz="2400" dirty="0">
                <a:solidFill>
                  <a:srgbClr val="000000"/>
                </a:solidFill>
                <a:cs typeface="ＭＳ Ｐゴシック" pitchFamily="1" charset="-128"/>
              </a:rPr>
              <a:t>Λ(1405)</a:t>
            </a:r>
            <a:r>
              <a:rPr lang="ja-JP" altLang="en-US" sz="2400" dirty="0">
                <a:solidFill>
                  <a:srgbClr val="000000"/>
                </a:solidFill>
                <a:cs typeface="ＭＳ Ｐゴシック" pitchFamily="1" charset="-128"/>
              </a:rPr>
              <a:t>の質量を測定する</a:t>
            </a:r>
            <a:endParaRPr lang="en-US" altLang="ja-JP" sz="2400" dirty="0">
              <a:solidFill>
                <a:srgbClr val="000000"/>
              </a:solidFill>
              <a:cs typeface="ＭＳ Ｐゴシック" pitchFamily="1" charset="-128"/>
            </a:endParaRPr>
          </a:p>
          <a:p>
            <a:pPr>
              <a:defRPr/>
            </a:pPr>
            <a:endParaRPr lang="en-US" altLang="ja-JP" sz="2400" dirty="0">
              <a:solidFill>
                <a:srgbClr val="000000"/>
              </a:solidFill>
              <a:cs typeface="ＭＳ Ｐゴシック" pitchFamily="1" charset="-128"/>
            </a:endParaRPr>
          </a:p>
          <a:p>
            <a:pPr>
              <a:defRPr/>
            </a:pPr>
            <a:endParaRPr lang="ja-JP" altLang="en-US" sz="2400" dirty="0">
              <a:solidFill>
                <a:srgbClr val="000000"/>
              </a:solidFill>
              <a:cs typeface="ＭＳ Ｐゴシック" pitchFamily="1" charset="-128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313428" y="1284712"/>
          <a:ext cx="3476625" cy="530225"/>
        </p:xfrm>
        <a:graphic>
          <a:graphicData uri="http://schemas.openxmlformats.org/presentationml/2006/ole">
            <p:oleObj spid="_x0000_s18434" name="数式" r:id="rId3" imgW="1828800" imgH="279400" progId="Equation.3">
              <p:embed/>
            </p:oleObj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6148388" y="2119313"/>
            <a:ext cx="1011237" cy="92392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  <a:cs typeface="+mn-cs"/>
              </a:rPr>
              <a:t>中性子</a:t>
            </a:r>
            <a:endParaRPr lang="en-US" altLang="ja-JP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  <a:cs typeface="+mn-cs"/>
              </a:rPr>
              <a:t>TOF</a:t>
            </a:r>
            <a:r>
              <a:rPr lang="ja-JP" altLang="en-US" dirty="0">
                <a:latin typeface="+mn-lt"/>
                <a:ea typeface="+mn-ea"/>
                <a:cs typeface="+mn-cs"/>
              </a:rPr>
              <a:t>測定</a:t>
            </a:r>
            <a:endParaRPr lang="en-US" altLang="ja-JP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  <a:cs typeface="+mn-cs"/>
              </a:rPr>
              <a:t> 〜15m</a:t>
            </a: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402" name="テキスト ボックス 19"/>
          <p:cNvSpPr txBox="1">
            <a:spLocks noChangeArrowheads="1"/>
          </p:cNvSpPr>
          <p:nvPr/>
        </p:nvSpPr>
        <p:spPr bwMode="auto">
          <a:xfrm>
            <a:off x="539750" y="3395663"/>
            <a:ext cx="1576388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円筒型</a:t>
            </a:r>
            <a:endParaRPr lang="en-US" altLang="ja-JP">
              <a:latin typeface="Calibri" charset="0"/>
            </a:endParaRPr>
          </a:p>
          <a:p>
            <a:r>
              <a:rPr lang="ja-JP" altLang="en-US">
                <a:latin typeface="Calibri" charset="0"/>
              </a:rPr>
              <a:t>粒子検出器系</a:t>
            </a:r>
            <a:endParaRPr lang="en-US" altLang="ja-JP">
              <a:latin typeface="Calibri" charset="0"/>
            </a:endParaRPr>
          </a:p>
          <a:p>
            <a:pPr algn="ctr"/>
            <a:r>
              <a:rPr lang="en-US" altLang="ja-JP">
                <a:latin typeface="Calibri" charset="0"/>
              </a:rPr>
              <a:t>(CDS)</a:t>
            </a:r>
            <a:endParaRPr lang="ja-JP" altLang="en-US">
              <a:latin typeface="Calibri" charset="0"/>
            </a:endParaRPr>
          </a:p>
        </p:txBody>
      </p:sp>
      <p:sp>
        <p:nvSpPr>
          <p:cNvPr id="16403" name="テキスト ボックス 18"/>
          <p:cNvSpPr txBox="1">
            <a:spLocks noChangeArrowheads="1"/>
          </p:cNvSpPr>
          <p:nvPr/>
        </p:nvSpPr>
        <p:spPr bwMode="auto">
          <a:xfrm>
            <a:off x="2116138" y="3925888"/>
            <a:ext cx="5043487" cy="461962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latin typeface="Calibri" charset="0"/>
              </a:rPr>
              <a:t>崩壊粒子を測定</a:t>
            </a:r>
            <a:r>
              <a:rPr lang="en-US" altLang="ja-JP" sz="2400">
                <a:latin typeface="Calibri" charset="0"/>
              </a:rPr>
              <a:t>→</a:t>
            </a:r>
            <a:r>
              <a:rPr lang="ja-JP" altLang="en-US" sz="2400">
                <a:latin typeface="Calibri" charset="0"/>
              </a:rPr>
              <a:t>崩壊モードの決定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34000" y="4876800"/>
            <a:ext cx="3565525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π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Σ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 → π</a:t>
            </a:r>
            <a:r>
              <a:rPr lang="en-US" altLang="ja-JP" sz="2400" baseline="30000" dirty="0"/>
              <a:t>0 </a:t>
            </a:r>
            <a:r>
              <a:rPr lang="en-US" altLang="ja-JP" sz="2400" dirty="0" err="1"/>
              <a:t>γΛ→π</a:t>
            </a:r>
            <a:r>
              <a:rPr lang="ja-JP" altLang="en-US" sz="2400" baseline="30000" dirty="0"/>
              <a:t>０</a:t>
            </a:r>
            <a:r>
              <a:rPr lang="en-US" altLang="ja-JP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γ</a:t>
            </a:r>
            <a:r>
              <a:rPr lang="en-US" altLang="ja-JP" sz="2400" baseline="30000" dirty="0">
                <a:solidFill>
                  <a:srgbClr val="FF0000"/>
                </a:solidFill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 err="1">
                <a:solidFill>
                  <a:srgbClr val="FF0000"/>
                </a:solidFill>
              </a:rPr>
              <a:t>-</a:t>
            </a:r>
            <a:r>
              <a:rPr lang="en-US" altLang="ja-JP" sz="2400" dirty="0" err="1">
                <a:solidFill>
                  <a:srgbClr val="FF0000"/>
                </a:solidFill>
              </a:rPr>
              <a:t>p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(I=0)</a:t>
            </a:r>
            <a:r>
              <a:rPr lang="ja-JP" altLang="en-US" sz="2400" dirty="0"/>
              <a:t>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40350" y="5338763"/>
            <a:ext cx="3559175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err="1"/>
              <a:t>π</a:t>
            </a:r>
            <a:r>
              <a:rPr lang="en-US" altLang="ja-JP" sz="2400" baseline="30000" dirty="0" err="1"/>
              <a:t>+</a:t>
            </a:r>
            <a:r>
              <a:rPr lang="en-US" altLang="ja-JP" sz="2400" dirty="0" err="1"/>
              <a:t>Σ</a:t>
            </a:r>
            <a:r>
              <a:rPr lang="en-US" altLang="ja-JP" sz="2400" baseline="30000" dirty="0"/>
              <a:t>-</a:t>
            </a:r>
            <a:r>
              <a:rPr lang="ja-JP" altLang="en-US" sz="2400" dirty="0"/>
              <a:t>、</a:t>
            </a:r>
            <a:r>
              <a:rPr lang="en-US" altLang="ja-JP" sz="2400" dirty="0" err="1"/>
              <a:t>π</a:t>
            </a:r>
            <a:r>
              <a:rPr lang="en-US" altLang="ja-JP" sz="2400" baseline="30000" dirty="0" err="1"/>
              <a:t>-</a:t>
            </a:r>
            <a:r>
              <a:rPr lang="en-US" altLang="ja-JP" sz="2400" dirty="0" err="1"/>
              <a:t>Σ</a:t>
            </a:r>
            <a:r>
              <a:rPr lang="en-US" altLang="ja-JP" sz="2400" baseline="30000" dirty="0"/>
              <a:t>+ </a:t>
            </a:r>
            <a:r>
              <a:rPr lang="en-US" altLang="ja-JP" sz="2400" dirty="0"/>
              <a:t>→ </a:t>
            </a:r>
            <a:r>
              <a:rPr lang="en-US" altLang="ja-JP" sz="2400" dirty="0" err="1">
                <a:solidFill>
                  <a:srgbClr val="008000"/>
                </a:solidFill>
              </a:rPr>
              <a:t>π</a:t>
            </a:r>
            <a:r>
              <a:rPr lang="en-US" altLang="ja-JP" sz="2400" baseline="30000" dirty="0">
                <a:solidFill>
                  <a:srgbClr val="008000"/>
                </a:solidFill>
              </a:rPr>
              <a:t>+ </a:t>
            </a:r>
            <a:r>
              <a:rPr lang="en-US" altLang="ja-JP" sz="2400" dirty="0" err="1"/>
              <a:t>n</a:t>
            </a:r>
            <a:r>
              <a:rPr lang="en-US" altLang="ja-JP" sz="2400" baseline="30000" dirty="0"/>
              <a:t> </a:t>
            </a:r>
            <a:r>
              <a:rPr lang="en-US" altLang="ja-JP" sz="2400" dirty="0" err="1">
                <a:solidFill>
                  <a:srgbClr val="008000"/>
                </a:solidFill>
              </a:rPr>
              <a:t>π</a:t>
            </a:r>
            <a:r>
              <a:rPr lang="en-US" altLang="ja-JP" sz="2400" baseline="30000" dirty="0">
                <a:solidFill>
                  <a:srgbClr val="008000"/>
                </a:solidFill>
              </a:rPr>
              <a:t>-</a:t>
            </a:r>
            <a:endParaRPr lang="en-US" altLang="ja-JP" sz="2400" dirty="0">
              <a:solidFill>
                <a:srgbClr val="008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err="1"/>
              <a:t>π</a:t>
            </a:r>
            <a:r>
              <a:rPr lang="en-US" altLang="ja-JP" sz="2400" baseline="30000" dirty="0" err="1"/>
              <a:t>-</a:t>
            </a:r>
            <a:r>
              <a:rPr lang="en-US" altLang="ja-JP" sz="2400" dirty="0" err="1"/>
              <a:t>Σ</a:t>
            </a:r>
            <a:r>
              <a:rPr lang="en-US" altLang="ja-JP" sz="2400" baseline="30000" dirty="0"/>
              <a:t>+                </a:t>
            </a:r>
            <a:r>
              <a:rPr lang="en-US" altLang="ja-JP" sz="2400" dirty="0"/>
              <a:t>→ </a:t>
            </a:r>
            <a:r>
              <a:rPr lang="en-US" altLang="ja-JP" sz="2400" dirty="0" err="1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</a:rPr>
              <a:t>p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π</a:t>
            </a:r>
            <a:r>
              <a:rPr lang="en-US" altLang="ja-JP" sz="2400" baseline="30000" dirty="0"/>
              <a:t>0</a:t>
            </a:r>
            <a:endParaRPr lang="en-US" altLang="ja-JP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40350" y="6169025"/>
            <a:ext cx="355917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π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Λ</a:t>
            </a:r>
            <a:r>
              <a:rPr lang="ja-JP" altLang="en-US" sz="2400" dirty="0"/>
              <a:t>　</a:t>
            </a:r>
            <a:r>
              <a:rPr lang="en-US" altLang="ja-JP" sz="2400" dirty="0"/>
              <a:t>→ π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 </a:t>
            </a:r>
            <a:r>
              <a:rPr lang="en-US" altLang="ja-JP" sz="2400" dirty="0" err="1">
                <a:solidFill>
                  <a:srgbClr val="FF0000"/>
                </a:solidFill>
              </a:rPr>
              <a:t>π</a:t>
            </a:r>
            <a:r>
              <a:rPr lang="en-US" altLang="ja-JP" sz="2400" baseline="30000" dirty="0" err="1">
                <a:solidFill>
                  <a:srgbClr val="FF0000"/>
                </a:solidFill>
              </a:rPr>
              <a:t>-</a:t>
            </a:r>
            <a:r>
              <a:rPr lang="en-US" altLang="ja-JP" sz="2400" dirty="0" err="1">
                <a:solidFill>
                  <a:srgbClr val="FF0000"/>
                </a:solidFill>
              </a:rPr>
              <a:t>p</a:t>
            </a:r>
            <a:r>
              <a:rPr lang="en-US" altLang="ja-JP" sz="2400" dirty="0">
                <a:solidFill>
                  <a:srgbClr val="FF0000"/>
                </a:solidFill>
              </a:rPr>
              <a:t>               </a:t>
            </a:r>
            <a:r>
              <a:rPr lang="en-US" altLang="ja-JP" sz="2400" dirty="0">
                <a:solidFill>
                  <a:srgbClr val="000000"/>
                </a:solidFill>
              </a:rPr>
              <a:t>(I=1)</a:t>
            </a:r>
            <a:r>
              <a:rPr lang="en-US" altLang="ja-JP" sz="2400" baseline="30000" dirty="0">
                <a:solidFill>
                  <a:srgbClr val="FF0000"/>
                </a:solidFill>
              </a:rPr>
              <a:t>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3200" y="5195888"/>
            <a:ext cx="5011738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400">
                <a:solidFill>
                  <a:srgbClr val="000000"/>
                </a:solidFill>
                <a:cs typeface="ＭＳ Ｐゴシック" pitchFamily="1" charset="-128"/>
              </a:rPr>
              <a:t>S-wave Λ(1405)→ π</a:t>
            </a:r>
            <a:r>
              <a:rPr lang="en-US" altLang="ja-JP" sz="2400" baseline="30000">
                <a:solidFill>
                  <a:srgbClr val="000000"/>
                </a:solidFill>
                <a:cs typeface="ＭＳ Ｐゴシック" pitchFamily="1" charset="-128"/>
              </a:rPr>
              <a:t>0</a:t>
            </a:r>
            <a:r>
              <a:rPr lang="en-US" altLang="ja-JP" sz="2400">
                <a:solidFill>
                  <a:srgbClr val="000000"/>
                </a:solidFill>
                <a:cs typeface="ＭＳ Ｐゴシック" pitchFamily="1" charset="-128"/>
              </a:rPr>
              <a:t>Σ</a:t>
            </a:r>
            <a:r>
              <a:rPr lang="en-US" altLang="ja-JP" sz="2400" baseline="30000">
                <a:solidFill>
                  <a:srgbClr val="000000"/>
                </a:solidFill>
                <a:cs typeface="ＭＳ Ｐゴシック" pitchFamily="1" charset="-128"/>
              </a:rPr>
              <a:t>0</a:t>
            </a:r>
            <a:r>
              <a:rPr lang="ja-JP" altLang="en-US" sz="2400">
                <a:solidFill>
                  <a:srgbClr val="000000"/>
                </a:solidFill>
                <a:cs typeface="ＭＳ Ｐゴシック" pitchFamily="1" charset="-128"/>
              </a:rPr>
              <a:t>、</a:t>
            </a:r>
            <a:r>
              <a:rPr lang="en-US" altLang="ja-JP" sz="2400">
                <a:solidFill>
                  <a:srgbClr val="000000"/>
                </a:solidFill>
                <a:cs typeface="ＭＳ Ｐゴシック" pitchFamily="1" charset="-128"/>
              </a:rPr>
              <a:t>π</a:t>
            </a:r>
            <a:r>
              <a:rPr lang="en-US" altLang="ja-JP" sz="2400" baseline="30000">
                <a:solidFill>
                  <a:srgbClr val="000000"/>
                </a:solidFill>
                <a:cs typeface="ＭＳ Ｐゴシック" pitchFamily="1" charset="-128"/>
              </a:rPr>
              <a:t>+</a:t>
            </a:r>
            <a:r>
              <a:rPr lang="en-US" altLang="ja-JP" sz="2400">
                <a:solidFill>
                  <a:srgbClr val="000000"/>
                </a:solidFill>
                <a:cs typeface="ＭＳ Ｐゴシック" pitchFamily="1" charset="-128"/>
              </a:rPr>
              <a:t>Σ</a:t>
            </a:r>
            <a:r>
              <a:rPr lang="en-US" altLang="ja-JP" sz="2400" baseline="30000">
                <a:solidFill>
                  <a:srgbClr val="000000"/>
                </a:solidFill>
                <a:cs typeface="ＭＳ Ｐゴシック" pitchFamily="1" charset="-128"/>
              </a:rPr>
              <a:t>−</a:t>
            </a:r>
            <a:r>
              <a:rPr lang="ja-JP" altLang="en-US" sz="2400">
                <a:solidFill>
                  <a:srgbClr val="000000"/>
                </a:solidFill>
                <a:cs typeface="ＭＳ Ｐゴシック" pitchFamily="1" charset="-128"/>
              </a:rPr>
              <a:t>、</a:t>
            </a:r>
            <a:r>
              <a:rPr lang="en-US" altLang="ja-JP" sz="2400">
                <a:solidFill>
                  <a:srgbClr val="000000"/>
                </a:solidFill>
                <a:cs typeface="ＭＳ Ｐゴシック" pitchFamily="1" charset="-128"/>
              </a:rPr>
              <a:t>π</a:t>
            </a:r>
            <a:r>
              <a:rPr lang="en-US" altLang="ja-JP" sz="2400" baseline="30000">
                <a:solidFill>
                  <a:srgbClr val="000000"/>
                </a:solidFill>
                <a:cs typeface="ＭＳ Ｐゴシック" pitchFamily="1" charset="-128"/>
              </a:rPr>
              <a:t>-</a:t>
            </a:r>
            <a:r>
              <a:rPr lang="en-US" altLang="ja-JP" sz="2400">
                <a:solidFill>
                  <a:srgbClr val="000000"/>
                </a:solidFill>
                <a:cs typeface="ＭＳ Ｐゴシック" pitchFamily="1" charset="-128"/>
              </a:rPr>
              <a:t>Σ</a:t>
            </a:r>
            <a:r>
              <a:rPr lang="en-US" altLang="ja-JP" sz="2400" baseline="30000">
                <a:solidFill>
                  <a:srgbClr val="000000"/>
                </a:solidFill>
                <a:cs typeface="ＭＳ Ｐゴシック" pitchFamily="1" charset="-128"/>
              </a:rPr>
              <a:t>+ </a:t>
            </a:r>
            <a:r>
              <a:rPr lang="en-US" altLang="ja-JP" sz="2400">
                <a:solidFill>
                  <a:srgbClr val="000000"/>
                </a:solidFill>
                <a:cs typeface="ＭＳ Ｐゴシック" pitchFamily="1" charset="-128"/>
              </a:rPr>
              <a:t>(I=0)</a:t>
            </a:r>
            <a:endParaRPr lang="ja-JP" altLang="en-US" sz="2400">
              <a:solidFill>
                <a:srgbClr val="000000"/>
              </a:solidFill>
              <a:cs typeface="ＭＳ Ｐゴシック" pitchFamily="1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1138" y="5657850"/>
            <a:ext cx="5003800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S-wave NR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P-wave Σ(1385)→π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Λ</a:t>
            </a:r>
            <a:r>
              <a:rPr lang="ja-JP" altLang="en-US" sz="2400" dirty="0"/>
              <a:t>、</a:t>
            </a:r>
            <a:r>
              <a:rPr lang="en-US" altLang="ja-JP" sz="2400" dirty="0" err="1"/>
              <a:t>π</a:t>
            </a:r>
            <a:r>
              <a:rPr lang="en-US" altLang="ja-JP" sz="2400" baseline="30000" dirty="0" err="1"/>
              <a:t>+</a:t>
            </a:r>
            <a:r>
              <a:rPr lang="en-US" altLang="ja-JP" sz="2400" dirty="0" err="1"/>
              <a:t>Σ</a:t>
            </a:r>
            <a:r>
              <a:rPr lang="en-US" altLang="ja-JP" sz="2400" baseline="30000" dirty="0"/>
              <a:t>−</a:t>
            </a:r>
            <a:r>
              <a:rPr lang="ja-JP" altLang="en-US" sz="2400" dirty="0"/>
              <a:t>、</a:t>
            </a:r>
            <a:r>
              <a:rPr lang="en-US" altLang="ja-JP" sz="2400" dirty="0" err="1"/>
              <a:t>π</a:t>
            </a:r>
            <a:r>
              <a:rPr lang="en-US" altLang="ja-JP" sz="2400" baseline="30000" dirty="0" err="1"/>
              <a:t>-</a:t>
            </a:r>
            <a:r>
              <a:rPr lang="en-US" altLang="ja-JP" sz="2400" dirty="0" err="1"/>
              <a:t>Σ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endParaRPr lang="ja-JP" altLang="en-US" sz="2400" dirty="0"/>
          </a:p>
        </p:txBody>
      </p:sp>
      <p:sp>
        <p:nvSpPr>
          <p:cNvPr id="16409" name="テキスト ボックス 24"/>
          <p:cNvSpPr txBox="1">
            <a:spLocks noChangeArrowheads="1"/>
          </p:cNvSpPr>
          <p:nvPr/>
        </p:nvSpPr>
        <p:spPr bwMode="auto">
          <a:xfrm>
            <a:off x="5783263" y="5108575"/>
            <a:ext cx="247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altLang="ja-JP">
              <a:latin typeface="Calibri" charset="0"/>
            </a:endParaRPr>
          </a:p>
          <a:p>
            <a:endParaRPr lang="ja-JP" altLang="en-US">
              <a:latin typeface="Calibri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8450" y="4406900"/>
            <a:ext cx="213360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3200">
                <a:solidFill>
                  <a:srgbClr val="000000"/>
                </a:solidFill>
                <a:cs typeface="ＭＳ Ｐゴシック" pitchFamily="1" charset="-128"/>
              </a:rPr>
              <a:t>d(K</a:t>
            </a:r>
            <a:r>
              <a:rPr lang="en-US" altLang="ja-JP" sz="3200" baseline="30000">
                <a:solidFill>
                  <a:srgbClr val="000000"/>
                </a:solidFill>
                <a:cs typeface="ＭＳ Ｐゴシック" pitchFamily="1" charset="-128"/>
              </a:rPr>
              <a:t>-</a:t>
            </a:r>
            <a:r>
              <a:rPr lang="en-US" altLang="ja-JP" sz="3200">
                <a:solidFill>
                  <a:srgbClr val="000000"/>
                </a:solidFill>
                <a:cs typeface="ＭＳ Ｐゴシック" pitchFamily="1" charset="-128"/>
              </a:rPr>
              <a:t>,N)</a:t>
            </a:r>
            <a:r>
              <a:rPr lang="ja-JP" altLang="en-US" sz="3200">
                <a:solidFill>
                  <a:srgbClr val="000000"/>
                </a:solidFill>
                <a:cs typeface="ＭＳ Ｐゴシック" pitchFamily="1" charset="-128"/>
              </a:rPr>
              <a:t>反応</a:t>
            </a:r>
            <a:r>
              <a:rPr lang="en-US" altLang="ja-JP" sz="3200">
                <a:solidFill>
                  <a:srgbClr val="000000"/>
                </a:solidFill>
                <a:cs typeface="ＭＳ Ｐゴシック" pitchFamily="1" charset="-128"/>
              </a:rPr>
              <a:t> </a:t>
            </a:r>
            <a:endParaRPr lang="ja-JP" altLang="en-US" sz="3200">
              <a:solidFill>
                <a:srgbClr val="000000"/>
              </a:solidFill>
              <a:cs typeface="ＭＳ Ｐゴシック" pitchFamily="1" charset="-128"/>
            </a:endParaRPr>
          </a:p>
        </p:txBody>
      </p:sp>
      <p:sp>
        <p:nvSpPr>
          <p:cNvPr id="16411" name="テキスト ボックス 27"/>
          <p:cNvSpPr txBox="1">
            <a:spLocks noChangeArrowheads="1"/>
          </p:cNvSpPr>
          <p:nvPr/>
        </p:nvSpPr>
        <p:spPr bwMode="auto">
          <a:xfrm>
            <a:off x="4438650" y="5826125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>
                <a:latin typeface="Calibri" charset="0"/>
              </a:rPr>
              <a:t>(I=1)</a:t>
            </a:r>
            <a:endParaRPr lang="ja-JP" altLang="en-US" sz="2400">
              <a:latin typeface="Calibri" charset="0"/>
            </a:endParaRPr>
          </a:p>
        </p:txBody>
      </p:sp>
      <p:sp>
        <p:nvSpPr>
          <p:cNvPr id="16412" name="テキスト ボックス 28"/>
          <p:cNvSpPr txBox="1">
            <a:spLocks noChangeArrowheads="1"/>
          </p:cNvSpPr>
          <p:nvPr/>
        </p:nvSpPr>
        <p:spPr bwMode="auto">
          <a:xfrm>
            <a:off x="7908925" y="55245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>
                <a:latin typeface="Calibri" charset="0"/>
              </a:rPr>
              <a:t>(I=0,1)</a:t>
            </a:r>
            <a:endParaRPr lang="ja-JP" altLang="en-US" sz="2400">
              <a:latin typeface="Calibri" charset="0"/>
            </a:endParaRPr>
          </a:p>
        </p:txBody>
      </p:sp>
      <p:sp>
        <p:nvSpPr>
          <p:cNvPr id="16413" name="テキスト ボックス 29"/>
          <p:cNvSpPr txBox="1">
            <a:spLocks noChangeArrowheads="1"/>
          </p:cNvSpPr>
          <p:nvPr/>
        </p:nvSpPr>
        <p:spPr bwMode="auto">
          <a:xfrm>
            <a:off x="8683625" y="64706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charset="0"/>
              </a:rPr>
              <a:t>2</a:t>
            </a:r>
            <a:endParaRPr lang="ja-JP" alt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3157424" y="3903720"/>
            <a:ext cx="2748456" cy="2878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3910" y="3903720"/>
            <a:ext cx="3014089" cy="2878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5964118" y="1140885"/>
            <a:ext cx="2899793" cy="4719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rot="16200000">
            <a:off x="4579341" y="3387619"/>
            <a:ext cx="524655" cy="185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91105" y="3130323"/>
            <a:ext cx="76199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522528" y="3245913"/>
            <a:ext cx="267984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6171512" y="3206523"/>
            <a:ext cx="45719" cy="5359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009712" y="3384323"/>
            <a:ext cx="704208" cy="20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87512" y="3447823"/>
            <a:ext cx="266700" cy="76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287965" y="3739923"/>
            <a:ext cx="2197100" cy="116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CDC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273111" y="4908323"/>
            <a:ext cx="2235201" cy="12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273111" y="2049447"/>
            <a:ext cx="2197100" cy="116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flipV="1">
            <a:off x="6260411" y="1909747"/>
            <a:ext cx="2235201" cy="12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16200000">
            <a:off x="5055431" y="3406827"/>
            <a:ext cx="524655" cy="1466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6711264" y="3377972"/>
            <a:ext cx="241300" cy="2032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71788" y="2837191"/>
            <a:ext cx="919317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BLC1&amp;2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84032" y="3816123"/>
            <a:ext cx="414146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T0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22528" y="2876581"/>
            <a:ext cx="441146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AC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74459" y="3742503"/>
            <a:ext cx="571491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BPD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64439" y="3602803"/>
            <a:ext cx="556563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BPC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09712" y="3014991"/>
            <a:ext cx="1036875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Target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95409" y="236625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CDC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08312" y="1777833"/>
            <a:ext cx="593582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CDH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08312" y="4799857"/>
            <a:ext cx="593582" cy="369332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CDH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4638" y="292100"/>
            <a:ext cx="3467616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/>
              <a:t>後方散乱検出器系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cxnSp>
        <p:nvCxnSpPr>
          <p:cNvPr id="27" name="直線矢印コネクタ 26"/>
          <p:cNvCxnSpPr/>
          <p:nvPr/>
        </p:nvCxnSpPr>
        <p:spPr>
          <a:xfrm rot="10800000">
            <a:off x="6171512" y="3358923"/>
            <a:ext cx="1048910" cy="102377"/>
          </a:xfrm>
          <a:prstGeom prst="straightConnector1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6025879" y="2894824"/>
            <a:ext cx="457201" cy="3810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rot="5400000">
            <a:off x="6302838" y="3933019"/>
            <a:ext cx="1460500" cy="490109"/>
          </a:xfrm>
          <a:prstGeom prst="straightConnector1">
            <a:avLst/>
          </a:prstGeom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563801" y="4941043"/>
            <a:ext cx="457201" cy="3810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44561" y="1370013"/>
            <a:ext cx="177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Solenoid Magnet</a:t>
            </a:r>
            <a:endParaRPr kumimoji="1" lang="ja-JP" altLang="en-US" dirty="0"/>
          </a:p>
        </p:txBody>
      </p:sp>
      <p:grpSp>
        <p:nvGrpSpPr>
          <p:cNvPr id="40" name="図形グループ 39"/>
          <p:cNvGrpSpPr/>
          <p:nvPr/>
        </p:nvGrpSpPr>
        <p:grpSpPr>
          <a:xfrm>
            <a:off x="697467" y="922039"/>
            <a:ext cx="3615818" cy="2448808"/>
            <a:chOff x="697467" y="999015"/>
            <a:chExt cx="3615818" cy="2448808"/>
          </a:xfrm>
        </p:grpSpPr>
        <p:pic>
          <p:nvPicPr>
            <p:cNvPr id="31" name="図 30" descr="proton_mom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97467" y="999015"/>
              <a:ext cx="3615818" cy="2448808"/>
            </a:xfrm>
            <a:prstGeom prst="rect">
              <a:avLst/>
            </a:prstGeom>
          </p:spPr>
        </p:pic>
        <p:sp>
          <p:nvSpPr>
            <p:cNvPr id="33" name="正方形/長方形 32"/>
            <p:cNvSpPr/>
            <p:nvPr/>
          </p:nvSpPr>
          <p:spPr>
            <a:xfrm>
              <a:off x="1052601" y="1225230"/>
              <a:ext cx="152400" cy="1981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50000"/>
                  </a:schemeClr>
                </a:gs>
                <a:gs pos="35000">
                  <a:schemeClr val="accent1">
                    <a:tint val="37000"/>
                    <a:satMod val="300000"/>
                    <a:alpha val="50000"/>
                  </a:schemeClr>
                </a:gs>
                <a:gs pos="100000">
                  <a:schemeClr val="accent1">
                    <a:tint val="15000"/>
                    <a:satMod val="350000"/>
                    <a:alpha val="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5400000">
              <a:off x="534677" y="2124505"/>
              <a:ext cx="1794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BPC &amp; BPD Cover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8" name="円弧 37"/>
          <p:cNvSpPr/>
          <p:nvPr/>
        </p:nvSpPr>
        <p:spPr>
          <a:xfrm>
            <a:off x="3723014" y="2385503"/>
            <a:ext cx="2563251" cy="914400"/>
          </a:xfrm>
          <a:prstGeom prst="arc">
            <a:avLst>
              <a:gd name="adj1" fmla="val 12530983"/>
              <a:gd name="adj2" fmla="val 53212"/>
            </a:avLst>
          </a:prstGeom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97467" y="3384323"/>
            <a:ext cx="3437960" cy="461665"/>
          </a:xfrm>
          <a:prstGeom prst="rect">
            <a:avLst/>
          </a:prstGeom>
          <a:noFill/>
          <a:ln w="317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陽子は後方に散乱される</a:t>
            </a:r>
            <a:endParaRPr kumimoji="1" lang="ja-JP" altLang="en-US" sz="2400" dirty="0"/>
          </a:p>
        </p:txBody>
      </p:sp>
      <p:pic>
        <p:nvPicPr>
          <p:cNvPr id="42" name="図 41" descr="P1030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64013" y="5426684"/>
            <a:ext cx="1437414" cy="1078061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3758" y="3903720"/>
            <a:ext cx="70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BPD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5410" y="4307653"/>
            <a:ext cx="278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プラスチックシンチレーター</a:t>
            </a:r>
            <a:endParaRPr lang="en-US" altLang="ja-JP" dirty="0" smtClean="0"/>
          </a:p>
          <a:p>
            <a:r>
              <a:rPr lang="en-US" altLang="ja-JP" dirty="0" smtClean="0"/>
              <a:t>70</a:t>
            </a:r>
            <a:r>
              <a:rPr lang="ja-JP" altLang="en-US" dirty="0" smtClean="0"/>
              <a:t>セグメント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5mm×5mm×340mm</a:t>
            </a:r>
          </a:p>
          <a:p>
            <a:r>
              <a:rPr lang="ja-JP" altLang="en-US" dirty="0" smtClean="0"/>
              <a:t>読み出し</a:t>
            </a:r>
            <a:r>
              <a:rPr lang="en-US" altLang="ja-JP" dirty="0" smtClean="0"/>
              <a:t>: MPPC</a:t>
            </a:r>
          </a:p>
        </p:txBody>
      </p:sp>
      <p:pic>
        <p:nvPicPr>
          <p:cNvPr id="45" name="図 44" descr="P1010935.JPG"/>
          <p:cNvPicPr>
            <a:picLocks noChangeAspect="1"/>
          </p:cNvPicPr>
          <p:nvPr/>
        </p:nvPicPr>
        <p:blipFill>
          <a:blip r:embed="rId5" cstate="print"/>
          <a:srcRect l="15955" t="12954" r="34478" b="27251"/>
          <a:stretch>
            <a:fillRect/>
          </a:stretch>
        </p:blipFill>
        <p:spPr>
          <a:xfrm>
            <a:off x="4270107" y="5584958"/>
            <a:ext cx="1048605" cy="948736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3129294" y="3903720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BPC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25903" y="4307653"/>
            <a:ext cx="2354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XX’YY’XX’YY’ 8</a:t>
            </a:r>
            <a:r>
              <a:rPr kumimoji="1" lang="ja-JP" altLang="en-US" dirty="0" smtClean="0"/>
              <a:t>レイヤー</a:t>
            </a:r>
            <a:endParaRPr kumimoji="1" lang="en-US" altLang="ja-JP" dirty="0" smtClean="0"/>
          </a:p>
          <a:p>
            <a:r>
              <a:rPr lang="en-US" altLang="ja-JP" dirty="0" smtClean="0"/>
              <a:t>MWDC</a:t>
            </a:r>
          </a:p>
          <a:p>
            <a:r>
              <a:rPr kumimoji="1" lang="ja-JP" altLang="en-US" dirty="0" smtClean="0"/>
              <a:t>ドリフト</a:t>
            </a:r>
            <a:r>
              <a:rPr lang="ja-JP" altLang="en-US" dirty="0" smtClean="0"/>
              <a:t>長</a:t>
            </a:r>
            <a:r>
              <a:rPr lang="en-US" altLang="ja-JP" dirty="0" smtClean="0"/>
              <a:t> : ±3.6mm</a:t>
            </a:r>
          </a:p>
          <a:p>
            <a:r>
              <a:rPr kumimoji="1" lang="ja-JP" altLang="en-US" dirty="0" smtClean="0"/>
              <a:t>有感面積</a:t>
            </a:r>
            <a:r>
              <a:rPr kumimoji="1" lang="en-US" altLang="ja-JP" dirty="0" smtClean="0"/>
              <a:t> :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φ</a:t>
            </a:r>
            <a:r>
              <a:rPr lang="en-US" altLang="ja-JP" dirty="0" smtClean="0"/>
              <a:t>112.6mm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041430" y="5953155"/>
            <a:ext cx="28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運動量測定は</a:t>
            </a:r>
            <a:r>
              <a:rPr kumimoji="1" lang="en-US" altLang="ja-JP" sz="2400" dirty="0" smtClean="0"/>
              <a:t>TOF</a:t>
            </a:r>
            <a:r>
              <a:rPr kumimoji="1" lang="ja-JP" altLang="en-US" sz="2400" dirty="0" smtClean="0"/>
              <a:t>法</a:t>
            </a:r>
            <a:endParaRPr kumimoji="1" lang="ja-JP" altLang="en-US" sz="2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410" y="5537657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Run43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48</a:t>
            </a:r>
            <a:r>
              <a:rPr lang="ja-JP" altLang="en-US" dirty="0" smtClean="0">
                <a:solidFill>
                  <a:srgbClr val="FF0000"/>
                </a:solidFill>
              </a:rPr>
              <a:t>本インストール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720728" y="2902222"/>
            <a:ext cx="1749483" cy="493137"/>
          </a:xfrm>
          <a:prstGeom prst="ellipse">
            <a:avLst/>
          </a:prstGeom>
          <a:solidFill>
            <a:srgbClr val="FFFF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aseline="30000" dirty="0" smtClean="0">
                <a:solidFill>
                  <a:schemeClr val="tx1"/>
                </a:solidFill>
              </a:rPr>
              <a:t>3</a:t>
            </a:r>
            <a:r>
              <a:rPr kumimoji="1" lang="en-US" altLang="ja-JP" dirty="0" smtClean="0">
                <a:solidFill>
                  <a:schemeClr val="tx1"/>
                </a:solidFill>
              </a:rPr>
              <a:t>He Target</a:t>
            </a:r>
            <a:endParaRPr kumimoji="1" lang="ja-JP" altLang="en-US" baseline="30000" dirty="0">
              <a:solidFill>
                <a:schemeClr val="tx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2220000">
            <a:off x="1595007" y="2013115"/>
            <a:ext cx="1962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Simulation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 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4638" y="292100"/>
            <a:ext cx="838691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/>
              <a:t>BPC </a:t>
            </a:r>
            <a:endParaRPr lang="ja-JP" altLang="en-US" sz="3200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274638" y="1107740"/>
            <a:ext cx="3869785" cy="2845734"/>
            <a:chOff x="74505" y="3007076"/>
            <a:chExt cx="3869785" cy="2845734"/>
          </a:xfrm>
        </p:grpSpPr>
        <p:pic>
          <p:nvPicPr>
            <p:cNvPr id="8" name="図 7" descr="BPC_eff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9171" y="3218665"/>
              <a:ext cx="3685119" cy="2495741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 rot="16200000">
              <a:off x="-456568" y="3999814"/>
              <a:ext cx="1431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</a:t>
              </a:r>
              <a:r>
                <a:rPr kumimoji="1" lang="en-US" altLang="ja-JP" dirty="0" smtClean="0"/>
                <a:t>fficiency [%]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55609" y="3496413"/>
              <a:ext cx="2095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m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ore than 99%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783372" y="5483478"/>
              <a:ext cx="640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layer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113329" y="3007076"/>
              <a:ext cx="1928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BPC efficiency</a:t>
              </a:r>
              <a:endParaRPr kumimoji="1" lang="ja-JP" altLang="en-US" sz="2400" dirty="0"/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1240275" y="274200"/>
            <a:ext cx="7846005" cy="891178"/>
            <a:chOff x="352848" y="3577476"/>
            <a:chExt cx="6157953" cy="652965"/>
          </a:xfrm>
        </p:grpSpPr>
        <p:sp>
          <p:nvSpPr>
            <p:cNvPr id="19" name="正方形/長方形 18"/>
            <p:cNvSpPr/>
            <p:nvPr/>
          </p:nvSpPr>
          <p:spPr>
            <a:xfrm>
              <a:off x="352848" y="3577476"/>
              <a:ext cx="6157953" cy="6529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13091" y="3691419"/>
              <a:ext cx="1581833" cy="33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Efficiency = </a:t>
              </a:r>
              <a:r>
                <a:rPr lang="en-US" altLang="ja-JP" sz="2400" dirty="0" smtClean="0"/>
                <a:t> </a:t>
              </a:r>
              <a:endParaRPr kumimoji="1" lang="ja-JP" altLang="en-US" sz="2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487062" y="3869482"/>
              <a:ext cx="5023738" cy="33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対象のレイヤーを除いてトラックが引けるイベント</a:t>
              </a:r>
              <a:endParaRPr kumimoji="1" lang="ja-JP" altLang="en-US" sz="2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42903" y="3577476"/>
              <a:ext cx="4593952" cy="33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トラックの通るセル内にヒットがあるイベント</a:t>
              </a:r>
              <a:endParaRPr kumimoji="1" lang="ja-JP" altLang="en-US" sz="2400" dirty="0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573032" y="3892432"/>
              <a:ext cx="4892467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図形グループ 27"/>
          <p:cNvGrpSpPr/>
          <p:nvPr/>
        </p:nvGrpSpPr>
        <p:grpSpPr>
          <a:xfrm>
            <a:off x="4914960" y="1365807"/>
            <a:ext cx="3869782" cy="2818062"/>
            <a:chOff x="4326628" y="962216"/>
            <a:chExt cx="3869782" cy="2818062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4326628" y="962216"/>
              <a:ext cx="3869782" cy="2818062"/>
              <a:chOff x="4326628" y="962216"/>
              <a:chExt cx="3869782" cy="2818062"/>
            </a:xfrm>
          </p:grpSpPr>
          <p:pic>
            <p:nvPicPr>
              <p:cNvPr id="22" name="図 21" descr="BPCres_gra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4511293" y="1146133"/>
                <a:ext cx="3685117" cy="2495741"/>
              </a:xfrm>
              <a:prstGeom prst="rect">
                <a:avLst/>
              </a:prstGeom>
            </p:spPr>
          </p:pic>
          <p:sp>
            <p:nvSpPr>
              <p:cNvPr id="23" name="テキスト ボックス 22"/>
              <p:cNvSpPr txBox="1"/>
              <p:nvPr/>
            </p:nvSpPr>
            <p:spPr>
              <a:xfrm rot="16200000">
                <a:off x="3892994" y="1799782"/>
                <a:ext cx="1236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sigma [</a:t>
                </a:r>
                <a:r>
                  <a:rPr lang="en-US" altLang="ja-JP" dirty="0" err="1" smtClean="0"/>
                  <a:t>μm</a:t>
                </a:r>
                <a:r>
                  <a:rPr lang="en-US" altLang="ja-JP" dirty="0" smtClean="0"/>
                  <a:t>]</a:t>
                </a:r>
                <a:endParaRPr kumimoji="1" lang="ja-JP" altLang="en-US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035499" y="3410946"/>
                <a:ext cx="64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layer</a:t>
                </a:r>
                <a:endParaRPr kumimoji="1" lang="ja-JP" altLang="en-US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077504" y="962216"/>
                <a:ext cx="2532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BPC </a:t>
                </a:r>
                <a:r>
                  <a:rPr lang="en-US" altLang="ja-JP" sz="2400" dirty="0" smtClean="0"/>
                  <a:t>residual sigma</a:t>
                </a:r>
                <a:endParaRPr kumimoji="1" lang="ja-JP" altLang="en-US" sz="2400" dirty="0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5154464" y="2060220"/>
              <a:ext cx="2291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FF0000"/>
                  </a:solidFill>
                </a:rPr>
                <a:t>Residual sigma is </a:t>
              </a:r>
            </a:p>
            <a:p>
              <a:pPr algn="ctr"/>
              <a:r>
                <a:rPr kumimoji="1" lang="en-US" altLang="ja-JP" sz="2400" dirty="0" smtClean="0">
                  <a:solidFill>
                    <a:srgbClr val="FF0000"/>
                  </a:solidFill>
                </a:rPr>
                <a:t>about 100μm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9" name="図 28" descr="BPCr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70452" y="4137391"/>
            <a:ext cx="3142680" cy="1435546"/>
          </a:xfrm>
          <a:prstGeom prst="rect">
            <a:avLst/>
          </a:prstGeom>
        </p:spPr>
      </p:pic>
      <p:pic>
        <p:nvPicPr>
          <p:cNvPr id="30" name="図 29" descr="BPCdxr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4637" y="4370899"/>
            <a:ext cx="4591226" cy="214581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803473" y="3872611"/>
            <a:ext cx="352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BPC drift length </a:t>
            </a:r>
            <a:r>
              <a:rPr kumimoji="1" lang="en-US" altLang="ja-JP" sz="2400" dirty="0" err="1" smtClean="0"/>
              <a:t>vs</a:t>
            </a:r>
            <a:r>
              <a:rPr kumimoji="1" lang="en-US" altLang="ja-JP" sz="2400" dirty="0" smtClean="0"/>
              <a:t> residual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4638" y="292100"/>
            <a:ext cx="3016972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/>
              <a:t>BPD </a:t>
            </a:r>
            <a:r>
              <a:rPr lang="ja-JP" altLang="en-US" sz="3200" dirty="0" smtClean="0"/>
              <a:t>時間分解能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654173" y="1193114"/>
            <a:ext cx="107827" cy="1626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846811" y="1426228"/>
            <a:ext cx="45719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58199" y="1426228"/>
            <a:ext cx="738751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401" y="1039162"/>
            <a:ext cx="490639" cy="461665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T0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492" y="962281"/>
            <a:ext cx="524603" cy="461665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AC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42314" y="964563"/>
            <a:ext cx="700432" cy="461665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BPD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31695" y="1613463"/>
            <a:ext cx="114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425</a:t>
            </a:r>
            <a:r>
              <a:rPr kumimoji="1" lang="en-US" altLang="ja-JP" sz="2400" dirty="0" smtClean="0"/>
              <a:t>mm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54173" y="2075128"/>
            <a:ext cx="2192638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図 17" descr="BPDT0_TO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638" y="3594891"/>
            <a:ext cx="1563929" cy="1478422"/>
          </a:xfrm>
          <a:prstGeom prst="rect">
            <a:avLst/>
          </a:prstGeom>
        </p:spPr>
      </p:pic>
      <p:pic>
        <p:nvPicPr>
          <p:cNvPr id="19" name="図 18" descr="etBPD_TO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4638" y="5073313"/>
            <a:ext cx="1565476" cy="1479887"/>
          </a:xfrm>
          <a:prstGeom prst="rect">
            <a:avLst/>
          </a:prstGeom>
        </p:spPr>
      </p:pic>
      <p:pic>
        <p:nvPicPr>
          <p:cNvPr id="21" name="図 20" descr="ctBPDT0_TO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53954" y="3594891"/>
            <a:ext cx="1563927" cy="1478422"/>
          </a:xfrm>
          <a:prstGeom prst="rect">
            <a:avLst/>
          </a:prstGeom>
        </p:spPr>
      </p:pic>
      <p:pic>
        <p:nvPicPr>
          <p:cNvPr id="22" name="図 21" descr="ectBPD_TO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53955" y="5073313"/>
            <a:ext cx="1565478" cy="147988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560290" y="3960515"/>
            <a:ext cx="10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~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σ</a:t>
            </a:r>
            <a:r>
              <a:rPr kumimoji="1" lang="en-US" altLang="ja-JP" dirty="0" smtClean="0">
                <a:solidFill>
                  <a:srgbClr val="FF0000"/>
                </a:solidFill>
              </a:rPr>
              <a:t>=167ps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200" y="30480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Before slewing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23145" y="3048000"/>
            <a:ext cx="182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After</a:t>
            </a:r>
            <a:r>
              <a:rPr kumimoji="1" lang="en-US" altLang="ja-JP" sz="2400" dirty="0" smtClean="0"/>
              <a:t> slewing </a:t>
            </a:r>
            <a:endParaRPr kumimoji="1" lang="ja-JP" altLang="en-US" sz="2400" dirty="0"/>
          </a:p>
        </p:txBody>
      </p:sp>
      <p:sp>
        <p:nvSpPr>
          <p:cNvPr id="26" name="右矢印 25"/>
          <p:cNvSpPr/>
          <p:nvPr/>
        </p:nvSpPr>
        <p:spPr>
          <a:xfrm>
            <a:off x="2034658" y="4830997"/>
            <a:ext cx="507656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resBPDs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505470" y="1891573"/>
            <a:ext cx="2890870" cy="277400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105183" y="1668419"/>
            <a:ext cx="363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BPD-T0 seg3 TOF resolution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4721424" y="247546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igma [</a:t>
            </a:r>
            <a:r>
              <a:rPr lang="en-US" altLang="ja-JP" dirty="0" smtClean="0"/>
              <a:t>n</a:t>
            </a:r>
            <a:r>
              <a:rPr kumimoji="1" lang="en-US" altLang="ja-JP" dirty="0" smtClean="0"/>
              <a:t>s]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95428" y="446166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 Segments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4638" y="292100"/>
            <a:ext cx="6165069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/>
              <a:t>1GeV </a:t>
            </a:r>
            <a:r>
              <a:rPr lang="ja-JP" altLang="en-US" sz="3200" dirty="0" smtClean="0"/>
              <a:t>ビームの</a:t>
            </a:r>
            <a:r>
              <a:rPr lang="en-US" altLang="ja-JP" sz="3200" dirty="0" smtClean="0"/>
              <a:t>BPD</a:t>
            </a:r>
            <a:r>
              <a:rPr lang="ja-JP" altLang="en-US" sz="3200" dirty="0" smtClean="0"/>
              <a:t>による粒子識別</a:t>
            </a:r>
            <a:r>
              <a:rPr lang="en-US" altLang="ja-JP" sz="3200" dirty="0" smtClean="0"/>
              <a:t> </a:t>
            </a:r>
            <a:endParaRPr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654173" y="1193114"/>
            <a:ext cx="107827" cy="1626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846811" y="1426228"/>
            <a:ext cx="45719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58199" y="1426228"/>
            <a:ext cx="738751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401" y="1039162"/>
            <a:ext cx="490639" cy="461665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T0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492" y="962281"/>
            <a:ext cx="524603" cy="461665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AC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42314" y="964563"/>
            <a:ext cx="700432" cy="461665"/>
          </a:xfrm>
          <a:prstGeom prst="rect">
            <a:avLst/>
          </a:prstGeom>
          <a:solidFill>
            <a:srgbClr val="FFFF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BPD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31695" y="1613463"/>
            <a:ext cx="114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425</a:t>
            </a:r>
            <a:r>
              <a:rPr kumimoji="1" lang="en-US" altLang="ja-JP" sz="2400" dirty="0" smtClean="0"/>
              <a:t>mm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54173" y="2075128"/>
            <a:ext cx="2192638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T0BH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46984" y="1934565"/>
            <a:ext cx="3117373" cy="194629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844067" y="1039162"/>
            <a:ext cx="346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1GeV Proton &amp; </a:t>
            </a:r>
            <a:r>
              <a:rPr lang="en-US" altLang="ja-JP" sz="2400" dirty="0" err="1" smtClean="0"/>
              <a:t>Pion</a:t>
            </a:r>
            <a:r>
              <a:rPr lang="en-US" altLang="ja-JP" sz="2400" dirty="0" smtClean="0"/>
              <a:t> Beam</a:t>
            </a:r>
          </a:p>
          <a:p>
            <a:r>
              <a:rPr lang="en-US" altLang="ja-JP" sz="2400" dirty="0" smtClean="0"/>
              <a:t>    PID BHD-T0 TOF : 7.7m</a:t>
            </a:r>
            <a:endParaRPr kumimoji="1" lang="ja-JP" altLang="en-US" sz="2400" dirty="0"/>
          </a:p>
        </p:txBody>
      </p:sp>
      <p:pic>
        <p:nvPicPr>
          <p:cNvPr id="15" name="図 14" descr="ectBPDT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96950" y="3382987"/>
            <a:ext cx="3032312" cy="2909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1145</Words>
  <Application>Microsoft Macintosh PowerPoint</Application>
  <PresentationFormat>画面に合わせる (4:3)</PresentationFormat>
  <Paragraphs>195</Paragraphs>
  <Slides>16</Slides>
  <Notes>1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Office テーマ</vt:lpstr>
      <vt:lpstr>数式</vt:lpstr>
      <vt:lpstr>J-PARC E31実験で用いる 後方散乱検出器の性能評価</vt:lpstr>
      <vt:lpstr>For E31 Collaborator</vt:lpstr>
      <vt:lpstr>Contents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今後</vt:lpstr>
      <vt:lpstr>スライド 14</vt:lpstr>
      <vt:lpstr>スライド 15</vt:lpstr>
      <vt:lpstr>スライド 16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 E31実験で用いる 後方散乱検出器の性能評価</dc:title>
  <dc:creator>井上 謙太郎</dc:creator>
  <cp:lastModifiedBy>井上 謙太郎</cp:lastModifiedBy>
  <cp:revision>6</cp:revision>
  <dcterms:created xsi:type="dcterms:W3CDTF">2012-09-10T01:32:43Z</dcterms:created>
  <dcterms:modified xsi:type="dcterms:W3CDTF">2012-09-10T05:23:05Z</dcterms:modified>
</cp:coreProperties>
</file>