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60" r:id="rId4"/>
    <p:sldId id="261" r:id="rId5"/>
    <p:sldId id="263" r:id="rId6"/>
    <p:sldId id="264" r:id="rId7"/>
    <p:sldId id="266" r:id="rId8"/>
    <p:sldId id="268" r:id="rId9"/>
    <p:sldId id="269" r:id="rId10"/>
    <p:sldId id="275" r:id="rId11"/>
    <p:sldId id="276" r:id="rId12"/>
    <p:sldId id="277" r:id="rId13"/>
    <p:sldId id="278" r:id="rId14"/>
    <p:sldId id="265" r:id="rId15"/>
    <p:sldId id="258" r:id="rId16"/>
    <p:sldId id="279" r:id="rId17"/>
    <p:sldId id="280" r:id="rId18"/>
    <p:sldId id="281" r:id="rId19"/>
    <p:sldId id="282" r:id="rId20"/>
    <p:sldId id="283" r:id="rId21"/>
    <p:sldId id="284" r:id="rId2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AF2FC"/>
    <a:srgbClr val="F7941D"/>
    <a:srgbClr val="513BF5"/>
    <a:srgbClr val="48E8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06" autoAdjust="0"/>
    <p:restoredTop sz="92266" autoAdjust="0"/>
  </p:normalViewPr>
  <p:slideViewPr>
    <p:cSldViewPr snapToGrid="0">
      <p:cViewPr>
        <p:scale>
          <a:sx n="60" d="100"/>
          <a:sy n="60" d="100"/>
        </p:scale>
        <p:origin x="1284"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F16A90-DAF5-49C7-9363-C8CFB88D9D50}" type="datetimeFigureOut">
              <a:rPr kumimoji="1" lang="ja-JP" altLang="en-US" smtClean="0"/>
              <a:t>2017/3/17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4A767D-0DDD-442A-B273-5DE1A521B1AC}" type="slidenum">
              <a:rPr kumimoji="1" lang="ja-JP" altLang="en-US" smtClean="0"/>
              <a:t>‹#›</a:t>
            </a:fld>
            <a:endParaRPr kumimoji="1" lang="ja-JP" altLang="en-US"/>
          </a:p>
        </p:txBody>
      </p:sp>
    </p:spTree>
    <p:extLst>
      <p:ext uri="{BB962C8B-B14F-4D97-AF65-F5344CB8AC3E}">
        <p14:creationId xmlns:p14="http://schemas.microsoft.com/office/powerpoint/2010/main" val="11008769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A4A767D-0DDD-442A-B273-5DE1A521B1AC}" type="slidenum">
              <a:rPr kumimoji="1" lang="ja-JP" altLang="en-US" smtClean="0"/>
              <a:t>1</a:t>
            </a:fld>
            <a:endParaRPr kumimoji="1" lang="ja-JP" altLang="en-US"/>
          </a:p>
        </p:txBody>
      </p:sp>
    </p:spTree>
    <p:extLst>
      <p:ext uri="{BB962C8B-B14F-4D97-AF65-F5344CB8AC3E}">
        <p14:creationId xmlns:p14="http://schemas.microsoft.com/office/powerpoint/2010/main" val="2139344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885AF68-A1EE-4F66-9CFC-678FA64045A3}" type="slidenum">
              <a:rPr kumimoji="1" lang="ja-JP" altLang="en-US" smtClean="0"/>
              <a:t>4</a:t>
            </a:fld>
            <a:endParaRPr kumimoji="1" lang="ja-JP" altLang="en-US"/>
          </a:p>
        </p:txBody>
      </p:sp>
    </p:spTree>
    <p:extLst>
      <p:ext uri="{BB962C8B-B14F-4D97-AF65-F5344CB8AC3E}">
        <p14:creationId xmlns:p14="http://schemas.microsoft.com/office/powerpoint/2010/main" val="3630806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endParaRPr kumimoji="1" lang="ja-JP" altLang="en-US" dirty="0"/>
              </a:p>
            </p:txBody>
          </p:sp>
        </mc:Choice>
        <mc:Fallback xmlns="">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Next I will talk about the J-PARC E31 experiment. Λ(1405) is measured via in-flight d(K-,n) reaction. In</a:t>
                </a:r>
                <a:r>
                  <a:rPr kumimoji="1" lang="en-US" altLang="ja-JP" baseline="0" dirty="0" smtClean="0"/>
                  <a:t> this measurement, the Kaon is irradiated on the deuteron, and the Kaon knock out a neutron out of the deuteron in a forward angle. The Kaon is slow down to form K-p bound state. The </a:t>
                </a:r>
                <a:r>
                  <a:rPr lang="en-US" altLang="ja-JP" sz="1200" i="0">
                    <a:latin typeface="Cambria Math"/>
                  </a:rPr>
                  <a:t>π</a:t>
                </a:r>
                <a:r>
                  <a:rPr lang="ja-JP" altLang="ja-JP" sz="1200" i="0" smtClean="0">
                    <a:latin typeface="Cambria Math" panose="02040503050406030204" pitchFamily="18" charset="0"/>
                  </a:rPr>
                  <a:t>^</a:t>
                </a:r>
                <a:r>
                  <a:rPr lang="en-US" altLang="ja-JP" sz="1200" i="0">
                    <a:latin typeface="Cambria Math"/>
                    <a:ea typeface="Cambria Math"/>
                  </a:rPr>
                  <a:t>±</a:t>
                </a:r>
                <a:r>
                  <a:rPr lang="ja-JP" altLang="ja-JP" sz="1200" i="0">
                    <a:latin typeface="Cambria Math" panose="02040503050406030204" pitchFamily="18" charset="0"/>
                    <a:ea typeface="Cambria Math"/>
                  </a:rPr>
                  <a:t> </a:t>
                </a:r>
                <a:r>
                  <a:rPr lang="en-US" altLang="ja-JP" sz="1200" i="0">
                    <a:latin typeface="Cambria Math"/>
                  </a:rPr>
                  <a:t>Σ</a:t>
                </a:r>
                <a:r>
                  <a:rPr lang="ja-JP" altLang="ja-JP" sz="1200" i="0">
                    <a:latin typeface="Cambria Math" panose="02040503050406030204" pitchFamily="18" charset="0"/>
                  </a:rPr>
                  <a:t>^</a:t>
                </a:r>
                <a:r>
                  <a:rPr lang="en-US" altLang="ja-JP" sz="1200" i="0">
                    <a:latin typeface="Cambria Math"/>
                    <a:ea typeface="Cambria Math"/>
                  </a:rPr>
                  <a:t>∓</a:t>
                </a:r>
                <a:r>
                  <a:rPr lang="en-US" altLang="ja-JP" sz="1200" i="1" dirty="0">
                    <a:latin typeface="Cambria Math" panose="02040503050406030204" pitchFamily="18" charset="0"/>
                    <a:ea typeface="Cambria Math"/>
                  </a:rPr>
                  <a:t> </a:t>
                </a:r>
                <a:r>
                  <a:rPr lang="en-US" altLang="ja-JP" sz="1200" dirty="0" smtClean="0">
                    <a:ea typeface="Cambria Math"/>
                  </a:rPr>
                  <a:t>have </a:t>
                </a:r>
                <a:r>
                  <a:rPr lang="en-US" altLang="ja-JP" sz="1200" dirty="0">
                    <a:ea typeface="Cambria Math"/>
                  </a:rPr>
                  <a:t>I =0 and I =</a:t>
                </a:r>
                <a:r>
                  <a:rPr lang="en-US" altLang="ja-JP" sz="1200" dirty="0" smtClean="0">
                    <a:ea typeface="Cambria Math"/>
                  </a:rPr>
                  <a:t>1 amplitude. The </a:t>
                </a:r>
                <a:r>
                  <a:rPr lang="en-US" altLang="ja-JP" sz="1200" i="0">
                    <a:latin typeface="Cambria Math"/>
                  </a:rPr>
                  <a:t>π</a:t>
                </a:r>
                <a:r>
                  <a:rPr lang="ja-JP" altLang="ja-JP" sz="1200" i="0" smtClean="0">
                    <a:latin typeface="Cambria Math" panose="02040503050406030204" pitchFamily="18" charset="0"/>
                  </a:rPr>
                  <a:t>^</a:t>
                </a:r>
                <a:r>
                  <a:rPr lang="en-US" altLang="ja-JP" sz="1200" i="0">
                    <a:latin typeface="Cambria Math" panose="02040503050406030204" pitchFamily="18" charset="0"/>
                  </a:rPr>
                  <a:t>0</a:t>
                </a:r>
                <a:r>
                  <a:rPr lang="ja-JP" altLang="ja-JP" sz="1200" i="0">
                    <a:latin typeface="Cambria Math" panose="02040503050406030204" pitchFamily="18" charset="0"/>
                  </a:rPr>
                  <a:t> </a:t>
                </a:r>
                <a:r>
                  <a:rPr lang="en-US" altLang="ja-JP" sz="1200" i="0">
                    <a:latin typeface="Cambria Math"/>
                  </a:rPr>
                  <a:t>Σ</a:t>
                </a:r>
                <a:r>
                  <a:rPr lang="ja-JP" altLang="ja-JP" sz="1200" i="0">
                    <a:latin typeface="Cambria Math" panose="02040503050406030204" pitchFamily="18" charset="0"/>
                  </a:rPr>
                  <a:t>^</a:t>
                </a:r>
                <a:r>
                  <a:rPr lang="en-US" altLang="ja-JP" sz="1200" i="0">
                    <a:latin typeface="Cambria Math" panose="02040503050406030204" pitchFamily="18" charset="0"/>
                  </a:rPr>
                  <a:t>0</a:t>
                </a:r>
                <a:r>
                  <a:rPr lang="en-US" altLang="ja-JP" sz="1200" dirty="0"/>
                  <a:t> is I =0 </a:t>
                </a:r>
                <a:r>
                  <a:rPr lang="en-US" altLang="ja-JP" sz="1200" dirty="0" smtClean="0"/>
                  <a:t>purely. </a:t>
                </a:r>
                <a:r>
                  <a:rPr kumimoji="1" lang="en-US" altLang="ja-JP" baseline="0" dirty="0" smtClean="0"/>
                  <a:t>we will measure all the decay mode to decompose isospin amplitude. </a:t>
                </a:r>
                <a:endParaRPr lang="en-US" altLang="ja-JP" sz="1200" dirty="0" smtClean="0"/>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0A1DC252-0B01-42D5-A2EB-4A1D39EF2380}" type="slidenum">
              <a:rPr kumimoji="1" lang="ja-JP" altLang="en-US" smtClean="0"/>
              <a:t>5</a:t>
            </a:fld>
            <a:endParaRPr kumimoji="1" lang="ja-JP" altLang="en-US"/>
          </a:p>
        </p:txBody>
      </p:sp>
    </p:spTree>
    <p:extLst>
      <p:ext uri="{BB962C8B-B14F-4D97-AF65-F5344CB8AC3E}">
        <p14:creationId xmlns:p14="http://schemas.microsoft.com/office/powerpoint/2010/main" val="711044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A1DC252-0B01-42D5-A2EB-4A1D39EF2380}" type="slidenum">
              <a:rPr kumimoji="1" lang="ja-JP" altLang="en-US" smtClean="0"/>
              <a:t>6</a:t>
            </a:fld>
            <a:endParaRPr kumimoji="1" lang="ja-JP" altLang="en-US"/>
          </a:p>
        </p:txBody>
      </p:sp>
    </p:spTree>
    <p:extLst>
      <p:ext uri="{BB962C8B-B14F-4D97-AF65-F5344CB8AC3E}">
        <p14:creationId xmlns:p14="http://schemas.microsoft.com/office/powerpoint/2010/main" val="2643713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A1DC252-0B01-42D5-A2EB-4A1D39EF2380}" type="slidenum">
              <a:rPr kumimoji="1" lang="ja-JP" altLang="en-US" smtClean="0"/>
              <a:t>10</a:t>
            </a:fld>
            <a:endParaRPr kumimoji="1" lang="ja-JP" altLang="en-US"/>
          </a:p>
        </p:txBody>
      </p:sp>
    </p:spTree>
    <p:extLst>
      <p:ext uri="{BB962C8B-B14F-4D97-AF65-F5344CB8AC3E}">
        <p14:creationId xmlns:p14="http://schemas.microsoft.com/office/powerpoint/2010/main" val="3754227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A1DC252-0B01-42D5-A2EB-4A1D39EF2380}" type="slidenum">
              <a:rPr kumimoji="1" lang="ja-JP" altLang="en-US" smtClean="0"/>
              <a:t>11</a:t>
            </a:fld>
            <a:endParaRPr kumimoji="1" lang="ja-JP" altLang="en-US"/>
          </a:p>
        </p:txBody>
      </p:sp>
    </p:spTree>
    <p:extLst>
      <p:ext uri="{BB962C8B-B14F-4D97-AF65-F5344CB8AC3E}">
        <p14:creationId xmlns:p14="http://schemas.microsoft.com/office/powerpoint/2010/main" val="1981859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A1DC252-0B01-42D5-A2EB-4A1D39EF2380}" type="slidenum">
              <a:rPr kumimoji="1" lang="ja-JP" altLang="en-US" smtClean="0"/>
              <a:t>12</a:t>
            </a:fld>
            <a:endParaRPr kumimoji="1" lang="ja-JP" altLang="en-US"/>
          </a:p>
        </p:txBody>
      </p:sp>
    </p:spTree>
    <p:extLst>
      <p:ext uri="{BB962C8B-B14F-4D97-AF65-F5344CB8AC3E}">
        <p14:creationId xmlns:p14="http://schemas.microsoft.com/office/powerpoint/2010/main" val="743799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PlaceHolder 1"/>
          <p:cNvSpPr>
            <a:spLocks noGrp="1"/>
          </p:cNvSpPr>
          <p:nvPr>
            <p:ph type="body"/>
          </p:nvPr>
        </p:nvSpPr>
        <p:spPr>
          <a:xfrm>
            <a:off x="685800" y="4400640"/>
            <a:ext cx="5486040" cy="3600000"/>
          </a:xfrm>
          <a:prstGeom prst="rect">
            <a:avLst/>
          </a:prstGeom>
        </p:spPr>
        <p:txBody>
          <a:bodyPr/>
          <a:lstStyle/>
          <a:p>
            <a:endParaRPr lang="en-US" sz="2000" b="0" strike="noStrike" spc="-1">
              <a:solidFill>
                <a:srgbClr val="000000"/>
              </a:solidFill>
              <a:uFill>
                <a:solidFill>
                  <a:srgbClr val="FFFFFF"/>
                </a:solidFill>
              </a:uFill>
              <a:latin typeface="Arial"/>
            </a:endParaRPr>
          </a:p>
        </p:txBody>
      </p:sp>
      <p:sp>
        <p:nvSpPr>
          <p:cNvPr id="148" name="TextShape 2"/>
          <p:cNvSpPr txBox="1"/>
          <p:nvPr/>
        </p:nvSpPr>
        <p:spPr>
          <a:xfrm>
            <a:off x="3884760" y="8685360"/>
            <a:ext cx="2971440" cy="458280"/>
          </a:xfrm>
          <a:prstGeom prst="rect">
            <a:avLst/>
          </a:prstGeom>
          <a:noFill/>
          <a:ln>
            <a:noFill/>
          </a:ln>
        </p:spPr>
        <p:txBody>
          <a:bodyPr anchor="b"/>
          <a:lstStyle/>
          <a:p>
            <a:pPr algn="r">
              <a:lnSpc>
                <a:spcPct val="100000"/>
              </a:lnSpc>
            </a:pPr>
            <a:fld id="{4467F4A3-55A8-42E7-90DE-40C623CC4F47}" type="slidenum">
              <a:rPr lang="en-US" sz="1200" b="0" strike="noStrike" spc="-1">
                <a:solidFill>
                  <a:srgbClr val="000000"/>
                </a:solidFill>
                <a:uFill>
                  <a:solidFill>
                    <a:srgbClr val="FFFFFF"/>
                  </a:solidFill>
                </a:uFill>
                <a:latin typeface="+mn-lt"/>
                <a:ea typeface="+mn-ea"/>
              </a:rPr>
              <a:t>21</a:t>
            </a:fld>
            <a:endParaRPr lang="en-US" sz="12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48550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59A910A3-D43F-4BF3-905D-E681A643DE0A}" type="datetime1">
              <a:rPr kumimoji="1" lang="ja-JP" altLang="en-US" smtClean="0"/>
              <a:t>2017/3/17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5A32BD-6642-4D4D-A78D-138FCE3FEFDC}" type="slidenum">
              <a:rPr kumimoji="1" lang="ja-JP" altLang="en-US" smtClean="0"/>
              <a:t>‹#›</a:t>
            </a:fld>
            <a:endParaRPr kumimoji="1" lang="ja-JP" altLang="en-US"/>
          </a:p>
        </p:txBody>
      </p:sp>
    </p:spTree>
    <p:extLst>
      <p:ext uri="{BB962C8B-B14F-4D97-AF65-F5344CB8AC3E}">
        <p14:creationId xmlns:p14="http://schemas.microsoft.com/office/powerpoint/2010/main" val="3827844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EFA0878-EB6F-4ECE-B2DA-72D54802D9D0}" type="datetime1">
              <a:rPr kumimoji="1" lang="ja-JP" altLang="en-US" smtClean="0"/>
              <a:t>2017/3/17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5A32BD-6642-4D4D-A78D-138FCE3FEFDC}" type="slidenum">
              <a:rPr kumimoji="1" lang="ja-JP" altLang="en-US" smtClean="0"/>
              <a:t>‹#›</a:t>
            </a:fld>
            <a:endParaRPr kumimoji="1" lang="ja-JP" altLang="en-US"/>
          </a:p>
        </p:txBody>
      </p:sp>
    </p:spTree>
    <p:extLst>
      <p:ext uri="{BB962C8B-B14F-4D97-AF65-F5344CB8AC3E}">
        <p14:creationId xmlns:p14="http://schemas.microsoft.com/office/powerpoint/2010/main" val="764408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00857AE-28BF-4B1A-907C-0E2D5F1D95E2}" type="datetime1">
              <a:rPr kumimoji="1" lang="ja-JP" altLang="en-US" smtClean="0"/>
              <a:t>2017/3/17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5A32BD-6642-4D4D-A78D-138FCE3FEFDC}" type="slidenum">
              <a:rPr kumimoji="1" lang="ja-JP" altLang="en-US" smtClean="0"/>
              <a:t>‹#›</a:t>
            </a:fld>
            <a:endParaRPr kumimoji="1" lang="ja-JP" altLang="en-US"/>
          </a:p>
        </p:txBody>
      </p:sp>
    </p:spTree>
    <p:extLst>
      <p:ext uri="{BB962C8B-B14F-4D97-AF65-F5344CB8AC3E}">
        <p14:creationId xmlns:p14="http://schemas.microsoft.com/office/powerpoint/2010/main" val="3273527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C20F422-3AE4-4A36-BDA4-D9481A833BE6}" type="datetime1">
              <a:rPr kumimoji="1" lang="ja-JP" altLang="en-US" smtClean="0"/>
              <a:t>2017/3/17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5A32BD-6642-4D4D-A78D-138FCE3FEFDC}" type="slidenum">
              <a:rPr kumimoji="1" lang="ja-JP" altLang="en-US" smtClean="0"/>
              <a:t>‹#›</a:t>
            </a:fld>
            <a:endParaRPr kumimoji="1" lang="ja-JP" altLang="en-US"/>
          </a:p>
        </p:txBody>
      </p:sp>
    </p:spTree>
    <p:extLst>
      <p:ext uri="{BB962C8B-B14F-4D97-AF65-F5344CB8AC3E}">
        <p14:creationId xmlns:p14="http://schemas.microsoft.com/office/powerpoint/2010/main" val="202198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8C5978D-3F27-4414-B6AC-6AC421011881}" type="datetime1">
              <a:rPr kumimoji="1" lang="ja-JP" altLang="en-US" smtClean="0"/>
              <a:t>2017/3/17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5A32BD-6642-4D4D-A78D-138FCE3FEFDC}" type="slidenum">
              <a:rPr kumimoji="1" lang="ja-JP" altLang="en-US" smtClean="0"/>
              <a:t>‹#›</a:t>
            </a:fld>
            <a:endParaRPr kumimoji="1" lang="ja-JP" altLang="en-US"/>
          </a:p>
        </p:txBody>
      </p:sp>
    </p:spTree>
    <p:extLst>
      <p:ext uri="{BB962C8B-B14F-4D97-AF65-F5344CB8AC3E}">
        <p14:creationId xmlns:p14="http://schemas.microsoft.com/office/powerpoint/2010/main" val="611640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430B8F1-97A0-4AA7-8B1C-200D3F02E7A4}" type="datetime1">
              <a:rPr kumimoji="1" lang="ja-JP" altLang="en-US" smtClean="0"/>
              <a:t>2017/3/17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05A32BD-6642-4D4D-A78D-138FCE3FEFDC}" type="slidenum">
              <a:rPr kumimoji="1" lang="ja-JP" altLang="en-US" smtClean="0"/>
              <a:t>‹#›</a:t>
            </a:fld>
            <a:endParaRPr kumimoji="1" lang="ja-JP" altLang="en-US"/>
          </a:p>
        </p:txBody>
      </p:sp>
    </p:spTree>
    <p:extLst>
      <p:ext uri="{BB962C8B-B14F-4D97-AF65-F5344CB8AC3E}">
        <p14:creationId xmlns:p14="http://schemas.microsoft.com/office/powerpoint/2010/main" val="1323881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D52E488-BAE3-42E9-9587-FCF547F1EF3E}" type="datetime1">
              <a:rPr kumimoji="1" lang="ja-JP" altLang="en-US" smtClean="0"/>
              <a:t>2017/3/17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05A32BD-6642-4D4D-A78D-138FCE3FEFDC}" type="slidenum">
              <a:rPr kumimoji="1" lang="ja-JP" altLang="en-US" smtClean="0"/>
              <a:t>‹#›</a:t>
            </a:fld>
            <a:endParaRPr kumimoji="1" lang="ja-JP" altLang="en-US"/>
          </a:p>
        </p:txBody>
      </p:sp>
    </p:spTree>
    <p:extLst>
      <p:ext uri="{BB962C8B-B14F-4D97-AF65-F5344CB8AC3E}">
        <p14:creationId xmlns:p14="http://schemas.microsoft.com/office/powerpoint/2010/main" val="743466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3F61589-5482-4BD7-B903-C70EEEFC3BFD}" type="datetime1">
              <a:rPr kumimoji="1" lang="ja-JP" altLang="en-US" smtClean="0"/>
              <a:t>2017/3/17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05A32BD-6642-4D4D-A78D-138FCE3FEFDC}" type="slidenum">
              <a:rPr kumimoji="1" lang="ja-JP" altLang="en-US" smtClean="0"/>
              <a:t>‹#›</a:t>
            </a:fld>
            <a:endParaRPr kumimoji="1" lang="ja-JP" altLang="en-US"/>
          </a:p>
        </p:txBody>
      </p:sp>
    </p:spTree>
    <p:extLst>
      <p:ext uri="{BB962C8B-B14F-4D97-AF65-F5344CB8AC3E}">
        <p14:creationId xmlns:p14="http://schemas.microsoft.com/office/powerpoint/2010/main" val="1736187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0936E6-0A55-43A1-BEE3-F4AF888805F1}" type="datetime1">
              <a:rPr kumimoji="1" lang="ja-JP" altLang="en-US" smtClean="0"/>
              <a:t>2017/3/17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05A32BD-6642-4D4D-A78D-138FCE3FEFDC}" type="slidenum">
              <a:rPr kumimoji="1" lang="ja-JP" altLang="en-US" smtClean="0"/>
              <a:t>‹#›</a:t>
            </a:fld>
            <a:endParaRPr kumimoji="1" lang="ja-JP" altLang="en-US"/>
          </a:p>
        </p:txBody>
      </p:sp>
    </p:spTree>
    <p:extLst>
      <p:ext uri="{BB962C8B-B14F-4D97-AF65-F5344CB8AC3E}">
        <p14:creationId xmlns:p14="http://schemas.microsoft.com/office/powerpoint/2010/main" val="3374165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52732A7-8B6A-4126-A488-7B116EB4D62C}" type="datetime1">
              <a:rPr kumimoji="1" lang="ja-JP" altLang="en-US" smtClean="0"/>
              <a:t>2017/3/17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05A32BD-6642-4D4D-A78D-138FCE3FEFDC}" type="slidenum">
              <a:rPr kumimoji="1" lang="ja-JP" altLang="en-US" smtClean="0"/>
              <a:t>‹#›</a:t>
            </a:fld>
            <a:endParaRPr kumimoji="1" lang="ja-JP" altLang="en-US"/>
          </a:p>
        </p:txBody>
      </p:sp>
    </p:spTree>
    <p:extLst>
      <p:ext uri="{BB962C8B-B14F-4D97-AF65-F5344CB8AC3E}">
        <p14:creationId xmlns:p14="http://schemas.microsoft.com/office/powerpoint/2010/main" val="2369243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4E2065C-121D-4EE2-9677-0F9DDB31C99E}" type="datetime1">
              <a:rPr kumimoji="1" lang="ja-JP" altLang="en-US" smtClean="0"/>
              <a:t>2017/3/17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05A32BD-6642-4D4D-A78D-138FCE3FEFDC}" type="slidenum">
              <a:rPr kumimoji="1" lang="ja-JP" altLang="en-US" smtClean="0"/>
              <a:t>‹#›</a:t>
            </a:fld>
            <a:endParaRPr kumimoji="1" lang="ja-JP" altLang="en-US"/>
          </a:p>
        </p:txBody>
      </p:sp>
    </p:spTree>
    <p:extLst>
      <p:ext uri="{BB962C8B-B14F-4D97-AF65-F5344CB8AC3E}">
        <p14:creationId xmlns:p14="http://schemas.microsoft.com/office/powerpoint/2010/main" val="3549312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D958D9-C1E2-4156-92EB-17617AA9E6D0}" type="datetime1">
              <a:rPr kumimoji="1" lang="ja-JP" altLang="en-US" smtClean="0"/>
              <a:t>2017/3/17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A32BD-6642-4D4D-A78D-138FCE3FEFDC}" type="slidenum">
              <a:rPr kumimoji="1" lang="ja-JP" altLang="en-US" smtClean="0"/>
              <a:t>‹#›</a:t>
            </a:fld>
            <a:endParaRPr kumimoji="1" lang="ja-JP" altLang="en-US"/>
          </a:p>
        </p:txBody>
      </p:sp>
    </p:spTree>
    <p:extLst>
      <p:ext uri="{BB962C8B-B14F-4D97-AF65-F5344CB8AC3E}">
        <p14:creationId xmlns:p14="http://schemas.microsoft.com/office/powerpoint/2010/main" val="1859186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3.png"/><Relationship Id="rId7" Type="http://schemas.openxmlformats.org/officeDocument/2006/relationships/image" Target="../media/image5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00.png"/><Relationship Id="rId11" Type="http://schemas.openxmlformats.org/officeDocument/2006/relationships/image" Target="../media/image58.png"/><Relationship Id="rId5" Type="http://schemas.openxmlformats.org/officeDocument/2006/relationships/image" Target="../media/image490.png"/><Relationship Id="rId10" Type="http://schemas.openxmlformats.org/officeDocument/2006/relationships/image" Target="../media/image57.png"/><Relationship Id="rId4" Type="http://schemas.openxmlformats.org/officeDocument/2006/relationships/image" Target="../media/image54.PNG"/><Relationship Id="rId9" Type="http://schemas.openxmlformats.org/officeDocument/2006/relationships/image" Target="../media/image530.png"/></Relationships>
</file>

<file path=ppt/slides/_rels/slide1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9.PNG"/><Relationship Id="rId7" Type="http://schemas.openxmlformats.org/officeDocument/2006/relationships/image" Target="../media/image6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0.png"/><Relationship Id="rId10" Type="http://schemas.openxmlformats.org/officeDocument/2006/relationships/image" Target="../media/image65.png"/><Relationship Id="rId4" Type="http://schemas.openxmlformats.org/officeDocument/2006/relationships/image" Target="../media/image60.png"/><Relationship Id="rId9" Type="http://schemas.openxmlformats.org/officeDocument/2006/relationships/image" Target="../media/image64.png"/></Relationships>
</file>

<file path=ppt/slides/_rels/slide12.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7.png"/><Relationship Id="rId7" Type="http://schemas.openxmlformats.org/officeDocument/2006/relationships/image" Target="../media/image7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0.png"/><Relationship Id="rId9" Type="http://schemas.openxmlformats.org/officeDocument/2006/relationships/image" Target="../media/image72.png"/></Relationships>
</file>

<file path=ppt/slides/_rels/slide13.xml.rels><?xml version="1.0" encoding="UTF-8" standalone="yes"?>
<Relationships xmlns="http://schemas.openxmlformats.org/package/2006/relationships"><Relationship Id="rId3" Type="http://schemas.openxmlformats.org/officeDocument/2006/relationships/image" Target="../media/image740.png"/><Relationship Id="rId2" Type="http://schemas.openxmlformats.org/officeDocument/2006/relationships/image" Target="../media/image74.png"/><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1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10.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png"/><Relationship Id="rId3" Type="http://schemas.openxmlformats.org/officeDocument/2006/relationships/image" Target="../media/image10.png"/><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4.png"/><Relationship Id="rId4" Type="http://schemas.openxmlformats.org/officeDocument/2006/relationships/image" Target="../media/image12.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0.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29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80.png"/><Relationship Id="rId5" Type="http://schemas.openxmlformats.org/officeDocument/2006/relationships/image" Target="../media/image24.png"/><Relationship Id="rId15" Type="http://schemas.openxmlformats.org/officeDocument/2006/relationships/image" Target="../media/image32.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10" Type="http://schemas.openxmlformats.org/officeDocument/2006/relationships/image" Target="../media/image46.PNG"/><Relationship Id="rId4" Type="http://schemas.openxmlformats.org/officeDocument/2006/relationships/image" Target="../media/image41.png"/><Relationship Id="rId9"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18941" y="1867436"/>
            <a:ext cx="9581882" cy="1513949"/>
          </a:xfrm>
        </p:spPr>
        <p:txBody>
          <a:bodyPr>
            <a:noAutofit/>
          </a:bodyPr>
          <a:lstStyle/>
          <a:p>
            <a:r>
              <a:rPr lang="en-US" altLang="ja-JP" sz="3500" b="1" dirty="0"/>
              <a:t>J-PARC K1.8BR</a:t>
            </a:r>
            <a:r>
              <a:rPr lang="ja-JP" altLang="en-US" sz="3500" b="1" dirty="0"/>
              <a:t>ビームラインに</a:t>
            </a:r>
            <a:r>
              <a:rPr lang="ja-JP" altLang="en-US" sz="3500" b="1" dirty="0" smtClean="0"/>
              <a:t>おける</a:t>
            </a:r>
            <a:r>
              <a:rPr lang="en-US" altLang="ja-JP" sz="3500" b="1" dirty="0" smtClean="0"/>
              <a:t/>
            </a:r>
            <a:br>
              <a:rPr lang="en-US" altLang="ja-JP" sz="3500" b="1" dirty="0" smtClean="0"/>
            </a:br>
            <a:r>
              <a:rPr lang="en-US" altLang="ja-JP" sz="3500" b="1" dirty="0" smtClean="0"/>
              <a:t>d(K-</a:t>
            </a:r>
            <a:r>
              <a:rPr lang="en-US" altLang="ja-JP" sz="3500" b="1" dirty="0"/>
              <a:t>,n)</a:t>
            </a:r>
            <a:r>
              <a:rPr lang="ja-JP" altLang="en-US" sz="3500" b="1" dirty="0"/>
              <a:t>反応に</a:t>
            </a:r>
            <a:r>
              <a:rPr lang="ja-JP" altLang="en-US" sz="3500" b="1" dirty="0" smtClean="0"/>
              <a:t>よる</a:t>
            </a:r>
            <a:r>
              <a:rPr lang="en-US" altLang="ja-JP" sz="3500" b="1" dirty="0" smtClean="0"/>
              <a:t>Λ(1405</a:t>
            </a:r>
            <a:r>
              <a:rPr lang="en-US" altLang="ja-JP" sz="3500" b="1" dirty="0"/>
              <a:t>)</a:t>
            </a:r>
            <a:r>
              <a:rPr lang="ja-JP" altLang="en-US" sz="3500" b="1" dirty="0"/>
              <a:t>粒子</a:t>
            </a:r>
            <a:r>
              <a:rPr lang="ja-JP" altLang="en-US" sz="3500" b="1" dirty="0" smtClean="0"/>
              <a:t>の精密</a:t>
            </a:r>
            <a:r>
              <a:rPr lang="ja-JP" altLang="en-US" sz="3500" b="1" dirty="0"/>
              <a:t>分光</a:t>
            </a:r>
            <a:r>
              <a:rPr lang="ja-JP" altLang="en-US" sz="3500" b="1" dirty="0" smtClean="0"/>
              <a:t>実験の</a:t>
            </a:r>
            <a:r>
              <a:rPr lang="en-US" altLang="ja-JP" sz="3500" b="1" dirty="0" smtClean="0"/>
              <a:t/>
            </a:r>
            <a:br>
              <a:rPr lang="en-US" altLang="ja-JP" sz="3500" b="1" dirty="0" smtClean="0"/>
            </a:br>
            <a:r>
              <a:rPr lang="en-US" altLang="ja-JP" sz="3500" b="1" dirty="0" smtClean="0"/>
              <a:t>π0Σ0 </a:t>
            </a:r>
            <a:r>
              <a:rPr lang="ja-JP" altLang="en-US" sz="3500" b="1" dirty="0"/>
              <a:t>終状態に関する解析状況</a:t>
            </a:r>
            <a:endParaRPr kumimoji="1" lang="ja-JP" altLang="en-US" sz="3500" b="1" dirty="0"/>
          </a:p>
        </p:txBody>
      </p:sp>
      <p:sp>
        <p:nvSpPr>
          <p:cNvPr id="4" name="サブタイトル 2"/>
          <p:cNvSpPr txBox="1">
            <a:spLocks/>
          </p:cNvSpPr>
          <p:nvPr/>
        </p:nvSpPr>
        <p:spPr>
          <a:xfrm>
            <a:off x="1143000" y="5124939"/>
            <a:ext cx="6858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dirty="0" smtClean="0"/>
              <a:t> 大阪大学核物理研究センター野海研究室</a:t>
            </a:r>
            <a:endParaRPr lang="en-US" altLang="ja-JP" dirty="0" smtClean="0"/>
          </a:p>
          <a:p>
            <a:r>
              <a:rPr lang="ja-JP" altLang="en-US" dirty="0" smtClean="0"/>
              <a:t>川﨑 新吾</a:t>
            </a:r>
          </a:p>
          <a:p>
            <a:endParaRPr lang="ja-JP" altLang="en-US" dirty="0"/>
          </a:p>
        </p:txBody>
      </p:sp>
      <p:sp>
        <p:nvSpPr>
          <p:cNvPr id="3" name="スライド番号プレースホルダー 2"/>
          <p:cNvSpPr>
            <a:spLocks noGrp="1"/>
          </p:cNvSpPr>
          <p:nvPr>
            <p:ph type="sldNum" sz="quarter" idx="12"/>
          </p:nvPr>
        </p:nvSpPr>
        <p:spPr/>
        <p:txBody>
          <a:bodyPr/>
          <a:lstStyle/>
          <a:p>
            <a:fld id="{005A32BD-6642-4D4D-A78D-138FCE3FEFDC}" type="slidenum">
              <a:rPr kumimoji="1" lang="ja-JP" altLang="en-US" smtClean="0"/>
              <a:t>1</a:t>
            </a:fld>
            <a:endParaRPr kumimoji="1" lang="ja-JP" altLang="en-US"/>
          </a:p>
        </p:txBody>
      </p:sp>
    </p:spTree>
    <p:extLst>
      <p:ext uri="{BB962C8B-B14F-4D97-AF65-F5344CB8AC3E}">
        <p14:creationId xmlns:p14="http://schemas.microsoft.com/office/powerpoint/2010/main" val="34115039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a:xfrm>
                <a:off x="628650" y="0"/>
                <a:ext cx="7886700" cy="1325563"/>
              </a:xfrm>
            </p:spPr>
            <p:txBody>
              <a:bodyPr>
                <a:normAutofit/>
              </a:bodyPr>
              <a:lstStyle/>
              <a:p>
                <a:pPr lvl="1" algn="l" rtl="0">
                  <a:lnSpc>
                    <a:spcPct val="90000"/>
                  </a:lnSpc>
                  <a:spcBef>
                    <a:spcPct val="0"/>
                  </a:spcBef>
                </a:pPr>
                <a14:m>
                  <m:oMath xmlns:m="http://schemas.openxmlformats.org/officeDocument/2006/math">
                    <m:r>
                      <m:rPr>
                        <m:sty m:val="p"/>
                      </m:rPr>
                      <a:rPr lang="en-US" altLang="ja-JP" sz="4400" dirty="0" smtClean="0">
                        <a:latin typeface="Cambria Math" panose="02040503050406030204" pitchFamily="18" charset="0"/>
                      </a:rPr>
                      <m:t>d</m:t>
                    </m:r>
                    <m:r>
                      <a:rPr lang="en-US" altLang="ja-JP" sz="4400" dirty="0" smtClean="0">
                        <a:latin typeface="Cambria Math" panose="02040503050406030204" pitchFamily="18" charset="0"/>
                      </a:rPr>
                      <m:t>(</m:t>
                    </m:r>
                    <m:sSup>
                      <m:sSupPr>
                        <m:ctrlPr>
                          <a:rPr lang="en-US" altLang="ja-JP" sz="4400" i="1" dirty="0">
                            <a:latin typeface="Cambria Math" panose="02040503050406030204" pitchFamily="18" charset="0"/>
                          </a:rPr>
                        </m:ctrlPr>
                      </m:sSupPr>
                      <m:e>
                        <m:r>
                          <m:rPr>
                            <m:sty m:val="p"/>
                          </m:rPr>
                          <a:rPr lang="en-US" altLang="ja-JP" sz="4400" dirty="0">
                            <a:latin typeface="Cambria Math" panose="02040503050406030204" pitchFamily="18" charset="0"/>
                          </a:rPr>
                          <m:t>K</m:t>
                        </m:r>
                      </m:e>
                      <m:sup>
                        <m:r>
                          <a:rPr lang="en-US" altLang="ja-JP" sz="4400" dirty="0">
                            <a:latin typeface="Cambria Math" panose="02040503050406030204" pitchFamily="18" charset="0"/>
                          </a:rPr>
                          <m:t>−</m:t>
                        </m:r>
                      </m:sup>
                    </m:sSup>
                    <m:r>
                      <a:rPr lang="en-US" altLang="ja-JP" sz="4400" dirty="0">
                        <a:latin typeface="Cambria Math" panose="02040503050406030204" pitchFamily="18" charset="0"/>
                      </a:rPr>
                      <m:t>,</m:t>
                    </m:r>
                    <m:r>
                      <m:rPr>
                        <m:sty m:val="p"/>
                      </m:rPr>
                      <a:rPr lang="en-US" altLang="ja-JP" sz="4400" dirty="0">
                        <a:latin typeface="Cambria Math" panose="02040503050406030204" pitchFamily="18" charset="0"/>
                      </a:rPr>
                      <m:t>n</m:t>
                    </m:r>
                    <m:r>
                      <a:rPr lang="en-US" altLang="ja-JP" sz="4400" dirty="0">
                        <a:latin typeface="Cambria Math" panose="02040503050406030204" pitchFamily="18" charset="0"/>
                      </a:rPr>
                      <m:t>)</m:t>
                    </m:r>
                    <m:r>
                      <a:rPr lang="en-US" altLang="ja-JP" sz="4400" i="1" dirty="0" smtClean="0">
                        <a:latin typeface="Cambria Math" panose="02040503050406030204" pitchFamily="18" charset="0"/>
                      </a:rPr>
                      <m:t>“</m:t>
                    </m:r>
                    <m:sSup>
                      <m:sSupPr>
                        <m:ctrlPr>
                          <a:rPr lang="en-US" altLang="ja-JP" sz="4400" i="1">
                            <a:latin typeface="Cambria Math" panose="02040503050406030204" pitchFamily="18" charset="0"/>
                            <a:sym typeface="Wingdings" panose="05000000000000000000" pitchFamily="2" charset="2"/>
                          </a:rPr>
                        </m:ctrlPr>
                      </m:sSupPr>
                      <m:e>
                        <m:r>
                          <m:rPr>
                            <m:sty m:val="p"/>
                          </m:rPr>
                          <a:rPr lang="ja-JP" altLang="en-US" sz="4400">
                            <a:latin typeface="Cambria Math" panose="02040503050406030204" pitchFamily="18" charset="0"/>
                            <a:sym typeface="Wingdings" panose="05000000000000000000" pitchFamily="2" charset="2"/>
                          </a:rPr>
                          <m:t>π</m:t>
                        </m:r>
                      </m:e>
                      <m:sup>
                        <m:r>
                          <a:rPr lang="en-US" altLang="ja-JP" sz="4400" b="0" i="0" smtClean="0">
                            <a:latin typeface="Cambria Math" panose="02040503050406030204" pitchFamily="18" charset="0"/>
                            <a:sym typeface="Wingdings" panose="05000000000000000000" pitchFamily="2" charset="2"/>
                          </a:rPr>
                          <m:t>0</m:t>
                        </m:r>
                      </m:sup>
                    </m:sSup>
                    <m:sSup>
                      <m:sSupPr>
                        <m:ctrlPr>
                          <a:rPr lang="en-US" altLang="ja-JP" sz="4400" i="1">
                            <a:latin typeface="Cambria Math" panose="02040503050406030204" pitchFamily="18" charset="0"/>
                            <a:sym typeface="Wingdings" panose="05000000000000000000" pitchFamily="2" charset="2"/>
                          </a:rPr>
                        </m:ctrlPr>
                      </m:sSupPr>
                      <m:e>
                        <m:r>
                          <m:rPr>
                            <m:sty m:val="p"/>
                          </m:rPr>
                          <a:rPr lang="en-US" altLang="ja-JP" sz="4400">
                            <a:latin typeface="Cambria Math" panose="02040503050406030204" pitchFamily="18" charset="0"/>
                            <a:sym typeface="Wingdings" panose="05000000000000000000" pitchFamily="2" charset="2"/>
                          </a:rPr>
                          <m:t>Σ</m:t>
                        </m:r>
                      </m:e>
                      <m:sup>
                        <m:r>
                          <a:rPr lang="en-US" altLang="ja-JP" sz="4400" i="1">
                            <a:latin typeface="Cambria Math" panose="02040503050406030204" pitchFamily="18" charset="0"/>
                            <a:sym typeface="Wingdings" panose="05000000000000000000" pitchFamily="2" charset="2"/>
                          </a:rPr>
                          <m:t>0</m:t>
                        </m:r>
                      </m:sup>
                    </m:sSup>
                    <m:r>
                      <a:rPr lang="en-US" altLang="ja-JP" sz="4400" i="1" smtClean="0">
                        <a:latin typeface="Cambria Math" panose="02040503050406030204" pitchFamily="18" charset="0"/>
                        <a:sym typeface="Wingdings" panose="05000000000000000000" pitchFamily="2" charset="2"/>
                      </a:rPr>
                      <m:t>”</m:t>
                    </m:r>
                  </m:oMath>
                </a14:m>
                <a:r>
                  <a:rPr kumimoji="1" lang="ja-JP" altLang="en-US" sz="4400" dirty="0" smtClean="0">
                    <a:latin typeface="+mn-lt"/>
                  </a:rPr>
                  <a:t> 解析状況</a:t>
                </a:r>
                <a:endParaRPr kumimoji="1" lang="ja-JP" altLang="en-US" sz="4400" dirty="0">
                  <a:latin typeface="+mn-lt"/>
                </a:endParaRPr>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xfrm>
                <a:off x="628650" y="0"/>
                <a:ext cx="7886700" cy="1325563"/>
              </a:xfrm>
              <a:blipFill rotWithShape="0">
                <a:blip r:embed="rId3"/>
                <a:stretch>
                  <a:fillRect/>
                </a:stretch>
              </a:blipFill>
            </p:spPr>
            <p:txBody>
              <a:bodyPr/>
              <a:lstStyle/>
              <a:p>
                <a:r>
                  <a:rPr lang="ja-JP" altLang="en-US">
                    <a:noFill/>
                  </a:rPr>
                  <a:t> </a:t>
                </a:r>
              </a:p>
            </p:txBody>
          </p:sp>
        </mc:Fallback>
      </mc:AlternateContent>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4531" y="2166076"/>
            <a:ext cx="3307784" cy="3051573"/>
          </a:xfrm>
          <a:prstGeom prst="rect">
            <a:avLst/>
          </a:prstGeom>
        </p:spPr>
      </p:pic>
      <mc:AlternateContent xmlns:mc="http://schemas.openxmlformats.org/markup-compatibility/2006" xmlns:a14="http://schemas.microsoft.com/office/drawing/2010/main">
        <mc:Choice Requires="a14">
          <p:sp>
            <p:nvSpPr>
              <p:cNvPr id="9" name="正方形/長方形 8"/>
              <p:cNvSpPr/>
              <p:nvPr/>
            </p:nvSpPr>
            <p:spPr>
              <a:xfrm>
                <a:off x="5192920" y="3296408"/>
                <a:ext cx="575799"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chemeClr val="accent1"/>
                          </a:solidFill>
                          <a:effectLst>
                            <a:outerShdw blurRad="38100" dist="38100" dir="2700000" algn="tl">
                              <a:srgbClr val="000000">
                                <a:alpha val="43137"/>
                              </a:srgbClr>
                            </a:outerShdw>
                          </a:effectLst>
                          <a:latin typeface="Cambria Math" panose="02040503050406030204" pitchFamily="18" charset="0"/>
                          <a:sym typeface="Wingdings" panose="05000000000000000000" pitchFamily="2" charset="2"/>
                        </a:rPr>
                        <m:t>𝒑</m:t>
                      </m:r>
                    </m:oMath>
                  </m:oMathPara>
                </a14:m>
                <a:endParaRPr lang="ja-JP" altLang="en-US" sz="3600" b="1" dirty="0">
                  <a:solidFill>
                    <a:schemeClr val="accent1"/>
                  </a:solidFill>
                  <a:effectLst>
                    <a:outerShdw blurRad="38100" dist="38100" dir="2700000" algn="tl">
                      <a:srgbClr val="000000">
                        <a:alpha val="43137"/>
                      </a:srgbClr>
                    </a:outerShdw>
                  </a:effectLst>
                </a:endParaRPr>
              </a:p>
            </p:txBody>
          </p:sp>
        </mc:Choice>
        <mc:Fallback xmlns="">
          <p:sp>
            <p:nvSpPr>
              <p:cNvPr id="9" name="正方形/長方形 8"/>
              <p:cNvSpPr>
                <a:spLocks noRot="1" noChangeAspect="1" noMove="1" noResize="1" noEditPoints="1" noAdjustHandles="1" noChangeArrowheads="1" noChangeShapeType="1" noTextEdit="1"/>
              </p:cNvSpPr>
              <p:nvPr/>
            </p:nvSpPr>
            <p:spPr>
              <a:xfrm>
                <a:off x="5192920" y="3296408"/>
                <a:ext cx="575799" cy="646331"/>
              </a:xfrm>
              <a:prstGeom prst="rect">
                <a:avLst/>
              </a:prstGeom>
              <a:blipFill rotWithShape="0">
                <a:blip r:embed="rId5"/>
                <a:stretch>
                  <a:fillRect/>
                </a:stretch>
              </a:blipFill>
            </p:spPr>
            <p:txBody>
              <a:bodyPr/>
              <a:lstStyle/>
              <a:p>
                <a:r>
                  <a:rPr lang="ja-JP" altLang="en-US">
                    <a:noFill/>
                  </a:rPr>
                  <a:t> </a:t>
                </a:r>
              </a:p>
            </p:txBody>
          </p:sp>
        </mc:Fallback>
      </mc:AlternateContent>
      <p:sp>
        <p:nvSpPr>
          <p:cNvPr id="11" name="円弧 10"/>
          <p:cNvSpPr/>
          <p:nvPr/>
        </p:nvSpPr>
        <p:spPr>
          <a:xfrm rot="16478223" flipH="1">
            <a:off x="7636790" y="3015047"/>
            <a:ext cx="1675713" cy="1837542"/>
          </a:xfrm>
          <a:prstGeom prst="arc">
            <a:avLst/>
          </a:prstGeom>
          <a:ln w="571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2" name="正方形/長方形 11"/>
              <p:cNvSpPr/>
              <p:nvPr/>
            </p:nvSpPr>
            <p:spPr>
              <a:xfrm>
                <a:off x="7723437" y="4027251"/>
                <a:ext cx="71891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ja-JP" sz="2800" b="1" i="1" smtClean="0">
                              <a:solidFill>
                                <a:srgbClr val="FF0000"/>
                              </a:solidFill>
                              <a:effectLst>
                                <a:outerShdw blurRad="38100" dist="38100" dir="2700000" algn="tl">
                                  <a:srgbClr val="000000">
                                    <a:alpha val="43137"/>
                                  </a:srgbClr>
                                </a:outerShdw>
                              </a:effectLst>
                              <a:latin typeface="Cambria Math" panose="02040503050406030204" pitchFamily="18" charset="0"/>
                              <a:sym typeface="Wingdings" panose="05000000000000000000" pitchFamily="2" charset="2"/>
                            </a:rPr>
                          </m:ctrlPr>
                        </m:sSupPr>
                        <m:e>
                          <m:r>
                            <a:rPr lang="ja-JP" altLang="en-US" sz="2800" b="1" i="1">
                              <a:solidFill>
                                <a:srgbClr val="FF0000"/>
                              </a:solidFill>
                              <a:effectLst>
                                <a:outerShdw blurRad="38100" dist="38100" dir="2700000" algn="tl">
                                  <a:srgbClr val="000000">
                                    <a:alpha val="43137"/>
                                  </a:srgbClr>
                                </a:outerShdw>
                              </a:effectLst>
                              <a:latin typeface="Cambria Math" panose="02040503050406030204" pitchFamily="18" charset="0"/>
                              <a:sym typeface="Wingdings" panose="05000000000000000000" pitchFamily="2" charset="2"/>
                            </a:rPr>
                            <m:t>𝝅</m:t>
                          </m:r>
                        </m:e>
                        <m:sup>
                          <m:r>
                            <a:rPr lang="en-US" altLang="ja-JP" sz="2800" b="1" i="1">
                              <a:solidFill>
                                <a:srgbClr val="FF0000"/>
                              </a:solidFill>
                              <a:effectLst>
                                <a:outerShdw blurRad="38100" dist="38100" dir="2700000" algn="tl">
                                  <a:srgbClr val="000000">
                                    <a:alpha val="43137"/>
                                  </a:srgbClr>
                                </a:outerShdw>
                              </a:effectLst>
                              <a:latin typeface="Cambria Math" panose="02040503050406030204" pitchFamily="18" charset="0"/>
                              <a:sym typeface="Wingdings" panose="05000000000000000000" pitchFamily="2" charset="2"/>
                            </a:rPr>
                            <m:t>−</m:t>
                          </m:r>
                        </m:sup>
                      </m:sSup>
                    </m:oMath>
                  </m:oMathPara>
                </a14:m>
                <a:endParaRPr lang="ja-JP" altLang="en-US" sz="2800" b="1" dirty="0">
                  <a:solidFill>
                    <a:srgbClr val="FF0000"/>
                  </a:solidFill>
                  <a:effectLst>
                    <a:outerShdw blurRad="38100" dist="38100" dir="2700000" algn="tl">
                      <a:srgbClr val="000000">
                        <a:alpha val="43137"/>
                      </a:srgbClr>
                    </a:outerShdw>
                  </a:effectLst>
                </a:endParaRPr>
              </a:p>
            </p:txBody>
          </p:sp>
        </mc:Choice>
        <mc:Fallback xmlns="">
          <p:sp>
            <p:nvSpPr>
              <p:cNvPr id="12" name="正方形/長方形 11"/>
              <p:cNvSpPr>
                <a:spLocks noRot="1" noChangeAspect="1" noMove="1" noResize="1" noEditPoints="1" noAdjustHandles="1" noChangeArrowheads="1" noChangeShapeType="1" noTextEdit="1"/>
              </p:cNvSpPr>
              <p:nvPr/>
            </p:nvSpPr>
            <p:spPr>
              <a:xfrm>
                <a:off x="7723437" y="4027251"/>
                <a:ext cx="718915" cy="523220"/>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p:cNvSpPr txBox="1"/>
              <p:nvPr/>
            </p:nvSpPr>
            <p:spPr>
              <a:xfrm>
                <a:off x="628650" y="5324970"/>
                <a:ext cx="7743017" cy="1394741"/>
              </a:xfrm>
              <a:prstGeom prst="rect">
                <a:avLst/>
              </a:prstGeom>
              <a:noFill/>
            </p:spPr>
            <p:txBody>
              <a:bodyPr wrap="none" rtlCol="0">
                <a:spAutoFit/>
              </a:bodyPr>
              <a:lstStyle/>
              <a:p>
                <a:pPr marL="457200" indent="-457200">
                  <a:buFont typeface="Arial" panose="020B0604020202020204" pitchFamily="34" charset="0"/>
                  <a:buChar char="•"/>
                </a:pPr>
                <a:r>
                  <a:rPr lang="ja-JP" altLang="en-US" sz="2800" dirty="0" smtClean="0"/>
                  <a:t>解析手順</a:t>
                </a:r>
                <a:endParaRPr lang="en-US" altLang="ja-JP" sz="2800" dirty="0" smtClean="0"/>
              </a:p>
              <a:p>
                <a:pPr marL="800100" lvl="1" indent="-342900">
                  <a:buFont typeface="Arial" panose="020B0604020202020204" pitchFamily="34" charset="0"/>
                  <a:buChar char="•"/>
                </a:pPr>
                <a:r>
                  <a:rPr lang="en-US" altLang="ja-JP" sz="2800" dirty="0"/>
                  <a:t>p </a:t>
                </a:r>
                <a14:m>
                  <m:oMath xmlns:m="http://schemas.openxmlformats.org/officeDocument/2006/math">
                    <m:sSup>
                      <m:sSupPr>
                        <m:ctrlPr>
                          <a:rPr lang="en-US" altLang="ja-JP" sz="2800" i="1">
                            <a:latin typeface="Cambria Math" panose="02040503050406030204" pitchFamily="18" charset="0"/>
                            <a:sym typeface="Wingdings" panose="05000000000000000000" pitchFamily="2" charset="2"/>
                          </a:rPr>
                        </m:ctrlPr>
                      </m:sSupPr>
                      <m:e>
                        <m:r>
                          <m:rPr>
                            <m:sty m:val="p"/>
                          </m:rPr>
                          <a:rPr lang="ja-JP" altLang="en-US" sz="2800" b="0" i="1">
                            <a:latin typeface="Cambria Math" panose="02040503050406030204" pitchFamily="18" charset="0"/>
                            <a:sym typeface="Wingdings" panose="05000000000000000000" pitchFamily="2" charset="2"/>
                          </a:rPr>
                          <m:t>π</m:t>
                        </m:r>
                      </m:e>
                      <m:sup>
                        <m:r>
                          <a:rPr lang="en-US" altLang="ja-JP" sz="2800" b="0">
                            <a:latin typeface="Cambria Math" panose="02040503050406030204" pitchFamily="18" charset="0"/>
                            <a:sym typeface="Wingdings" panose="05000000000000000000" pitchFamily="2" charset="2"/>
                          </a:rPr>
                          <m:t>−</m:t>
                        </m:r>
                      </m:sup>
                    </m:sSup>
                  </m:oMath>
                </a14:m>
                <a:r>
                  <a:rPr lang="ja-JP" altLang="en-US" sz="2800" dirty="0"/>
                  <a:t>から </a:t>
                </a:r>
                <a:r>
                  <a:rPr lang="en-US" altLang="ja-JP" sz="2800" dirty="0"/>
                  <a:t>Λ </a:t>
                </a:r>
                <a:r>
                  <a:rPr lang="ja-JP" altLang="en-US" sz="2800" dirty="0"/>
                  <a:t>の再構成</a:t>
                </a:r>
                <a:r>
                  <a:rPr lang="en-US" altLang="ja-JP" sz="2800" dirty="0"/>
                  <a:t> </a:t>
                </a:r>
              </a:p>
              <a:p>
                <a:pPr marL="800100" lvl="1" indent="-342900">
                  <a:buFont typeface="Arial" panose="020B0604020202020204" pitchFamily="34" charset="0"/>
                  <a:buChar char="•"/>
                </a:pPr>
                <a14:m>
                  <m:oMath xmlns:m="http://schemas.openxmlformats.org/officeDocument/2006/math">
                    <m:r>
                      <m:rPr>
                        <m:sty m:val="p"/>
                      </m:rPr>
                      <a:rPr lang="en-US" altLang="ja-JP" sz="2800" b="0" i="1">
                        <a:latin typeface="Cambria Math" panose="02040503050406030204" pitchFamily="18" charset="0"/>
                      </a:rPr>
                      <m:t>d</m:t>
                    </m:r>
                    <m:d>
                      <m:dPr>
                        <m:ctrlPr>
                          <a:rPr lang="en-US" altLang="ja-JP" sz="2800" i="1">
                            <a:latin typeface="Cambria Math" panose="02040503050406030204" pitchFamily="18" charset="0"/>
                          </a:rPr>
                        </m:ctrlPr>
                      </m:dPr>
                      <m:e>
                        <m:sSup>
                          <m:sSupPr>
                            <m:ctrlPr>
                              <a:rPr lang="ja-JP" altLang="en-US" sz="2800" i="1" dirty="0">
                                <a:latin typeface="Cambria Math" panose="02040503050406030204" pitchFamily="18" charset="0"/>
                              </a:rPr>
                            </m:ctrlPr>
                          </m:sSupPr>
                          <m:e>
                            <m:r>
                              <m:rPr>
                                <m:sty m:val="p"/>
                              </m:rPr>
                              <a:rPr lang="en-US" altLang="ja-JP" sz="2800" b="0" i="1" dirty="0">
                                <a:latin typeface="Cambria Math" panose="02040503050406030204" pitchFamily="18" charset="0"/>
                              </a:rPr>
                              <m:t>K</m:t>
                            </m:r>
                          </m:e>
                          <m:sup>
                            <m:r>
                              <a:rPr lang="en-US" altLang="ja-JP" sz="2800" b="0" dirty="0">
                                <a:latin typeface="Cambria Math" panose="02040503050406030204" pitchFamily="18" charset="0"/>
                              </a:rPr>
                              <m:t>−</m:t>
                            </m:r>
                          </m:sup>
                        </m:sSup>
                        <m:r>
                          <a:rPr lang="en-US" altLang="ja-JP" sz="2800" b="0" dirty="0">
                            <a:latin typeface="Cambria Math" panose="02040503050406030204" pitchFamily="18" charset="0"/>
                          </a:rPr>
                          <m:t>,</m:t>
                        </m:r>
                        <m:r>
                          <m:rPr>
                            <m:nor/>
                          </m:rPr>
                          <a:rPr lang="en-US" altLang="ja-JP" sz="2800" dirty="0">
                            <a:latin typeface="Cambria Math" panose="02040503050406030204" pitchFamily="18" charset="0"/>
                          </a:rPr>
                          <m:t>n</m:t>
                        </m:r>
                        <m:r>
                          <m:rPr>
                            <m:nor/>
                          </m:rPr>
                          <a:rPr lang="en-US" altLang="ja-JP" sz="2800" dirty="0">
                            <a:latin typeface="Cambria Math" panose="02040503050406030204" pitchFamily="18" charset="0"/>
                          </a:rPr>
                          <m:t> </m:t>
                        </m:r>
                        <m:r>
                          <m:rPr>
                            <m:nor/>
                          </m:rPr>
                          <a:rPr lang="en-US" altLang="ja-JP" sz="2800" dirty="0"/>
                          <m:t>Λ</m:t>
                        </m:r>
                      </m:e>
                    </m:d>
                    <m:r>
                      <a:rPr lang="en-US" altLang="ja-JP" sz="2800" b="0">
                        <a:latin typeface="Cambria Math" panose="02040503050406030204" pitchFamily="18" charset="0"/>
                        <a:ea typeface="Cambria Math" panose="02040503050406030204" pitchFamily="18" charset="0"/>
                        <a:sym typeface="Wingdings" panose="05000000000000000000" pitchFamily="2" charset="2"/>
                      </a:rPr>
                      <m:t>“</m:t>
                    </m:r>
                    <m:r>
                      <m:rPr>
                        <m:sty m:val="p"/>
                      </m:rPr>
                      <a:rPr lang="en-US" altLang="ja-JP" sz="2800" b="0" i="1">
                        <a:latin typeface="Cambria Math" panose="02040503050406030204" pitchFamily="18" charset="0"/>
                        <a:ea typeface="Cambria Math" panose="02040503050406030204" pitchFamily="18" charset="0"/>
                        <a:sym typeface="Wingdings" panose="05000000000000000000" pitchFamily="2" charset="2"/>
                      </a:rPr>
                      <m:t>X</m:t>
                    </m:r>
                    <m:r>
                      <a:rPr lang="en-US" altLang="ja-JP" sz="2800" b="0">
                        <a:latin typeface="Cambria Math" panose="02040503050406030204" pitchFamily="18" charset="0"/>
                        <a:ea typeface="Cambria Math" panose="02040503050406030204" pitchFamily="18" charset="0"/>
                        <a:sym typeface="Wingdings" panose="05000000000000000000" pitchFamily="2" charset="2"/>
                      </a:rPr>
                      <m:t>”</m:t>
                    </m:r>
                  </m:oMath>
                </a14:m>
                <a:r>
                  <a:rPr lang="en-US" altLang="ja-JP" sz="2800" dirty="0"/>
                  <a:t> </a:t>
                </a:r>
                <a:r>
                  <a:rPr lang="ja-JP" altLang="en-US" sz="2800" dirty="0"/>
                  <a:t>により </a:t>
                </a:r>
                <a:r>
                  <a:rPr lang="en-US" altLang="ja-JP" sz="2800" dirty="0"/>
                  <a:t>Λ</a:t>
                </a:r>
                <a14:m>
                  <m:oMath xmlns:m="http://schemas.openxmlformats.org/officeDocument/2006/math">
                    <m:sSup>
                      <m:sSupPr>
                        <m:ctrlPr>
                          <a:rPr lang="en-US" altLang="ja-JP" sz="2800" i="1">
                            <a:latin typeface="Cambria Math" panose="02040503050406030204" pitchFamily="18" charset="0"/>
                            <a:sym typeface="Wingdings" panose="05000000000000000000" pitchFamily="2" charset="2"/>
                          </a:rPr>
                        </m:ctrlPr>
                      </m:sSupPr>
                      <m:e>
                        <m:r>
                          <m:rPr>
                            <m:sty m:val="p"/>
                          </m:rPr>
                          <a:rPr lang="ja-JP" altLang="en-US" sz="2800" b="0" i="1">
                            <a:latin typeface="Cambria Math" panose="02040503050406030204" pitchFamily="18" charset="0"/>
                            <a:sym typeface="Wingdings" panose="05000000000000000000" pitchFamily="2" charset="2"/>
                          </a:rPr>
                          <m:t>π</m:t>
                        </m:r>
                      </m:e>
                      <m:sup>
                        <m:r>
                          <a:rPr lang="en-US" altLang="ja-JP" sz="2800" b="0" i="1">
                            <a:latin typeface="Cambria Math" panose="02040503050406030204" pitchFamily="18" charset="0"/>
                            <a:sym typeface="Wingdings" panose="05000000000000000000" pitchFamily="2" charset="2"/>
                          </a:rPr>
                          <m:t>0</m:t>
                        </m:r>
                      </m:sup>
                    </m:sSup>
                  </m:oMath>
                </a14:m>
                <a:r>
                  <a:rPr lang="ja-JP" altLang="en-US" sz="2800" dirty="0"/>
                  <a:t>、</a:t>
                </a:r>
                <a:r>
                  <a:rPr lang="en-US" altLang="ja-JP" sz="2800" dirty="0"/>
                  <a:t> Λ</a:t>
                </a:r>
                <a14:m>
                  <m:oMath xmlns:m="http://schemas.openxmlformats.org/officeDocument/2006/math">
                    <m:sSup>
                      <m:sSupPr>
                        <m:ctrlPr>
                          <a:rPr lang="en-US" altLang="ja-JP" sz="2800" i="1">
                            <a:latin typeface="Cambria Math" panose="02040503050406030204" pitchFamily="18" charset="0"/>
                            <a:sym typeface="Wingdings" panose="05000000000000000000" pitchFamily="2" charset="2"/>
                          </a:rPr>
                        </m:ctrlPr>
                      </m:sSupPr>
                      <m:e>
                        <m:r>
                          <m:rPr>
                            <m:sty m:val="p"/>
                          </m:rPr>
                          <a:rPr lang="ja-JP" altLang="en-US" sz="2800" b="0" i="1">
                            <a:latin typeface="Cambria Math" panose="02040503050406030204" pitchFamily="18" charset="0"/>
                            <a:sym typeface="Wingdings" panose="05000000000000000000" pitchFamily="2" charset="2"/>
                          </a:rPr>
                          <m:t>π</m:t>
                        </m:r>
                      </m:e>
                      <m:sup>
                        <m:r>
                          <a:rPr lang="en-US" altLang="ja-JP" sz="2800" b="0" i="1">
                            <a:latin typeface="Cambria Math" panose="02040503050406030204" pitchFamily="18" charset="0"/>
                            <a:sym typeface="Wingdings" panose="05000000000000000000" pitchFamily="2" charset="2"/>
                          </a:rPr>
                          <m:t>0</m:t>
                        </m:r>
                      </m:sup>
                    </m:sSup>
                    <m:sSup>
                      <m:sSupPr>
                        <m:ctrlPr>
                          <a:rPr lang="en-US" altLang="ja-JP" sz="2800" i="1">
                            <a:latin typeface="Cambria Math" panose="02040503050406030204" pitchFamily="18" charset="0"/>
                            <a:sym typeface="Wingdings" panose="05000000000000000000" pitchFamily="2" charset="2"/>
                          </a:rPr>
                        </m:ctrlPr>
                      </m:sSupPr>
                      <m:e>
                        <m:r>
                          <m:rPr>
                            <m:sty m:val="p"/>
                          </m:rPr>
                          <a:rPr lang="ja-JP" altLang="en-US" sz="2800" b="0" i="1">
                            <a:latin typeface="Cambria Math" panose="02040503050406030204" pitchFamily="18" charset="0"/>
                            <a:sym typeface="Wingdings" panose="05000000000000000000" pitchFamily="2" charset="2"/>
                          </a:rPr>
                          <m:t>π</m:t>
                        </m:r>
                      </m:e>
                      <m:sup>
                        <m:r>
                          <a:rPr lang="en-US" altLang="ja-JP" sz="2800" b="0" i="1">
                            <a:latin typeface="Cambria Math" panose="02040503050406030204" pitchFamily="18" charset="0"/>
                            <a:sym typeface="Wingdings" panose="05000000000000000000" pitchFamily="2" charset="2"/>
                          </a:rPr>
                          <m:t>0</m:t>
                        </m:r>
                      </m:sup>
                    </m:sSup>
                  </m:oMath>
                </a14:m>
                <a:r>
                  <a:rPr lang="ja-JP" altLang="en-US" sz="2800" dirty="0"/>
                  <a:t>を取り除く </a:t>
                </a:r>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628650" y="5324970"/>
                <a:ext cx="7743017" cy="1394741"/>
              </a:xfrm>
              <a:prstGeom prst="rect">
                <a:avLst/>
              </a:prstGeom>
              <a:blipFill rotWithShape="0">
                <a:blip r:embed="rId7"/>
                <a:stretch>
                  <a:fillRect l="-1417" t="-6579" b="-11842"/>
                </a:stretch>
              </a:blipFill>
            </p:spPr>
            <p:txBody>
              <a:bodyPr/>
              <a:lstStyle/>
              <a:p>
                <a:r>
                  <a:rPr lang="ja-JP" altLang="en-US">
                    <a:noFill/>
                  </a:rPr>
                  <a:t> </a:t>
                </a:r>
              </a:p>
            </p:txBody>
          </p:sp>
        </mc:Fallback>
      </mc:AlternateContent>
      <p:cxnSp>
        <p:nvCxnSpPr>
          <p:cNvPr id="16" name="直線矢印コネクタ 15"/>
          <p:cNvCxnSpPr/>
          <p:nvPr/>
        </p:nvCxnSpPr>
        <p:spPr>
          <a:xfrm>
            <a:off x="1743938" y="4644732"/>
            <a:ext cx="982449" cy="413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2893705" y="4640239"/>
            <a:ext cx="1832551" cy="1725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右矢印 17"/>
          <p:cNvSpPr/>
          <p:nvPr/>
        </p:nvSpPr>
        <p:spPr>
          <a:xfrm rot="11329204">
            <a:off x="2258889" y="4341697"/>
            <a:ext cx="486701" cy="255723"/>
          </a:xfrm>
          <a:prstGeom prst="rightArrow">
            <a:avLst/>
          </a:prstGeom>
          <a:solidFill>
            <a:schemeClr val="tx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878583" y="3812804"/>
            <a:ext cx="1338828" cy="523220"/>
          </a:xfrm>
          <a:prstGeom prst="rect">
            <a:avLst/>
          </a:prstGeom>
          <a:noFill/>
        </p:spPr>
        <p:txBody>
          <a:bodyPr wrap="none" rtlCol="0">
            <a:spAutoFit/>
          </a:bodyPr>
          <a:lstStyle/>
          <a:p>
            <a:r>
              <a:rPr kumimoji="1" lang="en-US" altLang="ja-JP" sz="2800" dirty="0" smtClean="0"/>
              <a:t>Λ(1405)</a:t>
            </a:r>
            <a:endParaRPr kumimoji="1" lang="ja-JP" altLang="en-US" sz="2800" dirty="0"/>
          </a:p>
        </p:txBody>
      </p:sp>
      <mc:AlternateContent xmlns:mc="http://schemas.openxmlformats.org/markup-compatibility/2006" xmlns:a14="http://schemas.microsoft.com/office/drawing/2010/main">
        <mc:Choice Requires="a14">
          <p:sp>
            <p:nvSpPr>
              <p:cNvPr id="21" name="テキスト ボックス 20"/>
              <p:cNvSpPr txBox="1"/>
              <p:nvPr/>
            </p:nvSpPr>
            <p:spPr>
              <a:xfrm>
                <a:off x="3605666" y="4103588"/>
                <a:ext cx="47936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2800" i="1" dirty="0" smtClean="0">
                          <a:effectLst>
                            <a:outerShdw blurRad="38100" dist="38100" dir="2700000" algn="tl">
                              <a:srgbClr val="000000">
                                <a:alpha val="43137"/>
                              </a:srgbClr>
                            </a:outerShdw>
                          </a:effectLst>
                          <a:latin typeface="Cambria Math" panose="02040503050406030204" pitchFamily="18" charset="0"/>
                        </a:rPr>
                        <m:t>𝑛</m:t>
                      </m:r>
                    </m:oMath>
                  </m:oMathPara>
                </a14:m>
                <a:endParaRPr lang="ja-JP" altLang="en-US" sz="2800" dirty="0">
                  <a:effectLst>
                    <a:outerShdw blurRad="38100" dist="38100" dir="2700000" algn="tl">
                      <a:srgbClr val="000000">
                        <a:alpha val="43137"/>
                      </a:srgbClr>
                    </a:outerShdw>
                  </a:effectLst>
                </a:endParaRPr>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3605666" y="4103588"/>
                <a:ext cx="479362" cy="523220"/>
              </a:xfrm>
              <a:prstGeom prst="rect">
                <a:avLst/>
              </a:prstGeom>
              <a:blipFill rotWithShape="0">
                <a:blip r:embed="rId8"/>
                <a:stretch>
                  <a:fillRect/>
                </a:stretch>
              </a:blipFill>
            </p:spPr>
            <p:txBody>
              <a:bodyPr/>
              <a:lstStyle/>
              <a:p>
                <a:r>
                  <a:rPr lang="ja-JP" altLang="en-US">
                    <a:noFill/>
                  </a:rPr>
                  <a:t> </a:t>
                </a:r>
              </a:p>
            </p:txBody>
          </p:sp>
        </mc:Fallback>
      </mc:AlternateContent>
      <p:sp>
        <p:nvSpPr>
          <p:cNvPr id="23" name="スライド番号プレースホルダー 22"/>
          <p:cNvSpPr>
            <a:spLocks noGrp="1"/>
          </p:cNvSpPr>
          <p:nvPr>
            <p:ph type="sldNum" sz="quarter" idx="12"/>
          </p:nvPr>
        </p:nvSpPr>
        <p:spPr/>
        <p:txBody>
          <a:bodyPr/>
          <a:lstStyle/>
          <a:p>
            <a:fld id="{005A32BD-6642-4D4D-A78D-138FCE3FEFDC}" type="slidenum">
              <a:rPr kumimoji="1" lang="ja-JP" altLang="en-US" smtClean="0"/>
              <a:t>10</a:t>
            </a:fld>
            <a:endParaRPr kumimoji="1" lang="ja-JP" altLang="en-US"/>
          </a:p>
        </p:txBody>
      </p:sp>
      <p:sp>
        <p:nvSpPr>
          <p:cNvPr id="3" name="テキスト ボックス 2"/>
          <p:cNvSpPr txBox="1"/>
          <p:nvPr/>
        </p:nvSpPr>
        <p:spPr>
          <a:xfrm>
            <a:off x="6341177" y="2315910"/>
            <a:ext cx="2166236" cy="369332"/>
          </a:xfrm>
          <a:prstGeom prst="rect">
            <a:avLst/>
          </a:prstGeom>
          <a:solidFill>
            <a:schemeClr val="accent1"/>
          </a:solidFill>
        </p:spPr>
        <p:txBody>
          <a:bodyPr wrap="square" rtlCol="0">
            <a:spAutoFit/>
          </a:bodyPr>
          <a:lstStyle/>
          <a:p>
            <a:r>
              <a:rPr kumimoji="1" lang="en-US" altLang="ja-JP" b="1" dirty="0" smtClean="0"/>
              <a:t>Solenoid Magnet</a:t>
            </a:r>
            <a:endParaRPr kumimoji="1" lang="ja-JP" altLang="en-US" b="1" dirty="0"/>
          </a:p>
        </p:txBody>
      </p:sp>
      <p:sp>
        <p:nvSpPr>
          <p:cNvPr id="6" name="正方形/長方形 5"/>
          <p:cNvSpPr/>
          <p:nvPr/>
        </p:nvSpPr>
        <p:spPr>
          <a:xfrm>
            <a:off x="128460" y="2059431"/>
            <a:ext cx="5806886" cy="1384995"/>
          </a:xfrm>
          <a:prstGeom prst="rect">
            <a:avLst/>
          </a:prstGeom>
        </p:spPr>
        <p:txBody>
          <a:bodyPr wrap="square">
            <a:spAutoFit/>
          </a:bodyPr>
          <a:lstStyle/>
          <a:p>
            <a:pPr marL="342900" indent="-342900">
              <a:buFont typeface="Arial" panose="020B0604020202020204" pitchFamily="34" charset="0"/>
              <a:buChar char="•"/>
            </a:pPr>
            <a:r>
              <a:rPr lang="en-US" altLang="ja-JP" sz="2800" dirty="0"/>
              <a:t>Λ(1405</a:t>
            </a:r>
            <a:r>
              <a:rPr lang="en-US" altLang="ja-JP" sz="2800" dirty="0" smtClean="0"/>
              <a:t>) </a:t>
            </a:r>
            <a:r>
              <a:rPr lang="ja-JP" altLang="en-US" sz="2800" dirty="0" smtClean="0"/>
              <a:t>は後方散乱生成</a:t>
            </a:r>
            <a:endParaRPr lang="en-US" altLang="ja-JP" sz="2800" dirty="0" smtClean="0"/>
          </a:p>
          <a:p>
            <a:r>
              <a:rPr lang="en-US" altLang="ja-JP" sz="2800" dirty="0" smtClean="0">
                <a:sym typeface="Wingdings" panose="05000000000000000000" pitchFamily="2" charset="2"/>
              </a:rPr>
              <a:t> </a:t>
            </a:r>
            <a:r>
              <a:rPr lang="ja-JP" altLang="en-US" sz="2800" dirty="0" smtClean="0">
                <a:sym typeface="Wingdings" panose="05000000000000000000" pitchFamily="2" charset="2"/>
              </a:rPr>
              <a:t>標的後方に置かれた検出器により</a:t>
            </a:r>
            <a:endParaRPr lang="en-US" altLang="ja-JP" sz="2800" dirty="0" smtClean="0"/>
          </a:p>
          <a:p>
            <a:r>
              <a:rPr lang="ja-JP" altLang="en-US" sz="2800" dirty="0">
                <a:sym typeface="Wingdings" panose="05000000000000000000" pitchFamily="2" charset="2"/>
              </a:rPr>
              <a:t>後方に出てくる陽子</a:t>
            </a:r>
            <a:r>
              <a:rPr lang="ja-JP" altLang="en-US" sz="2800" dirty="0" smtClean="0">
                <a:sym typeface="Wingdings" panose="05000000000000000000" pitchFamily="2" charset="2"/>
              </a:rPr>
              <a:t>を測定する</a:t>
            </a:r>
            <a:endParaRPr lang="en-US" altLang="ja-JP" sz="2800" dirty="0"/>
          </a:p>
        </p:txBody>
      </p:sp>
      <p:sp>
        <p:nvSpPr>
          <p:cNvPr id="4" name="正方形/長方形 3"/>
          <p:cNvSpPr/>
          <p:nvPr/>
        </p:nvSpPr>
        <p:spPr>
          <a:xfrm>
            <a:off x="5897453" y="3255776"/>
            <a:ext cx="1036292" cy="986933"/>
          </a:xfrm>
          <a:prstGeom prst="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5" name="正方形/長方形 24"/>
              <p:cNvSpPr/>
              <p:nvPr/>
            </p:nvSpPr>
            <p:spPr>
              <a:xfrm>
                <a:off x="2663551" y="1179737"/>
                <a:ext cx="3486724" cy="595932"/>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ja-JP" altLang="ja-JP" sz="3200" b="1" i="1">
                              <a:latin typeface="Cambria Math" panose="02040503050406030204" pitchFamily="18" charset="0"/>
                            </a:rPr>
                          </m:ctrlPr>
                        </m:sSupPr>
                        <m:e>
                          <m:r>
                            <a:rPr lang="en-US" altLang="ja-JP" sz="3200" b="1">
                              <a:latin typeface="Cambria Math"/>
                            </a:rPr>
                            <m:t>𝛑</m:t>
                          </m:r>
                        </m:e>
                        <m:sup>
                          <m:r>
                            <a:rPr lang="en-US" altLang="ja-JP" sz="3200" b="1">
                              <a:latin typeface="Cambria Math"/>
                            </a:rPr>
                            <m:t>𝟎</m:t>
                          </m:r>
                        </m:sup>
                      </m:sSup>
                      <m:sSup>
                        <m:sSupPr>
                          <m:ctrlPr>
                            <a:rPr lang="ja-JP" altLang="ja-JP" sz="3200" b="1" i="1">
                              <a:latin typeface="Cambria Math" panose="02040503050406030204" pitchFamily="18" charset="0"/>
                            </a:rPr>
                          </m:ctrlPr>
                        </m:sSupPr>
                        <m:e>
                          <m:r>
                            <a:rPr lang="en-US" altLang="ja-JP" sz="3200" b="1">
                              <a:latin typeface="Cambria Math"/>
                            </a:rPr>
                            <m:t>𝚺</m:t>
                          </m:r>
                        </m:e>
                        <m:sup>
                          <m:r>
                            <a:rPr lang="en-US" altLang="ja-JP" sz="3200" b="1">
                              <a:latin typeface="Cambria Math"/>
                            </a:rPr>
                            <m:t>𝟎</m:t>
                          </m:r>
                        </m:sup>
                      </m:sSup>
                      <m:r>
                        <a:rPr lang="en-US" altLang="ja-JP" sz="3200" b="1">
                          <a:latin typeface="Cambria Math"/>
                        </a:rPr>
                        <m:t> </m:t>
                      </m:r>
                      <m:r>
                        <a:rPr lang="en-US" altLang="ja-JP" sz="3200" b="1">
                          <a:latin typeface="Cambria Math" panose="02040503050406030204" pitchFamily="18" charset="0"/>
                        </a:rPr>
                        <m:t> </m:t>
                      </m:r>
                      <m:r>
                        <a:rPr lang="en-US" altLang="ja-JP" sz="3200" b="1">
                          <a:latin typeface="Cambria Math" panose="02040503050406030204" pitchFamily="18" charset="0"/>
                          <a:ea typeface="Cambria Math" panose="02040503050406030204" pitchFamily="18" charset="0"/>
                        </a:rPr>
                        <m:t>→</m:t>
                      </m:r>
                      <m:sSup>
                        <m:sSupPr>
                          <m:ctrlPr>
                            <a:rPr lang="ja-JP" altLang="ja-JP" sz="3200" b="1" i="1">
                              <a:latin typeface="Cambria Math" panose="02040503050406030204" pitchFamily="18" charset="0"/>
                            </a:rPr>
                          </m:ctrlPr>
                        </m:sSupPr>
                        <m:e>
                          <m:r>
                            <a:rPr lang="en-US" altLang="ja-JP" sz="3200" b="1">
                              <a:latin typeface="Cambria Math"/>
                            </a:rPr>
                            <m:t>𝛑</m:t>
                          </m:r>
                        </m:e>
                        <m:sup>
                          <m:r>
                            <a:rPr lang="en-US" altLang="ja-JP" sz="3200" b="1">
                              <a:latin typeface="Cambria Math"/>
                            </a:rPr>
                            <m:t>𝟎</m:t>
                          </m:r>
                        </m:sup>
                      </m:sSup>
                      <m:r>
                        <a:rPr lang="en-US" altLang="ja-JP" sz="3200" b="1">
                          <a:latin typeface="Cambria Math" panose="02040503050406030204" pitchFamily="18" charset="0"/>
                        </a:rPr>
                        <m:t> </m:t>
                      </m:r>
                      <m:r>
                        <a:rPr lang="en-US" altLang="ja-JP" sz="3200" b="1">
                          <a:solidFill>
                            <a:srgbClr val="0070C0"/>
                          </a:solidFill>
                          <a:latin typeface="Cambria Math" panose="02040503050406030204" pitchFamily="18" charset="0"/>
                        </a:rPr>
                        <m:t>𝐩</m:t>
                      </m:r>
                      <m:sSup>
                        <m:sSupPr>
                          <m:ctrlPr>
                            <a:rPr lang="ja-JP" altLang="ja-JP" sz="3200" b="1" i="1">
                              <a:solidFill>
                                <a:srgbClr val="FF0000"/>
                              </a:solidFill>
                              <a:latin typeface="Cambria Math" panose="02040503050406030204" pitchFamily="18" charset="0"/>
                            </a:rPr>
                          </m:ctrlPr>
                        </m:sSupPr>
                        <m:e>
                          <m:r>
                            <a:rPr lang="en-US" altLang="ja-JP" sz="3200" b="1">
                              <a:solidFill>
                                <a:srgbClr val="FF0000"/>
                              </a:solidFill>
                              <a:latin typeface="Cambria Math"/>
                            </a:rPr>
                            <m:t>𝛑</m:t>
                          </m:r>
                        </m:e>
                        <m:sup>
                          <m:r>
                            <a:rPr lang="en-US" altLang="ja-JP" sz="3200" b="1">
                              <a:solidFill>
                                <a:srgbClr val="FF0000"/>
                              </a:solidFill>
                              <a:latin typeface="Cambria Math"/>
                            </a:rPr>
                            <m:t>−</m:t>
                          </m:r>
                        </m:sup>
                      </m:sSup>
                      <m:r>
                        <a:rPr lang="ja-JP" altLang="en-US" sz="3200" b="1">
                          <a:latin typeface="Cambria Math" panose="02040503050406030204" pitchFamily="18" charset="0"/>
                        </a:rPr>
                        <m:t>𝛄</m:t>
                      </m:r>
                    </m:oMath>
                  </m:oMathPara>
                </a14:m>
                <a:endParaRPr lang="en-US" altLang="ja-JP" sz="3200" b="1" dirty="0"/>
              </a:p>
            </p:txBody>
          </p:sp>
        </mc:Choice>
        <mc:Fallback xmlns="">
          <p:sp>
            <p:nvSpPr>
              <p:cNvPr id="25" name="正方形/長方形 24"/>
              <p:cNvSpPr>
                <a:spLocks noRot="1" noChangeAspect="1" noMove="1" noResize="1" noEditPoints="1" noAdjustHandles="1" noChangeArrowheads="1" noChangeShapeType="1" noTextEdit="1"/>
              </p:cNvSpPr>
              <p:nvPr/>
            </p:nvSpPr>
            <p:spPr>
              <a:xfrm>
                <a:off x="2663551" y="1179737"/>
                <a:ext cx="3486724" cy="595932"/>
              </a:xfrm>
              <a:prstGeom prst="rect">
                <a:avLst/>
              </a:prstGeom>
              <a:blipFill rotWithShape="0">
                <a:blip r:embed="rId9"/>
                <a:stretch>
                  <a:fillRect/>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正方形/長方形 21"/>
              <p:cNvSpPr/>
              <p:nvPr/>
            </p:nvSpPr>
            <p:spPr>
              <a:xfrm>
                <a:off x="7232244" y="3289584"/>
                <a:ext cx="50366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a:latin typeface="Cambria Math" panose="02040503050406030204" pitchFamily="18" charset="0"/>
                        </a:rPr>
                        <m:t>𝜦</m:t>
                      </m:r>
                    </m:oMath>
                  </m:oMathPara>
                </a14:m>
                <a:endParaRPr lang="ja-JP" altLang="en-US" sz="2800" i="1" dirty="0"/>
              </a:p>
            </p:txBody>
          </p:sp>
        </mc:Choice>
        <mc:Fallback xmlns="">
          <p:sp>
            <p:nvSpPr>
              <p:cNvPr id="22" name="正方形/長方形 21"/>
              <p:cNvSpPr>
                <a:spLocks noRot="1" noChangeAspect="1" noMove="1" noResize="1" noEditPoints="1" noAdjustHandles="1" noChangeArrowheads="1" noChangeShapeType="1" noTextEdit="1"/>
              </p:cNvSpPr>
              <p:nvPr/>
            </p:nvSpPr>
            <p:spPr>
              <a:xfrm>
                <a:off x="7232244" y="3289584"/>
                <a:ext cx="503664" cy="523220"/>
              </a:xfrm>
              <a:prstGeom prst="rect">
                <a:avLst/>
              </a:prstGeom>
              <a:blipFill rotWithShape="0">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p:cNvSpPr txBox="1"/>
              <p:nvPr/>
            </p:nvSpPr>
            <p:spPr>
              <a:xfrm>
                <a:off x="1079658" y="4415965"/>
                <a:ext cx="665503" cy="461665"/>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ja-JP" sz="2400" b="1" i="1" dirty="0" smtClean="0">
                              <a:solidFill>
                                <a:srgbClr val="00B050"/>
                              </a:solidFill>
                              <a:effectLst>
                                <a:outerShdw blurRad="38100" dist="38100" dir="2700000" algn="tl">
                                  <a:srgbClr val="000000">
                                    <a:alpha val="43137"/>
                                  </a:srgbClr>
                                </a:outerShdw>
                              </a:effectLst>
                              <a:latin typeface="Cambria Math" panose="02040503050406030204" pitchFamily="18" charset="0"/>
                            </a:rPr>
                          </m:ctrlPr>
                        </m:sSupPr>
                        <m:e>
                          <m:r>
                            <a:rPr lang="en-US" altLang="ja-JP" sz="2400" b="1" i="1" dirty="0" smtClean="0">
                              <a:solidFill>
                                <a:srgbClr val="00B050"/>
                              </a:solidFill>
                              <a:effectLst>
                                <a:outerShdw blurRad="38100" dist="38100" dir="2700000" algn="tl">
                                  <a:srgbClr val="000000">
                                    <a:alpha val="43137"/>
                                  </a:srgbClr>
                                </a:outerShdw>
                              </a:effectLst>
                              <a:latin typeface="Cambria Math" panose="02040503050406030204" pitchFamily="18" charset="0"/>
                            </a:rPr>
                            <m:t>𝑲</m:t>
                          </m:r>
                        </m:e>
                        <m:sup>
                          <m:r>
                            <a:rPr lang="en-US" altLang="ja-JP" sz="2400" b="1" i="1" dirty="0" smtClean="0">
                              <a:solidFill>
                                <a:srgbClr val="00B050"/>
                              </a:solidFill>
                              <a:effectLst>
                                <a:outerShdw blurRad="38100" dist="38100" dir="2700000" algn="tl">
                                  <a:srgbClr val="000000">
                                    <a:alpha val="43137"/>
                                  </a:srgbClr>
                                </a:outerShdw>
                              </a:effectLst>
                              <a:latin typeface="Cambria Math" panose="02040503050406030204" pitchFamily="18" charset="0"/>
                            </a:rPr>
                            <m:t>−</m:t>
                          </m:r>
                        </m:sup>
                      </m:sSup>
                    </m:oMath>
                  </m:oMathPara>
                </a14:m>
                <a:endParaRPr kumimoji="1" lang="ja-JP" altLang="en-US" sz="2400" b="1" dirty="0">
                  <a:solidFill>
                    <a:srgbClr val="00B050"/>
                  </a:solidFill>
                  <a:effectLst>
                    <a:outerShdw blurRad="38100" dist="38100" dir="2700000" algn="tl">
                      <a:srgbClr val="000000">
                        <a:alpha val="43137"/>
                      </a:srgbClr>
                    </a:outerShdw>
                  </a:effectLst>
                </a:endParaRPr>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1079658" y="4415965"/>
                <a:ext cx="665503" cy="461665"/>
              </a:xfrm>
              <a:prstGeom prst="rect">
                <a:avLst/>
              </a:prstGeom>
              <a:blipFill rotWithShape="0">
                <a:blip r:embed="rId11"/>
                <a:stretch>
                  <a:fillRect b="-263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423120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コンテンツ プレースホルダー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65728" y="2920193"/>
            <a:ext cx="6106337" cy="3522689"/>
          </a:xfrm>
          <a:prstGeom prst="rect">
            <a:avLst/>
          </a:prstGeom>
        </p:spPr>
      </p:pic>
      <p:sp>
        <p:nvSpPr>
          <p:cNvPr id="2" name="タイトル 1"/>
          <p:cNvSpPr>
            <a:spLocks noGrp="1"/>
          </p:cNvSpPr>
          <p:nvPr>
            <p:ph type="title"/>
          </p:nvPr>
        </p:nvSpPr>
        <p:spPr>
          <a:xfrm>
            <a:off x="628650" y="0"/>
            <a:ext cx="7886700" cy="1325563"/>
          </a:xfrm>
        </p:spPr>
        <p:txBody>
          <a:bodyPr/>
          <a:lstStyle/>
          <a:p>
            <a:r>
              <a:rPr lang="ja-JP" altLang="en-US" dirty="0" smtClean="0">
                <a:latin typeface="+mn-lt"/>
              </a:rPr>
              <a:t>後方散乱</a:t>
            </a:r>
            <a:r>
              <a:rPr lang="en-US" altLang="ja-JP" dirty="0" smtClean="0">
                <a:latin typeface="+mn-lt"/>
              </a:rPr>
              <a:t>Λ</a:t>
            </a:r>
            <a:r>
              <a:rPr lang="ja-JP" altLang="en-US" dirty="0" smtClean="0">
                <a:latin typeface="+mn-lt"/>
              </a:rPr>
              <a:t>の同定</a:t>
            </a:r>
            <a:endParaRPr kumimoji="1" lang="ja-JP" altLang="en-US" dirty="0">
              <a:latin typeface="+mn-lt"/>
            </a:endParaRPr>
          </a:p>
        </p:txBody>
      </p:sp>
      <mc:AlternateContent xmlns:mc="http://schemas.openxmlformats.org/markup-compatibility/2006" xmlns:a14="http://schemas.microsoft.com/office/drawing/2010/main">
        <mc:Choice Requires="a14">
          <p:sp>
            <p:nvSpPr>
              <p:cNvPr id="3" name="正方形/長方形 2"/>
              <p:cNvSpPr/>
              <p:nvPr/>
            </p:nvSpPr>
            <p:spPr>
              <a:xfrm>
                <a:off x="4569514" y="4964116"/>
                <a:ext cx="2772167" cy="316804"/>
              </a:xfrm>
              <a:prstGeom prst="rect">
                <a:avLst/>
              </a:prstGeom>
            </p:spPr>
            <p:txBody>
              <a:bodyPr wrap="square">
                <a:spAutoFit/>
              </a:bodyPr>
              <a:lstStyle/>
              <a:p>
                <a:r>
                  <a:rPr lang="en-US" altLang="ja-JP" sz="1400" b="1" dirty="0" smtClean="0">
                    <a:latin typeface="Lucida Console" panose="020B0609040504020204" pitchFamily="49" charset="0"/>
                  </a:rPr>
                  <a:t>Sigma = 0.0037  </a:t>
                </a:r>
                <a14:m>
                  <m:oMath xmlns:m="http://schemas.openxmlformats.org/officeDocument/2006/math">
                    <m:r>
                      <a:rPr lang="en-US" altLang="ja-JP" sz="1400" b="1" i="0" smtClean="0">
                        <a:latin typeface="Cambria Math" panose="02040503050406030204" pitchFamily="18" charset="0"/>
                      </a:rPr>
                      <m:t>(</m:t>
                    </m:r>
                    <m:r>
                      <a:rPr lang="en-US" altLang="ja-JP" sz="1400" b="1">
                        <a:latin typeface="Cambria Math" panose="02040503050406030204" pitchFamily="18" charset="0"/>
                      </a:rPr>
                      <m:t>𝐆𝐞𝐕</m:t>
                    </m:r>
                    <m:r>
                      <a:rPr lang="en-US" altLang="ja-JP" sz="1400" b="1">
                        <a:latin typeface="Cambria Math" panose="02040503050406030204" pitchFamily="18" charset="0"/>
                      </a:rPr>
                      <m:t>/</m:t>
                    </m:r>
                    <m:sSup>
                      <m:sSupPr>
                        <m:ctrlPr>
                          <a:rPr lang="en-US" altLang="ja-JP" sz="1400" b="1" i="1">
                            <a:latin typeface="Cambria Math" panose="02040503050406030204" pitchFamily="18" charset="0"/>
                          </a:rPr>
                        </m:ctrlPr>
                      </m:sSupPr>
                      <m:e>
                        <m:r>
                          <a:rPr lang="en-US" altLang="ja-JP" sz="1400" b="1">
                            <a:latin typeface="Cambria Math" panose="02040503050406030204" pitchFamily="18" charset="0"/>
                          </a:rPr>
                          <m:t>𝐂</m:t>
                        </m:r>
                      </m:e>
                      <m:sup>
                        <m:r>
                          <a:rPr lang="en-US" altLang="ja-JP" sz="1400" b="1">
                            <a:latin typeface="Cambria Math" panose="02040503050406030204" pitchFamily="18" charset="0"/>
                          </a:rPr>
                          <m:t>𝟐</m:t>
                        </m:r>
                      </m:sup>
                    </m:sSup>
                    <m:r>
                      <a:rPr lang="en-US" altLang="ja-JP" sz="1400" b="1">
                        <a:latin typeface="Cambria Math" panose="02040503050406030204" pitchFamily="18" charset="0"/>
                      </a:rPr>
                      <m:t>)</m:t>
                    </m:r>
                  </m:oMath>
                </a14:m>
                <a:endParaRPr lang="ja-JP" altLang="en-US" sz="1400" b="1" dirty="0">
                  <a:latin typeface="Lucida Console" panose="020B0609040504020204" pitchFamily="49" charset="0"/>
                </a:endParaRPr>
              </a:p>
            </p:txBody>
          </p:sp>
        </mc:Choice>
        <mc:Fallback xmlns="">
          <p:sp>
            <p:nvSpPr>
              <p:cNvPr id="3" name="正方形/長方形 2"/>
              <p:cNvSpPr>
                <a:spLocks noRot="1" noChangeAspect="1" noMove="1" noResize="1" noEditPoints="1" noAdjustHandles="1" noChangeArrowheads="1" noChangeShapeType="1" noTextEdit="1"/>
              </p:cNvSpPr>
              <p:nvPr/>
            </p:nvSpPr>
            <p:spPr>
              <a:xfrm>
                <a:off x="4569514" y="4964116"/>
                <a:ext cx="2772167" cy="316804"/>
              </a:xfrm>
              <a:prstGeom prst="rect">
                <a:avLst/>
              </a:prstGeom>
              <a:blipFill rotWithShape="0">
                <a:blip r:embed="rId4"/>
                <a:stretch>
                  <a:fillRect l="-661" b="-192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p:cNvSpPr txBox="1"/>
              <p:nvPr/>
            </p:nvSpPr>
            <p:spPr>
              <a:xfrm>
                <a:off x="3071272" y="2787518"/>
                <a:ext cx="2895251" cy="461665"/>
              </a:xfrm>
              <a:prstGeom prst="rect">
                <a:avLst/>
              </a:prstGeom>
              <a:solidFill>
                <a:schemeClr val="bg1"/>
              </a:solidFill>
            </p:spPr>
            <p:txBody>
              <a:bodyPr wrap="square" rtlCol="0">
                <a:spAutoFit/>
              </a:bodyPr>
              <a:lstStyle/>
              <a:p>
                <a:r>
                  <a:rPr lang="en-US" altLang="ja-JP" sz="2400" dirty="0" smtClean="0"/>
                  <a:t>Invariant mass </a:t>
                </a:r>
                <a:r>
                  <a:rPr kumimoji="1" lang="en-US" altLang="ja-JP" sz="2400" dirty="0" smtClean="0"/>
                  <a:t>(</a:t>
                </a:r>
                <a14:m>
                  <m:oMath xmlns:m="http://schemas.openxmlformats.org/officeDocument/2006/math">
                    <m:sSup>
                      <m:sSupPr>
                        <m:ctrlPr>
                          <a:rPr lang="en-US" altLang="ja-JP" sz="2400" b="1" i="1" smtClean="0">
                            <a:solidFill>
                              <a:srgbClr val="FF0000"/>
                            </a:solidFill>
                            <a:latin typeface="Cambria Math" panose="02040503050406030204" pitchFamily="18" charset="0"/>
                            <a:sym typeface="Wingdings" panose="05000000000000000000" pitchFamily="2" charset="2"/>
                          </a:rPr>
                        </m:ctrlPr>
                      </m:sSupPr>
                      <m:e>
                        <m:r>
                          <a:rPr lang="ja-JP" altLang="en-US" sz="2400" b="1" i="0">
                            <a:solidFill>
                              <a:srgbClr val="FF0000"/>
                            </a:solidFill>
                            <a:latin typeface="Cambria Math" panose="02040503050406030204" pitchFamily="18" charset="0"/>
                            <a:sym typeface="Wingdings" panose="05000000000000000000" pitchFamily="2" charset="2"/>
                          </a:rPr>
                          <m:t>𝛑</m:t>
                        </m:r>
                      </m:e>
                      <m:sup>
                        <m:r>
                          <a:rPr lang="en-US" altLang="ja-JP" sz="2400" b="1" i="0">
                            <a:solidFill>
                              <a:srgbClr val="FF0000"/>
                            </a:solidFill>
                            <a:latin typeface="Cambria Math" panose="02040503050406030204" pitchFamily="18" charset="0"/>
                            <a:sym typeface="Wingdings" panose="05000000000000000000" pitchFamily="2" charset="2"/>
                          </a:rPr>
                          <m:t>−</m:t>
                        </m:r>
                      </m:sup>
                    </m:sSup>
                    <m:r>
                      <a:rPr lang="en-US" altLang="ja-JP" sz="2400" b="1" i="0" smtClean="0">
                        <a:solidFill>
                          <a:schemeClr val="accent1"/>
                        </a:solidFill>
                        <a:latin typeface="Cambria Math" panose="02040503050406030204" pitchFamily="18" charset="0"/>
                        <a:sym typeface="Wingdings" panose="05000000000000000000" pitchFamily="2" charset="2"/>
                      </a:rPr>
                      <m:t>𝐩</m:t>
                    </m:r>
                  </m:oMath>
                </a14:m>
                <a:r>
                  <a:rPr kumimoji="1" lang="en-US" altLang="ja-JP" sz="2400" dirty="0" smtClean="0"/>
                  <a:t>)</a:t>
                </a:r>
                <a:endParaRPr kumimoji="1" lang="ja-JP" altLang="en-US" sz="2400"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3071272" y="2787518"/>
                <a:ext cx="2895251" cy="461665"/>
              </a:xfrm>
              <a:prstGeom prst="rect">
                <a:avLst/>
              </a:prstGeom>
              <a:blipFill rotWithShape="0">
                <a:blip r:embed="rId5"/>
                <a:stretch>
                  <a:fillRect l="-3368" t="-10526" b="-2894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正方形/長方形 26"/>
              <p:cNvSpPr/>
              <p:nvPr/>
            </p:nvSpPr>
            <p:spPr>
              <a:xfrm>
                <a:off x="4093195" y="6163361"/>
                <a:ext cx="1033488" cy="3755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1">
                          <a:latin typeface="Cambria Math" panose="02040503050406030204" pitchFamily="18" charset="0"/>
                        </a:rPr>
                        <m:t>𝐆𝐞𝐕</m:t>
                      </m:r>
                      <m:r>
                        <a:rPr lang="en-US" altLang="ja-JP" b="1">
                          <a:latin typeface="Cambria Math" panose="02040503050406030204" pitchFamily="18" charset="0"/>
                        </a:rPr>
                        <m:t>/</m:t>
                      </m:r>
                      <m:sSup>
                        <m:sSupPr>
                          <m:ctrlPr>
                            <a:rPr lang="en-US" altLang="ja-JP" b="1" i="1">
                              <a:latin typeface="Cambria Math" panose="02040503050406030204" pitchFamily="18" charset="0"/>
                            </a:rPr>
                          </m:ctrlPr>
                        </m:sSupPr>
                        <m:e>
                          <m:r>
                            <a:rPr lang="en-US" altLang="ja-JP" b="1">
                              <a:latin typeface="Cambria Math" panose="02040503050406030204" pitchFamily="18" charset="0"/>
                            </a:rPr>
                            <m:t>𝐂</m:t>
                          </m:r>
                        </m:e>
                        <m:sup>
                          <m:r>
                            <a:rPr lang="en-US" altLang="ja-JP" b="1">
                              <a:latin typeface="Cambria Math" panose="02040503050406030204" pitchFamily="18" charset="0"/>
                            </a:rPr>
                            <m:t>𝟐</m:t>
                          </m:r>
                        </m:sup>
                      </m:sSup>
                    </m:oMath>
                  </m:oMathPara>
                </a14:m>
                <a:endParaRPr lang="ja-JP" altLang="en-US" dirty="0"/>
              </a:p>
            </p:txBody>
          </p:sp>
        </mc:Choice>
        <mc:Fallback xmlns="">
          <p:sp>
            <p:nvSpPr>
              <p:cNvPr id="27" name="正方形/長方形 26"/>
              <p:cNvSpPr>
                <a:spLocks noRot="1" noChangeAspect="1" noMove="1" noResize="1" noEditPoints="1" noAdjustHandles="1" noChangeArrowheads="1" noChangeShapeType="1" noTextEdit="1"/>
              </p:cNvSpPr>
              <p:nvPr/>
            </p:nvSpPr>
            <p:spPr>
              <a:xfrm>
                <a:off x="4093195" y="6163361"/>
                <a:ext cx="1033488" cy="375552"/>
              </a:xfrm>
              <a:prstGeom prst="rect">
                <a:avLst/>
              </a:prstGeom>
              <a:blipFill rotWithShape="0">
                <a:blip r:embed="rId6"/>
                <a:stretch>
                  <a:fillRect b="-12903"/>
                </a:stretch>
              </a:blipFill>
            </p:spPr>
            <p:txBody>
              <a:bodyPr/>
              <a:lstStyle/>
              <a:p>
                <a:r>
                  <a:rPr lang="ja-JP" altLang="en-US">
                    <a:noFill/>
                  </a:rPr>
                  <a:t> </a:t>
                </a:r>
              </a:p>
            </p:txBody>
          </p:sp>
        </mc:Fallback>
      </mc:AlternateContent>
      <p:sp>
        <p:nvSpPr>
          <p:cNvPr id="29" name="スライド番号プレースホルダー 28"/>
          <p:cNvSpPr>
            <a:spLocks noGrp="1"/>
          </p:cNvSpPr>
          <p:nvPr>
            <p:ph type="sldNum" sz="quarter" idx="12"/>
          </p:nvPr>
        </p:nvSpPr>
        <p:spPr/>
        <p:txBody>
          <a:bodyPr/>
          <a:lstStyle/>
          <a:p>
            <a:fld id="{005A32BD-6642-4D4D-A78D-138FCE3FEFDC}" type="slidenum">
              <a:rPr kumimoji="1" lang="ja-JP" altLang="en-US" smtClean="0"/>
              <a:t>11</a:t>
            </a:fld>
            <a:endParaRPr kumimoji="1" lang="ja-JP" altLang="en-US"/>
          </a:p>
        </p:txBody>
      </p:sp>
      <p:sp>
        <p:nvSpPr>
          <p:cNvPr id="28" name="テキスト ボックス 27"/>
          <p:cNvSpPr txBox="1"/>
          <p:nvPr/>
        </p:nvSpPr>
        <p:spPr>
          <a:xfrm rot="19968916">
            <a:off x="1837057" y="4143630"/>
            <a:ext cx="5499006" cy="1015663"/>
          </a:xfrm>
          <a:prstGeom prst="rect">
            <a:avLst/>
          </a:prstGeom>
          <a:noFill/>
        </p:spPr>
        <p:txBody>
          <a:bodyPr wrap="none" rtlCol="0">
            <a:spAutoFit/>
          </a:bodyPr>
          <a:lstStyle/>
          <a:p>
            <a:r>
              <a:rPr lang="en-US" altLang="ja-JP" sz="6000" b="1" dirty="0" smtClean="0">
                <a:ln>
                  <a:solidFill>
                    <a:schemeClr val="accent1">
                      <a:shade val="50000"/>
                      <a:alpha val="40000"/>
                    </a:schemeClr>
                  </a:solidFill>
                </a:ln>
                <a:noFill/>
                <a:effectLst>
                  <a:outerShdw dist="50800" dir="5400000" algn="ctr" rotWithShape="0">
                    <a:srgbClr val="000000">
                      <a:alpha val="0"/>
                    </a:srgbClr>
                  </a:outerShdw>
                </a:effectLst>
              </a:rPr>
              <a:t>Very preliminary</a:t>
            </a:r>
            <a:endParaRPr kumimoji="1" lang="ja-JP" altLang="en-US" sz="6000" b="1" dirty="0">
              <a:ln>
                <a:solidFill>
                  <a:schemeClr val="accent1">
                    <a:shade val="50000"/>
                    <a:alpha val="40000"/>
                  </a:schemeClr>
                </a:solidFill>
              </a:ln>
              <a:noFill/>
              <a:effectLst>
                <a:outerShdw dist="50800" dir="5400000" algn="ctr" rotWithShape="0">
                  <a:srgbClr val="000000">
                    <a:alpha val="0"/>
                  </a:srgbClr>
                </a:outerShdw>
              </a:effectLst>
            </a:endParaRPr>
          </a:p>
        </p:txBody>
      </p:sp>
      <p:sp>
        <p:nvSpPr>
          <p:cNvPr id="30" name="円柱 29"/>
          <p:cNvSpPr/>
          <p:nvPr/>
        </p:nvSpPr>
        <p:spPr>
          <a:xfrm rot="5400000">
            <a:off x="4805085" y="1237188"/>
            <a:ext cx="1197243" cy="142497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弧 30"/>
          <p:cNvSpPr/>
          <p:nvPr/>
        </p:nvSpPr>
        <p:spPr>
          <a:xfrm rot="16478223">
            <a:off x="4912283" y="1573036"/>
            <a:ext cx="1482911" cy="784361"/>
          </a:xfrm>
          <a:prstGeom prst="arc">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3" name="正方形/長方形 32"/>
              <p:cNvSpPr/>
              <p:nvPr/>
            </p:nvSpPr>
            <p:spPr>
              <a:xfrm>
                <a:off x="5600208" y="778225"/>
                <a:ext cx="71891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ja-JP" sz="2800" b="1" i="1" smtClean="0">
                              <a:solidFill>
                                <a:srgbClr val="FF0000"/>
                              </a:solidFill>
                              <a:effectLst>
                                <a:outerShdw blurRad="38100" dist="38100" dir="2700000" algn="tl">
                                  <a:srgbClr val="000000">
                                    <a:alpha val="43137"/>
                                  </a:srgbClr>
                                </a:outerShdw>
                              </a:effectLst>
                              <a:latin typeface="Cambria Math" panose="02040503050406030204" pitchFamily="18" charset="0"/>
                              <a:sym typeface="Wingdings" panose="05000000000000000000" pitchFamily="2" charset="2"/>
                            </a:rPr>
                          </m:ctrlPr>
                        </m:sSupPr>
                        <m:e>
                          <m:r>
                            <a:rPr lang="ja-JP" altLang="en-US" sz="2800" b="1" i="1">
                              <a:solidFill>
                                <a:srgbClr val="FF0000"/>
                              </a:solidFill>
                              <a:effectLst>
                                <a:outerShdw blurRad="38100" dist="38100" dir="2700000" algn="tl">
                                  <a:srgbClr val="000000">
                                    <a:alpha val="43137"/>
                                  </a:srgbClr>
                                </a:outerShdw>
                              </a:effectLst>
                              <a:latin typeface="Cambria Math" panose="02040503050406030204" pitchFamily="18" charset="0"/>
                              <a:sym typeface="Wingdings" panose="05000000000000000000" pitchFamily="2" charset="2"/>
                            </a:rPr>
                            <m:t>𝝅</m:t>
                          </m:r>
                        </m:e>
                        <m:sup>
                          <m:r>
                            <a:rPr lang="en-US" altLang="ja-JP" sz="2800" b="1" i="1">
                              <a:solidFill>
                                <a:srgbClr val="FF0000"/>
                              </a:solidFill>
                              <a:effectLst>
                                <a:outerShdw blurRad="38100" dist="38100" dir="2700000" algn="tl">
                                  <a:srgbClr val="000000">
                                    <a:alpha val="43137"/>
                                  </a:srgbClr>
                                </a:outerShdw>
                              </a:effectLst>
                              <a:latin typeface="Cambria Math" panose="02040503050406030204" pitchFamily="18" charset="0"/>
                              <a:sym typeface="Wingdings" panose="05000000000000000000" pitchFamily="2" charset="2"/>
                            </a:rPr>
                            <m:t>−</m:t>
                          </m:r>
                        </m:sup>
                      </m:sSup>
                    </m:oMath>
                  </m:oMathPara>
                </a14:m>
                <a:endParaRPr lang="ja-JP" altLang="en-US" sz="2800" b="1" dirty="0">
                  <a:effectLst>
                    <a:outerShdw blurRad="38100" dist="38100" dir="2700000" algn="tl">
                      <a:srgbClr val="000000">
                        <a:alpha val="43137"/>
                      </a:srgbClr>
                    </a:outerShdw>
                  </a:effectLst>
                </a:endParaRPr>
              </a:p>
            </p:txBody>
          </p:sp>
        </mc:Choice>
        <mc:Fallback xmlns="">
          <p:sp>
            <p:nvSpPr>
              <p:cNvPr id="33" name="正方形/長方形 32"/>
              <p:cNvSpPr>
                <a:spLocks noRot="1" noChangeAspect="1" noMove="1" noResize="1" noEditPoints="1" noAdjustHandles="1" noChangeArrowheads="1" noChangeShapeType="1" noTextEdit="1"/>
              </p:cNvSpPr>
              <p:nvPr/>
            </p:nvSpPr>
            <p:spPr>
              <a:xfrm>
                <a:off x="5600208" y="778225"/>
                <a:ext cx="718915" cy="523220"/>
              </a:xfrm>
              <a:prstGeom prst="rect">
                <a:avLst/>
              </a:prstGeom>
              <a:blipFill rotWithShape="0">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正方形/長方形 33"/>
              <p:cNvSpPr/>
              <p:nvPr/>
            </p:nvSpPr>
            <p:spPr>
              <a:xfrm>
                <a:off x="3684004" y="1728836"/>
                <a:ext cx="44435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chemeClr val="accent1"/>
                          </a:solidFill>
                          <a:effectLst>
                            <a:outerShdw blurRad="38100" dist="38100" dir="2700000" algn="tl">
                              <a:srgbClr val="000000">
                                <a:alpha val="43137"/>
                              </a:srgbClr>
                            </a:outerShdw>
                          </a:effectLst>
                          <a:latin typeface="Cambria Math" panose="02040503050406030204" pitchFamily="18" charset="0"/>
                          <a:sym typeface="Wingdings" panose="05000000000000000000" pitchFamily="2" charset="2"/>
                        </a:rPr>
                        <m:t>𝒑</m:t>
                      </m:r>
                    </m:oMath>
                  </m:oMathPara>
                </a14:m>
                <a:endParaRPr lang="ja-JP" altLang="en-US" sz="2400" b="1" dirty="0">
                  <a:solidFill>
                    <a:schemeClr val="accent1"/>
                  </a:solidFill>
                  <a:effectLst>
                    <a:outerShdw blurRad="38100" dist="38100" dir="2700000" algn="tl">
                      <a:srgbClr val="000000">
                        <a:alpha val="43137"/>
                      </a:srgbClr>
                    </a:outerShdw>
                  </a:effectLst>
                </a:endParaRPr>
              </a:p>
            </p:txBody>
          </p:sp>
        </mc:Choice>
        <mc:Fallback xmlns="">
          <p:sp>
            <p:nvSpPr>
              <p:cNvPr id="34" name="正方形/長方形 33"/>
              <p:cNvSpPr>
                <a:spLocks noRot="1" noChangeAspect="1" noMove="1" noResize="1" noEditPoints="1" noAdjustHandles="1" noChangeArrowheads="1" noChangeShapeType="1" noTextEdit="1"/>
              </p:cNvSpPr>
              <p:nvPr/>
            </p:nvSpPr>
            <p:spPr>
              <a:xfrm>
                <a:off x="3684004" y="1728836"/>
                <a:ext cx="444352" cy="461665"/>
              </a:xfrm>
              <a:prstGeom prst="rect">
                <a:avLst/>
              </a:prstGeom>
              <a:blipFill rotWithShape="0">
                <a:blip r:embed="rId8"/>
                <a:stretch>
                  <a:fillRect r="-4110" b="-18667"/>
                </a:stretch>
              </a:blipFill>
            </p:spPr>
            <p:txBody>
              <a:bodyPr/>
              <a:lstStyle/>
              <a:p>
                <a:r>
                  <a:rPr lang="ja-JP" altLang="en-US">
                    <a:noFill/>
                  </a:rPr>
                  <a:t> </a:t>
                </a:r>
              </a:p>
            </p:txBody>
          </p:sp>
        </mc:Fallback>
      </mc:AlternateContent>
      <p:sp>
        <p:nvSpPr>
          <p:cNvPr id="35" name="テキスト ボックス 34"/>
          <p:cNvSpPr txBox="1"/>
          <p:nvPr/>
        </p:nvSpPr>
        <p:spPr>
          <a:xfrm>
            <a:off x="5403103" y="2228007"/>
            <a:ext cx="556563" cy="369332"/>
          </a:xfrm>
          <a:prstGeom prst="rect">
            <a:avLst/>
          </a:prstGeom>
          <a:noFill/>
        </p:spPr>
        <p:txBody>
          <a:bodyPr wrap="none" rtlCol="0">
            <a:spAutoFit/>
          </a:bodyPr>
          <a:lstStyle/>
          <a:p>
            <a:r>
              <a:rPr kumimoji="1" lang="en-US" altLang="ja-JP" dirty="0" smtClean="0"/>
              <a:t>CDS</a:t>
            </a:r>
            <a:endParaRPr kumimoji="1" lang="ja-JP" altLang="en-US" dirty="0"/>
          </a:p>
        </p:txBody>
      </p:sp>
      <p:sp>
        <p:nvSpPr>
          <p:cNvPr id="36" name="右矢印 35"/>
          <p:cNvSpPr/>
          <p:nvPr/>
        </p:nvSpPr>
        <p:spPr>
          <a:xfrm rot="10800000">
            <a:off x="5300570" y="1789302"/>
            <a:ext cx="214261" cy="26063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柱 36"/>
          <p:cNvSpPr/>
          <p:nvPr/>
        </p:nvSpPr>
        <p:spPr>
          <a:xfrm rot="5400000">
            <a:off x="4892226" y="1811270"/>
            <a:ext cx="288036" cy="304508"/>
          </a:xfrm>
          <a:prstGeom prst="can">
            <a:avLst/>
          </a:prstGeom>
          <a:no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矢印コネクタ 37"/>
          <p:cNvCxnSpPr/>
          <p:nvPr/>
        </p:nvCxnSpPr>
        <p:spPr>
          <a:xfrm flipH="1">
            <a:off x="4156399" y="1907855"/>
            <a:ext cx="1095727" cy="10672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4764075" y="1710937"/>
            <a:ext cx="45719" cy="523220"/>
          </a:xfrm>
          <a:prstGeom prst="rect">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FF"/>
              </a:solidFill>
            </a:endParaRPr>
          </a:p>
        </p:txBody>
      </p:sp>
      <p:sp>
        <p:nvSpPr>
          <p:cNvPr id="40" name="テキスト ボックス 39"/>
          <p:cNvSpPr txBox="1"/>
          <p:nvPr/>
        </p:nvSpPr>
        <p:spPr>
          <a:xfrm>
            <a:off x="4809794" y="1534844"/>
            <a:ext cx="476412" cy="307777"/>
          </a:xfrm>
          <a:prstGeom prst="rect">
            <a:avLst/>
          </a:prstGeom>
          <a:noFill/>
        </p:spPr>
        <p:txBody>
          <a:bodyPr wrap="none" rtlCol="0">
            <a:spAutoFit/>
          </a:bodyPr>
          <a:lstStyle/>
          <a:p>
            <a:r>
              <a:rPr kumimoji="1" lang="en-US" altLang="ja-JP" sz="1400" b="1" dirty="0" smtClean="0">
                <a:solidFill>
                  <a:srgbClr val="FF00FF"/>
                </a:solidFill>
              </a:rPr>
              <a:t>BPC</a:t>
            </a:r>
            <a:endParaRPr kumimoji="1" lang="ja-JP" altLang="en-US" sz="1400" b="1" dirty="0">
              <a:solidFill>
                <a:srgbClr val="FF00FF"/>
              </a:solidFill>
            </a:endParaRPr>
          </a:p>
        </p:txBody>
      </p:sp>
      <p:sp>
        <p:nvSpPr>
          <p:cNvPr id="41" name="テキスト ボックス 40"/>
          <p:cNvSpPr txBox="1"/>
          <p:nvPr/>
        </p:nvSpPr>
        <p:spPr>
          <a:xfrm>
            <a:off x="4453489" y="1434494"/>
            <a:ext cx="495649" cy="307777"/>
          </a:xfrm>
          <a:prstGeom prst="rect">
            <a:avLst/>
          </a:prstGeom>
          <a:noFill/>
        </p:spPr>
        <p:txBody>
          <a:bodyPr wrap="none" rtlCol="0">
            <a:spAutoFit/>
          </a:bodyPr>
          <a:lstStyle/>
          <a:p>
            <a:r>
              <a:rPr kumimoji="1" lang="en-US" altLang="ja-JP" sz="1400" b="1" dirty="0" smtClean="0">
                <a:solidFill>
                  <a:srgbClr val="FF00FF"/>
                </a:solidFill>
              </a:rPr>
              <a:t>BPD</a:t>
            </a:r>
            <a:endParaRPr kumimoji="1" lang="ja-JP" altLang="en-US" sz="1400" b="1" dirty="0">
              <a:solidFill>
                <a:srgbClr val="FF00FF"/>
              </a:solidFill>
            </a:endParaRPr>
          </a:p>
        </p:txBody>
      </p:sp>
      <p:sp>
        <p:nvSpPr>
          <p:cNvPr id="42" name="テキスト ボックス 41"/>
          <p:cNvSpPr txBox="1"/>
          <p:nvPr/>
        </p:nvSpPr>
        <p:spPr>
          <a:xfrm>
            <a:off x="4381427" y="2249998"/>
            <a:ext cx="1034840" cy="584775"/>
          </a:xfrm>
          <a:prstGeom prst="rect">
            <a:avLst/>
          </a:prstGeom>
          <a:noFill/>
        </p:spPr>
        <p:txBody>
          <a:bodyPr wrap="square" rtlCol="0">
            <a:spAutoFit/>
          </a:bodyPr>
          <a:lstStyle/>
          <a:p>
            <a:r>
              <a:rPr lang="ja-JP" altLang="en-US" sz="1600" b="1" dirty="0" smtClean="0">
                <a:solidFill>
                  <a:srgbClr val="FF00FF"/>
                </a:solidFill>
              </a:rPr>
              <a:t>後方散乱</a:t>
            </a:r>
            <a:endParaRPr lang="en-US" altLang="ja-JP" sz="1600" b="1" dirty="0" smtClean="0">
              <a:solidFill>
                <a:srgbClr val="FF00FF"/>
              </a:solidFill>
            </a:endParaRPr>
          </a:p>
          <a:p>
            <a:r>
              <a:rPr lang="ja-JP" altLang="en-US" sz="1600" b="1" dirty="0" smtClean="0">
                <a:solidFill>
                  <a:srgbClr val="FF00FF"/>
                </a:solidFill>
              </a:rPr>
              <a:t>検出器</a:t>
            </a:r>
            <a:endParaRPr kumimoji="1" lang="ja-JP" altLang="en-US" sz="1600" b="1" dirty="0">
              <a:solidFill>
                <a:srgbClr val="FF00FF"/>
              </a:solidFill>
            </a:endParaRPr>
          </a:p>
        </p:txBody>
      </p:sp>
      <p:sp>
        <p:nvSpPr>
          <p:cNvPr id="43" name="正方形/長方形 42"/>
          <p:cNvSpPr/>
          <p:nvPr/>
        </p:nvSpPr>
        <p:spPr>
          <a:xfrm>
            <a:off x="6852594" y="1672286"/>
            <a:ext cx="184731" cy="461665"/>
          </a:xfrm>
          <a:prstGeom prst="rect">
            <a:avLst/>
          </a:prstGeom>
        </p:spPr>
        <p:txBody>
          <a:bodyPr wrap="none">
            <a:spAutoFit/>
          </a:bodyPr>
          <a:lstStyle/>
          <a:p>
            <a:endParaRPr lang="ja-JP" altLang="en-US" sz="2400" b="1" dirty="0">
              <a:solidFill>
                <a:srgbClr val="FF0000"/>
              </a:solidFill>
              <a:effectLst>
                <a:outerShdw blurRad="38100" dist="38100" dir="2700000" algn="tl">
                  <a:srgbClr val="000000">
                    <a:alpha val="43137"/>
                  </a:srgbClr>
                </a:outerShdw>
              </a:effectLst>
            </a:endParaRPr>
          </a:p>
        </p:txBody>
      </p:sp>
      <p:sp>
        <p:nvSpPr>
          <p:cNvPr id="45" name="右矢印 44"/>
          <p:cNvSpPr/>
          <p:nvPr/>
        </p:nvSpPr>
        <p:spPr>
          <a:xfrm>
            <a:off x="6194756" y="1755457"/>
            <a:ext cx="781857" cy="34491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7032947" y="1262317"/>
            <a:ext cx="258548" cy="1325577"/>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6830689" y="658972"/>
            <a:ext cx="607859" cy="523220"/>
          </a:xfrm>
          <a:prstGeom prst="rect">
            <a:avLst/>
          </a:prstGeom>
          <a:solidFill>
            <a:schemeClr val="bg1"/>
          </a:solidFill>
        </p:spPr>
        <p:txBody>
          <a:bodyPr wrap="none" rtlCol="0">
            <a:spAutoFit/>
          </a:bodyPr>
          <a:lstStyle/>
          <a:p>
            <a:r>
              <a:rPr kumimoji="1" lang="en-US" altLang="ja-JP" sz="2800" dirty="0" smtClean="0"/>
              <a:t>NC</a:t>
            </a:r>
            <a:endParaRPr kumimoji="1" lang="ja-JP" altLang="en-US" sz="2800" dirty="0"/>
          </a:p>
        </p:txBody>
      </p:sp>
      <p:sp>
        <p:nvSpPr>
          <p:cNvPr id="48" name="テキスト ボックス 47"/>
          <p:cNvSpPr txBox="1"/>
          <p:nvPr/>
        </p:nvSpPr>
        <p:spPr>
          <a:xfrm>
            <a:off x="7339939" y="1706469"/>
            <a:ext cx="1800493" cy="369332"/>
          </a:xfrm>
          <a:prstGeom prst="rect">
            <a:avLst/>
          </a:prstGeom>
          <a:noFill/>
        </p:spPr>
        <p:txBody>
          <a:bodyPr wrap="none" rtlCol="0">
            <a:spAutoFit/>
          </a:bodyPr>
          <a:lstStyle/>
          <a:p>
            <a:r>
              <a:rPr kumimoji="1" lang="ja-JP" altLang="en-US" b="1" dirty="0" smtClean="0"/>
              <a:t>前方中性子測定</a:t>
            </a:r>
            <a:endParaRPr kumimoji="1" lang="ja-JP" altLang="en-US" b="1" dirty="0"/>
          </a:p>
        </p:txBody>
      </p:sp>
      <mc:AlternateContent xmlns:mc="http://schemas.openxmlformats.org/markup-compatibility/2006" xmlns:a14="http://schemas.microsoft.com/office/drawing/2010/main">
        <mc:Choice Requires="a14">
          <p:sp>
            <p:nvSpPr>
              <p:cNvPr id="44" name="正方形/長方形 43"/>
              <p:cNvSpPr/>
              <p:nvPr/>
            </p:nvSpPr>
            <p:spPr>
              <a:xfrm>
                <a:off x="6345787" y="1674960"/>
                <a:ext cx="45236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chemeClr val="tx1"/>
                          </a:solidFill>
                          <a:effectLst>
                            <a:outerShdw blurRad="38100" dist="38100" dir="2700000" algn="tl">
                              <a:srgbClr val="000000">
                                <a:alpha val="43137"/>
                              </a:srgbClr>
                            </a:outerShdw>
                          </a:effectLst>
                          <a:latin typeface="Cambria Math" panose="02040503050406030204" pitchFamily="18" charset="0"/>
                          <a:sym typeface="Wingdings" panose="05000000000000000000" pitchFamily="2" charset="2"/>
                        </a:rPr>
                        <m:t>𝒏</m:t>
                      </m:r>
                    </m:oMath>
                  </m:oMathPara>
                </a14:m>
                <a:endParaRPr lang="ja-JP" altLang="en-US" sz="2400" b="1" dirty="0">
                  <a:solidFill>
                    <a:schemeClr val="tx1"/>
                  </a:solidFill>
                  <a:effectLst>
                    <a:outerShdw blurRad="38100" dist="38100" dir="2700000" algn="tl">
                      <a:srgbClr val="000000">
                        <a:alpha val="43137"/>
                      </a:srgbClr>
                    </a:outerShdw>
                  </a:effectLst>
                </a:endParaRPr>
              </a:p>
            </p:txBody>
          </p:sp>
        </mc:Choice>
        <mc:Fallback xmlns="">
          <p:sp>
            <p:nvSpPr>
              <p:cNvPr id="44" name="正方形/長方形 43"/>
              <p:cNvSpPr>
                <a:spLocks noRot="1" noChangeAspect="1" noMove="1" noResize="1" noEditPoints="1" noAdjustHandles="1" noChangeArrowheads="1" noChangeShapeType="1" noTextEdit="1"/>
              </p:cNvSpPr>
              <p:nvPr/>
            </p:nvSpPr>
            <p:spPr>
              <a:xfrm>
                <a:off x="6345787" y="1674960"/>
                <a:ext cx="452368" cy="461665"/>
              </a:xfrm>
              <a:prstGeom prst="rect">
                <a:avLst/>
              </a:prstGeom>
              <a:blipFill rotWithShape="0">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正方形/長方形 3"/>
              <p:cNvSpPr/>
              <p:nvPr/>
            </p:nvSpPr>
            <p:spPr>
              <a:xfrm>
                <a:off x="452703" y="1365179"/>
                <a:ext cx="2859906" cy="900824"/>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sSup>
                        <m:sSupPr>
                          <m:ctrlPr>
                            <a:rPr lang="ja-JP" altLang="ja-JP" sz="2400" b="1" i="1" smtClean="0">
                              <a:latin typeface="Cambria Math" panose="02040503050406030204" pitchFamily="18" charset="0"/>
                            </a:rPr>
                          </m:ctrlPr>
                        </m:sSupPr>
                        <m:e>
                          <m:r>
                            <a:rPr lang="en-US" altLang="ja-JP" sz="2400" b="1" i="0">
                              <a:latin typeface="Cambria Math"/>
                            </a:rPr>
                            <m:t>𝛑</m:t>
                          </m:r>
                        </m:e>
                        <m:sup>
                          <m:r>
                            <a:rPr lang="en-US" altLang="ja-JP" sz="2400" b="1" i="0">
                              <a:latin typeface="Cambria Math"/>
                            </a:rPr>
                            <m:t>𝟎</m:t>
                          </m:r>
                        </m:sup>
                      </m:sSup>
                      <m:sSup>
                        <m:sSupPr>
                          <m:ctrlPr>
                            <a:rPr lang="ja-JP" altLang="ja-JP" sz="2400" b="1" i="1">
                              <a:latin typeface="Cambria Math" panose="02040503050406030204" pitchFamily="18" charset="0"/>
                            </a:rPr>
                          </m:ctrlPr>
                        </m:sSupPr>
                        <m:e>
                          <m:r>
                            <a:rPr lang="en-US" altLang="ja-JP" sz="2400" b="1" i="0">
                              <a:latin typeface="Cambria Math"/>
                            </a:rPr>
                            <m:t>𝚺</m:t>
                          </m:r>
                        </m:e>
                        <m:sup>
                          <m:r>
                            <a:rPr lang="en-US" altLang="ja-JP" sz="2400" b="1" i="0">
                              <a:latin typeface="Cambria Math"/>
                            </a:rPr>
                            <m:t>𝟎</m:t>
                          </m:r>
                        </m:sup>
                      </m:sSup>
                      <m:r>
                        <a:rPr lang="en-US" altLang="ja-JP" sz="2400" b="1" i="0" smtClean="0">
                          <a:latin typeface="Cambria Math" panose="02040503050406030204" pitchFamily="18" charset="0"/>
                        </a:rPr>
                        <m:t> </m:t>
                      </m:r>
                      <m:r>
                        <a:rPr lang="en-US" altLang="ja-JP" sz="2400" b="1" i="0">
                          <a:latin typeface="Cambria Math" panose="02040503050406030204" pitchFamily="18" charset="0"/>
                          <a:ea typeface="Cambria Math" panose="02040503050406030204" pitchFamily="18" charset="0"/>
                        </a:rPr>
                        <m:t>→</m:t>
                      </m:r>
                      <m:sSup>
                        <m:sSupPr>
                          <m:ctrlPr>
                            <a:rPr lang="ja-JP" altLang="ja-JP" sz="2400" b="1" i="1">
                              <a:latin typeface="Cambria Math" panose="02040503050406030204" pitchFamily="18" charset="0"/>
                            </a:rPr>
                          </m:ctrlPr>
                        </m:sSupPr>
                        <m:e>
                          <m:r>
                            <a:rPr lang="en-US" altLang="ja-JP" sz="2400" b="1" i="0">
                              <a:latin typeface="Cambria Math"/>
                            </a:rPr>
                            <m:t>𝛑</m:t>
                          </m:r>
                        </m:e>
                        <m:sup>
                          <m:r>
                            <a:rPr lang="en-US" altLang="ja-JP" sz="2400" b="1" i="0">
                              <a:latin typeface="Cambria Math"/>
                            </a:rPr>
                            <m:t>𝟎</m:t>
                          </m:r>
                        </m:sup>
                      </m:sSup>
                      <m:r>
                        <a:rPr lang="en-US" altLang="ja-JP" sz="2400" b="1" i="0">
                          <a:latin typeface="Cambria Math" panose="02040503050406030204" pitchFamily="18" charset="0"/>
                        </a:rPr>
                        <m:t> </m:t>
                      </m:r>
                      <m:r>
                        <a:rPr lang="en-US" altLang="ja-JP" sz="2400" b="1" i="0">
                          <a:latin typeface="Cambria Math" panose="02040503050406030204" pitchFamily="18" charset="0"/>
                        </a:rPr>
                        <m:t>𝚲𝛄</m:t>
                      </m:r>
                    </m:oMath>
                  </m:oMathPara>
                </a14:m>
                <a:endParaRPr lang="en-US" altLang="ja-JP" sz="2400" b="1" dirty="0" smtClean="0">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altLang="ja-JP" sz="2400" b="1" i="0" smtClean="0">
                          <a:latin typeface="Cambria Math" panose="02040503050406030204" pitchFamily="18" charset="0"/>
                        </a:rPr>
                        <m:t> </m:t>
                      </m:r>
                      <m:r>
                        <a:rPr lang="ja-JP" altLang="en-US" sz="2400" b="1" i="0">
                          <a:latin typeface="Cambria Math" panose="02040503050406030204" pitchFamily="18" charset="0"/>
                        </a:rPr>
                        <m:t>　</m:t>
                      </m:r>
                      <m:r>
                        <a:rPr lang="ja-JP" altLang="en-US" sz="2400" b="1" i="0" smtClean="0">
                          <a:latin typeface="Cambria Math" panose="02040503050406030204" pitchFamily="18" charset="0"/>
                        </a:rPr>
                        <m:t>　</m:t>
                      </m:r>
                      <m:r>
                        <a:rPr lang="ja-JP" altLang="en-US" sz="2400" b="1" i="0">
                          <a:latin typeface="Cambria Math" panose="02040503050406030204" pitchFamily="18" charset="0"/>
                        </a:rPr>
                        <m:t>　</m:t>
                      </m:r>
                      <m:r>
                        <a:rPr lang="ja-JP" altLang="en-US" sz="2400" b="1" i="0" smtClean="0">
                          <a:latin typeface="Cambria Math" panose="02040503050406030204" pitchFamily="18" charset="0"/>
                        </a:rPr>
                        <m:t>　</m:t>
                      </m:r>
                      <m:r>
                        <a:rPr lang="ja-JP" altLang="en-US" sz="2400" b="1" i="0">
                          <a:latin typeface="Cambria Math" panose="02040503050406030204" pitchFamily="18" charset="0"/>
                        </a:rPr>
                        <m:t>　</m:t>
                      </m:r>
                      <m:r>
                        <a:rPr lang="en-US" altLang="ja-JP" sz="2400" b="1" i="0" smtClean="0">
                          <a:latin typeface="Cambria Math" panose="02040503050406030204" pitchFamily="18" charset="0"/>
                        </a:rPr>
                        <m:t>→</m:t>
                      </m:r>
                      <m:sSup>
                        <m:sSupPr>
                          <m:ctrlPr>
                            <a:rPr lang="ja-JP" altLang="ja-JP" sz="2400" b="1" i="1">
                              <a:latin typeface="Cambria Math" panose="02040503050406030204" pitchFamily="18" charset="0"/>
                            </a:rPr>
                          </m:ctrlPr>
                        </m:sSupPr>
                        <m:e>
                          <m:r>
                            <a:rPr lang="en-US" altLang="ja-JP" sz="2400" b="1" i="0">
                              <a:latin typeface="Cambria Math"/>
                            </a:rPr>
                            <m:t>𝛑</m:t>
                          </m:r>
                        </m:e>
                        <m:sup>
                          <m:r>
                            <a:rPr lang="en-US" altLang="ja-JP" sz="2400" b="1" i="0">
                              <a:latin typeface="Cambria Math"/>
                            </a:rPr>
                            <m:t>𝟎</m:t>
                          </m:r>
                        </m:sup>
                      </m:sSup>
                      <m:r>
                        <a:rPr lang="en-US" altLang="ja-JP" sz="2400" b="1" i="0">
                          <a:latin typeface="Cambria Math" panose="02040503050406030204" pitchFamily="18" charset="0"/>
                        </a:rPr>
                        <m:t> </m:t>
                      </m:r>
                      <m:r>
                        <a:rPr lang="en-US" altLang="ja-JP" sz="2400" b="1" i="0">
                          <a:solidFill>
                            <a:srgbClr val="0070C0"/>
                          </a:solidFill>
                          <a:latin typeface="Cambria Math" panose="02040503050406030204" pitchFamily="18" charset="0"/>
                        </a:rPr>
                        <m:t>𝐩</m:t>
                      </m:r>
                      <m:sSup>
                        <m:sSupPr>
                          <m:ctrlPr>
                            <a:rPr lang="ja-JP" altLang="ja-JP" sz="2400" b="1" i="1">
                              <a:solidFill>
                                <a:srgbClr val="FF0000"/>
                              </a:solidFill>
                              <a:latin typeface="Cambria Math" panose="02040503050406030204" pitchFamily="18" charset="0"/>
                            </a:rPr>
                          </m:ctrlPr>
                        </m:sSupPr>
                        <m:e>
                          <m:r>
                            <a:rPr lang="en-US" altLang="ja-JP" sz="2400" b="1" i="0">
                              <a:solidFill>
                                <a:srgbClr val="FF0000"/>
                              </a:solidFill>
                              <a:latin typeface="Cambria Math"/>
                            </a:rPr>
                            <m:t>𝛑</m:t>
                          </m:r>
                        </m:e>
                        <m:sup>
                          <m:r>
                            <a:rPr lang="en-US" altLang="ja-JP" sz="2400" b="1" i="0">
                              <a:solidFill>
                                <a:srgbClr val="FF0000"/>
                              </a:solidFill>
                              <a:latin typeface="Cambria Math"/>
                            </a:rPr>
                            <m:t>−</m:t>
                          </m:r>
                        </m:sup>
                      </m:sSup>
                      <m:r>
                        <a:rPr lang="ja-JP" altLang="en-US" sz="2400" b="1" i="0">
                          <a:latin typeface="Cambria Math" panose="02040503050406030204" pitchFamily="18" charset="0"/>
                        </a:rPr>
                        <m:t>𝛄</m:t>
                      </m:r>
                    </m:oMath>
                  </m:oMathPara>
                </a14:m>
                <a:endParaRPr lang="en-US" altLang="ja-JP" sz="2400" b="1" dirty="0"/>
              </a:p>
            </p:txBody>
          </p:sp>
        </mc:Choice>
        <mc:Fallback xmlns="">
          <p:sp>
            <p:nvSpPr>
              <p:cNvPr id="4" name="正方形/長方形 3"/>
              <p:cNvSpPr>
                <a:spLocks noRot="1" noChangeAspect="1" noMove="1" noResize="1" noEditPoints="1" noAdjustHandles="1" noChangeArrowheads="1" noChangeShapeType="1" noTextEdit="1"/>
              </p:cNvSpPr>
              <p:nvPr/>
            </p:nvSpPr>
            <p:spPr>
              <a:xfrm>
                <a:off x="452703" y="1365179"/>
                <a:ext cx="2859906" cy="900824"/>
              </a:xfrm>
              <a:prstGeom prst="rect">
                <a:avLst/>
              </a:prstGeom>
              <a:blipFill rotWithShape="0">
                <a:blip r:embed="rId10"/>
                <a:stretch>
                  <a:fillRect/>
                </a:stretch>
              </a:blipFill>
            </p:spPr>
            <p:txBody>
              <a:bodyPr/>
              <a:lstStyle/>
              <a:p>
                <a:r>
                  <a:rPr lang="ja-JP" altLang="en-US">
                    <a:noFill/>
                  </a:rPr>
                  <a:t> </a:t>
                </a:r>
              </a:p>
            </p:txBody>
          </p:sp>
        </mc:Fallback>
      </mc:AlternateContent>
      <p:sp>
        <p:nvSpPr>
          <p:cNvPr id="26" name="正方形/長方形 25"/>
          <p:cNvSpPr/>
          <p:nvPr/>
        </p:nvSpPr>
        <p:spPr>
          <a:xfrm>
            <a:off x="778097" y="1325563"/>
            <a:ext cx="2688609" cy="100031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3157094" y="6403717"/>
            <a:ext cx="3188693" cy="461665"/>
          </a:xfrm>
          <a:prstGeom prst="rect">
            <a:avLst/>
          </a:prstGeom>
          <a:noFill/>
        </p:spPr>
        <p:txBody>
          <a:bodyPr wrap="none" rtlCol="0">
            <a:spAutoFit/>
          </a:bodyPr>
          <a:lstStyle/>
          <a:p>
            <a:r>
              <a:rPr kumimoji="1" lang="en-US" altLang="ja-JP" sz="2400" b="1" dirty="0" smtClean="0"/>
              <a:t>Λ</a:t>
            </a:r>
            <a:r>
              <a:rPr kumimoji="1" lang="ja-JP" altLang="en-US" sz="2400" b="1" dirty="0" smtClean="0"/>
              <a:t>は再構成できている。</a:t>
            </a:r>
            <a:endParaRPr kumimoji="1" lang="ja-JP" altLang="en-US" sz="2400" b="1" dirty="0"/>
          </a:p>
        </p:txBody>
      </p:sp>
      <mc:AlternateContent xmlns:mc="http://schemas.openxmlformats.org/markup-compatibility/2006" xmlns:a14="http://schemas.microsoft.com/office/drawing/2010/main">
        <mc:Choice Requires="a14">
          <p:sp>
            <p:nvSpPr>
              <p:cNvPr id="50" name="正方形/長方形 49"/>
              <p:cNvSpPr/>
              <p:nvPr/>
            </p:nvSpPr>
            <p:spPr>
              <a:xfrm>
                <a:off x="5214069" y="1949413"/>
                <a:ext cx="40908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000" b="1" i="1">
                          <a:latin typeface="Cambria Math" panose="02040503050406030204" pitchFamily="18" charset="0"/>
                        </a:rPr>
                        <m:t>𝜦</m:t>
                      </m:r>
                    </m:oMath>
                  </m:oMathPara>
                </a14:m>
                <a:endParaRPr lang="ja-JP" altLang="en-US" sz="2000" i="1" dirty="0"/>
              </a:p>
            </p:txBody>
          </p:sp>
        </mc:Choice>
        <mc:Fallback xmlns="">
          <p:sp>
            <p:nvSpPr>
              <p:cNvPr id="50" name="正方形/長方形 49"/>
              <p:cNvSpPr>
                <a:spLocks noRot="1" noChangeAspect="1" noMove="1" noResize="1" noEditPoints="1" noAdjustHandles="1" noChangeArrowheads="1" noChangeShapeType="1" noTextEdit="1"/>
              </p:cNvSpPr>
              <p:nvPr/>
            </p:nvSpPr>
            <p:spPr>
              <a:xfrm>
                <a:off x="5214069" y="1949413"/>
                <a:ext cx="409086" cy="400110"/>
              </a:xfrm>
              <a:prstGeom prst="rect">
                <a:avLst/>
              </a:prstGeom>
              <a:blipFill rotWithShape="0">
                <a:blip r:embed="rId11"/>
                <a:stretch>
                  <a:fillRect/>
                </a:stretch>
              </a:blipFill>
            </p:spPr>
            <p:txBody>
              <a:bodyPr/>
              <a:lstStyle/>
              <a:p>
                <a:r>
                  <a:rPr lang="ja-JP" altLang="en-US">
                    <a:noFill/>
                  </a:rPr>
                  <a:t> </a:t>
                </a:r>
              </a:p>
            </p:txBody>
          </p:sp>
        </mc:Fallback>
      </mc:AlternateContent>
      <p:sp>
        <p:nvSpPr>
          <p:cNvPr id="5" name="正方形/長方形 4"/>
          <p:cNvSpPr/>
          <p:nvPr/>
        </p:nvSpPr>
        <p:spPr>
          <a:xfrm>
            <a:off x="3055506" y="3279913"/>
            <a:ext cx="422555" cy="28315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12401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006177" y="906151"/>
            <a:ext cx="7156800" cy="5040000"/>
          </a:xfrm>
        </p:spPr>
      </p:pic>
      <mc:AlternateContent xmlns:mc="http://schemas.openxmlformats.org/markup-compatibility/2006" xmlns:a14="http://schemas.microsoft.com/office/drawing/2010/main">
        <mc:Choice Requires="a14">
          <p:sp>
            <p:nvSpPr>
              <p:cNvPr id="2" name="タイトル 1"/>
              <p:cNvSpPr>
                <a:spLocks noGrp="1"/>
              </p:cNvSpPr>
              <p:nvPr>
                <p:ph type="title"/>
              </p:nvPr>
            </p:nvSpPr>
            <p:spPr>
              <a:xfrm>
                <a:off x="628650" y="0"/>
                <a:ext cx="7886700" cy="1325563"/>
              </a:xfrm>
            </p:spPr>
            <p:txBody>
              <a:bodyPr/>
              <a:lstStyle/>
              <a:p>
                <a14:m>
                  <m:oMath xmlns:m="http://schemas.openxmlformats.org/officeDocument/2006/math">
                    <m:r>
                      <m:rPr>
                        <m:sty m:val="p"/>
                      </m:rPr>
                      <a:rPr lang="en-US" altLang="ja-JP" dirty="0">
                        <a:latin typeface="Cambria Math" panose="02040503050406030204" pitchFamily="18" charset="0"/>
                      </a:rPr>
                      <m:t>d</m:t>
                    </m:r>
                    <m:r>
                      <a:rPr lang="en-US" altLang="ja-JP" dirty="0">
                        <a:latin typeface="Cambria Math" panose="02040503050406030204" pitchFamily="18" charset="0"/>
                      </a:rPr>
                      <m:t>(</m:t>
                    </m:r>
                    <m:sSup>
                      <m:sSupPr>
                        <m:ctrlPr>
                          <a:rPr lang="en-US" altLang="ja-JP" i="1" dirty="0">
                            <a:latin typeface="Cambria Math" panose="02040503050406030204" pitchFamily="18" charset="0"/>
                          </a:rPr>
                        </m:ctrlPr>
                      </m:sSupPr>
                      <m:e>
                        <m:r>
                          <m:rPr>
                            <m:sty m:val="p"/>
                          </m:rPr>
                          <a:rPr lang="en-US" altLang="ja-JP" dirty="0">
                            <a:latin typeface="Cambria Math" panose="02040503050406030204" pitchFamily="18" charset="0"/>
                          </a:rPr>
                          <m:t>K</m:t>
                        </m:r>
                      </m:e>
                      <m:sup>
                        <m:r>
                          <a:rPr lang="en-US" altLang="ja-JP" dirty="0">
                            <a:latin typeface="Cambria Math" panose="02040503050406030204" pitchFamily="18" charset="0"/>
                          </a:rPr>
                          <m:t>−</m:t>
                        </m:r>
                      </m:sup>
                    </m:sSup>
                    <m:r>
                      <a:rPr lang="en-US" altLang="ja-JP" dirty="0">
                        <a:latin typeface="Cambria Math" panose="02040503050406030204" pitchFamily="18" charset="0"/>
                      </a:rPr>
                      <m:t>,</m:t>
                    </m:r>
                    <m:r>
                      <m:rPr>
                        <m:sty m:val="p"/>
                      </m:rPr>
                      <a:rPr lang="en-US" altLang="ja-JP" dirty="0">
                        <a:latin typeface="Cambria Math" panose="02040503050406030204" pitchFamily="18" charset="0"/>
                      </a:rPr>
                      <m:t>n</m:t>
                    </m:r>
                    <m:r>
                      <m:rPr>
                        <m:sty m:val="p"/>
                      </m:rPr>
                      <a:rPr lang="en-US" altLang="ja-JP" i="1" dirty="0">
                        <a:latin typeface="Cambria Math" panose="02040503050406030204" pitchFamily="18" charset="0"/>
                      </a:rPr>
                      <m:t>Λ</m:t>
                    </m:r>
                    <m:r>
                      <a:rPr lang="en-US" altLang="ja-JP" dirty="0">
                        <a:latin typeface="Cambria Math" panose="02040503050406030204" pitchFamily="18" charset="0"/>
                      </a:rPr>
                      <m:t>)“</m:t>
                    </m:r>
                    <m:r>
                      <m:rPr>
                        <m:sty m:val="p"/>
                      </m:rPr>
                      <a:rPr lang="en-US" altLang="ja-JP" dirty="0">
                        <a:latin typeface="Cambria Math" panose="02040503050406030204" pitchFamily="18" charset="0"/>
                      </a:rPr>
                      <m:t>X</m:t>
                    </m:r>
                    <m:r>
                      <a:rPr lang="en-US" altLang="ja-JP">
                        <a:latin typeface="Cambria Math" panose="02040503050406030204" pitchFamily="18" charset="0"/>
                        <a:sym typeface="Wingdings" panose="05000000000000000000" pitchFamily="2" charset="2"/>
                      </a:rPr>
                      <m:t>”</m:t>
                    </m:r>
                  </m:oMath>
                </a14:m>
                <a:r>
                  <a:rPr lang="en-US" altLang="ja-JP" dirty="0" smtClean="0">
                    <a:latin typeface="+mn-lt"/>
                  </a:rPr>
                  <a:t> missing mass</a:t>
                </a:r>
                <a:endParaRPr kumimoji="1" lang="ja-JP" altLang="en-US" dirty="0">
                  <a:latin typeface="+mn-lt"/>
                </a:endParaRPr>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xfrm>
                <a:off x="628650" y="0"/>
                <a:ext cx="7886700" cy="1325563"/>
              </a:xfrm>
              <a:blipFill rotWithShape="0">
                <a:blip r:embed="rId4"/>
                <a:stretch>
                  <a:fillRect/>
                </a:stretch>
              </a:blipFill>
            </p:spPr>
            <p:txBody>
              <a:bodyPr/>
              <a:lstStyle/>
              <a:p>
                <a:r>
                  <a:rPr lang="ja-JP" altLang="en-US">
                    <a:noFill/>
                  </a:rPr>
                  <a:t> </a:t>
                </a:r>
              </a:p>
            </p:txBody>
          </p:sp>
        </mc:Fallback>
      </mc:AlternateContent>
      <p:cxnSp>
        <p:nvCxnSpPr>
          <p:cNvPr id="6" name="直線コネクタ 5"/>
          <p:cNvCxnSpPr/>
          <p:nvPr/>
        </p:nvCxnSpPr>
        <p:spPr>
          <a:xfrm>
            <a:off x="3773300" y="1427345"/>
            <a:ext cx="16945" cy="396000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テキスト ボックス 7"/>
              <p:cNvSpPr txBox="1"/>
              <p:nvPr/>
            </p:nvSpPr>
            <p:spPr>
              <a:xfrm>
                <a:off x="2139914" y="995720"/>
                <a:ext cx="1369942" cy="523220"/>
              </a:xfrm>
              <a:prstGeom prst="rect">
                <a:avLst/>
              </a:prstGeom>
              <a:noFill/>
            </p:spPr>
            <p:txBody>
              <a:bodyPr wrap="square" rtlCol="0">
                <a:spAutoFit/>
              </a:bodyPr>
              <a:lstStyle/>
              <a:p>
                <a:pPr algn="ctr"/>
                <a14:m>
                  <m:oMath xmlns:m="http://schemas.openxmlformats.org/officeDocument/2006/math">
                    <m:sSup>
                      <m:sSupPr>
                        <m:ctrlPr>
                          <a:rPr lang="en-US" altLang="ja-JP" sz="2800" i="1" smtClean="0">
                            <a:latin typeface="Cambria Math" panose="02040503050406030204" pitchFamily="18" charset="0"/>
                          </a:rPr>
                        </m:ctrlPr>
                      </m:sSupPr>
                      <m:e>
                        <m:r>
                          <m:rPr>
                            <m:nor/>
                          </m:rPr>
                          <a:rPr lang="en-US" altLang="ja-JP" sz="2800" dirty="0">
                            <a:ea typeface="Cambria Math" panose="02040503050406030204" pitchFamily="18" charset="0"/>
                          </a:rPr>
                          <m:t>π</m:t>
                        </m:r>
                      </m:e>
                      <m:sup>
                        <m:r>
                          <a:rPr lang="en-US" altLang="ja-JP" sz="2800" b="0" i="1" dirty="0" smtClean="0">
                            <a:latin typeface="Cambria Math" panose="02040503050406030204" pitchFamily="18" charset="0"/>
                            <a:ea typeface="Cambria Math" panose="02040503050406030204" pitchFamily="18" charset="0"/>
                          </a:rPr>
                          <m:t>0</m:t>
                        </m:r>
                      </m:sup>
                    </m:sSup>
                  </m:oMath>
                </a14:m>
                <a:r>
                  <a:rPr lang="en-US" altLang="ja-JP" sz="2800" dirty="0" smtClean="0"/>
                  <a:t>(</a:t>
                </a:r>
                <a:r>
                  <a:rPr lang="en-US" altLang="ja-JP" sz="2800" dirty="0"/>
                  <a:t>I =1)</a:t>
                </a:r>
                <a:endParaRPr kumimoji="1" lang="ja-JP" altLang="en-US" sz="2800"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2139914" y="995720"/>
                <a:ext cx="1369942" cy="523220"/>
              </a:xfrm>
              <a:prstGeom prst="rect">
                <a:avLst/>
              </a:prstGeom>
              <a:blipFill rotWithShape="0">
                <a:blip r:embed="rId5"/>
                <a:stretch>
                  <a:fillRect t="-10465" r="-6222" b="-3255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p:cNvSpPr txBox="1"/>
              <p:nvPr/>
            </p:nvSpPr>
            <p:spPr>
              <a:xfrm>
                <a:off x="3702962" y="947840"/>
                <a:ext cx="1537058" cy="523220"/>
              </a:xfrm>
              <a:prstGeom prst="rect">
                <a:avLst/>
              </a:prstGeom>
              <a:noFill/>
            </p:spPr>
            <p:txBody>
              <a:bodyPr wrap="square" rtlCol="0">
                <a:spAutoFit/>
              </a:bodyPr>
              <a:lstStyle/>
              <a:p>
                <a:pPr algn="ctr"/>
                <a14:m>
                  <m:oMath xmlns:m="http://schemas.openxmlformats.org/officeDocument/2006/math">
                    <m:sSup>
                      <m:sSupPr>
                        <m:ctrlPr>
                          <a:rPr lang="en-US" altLang="ja-JP" sz="2800" i="1" smtClean="0">
                            <a:latin typeface="Cambria Math" panose="02040503050406030204" pitchFamily="18" charset="0"/>
                          </a:rPr>
                        </m:ctrlPr>
                      </m:sSupPr>
                      <m:e>
                        <m:r>
                          <m:rPr>
                            <m:nor/>
                          </m:rPr>
                          <a:rPr lang="en-US" altLang="ja-JP" sz="2800" dirty="0">
                            <a:ea typeface="Cambria Math" panose="02040503050406030204" pitchFamily="18" charset="0"/>
                          </a:rPr>
                          <m:t>π</m:t>
                        </m:r>
                      </m:e>
                      <m:sup>
                        <m:r>
                          <a:rPr lang="en-US" altLang="ja-JP" sz="2800" b="0" i="1" dirty="0" smtClean="0">
                            <a:latin typeface="Cambria Math" panose="02040503050406030204" pitchFamily="18" charset="0"/>
                            <a:ea typeface="Cambria Math" panose="02040503050406030204" pitchFamily="18" charset="0"/>
                          </a:rPr>
                          <m:t>0</m:t>
                        </m:r>
                      </m:sup>
                    </m:sSup>
                  </m:oMath>
                </a14:m>
                <a:r>
                  <a:rPr kumimoji="1" lang="en-US" altLang="ja-JP" sz="2800" dirty="0" smtClean="0"/>
                  <a:t>γ</a:t>
                </a:r>
                <a:r>
                  <a:rPr lang="en-US" altLang="ja-JP" sz="2800" dirty="0" smtClean="0"/>
                  <a:t>(I =0)</a:t>
                </a:r>
                <a:endParaRPr kumimoji="1" lang="ja-JP" altLang="en-US" sz="2800"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3702962" y="947840"/>
                <a:ext cx="1537058" cy="523220"/>
              </a:xfrm>
              <a:prstGeom prst="rect">
                <a:avLst/>
              </a:prstGeom>
              <a:blipFill rotWithShape="0">
                <a:blip r:embed="rId6"/>
                <a:stretch>
                  <a:fillRect t="-10465" r="-4743" b="-3255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10"/>
              <p:cNvSpPr/>
              <p:nvPr/>
            </p:nvSpPr>
            <p:spPr>
              <a:xfrm>
                <a:off x="236131" y="5946151"/>
                <a:ext cx="8883840" cy="860492"/>
              </a:xfrm>
              <a:prstGeom prst="rect">
                <a:avLst/>
              </a:prstGeom>
            </p:spPr>
            <p:txBody>
              <a:bodyPr wrap="square">
                <a:spAutoFit/>
              </a:bodyPr>
              <a:lstStyle/>
              <a:p>
                <a:pPr marL="342900" indent="-342900">
                  <a:buFont typeface="Arial" panose="020B0604020202020204" pitchFamily="34" charset="0"/>
                  <a:buChar char="•"/>
                </a:pPr>
                <a14:m>
                  <m:oMath xmlns:m="http://schemas.openxmlformats.org/officeDocument/2006/math">
                    <m:sSup>
                      <m:sSupPr>
                        <m:ctrlPr>
                          <a:rPr lang="en-US" altLang="ja-JP" sz="2400" b="1" i="1" smtClean="0">
                            <a:latin typeface="Cambria Math" panose="02040503050406030204" pitchFamily="18" charset="0"/>
                            <a:sym typeface="Wingdings" panose="05000000000000000000" pitchFamily="2" charset="2"/>
                          </a:rPr>
                        </m:ctrlPr>
                      </m:sSupPr>
                      <m:e>
                        <m:r>
                          <a:rPr lang="ja-JP" altLang="en-US" sz="2400" b="1" i="0">
                            <a:latin typeface="Cambria Math" panose="02040503050406030204" pitchFamily="18" charset="0"/>
                            <a:sym typeface="Wingdings" panose="05000000000000000000" pitchFamily="2" charset="2"/>
                          </a:rPr>
                          <m:t>𝛑</m:t>
                        </m:r>
                      </m:e>
                      <m:sup>
                        <m:r>
                          <a:rPr lang="en-US" altLang="ja-JP" sz="2400" b="1" i="0">
                            <a:latin typeface="Cambria Math" panose="02040503050406030204" pitchFamily="18" charset="0"/>
                            <a:sym typeface="Wingdings" panose="05000000000000000000" pitchFamily="2" charset="2"/>
                          </a:rPr>
                          <m:t>𝟎</m:t>
                        </m:r>
                      </m:sup>
                    </m:sSup>
                  </m:oMath>
                </a14:m>
                <a:r>
                  <a:rPr lang="en-US" altLang="ja-JP" sz="2400" b="1" dirty="0"/>
                  <a:t>γ</a:t>
                </a:r>
                <a:r>
                  <a:rPr lang="ja-JP" altLang="en-US" sz="2400" b="1" dirty="0"/>
                  <a:t>の領域に事象を</a:t>
                </a:r>
                <a:r>
                  <a:rPr lang="ja-JP" altLang="en-US" sz="2400" b="1" dirty="0" smtClean="0"/>
                  <a:t>確認。</a:t>
                </a:r>
                <a:endParaRPr lang="en-US" altLang="ja-JP" sz="2400" b="1" dirty="0" smtClean="0"/>
              </a:p>
              <a:p>
                <a:pPr marL="342900" indent="-342900">
                  <a:buFont typeface="Arial" panose="020B0604020202020204" pitchFamily="34" charset="0"/>
                  <a:buChar char="•"/>
                </a:pPr>
                <a14:m>
                  <m:oMath xmlns:m="http://schemas.openxmlformats.org/officeDocument/2006/math">
                    <m:sSup>
                      <m:sSupPr>
                        <m:ctrlPr>
                          <a:rPr lang="en-US" altLang="ja-JP" sz="2400" b="1" i="1">
                            <a:latin typeface="Cambria Math" panose="02040503050406030204" pitchFamily="18" charset="0"/>
                            <a:sym typeface="Wingdings" panose="05000000000000000000" pitchFamily="2" charset="2"/>
                          </a:rPr>
                        </m:ctrlPr>
                      </m:sSupPr>
                      <m:e>
                        <m:r>
                          <a:rPr lang="en-US" altLang="ja-JP" sz="2400" b="1" dirty="0">
                            <a:latin typeface="Cambria Math" panose="02040503050406030204" pitchFamily="18" charset="0"/>
                          </a:rPr>
                          <m:t>𝐝</m:t>
                        </m:r>
                        <m:r>
                          <a:rPr lang="en-US" altLang="ja-JP" sz="2400" b="1" dirty="0">
                            <a:latin typeface="Cambria Math" panose="02040503050406030204" pitchFamily="18" charset="0"/>
                          </a:rPr>
                          <m:t>(</m:t>
                        </m:r>
                        <m:sSup>
                          <m:sSupPr>
                            <m:ctrlPr>
                              <a:rPr lang="en-US" altLang="ja-JP" sz="2400" b="1" i="1" dirty="0">
                                <a:latin typeface="Cambria Math" panose="02040503050406030204" pitchFamily="18" charset="0"/>
                              </a:rPr>
                            </m:ctrlPr>
                          </m:sSupPr>
                          <m:e>
                            <m:r>
                              <a:rPr lang="en-US" altLang="ja-JP" sz="2400" b="1" dirty="0">
                                <a:latin typeface="Cambria Math" panose="02040503050406030204" pitchFamily="18" charset="0"/>
                              </a:rPr>
                              <m:t>𝐊</m:t>
                            </m:r>
                          </m:e>
                          <m:sup>
                            <m:r>
                              <a:rPr lang="en-US" altLang="ja-JP" sz="2400" b="1" dirty="0">
                                <a:latin typeface="Cambria Math" panose="02040503050406030204" pitchFamily="18" charset="0"/>
                              </a:rPr>
                              <m:t>−</m:t>
                            </m:r>
                          </m:sup>
                        </m:sSup>
                        <m:r>
                          <a:rPr lang="en-US" altLang="ja-JP" sz="2400" b="1" dirty="0">
                            <a:latin typeface="Cambria Math" panose="02040503050406030204" pitchFamily="18" charset="0"/>
                          </a:rPr>
                          <m:t>,</m:t>
                        </m:r>
                        <m:r>
                          <a:rPr lang="en-US" altLang="ja-JP" sz="2400" b="1" dirty="0">
                            <a:latin typeface="Cambria Math" panose="02040503050406030204" pitchFamily="18" charset="0"/>
                          </a:rPr>
                          <m:t>𝐧</m:t>
                        </m:r>
                        <m:r>
                          <a:rPr lang="en-US" altLang="ja-JP" sz="2400" b="1" dirty="0">
                            <a:latin typeface="Cambria Math" panose="02040503050406030204" pitchFamily="18" charset="0"/>
                          </a:rPr>
                          <m:t>)</m:t>
                        </m:r>
                        <m:sSup>
                          <m:sSupPr>
                            <m:ctrlPr>
                              <a:rPr lang="en-US" altLang="ja-JP" sz="2400" b="1" i="1">
                                <a:latin typeface="Cambria Math" panose="02040503050406030204" pitchFamily="18" charset="0"/>
                                <a:sym typeface="Wingdings" panose="05000000000000000000" pitchFamily="2" charset="2"/>
                              </a:rPr>
                            </m:ctrlPr>
                          </m:sSupPr>
                          <m:e>
                            <m:r>
                              <a:rPr lang="en-US" altLang="ja-JP" sz="2400" b="1" i="1" smtClean="0">
                                <a:latin typeface="Cambria Math" panose="02040503050406030204" pitchFamily="18" charset="0"/>
                                <a:sym typeface="Wingdings" panose="05000000000000000000" pitchFamily="2" charset="2"/>
                              </a:rPr>
                              <m:t>“</m:t>
                            </m:r>
                            <m:r>
                              <a:rPr lang="ja-JP" altLang="en-US" sz="2400" b="1">
                                <a:latin typeface="Cambria Math" panose="02040503050406030204" pitchFamily="18" charset="0"/>
                                <a:sym typeface="Wingdings" panose="05000000000000000000" pitchFamily="2" charset="2"/>
                              </a:rPr>
                              <m:t>𝛑</m:t>
                            </m:r>
                          </m:e>
                          <m:sup>
                            <m:r>
                              <a:rPr lang="en-US" altLang="ja-JP" sz="2400" b="1">
                                <a:latin typeface="Cambria Math" panose="02040503050406030204" pitchFamily="18" charset="0"/>
                                <a:ea typeface="Cambria Math" panose="02040503050406030204" pitchFamily="18" charset="0"/>
                                <a:sym typeface="Wingdings" panose="05000000000000000000" pitchFamily="2" charset="2"/>
                              </a:rPr>
                              <m:t>∓</m:t>
                            </m:r>
                          </m:sup>
                        </m:sSup>
                        <m:r>
                          <a:rPr lang="en-US" altLang="ja-JP" sz="2400" b="1">
                            <a:latin typeface="Cambria Math" panose="02040503050406030204" pitchFamily="18" charset="0"/>
                            <a:sym typeface="Wingdings" panose="05000000000000000000" pitchFamily="2" charset="2"/>
                          </a:rPr>
                          <m:t>𝚺</m:t>
                        </m:r>
                      </m:e>
                      <m:sup>
                        <m:r>
                          <a:rPr lang="en-US" altLang="ja-JP" sz="2400" b="1">
                            <a:latin typeface="Cambria Math" panose="02040503050406030204" pitchFamily="18" charset="0"/>
                            <a:ea typeface="Cambria Math" panose="02040503050406030204" pitchFamily="18" charset="0"/>
                            <a:sym typeface="Wingdings" panose="05000000000000000000" pitchFamily="2" charset="2"/>
                          </a:rPr>
                          <m:t>±</m:t>
                        </m:r>
                      </m:sup>
                    </m:sSup>
                    <m:r>
                      <a:rPr lang="en-US" altLang="ja-JP" sz="2400" b="1" i="1" smtClean="0">
                        <a:latin typeface="Cambria Math" panose="02040503050406030204" pitchFamily="18" charset="0"/>
                        <a:ea typeface="Cambria Math" panose="02040503050406030204" pitchFamily="18" charset="0"/>
                        <a:sym typeface="Wingdings" panose="05000000000000000000" pitchFamily="2" charset="2"/>
                      </a:rPr>
                      <m:t>“</m:t>
                    </m:r>
                  </m:oMath>
                </a14:m>
                <a:r>
                  <a:rPr lang="ja-JP" altLang="en-US" sz="2400" b="1" dirty="0" smtClean="0"/>
                  <a:t>と</a:t>
                </a:r>
                <a14:m>
                  <m:oMath xmlns:m="http://schemas.openxmlformats.org/officeDocument/2006/math">
                    <m:sSup>
                      <m:sSupPr>
                        <m:ctrlPr>
                          <a:rPr lang="en-US" altLang="ja-JP" sz="2400" b="1" i="1">
                            <a:latin typeface="Cambria Math" panose="02040503050406030204" pitchFamily="18" charset="0"/>
                            <a:sym typeface="Wingdings" panose="05000000000000000000" pitchFamily="2" charset="2"/>
                          </a:rPr>
                        </m:ctrlPr>
                      </m:sSupPr>
                      <m:e>
                        <m:r>
                          <a:rPr lang="en-US" altLang="ja-JP" sz="2400" b="1" dirty="0">
                            <a:latin typeface="Cambria Math" panose="02040503050406030204" pitchFamily="18" charset="0"/>
                          </a:rPr>
                          <m:t>𝐝</m:t>
                        </m:r>
                        <m:r>
                          <a:rPr lang="en-US" altLang="ja-JP" sz="2400" b="1" dirty="0">
                            <a:latin typeface="Cambria Math" panose="02040503050406030204" pitchFamily="18" charset="0"/>
                          </a:rPr>
                          <m:t>(</m:t>
                        </m:r>
                        <m:sSup>
                          <m:sSupPr>
                            <m:ctrlPr>
                              <a:rPr lang="en-US" altLang="ja-JP" sz="2400" b="1" i="1" dirty="0">
                                <a:latin typeface="Cambria Math" panose="02040503050406030204" pitchFamily="18" charset="0"/>
                              </a:rPr>
                            </m:ctrlPr>
                          </m:sSupPr>
                          <m:e>
                            <m:r>
                              <a:rPr lang="en-US" altLang="ja-JP" sz="2400" b="1" dirty="0">
                                <a:latin typeface="Cambria Math" panose="02040503050406030204" pitchFamily="18" charset="0"/>
                              </a:rPr>
                              <m:t>𝐊</m:t>
                            </m:r>
                          </m:e>
                          <m:sup>
                            <m:r>
                              <a:rPr lang="en-US" altLang="ja-JP" sz="2400" b="1" dirty="0">
                                <a:latin typeface="Cambria Math" panose="02040503050406030204" pitchFamily="18" charset="0"/>
                              </a:rPr>
                              <m:t>−</m:t>
                            </m:r>
                          </m:sup>
                        </m:sSup>
                        <m:r>
                          <a:rPr lang="en-US" altLang="ja-JP" sz="2400" b="1" dirty="0">
                            <a:latin typeface="Cambria Math" panose="02040503050406030204" pitchFamily="18" charset="0"/>
                          </a:rPr>
                          <m:t>,</m:t>
                        </m:r>
                        <m:r>
                          <a:rPr lang="en-US" altLang="ja-JP" sz="2400" b="1" dirty="0">
                            <a:latin typeface="Cambria Math" panose="02040503050406030204" pitchFamily="18" charset="0"/>
                          </a:rPr>
                          <m:t>𝐩</m:t>
                        </m:r>
                        <m:r>
                          <a:rPr lang="en-US" altLang="ja-JP" sz="2400" b="1" dirty="0">
                            <a:latin typeface="Cambria Math" panose="02040503050406030204" pitchFamily="18" charset="0"/>
                          </a:rPr>
                          <m:t>)</m:t>
                        </m:r>
                        <m:sSup>
                          <m:sSupPr>
                            <m:ctrlPr>
                              <a:rPr lang="en-US" altLang="ja-JP" sz="2400" b="1" i="1">
                                <a:latin typeface="Cambria Math" panose="02040503050406030204" pitchFamily="18" charset="0"/>
                                <a:sym typeface="Wingdings" panose="05000000000000000000" pitchFamily="2" charset="2"/>
                              </a:rPr>
                            </m:ctrlPr>
                          </m:sSupPr>
                          <m:e>
                            <m:r>
                              <a:rPr lang="ja-JP" altLang="en-US" sz="2400" b="1">
                                <a:latin typeface="Cambria Math" panose="02040503050406030204" pitchFamily="18" charset="0"/>
                                <a:sym typeface="Wingdings" panose="05000000000000000000" pitchFamily="2" charset="2"/>
                              </a:rPr>
                              <m:t>𝛑</m:t>
                            </m:r>
                          </m:e>
                          <m:sup>
                            <m:r>
                              <a:rPr lang="en-US" altLang="ja-JP" sz="2400" b="1">
                                <a:latin typeface="Cambria Math" panose="02040503050406030204" pitchFamily="18" charset="0"/>
                                <a:sym typeface="Wingdings" panose="05000000000000000000" pitchFamily="2" charset="2"/>
                              </a:rPr>
                              <m:t>−</m:t>
                            </m:r>
                          </m:sup>
                        </m:sSup>
                        <m:r>
                          <a:rPr lang="en-US" altLang="ja-JP" sz="2400" b="1">
                            <a:latin typeface="Cambria Math" panose="02040503050406030204" pitchFamily="18" charset="0"/>
                            <a:sym typeface="Wingdings" panose="05000000000000000000" pitchFamily="2" charset="2"/>
                          </a:rPr>
                          <m:t>𝚺</m:t>
                        </m:r>
                      </m:e>
                      <m:sup>
                        <m:r>
                          <a:rPr lang="en-US" altLang="ja-JP" sz="2400" b="1">
                            <a:latin typeface="Cambria Math" panose="02040503050406030204" pitchFamily="18" charset="0"/>
                            <a:sym typeface="Wingdings" panose="05000000000000000000" pitchFamily="2" charset="2"/>
                          </a:rPr>
                          <m:t>𝟎</m:t>
                        </m:r>
                      </m:sup>
                    </m:sSup>
                  </m:oMath>
                </a14:m>
                <a:r>
                  <a:rPr lang="ja-JP" altLang="en-US" sz="2400" b="1" dirty="0" smtClean="0"/>
                  <a:t>による分離同様に</a:t>
                </a:r>
                <a:r>
                  <a:rPr lang="en-US" altLang="ja-JP" sz="2400" b="1" dirty="0" smtClean="0"/>
                  <a:t>I=0</a:t>
                </a:r>
                <a:r>
                  <a:rPr lang="ja-JP" altLang="en-US" sz="2400" b="1" dirty="0" smtClean="0"/>
                  <a:t>が支配的。</a:t>
                </a:r>
                <a:endParaRPr lang="en-US" altLang="ja-JP" sz="2400" b="1" dirty="0" smtClean="0"/>
              </a:p>
            </p:txBody>
          </p:sp>
        </mc:Choice>
        <mc:Fallback xmlns="">
          <p:sp>
            <p:nvSpPr>
              <p:cNvPr id="11" name="正方形/長方形 10"/>
              <p:cNvSpPr>
                <a:spLocks noRot="1" noChangeAspect="1" noMove="1" noResize="1" noEditPoints="1" noAdjustHandles="1" noChangeArrowheads="1" noChangeShapeType="1" noTextEdit="1"/>
              </p:cNvSpPr>
              <p:nvPr/>
            </p:nvSpPr>
            <p:spPr>
              <a:xfrm>
                <a:off x="236131" y="5946151"/>
                <a:ext cx="8883840" cy="860492"/>
              </a:xfrm>
              <a:prstGeom prst="rect">
                <a:avLst/>
              </a:prstGeom>
              <a:blipFill rotWithShape="0">
                <a:blip r:embed="rId7"/>
                <a:stretch>
                  <a:fillRect l="-961" t="-7746" r="-1030" b="-147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p:cNvSpPr/>
              <p:nvPr/>
            </p:nvSpPr>
            <p:spPr>
              <a:xfrm>
                <a:off x="4121221" y="5657497"/>
                <a:ext cx="1033488" cy="3755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1">
                          <a:latin typeface="Cambria Math" panose="02040503050406030204" pitchFamily="18" charset="0"/>
                        </a:rPr>
                        <m:t>𝐆𝐞𝐕</m:t>
                      </m:r>
                      <m:r>
                        <a:rPr lang="en-US" altLang="ja-JP" b="1">
                          <a:latin typeface="Cambria Math" panose="02040503050406030204" pitchFamily="18" charset="0"/>
                        </a:rPr>
                        <m:t>/</m:t>
                      </m:r>
                      <m:sSup>
                        <m:sSupPr>
                          <m:ctrlPr>
                            <a:rPr lang="en-US" altLang="ja-JP" b="1" i="1">
                              <a:latin typeface="Cambria Math" panose="02040503050406030204" pitchFamily="18" charset="0"/>
                            </a:rPr>
                          </m:ctrlPr>
                        </m:sSupPr>
                        <m:e>
                          <m:r>
                            <a:rPr lang="en-US" altLang="ja-JP" b="1">
                              <a:latin typeface="Cambria Math" panose="02040503050406030204" pitchFamily="18" charset="0"/>
                            </a:rPr>
                            <m:t>𝐂</m:t>
                          </m:r>
                        </m:e>
                        <m:sup>
                          <m:r>
                            <a:rPr lang="en-US" altLang="ja-JP" b="1">
                              <a:latin typeface="Cambria Math" panose="02040503050406030204" pitchFamily="18" charset="0"/>
                            </a:rPr>
                            <m:t>𝟐</m:t>
                          </m:r>
                        </m:sup>
                      </m:sSup>
                    </m:oMath>
                  </m:oMathPara>
                </a14:m>
                <a:endParaRPr lang="ja-JP" altLang="en-US" dirty="0"/>
              </a:p>
            </p:txBody>
          </p:sp>
        </mc:Choice>
        <mc:Fallback xmlns="">
          <p:sp>
            <p:nvSpPr>
              <p:cNvPr id="12" name="正方形/長方形 11"/>
              <p:cNvSpPr>
                <a:spLocks noRot="1" noChangeAspect="1" noMove="1" noResize="1" noEditPoints="1" noAdjustHandles="1" noChangeArrowheads="1" noChangeShapeType="1" noTextEdit="1"/>
              </p:cNvSpPr>
              <p:nvPr/>
            </p:nvSpPr>
            <p:spPr>
              <a:xfrm>
                <a:off x="4121221" y="5657497"/>
                <a:ext cx="1033488" cy="375552"/>
              </a:xfrm>
              <a:prstGeom prst="rect">
                <a:avLst/>
              </a:prstGeom>
              <a:blipFill rotWithShape="0">
                <a:blip r:embed="rId8"/>
                <a:stretch>
                  <a:fillRect b="-12903"/>
                </a:stretch>
              </a:blipFill>
            </p:spPr>
            <p:txBody>
              <a:bodyPr/>
              <a:lstStyle/>
              <a:p>
                <a:r>
                  <a:rPr lang="ja-JP" altLang="en-US">
                    <a:noFill/>
                  </a:rPr>
                  <a:t> </a:t>
                </a:r>
              </a:p>
            </p:txBody>
          </p:sp>
        </mc:Fallback>
      </mc:AlternateContent>
      <p:sp>
        <p:nvSpPr>
          <p:cNvPr id="15" name="スライド番号プレースホルダー 14"/>
          <p:cNvSpPr>
            <a:spLocks noGrp="1"/>
          </p:cNvSpPr>
          <p:nvPr>
            <p:ph type="sldNum" sz="quarter" idx="12"/>
          </p:nvPr>
        </p:nvSpPr>
        <p:spPr/>
        <p:txBody>
          <a:bodyPr/>
          <a:lstStyle/>
          <a:p>
            <a:fld id="{005A32BD-6642-4D4D-A78D-138FCE3FEFDC}" type="slidenum">
              <a:rPr kumimoji="1" lang="ja-JP" altLang="en-US" smtClean="0"/>
              <a:t>12</a:t>
            </a:fld>
            <a:endParaRPr kumimoji="1" lang="ja-JP" altLang="en-US" dirty="0"/>
          </a:p>
        </p:txBody>
      </p:sp>
      <p:sp>
        <p:nvSpPr>
          <p:cNvPr id="14" name="テキスト ボックス 13"/>
          <p:cNvSpPr txBox="1"/>
          <p:nvPr/>
        </p:nvSpPr>
        <p:spPr>
          <a:xfrm rot="19627601">
            <a:off x="1957906" y="2939914"/>
            <a:ext cx="5499006" cy="1015663"/>
          </a:xfrm>
          <a:prstGeom prst="rect">
            <a:avLst/>
          </a:prstGeom>
          <a:noFill/>
        </p:spPr>
        <p:txBody>
          <a:bodyPr wrap="none" rtlCol="0">
            <a:spAutoFit/>
          </a:bodyPr>
          <a:lstStyle/>
          <a:p>
            <a:r>
              <a:rPr lang="en-US" altLang="ja-JP" sz="6000" b="1" dirty="0" smtClean="0">
                <a:ln>
                  <a:solidFill>
                    <a:schemeClr val="accent1">
                      <a:shade val="50000"/>
                      <a:alpha val="40000"/>
                    </a:schemeClr>
                  </a:solidFill>
                </a:ln>
                <a:noFill/>
                <a:effectLst>
                  <a:outerShdw dist="50800" dir="5400000" algn="ctr" rotWithShape="0">
                    <a:srgbClr val="000000">
                      <a:alpha val="0"/>
                    </a:srgbClr>
                  </a:outerShdw>
                </a:effectLst>
              </a:rPr>
              <a:t>Very preliminary</a:t>
            </a:r>
            <a:endParaRPr kumimoji="1" lang="ja-JP" altLang="en-US" sz="6000" b="1" dirty="0">
              <a:ln>
                <a:solidFill>
                  <a:schemeClr val="accent1">
                    <a:shade val="50000"/>
                    <a:alpha val="40000"/>
                  </a:schemeClr>
                </a:solidFill>
              </a:ln>
              <a:noFill/>
              <a:effectLst>
                <a:outerShdw dist="50800" dir="5400000" algn="ctr" rotWithShape="0">
                  <a:srgbClr val="000000">
                    <a:alpha val="0"/>
                  </a:srgbClr>
                </a:outerShdw>
              </a:effectLst>
            </a:endParaRPr>
          </a:p>
        </p:txBody>
      </p:sp>
      <mc:AlternateContent xmlns:mc="http://schemas.openxmlformats.org/markup-compatibility/2006" xmlns:a14="http://schemas.microsoft.com/office/drawing/2010/main">
        <mc:Choice Requires="a14">
          <p:sp>
            <p:nvSpPr>
              <p:cNvPr id="17" name="テキスト ボックス 16"/>
              <p:cNvSpPr txBox="1"/>
              <p:nvPr/>
            </p:nvSpPr>
            <p:spPr>
              <a:xfrm>
                <a:off x="5621751" y="984926"/>
                <a:ext cx="122043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800" i="1" smtClean="0">
                          <a:latin typeface="Cambria Math" panose="02040503050406030204" pitchFamily="18" charset="0"/>
                        </a:rPr>
                        <m:t>(</m:t>
                      </m:r>
                      <m:sSup>
                        <m:sSupPr>
                          <m:ctrlPr>
                            <a:rPr lang="en-US" altLang="ja-JP" sz="2800" i="1">
                              <a:latin typeface="Cambria Math" panose="02040503050406030204" pitchFamily="18" charset="0"/>
                            </a:rPr>
                          </m:ctrlPr>
                        </m:sSupPr>
                        <m:e>
                          <m:r>
                            <m:rPr>
                              <m:sty m:val="p"/>
                            </m:rPr>
                            <a:rPr lang="en-US" altLang="ja-JP" sz="2800" i="1" smtClean="0">
                              <a:latin typeface="Cambria Math" panose="02040503050406030204" pitchFamily="18" charset="0"/>
                            </a:rPr>
                            <m:t>π</m:t>
                          </m:r>
                          <m:r>
                            <m:rPr>
                              <m:nor/>
                            </m:rPr>
                            <a:rPr lang="en-US" altLang="ja-JP" sz="2800" dirty="0">
                              <a:ea typeface="Cambria Math" panose="02040503050406030204" pitchFamily="18" charset="0"/>
                            </a:rPr>
                            <m:t>π</m:t>
                          </m:r>
                          <m:r>
                            <a:rPr lang="en-US" altLang="ja-JP" sz="2800" b="0" i="1" dirty="0" smtClean="0">
                              <a:latin typeface="Cambria Math" panose="02040503050406030204" pitchFamily="18" charset="0"/>
                              <a:ea typeface="Cambria Math" panose="02040503050406030204" pitchFamily="18" charset="0"/>
                            </a:rPr>
                            <m:t>)</m:t>
                          </m:r>
                        </m:e>
                        <m:sup>
                          <m:r>
                            <a:rPr lang="en-US" altLang="ja-JP" sz="2800" i="1" dirty="0">
                              <a:latin typeface="Cambria Math" panose="02040503050406030204" pitchFamily="18" charset="0"/>
                              <a:ea typeface="Cambria Math" panose="02040503050406030204" pitchFamily="18" charset="0"/>
                            </a:rPr>
                            <m:t>0</m:t>
                          </m:r>
                        </m:sup>
                      </m:sSup>
                    </m:oMath>
                  </m:oMathPara>
                </a14:m>
                <a:endParaRPr kumimoji="1" lang="ja-JP" altLang="en-US" sz="2800"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5621751" y="984926"/>
                <a:ext cx="1220436" cy="523220"/>
              </a:xfrm>
              <a:prstGeom prst="rect">
                <a:avLst/>
              </a:prstGeom>
              <a:blipFill rotWithShape="0">
                <a:blip r:embed="rId9"/>
                <a:stretch>
                  <a:fillRect/>
                </a:stretch>
              </a:blipFill>
            </p:spPr>
            <p:txBody>
              <a:bodyPr/>
              <a:lstStyle/>
              <a:p>
                <a:r>
                  <a:rPr lang="ja-JP" altLang="en-US">
                    <a:noFill/>
                  </a:rPr>
                  <a:t> </a:t>
                </a:r>
              </a:p>
            </p:txBody>
          </p:sp>
        </mc:Fallback>
      </mc:AlternateContent>
      <p:cxnSp>
        <p:nvCxnSpPr>
          <p:cNvPr id="18" name="直線コネクタ 17"/>
          <p:cNvCxnSpPr/>
          <p:nvPr/>
        </p:nvCxnSpPr>
        <p:spPr>
          <a:xfrm>
            <a:off x="5154709" y="1436803"/>
            <a:ext cx="16945" cy="396000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テキスト ボックス 4"/>
              <p:cNvSpPr txBox="1"/>
              <p:nvPr/>
            </p:nvSpPr>
            <p:spPr>
              <a:xfrm>
                <a:off x="6120069" y="3200711"/>
                <a:ext cx="2939203" cy="714876"/>
              </a:xfrm>
              <a:prstGeom prst="rect">
                <a:avLst/>
              </a:prstGeom>
              <a:noFill/>
            </p:spPr>
            <p:txBody>
              <a:bodyPr wrap="none" rtlCol="0">
                <a:spAutoFit/>
              </a:bodyPr>
              <a:lstStyle/>
              <a:p>
                <a14:m>
                  <m:oMath xmlns:m="http://schemas.openxmlformats.org/officeDocument/2006/math">
                    <m:r>
                      <a:rPr lang="en-US" altLang="ja-JP" sz="2000" b="1" i="1" smtClean="0">
                        <a:solidFill>
                          <a:srgbClr val="FF0000"/>
                        </a:solidFill>
                        <a:latin typeface="Cambria Math" panose="02040503050406030204" pitchFamily="18" charset="0"/>
                      </a:rPr>
                      <m:t>(</m:t>
                    </m:r>
                    <m:sSup>
                      <m:sSupPr>
                        <m:ctrlPr>
                          <a:rPr lang="en-US" altLang="ja-JP" sz="2000" b="1" i="1">
                            <a:solidFill>
                              <a:srgbClr val="FF0000"/>
                            </a:solidFill>
                            <a:latin typeface="Cambria Math" panose="02040503050406030204" pitchFamily="18" charset="0"/>
                          </a:rPr>
                        </m:ctrlPr>
                      </m:sSupPr>
                      <m:e>
                        <m:r>
                          <a:rPr lang="en-US" altLang="ja-JP" sz="2000" b="1" i="1">
                            <a:solidFill>
                              <a:srgbClr val="FF0000"/>
                            </a:solidFill>
                            <a:latin typeface="Cambria Math" panose="02040503050406030204" pitchFamily="18" charset="0"/>
                          </a:rPr>
                          <m:t>𝝅</m:t>
                        </m:r>
                        <m:r>
                          <m:rPr>
                            <m:nor/>
                          </m:rPr>
                          <a:rPr lang="en-US" altLang="ja-JP" sz="2000" b="1" dirty="0">
                            <a:solidFill>
                              <a:srgbClr val="FF0000"/>
                            </a:solidFill>
                            <a:ea typeface="Cambria Math" panose="02040503050406030204" pitchFamily="18" charset="0"/>
                          </a:rPr>
                          <m:t>π</m:t>
                        </m:r>
                        <m:r>
                          <a:rPr lang="en-US" altLang="ja-JP" sz="2000" b="1" i="1" dirty="0">
                            <a:solidFill>
                              <a:srgbClr val="FF0000"/>
                            </a:solidFill>
                            <a:latin typeface="Cambria Math" panose="02040503050406030204" pitchFamily="18" charset="0"/>
                            <a:ea typeface="Cambria Math" panose="02040503050406030204" pitchFamily="18" charset="0"/>
                          </a:rPr>
                          <m:t>)</m:t>
                        </m:r>
                      </m:e>
                      <m:sup>
                        <m:r>
                          <a:rPr lang="en-US" altLang="ja-JP" sz="2000" b="1" i="1" dirty="0">
                            <a:solidFill>
                              <a:srgbClr val="FF0000"/>
                            </a:solidFill>
                            <a:latin typeface="Cambria Math" panose="02040503050406030204" pitchFamily="18" charset="0"/>
                            <a:ea typeface="Cambria Math" panose="02040503050406030204" pitchFamily="18" charset="0"/>
                          </a:rPr>
                          <m:t>𝟎</m:t>
                        </m:r>
                      </m:sup>
                    </m:sSup>
                  </m:oMath>
                </a14:m>
                <a:r>
                  <a:rPr kumimoji="1" lang="en-US" altLang="ja-JP" sz="2000" b="1" dirty="0" smtClean="0">
                    <a:solidFill>
                      <a:srgbClr val="FF0000"/>
                    </a:solidFill>
                  </a:rPr>
                  <a:t>MC estimation with</a:t>
                </a:r>
              </a:p>
              <a:p>
                <a:r>
                  <a:rPr lang="en-US" altLang="ja-JP" sz="2000" b="1" dirty="0" smtClean="0">
                    <a:solidFill>
                      <a:srgbClr val="FF0000"/>
                    </a:solidFill>
                  </a:rPr>
                  <a:t>K-d </a:t>
                </a:r>
                <a:r>
                  <a:rPr lang="en-US" altLang="ja-JP" sz="2000" b="1" dirty="0" smtClean="0">
                    <a:solidFill>
                      <a:srgbClr val="FF0000"/>
                    </a:solidFill>
                    <a:sym typeface="Wingdings" panose="05000000000000000000" pitchFamily="2" charset="2"/>
                  </a:rPr>
                  <a:t> </a:t>
                </a:r>
                <a:r>
                  <a:rPr lang="en-US" altLang="ja-JP" sz="2000" b="1" dirty="0" err="1" smtClean="0">
                    <a:solidFill>
                      <a:srgbClr val="FF0000"/>
                    </a:solidFill>
                    <a:sym typeface="Wingdings" panose="05000000000000000000" pitchFamily="2" charset="2"/>
                  </a:rPr>
                  <a:t>nΛ</a:t>
                </a:r>
                <a:r>
                  <a:rPr lang="en-US" altLang="ja-JP" sz="2000" b="1" dirty="0" smtClean="0">
                    <a:solidFill>
                      <a:srgbClr val="FF0000"/>
                    </a:solidFill>
                    <a:sym typeface="Wingdings" panose="05000000000000000000" pitchFamily="2" charset="2"/>
                  </a:rPr>
                  <a:t>π+π-</a:t>
                </a:r>
                <a:endParaRPr kumimoji="1" lang="ja-JP" altLang="en-US" sz="2000" b="1" dirty="0">
                  <a:solidFill>
                    <a:srgbClr val="FF0000"/>
                  </a:solidFill>
                </a:endParaRPr>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6120069" y="3200711"/>
                <a:ext cx="2939203" cy="714876"/>
              </a:xfrm>
              <a:prstGeom prst="rect">
                <a:avLst/>
              </a:prstGeom>
              <a:blipFill rotWithShape="0">
                <a:blip r:embed="rId10"/>
                <a:stretch>
                  <a:fillRect l="-2282" t="-2564" r="-1245" b="-14530"/>
                </a:stretch>
              </a:blipFill>
            </p:spPr>
            <p:txBody>
              <a:bodyPr/>
              <a:lstStyle/>
              <a:p>
                <a:r>
                  <a:rPr lang="ja-JP" altLang="en-US">
                    <a:noFill/>
                  </a:rPr>
                  <a:t> </a:t>
                </a:r>
              </a:p>
            </p:txBody>
          </p:sp>
        </mc:Fallback>
      </mc:AlternateContent>
      <p:cxnSp>
        <p:nvCxnSpPr>
          <p:cNvPr id="22" name="直線矢印コネクタ 21"/>
          <p:cNvCxnSpPr/>
          <p:nvPr/>
        </p:nvCxnSpPr>
        <p:spPr>
          <a:xfrm flipH="1">
            <a:off x="6025047" y="3962178"/>
            <a:ext cx="671003" cy="7553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3577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p:cNvPicPr>
          <p:nvPr>
            <p:ph idx="1"/>
          </p:nvPr>
        </p:nvPicPr>
        <p:blipFill>
          <a:blip r:embed="rId2"/>
          <a:stretch/>
        </p:blipFill>
        <p:spPr>
          <a:xfrm>
            <a:off x="925362" y="444102"/>
            <a:ext cx="7156800" cy="5040000"/>
          </a:xfrm>
          <a:prstGeom prst="rect">
            <a:avLst/>
          </a:prstGeom>
          <a:ln>
            <a:noFill/>
          </a:ln>
        </p:spPr>
      </p:pic>
      <mc:AlternateContent xmlns:mc="http://schemas.openxmlformats.org/markup-compatibility/2006" xmlns:a14="http://schemas.microsoft.com/office/drawing/2010/main">
        <mc:Choice Requires="a14">
          <p:sp>
            <p:nvSpPr>
              <p:cNvPr id="2" name="タイトル 1"/>
              <p:cNvSpPr>
                <a:spLocks noGrp="1"/>
              </p:cNvSpPr>
              <p:nvPr>
                <p:ph type="title"/>
              </p:nvPr>
            </p:nvSpPr>
            <p:spPr>
              <a:xfrm>
                <a:off x="560412" y="0"/>
                <a:ext cx="7886700" cy="1325563"/>
              </a:xfrm>
            </p:spPr>
            <p:txBody>
              <a:bodyPr/>
              <a:lstStyle/>
              <a:p>
                <a14:m>
                  <m:oMath xmlns:m="http://schemas.openxmlformats.org/officeDocument/2006/math">
                    <m:r>
                      <m:rPr>
                        <m:sty m:val="p"/>
                      </m:rPr>
                      <a:rPr lang="en-US" altLang="ja-JP" i="0" dirty="0" smtClean="0">
                        <a:latin typeface="Cambria Math" panose="02040503050406030204" pitchFamily="18" charset="0"/>
                      </a:rPr>
                      <m:t>d</m:t>
                    </m:r>
                    <m:r>
                      <a:rPr lang="en-US" altLang="ja-JP" i="0" dirty="0" smtClean="0">
                        <a:latin typeface="Cambria Math" panose="02040503050406030204" pitchFamily="18" charset="0"/>
                      </a:rPr>
                      <m:t>(</m:t>
                    </m:r>
                    <m:sSup>
                      <m:sSupPr>
                        <m:ctrlPr>
                          <a:rPr lang="en-US" altLang="ja-JP" i="1" dirty="0">
                            <a:latin typeface="Cambria Math" panose="02040503050406030204" pitchFamily="18" charset="0"/>
                          </a:rPr>
                        </m:ctrlPr>
                      </m:sSupPr>
                      <m:e>
                        <m:r>
                          <m:rPr>
                            <m:sty m:val="p"/>
                          </m:rPr>
                          <a:rPr lang="en-US" altLang="ja-JP" i="0" dirty="0">
                            <a:latin typeface="Cambria Math" panose="02040503050406030204" pitchFamily="18" charset="0"/>
                          </a:rPr>
                          <m:t>K</m:t>
                        </m:r>
                      </m:e>
                      <m:sup>
                        <m:r>
                          <a:rPr lang="en-US" altLang="ja-JP" i="0" dirty="0">
                            <a:latin typeface="Cambria Math" panose="02040503050406030204" pitchFamily="18" charset="0"/>
                          </a:rPr>
                          <m:t>−</m:t>
                        </m:r>
                      </m:sup>
                    </m:sSup>
                    <m:r>
                      <a:rPr lang="en-US" altLang="ja-JP" i="0" dirty="0">
                        <a:latin typeface="Cambria Math" panose="02040503050406030204" pitchFamily="18" charset="0"/>
                      </a:rPr>
                      <m:t>,</m:t>
                    </m:r>
                    <m:r>
                      <m:rPr>
                        <m:sty m:val="p"/>
                      </m:rPr>
                      <a:rPr lang="en-US" altLang="ja-JP" i="0" dirty="0">
                        <a:latin typeface="Cambria Math" panose="02040503050406030204" pitchFamily="18" charset="0"/>
                      </a:rPr>
                      <m:t>n</m:t>
                    </m:r>
                    <m:r>
                      <a:rPr lang="en-US" altLang="ja-JP" i="0" dirty="0">
                        <a:latin typeface="Cambria Math" panose="02040503050406030204" pitchFamily="18" charset="0"/>
                      </a:rPr>
                      <m:t>)“</m:t>
                    </m:r>
                    <m:r>
                      <m:rPr>
                        <m:sty m:val="p"/>
                      </m:rPr>
                      <a:rPr lang="en-US" altLang="ja-JP" b="0" i="0" dirty="0" smtClean="0">
                        <a:latin typeface="Cambria Math" panose="02040503050406030204" pitchFamily="18" charset="0"/>
                      </a:rPr>
                      <m:t>X</m:t>
                    </m:r>
                    <m:r>
                      <a:rPr lang="en-US" altLang="ja-JP" i="0">
                        <a:latin typeface="Cambria Math" panose="02040503050406030204" pitchFamily="18" charset="0"/>
                        <a:sym typeface="Wingdings" panose="05000000000000000000" pitchFamily="2" charset="2"/>
                      </a:rPr>
                      <m:t>”</m:t>
                    </m:r>
                  </m:oMath>
                </a14:m>
                <a:r>
                  <a:rPr lang="en-US" altLang="ja-JP" dirty="0" smtClean="0">
                    <a:latin typeface="+mn-lt"/>
                    <a:ea typeface="+mn-ea"/>
                  </a:rPr>
                  <a:t> </a:t>
                </a:r>
                <a:r>
                  <a:rPr lang="en-US" altLang="ja-JP" dirty="0">
                    <a:latin typeface="+mn-ea"/>
                    <a:ea typeface="+mn-ea"/>
                  </a:rPr>
                  <a:t>missing mass</a:t>
                </a:r>
                <a:endParaRPr kumimoji="1" lang="ja-JP" altLang="en-US" dirty="0">
                  <a:latin typeface="+mn-ea"/>
                  <a:ea typeface="+mn-ea"/>
                </a:endParaRPr>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xfrm>
                <a:off x="560412" y="0"/>
                <a:ext cx="7886700" cy="1325563"/>
              </a:xfrm>
              <a:blipFill rotWithShape="0">
                <a:blip r:embed="rId3"/>
                <a:stretch>
                  <a:fillRect/>
                </a:stretch>
              </a:blipFill>
            </p:spPr>
            <p:txBody>
              <a:bodyPr/>
              <a:lstStyle/>
              <a:p>
                <a:r>
                  <a:rPr lang="ja-JP" altLang="en-US">
                    <a:noFill/>
                  </a:rPr>
                  <a:t> </a:t>
                </a:r>
              </a:p>
            </p:txBody>
          </p:sp>
        </mc:Fallback>
      </mc:AlternateContent>
      <p:cxnSp>
        <p:nvCxnSpPr>
          <p:cNvPr id="5" name="直線コネクタ 4"/>
          <p:cNvCxnSpPr/>
          <p:nvPr/>
        </p:nvCxnSpPr>
        <p:spPr>
          <a:xfrm flipH="1" flipV="1">
            <a:off x="4751306" y="966102"/>
            <a:ext cx="0" cy="3996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正方形/長方形 6"/>
              <p:cNvSpPr/>
              <p:nvPr/>
            </p:nvSpPr>
            <p:spPr>
              <a:xfrm>
                <a:off x="560412" y="5565929"/>
                <a:ext cx="8327196" cy="1221488"/>
              </a:xfrm>
              <a:prstGeom prst="rect">
                <a:avLst/>
              </a:prstGeom>
            </p:spPr>
            <p:txBody>
              <a:bodyPr wrap="square">
                <a:spAutoFit/>
              </a:bodyPr>
              <a:lstStyle/>
              <a:p>
                <a:pPr marL="342900" lvl="1" indent="-342900">
                  <a:buFont typeface="Arial" panose="020B0604020202020204" pitchFamily="34" charset="0"/>
                  <a:buChar char="•"/>
                </a:pPr>
                <a14:m>
                  <m:oMath xmlns:m="http://schemas.openxmlformats.org/officeDocument/2006/math">
                    <m:r>
                      <a:rPr lang="en-US" altLang="ja-JP" sz="2400" b="1" i="0" dirty="0">
                        <a:latin typeface="Cambria Math" panose="02040503050406030204" pitchFamily="18" charset="0"/>
                      </a:rPr>
                      <m:t>𝐝</m:t>
                    </m:r>
                    <m:r>
                      <a:rPr lang="en-US" altLang="ja-JP" sz="2400" b="1" i="0" dirty="0">
                        <a:latin typeface="Cambria Math" panose="02040503050406030204" pitchFamily="18" charset="0"/>
                      </a:rPr>
                      <m:t>(</m:t>
                    </m:r>
                    <m:sSup>
                      <m:sSupPr>
                        <m:ctrlPr>
                          <a:rPr lang="en-US" altLang="ja-JP" sz="2400" b="1" i="1" dirty="0">
                            <a:latin typeface="Cambria Math" panose="02040503050406030204" pitchFamily="18" charset="0"/>
                          </a:rPr>
                        </m:ctrlPr>
                      </m:sSupPr>
                      <m:e>
                        <m:r>
                          <a:rPr lang="en-US" altLang="ja-JP" sz="2400" b="1" i="0" dirty="0">
                            <a:latin typeface="Cambria Math" panose="02040503050406030204" pitchFamily="18" charset="0"/>
                          </a:rPr>
                          <m:t>𝐊</m:t>
                        </m:r>
                      </m:e>
                      <m:sup>
                        <m:r>
                          <a:rPr lang="en-US" altLang="ja-JP" sz="2400" b="1" i="0" dirty="0">
                            <a:latin typeface="Cambria Math" panose="02040503050406030204" pitchFamily="18" charset="0"/>
                          </a:rPr>
                          <m:t>−</m:t>
                        </m:r>
                      </m:sup>
                    </m:sSup>
                    <m:r>
                      <a:rPr lang="en-US" altLang="ja-JP" sz="2400" b="1" i="0" dirty="0">
                        <a:latin typeface="Cambria Math" panose="02040503050406030204" pitchFamily="18" charset="0"/>
                      </a:rPr>
                      <m:t>,</m:t>
                    </m:r>
                    <m:r>
                      <a:rPr lang="en-US" altLang="ja-JP" sz="2400" b="1" i="0" dirty="0">
                        <a:latin typeface="Cambria Math" panose="02040503050406030204" pitchFamily="18" charset="0"/>
                      </a:rPr>
                      <m:t>𝐧</m:t>
                    </m:r>
                    <m:r>
                      <a:rPr lang="en-US" altLang="ja-JP" sz="2400" b="1" i="0" dirty="0">
                        <a:latin typeface="Cambria Math" panose="02040503050406030204" pitchFamily="18" charset="0"/>
                      </a:rPr>
                      <m:t>)"</m:t>
                    </m:r>
                    <m:sSup>
                      <m:sSupPr>
                        <m:ctrlPr>
                          <a:rPr lang="en-US" altLang="ja-JP" sz="2400" b="1" i="1">
                            <a:latin typeface="Cambria Math" panose="02040503050406030204" pitchFamily="18" charset="0"/>
                            <a:sym typeface="Wingdings" panose="05000000000000000000" pitchFamily="2" charset="2"/>
                          </a:rPr>
                        </m:ctrlPr>
                      </m:sSupPr>
                      <m:e>
                        <m:r>
                          <a:rPr lang="ja-JP" altLang="en-US" sz="2400" b="1" i="0">
                            <a:latin typeface="Cambria Math" panose="02040503050406030204" pitchFamily="18" charset="0"/>
                            <a:sym typeface="Wingdings" panose="05000000000000000000" pitchFamily="2" charset="2"/>
                          </a:rPr>
                          <m:t>𝛑</m:t>
                        </m:r>
                      </m:e>
                      <m:sup>
                        <m:r>
                          <a:rPr lang="en-US" altLang="ja-JP" sz="2400" b="1" i="0">
                            <a:latin typeface="Cambria Math" panose="02040503050406030204" pitchFamily="18" charset="0"/>
                            <a:ea typeface="Cambria Math" panose="02040503050406030204" pitchFamily="18" charset="0"/>
                            <a:sym typeface="Wingdings" panose="05000000000000000000" pitchFamily="2" charset="2"/>
                          </a:rPr>
                          <m:t>∓</m:t>
                        </m:r>
                      </m:sup>
                    </m:sSup>
                    <m:sSup>
                      <m:sSupPr>
                        <m:ctrlPr>
                          <a:rPr lang="en-US" altLang="ja-JP" sz="2400" b="1" i="1">
                            <a:latin typeface="Cambria Math" panose="02040503050406030204" pitchFamily="18" charset="0"/>
                            <a:sym typeface="Wingdings" panose="05000000000000000000" pitchFamily="2" charset="2"/>
                          </a:rPr>
                        </m:ctrlPr>
                      </m:sSupPr>
                      <m:e>
                        <m:r>
                          <a:rPr lang="en-US" altLang="ja-JP" sz="2400" b="1" i="0">
                            <a:latin typeface="Cambria Math" panose="02040503050406030204" pitchFamily="18" charset="0"/>
                            <a:sym typeface="Wingdings" panose="05000000000000000000" pitchFamily="2" charset="2"/>
                          </a:rPr>
                          <m:t>𝚺</m:t>
                        </m:r>
                      </m:e>
                      <m:sup>
                        <m:r>
                          <a:rPr lang="en-US" altLang="ja-JP" sz="2400" b="1" i="0">
                            <a:latin typeface="Cambria Math" panose="02040503050406030204" pitchFamily="18" charset="0"/>
                            <a:ea typeface="Cambria Math" panose="02040503050406030204" pitchFamily="18" charset="0"/>
                            <a:sym typeface="Wingdings" panose="05000000000000000000" pitchFamily="2" charset="2"/>
                          </a:rPr>
                          <m:t>±</m:t>
                        </m:r>
                      </m:sup>
                    </m:sSup>
                    <m:r>
                      <a:rPr lang="en-US" altLang="ja-JP" sz="2400" b="1" i="0">
                        <a:latin typeface="Cambria Math" panose="02040503050406030204" pitchFamily="18" charset="0"/>
                        <a:ea typeface="Cambria Math" panose="02040503050406030204" pitchFamily="18" charset="0"/>
                        <a:sym typeface="Wingdings" panose="05000000000000000000" pitchFamily="2" charset="2"/>
                      </a:rPr>
                      <m:t>"</m:t>
                    </m:r>
                  </m:oMath>
                </a14:m>
                <a:r>
                  <a:rPr lang="en-US" altLang="ja-JP" sz="2400" b="1" dirty="0"/>
                  <a:t> </a:t>
                </a:r>
                <a:r>
                  <a:rPr lang="ja-JP" altLang="en-US" sz="2400" b="1" dirty="0" smtClean="0"/>
                  <a:t>スペクトラムと同様な閾値近傍に構造のあるスペクトラムを得ることができた。</a:t>
                </a:r>
                <a:endParaRPr lang="en-US" altLang="ja-JP" sz="2400" b="1" dirty="0" smtClean="0"/>
              </a:p>
              <a:p>
                <a:pPr marL="342900" indent="-342900">
                  <a:buFont typeface="Arial" panose="020B0604020202020204" pitchFamily="34" charset="0"/>
                  <a:buChar char="•"/>
                </a:pPr>
                <a:r>
                  <a:rPr lang="ja-JP" altLang="en-US" sz="2400" b="1" dirty="0" smtClean="0"/>
                  <a:t>今後さらなる統計によりスペクトラムを確定する。</a:t>
                </a:r>
                <a:endParaRPr lang="ja-JP" altLang="en-US" sz="2400" b="1" dirty="0"/>
              </a:p>
            </p:txBody>
          </p:sp>
        </mc:Choice>
        <mc:Fallback xmlns="">
          <p:sp>
            <p:nvSpPr>
              <p:cNvPr id="7" name="正方形/長方形 6"/>
              <p:cNvSpPr>
                <a:spLocks noRot="1" noChangeAspect="1" noMove="1" noResize="1" noEditPoints="1" noAdjustHandles="1" noChangeArrowheads="1" noChangeShapeType="1" noTextEdit="1"/>
              </p:cNvSpPr>
              <p:nvPr/>
            </p:nvSpPr>
            <p:spPr>
              <a:xfrm>
                <a:off x="560412" y="5565929"/>
                <a:ext cx="8327196" cy="1221488"/>
              </a:xfrm>
              <a:prstGeom prst="rect">
                <a:avLst/>
              </a:prstGeom>
              <a:blipFill rotWithShape="0">
                <a:blip r:embed="rId4"/>
                <a:stretch>
                  <a:fillRect l="-1025" t="-4500" b="-9000"/>
                </a:stretch>
              </a:blipFill>
            </p:spPr>
            <p:txBody>
              <a:bodyPr/>
              <a:lstStyle/>
              <a:p>
                <a:r>
                  <a:rPr lang="ja-JP" altLang="en-US">
                    <a:noFill/>
                  </a:rPr>
                  <a:t> </a:t>
                </a:r>
              </a:p>
            </p:txBody>
          </p:sp>
        </mc:Fallback>
      </mc:AlternateContent>
      <p:sp>
        <p:nvSpPr>
          <p:cNvPr id="8" name="テキスト ボックス 7"/>
          <p:cNvSpPr txBox="1"/>
          <p:nvPr/>
        </p:nvSpPr>
        <p:spPr>
          <a:xfrm rot="19627601">
            <a:off x="1754259" y="2559831"/>
            <a:ext cx="5499006" cy="1015663"/>
          </a:xfrm>
          <a:prstGeom prst="rect">
            <a:avLst/>
          </a:prstGeom>
          <a:noFill/>
        </p:spPr>
        <p:txBody>
          <a:bodyPr wrap="none" rtlCol="0">
            <a:spAutoFit/>
          </a:bodyPr>
          <a:lstStyle/>
          <a:p>
            <a:r>
              <a:rPr lang="en-US" altLang="ja-JP" sz="6000" b="1" dirty="0" smtClean="0">
                <a:ln>
                  <a:solidFill>
                    <a:schemeClr val="accent1">
                      <a:shade val="50000"/>
                      <a:alpha val="40000"/>
                    </a:schemeClr>
                  </a:solidFill>
                </a:ln>
                <a:noFill/>
                <a:effectLst>
                  <a:outerShdw dist="50800" dir="5400000" algn="ctr" rotWithShape="0">
                    <a:srgbClr val="000000">
                      <a:alpha val="0"/>
                    </a:srgbClr>
                  </a:outerShdw>
                </a:effectLst>
              </a:rPr>
              <a:t>Very preliminary</a:t>
            </a:r>
            <a:endParaRPr kumimoji="1" lang="ja-JP" altLang="en-US" sz="6000" b="1" dirty="0">
              <a:ln>
                <a:solidFill>
                  <a:schemeClr val="accent1">
                    <a:shade val="50000"/>
                    <a:alpha val="40000"/>
                  </a:schemeClr>
                </a:solidFill>
              </a:ln>
              <a:noFill/>
              <a:effectLst>
                <a:outerShdw dist="50800" dir="5400000" algn="ctr" rotWithShape="0">
                  <a:srgbClr val="000000">
                    <a:alpha val="0"/>
                  </a:srgbClr>
                </a:outerShdw>
              </a:effectLst>
            </a:endParaRPr>
          </a:p>
        </p:txBody>
      </p:sp>
      <p:sp>
        <p:nvSpPr>
          <p:cNvPr id="9" name="スライド番号プレースホルダー 8"/>
          <p:cNvSpPr>
            <a:spLocks noGrp="1"/>
          </p:cNvSpPr>
          <p:nvPr>
            <p:ph type="sldNum" sz="quarter" idx="12"/>
          </p:nvPr>
        </p:nvSpPr>
        <p:spPr/>
        <p:txBody>
          <a:bodyPr/>
          <a:lstStyle/>
          <a:p>
            <a:fld id="{005A32BD-6642-4D4D-A78D-138FCE3FEFDC}" type="slidenum">
              <a:rPr kumimoji="1" lang="ja-JP" altLang="en-US" smtClean="0"/>
              <a:t>13</a:t>
            </a:fld>
            <a:endParaRPr kumimoji="1" lang="ja-JP" altLang="en-US"/>
          </a:p>
        </p:txBody>
      </p:sp>
      <p:sp>
        <p:nvSpPr>
          <p:cNvPr id="3" name="正方形/長方形 2"/>
          <p:cNvSpPr/>
          <p:nvPr/>
        </p:nvSpPr>
        <p:spPr>
          <a:xfrm>
            <a:off x="1232526" y="966102"/>
            <a:ext cx="379196" cy="41885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1" name="正方形/長方形 10"/>
              <p:cNvSpPr/>
              <p:nvPr/>
            </p:nvSpPr>
            <p:spPr>
              <a:xfrm>
                <a:off x="3987018" y="5154680"/>
                <a:ext cx="1033488" cy="3755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1">
                          <a:latin typeface="Cambria Math" panose="02040503050406030204" pitchFamily="18" charset="0"/>
                        </a:rPr>
                        <m:t>𝐆𝐞𝐕</m:t>
                      </m:r>
                      <m:r>
                        <a:rPr lang="en-US" altLang="ja-JP" b="1">
                          <a:latin typeface="Cambria Math" panose="02040503050406030204" pitchFamily="18" charset="0"/>
                        </a:rPr>
                        <m:t>/</m:t>
                      </m:r>
                      <m:sSup>
                        <m:sSupPr>
                          <m:ctrlPr>
                            <a:rPr lang="en-US" altLang="ja-JP" b="1" i="1">
                              <a:latin typeface="Cambria Math" panose="02040503050406030204" pitchFamily="18" charset="0"/>
                            </a:rPr>
                          </m:ctrlPr>
                        </m:sSupPr>
                        <m:e>
                          <m:r>
                            <a:rPr lang="en-US" altLang="ja-JP" b="1">
                              <a:latin typeface="Cambria Math" panose="02040503050406030204" pitchFamily="18" charset="0"/>
                            </a:rPr>
                            <m:t>𝐂</m:t>
                          </m:r>
                        </m:e>
                        <m:sup>
                          <m:r>
                            <a:rPr lang="en-US" altLang="ja-JP" b="1">
                              <a:latin typeface="Cambria Math" panose="02040503050406030204" pitchFamily="18" charset="0"/>
                            </a:rPr>
                            <m:t>𝟐</m:t>
                          </m:r>
                        </m:sup>
                      </m:sSup>
                    </m:oMath>
                  </m:oMathPara>
                </a14:m>
                <a:endParaRPr lang="ja-JP" altLang="en-US" dirty="0"/>
              </a:p>
            </p:txBody>
          </p:sp>
        </mc:Choice>
        <mc:Fallback xmlns="">
          <p:sp>
            <p:nvSpPr>
              <p:cNvPr id="11" name="正方形/長方形 10"/>
              <p:cNvSpPr>
                <a:spLocks noRot="1" noChangeAspect="1" noMove="1" noResize="1" noEditPoints="1" noAdjustHandles="1" noChangeArrowheads="1" noChangeShapeType="1" noTextEdit="1"/>
              </p:cNvSpPr>
              <p:nvPr/>
            </p:nvSpPr>
            <p:spPr>
              <a:xfrm>
                <a:off x="3987018" y="5154680"/>
                <a:ext cx="1033488" cy="375552"/>
              </a:xfrm>
              <a:prstGeom prst="rect">
                <a:avLst/>
              </a:prstGeom>
              <a:blipFill rotWithShape="0">
                <a:blip r:embed="rId5"/>
                <a:stretch>
                  <a:fillRect b="-1311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090672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325563"/>
          </a:xfrm>
        </p:spPr>
        <p:txBody>
          <a:bodyPr/>
          <a:lstStyle/>
          <a:p>
            <a:r>
              <a:rPr lang="ja-JP" altLang="en-US" dirty="0" smtClean="0">
                <a:latin typeface="+mn-ea"/>
                <a:ea typeface="+mn-ea"/>
              </a:rPr>
              <a:t>まと</a:t>
            </a:r>
            <a:r>
              <a:rPr lang="ja-JP" altLang="en-US" dirty="0">
                <a:latin typeface="+mn-ea"/>
                <a:ea typeface="+mn-ea"/>
              </a:rPr>
              <a:t>め</a:t>
            </a:r>
            <a:endParaRPr kumimoji="1" lang="ja-JP" altLang="en-US" dirty="0">
              <a:latin typeface="+mn-ea"/>
              <a:ea typeface="+mn-ea"/>
            </a:endParaRPr>
          </a:p>
        </p:txBody>
      </p:sp>
      <mc:AlternateContent xmlns:mc="http://schemas.openxmlformats.org/markup-compatibility/2006">
        <mc:Choice xmlns:a14="http://schemas.microsoft.com/office/drawing/2010/main" Requires="a14">
          <p:sp>
            <p:nvSpPr>
              <p:cNvPr id="6" name="テキスト ボックス 5"/>
              <p:cNvSpPr txBox="1"/>
              <p:nvPr/>
            </p:nvSpPr>
            <p:spPr>
              <a:xfrm>
                <a:off x="124363" y="5504476"/>
                <a:ext cx="10075926" cy="1217000"/>
              </a:xfrm>
              <a:prstGeom prst="rect">
                <a:avLst/>
              </a:prstGeom>
              <a:noFill/>
            </p:spPr>
            <p:txBody>
              <a:bodyPr wrap="square" rtlCol="0">
                <a:spAutoFit/>
              </a:bodyPr>
              <a:lstStyle/>
              <a:p>
                <a:pPr marL="342900" indent="-342900">
                  <a:buFont typeface="Arial" panose="020B0604020202020204" pitchFamily="34" charset="0"/>
                  <a:buChar char="•"/>
                </a:pPr>
                <a:r>
                  <a:rPr lang="ja-JP" altLang="en-US" sz="2400" b="1" dirty="0" smtClean="0"/>
                  <a:t>高統計</a:t>
                </a:r>
                <a:r>
                  <a:rPr lang="en-US" altLang="ja-JP" sz="2400" b="1" dirty="0" smtClean="0"/>
                  <a:t>(x~4)</a:t>
                </a:r>
                <a:r>
                  <a:rPr lang="ja-JP" altLang="en-US" sz="2400" b="1" dirty="0" smtClean="0"/>
                  <a:t>により</a:t>
                </a:r>
                <a14:m>
                  <m:oMath xmlns:m="http://schemas.openxmlformats.org/officeDocument/2006/math">
                    <m:r>
                      <a:rPr lang="en-US" altLang="ja-JP" sz="2400" b="1" dirty="0">
                        <a:latin typeface="Cambria Math" panose="02040503050406030204" pitchFamily="18" charset="0"/>
                      </a:rPr>
                      <m:t>𝐝</m:t>
                    </m:r>
                    <m:r>
                      <a:rPr lang="en-US" altLang="ja-JP" sz="2400" b="1" dirty="0">
                        <a:latin typeface="Cambria Math" panose="02040503050406030204" pitchFamily="18" charset="0"/>
                      </a:rPr>
                      <m:t>(</m:t>
                    </m:r>
                    <m:sSup>
                      <m:sSupPr>
                        <m:ctrlPr>
                          <a:rPr lang="en-US" altLang="ja-JP" sz="2400" b="1" i="1" dirty="0">
                            <a:latin typeface="Cambria Math" panose="02040503050406030204" pitchFamily="18" charset="0"/>
                          </a:rPr>
                        </m:ctrlPr>
                      </m:sSupPr>
                      <m:e>
                        <m:r>
                          <a:rPr lang="en-US" altLang="ja-JP" sz="2400" b="1" dirty="0">
                            <a:latin typeface="Cambria Math" panose="02040503050406030204" pitchFamily="18" charset="0"/>
                          </a:rPr>
                          <m:t>𝐊</m:t>
                        </m:r>
                      </m:e>
                      <m:sup>
                        <m:r>
                          <a:rPr lang="en-US" altLang="ja-JP" sz="2400" b="1" dirty="0">
                            <a:latin typeface="Cambria Math" panose="02040503050406030204" pitchFamily="18" charset="0"/>
                          </a:rPr>
                          <m:t>−</m:t>
                        </m:r>
                      </m:sup>
                    </m:sSup>
                    <m:r>
                      <a:rPr lang="en-US" altLang="ja-JP" sz="2400" b="1" dirty="0">
                        <a:latin typeface="Cambria Math" panose="02040503050406030204" pitchFamily="18" charset="0"/>
                      </a:rPr>
                      <m:t>,</m:t>
                    </m:r>
                    <m:r>
                      <a:rPr lang="en-US" altLang="ja-JP" sz="2400" b="1" dirty="0">
                        <a:latin typeface="Cambria Math" panose="02040503050406030204" pitchFamily="18" charset="0"/>
                      </a:rPr>
                      <m:t>𝐧</m:t>
                    </m:r>
                    <m:r>
                      <a:rPr lang="en-US" altLang="ja-JP" sz="2400" b="1" dirty="0">
                        <a:latin typeface="Cambria Math" panose="02040503050406030204" pitchFamily="18" charset="0"/>
                      </a:rPr>
                      <m:t>)</m:t>
                    </m:r>
                    <m:r>
                      <a:rPr lang="en-US" altLang="ja-JP" sz="2400" b="1" i="1" dirty="0" smtClean="0">
                        <a:latin typeface="Cambria Math" panose="02040503050406030204" pitchFamily="18" charset="0"/>
                      </a:rPr>
                      <m:t>“</m:t>
                    </m:r>
                    <m:sSup>
                      <m:sSupPr>
                        <m:ctrlPr>
                          <a:rPr lang="en-US" altLang="ja-JP" sz="2400" b="1" i="1">
                            <a:latin typeface="Cambria Math" panose="02040503050406030204" pitchFamily="18" charset="0"/>
                            <a:sym typeface="Wingdings" panose="05000000000000000000" pitchFamily="2" charset="2"/>
                          </a:rPr>
                        </m:ctrlPr>
                      </m:sSupPr>
                      <m:e>
                        <m:r>
                          <a:rPr lang="ja-JP" altLang="en-US" sz="2400" b="1">
                            <a:latin typeface="Cambria Math" panose="02040503050406030204" pitchFamily="18" charset="0"/>
                            <a:sym typeface="Wingdings" panose="05000000000000000000" pitchFamily="2" charset="2"/>
                          </a:rPr>
                          <m:t>𝛑</m:t>
                        </m:r>
                      </m:e>
                      <m:sup>
                        <m:r>
                          <a:rPr lang="en-US" altLang="ja-JP" sz="2400" b="1">
                            <a:latin typeface="Cambria Math" panose="02040503050406030204" pitchFamily="18" charset="0"/>
                            <a:sym typeface="Wingdings" panose="05000000000000000000" pitchFamily="2" charset="2"/>
                          </a:rPr>
                          <m:t>𝟎</m:t>
                        </m:r>
                      </m:sup>
                    </m:sSup>
                    <m:sSup>
                      <m:sSupPr>
                        <m:ctrlPr>
                          <a:rPr lang="en-US" altLang="ja-JP" sz="2400" b="1" i="1">
                            <a:latin typeface="Cambria Math" panose="02040503050406030204" pitchFamily="18" charset="0"/>
                            <a:sym typeface="Wingdings" panose="05000000000000000000" pitchFamily="2" charset="2"/>
                          </a:rPr>
                        </m:ctrlPr>
                      </m:sSupPr>
                      <m:e>
                        <m:r>
                          <a:rPr lang="en-US" altLang="ja-JP" sz="2400" b="1">
                            <a:latin typeface="Cambria Math" panose="02040503050406030204" pitchFamily="18" charset="0"/>
                            <a:sym typeface="Wingdings" panose="05000000000000000000" pitchFamily="2" charset="2"/>
                          </a:rPr>
                          <m:t>𝚺</m:t>
                        </m:r>
                      </m:e>
                      <m:sup>
                        <m:r>
                          <a:rPr lang="en-US" altLang="ja-JP" sz="2400" b="1">
                            <a:latin typeface="Cambria Math" panose="02040503050406030204" pitchFamily="18" charset="0"/>
                            <a:sym typeface="Wingdings" panose="05000000000000000000" pitchFamily="2" charset="2"/>
                          </a:rPr>
                          <m:t>𝟎</m:t>
                        </m:r>
                      </m:sup>
                    </m:sSup>
                    <m:r>
                      <a:rPr lang="en-US" altLang="ja-JP" sz="2400" b="1" i="1" smtClean="0">
                        <a:latin typeface="Cambria Math" panose="02040503050406030204" pitchFamily="18" charset="0"/>
                        <a:ea typeface="Cambria Math" panose="02040503050406030204" pitchFamily="18" charset="0"/>
                        <a:sym typeface="Wingdings" panose="05000000000000000000" pitchFamily="2" charset="2"/>
                      </a:rPr>
                      <m:t>”</m:t>
                    </m:r>
                    <m:r>
                      <a:rPr lang="en-US" altLang="ja-JP" sz="2400" b="1">
                        <a:latin typeface="Cambria Math" panose="02040503050406030204" pitchFamily="18" charset="0"/>
                      </a:rPr>
                      <m:t> </m:t>
                    </m:r>
                  </m:oMath>
                </a14:m>
                <a:r>
                  <a:rPr lang="ja-JP" altLang="en-US" sz="2400" b="1" dirty="0" smtClean="0"/>
                  <a:t>スペクトラムを測定</a:t>
                </a:r>
                <a:r>
                  <a:rPr lang="ja-JP" altLang="en-US" sz="2400" b="1" dirty="0" smtClean="0"/>
                  <a:t>する </a:t>
                </a:r>
                <a:endParaRPr lang="en-US" altLang="ja-JP" sz="2400" b="1" dirty="0" smtClean="0"/>
              </a:p>
              <a:p>
                <a:r>
                  <a:rPr lang="en-US" altLang="ja-JP" sz="2400" b="1" dirty="0"/>
                  <a:t> </a:t>
                </a:r>
                <a:r>
                  <a:rPr lang="en-US" altLang="ja-JP" sz="2400" b="1" dirty="0" smtClean="0"/>
                  <a:t>     -&gt;</a:t>
                </a:r>
                <a:r>
                  <a:rPr lang="ja-JP" altLang="en-US" sz="2400" b="1" dirty="0" smtClean="0"/>
                  <a:t> </a:t>
                </a:r>
                <a:r>
                  <a:rPr lang="en-US" altLang="ja-JP" sz="2400" b="1" dirty="0" smtClean="0"/>
                  <a:t>~100</a:t>
                </a:r>
                <a:r>
                  <a:rPr lang="ja-JP" altLang="en-US" sz="2400" b="1" dirty="0" smtClean="0"/>
                  <a:t>イベントが期待される</a:t>
                </a:r>
                <a:endParaRPr lang="en-US" altLang="ja-JP" sz="2400" b="1" dirty="0" smtClean="0"/>
              </a:p>
              <a:p>
                <a:pPr marL="342900" indent="-342900">
                  <a:buFont typeface="Arial" panose="020B0604020202020204" pitchFamily="34" charset="0"/>
                  <a:buChar char="•"/>
                </a:pPr>
                <a:r>
                  <a:rPr lang="en-US" altLang="ja-JP" sz="2400" b="1" dirty="0"/>
                  <a:t>(</a:t>
                </a:r>
                <a14:m>
                  <m:oMath xmlns:m="http://schemas.openxmlformats.org/officeDocument/2006/math">
                    <m:sSup>
                      <m:sSupPr>
                        <m:ctrlPr>
                          <a:rPr lang="en-US" altLang="ja-JP" sz="2400" b="1" i="1">
                            <a:latin typeface="Cambria Math" panose="02040503050406030204" pitchFamily="18" charset="0"/>
                            <a:sym typeface="Wingdings" panose="05000000000000000000" pitchFamily="2" charset="2"/>
                          </a:rPr>
                        </m:ctrlPr>
                      </m:sSupPr>
                      <m:e>
                        <m:r>
                          <a:rPr lang="ja-JP" altLang="en-US" sz="2400" b="1">
                            <a:latin typeface="Cambria Math" panose="02040503050406030204" pitchFamily="18" charset="0"/>
                            <a:sym typeface="Wingdings" panose="05000000000000000000" pitchFamily="2" charset="2"/>
                          </a:rPr>
                          <m:t>𝛑</m:t>
                        </m:r>
                      </m:e>
                      <m:sup>
                        <m:r>
                          <a:rPr lang="en-US" altLang="ja-JP" sz="2400" b="1">
                            <a:latin typeface="Cambria Math" panose="02040503050406030204" pitchFamily="18" charset="0"/>
                            <a:sym typeface="Wingdings" panose="05000000000000000000" pitchFamily="2" charset="2"/>
                          </a:rPr>
                          <m:t>+</m:t>
                        </m:r>
                      </m:sup>
                    </m:sSup>
                    <m:sSup>
                      <m:sSupPr>
                        <m:ctrlPr>
                          <a:rPr lang="en-US" altLang="ja-JP" sz="2400" b="1" i="1">
                            <a:latin typeface="Cambria Math" panose="02040503050406030204" pitchFamily="18" charset="0"/>
                            <a:sym typeface="Wingdings" panose="05000000000000000000" pitchFamily="2" charset="2"/>
                          </a:rPr>
                        </m:ctrlPr>
                      </m:sSupPr>
                      <m:e>
                        <m:r>
                          <a:rPr lang="en-US" altLang="ja-JP" sz="2400" b="1">
                            <a:latin typeface="Cambria Math" panose="02040503050406030204" pitchFamily="18" charset="0"/>
                            <a:sym typeface="Wingdings" panose="05000000000000000000" pitchFamily="2" charset="2"/>
                          </a:rPr>
                          <m:t>𝚺</m:t>
                        </m:r>
                      </m:e>
                      <m:sup>
                        <m:r>
                          <a:rPr lang="en-US" altLang="ja-JP" sz="2400" b="1">
                            <a:latin typeface="Cambria Math" panose="02040503050406030204" pitchFamily="18" charset="0"/>
                            <a:sym typeface="Wingdings" panose="05000000000000000000" pitchFamily="2" charset="2"/>
                          </a:rPr>
                          <m:t>−</m:t>
                        </m:r>
                      </m:sup>
                    </m:sSup>
                  </m:oMath>
                </a14:m>
                <a:r>
                  <a:rPr lang="en-US" altLang="ja-JP" sz="2400" b="1" dirty="0"/>
                  <a:t> + </a:t>
                </a:r>
                <a14:m>
                  <m:oMath xmlns:m="http://schemas.openxmlformats.org/officeDocument/2006/math">
                    <m:sSup>
                      <m:sSupPr>
                        <m:ctrlPr>
                          <a:rPr lang="en-US" altLang="ja-JP" sz="2400" b="1" i="1">
                            <a:latin typeface="Cambria Math" panose="02040503050406030204" pitchFamily="18" charset="0"/>
                            <a:sym typeface="Wingdings" panose="05000000000000000000" pitchFamily="2" charset="2"/>
                          </a:rPr>
                        </m:ctrlPr>
                      </m:sSupPr>
                      <m:e>
                        <m:r>
                          <a:rPr lang="ja-JP" altLang="en-US" sz="2400" b="1">
                            <a:latin typeface="Cambria Math" panose="02040503050406030204" pitchFamily="18" charset="0"/>
                            <a:sym typeface="Wingdings" panose="05000000000000000000" pitchFamily="2" charset="2"/>
                          </a:rPr>
                          <m:t>𝛑</m:t>
                        </m:r>
                      </m:e>
                      <m:sup>
                        <m:r>
                          <a:rPr lang="en-US" altLang="ja-JP" sz="2400" b="1">
                            <a:latin typeface="Cambria Math" panose="02040503050406030204" pitchFamily="18" charset="0"/>
                            <a:sym typeface="Wingdings" panose="05000000000000000000" pitchFamily="2" charset="2"/>
                          </a:rPr>
                          <m:t>−</m:t>
                        </m:r>
                      </m:sup>
                    </m:sSup>
                    <m:sSup>
                      <m:sSupPr>
                        <m:ctrlPr>
                          <a:rPr lang="en-US" altLang="ja-JP" sz="2400" b="1" i="1">
                            <a:latin typeface="Cambria Math" panose="02040503050406030204" pitchFamily="18" charset="0"/>
                            <a:sym typeface="Wingdings" panose="05000000000000000000" pitchFamily="2" charset="2"/>
                          </a:rPr>
                        </m:ctrlPr>
                      </m:sSupPr>
                      <m:e>
                        <m:r>
                          <a:rPr lang="en-US" altLang="ja-JP" sz="2400" b="1">
                            <a:latin typeface="Cambria Math" panose="02040503050406030204" pitchFamily="18" charset="0"/>
                            <a:sym typeface="Wingdings" panose="05000000000000000000" pitchFamily="2" charset="2"/>
                          </a:rPr>
                          <m:t>𝚺</m:t>
                        </m:r>
                      </m:e>
                      <m:sup>
                        <m:r>
                          <a:rPr lang="en-US" altLang="ja-JP" sz="2400" b="1">
                            <a:latin typeface="Cambria Math" panose="02040503050406030204" pitchFamily="18" charset="0"/>
                            <a:sym typeface="Wingdings" panose="05000000000000000000" pitchFamily="2" charset="2"/>
                          </a:rPr>
                          <m:t>+</m:t>
                        </m:r>
                      </m:sup>
                    </m:sSup>
                  </m:oMath>
                </a14:m>
                <a:r>
                  <a:rPr lang="en-US" altLang="ja-JP" sz="2400" b="1" dirty="0"/>
                  <a:t> - </a:t>
                </a:r>
                <a14:m>
                  <m:oMath xmlns:m="http://schemas.openxmlformats.org/officeDocument/2006/math">
                    <m:sSup>
                      <m:sSupPr>
                        <m:ctrlPr>
                          <a:rPr lang="en-US" altLang="ja-JP" sz="2400" b="1" i="1">
                            <a:latin typeface="Cambria Math" panose="02040503050406030204" pitchFamily="18" charset="0"/>
                            <a:sym typeface="Wingdings" panose="05000000000000000000" pitchFamily="2" charset="2"/>
                          </a:rPr>
                        </m:ctrlPr>
                      </m:sSupPr>
                      <m:e>
                        <m:r>
                          <a:rPr lang="ja-JP" altLang="en-US" sz="2400" b="1">
                            <a:latin typeface="Cambria Math" panose="02040503050406030204" pitchFamily="18" charset="0"/>
                            <a:sym typeface="Wingdings" panose="05000000000000000000" pitchFamily="2" charset="2"/>
                          </a:rPr>
                          <m:t>𝛑</m:t>
                        </m:r>
                      </m:e>
                      <m:sup>
                        <m:r>
                          <a:rPr lang="en-US" altLang="ja-JP" sz="2400" b="1">
                            <a:latin typeface="Cambria Math" panose="02040503050406030204" pitchFamily="18" charset="0"/>
                            <a:sym typeface="Wingdings" panose="05000000000000000000" pitchFamily="2" charset="2"/>
                          </a:rPr>
                          <m:t>−</m:t>
                        </m:r>
                      </m:sup>
                    </m:sSup>
                    <m:sSup>
                      <m:sSupPr>
                        <m:ctrlPr>
                          <a:rPr lang="en-US" altLang="ja-JP" sz="2400" b="1" i="1">
                            <a:latin typeface="Cambria Math" panose="02040503050406030204" pitchFamily="18" charset="0"/>
                            <a:sym typeface="Wingdings" panose="05000000000000000000" pitchFamily="2" charset="2"/>
                          </a:rPr>
                        </m:ctrlPr>
                      </m:sSupPr>
                      <m:e>
                        <m:r>
                          <a:rPr lang="en-US" altLang="ja-JP" sz="2400" b="1">
                            <a:latin typeface="Cambria Math" panose="02040503050406030204" pitchFamily="18" charset="0"/>
                            <a:sym typeface="Wingdings" panose="05000000000000000000" pitchFamily="2" charset="2"/>
                          </a:rPr>
                          <m:t>𝚺</m:t>
                        </m:r>
                      </m:e>
                      <m:sup>
                        <m:r>
                          <a:rPr lang="en-US" altLang="ja-JP" sz="2400" b="1">
                            <a:latin typeface="Cambria Math" panose="02040503050406030204" pitchFamily="18" charset="0"/>
                            <a:sym typeface="Wingdings" panose="05000000000000000000" pitchFamily="2" charset="2"/>
                          </a:rPr>
                          <m:t>𝟎</m:t>
                        </m:r>
                      </m:sup>
                    </m:sSup>
                  </m:oMath>
                </a14:m>
                <a:r>
                  <a:rPr lang="en-US" altLang="ja-JP" sz="2400" b="1" dirty="0"/>
                  <a:t>)/2</a:t>
                </a:r>
                <a:r>
                  <a:rPr lang="ja-JP" altLang="en-US" sz="2400" b="1" dirty="0"/>
                  <a:t>スペクトラムと一致するか確認する</a:t>
                </a:r>
                <a:r>
                  <a:rPr lang="ja-JP" altLang="en-US" sz="2400" b="1" dirty="0" smtClean="0"/>
                  <a:t>。</a:t>
                </a:r>
                <a:endParaRPr lang="en-US" altLang="ja-JP" sz="2400" b="1" dirty="0"/>
              </a:p>
            </p:txBody>
          </p:sp>
        </mc:Choice>
        <mc:Fallback>
          <p:sp>
            <p:nvSpPr>
              <p:cNvPr id="6" name="テキスト ボックス 5"/>
              <p:cNvSpPr txBox="1">
                <a:spLocks noRot="1" noChangeAspect="1" noMove="1" noResize="1" noEditPoints="1" noAdjustHandles="1" noChangeArrowheads="1" noChangeShapeType="1" noTextEdit="1"/>
              </p:cNvSpPr>
              <p:nvPr/>
            </p:nvSpPr>
            <p:spPr>
              <a:xfrm>
                <a:off x="124363" y="5504476"/>
                <a:ext cx="10075926" cy="1217000"/>
              </a:xfrm>
              <a:prstGeom prst="rect">
                <a:avLst/>
              </a:prstGeom>
              <a:blipFill rotWithShape="0">
                <a:blip r:embed="rId2"/>
                <a:stretch>
                  <a:fillRect l="-786" t="-5500" b="-10500"/>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7" name="テキスト ボックス 6"/>
              <p:cNvSpPr txBox="1"/>
              <p:nvPr/>
            </p:nvSpPr>
            <p:spPr>
              <a:xfrm>
                <a:off x="-351691" y="1819759"/>
                <a:ext cx="9495691" cy="2715487"/>
              </a:xfrm>
              <a:prstGeom prst="rect">
                <a:avLst/>
              </a:prstGeom>
              <a:noFill/>
            </p:spPr>
            <p:txBody>
              <a:bodyPr wrap="square" rtlCol="0">
                <a:spAutoFit/>
              </a:bodyPr>
              <a:lstStyle/>
              <a:p>
                <a:pPr marL="800100" lvl="1" indent="-342900">
                  <a:buFont typeface="Arial" panose="020B0604020202020204" pitchFamily="34" charset="0"/>
                  <a:buChar char="•"/>
                </a:pPr>
                <a14:m>
                  <m:oMath xmlns:m="http://schemas.openxmlformats.org/officeDocument/2006/math">
                    <m:r>
                      <a:rPr lang="en-US" altLang="ja-JP" sz="2400" b="1" i="0" dirty="0" smtClean="0">
                        <a:latin typeface="Cambria Math" panose="02040503050406030204" pitchFamily="18" charset="0"/>
                      </a:rPr>
                      <m:t>𝐝</m:t>
                    </m:r>
                    <m:r>
                      <a:rPr lang="en-US" altLang="ja-JP" sz="2400" b="1" i="0" dirty="0" smtClean="0">
                        <a:latin typeface="Cambria Math" panose="02040503050406030204" pitchFamily="18" charset="0"/>
                      </a:rPr>
                      <m:t>(</m:t>
                    </m:r>
                    <m:sSup>
                      <m:sSupPr>
                        <m:ctrlPr>
                          <a:rPr lang="en-US" altLang="ja-JP" sz="2400" b="1" i="1" dirty="0">
                            <a:latin typeface="Cambria Math" panose="02040503050406030204" pitchFamily="18" charset="0"/>
                          </a:rPr>
                        </m:ctrlPr>
                      </m:sSupPr>
                      <m:e>
                        <m:r>
                          <a:rPr lang="en-US" altLang="ja-JP" sz="2400" b="1" i="0" dirty="0">
                            <a:latin typeface="Cambria Math" panose="02040503050406030204" pitchFamily="18" charset="0"/>
                          </a:rPr>
                          <m:t>𝐊</m:t>
                        </m:r>
                      </m:e>
                      <m:sup>
                        <m:r>
                          <a:rPr lang="en-US" altLang="ja-JP" sz="2400" b="1" i="0" dirty="0">
                            <a:latin typeface="Cambria Math" panose="02040503050406030204" pitchFamily="18" charset="0"/>
                          </a:rPr>
                          <m:t>−</m:t>
                        </m:r>
                      </m:sup>
                    </m:sSup>
                    <m:r>
                      <a:rPr lang="en-US" altLang="ja-JP" sz="2400" b="1" i="0" dirty="0">
                        <a:latin typeface="Cambria Math" panose="02040503050406030204" pitchFamily="18" charset="0"/>
                      </a:rPr>
                      <m:t>,</m:t>
                    </m:r>
                    <m:r>
                      <a:rPr lang="en-US" altLang="ja-JP" sz="2400" b="1" i="0" dirty="0">
                        <a:latin typeface="Cambria Math" panose="02040503050406030204" pitchFamily="18" charset="0"/>
                      </a:rPr>
                      <m:t>𝐧</m:t>
                    </m:r>
                    <m:r>
                      <a:rPr lang="en-US" altLang="ja-JP" sz="2400" b="1" i="0" dirty="0">
                        <a:latin typeface="Cambria Math" panose="02040503050406030204" pitchFamily="18" charset="0"/>
                      </a:rPr>
                      <m:t>)"</m:t>
                    </m:r>
                    <m:sSup>
                      <m:sSupPr>
                        <m:ctrlPr>
                          <a:rPr lang="en-US" altLang="ja-JP" sz="2400" b="1" i="1">
                            <a:latin typeface="Cambria Math" panose="02040503050406030204" pitchFamily="18" charset="0"/>
                            <a:sym typeface="Wingdings" panose="05000000000000000000" pitchFamily="2" charset="2"/>
                          </a:rPr>
                        </m:ctrlPr>
                      </m:sSupPr>
                      <m:e>
                        <m:r>
                          <a:rPr lang="ja-JP" altLang="en-US" sz="2400" b="1" i="0">
                            <a:latin typeface="Cambria Math" panose="02040503050406030204" pitchFamily="18" charset="0"/>
                            <a:sym typeface="Wingdings" panose="05000000000000000000" pitchFamily="2" charset="2"/>
                          </a:rPr>
                          <m:t>𝛑</m:t>
                        </m:r>
                      </m:e>
                      <m:sup>
                        <m:r>
                          <a:rPr lang="en-US" altLang="ja-JP" sz="2400" b="1" i="0" smtClean="0">
                            <a:latin typeface="Cambria Math" panose="02040503050406030204" pitchFamily="18" charset="0"/>
                            <a:sym typeface="Wingdings" panose="05000000000000000000" pitchFamily="2" charset="2"/>
                          </a:rPr>
                          <m:t>−</m:t>
                        </m:r>
                      </m:sup>
                    </m:sSup>
                    <m:sSup>
                      <m:sSupPr>
                        <m:ctrlPr>
                          <a:rPr lang="en-US" altLang="ja-JP" sz="2400" b="1" i="1">
                            <a:latin typeface="Cambria Math" panose="02040503050406030204" pitchFamily="18" charset="0"/>
                            <a:sym typeface="Wingdings" panose="05000000000000000000" pitchFamily="2" charset="2"/>
                          </a:rPr>
                        </m:ctrlPr>
                      </m:sSupPr>
                      <m:e>
                        <m:r>
                          <a:rPr lang="en-US" altLang="ja-JP" sz="2400" b="1" i="0">
                            <a:latin typeface="Cambria Math" panose="02040503050406030204" pitchFamily="18" charset="0"/>
                            <a:sym typeface="Wingdings" panose="05000000000000000000" pitchFamily="2" charset="2"/>
                          </a:rPr>
                          <m:t>𝚺</m:t>
                        </m:r>
                      </m:e>
                      <m:sup>
                        <m:r>
                          <a:rPr lang="en-US" altLang="ja-JP" sz="2400" b="1" i="0" smtClean="0">
                            <a:latin typeface="Cambria Math" panose="02040503050406030204" pitchFamily="18" charset="0"/>
                            <a:sym typeface="Wingdings" panose="05000000000000000000" pitchFamily="2" charset="2"/>
                          </a:rPr>
                          <m:t>+</m:t>
                        </m:r>
                      </m:sup>
                    </m:sSup>
                    <m:r>
                      <a:rPr lang="en-US" altLang="ja-JP" sz="2400" b="1" i="0">
                        <a:latin typeface="Cambria Math" panose="02040503050406030204" pitchFamily="18" charset="0"/>
                        <a:ea typeface="Cambria Math" panose="02040503050406030204" pitchFamily="18" charset="0"/>
                        <a:sym typeface="Wingdings" panose="05000000000000000000" pitchFamily="2" charset="2"/>
                      </a:rPr>
                      <m:t>"</m:t>
                    </m:r>
                  </m:oMath>
                </a14:m>
                <a:r>
                  <a:rPr lang="en-US" altLang="ja-JP" sz="2400" b="1" dirty="0"/>
                  <a:t> </a:t>
                </a:r>
                <a:r>
                  <a:rPr lang="ja-JP" altLang="en-US" sz="2400" b="1" dirty="0" smtClean="0">
                    <a:sym typeface="Wingdings" panose="05000000000000000000" pitchFamily="2" charset="2"/>
                  </a:rPr>
                  <a:t>と</a:t>
                </a:r>
                <a:r>
                  <a:rPr lang="en-US" altLang="ja-JP" sz="2400" b="1" dirty="0" smtClean="0">
                    <a:sym typeface="Wingdings" panose="05000000000000000000" pitchFamily="2" charset="2"/>
                  </a:rPr>
                  <a:t> </a:t>
                </a:r>
                <a14:m>
                  <m:oMath xmlns:m="http://schemas.openxmlformats.org/officeDocument/2006/math">
                    <m:r>
                      <a:rPr lang="en-US" altLang="ja-JP" sz="2400" b="1" i="0" dirty="0">
                        <a:latin typeface="Cambria Math" panose="02040503050406030204" pitchFamily="18" charset="0"/>
                      </a:rPr>
                      <m:t>"</m:t>
                    </m:r>
                    <m:sSup>
                      <m:sSupPr>
                        <m:ctrlPr>
                          <a:rPr lang="en-US" altLang="ja-JP" sz="2400" b="1" i="1">
                            <a:latin typeface="Cambria Math" panose="02040503050406030204" pitchFamily="18" charset="0"/>
                            <a:sym typeface="Wingdings" panose="05000000000000000000" pitchFamily="2" charset="2"/>
                          </a:rPr>
                        </m:ctrlPr>
                      </m:sSupPr>
                      <m:e>
                        <m:r>
                          <a:rPr lang="ja-JP" altLang="en-US" sz="2400" b="1" i="0">
                            <a:latin typeface="Cambria Math" panose="02040503050406030204" pitchFamily="18" charset="0"/>
                            <a:sym typeface="Wingdings" panose="05000000000000000000" pitchFamily="2" charset="2"/>
                          </a:rPr>
                          <m:t>𝛑</m:t>
                        </m:r>
                      </m:e>
                      <m:sup>
                        <m:r>
                          <a:rPr lang="en-US" altLang="ja-JP" sz="2400" b="1" i="0" smtClean="0">
                            <a:latin typeface="Cambria Math" panose="02040503050406030204" pitchFamily="18" charset="0"/>
                            <a:sym typeface="Wingdings" panose="05000000000000000000" pitchFamily="2" charset="2"/>
                          </a:rPr>
                          <m:t>+</m:t>
                        </m:r>
                      </m:sup>
                    </m:sSup>
                    <m:sSup>
                      <m:sSupPr>
                        <m:ctrlPr>
                          <a:rPr lang="en-US" altLang="ja-JP" sz="2400" b="1" i="1">
                            <a:latin typeface="Cambria Math" panose="02040503050406030204" pitchFamily="18" charset="0"/>
                            <a:sym typeface="Wingdings" panose="05000000000000000000" pitchFamily="2" charset="2"/>
                          </a:rPr>
                        </m:ctrlPr>
                      </m:sSupPr>
                      <m:e>
                        <m:r>
                          <a:rPr lang="en-US" altLang="ja-JP" sz="2400" b="1" i="0">
                            <a:latin typeface="Cambria Math" panose="02040503050406030204" pitchFamily="18" charset="0"/>
                            <a:sym typeface="Wingdings" panose="05000000000000000000" pitchFamily="2" charset="2"/>
                          </a:rPr>
                          <m:t>𝚺</m:t>
                        </m:r>
                      </m:e>
                      <m:sup>
                        <m:r>
                          <a:rPr lang="en-US" altLang="ja-JP" sz="2400" b="1" i="0" smtClean="0">
                            <a:latin typeface="Cambria Math" panose="02040503050406030204" pitchFamily="18" charset="0"/>
                            <a:sym typeface="Wingdings" panose="05000000000000000000" pitchFamily="2" charset="2"/>
                          </a:rPr>
                          <m:t>−</m:t>
                        </m:r>
                      </m:sup>
                    </m:sSup>
                    <m:r>
                      <a:rPr lang="en-US" altLang="ja-JP" sz="2400" b="1" i="0">
                        <a:latin typeface="Cambria Math" panose="02040503050406030204" pitchFamily="18" charset="0"/>
                        <a:ea typeface="Cambria Math" panose="02040503050406030204" pitchFamily="18" charset="0"/>
                        <a:sym typeface="Wingdings" panose="05000000000000000000" pitchFamily="2" charset="2"/>
                      </a:rPr>
                      <m:t>"</m:t>
                    </m:r>
                  </m:oMath>
                </a14:m>
                <a:r>
                  <a:rPr lang="ja-JP" altLang="en-US" sz="2400" b="1" dirty="0" smtClean="0">
                    <a:sym typeface="Wingdings" panose="05000000000000000000" pitchFamily="2" charset="2"/>
                  </a:rPr>
                  <a:t>スペクトラム</a:t>
                </a:r>
                <a:r>
                  <a:rPr lang="ja-JP" altLang="en-US" sz="2400" b="1" dirty="0">
                    <a:sym typeface="Wingdings" panose="05000000000000000000" pitchFamily="2" charset="2"/>
                  </a:rPr>
                  <a:t>を得た</a:t>
                </a:r>
                <a:r>
                  <a:rPr lang="ja-JP" altLang="en-US" sz="2400" b="1" dirty="0" smtClean="0">
                    <a:sym typeface="Wingdings" panose="05000000000000000000" pitchFamily="2" charset="2"/>
                  </a:rPr>
                  <a:t>。</a:t>
                </a:r>
                <a:endParaRPr lang="en-US" altLang="ja-JP" sz="2400" b="1" dirty="0" smtClean="0"/>
              </a:p>
              <a:p>
                <a:pPr marL="1200150" lvl="2" indent="-285750">
                  <a:buFont typeface="Arial" panose="020B0604020202020204" pitchFamily="34" charset="0"/>
                  <a:buChar char="•"/>
                </a:pPr>
                <a:r>
                  <a:rPr lang="ja-JP" altLang="en-US" sz="2400" dirty="0" smtClean="0"/>
                  <a:t>アイソスピン </a:t>
                </a:r>
                <a:r>
                  <a:rPr lang="en-US" altLang="ja-JP" sz="2400" dirty="0" smtClean="0"/>
                  <a:t>I=0,1 </a:t>
                </a:r>
                <a:r>
                  <a:rPr lang="ja-JP" altLang="en-US" sz="2400" dirty="0" smtClean="0"/>
                  <a:t>の干渉による違いがはっきりと観測され</a:t>
                </a:r>
                <a:r>
                  <a:rPr lang="ja-JP" altLang="en-US" sz="2400" dirty="0"/>
                  <a:t>た</a:t>
                </a:r>
                <a:endParaRPr lang="en-US" altLang="ja-JP" sz="2400" dirty="0" smtClean="0"/>
              </a:p>
              <a:p>
                <a:pPr marL="800100" lvl="1" indent="-342900">
                  <a:buFont typeface="Arial" panose="020B0604020202020204" pitchFamily="34" charset="0"/>
                  <a:buChar char="•"/>
                </a:pPr>
                <a14:m>
                  <m:oMath xmlns:m="http://schemas.openxmlformats.org/officeDocument/2006/math">
                    <m:r>
                      <a:rPr lang="en-US" altLang="ja-JP" sz="2400" b="1" i="0" dirty="0">
                        <a:latin typeface="Cambria Math" panose="02040503050406030204" pitchFamily="18" charset="0"/>
                      </a:rPr>
                      <m:t>𝐝</m:t>
                    </m:r>
                    <m:r>
                      <a:rPr lang="en-US" altLang="ja-JP" sz="2400" b="1" i="0" dirty="0">
                        <a:latin typeface="Cambria Math" panose="02040503050406030204" pitchFamily="18" charset="0"/>
                      </a:rPr>
                      <m:t>(</m:t>
                    </m:r>
                    <m:sSup>
                      <m:sSupPr>
                        <m:ctrlPr>
                          <a:rPr lang="en-US" altLang="ja-JP" sz="2400" b="1" i="1" dirty="0">
                            <a:latin typeface="Cambria Math" panose="02040503050406030204" pitchFamily="18" charset="0"/>
                          </a:rPr>
                        </m:ctrlPr>
                      </m:sSupPr>
                      <m:e>
                        <m:r>
                          <a:rPr lang="en-US" altLang="ja-JP" sz="2400" b="1" i="0" dirty="0">
                            <a:latin typeface="Cambria Math" panose="02040503050406030204" pitchFamily="18" charset="0"/>
                          </a:rPr>
                          <m:t>𝐊</m:t>
                        </m:r>
                      </m:e>
                      <m:sup>
                        <m:r>
                          <a:rPr lang="en-US" altLang="ja-JP" sz="2400" b="1" i="0" dirty="0">
                            <a:latin typeface="Cambria Math" panose="02040503050406030204" pitchFamily="18" charset="0"/>
                          </a:rPr>
                          <m:t>−</m:t>
                        </m:r>
                      </m:sup>
                    </m:sSup>
                    <m:r>
                      <a:rPr lang="en-US" altLang="ja-JP" sz="2400" b="1" i="0" dirty="0">
                        <a:latin typeface="Cambria Math" panose="02040503050406030204" pitchFamily="18" charset="0"/>
                      </a:rPr>
                      <m:t>,</m:t>
                    </m:r>
                    <m:r>
                      <a:rPr lang="en-US" altLang="ja-JP" sz="2400" b="1" i="0" dirty="0" smtClean="0">
                        <a:latin typeface="Cambria Math" panose="02040503050406030204" pitchFamily="18" charset="0"/>
                      </a:rPr>
                      <m:t>𝐩</m:t>
                    </m:r>
                    <m:r>
                      <a:rPr lang="en-US" altLang="ja-JP" sz="2400" b="1" i="0" dirty="0">
                        <a:latin typeface="Cambria Math" panose="02040503050406030204" pitchFamily="18" charset="0"/>
                      </a:rPr>
                      <m:t>)"</m:t>
                    </m:r>
                    <m:sSup>
                      <m:sSupPr>
                        <m:ctrlPr>
                          <a:rPr lang="en-US" altLang="ja-JP" sz="2400" b="1" i="1">
                            <a:latin typeface="Cambria Math" panose="02040503050406030204" pitchFamily="18" charset="0"/>
                            <a:sym typeface="Wingdings" panose="05000000000000000000" pitchFamily="2" charset="2"/>
                          </a:rPr>
                        </m:ctrlPr>
                      </m:sSupPr>
                      <m:e>
                        <m:r>
                          <a:rPr lang="ja-JP" altLang="en-US" sz="2400" b="1" i="0">
                            <a:latin typeface="Cambria Math" panose="02040503050406030204" pitchFamily="18" charset="0"/>
                            <a:sym typeface="Wingdings" panose="05000000000000000000" pitchFamily="2" charset="2"/>
                          </a:rPr>
                          <m:t>𝛑</m:t>
                        </m:r>
                      </m:e>
                      <m:sup>
                        <m:r>
                          <a:rPr lang="en-US" altLang="ja-JP" sz="2400" b="1" i="0">
                            <a:latin typeface="Cambria Math" panose="02040503050406030204" pitchFamily="18" charset="0"/>
                            <a:sym typeface="Wingdings" panose="05000000000000000000" pitchFamily="2" charset="2"/>
                          </a:rPr>
                          <m:t>−</m:t>
                        </m:r>
                      </m:sup>
                    </m:sSup>
                    <m:sSup>
                      <m:sSupPr>
                        <m:ctrlPr>
                          <a:rPr lang="en-US" altLang="ja-JP" sz="2400" b="1" i="1">
                            <a:latin typeface="Cambria Math" panose="02040503050406030204" pitchFamily="18" charset="0"/>
                            <a:sym typeface="Wingdings" panose="05000000000000000000" pitchFamily="2" charset="2"/>
                          </a:rPr>
                        </m:ctrlPr>
                      </m:sSupPr>
                      <m:e>
                        <m:r>
                          <a:rPr lang="en-US" altLang="ja-JP" sz="2400" b="1" i="0">
                            <a:latin typeface="Cambria Math" panose="02040503050406030204" pitchFamily="18" charset="0"/>
                            <a:sym typeface="Wingdings" panose="05000000000000000000" pitchFamily="2" charset="2"/>
                          </a:rPr>
                          <m:t>𝚺</m:t>
                        </m:r>
                      </m:e>
                      <m:sup>
                        <m:r>
                          <a:rPr lang="en-US" altLang="ja-JP" sz="2400" b="1" i="0" smtClean="0">
                            <a:latin typeface="Cambria Math" panose="02040503050406030204" pitchFamily="18" charset="0"/>
                            <a:sym typeface="Wingdings" panose="05000000000000000000" pitchFamily="2" charset="2"/>
                          </a:rPr>
                          <m:t>𝟎</m:t>
                        </m:r>
                      </m:sup>
                    </m:sSup>
                    <m:r>
                      <a:rPr lang="en-US" altLang="ja-JP" sz="2400" b="1" i="0">
                        <a:latin typeface="Cambria Math" panose="02040503050406030204" pitchFamily="18" charset="0"/>
                        <a:ea typeface="Cambria Math" panose="02040503050406030204" pitchFamily="18" charset="0"/>
                        <a:sym typeface="Wingdings" panose="05000000000000000000" pitchFamily="2" charset="2"/>
                      </a:rPr>
                      <m:t>"</m:t>
                    </m:r>
                    <m:r>
                      <a:rPr lang="en-US" altLang="ja-JP" sz="2400" b="1" i="0" smtClean="0">
                        <a:latin typeface="Cambria Math" panose="02040503050406030204" pitchFamily="18" charset="0"/>
                      </a:rPr>
                      <m:t> </m:t>
                    </m:r>
                  </m:oMath>
                </a14:m>
                <a:r>
                  <a:rPr lang="ja-JP" altLang="en-US" sz="2400" b="1" dirty="0" smtClean="0"/>
                  <a:t>スペクトラム</a:t>
                </a:r>
                <a:r>
                  <a:rPr lang="en-US" altLang="ja-JP" sz="2400" b="1" dirty="0" smtClean="0"/>
                  <a:t> </a:t>
                </a:r>
                <a:r>
                  <a:rPr lang="en-US" altLang="ja-JP" sz="2400" b="1" dirty="0"/>
                  <a:t>(I = 1</a:t>
                </a:r>
                <a:r>
                  <a:rPr lang="en-US" altLang="ja-JP" sz="2400" b="1" dirty="0" smtClean="0"/>
                  <a:t>)</a:t>
                </a:r>
                <a:r>
                  <a:rPr lang="ja-JP" altLang="en-US" sz="2400" b="1" dirty="0"/>
                  <a:t> </a:t>
                </a:r>
                <a:r>
                  <a:rPr lang="ja-JP" altLang="en-US" sz="2400" b="1" dirty="0" smtClean="0"/>
                  <a:t>を得た</a:t>
                </a:r>
                <a:r>
                  <a:rPr lang="en-US" altLang="ja-JP" sz="2400" b="1" dirty="0" smtClean="0"/>
                  <a:t>.</a:t>
                </a:r>
              </a:p>
              <a:p>
                <a:pPr marL="1257300" lvl="2" indent="-342900">
                  <a:buFont typeface="Arial" panose="020B0604020202020204" pitchFamily="34" charset="0"/>
                  <a:buChar char="•"/>
                </a:pPr>
                <a14:m>
                  <m:oMath xmlns:m="http://schemas.openxmlformats.org/officeDocument/2006/math">
                    <m:r>
                      <m:rPr>
                        <m:sty m:val="p"/>
                      </m:rPr>
                      <a:rPr lang="en-US" altLang="ja-JP" sz="2400" dirty="0">
                        <a:latin typeface="Cambria Math" panose="02040503050406030204" pitchFamily="18" charset="0"/>
                      </a:rPr>
                      <m:t>d</m:t>
                    </m:r>
                    <m:r>
                      <a:rPr lang="en-US" altLang="ja-JP" sz="2400" dirty="0">
                        <a:latin typeface="Cambria Math" panose="02040503050406030204" pitchFamily="18" charset="0"/>
                      </a:rPr>
                      <m:t>(</m:t>
                    </m:r>
                    <m:sSup>
                      <m:sSupPr>
                        <m:ctrlPr>
                          <a:rPr lang="en-US" altLang="ja-JP" sz="2400" i="1" dirty="0">
                            <a:latin typeface="Cambria Math" panose="02040503050406030204" pitchFamily="18" charset="0"/>
                          </a:rPr>
                        </m:ctrlPr>
                      </m:sSupPr>
                      <m:e>
                        <m:r>
                          <m:rPr>
                            <m:sty m:val="p"/>
                          </m:rPr>
                          <a:rPr lang="en-US" altLang="ja-JP" sz="2400" dirty="0">
                            <a:latin typeface="Cambria Math" panose="02040503050406030204" pitchFamily="18" charset="0"/>
                          </a:rPr>
                          <m:t>K</m:t>
                        </m:r>
                      </m:e>
                      <m:sup>
                        <m:r>
                          <a:rPr lang="en-US" altLang="ja-JP" sz="2400" dirty="0">
                            <a:latin typeface="Cambria Math" panose="02040503050406030204" pitchFamily="18" charset="0"/>
                          </a:rPr>
                          <m:t>−</m:t>
                        </m:r>
                      </m:sup>
                    </m:sSup>
                    <m:r>
                      <a:rPr lang="en-US" altLang="ja-JP" sz="2400" dirty="0">
                        <a:latin typeface="Cambria Math" panose="02040503050406030204" pitchFamily="18" charset="0"/>
                      </a:rPr>
                      <m:t>,</m:t>
                    </m:r>
                    <m:r>
                      <m:rPr>
                        <m:sty m:val="p"/>
                      </m:rPr>
                      <a:rPr lang="en-US" altLang="ja-JP" sz="2400" b="0" i="0" dirty="0" smtClean="0">
                        <a:latin typeface="Cambria Math" panose="02040503050406030204" pitchFamily="18" charset="0"/>
                      </a:rPr>
                      <m:t>n</m:t>
                    </m:r>
                    <m:r>
                      <a:rPr lang="en-US" altLang="ja-JP" sz="2400" dirty="0">
                        <a:latin typeface="Cambria Math" panose="02040503050406030204" pitchFamily="18" charset="0"/>
                      </a:rPr>
                      <m:t>)</m:t>
                    </m:r>
                  </m:oMath>
                </a14:m>
                <a:r>
                  <a:rPr lang="en-US" altLang="ja-JP" sz="2400" dirty="0" smtClean="0"/>
                  <a:t> </a:t>
                </a:r>
                <a:r>
                  <a:rPr lang="ja-JP" altLang="en-US" sz="2400" dirty="0"/>
                  <a:t>反応</a:t>
                </a:r>
                <a:r>
                  <a:rPr lang="en-US" altLang="ja-JP" sz="2400" dirty="0" smtClean="0"/>
                  <a:t> </a:t>
                </a:r>
                <a:r>
                  <a:rPr lang="ja-JP" altLang="en-US" sz="2400" dirty="0" smtClean="0"/>
                  <a:t>で</a:t>
                </a:r>
                <a:r>
                  <a:rPr lang="ja-JP" altLang="en-US" sz="2400" dirty="0"/>
                  <a:t>は</a:t>
                </a:r>
                <a:r>
                  <a:rPr lang="ja-JP" altLang="en-US" sz="2400" dirty="0" smtClean="0"/>
                  <a:t> </a:t>
                </a:r>
                <a:r>
                  <a:rPr lang="en-US" altLang="ja-JP" sz="2400" dirty="0" smtClean="0"/>
                  <a:t>I=0 </a:t>
                </a:r>
                <a:r>
                  <a:rPr lang="ja-JP" altLang="en-US" sz="2400" dirty="0" smtClean="0"/>
                  <a:t>が支配的であることが期待される。</a:t>
                </a:r>
                <a:r>
                  <a:rPr lang="en-US" altLang="ja-JP" sz="2400" dirty="0" smtClean="0"/>
                  <a:t> </a:t>
                </a:r>
              </a:p>
              <a:p>
                <a:pPr marL="800100" lvl="1" indent="-342900">
                  <a:buFont typeface="Arial" panose="020B0604020202020204" pitchFamily="34" charset="0"/>
                  <a:buChar char="•"/>
                </a:pPr>
                <a14:m>
                  <m:oMath xmlns:m="http://schemas.openxmlformats.org/officeDocument/2006/math">
                    <m:r>
                      <a:rPr lang="en-US" altLang="ja-JP" sz="2400" b="1" i="0" dirty="0">
                        <a:latin typeface="Cambria Math" panose="02040503050406030204" pitchFamily="18" charset="0"/>
                      </a:rPr>
                      <m:t>𝐝</m:t>
                    </m:r>
                    <m:r>
                      <a:rPr lang="en-US" altLang="ja-JP" sz="2400" b="1" i="0" dirty="0">
                        <a:latin typeface="Cambria Math" panose="02040503050406030204" pitchFamily="18" charset="0"/>
                      </a:rPr>
                      <m:t>(</m:t>
                    </m:r>
                    <m:sSup>
                      <m:sSupPr>
                        <m:ctrlPr>
                          <a:rPr lang="en-US" altLang="ja-JP" sz="2400" b="1" i="1" dirty="0">
                            <a:latin typeface="Cambria Math" panose="02040503050406030204" pitchFamily="18" charset="0"/>
                          </a:rPr>
                        </m:ctrlPr>
                      </m:sSupPr>
                      <m:e>
                        <m:r>
                          <a:rPr lang="en-US" altLang="ja-JP" sz="2400" b="1" i="0" dirty="0">
                            <a:latin typeface="Cambria Math" panose="02040503050406030204" pitchFamily="18" charset="0"/>
                          </a:rPr>
                          <m:t>𝐊</m:t>
                        </m:r>
                      </m:e>
                      <m:sup>
                        <m:r>
                          <a:rPr lang="en-US" altLang="ja-JP" sz="2400" b="1" i="0" dirty="0">
                            <a:latin typeface="Cambria Math" panose="02040503050406030204" pitchFamily="18" charset="0"/>
                          </a:rPr>
                          <m:t>−</m:t>
                        </m:r>
                      </m:sup>
                    </m:sSup>
                    <m:r>
                      <a:rPr lang="en-US" altLang="ja-JP" sz="2400" b="1" i="0" dirty="0">
                        <a:latin typeface="Cambria Math" panose="02040503050406030204" pitchFamily="18" charset="0"/>
                      </a:rPr>
                      <m:t>,</m:t>
                    </m:r>
                    <m:r>
                      <a:rPr lang="en-US" altLang="ja-JP" sz="2400" b="1" i="0" dirty="0">
                        <a:latin typeface="Cambria Math" panose="02040503050406030204" pitchFamily="18" charset="0"/>
                      </a:rPr>
                      <m:t>𝐧</m:t>
                    </m:r>
                    <m:r>
                      <a:rPr lang="en-US" altLang="ja-JP" sz="2400" b="1" i="0" dirty="0">
                        <a:latin typeface="Cambria Math" panose="02040503050406030204" pitchFamily="18" charset="0"/>
                      </a:rPr>
                      <m:t>)"</m:t>
                    </m:r>
                    <m:sSup>
                      <m:sSupPr>
                        <m:ctrlPr>
                          <a:rPr lang="en-US" altLang="ja-JP" sz="2400" b="1" i="1">
                            <a:latin typeface="Cambria Math" panose="02040503050406030204" pitchFamily="18" charset="0"/>
                            <a:sym typeface="Wingdings" panose="05000000000000000000" pitchFamily="2" charset="2"/>
                          </a:rPr>
                        </m:ctrlPr>
                      </m:sSupPr>
                      <m:e>
                        <m:r>
                          <a:rPr lang="ja-JP" altLang="en-US" sz="2400" b="1" i="0">
                            <a:latin typeface="Cambria Math" panose="02040503050406030204" pitchFamily="18" charset="0"/>
                            <a:sym typeface="Wingdings" panose="05000000000000000000" pitchFamily="2" charset="2"/>
                          </a:rPr>
                          <m:t>𝛑</m:t>
                        </m:r>
                      </m:e>
                      <m:sup>
                        <m:r>
                          <a:rPr lang="en-US" altLang="ja-JP" sz="2400" b="1" i="0" smtClean="0">
                            <a:latin typeface="Cambria Math" panose="02040503050406030204" pitchFamily="18" charset="0"/>
                            <a:sym typeface="Wingdings" panose="05000000000000000000" pitchFamily="2" charset="2"/>
                          </a:rPr>
                          <m:t>𝟎</m:t>
                        </m:r>
                      </m:sup>
                    </m:sSup>
                    <m:sSup>
                      <m:sSupPr>
                        <m:ctrlPr>
                          <a:rPr lang="en-US" altLang="ja-JP" sz="2400" b="1" i="1">
                            <a:latin typeface="Cambria Math" panose="02040503050406030204" pitchFamily="18" charset="0"/>
                            <a:sym typeface="Wingdings" panose="05000000000000000000" pitchFamily="2" charset="2"/>
                          </a:rPr>
                        </m:ctrlPr>
                      </m:sSupPr>
                      <m:e>
                        <m:r>
                          <a:rPr lang="en-US" altLang="ja-JP" sz="2400" b="1" i="0">
                            <a:latin typeface="Cambria Math" panose="02040503050406030204" pitchFamily="18" charset="0"/>
                            <a:sym typeface="Wingdings" panose="05000000000000000000" pitchFamily="2" charset="2"/>
                          </a:rPr>
                          <m:t>𝚺</m:t>
                        </m:r>
                      </m:e>
                      <m:sup>
                        <m:r>
                          <a:rPr lang="en-US" altLang="ja-JP" sz="2400" b="1" i="0" smtClean="0">
                            <a:latin typeface="Cambria Math" panose="02040503050406030204" pitchFamily="18" charset="0"/>
                            <a:sym typeface="Wingdings" panose="05000000000000000000" pitchFamily="2" charset="2"/>
                          </a:rPr>
                          <m:t>𝟎</m:t>
                        </m:r>
                      </m:sup>
                    </m:sSup>
                    <m:r>
                      <a:rPr lang="en-US" altLang="ja-JP" sz="2400" b="1" i="0">
                        <a:latin typeface="Cambria Math" panose="02040503050406030204" pitchFamily="18" charset="0"/>
                        <a:ea typeface="Cambria Math" panose="02040503050406030204" pitchFamily="18" charset="0"/>
                        <a:sym typeface="Wingdings" panose="05000000000000000000" pitchFamily="2" charset="2"/>
                      </a:rPr>
                      <m:t>"</m:t>
                    </m:r>
                    <m:r>
                      <a:rPr lang="en-US" altLang="ja-JP" sz="2400" b="1" i="0" smtClean="0">
                        <a:latin typeface="Cambria Math" panose="02040503050406030204" pitchFamily="18" charset="0"/>
                      </a:rPr>
                      <m:t> </m:t>
                    </m:r>
                  </m:oMath>
                </a14:m>
                <a:r>
                  <a:rPr lang="ja-JP" altLang="en-US" sz="2400" b="1" dirty="0" smtClean="0"/>
                  <a:t>終状態の解析手法は確立している。</a:t>
                </a:r>
                <a:endParaRPr lang="en-US" altLang="ja-JP" sz="2400" b="1" dirty="0" smtClean="0"/>
              </a:p>
              <a:p>
                <a:pPr marL="1257300" lvl="2" indent="-342900">
                  <a:buFont typeface="Arial" panose="020B0604020202020204" pitchFamily="34" charset="0"/>
                  <a:buChar char="•"/>
                </a:pPr>
                <a14:m>
                  <m:oMath xmlns:m="http://schemas.openxmlformats.org/officeDocument/2006/math">
                    <m:r>
                      <m:rPr>
                        <m:sty m:val="p"/>
                      </m:rPr>
                      <a:rPr lang="en-US" altLang="ja-JP" sz="2400" b="0" i="1" dirty="0">
                        <a:latin typeface="Cambria Math" panose="02040503050406030204" pitchFamily="18" charset="0"/>
                      </a:rPr>
                      <m:t>d</m:t>
                    </m:r>
                    <m:r>
                      <a:rPr lang="en-US" altLang="ja-JP" sz="2400" b="0" dirty="0">
                        <a:latin typeface="Cambria Math" panose="02040503050406030204" pitchFamily="18" charset="0"/>
                      </a:rPr>
                      <m:t>(</m:t>
                    </m:r>
                    <m:sSup>
                      <m:sSupPr>
                        <m:ctrlPr>
                          <a:rPr lang="en-US" altLang="ja-JP" sz="2400" i="1" dirty="0">
                            <a:latin typeface="Cambria Math" panose="02040503050406030204" pitchFamily="18" charset="0"/>
                          </a:rPr>
                        </m:ctrlPr>
                      </m:sSupPr>
                      <m:e>
                        <m:r>
                          <m:rPr>
                            <m:sty m:val="p"/>
                          </m:rPr>
                          <a:rPr lang="en-US" altLang="ja-JP" sz="2400" b="0" i="1" dirty="0">
                            <a:latin typeface="Cambria Math" panose="02040503050406030204" pitchFamily="18" charset="0"/>
                          </a:rPr>
                          <m:t>K</m:t>
                        </m:r>
                      </m:e>
                      <m:sup>
                        <m:r>
                          <a:rPr lang="en-US" altLang="ja-JP" sz="2400" b="0" dirty="0">
                            <a:latin typeface="Cambria Math" panose="02040503050406030204" pitchFamily="18" charset="0"/>
                          </a:rPr>
                          <m:t>−</m:t>
                        </m:r>
                      </m:sup>
                    </m:sSup>
                    <m:r>
                      <a:rPr lang="en-US" altLang="ja-JP" sz="2400" b="0" dirty="0">
                        <a:latin typeface="Cambria Math" panose="02040503050406030204" pitchFamily="18" charset="0"/>
                      </a:rPr>
                      <m:t>,</m:t>
                    </m:r>
                    <m:r>
                      <m:rPr>
                        <m:sty m:val="p"/>
                      </m:rPr>
                      <a:rPr lang="en-US" altLang="ja-JP" sz="2400" b="0" i="1" dirty="0">
                        <a:latin typeface="Cambria Math" panose="02040503050406030204" pitchFamily="18" charset="0"/>
                      </a:rPr>
                      <m:t>n</m:t>
                    </m:r>
                    <m:r>
                      <a:rPr lang="en-US" altLang="ja-JP" sz="2400" b="0" dirty="0">
                        <a:latin typeface="Cambria Math" panose="02040503050406030204" pitchFamily="18" charset="0"/>
                      </a:rPr>
                      <m:t>)</m:t>
                    </m:r>
                    <m:r>
                      <a:rPr lang="en-US" altLang="ja-JP" sz="2400" b="0" i="1" dirty="0" smtClean="0">
                        <a:latin typeface="Cambria Math" panose="02040503050406030204" pitchFamily="18" charset="0"/>
                      </a:rPr>
                      <m:t>“</m:t>
                    </m:r>
                    <m:sSup>
                      <m:sSupPr>
                        <m:ctrlPr>
                          <a:rPr lang="en-US" altLang="ja-JP" sz="2400" i="1">
                            <a:latin typeface="Cambria Math" panose="02040503050406030204" pitchFamily="18" charset="0"/>
                            <a:sym typeface="Wingdings" panose="05000000000000000000" pitchFamily="2" charset="2"/>
                          </a:rPr>
                        </m:ctrlPr>
                      </m:sSupPr>
                      <m:e>
                        <m:r>
                          <m:rPr>
                            <m:sty m:val="p"/>
                          </m:rPr>
                          <a:rPr lang="ja-JP" altLang="en-US" sz="2400" b="0" i="1">
                            <a:latin typeface="Cambria Math" panose="02040503050406030204" pitchFamily="18" charset="0"/>
                            <a:sym typeface="Wingdings" panose="05000000000000000000" pitchFamily="2" charset="2"/>
                          </a:rPr>
                          <m:t>π</m:t>
                        </m:r>
                      </m:e>
                      <m:sup>
                        <m:r>
                          <a:rPr lang="en-US" altLang="ja-JP" sz="2400" b="0">
                            <a:latin typeface="Cambria Math" panose="02040503050406030204" pitchFamily="18" charset="0"/>
                            <a:ea typeface="Cambria Math" panose="02040503050406030204" pitchFamily="18" charset="0"/>
                            <a:sym typeface="Wingdings" panose="05000000000000000000" pitchFamily="2" charset="2"/>
                          </a:rPr>
                          <m:t>∓</m:t>
                        </m:r>
                      </m:sup>
                    </m:sSup>
                    <m:sSup>
                      <m:sSupPr>
                        <m:ctrlPr>
                          <a:rPr lang="en-US" altLang="ja-JP" sz="2400" i="1">
                            <a:latin typeface="Cambria Math" panose="02040503050406030204" pitchFamily="18" charset="0"/>
                            <a:sym typeface="Wingdings" panose="05000000000000000000" pitchFamily="2" charset="2"/>
                          </a:rPr>
                        </m:ctrlPr>
                      </m:sSupPr>
                      <m:e>
                        <m:r>
                          <m:rPr>
                            <m:sty m:val="p"/>
                          </m:rPr>
                          <a:rPr lang="en-US" altLang="ja-JP" sz="2400" b="0" i="1">
                            <a:latin typeface="Cambria Math" panose="02040503050406030204" pitchFamily="18" charset="0"/>
                            <a:sym typeface="Wingdings" panose="05000000000000000000" pitchFamily="2" charset="2"/>
                          </a:rPr>
                          <m:t>Σ</m:t>
                        </m:r>
                      </m:e>
                      <m:sup>
                        <m:r>
                          <a:rPr lang="en-US" altLang="ja-JP" sz="2400" b="0">
                            <a:latin typeface="Cambria Math" panose="02040503050406030204" pitchFamily="18" charset="0"/>
                            <a:ea typeface="Cambria Math" panose="02040503050406030204" pitchFamily="18" charset="0"/>
                            <a:sym typeface="Wingdings" panose="05000000000000000000" pitchFamily="2" charset="2"/>
                          </a:rPr>
                          <m:t>±</m:t>
                        </m:r>
                      </m:sup>
                    </m:sSup>
                    <m:r>
                      <a:rPr lang="en-US" altLang="ja-JP" sz="2400" b="0" i="1" smtClean="0">
                        <a:latin typeface="Cambria Math" panose="02040503050406030204" pitchFamily="18" charset="0"/>
                        <a:ea typeface="Cambria Math" panose="02040503050406030204" pitchFamily="18" charset="0"/>
                        <a:sym typeface="Wingdings" panose="05000000000000000000" pitchFamily="2" charset="2"/>
                      </a:rPr>
                      <m:t>”</m:t>
                    </m:r>
                  </m:oMath>
                </a14:m>
                <a:r>
                  <a:rPr lang="en-US" altLang="ja-JP" sz="2400" dirty="0"/>
                  <a:t> </a:t>
                </a:r>
                <a:r>
                  <a:rPr lang="ja-JP" altLang="en-US" sz="2400" dirty="0" smtClean="0"/>
                  <a:t>と同様なスペクトラムを</a:t>
                </a:r>
                <a:r>
                  <a:rPr lang="ja-JP" altLang="en-US" sz="2400" dirty="0" smtClean="0"/>
                  <a:t>得た。</a:t>
                </a:r>
                <a:endParaRPr lang="en-US" altLang="ja-JP" sz="2400" dirty="0" smtClean="0"/>
              </a:p>
              <a:p>
                <a:pPr marL="1257300" lvl="2" indent="-342900">
                  <a:buFont typeface="Arial" panose="020B0604020202020204" pitchFamily="34" charset="0"/>
                  <a:buChar char="•"/>
                </a:pPr>
                <a:r>
                  <a:rPr lang="ja-JP" altLang="en-US" sz="2400" dirty="0" smtClean="0"/>
                  <a:t>閾値以下</a:t>
                </a:r>
                <a:r>
                  <a:rPr lang="en-US" altLang="ja-JP" sz="2400" dirty="0" smtClean="0"/>
                  <a:t>1.40~1.43 </a:t>
                </a:r>
                <a:r>
                  <a:rPr lang="en-US" altLang="ja-JP" sz="2400" dirty="0" err="1" smtClean="0"/>
                  <a:t>GeV</a:t>
                </a:r>
                <a:r>
                  <a:rPr lang="en-US" altLang="ja-JP" sz="2400" dirty="0" smtClean="0"/>
                  <a:t>/c</a:t>
                </a:r>
                <a:r>
                  <a:rPr lang="en-US" altLang="ja-JP" sz="2400" baseline="30000" dirty="0" smtClean="0"/>
                  <a:t>2 </a:t>
                </a:r>
                <a:r>
                  <a:rPr lang="ja-JP" altLang="en-US" sz="2400" dirty="0" smtClean="0"/>
                  <a:t>に</a:t>
                </a:r>
                <a:r>
                  <a:rPr lang="en-US" altLang="ja-JP" sz="2400" dirty="0" smtClean="0"/>
                  <a:t>~25</a:t>
                </a:r>
                <a:r>
                  <a:rPr lang="ja-JP" altLang="en-US" sz="2400" dirty="0" smtClean="0"/>
                  <a:t>イベントを確認。</a:t>
                </a:r>
                <a:endParaRPr lang="en-US" altLang="ja-JP" sz="2400" dirty="0" smtClean="0"/>
              </a:p>
            </p:txBody>
          </p:sp>
        </mc:Choice>
        <mc:Fallback>
          <p:sp>
            <p:nvSpPr>
              <p:cNvPr id="7" name="テキスト ボックス 6"/>
              <p:cNvSpPr txBox="1">
                <a:spLocks noRot="1" noChangeAspect="1" noMove="1" noResize="1" noEditPoints="1" noAdjustHandles="1" noChangeArrowheads="1" noChangeShapeType="1" noTextEdit="1"/>
              </p:cNvSpPr>
              <p:nvPr/>
            </p:nvSpPr>
            <p:spPr>
              <a:xfrm>
                <a:off x="-351691" y="1819759"/>
                <a:ext cx="9495691" cy="2715487"/>
              </a:xfrm>
              <a:prstGeom prst="rect">
                <a:avLst/>
              </a:prstGeom>
              <a:blipFill rotWithShape="0">
                <a:blip r:embed="rId3"/>
                <a:stretch>
                  <a:fillRect t="-2697" b="-4494"/>
                </a:stretch>
              </a:blipFill>
            </p:spPr>
            <p:txBody>
              <a:bodyPr/>
              <a:lstStyle/>
              <a:p>
                <a:r>
                  <a:rPr lang="ja-JP" altLang="en-US">
                    <a:noFill/>
                  </a:rPr>
                  <a:t> </a:t>
                </a:r>
              </a:p>
            </p:txBody>
          </p:sp>
        </mc:Fallback>
      </mc:AlternateContent>
      <p:sp>
        <p:nvSpPr>
          <p:cNvPr id="8" name="正方形/長方形 7"/>
          <p:cNvSpPr/>
          <p:nvPr/>
        </p:nvSpPr>
        <p:spPr>
          <a:xfrm>
            <a:off x="0" y="1083218"/>
            <a:ext cx="4596130" cy="523220"/>
          </a:xfrm>
          <a:prstGeom prst="rect">
            <a:avLst/>
          </a:prstGeom>
        </p:spPr>
        <p:txBody>
          <a:bodyPr wrap="none">
            <a:spAutoFit/>
          </a:bodyPr>
          <a:lstStyle/>
          <a:p>
            <a:r>
              <a:rPr lang="en-US" altLang="ja-JP" sz="2800" b="1" dirty="0">
                <a:latin typeface="+mn-ea"/>
              </a:rPr>
              <a:t>E31</a:t>
            </a:r>
            <a:r>
              <a:rPr lang="ja-JP" altLang="en-US" sz="2800" b="1" dirty="0">
                <a:latin typeface="+mn-ea"/>
              </a:rPr>
              <a:t> </a:t>
            </a:r>
            <a:r>
              <a:rPr lang="en-US" altLang="ja-JP" sz="2800" b="1" dirty="0">
                <a:latin typeface="+mn-ea"/>
              </a:rPr>
              <a:t>1st physics run </a:t>
            </a:r>
            <a:r>
              <a:rPr lang="ja-JP" altLang="en-US" sz="2800" b="1" dirty="0" smtClean="0">
                <a:latin typeface="+mn-ea"/>
              </a:rPr>
              <a:t>のまと</a:t>
            </a:r>
            <a:r>
              <a:rPr lang="ja-JP" altLang="en-US" sz="2800" b="1" dirty="0">
                <a:latin typeface="+mn-ea"/>
              </a:rPr>
              <a:t>め</a:t>
            </a:r>
          </a:p>
        </p:txBody>
      </p:sp>
      <p:sp>
        <p:nvSpPr>
          <p:cNvPr id="9" name="正方形/長方形 8"/>
          <p:cNvSpPr/>
          <p:nvPr/>
        </p:nvSpPr>
        <p:spPr>
          <a:xfrm>
            <a:off x="0" y="4767832"/>
            <a:ext cx="5982728" cy="523220"/>
          </a:xfrm>
          <a:prstGeom prst="rect">
            <a:avLst/>
          </a:prstGeom>
        </p:spPr>
        <p:txBody>
          <a:bodyPr wrap="none">
            <a:spAutoFit/>
          </a:bodyPr>
          <a:lstStyle/>
          <a:p>
            <a:r>
              <a:rPr lang="en-US" altLang="ja-JP" sz="2800" b="1" dirty="0">
                <a:latin typeface="+mn-ea"/>
              </a:rPr>
              <a:t>E31</a:t>
            </a:r>
            <a:r>
              <a:rPr lang="ja-JP" altLang="en-US" sz="2800" b="1" dirty="0">
                <a:latin typeface="+mn-ea"/>
              </a:rPr>
              <a:t> </a:t>
            </a:r>
            <a:r>
              <a:rPr lang="en-US" altLang="ja-JP" sz="2800" b="1" dirty="0" smtClean="0">
                <a:latin typeface="+mn-ea"/>
              </a:rPr>
              <a:t>2nd </a:t>
            </a:r>
            <a:r>
              <a:rPr lang="en-US" altLang="ja-JP" sz="2800" b="1" dirty="0">
                <a:latin typeface="+mn-ea"/>
              </a:rPr>
              <a:t>physics </a:t>
            </a:r>
            <a:r>
              <a:rPr lang="en-US" altLang="ja-JP" sz="2800" b="1" dirty="0" smtClean="0">
                <a:latin typeface="+mn-ea"/>
              </a:rPr>
              <a:t>run </a:t>
            </a:r>
            <a:r>
              <a:rPr lang="ja-JP" altLang="en-US" sz="2800" b="1" dirty="0" smtClean="0">
                <a:latin typeface="+mn-ea"/>
              </a:rPr>
              <a:t>の</a:t>
            </a:r>
            <a:r>
              <a:rPr lang="ja-JP" altLang="en-US" sz="2800" b="1" dirty="0">
                <a:latin typeface="+mn-ea"/>
              </a:rPr>
              <a:t>予定</a:t>
            </a:r>
            <a:r>
              <a:rPr lang="en-US" altLang="ja-JP" sz="2800" b="1" dirty="0">
                <a:latin typeface="+mn-ea"/>
              </a:rPr>
              <a:t>(2017/5</a:t>
            </a:r>
            <a:r>
              <a:rPr lang="en-US" altLang="ja-JP" sz="2800" b="1" dirty="0" smtClean="0">
                <a:latin typeface="+mn-ea"/>
              </a:rPr>
              <a:t>~) </a:t>
            </a:r>
            <a:endParaRPr lang="ja-JP" altLang="en-US" sz="2800" b="1" dirty="0">
              <a:latin typeface="+mn-ea"/>
            </a:endParaRPr>
          </a:p>
        </p:txBody>
      </p:sp>
      <p:sp>
        <p:nvSpPr>
          <p:cNvPr id="3" name="スライド番号プレースホルダー 2"/>
          <p:cNvSpPr>
            <a:spLocks noGrp="1"/>
          </p:cNvSpPr>
          <p:nvPr>
            <p:ph type="sldNum" sz="quarter" idx="12"/>
          </p:nvPr>
        </p:nvSpPr>
        <p:spPr/>
        <p:txBody>
          <a:bodyPr/>
          <a:lstStyle/>
          <a:p>
            <a:fld id="{005A32BD-6642-4D4D-A78D-138FCE3FEFDC}" type="slidenum">
              <a:rPr kumimoji="1" lang="ja-JP" altLang="en-US" smtClean="0"/>
              <a:t>14</a:t>
            </a:fld>
            <a:endParaRPr kumimoji="1" lang="ja-JP" altLang="en-US"/>
          </a:p>
        </p:txBody>
      </p:sp>
    </p:spTree>
    <p:extLst>
      <p:ext uri="{BB962C8B-B14F-4D97-AF65-F5344CB8AC3E}">
        <p14:creationId xmlns:p14="http://schemas.microsoft.com/office/powerpoint/2010/main" val="2103924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011241" y="2928022"/>
            <a:ext cx="3170618" cy="1325563"/>
          </a:xfrm>
        </p:spPr>
        <p:txBody>
          <a:bodyPr/>
          <a:lstStyle/>
          <a:p>
            <a:r>
              <a:rPr kumimoji="1" lang="ja-JP" altLang="en-US" dirty="0" smtClean="0"/>
              <a:t>ＢＡＣＫ　ＵＰ</a:t>
            </a:r>
            <a:endParaRPr kumimoji="1" lang="ja-JP" altLang="en-US" dirty="0"/>
          </a:p>
        </p:txBody>
      </p:sp>
      <p:sp>
        <p:nvSpPr>
          <p:cNvPr id="2" name="スライド番号プレースホルダー 1"/>
          <p:cNvSpPr>
            <a:spLocks noGrp="1"/>
          </p:cNvSpPr>
          <p:nvPr>
            <p:ph type="sldNum" sz="quarter" idx="12"/>
          </p:nvPr>
        </p:nvSpPr>
        <p:spPr/>
        <p:txBody>
          <a:bodyPr/>
          <a:lstStyle/>
          <a:p>
            <a:fld id="{005A32BD-6642-4D4D-A78D-138FCE3FEFDC}" type="slidenum">
              <a:rPr kumimoji="1" lang="ja-JP" altLang="en-US" smtClean="0"/>
              <a:t>15</a:t>
            </a:fld>
            <a:endParaRPr kumimoji="1" lang="ja-JP" altLang="en-US"/>
          </a:p>
        </p:txBody>
      </p:sp>
    </p:spTree>
    <p:extLst>
      <p:ext uri="{BB962C8B-B14F-4D97-AF65-F5344CB8AC3E}">
        <p14:creationId xmlns:p14="http://schemas.microsoft.com/office/powerpoint/2010/main" val="688812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図 105"/>
          <p:cNvPicPr/>
          <p:nvPr/>
        </p:nvPicPr>
        <p:blipFill>
          <a:blip r:embed="rId2"/>
          <a:stretch/>
        </p:blipFill>
        <p:spPr>
          <a:xfrm>
            <a:off x="4392000" y="2304000"/>
            <a:ext cx="4723920" cy="4495320"/>
          </a:xfrm>
          <a:prstGeom prst="rect">
            <a:avLst/>
          </a:prstGeom>
          <a:ln>
            <a:noFill/>
          </a:ln>
        </p:spPr>
      </p:pic>
      <p:sp>
        <p:nvSpPr>
          <p:cNvPr id="107" name="TextShape 1"/>
          <p:cNvSpPr txBox="1"/>
          <p:nvPr/>
        </p:nvSpPr>
        <p:spPr>
          <a:xfrm>
            <a:off x="476280" y="-13320"/>
            <a:ext cx="7886520" cy="1325160"/>
          </a:xfrm>
          <a:prstGeom prst="rect">
            <a:avLst/>
          </a:prstGeom>
          <a:noFill/>
          <a:ln>
            <a:noFill/>
          </a:ln>
        </p:spPr>
        <p:txBody>
          <a:bodyPr anchor="ctr"/>
          <a:lstStyle/>
          <a:p>
            <a:pPr>
              <a:lnSpc>
                <a:spcPct val="90000"/>
              </a:lnSpc>
            </a:pPr>
            <a:r>
              <a:rPr lang="ja-JP" sz="4400" b="0" strike="noStrike" spc="-1" dirty="0">
                <a:solidFill>
                  <a:srgbClr val="000000"/>
                </a:solidFill>
                <a:uFill>
                  <a:solidFill>
                    <a:srgbClr val="FFFFFF"/>
                  </a:solidFill>
                </a:uFill>
                <a:latin typeface="Calibri Light"/>
              </a:rPr>
              <a:t>d(K-,n)”Σ0π0”</a:t>
            </a:r>
            <a:endParaRPr lang="ja-JP" sz="1800" b="0" strike="noStrike" spc="-1" dirty="0">
              <a:solidFill>
                <a:srgbClr val="000000"/>
              </a:solidFill>
              <a:uFill>
                <a:solidFill>
                  <a:srgbClr val="FFFFFF"/>
                </a:solidFill>
              </a:uFill>
              <a:latin typeface="Calibri"/>
            </a:endParaRPr>
          </a:p>
        </p:txBody>
      </p:sp>
      <p:sp>
        <p:nvSpPr>
          <p:cNvPr id="108" name="Line 2"/>
          <p:cNvSpPr/>
          <p:nvPr/>
        </p:nvSpPr>
        <p:spPr>
          <a:xfrm>
            <a:off x="6912000" y="2770920"/>
            <a:ext cx="360" cy="3513600"/>
          </a:xfrm>
          <a:prstGeom prst="line">
            <a:avLst/>
          </a:prstGeom>
          <a:ln>
            <a:custDash>
              <a:ds d="700000" sp="500000"/>
            </a:custDash>
          </a:ln>
        </p:spPr>
        <p:style>
          <a:lnRef idx="1">
            <a:schemeClr val="accent1"/>
          </a:lnRef>
          <a:fillRef idx="0">
            <a:schemeClr val="accent1"/>
          </a:fillRef>
          <a:effectRef idx="0">
            <a:schemeClr val="accent1"/>
          </a:effectRef>
          <a:fontRef idx="minor"/>
        </p:style>
      </p:sp>
      <p:sp>
        <p:nvSpPr>
          <p:cNvPr id="109" name="CustomShape 3"/>
          <p:cNvSpPr/>
          <p:nvPr/>
        </p:nvSpPr>
        <p:spPr>
          <a:xfrm>
            <a:off x="6503040" y="6493320"/>
            <a:ext cx="8715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1" strike="noStrike" spc="-1">
                <a:solidFill>
                  <a:srgbClr val="000000"/>
                </a:solidFill>
                <a:uFill>
                  <a:solidFill>
                    <a:srgbClr val="FFFFFF"/>
                  </a:solidFill>
                </a:uFill>
                <a:latin typeface="Calibri"/>
              </a:rPr>
              <a:t>GeV/c2</a:t>
            </a:r>
            <a:endParaRPr lang="en-US" sz="1800" b="0" strike="noStrike" spc="-1">
              <a:solidFill>
                <a:srgbClr val="000000"/>
              </a:solidFill>
              <a:uFill>
                <a:solidFill>
                  <a:srgbClr val="FFFFFF"/>
                </a:solidFill>
              </a:uFill>
              <a:latin typeface="Arial"/>
            </a:endParaRPr>
          </a:p>
        </p:txBody>
      </p:sp>
      <p:sp>
        <p:nvSpPr>
          <p:cNvPr id="110" name="CustomShape 4"/>
          <p:cNvSpPr/>
          <p:nvPr/>
        </p:nvSpPr>
        <p:spPr>
          <a:xfrm>
            <a:off x="476280" y="2107800"/>
            <a:ext cx="3228480" cy="374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720">
              <a:lnSpc>
                <a:spcPct val="100000"/>
              </a:lnSpc>
              <a:buClr>
                <a:srgbClr val="000000"/>
              </a:buClr>
              <a:buFont typeface="Arial"/>
              <a:buChar char="•"/>
            </a:pPr>
            <a:r>
              <a:rPr lang="en-US" sz="2000" b="0" strike="noStrike" spc="-1" dirty="0" err="1">
                <a:solidFill>
                  <a:srgbClr val="000000"/>
                </a:solidFill>
                <a:uFill>
                  <a:solidFill>
                    <a:srgbClr val="FFFFFF"/>
                  </a:solidFill>
                </a:uFill>
                <a:latin typeface="Calibri"/>
              </a:rPr>
              <a:t>dE</a:t>
            </a:r>
            <a:r>
              <a:rPr lang="en-US" sz="2000" b="0" strike="noStrike" spc="-1" dirty="0">
                <a:solidFill>
                  <a:srgbClr val="000000"/>
                </a:solidFill>
                <a:uFill>
                  <a:solidFill>
                    <a:srgbClr val="FFFFFF"/>
                  </a:solidFill>
                </a:uFill>
                <a:latin typeface="Calibri"/>
              </a:rPr>
              <a:t>(BPD) &gt;3 [MeV]</a:t>
            </a:r>
            <a:endParaRPr lang="en-US" sz="1800" b="0" strike="noStrike" spc="-1" dirty="0">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BPC-BPD matching</a:t>
            </a:r>
            <a:endParaRPr lang="en-US" sz="1800" b="0" strike="noStrike" spc="-1" dirty="0">
              <a:solidFill>
                <a:srgbClr val="000000"/>
              </a:solidFill>
              <a:uFill>
                <a:solidFill>
                  <a:srgbClr val="FFFFFF"/>
                </a:solidFill>
              </a:uFill>
              <a:latin typeface="Arial"/>
            </a:endParaRPr>
          </a:p>
          <a:p>
            <a:pPr marL="800280" lvl="1" indent="-34272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X -1.40 ~ 1.34 [cm]</a:t>
            </a:r>
            <a:endParaRPr lang="en-US" sz="1800" b="0" strike="noStrike" spc="-1" dirty="0">
              <a:solidFill>
                <a:srgbClr val="000000"/>
              </a:solidFill>
              <a:uFill>
                <a:solidFill>
                  <a:srgbClr val="FFFFFF"/>
                </a:solidFill>
              </a:uFill>
              <a:latin typeface="Arial"/>
            </a:endParaRPr>
          </a:p>
          <a:p>
            <a:pPr marL="800280" lvl="1" indent="-34272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Y -13.39~12.66 [cm]</a:t>
            </a:r>
            <a:endParaRPr lang="en-US" sz="1800" b="0" strike="noStrike" spc="-1" dirty="0">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Λ select (1.099 &lt; invariant(p,π-) &lt; 1.126 </a:t>
            </a:r>
            <a:r>
              <a:rPr lang="en-US" sz="2000" b="0" strike="noStrike" spc="-1" dirty="0" err="1">
                <a:solidFill>
                  <a:srgbClr val="000000"/>
                </a:solidFill>
                <a:uFill>
                  <a:solidFill>
                    <a:srgbClr val="FFFFFF"/>
                  </a:solidFill>
                </a:uFill>
                <a:latin typeface="Calibri"/>
              </a:rPr>
              <a:t>Gev</a:t>
            </a:r>
            <a:r>
              <a:rPr lang="en-US" sz="2000" b="0" strike="noStrike" spc="-1" dirty="0">
                <a:solidFill>
                  <a:srgbClr val="000000"/>
                </a:solidFill>
                <a:uFill>
                  <a:solidFill>
                    <a:srgbClr val="FFFFFF"/>
                  </a:solidFill>
                </a:uFill>
                <a:latin typeface="Calibri"/>
              </a:rPr>
              <a:t>/c2)</a:t>
            </a:r>
            <a:endParaRPr lang="en-US" sz="1800" b="0" strike="noStrike" spc="-1" dirty="0">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π0 2π0 cut (0.18 &lt; d(K-,</a:t>
            </a:r>
            <a:r>
              <a:rPr lang="en-US" sz="2000" b="0" strike="noStrike" spc="-1" dirty="0" err="1">
                <a:solidFill>
                  <a:srgbClr val="000000"/>
                </a:solidFill>
                <a:uFill>
                  <a:solidFill>
                    <a:srgbClr val="FFFFFF"/>
                  </a:solidFill>
                </a:uFill>
                <a:latin typeface="Calibri"/>
              </a:rPr>
              <a:t>np</a:t>
            </a:r>
            <a:r>
              <a:rPr lang="en-US" sz="2000" b="0" strike="noStrike" spc="-1" dirty="0">
                <a:solidFill>
                  <a:srgbClr val="000000"/>
                </a:solidFill>
                <a:uFill>
                  <a:solidFill>
                    <a:srgbClr val="FFFFFF"/>
                  </a:solidFill>
                </a:uFill>
                <a:latin typeface="Calibri"/>
              </a:rPr>
              <a:t>π-)’X’ &lt;0.30 GeV/c2)</a:t>
            </a:r>
            <a:endParaRPr lang="en-US" sz="1800" b="0" strike="noStrike" spc="-1" dirty="0">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Vertex Lambda </a:t>
            </a:r>
            <a:r>
              <a:rPr lang="en-US" sz="2000" b="0" strike="noStrike" spc="-1" dirty="0" err="1">
                <a:solidFill>
                  <a:srgbClr val="000000"/>
                </a:solidFill>
                <a:uFill>
                  <a:solidFill>
                    <a:srgbClr val="FFFFFF"/>
                  </a:solidFill>
                </a:uFill>
                <a:latin typeface="Calibri"/>
              </a:rPr>
              <a:t>fiducial</a:t>
            </a:r>
            <a:r>
              <a:rPr lang="en-US" sz="2000" b="0" strike="noStrike" spc="-1" dirty="0">
                <a:solidFill>
                  <a:srgbClr val="000000"/>
                </a:solidFill>
                <a:uFill>
                  <a:solidFill>
                    <a:srgbClr val="FFFFFF"/>
                  </a:solidFill>
                </a:uFill>
                <a:latin typeface="Calibri"/>
              </a:rPr>
              <a:t> cut </a:t>
            </a:r>
            <a:r>
              <a:rPr lang="en-US" sz="2000" b="0" strike="noStrike" spc="-1" dirty="0" err="1">
                <a:solidFill>
                  <a:srgbClr val="000000"/>
                </a:solidFill>
                <a:uFill>
                  <a:solidFill>
                    <a:srgbClr val="FFFFFF"/>
                  </a:solidFill>
                </a:uFill>
                <a:latin typeface="Calibri"/>
              </a:rPr>
              <a:t>woZ</a:t>
            </a:r>
            <a:r>
              <a:rPr lang="en-US" sz="2000" b="0" strike="noStrike" spc="-1" dirty="0">
                <a:solidFill>
                  <a:srgbClr val="000000"/>
                </a:solidFill>
                <a:uFill>
                  <a:solidFill>
                    <a:srgbClr val="FFFFFF"/>
                  </a:solidFill>
                </a:uFill>
                <a:latin typeface="Calibri"/>
              </a:rPr>
              <a:t> (XY cut)</a:t>
            </a:r>
            <a:endParaRPr lang="en-US" sz="1800" b="0" strike="noStrike" spc="-1" dirty="0">
              <a:solidFill>
                <a:srgbClr val="000000"/>
              </a:solidFill>
              <a:uFill>
                <a:solidFill>
                  <a:srgbClr val="FFFFFF"/>
                </a:solidFill>
              </a:uFill>
              <a:latin typeface="Arial"/>
            </a:endParaRPr>
          </a:p>
        </p:txBody>
      </p:sp>
      <p:sp>
        <p:nvSpPr>
          <p:cNvPr id="111" name="TextShape 5"/>
          <p:cNvSpPr txBox="1"/>
          <p:nvPr/>
        </p:nvSpPr>
        <p:spPr>
          <a:xfrm>
            <a:off x="6458040" y="6356520"/>
            <a:ext cx="2057040" cy="364680"/>
          </a:xfrm>
          <a:prstGeom prst="rect">
            <a:avLst/>
          </a:prstGeom>
          <a:noFill/>
          <a:ln>
            <a:noFill/>
          </a:ln>
        </p:spPr>
        <p:txBody>
          <a:bodyPr anchor="ctr"/>
          <a:lstStyle/>
          <a:p>
            <a:pPr algn="r">
              <a:lnSpc>
                <a:spcPct val="100000"/>
              </a:lnSpc>
            </a:pPr>
            <a:fld id="{9E84C261-B322-4A6E-BB81-B8685F2A5305}" type="slidenum">
              <a:rPr lang="en-US" sz="1200" b="0" strike="noStrike" spc="-1">
                <a:solidFill>
                  <a:srgbClr val="8B8B8B"/>
                </a:solidFill>
                <a:uFill>
                  <a:solidFill>
                    <a:srgbClr val="FFFFFF"/>
                  </a:solidFill>
                </a:uFill>
                <a:latin typeface="Calibri"/>
              </a:rPr>
              <a:t>16</a:t>
            </a:fld>
            <a:endParaRPr lang="en-US" sz="12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64151639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図 111"/>
          <p:cNvPicPr/>
          <p:nvPr/>
        </p:nvPicPr>
        <p:blipFill>
          <a:blip r:embed="rId2"/>
          <a:stretch/>
        </p:blipFill>
        <p:spPr>
          <a:xfrm>
            <a:off x="4392000" y="2304000"/>
            <a:ext cx="4723920" cy="4495320"/>
          </a:xfrm>
          <a:prstGeom prst="rect">
            <a:avLst/>
          </a:prstGeom>
          <a:ln>
            <a:noFill/>
          </a:ln>
        </p:spPr>
      </p:pic>
      <p:sp>
        <p:nvSpPr>
          <p:cNvPr id="113" name="CustomShape 1"/>
          <p:cNvSpPr/>
          <p:nvPr/>
        </p:nvSpPr>
        <p:spPr>
          <a:xfrm>
            <a:off x="476280" y="-13320"/>
            <a:ext cx="7886520" cy="1325160"/>
          </a:xfrm>
          <a:prstGeom prst="rect">
            <a:avLst/>
          </a:prstGeom>
          <a:noFill/>
          <a:ln>
            <a:noFill/>
          </a:ln>
        </p:spPr>
        <p:style>
          <a:lnRef idx="0">
            <a:scrgbClr r="0" g="0" b="0"/>
          </a:lnRef>
          <a:fillRef idx="0">
            <a:scrgbClr r="0" g="0" b="0"/>
          </a:fillRef>
          <a:effectRef idx="0">
            <a:scrgbClr r="0" g="0" b="0"/>
          </a:effectRef>
          <a:fontRef idx="minor"/>
        </p:style>
        <p:txBody>
          <a:bodyPr anchor="ctr"/>
          <a:lstStyle/>
          <a:p>
            <a:pPr>
              <a:lnSpc>
                <a:spcPct val="90000"/>
              </a:lnSpc>
            </a:pPr>
            <a:r>
              <a:rPr lang="en-US" sz="4400" b="0" strike="noStrike" spc="-1" dirty="0">
                <a:solidFill>
                  <a:srgbClr val="000000"/>
                </a:solidFill>
                <a:uFill>
                  <a:solidFill>
                    <a:srgbClr val="FFFFFF"/>
                  </a:solidFill>
                </a:uFill>
                <a:latin typeface="Calibri Light"/>
              </a:rPr>
              <a:t>d(K-,n)”Σ+π-”</a:t>
            </a:r>
            <a:endParaRPr lang="en-US" sz="4400" b="0" strike="noStrike" spc="-1" dirty="0">
              <a:solidFill>
                <a:srgbClr val="000000"/>
              </a:solidFill>
              <a:uFill>
                <a:solidFill>
                  <a:srgbClr val="FFFFFF"/>
                </a:solidFill>
              </a:uFill>
              <a:latin typeface="Arial"/>
            </a:endParaRPr>
          </a:p>
        </p:txBody>
      </p:sp>
      <p:sp>
        <p:nvSpPr>
          <p:cNvPr id="114" name="CustomShape 2"/>
          <p:cNvSpPr/>
          <p:nvPr/>
        </p:nvSpPr>
        <p:spPr>
          <a:xfrm>
            <a:off x="476280" y="1747800"/>
            <a:ext cx="3352320" cy="2834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72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dE(BPD) &gt;3 [MeV]</a:t>
            </a:r>
            <a:endParaRPr lang="en-US" sz="1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BPC-BPD matching</a:t>
            </a:r>
            <a:endParaRPr lang="en-US" sz="1800" b="0" strike="noStrike" spc="-1">
              <a:solidFill>
                <a:srgbClr val="000000"/>
              </a:solidFill>
              <a:uFill>
                <a:solidFill>
                  <a:srgbClr val="FFFFFF"/>
                </a:solidFill>
              </a:uFill>
              <a:latin typeface="Arial"/>
            </a:endParaRPr>
          </a:p>
          <a:p>
            <a:pPr marL="800280" lvl="1" indent="-34272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X -1.40 ~ 1.34 [cm]</a:t>
            </a:r>
            <a:endParaRPr lang="en-US" sz="1800" b="0" strike="noStrike" spc="-1">
              <a:solidFill>
                <a:srgbClr val="000000"/>
              </a:solidFill>
              <a:uFill>
                <a:solidFill>
                  <a:srgbClr val="FFFFFF"/>
                </a:solidFill>
              </a:uFill>
              <a:latin typeface="Arial"/>
            </a:endParaRPr>
          </a:p>
          <a:p>
            <a:pPr marL="800280" lvl="1" indent="-34272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Y -13.39~12.66 [cm]</a:t>
            </a:r>
            <a:endParaRPr lang="en-US" sz="1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Σ+ select (1.156 &lt; d(K-,nπ-) &lt; 1.222 Gev/c2)</a:t>
            </a:r>
            <a:endParaRPr lang="en-US" sz="1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π0 cut (d(K-,npπ-)’X’ &lt;0.18 GeV/c2)</a:t>
            </a:r>
            <a:endParaRPr lang="en-US" sz="1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Vertex Beam fiducial cut </a:t>
            </a:r>
            <a:endParaRPr lang="en-US" sz="1800" b="0" strike="noStrike" spc="-1">
              <a:solidFill>
                <a:srgbClr val="000000"/>
              </a:solidFill>
              <a:uFill>
                <a:solidFill>
                  <a:srgbClr val="FFFFFF"/>
                </a:solidFill>
              </a:uFill>
              <a:latin typeface="Arial"/>
            </a:endParaRPr>
          </a:p>
        </p:txBody>
      </p:sp>
      <p:sp>
        <p:nvSpPr>
          <p:cNvPr id="115" name="Line 3"/>
          <p:cNvSpPr/>
          <p:nvPr/>
        </p:nvSpPr>
        <p:spPr>
          <a:xfrm>
            <a:off x="6911640" y="2806920"/>
            <a:ext cx="360" cy="3513600"/>
          </a:xfrm>
          <a:prstGeom prst="line">
            <a:avLst/>
          </a:prstGeom>
          <a:ln>
            <a:custDash>
              <a:ds d="700000" sp="500000"/>
            </a:custDash>
          </a:ln>
        </p:spPr>
        <p:style>
          <a:lnRef idx="1">
            <a:schemeClr val="accent1"/>
          </a:lnRef>
          <a:fillRef idx="0">
            <a:schemeClr val="accent1"/>
          </a:fillRef>
          <a:effectRef idx="0">
            <a:schemeClr val="accent1"/>
          </a:effectRef>
          <a:fontRef idx="minor"/>
        </p:style>
      </p:sp>
      <p:sp>
        <p:nvSpPr>
          <p:cNvPr id="116" name="CustomShape 4"/>
          <p:cNvSpPr/>
          <p:nvPr/>
        </p:nvSpPr>
        <p:spPr>
          <a:xfrm>
            <a:off x="6544440" y="6434640"/>
            <a:ext cx="8715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1" strike="noStrike" spc="-1">
                <a:solidFill>
                  <a:srgbClr val="000000"/>
                </a:solidFill>
                <a:uFill>
                  <a:solidFill>
                    <a:srgbClr val="FFFFFF"/>
                  </a:solidFill>
                </a:uFill>
                <a:latin typeface="Calibri"/>
              </a:rPr>
              <a:t>GeV/c2</a:t>
            </a:r>
            <a:endParaRPr lang="en-US" sz="1800" b="0" strike="noStrike" spc="-1">
              <a:solidFill>
                <a:srgbClr val="000000"/>
              </a:solidFill>
              <a:uFill>
                <a:solidFill>
                  <a:srgbClr val="FFFFFF"/>
                </a:solidFill>
              </a:uFill>
              <a:latin typeface="Arial"/>
            </a:endParaRPr>
          </a:p>
        </p:txBody>
      </p:sp>
      <p:sp>
        <p:nvSpPr>
          <p:cNvPr id="117" name="TextShape 5"/>
          <p:cNvSpPr txBox="1"/>
          <p:nvPr/>
        </p:nvSpPr>
        <p:spPr>
          <a:xfrm>
            <a:off x="6458040" y="6356520"/>
            <a:ext cx="2057040" cy="364680"/>
          </a:xfrm>
          <a:prstGeom prst="rect">
            <a:avLst/>
          </a:prstGeom>
          <a:noFill/>
          <a:ln>
            <a:noFill/>
          </a:ln>
        </p:spPr>
        <p:txBody>
          <a:bodyPr anchor="ctr"/>
          <a:lstStyle/>
          <a:p>
            <a:pPr algn="r">
              <a:lnSpc>
                <a:spcPct val="100000"/>
              </a:lnSpc>
            </a:pPr>
            <a:fld id="{4F948AC4-BCEF-4163-AB2B-3C7816C40F61}" type="slidenum">
              <a:rPr lang="en-US" sz="1200" b="0" strike="noStrike" spc="-1">
                <a:solidFill>
                  <a:srgbClr val="8B8B8B"/>
                </a:solidFill>
                <a:uFill>
                  <a:solidFill>
                    <a:srgbClr val="FFFFFF"/>
                  </a:solidFill>
                </a:uFill>
                <a:latin typeface="Calibri"/>
              </a:rPr>
              <a:t>17</a:t>
            </a:fld>
            <a:endParaRPr lang="en-US" sz="12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76380997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図 125"/>
          <p:cNvPicPr/>
          <p:nvPr/>
        </p:nvPicPr>
        <p:blipFill>
          <a:blip r:embed="rId2"/>
          <a:stretch/>
        </p:blipFill>
        <p:spPr>
          <a:xfrm>
            <a:off x="28080" y="2362680"/>
            <a:ext cx="4723920" cy="4495320"/>
          </a:xfrm>
          <a:prstGeom prst="rect">
            <a:avLst/>
          </a:prstGeom>
          <a:ln>
            <a:noFill/>
          </a:ln>
        </p:spPr>
      </p:pic>
      <p:pic>
        <p:nvPicPr>
          <p:cNvPr id="127" name="図 126"/>
          <p:cNvPicPr/>
          <p:nvPr/>
        </p:nvPicPr>
        <p:blipFill>
          <a:blip r:embed="rId3"/>
          <a:stretch/>
        </p:blipFill>
        <p:spPr>
          <a:xfrm>
            <a:off x="4390920" y="2362680"/>
            <a:ext cx="4723920" cy="4495320"/>
          </a:xfrm>
          <a:prstGeom prst="rect">
            <a:avLst/>
          </a:prstGeom>
          <a:ln>
            <a:noFill/>
          </a:ln>
        </p:spPr>
      </p:pic>
      <p:sp>
        <p:nvSpPr>
          <p:cNvPr id="128" name="TextShape 1"/>
          <p:cNvSpPr txBox="1"/>
          <p:nvPr/>
        </p:nvSpPr>
        <p:spPr>
          <a:xfrm>
            <a:off x="628560" y="0"/>
            <a:ext cx="5347440" cy="1325160"/>
          </a:xfrm>
          <a:prstGeom prst="rect">
            <a:avLst/>
          </a:prstGeom>
          <a:noFill/>
          <a:ln>
            <a:noFill/>
          </a:ln>
        </p:spPr>
        <p:txBody>
          <a:bodyPr anchor="ctr"/>
          <a:lstStyle/>
          <a:p>
            <a:pPr>
              <a:lnSpc>
                <a:spcPct val="90000"/>
              </a:lnSpc>
            </a:pPr>
            <a:r>
              <a:rPr lang="ja-JP" sz="4400" b="0" strike="noStrike" spc="-1">
                <a:solidFill>
                  <a:srgbClr val="000000"/>
                </a:solidFill>
                <a:uFill>
                  <a:solidFill>
                    <a:srgbClr val="FFFFFF"/>
                  </a:solidFill>
                </a:uFill>
                <a:latin typeface="Calibri Light"/>
              </a:rPr>
              <a:t>Acceptance estimation for d(K-,n)”Σ0π0”</a:t>
            </a:r>
            <a:endParaRPr lang="ja-JP" sz="1800" b="0" strike="noStrike" spc="-1">
              <a:solidFill>
                <a:srgbClr val="000000"/>
              </a:solidFill>
              <a:uFill>
                <a:solidFill>
                  <a:srgbClr val="FFFFFF"/>
                </a:solidFill>
              </a:uFill>
              <a:latin typeface="Calibri"/>
            </a:endParaRPr>
          </a:p>
        </p:txBody>
      </p:sp>
      <p:sp>
        <p:nvSpPr>
          <p:cNvPr id="129" name="TextShape 2"/>
          <p:cNvSpPr txBox="1"/>
          <p:nvPr/>
        </p:nvSpPr>
        <p:spPr>
          <a:xfrm>
            <a:off x="412200" y="1325520"/>
            <a:ext cx="7886520" cy="4350960"/>
          </a:xfrm>
          <a:prstGeom prst="rect">
            <a:avLst/>
          </a:prstGeom>
          <a:noFill/>
          <a:ln>
            <a:noFill/>
          </a:ln>
        </p:spPr>
        <p:txBody>
          <a:bodyPr/>
          <a:lstStyle/>
          <a:p>
            <a:pPr marL="685800" lvl="1" indent="-228240">
              <a:lnSpc>
                <a:spcPct val="100000"/>
              </a:lnSpc>
              <a:buClr>
                <a:srgbClr val="000000"/>
              </a:buClr>
              <a:buFont typeface="Arial"/>
              <a:buChar char="•"/>
            </a:pPr>
            <a:r>
              <a:rPr lang="ja-JP" sz="2000" b="1" strike="noStrike" spc="-1">
                <a:solidFill>
                  <a:srgbClr val="000000"/>
                </a:solidFill>
                <a:uFill>
                  <a:solidFill>
                    <a:srgbClr val="FFFFFF"/>
                  </a:solidFill>
                </a:uFill>
                <a:latin typeface="Calibri"/>
              </a:rPr>
              <a:t>wo/ NC Hit</a:t>
            </a:r>
            <a:endParaRPr lang="ja-JP" sz="2000" b="0" strike="noStrike" spc="-1">
              <a:solidFill>
                <a:srgbClr val="000000"/>
              </a:solidFill>
              <a:uFill>
                <a:solidFill>
                  <a:srgbClr val="FFFFFF"/>
                </a:solidFill>
              </a:uFill>
              <a:latin typeface="Calibri"/>
            </a:endParaRPr>
          </a:p>
          <a:p>
            <a:pPr marL="685800" lvl="1" indent="-228240">
              <a:lnSpc>
                <a:spcPct val="100000"/>
              </a:lnSpc>
              <a:buClr>
                <a:srgbClr val="000000"/>
              </a:buClr>
              <a:buFont typeface="Arial"/>
              <a:buChar char="•"/>
            </a:pPr>
            <a:r>
              <a:rPr lang="ja-JP" sz="2000" b="1" strike="noStrike" spc="-1">
                <a:solidFill>
                  <a:srgbClr val="000000"/>
                </a:solidFill>
                <a:uFill>
                  <a:solidFill>
                    <a:srgbClr val="FFFFFF"/>
                  </a:solidFill>
                </a:uFill>
                <a:latin typeface="Calibri"/>
              </a:rPr>
              <a:t>Backward Line Analysis</a:t>
            </a:r>
            <a:endParaRPr lang="ja-JP" sz="2000" b="0" strike="noStrike" spc="-1">
              <a:solidFill>
                <a:srgbClr val="000000"/>
              </a:solidFill>
              <a:uFill>
                <a:solidFill>
                  <a:srgbClr val="FFFFFF"/>
                </a:solidFill>
              </a:uFill>
              <a:latin typeface="Calibri"/>
            </a:endParaRPr>
          </a:p>
          <a:p>
            <a:pPr>
              <a:lnSpc>
                <a:spcPct val="90000"/>
              </a:lnSpc>
            </a:pPr>
            <a:endParaRPr lang="ja-JP" sz="2800" b="0" strike="noStrike" spc="-1">
              <a:solidFill>
                <a:srgbClr val="000000"/>
              </a:solidFill>
              <a:uFill>
                <a:solidFill>
                  <a:srgbClr val="FFFFFF"/>
                </a:solidFill>
              </a:uFill>
              <a:latin typeface="Calibri"/>
            </a:endParaRPr>
          </a:p>
        </p:txBody>
      </p:sp>
      <p:sp>
        <p:nvSpPr>
          <p:cNvPr id="130" name="CustomShape 3"/>
          <p:cNvSpPr/>
          <p:nvPr/>
        </p:nvSpPr>
        <p:spPr>
          <a:xfrm>
            <a:off x="3852000" y="1202040"/>
            <a:ext cx="5262840" cy="14619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wrap="none" lIns="90000" tIns="45000" rIns="90000" bIns="45000"/>
          <a:lstStyle/>
          <a:p>
            <a:pPr marL="285840" indent="-285480">
              <a:lnSpc>
                <a:spcPct val="100000"/>
              </a:lnSpc>
              <a:buClr>
                <a:srgbClr val="000000"/>
              </a:buClr>
              <a:buFont typeface="Arial"/>
              <a:buChar char="•"/>
            </a:pPr>
            <a:r>
              <a:rPr lang="en-US" sz="1800" b="1" strike="noStrike" spc="-1">
                <a:solidFill>
                  <a:srgbClr val="000000"/>
                </a:solidFill>
                <a:uFill>
                  <a:solidFill>
                    <a:srgbClr val="FFFFFF"/>
                  </a:solidFill>
                </a:uFill>
                <a:latin typeface="Calibri"/>
              </a:rPr>
              <a:t>Forward Neutron is accepted by NC (Generate flat)</a:t>
            </a:r>
            <a:endParaRPr lang="en-US" sz="1800" b="0" strike="noStrike" spc="-1">
              <a:solidFill>
                <a:srgbClr val="000000"/>
              </a:solidFill>
              <a:uFill>
                <a:solidFill>
                  <a:srgbClr val="FFFFFF"/>
                </a:solidFill>
              </a:uFill>
              <a:latin typeface="Arial"/>
            </a:endParaRPr>
          </a:p>
          <a:p>
            <a:pPr marL="285840" indent="-285480">
              <a:lnSpc>
                <a:spcPct val="100000"/>
              </a:lnSpc>
              <a:buClr>
                <a:srgbClr val="FF0000"/>
              </a:buClr>
              <a:buFont typeface="Arial"/>
              <a:buChar char="•"/>
            </a:pPr>
            <a:r>
              <a:rPr lang="en-US" sz="1800" b="1" strike="noStrike" spc="-1">
                <a:solidFill>
                  <a:srgbClr val="FF0000"/>
                </a:solidFill>
                <a:uFill>
                  <a:solidFill>
                    <a:srgbClr val="FFFFFF"/>
                  </a:solidFill>
                </a:uFill>
                <a:latin typeface="Calibri"/>
              </a:rPr>
              <a:t>CDH fired by π- from Lambda</a:t>
            </a:r>
            <a:endParaRPr lang="en-US" sz="1800" b="0" strike="noStrike" spc="-1">
              <a:solidFill>
                <a:srgbClr val="000000"/>
              </a:solidFill>
              <a:uFill>
                <a:solidFill>
                  <a:srgbClr val="FFFFFF"/>
                </a:solidFill>
              </a:uFill>
              <a:latin typeface="Arial"/>
            </a:endParaRPr>
          </a:p>
          <a:p>
            <a:pPr marL="285840" indent="-285480">
              <a:lnSpc>
                <a:spcPct val="100000"/>
              </a:lnSpc>
              <a:buClr>
                <a:srgbClr val="48FF48"/>
              </a:buClr>
              <a:buFont typeface="Arial"/>
              <a:buChar char="•"/>
            </a:pPr>
            <a:r>
              <a:rPr lang="en-US" sz="1800" b="1" strike="noStrike" spc="-1">
                <a:solidFill>
                  <a:srgbClr val="48FF48"/>
                </a:solidFill>
                <a:uFill>
                  <a:solidFill>
                    <a:srgbClr val="FFFFFF"/>
                  </a:solidFill>
                </a:uFill>
                <a:latin typeface="Calibri"/>
              </a:rPr>
              <a:t>BPD fired by backward proton </a:t>
            </a:r>
            <a:endParaRPr lang="en-US" sz="1800" b="0" strike="noStrike" spc="-1">
              <a:solidFill>
                <a:srgbClr val="000000"/>
              </a:solidFill>
              <a:uFill>
                <a:solidFill>
                  <a:srgbClr val="FFFFFF"/>
                </a:solidFill>
              </a:uFill>
              <a:latin typeface="Arial"/>
            </a:endParaRPr>
          </a:p>
          <a:p>
            <a:pPr marL="285840" indent="-285480">
              <a:lnSpc>
                <a:spcPct val="100000"/>
              </a:lnSpc>
              <a:buClr>
                <a:srgbClr val="0505B8"/>
              </a:buClr>
              <a:buFont typeface="Arial"/>
              <a:buChar char="•"/>
            </a:pPr>
            <a:r>
              <a:rPr lang="en-US" sz="1800" b="1" strike="noStrike" spc="-1">
                <a:solidFill>
                  <a:srgbClr val="0505B8"/>
                </a:solidFill>
                <a:uFill>
                  <a:solidFill>
                    <a:srgbClr val="FFFFFF"/>
                  </a:solidFill>
                </a:uFill>
                <a:latin typeface="Calibri"/>
              </a:rPr>
              <a:t>Backward proton by same analysis as data</a:t>
            </a:r>
            <a:endParaRPr lang="en-US" sz="1800" b="0" strike="noStrike" spc="-1">
              <a:solidFill>
                <a:srgbClr val="000000"/>
              </a:solidFill>
              <a:uFill>
                <a:solidFill>
                  <a:srgbClr val="FFFFFF"/>
                </a:solidFill>
              </a:uFill>
              <a:latin typeface="Arial"/>
            </a:endParaRPr>
          </a:p>
          <a:p>
            <a:pPr marL="285840" indent="-285480">
              <a:lnSpc>
                <a:spcPct val="100000"/>
              </a:lnSpc>
              <a:buClr>
                <a:srgbClr val="F364F3"/>
              </a:buClr>
              <a:buFont typeface="Arial"/>
              <a:buChar char="•"/>
            </a:pPr>
            <a:r>
              <a:rPr lang="en-US" sz="1800" b="1" strike="noStrike" spc="-1">
                <a:solidFill>
                  <a:srgbClr val="F364F3"/>
                </a:solidFill>
                <a:uFill>
                  <a:solidFill>
                    <a:srgbClr val="FFFFFF"/>
                  </a:solidFill>
                </a:uFill>
                <a:latin typeface="Calibri"/>
              </a:rPr>
              <a:t>π0, 2π0 cut (0.18 &lt; d(K-,npπ-)’X’ &lt;0.30 GeV/c)</a:t>
            </a:r>
            <a:endParaRPr lang="en-US" sz="1800" b="0" strike="noStrike" spc="-1">
              <a:solidFill>
                <a:srgbClr val="000000"/>
              </a:solidFill>
              <a:uFill>
                <a:solidFill>
                  <a:srgbClr val="FFFFFF"/>
                </a:solidFill>
              </a:uFill>
              <a:latin typeface="Arial"/>
            </a:endParaRPr>
          </a:p>
        </p:txBody>
      </p:sp>
      <p:sp>
        <p:nvSpPr>
          <p:cNvPr id="131" name="CustomShape 4"/>
          <p:cNvSpPr/>
          <p:nvPr/>
        </p:nvSpPr>
        <p:spPr>
          <a:xfrm>
            <a:off x="1703880" y="6511680"/>
            <a:ext cx="14238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a:solidFill>
                  <a:srgbClr val="000000"/>
                </a:solidFill>
                <a:uFill>
                  <a:solidFill>
                    <a:srgbClr val="FFFFFF"/>
                  </a:solidFill>
                </a:uFill>
                <a:latin typeface="Calibri"/>
              </a:rPr>
              <a:t>Σ0π0 GeV/c2</a:t>
            </a:r>
            <a:endParaRPr lang="en-US" sz="1800" b="0" strike="noStrike" spc="-1">
              <a:solidFill>
                <a:srgbClr val="000000"/>
              </a:solidFill>
              <a:uFill>
                <a:solidFill>
                  <a:srgbClr val="FFFFFF"/>
                </a:solidFill>
              </a:uFill>
              <a:latin typeface="Arial"/>
            </a:endParaRPr>
          </a:p>
        </p:txBody>
      </p:sp>
      <p:sp>
        <p:nvSpPr>
          <p:cNvPr id="132" name="CustomShape 5"/>
          <p:cNvSpPr/>
          <p:nvPr/>
        </p:nvSpPr>
        <p:spPr>
          <a:xfrm>
            <a:off x="6069600" y="6511680"/>
            <a:ext cx="14238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a:solidFill>
                  <a:srgbClr val="000000"/>
                </a:solidFill>
                <a:uFill>
                  <a:solidFill>
                    <a:srgbClr val="FFFFFF"/>
                  </a:solidFill>
                </a:uFill>
                <a:latin typeface="Calibri"/>
              </a:rPr>
              <a:t>Σ0π0 GeV/c2</a:t>
            </a:r>
            <a:endParaRPr lang="en-US" sz="1800" b="0" strike="noStrike" spc="-1">
              <a:solidFill>
                <a:srgbClr val="000000"/>
              </a:solidFill>
              <a:uFill>
                <a:solidFill>
                  <a:srgbClr val="FFFFFF"/>
                </a:solidFill>
              </a:uFill>
              <a:latin typeface="Arial"/>
            </a:endParaRPr>
          </a:p>
        </p:txBody>
      </p:sp>
      <p:sp>
        <p:nvSpPr>
          <p:cNvPr id="133" name="Line 6"/>
          <p:cNvSpPr/>
          <p:nvPr/>
        </p:nvSpPr>
        <p:spPr>
          <a:xfrm>
            <a:off x="569880" y="6053040"/>
            <a:ext cx="360" cy="360000"/>
          </a:xfrm>
          <a:prstGeom prst="line">
            <a:avLst/>
          </a:prstGeom>
          <a:ln w="76320">
            <a:solidFill>
              <a:schemeClr val="tx1"/>
            </a:solidFill>
          </a:ln>
        </p:spPr>
        <p:style>
          <a:lnRef idx="1">
            <a:schemeClr val="accent1"/>
          </a:lnRef>
          <a:fillRef idx="0">
            <a:schemeClr val="accent1"/>
          </a:fillRef>
          <a:effectRef idx="0">
            <a:schemeClr val="accent1"/>
          </a:effectRef>
          <a:fontRef idx="minor"/>
        </p:style>
      </p:sp>
      <p:sp>
        <p:nvSpPr>
          <p:cNvPr id="134" name="Line 7"/>
          <p:cNvSpPr/>
          <p:nvPr/>
        </p:nvSpPr>
        <p:spPr>
          <a:xfrm>
            <a:off x="4986360" y="2805120"/>
            <a:ext cx="17640" cy="3607920"/>
          </a:xfrm>
          <a:prstGeom prst="line">
            <a:avLst/>
          </a:prstGeom>
          <a:ln w="76320">
            <a:solidFill>
              <a:schemeClr val="tx1"/>
            </a:solidFill>
          </a:ln>
        </p:spPr>
        <p:style>
          <a:lnRef idx="1">
            <a:schemeClr val="accent1"/>
          </a:lnRef>
          <a:fillRef idx="0">
            <a:schemeClr val="accent1"/>
          </a:fillRef>
          <a:effectRef idx="0">
            <a:schemeClr val="accent1"/>
          </a:effectRef>
          <a:fontRef idx="minor"/>
        </p:style>
      </p:sp>
      <p:sp>
        <p:nvSpPr>
          <p:cNvPr id="135" name="CustomShape 8"/>
          <p:cNvSpPr/>
          <p:nvPr/>
        </p:nvSpPr>
        <p:spPr>
          <a:xfrm flipV="1">
            <a:off x="541440" y="4800600"/>
            <a:ext cx="4252680" cy="1432080"/>
          </a:xfrm>
          <a:custGeom>
            <a:avLst/>
            <a:gdLst/>
            <a:ahLst/>
            <a:cxnLst/>
            <a:rect l="l" t="t" r="r" b="b"/>
            <a:pathLst>
              <a:path w="21600" h="21600">
                <a:moveTo>
                  <a:pt x="0" y="0"/>
                </a:moveTo>
                <a:lnTo>
                  <a:pt x="21600" y="21600"/>
                </a:lnTo>
              </a:path>
            </a:pathLst>
          </a:custGeom>
          <a:noFill/>
          <a:ln w="57240">
            <a:solidFill>
              <a:schemeClr val="tx1"/>
            </a:solidFill>
            <a:tailEnd type="triangle" w="med" len="med"/>
          </a:ln>
        </p:spPr>
        <p:style>
          <a:lnRef idx="1">
            <a:schemeClr val="accent1"/>
          </a:lnRef>
          <a:fillRef idx="0">
            <a:schemeClr val="accent1"/>
          </a:fillRef>
          <a:effectRef idx="0">
            <a:schemeClr val="accent1"/>
          </a:effectRef>
          <a:fontRef idx="minor"/>
        </p:style>
      </p:sp>
      <p:sp>
        <p:nvSpPr>
          <p:cNvPr id="136" name="TextShape 9"/>
          <p:cNvSpPr txBox="1"/>
          <p:nvPr/>
        </p:nvSpPr>
        <p:spPr>
          <a:xfrm>
            <a:off x="6458040" y="6356520"/>
            <a:ext cx="2057040" cy="364680"/>
          </a:xfrm>
          <a:prstGeom prst="rect">
            <a:avLst/>
          </a:prstGeom>
          <a:noFill/>
          <a:ln>
            <a:noFill/>
          </a:ln>
        </p:spPr>
        <p:txBody>
          <a:bodyPr anchor="ctr"/>
          <a:lstStyle/>
          <a:p>
            <a:pPr algn="r">
              <a:lnSpc>
                <a:spcPct val="100000"/>
              </a:lnSpc>
            </a:pPr>
            <a:fld id="{D57C9A1D-EA87-4B80-AD8A-282F0EACDFD3}" type="slidenum">
              <a:rPr lang="en-US" sz="1200" b="0" strike="noStrike" spc="-1">
                <a:solidFill>
                  <a:srgbClr val="8B8B8B"/>
                </a:solidFill>
                <a:uFill>
                  <a:solidFill>
                    <a:srgbClr val="FFFFFF"/>
                  </a:solidFill>
                </a:uFill>
                <a:latin typeface="Calibri"/>
              </a:rPr>
              <a:t>18</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66297190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図 136"/>
          <p:cNvPicPr/>
          <p:nvPr/>
        </p:nvPicPr>
        <p:blipFill>
          <a:blip r:embed="rId2"/>
          <a:stretch/>
        </p:blipFill>
        <p:spPr>
          <a:xfrm>
            <a:off x="4392000" y="2362680"/>
            <a:ext cx="4723920" cy="4495320"/>
          </a:xfrm>
          <a:prstGeom prst="rect">
            <a:avLst/>
          </a:prstGeom>
          <a:ln>
            <a:noFill/>
          </a:ln>
        </p:spPr>
      </p:pic>
      <p:pic>
        <p:nvPicPr>
          <p:cNvPr id="138" name="図 137"/>
          <p:cNvPicPr/>
          <p:nvPr/>
        </p:nvPicPr>
        <p:blipFill>
          <a:blip r:embed="rId3"/>
          <a:stretch/>
        </p:blipFill>
        <p:spPr>
          <a:xfrm>
            <a:off x="28080" y="2376000"/>
            <a:ext cx="4723920" cy="4495320"/>
          </a:xfrm>
          <a:prstGeom prst="rect">
            <a:avLst/>
          </a:prstGeom>
          <a:ln>
            <a:noFill/>
          </a:ln>
        </p:spPr>
      </p:pic>
      <p:sp>
        <p:nvSpPr>
          <p:cNvPr id="139" name="TextShape 1"/>
          <p:cNvSpPr txBox="1"/>
          <p:nvPr/>
        </p:nvSpPr>
        <p:spPr>
          <a:xfrm>
            <a:off x="412200" y="1325520"/>
            <a:ext cx="7886520" cy="4350960"/>
          </a:xfrm>
          <a:prstGeom prst="rect">
            <a:avLst/>
          </a:prstGeom>
          <a:noFill/>
          <a:ln>
            <a:noFill/>
          </a:ln>
        </p:spPr>
        <p:txBody>
          <a:bodyPr/>
          <a:lstStyle/>
          <a:p>
            <a:pPr marL="685800" lvl="1" indent="-228240">
              <a:lnSpc>
                <a:spcPct val="100000"/>
              </a:lnSpc>
              <a:buClr>
                <a:srgbClr val="000000"/>
              </a:buClr>
              <a:buFont typeface="Arial"/>
              <a:buChar char="•"/>
            </a:pPr>
            <a:r>
              <a:rPr lang="ja-JP" sz="2000" b="1" strike="noStrike" spc="-1">
                <a:solidFill>
                  <a:srgbClr val="000000"/>
                </a:solidFill>
                <a:uFill>
                  <a:solidFill>
                    <a:srgbClr val="FFFFFF"/>
                  </a:solidFill>
                </a:uFill>
                <a:latin typeface="Calibri"/>
              </a:rPr>
              <a:t>wo/ NC Hit</a:t>
            </a:r>
            <a:endParaRPr lang="ja-JP" sz="2000" b="0" strike="noStrike" spc="-1">
              <a:solidFill>
                <a:srgbClr val="000000"/>
              </a:solidFill>
              <a:uFill>
                <a:solidFill>
                  <a:srgbClr val="FFFFFF"/>
                </a:solidFill>
              </a:uFill>
              <a:latin typeface="Calibri"/>
            </a:endParaRPr>
          </a:p>
          <a:p>
            <a:pPr marL="685800" lvl="1" indent="-228240">
              <a:lnSpc>
                <a:spcPct val="100000"/>
              </a:lnSpc>
              <a:buClr>
                <a:srgbClr val="000000"/>
              </a:buClr>
              <a:buFont typeface="Arial"/>
              <a:buChar char="•"/>
            </a:pPr>
            <a:r>
              <a:rPr lang="ja-JP" sz="2000" b="1" strike="noStrike" spc="-1">
                <a:solidFill>
                  <a:srgbClr val="000000"/>
                </a:solidFill>
                <a:uFill>
                  <a:solidFill>
                    <a:srgbClr val="FFFFFF"/>
                  </a:solidFill>
                </a:uFill>
                <a:latin typeface="Calibri"/>
              </a:rPr>
              <a:t>Backward Line Analysis</a:t>
            </a:r>
            <a:endParaRPr lang="ja-JP" sz="2000" b="0" strike="noStrike" spc="-1">
              <a:solidFill>
                <a:srgbClr val="000000"/>
              </a:solidFill>
              <a:uFill>
                <a:solidFill>
                  <a:srgbClr val="FFFFFF"/>
                </a:solidFill>
              </a:uFill>
              <a:latin typeface="Calibri"/>
            </a:endParaRPr>
          </a:p>
          <a:p>
            <a:pPr>
              <a:lnSpc>
                <a:spcPct val="90000"/>
              </a:lnSpc>
            </a:pPr>
            <a:endParaRPr lang="ja-JP" sz="2800" b="0" strike="noStrike" spc="-1">
              <a:solidFill>
                <a:srgbClr val="000000"/>
              </a:solidFill>
              <a:uFill>
                <a:solidFill>
                  <a:srgbClr val="FFFFFF"/>
                </a:solidFill>
              </a:uFill>
              <a:latin typeface="Calibri"/>
            </a:endParaRPr>
          </a:p>
        </p:txBody>
      </p:sp>
      <p:sp>
        <p:nvSpPr>
          <p:cNvPr id="140" name="CustomShape 2"/>
          <p:cNvSpPr/>
          <p:nvPr/>
        </p:nvSpPr>
        <p:spPr>
          <a:xfrm>
            <a:off x="3816000" y="1224000"/>
            <a:ext cx="5262840" cy="14619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wrap="none" lIns="90000" tIns="45000" rIns="90000" bIns="45000"/>
          <a:lstStyle/>
          <a:p>
            <a:pPr marL="285840" indent="-285480">
              <a:lnSpc>
                <a:spcPct val="100000"/>
              </a:lnSpc>
              <a:buClr>
                <a:srgbClr val="000000"/>
              </a:buClr>
              <a:buFont typeface="Arial"/>
              <a:buChar char="•"/>
            </a:pPr>
            <a:r>
              <a:rPr lang="en-US" sz="1800" b="1" strike="noStrike" spc="-1">
                <a:solidFill>
                  <a:srgbClr val="000000"/>
                </a:solidFill>
                <a:uFill>
                  <a:solidFill>
                    <a:srgbClr val="FFFFFF"/>
                  </a:solidFill>
                </a:uFill>
                <a:latin typeface="Calibri"/>
              </a:rPr>
              <a:t>Forward Neutron is accepted by NC (Generate flat)</a:t>
            </a:r>
            <a:endParaRPr lang="en-US" sz="1800" b="0" strike="noStrike" spc="-1">
              <a:solidFill>
                <a:srgbClr val="000000"/>
              </a:solidFill>
              <a:uFill>
                <a:solidFill>
                  <a:srgbClr val="FFFFFF"/>
                </a:solidFill>
              </a:uFill>
              <a:latin typeface="Arial"/>
            </a:endParaRPr>
          </a:p>
          <a:p>
            <a:pPr marL="285840" indent="-285480">
              <a:lnSpc>
                <a:spcPct val="100000"/>
              </a:lnSpc>
              <a:buClr>
                <a:srgbClr val="FF0000"/>
              </a:buClr>
              <a:buFont typeface="Arial"/>
              <a:buChar char="•"/>
            </a:pPr>
            <a:r>
              <a:rPr lang="en-US" sz="1800" b="1" strike="noStrike" spc="-1">
                <a:solidFill>
                  <a:srgbClr val="FF0000"/>
                </a:solidFill>
                <a:uFill>
                  <a:solidFill>
                    <a:srgbClr val="FFFFFF"/>
                  </a:solidFill>
                </a:uFill>
                <a:latin typeface="Calibri"/>
              </a:rPr>
              <a:t>CDH fired by π- from L1405</a:t>
            </a:r>
            <a:endParaRPr lang="en-US" sz="1800" b="0" strike="noStrike" spc="-1">
              <a:solidFill>
                <a:srgbClr val="000000"/>
              </a:solidFill>
              <a:uFill>
                <a:solidFill>
                  <a:srgbClr val="FFFFFF"/>
                </a:solidFill>
              </a:uFill>
              <a:latin typeface="Arial"/>
            </a:endParaRPr>
          </a:p>
          <a:p>
            <a:pPr marL="285840" indent="-285480">
              <a:lnSpc>
                <a:spcPct val="100000"/>
              </a:lnSpc>
              <a:buClr>
                <a:srgbClr val="48FF48"/>
              </a:buClr>
              <a:buFont typeface="Arial"/>
              <a:buChar char="•"/>
            </a:pPr>
            <a:r>
              <a:rPr lang="en-US" sz="1800" b="1" strike="noStrike" spc="-1">
                <a:solidFill>
                  <a:srgbClr val="48FF48"/>
                </a:solidFill>
                <a:uFill>
                  <a:solidFill>
                    <a:srgbClr val="FFFFFF"/>
                  </a:solidFill>
                </a:uFill>
                <a:latin typeface="Calibri"/>
              </a:rPr>
              <a:t>BPD fired by backward proton </a:t>
            </a:r>
            <a:endParaRPr lang="en-US" sz="1800" b="0" strike="noStrike" spc="-1">
              <a:solidFill>
                <a:srgbClr val="000000"/>
              </a:solidFill>
              <a:uFill>
                <a:solidFill>
                  <a:srgbClr val="FFFFFF"/>
                </a:solidFill>
              </a:uFill>
              <a:latin typeface="Arial"/>
            </a:endParaRPr>
          </a:p>
          <a:p>
            <a:pPr marL="285840" indent="-285480">
              <a:lnSpc>
                <a:spcPct val="100000"/>
              </a:lnSpc>
              <a:buClr>
                <a:srgbClr val="0505B8"/>
              </a:buClr>
              <a:buFont typeface="Arial"/>
              <a:buChar char="•"/>
            </a:pPr>
            <a:r>
              <a:rPr lang="en-US" sz="1800" b="1" strike="noStrike" spc="-1">
                <a:solidFill>
                  <a:srgbClr val="0505B8"/>
                </a:solidFill>
                <a:uFill>
                  <a:solidFill>
                    <a:srgbClr val="FFFFFF"/>
                  </a:solidFill>
                </a:uFill>
                <a:latin typeface="Calibri"/>
              </a:rPr>
              <a:t>Backward proton by same analysis as data</a:t>
            </a:r>
            <a:endParaRPr lang="en-US" sz="1800" b="0" strike="noStrike" spc="-1">
              <a:solidFill>
                <a:srgbClr val="000000"/>
              </a:solidFill>
              <a:uFill>
                <a:solidFill>
                  <a:srgbClr val="FFFFFF"/>
                </a:solidFill>
              </a:uFill>
              <a:latin typeface="Arial"/>
            </a:endParaRPr>
          </a:p>
          <a:p>
            <a:pPr marL="285840" indent="-285480">
              <a:lnSpc>
                <a:spcPct val="100000"/>
              </a:lnSpc>
              <a:buClr>
                <a:srgbClr val="F364F3"/>
              </a:buClr>
              <a:buFont typeface="Arial"/>
              <a:buChar char="•"/>
            </a:pPr>
            <a:r>
              <a:rPr lang="en-US" sz="1800" b="1" strike="noStrike" spc="-1">
                <a:solidFill>
                  <a:srgbClr val="F364F3"/>
                </a:solidFill>
                <a:uFill>
                  <a:solidFill>
                    <a:srgbClr val="FFFFFF"/>
                  </a:solidFill>
                </a:uFill>
                <a:latin typeface="Calibri"/>
              </a:rPr>
              <a:t>π0 cut (d(K-,npπ-)’X’ &lt;0.18 GeV/c)</a:t>
            </a:r>
            <a:endParaRPr lang="en-US" sz="1800" b="0" strike="noStrike" spc="-1">
              <a:solidFill>
                <a:srgbClr val="000000"/>
              </a:solidFill>
              <a:uFill>
                <a:solidFill>
                  <a:srgbClr val="FFFFFF"/>
                </a:solidFill>
              </a:uFill>
              <a:latin typeface="Arial"/>
            </a:endParaRPr>
          </a:p>
        </p:txBody>
      </p:sp>
      <p:sp>
        <p:nvSpPr>
          <p:cNvPr id="141" name="TextShape 3"/>
          <p:cNvSpPr txBox="1"/>
          <p:nvPr/>
        </p:nvSpPr>
        <p:spPr>
          <a:xfrm>
            <a:off x="628560" y="360"/>
            <a:ext cx="5347440" cy="1325160"/>
          </a:xfrm>
          <a:prstGeom prst="rect">
            <a:avLst/>
          </a:prstGeom>
          <a:noFill/>
          <a:ln>
            <a:noFill/>
          </a:ln>
        </p:spPr>
        <p:txBody>
          <a:bodyPr anchor="ctr"/>
          <a:lstStyle/>
          <a:p>
            <a:pPr>
              <a:lnSpc>
                <a:spcPct val="90000"/>
              </a:lnSpc>
            </a:pPr>
            <a:r>
              <a:rPr lang="ja-JP" sz="4400" b="0" strike="noStrike" spc="-1">
                <a:solidFill>
                  <a:srgbClr val="000000"/>
                </a:solidFill>
                <a:uFill>
                  <a:solidFill>
                    <a:srgbClr val="FFFFFF"/>
                  </a:solidFill>
                </a:uFill>
                <a:latin typeface="Calibri Light"/>
              </a:rPr>
              <a:t>Acceptance estimation for d(K-,n)”Σ+π-”</a:t>
            </a:r>
            <a:endParaRPr lang="ja-JP" sz="1800" b="0" strike="noStrike" spc="-1">
              <a:solidFill>
                <a:srgbClr val="000000"/>
              </a:solidFill>
              <a:uFill>
                <a:solidFill>
                  <a:srgbClr val="FFFFFF"/>
                </a:solidFill>
              </a:uFill>
              <a:latin typeface="Calibri"/>
            </a:endParaRPr>
          </a:p>
        </p:txBody>
      </p:sp>
      <p:sp>
        <p:nvSpPr>
          <p:cNvPr id="142" name="CustomShape 4"/>
          <p:cNvSpPr/>
          <p:nvPr/>
        </p:nvSpPr>
        <p:spPr>
          <a:xfrm flipV="1">
            <a:off x="536760" y="4800960"/>
            <a:ext cx="4252680" cy="1432080"/>
          </a:xfrm>
          <a:custGeom>
            <a:avLst/>
            <a:gdLst/>
            <a:ahLst/>
            <a:cxnLst/>
            <a:rect l="l" t="t" r="r" b="b"/>
            <a:pathLst>
              <a:path w="21600" h="21600">
                <a:moveTo>
                  <a:pt x="0" y="0"/>
                </a:moveTo>
                <a:lnTo>
                  <a:pt x="21600" y="21600"/>
                </a:lnTo>
              </a:path>
            </a:pathLst>
          </a:custGeom>
          <a:noFill/>
          <a:ln w="57240">
            <a:solidFill>
              <a:schemeClr val="tx1"/>
            </a:solidFill>
            <a:tailEnd type="triangle" w="med" len="med"/>
          </a:ln>
        </p:spPr>
        <p:style>
          <a:lnRef idx="1">
            <a:schemeClr val="accent1"/>
          </a:lnRef>
          <a:fillRef idx="0">
            <a:schemeClr val="accent1"/>
          </a:fillRef>
          <a:effectRef idx="0">
            <a:schemeClr val="accent1"/>
          </a:effectRef>
          <a:fontRef idx="minor"/>
        </p:style>
      </p:sp>
      <p:sp>
        <p:nvSpPr>
          <p:cNvPr id="143" name="Line 5"/>
          <p:cNvSpPr/>
          <p:nvPr/>
        </p:nvSpPr>
        <p:spPr>
          <a:xfrm>
            <a:off x="570240" y="6053040"/>
            <a:ext cx="360" cy="360000"/>
          </a:xfrm>
          <a:prstGeom prst="line">
            <a:avLst/>
          </a:prstGeom>
          <a:ln w="76320">
            <a:solidFill>
              <a:schemeClr val="tx1"/>
            </a:solidFill>
          </a:ln>
        </p:spPr>
        <p:style>
          <a:lnRef idx="1">
            <a:schemeClr val="accent1"/>
          </a:lnRef>
          <a:fillRef idx="0">
            <a:schemeClr val="accent1"/>
          </a:fillRef>
          <a:effectRef idx="0">
            <a:schemeClr val="accent1"/>
          </a:effectRef>
          <a:fontRef idx="minor"/>
        </p:style>
      </p:sp>
      <p:sp>
        <p:nvSpPr>
          <p:cNvPr id="144" name="Line 6"/>
          <p:cNvSpPr/>
          <p:nvPr/>
        </p:nvSpPr>
        <p:spPr>
          <a:xfrm>
            <a:off x="4986720" y="2805120"/>
            <a:ext cx="17640" cy="3607920"/>
          </a:xfrm>
          <a:prstGeom prst="line">
            <a:avLst/>
          </a:prstGeom>
          <a:ln w="76320">
            <a:solidFill>
              <a:schemeClr val="tx1"/>
            </a:solidFill>
          </a:ln>
        </p:spPr>
        <p:style>
          <a:lnRef idx="1">
            <a:schemeClr val="accent1"/>
          </a:lnRef>
          <a:fillRef idx="0">
            <a:schemeClr val="accent1"/>
          </a:fillRef>
          <a:effectRef idx="0">
            <a:schemeClr val="accent1"/>
          </a:effectRef>
          <a:fontRef idx="minor"/>
        </p:style>
      </p:sp>
      <p:sp>
        <p:nvSpPr>
          <p:cNvPr id="145" name="TextShape 7"/>
          <p:cNvSpPr txBox="1"/>
          <p:nvPr/>
        </p:nvSpPr>
        <p:spPr>
          <a:xfrm>
            <a:off x="1944000" y="6480000"/>
            <a:ext cx="1440000" cy="391320"/>
          </a:xfrm>
          <a:prstGeom prst="rect">
            <a:avLst/>
          </a:prstGeom>
          <a:noFill/>
          <a:ln>
            <a:noFill/>
          </a:ln>
        </p:spPr>
        <p:txBody>
          <a:bodyPr lIns="90000" tIns="45000" rIns="90000" bIns="45000"/>
          <a:lstStyle/>
          <a:p>
            <a:pPr>
              <a:lnSpc>
                <a:spcPct val="100000"/>
              </a:lnSpc>
            </a:pPr>
            <a:r>
              <a:rPr lang="en-US" sz="1800" b="1" strike="noStrike" spc="-1">
                <a:solidFill>
                  <a:srgbClr val="000000"/>
                </a:solidFill>
                <a:uFill>
                  <a:solidFill>
                    <a:srgbClr val="FFFFFF"/>
                  </a:solidFill>
                </a:uFill>
                <a:latin typeface="Calibri"/>
              </a:rPr>
              <a:t>Σ+π- Gev</a:t>
            </a:r>
            <a:endParaRPr lang="en-US" sz="1800" b="0" strike="noStrike" spc="-1">
              <a:solidFill>
                <a:srgbClr val="000000"/>
              </a:solidFill>
              <a:uFill>
                <a:solidFill>
                  <a:srgbClr val="FFFFFF"/>
                </a:solidFill>
              </a:uFill>
              <a:latin typeface="Arial"/>
            </a:endParaRPr>
          </a:p>
        </p:txBody>
      </p:sp>
      <p:sp>
        <p:nvSpPr>
          <p:cNvPr id="146" name="TextShape 8"/>
          <p:cNvSpPr txBox="1"/>
          <p:nvPr/>
        </p:nvSpPr>
        <p:spPr>
          <a:xfrm>
            <a:off x="6264000" y="6480000"/>
            <a:ext cx="1440000" cy="391320"/>
          </a:xfrm>
          <a:prstGeom prst="rect">
            <a:avLst/>
          </a:prstGeom>
          <a:noFill/>
          <a:ln>
            <a:noFill/>
          </a:ln>
        </p:spPr>
        <p:txBody>
          <a:bodyPr lIns="90000" tIns="45000" rIns="90000" bIns="45000"/>
          <a:lstStyle/>
          <a:p>
            <a:pPr>
              <a:lnSpc>
                <a:spcPct val="100000"/>
              </a:lnSpc>
            </a:pPr>
            <a:r>
              <a:rPr lang="en-US" sz="1800" b="1" strike="noStrike" spc="-1">
                <a:solidFill>
                  <a:srgbClr val="000000"/>
                </a:solidFill>
                <a:uFill>
                  <a:solidFill>
                    <a:srgbClr val="FFFFFF"/>
                  </a:solidFill>
                </a:uFill>
                <a:latin typeface="Calibri"/>
              </a:rPr>
              <a:t>Σ+π- Gev</a:t>
            </a:r>
            <a:endParaRPr lang="en-U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55262232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628650" y="1825625"/>
                <a:ext cx="7886700" cy="3292285"/>
              </a:xfrm>
            </p:spPr>
            <p:txBody>
              <a:bodyPr>
                <a:normAutofit/>
              </a:bodyPr>
              <a:lstStyle/>
              <a:p>
                <a:r>
                  <a:rPr lang="en-US" altLang="ja-JP" dirty="0" smtClean="0"/>
                  <a:t>Λ(1405)</a:t>
                </a:r>
                <a:r>
                  <a:rPr lang="ja-JP" altLang="en-US" dirty="0"/>
                  <a:t>研究背景</a:t>
                </a:r>
                <a:endParaRPr lang="en-US" altLang="ja-JP" dirty="0"/>
              </a:p>
              <a:p>
                <a:r>
                  <a:rPr lang="en-US" altLang="ja-JP" dirty="0"/>
                  <a:t>J-PARC E31 </a:t>
                </a:r>
                <a:r>
                  <a:rPr lang="ja-JP" altLang="en-US" dirty="0" smtClean="0"/>
                  <a:t>実験</a:t>
                </a:r>
                <a:endParaRPr lang="en-US" altLang="ja-JP" dirty="0" smtClean="0"/>
              </a:p>
              <a:p>
                <a:r>
                  <a:rPr lang="en-US" altLang="ja-JP" dirty="0" smtClean="0"/>
                  <a:t>E31</a:t>
                </a:r>
                <a:r>
                  <a:rPr lang="ja-JP" altLang="en-US" dirty="0"/>
                  <a:t> </a:t>
                </a:r>
                <a:r>
                  <a:rPr lang="en-US" altLang="ja-JP" dirty="0" smtClean="0"/>
                  <a:t>1st physics run </a:t>
                </a:r>
                <a:r>
                  <a:rPr lang="ja-JP" altLang="en-US" dirty="0" smtClean="0"/>
                  <a:t>の結果</a:t>
                </a:r>
                <a:endParaRPr lang="en-US" altLang="ja-JP" dirty="0" smtClean="0"/>
              </a:p>
              <a:p>
                <a:pPr lvl="1"/>
                <a14:m>
                  <m:oMath xmlns:m="http://schemas.openxmlformats.org/officeDocument/2006/math">
                    <m:r>
                      <m:rPr>
                        <m:sty m:val="p"/>
                      </m:rPr>
                      <a:rPr lang="en-US" altLang="ja-JP" dirty="0">
                        <a:latin typeface="Cambria Math" panose="02040503050406030204" pitchFamily="18" charset="0"/>
                      </a:rPr>
                      <m:t>d</m:t>
                    </m:r>
                    <m:r>
                      <a:rPr lang="en-US" altLang="ja-JP" dirty="0">
                        <a:latin typeface="Cambria Math" panose="02040503050406030204" pitchFamily="18" charset="0"/>
                      </a:rPr>
                      <m:t>(</m:t>
                    </m:r>
                    <m:sSup>
                      <m:sSupPr>
                        <m:ctrlPr>
                          <a:rPr lang="en-US" altLang="ja-JP" i="1" dirty="0">
                            <a:latin typeface="Cambria Math" panose="02040503050406030204" pitchFamily="18" charset="0"/>
                          </a:rPr>
                        </m:ctrlPr>
                      </m:sSupPr>
                      <m:e>
                        <m:r>
                          <m:rPr>
                            <m:sty m:val="p"/>
                          </m:rPr>
                          <a:rPr lang="en-US" altLang="ja-JP" dirty="0">
                            <a:latin typeface="Cambria Math" panose="02040503050406030204" pitchFamily="18" charset="0"/>
                          </a:rPr>
                          <m:t>K</m:t>
                        </m:r>
                      </m:e>
                      <m:sup>
                        <m:r>
                          <a:rPr lang="en-US" altLang="ja-JP" dirty="0">
                            <a:latin typeface="Cambria Math" panose="02040503050406030204" pitchFamily="18" charset="0"/>
                          </a:rPr>
                          <m:t>−</m:t>
                        </m:r>
                      </m:sup>
                    </m:sSup>
                    <m:r>
                      <a:rPr lang="en-US" altLang="ja-JP" dirty="0">
                        <a:latin typeface="Cambria Math" panose="02040503050406030204" pitchFamily="18" charset="0"/>
                      </a:rPr>
                      <m:t>,</m:t>
                    </m:r>
                    <m:r>
                      <m:rPr>
                        <m:sty m:val="p"/>
                      </m:rPr>
                      <a:rPr lang="en-US" altLang="ja-JP" dirty="0">
                        <a:latin typeface="Cambria Math" panose="02040503050406030204" pitchFamily="18" charset="0"/>
                      </a:rPr>
                      <m:t>n</m:t>
                    </m:r>
                    <m:r>
                      <a:rPr lang="en-US" altLang="ja-JP" dirty="0">
                        <a:latin typeface="Cambria Math" panose="02040503050406030204" pitchFamily="18" charset="0"/>
                      </a:rPr>
                      <m:t>)"</m:t>
                    </m:r>
                    <m:sSup>
                      <m:sSupPr>
                        <m:ctrlPr>
                          <a:rPr lang="en-US" altLang="ja-JP" i="1">
                            <a:latin typeface="Cambria Math" panose="02040503050406030204" pitchFamily="18" charset="0"/>
                            <a:sym typeface="Wingdings" panose="05000000000000000000" pitchFamily="2" charset="2"/>
                          </a:rPr>
                        </m:ctrlPr>
                      </m:sSupPr>
                      <m:e>
                        <m:r>
                          <m:rPr>
                            <m:sty m:val="p"/>
                          </m:rPr>
                          <a:rPr lang="ja-JP" altLang="en-US">
                            <a:latin typeface="Cambria Math" panose="02040503050406030204" pitchFamily="18" charset="0"/>
                            <a:sym typeface="Wingdings" panose="05000000000000000000" pitchFamily="2" charset="2"/>
                          </a:rPr>
                          <m:t>π</m:t>
                        </m:r>
                      </m:e>
                      <m:sup>
                        <m:r>
                          <a:rPr lang="en-US" altLang="ja-JP">
                            <a:latin typeface="Cambria Math" panose="02040503050406030204" pitchFamily="18" charset="0"/>
                            <a:ea typeface="Cambria Math" panose="02040503050406030204" pitchFamily="18" charset="0"/>
                            <a:sym typeface="Wingdings" panose="05000000000000000000" pitchFamily="2" charset="2"/>
                          </a:rPr>
                          <m:t>∓</m:t>
                        </m:r>
                      </m:sup>
                    </m:sSup>
                    <m:sSup>
                      <m:sSupPr>
                        <m:ctrlPr>
                          <a:rPr lang="en-US" altLang="ja-JP" i="1">
                            <a:latin typeface="Cambria Math" panose="02040503050406030204" pitchFamily="18" charset="0"/>
                            <a:sym typeface="Wingdings" panose="05000000000000000000" pitchFamily="2" charset="2"/>
                          </a:rPr>
                        </m:ctrlPr>
                      </m:sSupPr>
                      <m:e>
                        <m:r>
                          <m:rPr>
                            <m:sty m:val="p"/>
                          </m:rPr>
                          <a:rPr lang="en-US" altLang="ja-JP">
                            <a:latin typeface="Cambria Math" panose="02040503050406030204" pitchFamily="18" charset="0"/>
                            <a:sym typeface="Wingdings" panose="05000000000000000000" pitchFamily="2" charset="2"/>
                          </a:rPr>
                          <m:t>Σ</m:t>
                        </m:r>
                      </m:e>
                      <m:sup>
                        <m:r>
                          <a:rPr lang="en-US" altLang="ja-JP">
                            <a:latin typeface="Cambria Math" panose="02040503050406030204" pitchFamily="18" charset="0"/>
                            <a:ea typeface="Cambria Math" panose="02040503050406030204" pitchFamily="18" charset="0"/>
                            <a:sym typeface="Wingdings" panose="05000000000000000000" pitchFamily="2" charset="2"/>
                          </a:rPr>
                          <m:t>±</m:t>
                        </m:r>
                      </m:sup>
                    </m:sSup>
                    <m:r>
                      <a:rPr lang="en-US" altLang="ja-JP" b="0" i="1" smtClean="0">
                        <a:latin typeface="Cambria Math" panose="02040503050406030204" pitchFamily="18" charset="0"/>
                        <a:ea typeface="Cambria Math" panose="02040503050406030204" pitchFamily="18" charset="0"/>
                        <a:sym typeface="Wingdings" panose="05000000000000000000" pitchFamily="2" charset="2"/>
                      </a:rPr>
                      <m:t>"</m:t>
                    </m:r>
                  </m:oMath>
                </a14:m>
                <a:r>
                  <a:rPr lang="en-US" altLang="ja-JP" dirty="0"/>
                  <a:t> </a:t>
                </a:r>
                <a:endParaRPr lang="en-US" altLang="ja-JP" dirty="0" smtClean="0"/>
              </a:p>
              <a:p>
                <a:pPr lvl="1"/>
                <a14:m>
                  <m:oMath xmlns:m="http://schemas.openxmlformats.org/officeDocument/2006/math">
                    <m:r>
                      <m:rPr>
                        <m:sty m:val="p"/>
                      </m:rPr>
                      <a:rPr lang="en-US" altLang="ja-JP" dirty="0">
                        <a:latin typeface="Cambria Math" panose="02040503050406030204" pitchFamily="18" charset="0"/>
                      </a:rPr>
                      <m:t>d</m:t>
                    </m:r>
                    <m:r>
                      <a:rPr lang="en-US" altLang="ja-JP" dirty="0">
                        <a:latin typeface="Cambria Math" panose="02040503050406030204" pitchFamily="18" charset="0"/>
                      </a:rPr>
                      <m:t>(</m:t>
                    </m:r>
                    <m:sSup>
                      <m:sSupPr>
                        <m:ctrlPr>
                          <a:rPr lang="en-US" altLang="ja-JP" i="1" dirty="0">
                            <a:latin typeface="Cambria Math" panose="02040503050406030204" pitchFamily="18" charset="0"/>
                          </a:rPr>
                        </m:ctrlPr>
                      </m:sSupPr>
                      <m:e>
                        <m:r>
                          <m:rPr>
                            <m:sty m:val="p"/>
                          </m:rPr>
                          <a:rPr lang="en-US" altLang="ja-JP" dirty="0">
                            <a:latin typeface="Cambria Math" panose="02040503050406030204" pitchFamily="18" charset="0"/>
                          </a:rPr>
                          <m:t>K</m:t>
                        </m:r>
                      </m:e>
                      <m:sup>
                        <m:r>
                          <a:rPr lang="en-US" altLang="ja-JP" dirty="0">
                            <a:latin typeface="Cambria Math" panose="02040503050406030204" pitchFamily="18" charset="0"/>
                          </a:rPr>
                          <m:t>−</m:t>
                        </m:r>
                      </m:sup>
                    </m:sSup>
                    <m:r>
                      <a:rPr lang="en-US" altLang="ja-JP" dirty="0">
                        <a:latin typeface="Cambria Math" panose="02040503050406030204" pitchFamily="18" charset="0"/>
                      </a:rPr>
                      <m:t>,</m:t>
                    </m:r>
                    <m:r>
                      <m:rPr>
                        <m:sty m:val="p"/>
                      </m:rPr>
                      <a:rPr lang="en-US" altLang="ja-JP" dirty="0">
                        <a:latin typeface="Cambria Math" panose="02040503050406030204" pitchFamily="18" charset="0"/>
                      </a:rPr>
                      <m:t>n</m:t>
                    </m:r>
                    <m:r>
                      <a:rPr lang="en-US" altLang="ja-JP" dirty="0">
                        <a:latin typeface="Cambria Math" panose="02040503050406030204" pitchFamily="18" charset="0"/>
                      </a:rPr>
                      <m:t>)"</m:t>
                    </m:r>
                    <m:sSup>
                      <m:sSupPr>
                        <m:ctrlPr>
                          <a:rPr lang="en-US" altLang="ja-JP" i="1">
                            <a:latin typeface="Cambria Math" panose="02040503050406030204" pitchFamily="18" charset="0"/>
                            <a:sym typeface="Wingdings" panose="05000000000000000000" pitchFamily="2" charset="2"/>
                          </a:rPr>
                        </m:ctrlPr>
                      </m:sSupPr>
                      <m:e>
                        <m:r>
                          <m:rPr>
                            <m:sty m:val="p"/>
                          </m:rPr>
                          <a:rPr lang="ja-JP" altLang="en-US">
                            <a:latin typeface="Cambria Math" panose="02040503050406030204" pitchFamily="18" charset="0"/>
                            <a:sym typeface="Wingdings" panose="05000000000000000000" pitchFamily="2" charset="2"/>
                          </a:rPr>
                          <m:t>π</m:t>
                        </m:r>
                      </m:e>
                      <m:sup>
                        <m:r>
                          <a:rPr lang="en-US" altLang="ja-JP" b="0" i="0" smtClean="0">
                            <a:latin typeface="Cambria Math" panose="02040503050406030204" pitchFamily="18" charset="0"/>
                            <a:sym typeface="Wingdings" panose="05000000000000000000" pitchFamily="2" charset="2"/>
                          </a:rPr>
                          <m:t>−</m:t>
                        </m:r>
                      </m:sup>
                    </m:sSup>
                    <m:sSup>
                      <m:sSupPr>
                        <m:ctrlPr>
                          <a:rPr lang="en-US" altLang="ja-JP" i="1">
                            <a:latin typeface="Cambria Math" panose="02040503050406030204" pitchFamily="18" charset="0"/>
                            <a:sym typeface="Wingdings" panose="05000000000000000000" pitchFamily="2" charset="2"/>
                          </a:rPr>
                        </m:ctrlPr>
                      </m:sSupPr>
                      <m:e>
                        <m:r>
                          <m:rPr>
                            <m:sty m:val="p"/>
                          </m:rPr>
                          <a:rPr lang="en-US" altLang="ja-JP">
                            <a:latin typeface="Cambria Math" panose="02040503050406030204" pitchFamily="18" charset="0"/>
                            <a:sym typeface="Wingdings" panose="05000000000000000000" pitchFamily="2" charset="2"/>
                          </a:rPr>
                          <m:t>Σ</m:t>
                        </m:r>
                      </m:e>
                      <m:sup>
                        <m:r>
                          <a:rPr lang="en-US" altLang="ja-JP" b="0" i="1" smtClean="0">
                            <a:latin typeface="Cambria Math" panose="02040503050406030204" pitchFamily="18" charset="0"/>
                            <a:sym typeface="Wingdings" panose="05000000000000000000" pitchFamily="2" charset="2"/>
                          </a:rPr>
                          <m:t>0</m:t>
                        </m:r>
                      </m:sup>
                    </m:sSup>
                    <m:r>
                      <a:rPr lang="en-US" altLang="ja-JP" b="0" i="1" smtClean="0">
                        <a:latin typeface="Cambria Math" panose="02040503050406030204" pitchFamily="18" charset="0"/>
                        <a:sym typeface="Wingdings" panose="05000000000000000000" pitchFamily="2" charset="2"/>
                      </a:rPr>
                      <m:t>"</m:t>
                    </m:r>
                  </m:oMath>
                </a14:m>
                <a:r>
                  <a:rPr lang="en-US" altLang="ja-JP" dirty="0"/>
                  <a:t>  </a:t>
                </a:r>
                <a:endParaRPr lang="en-US" altLang="ja-JP" dirty="0" smtClean="0"/>
              </a:p>
              <a:p>
                <a:pPr lvl="1"/>
                <a14:m>
                  <m:oMath xmlns:m="http://schemas.openxmlformats.org/officeDocument/2006/math">
                    <m:r>
                      <m:rPr>
                        <m:sty m:val="p"/>
                      </m:rPr>
                      <a:rPr lang="en-US" altLang="ja-JP" dirty="0">
                        <a:latin typeface="Cambria Math" panose="02040503050406030204" pitchFamily="18" charset="0"/>
                      </a:rPr>
                      <m:t>d</m:t>
                    </m:r>
                    <m:r>
                      <a:rPr lang="en-US" altLang="ja-JP" dirty="0">
                        <a:latin typeface="Cambria Math" panose="02040503050406030204" pitchFamily="18" charset="0"/>
                      </a:rPr>
                      <m:t>(</m:t>
                    </m:r>
                    <m:sSup>
                      <m:sSupPr>
                        <m:ctrlPr>
                          <a:rPr lang="en-US" altLang="ja-JP" i="1" dirty="0">
                            <a:latin typeface="Cambria Math" panose="02040503050406030204" pitchFamily="18" charset="0"/>
                          </a:rPr>
                        </m:ctrlPr>
                      </m:sSupPr>
                      <m:e>
                        <m:r>
                          <m:rPr>
                            <m:sty m:val="p"/>
                          </m:rPr>
                          <a:rPr lang="en-US" altLang="ja-JP" dirty="0">
                            <a:latin typeface="Cambria Math" panose="02040503050406030204" pitchFamily="18" charset="0"/>
                          </a:rPr>
                          <m:t>K</m:t>
                        </m:r>
                      </m:e>
                      <m:sup>
                        <m:r>
                          <a:rPr lang="en-US" altLang="ja-JP" dirty="0">
                            <a:latin typeface="Cambria Math" panose="02040503050406030204" pitchFamily="18" charset="0"/>
                          </a:rPr>
                          <m:t>−</m:t>
                        </m:r>
                      </m:sup>
                    </m:sSup>
                    <m:r>
                      <a:rPr lang="en-US" altLang="ja-JP" dirty="0">
                        <a:latin typeface="Cambria Math" panose="02040503050406030204" pitchFamily="18" charset="0"/>
                      </a:rPr>
                      <m:t>,</m:t>
                    </m:r>
                    <m:r>
                      <m:rPr>
                        <m:sty m:val="p"/>
                      </m:rPr>
                      <a:rPr lang="en-US" altLang="ja-JP" dirty="0">
                        <a:latin typeface="Cambria Math" panose="02040503050406030204" pitchFamily="18" charset="0"/>
                      </a:rPr>
                      <m:t>n</m:t>
                    </m:r>
                    <m:r>
                      <a:rPr lang="en-US" altLang="ja-JP" dirty="0">
                        <a:latin typeface="Cambria Math" panose="02040503050406030204" pitchFamily="18" charset="0"/>
                      </a:rPr>
                      <m:t>)"</m:t>
                    </m:r>
                    <m:sSup>
                      <m:sSupPr>
                        <m:ctrlPr>
                          <a:rPr lang="en-US" altLang="ja-JP" i="1">
                            <a:latin typeface="Cambria Math" panose="02040503050406030204" pitchFamily="18" charset="0"/>
                            <a:sym typeface="Wingdings" panose="05000000000000000000" pitchFamily="2" charset="2"/>
                          </a:rPr>
                        </m:ctrlPr>
                      </m:sSupPr>
                      <m:e>
                        <m:r>
                          <m:rPr>
                            <m:sty m:val="p"/>
                          </m:rPr>
                          <a:rPr lang="ja-JP" altLang="en-US">
                            <a:latin typeface="Cambria Math" panose="02040503050406030204" pitchFamily="18" charset="0"/>
                            <a:sym typeface="Wingdings" panose="05000000000000000000" pitchFamily="2" charset="2"/>
                          </a:rPr>
                          <m:t>π</m:t>
                        </m:r>
                      </m:e>
                      <m:sup>
                        <m:r>
                          <a:rPr lang="en-US" altLang="ja-JP" b="0" i="0" smtClean="0">
                            <a:latin typeface="Cambria Math" panose="02040503050406030204" pitchFamily="18" charset="0"/>
                            <a:sym typeface="Wingdings" panose="05000000000000000000" pitchFamily="2" charset="2"/>
                          </a:rPr>
                          <m:t>0</m:t>
                        </m:r>
                      </m:sup>
                    </m:sSup>
                    <m:sSup>
                      <m:sSupPr>
                        <m:ctrlPr>
                          <a:rPr lang="en-US" altLang="ja-JP" i="1">
                            <a:latin typeface="Cambria Math" panose="02040503050406030204" pitchFamily="18" charset="0"/>
                            <a:sym typeface="Wingdings" panose="05000000000000000000" pitchFamily="2" charset="2"/>
                          </a:rPr>
                        </m:ctrlPr>
                      </m:sSupPr>
                      <m:e>
                        <m:r>
                          <m:rPr>
                            <m:sty m:val="p"/>
                          </m:rPr>
                          <a:rPr lang="en-US" altLang="ja-JP">
                            <a:latin typeface="Cambria Math" panose="02040503050406030204" pitchFamily="18" charset="0"/>
                            <a:sym typeface="Wingdings" panose="05000000000000000000" pitchFamily="2" charset="2"/>
                          </a:rPr>
                          <m:t>Σ</m:t>
                        </m:r>
                      </m:e>
                      <m:sup>
                        <m:r>
                          <a:rPr lang="en-US" altLang="ja-JP" i="1">
                            <a:latin typeface="Cambria Math" panose="02040503050406030204" pitchFamily="18" charset="0"/>
                            <a:sym typeface="Wingdings" panose="05000000000000000000" pitchFamily="2" charset="2"/>
                          </a:rPr>
                          <m:t>0</m:t>
                        </m:r>
                      </m:sup>
                    </m:sSup>
                    <m:r>
                      <a:rPr lang="en-US" altLang="ja-JP" i="1">
                        <a:latin typeface="Cambria Math" panose="02040503050406030204" pitchFamily="18" charset="0"/>
                        <a:sym typeface="Wingdings" panose="05000000000000000000" pitchFamily="2" charset="2"/>
                      </a:rPr>
                      <m:t>"</m:t>
                    </m:r>
                  </m:oMath>
                </a14:m>
                <a:r>
                  <a:rPr lang="ja-JP" altLang="en-US" dirty="0" smtClean="0"/>
                  <a:t>の解析状況</a:t>
                </a:r>
                <a:endParaRPr lang="en-US" altLang="ja-JP" dirty="0"/>
              </a:p>
              <a:p>
                <a:r>
                  <a:rPr lang="ja-JP" altLang="en-US" dirty="0" smtClean="0"/>
                  <a:t>まとめと</a:t>
                </a:r>
                <a:r>
                  <a:rPr lang="en-US" altLang="ja-JP" dirty="0" smtClean="0"/>
                  <a:t>E31</a:t>
                </a:r>
                <a:r>
                  <a:rPr lang="ja-JP" altLang="en-US" dirty="0" smtClean="0"/>
                  <a:t> </a:t>
                </a:r>
                <a:r>
                  <a:rPr lang="en-US" altLang="ja-JP" dirty="0" smtClean="0"/>
                  <a:t>2nd </a:t>
                </a:r>
                <a:r>
                  <a:rPr lang="en-US" altLang="ja-JP" dirty="0"/>
                  <a:t>physics run </a:t>
                </a:r>
                <a:r>
                  <a:rPr lang="ja-JP" altLang="en-US" dirty="0" smtClean="0"/>
                  <a:t>の予定</a:t>
                </a:r>
                <a:endParaRPr lang="en-US" altLang="ja-JP"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628650" y="1825625"/>
                <a:ext cx="7886700" cy="3292285"/>
              </a:xfrm>
              <a:blipFill rotWithShape="0">
                <a:blip r:embed="rId2"/>
                <a:stretch>
                  <a:fillRect l="-1391" t="-3882" b="-2773"/>
                </a:stretch>
              </a:blipFill>
            </p:spPr>
            <p:txBody>
              <a:bodyPr/>
              <a:lstStyle/>
              <a:p>
                <a:r>
                  <a:rPr lang="ja-JP" altLang="en-US">
                    <a:noFill/>
                  </a:rPr>
                  <a:t> </a:t>
                </a:r>
              </a:p>
            </p:txBody>
          </p:sp>
        </mc:Fallback>
      </mc:AlternateContent>
      <p:sp>
        <p:nvSpPr>
          <p:cNvPr id="4" name="タイトル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t>目次</a:t>
            </a:r>
            <a:endParaRPr lang="ja-JP" altLang="en-US" dirty="0"/>
          </a:p>
        </p:txBody>
      </p:sp>
      <p:sp>
        <p:nvSpPr>
          <p:cNvPr id="5" name="スライド番号プレースホルダー 4"/>
          <p:cNvSpPr>
            <a:spLocks noGrp="1"/>
          </p:cNvSpPr>
          <p:nvPr>
            <p:ph type="sldNum" sz="quarter" idx="12"/>
          </p:nvPr>
        </p:nvSpPr>
        <p:spPr/>
        <p:txBody>
          <a:bodyPr/>
          <a:lstStyle/>
          <a:p>
            <a:fld id="{005A32BD-6642-4D4D-A78D-138FCE3FEFDC}" type="slidenum">
              <a:rPr kumimoji="1" lang="ja-JP" altLang="en-US" smtClean="0"/>
              <a:t>2</a:t>
            </a:fld>
            <a:endParaRPr kumimoji="1" lang="ja-JP" altLang="en-US"/>
          </a:p>
        </p:txBody>
      </p:sp>
    </p:spTree>
    <p:extLst>
      <p:ext uri="{BB962C8B-B14F-4D97-AF65-F5344CB8AC3E}">
        <p14:creationId xmlns:p14="http://schemas.microsoft.com/office/powerpoint/2010/main" val="26689031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図 83"/>
          <p:cNvPicPr/>
          <p:nvPr/>
        </p:nvPicPr>
        <p:blipFill>
          <a:blip r:embed="rId2"/>
          <a:stretch/>
        </p:blipFill>
        <p:spPr>
          <a:xfrm>
            <a:off x="280080" y="2020680"/>
            <a:ext cx="4723920" cy="4495320"/>
          </a:xfrm>
          <a:prstGeom prst="rect">
            <a:avLst/>
          </a:prstGeom>
          <a:ln>
            <a:noFill/>
          </a:ln>
        </p:spPr>
      </p:pic>
      <p:sp>
        <p:nvSpPr>
          <p:cNvPr id="85" name="TextShape 1"/>
          <p:cNvSpPr txBox="1"/>
          <p:nvPr/>
        </p:nvSpPr>
        <p:spPr>
          <a:xfrm>
            <a:off x="644040" y="0"/>
            <a:ext cx="7886520" cy="1325160"/>
          </a:xfrm>
          <a:prstGeom prst="rect">
            <a:avLst/>
          </a:prstGeom>
          <a:noFill/>
          <a:ln>
            <a:noFill/>
          </a:ln>
        </p:spPr>
        <p:txBody>
          <a:bodyPr anchor="ctr"/>
          <a:lstStyle/>
          <a:p>
            <a:pPr>
              <a:lnSpc>
                <a:spcPct val="90000"/>
              </a:lnSpc>
            </a:pPr>
            <a:r>
              <a:rPr lang="ja-JP" sz="4400" b="0" strike="noStrike" spc="-1">
                <a:solidFill>
                  <a:srgbClr val="000000"/>
                </a:solidFill>
                <a:uFill>
                  <a:solidFill>
                    <a:srgbClr val="FFFFFF"/>
                  </a:solidFill>
                </a:uFill>
                <a:latin typeface="Calibri Light"/>
              </a:rPr>
              <a:t>Cross section d(K-,n)”Σ0π0”</a:t>
            </a:r>
            <a:endParaRPr lang="ja-JP" sz="1800" b="0" strike="noStrike" spc="-1">
              <a:solidFill>
                <a:srgbClr val="000000"/>
              </a:solidFill>
              <a:uFill>
                <a:solidFill>
                  <a:srgbClr val="FFFFFF"/>
                </a:solidFill>
              </a:uFill>
              <a:latin typeface="Calibri"/>
            </a:endParaRPr>
          </a:p>
        </p:txBody>
      </p:sp>
      <p:sp>
        <p:nvSpPr>
          <p:cNvPr id="86" name="CustomShape 2"/>
          <p:cNvSpPr/>
          <p:nvPr/>
        </p:nvSpPr>
        <p:spPr>
          <a:xfrm>
            <a:off x="2376000" y="6259320"/>
            <a:ext cx="8715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1" strike="noStrike" spc="-1">
                <a:solidFill>
                  <a:srgbClr val="000000"/>
                </a:solidFill>
                <a:uFill>
                  <a:solidFill>
                    <a:srgbClr val="FFFFFF"/>
                  </a:solidFill>
                </a:uFill>
                <a:latin typeface="Calibri"/>
              </a:rPr>
              <a:t>GeV/c2</a:t>
            </a:r>
            <a:endParaRPr lang="en-US" sz="1800" b="0" strike="noStrike" spc="-1">
              <a:solidFill>
                <a:srgbClr val="000000"/>
              </a:solidFill>
              <a:uFill>
                <a:solidFill>
                  <a:srgbClr val="FFFFFF"/>
                </a:solidFill>
              </a:uFill>
              <a:latin typeface="Arial"/>
            </a:endParaRPr>
          </a:p>
        </p:txBody>
      </p:sp>
      <p:sp>
        <p:nvSpPr>
          <p:cNvPr id="87" name="Line 3"/>
          <p:cNvSpPr/>
          <p:nvPr/>
        </p:nvSpPr>
        <p:spPr>
          <a:xfrm>
            <a:off x="2808000" y="2534760"/>
            <a:ext cx="360" cy="3513240"/>
          </a:xfrm>
          <a:prstGeom prst="line">
            <a:avLst/>
          </a:prstGeom>
          <a:ln>
            <a:custDash>
              <a:ds d="700000" sp="500000"/>
            </a:custDash>
          </a:ln>
        </p:spPr>
        <p:style>
          <a:lnRef idx="1">
            <a:schemeClr val="accent1"/>
          </a:lnRef>
          <a:fillRef idx="0">
            <a:schemeClr val="accent1"/>
          </a:fillRef>
          <a:effectRef idx="0">
            <a:schemeClr val="accent1"/>
          </a:effectRef>
          <a:fontRef idx="minor"/>
        </p:style>
      </p:sp>
      <p:sp>
        <p:nvSpPr>
          <p:cNvPr id="88" name="CustomShape 4"/>
          <p:cNvSpPr/>
          <p:nvPr/>
        </p:nvSpPr>
        <p:spPr>
          <a:xfrm rot="16200000">
            <a:off x="-934200" y="4085280"/>
            <a:ext cx="241632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1" strike="noStrike" spc="-1">
                <a:solidFill>
                  <a:srgbClr val="000000"/>
                </a:solidFill>
                <a:uFill>
                  <a:solidFill>
                    <a:srgbClr val="FFFFFF"/>
                  </a:solidFill>
                </a:uFill>
                <a:latin typeface="Calibri"/>
              </a:rPr>
              <a:t>d</a:t>
            </a:r>
            <a:r>
              <a:rPr lang="en-US" sz="1800" b="1" strike="noStrike" spc="-1" baseline="30000">
                <a:solidFill>
                  <a:srgbClr val="000000"/>
                </a:solidFill>
                <a:uFill>
                  <a:solidFill>
                    <a:srgbClr val="FFFFFF"/>
                  </a:solidFill>
                </a:uFill>
                <a:latin typeface="Calibri"/>
              </a:rPr>
              <a:t>2</a:t>
            </a:r>
            <a:r>
              <a:rPr lang="en-US" sz="1800" b="1" strike="noStrike" spc="-1">
                <a:solidFill>
                  <a:srgbClr val="000000"/>
                </a:solidFill>
                <a:uFill>
                  <a:solidFill>
                    <a:srgbClr val="FFFFFF"/>
                  </a:solidFill>
                </a:uFill>
                <a:latin typeface="Calibri"/>
              </a:rPr>
              <a:t>σ/dΩdM [ub/MeV sr]</a:t>
            </a:r>
            <a:endParaRPr lang="en-US" sz="1800" b="1" strike="noStrike" spc="-1">
              <a:solidFill>
                <a:srgbClr val="000000"/>
              </a:solidFill>
              <a:uFill>
                <a:solidFill>
                  <a:srgbClr val="FFFFFF"/>
                </a:solidFill>
              </a:uFill>
              <a:latin typeface="Arial"/>
            </a:endParaRPr>
          </a:p>
        </p:txBody>
      </p:sp>
      <p:sp>
        <p:nvSpPr>
          <p:cNvPr id="89" name="CustomShape 5"/>
          <p:cNvSpPr/>
          <p:nvPr/>
        </p:nvSpPr>
        <p:spPr>
          <a:xfrm>
            <a:off x="1420920" y="1452600"/>
            <a:ext cx="2426040" cy="851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500" b="0" strike="noStrike" spc="-1">
                <a:solidFill>
                  <a:srgbClr val="000000"/>
                </a:solidFill>
                <a:uFill>
                  <a:solidFill>
                    <a:srgbClr val="FFFFFF"/>
                  </a:solidFill>
                </a:uFill>
                <a:latin typeface="Calibri"/>
              </a:rPr>
              <a:t>1.4 ~ 1.43 Gev/c2</a:t>
            </a:r>
            <a:endParaRPr lang="en-US" sz="2500" b="0" strike="noStrike" spc="-1">
              <a:solidFill>
                <a:srgbClr val="000000"/>
              </a:solidFill>
              <a:uFill>
                <a:solidFill>
                  <a:srgbClr val="FFFFFF"/>
                </a:solidFill>
              </a:uFill>
              <a:latin typeface="Arial"/>
            </a:endParaRPr>
          </a:p>
          <a:p>
            <a:pPr>
              <a:lnSpc>
                <a:spcPct val="100000"/>
              </a:lnSpc>
            </a:pPr>
            <a:r>
              <a:rPr lang="en-US" sz="2500" b="0" strike="noStrike" spc="-1">
                <a:solidFill>
                  <a:srgbClr val="000000"/>
                </a:solidFill>
                <a:uFill>
                  <a:solidFill>
                    <a:srgbClr val="FFFFFF"/>
                  </a:solidFill>
                </a:uFill>
                <a:latin typeface="Calibri"/>
              </a:rPr>
              <a:t>207.85±41.60 μb</a:t>
            </a:r>
            <a:endParaRPr lang="en-US" sz="2500" b="0" strike="noStrike" spc="-1">
              <a:solidFill>
                <a:srgbClr val="000000"/>
              </a:solidFill>
              <a:uFill>
                <a:solidFill>
                  <a:srgbClr val="FFFFFF"/>
                </a:solidFill>
              </a:uFill>
              <a:latin typeface="Arial"/>
            </a:endParaRPr>
          </a:p>
        </p:txBody>
      </p:sp>
      <p:sp>
        <p:nvSpPr>
          <p:cNvPr id="90" name="TextShape 6"/>
          <p:cNvSpPr txBox="1"/>
          <p:nvPr/>
        </p:nvSpPr>
        <p:spPr>
          <a:xfrm>
            <a:off x="6458040" y="6356520"/>
            <a:ext cx="2057040" cy="364680"/>
          </a:xfrm>
          <a:prstGeom prst="rect">
            <a:avLst/>
          </a:prstGeom>
          <a:noFill/>
          <a:ln>
            <a:noFill/>
          </a:ln>
        </p:spPr>
        <p:txBody>
          <a:bodyPr anchor="ctr"/>
          <a:lstStyle/>
          <a:p>
            <a:pPr algn="r">
              <a:lnSpc>
                <a:spcPct val="100000"/>
              </a:lnSpc>
            </a:pPr>
            <a:fld id="{A8601E4B-6B79-48B6-AA4A-72BC5ABED140}" type="slidenum">
              <a:rPr lang="en-US" sz="1200" b="0" strike="noStrike" spc="-1">
                <a:solidFill>
                  <a:srgbClr val="8B8B8B"/>
                </a:solidFill>
                <a:uFill>
                  <a:solidFill>
                    <a:srgbClr val="FFFFFF"/>
                  </a:solidFill>
                </a:uFill>
                <a:latin typeface="Calibri"/>
              </a:rPr>
              <a:t>20</a:t>
            </a:fld>
            <a:endParaRPr lang="en-US" sz="12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01248039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図 90"/>
          <p:cNvPicPr/>
          <p:nvPr/>
        </p:nvPicPr>
        <p:blipFill>
          <a:blip r:embed="rId3"/>
          <a:stretch/>
        </p:blipFill>
        <p:spPr>
          <a:xfrm>
            <a:off x="280080" y="2016000"/>
            <a:ext cx="4723920" cy="4495320"/>
          </a:xfrm>
          <a:prstGeom prst="rect">
            <a:avLst/>
          </a:prstGeom>
          <a:ln>
            <a:noFill/>
          </a:ln>
        </p:spPr>
      </p:pic>
      <p:sp>
        <p:nvSpPr>
          <p:cNvPr id="92" name="TextShape 1"/>
          <p:cNvSpPr txBox="1"/>
          <p:nvPr/>
        </p:nvSpPr>
        <p:spPr>
          <a:xfrm>
            <a:off x="644040" y="0"/>
            <a:ext cx="7886520" cy="1325160"/>
          </a:xfrm>
          <a:prstGeom prst="rect">
            <a:avLst/>
          </a:prstGeom>
          <a:noFill/>
          <a:ln>
            <a:noFill/>
          </a:ln>
        </p:spPr>
        <p:txBody>
          <a:bodyPr anchor="ctr"/>
          <a:lstStyle/>
          <a:p>
            <a:pPr>
              <a:lnSpc>
                <a:spcPct val="90000"/>
              </a:lnSpc>
            </a:pPr>
            <a:r>
              <a:rPr lang="ja-JP" sz="4400" b="0" strike="noStrike" spc="-1">
                <a:solidFill>
                  <a:srgbClr val="000000"/>
                </a:solidFill>
                <a:uFill>
                  <a:solidFill>
                    <a:srgbClr val="FFFFFF"/>
                  </a:solidFill>
                </a:uFill>
                <a:latin typeface="Calibri Light"/>
              </a:rPr>
              <a:t>Cross section d(K-,n)”Σ+π-”</a:t>
            </a:r>
            <a:endParaRPr lang="ja-JP" sz="1800" b="0" strike="noStrike" spc="-1">
              <a:solidFill>
                <a:srgbClr val="000000"/>
              </a:solidFill>
              <a:uFill>
                <a:solidFill>
                  <a:srgbClr val="FFFFFF"/>
                </a:solidFill>
              </a:uFill>
              <a:latin typeface="Calibri"/>
            </a:endParaRPr>
          </a:p>
        </p:txBody>
      </p:sp>
      <p:sp>
        <p:nvSpPr>
          <p:cNvPr id="93" name="CustomShape 2"/>
          <p:cNvSpPr/>
          <p:nvPr/>
        </p:nvSpPr>
        <p:spPr>
          <a:xfrm>
            <a:off x="2376000" y="6259320"/>
            <a:ext cx="8715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1" strike="noStrike" spc="-1">
                <a:solidFill>
                  <a:srgbClr val="000000"/>
                </a:solidFill>
                <a:uFill>
                  <a:solidFill>
                    <a:srgbClr val="FFFFFF"/>
                  </a:solidFill>
                </a:uFill>
                <a:latin typeface="Calibri"/>
              </a:rPr>
              <a:t>GeV/c2</a:t>
            </a:r>
            <a:endParaRPr lang="en-US" sz="1800" b="0" strike="noStrike" spc="-1">
              <a:solidFill>
                <a:srgbClr val="000000"/>
              </a:solidFill>
              <a:uFill>
                <a:solidFill>
                  <a:srgbClr val="FFFFFF"/>
                </a:solidFill>
              </a:uFill>
              <a:latin typeface="Arial"/>
            </a:endParaRPr>
          </a:p>
        </p:txBody>
      </p:sp>
      <p:sp>
        <p:nvSpPr>
          <p:cNvPr id="94" name="CustomShape 3"/>
          <p:cNvSpPr/>
          <p:nvPr/>
        </p:nvSpPr>
        <p:spPr>
          <a:xfrm rot="16200000">
            <a:off x="-973800" y="4068000"/>
            <a:ext cx="245592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1" strike="noStrike" spc="-1">
                <a:solidFill>
                  <a:srgbClr val="000000"/>
                </a:solidFill>
                <a:uFill>
                  <a:solidFill>
                    <a:srgbClr val="FFFFFF"/>
                  </a:solidFill>
                </a:uFill>
                <a:latin typeface="Calibri"/>
              </a:rPr>
              <a:t>d</a:t>
            </a:r>
            <a:r>
              <a:rPr lang="en-US" sz="1800" b="1" strike="noStrike" spc="-1" baseline="30000">
                <a:solidFill>
                  <a:srgbClr val="000000"/>
                </a:solidFill>
                <a:uFill>
                  <a:solidFill>
                    <a:srgbClr val="FFFFFF"/>
                  </a:solidFill>
                </a:uFill>
                <a:latin typeface="Calibri"/>
              </a:rPr>
              <a:t>2</a:t>
            </a:r>
            <a:r>
              <a:rPr lang="en-US" sz="1800" b="1" strike="noStrike" spc="-1">
                <a:solidFill>
                  <a:srgbClr val="000000"/>
                </a:solidFill>
                <a:uFill>
                  <a:solidFill>
                    <a:srgbClr val="FFFFFF"/>
                  </a:solidFill>
                </a:uFill>
                <a:latin typeface="Calibri"/>
              </a:rPr>
              <a:t>σ/dΩdM [ub/sr/MeV]</a:t>
            </a:r>
            <a:endParaRPr lang="en-US" sz="1800" b="1" strike="noStrike" spc="-1">
              <a:solidFill>
                <a:srgbClr val="000000"/>
              </a:solidFill>
              <a:uFill>
                <a:solidFill>
                  <a:srgbClr val="FFFFFF"/>
                </a:solidFill>
              </a:uFill>
              <a:latin typeface="Arial"/>
            </a:endParaRPr>
          </a:p>
        </p:txBody>
      </p:sp>
      <p:sp>
        <p:nvSpPr>
          <p:cNvPr id="95" name="CustomShape 4"/>
          <p:cNvSpPr/>
          <p:nvPr/>
        </p:nvSpPr>
        <p:spPr>
          <a:xfrm>
            <a:off x="1422000" y="1440000"/>
            <a:ext cx="2426040" cy="850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500" b="0" strike="noStrike" spc="-1">
                <a:solidFill>
                  <a:srgbClr val="000000"/>
                </a:solidFill>
                <a:uFill>
                  <a:solidFill>
                    <a:srgbClr val="FFFFFF"/>
                  </a:solidFill>
                </a:uFill>
                <a:latin typeface="Calibri"/>
              </a:rPr>
              <a:t>1.4 ~ 1.43 Gev/c2</a:t>
            </a:r>
            <a:endParaRPr lang="en-US" sz="2500" b="0" strike="noStrike" spc="-1">
              <a:solidFill>
                <a:srgbClr val="000000"/>
              </a:solidFill>
              <a:uFill>
                <a:solidFill>
                  <a:srgbClr val="FFFFFF"/>
                </a:solidFill>
              </a:uFill>
              <a:latin typeface="Arial"/>
            </a:endParaRPr>
          </a:p>
          <a:p>
            <a:pPr>
              <a:lnSpc>
                <a:spcPct val="100000"/>
              </a:lnSpc>
            </a:pPr>
            <a:r>
              <a:rPr lang="en-US" sz="2500" b="0" strike="noStrike" spc="-1">
                <a:solidFill>
                  <a:srgbClr val="000000"/>
                </a:solidFill>
                <a:uFill>
                  <a:solidFill>
                    <a:srgbClr val="FFFFFF"/>
                  </a:solidFill>
                </a:uFill>
                <a:latin typeface="Calibri"/>
              </a:rPr>
              <a:t>220.01±39.58 μb</a:t>
            </a:r>
            <a:endParaRPr lang="en-US" sz="2500" b="0" strike="noStrike" spc="-1">
              <a:solidFill>
                <a:srgbClr val="000000"/>
              </a:solidFill>
              <a:uFill>
                <a:solidFill>
                  <a:srgbClr val="FFFFFF"/>
                </a:solidFill>
              </a:uFill>
              <a:latin typeface="Arial"/>
            </a:endParaRPr>
          </a:p>
        </p:txBody>
      </p:sp>
      <p:sp>
        <p:nvSpPr>
          <p:cNvPr id="96" name="TextShape 5"/>
          <p:cNvSpPr txBox="1"/>
          <p:nvPr/>
        </p:nvSpPr>
        <p:spPr>
          <a:xfrm>
            <a:off x="6458040" y="6356520"/>
            <a:ext cx="2057040" cy="364680"/>
          </a:xfrm>
          <a:prstGeom prst="rect">
            <a:avLst/>
          </a:prstGeom>
          <a:noFill/>
          <a:ln>
            <a:noFill/>
          </a:ln>
        </p:spPr>
        <p:txBody>
          <a:bodyPr anchor="ctr"/>
          <a:lstStyle/>
          <a:p>
            <a:pPr algn="r">
              <a:lnSpc>
                <a:spcPct val="100000"/>
              </a:lnSpc>
            </a:pPr>
            <a:fld id="{9DFDE485-8DF9-4F21-AC1C-A2C60CDF3947}" type="slidenum">
              <a:rPr lang="en-US" sz="1200" b="0" strike="noStrike" spc="-1">
                <a:solidFill>
                  <a:srgbClr val="8B8B8B"/>
                </a:solidFill>
                <a:uFill>
                  <a:solidFill>
                    <a:srgbClr val="FFFFFF"/>
                  </a:solidFill>
                </a:uFill>
                <a:latin typeface="Calibri"/>
              </a:rPr>
              <a:t>21</a:t>
            </a:fld>
            <a:endParaRPr lang="en-US" sz="1200" b="0" strike="noStrike" spc="-1">
              <a:solidFill>
                <a:srgbClr val="000000"/>
              </a:solidFill>
              <a:uFill>
                <a:solidFill>
                  <a:srgbClr val="FFFFFF"/>
                </a:solidFill>
              </a:uFill>
              <a:latin typeface="Times New Roman"/>
            </a:endParaRPr>
          </a:p>
        </p:txBody>
      </p:sp>
      <p:sp>
        <p:nvSpPr>
          <p:cNvPr id="97" name="Line 6"/>
          <p:cNvSpPr/>
          <p:nvPr/>
        </p:nvSpPr>
        <p:spPr>
          <a:xfrm>
            <a:off x="2808360" y="2523600"/>
            <a:ext cx="360" cy="3513240"/>
          </a:xfrm>
          <a:prstGeom prst="line">
            <a:avLst/>
          </a:prstGeom>
          <a:ln>
            <a:custDash>
              <a:ds d="700000" sp="500000"/>
            </a:custDash>
          </a:ln>
        </p:spPr>
        <p:style>
          <a:lnRef idx="1">
            <a:schemeClr val="accent1"/>
          </a:lnRef>
          <a:fillRef idx="0">
            <a:schemeClr val="accent1"/>
          </a:fillRef>
          <a:effectRef idx="0">
            <a:schemeClr val="accent1"/>
          </a:effectRef>
          <a:fontRef idx="minor"/>
        </p:style>
      </p:sp>
    </p:spTree>
    <p:extLst>
      <p:ext uri="{BB962C8B-B14F-4D97-AF65-F5344CB8AC3E}">
        <p14:creationId xmlns:p14="http://schemas.microsoft.com/office/powerpoint/2010/main" val="75928655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hinngo\Desktop\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5420" y="1126505"/>
            <a:ext cx="3168580" cy="2807929"/>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661239" y="-10066"/>
            <a:ext cx="7886700" cy="1325563"/>
          </a:xfrm>
        </p:spPr>
        <p:txBody>
          <a:bodyPr/>
          <a:lstStyle/>
          <a:p>
            <a:r>
              <a:rPr kumimoji="1" lang="en-US" altLang="ja-JP" dirty="0" smtClean="0">
                <a:latin typeface="+mn-ea"/>
                <a:ea typeface="+mn-ea"/>
              </a:rPr>
              <a:t>Λ(1405)</a:t>
            </a:r>
            <a:r>
              <a:rPr kumimoji="1" lang="ja-JP" altLang="en-US" dirty="0" smtClean="0">
                <a:latin typeface="+mn-ea"/>
                <a:ea typeface="+mn-ea"/>
              </a:rPr>
              <a:t>研究背景</a:t>
            </a:r>
            <a:endParaRPr kumimoji="1" lang="ja-JP" altLang="en-US" dirty="0">
              <a:latin typeface="+mn-ea"/>
              <a:ea typeface="+mn-ea"/>
            </a:endParaRPr>
          </a:p>
        </p:txBody>
      </p:sp>
      <p:sp>
        <p:nvSpPr>
          <p:cNvPr id="6" name="正方形/長方形 5"/>
          <p:cNvSpPr/>
          <p:nvPr/>
        </p:nvSpPr>
        <p:spPr>
          <a:xfrm>
            <a:off x="6491344" y="3967746"/>
            <a:ext cx="2235426" cy="523220"/>
          </a:xfrm>
          <a:prstGeom prst="rect">
            <a:avLst/>
          </a:prstGeom>
        </p:spPr>
        <p:txBody>
          <a:bodyPr wrap="square">
            <a:spAutoFit/>
          </a:bodyPr>
          <a:lstStyle/>
          <a:p>
            <a:r>
              <a:rPr lang="en-US" altLang="ja-JP" sz="1400" dirty="0" err="1" smtClean="0"/>
              <a:t>T.Hyodo</a:t>
            </a:r>
            <a:r>
              <a:rPr lang="ja-JP" altLang="en-US" sz="1400" dirty="0"/>
              <a:t>　</a:t>
            </a:r>
            <a:r>
              <a:rPr lang="en-US" altLang="ja-JP" sz="1400" dirty="0" smtClean="0"/>
              <a:t>and </a:t>
            </a:r>
            <a:r>
              <a:rPr lang="en-US" altLang="ja-JP" sz="1400" dirty="0" err="1" smtClean="0"/>
              <a:t>W.Weise</a:t>
            </a:r>
            <a:r>
              <a:rPr lang="en-US" altLang="ja-JP" sz="1400" dirty="0" smtClean="0"/>
              <a:t>,</a:t>
            </a:r>
          </a:p>
          <a:p>
            <a:r>
              <a:rPr lang="en-US" altLang="ja-JP" sz="1400" dirty="0" smtClean="0"/>
              <a:t>Phys.RevC77,035204(2008</a:t>
            </a:r>
            <a:r>
              <a:rPr lang="en-US" altLang="ja-JP" sz="1400" dirty="0"/>
              <a:t>)</a:t>
            </a:r>
            <a:endParaRPr lang="ja-JP" altLang="ja-JP" sz="1400" dirty="0"/>
          </a:p>
        </p:txBody>
      </p:sp>
      <mc:AlternateContent xmlns:mc="http://schemas.openxmlformats.org/markup-compatibility/2006" xmlns:a14="http://schemas.microsoft.com/office/drawing/2010/main">
        <mc:Choice Requires="a14">
          <p:sp>
            <p:nvSpPr>
              <p:cNvPr id="7" name="テキスト ボックス 6"/>
              <p:cNvSpPr txBox="1"/>
              <p:nvPr/>
            </p:nvSpPr>
            <p:spPr>
              <a:xfrm>
                <a:off x="7609057" y="2161249"/>
                <a:ext cx="66075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ja-JP" altLang="en-US" sz="2400" b="1" i="1" smtClean="0">
                          <a:latin typeface="Cambria Math" panose="02040503050406030204" pitchFamily="18" charset="0"/>
                        </a:rPr>
                        <m:t>𝝅</m:t>
                      </m:r>
                      <m:r>
                        <a:rPr lang="en-US" altLang="ja-JP" sz="2400" b="1" i="1">
                          <a:latin typeface="Cambria Math" panose="02040503050406030204" pitchFamily="18" charset="0"/>
                        </a:rPr>
                        <m:t>𝜮</m:t>
                      </m:r>
                    </m:oMath>
                  </m:oMathPara>
                </a14:m>
                <a:endParaRPr kumimoji="1" lang="ja-JP" altLang="en-US" sz="2400" b="1"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7609057" y="2161249"/>
                <a:ext cx="660758" cy="461665"/>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p:cNvSpPr txBox="1"/>
              <p:nvPr/>
            </p:nvSpPr>
            <p:spPr>
              <a:xfrm>
                <a:off x="6633603" y="2174409"/>
                <a:ext cx="72327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kumimoji="1" lang="ja-JP" altLang="en-US" sz="2400" b="1" i="1" smtClean="0">
                              <a:latin typeface="Cambria Math" panose="02040503050406030204" pitchFamily="18" charset="0"/>
                            </a:rPr>
                          </m:ctrlPr>
                        </m:accPr>
                        <m:e>
                          <m:r>
                            <a:rPr kumimoji="1" lang="en-US" altLang="ja-JP" sz="2400" b="1" i="1" smtClean="0">
                              <a:latin typeface="Cambria Math" panose="02040503050406030204" pitchFamily="18" charset="0"/>
                            </a:rPr>
                            <m:t>𝑲</m:t>
                          </m:r>
                        </m:e>
                      </m:acc>
                      <m:r>
                        <a:rPr kumimoji="1" lang="en-US" altLang="ja-JP" sz="2400" b="1" i="1" smtClean="0">
                          <a:latin typeface="Cambria Math" panose="02040503050406030204" pitchFamily="18" charset="0"/>
                        </a:rPr>
                        <m:t>𝑵</m:t>
                      </m:r>
                    </m:oMath>
                  </m:oMathPara>
                </a14:m>
                <a:endParaRPr kumimoji="1" lang="ja-JP" altLang="en-US" sz="2400" b="1"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6633603" y="2174409"/>
                <a:ext cx="723275" cy="461665"/>
              </a:xfrm>
              <a:prstGeom prst="rect">
                <a:avLst/>
              </a:prstGeom>
              <a:blipFill rotWithShape="0">
                <a:blip r:embed="rId4"/>
                <a:stretch>
                  <a:fillRect r="-2521"/>
                </a:stretch>
              </a:blipFill>
            </p:spPr>
            <p:txBody>
              <a:bodyPr/>
              <a:lstStyle/>
              <a:p>
                <a:r>
                  <a:rPr lang="ja-JP" altLang="en-US">
                    <a:noFill/>
                  </a:rPr>
                  <a:t> </a:t>
                </a:r>
              </a:p>
            </p:txBody>
          </p:sp>
        </mc:Fallback>
      </mc:AlternateContent>
      <p:sp>
        <p:nvSpPr>
          <p:cNvPr id="10" name="正方形/長方形 9"/>
          <p:cNvSpPr/>
          <p:nvPr/>
        </p:nvSpPr>
        <p:spPr>
          <a:xfrm>
            <a:off x="409780" y="3136749"/>
            <a:ext cx="5449136" cy="830997"/>
          </a:xfrm>
          <a:prstGeom prst="rect">
            <a:avLst/>
          </a:prstGeom>
        </p:spPr>
        <p:txBody>
          <a:bodyPr wrap="square">
            <a:spAutoFit/>
          </a:bodyPr>
          <a:lstStyle/>
          <a:p>
            <a:r>
              <a:rPr lang="en-US" altLang="ja-JP" sz="2400" dirty="0"/>
              <a:t>Λ(1405)</a:t>
            </a:r>
            <a:r>
              <a:rPr lang="ja-JP" altLang="en-US" sz="2400" dirty="0"/>
              <a:t>は</a:t>
            </a:r>
            <a:r>
              <a:rPr lang="en-US" altLang="ja-JP" sz="2400" dirty="0" err="1"/>
              <a:t>KbarN</a:t>
            </a:r>
            <a:r>
              <a:rPr lang="ja-JP" altLang="en-US" sz="2400" dirty="0"/>
              <a:t>状態と</a:t>
            </a:r>
            <a:r>
              <a:rPr lang="en-US" altLang="ja-JP" sz="2400" dirty="0"/>
              <a:t>πΣ</a:t>
            </a:r>
            <a:r>
              <a:rPr lang="ja-JP" altLang="en-US" sz="2400" dirty="0" smtClean="0"/>
              <a:t>状態、</a:t>
            </a:r>
            <a:r>
              <a:rPr lang="en-US" altLang="ja-JP" sz="2400" dirty="0" smtClean="0"/>
              <a:t>2</a:t>
            </a:r>
            <a:r>
              <a:rPr lang="ja-JP" altLang="en-US" sz="2400" dirty="0" err="1" smtClean="0"/>
              <a:t>つの</a:t>
            </a:r>
            <a:endParaRPr lang="en-US" altLang="ja-JP" sz="2400" dirty="0" smtClean="0"/>
          </a:p>
          <a:p>
            <a:r>
              <a:rPr lang="ja-JP" altLang="en-US" sz="2400" dirty="0" smtClean="0"/>
              <a:t>共鳴状態近傍の振る舞いで</a:t>
            </a:r>
            <a:r>
              <a:rPr lang="ja-JP" altLang="en-US" sz="2400" dirty="0"/>
              <a:t>描写</a:t>
            </a:r>
            <a:r>
              <a:rPr lang="ja-JP" altLang="en-US" sz="2400" dirty="0" smtClean="0"/>
              <a:t>できる</a:t>
            </a:r>
            <a:r>
              <a:rPr lang="ja-JP" altLang="en-US" sz="2400" dirty="0"/>
              <a:t>。</a:t>
            </a:r>
          </a:p>
        </p:txBody>
      </p:sp>
      <p:sp>
        <p:nvSpPr>
          <p:cNvPr id="11" name="正方形/長方形 10"/>
          <p:cNvSpPr/>
          <p:nvPr/>
        </p:nvSpPr>
        <p:spPr>
          <a:xfrm>
            <a:off x="409780" y="2107014"/>
            <a:ext cx="2082500" cy="461665"/>
          </a:xfrm>
          <a:prstGeom prst="rect">
            <a:avLst/>
          </a:prstGeom>
        </p:spPr>
        <p:txBody>
          <a:bodyPr wrap="square">
            <a:spAutoFit/>
          </a:bodyPr>
          <a:lstStyle/>
          <a:p>
            <a:r>
              <a:rPr lang="en-US" altLang="ja-JP" sz="2400" b="1" dirty="0"/>
              <a:t>3 </a:t>
            </a:r>
            <a:r>
              <a:rPr lang="ja-JP" altLang="en-US" sz="2400" b="1" dirty="0"/>
              <a:t>クォーク</a:t>
            </a:r>
            <a:r>
              <a:rPr lang="en-US" altLang="ja-JP" sz="2400" b="1" dirty="0"/>
              <a:t> ? </a:t>
            </a:r>
            <a:r>
              <a:rPr lang="ja-JP" altLang="en-US" sz="2400" b="1" dirty="0"/>
              <a:t>　</a:t>
            </a:r>
            <a:endParaRPr lang="en-US" altLang="ja-JP" sz="2400" b="1" dirty="0"/>
          </a:p>
        </p:txBody>
      </p:sp>
      <mc:AlternateContent xmlns:mc="http://schemas.openxmlformats.org/markup-compatibility/2006" xmlns:a14="http://schemas.microsoft.com/office/drawing/2010/main">
        <mc:Choice Requires="a14">
          <p:sp>
            <p:nvSpPr>
              <p:cNvPr id="12" name="正方形/長方形 11"/>
              <p:cNvSpPr/>
              <p:nvPr/>
            </p:nvSpPr>
            <p:spPr>
              <a:xfrm>
                <a:off x="2677204" y="2107013"/>
                <a:ext cx="2418205" cy="461665"/>
              </a:xfrm>
              <a:prstGeom prst="rect">
                <a:avLst/>
              </a:prstGeom>
            </p:spPr>
            <p:txBody>
              <a:bodyPr wrap="square">
                <a:spAutoFit/>
              </a:bodyPr>
              <a:lstStyle/>
              <a:p>
                <a:r>
                  <a:rPr lang="en-US" altLang="ja-JP" sz="2400" b="1" dirty="0" smtClean="0"/>
                  <a:t> </a:t>
                </a:r>
                <a14:m>
                  <m:oMath xmlns:m="http://schemas.openxmlformats.org/officeDocument/2006/math">
                    <m:acc>
                      <m:accPr>
                        <m:chr m:val="̅"/>
                        <m:ctrlPr>
                          <a:rPr lang="ja-JP" altLang="en-US" sz="2400" i="1">
                            <a:latin typeface="Cambria Math" panose="02040503050406030204" pitchFamily="18" charset="0"/>
                          </a:rPr>
                        </m:ctrlPr>
                      </m:accPr>
                      <m:e>
                        <m:r>
                          <m:rPr>
                            <m:sty m:val="p"/>
                          </m:rPr>
                          <a:rPr lang="en-US" altLang="ja-JP" sz="2400" i="0">
                            <a:latin typeface="Cambria Math" panose="02040503050406030204" pitchFamily="18" charset="0"/>
                          </a:rPr>
                          <m:t>K</m:t>
                        </m:r>
                      </m:e>
                    </m:acc>
                    <m:r>
                      <m:rPr>
                        <m:sty m:val="p"/>
                      </m:rPr>
                      <a:rPr lang="en-US" altLang="ja-JP" sz="2400" i="0">
                        <a:latin typeface="Cambria Math" panose="02040503050406030204" pitchFamily="18" charset="0"/>
                      </a:rPr>
                      <m:t>N</m:t>
                    </m:r>
                    <m:r>
                      <a:rPr lang="ja-JP" altLang="en-US" sz="2400" i="0" smtClean="0">
                        <a:latin typeface="Cambria Math" panose="02040503050406030204" pitchFamily="18" charset="0"/>
                      </a:rPr>
                      <m:t>の</m:t>
                    </m:r>
                  </m:oMath>
                </a14:m>
                <a:r>
                  <a:rPr lang="ja-JP" altLang="en-US" sz="2400" b="1" dirty="0" smtClean="0"/>
                  <a:t>束縛状態</a:t>
                </a:r>
                <a:r>
                  <a:rPr lang="en-US" altLang="ja-JP" sz="2400" b="1" dirty="0" smtClean="0"/>
                  <a:t>?</a:t>
                </a:r>
                <a:endParaRPr lang="ja-JP" altLang="en-US" sz="2400" b="1" dirty="0"/>
              </a:p>
            </p:txBody>
          </p:sp>
        </mc:Choice>
        <mc:Fallback xmlns="">
          <p:sp>
            <p:nvSpPr>
              <p:cNvPr id="12" name="正方形/長方形 11"/>
              <p:cNvSpPr>
                <a:spLocks noRot="1" noChangeAspect="1" noMove="1" noResize="1" noEditPoints="1" noAdjustHandles="1" noChangeArrowheads="1" noChangeShapeType="1" noTextEdit="1"/>
              </p:cNvSpPr>
              <p:nvPr/>
            </p:nvSpPr>
            <p:spPr>
              <a:xfrm>
                <a:off x="2677204" y="2107013"/>
                <a:ext cx="2418205" cy="461665"/>
              </a:xfrm>
              <a:prstGeom prst="rect">
                <a:avLst/>
              </a:prstGeom>
              <a:blipFill rotWithShape="0">
                <a:blip r:embed="rId5"/>
                <a:stretch>
                  <a:fillRect t="-16000" r="-756" b="-32000"/>
                </a:stretch>
              </a:blipFill>
            </p:spPr>
            <p:txBody>
              <a:bodyPr/>
              <a:lstStyle/>
              <a:p>
                <a:r>
                  <a:rPr lang="ja-JP" altLang="en-US">
                    <a:noFill/>
                  </a:rPr>
                  <a:t> </a:t>
                </a:r>
              </a:p>
            </p:txBody>
          </p:sp>
        </mc:Fallback>
      </mc:AlternateContent>
      <p:sp>
        <p:nvSpPr>
          <p:cNvPr id="14" name="テキスト ボックス 13"/>
          <p:cNvSpPr txBox="1"/>
          <p:nvPr/>
        </p:nvSpPr>
        <p:spPr>
          <a:xfrm>
            <a:off x="409780" y="4764175"/>
            <a:ext cx="4915037"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2400" dirty="0"/>
              <a:t>励起状態ハドロンの内部構造の理解</a:t>
            </a:r>
          </a:p>
        </p:txBody>
      </p:sp>
      <p:sp>
        <p:nvSpPr>
          <p:cNvPr id="15" name="テキスト ボックス 14"/>
          <p:cNvSpPr txBox="1"/>
          <p:nvPr/>
        </p:nvSpPr>
        <p:spPr>
          <a:xfrm>
            <a:off x="1029949" y="5421413"/>
            <a:ext cx="4124847" cy="461665"/>
          </a:xfrm>
          <a:prstGeom prst="rect">
            <a:avLst/>
          </a:prstGeom>
          <a:noFill/>
        </p:spPr>
        <p:txBody>
          <a:bodyPr wrap="none" rtlCol="0">
            <a:spAutoFit/>
          </a:bodyPr>
          <a:lstStyle/>
          <a:p>
            <a:r>
              <a:rPr lang="ja-JP" altLang="en-US" sz="2400" dirty="0" smtClean="0"/>
              <a:t>クォーク</a:t>
            </a:r>
            <a:r>
              <a:rPr lang="en-US" altLang="ja-JP" sz="2400" dirty="0" smtClean="0">
                <a:sym typeface="Wingdings" panose="05000000000000000000" pitchFamily="2" charset="2"/>
              </a:rPr>
              <a:t></a:t>
            </a:r>
            <a:r>
              <a:rPr lang="ja-JP" altLang="en-US" sz="2400" dirty="0" smtClean="0">
                <a:sym typeface="Wingdings" pitchFamily="2" charset="2"/>
              </a:rPr>
              <a:t>ハドロン</a:t>
            </a:r>
            <a:r>
              <a:rPr lang="ja-JP" altLang="en-US" sz="2400" dirty="0">
                <a:sym typeface="Wingdings" pitchFamily="2" charset="2"/>
              </a:rPr>
              <a:t>形成の理解</a:t>
            </a:r>
            <a:endParaRPr lang="ja-JP" altLang="en-US" sz="2400" dirty="0"/>
          </a:p>
        </p:txBody>
      </p:sp>
      <p:sp>
        <p:nvSpPr>
          <p:cNvPr id="16" name="右矢印 15"/>
          <p:cNvSpPr/>
          <p:nvPr/>
        </p:nvSpPr>
        <p:spPr>
          <a:xfrm rot="5400000">
            <a:off x="2707642" y="4867526"/>
            <a:ext cx="248284" cy="9894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7" name="コンテンツ プレースホルダー 2"/>
          <p:cNvSpPr txBox="1">
            <a:spLocks/>
          </p:cNvSpPr>
          <p:nvPr/>
        </p:nvSpPr>
        <p:spPr>
          <a:xfrm>
            <a:off x="195683" y="1370921"/>
            <a:ext cx="1585390" cy="4019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Λ(1405)</a:t>
            </a:r>
            <a:endParaRPr lang="en-US" altLang="ja-JP" dirty="0" smtClean="0"/>
          </a:p>
          <a:p>
            <a:endParaRPr lang="ja-JP" altLang="en-US" dirty="0"/>
          </a:p>
        </p:txBody>
      </p:sp>
      <p:sp>
        <p:nvSpPr>
          <p:cNvPr id="18" name="スライド番号プレースホルダー 17"/>
          <p:cNvSpPr>
            <a:spLocks noGrp="1"/>
          </p:cNvSpPr>
          <p:nvPr>
            <p:ph type="sldNum" sz="quarter" idx="12"/>
          </p:nvPr>
        </p:nvSpPr>
        <p:spPr/>
        <p:txBody>
          <a:bodyPr/>
          <a:lstStyle/>
          <a:p>
            <a:fld id="{005A32BD-6642-4D4D-A78D-138FCE3FEFDC}" type="slidenum">
              <a:rPr kumimoji="1" lang="ja-JP" altLang="en-US" smtClean="0"/>
              <a:t>3</a:t>
            </a:fld>
            <a:endParaRPr kumimoji="1" lang="ja-JP" altLang="en-US"/>
          </a:p>
        </p:txBody>
      </p:sp>
    </p:spTree>
    <p:extLst>
      <p:ext uri="{BB962C8B-B14F-4D97-AF65-F5344CB8AC3E}">
        <p14:creationId xmlns:p14="http://schemas.microsoft.com/office/powerpoint/2010/main" val="2572657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44"/>
          <p:cNvGrpSpPr/>
          <p:nvPr/>
        </p:nvGrpSpPr>
        <p:grpSpPr>
          <a:xfrm>
            <a:off x="4571263" y="3012478"/>
            <a:ext cx="4096484" cy="3287473"/>
            <a:chOff x="4845746" y="4002788"/>
            <a:chExt cx="2043340" cy="1635875"/>
          </a:xfrm>
        </p:grpSpPr>
        <p:pic>
          <p:nvPicPr>
            <p:cNvPr id="15" name="Picture 2"/>
            <p:cNvPicPr>
              <a:picLocks noChangeAspect="1" noChangeArrowheads="1"/>
            </p:cNvPicPr>
            <p:nvPr/>
          </p:nvPicPr>
          <p:blipFill>
            <a:blip r:embed="rId3" cstate="print"/>
            <a:srcRect l="6581" r="7863" b="20372"/>
            <a:stretch>
              <a:fillRect/>
            </a:stretch>
          </p:blipFill>
          <p:spPr bwMode="auto">
            <a:xfrm>
              <a:off x="4845746" y="4002788"/>
              <a:ext cx="1964798" cy="1528036"/>
            </a:xfrm>
            <a:prstGeom prst="rect">
              <a:avLst/>
            </a:prstGeom>
            <a:noFill/>
            <a:ln w="9525">
              <a:noFill/>
              <a:miter lim="800000"/>
              <a:headEnd/>
              <a:tailEnd/>
            </a:ln>
          </p:spPr>
        </p:pic>
        <p:sp>
          <p:nvSpPr>
            <p:cNvPr id="16" name="テキスト ボックス 15"/>
            <p:cNvSpPr txBox="1"/>
            <p:nvPr/>
          </p:nvSpPr>
          <p:spPr>
            <a:xfrm>
              <a:off x="5415406" y="5485511"/>
              <a:ext cx="1473680" cy="153152"/>
            </a:xfrm>
            <a:prstGeom prst="rect">
              <a:avLst/>
            </a:prstGeom>
            <a:noFill/>
          </p:spPr>
          <p:txBody>
            <a:bodyPr wrap="square" rtlCol="0">
              <a:spAutoFit/>
            </a:bodyPr>
            <a:lstStyle/>
            <a:p>
              <a:pPr fontAlgn="base">
                <a:spcBef>
                  <a:spcPct val="0"/>
                </a:spcBef>
                <a:spcAft>
                  <a:spcPct val="0"/>
                </a:spcAft>
              </a:pPr>
              <a:r>
                <a:rPr lang="en-US" altLang="ja-JP" sz="1400" dirty="0" smtClean="0">
                  <a:solidFill>
                    <a:srgbClr val="0000FF"/>
                  </a:solidFill>
                </a:rPr>
                <a:t>Eur. Phys. J. A42(’09)257</a:t>
              </a:r>
              <a:endParaRPr lang="ja-JP" altLang="en-US" sz="1400" dirty="0">
                <a:solidFill>
                  <a:srgbClr val="0000FF"/>
                </a:solidFill>
              </a:endParaRPr>
            </a:p>
          </p:txBody>
        </p:sp>
      </p:grpSp>
      <mc:AlternateContent xmlns:mc="http://schemas.openxmlformats.org/markup-compatibility/2006" xmlns:a14="http://schemas.microsoft.com/office/drawing/2010/main">
        <mc:Choice Requires="a14">
          <p:sp>
            <p:nvSpPr>
              <p:cNvPr id="5" name="コンテンツ プレースホルダー 2"/>
              <p:cNvSpPr txBox="1">
                <a:spLocks/>
              </p:cNvSpPr>
              <p:nvPr/>
            </p:nvSpPr>
            <p:spPr>
              <a:xfrm>
                <a:off x="538987" y="519047"/>
                <a:ext cx="6389848" cy="5838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14:m>
                  <m:oMath xmlns:m="http://schemas.openxmlformats.org/officeDocument/2006/math">
                    <m:acc>
                      <m:accPr>
                        <m:chr m:val="̅"/>
                        <m:ctrlPr>
                          <a:rPr lang="ja-JP" altLang="en-US" sz="3600" i="1" smtClean="0">
                            <a:latin typeface="Cambria Math" panose="02040503050406030204" pitchFamily="18" charset="0"/>
                          </a:rPr>
                        </m:ctrlPr>
                      </m:accPr>
                      <m:e>
                        <m:r>
                          <m:rPr>
                            <m:sty m:val="p"/>
                          </m:rPr>
                          <a:rPr lang="en-US" altLang="ja-JP" sz="3600" i="0">
                            <a:latin typeface="Cambria Math" panose="02040503050406030204" pitchFamily="18" charset="0"/>
                          </a:rPr>
                          <m:t>K</m:t>
                        </m:r>
                      </m:e>
                    </m:acc>
                    <m:r>
                      <m:rPr>
                        <m:sty m:val="p"/>
                      </m:rPr>
                      <a:rPr lang="en-US" altLang="ja-JP" sz="3600" i="0">
                        <a:latin typeface="Cambria Math" panose="02040503050406030204" pitchFamily="18" charset="0"/>
                      </a:rPr>
                      <m:t>N</m:t>
                    </m:r>
                    <m:r>
                      <a:rPr lang="en-US" altLang="ja-JP" sz="3600" i="0" dirty="0">
                        <a:latin typeface="Cambria Math" panose="02040503050406030204" pitchFamily="18" charset="0"/>
                      </a:rPr>
                      <m:t>→</m:t>
                    </m:r>
                    <m:r>
                      <m:rPr>
                        <m:sty m:val="p"/>
                      </m:rPr>
                      <a:rPr lang="el-GR" altLang="ja-JP" sz="3600" i="0" dirty="0" smtClean="0">
                        <a:latin typeface="Cambria Math" panose="02040503050406030204" pitchFamily="18" charset="0"/>
                      </a:rPr>
                      <m:t>π</m:t>
                    </m:r>
                    <m:r>
                      <m:rPr>
                        <m:sty m:val="p"/>
                      </m:rPr>
                      <a:rPr lang="en-US" altLang="ja-JP" sz="3600" i="0" dirty="0">
                        <a:latin typeface="Cambria Math" panose="02040503050406030204" pitchFamily="18" charset="0"/>
                      </a:rPr>
                      <m:t>Σ</m:t>
                    </m:r>
                  </m:oMath>
                </a14:m>
                <a:r>
                  <a:rPr lang="ja-JP" altLang="en-US" sz="3600" dirty="0" smtClean="0">
                    <a:latin typeface="+mn-ea"/>
                  </a:rPr>
                  <a:t> での共鳴状態を探る</a:t>
                </a:r>
                <a:endParaRPr lang="en-US" altLang="ja-JP" sz="3600" dirty="0" smtClean="0">
                  <a:latin typeface="+mn-ea"/>
                </a:endParaRPr>
              </a:p>
              <a:p>
                <a:endParaRPr lang="ja-JP" altLang="en-US" sz="3600" dirty="0">
                  <a:latin typeface="+mn-ea"/>
                </a:endParaRPr>
              </a:p>
            </p:txBody>
          </p:sp>
        </mc:Choice>
        <mc:Fallback xmlns="">
          <p:sp>
            <p:nvSpPr>
              <p:cNvPr id="5" name="コンテンツ プレースホルダー 2"/>
              <p:cNvSpPr txBox="1">
                <a:spLocks noRot="1" noChangeAspect="1" noMove="1" noResize="1" noEditPoints="1" noAdjustHandles="1" noChangeArrowheads="1" noChangeShapeType="1" noTextEdit="1"/>
              </p:cNvSpPr>
              <p:nvPr/>
            </p:nvSpPr>
            <p:spPr>
              <a:xfrm>
                <a:off x="538987" y="519047"/>
                <a:ext cx="6389848" cy="583879"/>
              </a:xfrm>
              <a:prstGeom prst="rect">
                <a:avLst/>
              </a:prstGeom>
              <a:blipFill rotWithShape="0">
                <a:blip r:embed="rId4"/>
                <a:stretch>
                  <a:fillRect t="-28125" r="-858" b="-36458"/>
                </a:stretch>
              </a:blipFill>
            </p:spPr>
            <p:txBody>
              <a:bodyPr/>
              <a:lstStyle/>
              <a:p>
                <a:r>
                  <a:rPr lang="ja-JP" altLang="en-US">
                    <a:noFill/>
                  </a:rPr>
                  <a:t> </a:t>
                </a:r>
              </a:p>
            </p:txBody>
          </p:sp>
        </mc:Fallback>
      </mc:AlternateContent>
      <p:cxnSp>
        <p:nvCxnSpPr>
          <p:cNvPr id="6" name="直線コネクタ 5"/>
          <p:cNvCxnSpPr/>
          <p:nvPr/>
        </p:nvCxnSpPr>
        <p:spPr>
          <a:xfrm flipV="1">
            <a:off x="851087" y="2236274"/>
            <a:ext cx="216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テキスト ボックス 6"/>
              <p:cNvSpPr txBox="1"/>
              <p:nvPr/>
            </p:nvSpPr>
            <p:spPr>
              <a:xfrm>
                <a:off x="3104142" y="1975468"/>
                <a:ext cx="2609176" cy="461665"/>
              </a:xfrm>
              <a:prstGeom prst="rect">
                <a:avLst/>
              </a:prstGeom>
              <a:noFill/>
            </p:spPr>
            <p:txBody>
              <a:bodyPr wrap="none" rtlCol="0">
                <a:spAutoFit/>
              </a:bodyPr>
              <a:lstStyle/>
              <a:p>
                <a14:m>
                  <m:oMath xmlns:m="http://schemas.openxmlformats.org/officeDocument/2006/math">
                    <m:acc>
                      <m:accPr>
                        <m:chr m:val="̅"/>
                        <m:ctrlPr>
                          <a:rPr kumimoji="1" lang="ja-JP" altLang="en-US" sz="2400" i="1" smtClean="0">
                            <a:latin typeface="Cambria Math" panose="02040503050406030204" pitchFamily="18" charset="0"/>
                          </a:rPr>
                        </m:ctrlPr>
                      </m:accPr>
                      <m:e>
                        <m:r>
                          <m:rPr>
                            <m:sty m:val="p"/>
                          </m:rPr>
                          <a:rPr kumimoji="1" lang="en-US" altLang="ja-JP" sz="2400" b="0" i="0" smtClean="0">
                            <a:latin typeface="Cambria Math" panose="02040503050406030204" pitchFamily="18" charset="0"/>
                          </a:rPr>
                          <m:t>K</m:t>
                        </m:r>
                      </m:e>
                    </m:acc>
                    <m:r>
                      <m:rPr>
                        <m:sty m:val="p"/>
                      </m:rPr>
                      <a:rPr kumimoji="1" lang="en-US" altLang="ja-JP" sz="2400" b="0" i="0" smtClean="0">
                        <a:latin typeface="Cambria Math" panose="02040503050406030204" pitchFamily="18" charset="0"/>
                      </a:rPr>
                      <m:t>N</m:t>
                    </m:r>
                  </m:oMath>
                </a14:m>
                <a:r>
                  <a:rPr kumimoji="1" lang="ja-JP" altLang="en-US" sz="2400" dirty="0" smtClean="0"/>
                  <a:t>閾値 </a:t>
                </a:r>
                <a:r>
                  <a:rPr kumimoji="1" lang="en-US" altLang="ja-JP" sz="2400" dirty="0" smtClean="0"/>
                  <a:t>1432 MeV</a:t>
                </a:r>
                <a:endParaRPr kumimoji="1" lang="ja-JP" altLang="en-US" sz="2400"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3104142" y="1975468"/>
                <a:ext cx="2609176" cy="461665"/>
              </a:xfrm>
              <a:prstGeom prst="rect">
                <a:avLst/>
              </a:prstGeom>
              <a:blipFill rotWithShape="0">
                <a:blip r:embed="rId5"/>
                <a:stretch>
                  <a:fillRect l="-467" t="-15789" r="-701" b="-30263"/>
                </a:stretch>
              </a:blipFill>
            </p:spPr>
            <p:txBody>
              <a:bodyPr/>
              <a:lstStyle/>
              <a:p>
                <a:r>
                  <a:rPr lang="ja-JP" altLang="en-US">
                    <a:noFill/>
                  </a:rPr>
                  <a:t> </a:t>
                </a:r>
              </a:p>
            </p:txBody>
          </p:sp>
        </mc:Fallback>
      </mc:AlternateContent>
      <p:cxnSp>
        <p:nvCxnSpPr>
          <p:cNvPr id="8" name="直線コネクタ 7"/>
          <p:cNvCxnSpPr/>
          <p:nvPr/>
        </p:nvCxnSpPr>
        <p:spPr>
          <a:xfrm flipV="1">
            <a:off x="894150" y="2800798"/>
            <a:ext cx="216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125632" y="2550814"/>
            <a:ext cx="1168910" cy="461665"/>
          </a:xfrm>
          <a:prstGeom prst="rect">
            <a:avLst/>
          </a:prstGeom>
          <a:noFill/>
        </p:spPr>
        <p:txBody>
          <a:bodyPr wrap="none" rtlCol="0">
            <a:spAutoFit/>
          </a:bodyPr>
          <a:lstStyle/>
          <a:p>
            <a:r>
              <a:rPr lang="en-US" altLang="ja-JP" sz="2400" dirty="0" smtClean="0"/>
              <a:t>Λ(1405)</a:t>
            </a:r>
            <a:endParaRPr kumimoji="1" lang="ja-JP" altLang="en-US" sz="2400" dirty="0"/>
          </a:p>
        </p:txBody>
      </p:sp>
      <p:cxnSp>
        <p:nvCxnSpPr>
          <p:cNvPr id="10" name="直線矢印コネクタ 9"/>
          <p:cNvCxnSpPr/>
          <p:nvPr/>
        </p:nvCxnSpPr>
        <p:spPr>
          <a:xfrm>
            <a:off x="1239387" y="2236274"/>
            <a:ext cx="5578" cy="564524"/>
          </a:xfrm>
          <a:prstGeom prst="straightConnector1">
            <a:avLst/>
          </a:prstGeom>
          <a:ln w="508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1673002" y="2302013"/>
            <a:ext cx="1156086" cy="461665"/>
          </a:xfrm>
          <a:prstGeom prst="rect">
            <a:avLst/>
          </a:prstGeom>
          <a:noFill/>
        </p:spPr>
        <p:txBody>
          <a:bodyPr wrap="none" rtlCol="0">
            <a:spAutoFit/>
          </a:bodyPr>
          <a:lstStyle/>
          <a:p>
            <a:r>
              <a:rPr kumimoji="1" lang="en-US" altLang="ja-JP" sz="2400" dirty="0" smtClean="0"/>
              <a:t>27 MeV</a:t>
            </a:r>
            <a:endParaRPr kumimoji="1" lang="ja-JP" altLang="en-US" sz="2400" dirty="0"/>
          </a:p>
        </p:txBody>
      </p:sp>
      <p:sp>
        <p:nvSpPr>
          <p:cNvPr id="12" name="正方形/長方形 11"/>
          <p:cNvSpPr/>
          <p:nvPr/>
        </p:nvSpPr>
        <p:spPr>
          <a:xfrm>
            <a:off x="848769" y="1468051"/>
            <a:ext cx="3722494" cy="461665"/>
          </a:xfrm>
          <a:prstGeom prst="rect">
            <a:avLst/>
          </a:prstGeom>
        </p:spPr>
        <p:txBody>
          <a:bodyPr wrap="none">
            <a:spAutoFit/>
          </a:bodyPr>
          <a:lstStyle/>
          <a:p>
            <a:r>
              <a:rPr lang="ja-JP" altLang="en-US" sz="2400" dirty="0">
                <a:latin typeface="Calibri" panose="020F0502020204030204" pitchFamily="34" charset="0"/>
              </a:rPr>
              <a:t>自由空間では反応できない</a:t>
            </a:r>
            <a:endParaRPr lang="ja-JP" altLang="en-US" sz="2400" dirty="0"/>
          </a:p>
        </p:txBody>
      </p:sp>
      <mc:AlternateContent xmlns:mc="http://schemas.openxmlformats.org/markup-compatibility/2006" xmlns:a14="http://schemas.microsoft.com/office/drawing/2010/main">
        <mc:Choice Requires="a14">
          <p:sp>
            <p:nvSpPr>
              <p:cNvPr id="18" name="正方形/長方形 17"/>
              <p:cNvSpPr/>
              <p:nvPr/>
            </p:nvSpPr>
            <p:spPr>
              <a:xfrm>
                <a:off x="1056497" y="4264635"/>
                <a:ext cx="2737416" cy="461665"/>
              </a:xfrm>
              <a:prstGeom prst="rect">
                <a:avLst/>
              </a:prstGeom>
            </p:spPr>
            <p:txBody>
              <a:bodyPr wrap="none">
                <a:spAutoFit/>
              </a:bodyPr>
              <a:lstStyle/>
              <a:p>
                <a14:m>
                  <m:oMath xmlns:m="http://schemas.openxmlformats.org/officeDocument/2006/math">
                    <m:acc>
                      <m:accPr>
                        <m:chr m:val="̅"/>
                        <m:ctrlPr>
                          <a:rPr lang="ja-JP" altLang="en-US" sz="2400" i="1">
                            <a:latin typeface="Cambria Math" panose="02040503050406030204" pitchFamily="18" charset="0"/>
                          </a:rPr>
                        </m:ctrlPr>
                      </m:accPr>
                      <m:e>
                        <m:r>
                          <m:rPr>
                            <m:sty m:val="p"/>
                          </m:rPr>
                          <a:rPr lang="en-US" altLang="ja-JP" sz="2400" i="0">
                            <a:latin typeface="Cambria Math" panose="02040503050406030204" pitchFamily="18" charset="0"/>
                          </a:rPr>
                          <m:t>K</m:t>
                        </m:r>
                      </m:e>
                    </m:acc>
                    <m:r>
                      <m:rPr>
                        <m:sty m:val="p"/>
                      </m:rPr>
                      <a:rPr lang="en-US" altLang="ja-JP" sz="2400" i="0">
                        <a:latin typeface="Cambria Math" panose="02040503050406030204" pitchFamily="18" charset="0"/>
                      </a:rPr>
                      <m:t>N</m:t>
                    </m:r>
                  </m:oMath>
                </a14:m>
                <a:r>
                  <a:rPr lang="ja-JP" altLang="en-US" sz="2400" dirty="0" smtClean="0"/>
                  <a:t>からの直接生成</a:t>
                </a:r>
                <a:endParaRPr lang="ja-JP" altLang="en-US" sz="2400" dirty="0"/>
              </a:p>
            </p:txBody>
          </p:sp>
        </mc:Choice>
        <mc:Fallback xmlns="">
          <p:sp>
            <p:nvSpPr>
              <p:cNvPr id="18" name="正方形/長方形 17"/>
              <p:cNvSpPr>
                <a:spLocks noRot="1" noChangeAspect="1" noMove="1" noResize="1" noEditPoints="1" noAdjustHandles="1" noChangeArrowheads="1" noChangeShapeType="1" noTextEdit="1"/>
              </p:cNvSpPr>
              <p:nvPr/>
            </p:nvSpPr>
            <p:spPr>
              <a:xfrm>
                <a:off x="1056497" y="4264635"/>
                <a:ext cx="2737416" cy="461665"/>
              </a:xfrm>
              <a:prstGeom prst="rect">
                <a:avLst/>
              </a:prstGeom>
              <a:blipFill rotWithShape="0">
                <a:blip r:embed="rId6"/>
                <a:stretch>
                  <a:fillRect l="-445" t="-16000" r="-668" b="-25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正方形/長方形 18"/>
              <p:cNvSpPr/>
              <p:nvPr/>
            </p:nvSpPr>
            <p:spPr>
              <a:xfrm>
                <a:off x="1099907" y="3577002"/>
                <a:ext cx="2650597" cy="584775"/>
              </a:xfrm>
              <a:prstGeom prst="rect">
                <a:avLst/>
              </a:prstGeom>
              <a:ln w="38100">
                <a:solidFill>
                  <a:schemeClr val="accent1"/>
                </a:solidFill>
              </a:ln>
            </p:spPr>
            <p:txBody>
              <a:bodyPr wrap="none">
                <a:spAutoFit/>
              </a:bodyPr>
              <a:lstStyle/>
              <a:p>
                <a14:m>
                  <m:oMath xmlns:m="http://schemas.openxmlformats.org/officeDocument/2006/math">
                    <m:r>
                      <m:rPr>
                        <m:sty m:val="p"/>
                      </m:rPr>
                      <a:rPr lang="en-US" altLang="ja-JP" sz="3200" b="0" i="0" dirty="0">
                        <a:latin typeface="Cambria Math" panose="02040503050406030204" pitchFamily="18" charset="0"/>
                      </a:rPr>
                      <m:t>d</m:t>
                    </m:r>
                    <m:r>
                      <a:rPr lang="en-US" altLang="ja-JP" sz="3200" b="0" i="0" dirty="0">
                        <a:latin typeface="Cambria Math" panose="02040503050406030204" pitchFamily="18" charset="0"/>
                      </a:rPr>
                      <m:t>(</m:t>
                    </m:r>
                    <m:sSup>
                      <m:sSupPr>
                        <m:ctrlPr>
                          <a:rPr lang="en-US" altLang="ja-JP" sz="3200" i="1" dirty="0">
                            <a:latin typeface="Cambria Math" panose="02040503050406030204" pitchFamily="18" charset="0"/>
                          </a:rPr>
                        </m:ctrlPr>
                      </m:sSupPr>
                      <m:e>
                        <m:r>
                          <m:rPr>
                            <m:sty m:val="p"/>
                          </m:rPr>
                          <a:rPr lang="en-US" altLang="ja-JP" sz="3200" b="0" i="0" dirty="0">
                            <a:latin typeface="Cambria Math" panose="02040503050406030204" pitchFamily="18" charset="0"/>
                          </a:rPr>
                          <m:t>K</m:t>
                        </m:r>
                      </m:e>
                      <m:sup>
                        <m:r>
                          <a:rPr lang="en-US" altLang="ja-JP" sz="3200" b="0" i="0" dirty="0">
                            <a:latin typeface="Cambria Math" panose="02040503050406030204" pitchFamily="18" charset="0"/>
                          </a:rPr>
                          <m:t>−</m:t>
                        </m:r>
                      </m:sup>
                    </m:sSup>
                    <m:r>
                      <a:rPr lang="en-US" altLang="ja-JP" sz="3200" b="0" i="0" dirty="0">
                        <a:latin typeface="Cambria Math" panose="02040503050406030204" pitchFamily="18" charset="0"/>
                      </a:rPr>
                      <m:t>,</m:t>
                    </m:r>
                    <m:r>
                      <m:rPr>
                        <m:sty m:val="p"/>
                      </m:rPr>
                      <a:rPr lang="en-US" altLang="ja-JP" sz="3200" b="0" i="0" dirty="0">
                        <a:latin typeface="Cambria Math" panose="02040503050406030204" pitchFamily="18" charset="0"/>
                      </a:rPr>
                      <m:t>n</m:t>
                    </m:r>
                    <m:r>
                      <a:rPr lang="en-US" altLang="ja-JP" sz="3200" b="0" i="0" dirty="0">
                        <a:latin typeface="Cambria Math" panose="02040503050406030204" pitchFamily="18" charset="0"/>
                      </a:rPr>
                      <m:t>)</m:t>
                    </m:r>
                  </m:oMath>
                </a14:m>
                <a:r>
                  <a:rPr lang="en-US" altLang="ja-JP" sz="3200" dirty="0"/>
                  <a:t> </a:t>
                </a:r>
                <a:r>
                  <a:rPr lang="ja-JP" altLang="en-US" sz="3200" dirty="0"/>
                  <a:t>反応 </a:t>
                </a:r>
                <a:endParaRPr lang="en-US" altLang="ja-JP" sz="3200" dirty="0"/>
              </a:p>
            </p:txBody>
          </p:sp>
        </mc:Choice>
        <mc:Fallback xmlns="">
          <p:sp>
            <p:nvSpPr>
              <p:cNvPr id="19" name="正方形/長方形 18"/>
              <p:cNvSpPr>
                <a:spLocks noRot="1" noChangeAspect="1" noMove="1" noResize="1" noEditPoints="1" noAdjustHandles="1" noChangeArrowheads="1" noChangeShapeType="1" noTextEdit="1"/>
              </p:cNvSpPr>
              <p:nvPr/>
            </p:nvSpPr>
            <p:spPr>
              <a:xfrm>
                <a:off x="1099907" y="3577002"/>
                <a:ext cx="2650597" cy="584775"/>
              </a:xfrm>
              <a:prstGeom prst="rect">
                <a:avLst/>
              </a:prstGeom>
              <a:blipFill rotWithShape="0">
                <a:blip r:embed="rId8"/>
                <a:stretch>
                  <a:fillRect t="-14706" r="-907" b="-23529"/>
                </a:stretch>
              </a:blipFill>
              <a:ln w="38100">
                <a:solidFill>
                  <a:schemeClr val="accent1"/>
                </a:solidFill>
              </a:ln>
            </p:spPr>
            <p:txBody>
              <a:bodyPr/>
              <a:lstStyle/>
              <a:p>
                <a:r>
                  <a:rPr lang="ja-JP" altLang="en-US">
                    <a:noFill/>
                  </a:rPr>
                  <a:t> </a:t>
                </a:r>
              </a:p>
            </p:txBody>
          </p:sp>
        </mc:Fallback>
      </mc:AlternateContent>
      <p:sp>
        <p:nvSpPr>
          <p:cNvPr id="20" name="右矢印 19"/>
          <p:cNvSpPr/>
          <p:nvPr/>
        </p:nvSpPr>
        <p:spPr>
          <a:xfrm>
            <a:off x="726420" y="3634845"/>
            <a:ext cx="37348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スライド番号プレースホルダー 22"/>
          <p:cNvSpPr>
            <a:spLocks noGrp="1"/>
          </p:cNvSpPr>
          <p:nvPr>
            <p:ph type="sldNum" sz="quarter" idx="12"/>
          </p:nvPr>
        </p:nvSpPr>
        <p:spPr/>
        <p:txBody>
          <a:bodyPr/>
          <a:lstStyle/>
          <a:p>
            <a:fld id="{005A32BD-6642-4D4D-A78D-138FCE3FEFDC}" type="slidenum">
              <a:rPr kumimoji="1" lang="ja-JP" altLang="en-US" smtClean="0"/>
              <a:t>4</a:t>
            </a:fld>
            <a:endParaRPr kumimoji="1" lang="ja-JP" altLang="en-US"/>
          </a:p>
        </p:txBody>
      </p:sp>
      <mc:AlternateContent xmlns:mc="http://schemas.openxmlformats.org/markup-compatibility/2006" xmlns:a14="http://schemas.microsoft.com/office/drawing/2010/main">
        <mc:Choice Requires="a14">
          <p:sp>
            <p:nvSpPr>
              <p:cNvPr id="21" name="テキスト ボックス 20"/>
              <p:cNvSpPr txBox="1"/>
              <p:nvPr/>
            </p:nvSpPr>
            <p:spPr>
              <a:xfrm>
                <a:off x="538987" y="6342186"/>
                <a:ext cx="7779727" cy="461665"/>
              </a:xfrm>
              <a:prstGeom prst="rect">
                <a:avLst/>
              </a:prstGeom>
              <a:noFill/>
            </p:spPr>
            <p:txBody>
              <a:bodyPr wrap="square" rtlCol="0">
                <a:spAutoFit/>
              </a:bodyPr>
              <a:lstStyle/>
              <a:p>
                <a:r>
                  <a:rPr lang="ja-JP" altLang="en-US" sz="2400" b="1" dirty="0" smtClean="0">
                    <a:latin typeface="Cambria Math" panose="02040503050406030204" pitchFamily="18" charset="0"/>
                  </a:rPr>
                  <a:t>この反応により</a:t>
                </a:r>
                <a14:m>
                  <m:oMath xmlns:m="http://schemas.openxmlformats.org/officeDocument/2006/math">
                    <m:acc>
                      <m:accPr>
                        <m:chr m:val="̅"/>
                        <m:ctrlPr>
                          <a:rPr lang="ja-JP" altLang="en-US" sz="2400" b="1" i="1">
                            <a:latin typeface="Cambria Math" panose="02040503050406030204" pitchFamily="18" charset="0"/>
                          </a:rPr>
                        </m:ctrlPr>
                      </m:accPr>
                      <m:e>
                        <m:r>
                          <a:rPr lang="en-US" altLang="ja-JP" sz="2400" b="1" i="0">
                            <a:latin typeface="Cambria Math" panose="02040503050406030204" pitchFamily="18" charset="0"/>
                          </a:rPr>
                          <m:t>𝐊</m:t>
                        </m:r>
                      </m:e>
                    </m:acc>
                    <m:r>
                      <a:rPr lang="en-US" altLang="ja-JP" sz="2400" b="1" i="0" smtClean="0">
                        <a:latin typeface="Cambria Math" panose="02040503050406030204" pitchFamily="18" charset="0"/>
                      </a:rPr>
                      <m:t>𝐍</m:t>
                    </m:r>
                  </m:oMath>
                </a14:m>
                <a:r>
                  <a:rPr lang="ja-JP" altLang="en-US" sz="2400" b="1" dirty="0" smtClean="0">
                    <a:latin typeface="Calibri" panose="020F0502020204030204" pitchFamily="34" charset="0"/>
                  </a:rPr>
                  <a:t>極</a:t>
                </a:r>
                <a:r>
                  <a:rPr lang="ja-JP" altLang="en-US" sz="2400" b="1" dirty="0">
                    <a:latin typeface="Calibri" panose="020F0502020204030204" pitchFamily="34" charset="0"/>
                  </a:rPr>
                  <a:t>を強く反映</a:t>
                </a:r>
                <a:r>
                  <a:rPr lang="ja-JP" altLang="en-US" sz="2400" b="1" dirty="0" smtClean="0">
                    <a:latin typeface="Calibri" panose="020F0502020204030204" pitchFamily="34" charset="0"/>
                  </a:rPr>
                  <a:t>した散乱状態</a:t>
                </a:r>
                <a:r>
                  <a:rPr kumimoji="1" lang="ja-JP" altLang="en-US" sz="2400" b="1" dirty="0" smtClean="0"/>
                  <a:t>が期待される。</a:t>
                </a:r>
                <a:endParaRPr kumimoji="1" lang="ja-JP" altLang="en-US" sz="2400" b="1" dirty="0"/>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538987" y="6342186"/>
                <a:ext cx="7779727" cy="461665"/>
              </a:xfrm>
              <a:prstGeom prst="rect">
                <a:avLst/>
              </a:prstGeom>
              <a:blipFill rotWithShape="0">
                <a:blip r:embed="rId9"/>
                <a:stretch>
                  <a:fillRect l="-1175" t="-15789" r="-3759" b="-23684"/>
                </a:stretch>
              </a:blipFill>
            </p:spPr>
            <p:txBody>
              <a:bodyPr/>
              <a:lstStyle/>
              <a:p>
                <a:r>
                  <a:rPr lang="ja-JP" altLang="en-US">
                    <a:noFill/>
                  </a:rPr>
                  <a:t> </a:t>
                </a:r>
              </a:p>
            </p:txBody>
          </p:sp>
        </mc:Fallback>
      </mc:AlternateContent>
      <p:cxnSp>
        <p:nvCxnSpPr>
          <p:cNvPr id="22" name="直線矢印コネクタ 21"/>
          <p:cNvCxnSpPr/>
          <p:nvPr/>
        </p:nvCxnSpPr>
        <p:spPr>
          <a:xfrm flipV="1">
            <a:off x="5713318" y="3577002"/>
            <a:ext cx="1588234" cy="266942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 name="直線コネクタ 2"/>
          <p:cNvCxnSpPr/>
          <p:nvPr/>
        </p:nvCxnSpPr>
        <p:spPr>
          <a:xfrm flipV="1">
            <a:off x="6655133" y="3100062"/>
            <a:ext cx="0" cy="2275033"/>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6312985" y="2717888"/>
            <a:ext cx="652743" cy="369332"/>
          </a:xfrm>
          <a:prstGeom prst="rect">
            <a:avLst/>
          </a:prstGeom>
          <a:noFill/>
        </p:spPr>
        <p:txBody>
          <a:bodyPr wrap="none" rtlCol="0">
            <a:spAutoFit/>
          </a:bodyPr>
          <a:lstStyle/>
          <a:p>
            <a:r>
              <a:rPr lang="en-US" altLang="ja-JP" b="1" dirty="0" smtClean="0">
                <a:solidFill>
                  <a:srgbClr val="FF00FF"/>
                </a:solidFill>
              </a:rPr>
              <a:t>1405</a:t>
            </a:r>
            <a:endParaRPr kumimoji="1" lang="ja-JP" altLang="en-US" b="1" dirty="0">
              <a:solidFill>
                <a:srgbClr val="FF00FF"/>
              </a:solidFill>
            </a:endParaRPr>
          </a:p>
        </p:txBody>
      </p:sp>
    </p:spTree>
    <p:extLst>
      <p:ext uri="{BB962C8B-B14F-4D97-AF65-F5344CB8AC3E}">
        <p14:creationId xmlns:p14="http://schemas.microsoft.com/office/powerpoint/2010/main" val="3313060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テキスト ボックス 6"/>
              <p:cNvSpPr txBox="1"/>
              <p:nvPr/>
            </p:nvSpPr>
            <p:spPr>
              <a:xfrm>
                <a:off x="626484" y="3924855"/>
                <a:ext cx="2716578" cy="1590820"/>
              </a:xfrm>
              <a:prstGeom prst="rect">
                <a:avLst/>
              </a:prstGeom>
              <a:noFill/>
            </p:spPr>
            <p:txBody>
              <a:bodyPr wrap="none" rtlCol="0">
                <a:spAutoFit/>
              </a:bodyPr>
              <a:lstStyle/>
              <a:p>
                <a:pPr marL="342900" indent="-342900">
                  <a:buFont typeface="Arial" panose="020B0604020202020204" pitchFamily="34" charset="0"/>
                  <a:buChar char="•"/>
                </a:pPr>
                <a14:m>
                  <m:oMath xmlns:m="http://schemas.openxmlformats.org/officeDocument/2006/math">
                    <m:r>
                      <a:rPr lang="en-US" altLang="ja-JP" sz="2400" b="1" dirty="0" smtClean="0">
                        <a:latin typeface="Cambria Math" panose="02040503050406030204" pitchFamily="18" charset="0"/>
                      </a:rPr>
                      <m:t>𝐝</m:t>
                    </m:r>
                    <m:r>
                      <a:rPr lang="en-US" altLang="ja-JP" sz="2400" b="1" dirty="0" smtClean="0">
                        <a:latin typeface="Cambria Math" panose="02040503050406030204" pitchFamily="18" charset="0"/>
                      </a:rPr>
                      <m:t>(</m:t>
                    </m:r>
                    <m:sSup>
                      <m:sSupPr>
                        <m:ctrlPr>
                          <a:rPr lang="en-US" altLang="ja-JP" sz="2400" b="1" i="1" dirty="0">
                            <a:latin typeface="Cambria Math" panose="02040503050406030204" pitchFamily="18" charset="0"/>
                          </a:rPr>
                        </m:ctrlPr>
                      </m:sSupPr>
                      <m:e>
                        <m:r>
                          <a:rPr lang="en-US" altLang="ja-JP" sz="2400" b="1" dirty="0">
                            <a:latin typeface="Cambria Math" panose="02040503050406030204" pitchFamily="18" charset="0"/>
                          </a:rPr>
                          <m:t>𝐊</m:t>
                        </m:r>
                      </m:e>
                      <m:sup>
                        <m:r>
                          <a:rPr lang="en-US" altLang="ja-JP" sz="2400" b="1" dirty="0">
                            <a:latin typeface="Cambria Math" panose="02040503050406030204" pitchFamily="18" charset="0"/>
                          </a:rPr>
                          <m:t>−</m:t>
                        </m:r>
                      </m:sup>
                    </m:sSup>
                    <m:r>
                      <a:rPr lang="en-US" altLang="ja-JP" sz="2400" b="1" dirty="0">
                        <a:latin typeface="Cambria Math" panose="02040503050406030204" pitchFamily="18" charset="0"/>
                      </a:rPr>
                      <m:t>,</m:t>
                    </m:r>
                    <m:r>
                      <a:rPr lang="en-US" altLang="ja-JP" sz="2400" b="1" dirty="0">
                        <a:latin typeface="Cambria Math" panose="02040503050406030204" pitchFamily="18" charset="0"/>
                      </a:rPr>
                      <m:t>𝐧</m:t>
                    </m:r>
                    <m:r>
                      <a:rPr lang="en-US" altLang="ja-JP" sz="2400" b="1" dirty="0">
                        <a:latin typeface="Cambria Math" panose="02040503050406030204" pitchFamily="18" charset="0"/>
                      </a:rPr>
                      <m:t>)</m:t>
                    </m:r>
                    <m:r>
                      <a:rPr lang="en-US" altLang="ja-JP" sz="2400" b="0" i="1" dirty="0" smtClean="0">
                        <a:latin typeface="Cambria Math" panose="02040503050406030204" pitchFamily="18" charset="0"/>
                      </a:rPr>
                      <m:t>"</m:t>
                    </m:r>
                    <m:sSup>
                      <m:sSupPr>
                        <m:ctrlPr>
                          <a:rPr lang="ja-JP" altLang="ja-JP" sz="2400" i="1">
                            <a:latin typeface="Cambria Math" panose="02040503050406030204" pitchFamily="18" charset="0"/>
                          </a:rPr>
                        </m:ctrlPr>
                      </m:sSupPr>
                      <m:e>
                        <m:r>
                          <m:rPr>
                            <m:sty m:val="p"/>
                          </m:rPr>
                          <a:rPr lang="en-US" altLang="ja-JP" sz="2400">
                            <a:latin typeface="Cambria Math"/>
                          </a:rPr>
                          <m:t>π</m:t>
                        </m:r>
                      </m:e>
                      <m:sup>
                        <m:r>
                          <a:rPr lang="en-US" altLang="ja-JP" sz="2400">
                            <a:latin typeface="Cambria Math"/>
                          </a:rPr>
                          <m:t>0</m:t>
                        </m:r>
                      </m:sup>
                    </m:sSup>
                    <m:sSup>
                      <m:sSupPr>
                        <m:ctrlPr>
                          <a:rPr lang="ja-JP" altLang="ja-JP" sz="2400" i="1">
                            <a:latin typeface="Cambria Math" panose="02040503050406030204" pitchFamily="18" charset="0"/>
                          </a:rPr>
                        </m:ctrlPr>
                      </m:sSupPr>
                      <m:e>
                        <m:r>
                          <m:rPr>
                            <m:sty m:val="p"/>
                          </m:rPr>
                          <a:rPr lang="en-US" altLang="ja-JP" sz="2400">
                            <a:latin typeface="Cambria Math"/>
                          </a:rPr>
                          <m:t>Σ</m:t>
                        </m:r>
                      </m:e>
                      <m:sup>
                        <m:r>
                          <a:rPr lang="en-US" altLang="ja-JP" sz="2400">
                            <a:latin typeface="Cambria Math"/>
                          </a:rPr>
                          <m:t>0</m:t>
                        </m:r>
                      </m:sup>
                    </m:sSup>
                    <m:r>
                      <a:rPr lang="en-US" altLang="ja-JP" sz="2400">
                        <a:latin typeface="Cambria Math"/>
                      </a:rPr>
                      <m:t> </m:t>
                    </m:r>
                    <m:r>
                      <a:rPr lang="en-US" altLang="ja-JP" sz="2400" b="0" i="0" smtClean="0">
                        <a:latin typeface="Cambria Math" panose="02040503050406030204" pitchFamily="18" charset="0"/>
                      </a:rPr>
                      <m:t>"</m:t>
                    </m:r>
                  </m:oMath>
                </a14:m>
                <a:endParaRPr lang="en-US" altLang="ja-JP" sz="2400" dirty="0" smtClean="0"/>
              </a:p>
              <a:p>
                <a:pPr marL="342900" indent="-342900">
                  <a:buFont typeface="Arial" panose="020B0604020202020204" pitchFamily="34" charset="0"/>
                  <a:buChar char="•"/>
                </a:pPr>
                <a14:m>
                  <m:oMath xmlns:m="http://schemas.openxmlformats.org/officeDocument/2006/math">
                    <m:r>
                      <a:rPr lang="en-US" altLang="ja-JP" sz="2400" b="1" dirty="0">
                        <a:latin typeface="Cambria Math" panose="02040503050406030204" pitchFamily="18" charset="0"/>
                      </a:rPr>
                      <m:t>𝐝</m:t>
                    </m:r>
                    <m:r>
                      <a:rPr lang="en-US" altLang="ja-JP" sz="2400" b="1" dirty="0">
                        <a:latin typeface="Cambria Math" panose="02040503050406030204" pitchFamily="18" charset="0"/>
                      </a:rPr>
                      <m:t>(</m:t>
                    </m:r>
                    <m:sSup>
                      <m:sSupPr>
                        <m:ctrlPr>
                          <a:rPr lang="en-US" altLang="ja-JP" sz="2400" b="1" i="1" dirty="0">
                            <a:latin typeface="Cambria Math" panose="02040503050406030204" pitchFamily="18" charset="0"/>
                          </a:rPr>
                        </m:ctrlPr>
                      </m:sSupPr>
                      <m:e>
                        <m:r>
                          <a:rPr lang="en-US" altLang="ja-JP" sz="2400" b="1" dirty="0">
                            <a:latin typeface="Cambria Math" panose="02040503050406030204" pitchFamily="18" charset="0"/>
                          </a:rPr>
                          <m:t>𝐊</m:t>
                        </m:r>
                      </m:e>
                      <m:sup>
                        <m:r>
                          <a:rPr lang="en-US" altLang="ja-JP" sz="2400" b="1" dirty="0">
                            <a:latin typeface="Cambria Math" panose="02040503050406030204" pitchFamily="18" charset="0"/>
                          </a:rPr>
                          <m:t>−</m:t>
                        </m:r>
                      </m:sup>
                    </m:sSup>
                    <m:r>
                      <a:rPr lang="en-US" altLang="ja-JP" sz="2400" b="1" dirty="0">
                        <a:latin typeface="Cambria Math" panose="02040503050406030204" pitchFamily="18" charset="0"/>
                      </a:rPr>
                      <m:t>,</m:t>
                    </m:r>
                    <m:r>
                      <a:rPr lang="en-US" altLang="ja-JP" sz="2400" b="1" dirty="0">
                        <a:latin typeface="Cambria Math" panose="02040503050406030204" pitchFamily="18" charset="0"/>
                      </a:rPr>
                      <m:t>𝐧</m:t>
                    </m:r>
                    <m:r>
                      <a:rPr lang="en-US" altLang="ja-JP" sz="2400" b="1" dirty="0">
                        <a:latin typeface="Cambria Math" panose="02040503050406030204" pitchFamily="18" charset="0"/>
                      </a:rPr>
                      <m:t>)</m:t>
                    </m:r>
                    <m:r>
                      <a:rPr lang="en-US" altLang="ja-JP" sz="2400" i="1" dirty="0">
                        <a:latin typeface="Cambria Math" panose="02040503050406030204" pitchFamily="18" charset="0"/>
                      </a:rPr>
                      <m:t>"</m:t>
                    </m:r>
                    <m:sSup>
                      <m:sSupPr>
                        <m:ctrlPr>
                          <a:rPr lang="ja-JP" altLang="ja-JP" sz="2400" i="1">
                            <a:latin typeface="Cambria Math" panose="02040503050406030204" pitchFamily="18" charset="0"/>
                          </a:rPr>
                        </m:ctrlPr>
                      </m:sSupPr>
                      <m:e>
                        <m:r>
                          <m:rPr>
                            <m:sty m:val="p"/>
                          </m:rPr>
                          <a:rPr lang="en-US" altLang="ja-JP" sz="2400">
                            <a:latin typeface="Cambria Math"/>
                          </a:rPr>
                          <m:t>π</m:t>
                        </m:r>
                      </m:e>
                      <m:sup>
                        <m:r>
                          <a:rPr lang="en-US" altLang="ja-JP" sz="2400" i="1" smtClean="0">
                            <a:latin typeface="Cambria Math" panose="02040503050406030204" pitchFamily="18" charset="0"/>
                            <a:ea typeface="Cambria Math" panose="02040503050406030204" pitchFamily="18" charset="0"/>
                          </a:rPr>
                          <m:t>±</m:t>
                        </m:r>
                      </m:sup>
                    </m:sSup>
                    <m:sSup>
                      <m:sSupPr>
                        <m:ctrlPr>
                          <a:rPr lang="ja-JP" altLang="ja-JP" sz="2400" i="1">
                            <a:latin typeface="Cambria Math" panose="02040503050406030204" pitchFamily="18" charset="0"/>
                          </a:rPr>
                        </m:ctrlPr>
                      </m:sSupPr>
                      <m:e>
                        <m:r>
                          <m:rPr>
                            <m:sty m:val="p"/>
                          </m:rPr>
                          <a:rPr lang="en-US" altLang="ja-JP" sz="2400">
                            <a:latin typeface="Cambria Math"/>
                          </a:rPr>
                          <m:t>Σ</m:t>
                        </m:r>
                      </m:e>
                      <m:sup>
                        <m:r>
                          <a:rPr lang="en-US" altLang="ja-JP" sz="2400">
                            <a:latin typeface="Cambria Math"/>
                            <a:ea typeface="Cambria Math" panose="02040503050406030204" pitchFamily="18" charset="0"/>
                          </a:rPr>
                          <m:t>∓</m:t>
                        </m:r>
                      </m:sup>
                    </m:sSup>
                    <m:r>
                      <a:rPr lang="en-US" altLang="ja-JP" sz="2400">
                        <a:latin typeface="Cambria Math"/>
                      </a:rPr>
                      <m:t> </m:t>
                    </m:r>
                    <m:r>
                      <a:rPr lang="en-US" altLang="ja-JP" sz="2400">
                        <a:latin typeface="Cambria Math" panose="02040503050406030204" pitchFamily="18" charset="0"/>
                      </a:rPr>
                      <m:t>"</m:t>
                    </m:r>
                  </m:oMath>
                </a14:m>
                <a:endParaRPr lang="ja-JP" altLang="ja-JP" sz="2400" dirty="0"/>
              </a:p>
              <a:p>
                <a:pPr marL="342900" indent="-342900">
                  <a:buFont typeface="Arial" panose="020B0604020202020204" pitchFamily="34" charset="0"/>
                  <a:buChar char="•"/>
                </a:pPr>
                <a14:m>
                  <m:oMath xmlns:m="http://schemas.openxmlformats.org/officeDocument/2006/math">
                    <m:r>
                      <a:rPr lang="en-US" altLang="ja-JP" sz="2400" b="1" dirty="0">
                        <a:latin typeface="Cambria Math" panose="02040503050406030204" pitchFamily="18" charset="0"/>
                      </a:rPr>
                      <m:t>𝐝</m:t>
                    </m:r>
                    <m:r>
                      <a:rPr lang="en-US" altLang="ja-JP" sz="2400" b="1" dirty="0">
                        <a:latin typeface="Cambria Math" panose="02040503050406030204" pitchFamily="18" charset="0"/>
                      </a:rPr>
                      <m:t>(</m:t>
                    </m:r>
                    <m:sSup>
                      <m:sSupPr>
                        <m:ctrlPr>
                          <a:rPr lang="en-US" altLang="ja-JP" sz="2400" b="1" i="1" dirty="0">
                            <a:latin typeface="Cambria Math" panose="02040503050406030204" pitchFamily="18" charset="0"/>
                          </a:rPr>
                        </m:ctrlPr>
                      </m:sSupPr>
                      <m:e>
                        <m:r>
                          <a:rPr lang="en-US" altLang="ja-JP" sz="2400" b="1" dirty="0">
                            <a:latin typeface="Cambria Math" panose="02040503050406030204" pitchFamily="18" charset="0"/>
                          </a:rPr>
                          <m:t>𝐊</m:t>
                        </m:r>
                      </m:e>
                      <m:sup>
                        <m:r>
                          <a:rPr lang="en-US" altLang="ja-JP" sz="2400" b="1" dirty="0">
                            <a:latin typeface="Cambria Math" panose="02040503050406030204" pitchFamily="18" charset="0"/>
                          </a:rPr>
                          <m:t>−</m:t>
                        </m:r>
                      </m:sup>
                    </m:sSup>
                    <m:r>
                      <a:rPr lang="en-US" altLang="ja-JP" sz="2400" b="1" dirty="0">
                        <a:latin typeface="Cambria Math" panose="02040503050406030204" pitchFamily="18" charset="0"/>
                      </a:rPr>
                      <m:t>,</m:t>
                    </m:r>
                    <m:r>
                      <a:rPr lang="en-US" altLang="ja-JP" sz="2400" b="1" dirty="0">
                        <a:latin typeface="Cambria Math" panose="02040503050406030204" pitchFamily="18" charset="0"/>
                      </a:rPr>
                      <m:t>𝐧</m:t>
                    </m:r>
                    <m:r>
                      <a:rPr lang="en-US" altLang="ja-JP" sz="2400" b="1" dirty="0">
                        <a:latin typeface="Cambria Math" panose="02040503050406030204" pitchFamily="18" charset="0"/>
                      </a:rPr>
                      <m:t>)</m:t>
                    </m:r>
                    <m:r>
                      <a:rPr lang="en-US" altLang="ja-JP" sz="2400" i="1" dirty="0">
                        <a:latin typeface="Cambria Math" panose="02040503050406030204" pitchFamily="18" charset="0"/>
                      </a:rPr>
                      <m:t>"</m:t>
                    </m:r>
                    <m:sSup>
                      <m:sSupPr>
                        <m:ctrlPr>
                          <a:rPr lang="ja-JP" altLang="ja-JP" sz="2400" i="1">
                            <a:latin typeface="Cambria Math" panose="02040503050406030204" pitchFamily="18" charset="0"/>
                          </a:rPr>
                        </m:ctrlPr>
                      </m:sSupPr>
                      <m:e>
                        <m:r>
                          <m:rPr>
                            <m:sty m:val="p"/>
                          </m:rPr>
                          <a:rPr lang="en-US" altLang="ja-JP" sz="2400">
                            <a:latin typeface="Cambria Math"/>
                          </a:rPr>
                          <m:t>π</m:t>
                        </m:r>
                      </m:e>
                      <m:sup>
                        <m:r>
                          <a:rPr lang="en-US" altLang="ja-JP" sz="2400">
                            <a:latin typeface="Cambria Math"/>
                          </a:rPr>
                          <m:t>0</m:t>
                        </m:r>
                      </m:sup>
                    </m:sSup>
                    <m:r>
                      <m:rPr>
                        <m:sty m:val="p"/>
                      </m:rPr>
                      <a:rPr lang="en-US" altLang="ja-JP" sz="2400" i="1">
                        <a:latin typeface="Cambria Math" panose="02040503050406030204" pitchFamily="18" charset="0"/>
                      </a:rPr>
                      <m:t>Λ</m:t>
                    </m:r>
                    <m:r>
                      <a:rPr lang="en-US" altLang="ja-JP" sz="2400">
                        <a:latin typeface="Cambria Math"/>
                      </a:rPr>
                      <m:t> </m:t>
                    </m:r>
                    <m:r>
                      <a:rPr lang="en-US" altLang="ja-JP" sz="2400">
                        <a:latin typeface="Cambria Math" panose="02040503050406030204" pitchFamily="18" charset="0"/>
                      </a:rPr>
                      <m:t>"</m:t>
                    </m:r>
                  </m:oMath>
                </a14:m>
                <a:endParaRPr lang="ja-JP" altLang="ja-JP" sz="2400" dirty="0"/>
              </a:p>
              <a:p>
                <a:pPr marL="342900" indent="-342900">
                  <a:buFont typeface="Arial" panose="020B0604020202020204" pitchFamily="34" charset="0"/>
                  <a:buChar char="•"/>
                </a:pPr>
                <a14:m>
                  <m:oMath xmlns:m="http://schemas.openxmlformats.org/officeDocument/2006/math">
                    <m:r>
                      <a:rPr lang="en-US" altLang="ja-JP" sz="2400" b="1" dirty="0">
                        <a:latin typeface="Cambria Math" panose="02040503050406030204" pitchFamily="18" charset="0"/>
                      </a:rPr>
                      <m:t>𝐝</m:t>
                    </m:r>
                    <m:r>
                      <a:rPr lang="en-US" altLang="ja-JP" sz="2400" b="1" dirty="0">
                        <a:latin typeface="Cambria Math" panose="02040503050406030204" pitchFamily="18" charset="0"/>
                      </a:rPr>
                      <m:t>(</m:t>
                    </m:r>
                    <m:sSup>
                      <m:sSupPr>
                        <m:ctrlPr>
                          <a:rPr lang="en-US" altLang="ja-JP" sz="2400" b="1" i="1" dirty="0">
                            <a:latin typeface="Cambria Math" panose="02040503050406030204" pitchFamily="18" charset="0"/>
                          </a:rPr>
                        </m:ctrlPr>
                      </m:sSupPr>
                      <m:e>
                        <m:r>
                          <a:rPr lang="en-US" altLang="ja-JP" sz="2400" b="1" dirty="0">
                            <a:latin typeface="Cambria Math" panose="02040503050406030204" pitchFamily="18" charset="0"/>
                          </a:rPr>
                          <m:t>𝐊</m:t>
                        </m:r>
                      </m:e>
                      <m:sup>
                        <m:r>
                          <a:rPr lang="en-US" altLang="ja-JP" sz="2400" b="1" dirty="0">
                            <a:latin typeface="Cambria Math" panose="02040503050406030204" pitchFamily="18" charset="0"/>
                          </a:rPr>
                          <m:t>−</m:t>
                        </m:r>
                      </m:sup>
                    </m:sSup>
                    <m:r>
                      <a:rPr lang="en-US" altLang="ja-JP" sz="2400" b="1" dirty="0">
                        <a:latin typeface="Cambria Math" panose="02040503050406030204" pitchFamily="18" charset="0"/>
                      </a:rPr>
                      <m:t>,</m:t>
                    </m:r>
                    <m:r>
                      <a:rPr lang="en-US" altLang="ja-JP" sz="2400" b="1" i="0" dirty="0" smtClean="0">
                        <a:latin typeface="Cambria Math" panose="02040503050406030204" pitchFamily="18" charset="0"/>
                      </a:rPr>
                      <m:t>𝐩</m:t>
                    </m:r>
                    <m:r>
                      <a:rPr lang="en-US" altLang="ja-JP" sz="2400" b="1" dirty="0">
                        <a:latin typeface="Cambria Math" panose="02040503050406030204" pitchFamily="18" charset="0"/>
                      </a:rPr>
                      <m:t>)</m:t>
                    </m:r>
                    <m:r>
                      <a:rPr lang="en-US" altLang="ja-JP" sz="2400" i="1" dirty="0">
                        <a:latin typeface="Cambria Math" panose="02040503050406030204" pitchFamily="18" charset="0"/>
                      </a:rPr>
                      <m:t>"</m:t>
                    </m:r>
                    <m:sSup>
                      <m:sSupPr>
                        <m:ctrlPr>
                          <a:rPr lang="ja-JP" altLang="ja-JP" sz="2400" i="1">
                            <a:latin typeface="Cambria Math" panose="02040503050406030204" pitchFamily="18" charset="0"/>
                          </a:rPr>
                        </m:ctrlPr>
                      </m:sSupPr>
                      <m:e>
                        <m:r>
                          <m:rPr>
                            <m:sty m:val="p"/>
                          </m:rPr>
                          <a:rPr lang="en-US" altLang="ja-JP" sz="2400">
                            <a:latin typeface="Cambria Math"/>
                          </a:rPr>
                          <m:t>π</m:t>
                        </m:r>
                      </m:e>
                      <m:sup>
                        <m:r>
                          <a:rPr lang="en-US" altLang="ja-JP" sz="2400" b="0" i="0" smtClean="0">
                            <a:latin typeface="Cambria Math" panose="02040503050406030204" pitchFamily="18" charset="0"/>
                          </a:rPr>
                          <m:t>−</m:t>
                        </m:r>
                      </m:sup>
                    </m:sSup>
                    <m:sSup>
                      <m:sSupPr>
                        <m:ctrlPr>
                          <a:rPr lang="ja-JP" altLang="ja-JP" sz="2400" i="1">
                            <a:latin typeface="Cambria Math" panose="02040503050406030204" pitchFamily="18" charset="0"/>
                          </a:rPr>
                        </m:ctrlPr>
                      </m:sSupPr>
                      <m:e>
                        <m:r>
                          <m:rPr>
                            <m:sty m:val="p"/>
                          </m:rPr>
                          <a:rPr lang="en-US" altLang="ja-JP" sz="2400">
                            <a:latin typeface="Cambria Math"/>
                          </a:rPr>
                          <m:t>Σ</m:t>
                        </m:r>
                      </m:e>
                      <m:sup>
                        <m:r>
                          <a:rPr lang="en-US" altLang="ja-JP" sz="2400">
                            <a:latin typeface="Cambria Math"/>
                          </a:rPr>
                          <m:t>0</m:t>
                        </m:r>
                      </m:sup>
                    </m:sSup>
                    <m:r>
                      <a:rPr lang="en-US" altLang="ja-JP" sz="2400">
                        <a:latin typeface="Cambria Math"/>
                      </a:rPr>
                      <m:t> </m:t>
                    </m:r>
                    <m:r>
                      <a:rPr lang="en-US" altLang="ja-JP" sz="2400">
                        <a:latin typeface="Cambria Math" panose="02040503050406030204" pitchFamily="18" charset="0"/>
                      </a:rPr>
                      <m:t>"</m:t>
                    </m:r>
                  </m:oMath>
                </a14:m>
                <a:endParaRPr lang="en-US" altLang="ja-JP" sz="2400"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626484" y="3924855"/>
                <a:ext cx="2716578" cy="1590820"/>
              </a:xfrm>
              <a:prstGeom prst="rect">
                <a:avLst/>
              </a:prstGeom>
              <a:blipFill rotWithShape="0">
                <a:blip r:embed="rId3"/>
                <a:stretch>
                  <a:fillRect l="-3146" t="-1916" b="-651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4069890" y="4709248"/>
                <a:ext cx="2220083" cy="369332"/>
              </a:xfrm>
              <a:prstGeom prst="rect">
                <a:avLst/>
              </a:prstGeom>
              <a:solidFill>
                <a:schemeClr val="bg1"/>
              </a:solidFill>
            </p:spPr>
            <p:txBody>
              <a:bodyPr wrap="square" rtlCol="0">
                <a:spAutoFit/>
              </a:bodyPr>
              <a:lstStyle/>
              <a:p>
                <a14:m>
                  <m:oMath xmlns:m="http://schemas.openxmlformats.org/officeDocument/2006/math">
                    <m:r>
                      <m:rPr>
                        <m:sty m:val="p"/>
                      </m:rPr>
                      <a:rPr lang="en-US" altLang="ja-JP" smtClean="0">
                        <a:latin typeface="Cambria Math"/>
                      </a:rPr>
                      <m:t>I</m:t>
                    </m:r>
                    <m:r>
                      <a:rPr lang="en-US" altLang="ja-JP" smtClean="0">
                        <a:latin typeface="Cambria Math"/>
                      </a:rPr>
                      <m:t>=1</m:t>
                    </m:r>
                  </m:oMath>
                </a14:m>
                <a:r>
                  <a:rPr kumimoji="1" lang="en-US" altLang="ja-JP" dirty="0" smtClean="0"/>
                  <a:t> (Σ(1385) )</a:t>
                </a: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4069890" y="4709248"/>
                <a:ext cx="2220083" cy="369332"/>
              </a:xfrm>
              <a:prstGeom prst="rect">
                <a:avLst/>
              </a:prstGeom>
              <a:blipFill rotWithShape="0">
                <a:blip r:embed="rId4"/>
                <a:stretch>
                  <a:fillRect t="-10000" b="-26667"/>
                </a:stretch>
              </a:blipFill>
            </p:spPr>
            <p:txBody>
              <a:bodyPr/>
              <a:lstStyle/>
              <a:p>
                <a:r>
                  <a:rPr lang="ja-JP" altLang="en-US">
                    <a:noFill/>
                  </a:rPr>
                  <a:t> </a:t>
                </a:r>
              </a:p>
            </p:txBody>
          </p:sp>
        </mc:Fallback>
      </mc:AlternateContent>
      <p:cxnSp>
        <p:nvCxnSpPr>
          <p:cNvPr id="11" name="直線矢印コネクタ 10"/>
          <p:cNvCxnSpPr/>
          <p:nvPr/>
        </p:nvCxnSpPr>
        <p:spPr>
          <a:xfrm flipH="1" flipV="1">
            <a:off x="3343062" y="4144172"/>
            <a:ext cx="573579" cy="728"/>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H="1" flipV="1">
            <a:off x="3343062" y="4876188"/>
            <a:ext cx="592127" cy="1"/>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テキスト ボックス 12"/>
              <p:cNvSpPr txBox="1"/>
              <p:nvPr/>
            </p:nvSpPr>
            <p:spPr>
              <a:xfrm>
                <a:off x="4079518" y="3936767"/>
                <a:ext cx="2083835" cy="369332"/>
              </a:xfrm>
              <a:prstGeom prst="rect">
                <a:avLst/>
              </a:prstGeom>
              <a:noFill/>
            </p:spPr>
            <p:txBody>
              <a:bodyPr wrap="square" rtlCol="0">
                <a:spAutoFit/>
              </a:bodyPr>
              <a:lstStyle/>
              <a:p>
                <a14:m>
                  <m:oMath xmlns:m="http://schemas.openxmlformats.org/officeDocument/2006/math">
                    <m:r>
                      <m:rPr>
                        <m:sty m:val="p"/>
                      </m:rPr>
                      <a:rPr lang="en-US" altLang="ja-JP" smtClean="0">
                        <a:latin typeface="Cambria Math"/>
                      </a:rPr>
                      <m:t>I</m:t>
                    </m:r>
                    <m:r>
                      <a:rPr lang="en-US" altLang="ja-JP" smtClean="0">
                        <a:latin typeface="Cambria Math"/>
                      </a:rPr>
                      <m:t>=0</m:t>
                    </m:r>
                  </m:oMath>
                </a14:m>
                <a:r>
                  <a:rPr lang="en-US" altLang="ja-JP" dirty="0" smtClean="0"/>
                  <a:t> (Λ(1405)) </a:t>
                </a:r>
                <a:endParaRPr kumimoji="1" lang="ja-JP" altLang="en-US" i="1"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4079518" y="3936767"/>
                <a:ext cx="2083835" cy="369332"/>
              </a:xfrm>
              <a:prstGeom prst="rect">
                <a:avLst/>
              </a:prstGeom>
              <a:blipFill rotWithShape="0">
                <a:blip r:embed="rId5"/>
                <a:stretch>
                  <a:fillRect t="-10000" b="-26667"/>
                </a:stretch>
              </a:blipFill>
            </p:spPr>
            <p:txBody>
              <a:bodyPr/>
              <a:lstStyle/>
              <a:p>
                <a:r>
                  <a:rPr lang="ja-JP" altLang="en-US">
                    <a:noFill/>
                  </a:rPr>
                  <a:t> </a:t>
                </a:r>
              </a:p>
            </p:txBody>
          </p:sp>
        </mc:Fallback>
      </mc:AlternateContent>
      <p:sp>
        <p:nvSpPr>
          <p:cNvPr id="15" name="右矢印 14"/>
          <p:cNvSpPr/>
          <p:nvPr/>
        </p:nvSpPr>
        <p:spPr>
          <a:xfrm>
            <a:off x="6017370" y="2379250"/>
            <a:ext cx="978408" cy="484632"/>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2652720" y="2210138"/>
            <a:ext cx="468000" cy="46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p>
        </p:txBody>
      </p:sp>
      <p:sp>
        <p:nvSpPr>
          <p:cNvPr id="17" name="テキスト ボックス 16"/>
          <p:cNvSpPr txBox="1"/>
          <p:nvPr/>
        </p:nvSpPr>
        <p:spPr>
          <a:xfrm>
            <a:off x="2706794" y="2143332"/>
            <a:ext cx="373820" cy="523220"/>
          </a:xfrm>
          <a:prstGeom prst="rect">
            <a:avLst/>
          </a:prstGeom>
          <a:noFill/>
        </p:spPr>
        <p:txBody>
          <a:bodyPr wrap="none" rtlCol="0">
            <a:spAutoFit/>
          </a:bodyPr>
          <a:lstStyle/>
          <a:p>
            <a:r>
              <a:rPr lang="en-US" altLang="ja-JP" sz="2800" dirty="0"/>
              <a:t>n</a:t>
            </a:r>
            <a:endParaRPr lang="ja-JP" altLang="en-US" sz="2800" dirty="0"/>
          </a:p>
        </p:txBody>
      </p:sp>
      <p:cxnSp>
        <p:nvCxnSpPr>
          <p:cNvPr id="18" name="直線矢印コネクタ 17"/>
          <p:cNvCxnSpPr/>
          <p:nvPr/>
        </p:nvCxnSpPr>
        <p:spPr>
          <a:xfrm>
            <a:off x="3477763" y="2645018"/>
            <a:ext cx="584387" cy="896"/>
          </a:xfrm>
          <a:prstGeom prst="straightConnector1">
            <a:avLst/>
          </a:prstGeom>
          <a:ln w="539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9" name="右矢印 18"/>
          <p:cNvSpPr/>
          <p:nvPr/>
        </p:nvSpPr>
        <p:spPr>
          <a:xfrm>
            <a:off x="758549" y="2227440"/>
            <a:ext cx="978408" cy="484632"/>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870977" y="2188036"/>
            <a:ext cx="540000" cy="540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dirty="0"/>
          </a:p>
        </p:txBody>
      </p:sp>
      <mc:AlternateContent xmlns:mc="http://schemas.openxmlformats.org/markup-compatibility/2006" xmlns:a14="http://schemas.microsoft.com/office/drawing/2010/main">
        <mc:Choice Requires="a14">
          <p:sp>
            <p:nvSpPr>
              <p:cNvPr id="21" name="テキスト ボックス 20"/>
              <p:cNvSpPr txBox="1"/>
              <p:nvPr/>
            </p:nvSpPr>
            <p:spPr>
              <a:xfrm>
                <a:off x="812563" y="2188852"/>
                <a:ext cx="74090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ja-JP" sz="2800" i="1">
                              <a:latin typeface="Cambria Math" panose="02040503050406030204" pitchFamily="18" charset="0"/>
                            </a:rPr>
                          </m:ctrlPr>
                        </m:sSupPr>
                        <m:e>
                          <m:r>
                            <a:rPr lang="en-US" altLang="ja-JP" sz="2800" i="1">
                              <a:latin typeface="Cambria Math" panose="02040503050406030204" pitchFamily="18" charset="0"/>
                            </a:rPr>
                            <m:t>𝐾</m:t>
                          </m:r>
                        </m:e>
                        <m:sup>
                          <m:r>
                            <a:rPr lang="en-US" altLang="ja-JP" sz="2800" i="1">
                              <a:latin typeface="Cambria Math" panose="02040503050406030204" pitchFamily="18" charset="0"/>
                            </a:rPr>
                            <m:t>−</m:t>
                          </m:r>
                        </m:sup>
                      </m:sSup>
                    </m:oMath>
                  </m:oMathPara>
                </a14:m>
                <a:endParaRPr lang="ja-JP" altLang="en-US" sz="2800" dirty="0"/>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812563" y="2188852"/>
                <a:ext cx="740908" cy="523220"/>
              </a:xfrm>
              <a:prstGeom prst="rect">
                <a:avLst/>
              </a:prstGeom>
              <a:blipFill rotWithShape="0">
                <a:blip r:embed="rId6"/>
                <a:stretch>
                  <a:fillRect/>
                </a:stretch>
              </a:blipFill>
            </p:spPr>
            <p:txBody>
              <a:bodyPr/>
              <a:lstStyle/>
              <a:p>
                <a:r>
                  <a:rPr lang="ja-JP" altLang="en-US">
                    <a:noFill/>
                  </a:rPr>
                  <a:t> </a:t>
                </a:r>
              </a:p>
            </p:txBody>
          </p:sp>
        </mc:Fallback>
      </mc:AlternateContent>
      <p:sp>
        <p:nvSpPr>
          <p:cNvPr id="22" name="円/楕円 21"/>
          <p:cNvSpPr/>
          <p:nvPr/>
        </p:nvSpPr>
        <p:spPr>
          <a:xfrm>
            <a:off x="6133512" y="2383948"/>
            <a:ext cx="468000" cy="46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p>
        </p:txBody>
      </p:sp>
      <p:sp>
        <p:nvSpPr>
          <p:cNvPr id="23" name="テキスト ボックス 22"/>
          <p:cNvSpPr txBox="1"/>
          <p:nvPr/>
        </p:nvSpPr>
        <p:spPr>
          <a:xfrm>
            <a:off x="6190874" y="2319102"/>
            <a:ext cx="373820" cy="523220"/>
          </a:xfrm>
          <a:prstGeom prst="rect">
            <a:avLst/>
          </a:prstGeom>
          <a:noFill/>
        </p:spPr>
        <p:txBody>
          <a:bodyPr wrap="none" rtlCol="0">
            <a:spAutoFit/>
          </a:bodyPr>
          <a:lstStyle/>
          <a:p>
            <a:r>
              <a:rPr lang="en-US" altLang="ja-JP" sz="2800" dirty="0"/>
              <a:t>n</a:t>
            </a:r>
            <a:endParaRPr lang="ja-JP" altLang="en-US" sz="2800" dirty="0"/>
          </a:p>
        </p:txBody>
      </p:sp>
      <p:sp>
        <p:nvSpPr>
          <p:cNvPr id="24" name="円/楕円 23"/>
          <p:cNvSpPr/>
          <p:nvPr/>
        </p:nvSpPr>
        <p:spPr>
          <a:xfrm>
            <a:off x="2257768" y="2258371"/>
            <a:ext cx="468000" cy="468000"/>
          </a:xfrm>
          <a:prstGeom prst="ellipse">
            <a:avLst/>
          </a:prstGeo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sz="1500" dirty="0"/>
          </a:p>
        </p:txBody>
      </p:sp>
      <p:sp>
        <p:nvSpPr>
          <p:cNvPr id="25" name="正方形/長方形 24"/>
          <p:cNvSpPr/>
          <p:nvPr/>
        </p:nvSpPr>
        <p:spPr>
          <a:xfrm>
            <a:off x="2307704" y="2165849"/>
            <a:ext cx="373820" cy="523220"/>
          </a:xfrm>
          <a:prstGeom prst="rect">
            <a:avLst/>
          </a:prstGeom>
        </p:spPr>
        <p:txBody>
          <a:bodyPr wrap="none">
            <a:spAutoFit/>
          </a:bodyPr>
          <a:lstStyle/>
          <a:p>
            <a:r>
              <a:rPr lang="en-US" altLang="ja-JP" sz="2800" dirty="0"/>
              <a:t>p</a:t>
            </a:r>
            <a:endParaRPr lang="ja-JP" altLang="en-US" sz="2800" dirty="0"/>
          </a:p>
        </p:txBody>
      </p:sp>
      <p:sp>
        <p:nvSpPr>
          <p:cNvPr id="26" name="円/楕円 25"/>
          <p:cNvSpPr/>
          <p:nvPr/>
        </p:nvSpPr>
        <p:spPr>
          <a:xfrm>
            <a:off x="4941225" y="2439984"/>
            <a:ext cx="468000" cy="468000"/>
          </a:xfrm>
          <a:prstGeom prst="ellipse">
            <a:avLst/>
          </a:prstGeo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sz="1500" dirty="0"/>
          </a:p>
        </p:txBody>
      </p:sp>
      <p:sp>
        <p:nvSpPr>
          <p:cNvPr id="27" name="正方形/長方形 26"/>
          <p:cNvSpPr/>
          <p:nvPr/>
        </p:nvSpPr>
        <p:spPr>
          <a:xfrm>
            <a:off x="4991161" y="2347462"/>
            <a:ext cx="373820" cy="523220"/>
          </a:xfrm>
          <a:prstGeom prst="rect">
            <a:avLst/>
          </a:prstGeom>
        </p:spPr>
        <p:txBody>
          <a:bodyPr wrap="none">
            <a:spAutoFit/>
          </a:bodyPr>
          <a:lstStyle/>
          <a:p>
            <a:r>
              <a:rPr lang="en-US" altLang="ja-JP" sz="2800" dirty="0"/>
              <a:t>p</a:t>
            </a:r>
            <a:endParaRPr lang="ja-JP" altLang="en-US" sz="2800" dirty="0"/>
          </a:p>
        </p:txBody>
      </p:sp>
      <p:sp>
        <p:nvSpPr>
          <p:cNvPr id="28" name="円/楕円 27"/>
          <p:cNvSpPr/>
          <p:nvPr/>
        </p:nvSpPr>
        <p:spPr>
          <a:xfrm>
            <a:off x="4494009" y="2383948"/>
            <a:ext cx="540000" cy="540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dirty="0"/>
          </a:p>
        </p:txBody>
      </p:sp>
      <mc:AlternateContent xmlns:mc="http://schemas.openxmlformats.org/markup-compatibility/2006" xmlns:a14="http://schemas.microsoft.com/office/drawing/2010/main">
        <mc:Choice Requires="a14">
          <p:sp>
            <p:nvSpPr>
              <p:cNvPr id="30" name="テキスト ボックス 29"/>
              <p:cNvSpPr txBox="1"/>
              <p:nvPr/>
            </p:nvSpPr>
            <p:spPr>
              <a:xfrm>
                <a:off x="4488735" y="2384305"/>
                <a:ext cx="74090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ja-JP" sz="2800" i="1">
                              <a:latin typeface="Cambria Math" panose="02040503050406030204" pitchFamily="18" charset="0"/>
                            </a:rPr>
                          </m:ctrlPr>
                        </m:sSupPr>
                        <m:e>
                          <m:r>
                            <a:rPr lang="en-US" altLang="ja-JP" sz="2800" i="1">
                              <a:latin typeface="Cambria Math" panose="02040503050406030204" pitchFamily="18" charset="0"/>
                            </a:rPr>
                            <m:t>𝐾</m:t>
                          </m:r>
                        </m:e>
                        <m:sup>
                          <m:r>
                            <a:rPr lang="en-US" altLang="ja-JP" sz="2800" i="1">
                              <a:latin typeface="Cambria Math" panose="02040503050406030204" pitchFamily="18" charset="0"/>
                            </a:rPr>
                            <m:t>−</m:t>
                          </m:r>
                        </m:sup>
                      </m:sSup>
                    </m:oMath>
                  </m:oMathPara>
                </a14:m>
                <a:endParaRPr lang="ja-JP" altLang="en-US" sz="2800" dirty="0"/>
              </a:p>
            </p:txBody>
          </p:sp>
        </mc:Choice>
        <mc:Fallback xmlns="">
          <p:sp>
            <p:nvSpPr>
              <p:cNvPr id="30" name="テキスト ボックス 29"/>
              <p:cNvSpPr txBox="1">
                <a:spLocks noRot="1" noChangeAspect="1" noMove="1" noResize="1" noEditPoints="1" noAdjustHandles="1" noChangeArrowheads="1" noChangeShapeType="1" noTextEdit="1"/>
              </p:cNvSpPr>
              <p:nvPr/>
            </p:nvSpPr>
            <p:spPr>
              <a:xfrm>
                <a:off x="4488735" y="2384305"/>
                <a:ext cx="740908" cy="523220"/>
              </a:xfrm>
              <a:prstGeom prst="rect">
                <a:avLst/>
              </a:prstGeom>
              <a:blipFill rotWithShape="0">
                <a:blip r:embed="rId7"/>
                <a:stretch>
                  <a:fillRect/>
                </a:stretch>
              </a:blipFill>
            </p:spPr>
            <p:txBody>
              <a:bodyPr/>
              <a:lstStyle/>
              <a:p>
                <a:r>
                  <a:rPr lang="ja-JP" altLang="en-US">
                    <a:noFill/>
                  </a:rPr>
                  <a:t> </a:t>
                </a:r>
              </a:p>
            </p:txBody>
          </p:sp>
        </mc:Fallback>
      </mc:AlternateContent>
      <p:sp>
        <p:nvSpPr>
          <p:cNvPr id="31" name="テキスト ボックス 30"/>
          <p:cNvSpPr txBox="1"/>
          <p:nvPr/>
        </p:nvSpPr>
        <p:spPr>
          <a:xfrm>
            <a:off x="758549" y="2750660"/>
            <a:ext cx="1093504" cy="369332"/>
          </a:xfrm>
          <a:prstGeom prst="rect">
            <a:avLst/>
          </a:prstGeom>
          <a:noFill/>
        </p:spPr>
        <p:txBody>
          <a:bodyPr wrap="none" rtlCol="0">
            <a:spAutoFit/>
          </a:bodyPr>
          <a:lstStyle/>
          <a:p>
            <a:r>
              <a:rPr kumimoji="1" lang="en-US" altLang="ja-JP" dirty="0" smtClean="0"/>
              <a:t>1.0 </a:t>
            </a:r>
            <a:r>
              <a:rPr kumimoji="1" lang="en-US" altLang="ja-JP" dirty="0" err="1" smtClean="0"/>
              <a:t>GeV</a:t>
            </a:r>
            <a:r>
              <a:rPr kumimoji="1" lang="en-US" altLang="ja-JP" dirty="0" smtClean="0"/>
              <a:t>/c</a:t>
            </a:r>
            <a:endParaRPr kumimoji="1" lang="ja-JP" altLang="en-US" dirty="0"/>
          </a:p>
        </p:txBody>
      </p:sp>
      <p:sp>
        <p:nvSpPr>
          <p:cNvPr id="32" name="テキスト ボックス 31"/>
          <p:cNvSpPr txBox="1"/>
          <p:nvPr/>
        </p:nvSpPr>
        <p:spPr>
          <a:xfrm>
            <a:off x="3423559" y="2146553"/>
            <a:ext cx="646331" cy="369332"/>
          </a:xfrm>
          <a:prstGeom prst="rect">
            <a:avLst/>
          </a:prstGeom>
          <a:noFill/>
        </p:spPr>
        <p:txBody>
          <a:bodyPr wrap="none" rtlCol="0">
            <a:spAutoFit/>
          </a:bodyPr>
          <a:lstStyle/>
          <a:p>
            <a:r>
              <a:rPr lang="ja-JP" altLang="en-US" dirty="0"/>
              <a:t>反応</a:t>
            </a:r>
            <a:endParaRPr kumimoji="1" lang="ja-JP" altLang="en-US" dirty="0"/>
          </a:p>
        </p:txBody>
      </p:sp>
      <p:sp>
        <p:nvSpPr>
          <p:cNvPr id="33" name="正方形/長方形 32"/>
          <p:cNvSpPr/>
          <p:nvPr/>
        </p:nvSpPr>
        <p:spPr>
          <a:xfrm>
            <a:off x="4297375" y="2335327"/>
            <a:ext cx="1319998" cy="63724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4174543" y="2045750"/>
            <a:ext cx="1604278" cy="1200329"/>
          </a:xfrm>
          <a:prstGeom prst="rect">
            <a:avLst/>
          </a:prstGeom>
          <a:noFill/>
        </p:spPr>
        <p:txBody>
          <a:bodyPr wrap="square" rtlCol="0">
            <a:spAutoFit/>
          </a:bodyPr>
          <a:lstStyle/>
          <a:p>
            <a:pPr algn="ctr"/>
            <a:r>
              <a:rPr lang="en-US" altLang="ja-JP" dirty="0" smtClean="0"/>
              <a:t> </a:t>
            </a:r>
            <a:r>
              <a:rPr lang="ja-JP" altLang="en-US" dirty="0" smtClean="0"/>
              <a:t>束縛状態</a:t>
            </a:r>
            <a:endParaRPr kumimoji="1" lang="en-US" altLang="ja-JP" dirty="0" smtClean="0"/>
          </a:p>
          <a:p>
            <a:pPr algn="ctr"/>
            <a:r>
              <a:rPr lang="en-US" altLang="ja-JP" dirty="0" smtClean="0"/>
              <a:t> </a:t>
            </a:r>
          </a:p>
          <a:p>
            <a:pPr algn="ctr"/>
            <a:endParaRPr lang="en-US" altLang="ja-JP" dirty="0"/>
          </a:p>
          <a:p>
            <a:pPr algn="ctr"/>
            <a:r>
              <a:rPr lang="en-US" altLang="ja-JP" dirty="0" smtClean="0"/>
              <a:t>q ~200MeV/c</a:t>
            </a:r>
            <a:endParaRPr kumimoji="1" lang="ja-JP" altLang="en-US" dirty="0"/>
          </a:p>
        </p:txBody>
      </p:sp>
      <p:sp>
        <p:nvSpPr>
          <p:cNvPr id="35" name="テキスト ボックス 34"/>
          <p:cNvSpPr txBox="1"/>
          <p:nvPr/>
        </p:nvSpPr>
        <p:spPr>
          <a:xfrm>
            <a:off x="7014683" y="2918022"/>
            <a:ext cx="1500667" cy="369332"/>
          </a:xfrm>
          <a:prstGeom prst="rect">
            <a:avLst/>
          </a:prstGeom>
          <a:noFill/>
        </p:spPr>
        <p:txBody>
          <a:bodyPr wrap="none" rtlCol="0">
            <a:spAutoFit/>
          </a:bodyPr>
          <a:lstStyle/>
          <a:p>
            <a:r>
              <a:rPr kumimoji="1" lang="en-US" altLang="ja-JP" dirty="0" smtClean="0"/>
              <a:t>1.2~1.3 </a:t>
            </a:r>
            <a:r>
              <a:rPr kumimoji="1" lang="en-US" altLang="ja-JP" dirty="0" err="1" smtClean="0"/>
              <a:t>GeV</a:t>
            </a:r>
            <a:r>
              <a:rPr kumimoji="1" lang="en-US" altLang="ja-JP" dirty="0" smtClean="0"/>
              <a:t>/c</a:t>
            </a:r>
            <a:endParaRPr kumimoji="1" lang="ja-JP" altLang="en-US" dirty="0"/>
          </a:p>
        </p:txBody>
      </p:sp>
      <mc:AlternateContent xmlns:mc="http://schemas.openxmlformats.org/markup-compatibility/2006" xmlns:a14="http://schemas.microsoft.com/office/drawing/2010/main">
        <mc:Choice Requires="a14">
          <p:sp>
            <p:nvSpPr>
              <p:cNvPr id="36" name="正方形/長方形 35"/>
              <p:cNvSpPr/>
              <p:nvPr/>
            </p:nvSpPr>
            <p:spPr>
              <a:xfrm>
                <a:off x="2509286" y="2779092"/>
                <a:ext cx="49718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panose="02040503050406030204" pitchFamily="18" charset="0"/>
                            </a:rPr>
                          </m:ctrlPr>
                        </m:sSubPr>
                        <m:e>
                          <m:r>
                            <m:rPr>
                              <m:sty m:val="p"/>
                            </m:rPr>
                            <a:rPr lang="en-US" altLang="ja-JP" b="0" i="0" smtClean="0">
                              <a:latin typeface="Cambria Math" panose="02040503050406030204" pitchFamily="18" charset="0"/>
                            </a:rPr>
                            <m:t>D</m:t>
                          </m:r>
                        </m:e>
                        <m:sub>
                          <m:r>
                            <a:rPr lang="en-US" altLang="ja-JP" b="0" i="0" smtClean="0">
                              <a:latin typeface="Cambria Math" panose="02040503050406030204" pitchFamily="18" charset="0"/>
                            </a:rPr>
                            <m:t>2</m:t>
                          </m:r>
                        </m:sub>
                      </m:sSub>
                    </m:oMath>
                  </m:oMathPara>
                </a14:m>
                <a:endParaRPr lang="ja-JP" altLang="en-US" dirty="0"/>
              </a:p>
            </p:txBody>
          </p:sp>
        </mc:Choice>
        <mc:Fallback xmlns="">
          <p:sp>
            <p:nvSpPr>
              <p:cNvPr id="36" name="正方形/長方形 35"/>
              <p:cNvSpPr>
                <a:spLocks noRot="1" noChangeAspect="1" noMove="1" noResize="1" noEditPoints="1" noAdjustHandles="1" noChangeArrowheads="1" noChangeShapeType="1" noTextEdit="1"/>
              </p:cNvSpPr>
              <p:nvPr/>
            </p:nvSpPr>
            <p:spPr>
              <a:xfrm>
                <a:off x="2509286" y="2779092"/>
                <a:ext cx="497187" cy="369332"/>
              </a:xfrm>
              <a:prstGeom prst="rect">
                <a:avLst/>
              </a:prstGeom>
              <a:blipFill rotWithShape="0">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正方形/長方形 36"/>
              <p:cNvSpPr/>
              <p:nvPr/>
            </p:nvSpPr>
            <p:spPr>
              <a:xfrm>
                <a:off x="182996" y="1135461"/>
                <a:ext cx="9279272" cy="830997"/>
              </a:xfrm>
              <a:prstGeom prst="rect">
                <a:avLst/>
              </a:prstGeom>
            </p:spPr>
            <p:txBody>
              <a:bodyPr wrap="none">
                <a:spAutoFit/>
              </a:bodyPr>
              <a:lstStyle/>
              <a:p>
                <a:pPr marL="457200" indent="-457200">
                  <a:buFont typeface="Arial" panose="020B0604020202020204" pitchFamily="34" charset="0"/>
                  <a:buChar char="•"/>
                </a:pPr>
                <a14:m>
                  <m:oMath xmlns:m="http://schemas.openxmlformats.org/officeDocument/2006/math">
                    <m:r>
                      <a:rPr lang="en-US" altLang="ja-JP" sz="2400" b="1" i="0" dirty="0">
                        <a:latin typeface="Cambria Math" panose="02040503050406030204" pitchFamily="18" charset="0"/>
                      </a:rPr>
                      <m:t>𝐝</m:t>
                    </m:r>
                    <m:r>
                      <a:rPr lang="en-US" altLang="ja-JP" sz="2400" b="1" i="0" dirty="0">
                        <a:latin typeface="Cambria Math" panose="02040503050406030204" pitchFamily="18" charset="0"/>
                      </a:rPr>
                      <m:t>(</m:t>
                    </m:r>
                    <m:sSup>
                      <m:sSupPr>
                        <m:ctrlPr>
                          <a:rPr lang="en-US" altLang="ja-JP" sz="2400" b="1" i="1" dirty="0">
                            <a:latin typeface="Cambria Math" panose="02040503050406030204" pitchFamily="18" charset="0"/>
                          </a:rPr>
                        </m:ctrlPr>
                      </m:sSupPr>
                      <m:e>
                        <m:r>
                          <a:rPr lang="en-US" altLang="ja-JP" sz="2400" b="1" i="0" dirty="0">
                            <a:latin typeface="Cambria Math" panose="02040503050406030204" pitchFamily="18" charset="0"/>
                          </a:rPr>
                          <m:t>𝐊</m:t>
                        </m:r>
                      </m:e>
                      <m:sup>
                        <m:r>
                          <a:rPr lang="en-US" altLang="ja-JP" sz="2400" b="1" i="0" dirty="0">
                            <a:latin typeface="Cambria Math" panose="02040503050406030204" pitchFamily="18" charset="0"/>
                          </a:rPr>
                          <m:t>−</m:t>
                        </m:r>
                      </m:sup>
                    </m:sSup>
                    <m:r>
                      <a:rPr lang="en-US" altLang="ja-JP" sz="2400" b="1" i="0" dirty="0">
                        <a:latin typeface="Cambria Math" panose="02040503050406030204" pitchFamily="18" charset="0"/>
                      </a:rPr>
                      <m:t>,</m:t>
                    </m:r>
                    <m:r>
                      <a:rPr lang="en-US" altLang="ja-JP" sz="2400" b="1" i="0" dirty="0">
                        <a:latin typeface="Cambria Math" panose="02040503050406030204" pitchFamily="18" charset="0"/>
                      </a:rPr>
                      <m:t>𝐧</m:t>
                    </m:r>
                    <m:r>
                      <a:rPr lang="en-US" altLang="ja-JP" sz="2400" b="1" i="0" dirty="0">
                        <a:latin typeface="Cambria Math" panose="02040503050406030204" pitchFamily="18" charset="0"/>
                      </a:rPr>
                      <m:t>)</m:t>
                    </m:r>
                  </m:oMath>
                </a14:m>
                <a:r>
                  <a:rPr lang="en-US" altLang="ja-JP" sz="2400" b="1" dirty="0"/>
                  <a:t> </a:t>
                </a:r>
                <a:r>
                  <a:rPr lang="ja-JP" altLang="en-US" sz="2400" b="1" dirty="0"/>
                  <a:t>反応 </a:t>
                </a:r>
                <a:endParaRPr lang="en-US" altLang="ja-JP" sz="2400" b="1" dirty="0" smtClean="0"/>
              </a:p>
              <a:p>
                <a:pPr marL="914400" lvl="1" indent="-457200">
                  <a:buFont typeface="Arial" panose="020B0604020202020204" pitchFamily="34" charset="0"/>
                  <a:buChar char="•"/>
                </a:pPr>
                <a:r>
                  <a:rPr lang="ja-JP" altLang="en-US" sz="2000" b="1" dirty="0" smtClean="0"/>
                  <a:t>質量欠損法による </a:t>
                </a:r>
                <a:r>
                  <a:rPr lang="en-US" altLang="ja-JP" sz="2000" b="1" dirty="0" smtClean="0"/>
                  <a:t>Λ(1405) </a:t>
                </a:r>
                <a:r>
                  <a:rPr lang="ja-JP" altLang="en-US" sz="2000" b="1" dirty="0" smtClean="0"/>
                  <a:t>の質量測定 </a:t>
                </a:r>
                <a:r>
                  <a:rPr lang="en-US" altLang="ja-JP" sz="2000" b="1" dirty="0" smtClean="0"/>
                  <a:t>:</a:t>
                </a:r>
                <a:r>
                  <a:rPr lang="ja-JP" altLang="en-US" sz="2000" b="1" dirty="0"/>
                  <a:t> </a:t>
                </a:r>
                <a14:m>
                  <m:oMath xmlns:m="http://schemas.openxmlformats.org/officeDocument/2006/math">
                    <m:r>
                      <a:rPr lang="en-US" altLang="ja-JP" sz="2000" b="1" i="1">
                        <a:latin typeface="Cambria Math"/>
                      </a:rPr>
                      <m:t>𝑴𝑴</m:t>
                    </m:r>
                    <m:d>
                      <m:dPr>
                        <m:ctrlPr>
                          <a:rPr lang="en-US" altLang="ja-JP" sz="2000" b="1" i="1">
                            <a:latin typeface="Cambria Math" panose="02040503050406030204" pitchFamily="18" charset="0"/>
                          </a:rPr>
                        </m:ctrlPr>
                      </m:dPr>
                      <m:e>
                        <m:r>
                          <a:rPr lang="en-US" altLang="ja-JP" sz="2000" b="1" i="1">
                            <a:latin typeface="Cambria Math" panose="02040503050406030204" pitchFamily="18" charset="0"/>
                          </a:rPr>
                          <m:t>𝒏</m:t>
                        </m:r>
                      </m:e>
                    </m:d>
                    <m:r>
                      <a:rPr lang="en-US" altLang="ja-JP" sz="2000" b="1" i="1">
                        <a:latin typeface="Cambria Math"/>
                      </a:rPr>
                      <m:t>=√</m:t>
                    </m:r>
                    <m:sSup>
                      <m:sSupPr>
                        <m:ctrlPr>
                          <a:rPr lang="en-US" altLang="ja-JP" sz="2000" b="1" i="1">
                            <a:latin typeface="Cambria Math" panose="02040503050406030204" pitchFamily="18" charset="0"/>
                            <a:ea typeface="Cambria Math"/>
                          </a:rPr>
                        </m:ctrlPr>
                      </m:sSupPr>
                      <m:e>
                        <m:r>
                          <a:rPr lang="en-US" altLang="ja-JP" sz="2000" b="1" i="1">
                            <a:latin typeface="Cambria Math"/>
                            <a:ea typeface="Cambria Math"/>
                          </a:rPr>
                          <m:t>(</m:t>
                        </m:r>
                        <m:sSub>
                          <m:sSubPr>
                            <m:ctrlPr>
                              <a:rPr lang="en-US" altLang="ja-JP" sz="2000" b="1" i="1">
                                <a:latin typeface="Cambria Math" panose="02040503050406030204" pitchFamily="18" charset="0"/>
                                <a:ea typeface="Cambria Math"/>
                              </a:rPr>
                            </m:ctrlPr>
                          </m:sSubPr>
                          <m:e>
                            <m:r>
                              <a:rPr lang="en-US" altLang="ja-JP" sz="2000" b="1" i="1">
                                <a:latin typeface="Cambria Math" panose="02040503050406030204" pitchFamily="18" charset="0"/>
                                <a:ea typeface="Cambria Math"/>
                              </a:rPr>
                              <m:t>𝑷</m:t>
                            </m:r>
                          </m:e>
                          <m:sub>
                            <m:r>
                              <a:rPr lang="en-US" altLang="ja-JP" sz="2000" b="1" i="1">
                                <a:latin typeface="Cambria Math" panose="02040503050406030204" pitchFamily="18" charset="0"/>
                                <a:ea typeface="Cambria Math"/>
                              </a:rPr>
                              <m:t>𝒅</m:t>
                            </m:r>
                          </m:sub>
                        </m:sSub>
                        <m:r>
                          <a:rPr lang="en-US" altLang="ja-JP" sz="2000" b="1" i="1">
                            <a:latin typeface="Cambria Math"/>
                            <a:ea typeface="Cambria Math"/>
                          </a:rPr>
                          <m:t>+</m:t>
                        </m:r>
                        <m:sSub>
                          <m:sSubPr>
                            <m:ctrlPr>
                              <a:rPr lang="en-US" altLang="ja-JP" sz="2000" b="1" i="1">
                                <a:latin typeface="Cambria Math" panose="02040503050406030204" pitchFamily="18" charset="0"/>
                                <a:ea typeface="Cambria Math"/>
                              </a:rPr>
                            </m:ctrlPr>
                          </m:sSubPr>
                          <m:e>
                            <m:r>
                              <a:rPr lang="en-US" altLang="ja-JP" sz="2000" b="1" i="1">
                                <a:latin typeface="Cambria Math" panose="02040503050406030204" pitchFamily="18" charset="0"/>
                                <a:ea typeface="Cambria Math"/>
                              </a:rPr>
                              <m:t>𝑷</m:t>
                            </m:r>
                          </m:e>
                          <m:sub>
                            <m:r>
                              <a:rPr lang="en-US" altLang="ja-JP" sz="2000" b="1" i="1">
                                <a:latin typeface="Cambria Math" panose="02040503050406030204" pitchFamily="18" charset="0"/>
                                <a:ea typeface="Cambria Math"/>
                              </a:rPr>
                              <m:t>𝒌</m:t>
                            </m:r>
                            <m:r>
                              <a:rPr lang="en-US" altLang="ja-JP" sz="2000" b="1" i="1">
                                <a:latin typeface="Cambria Math" panose="02040503050406030204" pitchFamily="18" charset="0"/>
                                <a:ea typeface="Cambria Math"/>
                              </a:rPr>
                              <m:t>−</m:t>
                            </m:r>
                          </m:sub>
                        </m:sSub>
                        <m:r>
                          <a:rPr lang="en-US" altLang="ja-JP" sz="2000" b="1" i="1">
                            <a:latin typeface="Cambria Math"/>
                            <a:ea typeface="Cambria Math"/>
                          </a:rPr>
                          <m:t>−</m:t>
                        </m:r>
                        <m:sSub>
                          <m:sSubPr>
                            <m:ctrlPr>
                              <a:rPr lang="en-US" altLang="ja-JP" sz="2000" b="1" i="1">
                                <a:latin typeface="Cambria Math" panose="02040503050406030204" pitchFamily="18" charset="0"/>
                                <a:ea typeface="Cambria Math"/>
                              </a:rPr>
                            </m:ctrlPr>
                          </m:sSubPr>
                          <m:e>
                            <m:r>
                              <a:rPr lang="en-US" altLang="ja-JP" sz="2000" b="1" i="1">
                                <a:latin typeface="Cambria Math" panose="02040503050406030204" pitchFamily="18" charset="0"/>
                                <a:ea typeface="Cambria Math"/>
                              </a:rPr>
                              <m:t>𝑷</m:t>
                            </m:r>
                          </m:e>
                          <m:sub>
                            <m:r>
                              <a:rPr lang="en-US" altLang="ja-JP" sz="2000" b="1" i="1">
                                <a:latin typeface="Cambria Math" panose="02040503050406030204" pitchFamily="18" charset="0"/>
                                <a:ea typeface="Cambria Math"/>
                              </a:rPr>
                              <m:t>𝒏</m:t>
                            </m:r>
                          </m:sub>
                        </m:sSub>
                        <m:r>
                          <a:rPr lang="en-US" altLang="ja-JP" sz="2000" b="1" i="1">
                            <a:latin typeface="Cambria Math"/>
                            <a:ea typeface="Cambria Math"/>
                          </a:rPr>
                          <m:t>)</m:t>
                        </m:r>
                      </m:e>
                      <m:sup>
                        <m:r>
                          <a:rPr lang="en-US" altLang="ja-JP" sz="2000" b="1" i="1">
                            <a:latin typeface="Cambria Math"/>
                            <a:ea typeface="Cambria Math"/>
                          </a:rPr>
                          <m:t>𝟐</m:t>
                        </m:r>
                      </m:sup>
                    </m:sSup>
                  </m:oMath>
                </a14:m>
                <a:r>
                  <a:rPr lang="ja-JP" altLang="en-US" sz="2400" b="1" dirty="0" smtClean="0"/>
                  <a:t>　</a:t>
                </a:r>
                <a:endParaRPr lang="ja-JP" altLang="en-US" sz="2400" b="1" dirty="0"/>
              </a:p>
            </p:txBody>
          </p:sp>
        </mc:Choice>
        <mc:Fallback xmlns="">
          <p:sp>
            <p:nvSpPr>
              <p:cNvPr id="37" name="正方形/長方形 36"/>
              <p:cNvSpPr>
                <a:spLocks noRot="1" noChangeAspect="1" noMove="1" noResize="1" noEditPoints="1" noAdjustHandles="1" noChangeArrowheads="1" noChangeShapeType="1" noTextEdit="1"/>
              </p:cNvSpPr>
              <p:nvPr/>
            </p:nvSpPr>
            <p:spPr>
              <a:xfrm>
                <a:off x="182996" y="1135461"/>
                <a:ext cx="9279272" cy="830997"/>
              </a:xfrm>
              <a:prstGeom prst="rect">
                <a:avLst/>
              </a:prstGeom>
              <a:blipFill rotWithShape="0">
                <a:blip r:embed="rId9"/>
                <a:stretch>
                  <a:fillRect l="-854" t="-8759" b="-10949"/>
                </a:stretch>
              </a:blipFill>
            </p:spPr>
            <p:txBody>
              <a:bodyPr/>
              <a:lstStyle/>
              <a:p>
                <a:r>
                  <a:rPr lang="ja-JP" altLang="en-US">
                    <a:noFill/>
                  </a:rPr>
                  <a:t> </a:t>
                </a:r>
              </a:p>
            </p:txBody>
          </p:sp>
        </mc:Fallback>
      </mc:AlternateContent>
      <p:sp>
        <p:nvSpPr>
          <p:cNvPr id="38" name="正方形/長方形 37"/>
          <p:cNvSpPr/>
          <p:nvPr/>
        </p:nvSpPr>
        <p:spPr>
          <a:xfrm>
            <a:off x="7128930" y="2294782"/>
            <a:ext cx="1107996" cy="646331"/>
          </a:xfrm>
          <a:prstGeom prst="rect">
            <a:avLst/>
          </a:prstGeom>
        </p:spPr>
        <p:txBody>
          <a:bodyPr wrap="none">
            <a:spAutoFit/>
          </a:bodyPr>
          <a:lstStyle/>
          <a:p>
            <a:r>
              <a:rPr lang="ja-JP" altLang="en-US" dirty="0" smtClean="0"/>
              <a:t>前方散乱</a:t>
            </a:r>
            <a:endParaRPr lang="en-US" altLang="ja-JP" dirty="0" smtClean="0"/>
          </a:p>
          <a:p>
            <a:r>
              <a:rPr lang="ja-JP" altLang="en-US" dirty="0"/>
              <a:t>中性子</a:t>
            </a:r>
            <a:endParaRPr lang="en-US" altLang="ja-JP" dirty="0" smtClean="0"/>
          </a:p>
        </p:txBody>
      </p:sp>
      <p:sp>
        <p:nvSpPr>
          <p:cNvPr id="41" name="タイトル 1"/>
          <p:cNvSpPr>
            <a:spLocks noGrp="1"/>
          </p:cNvSpPr>
          <p:nvPr>
            <p:ph type="title"/>
          </p:nvPr>
        </p:nvSpPr>
        <p:spPr>
          <a:xfrm>
            <a:off x="628650" y="4514"/>
            <a:ext cx="7886700" cy="1325563"/>
          </a:xfrm>
        </p:spPr>
        <p:txBody>
          <a:bodyPr/>
          <a:lstStyle/>
          <a:p>
            <a:r>
              <a:rPr lang="en-US" altLang="ja-JP" dirty="0">
                <a:latin typeface="+mn-lt"/>
              </a:rPr>
              <a:t>J-PARC </a:t>
            </a:r>
            <a:r>
              <a:rPr lang="en-US" altLang="ja-JP" dirty="0" smtClean="0">
                <a:latin typeface="+mn-lt"/>
              </a:rPr>
              <a:t>E31</a:t>
            </a:r>
            <a:r>
              <a:rPr lang="ja-JP" altLang="en-US" dirty="0">
                <a:latin typeface="+mn-lt"/>
              </a:rPr>
              <a:t> 実験</a:t>
            </a:r>
            <a:endParaRPr kumimoji="1" lang="ja-JP" altLang="en-US" dirty="0">
              <a:latin typeface="+mn-lt"/>
            </a:endParaRPr>
          </a:p>
        </p:txBody>
      </p:sp>
      <p:sp>
        <p:nvSpPr>
          <p:cNvPr id="42" name="スライド番号プレースホルダー 41"/>
          <p:cNvSpPr>
            <a:spLocks noGrp="1"/>
          </p:cNvSpPr>
          <p:nvPr>
            <p:ph type="sldNum" sz="quarter" idx="12"/>
          </p:nvPr>
        </p:nvSpPr>
        <p:spPr/>
        <p:txBody>
          <a:bodyPr/>
          <a:lstStyle/>
          <a:p>
            <a:fld id="{005A32BD-6642-4D4D-A78D-138FCE3FEFDC}" type="slidenum">
              <a:rPr kumimoji="1" lang="ja-JP" altLang="en-US" smtClean="0"/>
              <a:t>5</a:t>
            </a:fld>
            <a:endParaRPr kumimoji="1" lang="ja-JP" altLang="en-US"/>
          </a:p>
        </p:txBody>
      </p:sp>
      <mc:AlternateContent xmlns:mc="http://schemas.openxmlformats.org/markup-compatibility/2006" xmlns:a14="http://schemas.microsoft.com/office/drawing/2010/main">
        <mc:Choice Requires="a14">
          <p:sp>
            <p:nvSpPr>
              <p:cNvPr id="2" name="テキスト ボックス 1"/>
              <p:cNvSpPr txBox="1"/>
              <p:nvPr/>
            </p:nvSpPr>
            <p:spPr>
              <a:xfrm>
                <a:off x="2681524" y="5519165"/>
                <a:ext cx="6344978" cy="461665"/>
              </a:xfrm>
              <a:prstGeom prst="rect">
                <a:avLst/>
              </a:prstGeom>
              <a:solidFill>
                <a:srgbClr val="FFC000"/>
              </a:solidFill>
            </p:spPr>
            <p:txBody>
              <a:bodyPr wrap="square" rtlCol="0">
                <a:spAutoFit/>
              </a:bodyPr>
              <a:lstStyle/>
              <a:p>
                <a14:m>
                  <m:oMath xmlns:m="http://schemas.openxmlformats.org/officeDocument/2006/math">
                    <m:r>
                      <a:rPr lang="ja-JP" altLang="en-US" sz="2400" b="1" i="1">
                        <a:latin typeface="Cambria Math" panose="02040503050406030204" pitchFamily="18" charset="0"/>
                      </a:rPr>
                      <m:t>＊</m:t>
                    </m:r>
                  </m:oMath>
                </a14:m>
                <a:r>
                  <a:rPr kumimoji="1" lang="en-US" altLang="ja-JP" sz="2400" b="1" dirty="0" smtClean="0"/>
                  <a:t>d(K-,p) </a:t>
                </a:r>
                <a:r>
                  <a:rPr lang="ja-JP" altLang="en-US" sz="2400" b="1" dirty="0" smtClean="0"/>
                  <a:t>反応によ</a:t>
                </a:r>
                <a:r>
                  <a:rPr lang="ja-JP" altLang="en-US" sz="2400" b="1" dirty="0"/>
                  <a:t>る</a:t>
                </a:r>
                <a:r>
                  <a:rPr lang="ja-JP" altLang="en-US" sz="2400" b="1" dirty="0" smtClean="0"/>
                  <a:t> </a:t>
                </a:r>
                <a14:m>
                  <m:oMath xmlns:m="http://schemas.openxmlformats.org/officeDocument/2006/math">
                    <m:r>
                      <a:rPr lang="en-US" altLang="ja-JP" sz="2400" b="1" i="1">
                        <a:latin typeface="Cambria Math"/>
                      </a:rPr>
                      <m:t>𝐈</m:t>
                    </m:r>
                    <m:r>
                      <a:rPr lang="en-US" altLang="ja-JP" sz="2400" b="1">
                        <a:latin typeface="Cambria Math"/>
                      </a:rPr>
                      <m:t>=</m:t>
                    </m:r>
                    <m:r>
                      <a:rPr lang="en-US" altLang="ja-JP" sz="2400" b="1" i="1">
                        <a:latin typeface="Cambria Math"/>
                      </a:rPr>
                      <m:t>𝟏</m:t>
                    </m:r>
                  </m:oMath>
                </a14:m>
                <a:r>
                  <a:rPr kumimoji="1" lang="ja-JP" altLang="en-US" sz="2400" b="1" dirty="0" smtClean="0"/>
                  <a:t>の測定も同時に行う</a:t>
                </a:r>
                <a:endParaRPr kumimoji="1" lang="ja-JP" altLang="en-US" sz="2400" b="1"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2681524" y="5519165"/>
                <a:ext cx="6344978" cy="461665"/>
              </a:xfrm>
              <a:prstGeom prst="rect">
                <a:avLst/>
              </a:prstGeom>
              <a:blipFill rotWithShape="0">
                <a:blip r:embed="rId10"/>
                <a:stretch>
                  <a:fillRect l="-96" t="-15789" b="-30263"/>
                </a:stretch>
              </a:blipFill>
            </p:spPr>
            <p:txBody>
              <a:bodyPr/>
              <a:lstStyle/>
              <a:p>
                <a:r>
                  <a:rPr lang="ja-JP" altLang="en-US">
                    <a:noFill/>
                  </a:rPr>
                  <a:t> </a:t>
                </a:r>
              </a:p>
            </p:txBody>
          </p:sp>
        </mc:Fallback>
      </mc:AlternateContent>
      <p:cxnSp>
        <p:nvCxnSpPr>
          <p:cNvPr id="40" name="直線矢印コネクタ 39"/>
          <p:cNvCxnSpPr/>
          <p:nvPr/>
        </p:nvCxnSpPr>
        <p:spPr>
          <a:xfrm flipH="1">
            <a:off x="3345733" y="4463246"/>
            <a:ext cx="558554" cy="10594"/>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178830" y="3508366"/>
            <a:ext cx="8619810" cy="2616101"/>
          </a:xfrm>
          <a:prstGeom prst="rect">
            <a:avLst/>
          </a:prstGeom>
        </p:spPr>
        <p:txBody>
          <a:bodyPr wrap="square">
            <a:spAutoFit/>
          </a:bodyPr>
          <a:lstStyle/>
          <a:p>
            <a:pPr marL="457200" indent="-457200">
              <a:buFont typeface="Arial" panose="020B0604020202020204" pitchFamily="34" charset="0"/>
              <a:buChar char="•"/>
            </a:pPr>
            <a:r>
              <a:rPr lang="ja-JP" altLang="en-US" sz="2400" b="1" dirty="0" smtClean="0"/>
              <a:t>アイソスピンの同定</a:t>
            </a:r>
            <a:endParaRPr lang="en-US" altLang="ja-JP" sz="2400" b="1" dirty="0" smtClean="0"/>
          </a:p>
          <a:p>
            <a:pPr marL="914400" lvl="1" indent="-457200">
              <a:buFont typeface="Arial" panose="020B0604020202020204" pitchFamily="34" charset="0"/>
              <a:buChar char="•"/>
            </a:pPr>
            <a:endParaRPr lang="en-US" altLang="ja-JP" sz="2400" b="1" dirty="0" smtClean="0"/>
          </a:p>
          <a:p>
            <a:pPr lvl="1"/>
            <a:endParaRPr lang="en-US" altLang="ja-JP" sz="2400" b="1" dirty="0"/>
          </a:p>
          <a:p>
            <a:pPr lvl="1"/>
            <a:endParaRPr lang="en-US" altLang="ja-JP" sz="2400" b="1" dirty="0" smtClean="0"/>
          </a:p>
          <a:p>
            <a:pPr lvl="1"/>
            <a:endParaRPr lang="en-US" altLang="ja-JP" sz="2400" b="1" dirty="0" smtClean="0"/>
          </a:p>
          <a:p>
            <a:pPr lvl="1"/>
            <a:endParaRPr lang="en-US" altLang="ja-JP" sz="2400" b="1" dirty="0" smtClean="0"/>
          </a:p>
          <a:p>
            <a:pPr lvl="1"/>
            <a:endParaRPr lang="en-US" altLang="ja-JP" sz="2000" b="1" dirty="0" smtClean="0"/>
          </a:p>
        </p:txBody>
      </p:sp>
      <mc:AlternateContent xmlns:mc="http://schemas.openxmlformats.org/markup-compatibility/2006" xmlns:a14="http://schemas.microsoft.com/office/drawing/2010/main">
        <mc:Choice Requires="a14">
          <p:sp>
            <p:nvSpPr>
              <p:cNvPr id="46" name="正方形/長方形 45"/>
              <p:cNvSpPr/>
              <p:nvPr/>
            </p:nvSpPr>
            <p:spPr>
              <a:xfrm>
                <a:off x="4038533" y="4305143"/>
                <a:ext cx="9188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ja-JP" smtClean="0">
                          <a:latin typeface="Cambria Math"/>
                        </a:rPr>
                        <m:t>I</m:t>
                      </m:r>
                      <m:r>
                        <a:rPr lang="en-US" altLang="ja-JP" smtClean="0">
                          <a:latin typeface="Cambria Math"/>
                        </a:rPr>
                        <m:t>=0,1</m:t>
                      </m:r>
                    </m:oMath>
                  </m:oMathPara>
                </a14:m>
                <a:endParaRPr lang="ja-JP" altLang="en-US" dirty="0"/>
              </a:p>
            </p:txBody>
          </p:sp>
        </mc:Choice>
        <mc:Fallback xmlns="">
          <p:sp>
            <p:nvSpPr>
              <p:cNvPr id="46" name="正方形/長方形 45"/>
              <p:cNvSpPr>
                <a:spLocks noRot="1" noChangeAspect="1" noMove="1" noResize="1" noEditPoints="1" noAdjustHandles="1" noChangeArrowheads="1" noChangeShapeType="1" noTextEdit="1"/>
              </p:cNvSpPr>
              <p:nvPr/>
            </p:nvSpPr>
            <p:spPr>
              <a:xfrm>
                <a:off x="4038533" y="4305143"/>
                <a:ext cx="918841" cy="369332"/>
              </a:xfrm>
              <a:prstGeom prst="rect">
                <a:avLst/>
              </a:prstGeom>
              <a:blipFill rotWithShape="0">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テキスト ボックス 38"/>
              <p:cNvSpPr txBox="1"/>
              <p:nvPr/>
            </p:nvSpPr>
            <p:spPr>
              <a:xfrm>
                <a:off x="4069890" y="5077624"/>
                <a:ext cx="871335" cy="369332"/>
              </a:xfrm>
              <a:prstGeom prst="rect">
                <a:avLst/>
              </a:prstGeom>
              <a:solidFill>
                <a:schemeClr val="bg1"/>
              </a:solidFill>
            </p:spPr>
            <p:txBody>
              <a:bodyPr wrap="square" rtlCol="0">
                <a:spAutoFit/>
              </a:bodyPr>
              <a:lstStyle/>
              <a:p>
                <a14:m>
                  <m:oMath xmlns:m="http://schemas.openxmlformats.org/officeDocument/2006/math">
                    <m:r>
                      <m:rPr>
                        <m:sty m:val="p"/>
                      </m:rPr>
                      <a:rPr lang="en-US" altLang="ja-JP" smtClean="0">
                        <a:latin typeface="Cambria Math"/>
                      </a:rPr>
                      <m:t>I</m:t>
                    </m:r>
                    <m:r>
                      <a:rPr lang="en-US" altLang="ja-JP" smtClean="0">
                        <a:latin typeface="Cambria Math"/>
                      </a:rPr>
                      <m:t>=1</m:t>
                    </m:r>
                  </m:oMath>
                </a14:m>
                <a:r>
                  <a:rPr kumimoji="1" lang="en-US" altLang="ja-JP" dirty="0" smtClean="0"/>
                  <a:t> </a:t>
                </a:r>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4069890" y="5077624"/>
                <a:ext cx="871335" cy="369332"/>
              </a:xfrm>
              <a:prstGeom prst="rect">
                <a:avLst/>
              </a:prstGeom>
              <a:blipFill rotWithShape="0">
                <a:blip r:embed="rId12"/>
                <a:stretch>
                  <a:fillRect/>
                </a:stretch>
              </a:blipFill>
            </p:spPr>
            <p:txBody>
              <a:bodyPr/>
              <a:lstStyle/>
              <a:p>
                <a:r>
                  <a:rPr lang="ja-JP" altLang="en-US">
                    <a:noFill/>
                  </a:rPr>
                  <a:t> </a:t>
                </a:r>
              </a:p>
            </p:txBody>
          </p:sp>
        </mc:Fallback>
      </mc:AlternateContent>
      <p:cxnSp>
        <p:nvCxnSpPr>
          <p:cNvPr id="43" name="直線矢印コネクタ 42"/>
          <p:cNvCxnSpPr/>
          <p:nvPr/>
        </p:nvCxnSpPr>
        <p:spPr>
          <a:xfrm flipH="1" flipV="1">
            <a:off x="3343061" y="5253872"/>
            <a:ext cx="592127" cy="1"/>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正方形/長方形 2"/>
              <p:cNvSpPr/>
              <p:nvPr/>
            </p:nvSpPr>
            <p:spPr>
              <a:xfrm>
                <a:off x="512727" y="6053039"/>
                <a:ext cx="8619810" cy="839332"/>
              </a:xfrm>
              <a:prstGeom prst="rect">
                <a:avLst/>
              </a:prstGeom>
            </p:spPr>
            <p:txBody>
              <a:bodyPr wrap="square">
                <a:spAutoFit/>
              </a:bodyPr>
              <a:lstStyle/>
              <a:p>
                <a:r>
                  <a:rPr lang="ja-JP" altLang="en-US" sz="2400" b="1" dirty="0"/>
                  <a:t>全終状態</a:t>
                </a:r>
                <a14:m>
                  <m:oMath xmlns:m="http://schemas.openxmlformats.org/officeDocument/2006/math">
                    <m:r>
                      <a:rPr lang="en-US" altLang="ja-JP" sz="2400" b="1">
                        <a:latin typeface="Cambria Math" panose="02040503050406030204" pitchFamily="18" charset="0"/>
                      </a:rPr>
                      <m:t>(</m:t>
                    </m:r>
                    <m:sSup>
                      <m:sSupPr>
                        <m:ctrlPr>
                          <a:rPr lang="ja-JP" altLang="ja-JP" sz="2400" b="1" i="1">
                            <a:latin typeface="Cambria Math" panose="02040503050406030204" pitchFamily="18" charset="0"/>
                          </a:rPr>
                        </m:ctrlPr>
                      </m:sSupPr>
                      <m:e>
                        <m:r>
                          <a:rPr lang="en-US" altLang="ja-JP" sz="2400" b="1">
                            <a:latin typeface="Cambria Math"/>
                          </a:rPr>
                          <m:t>𝛑</m:t>
                        </m:r>
                      </m:e>
                      <m:sup>
                        <m:r>
                          <a:rPr lang="en-US" altLang="ja-JP" sz="2400" b="1">
                            <a:latin typeface="Cambria Math"/>
                          </a:rPr>
                          <m:t>𝟎</m:t>
                        </m:r>
                      </m:sup>
                    </m:sSup>
                    <m:sSup>
                      <m:sSupPr>
                        <m:ctrlPr>
                          <a:rPr lang="ja-JP" altLang="ja-JP" sz="2400" b="1" i="1">
                            <a:latin typeface="Cambria Math" panose="02040503050406030204" pitchFamily="18" charset="0"/>
                          </a:rPr>
                        </m:ctrlPr>
                      </m:sSupPr>
                      <m:e>
                        <m:r>
                          <a:rPr lang="en-US" altLang="ja-JP" sz="2400" b="1">
                            <a:latin typeface="Cambria Math"/>
                          </a:rPr>
                          <m:t>𝚺</m:t>
                        </m:r>
                      </m:e>
                      <m:sup>
                        <m:r>
                          <a:rPr lang="en-US" altLang="ja-JP" sz="2400" b="1">
                            <a:latin typeface="Cambria Math"/>
                          </a:rPr>
                          <m:t>𝟎</m:t>
                        </m:r>
                      </m:sup>
                    </m:sSup>
                    <m:r>
                      <a:rPr lang="en-US" altLang="ja-JP" sz="2400" b="1">
                        <a:latin typeface="Cambria Math" panose="02040503050406030204" pitchFamily="18" charset="0"/>
                      </a:rPr>
                      <m:t>,</m:t>
                    </m:r>
                    <m:sSup>
                      <m:sSupPr>
                        <m:ctrlPr>
                          <a:rPr lang="ja-JP" altLang="ja-JP" sz="2400" b="1" i="1">
                            <a:latin typeface="Cambria Math" panose="02040503050406030204" pitchFamily="18" charset="0"/>
                          </a:rPr>
                        </m:ctrlPr>
                      </m:sSupPr>
                      <m:e>
                        <m:r>
                          <a:rPr lang="en-US" altLang="ja-JP" sz="2400" b="1">
                            <a:latin typeface="Cambria Math"/>
                          </a:rPr>
                          <m:t>𝛑</m:t>
                        </m:r>
                      </m:e>
                      <m:sup>
                        <m:r>
                          <a:rPr lang="en-US" altLang="ja-JP" sz="2400" b="1">
                            <a:latin typeface="Cambria Math"/>
                          </a:rPr>
                          <m:t>+</m:t>
                        </m:r>
                      </m:sup>
                    </m:sSup>
                    <m:sSup>
                      <m:sSupPr>
                        <m:ctrlPr>
                          <a:rPr lang="ja-JP" altLang="ja-JP" sz="2400" b="1" i="1">
                            <a:latin typeface="Cambria Math" panose="02040503050406030204" pitchFamily="18" charset="0"/>
                          </a:rPr>
                        </m:ctrlPr>
                      </m:sSupPr>
                      <m:e>
                        <m:r>
                          <a:rPr lang="en-US" altLang="ja-JP" sz="2400" b="1">
                            <a:latin typeface="Cambria Math"/>
                          </a:rPr>
                          <m:t>𝚺</m:t>
                        </m:r>
                      </m:e>
                      <m:sup>
                        <m:r>
                          <a:rPr lang="en-US" altLang="ja-JP" sz="2400" b="1">
                            <a:latin typeface="Cambria Math"/>
                          </a:rPr>
                          <m:t>−</m:t>
                        </m:r>
                      </m:sup>
                    </m:sSup>
                    <m:r>
                      <a:rPr lang="en-US" altLang="ja-JP" sz="2400" b="1">
                        <a:latin typeface="Cambria Math" panose="02040503050406030204" pitchFamily="18" charset="0"/>
                      </a:rPr>
                      <m:t>,</m:t>
                    </m:r>
                    <m:sSup>
                      <m:sSupPr>
                        <m:ctrlPr>
                          <a:rPr lang="ja-JP" altLang="ja-JP" sz="2400" b="1" i="1">
                            <a:latin typeface="Cambria Math" panose="02040503050406030204" pitchFamily="18" charset="0"/>
                          </a:rPr>
                        </m:ctrlPr>
                      </m:sSupPr>
                      <m:e>
                        <m:r>
                          <a:rPr lang="en-US" altLang="ja-JP" sz="2400" b="1">
                            <a:latin typeface="Cambria Math"/>
                          </a:rPr>
                          <m:t>𝛑</m:t>
                        </m:r>
                      </m:e>
                      <m:sup>
                        <m:r>
                          <a:rPr lang="en-US" altLang="ja-JP" sz="2400" b="1">
                            <a:latin typeface="Cambria Math"/>
                          </a:rPr>
                          <m:t>−</m:t>
                        </m:r>
                      </m:sup>
                    </m:sSup>
                    <m:sSup>
                      <m:sSupPr>
                        <m:ctrlPr>
                          <a:rPr lang="ja-JP" altLang="ja-JP" sz="2400" b="1" i="1">
                            <a:latin typeface="Cambria Math" panose="02040503050406030204" pitchFamily="18" charset="0"/>
                          </a:rPr>
                        </m:ctrlPr>
                      </m:sSupPr>
                      <m:e>
                        <m:r>
                          <a:rPr lang="en-US" altLang="ja-JP" sz="2400" b="1">
                            <a:latin typeface="Cambria Math"/>
                          </a:rPr>
                          <m:t>𝚺</m:t>
                        </m:r>
                      </m:e>
                      <m:sup>
                        <m:r>
                          <a:rPr lang="en-US" altLang="ja-JP" sz="2400" b="1">
                            <a:latin typeface="Cambria Math"/>
                          </a:rPr>
                          <m:t>+</m:t>
                        </m:r>
                      </m:sup>
                    </m:sSup>
                    <m:r>
                      <a:rPr lang="en-US" altLang="ja-JP" sz="2400" b="1">
                        <a:latin typeface="Cambria Math" panose="02040503050406030204" pitchFamily="18" charset="0"/>
                      </a:rPr>
                      <m:t>,</m:t>
                    </m:r>
                    <m:sSup>
                      <m:sSupPr>
                        <m:ctrlPr>
                          <a:rPr lang="ja-JP" altLang="ja-JP" sz="2400" b="1" i="1">
                            <a:latin typeface="Cambria Math" panose="02040503050406030204" pitchFamily="18" charset="0"/>
                          </a:rPr>
                        </m:ctrlPr>
                      </m:sSupPr>
                      <m:e>
                        <m:r>
                          <a:rPr lang="en-US" altLang="ja-JP" sz="2400" b="1" i="1">
                            <a:latin typeface="Cambria Math"/>
                          </a:rPr>
                          <m:t>𝛑</m:t>
                        </m:r>
                      </m:e>
                      <m:sup>
                        <m:r>
                          <a:rPr lang="en-US" altLang="ja-JP" sz="2400" b="1">
                            <a:latin typeface="Cambria Math" panose="02040503050406030204" pitchFamily="18" charset="0"/>
                          </a:rPr>
                          <m:t>−</m:t>
                        </m:r>
                      </m:sup>
                    </m:sSup>
                    <m:sSup>
                      <m:sSupPr>
                        <m:ctrlPr>
                          <a:rPr lang="ja-JP" altLang="ja-JP" sz="2400" b="1" i="1">
                            <a:latin typeface="Cambria Math" panose="02040503050406030204" pitchFamily="18" charset="0"/>
                          </a:rPr>
                        </m:ctrlPr>
                      </m:sSupPr>
                      <m:e>
                        <m:r>
                          <a:rPr lang="en-US" altLang="ja-JP" sz="2400" b="1" i="1">
                            <a:latin typeface="Cambria Math"/>
                          </a:rPr>
                          <m:t>𝚺</m:t>
                        </m:r>
                      </m:e>
                      <m:sup>
                        <m:r>
                          <a:rPr lang="en-US" altLang="ja-JP" sz="2400" b="1" i="1">
                            <a:latin typeface="Cambria Math"/>
                          </a:rPr>
                          <m:t>𝟎</m:t>
                        </m:r>
                      </m:sup>
                    </m:sSup>
                    <m:r>
                      <a:rPr lang="en-US" altLang="ja-JP" sz="2400" b="1">
                        <a:latin typeface="Cambria Math" panose="02040503050406030204" pitchFamily="18" charset="0"/>
                      </a:rPr>
                      <m:t>)</m:t>
                    </m:r>
                  </m:oMath>
                </a14:m>
                <a:r>
                  <a:rPr lang="ja-JP" altLang="en-US" sz="2400" b="1" dirty="0"/>
                  <a:t>の測定によりアイソスピン </a:t>
                </a:r>
                <a:r>
                  <a:rPr lang="en-US" altLang="ja-JP" sz="2400" b="1" dirty="0"/>
                  <a:t>I=0,1</a:t>
                </a:r>
                <a:r>
                  <a:rPr lang="ja-JP" altLang="en-US" sz="2400" b="1" dirty="0"/>
                  <a:t>の分離を</a:t>
                </a:r>
                <a:r>
                  <a:rPr lang="ja-JP" altLang="en-US" sz="2400" b="1" dirty="0" smtClean="0"/>
                  <a:t>行う</a:t>
                </a:r>
                <a:r>
                  <a:rPr lang="ja-JP" altLang="en-US" sz="2400" b="1" dirty="0"/>
                  <a:t>。</a:t>
                </a:r>
                <a:endParaRPr lang="en-US" altLang="ja-JP" sz="2400" b="1" dirty="0"/>
              </a:p>
            </p:txBody>
          </p:sp>
        </mc:Choice>
        <mc:Fallback xmlns="">
          <p:sp>
            <p:nvSpPr>
              <p:cNvPr id="3" name="正方形/長方形 2"/>
              <p:cNvSpPr>
                <a:spLocks noRot="1" noChangeAspect="1" noMove="1" noResize="1" noEditPoints="1" noAdjustHandles="1" noChangeArrowheads="1" noChangeShapeType="1" noTextEdit="1"/>
              </p:cNvSpPr>
              <p:nvPr/>
            </p:nvSpPr>
            <p:spPr>
              <a:xfrm>
                <a:off x="512727" y="6053039"/>
                <a:ext cx="8619810" cy="839332"/>
              </a:xfrm>
              <a:prstGeom prst="rect">
                <a:avLst/>
              </a:prstGeom>
              <a:blipFill rotWithShape="0">
                <a:blip r:embed="rId13"/>
                <a:stretch>
                  <a:fillRect l="-1061" t="-7971" b="-1594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250307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5612" y="5040"/>
            <a:ext cx="7886700" cy="1325563"/>
          </a:xfrm>
        </p:spPr>
        <p:txBody>
          <a:bodyPr/>
          <a:lstStyle/>
          <a:p>
            <a:r>
              <a:rPr lang="en-US" altLang="ja-JP" dirty="0">
                <a:latin typeface="+mn-lt"/>
              </a:rPr>
              <a:t>J-PARC </a:t>
            </a:r>
            <a:r>
              <a:rPr lang="en-US" altLang="ja-JP" dirty="0" smtClean="0">
                <a:latin typeface="+mn-lt"/>
              </a:rPr>
              <a:t>E31</a:t>
            </a:r>
            <a:r>
              <a:rPr lang="ja-JP" altLang="en-US" dirty="0">
                <a:latin typeface="+mn-lt"/>
              </a:rPr>
              <a:t> </a:t>
            </a:r>
            <a:r>
              <a:rPr lang="ja-JP" altLang="en-US" dirty="0" smtClean="0">
                <a:latin typeface="+mn-lt"/>
              </a:rPr>
              <a:t>実験 検出器システム</a:t>
            </a:r>
            <a:endParaRPr kumimoji="1" lang="ja-JP" altLang="en-US" dirty="0">
              <a:latin typeface="+mn-lt"/>
            </a:endParaRPr>
          </a:p>
        </p:txBody>
      </p:sp>
      <p:pic>
        <p:nvPicPr>
          <p:cNvPr id="17" name="Picture 3" descr="C:\Users\shinngo\Desktop\キャプチャ.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262" y="1071661"/>
            <a:ext cx="8387401" cy="4010451"/>
          </a:xfrm>
          <a:prstGeom prst="rect">
            <a:avLst/>
          </a:prstGeom>
          <a:solidFill>
            <a:srgbClr val="F7941D"/>
          </a:solidFill>
          <a:ln>
            <a:solidFill>
              <a:schemeClr val="tx1"/>
            </a:solidFill>
          </a:ln>
          <a:extLst/>
        </p:spPr>
      </p:pic>
      <p:sp>
        <p:nvSpPr>
          <p:cNvPr id="22" name="右矢印 21"/>
          <p:cNvSpPr/>
          <p:nvPr/>
        </p:nvSpPr>
        <p:spPr>
          <a:xfrm rot="15695957">
            <a:off x="2051943" y="1930391"/>
            <a:ext cx="1121758" cy="50526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右矢印 22"/>
          <p:cNvSpPr/>
          <p:nvPr/>
        </p:nvSpPr>
        <p:spPr>
          <a:xfrm rot="5848217">
            <a:off x="2171784" y="3210255"/>
            <a:ext cx="961405" cy="461543"/>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4" name="テキスト ボックス 23"/>
              <p:cNvSpPr txBox="1"/>
              <p:nvPr/>
            </p:nvSpPr>
            <p:spPr>
              <a:xfrm>
                <a:off x="2201356" y="1275102"/>
                <a:ext cx="46519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2400" b="1" i="1" dirty="0" smtClean="0">
                          <a:solidFill>
                            <a:srgbClr val="FF0000"/>
                          </a:solidFill>
                          <a:effectLst>
                            <a:outerShdw blurRad="38100" dist="38100" dir="2700000" algn="tl">
                              <a:srgbClr val="000000">
                                <a:alpha val="43137"/>
                              </a:srgbClr>
                            </a:outerShdw>
                          </a:effectLst>
                          <a:latin typeface="Cambria Math" panose="02040503050406030204" pitchFamily="18" charset="0"/>
                        </a:rPr>
                        <m:t>𝝅</m:t>
                      </m:r>
                    </m:oMath>
                  </m:oMathPara>
                </a14:m>
                <a:endParaRPr kumimoji="1" lang="ja-JP" altLang="en-US" sz="2400" b="1" dirty="0">
                  <a:solidFill>
                    <a:srgbClr val="FF0000"/>
                  </a:solidFill>
                  <a:effectLst>
                    <a:outerShdw blurRad="38100" dist="38100" dir="2700000" algn="tl">
                      <a:srgbClr val="000000">
                        <a:alpha val="43137"/>
                      </a:srgbClr>
                    </a:outerShdw>
                  </a:effectLst>
                </a:endParaRPr>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2201356" y="1275102"/>
                <a:ext cx="465192" cy="461665"/>
              </a:xfrm>
              <a:prstGeom prst="rect">
                <a:avLst/>
              </a:prstGeom>
              <a:blipFill rotWithShape="0">
                <a:blip r:embed="rId4"/>
                <a:stretch>
                  <a:fillRect/>
                </a:stretch>
              </a:blipFill>
            </p:spPr>
            <p:txBody>
              <a:bodyPr/>
              <a:lstStyle/>
              <a:p>
                <a:r>
                  <a:rPr lang="ja-JP" altLang="en-US">
                    <a:noFill/>
                  </a:rPr>
                  <a:t> </a:t>
                </a:r>
              </a:p>
            </p:txBody>
          </p:sp>
        </mc:Fallback>
      </mc:AlternateContent>
      <p:sp>
        <p:nvSpPr>
          <p:cNvPr id="28" name="右矢印 27"/>
          <p:cNvSpPr/>
          <p:nvPr/>
        </p:nvSpPr>
        <p:spPr>
          <a:xfrm>
            <a:off x="942691" y="2712911"/>
            <a:ext cx="1584000" cy="243809"/>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9" name="テキスト ボックス 28"/>
              <p:cNvSpPr txBox="1"/>
              <p:nvPr/>
            </p:nvSpPr>
            <p:spPr>
              <a:xfrm>
                <a:off x="2302136" y="3795408"/>
                <a:ext cx="46519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2400" b="1" i="1" dirty="0" smtClean="0">
                          <a:solidFill>
                            <a:srgbClr val="FF0000"/>
                          </a:solidFill>
                          <a:effectLst>
                            <a:outerShdw blurRad="38100" dist="38100" dir="2700000" algn="tl">
                              <a:srgbClr val="000000">
                                <a:alpha val="43137"/>
                              </a:srgbClr>
                            </a:outerShdw>
                          </a:effectLst>
                          <a:latin typeface="Cambria Math" panose="02040503050406030204" pitchFamily="18" charset="0"/>
                        </a:rPr>
                        <m:t>𝝅</m:t>
                      </m:r>
                    </m:oMath>
                  </m:oMathPara>
                </a14:m>
                <a:endParaRPr kumimoji="1" lang="ja-JP" altLang="en-US" sz="2400" b="1" dirty="0">
                  <a:solidFill>
                    <a:srgbClr val="FF0000"/>
                  </a:solidFill>
                  <a:effectLst>
                    <a:outerShdw blurRad="38100" dist="38100" dir="2700000" algn="tl">
                      <a:srgbClr val="000000">
                        <a:alpha val="43137"/>
                      </a:srgbClr>
                    </a:outerShdw>
                  </a:effectLst>
                </a:endParaRPr>
              </a:p>
            </p:txBody>
          </p:sp>
        </mc:Choice>
        <mc:Fallback xmlns="">
          <p:sp>
            <p:nvSpPr>
              <p:cNvPr id="29" name="テキスト ボックス 28"/>
              <p:cNvSpPr txBox="1">
                <a:spLocks noRot="1" noChangeAspect="1" noMove="1" noResize="1" noEditPoints="1" noAdjustHandles="1" noChangeArrowheads="1" noChangeShapeType="1" noTextEdit="1"/>
              </p:cNvSpPr>
              <p:nvPr/>
            </p:nvSpPr>
            <p:spPr>
              <a:xfrm>
                <a:off x="2302136" y="3795408"/>
                <a:ext cx="465192" cy="461665"/>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テキスト ボックス 31"/>
              <p:cNvSpPr txBox="1"/>
              <p:nvPr/>
            </p:nvSpPr>
            <p:spPr>
              <a:xfrm>
                <a:off x="264041" y="2383562"/>
                <a:ext cx="665503" cy="461665"/>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ja-JP" sz="2400" b="1" i="1" dirty="0" smtClean="0">
                              <a:solidFill>
                                <a:srgbClr val="00B050"/>
                              </a:solidFill>
                              <a:effectLst>
                                <a:outerShdw blurRad="38100" dist="38100" dir="2700000" algn="tl">
                                  <a:srgbClr val="000000">
                                    <a:alpha val="43137"/>
                                  </a:srgbClr>
                                </a:outerShdw>
                              </a:effectLst>
                              <a:latin typeface="Cambria Math" panose="02040503050406030204" pitchFamily="18" charset="0"/>
                            </a:rPr>
                          </m:ctrlPr>
                        </m:sSupPr>
                        <m:e>
                          <m:r>
                            <a:rPr lang="en-US" altLang="ja-JP" sz="2400" b="1" i="1" dirty="0" smtClean="0">
                              <a:solidFill>
                                <a:srgbClr val="00B050"/>
                              </a:solidFill>
                              <a:effectLst>
                                <a:outerShdw blurRad="38100" dist="38100" dir="2700000" algn="tl">
                                  <a:srgbClr val="000000">
                                    <a:alpha val="43137"/>
                                  </a:srgbClr>
                                </a:outerShdw>
                              </a:effectLst>
                              <a:latin typeface="Cambria Math" panose="02040503050406030204" pitchFamily="18" charset="0"/>
                            </a:rPr>
                            <m:t>𝑲</m:t>
                          </m:r>
                        </m:e>
                        <m:sup>
                          <m:r>
                            <a:rPr lang="en-US" altLang="ja-JP" sz="2400" b="1" i="1" dirty="0" smtClean="0">
                              <a:solidFill>
                                <a:srgbClr val="00B050"/>
                              </a:solidFill>
                              <a:effectLst>
                                <a:outerShdw blurRad="38100" dist="38100" dir="2700000" algn="tl">
                                  <a:srgbClr val="000000">
                                    <a:alpha val="43137"/>
                                  </a:srgbClr>
                                </a:outerShdw>
                              </a:effectLst>
                              <a:latin typeface="Cambria Math" panose="02040503050406030204" pitchFamily="18" charset="0"/>
                            </a:rPr>
                            <m:t>−</m:t>
                          </m:r>
                        </m:sup>
                      </m:sSup>
                    </m:oMath>
                  </m:oMathPara>
                </a14:m>
                <a:endParaRPr kumimoji="1" lang="ja-JP" altLang="en-US" sz="2400" b="1" dirty="0">
                  <a:solidFill>
                    <a:srgbClr val="00B050"/>
                  </a:solidFill>
                  <a:effectLst>
                    <a:outerShdw blurRad="38100" dist="38100" dir="2700000" algn="tl">
                      <a:srgbClr val="000000">
                        <a:alpha val="43137"/>
                      </a:srgbClr>
                    </a:outerShdw>
                  </a:effectLst>
                </a:endParaRPr>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264041" y="2383562"/>
                <a:ext cx="665503" cy="461665"/>
              </a:xfrm>
              <a:prstGeom prst="rect">
                <a:avLst/>
              </a:prstGeom>
              <a:blipFill rotWithShape="0">
                <a:blip r:embed="rId6"/>
                <a:stretch>
                  <a:fillRect b="-1316"/>
                </a:stretch>
              </a:blipFill>
            </p:spPr>
            <p:txBody>
              <a:bodyPr/>
              <a:lstStyle/>
              <a:p>
                <a:r>
                  <a:rPr lang="ja-JP" altLang="en-US">
                    <a:noFill/>
                  </a:rPr>
                  <a:t> </a:t>
                </a:r>
              </a:p>
            </p:txBody>
          </p:sp>
        </mc:Fallback>
      </mc:AlternateContent>
      <p:sp>
        <p:nvSpPr>
          <p:cNvPr id="31" name="テキスト ボックス 30"/>
          <p:cNvSpPr txBox="1"/>
          <p:nvPr/>
        </p:nvSpPr>
        <p:spPr>
          <a:xfrm>
            <a:off x="14206" y="2740398"/>
            <a:ext cx="902298" cy="369332"/>
          </a:xfrm>
          <a:prstGeom prst="rect">
            <a:avLst/>
          </a:prstGeom>
          <a:solidFill>
            <a:schemeClr val="bg1"/>
          </a:solidFill>
        </p:spPr>
        <p:txBody>
          <a:bodyPr wrap="none" rtlCol="0">
            <a:spAutoFit/>
          </a:bodyPr>
          <a:lstStyle/>
          <a:p>
            <a:r>
              <a:rPr kumimoji="1" lang="en-US" altLang="ja-JP" dirty="0" smtClean="0"/>
              <a:t>1 </a:t>
            </a:r>
            <a:r>
              <a:rPr kumimoji="1" lang="en-US" altLang="ja-JP" dirty="0" err="1" smtClean="0"/>
              <a:t>Gev</a:t>
            </a:r>
            <a:r>
              <a:rPr lang="en-US" altLang="ja-JP" dirty="0" smtClean="0"/>
              <a:t>/c</a:t>
            </a:r>
            <a:endParaRPr kumimoji="1" lang="ja-JP" altLang="en-US" dirty="0"/>
          </a:p>
        </p:txBody>
      </p:sp>
      <mc:AlternateContent xmlns:mc="http://schemas.openxmlformats.org/markup-compatibility/2006" xmlns:a14="http://schemas.microsoft.com/office/drawing/2010/main">
        <mc:Choice Requires="a14">
          <p:sp>
            <p:nvSpPr>
              <p:cNvPr id="11" name="テキスト ボックス 10"/>
              <p:cNvSpPr txBox="1"/>
              <p:nvPr/>
            </p:nvSpPr>
            <p:spPr>
              <a:xfrm>
                <a:off x="291754" y="5559627"/>
                <a:ext cx="3801169" cy="1208664"/>
              </a:xfrm>
              <a:prstGeom prst="rect">
                <a:avLst/>
              </a:prstGeom>
              <a:solidFill>
                <a:schemeClr val="bg1"/>
              </a:solid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2400" b="1" i="0" smtClean="0">
                          <a:latin typeface="Cambria Math" panose="02040503050406030204" pitchFamily="18" charset="0"/>
                        </a:rPr>
                        <m:t>𝐗</m:t>
                      </m:r>
                      <m:r>
                        <a:rPr lang="en-US" altLang="ja-JP" sz="2400" b="1" i="0" smtClean="0">
                          <a:latin typeface="Cambria Math"/>
                        </a:rPr>
                        <m:t>     →  </m:t>
                      </m:r>
                      <m:sSup>
                        <m:sSupPr>
                          <m:ctrlPr>
                            <a:rPr lang="ja-JP" altLang="ja-JP" sz="2400" b="1" i="1">
                              <a:latin typeface="Cambria Math" panose="02040503050406030204" pitchFamily="18" charset="0"/>
                            </a:rPr>
                          </m:ctrlPr>
                        </m:sSupPr>
                        <m:e>
                          <m:r>
                            <a:rPr lang="en-US" altLang="ja-JP" sz="2400" b="1" i="0">
                              <a:latin typeface="Cambria Math"/>
                            </a:rPr>
                            <m:t>𝛑</m:t>
                          </m:r>
                        </m:e>
                        <m:sup>
                          <m:r>
                            <a:rPr lang="en-US" altLang="ja-JP" sz="2400" b="1" i="0">
                              <a:latin typeface="Cambria Math"/>
                            </a:rPr>
                            <m:t>𝟎</m:t>
                          </m:r>
                        </m:sup>
                      </m:sSup>
                      <m:sSup>
                        <m:sSupPr>
                          <m:ctrlPr>
                            <a:rPr lang="ja-JP" altLang="ja-JP" sz="2400" b="1" i="1">
                              <a:latin typeface="Cambria Math" panose="02040503050406030204" pitchFamily="18" charset="0"/>
                            </a:rPr>
                          </m:ctrlPr>
                        </m:sSupPr>
                        <m:e>
                          <m:r>
                            <a:rPr lang="en-US" altLang="ja-JP" sz="2400" b="1" i="0">
                              <a:latin typeface="Cambria Math"/>
                            </a:rPr>
                            <m:t>𝚺</m:t>
                          </m:r>
                        </m:e>
                        <m:sup>
                          <m:r>
                            <a:rPr lang="en-US" altLang="ja-JP" sz="2400" b="1" i="0">
                              <a:latin typeface="Cambria Math"/>
                            </a:rPr>
                            <m:t>𝟎</m:t>
                          </m:r>
                        </m:sup>
                      </m:sSup>
                      <m:r>
                        <a:rPr lang="en-US" altLang="ja-JP" sz="2400" b="1" i="0">
                          <a:latin typeface="Cambria Math"/>
                        </a:rPr>
                        <m:t> </m:t>
                      </m:r>
                      <m:r>
                        <a:rPr lang="en-US" altLang="ja-JP" sz="2400" b="1" i="0" smtClean="0">
                          <a:latin typeface="Cambria Math" panose="02040503050406030204" pitchFamily="18" charset="0"/>
                        </a:rPr>
                        <m:t> </m:t>
                      </m:r>
                      <m:r>
                        <a:rPr lang="en-US" altLang="ja-JP" sz="2400" b="1" i="0" smtClean="0">
                          <a:latin typeface="Cambria Math" panose="02040503050406030204" pitchFamily="18" charset="0"/>
                          <a:ea typeface="Cambria Math" panose="02040503050406030204" pitchFamily="18" charset="0"/>
                        </a:rPr>
                        <m:t>→</m:t>
                      </m:r>
                      <m:sSup>
                        <m:sSupPr>
                          <m:ctrlPr>
                            <a:rPr lang="ja-JP" altLang="ja-JP" sz="2400" b="1" i="1">
                              <a:latin typeface="Cambria Math" panose="02040503050406030204" pitchFamily="18" charset="0"/>
                            </a:rPr>
                          </m:ctrlPr>
                        </m:sSupPr>
                        <m:e>
                          <m:r>
                            <a:rPr lang="en-US" altLang="ja-JP" sz="2400" b="1" i="0">
                              <a:latin typeface="Cambria Math"/>
                            </a:rPr>
                            <m:t>𝛑</m:t>
                          </m:r>
                        </m:e>
                        <m:sup>
                          <m:r>
                            <a:rPr lang="en-US" altLang="ja-JP" sz="2400" b="1" i="0">
                              <a:latin typeface="Cambria Math"/>
                            </a:rPr>
                            <m:t>𝟎</m:t>
                          </m:r>
                        </m:sup>
                      </m:sSup>
                      <m:r>
                        <a:rPr lang="en-US" altLang="ja-JP" sz="2400" b="1" i="0" smtClean="0">
                          <a:latin typeface="Cambria Math" panose="02040503050406030204" pitchFamily="18" charset="0"/>
                        </a:rPr>
                        <m:t> </m:t>
                      </m:r>
                      <m:r>
                        <a:rPr lang="en-US" altLang="ja-JP" sz="2400" b="1" i="0" smtClean="0">
                          <a:solidFill>
                            <a:srgbClr val="FF00FF"/>
                          </a:solidFill>
                          <a:latin typeface="Cambria Math" panose="02040503050406030204" pitchFamily="18" charset="0"/>
                        </a:rPr>
                        <m:t>𝐩</m:t>
                      </m:r>
                      <m:sSup>
                        <m:sSupPr>
                          <m:ctrlPr>
                            <a:rPr lang="ja-JP" altLang="ja-JP" sz="2400" b="1" i="1" smtClean="0">
                              <a:solidFill>
                                <a:srgbClr val="FF0000"/>
                              </a:solidFill>
                              <a:latin typeface="Cambria Math" panose="02040503050406030204" pitchFamily="18" charset="0"/>
                            </a:rPr>
                          </m:ctrlPr>
                        </m:sSupPr>
                        <m:e>
                          <m:r>
                            <a:rPr lang="en-US" altLang="ja-JP" sz="2400" b="1" i="0">
                              <a:solidFill>
                                <a:srgbClr val="FF0000"/>
                              </a:solidFill>
                              <a:latin typeface="Cambria Math"/>
                            </a:rPr>
                            <m:t>𝛑</m:t>
                          </m:r>
                        </m:e>
                        <m:sup>
                          <m:r>
                            <a:rPr lang="en-US" altLang="ja-JP" sz="2400" b="1" i="0">
                              <a:solidFill>
                                <a:srgbClr val="FF0000"/>
                              </a:solidFill>
                              <a:latin typeface="Cambria Math"/>
                            </a:rPr>
                            <m:t>−</m:t>
                          </m:r>
                        </m:sup>
                      </m:sSup>
                      <m:r>
                        <a:rPr lang="ja-JP" altLang="en-US" sz="2400" b="1" i="0" smtClean="0">
                          <a:latin typeface="Cambria Math" panose="02040503050406030204" pitchFamily="18" charset="0"/>
                        </a:rPr>
                        <m:t>𝛄</m:t>
                      </m:r>
                    </m:oMath>
                  </m:oMathPara>
                </a14:m>
                <a:endParaRPr lang="en-US" altLang="ja-JP" sz="2400" b="1" dirty="0" smtClean="0"/>
              </a:p>
              <a:p>
                <a:r>
                  <a:rPr lang="en-US" altLang="ja-JP" sz="2400" b="1" dirty="0" smtClean="0"/>
                  <a:t>          </a:t>
                </a:r>
                <a14:m>
                  <m:oMath xmlns:m="http://schemas.openxmlformats.org/officeDocument/2006/math">
                    <m:r>
                      <a:rPr lang="en-US" altLang="ja-JP" sz="2400" b="1" i="0">
                        <a:latin typeface="Cambria Math"/>
                      </a:rPr>
                      <m:t>→  </m:t>
                    </m:r>
                    <m:sSup>
                      <m:sSupPr>
                        <m:ctrlPr>
                          <a:rPr lang="ja-JP" altLang="ja-JP" sz="2400" b="1" i="1">
                            <a:latin typeface="Cambria Math" panose="02040503050406030204" pitchFamily="18" charset="0"/>
                          </a:rPr>
                        </m:ctrlPr>
                      </m:sSupPr>
                      <m:e>
                        <m:r>
                          <a:rPr lang="en-US" altLang="ja-JP" sz="2400" b="1" i="0">
                            <a:latin typeface="Cambria Math"/>
                          </a:rPr>
                          <m:t>𝛑</m:t>
                        </m:r>
                      </m:e>
                      <m:sup>
                        <m:r>
                          <a:rPr lang="en-US" altLang="ja-JP" sz="2400" b="1" i="0">
                            <a:latin typeface="Cambria Math"/>
                          </a:rPr>
                          <m:t>+</m:t>
                        </m:r>
                      </m:sup>
                    </m:sSup>
                    <m:sSup>
                      <m:sSupPr>
                        <m:ctrlPr>
                          <a:rPr lang="ja-JP" altLang="ja-JP" sz="2400" b="1" i="1">
                            <a:latin typeface="Cambria Math" panose="02040503050406030204" pitchFamily="18" charset="0"/>
                          </a:rPr>
                        </m:ctrlPr>
                      </m:sSupPr>
                      <m:e>
                        <m:r>
                          <a:rPr lang="en-US" altLang="ja-JP" sz="2400" b="1" i="0">
                            <a:latin typeface="Cambria Math"/>
                          </a:rPr>
                          <m:t>𝚺</m:t>
                        </m:r>
                      </m:e>
                      <m:sup>
                        <m:r>
                          <a:rPr lang="en-US" altLang="ja-JP" sz="2400" b="1" i="0">
                            <a:latin typeface="Cambria Math"/>
                          </a:rPr>
                          <m:t>−</m:t>
                        </m:r>
                      </m:sup>
                    </m:sSup>
                    <m:r>
                      <a:rPr lang="en-US" altLang="ja-JP" sz="2400" b="1" i="0" smtClean="0">
                        <a:latin typeface="Cambria Math" panose="02040503050406030204" pitchFamily="18" charset="0"/>
                      </a:rPr>
                      <m:t> </m:t>
                    </m:r>
                    <m:r>
                      <a:rPr lang="en-US" altLang="ja-JP" sz="2400" b="1" i="0">
                        <a:latin typeface="Cambria Math" panose="02040503050406030204" pitchFamily="18" charset="0"/>
                        <a:ea typeface="Cambria Math" panose="02040503050406030204" pitchFamily="18" charset="0"/>
                      </a:rPr>
                      <m:t>→</m:t>
                    </m:r>
                    <m:sSup>
                      <m:sSupPr>
                        <m:ctrlPr>
                          <a:rPr lang="ja-JP" altLang="ja-JP" sz="2400" b="1" i="1" smtClean="0">
                            <a:solidFill>
                              <a:srgbClr val="FF0000"/>
                            </a:solidFill>
                            <a:latin typeface="Cambria Math" panose="02040503050406030204" pitchFamily="18" charset="0"/>
                          </a:rPr>
                        </m:ctrlPr>
                      </m:sSupPr>
                      <m:e>
                        <m:r>
                          <a:rPr lang="en-US" altLang="ja-JP" sz="2400" b="1" i="0" smtClean="0">
                            <a:solidFill>
                              <a:srgbClr val="FF0000"/>
                            </a:solidFill>
                            <a:latin typeface="Cambria Math"/>
                          </a:rPr>
                          <m:t>𝛑</m:t>
                        </m:r>
                      </m:e>
                      <m:sup>
                        <m:r>
                          <a:rPr lang="en-US" altLang="ja-JP" sz="2400" b="1" i="0" smtClean="0">
                            <a:solidFill>
                              <a:srgbClr val="FF0000"/>
                            </a:solidFill>
                            <a:latin typeface="Cambria Math" panose="02040503050406030204" pitchFamily="18" charset="0"/>
                          </a:rPr>
                          <m:t>+</m:t>
                        </m:r>
                      </m:sup>
                    </m:sSup>
                    <m:r>
                      <a:rPr lang="en-US" altLang="ja-JP" sz="2400" b="1" i="0">
                        <a:latin typeface="Cambria Math" panose="02040503050406030204" pitchFamily="18" charset="0"/>
                      </a:rPr>
                      <m:t>𝐧</m:t>
                    </m:r>
                    <m:sSup>
                      <m:sSupPr>
                        <m:ctrlPr>
                          <a:rPr lang="ja-JP" altLang="ja-JP" sz="2400" b="1" i="1" smtClean="0">
                            <a:solidFill>
                              <a:srgbClr val="FF0000"/>
                            </a:solidFill>
                            <a:latin typeface="Cambria Math" panose="02040503050406030204" pitchFamily="18" charset="0"/>
                          </a:rPr>
                        </m:ctrlPr>
                      </m:sSupPr>
                      <m:e>
                        <m:r>
                          <a:rPr lang="en-US" altLang="ja-JP" sz="2400" b="1" i="0">
                            <a:solidFill>
                              <a:srgbClr val="FF0000"/>
                            </a:solidFill>
                            <a:latin typeface="Cambria Math"/>
                          </a:rPr>
                          <m:t>𝛑</m:t>
                        </m:r>
                      </m:e>
                      <m:sup>
                        <m:r>
                          <a:rPr lang="en-US" altLang="ja-JP" sz="2400" b="1" i="0" smtClean="0">
                            <a:solidFill>
                              <a:srgbClr val="FF0000"/>
                            </a:solidFill>
                            <a:latin typeface="Cambria Math" panose="02040503050406030204" pitchFamily="18" charset="0"/>
                          </a:rPr>
                          <m:t>−</m:t>
                        </m:r>
                      </m:sup>
                    </m:sSup>
                  </m:oMath>
                </a14:m>
                <a:endParaRPr lang="ja-JP" altLang="ja-JP" sz="2400" b="1" dirty="0"/>
              </a:p>
              <a:p>
                <a:r>
                  <a:rPr lang="en-US" altLang="ja-JP" sz="2400" b="1" dirty="0"/>
                  <a:t>         </a:t>
                </a:r>
                <a:r>
                  <a:rPr lang="en-US" altLang="ja-JP" sz="2400" b="1" dirty="0" smtClean="0"/>
                  <a:t> </a:t>
                </a:r>
                <a14:m>
                  <m:oMath xmlns:m="http://schemas.openxmlformats.org/officeDocument/2006/math">
                    <m:r>
                      <a:rPr lang="en-US" altLang="ja-JP" sz="2400" b="1" i="0">
                        <a:latin typeface="Cambria Math"/>
                      </a:rPr>
                      <m:t>→  </m:t>
                    </m:r>
                    <m:sSup>
                      <m:sSupPr>
                        <m:ctrlPr>
                          <a:rPr lang="ja-JP" altLang="ja-JP" sz="2400" b="1" i="1">
                            <a:latin typeface="Cambria Math" panose="02040503050406030204" pitchFamily="18" charset="0"/>
                          </a:rPr>
                        </m:ctrlPr>
                      </m:sSupPr>
                      <m:e>
                        <m:r>
                          <a:rPr lang="en-US" altLang="ja-JP" sz="2400" b="1" i="0">
                            <a:latin typeface="Cambria Math"/>
                          </a:rPr>
                          <m:t>𝛑</m:t>
                        </m:r>
                      </m:e>
                      <m:sup>
                        <m:r>
                          <a:rPr lang="en-US" altLang="ja-JP" sz="2400" b="1" i="0">
                            <a:latin typeface="Cambria Math"/>
                          </a:rPr>
                          <m:t>−</m:t>
                        </m:r>
                      </m:sup>
                    </m:sSup>
                    <m:sSup>
                      <m:sSupPr>
                        <m:ctrlPr>
                          <a:rPr lang="ja-JP" altLang="ja-JP" sz="2400" b="1" i="1">
                            <a:latin typeface="Cambria Math" panose="02040503050406030204" pitchFamily="18" charset="0"/>
                          </a:rPr>
                        </m:ctrlPr>
                      </m:sSupPr>
                      <m:e>
                        <m:r>
                          <a:rPr lang="en-US" altLang="ja-JP" sz="2400" b="1" i="0">
                            <a:latin typeface="Cambria Math"/>
                          </a:rPr>
                          <m:t>𝚺</m:t>
                        </m:r>
                      </m:e>
                      <m:sup>
                        <m:r>
                          <a:rPr lang="en-US" altLang="ja-JP" sz="2400" b="1" i="0">
                            <a:latin typeface="Cambria Math"/>
                          </a:rPr>
                          <m:t>+</m:t>
                        </m:r>
                      </m:sup>
                    </m:sSup>
                    <m:r>
                      <a:rPr lang="en-US" altLang="ja-JP" sz="2400" b="1" i="0" smtClean="0">
                        <a:latin typeface="Cambria Math" panose="02040503050406030204" pitchFamily="18" charset="0"/>
                      </a:rPr>
                      <m:t> </m:t>
                    </m:r>
                    <m:r>
                      <a:rPr lang="en-US" altLang="ja-JP" sz="2400" b="1" i="0">
                        <a:latin typeface="Cambria Math" panose="02040503050406030204" pitchFamily="18" charset="0"/>
                        <a:ea typeface="Cambria Math" panose="02040503050406030204" pitchFamily="18" charset="0"/>
                      </a:rPr>
                      <m:t>→</m:t>
                    </m:r>
                    <m:sSup>
                      <m:sSupPr>
                        <m:ctrlPr>
                          <a:rPr lang="ja-JP" altLang="ja-JP" sz="2400" b="1" i="1" smtClean="0">
                            <a:solidFill>
                              <a:srgbClr val="FF0000"/>
                            </a:solidFill>
                            <a:latin typeface="Cambria Math" panose="02040503050406030204" pitchFamily="18" charset="0"/>
                          </a:rPr>
                        </m:ctrlPr>
                      </m:sSupPr>
                      <m:e>
                        <m:r>
                          <a:rPr lang="en-US" altLang="ja-JP" sz="2400" b="1" i="0">
                            <a:solidFill>
                              <a:srgbClr val="FF0000"/>
                            </a:solidFill>
                            <a:latin typeface="Cambria Math"/>
                          </a:rPr>
                          <m:t>𝛑</m:t>
                        </m:r>
                      </m:e>
                      <m:sup>
                        <m:r>
                          <a:rPr lang="en-US" altLang="ja-JP" sz="2400" b="1" i="0">
                            <a:solidFill>
                              <a:srgbClr val="FF0000"/>
                            </a:solidFill>
                            <a:latin typeface="Cambria Math"/>
                          </a:rPr>
                          <m:t>−</m:t>
                        </m:r>
                      </m:sup>
                    </m:sSup>
                    <m:r>
                      <a:rPr lang="en-US" altLang="ja-JP" sz="2400" b="1" i="0" smtClean="0">
                        <a:latin typeface="Cambria Math" panose="02040503050406030204" pitchFamily="18" charset="0"/>
                      </a:rPr>
                      <m:t>𝐧</m:t>
                    </m:r>
                    <m:sSup>
                      <m:sSupPr>
                        <m:ctrlPr>
                          <a:rPr lang="ja-JP" altLang="ja-JP" sz="2400" b="1" i="1" smtClean="0">
                            <a:solidFill>
                              <a:srgbClr val="FF00FF"/>
                            </a:solidFill>
                            <a:latin typeface="Cambria Math" panose="02040503050406030204" pitchFamily="18" charset="0"/>
                          </a:rPr>
                        </m:ctrlPr>
                      </m:sSupPr>
                      <m:e>
                        <m:r>
                          <a:rPr lang="en-US" altLang="ja-JP" sz="2400" b="1" i="0" smtClean="0">
                            <a:solidFill>
                              <a:srgbClr val="FF0000"/>
                            </a:solidFill>
                            <a:latin typeface="Cambria Math"/>
                          </a:rPr>
                          <m:t>𝛑</m:t>
                        </m:r>
                      </m:e>
                      <m:sup>
                        <m:r>
                          <a:rPr lang="en-US" altLang="ja-JP" sz="2400" b="1" i="0" smtClean="0">
                            <a:solidFill>
                              <a:srgbClr val="FF0000"/>
                            </a:solidFill>
                            <a:latin typeface="Cambria Math"/>
                          </a:rPr>
                          <m:t>+</m:t>
                        </m:r>
                      </m:sup>
                    </m:sSup>
                  </m:oMath>
                </a14:m>
                <a:endParaRPr lang="en-US" altLang="ja-JP" sz="2400" b="1"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291754" y="5559627"/>
                <a:ext cx="3801169" cy="1208664"/>
              </a:xfrm>
              <a:prstGeom prst="rect">
                <a:avLst/>
              </a:prstGeom>
              <a:blipFill rotWithShape="0">
                <a:blip r:embed="rId7"/>
                <a:stretch>
                  <a:fillRect/>
                </a:stretch>
              </a:blipFill>
              <a:ln>
                <a:solidFill>
                  <a:schemeClr val="tx1"/>
                </a:solidFill>
              </a:ln>
            </p:spPr>
            <p:txBody>
              <a:bodyPr/>
              <a:lstStyle/>
              <a:p>
                <a:r>
                  <a:rPr lang="ja-JP" altLang="en-US">
                    <a:noFill/>
                  </a:rPr>
                  <a:t> </a:t>
                </a:r>
              </a:p>
            </p:txBody>
          </p:sp>
        </mc:Fallback>
      </mc:AlternateContent>
      <p:sp>
        <p:nvSpPr>
          <p:cNvPr id="9" name="スライド番号プレースホルダー 8"/>
          <p:cNvSpPr>
            <a:spLocks noGrp="1"/>
          </p:cNvSpPr>
          <p:nvPr>
            <p:ph type="sldNum" sz="quarter" idx="12"/>
          </p:nvPr>
        </p:nvSpPr>
        <p:spPr/>
        <p:txBody>
          <a:bodyPr/>
          <a:lstStyle/>
          <a:p>
            <a:fld id="{005A32BD-6642-4D4D-A78D-138FCE3FEFDC}" type="slidenum">
              <a:rPr kumimoji="1" lang="ja-JP" altLang="en-US" smtClean="0"/>
              <a:t>6</a:t>
            </a:fld>
            <a:endParaRPr kumimoji="1" lang="ja-JP" altLang="en-US"/>
          </a:p>
        </p:txBody>
      </p:sp>
      <mc:AlternateContent xmlns:mc="http://schemas.openxmlformats.org/markup-compatibility/2006" xmlns:a14="http://schemas.microsoft.com/office/drawing/2010/main">
        <mc:Choice Requires="a14">
          <p:sp>
            <p:nvSpPr>
              <p:cNvPr id="27" name="テキスト ボックス 26"/>
              <p:cNvSpPr txBox="1"/>
              <p:nvPr/>
            </p:nvSpPr>
            <p:spPr>
              <a:xfrm>
                <a:off x="4316655" y="6294055"/>
                <a:ext cx="3949927" cy="470000"/>
              </a:xfrm>
              <a:prstGeom prst="rect">
                <a:avLst/>
              </a:prstGeom>
              <a:solidFill>
                <a:schemeClr val="bg1"/>
              </a:solid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2400" b="1" i="0" smtClean="0">
                          <a:latin typeface="Cambria Math" panose="02040503050406030204" pitchFamily="18" charset="0"/>
                        </a:rPr>
                        <m:t>𝐗</m:t>
                      </m:r>
                      <m:r>
                        <a:rPr lang="en-US" altLang="ja-JP" sz="2400" b="1" i="0" baseline="30000" smtClean="0">
                          <a:latin typeface="Cambria Math" panose="02040503050406030204" pitchFamily="18" charset="0"/>
                        </a:rPr>
                        <m:t>−</m:t>
                      </m:r>
                      <m:r>
                        <a:rPr lang="en-US" altLang="ja-JP" sz="2400" b="1" i="0" smtClean="0">
                          <a:latin typeface="Cambria Math"/>
                        </a:rPr>
                        <m:t>     →  </m:t>
                      </m:r>
                      <m:sSup>
                        <m:sSupPr>
                          <m:ctrlPr>
                            <a:rPr lang="ja-JP" altLang="ja-JP" sz="2400" b="1" i="1">
                              <a:latin typeface="Cambria Math" panose="02040503050406030204" pitchFamily="18" charset="0"/>
                            </a:rPr>
                          </m:ctrlPr>
                        </m:sSupPr>
                        <m:e>
                          <m:r>
                            <a:rPr lang="en-US" altLang="ja-JP" sz="2400" b="1" i="0">
                              <a:latin typeface="Cambria Math"/>
                            </a:rPr>
                            <m:t>𝛑</m:t>
                          </m:r>
                        </m:e>
                        <m:sup>
                          <m:r>
                            <a:rPr lang="en-US" altLang="ja-JP" sz="2400" b="1" i="1" smtClean="0">
                              <a:latin typeface="Cambria Math" panose="02040503050406030204" pitchFamily="18" charset="0"/>
                            </a:rPr>
                            <m:t>−</m:t>
                          </m:r>
                        </m:sup>
                      </m:sSup>
                      <m:sSup>
                        <m:sSupPr>
                          <m:ctrlPr>
                            <a:rPr lang="ja-JP" altLang="ja-JP" sz="2400" b="1" i="1">
                              <a:latin typeface="Cambria Math" panose="02040503050406030204" pitchFamily="18" charset="0"/>
                            </a:rPr>
                          </m:ctrlPr>
                        </m:sSupPr>
                        <m:e>
                          <m:r>
                            <a:rPr lang="en-US" altLang="ja-JP" sz="2400" b="1" i="0">
                              <a:latin typeface="Cambria Math"/>
                            </a:rPr>
                            <m:t>𝚺</m:t>
                          </m:r>
                        </m:e>
                        <m:sup>
                          <m:r>
                            <a:rPr lang="en-US" altLang="ja-JP" sz="2400" b="1" i="1" smtClean="0">
                              <a:latin typeface="Cambria Math" panose="02040503050406030204" pitchFamily="18" charset="0"/>
                            </a:rPr>
                            <m:t>𝟎</m:t>
                          </m:r>
                        </m:sup>
                      </m:sSup>
                      <m:r>
                        <a:rPr lang="en-US" altLang="ja-JP" sz="2400" b="1" i="0">
                          <a:latin typeface="Cambria Math"/>
                        </a:rPr>
                        <m:t> </m:t>
                      </m:r>
                      <m:r>
                        <a:rPr lang="en-US" altLang="ja-JP" sz="2400" b="1" i="0" smtClean="0">
                          <a:latin typeface="Cambria Math" panose="02040503050406030204" pitchFamily="18" charset="0"/>
                        </a:rPr>
                        <m:t> </m:t>
                      </m:r>
                      <m:r>
                        <a:rPr lang="en-US" altLang="ja-JP" sz="2400" b="1" i="0" smtClean="0">
                          <a:latin typeface="Cambria Math" panose="02040503050406030204" pitchFamily="18" charset="0"/>
                          <a:ea typeface="Cambria Math" panose="02040503050406030204" pitchFamily="18" charset="0"/>
                        </a:rPr>
                        <m:t>→</m:t>
                      </m:r>
                      <m:sSup>
                        <m:sSupPr>
                          <m:ctrlPr>
                            <a:rPr lang="ja-JP" altLang="ja-JP" sz="2400" b="1" i="1">
                              <a:latin typeface="Cambria Math" panose="02040503050406030204" pitchFamily="18" charset="0"/>
                            </a:rPr>
                          </m:ctrlPr>
                        </m:sSupPr>
                        <m:e>
                          <m:r>
                            <a:rPr lang="en-US" altLang="ja-JP" sz="2400" b="1" i="0">
                              <a:latin typeface="Cambria Math"/>
                            </a:rPr>
                            <m:t>𝛑</m:t>
                          </m:r>
                        </m:e>
                        <m:sup>
                          <m:r>
                            <a:rPr lang="en-US" altLang="ja-JP" sz="2400" b="1" i="1" smtClean="0">
                              <a:latin typeface="Cambria Math" panose="02040503050406030204" pitchFamily="18" charset="0"/>
                            </a:rPr>
                            <m:t>−</m:t>
                          </m:r>
                        </m:sup>
                      </m:sSup>
                      <m:r>
                        <a:rPr lang="en-US" altLang="ja-JP" sz="2400" b="1" i="0" smtClean="0">
                          <a:latin typeface="Cambria Math" panose="02040503050406030204" pitchFamily="18" charset="0"/>
                        </a:rPr>
                        <m:t> </m:t>
                      </m:r>
                      <m:r>
                        <a:rPr lang="en-US" altLang="ja-JP" sz="2400" b="1" i="0" smtClean="0">
                          <a:solidFill>
                            <a:srgbClr val="FF00FF"/>
                          </a:solidFill>
                          <a:latin typeface="Cambria Math" panose="02040503050406030204" pitchFamily="18" charset="0"/>
                        </a:rPr>
                        <m:t>𝐩</m:t>
                      </m:r>
                      <m:sSup>
                        <m:sSupPr>
                          <m:ctrlPr>
                            <a:rPr lang="ja-JP" altLang="ja-JP" sz="2400" b="1" i="1" smtClean="0">
                              <a:solidFill>
                                <a:srgbClr val="FF0000"/>
                              </a:solidFill>
                              <a:latin typeface="Cambria Math" panose="02040503050406030204" pitchFamily="18" charset="0"/>
                            </a:rPr>
                          </m:ctrlPr>
                        </m:sSupPr>
                        <m:e>
                          <m:r>
                            <a:rPr lang="en-US" altLang="ja-JP" sz="2400" b="1" i="0">
                              <a:solidFill>
                                <a:srgbClr val="FF0000"/>
                              </a:solidFill>
                              <a:latin typeface="Cambria Math"/>
                            </a:rPr>
                            <m:t>𝛑</m:t>
                          </m:r>
                        </m:e>
                        <m:sup>
                          <m:r>
                            <a:rPr lang="en-US" altLang="ja-JP" sz="2400" b="1" i="0">
                              <a:solidFill>
                                <a:srgbClr val="FF0000"/>
                              </a:solidFill>
                              <a:latin typeface="Cambria Math"/>
                            </a:rPr>
                            <m:t>−</m:t>
                          </m:r>
                        </m:sup>
                      </m:sSup>
                      <m:r>
                        <a:rPr lang="ja-JP" altLang="en-US" sz="2400" b="1" i="0" smtClean="0">
                          <a:latin typeface="Cambria Math" panose="02040503050406030204" pitchFamily="18" charset="0"/>
                        </a:rPr>
                        <m:t>𝛄</m:t>
                      </m:r>
                    </m:oMath>
                  </m:oMathPara>
                </a14:m>
                <a:endParaRPr lang="en-US" altLang="ja-JP" sz="2400" b="1" dirty="0" smtClean="0"/>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4316655" y="6294055"/>
                <a:ext cx="3949927" cy="470000"/>
              </a:xfrm>
              <a:prstGeom prst="rect">
                <a:avLst/>
              </a:prstGeom>
              <a:blipFill rotWithShape="0">
                <a:blip r:embed="rId8"/>
                <a:stretch>
                  <a:fillRect b="-10000"/>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p:cNvSpPr txBox="1"/>
              <p:nvPr/>
            </p:nvSpPr>
            <p:spPr>
              <a:xfrm>
                <a:off x="264041" y="5112351"/>
                <a:ext cx="176599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altLang="ja-JP" sz="2400" dirty="0" smtClean="0">
                          <a:latin typeface="Cambria Math" panose="02040503050406030204" pitchFamily="18" charset="0"/>
                        </a:rPr>
                        <m:t>d</m:t>
                      </m:r>
                      <m:r>
                        <a:rPr lang="en-US" altLang="ja-JP" sz="2400" dirty="0" smtClean="0">
                          <a:latin typeface="Cambria Math" panose="02040503050406030204" pitchFamily="18" charset="0"/>
                        </a:rPr>
                        <m:t>(</m:t>
                      </m:r>
                      <m:sSup>
                        <m:sSupPr>
                          <m:ctrlPr>
                            <a:rPr lang="en-US" altLang="ja-JP" sz="2400" i="1" dirty="0">
                              <a:latin typeface="Cambria Math" panose="02040503050406030204" pitchFamily="18" charset="0"/>
                            </a:rPr>
                          </m:ctrlPr>
                        </m:sSupPr>
                        <m:e>
                          <m:r>
                            <m:rPr>
                              <m:sty m:val="p"/>
                            </m:rPr>
                            <a:rPr lang="en-US" altLang="ja-JP" sz="2400" dirty="0">
                              <a:latin typeface="Cambria Math" panose="02040503050406030204" pitchFamily="18" charset="0"/>
                            </a:rPr>
                            <m:t>K</m:t>
                          </m:r>
                        </m:e>
                        <m:sup>
                          <m:r>
                            <a:rPr lang="en-US" altLang="ja-JP" sz="2400" dirty="0">
                              <a:latin typeface="Cambria Math" panose="02040503050406030204" pitchFamily="18" charset="0"/>
                            </a:rPr>
                            <m:t>−</m:t>
                          </m:r>
                        </m:sup>
                      </m:sSup>
                      <m:r>
                        <a:rPr lang="en-US" altLang="ja-JP" sz="2400" dirty="0">
                          <a:latin typeface="Cambria Math" panose="02040503050406030204" pitchFamily="18" charset="0"/>
                        </a:rPr>
                        <m:t>,</m:t>
                      </m:r>
                      <m:r>
                        <m:rPr>
                          <m:sty m:val="p"/>
                        </m:rPr>
                        <a:rPr lang="en-US" altLang="ja-JP" sz="2400" dirty="0">
                          <a:latin typeface="Cambria Math" panose="02040503050406030204" pitchFamily="18" charset="0"/>
                        </a:rPr>
                        <m:t>n</m:t>
                      </m:r>
                      <m:r>
                        <a:rPr lang="en-US" altLang="ja-JP" sz="2400" dirty="0">
                          <a:latin typeface="Cambria Math" panose="02040503050406030204" pitchFamily="18" charset="0"/>
                        </a:rPr>
                        <m:t>)"</m:t>
                      </m:r>
                      <m:r>
                        <m:rPr>
                          <m:sty m:val="p"/>
                        </m:rPr>
                        <a:rPr lang="en-US" altLang="ja-JP" sz="2400" b="0" i="0" dirty="0" smtClean="0">
                          <a:latin typeface="Cambria Math" panose="02040503050406030204" pitchFamily="18" charset="0"/>
                        </a:rPr>
                        <m:t>X</m:t>
                      </m:r>
                      <m:r>
                        <a:rPr lang="en-US" altLang="ja-JP" sz="2400" b="0" i="0" dirty="0" smtClean="0">
                          <a:latin typeface="Cambria Math" panose="02040503050406030204" pitchFamily="18" charset="0"/>
                        </a:rPr>
                        <m:t>"</m:t>
                      </m:r>
                    </m:oMath>
                  </m:oMathPara>
                </a14:m>
                <a:endParaRPr kumimoji="1" lang="ja-JP" altLang="en-US" sz="24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264041" y="5112351"/>
                <a:ext cx="1765996" cy="461665"/>
              </a:xfrm>
              <a:prstGeom prst="rect">
                <a:avLst/>
              </a:prstGeom>
              <a:blipFill rotWithShape="0">
                <a:blip r:embed="rId9"/>
                <a:stretch>
                  <a:fillRect b="-18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テキスト ボックス 33"/>
              <p:cNvSpPr txBox="1"/>
              <p:nvPr/>
            </p:nvSpPr>
            <p:spPr>
              <a:xfrm>
                <a:off x="4270764" y="5813126"/>
                <a:ext cx="202420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altLang="ja-JP" sz="2400" i="0" dirty="0" smtClean="0">
                          <a:latin typeface="Cambria Math" panose="02040503050406030204" pitchFamily="18" charset="0"/>
                        </a:rPr>
                        <m:t>d</m:t>
                      </m:r>
                      <m:r>
                        <a:rPr lang="en-US" altLang="ja-JP" sz="2400" i="0" dirty="0" smtClean="0">
                          <a:latin typeface="Cambria Math" panose="02040503050406030204" pitchFamily="18" charset="0"/>
                        </a:rPr>
                        <m:t>(</m:t>
                      </m:r>
                      <m:sSup>
                        <m:sSupPr>
                          <m:ctrlPr>
                            <a:rPr lang="en-US" altLang="ja-JP" sz="2400" i="1" dirty="0">
                              <a:latin typeface="Cambria Math" panose="02040503050406030204" pitchFamily="18" charset="0"/>
                            </a:rPr>
                          </m:ctrlPr>
                        </m:sSupPr>
                        <m:e>
                          <m:r>
                            <m:rPr>
                              <m:sty m:val="p"/>
                            </m:rPr>
                            <a:rPr lang="en-US" altLang="ja-JP" sz="2400" i="0" dirty="0">
                              <a:latin typeface="Cambria Math" panose="02040503050406030204" pitchFamily="18" charset="0"/>
                            </a:rPr>
                            <m:t>K</m:t>
                          </m:r>
                        </m:e>
                        <m:sup>
                          <m:r>
                            <a:rPr lang="en-US" altLang="ja-JP" sz="2400" i="0" dirty="0">
                              <a:latin typeface="Cambria Math" panose="02040503050406030204" pitchFamily="18" charset="0"/>
                            </a:rPr>
                            <m:t>−</m:t>
                          </m:r>
                        </m:sup>
                      </m:sSup>
                      <m:r>
                        <a:rPr lang="en-US" altLang="ja-JP" sz="2400" i="0" dirty="0">
                          <a:latin typeface="Cambria Math" panose="02040503050406030204" pitchFamily="18" charset="0"/>
                        </a:rPr>
                        <m:t>,</m:t>
                      </m:r>
                      <m:r>
                        <m:rPr>
                          <m:sty m:val="p"/>
                        </m:rPr>
                        <a:rPr lang="en-US" altLang="ja-JP" sz="2400" b="0" i="0" dirty="0" smtClean="0">
                          <a:latin typeface="Cambria Math" panose="02040503050406030204" pitchFamily="18" charset="0"/>
                        </a:rPr>
                        <m:t>p</m:t>
                      </m:r>
                      <m:r>
                        <a:rPr lang="en-US" altLang="ja-JP" sz="2400" i="0" dirty="0">
                          <a:latin typeface="Cambria Math" panose="02040503050406030204" pitchFamily="18" charset="0"/>
                        </a:rPr>
                        <m:t>)"</m:t>
                      </m:r>
                      <m:sSup>
                        <m:sSupPr>
                          <m:ctrlPr>
                            <a:rPr lang="en-US" altLang="ja-JP" sz="2400" i="1" dirty="0" smtClean="0">
                              <a:latin typeface="Cambria Math" panose="02040503050406030204" pitchFamily="18" charset="0"/>
                            </a:rPr>
                          </m:ctrlPr>
                        </m:sSupPr>
                        <m:e>
                          <m:r>
                            <m:rPr>
                              <m:sty m:val="p"/>
                            </m:rPr>
                            <a:rPr lang="en-US" altLang="ja-JP" sz="2400" b="0" i="0" dirty="0" smtClean="0">
                              <a:latin typeface="Cambria Math" panose="02040503050406030204" pitchFamily="18" charset="0"/>
                            </a:rPr>
                            <m:t>X</m:t>
                          </m:r>
                        </m:e>
                        <m:sup>
                          <m:r>
                            <a:rPr lang="en-US" altLang="ja-JP" sz="2400" b="0" i="0" dirty="0" smtClean="0">
                              <a:latin typeface="Cambria Math" panose="02040503050406030204" pitchFamily="18" charset="0"/>
                            </a:rPr>
                            <m:t>−</m:t>
                          </m:r>
                        </m:sup>
                      </m:sSup>
                      <m:r>
                        <a:rPr lang="en-US" altLang="ja-JP" sz="2400" i="0" dirty="0">
                          <a:latin typeface="Cambria Math" panose="02040503050406030204" pitchFamily="18" charset="0"/>
                        </a:rPr>
                        <m:t>"</m:t>
                      </m:r>
                    </m:oMath>
                  </m:oMathPara>
                </a14:m>
                <a:endParaRPr lang="ja-JP" altLang="en-US" sz="2400" dirty="0"/>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4270764" y="5813126"/>
                <a:ext cx="2024208" cy="461665"/>
              </a:xfrm>
              <a:prstGeom prst="rect">
                <a:avLst/>
              </a:prstGeom>
              <a:blipFill rotWithShape="0">
                <a:blip r:embed="rId10"/>
                <a:stretch>
                  <a:fillRect b="-18667"/>
                </a:stretch>
              </a:blipFill>
            </p:spPr>
            <p:txBody>
              <a:bodyPr/>
              <a:lstStyle/>
              <a:p>
                <a:r>
                  <a:rPr lang="ja-JP" altLang="en-US">
                    <a:noFill/>
                  </a:rPr>
                  <a:t> </a:t>
                </a:r>
              </a:p>
            </p:txBody>
          </p:sp>
        </mc:Fallback>
      </mc:AlternateContent>
      <p:sp>
        <p:nvSpPr>
          <p:cNvPr id="4" name="正方形/長方形 3"/>
          <p:cNvSpPr/>
          <p:nvPr/>
        </p:nvSpPr>
        <p:spPr>
          <a:xfrm rot="1058295">
            <a:off x="7383054" y="4363710"/>
            <a:ext cx="78621" cy="1664167"/>
          </a:xfrm>
          <a:prstGeom prst="rect">
            <a:avLst/>
          </a:prstGeom>
          <a:solidFill>
            <a:srgbClr val="0F7DC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右矢印 6"/>
          <p:cNvSpPr/>
          <p:nvPr/>
        </p:nvSpPr>
        <p:spPr>
          <a:xfrm rot="1897794">
            <a:off x="3795530" y="3635376"/>
            <a:ext cx="3966194" cy="508823"/>
          </a:xfrm>
          <a:prstGeom prst="rightArrow">
            <a:avLst/>
          </a:prstGeom>
          <a:solidFill>
            <a:schemeClr val="accent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5" name="テキスト ボックス 34"/>
              <p:cNvSpPr txBox="1"/>
              <p:nvPr/>
            </p:nvSpPr>
            <p:spPr>
              <a:xfrm rot="2045234">
                <a:off x="5636376" y="3646984"/>
                <a:ext cx="44435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1" i="1" dirty="0" smtClean="0">
                          <a:solidFill>
                            <a:schemeClr val="tx1"/>
                          </a:solidFill>
                          <a:effectLst>
                            <a:outerShdw blurRad="38100" dist="38100" dir="2700000" algn="tl">
                              <a:srgbClr val="000000">
                                <a:alpha val="43137"/>
                              </a:srgbClr>
                            </a:outerShdw>
                          </a:effectLst>
                          <a:latin typeface="Cambria Math" panose="02040503050406030204" pitchFamily="18" charset="0"/>
                        </a:rPr>
                        <m:t>𝒑</m:t>
                      </m:r>
                    </m:oMath>
                  </m:oMathPara>
                </a14:m>
                <a:endParaRPr kumimoji="1" lang="ja-JP" altLang="en-US" sz="2400" b="1" dirty="0">
                  <a:solidFill>
                    <a:schemeClr val="tx1"/>
                  </a:solidFill>
                  <a:effectLst>
                    <a:outerShdw blurRad="38100" dist="38100" dir="2700000" algn="tl">
                      <a:srgbClr val="000000">
                        <a:alpha val="43137"/>
                      </a:srgbClr>
                    </a:outerShdw>
                  </a:effectLst>
                </a:endParaRPr>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rot="2045234">
                <a:off x="5636376" y="3646984"/>
                <a:ext cx="444352" cy="461665"/>
              </a:xfrm>
              <a:prstGeom prst="rect">
                <a:avLst/>
              </a:prstGeom>
              <a:blipFill rotWithShape="0">
                <a:blip r:embed="rId11"/>
                <a:stretch>
                  <a:fillRect l="-3846" b="-10577"/>
                </a:stretch>
              </a:blipFill>
            </p:spPr>
            <p:txBody>
              <a:bodyPr/>
              <a:lstStyle/>
              <a:p>
                <a:r>
                  <a:rPr lang="ja-JP" altLang="en-US">
                    <a:noFill/>
                  </a:rPr>
                  <a:t> </a:t>
                </a:r>
              </a:p>
            </p:txBody>
          </p:sp>
        </mc:Fallback>
      </mc:AlternateContent>
      <p:sp>
        <p:nvSpPr>
          <p:cNvPr id="10" name="テキスト ボックス 9"/>
          <p:cNvSpPr txBox="1"/>
          <p:nvPr/>
        </p:nvSpPr>
        <p:spPr>
          <a:xfrm>
            <a:off x="7454749" y="5102938"/>
            <a:ext cx="426720" cy="369332"/>
          </a:xfrm>
          <a:prstGeom prst="rect">
            <a:avLst/>
          </a:prstGeom>
          <a:noFill/>
        </p:spPr>
        <p:txBody>
          <a:bodyPr wrap="none" rtlCol="0">
            <a:spAutoFit/>
          </a:bodyPr>
          <a:lstStyle/>
          <a:p>
            <a:r>
              <a:rPr kumimoji="1" lang="en-US" altLang="ja-JP" dirty="0" smtClean="0"/>
              <a:t>PC</a:t>
            </a:r>
            <a:endParaRPr kumimoji="1" lang="ja-JP" altLang="en-US" dirty="0"/>
          </a:p>
        </p:txBody>
      </p:sp>
      <p:sp>
        <p:nvSpPr>
          <p:cNvPr id="21" name="右矢印 20"/>
          <p:cNvSpPr/>
          <p:nvPr/>
        </p:nvSpPr>
        <p:spPr>
          <a:xfrm>
            <a:off x="2925904" y="2618028"/>
            <a:ext cx="5180865" cy="444712"/>
          </a:xfrm>
          <a:prstGeom prst="rightArrow">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3" name="テキスト ボックス 32"/>
              <p:cNvSpPr txBox="1"/>
              <p:nvPr/>
            </p:nvSpPr>
            <p:spPr>
              <a:xfrm>
                <a:off x="5594264" y="2544147"/>
                <a:ext cx="443398" cy="5287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800" b="1" i="1" dirty="0" smtClean="0">
                          <a:effectLst>
                            <a:outerShdw blurRad="38100" dist="38100" dir="2700000" algn="tl">
                              <a:srgbClr val="000000">
                                <a:alpha val="43137"/>
                              </a:srgbClr>
                            </a:outerShdw>
                          </a:effectLst>
                          <a:latin typeface="Cambria Math" panose="02040503050406030204" pitchFamily="18" charset="0"/>
                        </a:rPr>
                        <m:t>𝒏</m:t>
                      </m:r>
                    </m:oMath>
                  </m:oMathPara>
                </a14:m>
                <a:endParaRPr lang="ja-JP" altLang="en-US" sz="2800" b="1" dirty="0">
                  <a:effectLst>
                    <a:outerShdw blurRad="38100" dist="38100" dir="2700000" algn="tl">
                      <a:srgbClr val="000000">
                        <a:alpha val="43137"/>
                      </a:srgbClr>
                    </a:outerShdw>
                  </a:effectLst>
                </a:endParaRPr>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5594264" y="2544147"/>
                <a:ext cx="443398" cy="528702"/>
              </a:xfrm>
              <a:prstGeom prst="rect">
                <a:avLst/>
              </a:prstGeom>
              <a:blipFill rotWithShape="0">
                <a:blip r:embed="rId12"/>
                <a:stretch>
                  <a:fillRect/>
                </a:stretch>
              </a:blipFill>
            </p:spPr>
            <p:txBody>
              <a:bodyPr/>
              <a:lstStyle/>
              <a:p>
                <a:r>
                  <a:rPr lang="ja-JP" altLang="en-US">
                    <a:noFill/>
                  </a:rPr>
                  <a:t> </a:t>
                </a:r>
              </a:p>
            </p:txBody>
          </p:sp>
        </mc:Fallback>
      </mc:AlternateContent>
      <p:sp>
        <p:nvSpPr>
          <p:cNvPr id="30" name="テキスト ボックス 29"/>
          <p:cNvSpPr txBox="1"/>
          <p:nvPr/>
        </p:nvSpPr>
        <p:spPr>
          <a:xfrm>
            <a:off x="3289951" y="3963750"/>
            <a:ext cx="2345257" cy="369332"/>
          </a:xfrm>
          <a:prstGeom prst="rect">
            <a:avLst/>
          </a:prstGeom>
          <a:solidFill>
            <a:schemeClr val="bg1"/>
          </a:solidFill>
          <a:ln>
            <a:noFill/>
          </a:ln>
        </p:spPr>
        <p:txBody>
          <a:bodyPr wrap="none" rtlCol="0">
            <a:spAutoFit/>
          </a:bodyPr>
          <a:lstStyle/>
          <a:p>
            <a:r>
              <a:rPr kumimoji="1" lang="en-US" altLang="ja-JP" b="1" dirty="0" smtClean="0">
                <a:solidFill>
                  <a:srgbClr val="513BF5"/>
                </a:solidFill>
              </a:rPr>
              <a:t>Liquid Deuteron target</a:t>
            </a:r>
            <a:endParaRPr kumimoji="1" lang="ja-JP" altLang="en-US" b="1" dirty="0">
              <a:solidFill>
                <a:srgbClr val="513BF5"/>
              </a:solidFill>
            </a:endParaRPr>
          </a:p>
        </p:txBody>
      </p:sp>
      <p:cxnSp>
        <p:nvCxnSpPr>
          <p:cNvPr id="36" name="直線矢印コネクタ 35"/>
          <p:cNvCxnSpPr/>
          <p:nvPr/>
        </p:nvCxnSpPr>
        <p:spPr>
          <a:xfrm flipH="1" flipV="1">
            <a:off x="2819801" y="2898487"/>
            <a:ext cx="576659" cy="1127753"/>
          </a:xfrm>
          <a:prstGeom prst="straightConnector1">
            <a:avLst/>
          </a:prstGeom>
          <a:ln w="28575">
            <a:solidFill>
              <a:srgbClr val="513BF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2534732" y="2767694"/>
            <a:ext cx="346860" cy="168663"/>
          </a:xfrm>
          <a:prstGeom prst="rect">
            <a:avLst/>
          </a:prstGeom>
          <a:solidFill>
            <a:srgbClr val="513BF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4586931" y="1397673"/>
            <a:ext cx="2123850" cy="12837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7" name="テキスト ボックス 36"/>
              <p:cNvSpPr txBox="1"/>
              <p:nvPr/>
            </p:nvSpPr>
            <p:spPr>
              <a:xfrm>
                <a:off x="5095507" y="2278733"/>
                <a:ext cx="191632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ja-JP" sz="2400" dirty="0">
                          <a:latin typeface="Cambria Math" panose="02040503050406030204" pitchFamily="18" charset="0"/>
                        </a:rPr>
                        <m:t>d</m:t>
                      </m:r>
                      <m:r>
                        <a:rPr lang="en-US" altLang="ja-JP" sz="2400" dirty="0">
                          <a:latin typeface="Cambria Math" panose="02040503050406030204" pitchFamily="18" charset="0"/>
                        </a:rPr>
                        <m:t>(</m:t>
                      </m:r>
                      <m:sSup>
                        <m:sSupPr>
                          <m:ctrlPr>
                            <a:rPr lang="en-US" altLang="ja-JP" sz="2400" i="1" dirty="0">
                              <a:latin typeface="Cambria Math" panose="02040503050406030204" pitchFamily="18" charset="0"/>
                            </a:rPr>
                          </m:ctrlPr>
                        </m:sSupPr>
                        <m:e>
                          <m:r>
                            <m:rPr>
                              <m:sty m:val="p"/>
                            </m:rPr>
                            <a:rPr lang="en-US" altLang="ja-JP" sz="2400" dirty="0">
                              <a:latin typeface="Cambria Math" panose="02040503050406030204" pitchFamily="18" charset="0"/>
                            </a:rPr>
                            <m:t>K</m:t>
                          </m:r>
                        </m:e>
                        <m:sup>
                          <m:r>
                            <a:rPr lang="en-US" altLang="ja-JP" sz="2400" dirty="0">
                              <a:latin typeface="Cambria Math" panose="02040503050406030204" pitchFamily="18" charset="0"/>
                            </a:rPr>
                            <m:t>−</m:t>
                          </m:r>
                        </m:sup>
                      </m:sSup>
                      <m:r>
                        <a:rPr lang="en-US" altLang="ja-JP" sz="2400" dirty="0">
                          <a:latin typeface="Cambria Math" panose="02040503050406030204" pitchFamily="18" charset="0"/>
                        </a:rPr>
                        <m:t>,</m:t>
                      </m:r>
                      <m:r>
                        <a:rPr lang="en-US" altLang="ja-JP" sz="2400" b="1" i="1" dirty="0">
                          <a:effectLst>
                            <a:outerShdw blurRad="38100" dist="38100" dir="2700000" algn="tl">
                              <a:srgbClr val="000000">
                                <a:alpha val="43137"/>
                              </a:srgbClr>
                            </a:outerShdw>
                          </a:effectLst>
                          <a:latin typeface="Cambria Math" panose="02040503050406030204" pitchFamily="18" charset="0"/>
                        </a:rPr>
                        <m:t>𝒏</m:t>
                      </m:r>
                      <m:r>
                        <a:rPr lang="en-US" altLang="ja-JP" sz="2400" dirty="0">
                          <a:latin typeface="Cambria Math" panose="02040503050406030204" pitchFamily="18" charset="0"/>
                        </a:rPr>
                        <m:t>)"</m:t>
                      </m:r>
                      <m:r>
                        <m:rPr>
                          <m:sty m:val="p"/>
                        </m:rPr>
                        <a:rPr lang="en-US" altLang="ja-JP" sz="2400" dirty="0">
                          <a:latin typeface="Cambria Math" panose="02040503050406030204" pitchFamily="18" charset="0"/>
                        </a:rPr>
                        <m:t>X</m:t>
                      </m:r>
                      <m:r>
                        <a:rPr lang="en-US" altLang="ja-JP" sz="2400" dirty="0">
                          <a:latin typeface="Cambria Math" panose="02040503050406030204" pitchFamily="18" charset="0"/>
                        </a:rPr>
                        <m:t>"</m:t>
                      </m:r>
                    </m:oMath>
                  </m:oMathPara>
                </a14:m>
                <a:endParaRPr lang="ja-JP" altLang="en-US" sz="2400" dirty="0"/>
              </a:p>
            </p:txBody>
          </p:sp>
        </mc:Choice>
        <mc:Fallback xmlns="">
          <p:sp>
            <p:nvSpPr>
              <p:cNvPr id="37" name="テキスト ボックス 36"/>
              <p:cNvSpPr txBox="1">
                <a:spLocks noRot="1" noChangeAspect="1" noMove="1" noResize="1" noEditPoints="1" noAdjustHandles="1" noChangeArrowheads="1" noChangeShapeType="1" noTextEdit="1"/>
              </p:cNvSpPr>
              <p:nvPr/>
            </p:nvSpPr>
            <p:spPr>
              <a:xfrm>
                <a:off x="5095507" y="2278733"/>
                <a:ext cx="1916329" cy="461665"/>
              </a:xfrm>
              <a:prstGeom prst="rect">
                <a:avLst/>
              </a:prstGeom>
              <a:blipFill rotWithShape="0">
                <a:blip r:embed="rId13"/>
                <a:stretch>
                  <a:fillRect b="-1710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テキスト ボックス 37"/>
              <p:cNvSpPr txBox="1"/>
              <p:nvPr/>
            </p:nvSpPr>
            <p:spPr>
              <a:xfrm rot="1907068">
                <a:off x="5622265" y="3646983"/>
                <a:ext cx="165925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ja-JP" sz="2400" dirty="0" smtClean="0">
                          <a:latin typeface="Cambria Math" panose="02040503050406030204" pitchFamily="18" charset="0"/>
                        </a:rPr>
                        <m:t>d</m:t>
                      </m:r>
                      <m:r>
                        <a:rPr lang="en-US" altLang="ja-JP" sz="2400" dirty="0" smtClean="0">
                          <a:latin typeface="Cambria Math" panose="02040503050406030204" pitchFamily="18" charset="0"/>
                        </a:rPr>
                        <m:t>(</m:t>
                      </m:r>
                      <m:sSup>
                        <m:sSupPr>
                          <m:ctrlPr>
                            <a:rPr lang="en-US" altLang="ja-JP" sz="2400" i="1" dirty="0">
                              <a:latin typeface="Cambria Math" panose="02040503050406030204" pitchFamily="18" charset="0"/>
                            </a:rPr>
                          </m:ctrlPr>
                        </m:sSupPr>
                        <m:e>
                          <m:r>
                            <m:rPr>
                              <m:sty m:val="p"/>
                            </m:rPr>
                            <a:rPr lang="en-US" altLang="ja-JP" sz="2400" dirty="0">
                              <a:latin typeface="Cambria Math" panose="02040503050406030204" pitchFamily="18" charset="0"/>
                            </a:rPr>
                            <m:t>K</m:t>
                          </m:r>
                        </m:e>
                        <m:sup>
                          <m:r>
                            <a:rPr lang="en-US" altLang="ja-JP" sz="2400" dirty="0">
                              <a:latin typeface="Cambria Math" panose="02040503050406030204" pitchFamily="18" charset="0"/>
                            </a:rPr>
                            <m:t>−</m:t>
                          </m:r>
                        </m:sup>
                      </m:sSup>
                      <m:r>
                        <a:rPr lang="en-US" altLang="ja-JP" sz="2400" dirty="0">
                          <a:latin typeface="Cambria Math" panose="02040503050406030204" pitchFamily="18" charset="0"/>
                        </a:rPr>
                        <m:t>,</m:t>
                      </m:r>
                      <m:r>
                        <a:rPr lang="en-US" altLang="ja-JP" sz="2400" b="1" i="1" dirty="0">
                          <a:effectLst>
                            <a:outerShdw blurRad="38100" dist="38100" dir="2700000" algn="tl">
                              <a:srgbClr val="000000">
                                <a:alpha val="43137"/>
                              </a:srgbClr>
                            </a:outerShdw>
                          </a:effectLst>
                          <a:latin typeface="Cambria Math" panose="02040503050406030204" pitchFamily="18" charset="0"/>
                        </a:rPr>
                        <m:t>𝒑</m:t>
                      </m:r>
                      <m:r>
                        <a:rPr lang="en-US" altLang="ja-JP" sz="2400" dirty="0">
                          <a:latin typeface="Cambria Math" panose="02040503050406030204" pitchFamily="18" charset="0"/>
                        </a:rPr>
                        <m:t>)"</m:t>
                      </m:r>
                      <m:sSup>
                        <m:sSupPr>
                          <m:ctrlPr>
                            <a:rPr lang="en-US" altLang="ja-JP" sz="2400" i="1" dirty="0">
                              <a:latin typeface="Cambria Math" panose="02040503050406030204" pitchFamily="18" charset="0"/>
                            </a:rPr>
                          </m:ctrlPr>
                        </m:sSupPr>
                        <m:e>
                          <m:r>
                            <m:rPr>
                              <m:sty m:val="p"/>
                            </m:rPr>
                            <a:rPr lang="en-US" altLang="ja-JP" sz="2400" dirty="0">
                              <a:latin typeface="Cambria Math" panose="02040503050406030204" pitchFamily="18" charset="0"/>
                            </a:rPr>
                            <m:t>X</m:t>
                          </m:r>
                        </m:e>
                        <m:sup>
                          <m:r>
                            <a:rPr lang="en-US" altLang="ja-JP" sz="2400" dirty="0">
                              <a:latin typeface="Cambria Math" panose="02040503050406030204" pitchFamily="18" charset="0"/>
                            </a:rPr>
                            <m:t>−</m:t>
                          </m:r>
                        </m:sup>
                      </m:sSup>
                      <m:r>
                        <a:rPr lang="en-US" altLang="ja-JP" sz="2400" dirty="0">
                          <a:latin typeface="Cambria Math" panose="02040503050406030204" pitchFamily="18" charset="0"/>
                        </a:rPr>
                        <m:t>"</m:t>
                      </m:r>
                    </m:oMath>
                  </m:oMathPara>
                </a14:m>
                <a:endParaRPr lang="ja-JP" altLang="en-US" sz="2400" dirty="0"/>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rot="1907068">
                <a:off x="5622265" y="3646983"/>
                <a:ext cx="1659252" cy="461665"/>
              </a:xfrm>
              <a:prstGeom prst="rect">
                <a:avLst/>
              </a:prstGeom>
              <a:blipFill rotWithShape="0">
                <a:blip r:embed="rId14"/>
                <a:stretch>
                  <a:fillRect r="-10256" b="-9135"/>
                </a:stretch>
              </a:blipFill>
            </p:spPr>
            <p:txBody>
              <a:bodyPr/>
              <a:lstStyle/>
              <a:p>
                <a:r>
                  <a:rPr lang="ja-JP" altLang="en-US">
                    <a:noFill/>
                  </a:rPr>
                  <a:t> </a:t>
                </a:r>
              </a:p>
            </p:txBody>
          </p:sp>
        </mc:Fallback>
      </mc:AlternateContent>
      <p:sp>
        <p:nvSpPr>
          <p:cNvPr id="15" name="正方形/長方形 14"/>
          <p:cNvSpPr/>
          <p:nvPr/>
        </p:nvSpPr>
        <p:spPr>
          <a:xfrm>
            <a:off x="4299560" y="2591902"/>
            <a:ext cx="150125" cy="109763"/>
          </a:xfrm>
          <a:prstGeom prst="rect">
            <a:avLst/>
          </a:prstGeom>
          <a:solidFill>
            <a:srgbClr val="F7941D"/>
          </a:solidFill>
          <a:ln>
            <a:solidFill>
              <a:srgbClr val="F794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503577" y="2545027"/>
            <a:ext cx="45719" cy="11282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4640963" y="1079730"/>
            <a:ext cx="4112921" cy="461665"/>
          </a:xfrm>
          <a:prstGeom prst="rect">
            <a:avLst/>
          </a:prstGeom>
        </p:spPr>
        <p:txBody>
          <a:bodyPr wrap="none">
            <a:spAutoFit/>
          </a:bodyPr>
          <a:lstStyle/>
          <a:p>
            <a:r>
              <a:rPr lang="en-US" altLang="ja-JP" sz="2400" b="1" dirty="0"/>
              <a:t>J-PARC</a:t>
            </a:r>
            <a:r>
              <a:rPr lang="ja-JP" altLang="en-US" sz="2400" b="1" dirty="0"/>
              <a:t>ハドロンホール、</a:t>
            </a:r>
            <a:r>
              <a:rPr lang="en-US" altLang="ja-JP" sz="2400" b="1" dirty="0"/>
              <a:t>K1.8BR</a:t>
            </a:r>
            <a:endParaRPr lang="ja-JP" altLang="en-US" sz="2400" b="1" dirty="0"/>
          </a:p>
        </p:txBody>
      </p:sp>
      <p:cxnSp>
        <p:nvCxnSpPr>
          <p:cNvPr id="6" name="直線矢印コネクタ 5"/>
          <p:cNvCxnSpPr/>
          <p:nvPr/>
        </p:nvCxnSpPr>
        <p:spPr>
          <a:xfrm flipH="1" flipV="1">
            <a:off x="2149867" y="2602206"/>
            <a:ext cx="377446" cy="166257"/>
          </a:xfrm>
          <a:prstGeom prst="straightConnector1">
            <a:avLst/>
          </a:prstGeom>
          <a:ln w="57150">
            <a:solidFill>
              <a:srgbClr val="FF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正方形/長方形 17"/>
              <p:cNvSpPr/>
              <p:nvPr/>
            </p:nvSpPr>
            <p:spPr>
              <a:xfrm>
                <a:off x="2115658" y="2315883"/>
                <a:ext cx="37863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1">
                          <a:solidFill>
                            <a:srgbClr val="FF00FF"/>
                          </a:solidFill>
                          <a:latin typeface="Cambria Math" panose="02040503050406030204" pitchFamily="18" charset="0"/>
                        </a:rPr>
                        <m:t>𝐩</m:t>
                      </m:r>
                    </m:oMath>
                  </m:oMathPara>
                </a14:m>
                <a:endParaRPr lang="ja-JP" altLang="en-US" dirty="0"/>
              </a:p>
            </p:txBody>
          </p:sp>
        </mc:Choice>
        <mc:Fallback xmlns="">
          <p:sp>
            <p:nvSpPr>
              <p:cNvPr id="18" name="正方形/長方形 17"/>
              <p:cNvSpPr>
                <a:spLocks noRot="1" noChangeAspect="1" noMove="1" noResize="1" noEditPoints="1" noAdjustHandles="1" noChangeArrowheads="1" noChangeShapeType="1" noTextEdit="1"/>
              </p:cNvSpPr>
              <p:nvPr/>
            </p:nvSpPr>
            <p:spPr>
              <a:xfrm>
                <a:off x="2115658" y="2315883"/>
                <a:ext cx="378630" cy="369332"/>
              </a:xfrm>
              <a:prstGeom prst="rect">
                <a:avLst/>
              </a:prstGeom>
              <a:blipFill rotWithShape="0">
                <a:blip r:embed="rId15"/>
                <a:stretch>
                  <a:fillRect b="-833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951629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9436" y="2948610"/>
            <a:ext cx="4087999" cy="2880000"/>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393" y="2885955"/>
            <a:ext cx="3924479" cy="2880000"/>
          </a:xfrm>
          <a:prstGeom prst="rect">
            <a:avLst/>
          </a:prstGeom>
        </p:spPr>
      </p:pic>
      <p:sp>
        <p:nvSpPr>
          <p:cNvPr id="2" name="タイトル 1"/>
          <p:cNvSpPr>
            <a:spLocks noGrp="1"/>
          </p:cNvSpPr>
          <p:nvPr>
            <p:ph type="title"/>
          </p:nvPr>
        </p:nvSpPr>
        <p:spPr>
          <a:xfrm>
            <a:off x="628650" y="0"/>
            <a:ext cx="7886700" cy="1325563"/>
          </a:xfrm>
        </p:spPr>
        <p:txBody>
          <a:bodyPr/>
          <a:lstStyle/>
          <a:p>
            <a:r>
              <a:rPr lang="en-US" altLang="ja-JP" dirty="0">
                <a:latin typeface="+mj-ea"/>
              </a:rPr>
              <a:t>E31</a:t>
            </a:r>
            <a:r>
              <a:rPr lang="ja-JP" altLang="en-US" dirty="0">
                <a:latin typeface="+mj-ea"/>
              </a:rPr>
              <a:t> </a:t>
            </a:r>
            <a:r>
              <a:rPr lang="en-US" altLang="ja-JP" dirty="0">
                <a:latin typeface="+mj-ea"/>
              </a:rPr>
              <a:t>1st physics run </a:t>
            </a:r>
            <a:r>
              <a:rPr lang="ja-JP" altLang="en-US" dirty="0">
                <a:latin typeface="+mj-ea"/>
              </a:rPr>
              <a:t>の結果</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628650" y="1237877"/>
                <a:ext cx="8077468" cy="4351338"/>
              </a:xfrm>
            </p:spPr>
            <p:txBody>
              <a:bodyPr>
                <a:normAutofit/>
              </a:bodyPr>
              <a:lstStyle/>
              <a:p>
                <a:pPr marL="0" lvl="1" indent="0">
                  <a:spcBef>
                    <a:spcPts val="1000"/>
                  </a:spcBef>
                  <a:buNone/>
                </a:pPr>
                <a14:m>
                  <m:oMath xmlns:m="http://schemas.openxmlformats.org/officeDocument/2006/math">
                    <m:sSup>
                      <m:sSupPr>
                        <m:ctrlPr>
                          <a:rPr lang="en-US" altLang="ja-JP" sz="4000" b="1" i="1" smtClean="0">
                            <a:latin typeface="Cambria Math" panose="02040503050406030204" pitchFamily="18" charset="0"/>
                            <a:sym typeface="Wingdings" panose="05000000000000000000" pitchFamily="2" charset="2"/>
                          </a:rPr>
                        </m:ctrlPr>
                      </m:sSupPr>
                      <m:e>
                        <m:r>
                          <a:rPr lang="en-US" altLang="ja-JP" sz="4000" b="1" i="0" dirty="0">
                            <a:latin typeface="Cambria Math" panose="02040503050406030204" pitchFamily="18" charset="0"/>
                          </a:rPr>
                          <m:t>𝐝</m:t>
                        </m:r>
                        <m:r>
                          <a:rPr lang="en-US" altLang="ja-JP" sz="4000" b="1" i="0" dirty="0">
                            <a:latin typeface="Cambria Math" panose="02040503050406030204" pitchFamily="18" charset="0"/>
                          </a:rPr>
                          <m:t>(</m:t>
                        </m:r>
                        <m:sSup>
                          <m:sSupPr>
                            <m:ctrlPr>
                              <a:rPr lang="en-US" altLang="ja-JP" sz="4000" b="1" i="1" dirty="0">
                                <a:latin typeface="Cambria Math" panose="02040503050406030204" pitchFamily="18" charset="0"/>
                              </a:rPr>
                            </m:ctrlPr>
                          </m:sSupPr>
                          <m:e>
                            <m:r>
                              <a:rPr lang="en-US" altLang="ja-JP" sz="4000" b="1" i="0" dirty="0">
                                <a:latin typeface="Cambria Math" panose="02040503050406030204" pitchFamily="18" charset="0"/>
                              </a:rPr>
                              <m:t>𝐊</m:t>
                            </m:r>
                          </m:e>
                          <m:sup>
                            <m:r>
                              <a:rPr lang="en-US" altLang="ja-JP" sz="4000" b="1" i="0" dirty="0">
                                <a:latin typeface="Cambria Math" panose="02040503050406030204" pitchFamily="18" charset="0"/>
                              </a:rPr>
                              <m:t>−</m:t>
                            </m:r>
                          </m:sup>
                        </m:sSup>
                        <m:r>
                          <a:rPr lang="en-US" altLang="ja-JP" sz="4000" b="1" i="0" dirty="0">
                            <a:latin typeface="Cambria Math" panose="02040503050406030204" pitchFamily="18" charset="0"/>
                          </a:rPr>
                          <m:t>,</m:t>
                        </m:r>
                        <m:r>
                          <a:rPr lang="en-US" altLang="ja-JP" sz="4000" b="1" i="0" dirty="0">
                            <a:latin typeface="Cambria Math" panose="02040503050406030204" pitchFamily="18" charset="0"/>
                          </a:rPr>
                          <m:t>𝐧</m:t>
                        </m:r>
                        <m:r>
                          <a:rPr lang="en-US" altLang="ja-JP" sz="4000" b="1" i="0" dirty="0">
                            <a:latin typeface="Cambria Math" panose="02040503050406030204" pitchFamily="18" charset="0"/>
                          </a:rPr>
                          <m:t>)</m:t>
                        </m:r>
                        <m:sSup>
                          <m:sSupPr>
                            <m:ctrlPr>
                              <a:rPr lang="en-US" altLang="ja-JP" sz="4000" b="1" i="1">
                                <a:latin typeface="Cambria Math" panose="02040503050406030204" pitchFamily="18" charset="0"/>
                                <a:sym typeface="Wingdings" panose="05000000000000000000" pitchFamily="2" charset="2"/>
                              </a:rPr>
                            </m:ctrlPr>
                          </m:sSupPr>
                          <m:e>
                            <m:r>
                              <a:rPr lang="en-US" altLang="ja-JP" sz="4000" b="1" i="0" smtClean="0">
                                <a:latin typeface="Cambria Math" panose="02040503050406030204" pitchFamily="18" charset="0"/>
                                <a:sym typeface="Wingdings" panose="05000000000000000000" pitchFamily="2" charset="2"/>
                              </a:rPr>
                              <m:t>"</m:t>
                            </m:r>
                            <m:r>
                              <a:rPr lang="ja-JP" altLang="en-US" sz="4000" b="1" i="0">
                                <a:latin typeface="Cambria Math" panose="02040503050406030204" pitchFamily="18" charset="0"/>
                                <a:sym typeface="Wingdings" panose="05000000000000000000" pitchFamily="2" charset="2"/>
                              </a:rPr>
                              <m:t>𝛑</m:t>
                            </m:r>
                          </m:e>
                          <m:sup>
                            <m:r>
                              <a:rPr lang="en-US" altLang="ja-JP" sz="4000" b="1" i="0">
                                <a:latin typeface="Cambria Math" panose="02040503050406030204" pitchFamily="18" charset="0"/>
                                <a:ea typeface="Cambria Math" panose="02040503050406030204" pitchFamily="18" charset="0"/>
                                <a:sym typeface="Wingdings" panose="05000000000000000000" pitchFamily="2" charset="2"/>
                              </a:rPr>
                              <m:t>∓</m:t>
                            </m:r>
                          </m:sup>
                        </m:sSup>
                        <m:r>
                          <a:rPr lang="en-US" altLang="ja-JP" sz="4000" b="1" i="0">
                            <a:latin typeface="Cambria Math" panose="02040503050406030204" pitchFamily="18" charset="0"/>
                            <a:sym typeface="Wingdings" panose="05000000000000000000" pitchFamily="2" charset="2"/>
                          </a:rPr>
                          <m:t>𝚺</m:t>
                        </m:r>
                      </m:e>
                      <m:sup>
                        <m:r>
                          <a:rPr lang="en-US" altLang="ja-JP" sz="4000" b="1" i="0">
                            <a:latin typeface="Cambria Math" panose="02040503050406030204" pitchFamily="18" charset="0"/>
                            <a:ea typeface="Cambria Math" panose="02040503050406030204" pitchFamily="18" charset="0"/>
                            <a:sym typeface="Wingdings" panose="05000000000000000000" pitchFamily="2" charset="2"/>
                          </a:rPr>
                          <m:t>±</m:t>
                        </m:r>
                      </m:sup>
                    </m:sSup>
                    <m:r>
                      <a:rPr lang="en-US" altLang="ja-JP" sz="4000" b="1" i="0" smtClean="0">
                        <a:latin typeface="Cambria Math" panose="02040503050406030204" pitchFamily="18" charset="0"/>
                        <a:ea typeface="Cambria Math" panose="02040503050406030204" pitchFamily="18" charset="0"/>
                        <a:sym typeface="Wingdings" panose="05000000000000000000" pitchFamily="2" charset="2"/>
                      </a:rPr>
                      <m:t>"</m:t>
                    </m:r>
                  </m:oMath>
                </a14:m>
                <a:r>
                  <a:rPr lang="en-US" altLang="ja-JP" sz="2800" dirty="0">
                    <a:latin typeface="Cambria Math" panose="02040503050406030204" pitchFamily="18" charset="0"/>
                    <a:sym typeface="Wingdings" panose="05000000000000000000" pitchFamily="2" charset="2"/>
                  </a:rPr>
                  <a:t>(</a:t>
                </a:r>
                <a:r>
                  <a:rPr lang="ja-JP" altLang="en-US" sz="2800" dirty="0">
                    <a:latin typeface="Cambria Math" panose="02040503050406030204" pitchFamily="18" charset="0"/>
                    <a:sym typeface="Wingdings" panose="05000000000000000000" pitchFamily="2" charset="2"/>
                  </a:rPr>
                  <a:t>前回発表</a:t>
                </a:r>
                <a:r>
                  <a:rPr lang="ja-JP" altLang="en-US" sz="2800" dirty="0" smtClean="0">
                    <a:latin typeface="Cambria Math" panose="02040503050406030204" pitchFamily="18" charset="0"/>
                    <a:sym typeface="Wingdings" panose="05000000000000000000" pitchFamily="2" charset="2"/>
                  </a:rPr>
                  <a:t>からの</a:t>
                </a:r>
                <a:r>
                  <a:rPr lang="ja-JP" altLang="en-US" sz="2800" dirty="0">
                    <a:latin typeface="Cambria Math" panose="02040503050406030204" pitchFamily="18" charset="0"/>
                    <a:sym typeface="Wingdings" panose="05000000000000000000" pitchFamily="2" charset="2"/>
                  </a:rPr>
                  <a:t>進展</a:t>
                </a:r>
                <a:r>
                  <a:rPr lang="en-US" altLang="ja-JP" sz="2800" dirty="0" smtClean="0">
                    <a:latin typeface="Cambria Math" panose="02040503050406030204" pitchFamily="18" charset="0"/>
                    <a:sym typeface="Wingdings" panose="05000000000000000000" pitchFamily="2" charset="2"/>
                  </a:rPr>
                  <a:t>)</a:t>
                </a:r>
              </a:p>
              <a:p>
                <a:pPr marL="685800" lvl="2">
                  <a:spcBef>
                    <a:spcPts val="1000"/>
                  </a:spcBef>
                </a:pPr>
                <a:r>
                  <a:rPr lang="ja-JP" altLang="en-US" sz="2400" dirty="0" smtClean="0">
                    <a:effectLst/>
                    <a:latin typeface="Cambria Math" panose="02040503050406030204" pitchFamily="18" charset="0"/>
                    <a:sym typeface="Wingdings" panose="05000000000000000000" pitchFamily="2" charset="2"/>
                  </a:rPr>
                  <a:t>さらなる統計により精度のある</a:t>
                </a:r>
                <a14:m>
                  <m:oMath xmlns:m="http://schemas.openxmlformats.org/officeDocument/2006/math">
                    <m:sSup>
                      <m:sSupPr>
                        <m:ctrlPr>
                          <a:rPr lang="en-US" altLang="ja-JP" sz="2400" i="1">
                            <a:effectLst/>
                            <a:latin typeface="Cambria Math" panose="02040503050406030204" pitchFamily="18" charset="0"/>
                            <a:sym typeface="Wingdings" panose="05000000000000000000" pitchFamily="2" charset="2"/>
                          </a:rPr>
                        </m:ctrlPr>
                      </m:sSupPr>
                      <m:e>
                        <m:r>
                          <m:rPr>
                            <m:sty m:val="p"/>
                          </m:rPr>
                          <a:rPr lang="en-US" altLang="ja-JP" sz="2400">
                            <a:effectLst/>
                            <a:latin typeface="Cambria Math" panose="02040503050406030204" pitchFamily="18" charset="0"/>
                            <a:sym typeface="Wingdings" panose="05000000000000000000" pitchFamily="2" charset="2"/>
                          </a:rPr>
                          <m:t>Σ</m:t>
                        </m:r>
                      </m:e>
                      <m:sup>
                        <m:r>
                          <a:rPr lang="en-US" altLang="ja-JP" sz="2400" b="0" i="1" smtClean="0">
                            <a:effectLst/>
                            <a:latin typeface="Cambria Math" panose="02040503050406030204" pitchFamily="18" charset="0"/>
                            <a:sym typeface="Wingdings" panose="05000000000000000000" pitchFamily="2" charset="2"/>
                          </a:rPr>
                          <m:t>+</m:t>
                        </m:r>
                      </m:sup>
                    </m:sSup>
                    <m:sSup>
                      <m:sSupPr>
                        <m:ctrlPr>
                          <a:rPr lang="en-US" altLang="ja-JP" sz="2400" i="1">
                            <a:effectLst/>
                            <a:latin typeface="Cambria Math" panose="02040503050406030204" pitchFamily="18" charset="0"/>
                            <a:sym typeface="Wingdings" panose="05000000000000000000" pitchFamily="2" charset="2"/>
                          </a:rPr>
                        </m:ctrlPr>
                      </m:sSupPr>
                      <m:e>
                        <m:r>
                          <m:rPr>
                            <m:sty m:val="p"/>
                          </m:rPr>
                          <a:rPr lang="en-US" altLang="ja-JP" sz="2400">
                            <a:effectLst/>
                            <a:latin typeface="Cambria Math" panose="02040503050406030204" pitchFamily="18" charset="0"/>
                            <a:sym typeface="Wingdings" panose="05000000000000000000" pitchFamily="2" charset="2"/>
                          </a:rPr>
                          <m:t>Σ</m:t>
                        </m:r>
                      </m:e>
                      <m:sup>
                        <m:r>
                          <a:rPr lang="en-US" altLang="ja-JP" sz="2400" b="0" i="0" smtClean="0">
                            <a:effectLst/>
                            <a:latin typeface="Cambria Math" panose="02040503050406030204" pitchFamily="18" charset="0"/>
                            <a:sym typeface="Wingdings" panose="05000000000000000000" pitchFamily="2" charset="2"/>
                          </a:rPr>
                          <m:t>−</m:t>
                        </m:r>
                      </m:sup>
                    </m:sSup>
                  </m:oMath>
                </a14:m>
                <a:r>
                  <a:rPr lang="ja-JP" altLang="en-US" sz="2400" dirty="0" smtClean="0">
                    <a:effectLst/>
                  </a:rPr>
                  <a:t>の分離をおこなった</a:t>
                </a:r>
                <a:endParaRPr lang="ja-JP" altLang="en-US" sz="2400" dirty="0">
                  <a:effectLst/>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628650" y="1237877"/>
                <a:ext cx="8077468" cy="4351338"/>
              </a:xfr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TextShape 61"/>
              <p:cNvSpPr txBox="1"/>
              <p:nvPr/>
            </p:nvSpPr>
            <p:spPr>
              <a:xfrm>
                <a:off x="5470258" y="3050283"/>
                <a:ext cx="1085088" cy="726526"/>
              </a:xfrm>
              <a:prstGeom prst="rect">
                <a:avLst/>
              </a:prstGeom>
              <a:solidFill>
                <a:schemeClr val="bg1"/>
              </a:solidFill>
              <a:ln>
                <a:noFill/>
              </a:ln>
            </p:spPr>
            <p:txBody>
              <a:bodyPr lIns="90000" tIns="45000" rIns="90000" bIns="45000"/>
              <a:lstStyle/>
              <a:p>
                <a:pPr/>
                <a14:m>
                  <m:oMathPara xmlns:m="http://schemas.openxmlformats.org/officeDocument/2006/math">
                    <m:oMathParaPr>
                      <m:jc m:val="centerGroup"/>
                    </m:oMathParaPr>
                    <m:oMath xmlns:m="http://schemas.openxmlformats.org/officeDocument/2006/math">
                      <m:sSup>
                        <m:sSupPr>
                          <m:ctrlPr>
                            <a:rPr lang="en-US" altLang="ja-JP" sz="2800" b="1" i="1" smtClean="0">
                              <a:solidFill>
                                <a:srgbClr val="FF0000"/>
                              </a:solidFill>
                              <a:latin typeface="Cambria Math" panose="02040503050406030204" pitchFamily="18" charset="0"/>
                              <a:sym typeface="Wingdings" panose="05000000000000000000" pitchFamily="2" charset="2"/>
                            </a:rPr>
                          </m:ctrlPr>
                        </m:sSupPr>
                        <m:e>
                          <m:r>
                            <a:rPr lang="en-US" altLang="ja-JP" sz="2800" b="1" i="0">
                              <a:solidFill>
                                <a:srgbClr val="FF0000"/>
                              </a:solidFill>
                              <a:latin typeface="Cambria Math" panose="02040503050406030204" pitchFamily="18" charset="0"/>
                              <a:sym typeface="Wingdings" panose="05000000000000000000" pitchFamily="2" charset="2"/>
                            </a:rPr>
                            <m:t>𝚺</m:t>
                          </m:r>
                        </m:e>
                        <m:sup>
                          <m:r>
                            <a:rPr lang="en-US" altLang="ja-JP" sz="2800" b="1" i="0" smtClean="0">
                              <a:solidFill>
                                <a:srgbClr val="FF0000"/>
                              </a:solidFill>
                              <a:latin typeface="Cambria Math" panose="02040503050406030204" pitchFamily="18" charset="0"/>
                              <a:sym typeface="Wingdings" panose="05000000000000000000" pitchFamily="2" charset="2"/>
                            </a:rPr>
                            <m:t>+</m:t>
                          </m:r>
                        </m:sup>
                      </m:sSup>
                      <m:sSup>
                        <m:sSupPr>
                          <m:ctrlPr>
                            <a:rPr lang="en-US" altLang="ja-JP" sz="2800" b="1" i="1" smtClean="0">
                              <a:solidFill>
                                <a:srgbClr val="FF0000"/>
                              </a:solidFill>
                              <a:latin typeface="Cambria Math" panose="02040503050406030204" pitchFamily="18" charset="0"/>
                            </a:rPr>
                          </m:ctrlPr>
                        </m:sSupPr>
                        <m:e>
                          <m:r>
                            <a:rPr lang="ja-JP" altLang="en-US" sz="2800" b="1" i="0">
                              <a:solidFill>
                                <a:srgbClr val="FF0000"/>
                              </a:solidFill>
                              <a:latin typeface="Cambria Math" panose="02040503050406030204" pitchFamily="18" charset="0"/>
                            </a:rPr>
                            <m:t>𝛑</m:t>
                          </m:r>
                        </m:e>
                        <m:sup>
                          <m:r>
                            <a:rPr lang="en-US" altLang="ja-JP" sz="2800" b="1" i="0" smtClean="0">
                              <a:solidFill>
                                <a:srgbClr val="FF0000"/>
                              </a:solidFill>
                              <a:latin typeface="Cambria Math" panose="02040503050406030204" pitchFamily="18" charset="0"/>
                            </a:rPr>
                            <m:t>−</m:t>
                          </m:r>
                        </m:sup>
                      </m:sSup>
                    </m:oMath>
                  </m:oMathPara>
                </a14:m>
                <a:endParaRPr lang="en-US" altLang="ja-JP" sz="2800" b="1" baseline="33000" dirty="0" smtClean="0">
                  <a:solidFill>
                    <a:srgbClr val="FF0000"/>
                  </a:solidFill>
                  <a:latin typeface="Century Schoolbook L"/>
                </a:endParaRPr>
              </a:p>
              <a:p>
                <a:pPr/>
                <a14:m>
                  <m:oMathPara xmlns:m="http://schemas.openxmlformats.org/officeDocument/2006/math">
                    <m:oMathParaPr>
                      <m:jc m:val="centerGroup"/>
                    </m:oMathParaPr>
                    <m:oMath xmlns:m="http://schemas.openxmlformats.org/officeDocument/2006/math">
                      <m:sSup>
                        <m:sSupPr>
                          <m:ctrlPr>
                            <a:rPr lang="en-US" altLang="ja-JP" sz="2800" b="1" i="1" smtClean="0">
                              <a:solidFill>
                                <a:srgbClr val="0070C0"/>
                              </a:solidFill>
                              <a:latin typeface="Cambria Math" panose="02040503050406030204" pitchFamily="18" charset="0"/>
                              <a:sym typeface="Wingdings" panose="05000000000000000000" pitchFamily="2" charset="2"/>
                            </a:rPr>
                          </m:ctrlPr>
                        </m:sSupPr>
                        <m:e>
                          <m:r>
                            <a:rPr lang="en-US" altLang="ja-JP" sz="2800" b="1" i="0">
                              <a:solidFill>
                                <a:srgbClr val="0070C0"/>
                              </a:solidFill>
                              <a:latin typeface="Cambria Math" panose="02040503050406030204" pitchFamily="18" charset="0"/>
                              <a:sym typeface="Wingdings" panose="05000000000000000000" pitchFamily="2" charset="2"/>
                            </a:rPr>
                            <m:t>𝚺</m:t>
                          </m:r>
                        </m:e>
                        <m:sup>
                          <m:r>
                            <a:rPr lang="en-US" altLang="ja-JP" sz="2800" b="1" i="0" smtClean="0">
                              <a:solidFill>
                                <a:srgbClr val="0070C0"/>
                              </a:solidFill>
                              <a:latin typeface="Cambria Math" panose="02040503050406030204" pitchFamily="18" charset="0"/>
                              <a:sym typeface="Wingdings" panose="05000000000000000000" pitchFamily="2" charset="2"/>
                            </a:rPr>
                            <m:t>−</m:t>
                          </m:r>
                        </m:sup>
                      </m:sSup>
                      <m:sSup>
                        <m:sSupPr>
                          <m:ctrlPr>
                            <a:rPr lang="en-US" altLang="ja-JP" sz="2800" b="1" i="1" smtClean="0">
                              <a:solidFill>
                                <a:srgbClr val="0070C0"/>
                              </a:solidFill>
                              <a:latin typeface="Cambria Math" panose="02040503050406030204" pitchFamily="18" charset="0"/>
                            </a:rPr>
                          </m:ctrlPr>
                        </m:sSupPr>
                        <m:e>
                          <m:r>
                            <a:rPr lang="ja-JP" altLang="en-US" sz="2800" b="1" i="0">
                              <a:solidFill>
                                <a:srgbClr val="0070C0"/>
                              </a:solidFill>
                              <a:latin typeface="Cambria Math" panose="02040503050406030204" pitchFamily="18" charset="0"/>
                            </a:rPr>
                            <m:t>𝛑</m:t>
                          </m:r>
                        </m:e>
                        <m:sup>
                          <m:r>
                            <a:rPr lang="en-US" altLang="ja-JP" sz="2800" b="1" i="0" smtClean="0">
                              <a:solidFill>
                                <a:srgbClr val="0070C0"/>
                              </a:solidFill>
                              <a:latin typeface="Cambria Math" panose="02040503050406030204" pitchFamily="18" charset="0"/>
                            </a:rPr>
                            <m:t>+</m:t>
                          </m:r>
                        </m:sup>
                      </m:sSup>
                    </m:oMath>
                  </m:oMathPara>
                </a14:m>
                <a:endParaRPr sz="2800" b="1" dirty="0"/>
              </a:p>
            </p:txBody>
          </p:sp>
        </mc:Choice>
        <mc:Fallback xmlns="">
          <p:sp>
            <p:nvSpPr>
              <p:cNvPr id="25" name="TextShape 61"/>
              <p:cNvSpPr txBox="1">
                <a:spLocks noRot="1" noChangeAspect="1" noMove="1" noResize="1" noEditPoints="1" noAdjustHandles="1" noChangeArrowheads="1" noChangeShapeType="1" noTextEdit="1"/>
              </p:cNvSpPr>
              <p:nvPr/>
            </p:nvSpPr>
            <p:spPr>
              <a:xfrm>
                <a:off x="5470258" y="3050283"/>
                <a:ext cx="1085088" cy="726526"/>
              </a:xfrm>
              <a:prstGeom prst="rect">
                <a:avLst/>
              </a:prstGeom>
              <a:blipFill rotWithShape="0">
                <a:blip r:embed="rId5"/>
                <a:stretch>
                  <a:fillRect b="-10000"/>
                </a:stretch>
              </a:blipFill>
              <a:ln>
                <a:noFill/>
              </a:ln>
            </p:spPr>
            <p:txBody>
              <a:bodyPr/>
              <a:lstStyle/>
              <a:p>
                <a:r>
                  <a:rPr lang="ja-JP" altLang="en-US">
                    <a:noFill/>
                  </a:rPr>
                  <a:t> </a:t>
                </a:r>
              </a:p>
            </p:txBody>
          </p:sp>
        </mc:Fallback>
      </mc:AlternateContent>
      <p:sp>
        <p:nvSpPr>
          <p:cNvPr id="33" name="右矢印 32"/>
          <p:cNvSpPr/>
          <p:nvPr/>
        </p:nvSpPr>
        <p:spPr>
          <a:xfrm>
            <a:off x="4070793" y="4000357"/>
            <a:ext cx="50469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504967" y="5965837"/>
            <a:ext cx="9150647" cy="461665"/>
          </a:xfrm>
          <a:prstGeom prst="rect">
            <a:avLst/>
          </a:prstGeom>
        </p:spPr>
        <p:txBody>
          <a:bodyPr wrap="square">
            <a:spAutoFit/>
          </a:bodyPr>
          <a:lstStyle/>
          <a:p>
            <a:pPr marL="1257300" lvl="2" indent="-342900">
              <a:buFont typeface="Arial" panose="020B0604020202020204" pitchFamily="34" charset="0"/>
              <a:buChar char="•"/>
            </a:pPr>
            <a:r>
              <a:rPr lang="ja-JP" altLang="en-US" sz="2400" b="1" dirty="0"/>
              <a:t>アイソスピン </a:t>
            </a:r>
            <a:r>
              <a:rPr lang="en-US" altLang="ja-JP" sz="2400" b="1" dirty="0"/>
              <a:t>I=0,1 </a:t>
            </a:r>
            <a:r>
              <a:rPr lang="ja-JP" altLang="en-US" sz="2400" b="1" dirty="0"/>
              <a:t>の干渉による違いがはっきりと観測</a:t>
            </a:r>
            <a:r>
              <a:rPr lang="ja-JP" altLang="en-US" sz="2400" b="1" dirty="0" smtClean="0"/>
              <a:t>された</a:t>
            </a:r>
            <a:r>
              <a:rPr lang="ja-JP" altLang="en-US" sz="2400" b="1" dirty="0"/>
              <a:t>。</a:t>
            </a:r>
            <a:endParaRPr lang="en-US" altLang="ja-JP" sz="2400" b="1" dirty="0" smtClean="0"/>
          </a:p>
        </p:txBody>
      </p:sp>
      <mc:AlternateContent xmlns:mc="http://schemas.openxmlformats.org/markup-compatibility/2006" xmlns:a14="http://schemas.microsoft.com/office/drawing/2010/main">
        <mc:Choice Requires="a14">
          <p:sp>
            <p:nvSpPr>
              <p:cNvPr id="38" name="正方形/長方形 37"/>
              <p:cNvSpPr/>
              <p:nvPr/>
            </p:nvSpPr>
            <p:spPr>
              <a:xfrm>
                <a:off x="3932614" y="3328133"/>
                <a:ext cx="781048" cy="646331"/>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lang="en-US" altLang="ja-JP" b="1" i="1">
                              <a:latin typeface="Cambria Math" panose="02040503050406030204" pitchFamily="18" charset="0"/>
                              <a:sym typeface="Wingdings" panose="05000000000000000000" pitchFamily="2" charset="2"/>
                            </a:rPr>
                          </m:ctrlPr>
                        </m:sSupPr>
                        <m:e>
                          <m:r>
                            <a:rPr lang="en-US" altLang="ja-JP" b="1" i="0">
                              <a:latin typeface="Cambria Math" panose="02040503050406030204" pitchFamily="18" charset="0"/>
                              <a:sym typeface="Wingdings" panose="05000000000000000000" pitchFamily="2" charset="2"/>
                            </a:rPr>
                            <m:t>𝚺</m:t>
                          </m:r>
                        </m:e>
                        <m:sup>
                          <m:r>
                            <a:rPr lang="en-US" altLang="ja-JP" b="1" i="0">
                              <a:latin typeface="Cambria Math" panose="02040503050406030204" pitchFamily="18" charset="0"/>
                              <a:sym typeface="Wingdings" panose="05000000000000000000" pitchFamily="2" charset="2"/>
                            </a:rPr>
                            <m:t>+</m:t>
                          </m:r>
                        </m:sup>
                      </m:sSup>
                      <m:sSup>
                        <m:sSupPr>
                          <m:ctrlPr>
                            <a:rPr lang="en-US" altLang="ja-JP" b="1" i="1">
                              <a:latin typeface="Cambria Math" panose="02040503050406030204" pitchFamily="18" charset="0"/>
                              <a:sym typeface="Wingdings" panose="05000000000000000000" pitchFamily="2" charset="2"/>
                            </a:rPr>
                          </m:ctrlPr>
                        </m:sSupPr>
                        <m:e>
                          <m:r>
                            <a:rPr lang="en-US" altLang="ja-JP" b="1" i="0">
                              <a:latin typeface="Cambria Math" panose="02040503050406030204" pitchFamily="18" charset="0"/>
                              <a:sym typeface="Wingdings" panose="05000000000000000000" pitchFamily="2" charset="2"/>
                            </a:rPr>
                            <m:t>𝚺</m:t>
                          </m:r>
                        </m:e>
                        <m:sup>
                          <m:r>
                            <a:rPr lang="en-US" altLang="ja-JP" b="1" i="0">
                              <a:latin typeface="Cambria Math" panose="02040503050406030204" pitchFamily="18" charset="0"/>
                              <a:sym typeface="Wingdings" panose="05000000000000000000" pitchFamily="2" charset="2"/>
                            </a:rPr>
                            <m:t>−</m:t>
                          </m:r>
                        </m:sup>
                      </m:sSup>
                    </m:oMath>
                  </m:oMathPara>
                </a14:m>
                <a:endParaRPr lang="en-US" altLang="ja-JP" b="1" dirty="0" smtClean="0"/>
              </a:p>
              <a:p>
                <a:pPr algn="ctr"/>
                <a:r>
                  <a:rPr lang="ja-JP" altLang="en-US" b="1" dirty="0"/>
                  <a:t>分離</a:t>
                </a:r>
              </a:p>
            </p:txBody>
          </p:sp>
        </mc:Choice>
        <mc:Fallback xmlns="">
          <p:sp>
            <p:nvSpPr>
              <p:cNvPr id="38" name="正方形/長方形 37"/>
              <p:cNvSpPr>
                <a:spLocks noRot="1" noChangeAspect="1" noMove="1" noResize="1" noEditPoints="1" noAdjustHandles="1" noChangeArrowheads="1" noChangeShapeType="1" noTextEdit="1"/>
              </p:cNvSpPr>
              <p:nvPr/>
            </p:nvSpPr>
            <p:spPr>
              <a:xfrm>
                <a:off x="3932614" y="3328133"/>
                <a:ext cx="781048" cy="646331"/>
              </a:xfrm>
              <a:prstGeom prst="rect">
                <a:avLst/>
              </a:prstGeom>
              <a:blipFill rotWithShape="0">
                <a:blip r:embed="rId6"/>
                <a:stretch>
                  <a:fillRect b="-1132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正方形/長方形 5"/>
              <p:cNvSpPr/>
              <p:nvPr/>
            </p:nvSpPr>
            <p:spPr>
              <a:xfrm>
                <a:off x="406795" y="2563440"/>
                <a:ext cx="4042517" cy="385170"/>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ja-JP" b="1" i="1" smtClean="0">
                              <a:latin typeface="Cambria Math" panose="02040503050406030204" pitchFamily="18" charset="0"/>
                              <a:sym typeface="Wingdings" panose="05000000000000000000" pitchFamily="2" charset="2"/>
                            </a:rPr>
                          </m:ctrlPr>
                        </m:sSupPr>
                        <m:e>
                          <m:r>
                            <a:rPr lang="en-US" altLang="ja-JP" b="1" dirty="0">
                              <a:latin typeface="Cambria Math" panose="02040503050406030204" pitchFamily="18" charset="0"/>
                            </a:rPr>
                            <m:t>𝐝</m:t>
                          </m:r>
                          <m:r>
                            <a:rPr lang="en-US" altLang="ja-JP" b="1" dirty="0">
                              <a:latin typeface="Cambria Math" panose="02040503050406030204" pitchFamily="18" charset="0"/>
                            </a:rPr>
                            <m:t>(</m:t>
                          </m:r>
                          <m:sSup>
                            <m:sSupPr>
                              <m:ctrlPr>
                                <a:rPr lang="en-US" altLang="ja-JP" b="1" i="1" dirty="0">
                                  <a:latin typeface="Cambria Math" panose="02040503050406030204" pitchFamily="18" charset="0"/>
                                </a:rPr>
                              </m:ctrlPr>
                            </m:sSupPr>
                            <m:e>
                              <m:r>
                                <a:rPr lang="en-US" altLang="ja-JP" b="1" dirty="0">
                                  <a:latin typeface="Cambria Math" panose="02040503050406030204" pitchFamily="18" charset="0"/>
                                </a:rPr>
                                <m:t>𝐊</m:t>
                              </m:r>
                            </m:e>
                            <m:sup>
                              <m:r>
                                <a:rPr lang="en-US" altLang="ja-JP" b="1" dirty="0">
                                  <a:latin typeface="Cambria Math" panose="02040503050406030204" pitchFamily="18" charset="0"/>
                                </a:rPr>
                                <m:t>−</m:t>
                              </m:r>
                            </m:sup>
                          </m:sSup>
                          <m:r>
                            <a:rPr lang="en-US" altLang="ja-JP" b="1" dirty="0">
                              <a:latin typeface="Cambria Math" panose="02040503050406030204" pitchFamily="18" charset="0"/>
                            </a:rPr>
                            <m:t>,</m:t>
                          </m:r>
                          <m:r>
                            <a:rPr lang="en-US" altLang="ja-JP" b="1" dirty="0">
                              <a:latin typeface="Cambria Math" panose="02040503050406030204" pitchFamily="18" charset="0"/>
                            </a:rPr>
                            <m:t>𝐧</m:t>
                          </m:r>
                          <m:r>
                            <a:rPr lang="en-US" altLang="ja-JP" b="1" dirty="0">
                              <a:latin typeface="Cambria Math" panose="02040503050406030204" pitchFamily="18" charset="0"/>
                            </a:rPr>
                            <m:t>)</m:t>
                          </m:r>
                          <m:sSup>
                            <m:sSupPr>
                              <m:ctrlPr>
                                <a:rPr lang="en-US" altLang="ja-JP" b="1" i="1">
                                  <a:latin typeface="Cambria Math" panose="02040503050406030204" pitchFamily="18" charset="0"/>
                                  <a:sym typeface="Wingdings" panose="05000000000000000000" pitchFamily="2" charset="2"/>
                                </a:rPr>
                              </m:ctrlPr>
                            </m:sSupPr>
                            <m:e>
                              <m:r>
                                <a:rPr lang="en-US" altLang="ja-JP" b="1">
                                  <a:latin typeface="Cambria Math" panose="02040503050406030204" pitchFamily="18" charset="0"/>
                                  <a:sym typeface="Wingdings" panose="05000000000000000000" pitchFamily="2" charset="2"/>
                                </a:rPr>
                                <m:t>"</m:t>
                              </m:r>
                              <m:r>
                                <a:rPr lang="ja-JP" altLang="en-US" b="1">
                                  <a:latin typeface="Cambria Math" panose="02040503050406030204" pitchFamily="18" charset="0"/>
                                  <a:sym typeface="Wingdings" panose="05000000000000000000" pitchFamily="2" charset="2"/>
                                </a:rPr>
                                <m:t>𝛑</m:t>
                              </m:r>
                            </m:e>
                            <m:sup>
                              <m:r>
                                <a:rPr lang="en-US" altLang="ja-JP" b="1">
                                  <a:latin typeface="Cambria Math" panose="02040503050406030204" pitchFamily="18" charset="0"/>
                                  <a:ea typeface="Cambria Math" panose="02040503050406030204" pitchFamily="18" charset="0"/>
                                  <a:sym typeface="Wingdings" panose="05000000000000000000" pitchFamily="2" charset="2"/>
                                </a:rPr>
                                <m:t>∓</m:t>
                              </m:r>
                            </m:sup>
                          </m:sSup>
                          <m:r>
                            <a:rPr lang="en-US" altLang="ja-JP" b="1">
                              <a:latin typeface="Cambria Math" panose="02040503050406030204" pitchFamily="18" charset="0"/>
                              <a:sym typeface="Wingdings" panose="05000000000000000000" pitchFamily="2" charset="2"/>
                            </a:rPr>
                            <m:t>𝚺</m:t>
                          </m:r>
                        </m:e>
                        <m:sup>
                          <m:r>
                            <a:rPr lang="en-US" altLang="ja-JP" b="1">
                              <a:latin typeface="Cambria Math" panose="02040503050406030204" pitchFamily="18" charset="0"/>
                              <a:ea typeface="Cambria Math" panose="02040503050406030204" pitchFamily="18" charset="0"/>
                              <a:sym typeface="Wingdings" panose="05000000000000000000" pitchFamily="2" charset="2"/>
                            </a:rPr>
                            <m:t>±</m:t>
                          </m:r>
                        </m:sup>
                      </m:sSup>
                      <m:r>
                        <a:rPr lang="en-US" altLang="ja-JP" b="1">
                          <a:latin typeface="Cambria Math" panose="02040503050406030204" pitchFamily="18" charset="0"/>
                          <a:ea typeface="Cambria Math" panose="02040503050406030204" pitchFamily="18" charset="0"/>
                          <a:sym typeface="Wingdings" panose="05000000000000000000" pitchFamily="2" charset="2"/>
                        </a:rPr>
                        <m:t>"</m:t>
                      </m:r>
                      <m:r>
                        <m:rPr>
                          <m:nor/>
                        </m:rPr>
                        <a:rPr lang="en-US" altLang="ja-JP" b="1" dirty="0" smtClean="0"/>
                        <m:t> </m:t>
                      </m:r>
                      <m:r>
                        <m:rPr>
                          <m:nor/>
                        </m:rPr>
                        <a:rPr lang="en-US" altLang="ja-JP" b="1" dirty="0" smtClean="0"/>
                        <m:t>wo</m:t>
                      </m:r>
                      <m:r>
                        <m:rPr>
                          <m:nor/>
                        </m:rPr>
                        <a:rPr lang="en-US" altLang="ja-JP" b="1" dirty="0" smtClean="0"/>
                        <m:t>/</m:t>
                      </m:r>
                      <m:sSup>
                        <m:sSupPr>
                          <m:ctrlPr>
                            <a:rPr lang="en-US" altLang="ja-JP" b="1" i="1" dirty="0" smtClean="0">
                              <a:latin typeface="Cambria Math" panose="02040503050406030204" pitchFamily="18" charset="0"/>
                            </a:rPr>
                          </m:ctrlPr>
                        </m:sSupPr>
                        <m:e>
                          <m:r>
                            <a:rPr lang="en-US" altLang="ja-JP" b="1" i="0" dirty="0" smtClean="0">
                              <a:latin typeface="Cambria Math" panose="02040503050406030204" pitchFamily="18" charset="0"/>
                            </a:rPr>
                            <m:t>𝐊</m:t>
                          </m:r>
                        </m:e>
                        <m:sup>
                          <m:r>
                            <a:rPr lang="en-US" altLang="ja-JP" b="1" i="0" dirty="0" smtClean="0">
                              <a:latin typeface="Cambria Math" panose="02040503050406030204" pitchFamily="18" charset="0"/>
                            </a:rPr>
                            <m:t>𝟎</m:t>
                          </m:r>
                        </m:sup>
                      </m:sSup>
                      <m:r>
                        <a:rPr lang="en-US" altLang="ja-JP" b="1" i="1" dirty="0" smtClean="0">
                          <a:latin typeface="Cambria Math" panose="02040503050406030204" pitchFamily="18" charset="0"/>
                        </a:rPr>
                        <m:t>,</m:t>
                      </m:r>
                      <m:sSub>
                        <m:sSubPr>
                          <m:ctrlPr>
                            <a:rPr lang="en-US" altLang="ja-JP" b="1" i="1" dirty="0" smtClean="0">
                              <a:latin typeface="Cambria Math" panose="02040503050406030204" pitchFamily="18" charset="0"/>
                            </a:rPr>
                          </m:ctrlPr>
                        </m:sSubPr>
                        <m:e>
                          <m:r>
                            <a:rPr lang="en-US" altLang="ja-JP" b="1" i="0" dirty="0">
                              <a:latin typeface="Cambria Math" panose="02040503050406030204" pitchFamily="18" charset="0"/>
                            </a:rPr>
                            <m:t>𝚺</m:t>
                          </m:r>
                        </m:e>
                        <m:sub>
                          <m:r>
                            <a:rPr lang="en-US" altLang="ja-JP" b="1" i="0" dirty="0" smtClean="0">
                              <a:latin typeface="Cambria Math" panose="02040503050406030204" pitchFamily="18" charset="0"/>
                            </a:rPr>
                            <m:t>𝐟𝐨𝐫𝐰𝐚𝐫𝐝</m:t>
                          </m:r>
                        </m:sub>
                      </m:sSub>
                      <m:r>
                        <a:rPr lang="en-US" altLang="ja-JP" b="1" i="0" dirty="0" smtClean="0">
                          <a:latin typeface="Cambria Math" panose="02040503050406030204" pitchFamily="18" charset="0"/>
                        </a:rPr>
                        <m:t> </m:t>
                      </m:r>
                      <m:r>
                        <a:rPr lang="en-US" altLang="ja-JP" b="1" i="0" dirty="0" smtClean="0">
                          <a:latin typeface="Cambria Math" panose="02040503050406030204" pitchFamily="18" charset="0"/>
                        </a:rPr>
                        <m:t>𝐩𝐫𝐨𝐝</m:t>
                      </m:r>
                    </m:oMath>
                  </m:oMathPara>
                </a14:m>
                <a:endParaRPr lang="ja-JP" altLang="en-US" b="1" dirty="0"/>
              </a:p>
            </p:txBody>
          </p:sp>
        </mc:Choice>
        <mc:Fallback xmlns="">
          <p:sp>
            <p:nvSpPr>
              <p:cNvPr id="6" name="正方形/長方形 5"/>
              <p:cNvSpPr>
                <a:spLocks noRot="1" noChangeAspect="1" noMove="1" noResize="1" noEditPoints="1" noAdjustHandles="1" noChangeArrowheads="1" noChangeShapeType="1" noTextEdit="1"/>
              </p:cNvSpPr>
              <p:nvPr/>
            </p:nvSpPr>
            <p:spPr>
              <a:xfrm>
                <a:off x="406795" y="2563440"/>
                <a:ext cx="4042517" cy="385170"/>
              </a:xfrm>
              <a:prstGeom prst="rect">
                <a:avLst/>
              </a:prstGeom>
              <a:blipFill rotWithShape="0">
                <a:blip r:embed="rId7"/>
                <a:stretch>
                  <a:fillRect b="-14286"/>
                </a:stretch>
              </a:blipFill>
            </p:spPr>
            <p:txBody>
              <a:bodyPr/>
              <a:lstStyle/>
              <a:p>
                <a:r>
                  <a:rPr lang="ja-JP" altLang="en-US">
                    <a:noFill/>
                  </a:rPr>
                  <a:t> </a:t>
                </a:r>
              </a:p>
            </p:txBody>
          </p:sp>
        </mc:Fallback>
      </mc:AlternateContent>
      <p:sp>
        <p:nvSpPr>
          <p:cNvPr id="7" name="スライド番号プレースホルダー 6"/>
          <p:cNvSpPr>
            <a:spLocks noGrp="1"/>
          </p:cNvSpPr>
          <p:nvPr>
            <p:ph type="sldNum" sz="quarter" idx="12"/>
          </p:nvPr>
        </p:nvSpPr>
        <p:spPr/>
        <p:txBody>
          <a:bodyPr/>
          <a:lstStyle/>
          <a:p>
            <a:fld id="{005A32BD-6642-4D4D-A78D-138FCE3FEFDC}" type="slidenum">
              <a:rPr kumimoji="1" lang="ja-JP" altLang="en-US" smtClean="0"/>
              <a:t>7</a:t>
            </a:fld>
            <a:endParaRPr kumimoji="1" lang="ja-JP" altLang="en-US"/>
          </a:p>
        </p:txBody>
      </p:sp>
    </p:spTree>
    <p:extLst>
      <p:ext uri="{BB962C8B-B14F-4D97-AF65-F5344CB8AC3E}">
        <p14:creationId xmlns:p14="http://schemas.microsoft.com/office/powerpoint/2010/main" val="1568271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9320" y="2700767"/>
            <a:ext cx="3882290" cy="3060000"/>
          </a:xfrm>
          <a:prstGeom prst="rect">
            <a:avLst/>
          </a:prstGeom>
        </p:spPr>
      </p:pic>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587707" y="324372"/>
                <a:ext cx="7886700" cy="4351338"/>
              </a:xfrm>
            </p:spPr>
            <p:txBody>
              <a:bodyPr>
                <a:normAutofit/>
              </a:bodyPr>
              <a:lstStyle/>
              <a:p>
                <a:pPr marL="0" lvl="1" indent="0">
                  <a:spcBef>
                    <a:spcPts val="1000"/>
                  </a:spcBef>
                  <a:buNone/>
                </a:pPr>
                <a14:m>
                  <m:oMath xmlns:m="http://schemas.openxmlformats.org/officeDocument/2006/math">
                    <m:sSup>
                      <m:sSupPr>
                        <m:ctrlPr>
                          <a:rPr lang="en-US" altLang="ja-JP" sz="4000" b="1" i="1" smtClean="0">
                            <a:latin typeface="Cambria Math" panose="02040503050406030204" pitchFamily="18" charset="0"/>
                            <a:sym typeface="Wingdings" panose="05000000000000000000" pitchFamily="2" charset="2"/>
                          </a:rPr>
                        </m:ctrlPr>
                      </m:sSupPr>
                      <m:e>
                        <m:r>
                          <a:rPr lang="en-US" altLang="ja-JP" sz="4000" b="1" i="0" dirty="0">
                            <a:latin typeface="Cambria Math" panose="02040503050406030204" pitchFamily="18" charset="0"/>
                          </a:rPr>
                          <m:t>𝐝</m:t>
                        </m:r>
                        <m:r>
                          <a:rPr lang="en-US" altLang="ja-JP" sz="4000" b="1" i="0" dirty="0">
                            <a:latin typeface="Cambria Math" panose="02040503050406030204" pitchFamily="18" charset="0"/>
                          </a:rPr>
                          <m:t>(</m:t>
                        </m:r>
                        <m:sSup>
                          <m:sSupPr>
                            <m:ctrlPr>
                              <a:rPr lang="en-US" altLang="ja-JP" sz="4000" b="1" i="1" dirty="0">
                                <a:latin typeface="Cambria Math" panose="02040503050406030204" pitchFamily="18" charset="0"/>
                              </a:rPr>
                            </m:ctrlPr>
                          </m:sSupPr>
                          <m:e>
                            <m:r>
                              <a:rPr lang="en-US" altLang="ja-JP" sz="4000" b="1" i="0" dirty="0">
                                <a:latin typeface="Cambria Math" panose="02040503050406030204" pitchFamily="18" charset="0"/>
                              </a:rPr>
                              <m:t>𝐊</m:t>
                            </m:r>
                          </m:e>
                          <m:sup>
                            <m:r>
                              <a:rPr lang="en-US" altLang="ja-JP" sz="4000" b="1" i="0" dirty="0">
                                <a:latin typeface="Cambria Math" panose="02040503050406030204" pitchFamily="18" charset="0"/>
                              </a:rPr>
                              <m:t>−</m:t>
                            </m:r>
                          </m:sup>
                        </m:sSup>
                        <m:r>
                          <a:rPr lang="en-US" altLang="ja-JP" sz="4000" b="1" i="0" dirty="0">
                            <a:latin typeface="Cambria Math" panose="02040503050406030204" pitchFamily="18" charset="0"/>
                          </a:rPr>
                          <m:t>,</m:t>
                        </m:r>
                        <m:r>
                          <a:rPr lang="en-US" altLang="ja-JP" sz="4000" b="1" i="0" dirty="0" smtClean="0">
                            <a:latin typeface="Cambria Math" panose="02040503050406030204" pitchFamily="18" charset="0"/>
                          </a:rPr>
                          <m:t>𝐩</m:t>
                        </m:r>
                        <m:r>
                          <a:rPr lang="en-US" altLang="ja-JP" sz="4000" b="1" i="0" dirty="0">
                            <a:latin typeface="Cambria Math" panose="02040503050406030204" pitchFamily="18" charset="0"/>
                          </a:rPr>
                          <m:t>)</m:t>
                        </m:r>
                        <m:sSup>
                          <m:sSupPr>
                            <m:ctrlPr>
                              <a:rPr lang="en-US" altLang="ja-JP" sz="4000" b="1" i="1">
                                <a:latin typeface="Cambria Math" panose="02040503050406030204" pitchFamily="18" charset="0"/>
                                <a:sym typeface="Wingdings" panose="05000000000000000000" pitchFamily="2" charset="2"/>
                              </a:rPr>
                            </m:ctrlPr>
                          </m:sSupPr>
                          <m:e>
                            <m:r>
                              <a:rPr lang="ja-JP" altLang="en-US" sz="4000" b="1" i="0">
                                <a:latin typeface="Cambria Math" panose="02040503050406030204" pitchFamily="18" charset="0"/>
                                <a:sym typeface="Wingdings" panose="05000000000000000000" pitchFamily="2" charset="2"/>
                              </a:rPr>
                              <m:t>𝛑</m:t>
                            </m:r>
                          </m:e>
                          <m:sup>
                            <m:r>
                              <a:rPr lang="en-US" altLang="ja-JP" sz="4000" b="1" i="0" smtClean="0">
                                <a:latin typeface="Cambria Math" panose="02040503050406030204" pitchFamily="18" charset="0"/>
                                <a:sym typeface="Wingdings" panose="05000000000000000000" pitchFamily="2" charset="2"/>
                              </a:rPr>
                              <m:t>−</m:t>
                            </m:r>
                          </m:sup>
                        </m:sSup>
                        <m:r>
                          <a:rPr lang="en-US" altLang="ja-JP" sz="4000" b="1" i="0">
                            <a:latin typeface="Cambria Math" panose="02040503050406030204" pitchFamily="18" charset="0"/>
                            <a:sym typeface="Wingdings" panose="05000000000000000000" pitchFamily="2" charset="2"/>
                          </a:rPr>
                          <m:t>𝚺</m:t>
                        </m:r>
                      </m:e>
                      <m:sup>
                        <m:r>
                          <a:rPr lang="en-US" altLang="ja-JP" sz="4000" b="1" i="0" smtClean="0">
                            <a:latin typeface="Cambria Math" panose="02040503050406030204" pitchFamily="18" charset="0"/>
                            <a:sym typeface="Wingdings" panose="05000000000000000000" pitchFamily="2" charset="2"/>
                          </a:rPr>
                          <m:t>𝟎</m:t>
                        </m:r>
                      </m:sup>
                    </m:sSup>
                  </m:oMath>
                </a14:m>
                <a:r>
                  <a:rPr lang="en-US" altLang="ja-JP" sz="4000" b="1" dirty="0" smtClean="0"/>
                  <a:t>(I=1)</a:t>
                </a:r>
                <a:endParaRPr lang="en-US" altLang="ja-JP" sz="4000" b="1"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587707" y="324372"/>
                <a:ext cx="7886700" cy="4351338"/>
              </a:xfrm>
              <a:blipFill rotWithShape="0">
                <a:blip r:embed="rId3"/>
                <a:stretch>
                  <a:fillRect t="-350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正方形/長方形 24"/>
              <p:cNvSpPr/>
              <p:nvPr/>
            </p:nvSpPr>
            <p:spPr>
              <a:xfrm>
                <a:off x="5639768" y="2038582"/>
                <a:ext cx="261622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0" dirty="0">
                          <a:latin typeface="Cambria Math" panose="02040503050406030204" pitchFamily="18" charset="0"/>
                        </a:rPr>
                        <m:t>𝐝</m:t>
                      </m:r>
                      <m:r>
                        <a:rPr lang="en-US" altLang="ja-JP" sz="2800" b="1" i="0" dirty="0">
                          <a:latin typeface="Cambria Math" panose="02040503050406030204" pitchFamily="18" charset="0"/>
                        </a:rPr>
                        <m:t>(</m:t>
                      </m:r>
                      <m:sSup>
                        <m:sSupPr>
                          <m:ctrlPr>
                            <a:rPr lang="en-US" altLang="ja-JP" sz="2800" b="1" i="1" dirty="0">
                              <a:latin typeface="Cambria Math" panose="02040503050406030204" pitchFamily="18" charset="0"/>
                            </a:rPr>
                          </m:ctrlPr>
                        </m:sSupPr>
                        <m:e>
                          <m:r>
                            <a:rPr lang="en-US" altLang="ja-JP" sz="2800" b="1" i="0" dirty="0">
                              <a:latin typeface="Cambria Math" panose="02040503050406030204" pitchFamily="18" charset="0"/>
                            </a:rPr>
                            <m:t>𝐊</m:t>
                          </m:r>
                        </m:e>
                        <m:sup>
                          <m:r>
                            <a:rPr lang="en-US" altLang="ja-JP" sz="2800" b="1" i="0" dirty="0">
                              <a:latin typeface="Cambria Math" panose="02040503050406030204" pitchFamily="18" charset="0"/>
                            </a:rPr>
                            <m:t>−</m:t>
                          </m:r>
                        </m:sup>
                      </m:sSup>
                      <m:r>
                        <a:rPr lang="en-US" altLang="ja-JP" sz="2800" b="1" i="0" dirty="0">
                          <a:latin typeface="Cambria Math" panose="02040503050406030204" pitchFamily="18" charset="0"/>
                        </a:rPr>
                        <m:t>,</m:t>
                      </m:r>
                      <m:r>
                        <a:rPr lang="en-US" altLang="ja-JP" sz="2800" b="1" i="0" dirty="0">
                          <a:latin typeface="Cambria Math" panose="02040503050406030204" pitchFamily="18" charset="0"/>
                        </a:rPr>
                        <m:t>𝐩</m:t>
                      </m:r>
                      <m:sSup>
                        <m:sSupPr>
                          <m:ctrlPr>
                            <a:rPr lang="en-US" altLang="ja-JP" sz="2800" b="1" i="1">
                              <a:latin typeface="Cambria Math" panose="02040503050406030204" pitchFamily="18" charset="0"/>
                              <a:sym typeface="Wingdings" panose="05000000000000000000" pitchFamily="2" charset="2"/>
                            </a:rPr>
                          </m:ctrlPr>
                        </m:sSupPr>
                        <m:e>
                          <m:r>
                            <a:rPr lang="ja-JP" altLang="en-US" sz="2800" b="1" i="0">
                              <a:latin typeface="Cambria Math" panose="02040503050406030204" pitchFamily="18" charset="0"/>
                              <a:sym typeface="Wingdings" panose="05000000000000000000" pitchFamily="2" charset="2"/>
                            </a:rPr>
                            <m:t>𝛑</m:t>
                          </m:r>
                        </m:e>
                        <m:sup>
                          <m:r>
                            <a:rPr lang="en-US" altLang="ja-JP" sz="2800" b="1" i="0">
                              <a:latin typeface="Cambria Math" panose="02040503050406030204" pitchFamily="18" charset="0"/>
                              <a:sym typeface="Wingdings" panose="05000000000000000000" pitchFamily="2" charset="2"/>
                            </a:rPr>
                            <m:t>−</m:t>
                          </m:r>
                        </m:sup>
                      </m:sSup>
                      <m:r>
                        <a:rPr lang="en-US" altLang="ja-JP" sz="2800" b="1" i="0" dirty="0">
                          <a:latin typeface="Cambria Math" panose="02040503050406030204" pitchFamily="18" charset="0"/>
                        </a:rPr>
                        <m:t>)"</m:t>
                      </m:r>
                      <m:r>
                        <a:rPr lang="en-US" altLang="ja-JP" sz="2800" b="1" i="0" dirty="0">
                          <a:latin typeface="Cambria Math" panose="02040503050406030204" pitchFamily="18" charset="0"/>
                        </a:rPr>
                        <m:t>𝐗</m:t>
                      </m:r>
                      <m:r>
                        <a:rPr lang="en-US" altLang="ja-JP" sz="2800" b="1" i="0" dirty="0">
                          <a:latin typeface="Cambria Math" panose="02040503050406030204" pitchFamily="18" charset="0"/>
                        </a:rPr>
                        <m:t>"</m:t>
                      </m:r>
                    </m:oMath>
                  </m:oMathPara>
                </a14:m>
                <a:endParaRPr lang="ja-JP" altLang="en-US" sz="2800" dirty="0"/>
              </a:p>
            </p:txBody>
          </p:sp>
        </mc:Choice>
        <mc:Fallback xmlns="">
          <p:sp>
            <p:nvSpPr>
              <p:cNvPr id="25" name="正方形/長方形 24"/>
              <p:cNvSpPr>
                <a:spLocks noRot="1" noChangeAspect="1" noMove="1" noResize="1" noEditPoints="1" noAdjustHandles="1" noChangeArrowheads="1" noChangeShapeType="1" noTextEdit="1"/>
              </p:cNvSpPr>
              <p:nvPr/>
            </p:nvSpPr>
            <p:spPr>
              <a:xfrm>
                <a:off x="5639768" y="2038582"/>
                <a:ext cx="2616229" cy="523220"/>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正方形/長方形 25"/>
              <p:cNvSpPr/>
              <p:nvPr/>
            </p:nvSpPr>
            <p:spPr>
              <a:xfrm>
                <a:off x="691287" y="2038582"/>
                <a:ext cx="3839769" cy="523220"/>
              </a:xfrm>
              <a:prstGeom prst="rect">
                <a:avLst/>
              </a:prstGeom>
              <a:solidFill>
                <a:schemeClr val="bg1"/>
              </a:solidFill>
            </p:spPr>
            <p:txBody>
              <a:bodyPr wrap="none">
                <a:spAutoFit/>
              </a:bodyPr>
              <a:lstStyle/>
              <a:p>
                <a:r>
                  <a:rPr lang="en-US" altLang="ja-JP" sz="2800" dirty="0" smtClean="0"/>
                  <a:t>p</a:t>
                </a:r>
                <a:r>
                  <a:rPr lang="en-US" altLang="ja-JP" sz="2800" dirty="0" err="1" smtClean="0"/>
                  <a:t>γ</a:t>
                </a:r>
                <a:r>
                  <a:rPr lang="en-US" altLang="ja-JP" sz="2800" dirty="0" smtClean="0"/>
                  <a:t> in</a:t>
                </a:r>
                <a:r>
                  <a:rPr lang="en-US" altLang="ja-JP" sz="2800" b="1" dirty="0"/>
                  <a:t> </a:t>
                </a:r>
                <a14:m>
                  <m:oMath xmlns:m="http://schemas.openxmlformats.org/officeDocument/2006/math">
                    <m:r>
                      <a:rPr lang="en-US" altLang="ja-JP" sz="2800" b="1" i="0" dirty="0">
                        <a:latin typeface="Cambria Math" panose="02040503050406030204" pitchFamily="18" charset="0"/>
                      </a:rPr>
                      <m:t>𝐝</m:t>
                    </m:r>
                    <m:r>
                      <a:rPr lang="en-US" altLang="ja-JP" sz="2800" b="1" i="0" dirty="0">
                        <a:latin typeface="Cambria Math" panose="02040503050406030204" pitchFamily="18" charset="0"/>
                      </a:rPr>
                      <m:t>(</m:t>
                    </m:r>
                    <m:sSup>
                      <m:sSupPr>
                        <m:ctrlPr>
                          <a:rPr lang="en-US" altLang="ja-JP" sz="2800" b="1" i="1" dirty="0">
                            <a:latin typeface="Cambria Math" panose="02040503050406030204" pitchFamily="18" charset="0"/>
                          </a:rPr>
                        </m:ctrlPr>
                      </m:sSupPr>
                      <m:e>
                        <m:r>
                          <a:rPr lang="en-US" altLang="ja-JP" sz="2800" b="1" i="0" dirty="0">
                            <a:latin typeface="Cambria Math" panose="02040503050406030204" pitchFamily="18" charset="0"/>
                          </a:rPr>
                          <m:t>𝐊</m:t>
                        </m:r>
                      </m:e>
                      <m:sup>
                        <m:r>
                          <a:rPr lang="en-US" altLang="ja-JP" sz="2800" b="1" i="0" dirty="0">
                            <a:latin typeface="Cambria Math" panose="02040503050406030204" pitchFamily="18" charset="0"/>
                          </a:rPr>
                          <m:t>−</m:t>
                        </m:r>
                      </m:sup>
                    </m:sSup>
                    <m:r>
                      <a:rPr lang="en-US" altLang="ja-JP" sz="2800" b="1" i="0" dirty="0">
                        <a:latin typeface="Cambria Math" panose="02040503050406030204" pitchFamily="18" charset="0"/>
                      </a:rPr>
                      <m:t>,</m:t>
                    </m:r>
                    <m:r>
                      <a:rPr lang="en-US" altLang="ja-JP" sz="2800" b="1" i="0" dirty="0">
                        <a:latin typeface="Cambria Math" panose="02040503050406030204" pitchFamily="18" charset="0"/>
                      </a:rPr>
                      <m:t>𝐩</m:t>
                    </m:r>
                    <m:sSup>
                      <m:sSupPr>
                        <m:ctrlPr>
                          <a:rPr lang="en-US" altLang="ja-JP" sz="2800" b="1" i="1">
                            <a:latin typeface="Cambria Math" panose="02040503050406030204" pitchFamily="18" charset="0"/>
                            <a:sym typeface="Wingdings" panose="05000000000000000000" pitchFamily="2" charset="2"/>
                          </a:rPr>
                        </m:ctrlPr>
                      </m:sSupPr>
                      <m:e>
                        <m:r>
                          <a:rPr lang="ja-JP" altLang="en-US" sz="2800" b="1" i="0">
                            <a:latin typeface="Cambria Math" panose="02040503050406030204" pitchFamily="18" charset="0"/>
                            <a:sym typeface="Wingdings" panose="05000000000000000000" pitchFamily="2" charset="2"/>
                          </a:rPr>
                          <m:t>𝛑</m:t>
                        </m:r>
                      </m:e>
                      <m:sup>
                        <m:r>
                          <a:rPr lang="en-US" altLang="ja-JP" sz="2800" b="1" i="0">
                            <a:latin typeface="Cambria Math" panose="02040503050406030204" pitchFamily="18" charset="0"/>
                            <a:sym typeface="Wingdings" panose="05000000000000000000" pitchFamily="2" charset="2"/>
                          </a:rPr>
                          <m:t>−</m:t>
                        </m:r>
                      </m:sup>
                    </m:sSup>
                    <m:sSup>
                      <m:sSupPr>
                        <m:ctrlPr>
                          <a:rPr lang="en-US" altLang="ja-JP" sz="2800" b="1" i="1">
                            <a:latin typeface="Cambria Math" panose="02040503050406030204" pitchFamily="18" charset="0"/>
                            <a:sym typeface="Wingdings" panose="05000000000000000000" pitchFamily="2" charset="2"/>
                          </a:rPr>
                        </m:ctrlPr>
                      </m:sSupPr>
                      <m:e>
                        <m:r>
                          <a:rPr lang="ja-JP" altLang="en-US" sz="2800" b="1" i="0">
                            <a:latin typeface="Cambria Math" panose="02040503050406030204" pitchFamily="18" charset="0"/>
                            <a:sym typeface="Wingdings" panose="05000000000000000000" pitchFamily="2" charset="2"/>
                          </a:rPr>
                          <m:t>𝛑</m:t>
                        </m:r>
                      </m:e>
                      <m:sup>
                        <m:r>
                          <a:rPr lang="en-US" altLang="ja-JP" sz="2800" b="1" i="0">
                            <a:latin typeface="Cambria Math" panose="02040503050406030204" pitchFamily="18" charset="0"/>
                            <a:sym typeface="Wingdings" panose="05000000000000000000" pitchFamily="2" charset="2"/>
                          </a:rPr>
                          <m:t>−</m:t>
                        </m:r>
                      </m:sup>
                    </m:sSup>
                    <m:r>
                      <a:rPr lang="en-US" altLang="ja-JP" sz="2800" b="1" i="0" dirty="0">
                        <a:latin typeface="Cambria Math" panose="02040503050406030204" pitchFamily="18" charset="0"/>
                      </a:rPr>
                      <m:t>)</m:t>
                    </m:r>
                    <m:r>
                      <a:rPr lang="en-US" altLang="ja-JP" sz="2800" b="1" i="0" dirty="0" smtClean="0">
                        <a:latin typeface="Cambria Math" panose="02040503050406030204" pitchFamily="18" charset="0"/>
                      </a:rPr>
                      <m:t>"</m:t>
                    </m:r>
                    <m:r>
                      <a:rPr lang="en-US" altLang="ja-JP" sz="2800" b="1" i="0" dirty="0" smtClean="0">
                        <a:latin typeface="Cambria Math" panose="02040503050406030204" pitchFamily="18" charset="0"/>
                      </a:rPr>
                      <m:t>𝐗</m:t>
                    </m:r>
                    <m:r>
                      <a:rPr lang="en-US" altLang="ja-JP" sz="2800" b="1" i="0" dirty="0" smtClean="0">
                        <a:latin typeface="Cambria Math" panose="02040503050406030204" pitchFamily="18" charset="0"/>
                      </a:rPr>
                      <m:t>" </m:t>
                    </m:r>
                  </m:oMath>
                </a14:m>
                <a:endParaRPr lang="ja-JP" altLang="en-US" sz="2800" dirty="0"/>
              </a:p>
            </p:txBody>
          </p:sp>
        </mc:Choice>
        <mc:Fallback xmlns="">
          <p:sp>
            <p:nvSpPr>
              <p:cNvPr id="26" name="正方形/長方形 25"/>
              <p:cNvSpPr>
                <a:spLocks noRot="1" noChangeAspect="1" noMove="1" noResize="1" noEditPoints="1" noAdjustHandles="1" noChangeArrowheads="1" noChangeShapeType="1" noTextEdit="1"/>
              </p:cNvSpPr>
              <p:nvPr/>
            </p:nvSpPr>
            <p:spPr>
              <a:xfrm>
                <a:off x="691287" y="2038582"/>
                <a:ext cx="3839769" cy="523220"/>
              </a:xfrm>
              <a:prstGeom prst="rect">
                <a:avLst/>
              </a:prstGeom>
              <a:blipFill rotWithShape="0">
                <a:blip r:embed="rId5"/>
                <a:stretch>
                  <a:fillRect l="-3175" t="-10465" b="-3255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正方形/長方形 26"/>
              <p:cNvSpPr/>
              <p:nvPr/>
            </p:nvSpPr>
            <p:spPr>
              <a:xfrm>
                <a:off x="580601" y="1173737"/>
                <a:ext cx="3563668" cy="595932"/>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ja-JP" altLang="ja-JP" sz="3200" b="1" i="1" smtClean="0">
                              <a:latin typeface="Cambria Math" panose="02040503050406030204" pitchFamily="18" charset="0"/>
                            </a:rPr>
                          </m:ctrlPr>
                        </m:sSupPr>
                        <m:e>
                          <m:r>
                            <a:rPr lang="en-US" altLang="ja-JP" sz="3200" b="1">
                              <a:latin typeface="Cambria Math"/>
                            </a:rPr>
                            <m:t>𝛑</m:t>
                          </m:r>
                        </m:e>
                        <m:sup>
                          <m:r>
                            <a:rPr lang="en-US" altLang="ja-JP" sz="3200" b="1" i="1" smtClean="0">
                              <a:latin typeface="Cambria Math" panose="02040503050406030204" pitchFamily="18" charset="0"/>
                            </a:rPr>
                            <m:t>−</m:t>
                          </m:r>
                        </m:sup>
                      </m:sSup>
                      <m:sSup>
                        <m:sSupPr>
                          <m:ctrlPr>
                            <a:rPr lang="ja-JP" altLang="ja-JP" sz="3200" b="1" i="1">
                              <a:latin typeface="Cambria Math" panose="02040503050406030204" pitchFamily="18" charset="0"/>
                            </a:rPr>
                          </m:ctrlPr>
                        </m:sSupPr>
                        <m:e>
                          <m:r>
                            <a:rPr lang="en-US" altLang="ja-JP" sz="3200" b="1">
                              <a:latin typeface="Cambria Math"/>
                            </a:rPr>
                            <m:t>𝚺</m:t>
                          </m:r>
                        </m:e>
                        <m:sup>
                          <m:r>
                            <a:rPr lang="en-US" altLang="ja-JP" sz="3200" b="1">
                              <a:latin typeface="Cambria Math"/>
                            </a:rPr>
                            <m:t>𝟎</m:t>
                          </m:r>
                        </m:sup>
                      </m:sSup>
                      <m:r>
                        <a:rPr lang="en-US" altLang="ja-JP" sz="3200" b="1">
                          <a:latin typeface="Cambria Math"/>
                        </a:rPr>
                        <m:t> </m:t>
                      </m:r>
                      <m:r>
                        <a:rPr lang="en-US" altLang="ja-JP" sz="3200" b="1">
                          <a:latin typeface="Cambria Math" panose="02040503050406030204" pitchFamily="18" charset="0"/>
                        </a:rPr>
                        <m:t> </m:t>
                      </m:r>
                      <m:r>
                        <a:rPr lang="en-US" altLang="ja-JP" sz="3200" b="1">
                          <a:latin typeface="Cambria Math" panose="02040503050406030204" pitchFamily="18" charset="0"/>
                          <a:ea typeface="Cambria Math" panose="02040503050406030204" pitchFamily="18" charset="0"/>
                        </a:rPr>
                        <m:t>→</m:t>
                      </m:r>
                      <m:sSup>
                        <m:sSupPr>
                          <m:ctrlPr>
                            <a:rPr lang="ja-JP" altLang="ja-JP" sz="3200" b="1" i="1">
                              <a:latin typeface="Cambria Math" panose="02040503050406030204" pitchFamily="18" charset="0"/>
                            </a:rPr>
                          </m:ctrlPr>
                        </m:sSupPr>
                        <m:e>
                          <m:r>
                            <a:rPr lang="en-US" altLang="ja-JP" sz="3200" b="1">
                              <a:latin typeface="Cambria Math"/>
                            </a:rPr>
                            <m:t>𝛑</m:t>
                          </m:r>
                        </m:e>
                        <m:sup>
                          <m:r>
                            <a:rPr lang="en-US" altLang="ja-JP" sz="3200" b="1" i="1" smtClean="0">
                              <a:latin typeface="Cambria Math" panose="02040503050406030204" pitchFamily="18" charset="0"/>
                            </a:rPr>
                            <m:t>−</m:t>
                          </m:r>
                        </m:sup>
                      </m:sSup>
                      <m:r>
                        <a:rPr lang="en-US" altLang="ja-JP" sz="3200" b="1">
                          <a:latin typeface="Cambria Math" panose="02040503050406030204" pitchFamily="18" charset="0"/>
                        </a:rPr>
                        <m:t> </m:t>
                      </m:r>
                      <m:r>
                        <a:rPr lang="en-US" altLang="ja-JP" sz="3200" b="1" smtClean="0">
                          <a:solidFill>
                            <a:schemeClr val="tx1"/>
                          </a:solidFill>
                          <a:latin typeface="Cambria Math" panose="02040503050406030204" pitchFamily="18" charset="0"/>
                        </a:rPr>
                        <m:t>𝐩</m:t>
                      </m:r>
                      <m:sSup>
                        <m:sSupPr>
                          <m:ctrlPr>
                            <a:rPr lang="ja-JP" altLang="ja-JP" sz="3200" b="1" i="1">
                              <a:solidFill>
                                <a:schemeClr val="tx1"/>
                              </a:solidFill>
                              <a:latin typeface="Cambria Math" panose="02040503050406030204" pitchFamily="18" charset="0"/>
                            </a:rPr>
                          </m:ctrlPr>
                        </m:sSupPr>
                        <m:e>
                          <m:r>
                            <a:rPr lang="en-US" altLang="ja-JP" sz="3200" b="1">
                              <a:solidFill>
                                <a:schemeClr val="tx1"/>
                              </a:solidFill>
                              <a:latin typeface="Cambria Math"/>
                            </a:rPr>
                            <m:t>𝛑</m:t>
                          </m:r>
                        </m:e>
                        <m:sup>
                          <m:r>
                            <a:rPr lang="en-US" altLang="ja-JP" sz="3200" b="1">
                              <a:solidFill>
                                <a:schemeClr val="tx1"/>
                              </a:solidFill>
                              <a:latin typeface="Cambria Math"/>
                            </a:rPr>
                            <m:t>−</m:t>
                          </m:r>
                        </m:sup>
                      </m:sSup>
                      <m:r>
                        <a:rPr lang="ja-JP" altLang="en-US" sz="3200" b="1">
                          <a:latin typeface="Cambria Math" panose="02040503050406030204" pitchFamily="18" charset="0"/>
                        </a:rPr>
                        <m:t>𝛄</m:t>
                      </m:r>
                    </m:oMath>
                  </m:oMathPara>
                </a14:m>
                <a:endParaRPr lang="en-US" altLang="ja-JP" sz="3200" b="1" dirty="0"/>
              </a:p>
            </p:txBody>
          </p:sp>
        </mc:Choice>
        <mc:Fallback xmlns="">
          <p:sp>
            <p:nvSpPr>
              <p:cNvPr id="27" name="正方形/長方形 26"/>
              <p:cNvSpPr>
                <a:spLocks noRot="1" noChangeAspect="1" noMove="1" noResize="1" noEditPoints="1" noAdjustHandles="1" noChangeArrowheads="1" noChangeShapeType="1" noTextEdit="1"/>
              </p:cNvSpPr>
              <p:nvPr/>
            </p:nvSpPr>
            <p:spPr>
              <a:xfrm>
                <a:off x="580601" y="1173737"/>
                <a:ext cx="3563668" cy="595932"/>
              </a:xfrm>
              <a:prstGeom prst="rect">
                <a:avLst/>
              </a:prstGeom>
              <a:blipFill rotWithShape="0">
                <a:blip r:embed="rId7"/>
                <a:stretch>
                  <a:fillRect/>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 name="正方形/長方形 1"/>
              <p:cNvSpPr/>
              <p:nvPr/>
            </p:nvSpPr>
            <p:spPr>
              <a:xfrm>
                <a:off x="249587" y="5899732"/>
                <a:ext cx="9039465" cy="839332"/>
              </a:xfrm>
              <a:prstGeom prst="rect">
                <a:avLst/>
              </a:prstGeom>
            </p:spPr>
            <p:txBody>
              <a:bodyPr wrap="square">
                <a:spAutoFit/>
              </a:bodyPr>
              <a:lstStyle/>
              <a:p>
                <a:pPr marL="342900" indent="-342900">
                  <a:buFont typeface="Arial" panose="020B0604020202020204" pitchFamily="34" charset="0"/>
                  <a:buChar char="•"/>
                </a:pPr>
                <a14:m>
                  <m:oMath xmlns:m="http://schemas.openxmlformats.org/officeDocument/2006/math">
                    <m:sSup>
                      <m:sSupPr>
                        <m:ctrlPr>
                          <a:rPr lang="en-US" altLang="ja-JP" sz="2400" b="1" i="1">
                            <a:latin typeface="Cambria Math" panose="02040503050406030204" pitchFamily="18" charset="0"/>
                            <a:sym typeface="Wingdings" panose="05000000000000000000" pitchFamily="2" charset="2"/>
                          </a:rPr>
                        </m:ctrlPr>
                      </m:sSupPr>
                      <m:e>
                        <m:r>
                          <a:rPr lang="en-US" altLang="ja-JP" sz="2400" b="1" dirty="0">
                            <a:latin typeface="Cambria Math" panose="02040503050406030204" pitchFamily="18" charset="0"/>
                          </a:rPr>
                          <m:t>𝐝</m:t>
                        </m:r>
                        <m:r>
                          <a:rPr lang="en-US" altLang="ja-JP" sz="2400" b="1" dirty="0">
                            <a:latin typeface="Cambria Math" panose="02040503050406030204" pitchFamily="18" charset="0"/>
                          </a:rPr>
                          <m:t>(</m:t>
                        </m:r>
                        <m:sSup>
                          <m:sSupPr>
                            <m:ctrlPr>
                              <a:rPr lang="en-US" altLang="ja-JP" sz="2400" b="1" i="1" dirty="0">
                                <a:latin typeface="Cambria Math" panose="02040503050406030204" pitchFamily="18" charset="0"/>
                              </a:rPr>
                            </m:ctrlPr>
                          </m:sSupPr>
                          <m:e>
                            <m:r>
                              <a:rPr lang="en-US" altLang="ja-JP" sz="2400" b="1" dirty="0">
                                <a:latin typeface="Cambria Math" panose="02040503050406030204" pitchFamily="18" charset="0"/>
                              </a:rPr>
                              <m:t>𝐊</m:t>
                            </m:r>
                          </m:e>
                          <m:sup>
                            <m:r>
                              <a:rPr lang="en-US" altLang="ja-JP" sz="2400" b="1" dirty="0">
                                <a:latin typeface="Cambria Math" panose="02040503050406030204" pitchFamily="18" charset="0"/>
                              </a:rPr>
                              <m:t>−</m:t>
                            </m:r>
                          </m:sup>
                        </m:sSup>
                        <m:r>
                          <a:rPr lang="en-US" altLang="ja-JP" sz="2400" b="1" dirty="0">
                            <a:latin typeface="Cambria Math" panose="02040503050406030204" pitchFamily="18" charset="0"/>
                          </a:rPr>
                          <m:t>,</m:t>
                        </m:r>
                        <m:r>
                          <a:rPr lang="en-US" altLang="ja-JP" sz="2400" b="1" dirty="0">
                            <a:latin typeface="Cambria Math" panose="02040503050406030204" pitchFamily="18" charset="0"/>
                          </a:rPr>
                          <m:t>𝐩</m:t>
                        </m:r>
                        <m:r>
                          <a:rPr lang="en-US" altLang="ja-JP" sz="2400" b="1" dirty="0">
                            <a:latin typeface="Cambria Math" panose="02040503050406030204" pitchFamily="18" charset="0"/>
                          </a:rPr>
                          <m:t>)</m:t>
                        </m:r>
                        <m:sSup>
                          <m:sSupPr>
                            <m:ctrlPr>
                              <a:rPr lang="en-US" altLang="ja-JP" sz="2400" b="1" i="1">
                                <a:latin typeface="Cambria Math" panose="02040503050406030204" pitchFamily="18" charset="0"/>
                                <a:sym typeface="Wingdings" panose="05000000000000000000" pitchFamily="2" charset="2"/>
                              </a:rPr>
                            </m:ctrlPr>
                          </m:sSupPr>
                          <m:e>
                            <m:r>
                              <a:rPr lang="ja-JP" altLang="en-US" sz="2400" b="1">
                                <a:latin typeface="Cambria Math" panose="02040503050406030204" pitchFamily="18" charset="0"/>
                                <a:sym typeface="Wingdings" panose="05000000000000000000" pitchFamily="2" charset="2"/>
                              </a:rPr>
                              <m:t>𝛑</m:t>
                            </m:r>
                          </m:e>
                          <m:sup>
                            <m:r>
                              <a:rPr lang="en-US" altLang="ja-JP" sz="2400" b="1">
                                <a:latin typeface="Cambria Math" panose="02040503050406030204" pitchFamily="18" charset="0"/>
                                <a:sym typeface="Wingdings" panose="05000000000000000000" pitchFamily="2" charset="2"/>
                              </a:rPr>
                              <m:t>−</m:t>
                            </m:r>
                          </m:sup>
                        </m:sSup>
                        <m:r>
                          <a:rPr lang="en-US" altLang="ja-JP" sz="2400" b="1">
                            <a:latin typeface="Cambria Math" panose="02040503050406030204" pitchFamily="18" charset="0"/>
                            <a:sym typeface="Wingdings" panose="05000000000000000000" pitchFamily="2" charset="2"/>
                          </a:rPr>
                          <m:t>𝚺</m:t>
                        </m:r>
                      </m:e>
                      <m:sup>
                        <m:r>
                          <a:rPr lang="en-US" altLang="ja-JP" sz="2400" b="1">
                            <a:latin typeface="Cambria Math" panose="02040503050406030204" pitchFamily="18" charset="0"/>
                            <a:sym typeface="Wingdings" panose="05000000000000000000" pitchFamily="2" charset="2"/>
                          </a:rPr>
                          <m:t>𝟎</m:t>
                        </m:r>
                      </m:sup>
                    </m:sSup>
                  </m:oMath>
                </a14:m>
                <a:r>
                  <a:rPr lang="en-US" altLang="ja-JP" sz="2400" b="1" dirty="0" smtClean="0"/>
                  <a:t> </a:t>
                </a:r>
                <a:r>
                  <a:rPr lang="ja-JP" altLang="en-US" sz="2400" b="1" dirty="0" smtClean="0"/>
                  <a:t>モードは</a:t>
                </a:r>
                <a:r>
                  <a:rPr lang="en-US" altLang="ja-JP" sz="2400" b="1" dirty="0" smtClean="0"/>
                  <a:t> </a:t>
                </a:r>
                <a14:m>
                  <m:oMath xmlns:m="http://schemas.openxmlformats.org/officeDocument/2006/math">
                    <m:r>
                      <a:rPr lang="en-US" altLang="ja-JP" sz="2400" b="1" dirty="0">
                        <a:latin typeface="Cambria Math" panose="02040503050406030204" pitchFamily="18" charset="0"/>
                      </a:rPr>
                      <m:t>𝐝</m:t>
                    </m:r>
                    <m:r>
                      <a:rPr lang="en-US" altLang="ja-JP" sz="2400" b="1" dirty="0">
                        <a:latin typeface="Cambria Math" panose="02040503050406030204" pitchFamily="18" charset="0"/>
                      </a:rPr>
                      <m:t>(</m:t>
                    </m:r>
                    <m:sSup>
                      <m:sSupPr>
                        <m:ctrlPr>
                          <a:rPr lang="en-US" altLang="ja-JP" sz="2400" b="1" i="1" dirty="0">
                            <a:latin typeface="Cambria Math" panose="02040503050406030204" pitchFamily="18" charset="0"/>
                          </a:rPr>
                        </m:ctrlPr>
                      </m:sSupPr>
                      <m:e>
                        <m:r>
                          <a:rPr lang="en-US" altLang="ja-JP" sz="2400" b="1" dirty="0">
                            <a:latin typeface="Cambria Math" panose="02040503050406030204" pitchFamily="18" charset="0"/>
                          </a:rPr>
                          <m:t>𝐊</m:t>
                        </m:r>
                      </m:e>
                      <m:sup>
                        <m:r>
                          <a:rPr lang="en-US" altLang="ja-JP" sz="2400" b="1" dirty="0">
                            <a:latin typeface="Cambria Math" panose="02040503050406030204" pitchFamily="18" charset="0"/>
                          </a:rPr>
                          <m:t>−</m:t>
                        </m:r>
                      </m:sup>
                    </m:sSup>
                    <m:r>
                      <a:rPr lang="en-US" altLang="ja-JP" sz="2400" b="1" dirty="0">
                        <a:latin typeface="Cambria Math" panose="02040503050406030204" pitchFamily="18" charset="0"/>
                      </a:rPr>
                      <m:t>,</m:t>
                    </m:r>
                    <m:r>
                      <a:rPr lang="en-US" altLang="ja-JP" sz="2400" b="1" dirty="0">
                        <a:latin typeface="Cambria Math" panose="02040503050406030204" pitchFamily="18" charset="0"/>
                      </a:rPr>
                      <m:t>𝐩</m:t>
                    </m:r>
                    <m:sSup>
                      <m:sSupPr>
                        <m:ctrlPr>
                          <a:rPr lang="en-US" altLang="ja-JP" sz="2400" b="1" i="1">
                            <a:latin typeface="Cambria Math" panose="02040503050406030204" pitchFamily="18" charset="0"/>
                            <a:sym typeface="Wingdings" panose="05000000000000000000" pitchFamily="2" charset="2"/>
                          </a:rPr>
                        </m:ctrlPr>
                      </m:sSupPr>
                      <m:e>
                        <m:r>
                          <a:rPr lang="ja-JP" altLang="en-US" sz="2400" b="1">
                            <a:latin typeface="Cambria Math" panose="02040503050406030204" pitchFamily="18" charset="0"/>
                            <a:sym typeface="Wingdings" panose="05000000000000000000" pitchFamily="2" charset="2"/>
                          </a:rPr>
                          <m:t>𝛑</m:t>
                        </m:r>
                      </m:e>
                      <m:sup>
                        <m:r>
                          <a:rPr lang="en-US" altLang="ja-JP" sz="2400" b="1">
                            <a:latin typeface="Cambria Math" panose="02040503050406030204" pitchFamily="18" charset="0"/>
                            <a:sym typeface="Wingdings" panose="05000000000000000000" pitchFamily="2" charset="2"/>
                          </a:rPr>
                          <m:t>−</m:t>
                        </m:r>
                      </m:sup>
                    </m:sSup>
                    <m:sSup>
                      <m:sSupPr>
                        <m:ctrlPr>
                          <a:rPr lang="en-US" altLang="ja-JP" sz="2400" b="1" i="1">
                            <a:latin typeface="Cambria Math" panose="02040503050406030204" pitchFamily="18" charset="0"/>
                            <a:sym typeface="Wingdings" panose="05000000000000000000" pitchFamily="2" charset="2"/>
                          </a:rPr>
                        </m:ctrlPr>
                      </m:sSupPr>
                      <m:e>
                        <m:r>
                          <a:rPr lang="ja-JP" altLang="en-US" sz="2400" b="1">
                            <a:latin typeface="Cambria Math" panose="02040503050406030204" pitchFamily="18" charset="0"/>
                            <a:sym typeface="Wingdings" panose="05000000000000000000" pitchFamily="2" charset="2"/>
                          </a:rPr>
                          <m:t>𝛑</m:t>
                        </m:r>
                      </m:e>
                      <m:sup>
                        <m:r>
                          <a:rPr lang="en-US" altLang="ja-JP" sz="2400" b="1">
                            <a:latin typeface="Cambria Math" panose="02040503050406030204" pitchFamily="18" charset="0"/>
                            <a:sym typeface="Wingdings" panose="05000000000000000000" pitchFamily="2" charset="2"/>
                          </a:rPr>
                          <m:t>−</m:t>
                        </m:r>
                      </m:sup>
                    </m:sSup>
                    <m:r>
                      <a:rPr lang="en-US" altLang="ja-JP" sz="2400" b="1" dirty="0">
                        <a:latin typeface="Cambria Math" panose="02040503050406030204" pitchFamily="18" charset="0"/>
                      </a:rPr>
                      <m:t>)</m:t>
                    </m:r>
                    <m:r>
                      <a:rPr lang="en-US" altLang="ja-JP" sz="2400" b="1" i="1" dirty="0" smtClean="0">
                        <a:latin typeface="Cambria Math" panose="02040503050406030204" pitchFamily="18" charset="0"/>
                      </a:rPr>
                      <m:t>“</m:t>
                    </m:r>
                    <m:r>
                      <m:rPr>
                        <m:nor/>
                      </m:rPr>
                      <a:rPr lang="en-US" altLang="ja-JP" sz="2400" b="1" dirty="0">
                        <a:latin typeface="Cambria Math" panose="02040503050406030204" pitchFamily="18" charset="0"/>
                      </a:rPr>
                      <m:t>p</m:t>
                    </m:r>
                    <m:r>
                      <a:rPr lang="en-US" altLang="ja-JP" sz="2400" b="1" dirty="0">
                        <a:latin typeface="Cambria Math" panose="02040503050406030204" pitchFamily="18" charset="0"/>
                      </a:rPr>
                      <m:t>𝛄</m:t>
                    </m:r>
                    <m:r>
                      <a:rPr lang="en-US" altLang="ja-JP" sz="2400" b="1" i="1" dirty="0" smtClean="0">
                        <a:latin typeface="Cambria Math" panose="02040503050406030204" pitchFamily="18" charset="0"/>
                      </a:rPr>
                      <m:t>”</m:t>
                    </m:r>
                  </m:oMath>
                </a14:m>
                <a:r>
                  <a:rPr lang="en-US" altLang="ja-JP" sz="2400" b="1" dirty="0" smtClean="0"/>
                  <a:t> </a:t>
                </a:r>
                <a:r>
                  <a:rPr lang="ja-JP" altLang="en-US" sz="2400" b="1" dirty="0"/>
                  <a:t>と</a:t>
                </a:r>
                <a:r>
                  <a:rPr lang="en-US" altLang="ja-JP" sz="2400" b="1" dirty="0" smtClean="0"/>
                  <a:t> </a:t>
                </a:r>
                <a14:m>
                  <m:oMath xmlns:m="http://schemas.openxmlformats.org/officeDocument/2006/math">
                    <m:r>
                      <a:rPr lang="en-US" altLang="ja-JP" sz="2400" b="1" dirty="0">
                        <a:latin typeface="Cambria Math" panose="02040503050406030204" pitchFamily="18" charset="0"/>
                      </a:rPr>
                      <m:t>𝐝</m:t>
                    </m:r>
                    <m:r>
                      <a:rPr lang="en-US" altLang="ja-JP" sz="2400" b="1" dirty="0">
                        <a:latin typeface="Cambria Math" panose="02040503050406030204" pitchFamily="18" charset="0"/>
                      </a:rPr>
                      <m:t>(</m:t>
                    </m:r>
                    <m:sSup>
                      <m:sSupPr>
                        <m:ctrlPr>
                          <a:rPr lang="en-US" altLang="ja-JP" sz="2400" b="1" i="1" dirty="0">
                            <a:latin typeface="Cambria Math" panose="02040503050406030204" pitchFamily="18" charset="0"/>
                          </a:rPr>
                        </m:ctrlPr>
                      </m:sSupPr>
                      <m:e>
                        <m:r>
                          <a:rPr lang="en-US" altLang="ja-JP" sz="2400" b="1" dirty="0">
                            <a:latin typeface="Cambria Math" panose="02040503050406030204" pitchFamily="18" charset="0"/>
                          </a:rPr>
                          <m:t>𝐊</m:t>
                        </m:r>
                      </m:e>
                      <m:sup>
                        <m:r>
                          <a:rPr lang="en-US" altLang="ja-JP" sz="2400" b="1" dirty="0">
                            <a:latin typeface="Cambria Math" panose="02040503050406030204" pitchFamily="18" charset="0"/>
                          </a:rPr>
                          <m:t>−</m:t>
                        </m:r>
                      </m:sup>
                    </m:sSup>
                    <m:r>
                      <a:rPr lang="en-US" altLang="ja-JP" sz="2400" b="1" dirty="0">
                        <a:latin typeface="Cambria Math" panose="02040503050406030204" pitchFamily="18" charset="0"/>
                      </a:rPr>
                      <m:t>,</m:t>
                    </m:r>
                    <m:r>
                      <a:rPr lang="en-US" altLang="ja-JP" sz="2400" b="1" dirty="0">
                        <a:latin typeface="Cambria Math" panose="02040503050406030204" pitchFamily="18" charset="0"/>
                      </a:rPr>
                      <m:t>𝐩</m:t>
                    </m:r>
                    <m:sSup>
                      <m:sSupPr>
                        <m:ctrlPr>
                          <a:rPr lang="en-US" altLang="ja-JP" sz="2400" b="1" i="1">
                            <a:latin typeface="Cambria Math" panose="02040503050406030204" pitchFamily="18" charset="0"/>
                            <a:sym typeface="Wingdings" panose="05000000000000000000" pitchFamily="2" charset="2"/>
                          </a:rPr>
                        </m:ctrlPr>
                      </m:sSupPr>
                      <m:e>
                        <m:r>
                          <a:rPr lang="ja-JP" altLang="en-US" sz="2400" b="1">
                            <a:latin typeface="Cambria Math" panose="02040503050406030204" pitchFamily="18" charset="0"/>
                            <a:sym typeface="Wingdings" panose="05000000000000000000" pitchFamily="2" charset="2"/>
                          </a:rPr>
                          <m:t>𝛑</m:t>
                        </m:r>
                      </m:e>
                      <m:sup>
                        <m:r>
                          <a:rPr lang="en-US" altLang="ja-JP" sz="2400" b="1">
                            <a:latin typeface="Cambria Math" panose="02040503050406030204" pitchFamily="18" charset="0"/>
                            <a:sym typeface="Wingdings" panose="05000000000000000000" pitchFamily="2" charset="2"/>
                          </a:rPr>
                          <m:t>−</m:t>
                        </m:r>
                      </m:sup>
                    </m:sSup>
                    <m:r>
                      <a:rPr lang="en-US" altLang="ja-JP" sz="2400" b="1" dirty="0">
                        <a:latin typeface="Cambria Math" panose="02040503050406030204" pitchFamily="18" charset="0"/>
                      </a:rPr>
                      <m:t>)</m:t>
                    </m:r>
                    <m:r>
                      <a:rPr lang="en-US" altLang="ja-JP" sz="2400" b="1" i="1" dirty="0" smtClean="0">
                        <a:latin typeface="Cambria Math" panose="02040503050406030204" pitchFamily="18" charset="0"/>
                      </a:rPr>
                      <m:t>“</m:t>
                    </m:r>
                    <m:sSup>
                      <m:sSupPr>
                        <m:ctrlPr>
                          <a:rPr lang="ja-JP" altLang="ja-JP" sz="2400" b="1" i="1">
                            <a:latin typeface="Cambria Math" panose="02040503050406030204" pitchFamily="18" charset="0"/>
                          </a:rPr>
                        </m:ctrlPr>
                      </m:sSupPr>
                      <m:e>
                        <m:r>
                          <a:rPr lang="en-US" altLang="ja-JP" sz="2400" b="1">
                            <a:latin typeface="Cambria Math"/>
                          </a:rPr>
                          <m:t>𝚺</m:t>
                        </m:r>
                      </m:e>
                      <m:sup>
                        <m:r>
                          <a:rPr lang="en-US" altLang="ja-JP" sz="2400" b="1">
                            <a:latin typeface="Cambria Math"/>
                          </a:rPr>
                          <m:t>𝟎</m:t>
                        </m:r>
                      </m:sup>
                    </m:sSup>
                    <m:r>
                      <a:rPr lang="en-US" altLang="ja-JP" sz="2400" b="1" i="1" dirty="0" smtClean="0">
                        <a:latin typeface="Cambria Math" panose="02040503050406030204" pitchFamily="18" charset="0"/>
                      </a:rPr>
                      <m:t>”</m:t>
                    </m:r>
                  </m:oMath>
                </a14:m>
                <a:endParaRPr lang="en-US" altLang="ja-JP" sz="2400" b="1" dirty="0" smtClean="0"/>
              </a:p>
              <a:p>
                <a:r>
                  <a:rPr lang="ja-JP" altLang="en-US" sz="2400" b="1" dirty="0"/>
                  <a:t>　 </a:t>
                </a:r>
                <a:r>
                  <a:rPr lang="ja-JP" altLang="en-US" sz="2400" b="1" dirty="0" smtClean="0"/>
                  <a:t> を選択することによってはっきりと同定できた。</a:t>
                </a:r>
                <a:r>
                  <a:rPr lang="en-US" altLang="ja-JP" sz="2400" b="1" dirty="0" smtClean="0"/>
                  <a:t> </a:t>
                </a:r>
                <a:endParaRPr lang="ja-JP" altLang="en-US" sz="2400" b="1" dirty="0"/>
              </a:p>
            </p:txBody>
          </p:sp>
        </mc:Choice>
        <mc:Fallback xmlns="">
          <p:sp>
            <p:nvSpPr>
              <p:cNvPr id="2" name="正方形/長方形 1"/>
              <p:cNvSpPr>
                <a:spLocks noRot="1" noChangeAspect="1" noMove="1" noResize="1" noEditPoints="1" noAdjustHandles="1" noChangeArrowheads="1" noChangeShapeType="1" noTextEdit="1"/>
              </p:cNvSpPr>
              <p:nvPr/>
            </p:nvSpPr>
            <p:spPr>
              <a:xfrm>
                <a:off x="249587" y="5899732"/>
                <a:ext cx="9039465" cy="839332"/>
              </a:xfrm>
              <a:prstGeom prst="rect">
                <a:avLst/>
              </a:prstGeom>
              <a:blipFill rotWithShape="0">
                <a:blip r:embed="rId8"/>
                <a:stretch>
                  <a:fillRect l="-944" t="-8029" b="-131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正方形/長方形 3"/>
              <p:cNvSpPr/>
              <p:nvPr/>
            </p:nvSpPr>
            <p:spPr>
              <a:xfrm>
                <a:off x="5639768" y="2715318"/>
                <a:ext cx="2377178" cy="369332"/>
              </a:xfrm>
              <a:prstGeom prst="rect">
                <a:avLst/>
              </a:prstGeom>
            </p:spPr>
            <p:txBody>
              <a:bodyPr wrap="square">
                <a:spAutoFit/>
              </a:bodyPr>
              <a:lstStyle/>
              <a:p>
                <a14:m>
                  <m:oMath xmlns:m="http://schemas.openxmlformats.org/officeDocument/2006/math">
                    <m:r>
                      <a:rPr lang="en-US" altLang="ja-JP" b="1" i="0" dirty="0">
                        <a:latin typeface="Cambria Math" panose="02040503050406030204" pitchFamily="18" charset="0"/>
                      </a:rPr>
                      <m:t>𝐝</m:t>
                    </m:r>
                    <m:r>
                      <a:rPr lang="en-US" altLang="ja-JP" b="1" i="0" dirty="0">
                        <a:latin typeface="Cambria Math" panose="02040503050406030204" pitchFamily="18" charset="0"/>
                      </a:rPr>
                      <m:t>(</m:t>
                    </m:r>
                    <m:sSup>
                      <m:sSupPr>
                        <m:ctrlPr>
                          <a:rPr lang="en-US" altLang="ja-JP" b="1" i="1" dirty="0">
                            <a:latin typeface="Cambria Math" panose="02040503050406030204" pitchFamily="18" charset="0"/>
                          </a:rPr>
                        </m:ctrlPr>
                      </m:sSupPr>
                      <m:e>
                        <m:r>
                          <a:rPr lang="en-US" altLang="ja-JP" b="1" i="0" dirty="0">
                            <a:latin typeface="Cambria Math" panose="02040503050406030204" pitchFamily="18" charset="0"/>
                          </a:rPr>
                          <m:t>𝐊</m:t>
                        </m:r>
                      </m:e>
                      <m:sup>
                        <m:r>
                          <a:rPr lang="en-US" altLang="ja-JP" b="1" i="0" dirty="0">
                            <a:latin typeface="Cambria Math" panose="02040503050406030204" pitchFamily="18" charset="0"/>
                          </a:rPr>
                          <m:t>−</m:t>
                        </m:r>
                      </m:sup>
                    </m:sSup>
                    <m:r>
                      <a:rPr lang="en-US" altLang="ja-JP" b="1" i="0" dirty="0">
                        <a:latin typeface="Cambria Math" panose="02040503050406030204" pitchFamily="18" charset="0"/>
                      </a:rPr>
                      <m:t>,</m:t>
                    </m:r>
                    <m:r>
                      <a:rPr lang="en-US" altLang="ja-JP" b="1" i="0" dirty="0">
                        <a:latin typeface="Cambria Math" panose="02040503050406030204" pitchFamily="18" charset="0"/>
                      </a:rPr>
                      <m:t>𝐩</m:t>
                    </m:r>
                    <m:sSup>
                      <m:sSupPr>
                        <m:ctrlPr>
                          <a:rPr lang="en-US" altLang="ja-JP" b="1" i="1">
                            <a:latin typeface="Cambria Math" panose="02040503050406030204" pitchFamily="18" charset="0"/>
                            <a:sym typeface="Wingdings" panose="05000000000000000000" pitchFamily="2" charset="2"/>
                          </a:rPr>
                        </m:ctrlPr>
                      </m:sSupPr>
                      <m:e>
                        <m:r>
                          <a:rPr lang="ja-JP" altLang="en-US" b="1" i="0">
                            <a:latin typeface="Cambria Math" panose="02040503050406030204" pitchFamily="18" charset="0"/>
                            <a:sym typeface="Wingdings" panose="05000000000000000000" pitchFamily="2" charset="2"/>
                          </a:rPr>
                          <m:t>𝛑</m:t>
                        </m:r>
                      </m:e>
                      <m:sup>
                        <m:r>
                          <a:rPr lang="en-US" altLang="ja-JP" b="1" i="0">
                            <a:latin typeface="Cambria Math" panose="02040503050406030204" pitchFamily="18" charset="0"/>
                            <a:sym typeface="Wingdings" panose="05000000000000000000" pitchFamily="2" charset="2"/>
                          </a:rPr>
                          <m:t>−</m:t>
                        </m:r>
                      </m:sup>
                    </m:sSup>
                    <m:sSup>
                      <m:sSupPr>
                        <m:ctrlPr>
                          <a:rPr lang="en-US" altLang="ja-JP" b="1" i="1">
                            <a:latin typeface="Cambria Math" panose="02040503050406030204" pitchFamily="18" charset="0"/>
                            <a:sym typeface="Wingdings" panose="05000000000000000000" pitchFamily="2" charset="2"/>
                          </a:rPr>
                        </m:ctrlPr>
                      </m:sSupPr>
                      <m:e>
                        <m:r>
                          <a:rPr lang="ja-JP" altLang="en-US" b="1" i="0">
                            <a:latin typeface="Cambria Math" panose="02040503050406030204" pitchFamily="18" charset="0"/>
                            <a:sym typeface="Wingdings" panose="05000000000000000000" pitchFamily="2" charset="2"/>
                          </a:rPr>
                          <m:t>𝛑</m:t>
                        </m:r>
                      </m:e>
                      <m:sup>
                        <m:r>
                          <a:rPr lang="en-US" altLang="ja-JP" b="1" i="0">
                            <a:latin typeface="Cambria Math" panose="02040503050406030204" pitchFamily="18" charset="0"/>
                            <a:sym typeface="Wingdings" panose="05000000000000000000" pitchFamily="2" charset="2"/>
                          </a:rPr>
                          <m:t>−</m:t>
                        </m:r>
                      </m:sup>
                    </m:sSup>
                    <m:r>
                      <a:rPr lang="en-US" altLang="ja-JP" b="1" i="0" dirty="0">
                        <a:latin typeface="Cambria Math" panose="02040503050406030204" pitchFamily="18" charset="0"/>
                      </a:rPr>
                      <m:t>)"</m:t>
                    </m:r>
                    <m:r>
                      <m:rPr>
                        <m:nor/>
                      </m:rPr>
                      <a:rPr lang="en-US" altLang="ja-JP" b="1" dirty="0" smtClean="0">
                        <a:latin typeface="Cambria Math" panose="02040503050406030204" pitchFamily="18" charset="0"/>
                      </a:rPr>
                      <m:t>p</m:t>
                    </m:r>
                    <m:r>
                      <a:rPr lang="en-US" altLang="ja-JP" b="1" i="0" dirty="0">
                        <a:latin typeface="Cambria Math" panose="02040503050406030204" pitchFamily="18" charset="0"/>
                      </a:rPr>
                      <m:t>𝛄</m:t>
                    </m:r>
                    <m:r>
                      <a:rPr lang="en-US" altLang="ja-JP" b="1" i="0" dirty="0">
                        <a:latin typeface="Cambria Math" panose="02040503050406030204" pitchFamily="18" charset="0"/>
                      </a:rPr>
                      <m:t>"</m:t>
                    </m:r>
                  </m:oMath>
                </a14:m>
                <a:r>
                  <a:rPr lang="en-US" altLang="ja-JP" b="1" dirty="0" smtClean="0"/>
                  <a:t>tag  </a:t>
                </a:r>
                <a:endParaRPr lang="ja-JP" altLang="en-US" b="1" dirty="0"/>
              </a:p>
            </p:txBody>
          </p:sp>
        </mc:Choice>
        <mc:Fallback xmlns="">
          <p:sp>
            <p:nvSpPr>
              <p:cNvPr id="4" name="正方形/長方形 3"/>
              <p:cNvSpPr>
                <a:spLocks noRot="1" noChangeAspect="1" noMove="1" noResize="1" noEditPoints="1" noAdjustHandles="1" noChangeArrowheads="1" noChangeShapeType="1" noTextEdit="1"/>
              </p:cNvSpPr>
              <p:nvPr/>
            </p:nvSpPr>
            <p:spPr>
              <a:xfrm>
                <a:off x="5639768" y="2715318"/>
                <a:ext cx="2377178" cy="369332"/>
              </a:xfrm>
              <a:prstGeom prst="rect">
                <a:avLst/>
              </a:prstGeom>
              <a:blipFill rotWithShape="0">
                <a:blip r:embed="rId9"/>
                <a:stretch>
                  <a:fillRect t="-8197" r="-4615" b="-24590"/>
                </a:stretch>
              </a:blipFill>
            </p:spPr>
            <p:txBody>
              <a:bodyPr/>
              <a:lstStyle/>
              <a:p>
                <a:r>
                  <a:rPr lang="ja-JP" altLang="en-US">
                    <a:noFill/>
                  </a:rPr>
                  <a:t> </a:t>
                </a:r>
              </a:p>
            </p:txBody>
          </p:sp>
        </mc:Fallback>
      </mc:AlternateContent>
      <p:sp>
        <p:nvSpPr>
          <p:cNvPr id="5" name="スライド番号プレースホルダー 4"/>
          <p:cNvSpPr>
            <a:spLocks noGrp="1"/>
          </p:cNvSpPr>
          <p:nvPr>
            <p:ph type="sldNum" sz="quarter" idx="12"/>
          </p:nvPr>
        </p:nvSpPr>
        <p:spPr/>
        <p:txBody>
          <a:bodyPr/>
          <a:lstStyle/>
          <a:p>
            <a:fld id="{005A32BD-6642-4D4D-A78D-138FCE3FEFDC}" type="slidenum">
              <a:rPr kumimoji="1" lang="ja-JP" altLang="en-US" smtClean="0"/>
              <a:t>8</a:t>
            </a:fld>
            <a:endParaRPr kumimoji="1" lang="ja-JP" altLang="en-US"/>
          </a:p>
        </p:txBody>
      </p:sp>
      <p:pic>
        <p:nvPicPr>
          <p:cNvPr id="6" name="図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1582" y="2672664"/>
            <a:ext cx="3941705" cy="3060000"/>
          </a:xfrm>
          <a:prstGeom prst="rect">
            <a:avLst/>
          </a:prstGeom>
        </p:spPr>
      </p:pic>
    </p:spTree>
    <p:extLst>
      <p:ext uri="{BB962C8B-B14F-4D97-AF65-F5344CB8AC3E}">
        <p14:creationId xmlns:p14="http://schemas.microsoft.com/office/powerpoint/2010/main" val="1172177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 y="2254836"/>
            <a:ext cx="4429743" cy="3057952"/>
          </a:xfrm>
          <a:prstGeom prst="rect">
            <a:avLst/>
          </a:prstGeom>
        </p:spPr>
      </p:pic>
      <p:pic>
        <p:nvPicPr>
          <p:cNvPr id="13" name="コンテンツ プレースホルダー 1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68678" y="2268321"/>
            <a:ext cx="4858428" cy="3343742"/>
          </a:xfrm>
        </p:spPr>
      </p:pic>
      <p:sp>
        <p:nvSpPr>
          <p:cNvPr id="2" name="タイトル 1"/>
          <p:cNvSpPr>
            <a:spLocks noGrp="1"/>
          </p:cNvSpPr>
          <p:nvPr>
            <p:ph type="title"/>
          </p:nvPr>
        </p:nvSpPr>
        <p:spPr>
          <a:xfrm>
            <a:off x="628650" y="0"/>
            <a:ext cx="7886700" cy="1325563"/>
          </a:xfrm>
        </p:spPr>
        <p:txBody>
          <a:bodyPr/>
          <a:lstStyle/>
          <a:p>
            <a:r>
              <a:rPr kumimoji="1" lang="ja-JP" altLang="en-US" dirty="0" smtClean="0"/>
              <a:t>アイソスピンの分離</a:t>
            </a:r>
            <a:endParaRPr kumimoji="1" lang="ja-JP" altLang="en-US" dirty="0"/>
          </a:p>
        </p:txBody>
      </p:sp>
      <mc:AlternateContent xmlns:mc="http://schemas.openxmlformats.org/markup-compatibility/2006" xmlns:a14="http://schemas.microsoft.com/office/drawing/2010/main">
        <mc:Choice Requires="a14">
          <p:sp>
            <p:nvSpPr>
              <p:cNvPr id="5" name="正方形/長方形 4"/>
              <p:cNvSpPr/>
              <p:nvPr/>
            </p:nvSpPr>
            <p:spPr>
              <a:xfrm>
                <a:off x="4106095" y="1143107"/>
                <a:ext cx="5037905" cy="536942"/>
              </a:xfrm>
              <a:prstGeom prst="rect">
                <a:avLst/>
              </a:prstGeom>
              <a:noFill/>
            </p:spPr>
            <p:txBody>
              <a:bodyPr wrap="square">
                <a:spAutoFit/>
              </a:bodyPr>
              <a:lstStyle/>
              <a:p>
                <a:pPr marL="285750" indent="-285750">
                  <a:buFont typeface="Arial" panose="020B0604020202020204" pitchFamily="34" charset="0"/>
                  <a:buChar char="•"/>
                </a:pPr>
                <a14:m>
                  <m:oMath xmlns:m="http://schemas.openxmlformats.org/officeDocument/2006/math">
                    <m:f>
                      <m:fPr>
                        <m:ctrlPr>
                          <a:rPr lang="en-US" altLang="ja-JP" sz="2000" b="1" i="1" smtClean="0">
                            <a:solidFill>
                              <a:schemeClr val="tx1"/>
                            </a:solidFill>
                            <a:latin typeface="Cambria Math" panose="02040503050406030204" pitchFamily="18" charset="0"/>
                            <a:ea typeface="Cambria Math" panose="02040503050406030204" pitchFamily="18" charset="0"/>
                          </a:rPr>
                        </m:ctrlPr>
                      </m:fPr>
                      <m:num>
                        <m:r>
                          <a:rPr lang="en-US" altLang="ja-JP" sz="2000" b="1" i="0" smtClean="0">
                            <a:solidFill>
                              <a:schemeClr val="tx1"/>
                            </a:solidFill>
                            <a:latin typeface="Cambria Math" panose="02040503050406030204" pitchFamily="18" charset="0"/>
                            <a:ea typeface="Cambria Math" panose="02040503050406030204" pitchFamily="18" charset="0"/>
                          </a:rPr>
                          <m:t>𝟏</m:t>
                        </m:r>
                      </m:num>
                      <m:den>
                        <m:r>
                          <a:rPr lang="en-US" altLang="ja-JP" sz="2000" b="1" i="0" smtClean="0">
                            <a:solidFill>
                              <a:schemeClr val="tx1"/>
                            </a:solidFill>
                            <a:latin typeface="Cambria Math" panose="02040503050406030204" pitchFamily="18" charset="0"/>
                            <a:ea typeface="Cambria Math" panose="02040503050406030204" pitchFamily="18" charset="0"/>
                          </a:rPr>
                          <m:t>𝟐</m:t>
                        </m:r>
                      </m:den>
                    </m:f>
                    <m:r>
                      <a:rPr lang="en-US" altLang="ja-JP" sz="2000" b="1" i="0" smtClean="0">
                        <a:solidFill>
                          <a:schemeClr val="tx1"/>
                        </a:solidFill>
                        <a:latin typeface="Cambria Math" panose="02040503050406030204" pitchFamily="18" charset="0"/>
                        <a:ea typeface="Cambria Math" panose="02040503050406030204" pitchFamily="18" charset="0"/>
                      </a:rPr>
                      <m:t>×</m:t>
                    </m:r>
                    <m:d>
                      <m:dPr>
                        <m:ctrlPr>
                          <a:rPr lang="en-US" altLang="ja-JP" sz="2000" b="1" i="1" smtClean="0">
                            <a:solidFill>
                              <a:schemeClr val="tx1"/>
                            </a:solidFill>
                            <a:latin typeface="Cambria Math" panose="02040503050406030204" pitchFamily="18" charset="0"/>
                            <a:ea typeface="Cambria Math" panose="02040503050406030204" pitchFamily="18" charset="0"/>
                          </a:rPr>
                        </m:ctrlPr>
                      </m:dPr>
                      <m:e>
                        <m:sSup>
                          <m:sSupPr>
                            <m:ctrlPr>
                              <a:rPr lang="en-US" altLang="ja-JP" sz="2000" b="1" i="1">
                                <a:solidFill>
                                  <a:srgbClr val="0070C0"/>
                                </a:solidFill>
                                <a:latin typeface="Cambria Math" panose="02040503050406030204" pitchFamily="18" charset="0"/>
                                <a:ea typeface="Cambria Math" panose="02040503050406030204" pitchFamily="18" charset="0"/>
                              </a:rPr>
                            </m:ctrlPr>
                          </m:sSupPr>
                          <m:e>
                            <m:r>
                              <a:rPr lang="ja-JP" altLang="en-US" sz="2000" b="1">
                                <a:solidFill>
                                  <a:srgbClr val="0070C0"/>
                                </a:solidFill>
                                <a:latin typeface="Cambria Math" panose="02040503050406030204" pitchFamily="18" charset="0"/>
                                <a:ea typeface="Cambria Math" panose="02040503050406030204" pitchFamily="18" charset="0"/>
                              </a:rPr>
                              <m:t>𝛑</m:t>
                            </m:r>
                          </m:e>
                          <m:sup>
                            <m:r>
                              <a:rPr lang="en-US" altLang="ja-JP" sz="2000" b="1">
                                <a:solidFill>
                                  <a:srgbClr val="0070C0"/>
                                </a:solidFill>
                                <a:latin typeface="Cambria Math" panose="02040503050406030204" pitchFamily="18" charset="0"/>
                                <a:ea typeface="Cambria Math" panose="02040503050406030204" pitchFamily="18" charset="0"/>
                              </a:rPr>
                              <m:t>+</m:t>
                            </m:r>
                          </m:sup>
                        </m:sSup>
                        <m:sSup>
                          <m:sSupPr>
                            <m:ctrlPr>
                              <a:rPr lang="en-US" altLang="ja-JP" sz="2000" b="1" i="1">
                                <a:solidFill>
                                  <a:srgbClr val="0070C0"/>
                                </a:solidFill>
                                <a:latin typeface="Cambria Math" panose="02040503050406030204" pitchFamily="18" charset="0"/>
                                <a:ea typeface="Cambria Math" panose="02040503050406030204" pitchFamily="18" charset="0"/>
                              </a:rPr>
                            </m:ctrlPr>
                          </m:sSupPr>
                          <m:e>
                            <m:r>
                              <a:rPr lang="el-GR" altLang="ja-JP" sz="2000" b="1">
                                <a:solidFill>
                                  <a:srgbClr val="0070C0"/>
                                </a:solidFill>
                                <a:latin typeface="Cambria Math" panose="02040503050406030204" pitchFamily="18" charset="0"/>
                                <a:ea typeface="Cambria Math" panose="02040503050406030204" pitchFamily="18" charset="0"/>
                              </a:rPr>
                              <m:t>𝚺</m:t>
                            </m:r>
                          </m:e>
                          <m:sup>
                            <m:r>
                              <a:rPr lang="en-US" altLang="ja-JP" sz="2000" b="1">
                                <a:solidFill>
                                  <a:srgbClr val="0070C0"/>
                                </a:solidFill>
                                <a:latin typeface="Cambria Math" panose="02040503050406030204" pitchFamily="18" charset="0"/>
                                <a:ea typeface="Cambria Math" panose="02040503050406030204" pitchFamily="18" charset="0"/>
                              </a:rPr>
                              <m:t>−</m:t>
                            </m:r>
                          </m:sup>
                        </m:sSup>
                        <m:r>
                          <a:rPr lang="en-US" altLang="ja-JP" sz="2000" b="1" i="0" smtClean="0">
                            <a:solidFill>
                              <a:schemeClr val="tx1"/>
                            </a:solidFill>
                            <a:latin typeface="Cambria Math" panose="02040503050406030204" pitchFamily="18" charset="0"/>
                            <a:ea typeface="Cambria Math" panose="02040503050406030204" pitchFamily="18" charset="0"/>
                          </a:rPr>
                          <m:t>+</m:t>
                        </m:r>
                        <m:sSup>
                          <m:sSupPr>
                            <m:ctrlPr>
                              <a:rPr lang="en-US" altLang="ja-JP" sz="2000" b="1" i="1">
                                <a:solidFill>
                                  <a:srgbClr val="FF0000"/>
                                </a:solidFill>
                                <a:latin typeface="Cambria Math" panose="02040503050406030204" pitchFamily="18" charset="0"/>
                                <a:ea typeface="Cambria Math" panose="02040503050406030204" pitchFamily="18" charset="0"/>
                              </a:rPr>
                            </m:ctrlPr>
                          </m:sSupPr>
                          <m:e>
                            <m:r>
                              <a:rPr lang="ja-JP" altLang="en-US" sz="2000" b="1">
                                <a:solidFill>
                                  <a:srgbClr val="FF0000"/>
                                </a:solidFill>
                                <a:latin typeface="Cambria Math" panose="02040503050406030204" pitchFamily="18" charset="0"/>
                                <a:ea typeface="Cambria Math" panose="02040503050406030204" pitchFamily="18" charset="0"/>
                              </a:rPr>
                              <m:t>𝛑</m:t>
                            </m:r>
                          </m:e>
                          <m:sup>
                            <m:r>
                              <a:rPr lang="en-US" altLang="ja-JP" sz="2000" b="1">
                                <a:solidFill>
                                  <a:srgbClr val="FF0000"/>
                                </a:solidFill>
                                <a:latin typeface="Cambria Math" panose="02040503050406030204" pitchFamily="18" charset="0"/>
                                <a:ea typeface="Cambria Math" panose="02040503050406030204" pitchFamily="18" charset="0"/>
                              </a:rPr>
                              <m:t>−</m:t>
                            </m:r>
                          </m:sup>
                        </m:sSup>
                        <m:sSup>
                          <m:sSupPr>
                            <m:ctrlPr>
                              <a:rPr lang="en-US" altLang="ja-JP" sz="2000" b="1" i="1">
                                <a:solidFill>
                                  <a:srgbClr val="FF0000"/>
                                </a:solidFill>
                                <a:latin typeface="Cambria Math" panose="02040503050406030204" pitchFamily="18" charset="0"/>
                                <a:ea typeface="Cambria Math" panose="02040503050406030204" pitchFamily="18" charset="0"/>
                              </a:rPr>
                            </m:ctrlPr>
                          </m:sSupPr>
                          <m:e>
                            <m:r>
                              <a:rPr lang="el-GR" altLang="ja-JP" sz="2000" b="1">
                                <a:solidFill>
                                  <a:srgbClr val="FF0000"/>
                                </a:solidFill>
                                <a:latin typeface="Cambria Math" panose="02040503050406030204" pitchFamily="18" charset="0"/>
                                <a:ea typeface="Cambria Math" panose="02040503050406030204" pitchFamily="18" charset="0"/>
                              </a:rPr>
                              <m:t>𝚺</m:t>
                            </m:r>
                          </m:e>
                          <m:sup>
                            <m:r>
                              <a:rPr lang="en-US" altLang="ja-JP" sz="2000" b="1">
                                <a:solidFill>
                                  <a:srgbClr val="FF0000"/>
                                </a:solidFill>
                                <a:latin typeface="Cambria Math" panose="02040503050406030204" pitchFamily="18" charset="0"/>
                                <a:ea typeface="Cambria Math" panose="02040503050406030204" pitchFamily="18" charset="0"/>
                              </a:rPr>
                              <m:t>+</m:t>
                            </m:r>
                          </m:sup>
                        </m:sSup>
                      </m:e>
                    </m:d>
                    <m:r>
                      <a:rPr lang="en-US" altLang="ja-JP" sz="2000" b="1" i="0" smtClean="0">
                        <a:solidFill>
                          <a:schemeClr val="tx1"/>
                        </a:solidFill>
                        <a:latin typeface="Cambria Math" panose="02040503050406030204" pitchFamily="18" charset="0"/>
                        <a:ea typeface="Cambria Math" panose="02040503050406030204" pitchFamily="18" charset="0"/>
                      </a:rPr>
                      <m:t> ~</m:t>
                    </m:r>
                    <m:f>
                      <m:fPr>
                        <m:ctrlPr>
                          <a:rPr lang="en-US" altLang="ja-JP" sz="2000" b="1" i="1">
                            <a:solidFill>
                              <a:schemeClr val="tx1"/>
                            </a:solidFill>
                            <a:latin typeface="Cambria Math" panose="02040503050406030204" pitchFamily="18" charset="0"/>
                            <a:ea typeface="Cambria Math" panose="02040503050406030204" pitchFamily="18" charset="0"/>
                          </a:rPr>
                        </m:ctrlPr>
                      </m:fPr>
                      <m:num>
                        <m:r>
                          <a:rPr lang="en-US" altLang="ja-JP" sz="2000" b="1" i="0">
                            <a:solidFill>
                              <a:schemeClr val="tx1"/>
                            </a:solidFill>
                            <a:latin typeface="Cambria Math" panose="02040503050406030204" pitchFamily="18" charset="0"/>
                            <a:ea typeface="Cambria Math" panose="02040503050406030204" pitchFamily="18" charset="0"/>
                          </a:rPr>
                          <m:t>𝟏</m:t>
                        </m:r>
                      </m:num>
                      <m:den>
                        <m:r>
                          <a:rPr lang="en-US" altLang="ja-JP" sz="2000" b="1" i="0">
                            <a:solidFill>
                              <a:schemeClr val="tx1"/>
                            </a:solidFill>
                            <a:latin typeface="Cambria Math" panose="02040503050406030204" pitchFamily="18" charset="0"/>
                            <a:ea typeface="Cambria Math" panose="02040503050406030204" pitchFamily="18" charset="0"/>
                          </a:rPr>
                          <m:t>𝟑</m:t>
                        </m:r>
                      </m:den>
                    </m:f>
                    <m:sSup>
                      <m:sSupPr>
                        <m:ctrlPr>
                          <a:rPr lang="en-US" altLang="ja-JP" sz="2000" b="1" i="1">
                            <a:solidFill>
                              <a:schemeClr val="tx1"/>
                            </a:solidFill>
                            <a:latin typeface="Cambria Math" panose="02040503050406030204" pitchFamily="18" charset="0"/>
                            <a:ea typeface="Cambria Math" panose="02040503050406030204" pitchFamily="18" charset="0"/>
                          </a:rPr>
                        </m:ctrlPr>
                      </m:sSupPr>
                      <m:e>
                        <m:d>
                          <m:dPr>
                            <m:begChr m:val="|"/>
                            <m:endChr m:val="|"/>
                            <m:ctrlPr>
                              <a:rPr lang="en-US" altLang="ja-JP" sz="2000" b="1" i="1">
                                <a:solidFill>
                                  <a:schemeClr val="tx1"/>
                                </a:solidFill>
                                <a:latin typeface="Cambria Math" panose="02040503050406030204" pitchFamily="18" charset="0"/>
                                <a:ea typeface="Cambria Math" panose="02040503050406030204" pitchFamily="18" charset="0"/>
                              </a:rPr>
                            </m:ctrlPr>
                          </m:dPr>
                          <m:e>
                            <m:sSub>
                              <m:sSubPr>
                                <m:ctrlPr>
                                  <a:rPr lang="en-US" altLang="ja-JP" sz="2000" b="1" i="1">
                                    <a:solidFill>
                                      <a:schemeClr val="tx1"/>
                                    </a:solidFill>
                                    <a:latin typeface="Cambria Math" panose="02040503050406030204" pitchFamily="18" charset="0"/>
                                    <a:ea typeface="Cambria Math" panose="02040503050406030204" pitchFamily="18" charset="0"/>
                                  </a:rPr>
                                </m:ctrlPr>
                              </m:sSubPr>
                              <m:e>
                                <m:r>
                                  <a:rPr lang="en-US" altLang="ja-JP" sz="2000" b="1" i="0">
                                    <a:solidFill>
                                      <a:schemeClr val="tx1"/>
                                    </a:solidFill>
                                    <a:latin typeface="Cambria Math" panose="02040503050406030204" pitchFamily="18" charset="0"/>
                                    <a:ea typeface="Cambria Math" panose="02040503050406030204" pitchFamily="18" charset="0"/>
                                  </a:rPr>
                                  <m:t>𝐟</m:t>
                                </m:r>
                              </m:e>
                              <m:sub>
                                <m:r>
                                  <a:rPr lang="en-US" altLang="ja-JP" sz="2000" b="1" i="0">
                                    <a:solidFill>
                                      <a:schemeClr val="tx1"/>
                                    </a:solidFill>
                                    <a:latin typeface="Cambria Math" panose="02040503050406030204" pitchFamily="18" charset="0"/>
                                    <a:ea typeface="Cambria Math" panose="02040503050406030204" pitchFamily="18" charset="0"/>
                                  </a:rPr>
                                  <m:t>𝐈</m:t>
                                </m:r>
                                <m:r>
                                  <a:rPr lang="en-US" altLang="ja-JP" sz="2000" b="1" i="0">
                                    <a:solidFill>
                                      <a:schemeClr val="tx1"/>
                                    </a:solidFill>
                                    <a:latin typeface="Cambria Math" panose="02040503050406030204" pitchFamily="18" charset="0"/>
                                    <a:ea typeface="Cambria Math" panose="02040503050406030204" pitchFamily="18" charset="0"/>
                                  </a:rPr>
                                  <m:t>=</m:t>
                                </m:r>
                                <m:r>
                                  <a:rPr lang="en-US" altLang="ja-JP" sz="2000" b="1" i="0">
                                    <a:solidFill>
                                      <a:schemeClr val="tx1"/>
                                    </a:solidFill>
                                    <a:latin typeface="Cambria Math" panose="02040503050406030204" pitchFamily="18" charset="0"/>
                                    <a:ea typeface="Cambria Math" panose="02040503050406030204" pitchFamily="18" charset="0"/>
                                  </a:rPr>
                                  <m:t>𝟎</m:t>
                                </m:r>
                              </m:sub>
                            </m:sSub>
                          </m:e>
                        </m:d>
                      </m:e>
                      <m:sup>
                        <m:r>
                          <a:rPr lang="en-US" altLang="ja-JP" sz="2000" b="1" i="0">
                            <a:solidFill>
                              <a:schemeClr val="tx1"/>
                            </a:solidFill>
                            <a:latin typeface="Cambria Math" panose="02040503050406030204" pitchFamily="18" charset="0"/>
                            <a:ea typeface="Cambria Math" panose="02040503050406030204" pitchFamily="18" charset="0"/>
                          </a:rPr>
                          <m:t>𝟐</m:t>
                        </m:r>
                      </m:sup>
                    </m:sSup>
                    <m:r>
                      <a:rPr lang="en-US" altLang="ja-JP" sz="2000" b="1" i="0">
                        <a:solidFill>
                          <a:schemeClr val="tx1"/>
                        </a:solidFill>
                        <a:latin typeface="Cambria Math" panose="02040503050406030204" pitchFamily="18" charset="0"/>
                        <a:ea typeface="Cambria Math" panose="02040503050406030204" pitchFamily="18" charset="0"/>
                      </a:rPr>
                      <m:t>+</m:t>
                    </m:r>
                    <m:sSup>
                      <m:sSupPr>
                        <m:ctrlPr>
                          <a:rPr lang="en-US" altLang="ja-JP" sz="2000" b="1" i="1">
                            <a:solidFill>
                              <a:schemeClr val="tx1"/>
                            </a:solidFill>
                            <a:latin typeface="Cambria Math" panose="02040503050406030204" pitchFamily="18" charset="0"/>
                            <a:ea typeface="Cambria Math" panose="02040503050406030204" pitchFamily="18" charset="0"/>
                          </a:rPr>
                        </m:ctrlPr>
                      </m:sSupPr>
                      <m:e>
                        <m:f>
                          <m:fPr>
                            <m:ctrlPr>
                              <a:rPr lang="en-US" altLang="ja-JP" sz="2000" b="1" i="1">
                                <a:solidFill>
                                  <a:schemeClr val="tx1"/>
                                </a:solidFill>
                                <a:latin typeface="Cambria Math" panose="02040503050406030204" pitchFamily="18" charset="0"/>
                                <a:ea typeface="Cambria Math" panose="02040503050406030204" pitchFamily="18" charset="0"/>
                              </a:rPr>
                            </m:ctrlPr>
                          </m:fPr>
                          <m:num>
                            <m:r>
                              <a:rPr lang="en-US" altLang="ja-JP" sz="2000" b="1" i="0">
                                <a:solidFill>
                                  <a:schemeClr val="tx1"/>
                                </a:solidFill>
                                <a:latin typeface="Cambria Math" panose="02040503050406030204" pitchFamily="18" charset="0"/>
                                <a:ea typeface="Cambria Math" panose="02040503050406030204" pitchFamily="18" charset="0"/>
                              </a:rPr>
                              <m:t>𝟏</m:t>
                            </m:r>
                          </m:num>
                          <m:den>
                            <m:r>
                              <a:rPr lang="en-US" altLang="ja-JP" sz="2000" b="1" i="0">
                                <a:solidFill>
                                  <a:schemeClr val="tx1"/>
                                </a:solidFill>
                                <a:latin typeface="Cambria Math" panose="02040503050406030204" pitchFamily="18" charset="0"/>
                                <a:ea typeface="Cambria Math" panose="02040503050406030204" pitchFamily="18" charset="0"/>
                              </a:rPr>
                              <m:t>𝟐</m:t>
                            </m:r>
                          </m:den>
                        </m:f>
                        <m:d>
                          <m:dPr>
                            <m:begChr m:val="|"/>
                            <m:endChr m:val="|"/>
                            <m:ctrlPr>
                              <a:rPr lang="en-US" altLang="ja-JP" sz="2000" b="1" i="1">
                                <a:solidFill>
                                  <a:schemeClr val="tx1"/>
                                </a:solidFill>
                                <a:latin typeface="Cambria Math" panose="02040503050406030204" pitchFamily="18" charset="0"/>
                                <a:ea typeface="Cambria Math" panose="02040503050406030204" pitchFamily="18" charset="0"/>
                              </a:rPr>
                            </m:ctrlPr>
                          </m:dPr>
                          <m:e>
                            <m:sSub>
                              <m:sSubPr>
                                <m:ctrlPr>
                                  <a:rPr lang="en-US" altLang="ja-JP" sz="2000" b="1" i="1">
                                    <a:solidFill>
                                      <a:schemeClr val="tx1"/>
                                    </a:solidFill>
                                    <a:latin typeface="Cambria Math" panose="02040503050406030204" pitchFamily="18" charset="0"/>
                                    <a:ea typeface="Cambria Math" panose="02040503050406030204" pitchFamily="18" charset="0"/>
                                  </a:rPr>
                                </m:ctrlPr>
                              </m:sSubPr>
                              <m:e>
                                <m:r>
                                  <a:rPr lang="en-US" altLang="ja-JP" sz="2000" b="1" i="0">
                                    <a:solidFill>
                                      <a:schemeClr val="tx1"/>
                                    </a:solidFill>
                                    <a:latin typeface="Cambria Math" panose="02040503050406030204" pitchFamily="18" charset="0"/>
                                    <a:ea typeface="Cambria Math" panose="02040503050406030204" pitchFamily="18" charset="0"/>
                                  </a:rPr>
                                  <m:t>𝐟</m:t>
                                </m:r>
                              </m:e>
                              <m:sub>
                                <m:r>
                                  <a:rPr lang="en-US" altLang="ja-JP" sz="2000" b="1" i="0">
                                    <a:solidFill>
                                      <a:schemeClr val="tx1"/>
                                    </a:solidFill>
                                    <a:latin typeface="Cambria Math" panose="02040503050406030204" pitchFamily="18" charset="0"/>
                                    <a:ea typeface="Cambria Math" panose="02040503050406030204" pitchFamily="18" charset="0"/>
                                  </a:rPr>
                                  <m:t>𝐈</m:t>
                                </m:r>
                                <m:r>
                                  <a:rPr lang="en-US" altLang="ja-JP" sz="2000" b="1" i="0">
                                    <a:solidFill>
                                      <a:schemeClr val="tx1"/>
                                    </a:solidFill>
                                    <a:latin typeface="Cambria Math" panose="02040503050406030204" pitchFamily="18" charset="0"/>
                                    <a:ea typeface="Cambria Math" panose="02040503050406030204" pitchFamily="18" charset="0"/>
                                  </a:rPr>
                                  <m:t>=</m:t>
                                </m:r>
                                <m:r>
                                  <a:rPr lang="en-US" altLang="ja-JP" sz="2000" b="1" i="0">
                                    <a:solidFill>
                                      <a:schemeClr val="tx1"/>
                                    </a:solidFill>
                                    <a:latin typeface="Cambria Math" panose="02040503050406030204" pitchFamily="18" charset="0"/>
                                    <a:ea typeface="Cambria Math" panose="02040503050406030204" pitchFamily="18" charset="0"/>
                                  </a:rPr>
                                  <m:t>𝟏</m:t>
                                </m:r>
                              </m:sub>
                            </m:sSub>
                          </m:e>
                        </m:d>
                      </m:e>
                      <m:sup>
                        <m:r>
                          <a:rPr lang="en-US" altLang="ja-JP" sz="2000" b="1" i="0">
                            <a:solidFill>
                              <a:schemeClr val="tx1"/>
                            </a:solidFill>
                            <a:latin typeface="Cambria Math" panose="02040503050406030204" pitchFamily="18" charset="0"/>
                            <a:ea typeface="Cambria Math" panose="02040503050406030204" pitchFamily="18" charset="0"/>
                          </a:rPr>
                          <m:t>𝟐</m:t>
                        </m:r>
                      </m:sup>
                    </m:sSup>
                  </m:oMath>
                </a14:m>
                <a:endParaRPr lang="ja-JP" altLang="en-US" sz="2000" b="1" dirty="0">
                  <a:solidFill>
                    <a:srgbClr val="00B050"/>
                  </a:solidFill>
                </a:endParaRPr>
              </a:p>
            </p:txBody>
          </p:sp>
        </mc:Choice>
        <mc:Fallback xmlns="">
          <p:sp>
            <p:nvSpPr>
              <p:cNvPr id="5" name="正方形/長方形 4"/>
              <p:cNvSpPr>
                <a:spLocks noRot="1" noChangeAspect="1" noMove="1" noResize="1" noEditPoints="1" noAdjustHandles="1" noChangeArrowheads="1" noChangeShapeType="1" noTextEdit="1"/>
              </p:cNvSpPr>
              <p:nvPr/>
            </p:nvSpPr>
            <p:spPr>
              <a:xfrm>
                <a:off x="4106095" y="1143107"/>
                <a:ext cx="5037905" cy="536942"/>
              </a:xfrm>
              <a:prstGeom prst="rect">
                <a:avLst/>
              </a:prstGeom>
              <a:blipFill rotWithShape="0">
                <a:blip r:embed="rId4"/>
                <a:stretch>
                  <a:fillRect/>
                </a:stretch>
              </a:blipFill>
            </p:spPr>
            <p:txBody>
              <a:bodyPr/>
              <a:lstStyle/>
              <a:p>
                <a:r>
                  <a:rPr lang="ja-JP" altLang="en-US">
                    <a:noFill/>
                  </a:rPr>
                  <a:t> </a:t>
                </a:r>
              </a:p>
            </p:txBody>
          </p:sp>
        </mc:Fallback>
      </mc:AlternateContent>
      <p:cxnSp>
        <p:nvCxnSpPr>
          <p:cNvPr id="8" name="直線矢印コネクタ 7"/>
          <p:cNvCxnSpPr/>
          <p:nvPr/>
        </p:nvCxnSpPr>
        <p:spPr>
          <a:xfrm>
            <a:off x="3504729" y="4576039"/>
            <a:ext cx="2953221" cy="3270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正方形/長方形 9"/>
              <p:cNvSpPr/>
              <p:nvPr/>
            </p:nvSpPr>
            <p:spPr>
              <a:xfrm>
                <a:off x="5091271" y="1664699"/>
                <a:ext cx="3985512" cy="550944"/>
              </a:xfrm>
              <a:prstGeom prst="rect">
                <a:avLst/>
              </a:prstGeom>
              <a:noFill/>
            </p:spPr>
            <p:txBody>
              <a:bodyPr wrap="square">
                <a:spAutoFit/>
              </a:bodyPr>
              <a:lstStyle/>
              <a:p>
                <a:pPr marL="285750" indent="-285750">
                  <a:buFont typeface="Arial" panose="020B0604020202020204" pitchFamily="34" charset="0"/>
                  <a:buChar char="•"/>
                </a:pPr>
                <a14:m>
                  <m:oMath xmlns:m="http://schemas.openxmlformats.org/officeDocument/2006/math">
                    <m:f>
                      <m:fPr>
                        <m:ctrlPr>
                          <a:rPr lang="en-US" altLang="ja-JP" sz="2000" b="1" i="1" smtClean="0">
                            <a:latin typeface="Cambria Math" panose="02040503050406030204" pitchFamily="18" charset="0"/>
                            <a:ea typeface="Cambria Math" panose="02040503050406030204" pitchFamily="18" charset="0"/>
                          </a:rPr>
                        </m:ctrlPr>
                      </m:fPr>
                      <m:num>
                        <m:r>
                          <a:rPr lang="en-US" altLang="ja-JP" sz="2000" b="1" i="0" smtClean="0">
                            <a:latin typeface="Cambria Math" panose="02040503050406030204" pitchFamily="18" charset="0"/>
                            <a:ea typeface="Cambria Math" panose="02040503050406030204" pitchFamily="18" charset="0"/>
                          </a:rPr>
                          <m:t>𝟏</m:t>
                        </m:r>
                      </m:num>
                      <m:den>
                        <m:r>
                          <a:rPr lang="en-US" altLang="ja-JP" sz="2000" b="1" i="0" smtClean="0">
                            <a:latin typeface="Cambria Math" panose="02040503050406030204" pitchFamily="18" charset="0"/>
                            <a:ea typeface="Cambria Math" panose="02040503050406030204" pitchFamily="18" charset="0"/>
                          </a:rPr>
                          <m:t>𝟐</m:t>
                        </m:r>
                      </m:den>
                    </m:f>
                    <m:r>
                      <a:rPr lang="en-US" altLang="ja-JP" sz="2000" b="1" i="0" smtClean="0">
                        <a:latin typeface="Cambria Math" panose="02040503050406030204" pitchFamily="18" charset="0"/>
                        <a:ea typeface="Cambria Math" panose="02040503050406030204" pitchFamily="18" charset="0"/>
                      </a:rPr>
                      <m:t>×</m:t>
                    </m:r>
                    <m:d>
                      <m:dPr>
                        <m:ctrlPr>
                          <a:rPr lang="en-US" altLang="ja-JP" sz="2000" b="1" i="1" smtClean="0">
                            <a:latin typeface="Cambria Math" panose="02040503050406030204" pitchFamily="18" charset="0"/>
                            <a:ea typeface="Cambria Math" panose="02040503050406030204" pitchFamily="18" charset="0"/>
                          </a:rPr>
                        </m:ctrlPr>
                      </m:dPr>
                      <m:e>
                        <m:sSup>
                          <m:sSupPr>
                            <m:ctrlPr>
                              <a:rPr lang="en-US" altLang="ja-JP" sz="2000" b="1" i="1">
                                <a:latin typeface="Cambria Math" panose="02040503050406030204" pitchFamily="18" charset="0"/>
                                <a:ea typeface="Cambria Math" panose="02040503050406030204" pitchFamily="18" charset="0"/>
                              </a:rPr>
                            </m:ctrlPr>
                          </m:sSupPr>
                          <m:e>
                            <m:sSup>
                              <m:sSupPr>
                                <m:ctrlPr>
                                  <a:rPr lang="en-US" altLang="ja-JP" sz="2000" b="1" i="1">
                                    <a:latin typeface="Cambria Math" panose="02040503050406030204" pitchFamily="18" charset="0"/>
                                    <a:ea typeface="Cambria Math" panose="02040503050406030204" pitchFamily="18" charset="0"/>
                                  </a:rPr>
                                </m:ctrlPr>
                              </m:sSupPr>
                              <m:e>
                                <m:r>
                                  <a:rPr lang="ja-JP" altLang="en-US" sz="2000" b="1" i="0">
                                    <a:latin typeface="Cambria Math" panose="02040503050406030204" pitchFamily="18" charset="0"/>
                                    <a:ea typeface="Cambria Math" panose="02040503050406030204" pitchFamily="18" charset="0"/>
                                  </a:rPr>
                                  <m:t>𝛑</m:t>
                                </m:r>
                              </m:e>
                              <m:sup>
                                <m:r>
                                  <a:rPr lang="en-US" altLang="ja-JP" sz="2000" b="1" i="0" smtClean="0">
                                    <a:latin typeface="Cambria Math" panose="02040503050406030204" pitchFamily="18" charset="0"/>
                                    <a:ea typeface="Cambria Math" panose="02040503050406030204" pitchFamily="18" charset="0"/>
                                  </a:rPr>
                                  <m:t>−</m:t>
                                </m:r>
                              </m:sup>
                            </m:sSup>
                            <m:r>
                              <a:rPr lang="el-GR" altLang="ja-JP" sz="2000" b="1" i="0">
                                <a:latin typeface="Cambria Math" panose="02040503050406030204" pitchFamily="18" charset="0"/>
                                <a:ea typeface="Cambria Math" panose="02040503050406030204" pitchFamily="18" charset="0"/>
                              </a:rPr>
                              <m:t>𝚺</m:t>
                            </m:r>
                          </m:e>
                          <m:sup>
                            <m:r>
                              <a:rPr lang="en-US" altLang="ja-JP" sz="2000" b="1" i="0" smtClean="0">
                                <a:latin typeface="Cambria Math" panose="02040503050406030204" pitchFamily="18" charset="0"/>
                                <a:ea typeface="Cambria Math" panose="02040503050406030204" pitchFamily="18" charset="0"/>
                              </a:rPr>
                              <m:t>𝟎</m:t>
                            </m:r>
                          </m:sup>
                        </m:sSup>
                      </m:e>
                    </m:d>
                    <m:r>
                      <a:rPr lang="en-US" altLang="ja-JP" sz="2000" b="1" i="0" smtClean="0">
                        <a:latin typeface="Cambria Math" panose="02040503050406030204" pitchFamily="18" charset="0"/>
                        <a:ea typeface="Cambria Math" panose="02040503050406030204" pitchFamily="18" charset="0"/>
                      </a:rPr>
                      <m:t>~</m:t>
                    </m:r>
                    <m:f>
                      <m:fPr>
                        <m:ctrlPr>
                          <a:rPr lang="en-US" altLang="ja-JP" sz="2000" b="1" i="1" smtClean="0">
                            <a:solidFill>
                              <a:schemeClr val="accent2"/>
                            </a:solidFill>
                            <a:latin typeface="Cambria Math" panose="02040503050406030204" pitchFamily="18" charset="0"/>
                            <a:ea typeface="Cambria Math" panose="02040503050406030204" pitchFamily="18" charset="0"/>
                          </a:rPr>
                        </m:ctrlPr>
                      </m:fPr>
                      <m:num>
                        <m:r>
                          <a:rPr lang="en-US" altLang="ja-JP" sz="2000" b="1" i="0" smtClean="0">
                            <a:solidFill>
                              <a:schemeClr val="accent2"/>
                            </a:solidFill>
                            <a:latin typeface="Cambria Math" panose="02040503050406030204" pitchFamily="18" charset="0"/>
                            <a:ea typeface="Cambria Math" panose="02040503050406030204" pitchFamily="18" charset="0"/>
                          </a:rPr>
                          <m:t>𝟏</m:t>
                        </m:r>
                      </m:num>
                      <m:den>
                        <m:r>
                          <a:rPr lang="en-US" altLang="ja-JP" sz="2000" b="1" i="0" smtClean="0">
                            <a:solidFill>
                              <a:schemeClr val="accent2"/>
                            </a:solidFill>
                            <a:latin typeface="Cambria Math" panose="02040503050406030204" pitchFamily="18" charset="0"/>
                            <a:ea typeface="Cambria Math" panose="02040503050406030204" pitchFamily="18" charset="0"/>
                          </a:rPr>
                          <m:t>𝟐</m:t>
                        </m:r>
                      </m:den>
                    </m:f>
                    <m:sSup>
                      <m:sSupPr>
                        <m:ctrlPr>
                          <a:rPr lang="en-US" altLang="ja-JP" sz="2000" b="1" i="1">
                            <a:solidFill>
                              <a:schemeClr val="accent2"/>
                            </a:solidFill>
                            <a:latin typeface="Cambria Math" panose="02040503050406030204" pitchFamily="18" charset="0"/>
                            <a:ea typeface="Cambria Math" panose="02040503050406030204" pitchFamily="18" charset="0"/>
                          </a:rPr>
                        </m:ctrlPr>
                      </m:sSupPr>
                      <m:e>
                        <m:d>
                          <m:dPr>
                            <m:begChr m:val="|"/>
                            <m:endChr m:val="|"/>
                            <m:ctrlPr>
                              <a:rPr lang="en-US" altLang="ja-JP" sz="2000" b="1" i="1">
                                <a:solidFill>
                                  <a:schemeClr val="accent2"/>
                                </a:solidFill>
                                <a:latin typeface="Cambria Math" panose="02040503050406030204" pitchFamily="18" charset="0"/>
                                <a:ea typeface="Cambria Math" panose="02040503050406030204" pitchFamily="18" charset="0"/>
                              </a:rPr>
                            </m:ctrlPr>
                          </m:dPr>
                          <m:e>
                            <m:sSub>
                              <m:sSubPr>
                                <m:ctrlPr>
                                  <a:rPr lang="en-US" altLang="ja-JP" sz="2000" b="1" i="1">
                                    <a:solidFill>
                                      <a:schemeClr val="accent2"/>
                                    </a:solidFill>
                                    <a:latin typeface="Cambria Math" panose="02040503050406030204" pitchFamily="18" charset="0"/>
                                    <a:ea typeface="Cambria Math" panose="02040503050406030204" pitchFamily="18" charset="0"/>
                                  </a:rPr>
                                </m:ctrlPr>
                              </m:sSubPr>
                              <m:e>
                                <m:r>
                                  <a:rPr lang="en-US" altLang="ja-JP" sz="2000" b="1" i="0">
                                    <a:solidFill>
                                      <a:schemeClr val="accent2"/>
                                    </a:solidFill>
                                    <a:latin typeface="Cambria Math" panose="02040503050406030204" pitchFamily="18" charset="0"/>
                                    <a:ea typeface="Cambria Math" panose="02040503050406030204" pitchFamily="18" charset="0"/>
                                  </a:rPr>
                                  <m:t>𝐟</m:t>
                                </m:r>
                              </m:e>
                              <m:sub>
                                <m:r>
                                  <a:rPr lang="en-US" altLang="ja-JP" sz="2000" b="1" i="0">
                                    <a:solidFill>
                                      <a:schemeClr val="accent2"/>
                                    </a:solidFill>
                                    <a:latin typeface="Cambria Math" panose="02040503050406030204" pitchFamily="18" charset="0"/>
                                    <a:ea typeface="Cambria Math" panose="02040503050406030204" pitchFamily="18" charset="0"/>
                                  </a:rPr>
                                  <m:t>𝐈</m:t>
                                </m:r>
                                <m:r>
                                  <a:rPr lang="en-US" altLang="ja-JP" sz="2000" b="1" i="0">
                                    <a:solidFill>
                                      <a:schemeClr val="accent2"/>
                                    </a:solidFill>
                                    <a:latin typeface="Cambria Math" panose="02040503050406030204" pitchFamily="18" charset="0"/>
                                    <a:ea typeface="Cambria Math" panose="02040503050406030204" pitchFamily="18" charset="0"/>
                                  </a:rPr>
                                  <m:t>=</m:t>
                                </m:r>
                                <m:r>
                                  <a:rPr lang="en-US" altLang="ja-JP" sz="2000" b="1" i="0">
                                    <a:solidFill>
                                      <a:schemeClr val="accent2"/>
                                    </a:solidFill>
                                    <a:latin typeface="Cambria Math" panose="02040503050406030204" pitchFamily="18" charset="0"/>
                                    <a:ea typeface="Cambria Math" panose="02040503050406030204" pitchFamily="18" charset="0"/>
                                  </a:rPr>
                                  <m:t>𝟏</m:t>
                                </m:r>
                              </m:sub>
                            </m:sSub>
                          </m:e>
                        </m:d>
                      </m:e>
                      <m:sup>
                        <m:r>
                          <a:rPr lang="en-US" altLang="ja-JP" sz="2000" b="1" i="0">
                            <a:solidFill>
                              <a:schemeClr val="accent2"/>
                            </a:solidFill>
                            <a:latin typeface="Cambria Math" panose="02040503050406030204" pitchFamily="18" charset="0"/>
                            <a:ea typeface="Cambria Math" panose="02040503050406030204" pitchFamily="18" charset="0"/>
                          </a:rPr>
                          <m:t>𝟐</m:t>
                        </m:r>
                      </m:sup>
                    </m:sSup>
                  </m:oMath>
                </a14:m>
                <a:endParaRPr lang="ja-JP" altLang="en-US" sz="2000" b="1" dirty="0"/>
              </a:p>
            </p:txBody>
          </p:sp>
        </mc:Choice>
        <mc:Fallback xmlns="">
          <p:sp>
            <p:nvSpPr>
              <p:cNvPr id="10" name="正方形/長方形 9"/>
              <p:cNvSpPr>
                <a:spLocks noRot="1" noChangeAspect="1" noMove="1" noResize="1" noEditPoints="1" noAdjustHandles="1" noChangeArrowheads="1" noChangeShapeType="1" noTextEdit="1"/>
              </p:cNvSpPr>
              <p:nvPr/>
            </p:nvSpPr>
            <p:spPr>
              <a:xfrm>
                <a:off x="5091271" y="1664699"/>
                <a:ext cx="3985512" cy="550944"/>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p:cNvSpPr txBox="1"/>
              <p:nvPr/>
            </p:nvSpPr>
            <p:spPr>
              <a:xfrm>
                <a:off x="746975" y="5646130"/>
                <a:ext cx="7761663" cy="1200329"/>
              </a:xfrm>
              <a:prstGeom prst="rect">
                <a:avLst/>
              </a:prstGeom>
              <a:noFill/>
            </p:spPr>
            <p:txBody>
              <a:bodyPr wrap="square" rtlCol="0">
                <a:spAutoFit/>
              </a:bodyPr>
              <a:lstStyle/>
              <a:p>
                <a:pPr marL="342900" indent="-342900">
                  <a:buFont typeface="Arial" panose="020B0604020202020204" pitchFamily="34" charset="0"/>
                  <a:buChar char="•"/>
                </a:pPr>
                <a14:m>
                  <m:oMath xmlns:m="http://schemas.openxmlformats.org/officeDocument/2006/math">
                    <m:r>
                      <a:rPr lang="en-US" altLang="ja-JP" sz="2400" b="1" i="0" dirty="0" smtClean="0">
                        <a:latin typeface="Cambria Math" panose="02040503050406030204" pitchFamily="18" charset="0"/>
                      </a:rPr>
                      <m:t>𝐝</m:t>
                    </m:r>
                    <m:r>
                      <a:rPr lang="en-US" altLang="ja-JP" sz="2400" b="1" i="0" dirty="0" smtClean="0">
                        <a:latin typeface="Cambria Math" panose="02040503050406030204" pitchFamily="18" charset="0"/>
                      </a:rPr>
                      <m:t>(</m:t>
                    </m:r>
                    <m:sSup>
                      <m:sSupPr>
                        <m:ctrlPr>
                          <a:rPr lang="en-US" altLang="ja-JP" sz="2400" b="1" i="1" dirty="0">
                            <a:latin typeface="Cambria Math" panose="02040503050406030204" pitchFamily="18" charset="0"/>
                          </a:rPr>
                        </m:ctrlPr>
                      </m:sSupPr>
                      <m:e>
                        <m:r>
                          <a:rPr lang="en-US" altLang="ja-JP" sz="2400" b="1" i="0" dirty="0">
                            <a:latin typeface="Cambria Math" panose="02040503050406030204" pitchFamily="18" charset="0"/>
                          </a:rPr>
                          <m:t>𝐊</m:t>
                        </m:r>
                      </m:e>
                      <m:sup>
                        <m:r>
                          <a:rPr lang="en-US" altLang="ja-JP" sz="2400" b="1" i="0" dirty="0">
                            <a:latin typeface="Cambria Math" panose="02040503050406030204" pitchFamily="18" charset="0"/>
                          </a:rPr>
                          <m:t>−</m:t>
                        </m:r>
                      </m:sup>
                    </m:sSup>
                    <m:r>
                      <a:rPr lang="en-US" altLang="ja-JP" sz="2400" b="1" i="0" dirty="0">
                        <a:latin typeface="Cambria Math" panose="02040503050406030204" pitchFamily="18" charset="0"/>
                      </a:rPr>
                      <m:t>,</m:t>
                    </m:r>
                    <m:r>
                      <a:rPr lang="en-US" altLang="ja-JP" sz="2400" b="1" i="0" dirty="0" smtClean="0">
                        <a:latin typeface="Cambria Math" panose="02040503050406030204" pitchFamily="18" charset="0"/>
                      </a:rPr>
                      <m:t>𝐧</m:t>
                    </m:r>
                    <m:r>
                      <a:rPr lang="en-US" altLang="ja-JP" sz="2400" b="1" i="0" dirty="0">
                        <a:latin typeface="Cambria Math" panose="02040503050406030204" pitchFamily="18" charset="0"/>
                      </a:rPr>
                      <m:t>)</m:t>
                    </m:r>
                  </m:oMath>
                </a14:m>
                <a:r>
                  <a:rPr lang="en-US" altLang="ja-JP" sz="2400" b="1" dirty="0" smtClean="0"/>
                  <a:t> </a:t>
                </a:r>
                <a:r>
                  <a:rPr lang="ja-JP" altLang="en-US" sz="2400" b="1" dirty="0"/>
                  <a:t>と</a:t>
                </a:r>
                <a:r>
                  <a:rPr lang="en-US" altLang="ja-JP" sz="2400" b="1" dirty="0" smtClean="0"/>
                  <a:t> </a:t>
                </a:r>
                <a14:m>
                  <m:oMath xmlns:m="http://schemas.openxmlformats.org/officeDocument/2006/math">
                    <m:r>
                      <a:rPr lang="en-US" altLang="ja-JP" sz="2400" b="1" i="0" dirty="0">
                        <a:latin typeface="Cambria Math" panose="02040503050406030204" pitchFamily="18" charset="0"/>
                      </a:rPr>
                      <m:t>𝐝</m:t>
                    </m:r>
                    <m:r>
                      <a:rPr lang="en-US" altLang="ja-JP" sz="2400" b="1" i="0" dirty="0">
                        <a:latin typeface="Cambria Math" panose="02040503050406030204" pitchFamily="18" charset="0"/>
                      </a:rPr>
                      <m:t>(</m:t>
                    </m:r>
                    <m:sSup>
                      <m:sSupPr>
                        <m:ctrlPr>
                          <a:rPr lang="en-US" altLang="ja-JP" sz="2400" b="1" i="1" dirty="0">
                            <a:latin typeface="Cambria Math" panose="02040503050406030204" pitchFamily="18" charset="0"/>
                          </a:rPr>
                        </m:ctrlPr>
                      </m:sSupPr>
                      <m:e>
                        <m:r>
                          <a:rPr lang="en-US" altLang="ja-JP" sz="2400" b="1" i="0" dirty="0">
                            <a:latin typeface="Cambria Math" panose="02040503050406030204" pitchFamily="18" charset="0"/>
                          </a:rPr>
                          <m:t>𝐊</m:t>
                        </m:r>
                      </m:e>
                      <m:sup>
                        <m:r>
                          <a:rPr lang="en-US" altLang="ja-JP" sz="2400" b="1" i="0" dirty="0">
                            <a:latin typeface="Cambria Math" panose="02040503050406030204" pitchFamily="18" charset="0"/>
                          </a:rPr>
                          <m:t>−</m:t>
                        </m:r>
                      </m:sup>
                    </m:sSup>
                    <m:r>
                      <a:rPr lang="en-US" altLang="ja-JP" sz="2400" b="1" i="0" dirty="0">
                        <a:latin typeface="Cambria Math" panose="02040503050406030204" pitchFamily="18" charset="0"/>
                      </a:rPr>
                      <m:t>,</m:t>
                    </m:r>
                    <m:r>
                      <a:rPr lang="en-US" altLang="ja-JP" sz="2400" b="1" i="0" dirty="0" smtClean="0">
                        <a:latin typeface="Cambria Math" panose="02040503050406030204" pitchFamily="18" charset="0"/>
                      </a:rPr>
                      <m:t>𝐩</m:t>
                    </m:r>
                    <m:r>
                      <a:rPr lang="en-US" altLang="ja-JP" sz="2400" b="1" i="0" dirty="0">
                        <a:latin typeface="Cambria Math" panose="02040503050406030204" pitchFamily="18" charset="0"/>
                      </a:rPr>
                      <m:t>)</m:t>
                    </m:r>
                  </m:oMath>
                </a14:m>
                <a:r>
                  <a:rPr lang="ja-JP" altLang="en-US" sz="2400" b="1" dirty="0" smtClean="0"/>
                  <a:t>反応の類似性を仮定すると</a:t>
                </a:r>
                <a:endParaRPr lang="en-US" altLang="ja-JP" sz="2400" b="1" dirty="0"/>
              </a:p>
              <a:p>
                <a:r>
                  <a:rPr kumimoji="1" lang="ja-JP" altLang="en-US" sz="2400" b="1" dirty="0" smtClean="0">
                    <a:solidFill>
                      <a:schemeClr val="tx1"/>
                    </a:solidFill>
                  </a:rPr>
                  <a:t>　 </a:t>
                </a:r>
                <a14:m>
                  <m:oMath xmlns:m="http://schemas.openxmlformats.org/officeDocument/2006/math">
                    <m:r>
                      <a:rPr lang="en-US" altLang="ja-JP" sz="2400" b="1" i="0" dirty="0">
                        <a:latin typeface="Cambria Math" panose="02040503050406030204" pitchFamily="18" charset="0"/>
                      </a:rPr>
                      <m:t>𝐝</m:t>
                    </m:r>
                    <m:r>
                      <a:rPr lang="en-US" altLang="ja-JP" sz="2400" b="1" i="0" dirty="0">
                        <a:latin typeface="Cambria Math" panose="02040503050406030204" pitchFamily="18" charset="0"/>
                      </a:rPr>
                      <m:t>(</m:t>
                    </m:r>
                    <m:sSup>
                      <m:sSupPr>
                        <m:ctrlPr>
                          <a:rPr lang="en-US" altLang="ja-JP" sz="2400" b="1" i="1" dirty="0">
                            <a:latin typeface="Cambria Math" panose="02040503050406030204" pitchFamily="18" charset="0"/>
                          </a:rPr>
                        </m:ctrlPr>
                      </m:sSupPr>
                      <m:e>
                        <m:r>
                          <a:rPr lang="en-US" altLang="ja-JP" sz="2400" b="1" i="0" dirty="0">
                            <a:latin typeface="Cambria Math" panose="02040503050406030204" pitchFamily="18" charset="0"/>
                          </a:rPr>
                          <m:t>𝐊</m:t>
                        </m:r>
                      </m:e>
                      <m:sup>
                        <m:r>
                          <a:rPr lang="en-US" altLang="ja-JP" sz="2400" b="1" i="0" dirty="0">
                            <a:latin typeface="Cambria Math" panose="02040503050406030204" pitchFamily="18" charset="0"/>
                          </a:rPr>
                          <m:t>−</m:t>
                        </m:r>
                      </m:sup>
                    </m:sSup>
                    <m:r>
                      <a:rPr lang="en-US" altLang="ja-JP" sz="2400" b="1" i="0" dirty="0">
                        <a:latin typeface="Cambria Math" panose="02040503050406030204" pitchFamily="18" charset="0"/>
                      </a:rPr>
                      <m:t>,</m:t>
                    </m:r>
                    <m:r>
                      <a:rPr lang="en-US" altLang="ja-JP" sz="2400" b="1" i="0" dirty="0">
                        <a:latin typeface="Cambria Math" panose="02040503050406030204" pitchFamily="18" charset="0"/>
                      </a:rPr>
                      <m:t>𝐧</m:t>
                    </m:r>
                    <m:r>
                      <a:rPr lang="en-US" altLang="ja-JP" sz="2400" b="1" i="0" dirty="0">
                        <a:latin typeface="Cambria Math" panose="02040503050406030204" pitchFamily="18" charset="0"/>
                      </a:rPr>
                      <m:t>)</m:t>
                    </m:r>
                  </m:oMath>
                </a14:m>
                <a:r>
                  <a:rPr kumimoji="1" lang="ja-JP" altLang="en-US" sz="2400" b="1" dirty="0" smtClean="0">
                    <a:solidFill>
                      <a:schemeClr val="tx1"/>
                    </a:solidFill>
                  </a:rPr>
                  <a:t>反応</a:t>
                </a:r>
                <a:r>
                  <a:rPr kumimoji="1" lang="en-US" altLang="ja-JP" sz="2400" b="1" dirty="0" smtClean="0">
                    <a:solidFill>
                      <a:schemeClr val="tx1"/>
                    </a:solidFill>
                  </a:rPr>
                  <a:t> </a:t>
                </a:r>
                <a:r>
                  <a:rPr kumimoji="1" lang="ja-JP" altLang="en-US" sz="2400" b="1" dirty="0" smtClean="0">
                    <a:solidFill>
                      <a:schemeClr val="tx1"/>
                    </a:solidFill>
                  </a:rPr>
                  <a:t>でも </a:t>
                </a:r>
                <a:r>
                  <a:rPr lang="en-US" altLang="ja-JP" sz="2400" b="1" dirty="0" smtClean="0"/>
                  <a:t>I=0</a:t>
                </a:r>
                <a:r>
                  <a:rPr lang="ja-JP" altLang="en-US" sz="2400" b="1" dirty="0" smtClean="0"/>
                  <a:t>が支配的であることが期待される。</a:t>
                </a:r>
                <a:endParaRPr lang="en-US" altLang="ja-JP" sz="2400" b="1" dirty="0" smtClean="0"/>
              </a:p>
              <a:p>
                <a:r>
                  <a:rPr kumimoji="1" lang="en-US" altLang="ja-JP" sz="2400" b="1" dirty="0" smtClean="0">
                    <a:solidFill>
                      <a:schemeClr val="tx1"/>
                    </a:solidFill>
                    <a:sym typeface="Wingdings" panose="05000000000000000000" pitchFamily="2" charset="2"/>
                  </a:rPr>
                  <a:t></a:t>
                </a:r>
                <a:r>
                  <a:rPr lang="ja-JP" altLang="en-US" sz="2400" b="1" dirty="0">
                    <a:sym typeface="Wingdings" panose="05000000000000000000" pitchFamily="2" charset="2"/>
                  </a:rPr>
                  <a:t> </a:t>
                </a:r>
                <a14:m>
                  <m:oMath xmlns:m="http://schemas.openxmlformats.org/officeDocument/2006/math">
                    <m:r>
                      <a:rPr lang="en-US" altLang="ja-JP" sz="2400" b="1" i="0" dirty="0">
                        <a:latin typeface="Cambria Math" panose="02040503050406030204" pitchFamily="18" charset="0"/>
                      </a:rPr>
                      <m:t>𝐝</m:t>
                    </m:r>
                    <m:r>
                      <a:rPr lang="en-US" altLang="ja-JP" sz="2400" b="1" i="0" dirty="0">
                        <a:latin typeface="Cambria Math" panose="02040503050406030204" pitchFamily="18" charset="0"/>
                      </a:rPr>
                      <m:t>(</m:t>
                    </m:r>
                    <m:sSup>
                      <m:sSupPr>
                        <m:ctrlPr>
                          <a:rPr lang="en-US" altLang="ja-JP" sz="2400" b="1" i="1" dirty="0">
                            <a:latin typeface="Cambria Math" panose="02040503050406030204" pitchFamily="18" charset="0"/>
                          </a:rPr>
                        </m:ctrlPr>
                      </m:sSupPr>
                      <m:e>
                        <m:r>
                          <a:rPr lang="en-US" altLang="ja-JP" sz="2400" b="1" i="0" dirty="0">
                            <a:latin typeface="Cambria Math" panose="02040503050406030204" pitchFamily="18" charset="0"/>
                          </a:rPr>
                          <m:t>𝐊</m:t>
                        </m:r>
                      </m:e>
                      <m:sup>
                        <m:r>
                          <a:rPr lang="en-US" altLang="ja-JP" sz="2400" b="1" i="0" dirty="0">
                            <a:latin typeface="Cambria Math" panose="02040503050406030204" pitchFamily="18" charset="0"/>
                          </a:rPr>
                          <m:t>−</m:t>
                        </m:r>
                      </m:sup>
                    </m:sSup>
                    <m:r>
                      <a:rPr lang="en-US" altLang="ja-JP" sz="2400" b="1" i="0" dirty="0">
                        <a:latin typeface="Cambria Math" panose="02040503050406030204" pitchFamily="18" charset="0"/>
                      </a:rPr>
                      <m:t>,</m:t>
                    </m:r>
                    <m:r>
                      <a:rPr lang="en-US" altLang="ja-JP" sz="2400" b="1" i="0" dirty="0">
                        <a:latin typeface="Cambria Math" panose="02040503050406030204" pitchFamily="18" charset="0"/>
                      </a:rPr>
                      <m:t>𝐧</m:t>
                    </m:r>
                    <m:r>
                      <a:rPr lang="en-US" altLang="ja-JP" sz="2400" b="1" i="0" dirty="0">
                        <a:latin typeface="Cambria Math" panose="02040503050406030204" pitchFamily="18" charset="0"/>
                      </a:rPr>
                      <m:t>)“</m:t>
                    </m:r>
                    <m:sSup>
                      <m:sSupPr>
                        <m:ctrlPr>
                          <a:rPr lang="en-US" altLang="ja-JP" sz="2400" b="1" i="1">
                            <a:latin typeface="Cambria Math" panose="02040503050406030204" pitchFamily="18" charset="0"/>
                            <a:sym typeface="Wingdings" panose="05000000000000000000" pitchFamily="2" charset="2"/>
                          </a:rPr>
                        </m:ctrlPr>
                      </m:sSupPr>
                      <m:e>
                        <m:r>
                          <a:rPr lang="ja-JP" altLang="en-US" sz="2400" b="1" i="0">
                            <a:latin typeface="Cambria Math" panose="02040503050406030204" pitchFamily="18" charset="0"/>
                            <a:sym typeface="Wingdings" panose="05000000000000000000" pitchFamily="2" charset="2"/>
                          </a:rPr>
                          <m:t>𝛑</m:t>
                        </m:r>
                      </m:e>
                      <m:sup>
                        <m:r>
                          <a:rPr lang="en-US" altLang="ja-JP" sz="2400" b="1" i="0">
                            <a:latin typeface="Cambria Math" panose="02040503050406030204" pitchFamily="18" charset="0"/>
                            <a:sym typeface="Wingdings" panose="05000000000000000000" pitchFamily="2" charset="2"/>
                          </a:rPr>
                          <m:t>𝟎</m:t>
                        </m:r>
                      </m:sup>
                    </m:sSup>
                    <m:sSup>
                      <m:sSupPr>
                        <m:ctrlPr>
                          <a:rPr lang="en-US" altLang="ja-JP" sz="2400" b="1" i="1">
                            <a:latin typeface="Cambria Math" panose="02040503050406030204" pitchFamily="18" charset="0"/>
                            <a:sym typeface="Wingdings" panose="05000000000000000000" pitchFamily="2" charset="2"/>
                          </a:rPr>
                        </m:ctrlPr>
                      </m:sSupPr>
                      <m:e>
                        <m:r>
                          <a:rPr lang="en-US" altLang="ja-JP" sz="2400" b="1" i="0">
                            <a:latin typeface="Cambria Math" panose="02040503050406030204" pitchFamily="18" charset="0"/>
                            <a:sym typeface="Wingdings" panose="05000000000000000000" pitchFamily="2" charset="2"/>
                          </a:rPr>
                          <m:t>𝚺</m:t>
                        </m:r>
                      </m:e>
                      <m:sup>
                        <m:r>
                          <a:rPr lang="en-US" altLang="ja-JP" sz="2400" b="1" i="0">
                            <a:latin typeface="Cambria Math" panose="02040503050406030204" pitchFamily="18" charset="0"/>
                            <a:sym typeface="Wingdings" panose="05000000000000000000" pitchFamily="2" charset="2"/>
                          </a:rPr>
                          <m:t>𝟎</m:t>
                        </m:r>
                      </m:sup>
                    </m:sSup>
                    <m:r>
                      <a:rPr lang="en-US" altLang="ja-JP" sz="2400" b="1" i="0">
                        <a:latin typeface="Cambria Math" panose="02040503050406030204" pitchFamily="18" charset="0"/>
                        <a:sym typeface="Wingdings" panose="05000000000000000000" pitchFamily="2" charset="2"/>
                      </a:rPr>
                      <m:t>”</m:t>
                    </m:r>
                    <m:r>
                      <a:rPr lang="en-US" altLang="ja-JP" sz="1200" b="1" i="0" smtClean="0">
                        <a:latin typeface="Cambria Math" panose="02040503050406030204" pitchFamily="18" charset="0"/>
                      </a:rPr>
                      <m:t> </m:t>
                    </m:r>
                  </m:oMath>
                </a14:m>
                <a:r>
                  <a:rPr kumimoji="1" lang="ja-JP" altLang="en-US" sz="2400" b="1" dirty="0" smtClean="0">
                    <a:solidFill>
                      <a:schemeClr val="tx1"/>
                    </a:solidFill>
                    <a:sym typeface="Wingdings" panose="05000000000000000000" pitchFamily="2" charset="2"/>
                  </a:rPr>
                  <a:t>スペクトラムの測定が望まれる。</a:t>
                </a:r>
                <a:endParaRPr kumimoji="1" lang="en-US" altLang="ja-JP" sz="2400" b="1" dirty="0" smtClean="0">
                  <a:solidFill>
                    <a:schemeClr val="tx1"/>
                  </a:solidFill>
                </a:endParaRPr>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746975" y="5646130"/>
                <a:ext cx="7761663" cy="1200329"/>
              </a:xfrm>
              <a:prstGeom prst="rect">
                <a:avLst/>
              </a:prstGeom>
              <a:blipFill rotWithShape="0">
                <a:blip r:embed="rId6"/>
                <a:stretch>
                  <a:fillRect l="-1257" t="-6091" r="-864" b="-1116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正方形/長方形 2"/>
              <p:cNvSpPr/>
              <p:nvPr/>
            </p:nvSpPr>
            <p:spPr>
              <a:xfrm>
                <a:off x="844737" y="1658904"/>
                <a:ext cx="2761845" cy="595932"/>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ja-JP" sz="3200" b="1" i="1">
                              <a:latin typeface="Cambria Math" panose="02040503050406030204" pitchFamily="18" charset="0"/>
                              <a:sym typeface="Wingdings" panose="05000000000000000000" pitchFamily="2" charset="2"/>
                            </a:rPr>
                          </m:ctrlPr>
                        </m:sSupPr>
                        <m:e>
                          <m:r>
                            <a:rPr lang="en-US" altLang="ja-JP" sz="3200" b="1" dirty="0">
                              <a:latin typeface="Cambria Math" panose="02040503050406030204" pitchFamily="18" charset="0"/>
                            </a:rPr>
                            <m:t>𝐝</m:t>
                          </m:r>
                          <m:r>
                            <a:rPr lang="en-US" altLang="ja-JP" sz="3200" b="1" dirty="0">
                              <a:latin typeface="Cambria Math" panose="02040503050406030204" pitchFamily="18" charset="0"/>
                            </a:rPr>
                            <m:t>(</m:t>
                          </m:r>
                          <m:sSup>
                            <m:sSupPr>
                              <m:ctrlPr>
                                <a:rPr lang="en-US" altLang="ja-JP" sz="3200" b="1" i="1" dirty="0">
                                  <a:latin typeface="Cambria Math" panose="02040503050406030204" pitchFamily="18" charset="0"/>
                                </a:rPr>
                              </m:ctrlPr>
                            </m:sSupPr>
                            <m:e>
                              <m:r>
                                <a:rPr lang="en-US" altLang="ja-JP" sz="3200" b="1" dirty="0">
                                  <a:latin typeface="Cambria Math" panose="02040503050406030204" pitchFamily="18" charset="0"/>
                                </a:rPr>
                                <m:t>𝐊</m:t>
                              </m:r>
                            </m:e>
                            <m:sup>
                              <m:r>
                                <a:rPr lang="en-US" altLang="ja-JP" sz="3200" b="1" dirty="0">
                                  <a:latin typeface="Cambria Math" panose="02040503050406030204" pitchFamily="18" charset="0"/>
                                </a:rPr>
                                <m:t>−</m:t>
                              </m:r>
                            </m:sup>
                          </m:sSup>
                          <m:r>
                            <a:rPr lang="en-US" altLang="ja-JP" sz="3200" b="1" dirty="0">
                              <a:latin typeface="Cambria Math" panose="02040503050406030204" pitchFamily="18" charset="0"/>
                            </a:rPr>
                            <m:t>,</m:t>
                          </m:r>
                          <m:r>
                            <a:rPr lang="en-US" altLang="ja-JP" sz="3200" b="1" dirty="0">
                              <a:latin typeface="Cambria Math" panose="02040503050406030204" pitchFamily="18" charset="0"/>
                            </a:rPr>
                            <m:t>𝐩</m:t>
                          </m:r>
                          <m:r>
                            <a:rPr lang="en-US" altLang="ja-JP" sz="3200" b="1" dirty="0">
                              <a:latin typeface="Cambria Math" panose="02040503050406030204" pitchFamily="18" charset="0"/>
                            </a:rPr>
                            <m:t>)</m:t>
                          </m:r>
                          <m:sSup>
                            <m:sSupPr>
                              <m:ctrlPr>
                                <a:rPr lang="en-US" altLang="ja-JP" sz="3200" b="1" i="1">
                                  <a:latin typeface="Cambria Math" panose="02040503050406030204" pitchFamily="18" charset="0"/>
                                  <a:sym typeface="Wingdings" panose="05000000000000000000" pitchFamily="2" charset="2"/>
                                </a:rPr>
                              </m:ctrlPr>
                            </m:sSupPr>
                            <m:e>
                              <m:r>
                                <a:rPr lang="ja-JP" altLang="en-US" sz="3200" b="1">
                                  <a:latin typeface="Cambria Math" panose="02040503050406030204" pitchFamily="18" charset="0"/>
                                  <a:sym typeface="Wingdings" panose="05000000000000000000" pitchFamily="2" charset="2"/>
                                </a:rPr>
                                <m:t>𝛑</m:t>
                              </m:r>
                            </m:e>
                            <m:sup>
                              <m:r>
                                <a:rPr lang="en-US" altLang="ja-JP" sz="3200" b="1">
                                  <a:latin typeface="Cambria Math" panose="02040503050406030204" pitchFamily="18" charset="0"/>
                                  <a:sym typeface="Wingdings" panose="05000000000000000000" pitchFamily="2" charset="2"/>
                                </a:rPr>
                                <m:t>−</m:t>
                              </m:r>
                            </m:sup>
                          </m:sSup>
                          <m:r>
                            <a:rPr lang="en-US" altLang="ja-JP" sz="3200" b="1">
                              <a:latin typeface="Cambria Math" panose="02040503050406030204" pitchFamily="18" charset="0"/>
                              <a:sym typeface="Wingdings" panose="05000000000000000000" pitchFamily="2" charset="2"/>
                            </a:rPr>
                            <m:t>𝚺</m:t>
                          </m:r>
                        </m:e>
                        <m:sup>
                          <m:r>
                            <a:rPr lang="en-US" altLang="ja-JP" sz="3200" b="1">
                              <a:latin typeface="Cambria Math" panose="02040503050406030204" pitchFamily="18" charset="0"/>
                              <a:sym typeface="Wingdings" panose="05000000000000000000" pitchFamily="2" charset="2"/>
                            </a:rPr>
                            <m:t>𝟎</m:t>
                          </m:r>
                        </m:sup>
                      </m:sSup>
                    </m:oMath>
                  </m:oMathPara>
                </a14:m>
                <a:endParaRPr lang="ja-JP" altLang="en-US" sz="3200" b="1" dirty="0"/>
              </a:p>
            </p:txBody>
          </p:sp>
        </mc:Choice>
        <mc:Fallback xmlns="">
          <p:sp>
            <p:nvSpPr>
              <p:cNvPr id="3" name="正方形/長方形 2"/>
              <p:cNvSpPr>
                <a:spLocks noRot="1" noChangeAspect="1" noMove="1" noResize="1" noEditPoints="1" noAdjustHandles="1" noChangeArrowheads="1" noChangeShapeType="1" noTextEdit="1"/>
              </p:cNvSpPr>
              <p:nvPr/>
            </p:nvSpPr>
            <p:spPr>
              <a:xfrm>
                <a:off x="844737" y="1658904"/>
                <a:ext cx="2761845" cy="595932"/>
              </a:xfrm>
              <a:prstGeom prst="rect">
                <a:avLst/>
              </a:prstGeom>
              <a:blipFill rotWithShape="0">
                <a:blip r:embed="rId7"/>
                <a:stretch>
                  <a:fillRect/>
                </a:stretch>
              </a:blipFill>
            </p:spPr>
            <p:txBody>
              <a:bodyPr/>
              <a:lstStyle/>
              <a:p>
                <a:r>
                  <a:rPr lang="ja-JP" altLang="en-US">
                    <a:noFill/>
                  </a:rPr>
                  <a:t> </a:t>
                </a:r>
              </a:p>
            </p:txBody>
          </p:sp>
        </mc:Fallback>
      </mc:AlternateContent>
      <p:sp>
        <p:nvSpPr>
          <p:cNvPr id="7" name="スライド番号プレースホルダー 6"/>
          <p:cNvSpPr>
            <a:spLocks noGrp="1"/>
          </p:cNvSpPr>
          <p:nvPr>
            <p:ph type="sldNum" sz="quarter" idx="12"/>
          </p:nvPr>
        </p:nvSpPr>
        <p:spPr/>
        <p:txBody>
          <a:bodyPr/>
          <a:lstStyle/>
          <a:p>
            <a:fld id="{005A32BD-6642-4D4D-A78D-138FCE3FEFDC}" type="slidenum">
              <a:rPr kumimoji="1" lang="ja-JP" altLang="en-US" smtClean="0"/>
              <a:t>9</a:t>
            </a:fld>
            <a:endParaRPr kumimoji="1" lang="ja-JP" altLang="en-US"/>
          </a:p>
        </p:txBody>
      </p:sp>
    </p:spTree>
    <p:extLst>
      <p:ext uri="{BB962C8B-B14F-4D97-AF65-F5344CB8AC3E}">
        <p14:creationId xmlns:p14="http://schemas.microsoft.com/office/powerpoint/2010/main" val="2732836398"/>
      </p:ext>
    </p:extLst>
  </p:cSld>
  <p:clrMapOvr>
    <a:masterClrMapping/>
  </p:clrMapOvr>
  <p:timing>
    <p:tnLst>
      <p:par>
        <p:cTn id="1" dur="indefinite" restart="never" nodeType="tmRoot"/>
      </p:par>
    </p:tnLst>
  </p:timing>
</p:sld>
</file>

<file path=ppt/theme/theme1.xml><?xml version="1.0" encoding="utf-8"?>
<a:theme xmlns:a="http://schemas.openxmlformats.org/drawingml/2006/main" name="テーマ1">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テーマ1" id="{F4EAF89F-D6C2-4A5F-AE61-631F80BA521A}" vid="{C85A1FBA-B352-4DEF-AD4A-0C67E562E2B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2241</TotalTime>
  <Words>817</Words>
  <Application>Microsoft Office PowerPoint</Application>
  <PresentationFormat>画面に合わせる (4:3)</PresentationFormat>
  <Paragraphs>248</Paragraphs>
  <Slides>21</Slides>
  <Notes>8</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21</vt:i4>
      </vt:variant>
    </vt:vector>
  </HeadingPairs>
  <TitlesOfParts>
    <vt:vector size="31" baseType="lpstr">
      <vt:lpstr>Century Schoolbook L</vt:lpstr>
      <vt:lpstr>ＭＳ Ｐゴシック</vt:lpstr>
      <vt:lpstr>Arial</vt:lpstr>
      <vt:lpstr>Calibri</vt:lpstr>
      <vt:lpstr>Calibri Light</vt:lpstr>
      <vt:lpstr>Cambria Math</vt:lpstr>
      <vt:lpstr>Lucida Console</vt:lpstr>
      <vt:lpstr>Times New Roman</vt:lpstr>
      <vt:lpstr>Wingdings</vt:lpstr>
      <vt:lpstr>テーマ1</vt:lpstr>
      <vt:lpstr>J-PARC K1.8BRビームラインにおける d(K-,n)反応によるΛ(1405)粒子の精密分光実験の π0Σ0 終状態に関する解析状況</vt:lpstr>
      <vt:lpstr>PowerPoint プレゼンテーション</vt:lpstr>
      <vt:lpstr>Λ(1405)研究背景</vt:lpstr>
      <vt:lpstr>PowerPoint プレゼンテーション</vt:lpstr>
      <vt:lpstr>J-PARC E31 実験</vt:lpstr>
      <vt:lpstr>J-PARC E31 実験 検出器システム</vt:lpstr>
      <vt:lpstr>E31 1st physics run の結果</vt:lpstr>
      <vt:lpstr>PowerPoint プレゼンテーション</vt:lpstr>
      <vt:lpstr>アイソスピンの分離</vt:lpstr>
      <vt:lpstr>d(K^-,n)“π^0 Σ^0” 解析状況</vt:lpstr>
      <vt:lpstr>後方散乱Λの同定</vt:lpstr>
      <vt:lpstr>d(K^-,nΛ)“X” missing mass</vt:lpstr>
      <vt:lpstr>d(K^-,n)“X” missing mass</vt:lpstr>
      <vt:lpstr>まとめ</vt:lpstr>
      <vt:lpstr>ＢＡＣＫ　ＵＰ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川﨑新吾</dc:creator>
  <cp:lastModifiedBy>川﨑新吾</cp:lastModifiedBy>
  <cp:revision>263</cp:revision>
  <dcterms:created xsi:type="dcterms:W3CDTF">2017-03-13T06:53:21Z</dcterms:created>
  <dcterms:modified xsi:type="dcterms:W3CDTF">2017-03-17T03:52:54Z</dcterms:modified>
</cp:coreProperties>
</file>