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8" r:id="rId3"/>
    <p:sldId id="267" r:id="rId4"/>
    <p:sldId id="257" r:id="rId5"/>
    <p:sldId id="292" r:id="rId6"/>
    <p:sldId id="259" r:id="rId7"/>
    <p:sldId id="294" r:id="rId8"/>
    <p:sldId id="286" r:id="rId9"/>
    <p:sldId id="272" r:id="rId10"/>
    <p:sldId id="289" r:id="rId11"/>
    <p:sldId id="273" r:id="rId12"/>
    <p:sldId id="268" r:id="rId13"/>
    <p:sldId id="282" r:id="rId14"/>
    <p:sldId id="283" r:id="rId15"/>
    <p:sldId id="274" r:id="rId16"/>
    <p:sldId id="265" r:id="rId17"/>
    <p:sldId id="269" r:id="rId18"/>
    <p:sldId id="270" r:id="rId19"/>
    <p:sldId id="280" r:id="rId20"/>
    <p:sldId id="284" r:id="rId21"/>
    <p:sldId id="287" r:id="rId22"/>
    <p:sldId id="288" r:id="rId23"/>
    <p:sldId id="291" r:id="rId24"/>
    <p:sldId id="293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2" d="100"/>
          <a:sy n="82" d="100"/>
        </p:scale>
        <p:origin x="-942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27700;&#32032;&#20919;&#21364;2,3,4&#12463;&#12540;&#12522;&#12531;&#12464;&#12497;&#12527;&#12540;&#28204;&#23450;&#27604;&#3661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nngo\Desktop\&#12463;&#12540;&#12522;&#12531;&#12464;&#12497;&#12527;&#12540;&#28204;&#23450;&#12414;&#12392;&#1241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target cell有り(スーパーインシュレーター巻き)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Sheet1!$A$3:$A$37</c:f>
              <c:numCache>
                <c:formatCode>General</c:formatCode>
                <c:ptCount val="35"/>
                <c:pt idx="0">
                  <c:v>19.71696</c:v>
                </c:pt>
                <c:pt idx="1">
                  <c:v>20.708120000000001</c:v>
                </c:pt>
                <c:pt idx="2">
                  <c:v>21.774380000000001</c:v>
                </c:pt>
                <c:pt idx="3">
                  <c:v>23.29345</c:v>
                </c:pt>
                <c:pt idx="4">
                  <c:v>24.652360000000002</c:v>
                </c:pt>
                <c:pt idx="5">
                  <c:v>25.700040000000001</c:v>
                </c:pt>
                <c:pt idx="6">
                  <c:v>26.547260000000001</c:v>
                </c:pt>
                <c:pt idx="7">
                  <c:v>18.647379999999998</c:v>
                </c:pt>
                <c:pt idx="9">
                  <c:v>19.988199999999999</c:v>
                </c:pt>
                <c:pt idx="10">
                  <c:v>20.99681</c:v>
                </c:pt>
                <c:pt idx="11">
                  <c:v>22.066400000000002</c:v>
                </c:pt>
                <c:pt idx="12">
                  <c:v>23.972750000000001</c:v>
                </c:pt>
                <c:pt idx="13">
                  <c:v>25.039729999999999</c:v>
                </c:pt>
                <c:pt idx="14">
                  <c:v>26.059670000000001</c:v>
                </c:pt>
                <c:pt idx="15">
                  <c:v>27.110579999999999</c:v>
                </c:pt>
                <c:pt idx="16">
                  <c:v>18.93544</c:v>
                </c:pt>
                <c:pt idx="18">
                  <c:v>20.780044</c:v>
                </c:pt>
                <c:pt idx="19">
                  <c:v>21.166198999999999</c:v>
                </c:pt>
                <c:pt idx="20">
                  <c:v>21.485973000000001</c:v>
                </c:pt>
                <c:pt idx="21">
                  <c:v>21.774249999999999</c:v>
                </c:pt>
                <c:pt idx="22">
                  <c:v>22.064167000000001</c:v>
                </c:pt>
                <c:pt idx="23">
                  <c:v>22.383095999999998</c:v>
                </c:pt>
                <c:pt idx="24">
                  <c:v>22.671559999999999</c:v>
                </c:pt>
                <c:pt idx="25">
                  <c:v>22.985140000000001</c:v>
                </c:pt>
                <c:pt idx="26">
                  <c:v>23.451806000000001</c:v>
                </c:pt>
                <c:pt idx="27">
                  <c:v>22.778905999999999</c:v>
                </c:pt>
                <c:pt idx="28">
                  <c:v>22.870736999999998</c:v>
                </c:pt>
                <c:pt idx="29">
                  <c:v>20.485250000000001</c:v>
                </c:pt>
                <c:pt idx="30">
                  <c:v>20.183454999999999</c:v>
                </c:pt>
                <c:pt idx="31">
                  <c:v>19.876519999999999</c:v>
                </c:pt>
                <c:pt idx="32">
                  <c:v>19.579028000000001</c:v>
                </c:pt>
                <c:pt idx="33">
                  <c:v>19.295164</c:v>
                </c:pt>
                <c:pt idx="34">
                  <c:v>18.999813</c:v>
                </c:pt>
              </c:numCache>
            </c:numRef>
          </c:xVal>
          <c:yVal>
            <c:numRef>
              <c:f>Sheet1!$B$3:$B$37</c:f>
              <c:numCache>
                <c:formatCode>General</c:formatCode>
                <c:ptCount val="35"/>
                <c:pt idx="0">
                  <c:v>15.39653</c:v>
                </c:pt>
                <c:pt idx="1">
                  <c:v>15.888640000000001</c:v>
                </c:pt>
                <c:pt idx="2">
                  <c:v>16.43561</c:v>
                </c:pt>
                <c:pt idx="3">
                  <c:v>16.917349999999999</c:v>
                </c:pt>
                <c:pt idx="4">
                  <c:v>17.947389999999999</c:v>
                </c:pt>
                <c:pt idx="5">
                  <c:v>18.371919999999999</c:v>
                </c:pt>
                <c:pt idx="6">
                  <c:v>18.7531</c:v>
                </c:pt>
                <c:pt idx="7">
                  <c:v>15.006830000000001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target cell 有り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Sheet1!$A$3:$A$37</c:f>
              <c:numCache>
                <c:formatCode>General</c:formatCode>
                <c:ptCount val="35"/>
                <c:pt idx="0">
                  <c:v>19.71696</c:v>
                </c:pt>
                <c:pt idx="1">
                  <c:v>20.708120000000001</c:v>
                </c:pt>
                <c:pt idx="2">
                  <c:v>21.774380000000001</c:v>
                </c:pt>
                <c:pt idx="3">
                  <c:v>23.29345</c:v>
                </c:pt>
                <c:pt idx="4">
                  <c:v>24.652360000000002</c:v>
                </c:pt>
                <c:pt idx="5">
                  <c:v>25.700040000000001</c:v>
                </c:pt>
                <c:pt idx="6">
                  <c:v>26.547260000000001</c:v>
                </c:pt>
                <c:pt idx="7">
                  <c:v>18.647379999999998</c:v>
                </c:pt>
                <c:pt idx="9">
                  <c:v>19.988199999999999</c:v>
                </c:pt>
                <c:pt idx="10">
                  <c:v>20.99681</c:v>
                </c:pt>
                <c:pt idx="11">
                  <c:v>22.066400000000002</c:v>
                </c:pt>
                <c:pt idx="12">
                  <c:v>23.972750000000001</c:v>
                </c:pt>
                <c:pt idx="13">
                  <c:v>25.039729999999999</c:v>
                </c:pt>
                <c:pt idx="14">
                  <c:v>26.059670000000001</c:v>
                </c:pt>
                <c:pt idx="15">
                  <c:v>27.110579999999999</c:v>
                </c:pt>
                <c:pt idx="16">
                  <c:v>18.93544</c:v>
                </c:pt>
                <c:pt idx="18">
                  <c:v>20.780044</c:v>
                </c:pt>
                <c:pt idx="19">
                  <c:v>21.166198999999999</c:v>
                </c:pt>
                <c:pt idx="20">
                  <c:v>21.485973000000001</c:v>
                </c:pt>
                <c:pt idx="21">
                  <c:v>21.774249999999999</c:v>
                </c:pt>
                <c:pt idx="22">
                  <c:v>22.064167000000001</c:v>
                </c:pt>
                <c:pt idx="23">
                  <c:v>22.383095999999998</c:v>
                </c:pt>
                <c:pt idx="24">
                  <c:v>22.671559999999999</c:v>
                </c:pt>
                <c:pt idx="25">
                  <c:v>22.985140000000001</c:v>
                </c:pt>
                <c:pt idx="26">
                  <c:v>23.451806000000001</c:v>
                </c:pt>
                <c:pt idx="27">
                  <c:v>22.778905999999999</c:v>
                </c:pt>
                <c:pt idx="28">
                  <c:v>22.870736999999998</c:v>
                </c:pt>
                <c:pt idx="29">
                  <c:v>20.485250000000001</c:v>
                </c:pt>
                <c:pt idx="30">
                  <c:v>20.183454999999999</c:v>
                </c:pt>
                <c:pt idx="31">
                  <c:v>19.876519999999999</c:v>
                </c:pt>
                <c:pt idx="32">
                  <c:v>19.579028000000001</c:v>
                </c:pt>
                <c:pt idx="33">
                  <c:v>19.295164</c:v>
                </c:pt>
                <c:pt idx="34">
                  <c:v>18.999813</c:v>
                </c:pt>
              </c:numCache>
            </c:numRef>
          </c:xVal>
          <c:yVal>
            <c:numRef>
              <c:f>Sheet1!$C$3:$C$37</c:f>
              <c:numCache>
                <c:formatCode>General</c:formatCode>
                <c:ptCount val="35"/>
                <c:pt idx="9">
                  <c:v>11.70279</c:v>
                </c:pt>
                <c:pt idx="10">
                  <c:v>12.19374</c:v>
                </c:pt>
                <c:pt idx="11">
                  <c:v>13.06828</c:v>
                </c:pt>
                <c:pt idx="12">
                  <c:v>13.35239</c:v>
                </c:pt>
                <c:pt idx="13">
                  <c:v>13.854189999999999</c:v>
                </c:pt>
                <c:pt idx="14">
                  <c:v>14.220800000000001</c:v>
                </c:pt>
                <c:pt idx="15">
                  <c:v>14.576639999999999</c:v>
                </c:pt>
                <c:pt idx="16">
                  <c:v>11.091839999999999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61728"/>
        <c:axId val="73181056"/>
      </c:scatterChart>
      <c:valAx>
        <c:axId val="73161728"/>
        <c:scaling>
          <c:orientation val="minMax"/>
          <c:max val="23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smtClean="0"/>
                  <a:t>熱交換器 温度</a:t>
                </a:r>
                <a:r>
                  <a:rPr lang="ja-JP" altLang="en-US" baseline="0" smtClean="0"/>
                  <a:t> </a:t>
                </a:r>
                <a:r>
                  <a:rPr lang="en-US" altLang="ja-JP" baseline="0" smtClean="0"/>
                  <a:t>K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3181056"/>
        <c:crosses val="autoZero"/>
        <c:crossBetween val="midCat"/>
      </c:valAx>
      <c:valAx>
        <c:axId val="73181056"/>
        <c:scaling>
          <c:orientation val="minMax"/>
          <c:max val="1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altLang="en-US" smtClean="0"/>
                  <a:t>ヒーター出力</a:t>
                </a:r>
                <a:r>
                  <a:rPr lang="en-US" altLang="ja-JP" baseline="0" smtClean="0"/>
                  <a:t> </a:t>
                </a:r>
                <a:r>
                  <a:rPr lang="en-US" altLang="ja-JP"/>
                  <a:t>W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31617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ターゲットセルあり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Sheet1!$A$3:$A$45</c:f>
              <c:numCache>
                <c:formatCode>General</c:formatCode>
                <c:ptCount val="43"/>
                <c:pt idx="0">
                  <c:v>9.4766320000000004</c:v>
                </c:pt>
                <c:pt idx="1">
                  <c:v>11.227539999999999</c:v>
                </c:pt>
                <c:pt idx="2">
                  <c:v>13.13147</c:v>
                </c:pt>
                <c:pt idx="3">
                  <c:v>15.023009999999999</c:v>
                </c:pt>
                <c:pt idx="4">
                  <c:v>16.898099999999999</c:v>
                </c:pt>
                <c:pt idx="5">
                  <c:v>18.839099999999998</c:v>
                </c:pt>
                <c:pt idx="6">
                  <c:v>20.990950000000002</c:v>
                </c:pt>
                <c:pt idx="7">
                  <c:v>22.776720000000001</c:v>
                </c:pt>
                <c:pt idx="8">
                  <c:v>24.769539999999999</c:v>
                </c:pt>
                <c:pt idx="9">
                  <c:v>8.2069100000000006</c:v>
                </c:pt>
                <c:pt idx="12">
                  <c:v>6.0336280000000002</c:v>
                </c:pt>
                <c:pt idx="13">
                  <c:v>6.9816989999999999</c:v>
                </c:pt>
                <c:pt idx="14">
                  <c:v>7.9505160000000004</c:v>
                </c:pt>
                <c:pt idx="15">
                  <c:v>8.9443160000000006</c:v>
                </c:pt>
                <c:pt idx="16">
                  <c:v>9.9655380000000005</c:v>
                </c:pt>
                <c:pt idx="17">
                  <c:v>10.954510000000001</c:v>
                </c:pt>
                <c:pt idx="18">
                  <c:v>11.955360000000001</c:v>
                </c:pt>
                <c:pt idx="19">
                  <c:v>12.946820000000001</c:v>
                </c:pt>
                <c:pt idx="20">
                  <c:v>13.951661</c:v>
                </c:pt>
                <c:pt idx="21">
                  <c:v>14.964370000000001</c:v>
                </c:pt>
                <c:pt idx="22">
                  <c:v>16.08981</c:v>
                </c:pt>
                <c:pt idx="23">
                  <c:v>17.15728</c:v>
                </c:pt>
                <c:pt idx="24">
                  <c:v>18.227879999999999</c:v>
                </c:pt>
                <c:pt idx="25">
                  <c:v>19.246310000000001</c:v>
                </c:pt>
                <c:pt idx="26">
                  <c:v>20.275269999999999</c:v>
                </c:pt>
                <c:pt idx="27">
                  <c:v>21.295400000000001</c:v>
                </c:pt>
                <c:pt idx="28">
                  <c:v>22.25346</c:v>
                </c:pt>
                <c:pt idx="29">
                  <c:v>23.175830000000001</c:v>
                </c:pt>
                <c:pt idx="30">
                  <c:v>24.127009999999999</c:v>
                </c:pt>
                <c:pt idx="31">
                  <c:v>25.083169999999999</c:v>
                </c:pt>
                <c:pt idx="32">
                  <c:v>26.04851</c:v>
                </c:pt>
                <c:pt idx="35">
                  <c:v>20.002120000000001</c:v>
                </c:pt>
                <c:pt idx="36">
                  <c:v>21.00611</c:v>
                </c:pt>
                <c:pt idx="37">
                  <c:v>21.9984</c:v>
                </c:pt>
                <c:pt idx="38">
                  <c:v>22.983969999999999</c:v>
                </c:pt>
                <c:pt idx="39">
                  <c:v>23.99878</c:v>
                </c:pt>
                <c:pt idx="40">
                  <c:v>24.998989999999999</c:v>
                </c:pt>
                <c:pt idx="41">
                  <c:v>25.99952</c:v>
                </c:pt>
                <c:pt idx="42">
                  <c:v>19.011220000000002</c:v>
                </c:pt>
              </c:numCache>
            </c:numRef>
          </c:xVal>
          <c:yVal>
            <c:numRef>
              <c:f>Sheet1!$B$3:$B$45</c:f>
              <c:numCache>
                <c:formatCode>General</c:formatCode>
                <c:ptCount val="43"/>
                <c:pt idx="0">
                  <c:v>2.8549690000000001</c:v>
                </c:pt>
                <c:pt idx="1">
                  <c:v>6.0847949999999997</c:v>
                </c:pt>
                <c:pt idx="2">
                  <c:v>7.5260670000000003</c:v>
                </c:pt>
                <c:pt idx="3">
                  <c:v>8.8467409999999997</c:v>
                </c:pt>
                <c:pt idx="4">
                  <c:v>10.153969999999999</c:v>
                </c:pt>
                <c:pt idx="5">
                  <c:v>11.38871</c:v>
                </c:pt>
                <c:pt idx="6">
                  <c:v>12.49568</c:v>
                </c:pt>
                <c:pt idx="7">
                  <c:v>13.41366</c:v>
                </c:pt>
                <c:pt idx="8">
                  <c:v>14.264530000000001</c:v>
                </c:pt>
                <c:pt idx="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ターゲットセルなし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Sheet1!$A$3:$A$45</c:f>
              <c:numCache>
                <c:formatCode>General</c:formatCode>
                <c:ptCount val="43"/>
                <c:pt idx="0">
                  <c:v>9.4766320000000004</c:v>
                </c:pt>
                <c:pt idx="1">
                  <c:v>11.227539999999999</c:v>
                </c:pt>
                <c:pt idx="2">
                  <c:v>13.13147</c:v>
                </c:pt>
                <c:pt idx="3">
                  <c:v>15.023009999999999</c:v>
                </c:pt>
                <c:pt idx="4">
                  <c:v>16.898099999999999</c:v>
                </c:pt>
                <c:pt idx="5">
                  <c:v>18.839099999999998</c:v>
                </c:pt>
                <c:pt idx="6">
                  <c:v>20.990950000000002</c:v>
                </c:pt>
                <c:pt idx="7">
                  <c:v>22.776720000000001</c:v>
                </c:pt>
                <c:pt idx="8">
                  <c:v>24.769539999999999</c:v>
                </c:pt>
                <c:pt idx="9">
                  <c:v>8.2069100000000006</c:v>
                </c:pt>
                <c:pt idx="12">
                  <c:v>6.0336280000000002</c:v>
                </c:pt>
                <c:pt idx="13">
                  <c:v>6.9816989999999999</c:v>
                </c:pt>
                <c:pt idx="14">
                  <c:v>7.9505160000000004</c:v>
                </c:pt>
                <c:pt idx="15">
                  <c:v>8.9443160000000006</c:v>
                </c:pt>
                <c:pt idx="16">
                  <c:v>9.9655380000000005</c:v>
                </c:pt>
                <c:pt idx="17">
                  <c:v>10.954510000000001</c:v>
                </c:pt>
                <c:pt idx="18">
                  <c:v>11.955360000000001</c:v>
                </c:pt>
                <c:pt idx="19">
                  <c:v>12.946820000000001</c:v>
                </c:pt>
                <c:pt idx="20">
                  <c:v>13.951661</c:v>
                </c:pt>
                <c:pt idx="21">
                  <c:v>14.964370000000001</c:v>
                </c:pt>
                <c:pt idx="22">
                  <c:v>16.08981</c:v>
                </c:pt>
                <c:pt idx="23">
                  <c:v>17.15728</c:v>
                </c:pt>
                <c:pt idx="24">
                  <c:v>18.227879999999999</c:v>
                </c:pt>
                <c:pt idx="25">
                  <c:v>19.246310000000001</c:v>
                </c:pt>
                <c:pt idx="26">
                  <c:v>20.275269999999999</c:v>
                </c:pt>
                <c:pt idx="27">
                  <c:v>21.295400000000001</c:v>
                </c:pt>
                <c:pt idx="28">
                  <c:v>22.25346</c:v>
                </c:pt>
                <c:pt idx="29">
                  <c:v>23.175830000000001</c:v>
                </c:pt>
                <c:pt idx="30">
                  <c:v>24.127009999999999</c:v>
                </c:pt>
                <c:pt idx="31">
                  <c:v>25.083169999999999</c:v>
                </c:pt>
                <c:pt idx="32">
                  <c:v>26.04851</c:v>
                </c:pt>
                <c:pt idx="35">
                  <c:v>20.002120000000001</c:v>
                </c:pt>
                <c:pt idx="36">
                  <c:v>21.00611</c:v>
                </c:pt>
                <c:pt idx="37">
                  <c:v>21.9984</c:v>
                </c:pt>
                <c:pt idx="38">
                  <c:v>22.983969999999999</c:v>
                </c:pt>
                <c:pt idx="39">
                  <c:v>23.99878</c:v>
                </c:pt>
                <c:pt idx="40">
                  <c:v>24.998989999999999</c:v>
                </c:pt>
                <c:pt idx="41">
                  <c:v>25.99952</c:v>
                </c:pt>
                <c:pt idx="42">
                  <c:v>19.011220000000002</c:v>
                </c:pt>
              </c:numCache>
            </c:numRef>
          </c:xVal>
          <c:yVal>
            <c:numRef>
              <c:f>Sheet1!$C$3:$C$45</c:f>
              <c:numCache>
                <c:formatCode>General</c:formatCode>
                <c:ptCount val="43"/>
                <c:pt idx="12">
                  <c:v>2.4710000000000001</c:v>
                </c:pt>
                <c:pt idx="13">
                  <c:v>3.4988000000000001</c:v>
                </c:pt>
                <c:pt idx="14">
                  <c:v>5.3109460000000004</c:v>
                </c:pt>
                <c:pt idx="15">
                  <c:v>7.4696559999999996</c:v>
                </c:pt>
                <c:pt idx="16">
                  <c:v>8.9914360000000002</c:v>
                </c:pt>
                <c:pt idx="17">
                  <c:v>11.4308</c:v>
                </c:pt>
                <c:pt idx="18">
                  <c:v>11.843400000000001</c:v>
                </c:pt>
                <c:pt idx="19">
                  <c:v>12.55523</c:v>
                </c:pt>
                <c:pt idx="20">
                  <c:v>13.070880000000001</c:v>
                </c:pt>
                <c:pt idx="21">
                  <c:v>13.872070000000001</c:v>
                </c:pt>
                <c:pt idx="22">
                  <c:v>14.50456</c:v>
                </c:pt>
                <c:pt idx="23">
                  <c:v>15.591390000000001</c:v>
                </c:pt>
                <c:pt idx="24">
                  <c:v>16.224499999999999</c:v>
                </c:pt>
                <c:pt idx="25">
                  <c:v>17.11504</c:v>
                </c:pt>
                <c:pt idx="26">
                  <c:v>17.928850000000001</c:v>
                </c:pt>
                <c:pt idx="27">
                  <c:v>18.08737</c:v>
                </c:pt>
                <c:pt idx="28">
                  <c:v>18.607880000000002</c:v>
                </c:pt>
                <c:pt idx="29">
                  <c:v>19.048089999999998</c:v>
                </c:pt>
                <c:pt idx="30">
                  <c:v>19.454499999999999</c:v>
                </c:pt>
                <c:pt idx="31">
                  <c:v>19.796690000000002</c:v>
                </c:pt>
                <c:pt idx="32">
                  <c:v>20.12894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ターゲットセル+スーパーインシュレーター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Sheet1!$A$3:$A$45</c:f>
              <c:numCache>
                <c:formatCode>General</c:formatCode>
                <c:ptCount val="43"/>
                <c:pt idx="0">
                  <c:v>9.4766320000000004</c:v>
                </c:pt>
                <c:pt idx="1">
                  <c:v>11.227539999999999</c:v>
                </c:pt>
                <c:pt idx="2">
                  <c:v>13.13147</c:v>
                </c:pt>
                <c:pt idx="3">
                  <c:v>15.023009999999999</c:v>
                </c:pt>
                <c:pt idx="4">
                  <c:v>16.898099999999999</c:v>
                </c:pt>
                <c:pt idx="5">
                  <c:v>18.839099999999998</c:v>
                </c:pt>
                <c:pt idx="6">
                  <c:v>20.990950000000002</c:v>
                </c:pt>
                <c:pt idx="7">
                  <c:v>22.776720000000001</c:v>
                </c:pt>
                <c:pt idx="8">
                  <c:v>24.769539999999999</c:v>
                </c:pt>
                <c:pt idx="9">
                  <c:v>8.2069100000000006</c:v>
                </c:pt>
                <c:pt idx="12">
                  <c:v>6.0336280000000002</c:v>
                </c:pt>
                <c:pt idx="13">
                  <c:v>6.9816989999999999</c:v>
                </c:pt>
                <c:pt idx="14">
                  <c:v>7.9505160000000004</c:v>
                </c:pt>
                <c:pt idx="15">
                  <c:v>8.9443160000000006</c:v>
                </c:pt>
                <c:pt idx="16">
                  <c:v>9.9655380000000005</c:v>
                </c:pt>
                <c:pt idx="17">
                  <c:v>10.954510000000001</c:v>
                </c:pt>
                <c:pt idx="18">
                  <c:v>11.955360000000001</c:v>
                </c:pt>
                <c:pt idx="19">
                  <c:v>12.946820000000001</c:v>
                </c:pt>
                <c:pt idx="20">
                  <c:v>13.951661</c:v>
                </c:pt>
                <c:pt idx="21">
                  <c:v>14.964370000000001</c:v>
                </c:pt>
                <c:pt idx="22">
                  <c:v>16.08981</c:v>
                </c:pt>
                <c:pt idx="23">
                  <c:v>17.15728</c:v>
                </c:pt>
                <c:pt idx="24">
                  <c:v>18.227879999999999</c:v>
                </c:pt>
                <c:pt idx="25">
                  <c:v>19.246310000000001</c:v>
                </c:pt>
                <c:pt idx="26">
                  <c:v>20.275269999999999</c:v>
                </c:pt>
                <c:pt idx="27">
                  <c:v>21.295400000000001</c:v>
                </c:pt>
                <c:pt idx="28">
                  <c:v>22.25346</c:v>
                </c:pt>
                <c:pt idx="29">
                  <c:v>23.175830000000001</c:v>
                </c:pt>
                <c:pt idx="30">
                  <c:v>24.127009999999999</c:v>
                </c:pt>
                <c:pt idx="31">
                  <c:v>25.083169999999999</c:v>
                </c:pt>
                <c:pt idx="32">
                  <c:v>26.04851</c:v>
                </c:pt>
                <c:pt idx="35">
                  <c:v>20.002120000000001</c:v>
                </c:pt>
                <c:pt idx="36">
                  <c:v>21.00611</c:v>
                </c:pt>
                <c:pt idx="37">
                  <c:v>21.9984</c:v>
                </c:pt>
                <c:pt idx="38">
                  <c:v>22.983969999999999</c:v>
                </c:pt>
                <c:pt idx="39">
                  <c:v>23.99878</c:v>
                </c:pt>
                <c:pt idx="40">
                  <c:v>24.998989999999999</c:v>
                </c:pt>
                <c:pt idx="41">
                  <c:v>25.99952</c:v>
                </c:pt>
                <c:pt idx="42">
                  <c:v>19.011220000000002</c:v>
                </c:pt>
              </c:numCache>
            </c:numRef>
          </c:xVal>
          <c:yVal>
            <c:numRef>
              <c:f>Sheet1!$D$3:$D$45</c:f>
              <c:numCache>
                <c:formatCode>General</c:formatCode>
                <c:ptCount val="43"/>
                <c:pt idx="35">
                  <c:v>15.39653</c:v>
                </c:pt>
                <c:pt idx="36">
                  <c:v>15.888640000000001</c:v>
                </c:pt>
                <c:pt idx="37">
                  <c:v>16.43561</c:v>
                </c:pt>
                <c:pt idx="38">
                  <c:v>16.917349999999999</c:v>
                </c:pt>
                <c:pt idx="39">
                  <c:v>17.947389999999999</c:v>
                </c:pt>
                <c:pt idx="40">
                  <c:v>18.371919999999999</c:v>
                </c:pt>
                <c:pt idx="41">
                  <c:v>18.7531</c:v>
                </c:pt>
                <c:pt idx="42">
                  <c:v>15.006830000000001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98112"/>
        <c:axId val="98391936"/>
      </c:scatterChart>
      <c:valAx>
        <c:axId val="9829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mtClean="0"/>
                  <a:t>2</a:t>
                </a:r>
                <a:r>
                  <a:rPr lang="en-US" altLang="ja-JP" baseline="0" smtClean="0"/>
                  <a:t> nd Stage </a:t>
                </a:r>
                <a:r>
                  <a:rPr lang="ja-JP" altLang="en-US" baseline="0" smtClean="0"/>
                  <a:t>温度</a:t>
                </a:r>
                <a:r>
                  <a:rPr lang="en-US" altLang="ja-JP" baseline="0" smtClean="0"/>
                  <a:t>(K)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391936"/>
        <c:crosses val="autoZero"/>
        <c:crossBetween val="midCat"/>
      </c:valAx>
      <c:valAx>
        <c:axId val="98391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ja-JP" altLang="en-US" smtClean="0"/>
                  <a:t>ヒーター出力</a:t>
                </a:r>
                <a:r>
                  <a:rPr lang="en-US" altLang="ja-JP" smtClean="0"/>
                  <a:t>(W)</a:t>
                </a:r>
                <a:endParaRPr lang="ja-JP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2981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BD079-4398-4A84-8C90-2CFFC5C2E60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6ACE-66E4-47AC-B6A1-792BFE129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28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F6ACE-66E4-47AC-B6A1-792BFE129E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03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9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4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3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9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72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4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4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2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FC0C-A3A2-4622-B406-7AA0D60F4D6D}" type="datetimeFigureOut">
              <a:rPr kumimoji="1" lang="ja-JP" altLang="en-US" smtClean="0"/>
              <a:t>2012/3/23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366F-6BBB-4375-A7C5-2DF4678610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4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6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9.png"/><Relationship Id="rId7" Type="http://schemas.openxmlformats.org/officeDocument/2006/relationships/image" Target="../media/image29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75780" y="1412776"/>
                <a:ext cx="7772400" cy="206084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smtClean="0"/>
                  <a:t>d</a:t>
                </a:r>
                <a:r>
                  <a:rPr lang="en-US" altLang="ja-JP" smtClean="0"/>
                  <a:t>(K-,n)</a:t>
                </a:r>
                <a:r>
                  <a:rPr lang="ja-JP" altLang="en-US" smtClean="0"/>
                  <a:t>反応による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Λ</m:t>
                    </m:r>
                    <m:r>
                      <a:rPr lang="en-US" altLang="ja-JP">
                        <a:latin typeface="Cambria Math"/>
                      </a:rPr>
                      <m:t>(1405)</m:t>
                    </m:r>
                  </m:oMath>
                </a14:m>
                <a:r>
                  <a:rPr lang="ja-JP" altLang="en-US" smtClean="0"/>
                  <a:t>粒子の</a:t>
                </a:r>
                <a:r>
                  <a:rPr lang="ja-JP" altLang="ja-JP" smtClean="0"/>
                  <a:t>精密</a:t>
                </a:r>
                <a:r>
                  <a:rPr lang="ja-JP" altLang="ja-JP"/>
                  <a:t>分光実験のため</a:t>
                </a:r>
                <a:r>
                  <a:rPr lang="ja-JP" altLang="ja-JP" smtClean="0"/>
                  <a:t>の</a:t>
                </a:r>
                <a:r>
                  <a:rPr lang="en-US" altLang="ja-JP" smtClean="0"/>
                  <a:t/>
                </a:r>
                <a:br>
                  <a:rPr lang="en-US" altLang="ja-JP" smtClean="0"/>
                </a:br>
                <a:r>
                  <a:rPr lang="ja-JP" altLang="ja-JP" smtClean="0"/>
                  <a:t>液体</a:t>
                </a:r>
                <a:r>
                  <a:rPr lang="ja-JP" altLang="ja-JP"/>
                  <a:t>重水素標的開発</a:t>
                </a:r>
                <a:br>
                  <a:rPr lang="ja-JP" altLang="ja-JP"/>
                </a:br>
                <a:endParaRPr kumimoji="1" lang="ja-JP" altLang="en-US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75780" y="1412776"/>
                <a:ext cx="7772400" cy="2060847"/>
              </a:xfrm>
              <a:blipFill rotWithShape="1">
                <a:blip r:embed="rId2"/>
                <a:stretch>
                  <a:fillRect t="-18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4464496" cy="720080"/>
          </a:xfrm>
        </p:spPr>
        <p:txBody>
          <a:bodyPr/>
          <a:lstStyle/>
          <a:p>
            <a:r>
              <a:rPr kumimoji="1" lang="ja-JP" altLang="en-US" smtClean="0">
                <a:solidFill>
                  <a:schemeClr val="tx1"/>
                </a:solidFill>
              </a:rPr>
              <a:t>川﨑 </a:t>
            </a:r>
            <a:r>
              <a:rPr lang="ja-JP" altLang="en-US">
                <a:solidFill>
                  <a:schemeClr val="tx1"/>
                </a:solidFill>
              </a:rPr>
              <a:t>新吾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91983" y="480394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大阪大学核物理研究センター</a:t>
            </a:r>
            <a:r>
              <a:rPr lang="ja-JP" altLang="en-US" smtClean="0"/>
              <a:t>野海研究室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623731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2012/03/25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44624"/>
            <a:ext cx="34740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smtClean="0"/>
              <a:t>液体の安定した温度制御</a:t>
            </a:r>
            <a:endParaRPr kumimoji="1" lang="ja-JP" altLang="en-US" sz="24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5232" y="764704"/>
            <a:ext cx="353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液体</a:t>
            </a:r>
            <a:r>
              <a:rPr lang="ja-JP" altLang="en-US" sz="2000" smtClean="0"/>
              <a:t>水素温度 </a:t>
            </a:r>
            <a:r>
              <a:rPr lang="en-US" altLang="ja-JP" sz="2000" smtClean="0"/>
              <a:t>(heat exchanger)</a:t>
            </a:r>
            <a:endParaRPr kumimoji="1" lang="ja-JP" altLang="en-US" sz="2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9347" y="1160889"/>
            <a:ext cx="220881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smtClean="0"/>
              <a:t>Setpoint  20 K</a:t>
            </a:r>
            <a:endParaRPr kumimoji="1" lang="ja-JP" altLang="en-US" sz="28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98490" y="182566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smtClean="0"/>
              <a:t>20.0</a:t>
            </a:r>
            <a:r>
              <a:rPr kumimoji="1" lang="en-US" altLang="ja-JP" sz="2800" smtClean="0"/>
              <a:t> K   Δ</a:t>
            </a:r>
            <a:r>
              <a:rPr kumimoji="1" lang="ja-JP" altLang="en-US" sz="2800" smtClean="0"/>
              <a:t>～</a:t>
            </a:r>
            <a:r>
              <a:rPr kumimoji="1" lang="en-US" altLang="ja-JP" sz="2800" smtClean="0"/>
              <a:t>0.1 K</a:t>
            </a:r>
            <a:endParaRPr kumimoji="1" lang="ja-JP" altLang="en-US" sz="28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34705" y="2568386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液体水素の密度の揺らぎ</a:t>
            </a:r>
            <a:r>
              <a:rPr lang="ja-JP" altLang="en-US" smtClean="0"/>
              <a:t>～</a:t>
            </a:r>
            <a:r>
              <a:rPr lang="en-US" altLang="ja-JP" smtClean="0"/>
              <a:t>0.14 %</a:t>
            </a:r>
          </a:p>
          <a:p>
            <a:r>
              <a:rPr kumimoji="1" lang="en-US" altLang="ja-JP" smtClean="0">
                <a:sym typeface="Wingdings" pitchFamily="2" charset="2"/>
              </a:rPr>
              <a:t></a:t>
            </a:r>
            <a:r>
              <a:rPr kumimoji="1" lang="ja-JP" altLang="en-US" smtClean="0">
                <a:sym typeface="Wingdings" pitchFamily="2" charset="2"/>
              </a:rPr>
              <a:t>反応断面積の測定値の揺らぎ</a:t>
            </a:r>
            <a:r>
              <a:rPr lang="ja-JP" altLang="en-US" smtClean="0">
                <a:sym typeface="Wingdings" pitchFamily="2" charset="2"/>
              </a:rPr>
              <a:t>～</a:t>
            </a:r>
            <a:r>
              <a:rPr lang="en-US" altLang="ja-JP" smtClean="0">
                <a:sym typeface="Wingdings" pitchFamily="2" charset="2"/>
              </a:rPr>
              <a:t>0.14 %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56448" y="321471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反応断面積の統計誤差</a:t>
            </a:r>
            <a:r>
              <a:rPr lang="en-US" altLang="ja-JP" smtClean="0"/>
              <a:t>(</a:t>
            </a:r>
            <a:r>
              <a:rPr lang="ja-JP" altLang="en-US" smtClean="0"/>
              <a:t>数 </a:t>
            </a:r>
            <a:r>
              <a:rPr lang="en-US" altLang="ja-JP" smtClean="0"/>
              <a:t>%)</a:t>
            </a:r>
            <a:r>
              <a:rPr lang="ja-JP" altLang="en-US" smtClean="0"/>
              <a:t>に対して</a:t>
            </a:r>
            <a:endParaRPr lang="en-US" altLang="ja-JP" smtClean="0"/>
          </a:p>
          <a:p>
            <a:r>
              <a:rPr lang="ja-JP" altLang="en-US" smtClean="0"/>
              <a:t>無視できる。</a:t>
            </a:r>
            <a:endParaRPr kumimoji="1" lang="ja-JP" altLang="en-US"/>
          </a:p>
        </p:txBody>
      </p:sp>
      <p:pic>
        <p:nvPicPr>
          <p:cNvPr id="3074" name="Picture 2" descr="C:\Users\shinngo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196752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93096"/>
            <a:ext cx="3240360" cy="223224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04303" y="6525344"/>
            <a:ext cx="3015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400" b="1"/>
              <a:t>液体重水素（水素）の密度と温度関係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3046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inngo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4" y="4346798"/>
            <a:ext cx="2505075" cy="1314450"/>
          </a:xfrm>
          <a:prstGeom prst="rect">
            <a:avLst/>
          </a:prstGeom>
          <a:noFill/>
          <a:extLst/>
        </p:spPr>
      </p:pic>
      <p:sp>
        <p:nvSpPr>
          <p:cNvPr id="5" name="テキスト ボックス 4"/>
          <p:cNvSpPr txBox="1"/>
          <p:nvPr/>
        </p:nvSpPr>
        <p:spPr>
          <a:xfrm>
            <a:off x="29913" y="25460"/>
            <a:ext cx="269817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冷却</a:t>
            </a:r>
            <a:r>
              <a:rPr lang="ja-JP" altLang="en-US" sz="2800" smtClean="0"/>
              <a:t>能力の測定</a:t>
            </a:r>
            <a:endParaRPr kumimoji="1" lang="ja-JP" altLang="en-US" sz="28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2626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標的容器を</a:t>
            </a:r>
            <a:r>
              <a:rPr lang="ja-JP" altLang="en-US" sz="2000" smtClean="0"/>
              <a:t>スーパーインシュレーター</a:t>
            </a:r>
            <a:r>
              <a:rPr lang="ja-JP" altLang="en-US" smtClean="0"/>
              <a:t>で覆う</a:t>
            </a:r>
            <a:endParaRPr kumimoji="1" lang="ja-JP" altLang="en-US"/>
          </a:p>
        </p:txBody>
      </p:sp>
      <p:pic>
        <p:nvPicPr>
          <p:cNvPr id="3074" name="Picture 2" descr="C:\Users\shinngo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2492896"/>
            <a:ext cx="2460104" cy="32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3678" y="5877272"/>
            <a:ext cx="29466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スーパーインシュレーター</a:t>
            </a:r>
            <a:endParaRPr kumimoji="1" lang="en-US" altLang="ja-JP" sz="2000" smtClean="0"/>
          </a:p>
          <a:p>
            <a:r>
              <a:rPr kumimoji="1" lang="ja-JP" altLang="en-US" smtClean="0"/>
              <a:t>で巻かれた</a:t>
            </a:r>
            <a:r>
              <a:rPr lang="ja-JP" altLang="en-US" smtClean="0"/>
              <a:t>標的容器</a:t>
            </a:r>
            <a:endParaRPr kumimoji="1" lang="ja-JP" altLang="en-US"/>
          </a:p>
        </p:txBody>
      </p:sp>
      <p:graphicFrame>
        <p:nvGraphicFramePr>
          <p:cNvPr id="9" name="グラフ 8"/>
          <p:cNvGraphicFramePr/>
          <p:nvPr>
            <p:extLst>
              <p:ext uri="{D42A27DB-BD31-4B8C-83A1-F6EECF244321}">
                <p14:modId xmlns:p14="http://schemas.microsoft.com/office/powerpoint/2010/main" val="219026712"/>
              </p:ext>
            </p:extLst>
          </p:nvPr>
        </p:nvGraphicFramePr>
        <p:xfrm>
          <a:off x="4211960" y="1855183"/>
          <a:ext cx="29290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116298" y="952643"/>
            <a:ext cx="361669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smtClean="0"/>
              <a:t>液体水素温度領域での</a:t>
            </a:r>
            <a:endParaRPr kumimoji="1" lang="en-US" altLang="ja-JP" sz="2000" smtClean="0"/>
          </a:p>
          <a:p>
            <a:r>
              <a:rPr kumimoji="1" lang="ja-JP" altLang="en-US" sz="2000" smtClean="0"/>
              <a:t>冷却能力</a:t>
            </a:r>
            <a:r>
              <a:rPr kumimoji="1" lang="en-US" altLang="ja-JP" sz="2000" smtClean="0"/>
              <a:t>(</a:t>
            </a:r>
            <a:r>
              <a:rPr lang="ja-JP" altLang="en-US" sz="2000" smtClean="0"/>
              <a:t>熱</a:t>
            </a:r>
            <a:r>
              <a:rPr kumimoji="1" lang="ja-JP" altLang="en-US" sz="2000" smtClean="0"/>
              <a:t>交換器を各温度</a:t>
            </a:r>
            <a:endParaRPr kumimoji="1" lang="en-US" altLang="ja-JP" sz="2000" smtClean="0"/>
          </a:p>
          <a:p>
            <a:r>
              <a:rPr lang="ja-JP" altLang="en-US" sz="2000" smtClean="0"/>
              <a:t>にするのに必要なヒーター出力</a:t>
            </a:r>
            <a:r>
              <a:rPr kumimoji="1" lang="en-US" altLang="ja-JP" sz="2000" smtClean="0"/>
              <a:t>)</a:t>
            </a:r>
            <a:endParaRPr kumimoji="1" lang="ja-JP" altLang="en-US" sz="2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14312" y="2936385"/>
            <a:ext cx="136928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/>
              <a:t>約</a:t>
            </a:r>
            <a:r>
              <a:rPr kumimoji="1" lang="en-US" altLang="ja-JP" sz="2000" smtClean="0"/>
              <a:t>4 W</a:t>
            </a:r>
            <a:r>
              <a:rPr kumimoji="1" lang="ja-JP" altLang="en-US" sz="2000" smtClean="0"/>
              <a:t>改善</a:t>
            </a:r>
            <a:endParaRPr kumimoji="1" lang="ja-JP" altLang="en-US" sz="2000"/>
          </a:p>
        </p:txBody>
      </p:sp>
      <p:sp>
        <p:nvSpPr>
          <p:cNvPr id="15" name="下矢印 14"/>
          <p:cNvSpPr/>
          <p:nvPr/>
        </p:nvSpPr>
        <p:spPr>
          <a:xfrm rot="10800000">
            <a:off x="5720321" y="2340812"/>
            <a:ext cx="284887" cy="355482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840592" y="4797152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148750" y="4778846"/>
            <a:ext cx="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6779842" y="5086907"/>
            <a:ext cx="0" cy="202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6491810" y="5067949"/>
            <a:ext cx="0" cy="166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779842" y="4653136"/>
            <a:ext cx="0" cy="202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6491810" y="4725144"/>
            <a:ext cx="0" cy="183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7017973" y="4598383"/>
            <a:ext cx="0" cy="218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6148750" y="5032943"/>
            <a:ext cx="0" cy="166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7018494" y="5045244"/>
            <a:ext cx="0" cy="311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840593" y="5032943"/>
            <a:ext cx="0" cy="166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テキスト ボックス 3082"/>
          <p:cNvSpPr txBox="1"/>
          <p:nvPr/>
        </p:nvSpPr>
        <p:spPr>
          <a:xfrm>
            <a:off x="6659100" y="5224525"/>
            <a:ext cx="24400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>
                <a:solidFill>
                  <a:schemeClr val="tx1"/>
                </a:solidFill>
              </a:rPr>
              <a:t>標的容器までの配管</a:t>
            </a:r>
            <a:endParaRPr lang="en-US" altLang="ja-JP" sz="2000" smtClean="0">
              <a:solidFill>
                <a:schemeClr val="tx1"/>
              </a:solidFill>
            </a:endParaRPr>
          </a:p>
          <a:p>
            <a:r>
              <a:rPr kumimoji="1" lang="ja-JP" altLang="en-US" sz="2000" smtClean="0">
                <a:solidFill>
                  <a:schemeClr val="tx1"/>
                </a:solidFill>
              </a:rPr>
              <a:t>への熱輻射</a:t>
            </a:r>
            <a:r>
              <a:rPr lang="ja-JP" altLang="en-US" sz="2000" smtClean="0">
                <a:solidFill>
                  <a:schemeClr val="tx1"/>
                </a:solidFill>
              </a:rPr>
              <a:t>～</a:t>
            </a:r>
            <a:r>
              <a:rPr lang="en-US" altLang="ja-JP" sz="2000" smtClean="0">
                <a:solidFill>
                  <a:schemeClr val="tx1"/>
                </a:solidFill>
              </a:rPr>
              <a:t>6 W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3084" name="テキスト ボックス 3083"/>
          <p:cNvSpPr txBox="1"/>
          <p:nvPr/>
        </p:nvSpPr>
        <p:spPr>
          <a:xfrm>
            <a:off x="5844672" y="6131201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輻射シールドがなくても</a:t>
            </a:r>
            <a:endParaRPr lang="en-US" altLang="ja-JP" sz="2000" smtClean="0"/>
          </a:p>
          <a:p>
            <a:r>
              <a:rPr kumimoji="1" lang="ja-JP" altLang="en-US" sz="2000" smtClean="0"/>
              <a:t>液化</a:t>
            </a:r>
            <a:r>
              <a:rPr lang="ja-JP" altLang="en-US" sz="2000" smtClean="0"/>
              <a:t>は期待できる。</a:t>
            </a:r>
            <a:endParaRPr kumimoji="1" lang="ja-JP" altLang="en-US" sz="20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1148551"/>
            <a:ext cx="2946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輻射シールドより</a:t>
            </a:r>
            <a:endParaRPr kumimoji="1" lang="en-US" altLang="ja-JP" sz="2000" smtClean="0"/>
          </a:p>
          <a:p>
            <a:r>
              <a:rPr kumimoji="1" lang="ja-JP" altLang="en-US" sz="2000" smtClean="0"/>
              <a:t>物質量の少ない</a:t>
            </a:r>
            <a:endParaRPr kumimoji="1" lang="en-US" altLang="ja-JP" sz="2000" smtClean="0"/>
          </a:p>
          <a:p>
            <a:r>
              <a:rPr lang="ja-JP" altLang="en-US" sz="2000" smtClean="0"/>
              <a:t>スーパーインシュレーター</a:t>
            </a:r>
            <a:endParaRPr lang="en-US" altLang="ja-JP" sz="2000" smtClean="0"/>
          </a:p>
          <a:p>
            <a:r>
              <a:rPr lang="ja-JP" altLang="en-US" sz="2000"/>
              <a:t>と</a:t>
            </a:r>
            <a:r>
              <a:rPr lang="ja-JP" altLang="en-US" sz="2000" smtClean="0"/>
              <a:t>比較する</a:t>
            </a:r>
            <a:endParaRPr kumimoji="1" lang="ja-JP" altLang="en-US" sz="2000"/>
          </a:p>
        </p:txBody>
      </p:sp>
      <p:pic>
        <p:nvPicPr>
          <p:cNvPr id="1026" name="Picture 2" descr="C:\Users\shinngo\Desktop\キャプチャ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91" y="2427709"/>
            <a:ext cx="1755762" cy="19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921559" y="2256943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solidFill>
                  <a:schemeClr val="accent1"/>
                </a:solidFill>
              </a:rPr>
              <a:t>・</a:t>
            </a:r>
            <a:r>
              <a:rPr kumimoji="1" lang="ja-JP" altLang="en-US" sz="1100" smtClean="0"/>
              <a:t> </a:t>
            </a:r>
            <a:r>
              <a:rPr lang="ja-JP" altLang="en-US" sz="1100" smtClean="0"/>
              <a:t>スーパーインシュレーター有り</a:t>
            </a:r>
            <a:endParaRPr kumimoji="1" lang="ja-JP" altLang="en-US" sz="11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24646" y="2696294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solidFill>
                  <a:schemeClr val="accent2"/>
                </a:solidFill>
              </a:rPr>
              <a:t>・</a:t>
            </a:r>
            <a:r>
              <a:rPr kumimoji="1" lang="ja-JP" altLang="en-US" smtClean="0"/>
              <a:t> </a:t>
            </a:r>
            <a:r>
              <a:rPr kumimoji="1" lang="ja-JP" altLang="en-US" sz="1200" smtClean="0"/>
              <a:t>スーパーインシュレーター無し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6698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19872" y="188640"/>
            <a:ext cx="212750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smtClean="0"/>
              <a:t>まとめと今後</a:t>
            </a:r>
            <a:endParaRPr kumimoji="1" lang="ja-JP" altLang="en-US" sz="28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60385"/>
            <a:ext cx="8297464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　</a:t>
            </a:r>
            <a:r>
              <a:rPr lang="ja-JP" altLang="en-US" sz="2000" smtClean="0"/>
              <a:t>　　　　</a:t>
            </a:r>
            <a:r>
              <a:rPr kumimoji="1" lang="en-US" altLang="ja-JP" sz="2800" smtClean="0"/>
              <a:t>E31</a:t>
            </a:r>
            <a:r>
              <a:rPr kumimoji="1" lang="ja-JP" altLang="en-US" sz="2800" smtClean="0"/>
              <a:t>実験用液体重水素標的開発</a:t>
            </a:r>
            <a:r>
              <a:rPr lang="ja-JP" altLang="en-US" sz="2800" smtClean="0"/>
              <a:t>を行なった。</a:t>
            </a:r>
            <a:endParaRPr lang="en-US" altLang="ja-JP" sz="2800" smtClean="0"/>
          </a:p>
          <a:p>
            <a:endParaRPr kumimoji="1" lang="en-US" altLang="ja-JP" sz="2000" smtClean="0"/>
          </a:p>
          <a:p>
            <a:r>
              <a:rPr kumimoji="1" lang="ja-JP" altLang="en-US" sz="2000" smtClean="0"/>
              <a:t>・重水素ガスの安全な運転のために</a:t>
            </a:r>
            <a:endParaRPr kumimoji="1" lang="en-US" altLang="ja-JP" sz="2000" smtClean="0"/>
          </a:p>
          <a:p>
            <a:r>
              <a:rPr lang="ja-JP" altLang="en-US" sz="2000"/>
              <a:t>　</a:t>
            </a:r>
            <a:r>
              <a:rPr kumimoji="1" lang="ja-JP" altLang="en-US" sz="2000" smtClean="0"/>
              <a:t>リモートオンライン温度制御システムの構成。</a:t>
            </a:r>
            <a:endParaRPr kumimoji="1" lang="en-US" altLang="ja-JP" sz="2000" smtClean="0"/>
          </a:p>
          <a:p>
            <a:r>
              <a:rPr lang="ja-JP" altLang="ja-JP" sz="2000" smtClean="0"/>
              <a:t>・代替品</a:t>
            </a:r>
            <a:r>
              <a:rPr lang="ja-JP" altLang="ja-JP" sz="2000"/>
              <a:t>である水素を用いて熱交換器での少量液化</a:t>
            </a:r>
            <a:r>
              <a:rPr lang="ja-JP" altLang="ja-JP" sz="2000" smtClean="0"/>
              <a:t>及び</a:t>
            </a:r>
            <a:endParaRPr lang="en-US" altLang="ja-JP" sz="2000" smtClean="0"/>
          </a:p>
          <a:p>
            <a:r>
              <a:rPr lang="ja-JP" altLang="en-US" sz="2000"/>
              <a:t>　</a:t>
            </a:r>
            <a:r>
              <a:rPr lang="ja-JP" altLang="ja-JP" sz="2000" smtClean="0"/>
              <a:t>液体の安定保持</a:t>
            </a:r>
            <a:r>
              <a:rPr lang="ja-JP" altLang="en-US" sz="2000" smtClean="0"/>
              <a:t>の成功。</a:t>
            </a:r>
            <a:endParaRPr lang="en-US" altLang="ja-JP" sz="2000" smtClean="0"/>
          </a:p>
          <a:p>
            <a:r>
              <a:rPr kumimoji="1" lang="ja-JP" altLang="en-US" sz="2000" smtClean="0"/>
              <a:t>・</a:t>
            </a:r>
            <a:r>
              <a:rPr lang="ja-JP" altLang="ja-JP" sz="2000" smtClean="0"/>
              <a:t>熱交換器</a:t>
            </a:r>
            <a:r>
              <a:rPr lang="en-US" altLang="ja-JP" sz="2000"/>
              <a:t>-</a:t>
            </a:r>
            <a:r>
              <a:rPr lang="ja-JP" altLang="ja-JP" sz="2000"/>
              <a:t>標的容器間</a:t>
            </a:r>
            <a:r>
              <a:rPr lang="ja-JP" altLang="ja-JP" sz="2000" smtClean="0"/>
              <a:t>の水素</a:t>
            </a:r>
            <a:r>
              <a:rPr lang="ja-JP" altLang="ja-JP" sz="2000"/>
              <a:t>の</a:t>
            </a:r>
            <a:r>
              <a:rPr lang="ja-JP" altLang="ja-JP" sz="2000" smtClean="0"/>
              <a:t>循環</a:t>
            </a:r>
            <a:r>
              <a:rPr lang="ja-JP" altLang="en-US" sz="2000"/>
              <a:t>を</a:t>
            </a:r>
            <a:r>
              <a:rPr lang="ja-JP" altLang="ja-JP" sz="2000" smtClean="0"/>
              <a:t>確認</a:t>
            </a:r>
            <a:r>
              <a:rPr lang="ja-JP" altLang="en-US" sz="2000" smtClean="0"/>
              <a:t>。</a:t>
            </a:r>
            <a:endParaRPr lang="ja-JP" altLang="ja-JP" sz="2000"/>
          </a:p>
          <a:p>
            <a:r>
              <a:rPr kumimoji="1" lang="ja-JP" altLang="en-US" sz="2000" smtClean="0"/>
              <a:t>・標的容器のシミュレーションを用いた</a:t>
            </a:r>
            <a:r>
              <a:rPr kumimoji="1" lang="en-US" altLang="ja-JP" sz="2000" smtClean="0"/>
              <a:t>R</a:t>
            </a:r>
            <a:r>
              <a:rPr kumimoji="1" lang="ja-JP" altLang="en-US" sz="2000" smtClean="0"/>
              <a:t>＆</a:t>
            </a:r>
            <a:r>
              <a:rPr kumimoji="1" lang="en-US" altLang="ja-JP" sz="2000" smtClean="0"/>
              <a:t>D </a:t>
            </a:r>
            <a:r>
              <a:rPr lang="en-US" altLang="ja-JP" sz="2000" smtClean="0">
                <a:sym typeface="Wingdings" pitchFamily="2" charset="2"/>
              </a:rPr>
              <a:t>SUS</a:t>
            </a:r>
            <a:r>
              <a:rPr lang="ja-JP" altLang="en-US" sz="2000" smtClean="0">
                <a:sym typeface="Wingdings" pitchFamily="2" charset="2"/>
              </a:rPr>
              <a:t>ウィンドウの使用</a:t>
            </a:r>
            <a:endParaRPr kumimoji="1" lang="en-US" altLang="ja-JP" sz="2000" smtClean="0"/>
          </a:p>
          <a:p>
            <a:r>
              <a:rPr lang="ja-JP" altLang="en-US" sz="2000" smtClean="0"/>
              <a:t>・輻射シールド</a:t>
            </a:r>
            <a:r>
              <a:rPr lang="en-US" altLang="ja-JP" sz="2000" smtClean="0"/>
              <a:t>(</a:t>
            </a:r>
            <a:r>
              <a:rPr lang="ja-JP" altLang="en-US" sz="2000" smtClean="0"/>
              <a:t>横方</a:t>
            </a:r>
            <a:r>
              <a:rPr lang="en-US" altLang="ja-JP" sz="2000" smtClean="0"/>
              <a:t>)</a:t>
            </a:r>
            <a:r>
              <a:rPr lang="ja-JP" altLang="en-US" sz="2000" smtClean="0"/>
              <a:t>は不要であることが判明。</a:t>
            </a:r>
            <a:endParaRPr lang="en-US" altLang="ja-JP" sz="2000" smtClean="0"/>
          </a:p>
          <a:p>
            <a:endParaRPr kumimoji="1" lang="en-US" altLang="ja-JP" sz="2000"/>
          </a:p>
          <a:p>
            <a:r>
              <a:rPr lang="ja-JP" altLang="en-US" sz="2000"/>
              <a:t>結論</a:t>
            </a:r>
            <a:r>
              <a:rPr lang="ja-JP" altLang="en-US" sz="2000" smtClean="0"/>
              <a:t>　　</a:t>
            </a:r>
            <a:endParaRPr kumimoji="1" lang="en-US" altLang="ja-JP" sz="2000" smtClean="0"/>
          </a:p>
          <a:p>
            <a:r>
              <a:rPr lang="ja-JP" altLang="en-US" sz="2000" smtClean="0"/>
              <a:t>今回の冷却試験で、開発した液体重水素標的と温度制御システムが正常に</a:t>
            </a:r>
            <a:endParaRPr lang="en-US" altLang="ja-JP" sz="2000" smtClean="0"/>
          </a:p>
          <a:p>
            <a:r>
              <a:rPr lang="ja-JP" altLang="en-US" sz="2000" smtClean="0"/>
              <a:t>働くことが示された。</a:t>
            </a:r>
            <a:endParaRPr lang="en-US" altLang="ja-JP" sz="2000" smtClean="0"/>
          </a:p>
          <a:p>
            <a:endParaRPr lang="en-US" altLang="ja-JP" sz="2000" smtClean="0"/>
          </a:p>
          <a:p>
            <a:r>
              <a:rPr lang="ja-JP" altLang="en-US" sz="2000"/>
              <a:t>今後</a:t>
            </a:r>
            <a:endParaRPr lang="en-US" altLang="ja-JP" sz="2000"/>
          </a:p>
          <a:p>
            <a:r>
              <a:rPr kumimoji="1" lang="ja-JP" altLang="en-US" sz="2000" smtClean="0"/>
              <a:t>・</a:t>
            </a:r>
            <a:r>
              <a:rPr lang="ja-JP" altLang="en-US" sz="2000"/>
              <a:t>最終的</a:t>
            </a:r>
            <a:r>
              <a:rPr lang="ja-JP" altLang="en-US" sz="2000" smtClean="0"/>
              <a:t>な実機として完成させる</a:t>
            </a:r>
            <a:r>
              <a:rPr kumimoji="1" lang="ja-JP" altLang="en-US" sz="2000" smtClean="0"/>
              <a:t>。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4439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35896" y="2356067"/>
            <a:ext cx="2000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smtClean="0"/>
              <a:t>BACK UP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3571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137968"/>
              </p:ext>
            </p:extLst>
          </p:nvPr>
        </p:nvGraphicFramePr>
        <p:xfrm>
          <a:off x="0" y="980728"/>
          <a:ext cx="887285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260648"/>
            <a:ext cx="724429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smtClean="0"/>
              <a:t>クーリングパワー</a:t>
            </a:r>
            <a:r>
              <a:rPr lang="en-US" altLang="ja-JP" sz="2800" smtClean="0"/>
              <a:t>(</a:t>
            </a:r>
            <a:r>
              <a:rPr lang="ja-JP" altLang="en-US" sz="2800" smtClean="0"/>
              <a:t>液体水素温度領域外を含む</a:t>
            </a:r>
            <a:r>
              <a:rPr lang="en-US" altLang="ja-JP" sz="2800" smtClean="0"/>
              <a:t>)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0462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132278" y="999341"/>
            <a:ext cx="36022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真空度、熱換器の圧力、温度が</a:t>
            </a:r>
            <a:endParaRPr lang="en-US" altLang="ja-JP" sz="2000" smtClean="0"/>
          </a:p>
          <a:p>
            <a:r>
              <a:rPr lang="ja-JP" altLang="en-US" sz="2000" smtClean="0"/>
              <a:t>同時に悪くなる。</a:t>
            </a:r>
            <a:endParaRPr kumimoji="1" lang="ja-JP" altLang="en-US" sz="2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51111" y="2276872"/>
            <a:ext cx="4201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標的容器 リーク発生による</a:t>
            </a:r>
            <a:endParaRPr kumimoji="1" lang="en-US" altLang="ja-JP" sz="2000" smtClean="0"/>
          </a:p>
          <a:p>
            <a:r>
              <a:rPr lang="ja-JP" altLang="en-US" sz="2000" smtClean="0"/>
              <a:t>断熱真空の悪化</a:t>
            </a:r>
            <a:endParaRPr lang="en-US" altLang="ja-JP" sz="2000" smtClean="0"/>
          </a:p>
          <a:p>
            <a:r>
              <a:rPr lang="ja-JP" altLang="en-US" sz="2000"/>
              <a:t>真空</a:t>
            </a:r>
            <a:r>
              <a:rPr lang="ja-JP" altLang="en-US" sz="2000" smtClean="0"/>
              <a:t>容器からの熱負荷による</a:t>
            </a:r>
            <a:endParaRPr lang="en-US" altLang="ja-JP" sz="2000" smtClean="0"/>
          </a:p>
          <a:p>
            <a:r>
              <a:rPr lang="ja-JP" altLang="en-US" sz="2000" smtClean="0"/>
              <a:t>熱交換器の温度上昇、水素圧力上昇</a:t>
            </a:r>
            <a:endParaRPr lang="en-US" altLang="ja-JP" sz="200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22238"/>
            <a:ext cx="428194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低温での標的容器のリーク</a:t>
            </a:r>
            <a:endParaRPr kumimoji="1" lang="ja-JP" altLang="en-US" sz="280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516216" y="1707227"/>
            <a:ext cx="0" cy="569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inngo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" y="831925"/>
            <a:ext cx="4681537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inngo\Desktop\図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" y="2782491"/>
            <a:ext cx="46815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inngo\Desktop\図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" y="4941168"/>
            <a:ext cx="4681537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7504" y="2524236"/>
                <a:ext cx="4836580" cy="2034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/>
                  <a:t>p</a:t>
                </a:r>
                <a:r>
                  <a:rPr lang="ja-JP" altLang="en-US" smtClean="0"/>
                  <a:t>：後方散乱の傾向</a:t>
                </a:r>
                <a:endParaRPr lang="en-US" altLang="ja-JP"/>
              </a:p>
              <a:p>
                <a:r>
                  <a:rPr lang="en-US" altLang="ja-JP" smtClean="0">
                    <a:sym typeface="Wingdings" pitchFamily="2" charset="2"/>
                  </a:rPr>
                  <a:t>BPD-time of flight</a:t>
                </a:r>
                <a:r>
                  <a:rPr lang="ja-JP" altLang="en-US" smtClean="0">
                    <a:sym typeface="Wingdings" pitchFamily="2" charset="2"/>
                  </a:rPr>
                  <a:t>法による運動量測定</a:t>
                </a:r>
                <a:endParaRPr lang="en-US" altLang="ja-JP" smtClean="0">
                  <a:sym typeface="Wingdings" pitchFamily="2" charset="2"/>
                </a:endParaRPr>
              </a:p>
              <a:p>
                <a:r>
                  <a:rPr lang="en-US" altLang="ja-JP" smtClean="0">
                    <a:sym typeface="Wingdings" pitchFamily="2" charset="2"/>
                  </a:rPr>
                  <a:t>BPC-</a:t>
                </a:r>
                <a:r>
                  <a:rPr lang="ja-JP" altLang="en-US" smtClean="0">
                    <a:sym typeface="Wingdings" pitchFamily="2" charset="2"/>
                  </a:rPr>
                  <a:t>崩壊直後の軌道測定</a:t>
                </a:r>
                <a:r>
                  <a:rPr lang="en-US" altLang="ja-JP" smtClean="0">
                    <a:sym typeface="Wingdings" pitchFamily="2" charset="2"/>
                  </a:rPr>
                  <a:t>(</a:t>
                </a:r>
                <a:r>
                  <a:rPr lang="ja-JP" altLang="en-US" smtClean="0">
                    <a:sym typeface="Wingdings" pitchFamily="2" charset="2"/>
                  </a:rPr>
                  <a:t>運動量</a:t>
                </a:r>
                <a:r>
                  <a:rPr lang="en-US" altLang="ja-JP" smtClean="0">
                    <a:sym typeface="Wingdings" pitchFamily="2" charset="2"/>
                  </a:rPr>
                  <a:t>,</a:t>
                </a:r>
                <a:r>
                  <a:rPr lang="ja-JP" altLang="en-US" smtClean="0">
                    <a:sym typeface="Wingdings" pitchFamily="2" charset="2"/>
                  </a:rPr>
                  <a:t>崩壊地点</a:t>
                </a:r>
                <a:r>
                  <a:rPr lang="en-US" altLang="ja-JP" smtClean="0">
                    <a:sym typeface="Wingdings" pitchFamily="2" charset="2"/>
                  </a:rPr>
                  <a:t>)</a:t>
                </a:r>
              </a:p>
              <a:p>
                <a:r>
                  <a:rPr lang="en-US" altLang="ja-JP">
                    <a:sym typeface="Wingdings" pitchFamily="2" charset="2"/>
                  </a:rPr>
                  <a:t>n</a:t>
                </a:r>
                <a:r>
                  <a:rPr lang="ja-JP" altLang="en-US" smtClean="0">
                    <a:sym typeface="Wingdings" pitchFamily="2" charset="2"/>
                  </a:rPr>
                  <a:t>：前方散乱</a:t>
                </a:r>
                <a:endParaRPr lang="en-US" altLang="ja-JP" smtClean="0">
                  <a:sym typeface="Wingdings" pitchFamily="2" charset="2"/>
                </a:endParaRPr>
              </a:p>
              <a:p>
                <a:r>
                  <a:rPr lang="en-US" altLang="ja-JP" smtClean="0">
                    <a:sym typeface="Wingdings" pitchFamily="2" charset="2"/>
                  </a:rPr>
                  <a:t>NC-</a:t>
                </a:r>
                <a:r>
                  <a:rPr lang="en-US" altLang="ja-JP">
                    <a:sym typeface="Wingdings" pitchFamily="2" charset="2"/>
                  </a:rPr>
                  <a:t>time of flight</a:t>
                </a:r>
                <a:r>
                  <a:rPr lang="ja-JP" altLang="en-US">
                    <a:sym typeface="Wingdings" pitchFamily="2" charset="2"/>
                  </a:rPr>
                  <a:t>法による運動量測定</a:t>
                </a:r>
                <a:endParaRPr lang="en-US" altLang="ja-JP" smtClean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 smtClean="0">
                    <a:sym typeface="Wingdings" pitchFamily="2" charset="2"/>
                  </a:rPr>
                  <a:t>：ソレノイドによる婉曲</a:t>
                </a:r>
                <a:endParaRPr lang="en-US" altLang="ja-JP" smtClean="0">
                  <a:sym typeface="Wingdings" pitchFamily="2" charset="2"/>
                </a:endParaRPr>
              </a:p>
              <a:p>
                <a:r>
                  <a:rPr lang="en-US" altLang="ja-JP" smtClean="0">
                    <a:sym typeface="Wingdings" pitchFamily="2" charset="2"/>
                  </a:rPr>
                  <a:t>CDC-</a:t>
                </a:r>
                <a:r>
                  <a:rPr lang="ja-JP" altLang="en-US" smtClean="0">
                    <a:sym typeface="Wingdings" pitchFamily="2" charset="2"/>
                  </a:rPr>
                  <a:t>婉曲軌道の測定</a:t>
                </a:r>
                <a:r>
                  <a:rPr lang="en-US" altLang="ja-JP" smtClean="0">
                    <a:sym typeface="Wingdings" pitchFamily="2" charset="2"/>
                  </a:rPr>
                  <a:t>(</a:t>
                </a:r>
                <a:r>
                  <a:rPr lang="ja-JP" altLang="en-US" smtClean="0">
                    <a:sym typeface="Wingdings" pitchFamily="2" charset="2"/>
                  </a:rPr>
                  <a:t>運動量</a:t>
                </a:r>
                <a:r>
                  <a:rPr lang="en-US" altLang="ja-JP" smtClean="0">
                    <a:sym typeface="Wingdings" pitchFamily="2" charset="2"/>
                  </a:rPr>
                  <a:t>,</a:t>
                </a:r>
                <a:r>
                  <a:rPr lang="ja-JP" altLang="en-US" smtClean="0">
                    <a:sym typeface="Wingdings" pitchFamily="2" charset="2"/>
                  </a:rPr>
                  <a:t>崩壊地点</a:t>
                </a:r>
                <a:r>
                  <a:rPr lang="en-US" altLang="ja-JP" smtClean="0"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24236"/>
                <a:ext cx="4836580" cy="2034724"/>
              </a:xfrm>
              <a:prstGeom prst="rect">
                <a:avLst/>
              </a:prstGeom>
              <a:blipFill rotWithShape="1">
                <a:blip r:embed="rId2"/>
                <a:stretch>
                  <a:fillRect l="-1135" t="-2395" b="-38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18089" y="4531186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TPC-z</a:t>
            </a:r>
            <a:r>
              <a:rPr kumimoji="1" lang="ja-JP" altLang="en-US" smtClean="0"/>
              <a:t>方向崩壊地点の測定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739" y="5210036"/>
            <a:ext cx="290015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崩壊モードの同定</a:t>
            </a:r>
            <a:endParaRPr kumimoji="1" lang="ja-JP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297" y="5733256"/>
                <a:ext cx="7638309" cy="1207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mtClean="0"/>
                  <a:t>①</a:t>
                </a:r>
                <a:r>
                  <a:rPr kumimoji="1" lang="en-US" altLang="ja-JP" smtClean="0"/>
                  <a:t>,</a:t>
                </a:r>
                <a:r>
                  <a:rPr kumimoji="1" lang="ja-JP" altLang="en-US" smtClean="0"/>
                  <a:t>②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↔</m:t>
                    </m:r>
                    <m:r>
                      <a:rPr kumimoji="1" lang="ja-JP" altLang="en-US" b="0" i="1" smtClean="0">
                        <a:latin typeface="Cambria Math"/>
                      </a:rPr>
                      <m:t>他</m:t>
                    </m:r>
                  </m:oMath>
                </a14:m>
                <a:r>
                  <a:rPr kumimoji="1" lang="ja-JP" altLang="en-US" smtClean="0"/>
                  <a:t>　</a:t>
                </a:r>
                <a:r>
                  <a:rPr lang="en-US" altLang="ja-JP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ja-JP" altLang="en-US" smtClean="0"/>
                  <a:t>両方の測定</a:t>
                </a:r>
                <a:r>
                  <a:rPr lang="en-US" altLang="ja-JP" smtClean="0">
                    <a:sym typeface="Wingdings" pitchFamily="2" charset="2"/>
                  </a:rPr>
                  <a:t></a:t>
                </a:r>
              </a:p>
              <a:p>
                <a:r>
                  <a:rPr lang="ja-JP" altLang="en-US" smtClean="0"/>
                  <a:t>①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ja-JP" altLang="en-US"/>
                  <a:t> </a:t>
                </a:r>
                <a:r>
                  <a:rPr lang="ja-JP" altLang="en-US" smtClean="0"/>
                  <a:t>②         </a:t>
                </a:r>
                <a:r>
                  <a:rPr lang="en-US" altLang="ja-JP" smtClean="0"/>
                  <a:t>Y</a:t>
                </a:r>
                <a:r>
                  <a:rPr lang="ja-JP" altLang="en-US" smtClean="0"/>
                  <a:t>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±</m:t>
                        </m:r>
                      </m:sup>
                    </m:sSup>
                    <m:r>
                      <a:rPr lang="ja-JP" altLang="en-US" i="1">
                        <a:latin typeface="Cambria Math"/>
                        <a:ea typeface="Cambria Math"/>
                        <a:sym typeface="Wingdings" pitchFamily="2" charset="2"/>
                      </a:rPr>
                      <m:t>との</m:t>
                    </m:r>
                  </m:oMath>
                </a14:m>
                <a:r>
                  <a:rPr kumimoji="1" lang="en-US" altLang="ja-JP" smtClean="0"/>
                  <a:t>missing mass </a:t>
                </a:r>
                <a:r>
                  <a:rPr lang="en-US" altLang="ja-JP" smtClean="0">
                    <a:sym typeface="Wingdings" pitchFamily="2" charset="2"/>
                  </a:rPr>
                  <a:t>Σ </a:t>
                </a:r>
                <a:r>
                  <a:rPr lang="ja-JP" altLang="en-US" smtClean="0">
                    <a:sym typeface="Wingdings" pitchFamily="2" charset="2"/>
                  </a:rPr>
                  <a:t>質量と一致する</a:t>
                </a:r>
                <a:r>
                  <a:rPr lang="en-US" altLang="ja-JP" smtClean="0">
                    <a:sym typeface="Wingdings" pitchFamily="2" charset="2"/>
                  </a:rPr>
                  <a:t>π</a:t>
                </a:r>
                <a:r>
                  <a:rPr lang="ja-JP" altLang="en-US" smtClean="0">
                    <a:sym typeface="Wingdings" pitchFamily="2" charset="2"/>
                  </a:rPr>
                  <a:t>の符号の違い</a:t>
                </a:r>
                <a:endParaRPr lang="en-US" altLang="ja-JP" smtClean="0">
                  <a:sym typeface="Wingdings" pitchFamily="2" charset="2"/>
                </a:endParaRPr>
              </a:p>
              <a:p>
                <a:r>
                  <a:rPr lang="ja-JP" altLang="en-US" smtClean="0">
                    <a:sym typeface="Wingdings" pitchFamily="2" charset="2"/>
                  </a:rPr>
                  <a:t>③</a:t>
                </a:r>
                <a:r>
                  <a:rPr lang="en-US" altLang="ja-JP" smtClean="0">
                    <a:sym typeface="Wingdings" pitchFamily="2" charset="2"/>
                  </a:rPr>
                  <a:t>,</a:t>
                </a:r>
                <a:r>
                  <a:rPr lang="ja-JP" altLang="en-US" smtClean="0">
                    <a:sym typeface="Wingdings" pitchFamily="2" charset="2"/>
                  </a:rPr>
                  <a:t>⑤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ja-JP" smtClean="0">
                    <a:sym typeface="Wingdings" pitchFamily="2" charset="2"/>
                  </a:rPr>
                  <a:t> </a:t>
                </a:r>
                <a:r>
                  <a:rPr lang="ja-JP" altLang="en-US">
                    <a:sym typeface="Wingdings" pitchFamily="2" charset="2"/>
                  </a:rPr>
                  <a:t>④</a:t>
                </a:r>
                <a:r>
                  <a:rPr lang="ja-JP" altLang="en-US" smtClean="0">
                    <a:sym typeface="Wingdings" pitchFamily="2" charset="2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ja-JP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と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ja-JP" altLang="en-US" smtClean="0">
                    <a:solidFill>
                      <a:schemeClr val="tx1"/>
                    </a:solidFill>
                  </a:rPr>
                  <a:t>の</a:t>
                </a:r>
                <a:r>
                  <a:rPr lang="en-US" altLang="ja-JP" smtClean="0">
                    <a:solidFill>
                      <a:schemeClr val="tx1"/>
                    </a:solidFill>
                  </a:rPr>
                  <a:t>invariant mass </a:t>
                </a:r>
                <a:r>
                  <a:rPr lang="en-US" altLang="ja-JP" smtClean="0">
                    <a:solidFill>
                      <a:schemeClr val="tx1"/>
                    </a:solidFill>
                    <a:sym typeface="Wingdings" pitchFamily="2" charset="2"/>
                  </a:rPr>
                  <a:t></a:t>
                </a:r>
                <a:r>
                  <a:rPr lang="ja-JP" altLang="en-US" smtClean="0">
                    <a:solidFill>
                      <a:schemeClr val="tx1"/>
                    </a:solidFill>
                    <a:sym typeface="Wingdings" pitchFamily="2" charset="2"/>
                  </a:rPr>
                  <a:t>③</a:t>
                </a:r>
                <a:r>
                  <a:rPr lang="en-US" altLang="ja-JP" smtClean="0">
                    <a:solidFill>
                      <a:schemeClr val="tx1"/>
                    </a:solidFill>
                    <a:sym typeface="Wingdings" pitchFamily="2" charset="2"/>
                  </a:rPr>
                  <a:t>,</a:t>
                </a:r>
                <a:r>
                  <a:rPr lang="ja-JP" altLang="en-US" smtClean="0">
                    <a:solidFill>
                      <a:schemeClr val="tx1"/>
                    </a:solidFill>
                    <a:sym typeface="Wingdings" pitchFamily="2" charset="2"/>
                  </a:rPr>
                  <a:t>⑤は</a:t>
                </a:r>
                <a:r>
                  <a:rPr lang="en-US" altLang="ja-JP" smtClean="0">
                    <a:solidFill>
                      <a:schemeClr val="tx1"/>
                    </a:solidFill>
                    <a:sym typeface="Wingdings" pitchFamily="2" charset="2"/>
                  </a:rPr>
                  <a:t>Λ</a:t>
                </a:r>
                <a:r>
                  <a:rPr lang="ja-JP" altLang="en-US" smtClean="0">
                    <a:sym typeface="Wingdings" pitchFamily="2" charset="2"/>
                  </a:rPr>
                  <a:t> </a:t>
                </a:r>
                <a:r>
                  <a:rPr lang="ja-JP" altLang="en-US" smtClean="0">
                    <a:solidFill>
                      <a:schemeClr val="tx1"/>
                    </a:solidFill>
                    <a:sym typeface="Wingdings" pitchFamily="2" charset="2"/>
                  </a:rPr>
                  <a:t>質量と一致</a:t>
                </a:r>
                <a:endParaRPr lang="en-US" altLang="ja-JP" smtClean="0">
                  <a:solidFill>
                    <a:schemeClr val="tx1"/>
                  </a:solidFill>
                  <a:sym typeface="Wingdings" pitchFamily="2" charset="2"/>
                </a:endParaRPr>
              </a:p>
              <a:p>
                <a:r>
                  <a:rPr lang="ja-JP" altLang="en-US" smtClean="0">
                    <a:sym typeface="Wingdings" pitchFamily="2" charset="2"/>
                  </a:rPr>
                  <a:t>③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ja-JP" smtClean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  <a:r>
                  <a:rPr lang="ja-JP" altLang="en-US" smtClean="0">
                    <a:sym typeface="Wingdings" pitchFamily="2" charset="2"/>
                  </a:rPr>
                  <a:t>⑤</a:t>
                </a:r>
                <a:r>
                  <a:rPr lang="en-US" altLang="ja-JP" smtClean="0">
                    <a:sym typeface="Wingdings" pitchFamily="2" charset="2"/>
                  </a:rPr>
                  <a:t>,</a:t>
                </a:r>
                <a:r>
                  <a:rPr lang="ja-JP" altLang="en-US" smtClean="0">
                    <a:sym typeface="Wingdings" pitchFamily="2" charset="2"/>
                  </a:rPr>
                  <a:t>④    </a:t>
                </a:r>
                <a:r>
                  <a:rPr lang="en-US" altLang="ja-JP" smtClean="0">
                    <a:sym typeface="Wingdings" pitchFamily="2" charset="2"/>
                  </a:rPr>
                  <a:t>Y</a:t>
                </a:r>
                <a:r>
                  <a:rPr lang="ja-JP" altLang="en-US" smtClean="0">
                    <a:sym typeface="Wingdings" pitchFamily="2" charset="2"/>
                  </a:rPr>
                  <a:t>と</a:t>
                </a:r>
                <a:r>
                  <a:rPr lang="en-US" altLang="ja-JP" smtClean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 smtClean="0">
                    <a:solidFill>
                      <a:schemeClr val="tx1"/>
                    </a:solidFill>
                  </a:rPr>
                  <a:t>)</a:t>
                </a:r>
                <a:r>
                  <a:rPr lang="ja-JP" altLang="en-US" smtClean="0">
                    <a:solidFill>
                      <a:schemeClr val="tx1"/>
                    </a:solidFill>
                  </a:rPr>
                  <a:t>との</a:t>
                </a:r>
                <a:r>
                  <a:rPr lang="en-US" altLang="ja-JP" smtClean="0">
                    <a:solidFill>
                      <a:schemeClr val="tx1"/>
                    </a:solidFill>
                  </a:rPr>
                  <a:t>missing mass </a:t>
                </a:r>
                <a:r>
                  <a:rPr lang="en-US" altLang="ja-JP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:r>
                  <a:rPr lang="ja-JP" altLang="en-US" smtClean="0">
                    <a:solidFill>
                      <a:schemeClr val="tx1"/>
                    </a:solidFill>
                    <a:sym typeface="Wingdings" pitchFamily="2" charset="2"/>
                  </a:rPr>
                  <a:t>③は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chemeClr val="tx1"/>
                        </a:solidFill>
                        <a:latin typeface="Cambria Math"/>
                        <a:sym typeface="Wingdings" pitchFamily="2" charset="2"/>
                      </a:rPr>
                      <m:t>𝛾</m:t>
                    </m:r>
                  </m:oMath>
                </a14:m>
                <a:r>
                  <a:rPr lang="ja-JP" altLang="en-US" smtClean="0">
                    <a:solidFill>
                      <a:schemeClr val="tx1"/>
                    </a:solidFill>
                  </a:rPr>
                  <a:t>の分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ja-JP" smtClean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mtClean="0">
                    <a:solidFill>
                      <a:schemeClr val="tx1"/>
                    </a:solidFill>
                  </a:rPr>
                  <a:t>質量</a:t>
                </a:r>
                <a:r>
                  <a:rPr lang="en-US" altLang="ja-JP" smtClean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mtClean="0">
                    <a:solidFill>
                      <a:schemeClr val="tx1"/>
                    </a:solidFill>
                  </a:rPr>
                  <a:t>より大きい</a:t>
                </a:r>
                <a:endParaRPr lang="en-US" altLang="ja-JP" smtClean="0">
                  <a:solidFill>
                    <a:schemeClr val="tx1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" y="5733256"/>
                <a:ext cx="7638309" cy="1207125"/>
              </a:xfrm>
              <a:prstGeom prst="rect">
                <a:avLst/>
              </a:prstGeom>
              <a:blipFill rotWithShape="1">
                <a:blip r:embed="rId3"/>
                <a:stretch>
                  <a:fillRect l="-718" t="-4020" b="-7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shinngo\Desktop\キャプチャ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250"/>
            <a:ext cx="5667375" cy="17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627784" y="1783328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/>
              <a:t>図</a:t>
            </a:r>
            <a:r>
              <a:rPr lang="en-US" altLang="ja-JP"/>
              <a:t>3.9</a:t>
            </a:r>
            <a:r>
              <a:rPr lang="ja-JP" altLang="ja-JP"/>
              <a:t>シュミレーション</a:t>
            </a:r>
            <a:r>
              <a:rPr lang="ja-JP" altLang="ja-JP" smtClean="0"/>
              <a:t>の</a:t>
            </a:r>
            <a:r>
              <a:rPr lang="ja-JP" altLang="en-US" smtClean="0"/>
              <a:t>標的容器</a:t>
            </a:r>
            <a:r>
              <a:rPr lang="ja-JP" altLang="ja-JP" smtClean="0"/>
              <a:t>ジオメトリー</a:t>
            </a:r>
            <a:endParaRPr lang="ja-JP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2153782"/>
            <a:ext cx="1569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mtClean="0"/>
              <a:t>測定器の説明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1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2150" y="44624"/>
            <a:ext cx="315182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smtClean="0"/>
              <a:t>崩壊モード検出条件の評価</a:t>
            </a:r>
            <a:endParaRPr kumimoji="1" lang="ja-JP" altLang="en-US" sz="200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" y="922687"/>
            <a:ext cx="6188710" cy="2176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5496" y="548680"/>
                <a:ext cx="1018227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ja-JP" altLang="en-US"/>
                  <a:t>①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ja-JP" altLang="en-US"/>
                  <a:t> ② 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48680"/>
                <a:ext cx="101822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094" t="-923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850959" y="562103"/>
                <a:ext cx="3294112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mtClean="0"/>
                  <a:t>Y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  →   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ja-JP" altLang="en-US"/>
                  <a:t>①</a:t>
                </a:r>
                <a:endParaRPr lang="ja-JP" altLang="ja-JP"/>
              </a:p>
              <a:p>
                <a:r>
                  <a:rPr lang="en-US" altLang="ja-JP"/>
                  <a:t>   </a:t>
                </a:r>
                <a:r>
                  <a:rPr lang="en-US" altLang="ja-JP" smtClean="0"/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  →   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ja-JP" altLang="en-US"/>
                  <a:t>②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59" y="562103"/>
                <a:ext cx="329411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287" t="-5455" r="-184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0487" y="4221088"/>
                <a:ext cx="130676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ja-JP" altLang="en-US">
                    <a:sym typeface="Wingdings" pitchFamily="2" charset="2"/>
                  </a:rPr>
                  <a:t>③</a:t>
                </a:r>
                <a:r>
                  <a:rPr lang="en-US" altLang="ja-JP">
                    <a:sym typeface="Wingdings" pitchFamily="2" charset="2"/>
                  </a:rPr>
                  <a:t>,</a:t>
                </a:r>
                <a:r>
                  <a:rPr lang="ja-JP" altLang="en-US">
                    <a:sym typeface="Wingdings" pitchFamily="2" charset="2"/>
                  </a:rPr>
                  <a:t>⑤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ja-JP">
                    <a:sym typeface="Wingdings" pitchFamily="2" charset="2"/>
                  </a:rPr>
                  <a:t> </a:t>
                </a:r>
                <a:r>
                  <a:rPr lang="ja-JP" altLang="en-US">
                    <a:sym typeface="Wingdings" pitchFamily="2" charset="2"/>
                  </a:rPr>
                  <a:t>④ </a:t>
                </a:r>
                <a:endParaRPr lang="ja-JP" altLang="en-US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" y="4221088"/>
                <a:ext cx="13067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52" t="-9231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shinngo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4264"/>
            <a:ext cx="288032" cy="2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hinngo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64937"/>
            <a:ext cx="198000" cy="2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611172" y="9714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①</a:t>
            </a:r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4094" y="9714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②</a:t>
            </a:r>
            <a:endParaRPr kumimoji="1" lang="ja-JP" altLang="en-US"/>
          </a:p>
        </p:txBody>
      </p:sp>
      <p:pic>
        <p:nvPicPr>
          <p:cNvPr id="2052" name="Picture 4" descr="C:\Users\shinngo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89" y="4630463"/>
            <a:ext cx="2722206" cy="21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inngo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630464"/>
            <a:ext cx="5148063" cy="216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hinngo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99" y="4923105"/>
            <a:ext cx="3238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hinngo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60" y="4868397"/>
            <a:ext cx="231876" cy="2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hinngo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9" y="4941168"/>
            <a:ext cx="3238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427984" y="3827656"/>
                <a:ext cx="4717087" cy="96949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ja-JP" smtClean="0"/>
                  <a:t>Y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   → 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r>
                      <a:rPr lang="ja-JP" altLang="ja-JP" i="1">
                        <a:latin typeface="Cambria Math"/>
                      </a:rPr>
                      <m:t> </m:t>
                    </m:r>
                    <m:r>
                      <a:rPr lang="ja-JP" altLang="en-US" i="1">
                        <a:latin typeface="Cambria Math"/>
                      </a:rPr>
                      <m:t>𝛾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Λ</m:t>
                    </m:r>
                    <m:r>
                      <a:rPr lang="ja-JP" altLang="en-US" i="1">
                        <a:latin typeface="Cambria Math"/>
                      </a:rPr>
                      <m:t>　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/>
                  <a:t>　</a:t>
                </a:r>
                <a:r>
                  <a:rPr lang="en-US" altLang="ja-JP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altLang="ja-JP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ja-JP" altLang="en-US"/>
                  <a:t>③</a:t>
                </a:r>
                <a:r>
                  <a:rPr lang="en-US" altLang="ja-JP">
                    <a:solidFill>
                      <a:srgbClr val="FF0000"/>
                    </a:solidFill>
                  </a:rPr>
                  <a:t> </a:t>
                </a:r>
                <a:endParaRPr lang="en-US" altLang="ja-JP" smtClean="0">
                  <a:solidFill>
                    <a:srgbClr val="FF0000"/>
                  </a:solidFill>
                </a:endParaRPr>
              </a:p>
              <a:p>
                <a:r>
                  <a:rPr lang="en-US" altLang="ja-JP" smtClean="0"/>
                  <a:t> 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  →   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ja-JP" altLang="en-US"/>
                  <a:t>④</a:t>
                </a:r>
                <a:endParaRPr lang="ja-JP" altLang="ja-JP"/>
              </a:p>
              <a:p>
                <a:r>
                  <a:rPr lang="en-US" altLang="ja-JP" smtClean="0"/>
                  <a:t>  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latin typeface="Cambria Math"/>
                      </a:rPr>
                      <m:t>Λ</m:t>
                    </m:r>
                    <m:r>
                      <a:rPr lang="en-US" altLang="ja-JP">
                        <a:latin typeface="Cambria Math"/>
                      </a:rPr>
                      <m:t>     →   </m:t>
                    </m:r>
                    <m:sSup>
                      <m:sSupPr>
                        <m:ctrlPr>
                          <a:rPr lang="ja-JP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ja-JP" altLang="en-US" smtClean="0"/>
                  <a:t>⑤</a:t>
                </a:r>
                <a:endParaRPr lang="ja-JP" altLang="ja-JP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27656"/>
                <a:ext cx="4717087" cy="969496"/>
              </a:xfrm>
              <a:prstGeom prst="rect">
                <a:avLst/>
              </a:prstGeom>
              <a:blipFill rotWithShape="1">
                <a:blip r:embed="rId9"/>
                <a:stretch>
                  <a:fillRect l="-771" r="-129" b="-5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251520" y="4869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③</a:t>
            </a:r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0030" y="47878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④</a:t>
            </a:r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71800" y="4869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⑤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165780" y="549956"/>
                <a:ext cx="2851999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mtClean="0"/>
                  <a:t>Y-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ja-JP" smtClean="0"/>
                  <a:t>missing mass</a:t>
                </a:r>
                <a:r>
                  <a:rPr kumimoji="1" lang="ja-JP" altLang="en-US" smtClean="0"/>
                  <a:t>カット条件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80" y="549956"/>
                <a:ext cx="2851999" cy="372731"/>
              </a:xfrm>
              <a:prstGeom prst="rect">
                <a:avLst/>
              </a:prstGeom>
              <a:blipFill rotWithShape="1">
                <a:blip r:embed="rId10"/>
                <a:stretch>
                  <a:fillRect l="-1709" t="-13115" r="-1496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314741" y="4232350"/>
                <a:ext cx="30766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mtClean="0"/>
                  <a:t>+p invariant mass</a:t>
                </a:r>
                <a:r>
                  <a:rPr kumimoji="1" lang="ja-JP" altLang="en-US" smtClean="0"/>
                  <a:t>カット条件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41" y="4232350"/>
                <a:ext cx="30766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3115" r="-1389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nngo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" y="435496"/>
            <a:ext cx="5400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hinngo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34" y="435496"/>
            <a:ext cx="27219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9076" y="8765"/>
                <a:ext cx="130676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ja-JP" altLang="en-US">
                    <a:sym typeface="Wingdings" pitchFamily="2" charset="2"/>
                  </a:rPr>
                  <a:t>③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ja-JP">
                    <a:sym typeface="Wingdings" pitchFamily="2" charset="2"/>
                  </a:rPr>
                  <a:t> </a:t>
                </a:r>
                <a:r>
                  <a:rPr lang="ja-JP" altLang="en-US">
                    <a:sym typeface="Wingdings" pitchFamily="2" charset="2"/>
                  </a:rPr>
                  <a:t>⑤</a:t>
                </a:r>
                <a:r>
                  <a:rPr lang="en-US" altLang="ja-JP">
                    <a:sym typeface="Wingdings" pitchFamily="2" charset="2"/>
                  </a:rPr>
                  <a:t>,</a:t>
                </a:r>
                <a:r>
                  <a:rPr lang="ja-JP" altLang="en-US">
                    <a:sym typeface="Wingdings" pitchFamily="2" charset="2"/>
                  </a:rPr>
                  <a:t>④ </a:t>
                </a:r>
                <a:endParaRPr lang="ja-JP" altLang="en-US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" y="8765"/>
                <a:ext cx="1306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752" t="-9231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27514" y="66164"/>
                <a:ext cx="2526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mtClean="0"/>
                  <a:t>Y-(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p</m:t>
                    </m:r>
                  </m:oMath>
                </a14:m>
                <a:r>
                  <a:rPr kumimoji="1" lang="en-US" altLang="ja-JP" b="0" smtClean="0"/>
                  <a:t>) missing mass 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514" y="66164"/>
                <a:ext cx="252658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174" t="-8333" r="-96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8000" y="3912489"/>
            <a:ext cx="156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/>
              <a:t>K-(</a:t>
            </a:r>
            <a:r>
              <a:rPr lang="en-US" altLang="ja-JP" sz="2000" smtClean="0"/>
              <a:t>d,Y)n </a:t>
            </a:r>
            <a:r>
              <a:rPr lang="ja-JP" altLang="ja-JP" sz="2000" smtClean="0"/>
              <a:t>反応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331934" y="3950724"/>
                <a:ext cx="208018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>
                          <a:latin typeface="Cambria Math"/>
                        </a:rPr>
                        <m:t>Y</m:t>
                      </m:r>
                      <m:r>
                        <a:rPr lang="en-US" altLang="ja-JP" sz="2000">
                          <a:latin typeface="Cambria Math"/>
                        </a:rPr>
                        <m:t>    →  </m:t>
                      </m:r>
                      <m:sSup>
                        <m:s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π</m:t>
                          </m:r>
                        </m:e>
                        <m:sup>
                          <m:r>
                            <a:rPr lang="en-US" altLang="ja-JP" sz="200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ja-JP" sz="200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altLang="ja-JP" sz="200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ja-JP" sz="20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ja-JP" sz="2000" smtClean="0"/>
              </a:p>
              <a:p>
                <a:r>
                  <a:rPr lang="en-US" altLang="ja-JP" sz="200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 </m:t>
                    </m:r>
                  </m:oMath>
                </a14:m>
                <a:endParaRPr lang="ja-JP" altLang="ja-JP" sz="2000"/>
              </a:p>
              <a:p>
                <a:r>
                  <a:rPr lang="en-US" altLang="ja-JP" sz="2000"/>
                  <a:t>          </a:t>
                </a:r>
                <a:r>
                  <a:rPr lang="en-US" altLang="ja-JP" sz="200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 </m:t>
                    </m:r>
                  </m:oMath>
                </a14:m>
                <a:endParaRPr lang="ja-JP" altLang="ja-JP" sz="2000"/>
              </a:p>
              <a:p>
                <a:r>
                  <a:rPr lang="en-US" altLang="ja-JP" sz="2000"/>
                  <a:t>          </a:t>
                </a:r>
                <a:r>
                  <a:rPr lang="en-US" altLang="ja-JP" sz="200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Λ</m:t>
                    </m:r>
                  </m:oMath>
                </a14:m>
                <a:endParaRPr lang="ja-JP" altLang="ja-JP" sz="200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34" y="3950724"/>
                <a:ext cx="2080185" cy="13234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1919685" y="3937986"/>
            <a:ext cx="1203639" cy="94353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79712" y="4330632"/>
            <a:ext cx="1203639" cy="9435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123324" y="4129091"/>
            <a:ext cx="584874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11" idx="3"/>
          </p:cNvCxnSpPr>
          <p:nvPr/>
        </p:nvCxnSpPr>
        <p:spPr>
          <a:xfrm flipV="1">
            <a:off x="3183351" y="4802397"/>
            <a:ext cx="643051" cy="1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08198" y="3961055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/>
              <a:t>Λ(1405)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850089" y="4539198"/>
                <a:ext cx="2025683" cy="578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𝛴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000" smtClean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ja-JP" altLang="ja-JP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2000" smtClean="0"/>
                  <a:t>,</a:t>
                </a:r>
                <a:r>
                  <a:rPr lang="en-US" altLang="ja-JP" sz="20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I</m:t>
                    </m:r>
                    <m:r>
                      <a:rPr lang="en-US" altLang="ja-JP" sz="2000">
                        <a:latin typeface="Cambria Math"/>
                      </a:rPr>
                      <m:t>=1</m:t>
                    </m:r>
                  </m:oMath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89" y="4539198"/>
                <a:ext cx="2025683" cy="578620"/>
              </a:xfrm>
              <a:prstGeom prst="rect">
                <a:avLst/>
              </a:prstGeom>
              <a:blipFill rotWithShape="1">
                <a:blip r:embed="rId7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773697" y="4272529"/>
                <a:ext cx="2367956" cy="725583"/>
              </a:xfrm>
              <a:prstGeom prst="rect">
                <a:avLst/>
              </a:prstGeom>
              <a:noFill/>
              <a:ln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 i="1" smtClean="0"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ja-JP" altLang="en-US" sz="2000" smtClean="0"/>
                  <a:t>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I</m:t>
                    </m:r>
                    <m:r>
                      <a:rPr lang="en-US" altLang="ja-JP" sz="2000">
                        <a:latin typeface="Cambria Math"/>
                      </a:rPr>
                      <m:t>=1</m:t>
                    </m:r>
                  </m:oMath>
                </a14:m>
                <a:endParaRPr lang="ja-JP" altLang="en-US" sz="2000"/>
              </a:p>
              <a:p>
                <a:r>
                  <a:rPr kumimoji="1" lang="ja-JP" altLang="en-US" sz="2000" smtClean="0"/>
                  <a:t>との干渉項が混ざる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97" y="4272529"/>
                <a:ext cx="2367956" cy="725583"/>
              </a:xfrm>
              <a:prstGeom prst="rect">
                <a:avLst/>
              </a:prstGeom>
              <a:blipFill rotWithShape="1">
                <a:blip r:embed="rId8"/>
                <a:stretch>
                  <a:fillRect l="-2302" t="-4132" r="-2046" b="-10744"/>
                </a:stretch>
              </a:blipFill>
              <a:ln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4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1554" y="2143309"/>
            <a:ext cx="6062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PET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円筒の厚さに関する検出効率の変化</a:t>
            </a: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127346" y="3613763"/>
            <a:ext cx="3672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563541" y="3216376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smtClean="0"/>
              <a:t>PET</a:t>
            </a:r>
            <a:r>
              <a:rPr lang="ja-JP" altLang="en-US" sz="2000" smtClean="0"/>
              <a:t>厚さの範囲</a:t>
            </a:r>
            <a:endParaRPr lang="en-US" altLang="ja-JP" sz="2000" smtClean="0"/>
          </a:p>
          <a:p>
            <a:r>
              <a:rPr kumimoji="1" lang="en-US" altLang="ja-JP" sz="2000" smtClean="0"/>
              <a:t>0.25-0.3mm</a:t>
            </a:r>
            <a:r>
              <a:rPr kumimoji="1" lang="ja-JP" altLang="en-US" sz="2000" smtClean="0"/>
              <a:t>に影響なし</a:t>
            </a:r>
            <a:endParaRPr lang="en-US" altLang="ja-JP" sz="20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5482" y="364594"/>
            <a:ext cx="332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Geant4</a:t>
            </a:r>
            <a:r>
              <a:rPr kumimoji="1" lang="ja-JP" altLang="en-US" sz="2000" smtClean="0"/>
              <a:t>によるシミュレーション</a:t>
            </a:r>
            <a:endParaRPr kumimoji="1" lang="ja-JP" altLang="en-US" sz="20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227" y="40544"/>
            <a:ext cx="426110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容器</a:t>
            </a:r>
            <a:r>
              <a:rPr kumimoji="1" lang="ja-JP" altLang="en-US" sz="2000" smtClean="0"/>
              <a:t>物質量による検出効率</a:t>
            </a:r>
            <a:r>
              <a:rPr lang="ja-JP" altLang="en-US" sz="2000"/>
              <a:t>へ</a:t>
            </a:r>
            <a:r>
              <a:rPr lang="ja-JP" altLang="en-US" sz="2000" smtClean="0"/>
              <a:t>の影響</a:t>
            </a:r>
            <a:r>
              <a:rPr kumimoji="1" lang="ja-JP" altLang="en-US" sz="2000" smtClean="0"/>
              <a:t> </a:t>
            </a:r>
            <a:endParaRPr kumimoji="1" lang="en-US" altLang="ja-JP" sz="2000" smtClean="0"/>
          </a:p>
          <a:p>
            <a:r>
              <a:rPr kumimoji="1" lang="ja-JP" altLang="en-US" sz="2000" smtClean="0"/>
              <a:t>・</a:t>
            </a:r>
            <a:r>
              <a:rPr kumimoji="1" lang="en-US" altLang="ja-JP" sz="2000" smtClean="0"/>
              <a:t>PET Cylinder </a:t>
            </a:r>
            <a:r>
              <a:rPr kumimoji="1" lang="ja-JP" altLang="en-US" sz="2000" smtClean="0"/>
              <a:t>の厚さ</a:t>
            </a:r>
            <a:endParaRPr kumimoji="1" lang="en-US" altLang="ja-JP" sz="2000" smtClean="0"/>
          </a:p>
          <a:p>
            <a:r>
              <a:rPr lang="ja-JP" altLang="en-US" sz="2000" smtClean="0"/>
              <a:t>・</a:t>
            </a:r>
            <a:r>
              <a:rPr lang="en-US" altLang="ja-JP" sz="2000" smtClean="0"/>
              <a:t>Beam Window </a:t>
            </a:r>
            <a:r>
              <a:rPr lang="ja-JP" altLang="en-US" sz="2000" smtClean="0"/>
              <a:t>の素材　 </a:t>
            </a:r>
            <a:r>
              <a:rPr lang="en-US" altLang="ja-JP" sz="2000" smtClean="0"/>
              <a:t>SUS vs PET</a:t>
            </a:r>
            <a:endParaRPr kumimoji="1" lang="ja-JP" altLang="en-US" sz="200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4484263" y="54837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6085" y="1268760"/>
                <a:ext cx="7624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smtClean="0"/>
                  <a:t>後方散乱</a:t>
                </a:r>
                <a:r>
                  <a:rPr lang="en-US" altLang="ja-JP" sz="2000" smtClean="0"/>
                  <a:t>p</a:t>
                </a:r>
                <a:r>
                  <a:rPr lang="ja-JP" altLang="en-US" sz="2000" smtClean="0"/>
                  <a:t>は</a:t>
                </a:r>
                <a:r>
                  <a:rPr lang="en-US" altLang="ja-JP" sz="2000" smtClean="0"/>
                  <a:t>Λ(1405)</a:t>
                </a:r>
                <a:r>
                  <a:rPr lang="ja-JP" altLang="en-US" sz="2000" smtClean="0"/>
                  <a:t>と直接結びついた崩壊モード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000" smtClean="0"/>
                  <a:t>の崩壊粒子</a:t>
                </a:r>
                <a:endParaRPr kumimoji="1" lang="en-US" altLang="ja-JP" sz="2000" smtClean="0"/>
              </a:p>
              <a:p>
                <a:r>
                  <a:rPr kumimoji="1" lang="en-US" altLang="ja-JP" sz="2000" smtClean="0">
                    <a:sym typeface="Wingdings" pitchFamily="2" charset="2"/>
                  </a:rPr>
                  <a:t></a:t>
                </a:r>
                <a:r>
                  <a:rPr kumimoji="1" lang="en-US" altLang="ja-JP" sz="2000" smtClean="0"/>
                  <a:t>SUS</a:t>
                </a:r>
                <a:r>
                  <a:rPr kumimoji="1" lang="ja-JP" altLang="en-US" sz="2000" smtClean="0"/>
                  <a:t>ウィンドウによる</a:t>
                </a:r>
                <a:r>
                  <a:rPr kumimoji="1" lang="en-US" altLang="ja-JP" sz="2000" smtClean="0"/>
                  <a:t>p</a:t>
                </a:r>
                <a:r>
                  <a:rPr kumimoji="1" lang="ja-JP" altLang="en-US" sz="2000" smtClean="0"/>
                  <a:t>検出の影響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5" y="1268760"/>
                <a:ext cx="7624267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99" t="-6897" r="-160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344184"/>
                  </p:ext>
                </p:extLst>
              </p:nvPr>
            </p:nvGraphicFramePr>
            <p:xfrm>
              <a:off x="249183" y="2567524"/>
              <a:ext cx="5774371" cy="17388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42976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t = 0.3 mm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t = 0.6 mm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2976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ja-JP" sz="20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π</m:t>
                                        </m:r>
                                      </m:e>
                                      <m:sup>
                                        <m: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1.09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1.08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2976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1.25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1.26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49598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18.7 ± 0.2 %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18.6 ± 0.2 %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8107713"/>
                  </p:ext>
                </p:extLst>
              </p:nvPr>
            </p:nvGraphicFramePr>
            <p:xfrm>
              <a:off x="249183" y="2567524"/>
              <a:ext cx="5774371" cy="17388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42976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t = 0.3 mm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t = 0.6 mm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297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9" t="-118310" r="-192593" b="-2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1.09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1.08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2976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9" t="-221429" r="-192593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1.25 ± 0.03 %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1.26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4959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9" t="-304054" r="-192593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18.7 ± 0.2 %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18.6 ± 0.2 %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24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45288" y="2132856"/>
            <a:ext cx="83751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/>
              <a:t>阪大理、阪大</a:t>
            </a:r>
            <a:r>
              <a:rPr lang="en-US" altLang="ja-JP" sz="2000"/>
              <a:t>RCNP</a:t>
            </a:r>
            <a:r>
              <a:rPr lang="en-US" altLang="ja-JP" sz="2000" baseline="30000"/>
              <a:t>A</a:t>
            </a:r>
            <a:r>
              <a:rPr lang="ja-JP" altLang="ja-JP" sz="2000"/>
              <a:t>、理研</a:t>
            </a:r>
            <a:r>
              <a:rPr lang="en-US" altLang="ja-JP" sz="2000" baseline="30000"/>
              <a:t>B</a:t>
            </a:r>
            <a:r>
              <a:rPr lang="ja-JP" altLang="ja-JP" sz="2000"/>
              <a:t>、</a:t>
            </a:r>
            <a:r>
              <a:rPr lang="en-US" altLang="ja-JP" sz="2000"/>
              <a:t>KEK</a:t>
            </a:r>
            <a:r>
              <a:rPr lang="en-US" altLang="ja-JP" sz="2000" baseline="30000"/>
              <a:t>C</a:t>
            </a:r>
            <a:r>
              <a:rPr lang="ja-JP" altLang="ja-JP" sz="2000"/>
              <a:t>、東大理</a:t>
            </a:r>
            <a:r>
              <a:rPr lang="en-US" altLang="ja-JP" sz="2000" baseline="30000"/>
              <a:t>D</a:t>
            </a:r>
            <a:r>
              <a:rPr lang="ja-JP" altLang="ja-JP" sz="2000"/>
              <a:t>、東大教養</a:t>
            </a:r>
            <a:r>
              <a:rPr lang="en-US" altLang="ja-JP" sz="2000" baseline="30000"/>
              <a:t>E</a:t>
            </a:r>
            <a:r>
              <a:rPr lang="ja-JP" altLang="ja-JP" sz="2000"/>
              <a:t>、東工大理</a:t>
            </a:r>
            <a:r>
              <a:rPr lang="en-US" altLang="ja-JP" sz="2000" baseline="30000"/>
              <a:t>F</a:t>
            </a:r>
            <a:r>
              <a:rPr lang="ja-JP" altLang="ja-JP" sz="2000"/>
              <a:t>、京大理</a:t>
            </a:r>
            <a:r>
              <a:rPr lang="en-US" altLang="ja-JP" sz="2000" baseline="30000"/>
              <a:t>G</a:t>
            </a:r>
            <a:r>
              <a:rPr lang="ja-JP" altLang="ja-JP" sz="2000"/>
              <a:t>、大阪電通大</a:t>
            </a:r>
            <a:r>
              <a:rPr lang="en-US" altLang="ja-JP" sz="2000" baseline="30000"/>
              <a:t>H</a:t>
            </a:r>
            <a:r>
              <a:rPr lang="ja-JP" altLang="ja-JP" sz="2000"/>
              <a:t>、</a:t>
            </a:r>
            <a:r>
              <a:rPr lang="en-US" altLang="ja-JP" sz="2000"/>
              <a:t>INFN-Torino</a:t>
            </a:r>
            <a:r>
              <a:rPr lang="en-US" altLang="ja-JP" sz="2000" baseline="30000"/>
              <a:t>I</a:t>
            </a:r>
            <a:r>
              <a:rPr lang="ja-JP" altLang="ja-JP" sz="2000"/>
              <a:t>、</a:t>
            </a:r>
            <a:r>
              <a:rPr lang="en-US" altLang="ja-JP" sz="2000"/>
              <a:t>INFN-LNF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SMI</a:t>
            </a:r>
            <a:r>
              <a:rPr lang="en-US" altLang="ja-JP" sz="2000" baseline="30000"/>
              <a:t>K</a:t>
            </a:r>
            <a:r>
              <a:rPr lang="ja-JP" altLang="ja-JP" sz="2000"/>
              <a:t>、ソウル国立大</a:t>
            </a:r>
            <a:r>
              <a:rPr lang="en-US" altLang="ja-JP" sz="2000" baseline="30000"/>
              <a:t>L</a:t>
            </a:r>
            <a:r>
              <a:rPr lang="ja-JP" altLang="ja-JP" sz="2000"/>
              <a:t>、ミュンヘン工大</a:t>
            </a:r>
            <a:r>
              <a:rPr lang="en-US" altLang="ja-JP" sz="2000" baseline="30000"/>
              <a:t>M</a:t>
            </a:r>
            <a:r>
              <a:rPr lang="ja-JP" altLang="ja-JP" sz="2000"/>
              <a:t>、</a:t>
            </a:r>
            <a:r>
              <a:rPr lang="en-US" altLang="ja-JP" sz="2000"/>
              <a:t>Torino</a:t>
            </a:r>
            <a:r>
              <a:rPr lang="ja-JP" altLang="ja-JP" sz="2000"/>
              <a:t>大</a:t>
            </a:r>
            <a:r>
              <a:rPr lang="en-US" altLang="ja-JP" sz="2000" baseline="30000"/>
              <a:t>N</a:t>
            </a:r>
            <a:r>
              <a:rPr lang="ja-JP" altLang="ja-JP" sz="2000"/>
              <a:t>、</a:t>
            </a:r>
            <a:r>
              <a:rPr lang="en-US" altLang="ja-JP" sz="2000"/>
              <a:t>Victoria</a:t>
            </a:r>
            <a:r>
              <a:rPr lang="ja-JP" altLang="ja-JP" sz="2000"/>
              <a:t>大</a:t>
            </a:r>
            <a:r>
              <a:rPr lang="en-US" altLang="ja-JP" sz="2000" baseline="30000"/>
              <a:t>O</a:t>
            </a:r>
            <a:r>
              <a:rPr lang="ja-JP" altLang="ja-JP" sz="2000"/>
              <a:t>、東北大理</a:t>
            </a:r>
            <a:r>
              <a:rPr lang="en-US" altLang="ja-JP" sz="2000" baseline="30000"/>
              <a:t>P</a:t>
            </a:r>
            <a:r>
              <a:rPr lang="en-US" altLang="ja-JP" sz="2000"/>
              <a:t> </a:t>
            </a:r>
            <a:endParaRPr lang="ja-JP" altLang="ja-JP" sz="2000"/>
          </a:p>
          <a:p>
            <a:r>
              <a:rPr lang="en-US" altLang="ja-JP" sz="2000" baseline="30000"/>
              <a:t>o </a:t>
            </a:r>
            <a:r>
              <a:rPr lang="ja-JP" altLang="ja-JP" sz="2000"/>
              <a:t>川﨑新吾、井上謙太郎、榎本瞬、太田岳史、阪口篤志、吉田幸太郎、味村周平</a:t>
            </a:r>
            <a:r>
              <a:rPr lang="en-US" altLang="ja-JP" sz="2000" baseline="30000"/>
              <a:t>A</a:t>
            </a:r>
            <a:r>
              <a:rPr lang="ja-JP" altLang="ja-JP" sz="2000"/>
              <a:t>、野海博之</a:t>
            </a:r>
            <a:r>
              <a:rPr lang="en-US" altLang="ja-JP" sz="2000" baseline="30000"/>
              <a:t>A</a:t>
            </a:r>
            <a:r>
              <a:rPr lang="ja-JP" altLang="ja-JP" sz="2000"/>
              <a:t>、板橋健太</a:t>
            </a:r>
            <a:r>
              <a:rPr lang="en-US" altLang="ja-JP" sz="2000" baseline="30000"/>
              <a:t>B</a:t>
            </a:r>
            <a:r>
              <a:rPr lang="ja-JP" altLang="ja-JP" sz="2000"/>
              <a:t>、岩崎雅彦</a:t>
            </a:r>
            <a:r>
              <a:rPr lang="en-US" altLang="ja-JP" sz="2000" baseline="30000"/>
              <a:t>B</a:t>
            </a:r>
            <a:r>
              <a:rPr lang="ja-JP" altLang="ja-JP" sz="2000"/>
              <a:t>、應田治彦</a:t>
            </a:r>
            <a:r>
              <a:rPr lang="en-US" altLang="ja-JP" sz="2000" baseline="30000"/>
              <a:t>B</a:t>
            </a:r>
            <a:r>
              <a:rPr lang="ja-JP" altLang="ja-JP" sz="2000"/>
              <a:t>、大西宏明</a:t>
            </a:r>
            <a:r>
              <a:rPr lang="en-US" altLang="ja-JP" sz="2000" baseline="30000"/>
              <a:t>B</a:t>
            </a:r>
            <a:r>
              <a:rPr lang="ja-JP" altLang="ja-JP" sz="2000"/>
              <a:t>、岡田信二</a:t>
            </a:r>
            <a:r>
              <a:rPr lang="en-US" altLang="ja-JP" sz="2000" baseline="30000"/>
              <a:t>B</a:t>
            </a:r>
            <a:r>
              <a:rPr lang="ja-JP" altLang="ja-JP" sz="2000"/>
              <a:t>、佐久間史典</a:t>
            </a:r>
            <a:r>
              <a:rPr lang="en-US" altLang="ja-JP" sz="2000" baseline="30000"/>
              <a:t>B</a:t>
            </a:r>
            <a:r>
              <a:rPr lang="ja-JP" altLang="ja-JP" sz="2000"/>
              <a:t>、友野大</a:t>
            </a:r>
            <a:r>
              <a:rPr lang="en-US" altLang="ja-JP" sz="2000" baseline="30000"/>
              <a:t>B</a:t>
            </a:r>
            <a:r>
              <a:rPr lang="ja-JP" altLang="ja-JP" sz="2000"/>
              <a:t>、山崎敏光</a:t>
            </a:r>
            <a:r>
              <a:rPr lang="en-US" altLang="ja-JP" sz="2000" baseline="30000"/>
              <a:t>B</a:t>
            </a:r>
            <a:r>
              <a:rPr lang="ja-JP" altLang="ja-JP" sz="2000"/>
              <a:t>、飯尾雅実</a:t>
            </a:r>
            <a:r>
              <a:rPr lang="en-US" altLang="ja-JP" sz="2000" baseline="30000"/>
              <a:t>C</a:t>
            </a:r>
            <a:r>
              <a:rPr lang="ja-JP" altLang="ja-JP" sz="2000"/>
              <a:t>、石元茂</a:t>
            </a:r>
            <a:r>
              <a:rPr lang="en-US" altLang="ja-JP" sz="2000" baseline="30000"/>
              <a:t>C</a:t>
            </a:r>
            <a:r>
              <a:rPr lang="ja-JP" altLang="ja-JP" sz="2000"/>
              <a:t>、岩井正明</a:t>
            </a:r>
            <a:r>
              <a:rPr lang="en-US" altLang="ja-JP" sz="2000" baseline="30000"/>
              <a:t>C</a:t>
            </a:r>
            <a:r>
              <a:rPr lang="ja-JP" altLang="ja-JP" sz="2000"/>
              <a:t>、鈴木祥仁</a:t>
            </a:r>
            <a:r>
              <a:rPr lang="en-US" altLang="ja-JP" sz="2000" baseline="30000"/>
              <a:t>C</a:t>
            </a:r>
            <a:r>
              <a:rPr lang="ja-JP" altLang="ja-JP" sz="2000"/>
              <a:t>、関本美知子</a:t>
            </a:r>
            <a:r>
              <a:rPr lang="en-US" altLang="ja-JP" sz="2000" baseline="30000"/>
              <a:t>C</a:t>
            </a:r>
            <a:r>
              <a:rPr lang="ja-JP" altLang="ja-JP" sz="2000"/>
              <a:t>、豊田晃久</a:t>
            </a:r>
            <a:r>
              <a:rPr lang="en-US" altLang="ja-JP" sz="2000" baseline="30000"/>
              <a:t>C</a:t>
            </a:r>
            <a:r>
              <a:rPr lang="ja-JP" altLang="ja-JP" sz="2000"/>
              <a:t>、石川隆</a:t>
            </a:r>
            <a:r>
              <a:rPr lang="en-US" altLang="ja-JP" sz="2000" baseline="30000"/>
              <a:t>D</a:t>
            </a:r>
            <a:r>
              <a:rPr lang="ja-JP" altLang="ja-JP" sz="2000"/>
              <a:t>、佐藤将春</a:t>
            </a:r>
            <a:r>
              <a:rPr lang="en-US" altLang="ja-JP" sz="2000" baseline="30000"/>
              <a:t>D</a:t>
            </a:r>
            <a:r>
              <a:rPr lang="ja-JP" altLang="ja-JP" sz="2000"/>
              <a:t>、鈴木隆敏</a:t>
            </a:r>
            <a:r>
              <a:rPr lang="en-US" altLang="ja-JP" sz="2000" baseline="30000"/>
              <a:t>D</a:t>
            </a:r>
            <a:r>
              <a:rPr lang="ja-JP" altLang="ja-JP" sz="2000"/>
              <a:t>、施赫將</a:t>
            </a:r>
            <a:r>
              <a:rPr lang="en-US" altLang="ja-JP" sz="2000" baseline="30000"/>
              <a:t>D</a:t>
            </a:r>
            <a:r>
              <a:rPr lang="ja-JP" altLang="ja-JP" sz="2000"/>
              <a:t>、竜野秀行</a:t>
            </a:r>
            <a:r>
              <a:rPr lang="en-US" altLang="ja-JP" sz="2000" baseline="30000"/>
              <a:t>D</a:t>
            </a:r>
            <a:r>
              <a:rPr lang="ja-JP" altLang="ja-JP" sz="2000"/>
              <a:t>、橋本直</a:t>
            </a:r>
            <a:r>
              <a:rPr lang="en-US" altLang="ja-JP" sz="2000" baseline="30000"/>
              <a:t>D</a:t>
            </a:r>
            <a:r>
              <a:rPr lang="ja-JP" altLang="ja-JP" sz="2000"/>
              <a:t>、早野龍五</a:t>
            </a:r>
            <a:r>
              <a:rPr lang="en-US" altLang="ja-JP" sz="2000" baseline="30000"/>
              <a:t>D</a:t>
            </a:r>
            <a:r>
              <a:rPr lang="ja-JP" altLang="ja-JP" sz="2000"/>
              <a:t>、藤原裕也</a:t>
            </a:r>
            <a:r>
              <a:rPr lang="en-US" altLang="ja-JP" sz="2000" baseline="30000"/>
              <a:t>D</a:t>
            </a:r>
            <a:r>
              <a:rPr lang="ja-JP" altLang="ja-JP" sz="2000"/>
              <a:t>、松田恭幸</a:t>
            </a:r>
            <a:r>
              <a:rPr lang="en-US" altLang="ja-JP" sz="2000" baseline="30000"/>
              <a:t>E</a:t>
            </a:r>
            <a:r>
              <a:rPr lang="ja-JP" altLang="ja-JP" sz="2000"/>
              <a:t>、康寛史</a:t>
            </a:r>
            <a:r>
              <a:rPr lang="en-US" altLang="ja-JP" sz="2000" baseline="30000"/>
              <a:t>F</a:t>
            </a:r>
            <a:r>
              <a:rPr lang="ja-JP" altLang="ja-JP" sz="2000"/>
              <a:t>、徳田真</a:t>
            </a:r>
            <a:r>
              <a:rPr lang="en-US" altLang="ja-JP" sz="2000" baseline="30000"/>
              <a:t>F</a:t>
            </a:r>
            <a:r>
              <a:rPr lang="ja-JP" altLang="ja-JP" sz="2000"/>
              <a:t>、佐田優太</a:t>
            </a:r>
            <a:r>
              <a:rPr lang="en-US" altLang="ja-JP" sz="2000" baseline="30000"/>
              <a:t>G</a:t>
            </a:r>
            <a:r>
              <a:rPr lang="ja-JP" altLang="ja-JP" sz="2000"/>
              <a:t>、永江知文</a:t>
            </a:r>
            <a:r>
              <a:rPr lang="en-US" altLang="ja-JP" sz="2000" baseline="30000"/>
              <a:t>G</a:t>
            </a:r>
            <a:r>
              <a:rPr lang="ja-JP" altLang="ja-JP" sz="2000"/>
              <a:t>、平岩聡彦</a:t>
            </a:r>
            <a:r>
              <a:rPr lang="en-US" altLang="ja-JP" sz="2000" baseline="30000"/>
              <a:t>G</a:t>
            </a:r>
            <a:r>
              <a:rPr lang="ja-JP" altLang="ja-JP" sz="2000"/>
              <a:t>、藤岡宏之</a:t>
            </a:r>
            <a:r>
              <a:rPr lang="en-US" altLang="ja-JP" sz="2000" baseline="30000"/>
              <a:t>G</a:t>
            </a:r>
            <a:r>
              <a:rPr lang="ja-JP" altLang="ja-JP" sz="2000"/>
              <a:t>、福田共和</a:t>
            </a:r>
            <a:r>
              <a:rPr lang="en-US" altLang="ja-JP" sz="2000" baseline="30000"/>
              <a:t>H</a:t>
            </a:r>
            <a:r>
              <a:rPr lang="ja-JP" altLang="ja-JP" sz="2000"/>
              <a:t>、溝井浩</a:t>
            </a:r>
            <a:r>
              <a:rPr lang="en-US" altLang="ja-JP" sz="2000" baseline="30000"/>
              <a:t>H</a:t>
            </a:r>
            <a:r>
              <a:rPr lang="ja-JP" altLang="ja-JP" sz="2000"/>
              <a:t>、</a:t>
            </a:r>
            <a:r>
              <a:rPr lang="en-US" altLang="ja-JP" sz="2000"/>
              <a:t>D.Faso</a:t>
            </a:r>
            <a:r>
              <a:rPr lang="en-US" altLang="ja-JP" sz="2000" baseline="30000"/>
              <a:t>I</a:t>
            </a:r>
            <a:r>
              <a:rPr lang="ja-JP" altLang="ja-JP" sz="2000"/>
              <a:t>、</a:t>
            </a:r>
            <a:r>
              <a:rPr lang="en-US" altLang="ja-JP" sz="2000"/>
              <a:t>O.Morra</a:t>
            </a:r>
            <a:r>
              <a:rPr lang="en-US" altLang="ja-JP" sz="2000" baseline="30000"/>
              <a:t>I</a:t>
            </a:r>
            <a:r>
              <a:rPr lang="ja-JP" altLang="ja-JP" sz="2000"/>
              <a:t>、</a:t>
            </a:r>
            <a:r>
              <a:rPr lang="en-US" altLang="ja-JP" sz="2000"/>
              <a:t> M.Bragadireanu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C.Curceanu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C.Guaraldo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M.Iliescu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D.Pietreanu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D.Sirghi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F.Sirghi</a:t>
            </a:r>
            <a:r>
              <a:rPr lang="en-US" altLang="ja-JP" sz="2000" baseline="30000"/>
              <a:t>J</a:t>
            </a:r>
            <a:r>
              <a:rPr lang="ja-JP" altLang="ja-JP" sz="2000"/>
              <a:t>、</a:t>
            </a:r>
            <a:r>
              <a:rPr lang="en-US" altLang="ja-JP" sz="2000"/>
              <a:t>P.B¨ehler</a:t>
            </a:r>
            <a:r>
              <a:rPr lang="en-US" altLang="ja-JP" sz="2000" baseline="30000"/>
              <a:t>K</a:t>
            </a:r>
            <a:r>
              <a:rPr lang="ja-JP" altLang="ja-JP" sz="2000"/>
              <a:t>、</a:t>
            </a:r>
            <a:r>
              <a:rPr lang="en-US" altLang="ja-JP" sz="2000"/>
              <a:t>M.Cargnelli</a:t>
            </a:r>
            <a:r>
              <a:rPr lang="en-US" altLang="ja-JP" sz="2000" baseline="30000"/>
              <a:t>K</a:t>
            </a:r>
            <a:r>
              <a:rPr lang="ja-JP" altLang="ja-JP" sz="2000"/>
              <a:t>、石渡智一</a:t>
            </a:r>
            <a:r>
              <a:rPr lang="en-US" altLang="ja-JP" sz="2000" baseline="30000"/>
              <a:t>K</a:t>
            </a:r>
            <a:r>
              <a:rPr lang="ja-JP" altLang="ja-JP" sz="2000"/>
              <a:t>、</a:t>
            </a:r>
            <a:r>
              <a:rPr lang="en-US" altLang="ja-JP" sz="2000"/>
              <a:t>J.Marton</a:t>
            </a:r>
            <a:r>
              <a:rPr lang="en-US" altLang="ja-JP" sz="2000" baseline="30000"/>
              <a:t>K</a:t>
            </a:r>
            <a:r>
              <a:rPr lang="ja-JP" altLang="ja-JP" sz="2000"/>
              <a:t>、鈴木謙</a:t>
            </a:r>
            <a:r>
              <a:rPr lang="en-US" altLang="ja-JP" sz="2000" baseline="30000"/>
              <a:t>K</a:t>
            </a:r>
            <a:r>
              <a:rPr lang="ja-JP" altLang="ja-JP" sz="2000"/>
              <a:t>、</a:t>
            </a:r>
            <a:r>
              <a:rPr lang="en-US" altLang="ja-JP" sz="2000"/>
              <a:t>E.Widmann</a:t>
            </a:r>
            <a:r>
              <a:rPr lang="en-US" altLang="ja-JP" sz="2000" baseline="30000"/>
              <a:t>K</a:t>
            </a:r>
            <a:r>
              <a:rPr lang="ja-JP" altLang="ja-JP" sz="2000"/>
              <a:t>、</a:t>
            </a:r>
            <a:r>
              <a:rPr lang="en-US" altLang="ja-JP" sz="2000"/>
              <a:t>J.Zmeskal</a:t>
            </a:r>
            <a:r>
              <a:rPr lang="en-US" altLang="ja-JP" sz="2000" baseline="30000"/>
              <a:t>K</a:t>
            </a:r>
            <a:r>
              <a:rPr lang="ja-JP" altLang="ja-JP" sz="2000"/>
              <a:t>、</a:t>
            </a:r>
            <a:r>
              <a:rPr lang="en-US" altLang="ja-JP" sz="2000"/>
              <a:t>H.Bhang</a:t>
            </a:r>
            <a:r>
              <a:rPr lang="en-US" altLang="ja-JP" sz="2000" baseline="30000"/>
              <a:t>L</a:t>
            </a:r>
            <a:r>
              <a:rPr lang="ja-JP" altLang="ja-JP" sz="2000"/>
              <a:t>、</a:t>
            </a:r>
            <a:r>
              <a:rPr lang="en-US" altLang="ja-JP" sz="2000"/>
              <a:t>S.Choi</a:t>
            </a:r>
            <a:r>
              <a:rPr lang="en-US" altLang="ja-JP" sz="2000" baseline="30000"/>
              <a:t>L</a:t>
            </a:r>
            <a:r>
              <a:rPr lang="ja-JP" altLang="ja-JP" sz="2000"/>
              <a:t>、</a:t>
            </a:r>
            <a:r>
              <a:rPr lang="en-US" altLang="ja-JP" sz="2000"/>
              <a:t>H.Yim</a:t>
            </a:r>
            <a:r>
              <a:rPr lang="en-US" altLang="ja-JP" sz="2000" baseline="30000"/>
              <a:t>L</a:t>
            </a:r>
            <a:r>
              <a:rPr lang="ja-JP" altLang="ja-JP" sz="2000"/>
              <a:t>、</a:t>
            </a:r>
            <a:r>
              <a:rPr lang="en-US" altLang="ja-JP" sz="2000"/>
              <a:t>P.Kienle</a:t>
            </a:r>
            <a:r>
              <a:rPr lang="en-US" altLang="ja-JP" sz="2000" baseline="30000"/>
              <a:t>M</a:t>
            </a:r>
            <a:r>
              <a:rPr lang="ja-JP" altLang="ja-JP" sz="2000"/>
              <a:t>、</a:t>
            </a:r>
            <a:r>
              <a:rPr lang="en-US" altLang="ja-JP" sz="2000"/>
              <a:t>L.Busso</a:t>
            </a:r>
            <a:r>
              <a:rPr lang="en-US" altLang="ja-JP" sz="2000" baseline="30000"/>
              <a:t>N</a:t>
            </a:r>
            <a:r>
              <a:rPr lang="ja-JP" altLang="ja-JP" sz="2000"/>
              <a:t>、</a:t>
            </a:r>
            <a:r>
              <a:rPr lang="en-US" altLang="ja-JP" sz="2000"/>
              <a:t>G.Beer</a:t>
            </a:r>
            <a:r>
              <a:rPr lang="en-US" altLang="ja-JP" sz="2000" baseline="30000"/>
              <a:t>O</a:t>
            </a:r>
            <a:r>
              <a:rPr lang="ja-JP" altLang="ja-JP" sz="2000"/>
              <a:t>、塚田暁</a:t>
            </a:r>
            <a:r>
              <a:rPr lang="en-US" altLang="ja-JP" sz="2000" baseline="30000"/>
              <a:t>P</a:t>
            </a:r>
            <a:r>
              <a:rPr lang="en-US" altLang="ja-JP" sz="2000"/>
              <a:t> </a:t>
            </a:r>
            <a:endParaRPr lang="ja-JP" altLang="ja-JP" sz="2000"/>
          </a:p>
        </p:txBody>
      </p:sp>
      <p:sp>
        <p:nvSpPr>
          <p:cNvPr id="6" name="角丸四角形 5"/>
          <p:cNvSpPr/>
          <p:nvPr/>
        </p:nvSpPr>
        <p:spPr>
          <a:xfrm>
            <a:off x="1214438" y="357188"/>
            <a:ext cx="6715125" cy="71437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5800" y="460375"/>
            <a:ext cx="7786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J-PARC E31 Collaboration</a:t>
            </a:r>
            <a:endParaRPr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58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616" y="1958524"/>
            <a:ext cx="4662582" cy="42484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80305" y="1250638"/>
            <a:ext cx="436369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smtClean="0"/>
              <a:t>Lakeshore </a:t>
            </a:r>
            <a:r>
              <a:rPr kumimoji="1" lang="en-US" altLang="ja-JP" sz="2000" smtClean="0">
                <a:sym typeface="Wingdings" pitchFamily="2" charset="2"/>
              </a:rPr>
              <a:t></a:t>
            </a:r>
            <a:r>
              <a:rPr kumimoji="1" lang="en-US" altLang="ja-JP" sz="2000" smtClean="0"/>
              <a:t> </a:t>
            </a:r>
            <a:r>
              <a:rPr kumimoji="1" lang="ja-JP" altLang="en-US" sz="2000" smtClean="0"/>
              <a:t>ヒーターへの</a:t>
            </a:r>
            <a:endParaRPr kumimoji="1" lang="en-US" altLang="ja-JP" sz="2000" smtClean="0"/>
          </a:p>
          <a:p>
            <a:r>
              <a:rPr lang="ja-JP" altLang="en-US" sz="2000"/>
              <a:t>　</a:t>
            </a:r>
            <a:r>
              <a:rPr lang="ja-JP" altLang="en-US" sz="2000" smtClean="0"/>
              <a:t>　　　　　　　</a:t>
            </a:r>
            <a:r>
              <a:rPr kumimoji="1" lang="ja-JP" altLang="en-US" sz="2000" smtClean="0"/>
              <a:t>出力電流量制御</a:t>
            </a:r>
            <a:r>
              <a:rPr lang="en-US" altLang="ja-JP" sz="2000" smtClean="0"/>
              <a:t>(PID</a:t>
            </a:r>
            <a:r>
              <a:rPr lang="ja-JP" altLang="en-US" sz="2000" smtClean="0"/>
              <a:t>制御</a:t>
            </a:r>
            <a:r>
              <a:rPr lang="en-US" altLang="ja-JP" sz="2000" smtClean="0"/>
              <a:t>)</a:t>
            </a:r>
            <a:endParaRPr kumimoji="1" lang="ja-JP" altLang="en-US" sz="20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90674" y="2103350"/>
            <a:ext cx="10518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smtClean="0"/>
              <a:t>PID</a:t>
            </a:r>
            <a:r>
              <a:rPr kumimoji="1" lang="ja-JP" altLang="en-US" sz="2000" smtClean="0"/>
              <a:t>制御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971093" y="2503460"/>
                <a:ext cx="4392487" cy="1683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smtClean="0">
                          <a:latin typeface="Cambria Math"/>
                        </a:rPr>
                        <m:t>Heater</m:t>
                      </m:r>
                      <m:r>
                        <a:rPr lang="en-US" altLang="ja-JP" sz="200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 smtClean="0">
                          <a:latin typeface="Cambria Math"/>
                        </a:rPr>
                        <m:t>Output</m:t>
                      </m:r>
                      <m:r>
                        <a:rPr lang="en-US" altLang="ja-JP" sz="200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000" smtClean="0">
                          <a:solidFill>
                            <a:srgbClr val="FF000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</a:rPr>
                            <m:t>e</m:t>
                          </m:r>
                          <m:r>
                            <a:rPr lang="en-US" altLang="ja-JP" sz="20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ja-JP" sz="2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I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𝑒</m:t>
                              </m:r>
                            </m:e>
                          </m:nary>
                          <m:r>
                            <a:rPr lang="en-US" altLang="ja-JP" sz="2000" i="1">
                              <a:latin typeface="Cambria Math"/>
                            </a:rPr>
                            <m:t>𝑑𝑡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f>
                            <m:fPr>
                              <m:ctrlPr>
                                <a:rPr lang="ja-JP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/>
                                </a:rPr>
                                <m:t>𝑑𝑒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ja-JP" sz="20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ja-JP" altLang="ja-JP" sz="2000" i="1">
                          <a:latin typeface="Cambria Math"/>
                        </a:rPr>
                        <m:t>　</m:t>
                      </m:r>
                    </m:oMath>
                  </m:oMathPara>
                </a14:m>
                <a:endParaRPr lang="en-US" altLang="ja-JP" sz="2000" i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𝑒</m:t>
                      </m:r>
                      <m:r>
                        <a:rPr lang="en-US" altLang="ja-JP" sz="2000" i="1">
                          <a:latin typeface="Cambria Math"/>
                        </a:rPr>
                        <m:t>:</m:t>
                      </m:r>
                      <m:r>
                        <a:rPr lang="en-US" altLang="ja-JP" sz="2000" i="1">
                          <a:latin typeface="Cambria Math"/>
                        </a:rPr>
                        <m:t>𝑠𝑒𝑡𝑝𝑜𝑖𝑛𝑡</m:t>
                      </m:r>
                      <m:r>
                        <a:rPr lang="en-US" altLang="ja-JP" sz="2000" i="1">
                          <a:latin typeface="Cambria Math"/>
                        </a:rPr>
                        <m:t>−</m:t>
                      </m:r>
                      <m:r>
                        <a:rPr lang="en-US" altLang="ja-JP" sz="2000" i="1">
                          <a:latin typeface="Cambria Math"/>
                        </a:rPr>
                        <m:t>𝑓𝑒𝑒𝑑𝑏𝑎𝑐𝑘</m:t>
                      </m:r>
                      <m:r>
                        <a:rPr lang="en-US" altLang="ja-JP" sz="2000" i="1">
                          <a:latin typeface="Cambria Math"/>
                        </a:rPr>
                        <m:t> </m:t>
                      </m:r>
                      <m:r>
                        <a:rPr lang="en-US" altLang="ja-JP" sz="2000" i="1">
                          <a:latin typeface="Cambria Math"/>
                        </a:rPr>
                        <m:t>𝑟𝑒𝑎𝑑𝑖𝑛𝑔</m:t>
                      </m:r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093" y="2503460"/>
                <a:ext cx="4392487" cy="1683346"/>
              </a:xfrm>
              <a:prstGeom prst="rect">
                <a:avLst/>
              </a:prstGeom>
              <a:blipFill rotWithShape="1"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1847" y="692696"/>
            <a:ext cx="4584140" cy="1323439"/>
          </a:xfrm>
          <a:prstGeom prst="rect">
            <a:avLst/>
          </a:prstGeom>
          <a:noFill/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標的の各温度をリモートで監視する。</a:t>
            </a:r>
            <a:endParaRPr lang="en-US" altLang="ja-JP" sz="2000" smtClean="0"/>
          </a:p>
          <a:p>
            <a:r>
              <a:rPr lang="ja-JP" altLang="en-US" sz="2000" smtClean="0"/>
              <a:t>冷却中</a:t>
            </a:r>
            <a:r>
              <a:rPr lang="ja-JP" altLang="en-US" sz="2000"/>
              <a:t>、</a:t>
            </a:r>
            <a:r>
              <a:rPr lang="ja-JP" altLang="en-US" sz="2000" smtClean="0"/>
              <a:t>重水素の</a:t>
            </a:r>
            <a:endParaRPr lang="en-US" altLang="ja-JP" sz="2000" smtClean="0"/>
          </a:p>
          <a:p>
            <a:r>
              <a:rPr lang="ja-JP" altLang="en-US" sz="2000"/>
              <a:t>固化</a:t>
            </a:r>
            <a:r>
              <a:rPr lang="en-US" altLang="ja-JP" sz="2000" smtClean="0"/>
              <a:t>(</a:t>
            </a:r>
            <a:r>
              <a:rPr lang="ja-JP" altLang="en-US" sz="2000" smtClean="0"/>
              <a:t>凝固点　</a:t>
            </a:r>
            <a:r>
              <a:rPr lang="en-US" altLang="ja-JP" sz="2000" smtClean="0"/>
              <a:t>18.7 K</a:t>
            </a:r>
            <a:r>
              <a:rPr lang="ja-JP" altLang="en-US" sz="2000" smtClean="0"/>
              <a:t>：</a:t>
            </a:r>
            <a:r>
              <a:rPr lang="en-US" altLang="ja-JP" sz="2000" smtClean="0"/>
              <a:t>1 atm)</a:t>
            </a:r>
            <a:r>
              <a:rPr lang="ja-JP" altLang="en-US" sz="2000" smtClean="0"/>
              <a:t>を防ぐために</a:t>
            </a:r>
            <a:endParaRPr lang="en-US" altLang="ja-JP" sz="2000" smtClean="0"/>
          </a:p>
          <a:p>
            <a:r>
              <a:rPr lang="ja-JP" altLang="en-US" sz="2000"/>
              <a:t>温度</a:t>
            </a:r>
            <a:r>
              <a:rPr lang="ja-JP" altLang="en-US" sz="2000" smtClean="0"/>
              <a:t>調整</a:t>
            </a:r>
            <a:r>
              <a:rPr kumimoji="1" lang="ja-JP" altLang="en-US" sz="2000" smtClean="0"/>
              <a:t>を行う。</a:t>
            </a:r>
            <a:endParaRPr kumimoji="1" lang="ja-JP" altLang="en-US" sz="20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91826" y="4455569"/>
            <a:ext cx="1801583" cy="400110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altLang="ja-JP" sz="2000" smtClean="0"/>
              <a:t>setpoint</a:t>
            </a:r>
            <a:r>
              <a:rPr lang="ja-JP" altLang="en-US" sz="2000" smtClean="0"/>
              <a:t>に収束</a:t>
            </a:r>
            <a:endParaRPr kumimoji="1" lang="ja-JP" altLang="en-US" sz="2000"/>
          </a:p>
        </p:txBody>
      </p:sp>
      <p:cxnSp>
        <p:nvCxnSpPr>
          <p:cNvPr id="10" name="直線コネクタ 9"/>
          <p:cNvCxnSpPr/>
          <p:nvPr/>
        </p:nvCxnSpPr>
        <p:spPr>
          <a:xfrm>
            <a:off x="5832648" y="5103641"/>
            <a:ext cx="334786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2729" y="71046"/>
            <a:ext cx="513794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温度コントロールシステムの詳細</a:t>
            </a:r>
            <a:endParaRPr kumimoji="1" lang="ja-JP" altLang="en-US" sz="2800"/>
          </a:p>
        </p:txBody>
      </p:sp>
      <p:pic>
        <p:nvPicPr>
          <p:cNvPr id="3074" name="Picture 2" descr="C:\Users\shinngo\Desktop\図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7" y="4309641"/>
            <a:ext cx="3694113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3212976"/>
            <a:ext cx="33185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smtClean="0"/>
              <a:t>耐圧試験、リークの確認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6174" y="4193626"/>
                <a:ext cx="690817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 smtClean="0"/>
                  <a:t>・標的容器単体耐圧試験</a:t>
                </a:r>
                <a:endParaRPr kumimoji="1" lang="en-US" altLang="ja-JP" sz="2000" smtClean="0"/>
              </a:p>
              <a:p>
                <a:r>
                  <a:rPr kumimoji="1" lang="ja-JP" altLang="en-US" sz="2000" smtClean="0"/>
                  <a:t>ヘリウムガス</a:t>
                </a:r>
                <a:r>
                  <a:rPr lang="en-US" altLang="ja-JP" sz="2000" smtClean="0"/>
                  <a:t> 4</a:t>
                </a:r>
                <a:r>
                  <a:rPr lang="ja-JP" altLang="en-US" sz="2000" smtClean="0"/>
                  <a:t>気圧 </a:t>
                </a:r>
                <a:r>
                  <a:rPr lang="en-US" altLang="ja-JP" sz="2000" smtClean="0"/>
                  <a:t>1</a:t>
                </a:r>
                <a:r>
                  <a:rPr lang="ja-JP" altLang="en-US" sz="2000" smtClean="0"/>
                  <a:t>時間</a:t>
                </a:r>
                <a:r>
                  <a:rPr lang="en-US" altLang="ja-JP" sz="2000" smtClean="0">
                    <a:sym typeface="Wingdings" pitchFamily="2" charset="2"/>
                  </a:rPr>
                  <a:t> </a:t>
                </a:r>
                <a:r>
                  <a:rPr lang="ja-JP" altLang="en-US" sz="2000" smtClean="0">
                    <a:sym typeface="Wingdings" pitchFamily="2" charset="2"/>
                  </a:rPr>
                  <a:t>変化なし</a:t>
                </a:r>
                <a:endParaRPr lang="en-US" altLang="ja-JP" sz="2000" smtClean="0">
                  <a:sym typeface="Wingdings" pitchFamily="2" charset="2"/>
                </a:endParaRPr>
              </a:p>
              <a:p>
                <a:endParaRPr kumimoji="1" lang="en-US" altLang="ja-JP" sz="2000" smtClean="0">
                  <a:sym typeface="Wingdings" pitchFamily="2" charset="2"/>
                </a:endParaRPr>
              </a:p>
              <a:p>
                <a:r>
                  <a:rPr kumimoji="1" lang="ja-JP" altLang="en-US" sz="2000" smtClean="0">
                    <a:sym typeface="Wingdings" pitchFamily="2" charset="2"/>
                  </a:rPr>
                  <a:t>・熱交換器への取り付け</a:t>
                </a:r>
                <a:endParaRPr kumimoji="1" lang="en-US" altLang="ja-JP" sz="2000" smtClean="0">
                  <a:sym typeface="Wingdings" pitchFamily="2" charset="2"/>
                </a:endParaRPr>
              </a:p>
              <a:p>
                <a:r>
                  <a:rPr lang="ja-JP" altLang="en-US" sz="2000" smtClean="0"/>
                  <a:t>・重水素ラインのリーク確認</a:t>
                </a:r>
                <a:endParaRPr lang="en-US" altLang="ja-JP" sz="2000" smtClean="0"/>
              </a:p>
              <a:p>
                <a:r>
                  <a:rPr lang="ja-JP" altLang="en-US" sz="2000"/>
                  <a:t>　</a:t>
                </a:r>
                <a:r>
                  <a:rPr lang="ja-JP" altLang="en-US" sz="2000" smtClean="0"/>
                  <a:t>真空容器の真空度　　　</a:t>
                </a:r>
                <a:r>
                  <a:rPr lang="en-US" altLang="ja-JP" sz="2000"/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5.1×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2000"/>
                  <a:t> Pa</a:t>
                </a:r>
                <a:r>
                  <a:rPr kumimoji="1" lang="en-US" altLang="ja-JP" sz="2000" smtClean="0"/>
                  <a:t> </a:t>
                </a:r>
                <a:r>
                  <a:rPr kumimoji="1" lang="ja-JP" altLang="en-US" sz="2000" smtClean="0"/>
                  <a:t>　</a:t>
                </a:r>
                <a:r>
                  <a:rPr lang="en-US" altLang="ja-JP" sz="2000" smtClean="0"/>
                  <a:t>18</a:t>
                </a:r>
                <a:r>
                  <a:rPr lang="ja-JP" altLang="en-US" sz="2000" smtClean="0"/>
                  <a:t>時間後</a:t>
                </a:r>
                <a:r>
                  <a:rPr kumimoji="1" lang="en-US" altLang="ja-JP" sz="2000" smtClean="0">
                    <a:sym typeface="Wingdings" pitchFamily="2" charset="2"/>
                  </a:rPr>
                  <a:t></a:t>
                </a:r>
                <a:r>
                  <a:rPr lang="ja-JP" altLang="en-US" sz="2000" smtClean="0">
                    <a:sym typeface="Wingdings" pitchFamily="2" charset="2"/>
                  </a:rPr>
                  <a:t>変化なし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4" y="4193626"/>
                <a:ext cx="6908173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882" t="-2516" r="-88" b="-5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-36512" y="3789040"/>
            <a:ext cx="652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冷却前に標的容器にかける圧力 </a:t>
            </a:r>
            <a:r>
              <a:rPr lang="en-US" altLang="ja-JP" sz="2000" smtClean="0"/>
              <a:t>2</a:t>
            </a:r>
            <a:r>
              <a:rPr lang="ja-JP" altLang="en-US" sz="2000" smtClean="0"/>
              <a:t>気圧</a:t>
            </a:r>
            <a:r>
              <a:rPr lang="en-US" altLang="ja-JP" sz="2000" smtClean="0"/>
              <a:t>(</a:t>
            </a:r>
            <a:r>
              <a:rPr lang="ja-JP" altLang="en-US" sz="2000"/>
              <a:t>空気</a:t>
            </a:r>
            <a:r>
              <a:rPr lang="ja-JP" altLang="en-US" sz="2000" smtClean="0"/>
              <a:t>の混入を防ぐ</a:t>
            </a:r>
            <a:r>
              <a:rPr lang="en-US" altLang="ja-JP" sz="2000" smtClean="0"/>
              <a:t>)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238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39552" y="3757682"/>
            <a:ext cx="352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20.8 K</a:t>
            </a:r>
            <a:r>
              <a:rPr kumimoji="1" lang="ja-JP" altLang="en-US" sz="2000" smtClean="0"/>
              <a:t>で長期安定保持</a:t>
            </a:r>
            <a:r>
              <a:rPr kumimoji="1" lang="en-US" altLang="ja-JP" sz="2000" smtClean="0"/>
              <a:t>(16</a:t>
            </a:r>
            <a:r>
              <a:rPr kumimoji="1" lang="ja-JP" altLang="en-US" sz="2000" smtClean="0"/>
              <a:t>時間</a:t>
            </a:r>
            <a:r>
              <a:rPr kumimoji="1" lang="en-US" altLang="ja-JP" sz="200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215395" y="6525344"/>
                <a:ext cx="1555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20.8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±0.5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95" y="6525344"/>
                <a:ext cx="155516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222747" y="407707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熱交換器温度</a:t>
            </a:r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47011" y="5301208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液体水素の密度の揺らぎ</a:t>
            </a:r>
            <a:r>
              <a:rPr lang="ja-JP" altLang="en-US" smtClean="0"/>
              <a:t>～</a:t>
            </a:r>
            <a:r>
              <a:rPr lang="en-US" altLang="ja-JP" smtClean="0"/>
              <a:t>0.14 %</a:t>
            </a:r>
          </a:p>
          <a:p>
            <a:r>
              <a:rPr kumimoji="1" lang="en-US" altLang="ja-JP" smtClean="0">
                <a:sym typeface="Wingdings" pitchFamily="2" charset="2"/>
              </a:rPr>
              <a:t></a:t>
            </a:r>
            <a:r>
              <a:rPr kumimoji="1" lang="ja-JP" altLang="en-US" smtClean="0">
                <a:sym typeface="Wingdings" pitchFamily="2" charset="2"/>
              </a:rPr>
              <a:t>反応断面積の測定値の揺らぎ</a:t>
            </a:r>
            <a:r>
              <a:rPr lang="ja-JP" altLang="en-US" smtClean="0">
                <a:sym typeface="Wingdings" pitchFamily="2" charset="2"/>
              </a:rPr>
              <a:t>～</a:t>
            </a:r>
            <a:r>
              <a:rPr lang="en-US" altLang="ja-JP" smtClean="0">
                <a:sym typeface="Wingdings" pitchFamily="2" charset="2"/>
              </a:rPr>
              <a:t>0.14 %</a:t>
            </a:r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06321" y="5966152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反応断面積の統計誤差</a:t>
            </a:r>
            <a:r>
              <a:rPr lang="en-US" altLang="ja-JP" smtClean="0"/>
              <a:t>(</a:t>
            </a:r>
            <a:r>
              <a:rPr lang="ja-JP" altLang="en-US" smtClean="0"/>
              <a:t>数 </a:t>
            </a:r>
            <a:r>
              <a:rPr lang="en-US" altLang="ja-JP" smtClean="0"/>
              <a:t>%)</a:t>
            </a:r>
            <a:r>
              <a:rPr lang="ja-JP" altLang="en-US" smtClean="0"/>
              <a:t>に対して無視できる。</a:t>
            </a:r>
            <a:endParaRPr kumimoji="1" lang="ja-JP" altLang="en-US"/>
          </a:p>
        </p:txBody>
      </p:sp>
      <p:pic>
        <p:nvPicPr>
          <p:cNvPr id="2050" name="Picture 2" descr="C:\Users\shinngo\Desktop\図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93096"/>
            <a:ext cx="3743325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44624"/>
            <a:ext cx="233910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標的開発項目</a:t>
            </a:r>
            <a:endParaRPr kumimoji="1" lang="ja-JP" altLang="en-US" sz="280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573" y="678175"/>
            <a:ext cx="8420895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smtClean="0"/>
              <a:t>○</a:t>
            </a:r>
            <a:r>
              <a:rPr kumimoji="1" lang="ja-JP" altLang="en-US" sz="2800" smtClean="0"/>
              <a:t>標的容器</a:t>
            </a:r>
            <a:r>
              <a:rPr kumimoji="1" lang="en-US" altLang="ja-JP" sz="2800" smtClean="0"/>
              <a:t>(</a:t>
            </a:r>
            <a:r>
              <a:rPr lang="ja-JP" altLang="en-US" sz="2800" smtClean="0"/>
              <a:t>薄</a:t>
            </a:r>
            <a:r>
              <a:rPr kumimoji="1" lang="ja-JP" altLang="en-US" sz="2800" smtClean="0"/>
              <a:t>肉材料を用いた容器の試験</a:t>
            </a:r>
            <a:r>
              <a:rPr kumimoji="1" lang="en-US" altLang="ja-JP" sz="2800" smtClean="0"/>
              <a:t>)</a:t>
            </a:r>
            <a:endParaRPr lang="en-US" altLang="ja-JP" sz="2800" smtClean="0"/>
          </a:p>
          <a:p>
            <a:r>
              <a:rPr lang="ja-JP" altLang="en-US" sz="2800" smtClean="0"/>
              <a:t>○重水素温度制御システムの構成</a:t>
            </a:r>
            <a:r>
              <a:rPr lang="en-US" altLang="ja-JP" sz="2800" smtClean="0"/>
              <a:t>(</a:t>
            </a:r>
            <a:r>
              <a:rPr lang="ja-JP" altLang="en-US" sz="2800" smtClean="0"/>
              <a:t>システムの安全性</a:t>
            </a:r>
            <a:r>
              <a:rPr lang="en-US" altLang="ja-JP" sz="2800" smtClean="0"/>
              <a:t>)</a:t>
            </a:r>
          </a:p>
          <a:p>
            <a:r>
              <a:rPr lang="ja-JP" altLang="en-US" sz="2800" smtClean="0"/>
              <a:t>○標的組み立て</a:t>
            </a:r>
            <a:endParaRPr lang="en-US" altLang="ja-JP" sz="2800"/>
          </a:p>
          <a:p>
            <a:r>
              <a:rPr lang="ja-JP" altLang="en-US" sz="2800"/>
              <a:t>○</a:t>
            </a:r>
            <a:r>
              <a:rPr lang="ja-JP" altLang="en-US" sz="2800" smtClean="0"/>
              <a:t>蒸留器単体での水素液化試験</a:t>
            </a:r>
            <a:r>
              <a:rPr lang="en-US" altLang="ja-JP" sz="2800" smtClean="0"/>
              <a:t>(</a:t>
            </a:r>
            <a:r>
              <a:rPr lang="ja-JP" altLang="en-US" sz="2800" smtClean="0"/>
              <a:t>液化の成功、</a:t>
            </a:r>
            <a:endParaRPr lang="en-US" altLang="ja-JP" sz="2800" smtClean="0"/>
          </a:p>
          <a:p>
            <a:r>
              <a:rPr lang="ja-JP" altLang="en-US" sz="2800"/>
              <a:t>　　</a:t>
            </a:r>
            <a:r>
              <a:rPr lang="ja-JP" altLang="en-US" sz="2800" smtClean="0"/>
              <a:t>温度一定保持</a:t>
            </a:r>
            <a:r>
              <a:rPr lang="en-US" altLang="ja-JP" sz="2800" smtClean="0"/>
              <a:t>)</a:t>
            </a:r>
          </a:p>
          <a:p>
            <a:r>
              <a:rPr lang="ja-JP" altLang="en-US" sz="2800"/>
              <a:t>○</a:t>
            </a:r>
            <a:r>
              <a:rPr lang="ja-JP" altLang="en-US" sz="2800" smtClean="0"/>
              <a:t>標的容器への循環試験</a:t>
            </a:r>
            <a:r>
              <a:rPr lang="en-US" altLang="ja-JP" sz="2800" smtClean="0"/>
              <a:t>(</a:t>
            </a:r>
            <a:r>
              <a:rPr lang="ja-JP" altLang="en-US" sz="2800" smtClean="0"/>
              <a:t>標的冷却の確認</a:t>
            </a:r>
            <a:r>
              <a:rPr lang="en-US" altLang="ja-JP" sz="2800" smtClean="0"/>
              <a:t>)</a:t>
            </a:r>
          </a:p>
          <a:p>
            <a:r>
              <a:rPr lang="ja-JP" altLang="en-US" sz="2800" smtClean="0"/>
              <a:t>○冷却能力測定</a:t>
            </a:r>
            <a:r>
              <a:rPr lang="en-US" altLang="ja-JP" sz="2800" smtClean="0"/>
              <a:t>(</a:t>
            </a:r>
            <a:r>
              <a:rPr lang="ja-JP" altLang="en-US" sz="2800" smtClean="0"/>
              <a:t>能力の有意な改善</a:t>
            </a:r>
            <a:r>
              <a:rPr lang="en-US" altLang="ja-JP" sz="2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shinngo\Desktop\キャプチャ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33" y="2204864"/>
            <a:ext cx="3997471" cy="21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943" y="44624"/>
            <a:ext cx="449353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smtClean="0"/>
              <a:t>熱交換器単体水素冷却試験</a:t>
            </a:r>
            <a:endParaRPr kumimoji="1" lang="ja-JP" altLang="en-US" sz="2800"/>
          </a:p>
        </p:txBody>
      </p:sp>
      <p:sp>
        <p:nvSpPr>
          <p:cNvPr id="9" name="正方形/長方形 8"/>
          <p:cNvSpPr/>
          <p:nvPr/>
        </p:nvSpPr>
        <p:spPr>
          <a:xfrm>
            <a:off x="827584" y="41938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smtClean="0"/>
              <a:t>冷却中の水素圧力</a:t>
            </a:r>
            <a:endParaRPr lang="ja-JP" altLang="en-US" sz="20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620688"/>
            <a:ext cx="558518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smtClean="0"/>
              <a:t>20 K</a:t>
            </a:r>
            <a:r>
              <a:rPr kumimoji="1" lang="ja-JP" altLang="en-US" sz="2000" smtClean="0"/>
              <a:t>に制御された熱交換器に室温の水素を入れる</a:t>
            </a:r>
            <a:endParaRPr kumimoji="1" lang="ja-JP" altLang="en-US" sz="2000"/>
          </a:p>
        </p:txBody>
      </p:sp>
      <p:cxnSp>
        <p:nvCxnSpPr>
          <p:cNvPr id="3" name="直線コネクタ 2"/>
          <p:cNvCxnSpPr/>
          <p:nvPr/>
        </p:nvCxnSpPr>
        <p:spPr>
          <a:xfrm>
            <a:off x="6331423" y="3645024"/>
            <a:ext cx="2565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5868144" y="3645024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828801" y="3645024"/>
            <a:ext cx="115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cold finger 20 K</a:t>
            </a:r>
          </a:p>
          <a:p>
            <a:r>
              <a:rPr lang="en-US" altLang="ja-JP" sz="1200" smtClean="0"/>
              <a:t>control</a:t>
            </a:r>
            <a:endParaRPr kumimoji="1" lang="ja-JP" altLang="en-US" sz="12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95318" y="504547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smtClean="0">
                <a:solidFill>
                  <a:srgbClr val="C00000"/>
                </a:solidFill>
              </a:rPr>
              <a:t>・</a:t>
            </a:r>
            <a:r>
              <a:rPr lang="ja-JP" altLang="en-US" sz="2000" smtClean="0"/>
              <a:t>実測値</a:t>
            </a:r>
            <a:endParaRPr kumimoji="1" lang="ja-JP" altLang="en-US" sz="2000"/>
          </a:p>
        </p:txBody>
      </p:sp>
      <p:sp>
        <p:nvSpPr>
          <p:cNvPr id="8" name="テキスト ボックス 243"/>
          <p:cNvSpPr txBox="1"/>
          <p:nvPr/>
        </p:nvSpPr>
        <p:spPr>
          <a:xfrm>
            <a:off x="3641440" y="4765214"/>
            <a:ext cx="2051457" cy="2813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latin typeface="Century"/>
                <a:ea typeface="ＭＳ 明朝"/>
                <a:cs typeface="Times New Roman"/>
              </a:rPr>
              <a:t>水素の飽和蒸気圧曲線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3460649" y="4981238"/>
            <a:ext cx="266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421154" y="4397042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標的運転セットアップ</a:t>
            </a:r>
            <a:endParaRPr kumimoji="1" lang="ja-JP" altLang="en-US" sz="2000"/>
          </a:p>
        </p:txBody>
      </p:sp>
      <p:sp>
        <p:nvSpPr>
          <p:cNvPr id="25" name="正方形/長方形 24"/>
          <p:cNvSpPr/>
          <p:nvPr/>
        </p:nvSpPr>
        <p:spPr>
          <a:xfrm>
            <a:off x="2838" y="1159685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000"/>
              <a:t>熱交換器内の温度と</a:t>
            </a:r>
            <a:r>
              <a:rPr lang="ja-JP" altLang="ja-JP" sz="2000" smtClean="0"/>
              <a:t>圧力</a:t>
            </a:r>
            <a:r>
              <a:rPr lang="ja-JP" altLang="en-US" sz="2000" smtClean="0"/>
              <a:t>の時間変化</a:t>
            </a:r>
            <a:endParaRPr lang="ja-JP" altLang="en-US" sz="2000"/>
          </a:p>
        </p:txBody>
      </p:sp>
      <p:pic>
        <p:nvPicPr>
          <p:cNvPr id="1026" name="Picture 2" descr="C:\Users\shinngo\Desktop\図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09120"/>
            <a:ext cx="366395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inngo\Desktop\図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4906963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31640" y="3892986"/>
            <a:ext cx="2527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温度制御 </a:t>
            </a:r>
            <a:r>
              <a:rPr lang="en-US" altLang="ja-JP" sz="2000" smtClean="0"/>
              <a:t>(cold finger)</a:t>
            </a:r>
            <a:endParaRPr kumimoji="1" lang="ja-JP" altLang="en-US" sz="2000"/>
          </a:p>
        </p:txBody>
      </p:sp>
      <p:pic>
        <p:nvPicPr>
          <p:cNvPr id="5" name="Picture 3" descr="C:\Users\shinngo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14192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08520" y="1772816"/>
            <a:ext cx="5976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PET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キャップと</a:t>
            </a:r>
            <a:r>
              <a:rPr kumimoji="1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SUS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ウィンドウの検出効率</a:t>
            </a: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004987" y="2708920"/>
            <a:ext cx="3672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482846" y="1988840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SUS</a:t>
            </a:r>
            <a:r>
              <a:rPr kumimoji="1" lang="ja-JP" altLang="en-US" sz="2000" smtClean="0"/>
              <a:t>ウィンドウの採用</a:t>
            </a:r>
            <a:endParaRPr kumimoji="1" lang="ja-JP" altLang="en-US" sz="20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82846" y="2388950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SUS</a:t>
            </a:r>
            <a:r>
              <a:rPr kumimoji="1" lang="ja-JP" altLang="en-US" sz="2000" smtClean="0"/>
              <a:t>ウィンドウの方が</a:t>
            </a:r>
            <a:endParaRPr kumimoji="1" lang="en-US" altLang="ja-JP" sz="2000" smtClean="0"/>
          </a:p>
          <a:p>
            <a:r>
              <a:rPr lang="ja-JP" altLang="en-US" sz="2000" smtClean="0"/>
              <a:t>強度がある。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39025"/>
                  </p:ext>
                </p:extLst>
              </p:nvPr>
            </p:nvGraphicFramePr>
            <p:xfrm>
              <a:off x="93773" y="2196095"/>
              <a:ext cx="5774371" cy="15504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3831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PET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キャップ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SUS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ウィンドウ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ja-JP" sz="20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π</m:t>
                                        </m:r>
                                      </m:e>
                                      <m:sup>
                                        <m: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1.07 ± 0.05 %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1.11 ± 0.07 %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1.23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1.24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0087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18.4 ± 0.25 %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18.2 ± 0.31 %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39025"/>
                  </p:ext>
                </p:extLst>
              </p:nvPr>
            </p:nvGraphicFramePr>
            <p:xfrm>
              <a:off x="93773" y="2196095"/>
              <a:ext cx="5774371" cy="15504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3831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PET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キャップ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SUS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ウィンドウ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23810" r="-192593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1.07 ± 0.05 %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1.11 ± 0.07 %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23810" r="-19259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1.23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1.24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008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09091" r="-19259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18.4 ± 0.25 %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18.2 ± 0.31 %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155187" y="476672"/>
            <a:ext cx="332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Geant4</a:t>
            </a:r>
            <a:r>
              <a:rPr kumimoji="1" lang="ja-JP" altLang="en-US" sz="2000" smtClean="0"/>
              <a:t>によるシミュレーション</a:t>
            </a:r>
            <a:endParaRPr kumimoji="1" lang="ja-JP" altLang="en-US" sz="20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332656"/>
            <a:ext cx="4261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容器</a:t>
            </a:r>
            <a:r>
              <a:rPr kumimoji="1" lang="ja-JP" altLang="en-US" sz="2000" smtClean="0"/>
              <a:t>物質量による検出効率</a:t>
            </a:r>
            <a:r>
              <a:rPr lang="ja-JP" altLang="en-US" sz="2000"/>
              <a:t>へ</a:t>
            </a:r>
            <a:r>
              <a:rPr lang="ja-JP" altLang="en-US" sz="2000" smtClean="0"/>
              <a:t>の影響</a:t>
            </a:r>
            <a:r>
              <a:rPr kumimoji="1" lang="ja-JP" altLang="en-US" sz="2000" smtClean="0"/>
              <a:t> </a:t>
            </a:r>
            <a:endParaRPr kumimoji="1" lang="en-US" altLang="ja-JP" sz="2000" smtClean="0"/>
          </a:p>
          <a:p>
            <a:r>
              <a:rPr lang="ja-JP" altLang="en-US" sz="2000" smtClean="0"/>
              <a:t>・</a:t>
            </a:r>
            <a:r>
              <a:rPr lang="en-US" altLang="ja-JP" sz="2000" smtClean="0"/>
              <a:t>Beam Window </a:t>
            </a:r>
            <a:r>
              <a:rPr lang="ja-JP" altLang="en-US" sz="2000" smtClean="0"/>
              <a:t>の素材　 </a:t>
            </a:r>
            <a:r>
              <a:rPr lang="en-US" altLang="ja-JP" sz="2000" smtClean="0"/>
              <a:t>SUS vs PET</a:t>
            </a:r>
            <a:endParaRPr kumimoji="1" lang="ja-JP" altLang="en-US" sz="200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283968" y="6604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-36512" y="1052736"/>
                <a:ext cx="7624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smtClean="0"/>
                  <a:t>後方散乱</a:t>
                </a:r>
                <a:r>
                  <a:rPr lang="en-US" altLang="ja-JP" sz="2000" smtClean="0"/>
                  <a:t>p</a:t>
                </a:r>
                <a:r>
                  <a:rPr lang="ja-JP" altLang="en-US" sz="2000" smtClean="0"/>
                  <a:t>は</a:t>
                </a:r>
                <a:r>
                  <a:rPr lang="en-US" altLang="ja-JP" sz="2000" smtClean="0"/>
                  <a:t>Λ(1405)</a:t>
                </a:r>
                <a:r>
                  <a:rPr lang="ja-JP" altLang="en-US" sz="2000" smtClean="0"/>
                  <a:t>と直接結びついた崩壊モード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000" smtClean="0"/>
                  <a:t>の崩壊粒子</a:t>
                </a:r>
                <a:endParaRPr kumimoji="1" lang="en-US" altLang="ja-JP" sz="2000" smtClean="0"/>
              </a:p>
              <a:p>
                <a:r>
                  <a:rPr kumimoji="1" lang="en-US" altLang="ja-JP" sz="2000" smtClean="0">
                    <a:sym typeface="Wingdings" pitchFamily="2" charset="2"/>
                  </a:rPr>
                  <a:t></a:t>
                </a:r>
                <a:r>
                  <a:rPr kumimoji="1" lang="en-US" altLang="ja-JP" sz="2000" smtClean="0"/>
                  <a:t>SUS</a:t>
                </a:r>
                <a:r>
                  <a:rPr kumimoji="1" lang="ja-JP" altLang="en-US" sz="2000" smtClean="0"/>
                  <a:t>ウィンドウによる</a:t>
                </a:r>
                <a:r>
                  <a:rPr kumimoji="1" lang="en-US" altLang="ja-JP" sz="2000" smtClean="0"/>
                  <a:t>p</a:t>
                </a:r>
                <a:r>
                  <a:rPr kumimoji="1" lang="ja-JP" altLang="en-US" sz="2000" smtClean="0"/>
                  <a:t>検出の影響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52736"/>
                <a:ext cx="762426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99" t="-6897" r="-160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495" y="620688"/>
                <a:ext cx="7920881" cy="95410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800"/>
                  <a:t>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/>
                  <a:t>,n)Y </a:t>
                </a:r>
                <a:r>
                  <a:rPr lang="ja-JP" altLang="en-US" sz="2800" smtClean="0"/>
                  <a:t>反応を用いて</a:t>
                </a:r>
                <a:r>
                  <a:rPr lang="en-US" altLang="ja-JP" sz="2800" smtClean="0"/>
                  <a:t>Λ(1405</a:t>
                </a:r>
                <a:r>
                  <a:rPr lang="en-US" altLang="ja-JP" sz="2800"/>
                  <a:t>)</a:t>
                </a:r>
                <a:r>
                  <a:rPr lang="ja-JP" altLang="en-US" sz="2800"/>
                  <a:t>の直接</a:t>
                </a:r>
                <a:r>
                  <a:rPr lang="ja-JP" altLang="en-US" sz="2800" smtClean="0"/>
                  <a:t>生成を行い、</a:t>
                </a:r>
                <a:endParaRPr lang="en-US" altLang="ja-JP" sz="2800" smtClean="0"/>
              </a:p>
              <a:p>
                <a:r>
                  <a:rPr lang="en-US" altLang="ja-JP" sz="2800" smtClean="0">
                    <a:sym typeface="Wingdings" pitchFamily="2" charset="2"/>
                  </a:rPr>
                  <a:t></a:t>
                </a:r>
                <a:r>
                  <a:rPr lang="ja-JP" altLang="en-US" sz="2800" smtClean="0">
                    <a:sym typeface="Wingdings" pitchFamily="2" charset="2"/>
                  </a:rPr>
                  <a:t>共鳴状態のピーク位置、崩壊幅を調べる。</a:t>
                </a:r>
                <a:endParaRPr kumimoji="1" lang="ja-JP" altLang="en-US" sz="280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620688"/>
                <a:ext cx="7920881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58" t="-75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5496" y="44624"/>
            <a:ext cx="252909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smtClean="0"/>
              <a:t>J-PARC-E31</a:t>
            </a:r>
            <a:r>
              <a:rPr kumimoji="1" lang="ja-JP" altLang="en-US" sz="2800" smtClean="0"/>
              <a:t>実験</a:t>
            </a:r>
            <a:endParaRPr kumimoji="1" lang="ja-JP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5496" y="1628800"/>
                <a:ext cx="1398075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400" smtClean="0"/>
                  <a:t>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 smtClean="0"/>
                  <a:t>,n)Y 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28800"/>
                <a:ext cx="13980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009" t="-7500" r="-472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5496" y="2132856"/>
                <a:ext cx="8951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smtClean="0"/>
                  <a:t>・前方に中性子</a:t>
                </a:r>
                <a:r>
                  <a:rPr lang="en-US" altLang="ja-JP" sz="2400" smtClean="0"/>
                  <a:t>(n)</a:t>
                </a:r>
                <a:r>
                  <a:rPr lang="ja-JP" altLang="en-US" sz="2400" smtClean="0"/>
                  <a:t>を散乱させることで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2400" smtClean="0"/>
                  <a:t>と</a:t>
                </a:r>
                <a:r>
                  <a:rPr kumimoji="1" lang="en-US" altLang="ja-JP" sz="2400" smtClean="0"/>
                  <a:t>p</a:t>
                </a:r>
                <a:r>
                  <a:rPr kumimoji="1" lang="ja-JP" altLang="en-US" sz="2400" smtClean="0"/>
                  <a:t>の散乱状態を実現する。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132856"/>
                <a:ext cx="89514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90" t="-1578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107504" y="2751311"/>
            <a:ext cx="595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mtClean="0"/>
              <a:t>反応によって生成されるハイペロン</a:t>
            </a:r>
            <a:r>
              <a:rPr kumimoji="1" lang="en-US" altLang="ja-JP" sz="2400" smtClean="0"/>
              <a:t>(Y)</a:t>
            </a:r>
            <a:r>
              <a:rPr lang="ja-JP" altLang="en-US" sz="2400" smtClean="0"/>
              <a:t>の崩壊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25227" y="3232376"/>
                <a:ext cx="8195245" cy="16825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000" smtClean="0"/>
                  <a:t> </a:t>
                </a:r>
                <a:r>
                  <a:rPr lang="en-US" altLang="ja-JP" sz="2000" smtClean="0">
                    <a:solidFill>
                      <a:srgbClr val="FF0000"/>
                    </a:solidFill>
                  </a:rPr>
                  <a:t>Y </a:t>
                </a:r>
                <a:r>
                  <a:rPr lang="en-US" altLang="ja-JP" sz="2000" smtClean="0"/>
                  <a:t>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 </m:t>
                    </m:r>
                    <m:r>
                      <a:rPr lang="en-US" altLang="ja-JP" sz="2000" b="0" i="0" smtClean="0">
                        <a:latin typeface="Cambria Math"/>
                      </a:rPr>
                      <m:t> </m:t>
                    </m:r>
                    <m:r>
                      <a:rPr lang="en-US" altLang="ja-JP" sz="2000">
                        <a:latin typeface="Cambria Math"/>
                      </a:rPr>
                      <m:t>→ 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r>
                      <a:rPr lang="ja-JP" altLang="ja-JP" sz="20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ja-JP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sz="2000" smtClean="0">
                    <a:solidFill>
                      <a:schemeClr val="tx1"/>
                    </a:solidFill>
                  </a:rPr>
                  <a:t>　</a:t>
                </a:r>
                <a:r>
                  <a:rPr lang="en-US" altLang="ja-JP" sz="20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altLang="ja-JP" sz="200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ja-JP" alt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  <m:r>
                      <a:rPr lang="ja-JP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のみ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smtClean="0">
                    <a:solidFill>
                      <a:schemeClr val="tx1"/>
                    </a:solidFill>
                  </a:rPr>
                  <a:t>　　①</a:t>
                </a:r>
                <a:endParaRPr lang="en-US" altLang="ja-JP" sz="200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2000"/>
                  <a:t> </a:t>
                </a:r>
                <a:r>
                  <a:rPr lang="en-US" altLang="ja-JP" sz="2000" smtClean="0"/>
                  <a:t>  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 →   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=0,1)</m:t>
                    </m:r>
                  </m:oMath>
                </a14:m>
                <a:r>
                  <a:rPr lang="ja-JP" altLang="en-US" sz="2000" smtClean="0">
                    <a:solidFill>
                      <a:schemeClr val="tx1"/>
                    </a:solidFill>
                  </a:rPr>
                  <a:t>　　　  ②　　　</a:t>
                </a:r>
                <a:endParaRPr lang="ja-JP" altLang="ja-JP" sz="2000">
                  <a:solidFill>
                    <a:schemeClr val="tx1"/>
                  </a:solidFill>
                </a:endParaRPr>
              </a:p>
              <a:p>
                <a:r>
                  <a:rPr lang="en-US" altLang="ja-JP" sz="2000"/>
                  <a:t>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  →   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ja-JP" sz="200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 smtClean="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  <m:r>
                      <a:rPr lang="en-US" altLang="ja-JP" sz="20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=0,1)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      ③</a:t>
                </a:r>
                <a:endParaRPr lang="ja-JP" altLang="ja-JP" sz="2000">
                  <a:solidFill>
                    <a:schemeClr val="tx1"/>
                  </a:solidFill>
                </a:endParaRPr>
              </a:p>
              <a:p>
                <a:r>
                  <a:rPr lang="en-US" altLang="ja-JP" sz="2000"/>
                  <a:t> </a:t>
                </a:r>
                <a:r>
                  <a:rPr lang="en-US" altLang="ja-JP" sz="200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 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 smtClean="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 sz="200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=0,1)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     ④</a:t>
                </a:r>
                <a:endParaRPr lang="ja-JP" altLang="ja-JP" sz="2000">
                  <a:solidFill>
                    <a:schemeClr val="tx1"/>
                  </a:solidFill>
                </a:endParaRPr>
              </a:p>
              <a:p>
                <a:r>
                  <a:rPr lang="en-US" altLang="ja-JP" sz="2000" smtClean="0"/>
                  <a:t>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/>
                      </a:rPr>
                      <m:t>→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Λ</m:t>
                    </m:r>
                    <m:r>
                      <a:rPr lang="en-US" altLang="ja-JP" sz="2000">
                        <a:latin typeface="Cambria Math"/>
                      </a:rPr>
                      <m:t>     →   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ja-JP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ja-JP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のみ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smtClean="0">
                    <a:solidFill>
                      <a:schemeClr val="tx1"/>
                    </a:solidFill>
                  </a:rPr>
                  <a:t>     ⑤</a:t>
                </a:r>
                <a:endParaRPr lang="ja-JP" altLang="ja-JP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7" y="3232376"/>
                <a:ext cx="8195245" cy="1682512"/>
              </a:xfrm>
              <a:prstGeom prst="rect">
                <a:avLst/>
              </a:prstGeom>
              <a:blipFill rotWithShape="1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/>
          <p:nvPr/>
        </p:nvCxnSpPr>
        <p:spPr>
          <a:xfrm>
            <a:off x="247574" y="6482207"/>
            <a:ext cx="3260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5227" y="6279703"/>
            <a:ext cx="673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これに</a:t>
            </a:r>
            <a:r>
              <a:rPr lang="ja-JP" altLang="en-US" sz="2400" smtClean="0"/>
              <a:t>よりアイソスピンのモードをすべて分離する。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56935" y="5070545"/>
                <a:ext cx="8975342" cy="1203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ja-JP" altLang="en-US" smtClean="0"/>
                  <a:t>①は</a:t>
                </a:r>
                <a:r>
                  <a:rPr lang="en-US" altLang="ja-JP" smtClean="0"/>
                  <a:t>Y</a:t>
                </a:r>
                <a:r>
                  <a:rPr lang="ja-JP" altLang="en-US" smtClean="0"/>
                  <a:t>と</a:t>
                </a:r>
                <a:r>
                  <a:rPr lang="en-US" altLang="ja-JP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ja-JP" smtClean="0"/>
                  <a:t>)</a:t>
                </a:r>
                <a:r>
                  <a:rPr lang="ja-JP" altLang="en-US" smtClean="0"/>
                  <a:t>の</a:t>
                </a:r>
                <a:r>
                  <a:rPr lang="en-US" altLang="ja-JP" smtClean="0"/>
                  <a:t>missing mass </a:t>
                </a:r>
                <a:r>
                  <a:rPr lang="ja-JP" altLang="en-US" smtClean="0"/>
                  <a:t>の違いから④</a:t>
                </a:r>
                <a:r>
                  <a:rPr lang="en-US" altLang="ja-JP" smtClean="0"/>
                  <a:t>,</a:t>
                </a:r>
                <a:r>
                  <a:rPr lang="ja-JP" altLang="en-US" smtClean="0"/>
                  <a:t>⑤と区別される。</a:t>
                </a:r>
                <a:endParaRPr lang="en-US" altLang="ja-JP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ja-JP" altLang="en-US" smtClean="0"/>
                  <a:t>④は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ja-JP" altLang="en-US" b="0" i="1" smtClean="0">
                        <a:latin typeface="Cambria Math"/>
                      </a:rPr>
                      <m:t>と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  <m:r>
                      <a:rPr lang="ja-JP" altLang="en-US" b="0" i="1" smtClean="0">
                        <a:latin typeface="Cambria Math"/>
                      </a:rPr>
                      <m:t>の</m:t>
                    </m:r>
                  </m:oMath>
                </a14:m>
                <a:r>
                  <a:rPr lang="en-US" altLang="ja-JP" smtClean="0"/>
                  <a:t>invariant mass</a:t>
                </a:r>
                <a:r>
                  <a:rPr lang="ja-JP" altLang="en-US" smtClean="0"/>
                  <a:t>から①</a:t>
                </a:r>
                <a:r>
                  <a:rPr lang="en-US" altLang="ja-JP" smtClean="0"/>
                  <a:t>,</a:t>
                </a:r>
                <a:r>
                  <a:rPr lang="ja-JP" altLang="en-US" smtClean="0"/>
                  <a:t>⑤と区別される。</a:t>
                </a:r>
                <a:endParaRPr lang="en-US" altLang="ja-JP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ja-JP" altLang="en-US"/>
                  <a:t>②</a:t>
                </a:r>
                <a:r>
                  <a:rPr lang="en-US" altLang="ja-JP"/>
                  <a:t>, ③</a:t>
                </a:r>
                <a:r>
                  <a:rPr lang="ja-JP" altLang="en-US"/>
                  <a:t>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ja-JP" altLang="en-US"/>
                  <a:t>を捕まえることで他のモードから区別される。</a:t>
                </a:r>
                <a:r>
                  <a:rPr lang="en-US" altLang="ja-JP"/>
                  <a:t>Y</a:t>
                </a:r>
                <a:r>
                  <a:rPr lang="ja-JP" altLang="en-US"/>
                  <a:t>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ja-JP" altLang="en-US" i="1">
                        <a:latin typeface="Cambria Math"/>
                      </a:rPr>
                      <m:t>あるいは</m:t>
                    </m:r>
                    <m:r>
                      <a:rPr lang="en-US" altLang="ja-JP" i="1">
                        <a:latin typeface="Cambria Math"/>
                      </a:rPr>
                      <m:t>𝑌</m:t>
                    </m:r>
                    <m:r>
                      <a:rPr lang="ja-JP" altLang="en-US" i="1">
                        <a:latin typeface="Cambria Math"/>
                      </a:rPr>
                      <m:t>と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ja-JP" altLang="en-US" i="1">
                        <a:latin typeface="Cambria Math"/>
                      </a:rPr>
                      <m:t>から組んだ</m:t>
                    </m:r>
                  </m:oMath>
                </a14:m>
                <a:endParaRPr lang="en-US" altLang="ja-JP"/>
              </a:p>
              <a:p>
                <a:r>
                  <a:rPr lang="ja-JP" altLang="en-US" smtClean="0"/>
                  <a:t>　　</a:t>
                </a:r>
                <a:r>
                  <a:rPr lang="en-US" altLang="ja-JP" smtClean="0"/>
                  <a:t>missing </a:t>
                </a:r>
                <a:r>
                  <a:rPr lang="en-US" altLang="ja-JP"/>
                  <a:t>mass </a:t>
                </a:r>
                <a:r>
                  <a:rPr lang="ja-JP" altLang="en-US"/>
                  <a:t>によりお互いを区別する</a:t>
                </a:r>
                <a:r>
                  <a:rPr lang="ja-JP" altLang="en-US" smtClean="0"/>
                  <a:t>。</a:t>
                </a:r>
                <a:endParaRPr lang="en-US" altLang="ja-JP" i="1">
                  <a:latin typeface="Cambria Math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5" y="5070545"/>
                <a:ext cx="8975342" cy="1203727"/>
              </a:xfrm>
              <a:prstGeom prst="rect">
                <a:avLst/>
              </a:prstGeom>
              <a:blipFill rotWithShape="1">
                <a:blip r:embed="rId6"/>
                <a:stretch>
                  <a:fillRect l="-408" t="-4061" b="-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shinngo\Desktop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" y="1340768"/>
            <a:ext cx="3690754" cy="3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inngo\Desktop\test-plan-11112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23" y="1771912"/>
            <a:ext cx="2042409" cy="31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20774" y="1412776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圧力</a:t>
            </a:r>
            <a:r>
              <a:rPr lang="ja-JP" altLang="en-US" sz="1200" smtClean="0"/>
              <a:t>センサー＆安全弁</a:t>
            </a:r>
            <a:endParaRPr kumimoji="1" lang="ja-JP" altLang="en-US" sz="12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2115249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輻射シールドボックス</a:t>
            </a:r>
            <a:endParaRPr kumimoji="1" lang="ja-JP" altLang="en-US" sz="12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5527" y="1771912"/>
            <a:ext cx="167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1st stage </a:t>
            </a:r>
            <a:r>
              <a:rPr kumimoji="1" lang="ja-JP" altLang="en-US" sz="1200" smtClean="0"/>
              <a:t>コールドヘッド</a:t>
            </a:r>
            <a:endParaRPr kumimoji="1" lang="ja-JP" altLang="en-US" sz="12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2359913"/>
            <a:ext cx="17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smtClean="0"/>
              <a:t>2nd stage </a:t>
            </a:r>
            <a:r>
              <a:rPr lang="ja-JP" altLang="en-US" sz="1200" smtClean="0"/>
              <a:t>コールドヘッド</a:t>
            </a:r>
            <a:endParaRPr kumimoji="1" lang="ja-JP" altLang="en-US" sz="12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10176" y="2791961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コールドフィンガー</a:t>
            </a:r>
            <a:endParaRPr kumimoji="1" lang="ja-JP" altLang="en-US" sz="12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0013" y="31520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熱交換機</a:t>
            </a:r>
            <a:endParaRPr kumimoji="1" lang="ja-JP" altLang="en-US" sz="12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61063" y="1326178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GM</a:t>
            </a:r>
            <a:r>
              <a:rPr kumimoji="1" lang="ja-JP" altLang="en-US" sz="1200" smtClean="0"/>
              <a:t>冷凍機</a:t>
            </a:r>
            <a:endParaRPr kumimoji="1" lang="ja-JP" altLang="en-US" sz="12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12360" y="164752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ガス導入口</a:t>
            </a:r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72400" y="230723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排気口</a:t>
            </a:r>
            <a:endParaRPr lang="en-US" altLang="ja-JP" sz="1200" smtClean="0"/>
          </a:p>
          <a:p>
            <a:r>
              <a:rPr kumimoji="1" lang="en-US" altLang="ja-JP" sz="1200" smtClean="0"/>
              <a:t>(</a:t>
            </a:r>
            <a:r>
              <a:rPr kumimoji="1" lang="ja-JP" altLang="en-US" sz="1200" smtClean="0"/>
              <a:t>断熱真空</a:t>
            </a:r>
            <a:r>
              <a:rPr kumimoji="1" lang="en-US" altLang="ja-JP" sz="1200" smtClean="0"/>
              <a:t>)</a:t>
            </a:r>
            <a:endParaRPr kumimoji="1" lang="ja-JP" altLang="en-US" sz="12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00600" y="350100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標的容器</a:t>
            </a:r>
            <a:endParaRPr kumimoji="1" lang="ja-JP" altLang="en-US" sz="12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7202" y="386104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Al</a:t>
            </a:r>
            <a:r>
              <a:rPr lang="ja-JP" altLang="en-US" sz="1200"/>
              <a:t>板</a:t>
            </a:r>
            <a:endParaRPr kumimoji="1" lang="ja-JP" altLang="en-US" sz="1200"/>
          </a:p>
        </p:txBody>
      </p:sp>
      <p:cxnSp>
        <p:nvCxnSpPr>
          <p:cNvPr id="18" name="直線コネクタ 17"/>
          <p:cNvCxnSpPr>
            <a:endCxn id="16" idx="1"/>
          </p:cNvCxnSpPr>
          <p:nvPr/>
        </p:nvCxnSpPr>
        <p:spPr>
          <a:xfrm>
            <a:off x="7647349" y="3680847"/>
            <a:ext cx="739853" cy="31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568900" y="2513953"/>
            <a:ext cx="870327" cy="55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7799749" y="1889560"/>
            <a:ext cx="235356" cy="79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667765" y="1551275"/>
            <a:ext cx="496523" cy="35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568900" y="1924527"/>
            <a:ext cx="866011" cy="57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725796" y="2904775"/>
            <a:ext cx="673047" cy="22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506329" y="3269649"/>
            <a:ext cx="892514" cy="8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506329" y="3639507"/>
            <a:ext cx="409697" cy="13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480179" y="2332259"/>
            <a:ext cx="739853" cy="474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5" idx="0"/>
          </p:cNvCxnSpPr>
          <p:nvPr/>
        </p:nvCxnSpPr>
        <p:spPr>
          <a:xfrm>
            <a:off x="7330852" y="1551275"/>
            <a:ext cx="108376" cy="2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7221" y="116632"/>
            <a:ext cx="100540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smtClean="0"/>
              <a:t>目次</a:t>
            </a:r>
            <a:endParaRPr kumimoji="1" lang="ja-JP" altLang="en-US" sz="32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980728"/>
            <a:ext cx="43973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 smtClean="0"/>
              <a:t>Λ(1405)</a:t>
            </a:r>
            <a:r>
              <a:rPr lang="ja-JP" altLang="en-US" sz="3200" smtClean="0"/>
              <a:t>研究背景　</a:t>
            </a:r>
            <a:endParaRPr lang="en-US" altLang="ja-JP" sz="320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 smtClean="0"/>
              <a:t>J-PARC-E31</a:t>
            </a:r>
            <a:r>
              <a:rPr kumimoji="1" lang="ja-JP" altLang="en-US" sz="3200" smtClean="0"/>
              <a:t>実験</a:t>
            </a:r>
            <a:endParaRPr kumimoji="1" lang="en-US" altLang="ja-JP" sz="320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smtClean="0"/>
              <a:t>液体重水素標的開発</a:t>
            </a:r>
            <a:endParaRPr lang="en-US" altLang="ja-JP" sz="3200" smtClean="0"/>
          </a:p>
          <a:p>
            <a:pPr marL="971550" lvl="1" indent="-514350">
              <a:buFont typeface="+mj-lt"/>
              <a:buAutoNum type="alphaUcParenR"/>
            </a:pPr>
            <a:r>
              <a:rPr lang="ja-JP" altLang="en-US" sz="3200"/>
              <a:t>標的容器</a:t>
            </a:r>
            <a:endParaRPr lang="en-US" altLang="ja-JP" sz="3200" smtClean="0"/>
          </a:p>
          <a:p>
            <a:pPr marL="971550" lvl="1" indent="-514350">
              <a:buFont typeface="+mj-lt"/>
              <a:buAutoNum type="alphaUcParenR"/>
            </a:pPr>
            <a:r>
              <a:rPr lang="ja-JP" altLang="en-US" sz="3200" smtClean="0"/>
              <a:t>水素液化試験</a:t>
            </a:r>
            <a:endParaRPr lang="en-US" altLang="ja-JP" sz="320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smtClean="0"/>
              <a:t>まとめと今後</a:t>
            </a:r>
            <a:endParaRPr lang="en-US" altLang="ja-JP" sz="3200" smtClean="0"/>
          </a:p>
        </p:txBody>
      </p:sp>
    </p:spTree>
    <p:extLst>
      <p:ext uri="{BB962C8B-B14F-4D97-AF65-F5344CB8AC3E}">
        <p14:creationId xmlns:p14="http://schemas.microsoft.com/office/powerpoint/2010/main" val="15093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36728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smtClean="0"/>
              <a:t>Λ(1405)</a:t>
            </a:r>
            <a:r>
              <a:rPr lang="ja-JP" altLang="en-US" sz="2800" smtClean="0"/>
              <a:t>研究背景・動機</a:t>
            </a:r>
            <a:endParaRPr kumimoji="1" lang="ja-JP" altLang="en-US" sz="28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6" y="5198270"/>
            <a:ext cx="234711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励起状態ハドロンの</a:t>
            </a:r>
            <a:endParaRPr lang="en-US" altLang="ja-JP" sz="2000" smtClean="0"/>
          </a:p>
          <a:p>
            <a:r>
              <a:rPr lang="ja-JP" altLang="en-US" sz="2000" smtClean="0"/>
              <a:t>内部構造の理解</a:t>
            </a:r>
            <a:endParaRPr kumimoji="1" lang="ja-JP" altLang="en-US" sz="200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672800" y="4081034"/>
            <a:ext cx="736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891201" y="6381328"/>
            <a:ext cx="3292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クォーク</a:t>
            </a:r>
            <a:r>
              <a:rPr lang="en-US" altLang="ja-JP" sz="2000" smtClean="0"/>
              <a:t>-</a:t>
            </a:r>
            <a:r>
              <a:rPr lang="ja-JP" altLang="en-US" sz="2000" smtClean="0">
                <a:sym typeface="Wingdings" pitchFamily="2" charset="2"/>
              </a:rPr>
              <a:t>ハドロン</a:t>
            </a:r>
            <a:r>
              <a:rPr lang="ja-JP" altLang="en-US" sz="2000">
                <a:sym typeface="Wingdings" pitchFamily="2" charset="2"/>
              </a:rPr>
              <a:t>形成</a:t>
            </a:r>
            <a:r>
              <a:rPr lang="ja-JP" altLang="en-US" sz="2000" smtClean="0">
                <a:sym typeface="Wingdings" pitchFamily="2" charset="2"/>
              </a:rPr>
              <a:t>の理解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5496" y="594855"/>
                <a:ext cx="7170233" cy="52988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smtClean="0">
                        <a:latin typeface="Cambria Math"/>
                      </a:rPr>
                      <m:t>I</m:t>
                    </m:r>
                    <m:r>
                      <a:rPr lang="en-US" altLang="ja-JP" sz="200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00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altLang="ja-JP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ja-JP" altLang="ja-JP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000"/>
                  <a:t>,</a:t>
                </a:r>
                <a:r>
                  <a:rPr lang="en-US" altLang="ja-JP" sz="2000" i="0" smtClean="0">
                    <a:latin typeface="+mj-lt"/>
                  </a:rPr>
                  <a:t>m=1405.1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</m:e>
                      <m:sub/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1.3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</a:rPr>
                      <m:t> </m:t>
                    </m:r>
                    <m:r>
                      <a:rPr lang="en-US" altLang="ja-JP" sz="200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altLang="ja-JP" sz="2000" i="0" smtClean="0">
                    <a:latin typeface="+mj-lt"/>
                  </a:rPr>
                  <a:t>MeV)</a:t>
                </a:r>
                <a:r>
                  <a:rPr lang="en-US" altLang="ja-JP" sz="200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ja-JP" altLang="ja-JP" sz="2000">
                        <a:latin typeface="Cambria Math"/>
                      </a:rPr>
                      <m:t>Γ</m:t>
                    </m:r>
                    <m:r>
                      <a:rPr lang="en-US" altLang="ja-JP" sz="2000">
                        <a:latin typeface="Cambria Math"/>
                      </a:rPr>
                      <m:t>=</m:t>
                    </m:r>
                    <m:r>
                      <a:rPr lang="en-US" altLang="ja-JP" sz="2000" i="1" smtClean="0">
                        <a:latin typeface="Cambria Math"/>
                      </a:rPr>
                      <m:t>50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altLang="ja-JP" sz="20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MeV</m:t>
                    </m:r>
                    <m:r>
                      <a:rPr lang="en-US" altLang="ja-JP" sz="200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smtClean="0"/>
                  <a:t> </a:t>
                </a:r>
                <a:r>
                  <a:rPr kumimoji="1" lang="en-US" altLang="ja-JP" sz="2000" smtClean="0"/>
                  <a:t>(PDG-2011)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4855"/>
                <a:ext cx="7170233" cy="529889"/>
              </a:xfrm>
              <a:prstGeom prst="rect">
                <a:avLst/>
              </a:prstGeom>
              <a:blipFill rotWithShape="1">
                <a:blip r:embed="rId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shinngo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0" y="3645024"/>
            <a:ext cx="33315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5496" y="1196752"/>
            <a:ext cx="5840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クォーク模型では</a:t>
            </a:r>
            <a:endParaRPr lang="en-US" altLang="ja-JP" sz="2000" smtClean="0"/>
          </a:p>
          <a:p>
            <a:r>
              <a:rPr lang="en-US" altLang="ja-JP" sz="2000" smtClean="0"/>
              <a:t>Λ(1405) (u,d,s)</a:t>
            </a:r>
            <a:r>
              <a:rPr lang="ja-JP" altLang="en-US" sz="2000" smtClean="0"/>
              <a:t>の第一励起状態　　</a:t>
            </a:r>
            <a:endParaRPr lang="en-US" altLang="ja-JP" sz="2000" smtClean="0"/>
          </a:p>
          <a:p>
            <a:r>
              <a:rPr lang="en-US" altLang="ja-JP" sz="2000" smtClean="0"/>
              <a:t>s</a:t>
            </a:r>
            <a:r>
              <a:rPr lang="ja-JP" altLang="en-US" sz="2000" smtClean="0"/>
              <a:t>クォークを含まない励起状態を含めて一番軽い粒子</a:t>
            </a:r>
            <a:endParaRPr lang="en-US" altLang="ja-JP" sz="2000" smtClean="0"/>
          </a:p>
          <a:p>
            <a:r>
              <a:rPr lang="en-US" altLang="ja-JP" sz="2000" smtClean="0">
                <a:sym typeface="Wingdings" pitchFamily="2" charset="2"/>
              </a:rPr>
              <a:t></a:t>
            </a:r>
            <a:r>
              <a:rPr lang="ja-JP" altLang="en-US" sz="2000" smtClean="0"/>
              <a:t>単純な構成子クォークで説明できていない</a:t>
            </a:r>
            <a:endParaRPr kumimoji="1" lang="ja-JP" altLang="en-US" sz="20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3928" y="1513676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smtClean="0"/>
              <a:t>　</a:t>
            </a:r>
            <a:endParaRPr lang="en-US" altLang="ja-JP" sz="20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123119" y="4312418"/>
                <a:ext cx="580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9" y="4312418"/>
                <a:ext cx="58041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-9654" y="6311061"/>
            <a:ext cx="3604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/>
              <a:t>[2]T.Hyodo and A.Weise,Phys.RevC77,035204(2008)</a:t>
            </a:r>
            <a:endParaRPr lang="ja-JP" altLang="ja-JP" sz="1400"/>
          </a:p>
        </p:txBody>
      </p:sp>
      <p:sp>
        <p:nvSpPr>
          <p:cNvPr id="5" name="正方形/長方形 4"/>
          <p:cNvSpPr/>
          <p:nvPr/>
        </p:nvSpPr>
        <p:spPr>
          <a:xfrm>
            <a:off x="-36512" y="2852936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smtClean="0"/>
              <a:t>・</a:t>
            </a:r>
            <a:r>
              <a:rPr lang="en-US" altLang="ja-JP" sz="2000" smtClean="0"/>
              <a:t>K-p</a:t>
            </a:r>
            <a:r>
              <a:rPr lang="ja-JP" altLang="en-US" sz="2000"/>
              <a:t>の</a:t>
            </a:r>
            <a:r>
              <a:rPr lang="ja-JP" altLang="en-US" sz="2000" smtClean="0"/>
              <a:t>分子</a:t>
            </a:r>
            <a:r>
              <a:rPr lang="ja-JP" altLang="en-US" sz="2000"/>
              <a:t>共鳴</a:t>
            </a:r>
            <a:r>
              <a:rPr lang="ja-JP" altLang="en-US" sz="2000" smtClean="0"/>
              <a:t>状態が</a:t>
            </a:r>
            <a:r>
              <a:rPr lang="en-US" altLang="ja-JP" sz="2000" smtClean="0"/>
              <a:t>Λ</a:t>
            </a:r>
            <a:r>
              <a:rPr lang="ja-JP" altLang="en-US" sz="2000" smtClean="0"/>
              <a:t>のスペクトル近傍に極を持つことが</a:t>
            </a:r>
            <a:endParaRPr lang="en-US" altLang="ja-JP" sz="2000" smtClean="0"/>
          </a:p>
          <a:p>
            <a:r>
              <a:rPr lang="ja-JP" altLang="en-US" sz="2000" smtClean="0"/>
              <a:t>カイラルユニタリーモデルによって示唆されている。</a:t>
            </a:r>
            <a:r>
              <a:rPr lang="ja-JP" altLang="en-US" sz="2000"/>
              <a:t>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20" y="2596842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これに対して</a:t>
            </a:r>
            <a:endParaRPr kumimoji="1" lang="ja-JP" altLang="en-US" sz="20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60033" y="3804586"/>
            <a:ext cx="3788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Λ(1405)</a:t>
            </a:r>
            <a:r>
              <a:rPr kumimoji="1" lang="ja-JP" altLang="en-US" sz="2000" smtClean="0"/>
              <a:t>はこうした２つの共鳴状態</a:t>
            </a:r>
            <a:endParaRPr kumimoji="1" lang="en-US" altLang="ja-JP" sz="2000" smtClean="0"/>
          </a:p>
          <a:p>
            <a:r>
              <a:rPr lang="ja-JP" altLang="en-US" sz="2000" smtClean="0"/>
              <a:t>の重ね合わせである可能性</a:t>
            </a:r>
            <a:endParaRPr kumimoji="1" lang="ja-JP" altLang="en-US" sz="20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60033" y="4512472"/>
            <a:ext cx="4060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他にも</a:t>
            </a:r>
            <a:r>
              <a:rPr kumimoji="1" lang="en-US" altLang="ja-JP" sz="2000" smtClean="0"/>
              <a:t>Λ(1405)</a:t>
            </a:r>
            <a:r>
              <a:rPr kumimoji="1" lang="ja-JP" altLang="en-US" sz="2000" smtClean="0"/>
              <a:t>に対するクォーク模型</a:t>
            </a:r>
            <a:endParaRPr kumimoji="1" lang="en-US" altLang="ja-JP" sz="2000" smtClean="0"/>
          </a:p>
          <a:p>
            <a:r>
              <a:rPr lang="ja-JP" altLang="en-US" sz="2000"/>
              <a:t>以外</a:t>
            </a:r>
            <a:r>
              <a:rPr lang="ja-JP" altLang="en-US" sz="2000" smtClean="0"/>
              <a:t>のモデルがある</a:t>
            </a:r>
            <a:endParaRPr kumimoji="1" lang="ja-JP" altLang="en-US" sz="2000"/>
          </a:p>
        </p:txBody>
      </p:sp>
      <p:sp>
        <p:nvSpPr>
          <p:cNvPr id="17" name="右矢印 16"/>
          <p:cNvSpPr/>
          <p:nvPr/>
        </p:nvSpPr>
        <p:spPr>
          <a:xfrm rot="5400000">
            <a:off x="6239538" y="592116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647208" y="816967"/>
                <a:ext cx="4846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smtClean="0">
                          <a:latin typeface="Cambria Math"/>
                        </a:rPr>
                        <m:t>1</m:t>
                      </m:r>
                      <m:r>
                        <a:rPr lang="en-US" altLang="ja-JP" sz="1400" b="0" i="1" smtClean="0">
                          <a:latin typeface="Cambria Math"/>
                        </a:rPr>
                        <m:t>.0</m:t>
                      </m:r>
                    </m:oMath>
                  </m:oMathPara>
                </a14:m>
                <a:endParaRPr lang="ja-JP" altLang="en-US" sz="140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08" y="816967"/>
                <a:ext cx="48463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3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1185" y="25460"/>
            <a:ext cx="317266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smtClean="0"/>
              <a:t>E31</a:t>
            </a:r>
            <a:r>
              <a:rPr kumimoji="1" lang="ja-JP" altLang="en-US" sz="2800" smtClean="0"/>
              <a:t>実験セットアップ</a:t>
            </a:r>
            <a:endParaRPr kumimoji="1" lang="ja-JP" altLang="en-US" sz="2800"/>
          </a:p>
        </p:txBody>
      </p:sp>
      <p:cxnSp>
        <p:nvCxnSpPr>
          <p:cNvPr id="3" name="直線コネクタ 2"/>
          <p:cNvCxnSpPr/>
          <p:nvPr/>
        </p:nvCxnSpPr>
        <p:spPr>
          <a:xfrm>
            <a:off x="3131840" y="4509120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51111" y="56237"/>
            <a:ext cx="481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smtClean="0"/>
              <a:t>場所</a:t>
            </a:r>
            <a:r>
              <a:rPr lang="en-US" altLang="ja-JP" sz="2400" smtClean="0"/>
              <a:t>: J-PARC</a:t>
            </a:r>
            <a:r>
              <a:rPr lang="ja-JP" altLang="en-US" sz="2400" smtClean="0"/>
              <a:t>ハドロンホール、</a:t>
            </a:r>
            <a:r>
              <a:rPr lang="en-US" altLang="ja-JP" sz="2400" smtClean="0"/>
              <a:t>K1.8BR</a:t>
            </a:r>
            <a:endParaRPr kumimoji="1" lang="ja-JP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849"/>
            <a:ext cx="8968712" cy="52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5495" y="602685"/>
                <a:ext cx="7920881" cy="83099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/>
                  <a:t>d(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400"/>
                  <a:t>,n)Y </a:t>
                </a:r>
                <a:r>
                  <a:rPr lang="ja-JP" altLang="en-US" sz="2400" smtClean="0"/>
                  <a:t>反応を用いて</a:t>
                </a:r>
                <a:r>
                  <a:rPr lang="en-US" altLang="ja-JP" sz="2400" smtClean="0"/>
                  <a:t>Λ(1405</a:t>
                </a:r>
                <a:r>
                  <a:rPr lang="en-US" altLang="ja-JP" sz="2400"/>
                  <a:t>)</a:t>
                </a:r>
                <a:r>
                  <a:rPr lang="ja-JP" altLang="en-US" sz="2400"/>
                  <a:t>の直接</a:t>
                </a:r>
                <a:r>
                  <a:rPr lang="ja-JP" altLang="en-US" sz="2400" smtClean="0"/>
                  <a:t>生成を行い、</a:t>
                </a:r>
                <a:endParaRPr lang="en-US" altLang="ja-JP" sz="2400" smtClean="0"/>
              </a:p>
              <a:p>
                <a:r>
                  <a:rPr lang="en-US" altLang="ja-JP" sz="2400" smtClean="0">
                    <a:sym typeface="Wingdings" pitchFamily="2" charset="2"/>
                  </a:rPr>
                  <a:t></a:t>
                </a:r>
                <a:r>
                  <a:rPr lang="ja-JP" altLang="en-US" sz="2400" smtClean="0">
                    <a:sym typeface="Wingdings" pitchFamily="2" charset="2"/>
                  </a:rPr>
                  <a:t>共鳴状態のピーク位置、崩壊幅を調べる。</a:t>
                </a:r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602685"/>
                <a:ext cx="792088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74" t="-7143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" y="839262"/>
            <a:ext cx="5634784" cy="417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8436" y="44624"/>
            <a:ext cx="359746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smtClean="0"/>
              <a:t>E31</a:t>
            </a:r>
            <a:r>
              <a:rPr kumimoji="1" lang="ja-JP" altLang="en-US" sz="2800" smtClean="0"/>
              <a:t>用液体重水素標的</a:t>
            </a:r>
            <a:endParaRPr kumimoji="1" lang="ja-JP" altLang="en-US" sz="2800"/>
          </a:p>
        </p:txBody>
      </p:sp>
      <p:sp>
        <p:nvSpPr>
          <p:cNvPr id="9" name="正方形/長方形 8"/>
          <p:cNvSpPr/>
          <p:nvPr/>
        </p:nvSpPr>
        <p:spPr>
          <a:xfrm>
            <a:off x="1115616" y="5166484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b="1"/>
              <a:t>　液体重水素標的の構成</a:t>
            </a:r>
            <a:endParaRPr lang="ja-JP" altLang="ja-JP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08614" y="3459772"/>
            <a:ext cx="3275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/>
              <a:t>標的の特徴</a:t>
            </a:r>
            <a:endParaRPr lang="en-US" altLang="ja-JP" sz="2000"/>
          </a:p>
          <a:p>
            <a:endParaRPr lang="en-US" altLang="ja-JP" sz="2000"/>
          </a:p>
          <a:p>
            <a:r>
              <a:rPr lang="ja-JP" altLang="en-US" sz="2000" smtClean="0"/>
              <a:t>・</a:t>
            </a:r>
            <a:r>
              <a:rPr lang="en-US" altLang="ja-JP" sz="2000" smtClean="0"/>
              <a:t>GM</a:t>
            </a:r>
            <a:r>
              <a:rPr lang="ja-JP" altLang="en-US" sz="2000" smtClean="0"/>
              <a:t>冷凍機による高熱伝導</a:t>
            </a:r>
            <a:endParaRPr lang="en-US" altLang="ja-JP" sz="2000" smtClean="0"/>
          </a:p>
          <a:p>
            <a:r>
              <a:rPr lang="ja-JP" altLang="en-US" sz="2000"/>
              <a:t>　</a:t>
            </a:r>
            <a:r>
              <a:rPr lang="ja-JP" altLang="en-US" sz="2000" smtClean="0"/>
              <a:t>蒸留器冷却、輻射シール　</a:t>
            </a:r>
            <a:endParaRPr lang="en-US" altLang="ja-JP" sz="2000" smtClean="0"/>
          </a:p>
          <a:p>
            <a:r>
              <a:rPr lang="ja-JP" altLang="en-US" sz="2000"/>
              <a:t>　ド</a:t>
            </a:r>
            <a:r>
              <a:rPr lang="ja-JP" altLang="en-US" sz="2000" smtClean="0"/>
              <a:t>冷却</a:t>
            </a:r>
            <a:endParaRPr lang="en-US" altLang="ja-JP" sz="2000" smtClean="0">
              <a:sym typeface="Wingdings" pitchFamily="2" charset="2"/>
            </a:endParaRPr>
          </a:p>
          <a:p>
            <a:r>
              <a:rPr lang="ja-JP" altLang="en-US" sz="2000" smtClean="0">
                <a:sym typeface="Wingdings" pitchFamily="2" charset="2"/>
              </a:rPr>
              <a:t>・ヒーターでの温度調整</a:t>
            </a:r>
            <a:endParaRPr lang="en-US" altLang="ja-JP" sz="2000" smtClean="0">
              <a:sym typeface="Wingdings" pitchFamily="2" charset="2"/>
            </a:endParaRPr>
          </a:p>
          <a:p>
            <a:r>
              <a:rPr lang="ja-JP" altLang="en-US" sz="2000" smtClean="0">
                <a:sym typeface="Wingdings" pitchFamily="2" charset="2"/>
              </a:rPr>
              <a:t>・蒸留器</a:t>
            </a:r>
            <a:r>
              <a:rPr lang="en-US" altLang="ja-JP" sz="2000" smtClean="0">
                <a:sym typeface="Wingdings" pitchFamily="2" charset="2"/>
              </a:rPr>
              <a:t></a:t>
            </a:r>
            <a:r>
              <a:rPr lang="ja-JP" altLang="en-US" sz="2000" smtClean="0">
                <a:sym typeface="Wingdings" pitchFamily="2" charset="2"/>
              </a:rPr>
              <a:t>標的容器</a:t>
            </a:r>
            <a:r>
              <a:rPr lang="en-US" altLang="ja-JP" sz="2000" smtClean="0">
                <a:sym typeface="Wingdings" pitchFamily="2" charset="2"/>
              </a:rPr>
              <a:t>(</a:t>
            </a:r>
            <a:r>
              <a:rPr lang="ja-JP" altLang="en-US" sz="2000" smtClean="0">
                <a:sym typeface="Wingdings" pitchFamily="2" charset="2"/>
              </a:rPr>
              <a:t>液体</a:t>
            </a:r>
            <a:r>
              <a:rPr lang="en-US" altLang="ja-JP" sz="2000" smtClean="0">
                <a:sym typeface="Wingdings" pitchFamily="2" charset="2"/>
              </a:rPr>
              <a:t>)</a:t>
            </a:r>
          </a:p>
          <a:p>
            <a:r>
              <a:rPr lang="ja-JP" altLang="en-US" sz="2000" smtClean="0">
                <a:sym typeface="Wingdings" pitchFamily="2" charset="2"/>
              </a:rPr>
              <a:t>  標的容器</a:t>
            </a:r>
            <a:r>
              <a:rPr lang="en-US" altLang="ja-JP" sz="2000" smtClean="0">
                <a:sym typeface="Wingdings" pitchFamily="2" charset="2"/>
              </a:rPr>
              <a:t></a:t>
            </a:r>
            <a:r>
              <a:rPr lang="ja-JP" altLang="en-US" sz="2000" smtClean="0">
                <a:sym typeface="Wingdings" pitchFamily="2" charset="2"/>
              </a:rPr>
              <a:t>蒸留器</a:t>
            </a:r>
            <a:r>
              <a:rPr lang="en-US" altLang="ja-JP" sz="2000" smtClean="0">
                <a:sym typeface="Wingdings" pitchFamily="2" charset="2"/>
              </a:rPr>
              <a:t>(</a:t>
            </a:r>
            <a:r>
              <a:rPr lang="ja-JP" altLang="en-US" sz="2000">
                <a:sym typeface="Wingdings" pitchFamily="2" charset="2"/>
              </a:rPr>
              <a:t>ガス</a:t>
            </a:r>
            <a:r>
              <a:rPr lang="en-US" altLang="ja-JP" sz="2000" smtClean="0">
                <a:sym typeface="Wingdings" pitchFamily="2" charset="2"/>
              </a:rPr>
              <a:t>)</a:t>
            </a:r>
            <a:r>
              <a:rPr lang="ja-JP" altLang="en-US" sz="2000" smtClean="0">
                <a:sym typeface="Wingdings" pitchFamily="2" charset="2"/>
              </a:rPr>
              <a:t>、</a:t>
            </a:r>
            <a:endParaRPr lang="en-US" altLang="ja-JP" sz="2000" smtClean="0">
              <a:sym typeface="Wingdings" pitchFamily="2" charset="2"/>
            </a:endParaRPr>
          </a:p>
          <a:p>
            <a:r>
              <a:rPr lang="ja-JP" altLang="en-US" sz="2000">
                <a:sym typeface="Wingdings" pitchFamily="2" charset="2"/>
              </a:rPr>
              <a:t>　</a:t>
            </a:r>
            <a:r>
              <a:rPr lang="ja-JP" altLang="en-US" sz="2000" smtClean="0">
                <a:sym typeface="Wingdings" pitchFamily="2" charset="2"/>
              </a:rPr>
              <a:t>重水素循環システム</a:t>
            </a:r>
            <a:endParaRPr lang="en-US" altLang="ja-JP" sz="2000" smtClean="0">
              <a:sym typeface="Wingdings" pitchFamily="2" charset="2"/>
            </a:endParaRPr>
          </a:p>
          <a:p>
            <a:r>
              <a:rPr lang="ja-JP" altLang="en-US" sz="2000" smtClean="0">
                <a:sym typeface="Wingdings" pitchFamily="2" charset="2"/>
              </a:rPr>
              <a:t>・冷却器真空断熱</a:t>
            </a:r>
            <a:endParaRPr lang="en-US" altLang="ja-JP" sz="2000" smtClean="0">
              <a:sym typeface="Wingdings" pitchFamily="2" charset="2"/>
            </a:endParaRPr>
          </a:p>
          <a:p>
            <a:endParaRPr lang="en-US" altLang="ja-JP" sz="200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285616"/>
            <a:ext cx="313419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smtClean="0"/>
              <a:t>E31</a:t>
            </a:r>
            <a:r>
              <a:rPr lang="ja-JP" altLang="en-US" sz="2000" smtClean="0"/>
              <a:t>実験からの要請</a:t>
            </a:r>
            <a:endParaRPr lang="en-US" altLang="ja-JP" sz="2000" smtClean="0"/>
          </a:p>
          <a:p>
            <a:r>
              <a:rPr lang="ja-JP" altLang="en-US" sz="2000"/>
              <a:t>・</a:t>
            </a:r>
            <a:r>
              <a:rPr lang="ja-JP" altLang="en-US" sz="2000" smtClean="0"/>
              <a:t>標的周りの物質量の抑制</a:t>
            </a:r>
            <a:r>
              <a:rPr lang="en-US" altLang="ja-JP" sz="2000"/>
              <a:t> </a:t>
            </a:r>
            <a:endParaRPr lang="en-US" altLang="ja-JP" sz="2000" smtClean="0"/>
          </a:p>
          <a:p>
            <a:r>
              <a:rPr lang="ja-JP" altLang="en-US" sz="2000" smtClean="0"/>
              <a:t>・反応断面積測定値の一定</a:t>
            </a:r>
            <a:endParaRPr lang="en-US" altLang="ja-JP" sz="2000" smtClean="0"/>
          </a:p>
          <a:p>
            <a:r>
              <a:rPr lang="ja-JP" altLang="en-US" sz="2000"/>
              <a:t>　</a:t>
            </a:r>
            <a:r>
              <a:rPr lang="ja-JP" altLang="en-US" sz="2000" smtClean="0"/>
              <a:t>保持のため</a:t>
            </a:r>
            <a:r>
              <a:rPr kumimoji="1" lang="ja-JP" altLang="en-US" sz="2000" smtClean="0"/>
              <a:t>液体重水素</a:t>
            </a:r>
            <a:endParaRPr kumimoji="1" lang="en-US" altLang="ja-JP" sz="2000" smtClean="0"/>
          </a:p>
          <a:p>
            <a:r>
              <a:rPr lang="ja-JP" altLang="en-US" sz="2000"/>
              <a:t>　</a:t>
            </a:r>
            <a:r>
              <a:rPr kumimoji="1" lang="ja-JP" altLang="en-US" sz="2000" smtClean="0"/>
              <a:t>温度の安定保持</a:t>
            </a:r>
            <a:endParaRPr kumimoji="1" lang="ja-JP" altLang="en-US" sz="20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42866" y="2276872"/>
            <a:ext cx="326563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/>
              <a:t>標的</a:t>
            </a:r>
            <a:r>
              <a:rPr kumimoji="1" lang="ja-JP" altLang="en-US" smtClean="0"/>
              <a:t>の周りに高い立体角で</a:t>
            </a:r>
            <a:endParaRPr kumimoji="1" lang="en-US" altLang="ja-JP" smtClean="0"/>
          </a:p>
          <a:p>
            <a:r>
              <a:rPr lang="ja-JP" altLang="en-US"/>
              <a:t>測定器</a:t>
            </a:r>
            <a:r>
              <a:rPr lang="ja-JP" altLang="en-US" smtClean="0"/>
              <a:t>がくるようにし、かつ装置</a:t>
            </a:r>
            <a:endParaRPr lang="en-US" altLang="ja-JP" smtClean="0"/>
          </a:p>
          <a:p>
            <a:r>
              <a:rPr lang="ja-JP" altLang="en-US" smtClean="0"/>
              <a:t>そのものが検出の邪魔にならな</a:t>
            </a:r>
            <a:endParaRPr lang="en-US" altLang="ja-JP" smtClean="0"/>
          </a:p>
          <a:p>
            <a:r>
              <a:rPr lang="ja-JP" altLang="en-US" smtClean="0"/>
              <a:t>いような設計</a:t>
            </a:r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160542" y="285960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7504" y="5792865"/>
            <a:ext cx="27030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mtClean="0"/>
              <a:t>(GM</a:t>
            </a:r>
            <a:r>
              <a:rPr lang="ja-JP" altLang="en-US" smtClean="0"/>
              <a:t>冷凍機仕様</a:t>
            </a:r>
            <a:r>
              <a:rPr lang="en-US" altLang="ja-JP" smtClean="0"/>
              <a:t>)</a:t>
            </a:r>
            <a:endParaRPr kumimoji="1" lang="en-US" altLang="ja-JP" smtClean="0"/>
          </a:p>
          <a:p>
            <a:r>
              <a:rPr lang="en-US" altLang="ja-JP" smtClean="0"/>
              <a:t>1st Stage       50 K  @35 W</a:t>
            </a:r>
          </a:p>
          <a:p>
            <a:r>
              <a:rPr lang="en-US" altLang="ja-JP"/>
              <a:t>2nd Stage      4.2 K @1.5 </a:t>
            </a:r>
            <a:r>
              <a:rPr lang="en-US" altLang="ja-JP" smtClean="0"/>
              <a:t>W</a:t>
            </a:r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07904" y="5786814"/>
            <a:ext cx="13821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mtClean="0"/>
              <a:t>重水素</a:t>
            </a:r>
            <a:endParaRPr kumimoji="1" lang="en-US" altLang="ja-JP" smtClean="0"/>
          </a:p>
          <a:p>
            <a:r>
              <a:rPr lang="ja-JP" altLang="en-US" smtClean="0"/>
              <a:t>沸点　</a:t>
            </a:r>
            <a:r>
              <a:rPr lang="en-US" altLang="ja-JP" smtClean="0"/>
              <a:t>23.8</a:t>
            </a:r>
            <a:r>
              <a:rPr lang="ja-JP" altLang="en-US"/>
              <a:t> </a:t>
            </a:r>
            <a:r>
              <a:rPr lang="en-US" altLang="ja-JP" smtClean="0"/>
              <a:t>K</a:t>
            </a:r>
          </a:p>
          <a:p>
            <a:r>
              <a:rPr lang="ja-JP" altLang="en-US" smtClean="0"/>
              <a:t>融点　</a:t>
            </a:r>
            <a:r>
              <a:rPr lang="en-US" altLang="ja-JP" smtClean="0"/>
              <a:t>18.7 K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9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shinngo\Desktop\test-plan-11112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603914" cy="40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4086" y="44624"/>
            <a:ext cx="318656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smtClean="0"/>
              <a:t>今回の冷却試験の</a:t>
            </a:r>
            <a:endParaRPr lang="en-US" altLang="ja-JP" sz="2800" smtClean="0"/>
          </a:p>
          <a:p>
            <a:r>
              <a:rPr lang="ja-JP" altLang="en-US" sz="2800" smtClean="0"/>
              <a:t>セットアップ</a:t>
            </a:r>
            <a:endParaRPr lang="en-US" altLang="ja-JP" sz="28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09896" y="228554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②</a:t>
            </a:r>
            <a:endParaRPr kumimoji="1" lang="ja-JP" altLang="en-US" sz="14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64345" y="23841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①</a:t>
            </a:r>
            <a:endParaRPr kumimoji="1" lang="ja-JP" altLang="en-US" sz="140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23728" y="28331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③</a:t>
            </a:r>
            <a:endParaRPr kumimoji="1" lang="ja-JP" altLang="en-US" sz="1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64147" y="51208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④</a:t>
            </a:r>
            <a:endParaRPr kumimoji="1" lang="ja-JP" altLang="en-US" sz="14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00440" y="49669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smtClean="0"/>
              <a:t>⑤</a:t>
            </a:r>
            <a:endParaRPr kumimoji="1" lang="ja-JP" altLang="en-US" sz="1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70726" y="374768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⑥</a:t>
            </a:r>
            <a:endParaRPr kumimoji="1" lang="ja-JP" altLang="en-US" sz="14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33936" y="397427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⑦</a:t>
            </a:r>
            <a:endParaRPr kumimoji="1" lang="ja-JP" altLang="en-US" sz="1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67744" y="36972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⑧</a:t>
            </a:r>
            <a:endParaRPr kumimoji="1" lang="ja-JP" altLang="en-US" sz="1400"/>
          </a:p>
        </p:txBody>
      </p:sp>
      <p:cxnSp>
        <p:nvCxnSpPr>
          <p:cNvPr id="31" name="直線コネクタ 30"/>
          <p:cNvCxnSpPr/>
          <p:nvPr/>
        </p:nvCxnSpPr>
        <p:spPr>
          <a:xfrm flipH="1">
            <a:off x="2381262" y="2870317"/>
            <a:ext cx="511103" cy="1893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2396772" y="3130678"/>
            <a:ext cx="3289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 flipV="1">
            <a:off x="2396771" y="3383564"/>
            <a:ext cx="449675" cy="3191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21"/>
          <p:cNvSpPr txBox="1"/>
          <p:nvPr/>
        </p:nvSpPr>
        <p:spPr>
          <a:xfrm>
            <a:off x="4211960" y="2501553"/>
            <a:ext cx="4215492" cy="339238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圧力計</a:t>
            </a: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①真空計</a:t>
            </a:r>
            <a:r>
              <a:rPr lang="en-US" sz="2000" kern="100">
                <a:effectLst/>
                <a:ea typeface="ＭＳ 明朝"/>
                <a:cs typeface="Times New Roman"/>
              </a:rPr>
              <a:t>(</a:t>
            </a:r>
            <a:r>
              <a:rPr lang="ja-JP" sz="2000" kern="100">
                <a:effectLst/>
                <a:ea typeface="ＭＳ 明朝"/>
                <a:cs typeface="Times New Roman"/>
              </a:rPr>
              <a:t>クリスタルゲージ</a:t>
            </a:r>
            <a:r>
              <a:rPr lang="en-US" sz="2000" kern="100">
                <a:effectLst/>
                <a:ea typeface="ＭＳ 明朝"/>
                <a:cs typeface="Times New Roman"/>
              </a:rPr>
              <a:t>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②蒸気圧計</a:t>
            </a:r>
            <a:r>
              <a:rPr lang="en-US" sz="2000" kern="100">
                <a:effectLst/>
                <a:ea typeface="ＭＳ 明朝"/>
                <a:cs typeface="Times New Roman"/>
              </a:rPr>
              <a:t>(</a:t>
            </a:r>
            <a:r>
              <a:rPr lang="ja-JP" sz="2000" kern="100">
                <a:effectLst/>
                <a:ea typeface="ＭＳ 明朝"/>
                <a:cs typeface="Times New Roman"/>
              </a:rPr>
              <a:t>バラトロン</a:t>
            </a:r>
            <a:r>
              <a:rPr lang="en-US" sz="2000" kern="100">
                <a:effectLst/>
                <a:ea typeface="ＭＳ 明朝"/>
                <a:cs typeface="Times New Roman"/>
              </a:rPr>
              <a:t>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kern="100">
                <a:effectLst/>
                <a:ea typeface="ＭＳ 明朝"/>
                <a:cs typeface="Times New Roman"/>
              </a:rPr>
              <a:t> 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/>
            <a:r>
              <a:rPr lang="ja-JP" sz="2000" kern="100">
                <a:effectLst/>
                <a:ea typeface="ＭＳ 明朝"/>
                <a:cs typeface="Times New Roman"/>
              </a:rPr>
              <a:t>温度</a:t>
            </a:r>
            <a:r>
              <a:rPr lang="ja-JP" sz="2000" kern="100" smtClean="0">
                <a:effectLst/>
                <a:ea typeface="ＭＳ 明朝"/>
                <a:cs typeface="Times New Roman"/>
              </a:rPr>
              <a:t>センサー</a:t>
            </a:r>
            <a:r>
              <a:rPr lang="en-US" altLang="ja-JP" sz="2000" kern="100" smtClean="0">
                <a:effectLst/>
                <a:ea typeface="ＭＳ 明朝"/>
                <a:cs typeface="Times New Roman"/>
              </a:rPr>
              <a:t>(</a:t>
            </a:r>
            <a:r>
              <a:rPr lang="ja-JP" altLang="en-US" sz="2000" smtClean="0"/>
              <a:t>抵抗式温度計</a:t>
            </a:r>
            <a:r>
              <a:rPr lang="ja-JP" altLang="en-US" sz="2000"/>
              <a:t>　</a:t>
            </a:r>
            <a:r>
              <a:rPr lang="en-US" altLang="ja-JP" sz="2000"/>
              <a:t>4</a:t>
            </a:r>
            <a:r>
              <a:rPr lang="ja-JP" altLang="en-US" sz="2000"/>
              <a:t>端子法</a:t>
            </a:r>
            <a:r>
              <a:rPr lang="ja-JP" altLang="en-US" sz="2000" smtClean="0"/>
              <a:t>測定</a:t>
            </a:r>
            <a:r>
              <a:rPr lang="en-US" altLang="ja-JP" sz="2000" kern="100" smtClean="0">
                <a:effectLst/>
                <a:ea typeface="ＭＳ 明朝"/>
                <a:cs typeface="Times New Roman"/>
              </a:rPr>
              <a:t>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③</a:t>
            </a:r>
            <a:r>
              <a:rPr lang="en-US" sz="2000" kern="100">
                <a:effectLst/>
                <a:ea typeface="ＭＳ 明朝"/>
                <a:cs typeface="Times New Roman"/>
              </a:rPr>
              <a:t>1st Stage(Pt100)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④</a:t>
            </a:r>
            <a:r>
              <a:rPr lang="en-US" sz="2000" kern="100">
                <a:effectLst/>
                <a:ea typeface="ＭＳ 明朝"/>
                <a:cs typeface="Times New Roman"/>
              </a:rPr>
              <a:t>radiation shield box</a:t>
            </a:r>
            <a:r>
              <a:rPr lang="ja-JP" sz="2000" kern="100">
                <a:effectLst/>
                <a:ea typeface="ＭＳ 明朝"/>
                <a:cs typeface="Times New Roman"/>
              </a:rPr>
              <a:t>底</a:t>
            </a:r>
            <a:r>
              <a:rPr lang="en-US" sz="2000" kern="100">
                <a:effectLst/>
                <a:ea typeface="ＭＳ 明朝"/>
                <a:cs typeface="Times New Roman"/>
              </a:rPr>
              <a:t>(</a:t>
            </a:r>
            <a:r>
              <a:rPr lang="ja-JP" sz="2000" kern="100">
                <a:effectLst/>
                <a:ea typeface="ＭＳ 明朝"/>
                <a:cs typeface="Times New Roman"/>
              </a:rPr>
              <a:t>下流</a:t>
            </a:r>
            <a:r>
              <a:rPr lang="en-US" sz="2000" kern="100">
                <a:effectLst/>
                <a:ea typeface="ＭＳ 明朝"/>
                <a:cs typeface="Times New Roman"/>
              </a:rPr>
              <a:t>)(Pt100)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⑤</a:t>
            </a:r>
            <a:r>
              <a:rPr lang="en-US" sz="2000" kern="100">
                <a:effectLst/>
                <a:ea typeface="ＭＳ 明朝"/>
                <a:cs typeface="Times New Roman"/>
              </a:rPr>
              <a:t>radiation shield box</a:t>
            </a:r>
            <a:r>
              <a:rPr lang="ja-JP" sz="2000" kern="100">
                <a:effectLst/>
                <a:ea typeface="ＭＳ 明朝"/>
                <a:cs typeface="Times New Roman"/>
              </a:rPr>
              <a:t>底</a:t>
            </a:r>
            <a:r>
              <a:rPr lang="en-US" sz="2000" kern="100">
                <a:effectLst/>
                <a:ea typeface="ＭＳ 明朝"/>
                <a:cs typeface="Times New Roman"/>
              </a:rPr>
              <a:t>(</a:t>
            </a:r>
            <a:r>
              <a:rPr lang="ja-JP" sz="2000" kern="100">
                <a:effectLst/>
                <a:ea typeface="ＭＳ 明朝"/>
                <a:cs typeface="Times New Roman"/>
              </a:rPr>
              <a:t>上流</a:t>
            </a:r>
            <a:r>
              <a:rPr lang="en-US" sz="2000" kern="100">
                <a:effectLst/>
                <a:ea typeface="ＭＳ 明朝"/>
                <a:cs typeface="Times New Roman"/>
              </a:rPr>
              <a:t>)(Pt100)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⑥</a:t>
            </a:r>
            <a:r>
              <a:rPr lang="en-US" sz="2000" kern="10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cold finger(PtCo</a:t>
            </a:r>
            <a:r>
              <a:rPr lang="en-US" sz="2000" kern="10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)(</a:t>
            </a:r>
            <a:r>
              <a:rPr lang="ja-JP" altLang="en-US" sz="2000" kern="10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温度制御</a:t>
            </a:r>
            <a:r>
              <a:rPr lang="en-US" sz="2000" kern="10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)</a:t>
            </a:r>
            <a:endParaRPr lang="ja-JP" sz="2000" kern="10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⑦</a:t>
            </a:r>
            <a:r>
              <a:rPr lang="en-US" sz="2000" kern="100">
                <a:effectLst/>
                <a:ea typeface="ＭＳ 明朝"/>
                <a:cs typeface="Times New Roman"/>
              </a:rPr>
              <a:t>heat exchanger(PtCo)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kern="100">
                <a:effectLst/>
                <a:ea typeface="ＭＳ 明朝"/>
                <a:cs typeface="Times New Roman"/>
              </a:rPr>
              <a:t> </a:t>
            </a:r>
            <a:endParaRPr lang="ja-JP" sz="2000" kern="100">
              <a:effectLst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2000" kern="100">
                <a:effectLst/>
                <a:ea typeface="ＭＳ 明朝"/>
                <a:cs typeface="Times New Roman"/>
              </a:rPr>
              <a:t>⑧</a:t>
            </a:r>
            <a:r>
              <a:rPr lang="ja-JP" sz="2000" kern="10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ヒーター</a:t>
            </a:r>
            <a:r>
              <a:rPr lang="en-US" altLang="ja-JP" sz="2000" kern="100" smtClean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(25Ω)×2</a:t>
            </a:r>
            <a:endParaRPr lang="ja-JP" sz="2000" kern="10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4111" name="正方形/長方形 4110"/>
          <p:cNvSpPr/>
          <p:nvPr/>
        </p:nvSpPr>
        <p:spPr>
          <a:xfrm>
            <a:off x="5364088" y="2060848"/>
            <a:ext cx="218040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000" b="1" smtClean="0"/>
              <a:t>センサー類配線図</a:t>
            </a:r>
            <a:endParaRPr lang="ja-JP" altLang="ja-JP" sz="20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1880" y="44624"/>
            <a:ext cx="560602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smtClean="0"/>
              <a:t>段階的な冷却試験</a:t>
            </a:r>
            <a:r>
              <a:rPr kumimoji="1" lang="en-US" altLang="ja-JP" sz="2000" smtClean="0"/>
              <a:t>(</a:t>
            </a:r>
            <a:r>
              <a:rPr lang="ja-JP" altLang="en-US" sz="2000"/>
              <a:t>問題箇所の特定を容易に</a:t>
            </a:r>
            <a:r>
              <a:rPr lang="ja-JP" altLang="en-US" sz="2000" smtClean="0"/>
              <a:t>する</a:t>
            </a:r>
            <a:r>
              <a:rPr kumimoji="1" lang="en-US" altLang="ja-JP" sz="2000" smtClean="0"/>
              <a:t>)</a:t>
            </a:r>
          </a:p>
          <a:p>
            <a:r>
              <a:rPr lang="en-US" altLang="ja-JP" sz="2000" smtClean="0">
                <a:solidFill>
                  <a:srgbClr val="FF0000"/>
                </a:solidFill>
              </a:rPr>
              <a:t>1</a:t>
            </a:r>
            <a:r>
              <a:rPr lang="ja-JP" altLang="en-US" sz="2000" smtClean="0">
                <a:solidFill>
                  <a:srgbClr val="FF0000"/>
                </a:solidFill>
              </a:rPr>
              <a:t>　熱交換器単体での水素液化、安定保持</a:t>
            </a:r>
            <a:endParaRPr lang="en-US" altLang="ja-JP" sz="2000" smtClean="0">
              <a:solidFill>
                <a:srgbClr val="FF0000"/>
              </a:solidFill>
            </a:endParaRPr>
          </a:p>
          <a:p>
            <a:r>
              <a:rPr lang="en-US" altLang="ja-JP" sz="2000" smtClean="0">
                <a:solidFill>
                  <a:srgbClr val="FF0000"/>
                </a:solidFill>
              </a:rPr>
              <a:t>2</a:t>
            </a:r>
            <a:r>
              <a:rPr lang="ja-JP" altLang="en-US" sz="2000" smtClean="0">
                <a:solidFill>
                  <a:srgbClr val="FF0000"/>
                </a:solidFill>
              </a:rPr>
              <a:t>　標的容器の取り付け、液体水素循環試験</a:t>
            </a:r>
            <a:endParaRPr lang="en-US" altLang="ja-JP" sz="2000" smtClean="0">
              <a:solidFill>
                <a:srgbClr val="FF0000"/>
              </a:solidFill>
            </a:endParaRPr>
          </a:p>
          <a:p>
            <a:r>
              <a:rPr lang="en-US" altLang="ja-JP" sz="2000" smtClean="0"/>
              <a:t>3</a:t>
            </a:r>
            <a:r>
              <a:rPr lang="ja-JP" altLang="en-US" sz="2000" smtClean="0"/>
              <a:t>　本番用セットアップでの試験</a:t>
            </a:r>
            <a:endParaRPr lang="en-US" altLang="ja-JP" sz="2000" smtClean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2846446" y="2469501"/>
            <a:ext cx="1365514" cy="49550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53385" y="2954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1884429" y="2556054"/>
            <a:ext cx="2409418" cy="7647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2273557" y="3059696"/>
            <a:ext cx="2020291" cy="1375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2711337" y="4839944"/>
            <a:ext cx="1613775" cy="4348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endCxn id="25" idx="3"/>
          </p:cNvCxnSpPr>
          <p:nvPr/>
        </p:nvCxnSpPr>
        <p:spPr>
          <a:xfrm flipH="1">
            <a:off x="2064642" y="5120865"/>
            <a:ext cx="22361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endCxn id="28" idx="1"/>
          </p:cNvCxnSpPr>
          <p:nvPr/>
        </p:nvCxnSpPr>
        <p:spPr>
          <a:xfrm flipH="1" flipV="1">
            <a:off x="2267744" y="3851176"/>
            <a:ext cx="2057368" cy="16411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 flipV="1">
            <a:off x="2360789" y="4127891"/>
            <a:ext cx="1939996" cy="15869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 flipV="1">
            <a:off x="2360789" y="3937590"/>
            <a:ext cx="1873608" cy="23850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7428" y="1771911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圧力</a:t>
            </a:r>
            <a:r>
              <a:rPr lang="ja-JP" altLang="en-US" sz="1200" smtClean="0"/>
              <a:t>センサー＆安全弁</a:t>
            </a:r>
            <a:endParaRPr kumimoji="1" lang="ja-JP" altLang="en-US" sz="120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99" y="2593318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輻射シールドボックス</a:t>
            </a:r>
            <a:endParaRPr kumimoji="1" lang="ja-JP" altLang="en-US" sz="120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2192502"/>
            <a:ext cx="1676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1st stage </a:t>
            </a:r>
            <a:r>
              <a:rPr kumimoji="1" lang="ja-JP" altLang="en-US" sz="1200" smtClean="0"/>
              <a:t>コールドヘッド</a:t>
            </a:r>
            <a:endParaRPr kumimoji="1" lang="ja-JP" altLang="en-US" sz="12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2903563"/>
            <a:ext cx="172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smtClean="0"/>
              <a:t>2nd stage </a:t>
            </a:r>
            <a:r>
              <a:rPr lang="ja-JP" altLang="en-US" sz="1200" smtClean="0"/>
              <a:t>コールドヘッド</a:t>
            </a:r>
            <a:endParaRPr kumimoji="1" lang="ja-JP" altLang="en-US" sz="120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392" y="3391275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コールドフィンガー</a:t>
            </a:r>
            <a:endParaRPr kumimoji="1" lang="ja-JP" altLang="en-US" sz="120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49914" y="366059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熱交換機</a:t>
            </a:r>
            <a:endParaRPr kumimoji="1" lang="ja-JP" altLang="en-US" sz="120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35776" y="162880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GM</a:t>
            </a:r>
            <a:r>
              <a:rPr kumimoji="1" lang="ja-JP" altLang="en-US" sz="1200" smtClean="0"/>
              <a:t>冷凍機</a:t>
            </a:r>
            <a:endParaRPr kumimoji="1" lang="ja-JP" altLang="en-US" sz="120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14711" y="1965761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ガス導入口</a:t>
            </a:r>
            <a:endParaRPr kumimoji="1" lang="ja-JP" altLang="en-US" sz="120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174751" y="2307231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排気口</a:t>
            </a:r>
            <a:endParaRPr lang="en-US" altLang="ja-JP" sz="1200" smtClean="0"/>
          </a:p>
          <a:p>
            <a:r>
              <a:rPr kumimoji="1" lang="en-US" altLang="ja-JP" sz="1200" smtClean="0"/>
              <a:t>(</a:t>
            </a:r>
            <a:r>
              <a:rPr kumimoji="1" lang="ja-JP" altLang="en-US" sz="1200" smtClean="0"/>
              <a:t>断熱真空</a:t>
            </a:r>
            <a:r>
              <a:rPr kumimoji="1" lang="en-US" altLang="ja-JP" sz="1200" smtClean="0"/>
              <a:t>)</a:t>
            </a:r>
            <a:endParaRPr kumimoji="1" lang="ja-JP" altLang="en-US" sz="120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50006" y="42820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標的容器</a:t>
            </a:r>
            <a:endParaRPr kumimoji="1" lang="ja-JP" altLang="en-US" sz="120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89553" y="386104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/>
              <a:t>Al</a:t>
            </a:r>
            <a:r>
              <a:rPr lang="ja-JP" altLang="en-US" sz="1200"/>
              <a:t>板</a:t>
            </a:r>
            <a:endParaRPr kumimoji="1" lang="ja-JP" altLang="en-US" sz="1200"/>
          </a:p>
        </p:txBody>
      </p:sp>
      <p:cxnSp>
        <p:nvCxnSpPr>
          <p:cNvPr id="52" name="直線コネクタ 51"/>
          <p:cNvCxnSpPr>
            <a:endCxn id="50" idx="1"/>
          </p:cNvCxnSpPr>
          <p:nvPr/>
        </p:nvCxnSpPr>
        <p:spPr>
          <a:xfrm>
            <a:off x="2649700" y="3680847"/>
            <a:ext cx="739853" cy="3187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589768" y="3059696"/>
            <a:ext cx="683789" cy="739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2664345" y="2181228"/>
            <a:ext cx="235356" cy="796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549409" y="1910410"/>
            <a:ext cx="335020" cy="3968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530408" y="2347118"/>
            <a:ext cx="691975" cy="7125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250225" y="3548788"/>
            <a:ext cx="972158" cy="2914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366820" y="3813119"/>
            <a:ext cx="810459" cy="3147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49" idx="3"/>
          </p:cNvCxnSpPr>
          <p:nvPr/>
        </p:nvCxnSpPr>
        <p:spPr>
          <a:xfrm>
            <a:off x="1250225" y="4420553"/>
            <a:ext cx="321026" cy="1384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424614" y="2706023"/>
            <a:ext cx="570564" cy="6147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46" idx="2"/>
            <a:endCxn id="35" idx="0"/>
          </p:cNvCxnSpPr>
          <p:nvPr/>
        </p:nvCxnSpPr>
        <p:spPr>
          <a:xfrm>
            <a:off x="2273557" y="1905799"/>
            <a:ext cx="0" cy="2270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0723" y="25460"/>
            <a:ext cx="162095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/>
              <a:t>標的</a:t>
            </a:r>
            <a:r>
              <a:rPr lang="ja-JP" altLang="en-US" sz="2800" smtClean="0"/>
              <a:t>容器</a:t>
            </a:r>
            <a:endParaRPr lang="en-US" altLang="ja-JP" sz="2800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3231"/>
            <a:ext cx="6188710" cy="232981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180528" y="620688"/>
            <a:ext cx="293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/>
              <a:t>　標的容器の試作</a:t>
            </a:r>
            <a:r>
              <a:rPr lang="ja-JP" altLang="ja-JP" sz="2000" b="1" smtClean="0"/>
              <a:t>機構造</a:t>
            </a:r>
            <a:endParaRPr lang="ja-JP" altLang="ja-JP" sz="2000"/>
          </a:p>
        </p:txBody>
      </p:sp>
      <p:pic>
        <p:nvPicPr>
          <p:cNvPr id="2050" name="Picture 2" descr="C:\Users\shinngo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87" y="56513"/>
            <a:ext cx="2120858" cy="28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876256" y="2865130"/>
            <a:ext cx="2103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000" b="1"/>
              <a:t>耐圧テストの</a:t>
            </a:r>
            <a:r>
              <a:rPr lang="ja-JP" altLang="ja-JP" sz="2000" b="1" smtClean="0"/>
              <a:t>様子</a:t>
            </a:r>
            <a:endParaRPr lang="en-US" altLang="ja-JP" sz="2000" b="1" smtClean="0"/>
          </a:p>
          <a:p>
            <a:r>
              <a:rPr lang="en-US" altLang="ja-JP" sz="2000" b="1" smtClean="0"/>
              <a:t>(</a:t>
            </a:r>
            <a:r>
              <a:rPr lang="ja-JP" altLang="en-US" sz="2000" b="1" smtClean="0"/>
              <a:t>差圧</a:t>
            </a:r>
            <a:r>
              <a:rPr lang="en-US" altLang="ja-JP" sz="2000" b="1" smtClean="0"/>
              <a:t>:4 atm)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4131778"/>
            <a:ext cx="426110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容器</a:t>
            </a:r>
            <a:r>
              <a:rPr kumimoji="1" lang="ja-JP" altLang="en-US" sz="2000" smtClean="0"/>
              <a:t>物質量による検出効率</a:t>
            </a:r>
            <a:r>
              <a:rPr lang="ja-JP" altLang="en-US" sz="2000"/>
              <a:t>へ</a:t>
            </a:r>
            <a:r>
              <a:rPr lang="ja-JP" altLang="en-US" sz="2000" smtClean="0"/>
              <a:t>の影響</a:t>
            </a:r>
            <a:r>
              <a:rPr kumimoji="1" lang="ja-JP" altLang="en-US" sz="2000" smtClean="0"/>
              <a:t> </a:t>
            </a:r>
            <a:endParaRPr kumimoji="1" lang="en-US" altLang="ja-JP" sz="2000" smtClean="0"/>
          </a:p>
          <a:p>
            <a:r>
              <a:rPr lang="ja-JP" altLang="en-US" sz="2000" smtClean="0"/>
              <a:t>・</a:t>
            </a:r>
            <a:r>
              <a:rPr lang="en-US" altLang="ja-JP" sz="2000" smtClean="0"/>
              <a:t>Beam Window </a:t>
            </a:r>
            <a:r>
              <a:rPr lang="ja-JP" altLang="en-US" sz="2000" smtClean="0"/>
              <a:t>の素材　 </a:t>
            </a:r>
            <a:r>
              <a:rPr lang="en-US" altLang="ja-JP" sz="2000" smtClean="0"/>
              <a:t>SUS vs PET</a:t>
            </a:r>
            <a:endParaRPr kumimoji="1" lang="ja-JP" altLang="en-US" sz="200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-108520" y="4839664"/>
            <a:ext cx="59766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kumimoji="1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PET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キャップと</a:t>
            </a:r>
            <a:r>
              <a:rPr kumimoji="1" lang="en-US" altLang="ja-JP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SUS</a:t>
            </a:r>
            <a:r>
              <a:rPr kumimoji="1" lang="ja-JP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ウィンドウの検出効率</a:t>
            </a: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433756"/>
                  </p:ext>
                </p:extLst>
              </p:nvPr>
            </p:nvGraphicFramePr>
            <p:xfrm>
              <a:off x="93773" y="5262943"/>
              <a:ext cx="5774371" cy="15504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3831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PET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キャップ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SUS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ウィンドウ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ja-JP" sz="20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π</m:t>
                                        </m:r>
                                      </m:e>
                                      <m:sup>
                                        <m:r>
                                          <a:rPr lang="en-US" sz="2000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1.07 ± 0.05 %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1.11 ± 0.07 %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1.23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1.24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0087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ja-JP" sz="20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ja-JP" sz="20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18.4 ± 0.25 %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18.2 ± 0.31 %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433756"/>
                  </p:ext>
                </p:extLst>
              </p:nvPr>
            </p:nvGraphicFramePr>
            <p:xfrm>
              <a:off x="93773" y="5262943"/>
              <a:ext cx="5774371" cy="15504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3431"/>
                    <a:gridCol w="1900470"/>
                    <a:gridCol w="1900470"/>
                  </a:tblGrid>
                  <a:tr h="38318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崩壊モード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PET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キャップ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SUS</a:t>
                          </a:r>
                          <a:r>
                            <a:rPr lang="ja-JP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ウィンドウ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23810" r="-192593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1.07 ± 0.05 %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1.11 ± 0.07 %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38318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23810" r="-19259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1.23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1.24 ± 0.02 %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  <a:tr h="400872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09091" r="-192593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18.4 ± 0.25 %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solidFill>
                                <a:schemeClr val="tx1"/>
                              </a:solidFill>
                              <a:effectLst/>
                            </a:rPr>
                            <a:t>18.2 ± 0.31 %</a:t>
                          </a:r>
                          <a:endParaRPr lang="ja-JP" sz="2000" kern="100">
                            <a:solidFill>
                              <a:schemeClr val="tx1"/>
                            </a:solidFill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6324510" y="3614696"/>
            <a:ext cx="293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・</a:t>
            </a:r>
            <a:r>
              <a:rPr lang="ja-JP" altLang="en-US" smtClean="0"/>
              <a:t>運転時にかかる圧力</a:t>
            </a:r>
            <a:r>
              <a:rPr lang="en-US" altLang="ja-JP" smtClean="0"/>
              <a:t>: 2atm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5496" y="44624"/>
            <a:ext cx="5211683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smtClean="0"/>
              <a:t>標的容器への液体水素循環試験</a:t>
            </a:r>
            <a:endParaRPr kumimoji="1" lang="ja-JP" altLang="en-US" sz="28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973" y="580618"/>
            <a:ext cx="53351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smtClean="0"/>
              <a:t>水素を熱交換器に入れた状態から</a:t>
            </a:r>
            <a:r>
              <a:rPr lang="en-US" altLang="ja-JP" sz="2000" smtClean="0"/>
              <a:t>20 K</a:t>
            </a:r>
            <a:r>
              <a:rPr lang="ja-JP" altLang="en-US" sz="2000" smtClean="0"/>
              <a:t>まで冷却</a:t>
            </a:r>
            <a:endParaRPr kumimoji="1" lang="ja-JP" altLang="en-US" sz="2000"/>
          </a:p>
        </p:txBody>
      </p:sp>
      <p:sp>
        <p:nvSpPr>
          <p:cNvPr id="8" name="テキスト ボックス 44"/>
          <p:cNvSpPr txBox="1"/>
          <p:nvPr/>
        </p:nvSpPr>
        <p:spPr>
          <a:xfrm>
            <a:off x="3857164" y="5184913"/>
            <a:ext cx="1390015" cy="28130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200" kern="100">
                <a:effectLst/>
                <a:latin typeface="Century"/>
                <a:ea typeface="ＭＳ 明朝"/>
                <a:cs typeface="Times New Roman"/>
              </a:rPr>
              <a:t>水素飽和蒸気圧曲線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475656" y="1551708"/>
            <a:ext cx="921169" cy="2155562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104" y="429176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/>
              <a:t>冷却中の水素圧力</a:t>
            </a:r>
            <a:endParaRPr kumimoji="1" lang="ja-JP" altLang="en-US" sz="20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76717" y="5456257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>
                <a:solidFill>
                  <a:srgbClr val="C00000"/>
                </a:solidFill>
              </a:rPr>
              <a:t>・</a:t>
            </a:r>
            <a:r>
              <a:rPr lang="ja-JP" altLang="en-US" sz="1200" smtClean="0"/>
              <a:t>実測値</a:t>
            </a:r>
            <a:endParaRPr kumimoji="1" lang="ja-JP" altLang="en-US" sz="1200"/>
          </a:p>
        </p:txBody>
      </p:sp>
      <p:sp>
        <p:nvSpPr>
          <p:cNvPr id="2" name="正方形/長方形 1"/>
          <p:cNvSpPr/>
          <p:nvPr/>
        </p:nvSpPr>
        <p:spPr>
          <a:xfrm>
            <a:off x="2838" y="1159685"/>
            <a:ext cx="4229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000"/>
              <a:t>熱交換器内の温度と</a:t>
            </a:r>
            <a:r>
              <a:rPr lang="ja-JP" altLang="ja-JP" sz="2000" smtClean="0"/>
              <a:t>圧力</a:t>
            </a:r>
            <a:r>
              <a:rPr lang="ja-JP" altLang="en-US" sz="2000" smtClean="0"/>
              <a:t>の時間変化</a:t>
            </a:r>
            <a:endParaRPr lang="ja-JP" altLang="en-US" sz="2000"/>
          </a:p>
        </p:txBody>
      </p:sp>
      <p:cxnSp>
        <p:nvCxnSpPr>
          <p:cNvPr id="4" name="直線コネクタ 3"/>
          <p:cNvCxnSpPr/>
          <p:nvPr/>
        </p:nvCxnSpPr>
        <p:spPr>
          <a:xfrm>
            <a:off x="3590995" y="5373216"/>
            <a:ext cx="266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216535" y="3814710"/>
            <a:ext cx="4964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smtClean="0"/>
              <a:t>液化がおこり、標的容器への</a:t>
            </a:r>
            <a:endParaRPr lang="en-US" altLang="ja-JP" sz="2800" smtClean="0"/>
          </a:p>
          <a:p>
            <a:r>
              <a:rPr lang="ja-JP" altLang="en-US" sz="2800" smtClean="0"/>
              <a:t>液体水素の移動が起こっている</a:t>
            </a:r>
            <a:endParaRPr lang="en-US" altLang="ja-JP" sz="2800" smtClean="0"/>
          </a:p>
        </p:txBody>
      </p:sp>
      <p:cxnSp>
        <p:nvCxnSpPr>
          <p:cNvPr id="11" name="直線矢印コネクタ 10"/>
          <p:cNvCxnSpPr>
            <a:stCxn id="3" idx="1"/>
          </p:cNvCxnSpPr>
          <p:nvPr/>
        </p:nvCxnSpPr>
        <p:spPr>
          <a:xfrm flipH="1" flipV="1">
            <a:off x="2396827" y="3068960"/>
            <a:ext cx="1819708" cy="122280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123874" y="1877444"/>
            <a:ext cx="26616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434153" y="1692778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圧力 </a:t>
            </a:r>
            <a:r>
              <a:rPr lang="en-US" altLang="ja-JP" sz="1200" smtClean="0"/>
              <a:t>mbar</a:t>
            </a:r>
            <a:endParaRPr kumimoji="1" lang="ja-JP" altLang="en-US" sz="1200"/>
          </a:p>
        </p:txBody>
      </p:sp>
      <p:cxnSp>
        <p:nvCxnSpPr>
          <p:cNvPr id="18" name="直線コネクタ 17"/>
          <p:cNvCxnSpPr/>
          <p:nvPr/>
        </p:nvCxnSpPr>
        <p:spPr>
          <a:xfrm>
            <a:off x="4146121" y="2184539"/>
            <a:ext cx="26616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434153" y="199987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温度 </a:t>
            </a:r>
            <a:r>
              <a:rPr lang="en-US" altLang="ja-JP" sz="1200" smtClean="0"/>
              <a:t>K</a:t>
            </a:r>
            <a:endParaRPr kumimoji="1" lang="ja-JP" altLang="en-US" sz="1200"/>
          </a:p>
        </p:txBody>
      </p:sp>
      <p:pic>
        <p:nvPicPr>
          <p:cNvPr id="2050" name="Picture 2" descr="C:\Users\shinngo\Desktop\図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9896"/>
            <a:ext cx="45053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inngo\Desktop\図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53136"/>
            <a:ext cx="371157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inngo\Desktop\キャプチ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878289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9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10775</TotalTime>
  <Words>1832</Words>
  <Application>Microsoft Office PowerPoint</Application>
  <PresentationFormat>画面に合わせる (4:3)</PresentationFormat>
  <Paragraphs>346</Paragraphs>
  <Slides>27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d(K-,n)反応によるΛ(1405)粒子の精密分光実験のための 液体重水素標的開発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shinngo</dc:creator>
  <cp:lastModifiedBy>shinngo</cp:lastModifiedBy>
  <cp:revision>301</cp:revision>
  <dcterms:created xsi:type="dcterms:W3CDTF">2012-02-07T12:08:04Z</dcterms:created>
  <dcterms:modified xsi:type="dcterms:W3CDTF">2012-03-23T13:30:14Z</dcterms:modified>
</cp:coreProperties>
</file>