
<file path=[Content_Types].xml><?xml version="1.0" encoding="utf-8"?>
<Types xmlns="http://schemas.openxmlformats.org/package/2006/content-types"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slides/slide18.xml" ContentType="application/vnd.openxmlformats-officedocument.presentationml.slide+xml"/>
  <Default Extension="pict" ContentType="image/pict"/>
  <Override PartName="/ppt/charts/chart10.xml" ContentType="application/vnd.openxmlformats-officedocument.drawingml.chart+xml"/>
  <Override PartName="/ppt/slides/slide9.xml" ContentType="application/vnd.openxmlformats-officedocument.presentationml.slide+xml"/>
  <Override PartName="/ppt/charts/chart4.xml" ContentType="application/vnd.openxmlformats-officedocument.drawingml.chart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embeddings/Microsoft___6.bin" ContentType="application/vnd.openxmlformats-officedocument.oleObject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embeddings/Microsoft___2.bin" ContentType="application/vnd.openxmlformats-officedocument.oleObject"/>
  <Override PartName="/ppt/charts/chart9.xml" ContentType="application/vnd.openxmlformats-officedocument.drawingml.chart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charts/chart5.xml" ContentType="application/vnd.openxmlformats-officedocument.drawingml.chart+xml"/>
  <Override PartName="/ppt/charts/chart11.xml" ContentType="application/vnd.openxmlformats-officedocument.drawingml.chart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embeddings/Microsoft___7.bin" ContentType="application/vnd.openxmlformats-officedocument.oleObject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pdf" ContentType="application/pdf"/>
  <Override PartName="/ppt/embeddings/Microsoft___3.bin" ContentType="application/vnd.openxmlformats-officedocument.oleObject"/>
  <Override PartName="/ppt/charts/chart12.xml" ContentType="application/vnd.openxmlformats-officedocument.drawingml.chart+xml"/>
  <Override PartName="/ppt/charts/chart6.xml" ContentType="application/vnd.openxmlformats-officedocument.drawingml.chart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embeddings/Microsoft___8.bin" ContentType="application/vnd.openxmlformats-officedocument.oleObject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embeddings/Microsoft___4.bin" ContentType="application/vnd.openxmlformats-officedocument.oleObject"/>
  <Override PartName="/ppt/slides/slide20.xml" ContentType="application/vnd.openxmlformats-officedocument.presentationml.slide+xml"/>
  <Override PartName="/ppt/charts/chart7.xml" ContentType="application/vnd.openxmlformats-officedocument.drawingml.chart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charts/chart3.xml" ContentType="application/vnd.openxmlformats-officedocument.drawingml.chart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Microsoft___5.bin" ContentType="application/vnd.openxmlformats-officedocument.oleObject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embeddings/Microsoft___1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9" r:id="rId4"/>
    <p:sldId id="283" r:id="rId5"/>
    <p:sldId id="284" r:id="rId6"/>
    <p:sldId id="268" r:id="rId7"/>
    <p:sldId id="263" r:id="rId8"/>
    <p:sldId id="264" r:id="rId9"/>
    <p:sldId id="285" r:id="rId10"/>
    <p:sldId id="286" r:id="rId11"/>
    <p:sldId id="265" r:id="rId12"/>
    <p:sldId id="296" r:id="rId13"/>
    <p:sldId id="293" r:id="rId14"/>
    <p:sldId id="298" r:id="rId15"/>
    <p:sldId id="294" r:id="rId16"/>
    <p:sldId id="273" r:id="rId17"/>
    <p:sldId id="274" r:id="rId18"/>
    <p:sldId id="297" r:id="rId19"/>
    <p:sldId id="276" r:id="rId20"/>
    <p:sldId id="277" r:id="rId21"/>
    <p:sldId id="278" r:id="rId22"/>
    <p:sldId id="280" r:id="rId23"/>
    <p:sldId id="281" r:id="rId24"/>
    <p:sldId id="282" r:id="rId25"/>
    <p:sldId id="289" r:id="rId26"/>
    <p:sldId id="267" r:id="rId27"/>
    <p:sldId id="291" r:id="rId2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4928" autoAdjust="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9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ome:Users:ken:Documents:BPC_eff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home:Users:ken:Desktop:mron:BPC2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home:Users:ken:Documents:BPC_eff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home:Users:ken:Documents:BPC_eff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2502;&#12483;&#12463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2502;&#12483;&#12463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ome:Users:ken:Documents:BPC_eff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2502;&#12483;&#12463;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2502;&#12483;&#12463;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home:Users:ken:Documents:BPC_eff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home:Users:ken:Documents:BPC_eff.xlsx" TargetMode="External"/><Relationship Id="rId2" Type="http://schemas.openxmlformats.org/officeDocument/2006/relationships/chartUserShapes" Target="../drawings/drawing1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home:Users:ken:Documents:BPC_eff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2"/>
  <c:chart>
    <c:title>
      <c:tx>
        <c:rich>
          <a:bodyPr/>
          <a:lstStyle/>
          <a:p>
            <a:pPr>
              <a:defRPr/>
            </a:pPr>
            <a:r>
              <a:rPr lang="en-US" altLang="ja-JP" dirty="0" smtClean="0"/>
              <a:t>Efficiency </a:t>
            </a:r>
            <a:r>
              <a:rPr lang="en-US" altLang="ja-JP" dirty="0" err="1" smtClean="0"/>
              <a:t>vs</a:t>
            </a:r>
            <a:r>
              <a:rPr lang="en-US" altLang="ja-JP" dirty="0" smtClean="0"/>
              <a:t> Chamber HV </a:t>
            </a:r>
          </a:p>
          <a:p>
            <a:pPr>
              <a:defRPr/>
            </a:pPr>
            <a:r>
              <a:rPr lang="en-US" altLang="ja-JP" dirty="0" smtClean="0"/>
              <a:t>Threshold</a:t>
            </a:r>
            <a:r>
              <a:rPr lang="en-US" altLang="ja-JP" baseline="0" dirty="0" smtClean="0"/>
              <a:t> 220mV</a:t>
            </a:r>
            <a:endParaRPr lang="ja-JP" altLang="en-US" dirty="0"/>
          </a:p>
        </c:rich>
      </c:tx>
      <c:layout/>
    </c:title>
    <c:plotArea>
      <c:layout>
        <c:manualLayout>
          <c:layoutTarget val="inner"/>
          <c:xMode val="edge"/>
          <c:yMode val="edge"/>
          <c:x val="0.199882067653739"/>
          <c:y val="0.254060334145367"/>
          <c:w val="0.735741731664134"/>
          <c:h val="0.583717091059533"/>
        </c:manualLayout>
      </c:layout>
      <c:scatterChart>
        <c:scatterStyle val="lineMarker"/>
        <c:ser>
          <c:idx val="0"/>
          <c:order val="0"/>
          <c:tx>
            <c:v>X Layer</c:v>
          </c:tx>
          <c:xVal>
            <c:numRef>
              <c:f>'90Sr'!$B$3:$I$3</c:f>
              <c:numCache>
                <c:formatCode>General</c:formatCode>
                <c:ptCount val="8"/>
                <c:pt idx="0">
                  <c:v>1425.0</c:v>
                </c:pt>
                <c:pt idx="1">
                  <c:v>1400.0</c:v>
                </c:pt>
                <c:pt idx="2">
                  <c:v>1375.0</c:v>
                </c:pt>
                <c:pt idx="3">
                  <c:v>1350.0</c:v>
                </c:pt>
                <c:pt idx="4">
                  <c:v>1325.0</c:v>
                </c:pt>
                <c:pt idx="5">
                  <c:v>1300.0</c:v>
                </c:pt>
                <c:pt idx="6">
                  <c:v>1275.0</c:v>
                </c:pt>
                <c:pt idx="7">
                  <c:v>1250.0</c:v>
                </c:pt>
              </c:numCache>
            </c:numRef>
          </c:xVal>
          <c:yVal>
            <c:numRef>
              <c:f>'90Sr'!$B$18:$I$18</c:f>
              <c:numCache>
                <c:formatCode>0.00_ </c:formatCode>
                <c:ptCount val="8"/>
                <c:pt idx="0">
                  <c:v>0.965909090909091</c:v>
                </c:pt>
                <c:pt idx="1">
                  <c:v>0.955290611028316</c:v>
                </c:pt>
                <c:pt idx="2">
                  <c:v>0.932692307692308</c:v>
                </c:pt>
                <c:pt idx="3">
                  <c:v>0.792091836734694</c:v>
                </c:pt>
                <c:pt idx="4">
                  <c:v>0.534120734908136</c:v>
                </c:pt>
                <c:pt idx="5">
                  <c:v>0.245283018867925</c:v>
                </c:pt>
                <c:pt idx="6">
                  <c:v>0.0388888888888889</c:v>
                </c:pt>
                <c:pt idx="7">
                  <c:v>0.00796812749003984</c:v>
                </c:pt>
              </c:numCache>
            </c:numRef>
          </c:yVal>
        </c:ser>
        <c:ser>
          <c:idx val="1"/>
          <c:order val="1"/>
          <c:tx>
            <c:v>Y Layer</c:v>
          </c:tx>
          <c:xVal>
            <c:numRef>
              <c:f>'90Sr'!$B$3:$I$3</c:f>
              <c:numCache>
                <c:formatCode>General</c:formatCode>
                <c:ptCount val="8"/>
                <c:pt idx="0">
                  <c:v>1425.0</c:v>
                </c:pt>
                <c:pt idx="1">
                  <c:v>1400.0</c:v>
                </c:pt>
                <c:pt idx="2">
                  <c:v>1375.0</c:v>
                </c:pt>
                <c:pt idx="3">
                  <c:v>1350.0</c:v>
                </c:pt>
                <c:pt idx="4">
                  <c:v>1325.0</c:v>
                </c:pt>
                <c:pt idx="5">
                  <c:v>1300.0</c:v>
                </c:pt>
                <c:pt idx="6">
                  <c:v>1275.0</c:v>
                </c:pt>
                <c:pt idx="7">
                  <c:v>1250.0</c:v>
                </c:pt>
              </c:numCache>
            </c:numRef>
          </c:xVal>
          <c:yVal>
            <c:numRef>
              <c:f>'90Sr'!$B$19:$I$19</c:f>
              <c:numCache>
                <c:formatCode>0.00_ </c:formatCode>
                <c:ptCount val="8"/>
                <c:pt idx="0">
                  <c:v>0.920454545454545</c:v>
                </c:pt>
                <c:pt idx="1">
                  <c:v>0.904619970193741</c:v>
                </c:pt>
                <c:pt idx="2">
                  <c:v>0.838942307692308</c:v>
                </c:pt>
                <c:pt idx="3">
                  <c:v>0.646683673469388</c:v>
                </c:pt>
                <c:pt idx="4">
                  <c:v>0.35498687664042</c:v>
                </c:pt>
                <c:pt idx="5">
                  <c:v>0.132075471698113</c:v>
                </c:pt>
                <c:pt idx="6">
                  <c:v>0.0263888888888889</c:v>
                </c:pt>
                <c:pt idx="7">
                  <c:v>0.00796812749003984</c:v>
                </c:pt>
              </c:numCache>
            </c:numRef>
          </c:yVal>
        </c:ser>
        <c:axId val="871560376"/>
        <c:axId val="990998408"/>
      </c:scatterChart>
      <c:valAx>
        <c:axId val="8715603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ja-JP" sz="1400"/>
                  <a:t>Cathide</a:t>
                </a:r>
                <a:r>
                  <a:rPr lang="en-US" altLang="ja-JP" sz="1400" baseline="0"/>
                  <a:t> &amp; </a:t>
                </a:r>
                <a:r>
                  <a:rPr lang="en-US" altLang="ja-JP" sz="1400"/>
                  <a:t>Potencial HV (V)</a:t>
                </a:r>
              </a:p>
            </c:rich>
          </c:tx>
          <c:layout/>
        </c:title>
        <c:numFmt formatCode="General" sourceLinked="1"/>
        <c:tickLblPos val="nextTo"/>
        <c:crossAx val="990998408"/>
        <c:crosses val="autoZero"/>
        <c:crossBetween val="midCat"/>
      </c:valAx>
      <c:valAx>
        <c:axId val="990998408"/>
        <c:scaling>
          <c:orientation val="minMax"/>
          <c:max val="1.0"/>
        </c:scaling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ja-JP" sz="1400"/>
                  <a:t>Efficiecy </a:t>
                </a:r>
              </a:p>
            </c:rich>
          </c:tx>
          <c:layout/>
        </c:title>
        <c:numFmt formatCode="0.00_ " sourceLinked="1"/>
        <c:tickLblPos val="nextTo"/>
        <c:crossAx val="87156037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46293274278765"/>
          <c:y val="0.572234527472663"/>
          <c:w val="0.291960111147609"/>
          <c:h val="0.276201317710432"/>
        </c:manualLayout>
      </c:layout>
      <c:txPr>
        <a:bodyPr/>
        <a:lstStyle/>
        <a:p>
          <a:pPr>
            <a:defRPr sz="1400"/>
          </a:pPr>
          <a:endParaRPr lang="ja-JP"/>
        </a:p>
      </c:txPr>
    </c:legend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2"/>
  <c:chart>
    <c:title>
      <c:tx>
        <c:rich>
          <a:bodyPr/>
          <a:lstStyle/>
          <a:p>
            <a:pPr>
              <a:defRPr/>
            </a:pPr>
            <a:r>
              <a:rPr lang="en-US" altLang="ja-JP"/>
              <a:t>BPC </a:t>
            </a:r>
            <a:r>
              <a:rPr lang="ja-JP" altLang="en-US"/>
              <a:t>電圧</a:t>
            </a:r>
            <a:r>
              <a:rPr lang="en-US" altLang="ja-JP"/>
              <a:t>-</a:t>
            </a:r>
            <a:r>
              <a:rPr lang="ja-JP" altLang="en-US"/>
              <a:t>信号パルスハイト</a:t>
            </a: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45748987854251"/>
          <c:y val="0.173611111111111"/>
          <c:w val="0.6417004048583"/>
          <c:h val="0.621527777777778"/>
        </c:manualLayout>
      </c:layout>
      <c:scatterChart>
        <c:scatterStyle val="lineMarker"/>
        <c:ser>
          <c:idx val="0"/>
          <c:order val="0"/>
          <c:tx>
            <c:strRef>
              <c:f>Sheet2!$B$1</c:f>
              <c:strCache>
                <c:ptCount val="1"/>
                <c:pt idx="0">
                  <c:v>第一面</c:v>
                </c:pt>
              </c:strCache>
            </c:strRef>
          </c:tx>
          <c:spPr>
            <a:ln w="28575">
              <a:solidFill>
                <a:srgbClr val="0000FF"/>
              </a:solidFill>
            </a:ln>
          </c:spPr>
          <c:marker>
            <c:symbol val="triangle"/>
            <c:size val="5"/>
            <c:spPr>
              <a:solidFill>
                <a:srgbClr val="4F81BD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xVal>
            <c:numRef>
              <c:f>Sheet2!$A$2:$A$10</c:f>
              <c:numCache>
                <c:formatCode>General</c:formatCode>
                <c:ptCount val="9"/>
                <c:pt idx="0">
                  <c:v>1200.0</c:v>
                </c:pt>
                <c:pt idx="1">
                  <c:v>1225.0</c:v>
                </c:pt>
                <c:pt idx="2">
                  <c:v>1250.0</c:v>
                </c:pt>
                <c:pt idx="3">
                  <c:v>1275.0</c:v>
                </c:pt>
                <c:pt idx="4">
                  <c:v>1300.0</c:v>
                </c:pt>
                <c:pt idx="5">
                  <c:v>1325.0</c:v>
                </c:pt>
                <c:pt idx="6">
                  <c:v>1350.0</c:v>
                </c:pt>
                <c:pt idx="7">
                  <c:v>1375.0</c:v>
                </c:pt>
                <c:pt idx="8">
                  <c:v>1400.0</c:v>
                </c:pt>
              </c:numCache>
            </c:numRef>
          </c:xVal>
          <c:yVal>
            <c:numRef>
              <c:f>Sheet2!$B$2:$B$10</c:f>
              <c:numCache>
                <c:formatCode>General</c:formatCode>
                <c:ptCount val="9"/>
                <c:pt idx="0">
                  <c:v>27.65</c:v>
                </c:pt>
                <c:pt idx="1">
                  <c:v>32.48</c:v>
                </c:pt>
                <c:pt idx="2">
                  <c:v>49.66</c:v>
                </c:pt>
                <c:pt idx="3">
                  <c:v>66.97</c:v>
                </c:pt>
                <c:pt idx="4">
                  <c:v>98.12</c:v>
                </c:pt>
                <c:pt idx="5">
                  <c:v>130.0</c:v>
                </c:pt>
                <c:pt idx="6">
                  <c:v>175.2</c:v>
                </c:pt>
                <c:pt idx="7">
                  <c:v>240.5</c:v>
                </c:pt>
                <c:pt idx="8">
                  <c:v>319.0</c:v>
                </c:pt>
              </c:numCache>
            </c:numRef>
          </c:yVal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第三面</c:v>
                </c:pt>
              </c:strCache>
            </c:strRef>
          </c:tx>
          <c:spPr>
            <a:ln w="28575">
              <a:solidFill>
                <a:srgbClr val="FF0000"/>
              </a:solidFill>
            </a:ln>
          </c:spPr>
          <c:marker>
            <c:symbol val="triangle"/>
            <c:size val="5"/>
            <c:spPr>
              <a:solidFill>
                <a:srgbClr val="C0504D"/>
              </a:solidFill>
              <a:ln>
                <a:solidFill>
                  <a:srgbClr val="DD2D32"/>
                </a:solidFill>
                <a:prstDash val="solid"/>
              </a:ln>
            </c:spPr>
          </c:marker>
          <c:xVal>
            <c:numRef>
              <c:f>Sheet2!$A$2:$A$10</c:f>
              <c:numCache>
                <c:formatCode>General</c:formatCode>
                <c:ptCount val="9"/>
                <c:pt idx="0">
                  <c:v>1200.0</c:v>
                </c:pt>
                <c:pt idx="1">
                  <c:v>1225.0</c:v>
                </c:pt>
                <c:pt idx="2">
                  <c:v>1250.0</c:v>
                </c:pt>
                <c:pt idx="3">
                  <c:v>1275.0</c:v>
                </c:pt>
                <c:pt idx="4">
                  <c:v>1300.0</c:v>
                </c:pt>
                <c:pt idx="5">
                  <c:v>1325.0</c:v>
                </c:pt>
                <c:pt idx="6">
                  <c:v>1350.0</c:v>
                </c:pt>
                <c:pt idx="7">
                  <c:v>1375.0</c:v>
                </c:pt>
                <c:pt idx="8">
                  <c:v>1400.0</c:v>
                </c:pt>
              </c:numCache>
            </c:numRef>
          </c:xVal>
          <c:yVal>
            <c:numRef>
              <c:f>Sheet2!$C$2:$C$10</c:f>
              <c:numCache>
                <c:formatCode>General</c:formatCode>
                <c:ptCount val="9"/>
                <c:pt idx="0">
                  <c:v>26.56</c:v>
                </c:pt>
                <c:pt idx="1">
                  <c:v>36.13</c:v>
                </c:pt>
                <c:pt idx="2">
                  <c:v>49.47</c:v>
                </c:pt>
                <c:pt idx="3">
                  <c:v>65.66</c:v>
                </c:pt>
                <c:pt idx="4">
                  <c:v>93.13</c:v>
                </c:pt>
                <c:pt idx="5">
                  <c:v>125.9</c:v>
                </c:pt>
                <c:pt idx="6">
                  <c:v>175.1</c:v>
                </c:pt>
                <c:pt idx="7">
                  <c:v>246.0</c:v>
                </c:pt>
                <c:pt idx="8">
                  <c:v>322.8</c:v>
                </c:pt>
              </c:numCache>
            </c:numRef>
          </c:yVal>
        </c:ser>
        <c:ser>
          <c:idx val="2"/>
          <c:order val="2"/>
          <c:tx>
            <c:strRef>
              <c:f>Sheet2!$D$1</c:f>
              <c:strCache>
                <c:ptCount val="1"/>
                <c:pt idx="0">
                  <c:v>P10</c:v>
                </c:pt>
              </c:strCache>
            </c:strRef>
          </c:tx>
          <c:spPr>
            <a:ln w="28575">
              <a:solidFill>
                <a:srgbClr val="008000"/>
              </a:solidFill>
            </a:ln>
          </c:spPr>
          <c:marker>
            <c:symbol val="triangle"/>
            <c:size val="5"/>
            <c:spPr>
              <a:solidFill>
                <a:srgbClr val="9BBB59"/>
              </a:solidFill>
              <a:ln>
                <a:solidFill>
                  <a:srgbClr val="A2BD90"/>
                </a:solidFill>
                <a:prstDash val="solid"/>
              </a:ln>
            </c:spPr>
          </c:marker>
          <c:xVal>
            <c:numRef>
              <c:f>Sheet2!$A$2:$A$10</c:f>
              <c:numCache>
                <c:formatCode>General</c:formatCode>
                <c:ptCount val="9"/>
                <c:pt idx="0">
                  <c:v>1200.0</c:v>
                </c:pt>
                <c:pt idx="1">
                  <c:v>1225.0</c:v>
                </c:pt>
                <c:pt idx="2">
                  <c:v>1250.0</c:v>
                </c:pt>
                <c:pt idx="3">
                  <c:v>1275.0</c:v>
                </c:pt>
                <c:pt idx="4">
                  <c:v>1300.0</c:v>
                </c:pt>
                <c:pt idx="5">
                  <c:v>1325.0</c:v>
                </c:pt>
                <c:pt idx="6">
                  <c:v>1350.0</c:v>
                </c:pt>
                <c:pt idx="7">
                  <c:v>1375.0</c:v>
                </c:pt>
                <c:pt idx="8">
                  <c:v>1400.0</c:v>
                </c:pt>
              </c:numCache>
            </c:numRef>
          </c:xVal>
          <c:yVal>
            <c:numRef>
              <c:f>Sheet2!$D$2:$D$10</c:f>
              <c:numCache>
                <c:formatCode>0.00E+00</c:formatCode>
                <c:ptCount val="9"/>
                <c:pt idx="0">
                  <c:v>40.95185327999999</c:v>
                </c:pt>
                <c:pt idx="1">
                  <c:v>52.53212208</c:v>
                </c:pt>
                <c:pt idx="2">
                  <c:v>67.47369791999998</c:v>
                </c:pt>
                <c:pt idx="3">
                  <c:v>86.753952</c:v>
                </c:pt>
                <c:pt idx="4">
                  <c:v>111.640416</c:v>
                </c:pt>
                <c:pt idx="5">
                  <c:v>143.7585552</c:v>
                </c:pt>
                <c:pt idx="6">
                  <c:v>185.351856</c:v>
                </c:pt>
                <c:pt idx="7">
                  <c:v>239.1377808</c:v>
                </c:pt>
                <c:pt idx="8">
                  <c:v>309.0214559999989</c:v>
                </c:pt>
              </c:numCache>
            </c:numRef>
          </c:yVal>
        </c:ser>
        <c:axId val="594185320"/>
        <c:axId val="594158168"/>
      </c:scatterChart>
      <c:valAx>
        <c:axId val="59418532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ja-JP" altLang="en-US" sz="1800"/>
                  <a:t>電圧</a:t>
                </a:r>
                <a:r>
                  <a:rPr lang="en-US" altLang="ja-JP" sz="1800"/>
                  <a:t>(V)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594158168"/>
        <c:crosses val="autoZero"/>
        <c:crossBetween val="midCat"/>
      </c:valAx>
      <c:valAx>
        <c:axId val="594158168"/>
        <c:scaling>
          <c:logBase val="10.0"/>
          <c:orientation val="minMax"/>
          <c:min val="10.0"/>
        </c:scaling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ja-JP" altLang="en-US" sz="1800"/>
                  <a:t>パルスハイト</a:t>
                </a:r>
                <a:r>
                  <a:rPr lang="en-US" altLang="ja-JP" sz="1800"/>
                  <a:t>(mV)</a:t>
                </a:r>
                <a:endParaRPr lang="ja-JP" altLang="en-US" sz="1800"/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808080"/>
            </a:solidFill>
            <a:prstDash val="solid"/>
          </a:ln>
        </c:spPr>
        <c:crossAx val="594185320"/>
        <c:crosses val="autoZero"/>
        <c:crossBetween val="midCat"/>
      </c:valAx>
      <c:spPr>
        <a:solidFill>
          <a:srgbClr val="FFFFFF"/>
        </a:solidFill>
        <a:ln w="25400">
          <a:noFill/>
        </a:ln>
      </c:spPr>
    </c:plotArea>
    <c:legend>
      <c:legendPos val="r"/>
      <c:layout/>
      <c:spPr>
        <a:noFill/>
        <a:ln w="25400">
          <a:noFill/>
        </a:ln>
      </c:spPr>
    </c:legend>
    <c:plotVisOnly val="1"/>
    <c:dispBlanksAs val="gap"/>
  </c:chart>
  <c:spPr>
    <a:solidFill>
      <a:srgbClr val="FFFFFF"/>
    </a:solidFill>
    <a:ln w="3175">
      <a:solidFill>
        <a:srgbClr val="808080"/>
      </a:solidFill>
      <a:prstDash val="solid"/>
    </a:ln>
  </c:sp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2"/>
  <c:chart>
    <c:title>
      <c:tx>
        <c:rich>
          <a:bodyPr/>
          <a:lstStyle/>
          <a:p>
            <a:pPr>
              <a:defRPr sz="1800">
                <a:latin typeface="+mj-ea"/>
                <a:ea typeface="+mj-ea"/>
              </a:defRPr>
            </a:pPr>
            <a:r>
              <a:rPr lang="en-US" altLang="ja-JP" sz="1800" dirty="0">
                <a:latin typeface="+mj-ea"/>
                <a:ea typeface="+mj-ea"/>
              </a:rPr>
              <a:t>Efficiency </a:t>
            </a:r>
            <a:r>
              <a:rPr lang="en-US" altLang="ja-JP" sz="1800" dirty="0" err="1">
                <a:latin typeface="+mj-ea"/>
                <a:ea typeface="+mj-ea"/>
              </a:rPr>
              <a:t>vs</a:t>
            </a:r>
            <a:r>
              <a:rPr lang="en-US" altLang="ja-JP" sz="1800" dirty="0">
                <a:latin typeface="+mj-ea"/>
                <a:ea typeface="+mj-ea"/>
              </a:rPr>
              <a:t> Chamber </a:t>
            </a:r>
            <a:r>
              <a:rPr lang="en-US" altLang="ja-JP" sz="1800" dirty="0" smtClean="0">
                <a:latin typeface="+mj-ea"/>
                <a:ea typeface="+mj-ea"/>
              </a:rPr>
              <a:t>HV </a:t>
            </a:r>
          </a:p>
          <a:p>
            <a:pPr>
              <a:defRPr sz="1800">
                <a:latin typeface="+mj-ea"/>
                <a:ea typeface="+mj-ea"/>
              </a:defRPr>
            </a:pPr>
            <a:r>
              <a:rPr lang="en-US" altLang="ja-JP" sz="1800" dirty="0" smtClean="0">
                <a:latin typeface="+mj-ea"/>
                <a:ea typeface="+mj-ea"/>
              </a:rPr>
              <a:t>Thorold 220</a:t>
            </a:r>
            <a:r>
              <a:rPr lang="en-US" altLang="ja-JP" sz="1800" baseline="0" dirty="0" smtClean="0">
                <a:latin typeface="+mj-ea"/>
                <a:ea typeface="+mj-ea"/>
              </a:rPr>
              <a:t> mV </a:t>
            </a:r>
            <a:endParaRPr lang="en-US" altLang="ja-JP" sz="1800" dirty="0">
              <a:latin typeface="+mj-ea"/>
              <a:ea typeface="+mj-ea"/>
            </a:endParaRPr>
          </a:p>
        </c:rich>
      </c:tx>
      <c:layout/>
    </c:title>
    <c:plotArea>
      <c:layout>
        <c:manualLayout>
          <c:layoutTarget val="inner"/>
          <c:xMode val="edge"/>
          <c:yMode val="edge"/>
          <c:x val="0.193927494192833"/>
          <c:y val="0.250296572554309"/>
          <c:w val="0.699786203788238"/>
          <c:h val="0.515812019356228"/>
        </c:manualLayout>
      </c:layout>
      <c:scatterChart>
        <c:scatterStyle val="lineMarker"/>
        <c:ser>
          <c:idx val="0"/>
          <c:order val="0"/>
          <c:tx>
            <c:strRef>
              <c:f>ArIso_Ana!$A$16</c:f>
              <c:strCache>
                <c:ptCount val="1"/>
                <c:pt idx="0">
                  <c:v>efficeicy X</c:v>
                </c:pt>
              </c:strCache>
            </c:strRef>
          </c:tx>
          <c:xVal>
            <c:numRef>
              <c:f>ArIso_Ana!$B$2:$G$2</c:f>
              <c:numCache>
                <c:formatCode>General</c:formatCode>
                <c:ptCount val="6"/>
                <c:pt idx="0">
                  <c:v>1425.0</c:v>
                </c:pt>
                <c:pt idx="1">
                  <c:v>1400.0</c:v>
                </c:pt>
                <c:pt idx="2">
                  <c:v>1375.0</c:v>
                </c:pt>
                <c:pt idx="3">
                  <c:v>1350.0</c:v>
                </c:pt>
                <c:pt idx="4">
                  <c:v>1325.0</c:v>
                </c:pt>
                <c:pt idx="5">
                  <c:v>1300.0</c:v>
                </c:pt>
              </c:numCache>
            </c:numRef>
          </c:xVal>
          <c:yVal>
            <c:numRef>
              <c:f>ArIso_Ana!$B$16:$G$16</c:f>
              <c:numCache>
                <c:formatCode>0.00_ </c:formatCode>
                <c:ptCount val="6"/>
                <c:pt idx="0">
                  <c:v>0.932584269662921</c:v>
                </c:pt>
                <c:pt idx="1">
                  <c:v>0.934947049924357</c:v>
                </c:pt>
                <c:pt idx="2">
                  <c:v>0.917312661498708</c:v>
                </c:pt>
                <c:pt idx="3">
                  <c:v>0.839237057220708</c:v>
                </c:pt>
                <c:pt idx="4">
                  <c:v>0.727987421383648</c:v>
                </c:pt>
                <c:pt idx="5">
                  <c:v>0.325443786982248</c:v>
                </c:pt>
              </c:numCache>
            </c:numRef>
          </c:yVal>
        </c:ser>
        <c:ser>
          <c:idx val="1"/>
          <c:order val="1"/>
          <c:tx>
            <c:strRef>
              <c:f>ArIso_Ana!$A$17</c:f>
              <c:strCache>
                <c:ptCount val="1"/>
                <c:pt idx="0">
                  <c:v>efficeicy Y</c:v>
                </c:pt>
              </c:strCache>
            </c:strRef>
          </c:tx>
          <c:errBars>
            <c:errDir val="y"/>
            <c:errBarType val="both"/>
            <c:errValType val="cust"/>
            <c:plus>
              <c:numRef>
                <c:f>ArIso_Ana!$B$26:$G$26</c:f>
                <c:numCache>
                  <c:formatCode>General</c:formatCode>
                  <c:ptCount val="6"/>
                  <c:pt idx="0">
                    <c:v>0.00209569498800656</c:v>
                  </c:pt>
                  <c:pt idx="1">
                    <c:v>0.00141444334330462</c:v>
                  </c:pt>
                  <c:pt idx="2">
                    <c:v>0.00237031695477702</c:v>
                  </c:pt>
                  <c:pt idx="3">
                    <c:v>0.00228674947471583</c:v>
                  </c:pt>
                  <c:pt idx="4">
                    <c:v>0.00114463431035165</c:v>
                  </c:pt>
                  <c:pt idx="5">
                    <c:v>0.000962851440775883</c:v>
                  </c:pt>
                </c:numCache>
              </c:numRef>
            </c:plus>
            <c:minus>
              <c:numRef>
                <c:f>ArIso_Ana!$B$26:$G$26</c:f>
                <c:numCache>
                  <c:formatCode>General</c:formatCode>
                  <c:ptCount val="6"/>
                  <c:pt idx="0">
                    <c:v>0.00209569498800656</c:v>
                  </c:pt>
                  <c:pt idx="1">
                    <c:v>0.00141444334330462</c:v>
                  </c:pt>
                  <c:pt idx="2">
                    <c:v>0.00237031695477702</c:v>
                  </c:pt>
                  <c:pt idx="3">
                    <c:v>0.00228674947471583</c:v>
                  </c:pt>
                  <c:pt idx="4">
                    <c:v>0.00114463431035165</c:v>
                  </c:pt>
                  <c:pt idx="5">
                    <c:v>0.000962851440775883</c:v>
                  </c:pt>
                </c:numCache>
              </c:numRef>
            </c:minus>
          </c:errBars>
          <c:xVal>
            <c:numRef>
              <c:f>ArIso_Ana!$B$2:$G$2</c:f>
              <c:numCache>
                <c:formatCode>General</c:formatCode>
                <c:ptCount val="6"/>
                <c:pt idx="0">
                  <c:v>1425.0</c:v>
                </c:pt>
                <c:pt idx="1">
                  <c:v>1400.0</c:v>
                </c:pt>
                <c:pt idx="2">
                  <c:v>1375.0</c:v>
                </c:pt>
                <c:pt idx="3">
                  <c:v>1350.0</c:v>
                </c:pt>
                <c:pt idx="4">
                  <c:v>1325.0</c:v>
                </c:pt>
                <c:pt idx="5">
                  <c:v>1300.0</c:v>
                </c:pt>
              </c:numCache>
            </c:numRef>
          </c:xVal>
          <c:yVal>
            <c:numRef>
              <c:f>ArIso_Ana!$B$17:$G$17</c:f>
              <c:numCache>
                <c:formatCode>0.00_ </c:formatCode>
                <c:ptCount val="6"/>
                <c:pt idx="0">
                  <c:v>0.901123595505618</c:v>
                </c:pt>
                <c:pt idx="1">
                  <c:v>0.872919818456883</c:v>
                </c:pt>
                <c:pt idx="2">
                  <c:v>0.832041343669251</c:v>
                </c:pt>
                <c:pt idx="3">
                  <c:v>0.689373297002725</c:v>
                </c:pt>
                <c:pt idx="4">
                  <c:v>0.547169811320755</c:v>
                </c:pt>
                <c:pt idx="5">
                  <c:v>0.248520710059172</c:v>
                </c:pt>
              </c:numCache>
            </c:numRef>
          </c:yVal>
        </c:ser>
        <c:axId val="593993432"/>
        <c:axId val="594001048"/>
      </c:scatterChart>
      <c:valAx>
        <c:axId val="59399343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800">
                    <a:latin typeface="+mj-ea"/>
                    <a:ea typeface="+mj-ea"/>
                    <a:cs typeface="Calibri (本文)"/>
                  </a:defRPr>
                </a:pPr>
                <a:r>
                  <a:rPr lang="en-US" altLang="ja-JP" sz="1800" dirty="0" smtClean="0">
                    <a:latin typeface="+mj-ea"/>
                    <a:ea typeface="+mj-ea"/>
                    <a:cs typeface="Calibri (本文)"/>
                  </a:rPr>
                  <a:t>Poetical &amp; Cathode  </a:t>
                </a:r>
                <a:r>
                  <a:rPr lang="en-US" altLang="ja-JP" sz="1800" dirty="0">
                    <a:latin typeface="+mj-ea"/>
                    <a:ea typeface="+mj-ea"/>
                    <a:cs typeface="Calibri (本文)"/>
                  </a:rPr>
                  <a:t>HV (V)</a:t>
                </a:r>
              </a:p>
            </c:rich>
          </c:tx>
          <c:layout/>
        </c:title>
        <c:numFmt formatCode="General" sourceLinked="1"/>
        <c:tickLblPos val="nextTo"/>
        <c:crossAx val="594001048"/>
        <c:crosses val="autoZero"/>
        <c:crossBetween val="midCat"/>
      </c:valAx>
      <c:valAx>
        <c:axId val="59400104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800">
                    <a:latin typeface="+mj-ea"/>
                    <a:ea typeface="+mj-ea"/>
                  </a:defRPr>
                </a:pPr>
                <a:r>
                  <a:rPr lang="en-US" altLang="ja-JP" sz="1800" dirty="0">
                    <a:latin typeface="+mj-ea"/>
                    <a:ea typeface="+mj-ea"/>
                  </a:rPr>
                  <a:t>E</a:t>
                </a:r>
                <a:r>
                  <a:rPr lang="en-US" altLang="ja-JP" sz="1800" dirty="0" smtClean="0">
                    <a:latin typeface="+mj-ea"/>
                    <a:ea typeface="+mj-ea"/>
                  </a:rPr>
                  <a:t>fficiency</a:t>
                </a:r>
                <a:endParaRPr lang="en-US" altLang="ja-JP" sz="1800" dirty="0">
                  <a:latin typeface="+mj-ea"/>
                  <a:ea typeface="+mj-ea"/>
                </a:endParaRPr>
              </a:p>
            </c:rich>
          </c:tx>
          <c:layout/>
        </c:title>
        <c:numFmt formatCode="0.00_ " sourceLinked="1"/>
        <c:tickLblPos val="nextTo"/>
        <c:crossAx val="5939934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42857473044342"/>
          <c:y val="0.496846775853283"/>
          <c:w val="0.279737048984792"/>
          <c:h val="0.246959403686589"/>
        </c:manualLayout>
      </c:layout>
    </c:legend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2"/>
  <c:chart>
    <c:title>
      <c:tx>
        <c:rich>
          <a:bodyPr/>
          <a:lstStyle/>
          <a:p>
            <a:pPr>
              <a:defRPr sz="1800">
                <a:latin typeface="+mj-ea"/>
                <a:ea typeface="+mj-ea"/>
              </a:defRPr>
            </a:pPr>
            <a:r>
              <a:rPr lang="en-US" altLang="ja-JP" sz="1800" dirty="0">
                <a:latin typeface="+mj-ea"/>
                <a:ea typeface="+mj-ea"/>
              </a:rPr>
              <a:t>Efficiency </a:t>
            </a:r>
            <a:r>
              <a:rPr lang="en-US" altLang="ja-JP" sz="1800" dirty="0" err="1">
                <a:latin typeface="+mj-ea"/>
                <a:ea typeface="+mj-ea"/>
              </a:rPr>
              <a:t>vs</a:t>
            </a:r>
            <a:r>
              <a:rPr lang="en-US" altLang="ja-JP" sz="1800" dirty="0" smtClean="0">
                <a:latin typeface="+mj-ea"/>
                <a:ea typeface="+mj-ea"/>
              </a:rPr>
              <a:t> Threshold </a:t>
            </a:r>
            <a:r>
              <a:rPr lang="en-US" altLang="ja-JP" sz="1800" dirty="0">
                <a:latin typeface="+mj-ea"/>
                <a:ea typeface="+mj-ea"/>
              </a:rPr>
              <a:t>(HV1400V)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95895336159903"/>
          <c:y val="0.185714285714286"/>
          <c:w val="0.752538059460681"/>
          <c:h val="0.60130964297631"/>
        </c:manualLayout>
      </c:layout>
      <c:scatterChart>
        <c:scatterStyle val="lineMarker"/>
        <c:ser>
          <c:idx val="0"/>
          <c:order val="0"/>
          <c:tx>
            <c:v>X Layer</c:v>
          </c:tx>
          <c:xVal>
            <c:numRef>
              <c:f>ArIso_Ana!$P$3:$X$3</c:f>
              <c:numCache>
                <c:formatCode>0_ </c:formatCode>
                <c:ptCount val="9"/>
                <c:pt idx="0" formatCode="General">
                  <c:v>220.0</c:v>
                </c:pt>
                <c:pt idx="1">
                  <c:v>300.0</c:v>
                </c:pt>
                <c:pt idx="2" formatCode="General">
                  <c:v>400.0</c:v>
                </c:pt>
                <c:pt idx="3" formatCode="General">
                  <c:v>500.0</c:v>
                </c:pt>
                <c:pt idx="4" formatCode="General">
                  <c:v>600.0</c:v>
                </c:pt>
                <c:pt idx="5" formatCode="General">
                  <c:v>700.0</c:v>
                </c:pt>
                <c:pt idx="6" formatCode="General">
                  <c:v>800.0</c:v>
                </c:pt>
                <c:pt idx="7" formatCode="General">
                  <c:v>900.0</c:v>
                </c:pt>
                <c:pt idx="8" formatCode="General">
                  <c:v>1000.0</c:v>
                </c:pt>
              </c:numCache>
            </c:numRef>
          </c:xVal>
          <c:yVal>
            <c:numRef>
              <c:f>ArIso_Ana!$P$16:$X$16</c:f>
              <c:numCache>
                <c:formatCode>0.00_ </c:formatCode>
                <c:ptCount val="9"/>
                <c:pt idx="0">
                  <c:v>0.934947049924357</c:v>
                </c:pt>
                <c:pt idx="1">
                  <c:v>0.940944881889764</c:v>
                </c:pt>
                <c:pt idx="2">
                  <c:v>0.884462151394422</c:v>
                </c:pt>
                <c:pt idx="3">
                  <c:v>0.915929203539823</c:v>
                </c:pt>
                <c:pt idx="4">
                  <c:v>0.77037037037037</c:v>
                </c:pt>
                <c:pt idx="5">
                  <c:v>0.828571428571429</c:v>
                </c:pt>
                <c:pt idx="6">
                  <c:v>0.851351351351351</c:v>
                </c:pt>
                <c:pt idx="7">
                  <c:v>0.738853503184713</c:v>
                </c:pt>
                <c:pt idx="8">
                  <c:v>0.840659340659341</c:v>
                </c:pt>
              </c:numCache>
            </c:numRef>
          </c:yVal>
        </c:ser>
        <c:ser>
          <c:idx val="1"/>
          <c:order val="1"/>
          <c:tx>
            <c:v>Y Layer</c:v>
          </c:tx>
          <c:xVal>
            <c:numRef>
              <c:f>ArIso_Ana!$P$3:$X$3</c:f>
              <c:numCache>
                <c:formatCode>0_ </c:formatCode>
                <c:ptCount val="9"/>
                <c:pt idx="0" formatCode="General">
                  <c:v>220.0</c:v>
                </c:pt>
                <c:pt idx="1">
                  <c:v>300.0</c:v>
                </c:pt>
                <c:pt idx="2" formatCode="General">
                  <c:v>400.0</c:v>
                </c:pt>
                <c:pt idx="3" formatCode="General">
                  <c:v>500.0</c:v>
                </c:pt>
                <c:pt idx="4" formatCode="General">
                  <c:v>600.0</c:v>
                </c:pt>
                <c:pt idx="5" formatCode="General">
                  <c:v>700.0</c:v>
                </c:pt>
                <c:pt idx="6" formatCode="General">
                  <c:v>800.0</c:v>
                </c:pt>
                <c:pt idx="7" formatCode="General">
                  <c:v>900.0</c:v>
                </c:pt>
                <c:pt idx="8" formatCode="General">
                  <c:v>1000.0</c:v>
                </c:pt>
              </c:numCache>
            </c:numRef>
          </c:xVal>
          <c:yVal>
            <c:numRef>
              <c:f>ArIso_Ana!$P$17:$X$17</c:f>
              <c:numCache>
                <c:formatCode>0.00_ </c:formatCode>
                <c:ptCount val="9"/>
                <c:pt idx="0">
                  <c:v>0.872919818456883</c:v>
                </c:pt>
                <c:pt idx="1">
                  <c:v>0.874015748031496</c:v>
                </c:pt>
                <c:pt idx="2">
                  <c:v>0.788844621513944</c:v>
                </c:pt>
                <c:pt idx="3">
                  <c:v>0.792035398230088</c:v>
                </c:pt>
                <c:pt idx="4">
                  <c:v>0.648148148148148</c:v>
                </c:pt>
                <c:pt idx="5">
                  <c:v>0.708571428571428</c:v>
                </c:pt>
                <c:pt idx="6">
                  <c:v>0.709459459459459</c:v>
                </c:pt>
                <c:pt idx="7">
                  <c:v>0.64968152866242</c:v>
                </c:pt>
                <c:pt idx="8">
                  <c:v>0.659340659340659</c:v>
                </c:pt>
              </c:numCache>
            </c:numRef>
          </c:yVal>
        </c:ser>
        <c:axId val="594049224"/>
        <c:axId val="594041848"/>
      </c:scatterChart>
      <c:valAx>
        <c:axId val="5940492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800">
                    <a:latin typeface="+mj-ea"/>
                    <a:ea typeface="+mj-ea"/>
                  </a:defRPr>
                </a:pPr>
                <a:r>
                  <a:rPr lang="en-US" altLang="ja-JP" sz="1800" dirty="0" smtClean="0">
                    <a:latin typeface="+mj-ea"/>
                    <a:ea typeface="+mj-ea"/>
                  </a:rPr>
                  <a:t>Threshold </a:t>
                </a:r>
                <a:r>
                  <a:rPr lang="en-US" altLang="ja-JP" sz="1800" dirty="0">
                    <a:latin typeface="+mj-ea"/>
                    <a:ea typeface="+mj-ea"/>
                  </a:rPr>
                  <a:t>(mV)</a:t>
                </a:r>
              </a:p>
            </c:rich>
          </c:tx>
          <c:layout/>
        </c:title>
        <c:numFmt formatCode="General" sourceLinked="1"/>
        <c:tickLblPos val="nextTo"/>
        <c:crossAx val="594041848"/>
        <c:crosses val="autoZero"/>
        <c:crossBetween val="midCat"/>
      </c:valAx>
      <c:valAx>
        <c:axId val="59404184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800">
                    <a:latin typeface="+mj-ea"/>
                    <a:ea typeface="+mj-ea"/>
                  </a:defRPr>
                </a:pPr>
                <a:r>
                  <a:rPr lang="ja-JP" altLang="en-US" sz="1800">
                    <a:latin typeface="+mj-ea"/>
                    <a:ea typeface="+mj-ea"/>
                  </a:rPr>
                  <a:t> </a:t>
                </a:r>
                <a:r>
                  <a:rPr lang="en-US" altLang="ja-JP" sz="1800">
                    <a:latin typeface="+mj-ea"/>
                    <a:ea typeface="+mj-ea"/>
                  </a:rPr>
                  <a:t>Efficiency</a:t>
                </a:r>
              </a:p>
            </c:rich>
          </c:tx>
          <c:layout/>
        </c:title>
        <c:numFmt formatCode="0.00_ " sourceLinked="1"/>
        <c:tickLblPos val="nextTo"/>
        <c:crossAx val="5940492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8546365914787"/>
          <c:y val="0.545611993813273"/>
          <c:w val="0.267299091459721"/>
          <c:h val="0.161454583802025"/>
        </c:manualLayout>
      </c:layout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2"/>
  <c:chart>
    <c:title>
      <c:tx>
        <c:rich>
          <a:bodyPr/>
          <a:lstStyle/>
          <a:p>
            <a:pPr>
              <a:defRPr/>
            </a:pPr>
            <a:r>
              <a:rPr lang="en-US" altLang="ja-JP"/>
              <a:t>X Layer 2 Efficiency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64099300087489"/>
          <c:y val="0.192592592592593"/>
          <c:w val="0.752581146106737"/>
          <c:h val="0.625670753722646"/>
        </c:manualLayout>
      </c:layout>
      <c:scatterChart>
        <c:scatterStyle val="lineMarker"/>
        <c:ser>
          <c:idx val="0"/>
          <c:order val="0"/>
          <c:tx>
            <c:v>X Layer 2</c:v>
          </c:tx>
          <c:xVal>
            <c:numRef>
              <c:f>Sheet1!$B$2:$G$2</c:f>
              <c:numCache>
                <c:formatCode>General</c:formatCode>
                <c:ptCount val="6"/>
                <c:pt idx="0">
                  <c:v>1425.0</c:v>
                </c:pt>
                <c:pt idx="1">
                  <c:v>1400.0</c:v>
                </c:pt>
                <c:pt idx="2">
                  <c:v>1375.0</c:v>
                </c:pt>
                <c:pt idx="3">
                  <c:v>1350.0</c:v>
                </c:pt>
                <c:pt idx="4">
                  <c:v>1325.0</c:v>
                </c:pt>
                <c:pt idx="5">
                  <c:v>1300.0</c:v>
                </c:pt>
              </c:numCache>
            </c:numRef>
          </c:xVal>
          <c:yVal>
            <c:numRef>
              <c:f>Sheet1!$B$21:$G$21</c:f>
              <c:numCache>
                <c:formatCode>General</c:formatCode>
                <c:ptCount val="6"/>
                <c:pt idx="0">
                  <c:v>0.988505747126437</c:v>
                </c:pt>
                <c:pt idx="1">
                  <c:v>0.99001996007984</c:v>
                </c:pt>
                <c:pt idx="2">
                  <c:v>0.97979797979798</c:v>
                </c:pt>
                <c:pt idx="3">
                  <c:v>0.923423423423423</c:v>
                </c:pt>
                <c:pt idx="4">
                  <c:v>0.823970037453183</c:v>
                </c:pt>
                <c:pt idx="5">
                  <c:v>0.571428571428571</c:v>
                </c:pt>
              </c:numCache>
            </c:numRef>
          </c:yVal>
        </c:ser>
        <c:axId val="558855208"/>
        <c:axId val="653231560"/>
      </c:scatterChart>
      <c:valAx>
        <c:axId val="5588552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ja-JP" sz="1400"/>
                  <a:t>Cathode &amp; potencial HV (V)</a:t>
                </a:r>
              </a:p>
            </c:rich>
          </c:tx>
          <c:layout/>
        </c:title>
        <c:numFmt formatCode="General" sourceLinked="1"/>
        <c:tickLblPos val="nextTo"/>
        <c:crossAx val="653231560"/>
        <c:crosses val="autoZero"/>
        <c:crossBetween val="midCat"/>
      </c:valAx>
      <c:valAx>
        <c:axId val="653231560"/>
        <c:scaling>
          <c:orientation val="minMax"/>
          <c:max val="1.0"/>
          <c:min val="0.5"/>
        </c:scaling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ja-JP" sz="1400"/>
                  <a:t>Efficiency</a:t>
                </a:r>
              </a:p>
            </c:rich>
          </c:tx>
          <c:layout/>
        </c:title>
        <c:numFmt formatCode="General" sourceLinked="1"/>
        <c:tickLblPos val="nextTo"/>
        <c:crossAx val="558855208"/>
        <c:crosses val="autoZero"/>
        <c:crossBetween val="midCat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2"/>
  <c:chart>
    <c:title>
      <c:tx>
        <c:rich>
          <a:bodyPr/>
          <a:lstStyle/>
          <a:p>
            <a:pPr>
              <a:defRPr/>
            </a:pPr>
            <a:r>
              <a:rPr lang="en-US" altLang="ja-JP"/>
              <a:t>Y Layer 3 Efficiency 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85876108840825"/>
          <c:y val="0.177021276595745"/>
          <c:w val="0.72675570616964"/>
          <c:h val="0.627757304858585"/>
        </c:manualLayout>
      </c:layout>
      <c:scatterChart>
        <c:scatterStyle val="lineMarker"/>
        <c:ser>
          <c:idx val="0"/>
          <c:order val="0"/>
          <c:xVal>
            <c:numRef>
              <c:f>Sheet1!$B$2:$G$2</c:f>
              <c:numCache>
                <c:formatCode>General</c:formatCode>
                <c:ptCount val="6"/>
                <c:pt idx="0">
                  <c:v>1425.0</c:v>
                </c:pt>
                <c:pt idx="1">
                  <c:v>1400.0</c:v>
                </c:pt>
                <c:pt idx="2">
                  <c:v>1375.0</c:v>
                </c:pt>
                <c:pt idx="3">
                  <c:v>1350.0</c:v>
                </c:pt>
                <c:pt idx="4">
                  <c:v>1325.0</c:v>
                </c:pt>
                <c:pt idx="5">
                  <c:v>1300.0</c:v>
                </c:pt>
              </c:numCache>
            </c:numRef>
          </c:xVal>
          <c:yVal>
            <c:numRef>
              <c:f>Sheet1!$B$27:$G$27</c:f>
              <c:numCache>
                <c:formatCode>General</c:formatCode>
                <c:ptCount val="6"/>
                <c:pt idx="0">
                  <c:v>0.995762711864407</c:v>
                </c:pt>
                <c:pt idx="1">
                  <c:v>0.99047619047619</c:v>
                </c:pt>
                <c:pt idx="2">
                  <c:v>0.99290780141844</c:v>
                </c:pt>
                <c:pt idx="3">
                  <c:v>0.91358024691358</c:v>
                </c:pt>
                <c:pt idx="4">
                  <c:v>0.747252747252747</c:v>
                </c:pt>
                <c:pt idx="5">
                  <c:v>0.5</c:v>
                </c:pt>
              </c:numCache>
            </c:numRef>
          </c:yVal>
        </c:ser>
        <c:axId val="558278344"/>
        <c:axId val="831526872"/>
      </c:scatterChart>
      <c:valAx>
        <c:axId val="5582783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ja-JP" sz="1400"/>
                  <a:t>Cathode &amp; Potencial HV (V)</a:t>
                </a:r>
              </a:p>
            </c:rich>
          </c:tx>
          <c:layout/>
        </c:title>
        <c:numFmt formatCode="General" sourceLinked="1"/>
        <c:tickLblPos val="nextTo"/>
        <c:crossAx val="831526872"/>
        <c:crosses val="autoZero"/>
        <c:crossBetween val="midCat"/>
      </c:valAx>
      <c:valAx>
        <c:axId val="831526872"/>
        <c:scaling>
          <c:orientation val="minMax"/>
          <c:max val="1.0"/>
          <c:min val="0.5"/>
        </c:scaling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ja-JP" sz="1400"/>
                  <a:t>Efficiency</a:t>
                </a:r>
              </a:p>
            </c:rich>
          </c:tx>
          <c:layout/>
        </c:title>
        <c:numFmt formatCode="General" sourceLinked="1"/>
        <c:tickLblPos val="nextTo"/>
        <c:crossAx val="558278344"/>
        <c:crosses val="autoZero"/>
        <c:crossBetween val="midCat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2"/>
  <c:chart>
    <c:title>
      <c:tx>
        <c:rich>
          <a:bodyPr/>
          <a:lstStyle/>
          <a:p>
            <a:pPr>
              <a:defRPr/>
            </a:pPr>
            <a:r>
              <a:rPr lang="en-US" altLang="ja-JP" dirty="0" smtClean="0"/>
              <a:t>Efficiency </a:t>
            </a:r>
            <a:r>
              <a:rPr lang="en-US" altLang="ja-JP" dirty="0" err="1" smtClean="0"/>
              <a:t>vs</a:t>
            </a:r>
            <a:r>
              <a:rPr lang="en-US" altLang="ja-JP" dirty="0" smtClean="0"/>
              <a:t> Chamber HV </a:t>
            </a:r>
          </a:p>
          <a:p>
            <a:pPr>
              <a:defRPr/>
            </a:pPr>
            <a:r>
              <a:rPr lang="en-US" altLang="ja-JP" dirty="0" smtClean="0"/>
              <a:t>Threshold</a:t>
            </a:r>
            <a:r>
              <a:rPr lang="en-US" altLang="ja-JP" baseline="0" dirty="0" smtClean="0"/>
              <a:t> 220mV</a:t>
            </a:r>
            <a:endParaRPr lang="ja-JP" altLang="en-US" dirty="0"/>
          </a:p>
        </c:rich>
      </c:tx>
      <c:layout/>
    </c:title>
    <c:plotArea>
      <c:layout>
        <c:manualLayout>
          <c:layoutTarget val="inner"/>
          <c:xMode val="edge"/>
          <c:yMode val="edge"/>
          <c:x val="0.199882067653739"/>
          <c:y val="0.254060334145367"/>
          <c:w val="0.735741731664134"/>
          <c:h val="0.583717091059533"/>
        </c:manualLayout>
      </c:layout>
      <c:scatterChart>
        <c:scatterStyle val="lineMarker"/>
        <c:ser>
          <c:idx val="0"/>
          <c:order val="0"/>
          <c:tx>
            <c:v>X Layer</c:v>
          </c:tx>
          <c:xVal>
            <c:numRef>
              <c:f>'90Sr'!$B$3:$I$3</c:f>
              <c:numCache>
                <c:formatCode>General</c:formatCode>
                <c:ptCount val="8"/>
                <c:pt idx="0">
                  <c:v>1425.0</c:v>
                </c:pt>
                <c:pt idx="1">
                  <c:v>1400.0</c:v>
                </c:pt>
                <c:pt idx="2">
                  <c:v>1375.0</c:v>
                </c:pt>
                <c:pt idx="3">
                  <c:v>1350.0</c:v>
                </c:pt>
                <c:pt idx="4">
                  <c:v>1325.0</c:v>
                </c:pt>
                <c:pt idx="5">
                  <c:v>1300.0</c:v>
                </c:pt>
                <c:pt idx="6">
                  <c:v>1275.0</c:v>
                </c:pt>
                <c:pt idx="7">
                  <c:v>1250.0</c:v>
                </c:pt>
              </c:numCache>
            </c:numRef>
          </c:xVal>
          <c:yVal>
            <c:numRef>
              <c:f>'90Sr'!$B$18:$I$18</c:f>
              <c:numCache>
                <c:formatCode>0.00_ </c:formatCode>
                <c:ptCount val="8"/>
                <c:pt idx="0">
                  <c:v>0.965909090909091</c:v>
                </c:pt>
                <c:pt idx="1">
                  <c:v>0.955290611028316</c:v>
                </c:pt>
                <c:pt idx="2">
                  <c:v>0.932692307692308</c:v>
                </c:pt>
                <c:pt idx="3">
                  <c:v>0.792091836734694</c:v>
                </c:pt>
                <c:pt idx="4">
                  <c:v>0.534120734908136</c:v>
                </c:pt>
                <c:pt idx="5">
                  <c:v>0.245283018867925</c:v>
                </c:pt>
                <c:pt idx="6">
                  <c:v>0.0388888888888889</c:v>
                </c:pt>
                <c:pt idx="7">
                  <c:v>0.00796812749003984</c:v>
                </c:pt>
              </c:numCache>
            </c:numRef>
          </c:yVal>
        </c:ser>
        <c:ser>
          <c:idx val="1"/>
          <c:order val="1"/>
          <c:tx>
            <c:v>Y Layer</c:v>
          </c:tx>
          <c:xVal>
            <c:numRef>
              <c:f>'90Sr'!$B$3:$I$3</c:f>
              <c:numCache>
                <c:formatCode>General</c:formatCode>
                <c:ptCount val="8"/>
                <c:pt idx="0">
                  <c:v>1425.0</c:v>
                </c:pt>
                <c:pt idx="1">
                  <c:v>1400.0</c:v>
                </c:pt>
                <c:pt idx="2">
                  <c:v>1375.0</c:v>
                </c:pt>
                <c:pt idx="3">
                  <c:v>1350.0</c:v>
                </c:pt>
                <c:pt idx="4">
                  <c:v>1325.0</c:v>
                </c:pt>
                <c:pt idx="5">
                  <c:v>1300.0</c:v>
                </c:pt>
                <c:pt idx="6">
                  <c:v>1275.0</c:v>
                </c:pt>
                <c:pt idx="7">
                  <c:v>1250.0</c:v>
                </c:pt>
              </c:numCache>
            </c:numRef>
          </c:xVal>
          <c:yVal>
            <c:numRef>
              <c:f>'90Sr'!$B$19:$I$19</c:f>
              <c:numCache>
                <c:formatCode>0.00_ </c:formatCode>
                <c:ptCount val="8"/>
                <c:pt idx="0">
                  <c:v>0.920454545454545</c:v>
                </c:pt>
                <c:pt idx="1">
                  <c:v>0.904619970193741</c:v>
                </c:pt>
                <c:pt idx="2">
                  <c:v>0.838942307692308</c:v>
                </c:pt>
                <c:pt idx="3">
                  <c:v>0.646683673469388</c:v>
                </c:pt>
                <c:pt idx="4">
                  <c:v>0.35498687664042</c:v>
                </c:pt>
                <c:pt idx="5">
                  <c:v>0.132075471698113</c:v>
                </c:pt>
                <c:pt idx="6">
                  <c:v>0.0263888888888889</c:v>
                </c:pt>
                <c:pt idx="7">
                  <c:v>0.00796812749003984</c:v>
                </c:pt>
              </c:numCache>
            </c:numRef>
          </c:yVal>
        </c:ser>
        <c:axId val="557731064"/>
        <c:axId val="557774424"/>
      </c:scatterChart>
      <c:valAx>
        <c:axId val="55773106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ja-JP" sz="1400"/>
                  <a:t>Cathide</a:t>
                </a:r>
                <a:r>
                  <a:rPr lang="en-US" altLang="ja-JP" sz="1400" baseline="0"/>
                  <a:t> &amp; </a:t>
                </a:r>
                <a:r>
                  <a:rPr lang="en-US" altLang="ja-JP" sz="1400"/>
                  <a:t>Potencial HV (V)</a:t>
                </a:r>
              </a:p>
            </c:rich>
          </c:tx>
          <c:layout/>
        </c:title>
        <c:numFmt formatCode="General" sourceLinked="1"/>
        <c:tickLblPos val="nextTo"/>
        <c:crossAx val="557774424"/>
        <c:crosses val="autoZero"/>
        <c:crossBetween val="midCat"/>
      </c:valAx>
      <c:valAx>
        <c:axId val="557774424"/>
        <c:scaling>
          <c:orientation val="minMax"/>
          <c:max val="1.0"/>
        </c:scaling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ja-JP" sz="1400"/>
                  <a:t>Efficiecy </a:t>
                </a:r>
              </a:p>
            </c:rich>
          </c:tx>
          <c:layout/>
        </c:title>
        <c:numFmt formatCode="0.00_ " sourceLinked="1"/>
        <c:tickLblPos val="nextTo"/>
        <c:crossAx val="55773106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46293274278765"/>
          <c:y val="0.572234527472663"/>
          <c:w val="0.291960111147609"/>
          <c:h val="0.276201317710432"/>
        </c:manualLayout>
      </c:layout>
      <c:txPr>
        <a:bodyPr/>
        <a:lstStyle/>
        <a:p>
          <a:pPr>
            <a:defRPr sz="1400"/>
          </a:pPr>
          <a:endParaRPr lang="ja-JP"/>
        </a:p>
      </c:txPr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2"/>
  <c:chart>
    <c:title>
      <c:tx>
        <c:rich>
          <a:bodyPr/>
          <a:lstStyle/>
          <a:p>
            <a:pPr>
              <a:defRPr/>
            </a:pPr>
            <a:r>
              <a:rPr lang="en-US" altLang="ja-JP"/>
              <a:t>X Layer 2 Efficiency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64099300087489"/>
          <c:y val="0.192592592592593"/>
          <c:w val="0.752581146106737"/>
          <c:h val="0.625670753722646"/>
        </c:manualLayout>
      </c:layout>
      <c:scatterChart>
        <c:scatterStyle val="lineMarker"/>
        <c:ser>
          <c:idx val="0"/>
          <c:order val="0"/>
          <c:tx>
            <c:v>X Layer 2</c:v>
          </c:tx>
          <c:xVal>
            <c:numRef>
              <c:f>Sheet1!$B$2:$G$2</c:f>
              <c:numCache>
                <c:formatCode>General</c:formatCode>
                <c:ptCount val="6"/>
                <c:pt idx="0">
                  <c:v>1425.0</c:v>
                </c:pt>
                <c:pt idx="1">
                  <c:v>1400.0</c:v>
                </c:pt>
                <c:pt idx="2">
                  <c:v>1375.0</c:v>
                </c:pt>
                <c:pt idx="3">
                  <c:v>1350.0</c:v>
                </c:pt>
                <c:pt idx="4">
                  <c:v>1325.0</c:v>
                </c:pt>
                <c:pt idx="5">
                  <c:v>1300.0</c:v>
                </c:pt>
              </c:numCache>
            </c:numRef>
          </c:xVal>
          <c:yVal>
            <c:numRef>
              <c:f>Sheet1!$B$21:$G$21</c:f>
              <c:numCache>
                <c:formatCode>General</c:formatCode>
                <c:ptCount val="6"/>
                <c:pt idx="0">
                  <c:v>0.988505747126437</c:v>
                </c:pt>
                <c:pt idx="1">
                  <c:v>0.99001996007984</c:v>
                </c:pt>
                <c:pt idx="2">
                  <c:v>0.97979797979798</c:v>
                </c:pt>
                <c:pt idx="3">
                  <c:v>0.923423423423423</c:v>
                </c:pt>
                <c:pt idx="4">
                  <c:v>0.823970037453183</c:v>
                </c:pt>
                <c:pt idx="5">
                  <c:v>0.571428571428571</c:v>
                </c:pt>
              </c:numCache>
            </c:numRef>
          </c:yVal>
        </c:ser>
        <c:axId val="637376200"/>
        <c:axId val="871720872"/>
      </c:scatterChart>
      <c:valAx>
        <c:axId val="63737620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ja-JP" sz="1400"/>
                  <a:t>Cathode &amp; potencial HV (V)</a:t>
                </a:r>
              </a:p>
            </c:rich>
          </c:tx>
          <c:layout/>
        </c:title>
        <c:numFmt formatCode="General" sourceLinked="1"/>
        <c:tickLblPos val="nextTo"/>
        <c:crossAx val="871720872"/>
        <c:crosses val="autoZero"/>
        <c:crossBetween val="midCat"/>
      </c:valAx>
      <c:valAx>
        <c:axId val="871720872"/>
        <c:scaling>
          <c:orientation val="minMax"/>
          <c:max val="1.0"/>
          <c:min val="0.5"/>
        </c:scaling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ja-JP" sz="1400"/>
                  <a:t>Efficiency</a:t>
                </a:r>
              </a:p>
            </c:rich>
          </c:tx>
          <c:layout/>
        </c:title>
        <c:numFmt formatCode="General" sourceLinked="1"/>
        <c:tickLblPos val="nextTo"/>
        <c:crossAx val="637376200"/>
        <c:crosses val="autoZero"/>
        <c:crossBetween val="midCat"/>
      </c:valAx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2"/>
  <c:chart>
    <c:title>
      <c:tx>
        <c:rich>
          <a:bodyPr/>
          <a:lstStyle/>
          <a:p>
            <a:pPr>
              <a:defRPr/>
            </a:pPr>
            <a:r>
              <a:rPr lang="en-US" altLang="ja-JP"/>
              <a:t>Y Layer 3 Efficiency 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85876108840825"/>
          <c:y val="0.177021276595745"/>
          <c:w val="0.72675570616964"/>
          <c:h val="0.627757304858585"/>
        </c:manualLayout>
      </c:layout>
      <c:scatterChart>
        <c:scatterStyle val="lineMarker"/>
        <c:ser>
          <c:idx val="0"/>
          <c:order val="0"/>
          <c:xVal>
            <c:numRef>
              <c:f>Sheet1!$B$2:$G$2</c:f>
              <c:numCache>
                <c:formatCode>General</c:formatCode>
                <c:ptCount val="6"/>
                <c:pt idx="0">
                  <c:v>1425.0</c:v>
                </c:pt>
                <c:pt idx="1">
                  <c:v>1400.0</c:v>
                </c:pt>
                <c:pt idx="2">
                  <c:v>1375.0</c:v>
                </c:pt>
                <c:pt idx="3">
                  <c:v>1350.0</c:v>
                </c:pt>
                <c:pt idx="4">
                  <c:v>1325.0</c:v>
                </c:pt>
                <c:pt idx="5">
                  <c:v>1300.0</c:v>
                </c:pt>
              </c:numCache>
            </c:numRef>
          </c:xVal>
          <c:yVal>
            <c:numRef>
              <c:f>Sheet1!$B$27:$G$27</c:f>
              <c:numCache>
                <c:formatCode>General</c:formatCode>
                <c:ptCount val="6"/>
                <c:pt idx="0">
                  <c:v>0.995762711864407</c:v>
                </c:pt>
                <c:pt idx="1">
                  <c:v>0.99047619047619</c:v>
                </c:pt>
                <c:pt idx="2">
                  <c:v>0.99290780141844</c:v>
                </c:pt>
                <c:pt idx="3">
                  <c:v>0.91358024691358</c:v>
                </c:pt>
                <c:pt idx="4">
                  <c:v>0.747252747252747</c:v>
                </c:pt>
                <c:pt idx="5">
                  <c:v>0.5</c:v>
                </c:pt>
              </c:numCache>
            </c:numRef>
          </c:yVal>
        </c:ser>
        <c:axId val="833432792"/>
        <c:axId val="871416488"/>
      </c:scatterChart>
      <c:valAx>
        <c:axId val="83343279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ja-JP" sz="1400"/>
                  <a:t>Cathode &amp; Potencial HV (V)</a:t>
                </a:r>
              </a:p>
            </c:rich>
          </c:tx>
          <c:layout/>
        </c:title>
        <c:numFmt formatCode="General" sourceLinked="1"/>
        <c:tickLblPos val="nextTo"/>
        <c:crossAx val="871416488"/>
        <c:crosses val="autoZero"/>
        <c:crossBetween val="midCat"/>
      </c:valAx>
      <c:valAx>
        <c:axId val="871416488"/>
        <c:scaling>
          <c:orientation val="minMax"/>
          <c:max val="1.0"/>
          <c:min val="0.5"/>
        </c:scaling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ja-JP" sz="1400"/>
                  <a:t>Efficiency</a:t>
                </a:r>
              </a:p>
            </c:rich>
          </c:tx>
          <c:layout/>
        </c:title>
        <c:numFmt formatCode="General" sourceLinked="1"/>
        <c:tickLblPos val="nextTo"/>
        <c:crossAx val="833432792"/>
        <c:crosses val="autoZero"/>
        <c:crossBetween val="midCat"/>
      </c:valAx>
    </c:plotArea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2"/>
  <c:chart>
    <c:title>
      <c:tx>
        <c:rich>
          <a:bodyPr/>
          <a:lstStyle/>
          <a:p>
            <a:pPr>
              <a:defRPr sz="1800">
                <a:latin typeface="+mj-ea"/>
                <a:ea typeface="+mj-ea"/>
              </a:defRPr>
            </a:pPr>
            <a:r>
              <a:rPr lang="en-US" altLang="ja-JP" sz="1800">
                <a:latin typeface="+mj-ea"/>
                <a:ea typeface="+mj-ea"/>
              </a:rPr>
              <a:t>Efficiency vs Chamber HV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93927494192833"/>
          <c:y val="0.167537726272809"/>
          <c:w val="0.699786203788238"/>
          <c:h val="0.598570956977446"/>
        </c:manualLayout>
      </c:layout>
      <c:scatterChart>
        <c:scatterStyle val="lineMarker"/>
        <c:ser>
          <c:idx val="0"/>
          <c:order val="0"/>
          <c:tx>
            <c:strRef>
              <c:f>ArIso_Ana!$A$16</c:f>
              <c:strCache>
                <c:ptCount val="1"/>
                <c:pt idx="0">
                  <c:v>efficeicy X</c:v>
                </c:pt>
              </c:strCache>
            </c:strRef>
          </c:tx>
          <c:xVal>
            <c:numRef>
              <c:f>ArIso_Ana!$B$2:$G$2</c:f>
              <c:numCache>
                <c:formatCode>General</c:formatCode>
                <c:ptCount val="6"/>
                <c:pt idx="0">
                  <c:v>1425.0</c:v>
                </c:pt>
                <c:pt idx="1">
                  <c:v>1400.0</c:v>
                </c:pt>
                <c:pt idx="2">
                  <c:v>1375.0</c:v>
                </c:pt>
                <c:pt idx="3">
                  <c:v>1350.0</c:v>
                </c:pt>
                <c:pt idx="4">
                  <c:v>1325.0</c:v>
                </c:pt>
                <c:pt idx="5">
                  <c:v>1300.0</c:v>
                </c:pt>
              </c:numCache>
            </c:numRef>
          </c:xVal>
          <c:yVal>
            <c:numRef>
              <c:f>ArIso_Ana!$B$16:$G$16</c:f>
              <c:numCache>
                <c:formatCode>0.00_ </c:formatCode>
                <c:ptCount val="6"/>
                <c:pt idx="0">
                  <c:v>0.932584269662921</c:v>
                </c:pt>
                <c:pt idx="1">
                  <c:v>0.934947049924357</c:v>
                </c:pt>
                <c:pt idx="2">
                  <c:v>0.917312661498708</c:v>
                </c:pt>
                <c:pt idx="3">
                  <c:v>0.839237057220708</c:v>
                </c:pt>
                <c:pt idx="4">
                  <c:v>0.727987421383648</c:v>
                </c:pt>
                <c:pt idx="5">
                  <c:v>0.325443786982248</c:v>
                </c:pt>
              </c:numCache>
            </c:numRef>
          </c:yVal>
        </c:ser>
        <c:ser>
          <c:idx val="1"/>
          <c:order val="1"/>
          <c:tx>
            <c:strRef>
              <c:f>ArIso_Ana!$A$17</c:f>
              <c:strCache>
                <c:ptCount val="1"/>
                <c:pt idx="0">
                  <c:v>efficeicy Y</c:v>
                </c:pt>
              </c:strCache>
            </c:strRef>
          </c:tx>
          <c:errBars>
            <c:errDir val="y"/>
            <c:errBarType val="both"/>
            <c:errValType val="cust"/>
            <c:plus>
              <c:numRef>
                <c:f>ArIso_Ana!$B$26:$G$26</c:f>
                <c:numCache>
                  <c:formatCode>General</c:formatCode>
                  <c:ptCount val="6"/>
                  <c:pt idx="0">
                    <c:v>0.00209569498800656</c:v>
                  </c:pt>
                  <c:pt idx="1">
                    <c:v>0.00141444334330462</c:v>
                  </c:pt>
                  <c:pt idx="2">
                    <c:v>0.00237031695477702</c:v>
                  </c:pt>
                  <c:pt idx="3">
                    <c:v>0.00228674947471583</c:v>
                  </c:pt>
                  <c:pt idx="4">
                    <c:v>0.00114463431035165</c:v>
                  </c:pt>
                  <c:pt idx="5">
                    <c:v>0.000962851440775883</c:v>
                  </c:pt>
                </c:numCache>
              </c:numRef>
            </c:plus>
            <c:minus>
              <c:numRef>
                <c:f>ArIso_Ana!$B$26:$G$26</c:f>
                <c:numCache>
                  <c:formatCode>General</c:formatCode>
                  <c:ptCount val="6"/>
                  <c:pt idx="0">
                    <c:v>0.00209569498800656</c:v>
                  </c:pt>
                  <c:pt idx="1">
                    <c:v>0.00141444334330462</c:v>
                  </c:pt>
                  <c:pt idx="2">
                    <c:v>0.00237031695477702</c:v>
                  </c:pt>
                  <c:pt idx="3">
                    <c:v>0.00228674947471583</c:v>
                  </c:pt>
                  <c:pt idx="4">
                    <c:v>0.00114463431035165</c:v>
                  </c:pt>
                  <c:pt idx="5">
                    <c:v>0.000962851440775883</c:v>
                  </c:pt>
                </c:numCache>
              </c:numRef>
            </c:minus>
          </c:errBars>
          <c:xVal>
            <c:numRef>
              <c:f>ArIso_Ana!$B$2:$G$2</c:f>
              <c:numCache>
                <c:formatCode>General</c:formatCode>
                <c:ptCount val="6"/>
                <c:pt idx="0">
                  <c:v>1425.0</c:v>
                </c:pt>
                <c:pt idx="1">
                  <c:v>1400.0</c:v>
                </c:pt>
                <c:pt idx="2">
                  <c:v>1375.0</c:v>
                </c:pt>
                <c:pt idx="3">
                  <c:v>1350.0</c:v>
                </c:pt>
                <c:pt idx="4">
                  <c:v>1325.0</c:v>
                </c:pt>
                <c:pt idx="5">
                  <c:v>1300.0</c:v>
                </c:pt>
              </c:numCache>
            </c:numRef>
          </c:xVal>
          <c:yVal>
            <c:numRef>
              <c:f>ArIso_Ana!$B$17:$G$17</c:f>
              <c:numCache>
                <c:formatCode>0.00_ </c:formatCode>
                <c:ptCount val="6"/>
                <c:pt idx="0">
                  <c:v>0.901123595505618</c:v>
                </c:pt>
                <c:pt idx="1">
                  <c:v>0.872919818456883</c:v>
                </c:pt>
                <c:pt idx="2">
                  <c:v>0.832041343669251</c:v>
                </c:pt>
                <c:pt idx="3">
                  <c:v>0.689373297002725</c:v>
                </c:pt>
                <c:pt idx="4">
                  <c:v>0.547169811320755</c:v>
                </c:pt>
                <c:pt idx="5">
                  <c:v>0.248520710059172</c:v>
                </c:pt>
              </c:numCache>
            </c:numRef>
          </c:yVal>
        </c:ser>
        <c:axId val="982075032"/>
        <c:axId val="733106328"/>
      </c:scatterChart>
      <c:valAx>
        <c:axId val="98207503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>
                    <a:latin typeface="+mj-ea"/>
                    <a:ea typeface="+mj-ea"/>
                    <a:cs typeface="Calibri (本文)"/>
                  </a:defRPr>
                </a:pPr>
                <a:r>
                  <a:rPr lang="en-US" altLang="ja-JP" sz="1400">
                    <a:latin typeface="+mj-ea"/>
                    <a:ea typeface="+mj-ea"/>
                    <a:cs typeface="Calibri (本文)"/>
                  </a:rPr>
                  <a:t>Chamber HV (V)</a:t>
                </a:r>
              </a:p>
            </c:rich>
          </c:tx>
          <c:layout/>
        </c:title>
        <c:numFmt formatCode="General" sourceLinked="1"/>
        <c:tickLblPos val="nextTo"/>
        <c:crossAx val="733106328"/>
        <c:crosses val="autoZero"/>
        <c:crossBetween val="midCat"/>
      </c:valAx>
      <c:valAx>
        <c:axId val="73310632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400">
                    <a:latin typeface="+mj-ea"/>
                    <a:ea typeface="+mj-ea"/>
                  </a:defRPr>
                </a:pPr>
                <a:r>
                  <a:rPr lang="en-US" altLang="ja-JP" sz="1400">
                    <a:latin typeface="+mj-ea"/>
                    <a:ea typeface="+mj-ea"/>
                  </a:rPr>
                  <a:t>efficiency</a:t>
                </a:r>
              </a:p>
            </c:rich>
          </c:tx>
          <c:layout/>
        </c:title>
        <c:numFmt formatCode="0.00_ " sourceLinked="1"/>
        <c:tickLblPos val="nextTo"/>
        <c:crossAx val="9820750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42857473044342"/>
          <c:y val="0.496846775853283"/>
          <c:w val="0.279737048984792"/>
          <c:h val="0.246959403686589"/>
        </c:manualLayout>
      </c:layout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2"/>
  <c:chart>
    <c:title>
      <c:tx>
        <c:rich>
          <a:bodyPr/>
          <a:lstStyle/>
          <a:p>
            <a:pPr>
              <a:defRPr sz="1800"/>
            </a:pPr>
            <a:r>
              <a:rPr lang="en-US" sz="1800"/>
              <a:t>Efficiency ve Vth (HV1350V)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92236162185927"/>
          <c:y val="0.175633276442229"/>
          <c:w val="0.762033925322473"/>
          <c:h val="0.590400340947699"/>
        </c:manualLayout>
      </c:layout>
      <c:scatterChart>
        <c:scatterStyle val="lineMarker"/>
        <c:ser>
          <c:idx val="0"/>
          <c:order val="0"/>
          <c:tx>
            <c:v>X Layer </c:v>
          </c:tx>
          <c:xVal>
            <c:numRef>
              <c:f>ArIso_Ana!$H$3:$O$3</c:f>
              <c:numCache>
                <c:formatCode>General</c:formatCode>
                <c:ptCount val="8"/>
                <c:pt idx="0">
                  <c:v>150.0</c:v>
                </c:pt>
                <c:pt idx="1">
                  <c:v>170.0</c:v>
                </c:pt>
                <c:pt idx="2">
                  <c:v>220.0</c:v>
                </c:pt>
                <c:pt idx="3">
                  <c:v>250.0</c:v>
                </c:pt>
                <c:pt idx="4">
                  <c:v>300.0</c:v>
                </c:pt>
                <c:pt idx="5">
                  <c:v>350.0</c:v>
                </c:pt>
                <c:pt idx="6">
                  <c:v>400.0</c:v>
                </c:pt>
                <c:pt idx="7">
                  <c:v>450.0</c:v>
                </c:pt>
              </c:numCache>
            </c:numRef>
          </c:xVal>
          <c:yVal>
            <c:numRef>
              <c:f>ArIso_Ana!$H$16:$O$16</c:f>
              <c:numCache>
                <c:formatCode>0.00_ </c:formatCode>
                <c:ptCount val="8"/>
                <c:pt idx="0">
                  <c:v>0.886699507389163</c:v>
                </c:pt>
                <c:pt idx="1">
                  <c:v>0.929460580912863</c:v>
                </c:pt>
                <c:pt idx="2">
                  <c:v>0.839237057220708</c:v>
                </c:pt>
                <c:pt idx="3">
                  <c:v>0.831775700934579</c:v>
                </c:pt>
                <c:pt idx="4">
                  <c:v>0.737373737373737</c:v>
                </c:pt>
                <c:pt idx="5">
                  <c:v>0.686507936507936</c:v>
                </c:pt>
                <c:pt idx="6">
                  <c:v>0.590225563909774</c:v>
                </c:pt>
                <c:pt idx="7">
                  <c:v>0.446351931330472</c:v>
                </c:pt>
              </c:numCache>
            </c:numRef>
          </c:yVal>
        </c:ser>
        <c:ser>
          <c:idx val="1"/>
          <c:order val="1"/>
          <c:tx>
            <c:v>Y Layer</c:v>
          </c:tx>
          <c:xVal>
            <c:numRef>
              <c:f>ArIso_Ana!$H$3:$O$3</c:f>
              <c:numCache>
                <c:formatCode>General</c:formatCode>
                <c:ptCount val="8"/>
                <c:pt idx="0">
                  <c:v>150.0</c:v>
                </c:pt>
                <c:pt idx="1">
                  <c:v>170.0</c:v>
                </c:pt>
                <c:pt idx="2">
                  <c:v>220.0</c:v>
                </c:pt>
                <c:pt idx="3">
                  <c:v>250.0</c:v>
                </c:pt>
                <c:pt idx="4">
                  <c:v>300.0</c:v>
                </c:pt>
                <c:pt idx="5">
                  <c:v>350.0</c:v>
                </c:pt>
                <c:pt idx="6">
                  <c:v>400.0</c:v>
                </c:pt>
                <c:pt idx="7">
                  <c:v>450.0</c:v>
                </c:pt>
              </c:numCache>
            </c:numRef>
          </c:xVal>
          <c:yVal>
            <c:numRef>
              <c:f>ArIso_Ana!$H$17:$O$17</c:f>
              <c:numCache>
                <c:formatCode>0.00_ </c:formatCode>
                <c:ptCount val="8"/>
                <c:pt idx="0">
                  <c:v>0.748768472906404</c:v>
                </c:pt>
                <c:pt idx="1">
                  <c:v>0.867219917012448</c:v>
                </c:pt>
                <c:pt idx="2">
                  <c:v>0.689373297002725</c:v>
                </c:pt>
                <c:pt idx="3">
                  <c:v>0.649532710280374</c:v>
                </c:pt>
                <c:pt idx="4">
                  <c:v>0.611111111111111</c:v>
                </c:pt>
                <c:pt idx="5">
                  <c:v>0.492063492063492</c:v>
                </c:pt>
                <c:pt idx="6">
                  <c:v>0.432330827067669</c:v>
                </c:pt>
                <c:pt idx="7">
                  <c:v>0.313304721030043</c:v>
                </c:pt>
              </c:numCache>
            </c:numRef>
          </c:yVal>
        </c:ser>
        <c:axId val="733260680"/>
        <c:axId val="981913736"/>
      </c:scatterChart>
      <c:valAx>
        <c:axId val="7332606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altLang="ja-JP" sz="1200"/>
                  <a:t>Vth (mV)</a:t>
                </a:r>
              </a:p>
            </c:rich>
          </c:tx>
          <c:layout/>
        </c:title>
        <c:numFmt formatCode="General" sourceLinked="1"/>
        <c:tickLblPos val="nextTo"/>
        <c:crossAx val="981913736"/>
        <c:crosses val="autoZero"/>
        <c:crossBetween val="midCat"/>
      </c:valAx>
      <c:valAx>
        <c:axId val="98191373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altLang="ja-JP" sz="1200"/>
                  <a:t>Efficiency</a:t>
                </a:r>
              </a:p>
            </c:rich>
          </c:tx>
          <c:layout/>
        </c:title>
        <c:numFmt formatCode="0.00_ " sourceLinked="1"/>
        <c:tickLblPos val="nextTo"/>
        <c:crossAx val="7332606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17294168874052"/>
          <c:y val="0.50002032004064"/>
          <c:w val="0.278068506369246"/>
          <c:h val="0.195877571755143"/>
        </c:manualLayout>
      </c:layout>
    </c:legend>
    <c:plotVisOnly val="1"/>
  </c:chart>
  <c:txPr>
    <a:bodyPr/>
    <a:lstStyle/>
    <a:p>
      <a:pPr>
        <a:defRPr>
          <a:latin typeface="+mj-ea"/>
          <a:ea typeface="+mj-ea"/>
        </a:defRPr>
      </a:pPr>
      <a:endParaRPr lang="ja-JP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2"/>
  <c:chart>
    <c:title>
      <c:tx>
        <c:rich>
          <a:bodyPr/>
          <a:lstStyle/>
          <a:p>
            <a:pPr>
              <a:defRPr sz="1800">
                <a:latin typeface="+mj-ea"/>
                <a:ea typeface="+mj-ea"/>
              </a:defRPr>
            </a:pPr>
            <a:r>
              <a:rPr lang="en-US" altLang="ja-JP" sz="1800">
                <a:latin typeface="+mj-ea"/>
                <a:ea typeface="+mj-ea"/>
              </a:rPr>
              <a:t>Efficiency vs Vth (HV1400V)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95895336159903"/>
          <c:y val="0.185714285714286"/>
          <c:w val="0.752538059460681"/>
          <c:h val="0.565732916197975"/>
        </c:manualLayout>
      </c:layout>
      <c:scatterChart>
        <c:scatterStyle val="lineMarker"/>
        <c:ser>
          <c:idx val="0"/>
          <c:order val="0"/>
          <c:tx>
            <c:v>X Layer</c:v>
          </c:tx>
          <c:xVal>
            <c:numRef>
              <c:f>ArIso_Ana!$P$3:$X$3</c:f>
              <c:numCache>
                <c:formatCode>0_ </c:formatCode>
                <c:ptCount val="9"/>
                <c:pt idx="0" formatCode="General">
                  <c:v>220.0</c:v>
                </c:pt>
                <c:pt idx="1">
                  <c:v>300.0</c:v>
                </c:pt>
                <c:pt idx="2" formatCode="General">
                  <c:v>400.0</c:v>
                </c:pt>
                <c:pt idx="3" formatCode="General">
                  <c:v>500.0</c:v>
                </c:pt>
                <c:pt idx="4" formatCode="General">
                  <c:v>600.0</c:v>
                </c:pt>
                <c:pt idx="5" formatCode="General">
                  <c:v>700.0</c:v>
                </c:pt>
                <c:pt idx="6" formatCode="General">
                  <c:v>800.0</c:v>
                </c:pt>
                <c:pt idx="7" formatCode="General">
                  <c:v>900.0</c:v>
                </c:pt>
                <c:pt idx="8" formatCode="General">
                  <c:v>1000.0</c:v>
                </c:pt>
              </c:numCache>
            </c:numRef>
          </c:xVal>
          <c:yVal>
            <c:numRef>
              <c:f>ArIso_Ana!$P$16:$X$16</c:f>
              <c:numCache>
                <c:formatCode>0.00_ </c:formatCode>
                <c:ptCount val="9"/>
                <c:pt idx="0">
                  <c:v>0.934947049924357</c:v>
                </c:pt>
                <c:pt idx="1">
                  <c:v>0.940944881889764</c:v>
                </c:pt>
                <c:pt idx="2">
                  <c:v>0.884462151394422</c:v>
                </c:pt>
                <c:pt idx="3">
                  <c:v>0.915929203539823</c:v>
                </c:pt>
                <c:pt idx="4">
                  <c:v>0.77037037037037</c:v>
                </c:pt>
                <c:pt idx="5">
                  <c:v>0.828571428571429</c:v>
                </c:pt>
                <c:pt idx="6">
                  <c:v>0.851351351351351</c:v>
                </c:pt>
                <c:pt idx="7">
                  <c:v>0.738853503184713</c:v>
                </c:pt>
                <c:pt idx="8">
                  <c:v>0.840659340659341</c:v>
                </c:pt>
              </c:numCache>
            </c:numRef>
          </c:yVal>
        </c:ser>
        <c:ser>
          <c:idx val="1"/>
          <c:order val="1"/>
          <c:tx>
            <c:v>Y Layer</c:v>
          </c:tx>
          <c:xVal>
            <c:numRef>
              <c:f>ArIso_Ana!$P$3:$X$3</c:f>
              <c:numCache>
                <c:formatCode>0_ </c:formatCode>
                <c:ptCount val="9"/>
                <c:pt idx="0" formatCode="General">
                  <c:v>220.0</c:v>
                </c:pt>
                <c:pt idx="1">
                  <c:v>300.0</c:v>
                </c:pt>
                <c:pt idx="2" formatCode="General">
                  <c:v>400.0</c:v>
                </c:pt>
                <c:pt idx="3" formatCode="General">
                  <c:v>500.0</c:v>
                </c:pt>
                <c:pt idx="4" formatCode="General">
                  <c:v>600.0</c:v>
                </c:pt>
                <c:pt idx="5" formatCode="General">
                  <c:v>700.0</c:v>
                </c:pt>
                <c:pt idx="6" formatCode="General">
                  <c:v>800.0</c:v>
                </c:pt>
                <c:pt idx="7" formatCode="General">
                  <c:v>900.0</c:v>
                </c:pt>
                <c:pt idx="8" formatCode="General">
                  <c:v>1000.0</c:v>
                </c:pt>
              </c:numCache>
            </c:numRef>
          </c:xVal>
          <c:yVal>
            <c:numRef>
              <c:f>ArIso_Ana!$P$17:$X$17</c:f>
              <c:numCache>
                <c:formatCode>0.00_ </c:formatCode>
                <c:ptCount val="9"/>
                <c:pt idx="0">
                  <c:v>0.872919818456883</c:v>
                </c:pt>
                <c:pt idx="1">
                  <c:v>0.874015748031496</c:v>
                </c:pt>
                <c:pt idx="2">
                  <c:v>0.788844621513944</c:v>
                </c:pt>
                <c:pt idx="3">
                  <c:v>0.792035398230088</c:v>
                </c:pt>
                <c:pt idx="4">
                  <c:v>0.648148148148148</c:v>
                </c:pt>
                <c:pt idx="5">
                  <c:v>0.708571428571428</c:v>
                </c:pt>
                <c:pt idx="6">
                  <c:v>0.709459459459459</c:v>
                </c:pt>
                <c:pt idx="7">
                  <c:v>0.64968152866242</c:v>
                </c:pt>
                <c:pt idx="8">
                  <c:v>0.659340659340659</c:v>
                </c:pt>
              </c:numCache>
            </c:numRef>
          </c:yVal>
        </c:ser>
        <c:axId val="733301224"/>
        <c:axId val="733676984"/>
      </c:scatterChart>
      <c:valAx>
        <c:axId val="7333012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>
                    <a:latin typeface="+mj-ea"/>
                    <a:ea typeface="+mj-ea"/>
                  </a:defRPr>
                </a:pPr>
                <a:r>
                  <a:rPr lang="en-US" altLang="ja-JP" sz="1200">
                    <a:latin typeface="+mj-ea"/>
                    <a:ea typeface="+mj-ea"/>
                  </a:rPr>
                  <a:t>Vth (mV)</a:t>
                </a:r>
              </a:p>
            </c:rich>
          </c:tx>
          <c:layout/>
        </c:title>
        <c:numFmt formatCode="General" sourceLinked="1"/>
        <c:tickLblPos val="nextTo"/>
        <c:crossAx val="733676984"/>
        <c:crosses val="autoZero"/>
        <c:crossBetween val="midCat"/>
      </c:valAx>
      <c:valAx>
        <c:axId val="73367698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200">
                    <a:latin typeface="+mj-ea"/>
                    <a:ea typeface="+mj-ea"/>
                  </a:defRPr>
                </a:pPr>
                <a:r>
                  <a:rPr lang="ja-JP" altLang="en-US" sz="1200">
                    <a:latin typeface="+mj-ea"/>
                    <a:ea typeface="+mj-ea"/>
                  </a:rPr>
                  <a:t> </a:t>
                </a:r>
                <a:r>
                  <a:rPr lang="en-US" altLang="ja-JP" sz="1200">
                    <a:latin typeface="+mj-ea"/>
                    <a:ea typeface="+mj-ea"/>
                  </a:rPr>
                  <a:t>Efficiency</a:t>
                </a:r>
              </a:p>
            </c:rich>
          </c:tx>
          <c:layout/>
        </c:title>
        <c:numFmt formatCode="0.00_ " sourceLinked="1"/>
        <c:tickLblPos val="nextTo"/>
        <c:crossAx val="7333012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8546365914787"/>
          <c:y val="0.545611993813273"/>
          <c:w val="0.267299091459721"/>
          <c:h val="0.161454583802025"/>
        </c:manualLayout>
      </c:layout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ict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0.92194</cdr:x>
      <cdr:y>0.87722</cdr:y>
    </cdr:from>
    <cdr:to>
      <cdr:x>0.96973</cdr:x>
      <cdr:y>1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562769" y="2638754"/>
          <a:ext cx="184666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457200" rtl="0" eaLnBrk="1" latinLnBrk="0" hangingPunct="1">
            <a:defRPr kumimoji="1"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457200" rtl="0" eaLnBrk="1" latinLnBrk="0" hangingPunct="1">
            <a:defRPr kumimoji="1"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457200" rtl="0" eaLnBrk="1" latinLnBrk="0" hangingPunct="1">
            <a:defRPr kumimoji="1"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457200" rtl="0" eaLnBrk="1" latinLnBrk="0" hangingPunct="1">
            <a:defRPr kumimoji="1"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457200" rtl="0" eaLnBrk="1" latinLnBrk="0" hangingPunct="1">
            <a:defRPr kumimoji="1"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457200" rtl="0" eaLnBrk="1" latinLnBrk="0" hangingPunct="1">
            <a:defRPr kumimoji="1"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457200" rtl="0" eaLnBrk="1" latinLnBrk="0" hangingPunct="1">
            <a:defRPr kumimoji="1"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457200" rtl="0" eaLnBrk="1" latinLnBrk="0" hangingPunct="1">
            <a:defRPr kumimoji="1"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kumimoji="1" lang="ja-JP" altLang="en-U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68EF9-87F5-CD44-AC6D-47AABB8402CB}" type="datetimeFigureOut">
              <a:rPr lang="ja-JP" altLang="en-US" smtClean="0"/>
              <a:pPr/>
              <a:t>11.9.15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D6C40-1734-724E-92EB-31DB638E8AE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03B9-4761-6642-B4D5-77C87711C18A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D6C40-1734-724E-92EB-31DB638E8AEE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503B9-4761-6642-B4D5-77C87711C18A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9F18-8CCE-3C40-864F-6FBC69679549}" type="datetimeFigureOut">
              <a:rPr lang="ja-JP" altLang="en-US" smtClean="0"/>
              <a:pPr/>
              <a:t>11.9.15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BF47-9118-3C41-8498-70EEF80CC29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9F18-8CCE-3C40-864F-6FBC69679549}" type="datetimeFigureOut">
              <a:rPr lang="ja-JP" altLang="en-US" smtClean="0"/>
              <a:pPr/>
              <a:t>11.9.15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BF47-9118-3C41-8498-70EEF80CC29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9F18-8CCE-3C40-864F-6FBC69679549}" type="datetimeFigureOut">
              <a:rPr lang="ja-JP" altLang="en-US" smtClean="0"/>
              <a:pPr/>
              <a:t>11.9.15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BF47-9118-3C41-8498-70EEF80CC29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9F18-8CCE-3C40-864F-6FBC69679549}" type="datetimeFigureOut">
              <a:rPr lang="ja-JP" altLang="en-US" smtClean="0"/>
              <a:pPr/>
              <a:t>11.9.15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BF47-9118-3C41-8498-70EEF80CC29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9F18-8CCE-3C40-864F-6FBC69679549}" type="datetimeFigureOut">
              <a:rPr lang="ja-JP" altLang="en-US" smtClean="0"/>
              <a:pPr/>
              <a:t>11.9.15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BF47-9118-3C41-8498-70EEF80CC29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9F18-8CCE-3C40-864F-6FBC69679549}" type="datetimeFigureOut">
              <a:rPr lang="ja-JP" altLang="en-US" smtClean="0"/>
              <a:pPr/>
              <a:t>11.9.15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BF47-9118-3C41-8498-70EEF80CC29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9F18-8CCE-3C40-864F-6FBC69679549}" type="datetimeFigureOut">
              <a:rPr lang="ja-JP" altLang="en-US" smtClean="0"/>
              <a:pPr/>
              <a:t>11.9.15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BF47-9118-3C41-8498-70EEF80CC29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9F18-8CCE-3C40-864F-6FBC69679549}" type="datetimeFigureOut">
              <a:rPr lang="ja-JP" altLang="en-US" smtClean="0"/>
              <a:pPr/>
              <a:t>11.9.15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BF47-9118-3C41-8498-70EEF80CC29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9F18-8CCE-3C40-864F-6FBC69679549}" type="datetimeFigureOut">
              <a:rPr lang="ja-JP" altLang="en-US" smtClean="0"/>
              <a:pPr/>
              <a:t>11.9.15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BF47-9118-3C41-8498-70EEF80CC29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9F18-8CCE-3C40-864F-6FBC69679549}" type="datetimeFigureOut">
              <a:rPr lang="ja-JP" altLang="en-US" smtClean="0"/>
              <a:pPr/>
              <a:t>11.9.15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BF47-9118-3C41-8498-70EEF80CC29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9F18-8CCE-3C40-864F-6FBC69679549}" type="datetimeFigureOut">
              <a:rPr lang="ja-JP" altLang="en-US" smtClean="0"/>
              <a:pPr/>
              <a:t>11.9.15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BF47-9118-3C41-8498-70EEF80CC29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F9F18-8CCE-3C40-864F-6FBC69679549}" type="datetimeFigureOut">
              <a:rPr lang="ja-JP" altLang="en-US" smtClean="0"/>
              <a:pPr/>
              <a:t>11.9.15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BF47-9118-3C41-8498-70EEF80CC29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df"/><Relationship Id="rId4" Type="http://schemas.openxmlformats.org/officeDocument/2006/relationships/image" Target="../media/image11.png"/><Relationship Id="rId5" Type="http://schemas.openxmlformats.org/officeDocument/2006/relationships/image" Target="../media/image12.pdf"/><Relationship Id="rId6" Type="http://schemas.openxmlformats.org/officeDocument/2006/relationships/image" Target="../media/image13.png"/><Relationship Id="rId7" Type="http://schemas.openxmlformats.org/officeDocument/2006/relationships/image" Target="../media/image14.pdf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df"/><Relationship Id="rId5" Type="http://schemas.openxmlformats.org/officeDocument/2006/relationships/image" Target="../media/image20.png"/><Relationship Id="rId6" Type="http://schemas.openxmlformats.org/officeDocument/2006/relationships/image" Target="../media/image21.pdf"/><Relationship Id="rId7" Type="http://schemas.openxmlformats.org/officeDocument/2006/relationships/image" Target="../media/image22.png"/><Relationship Id="rId8" Type="http://schemas.openxmlformats.org/officeDocument/2006/relationships/image" Target="../media/image23.pdf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d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df"/><Relationship Id="rId4" Type="http://schemas.openxmlformats.org/officeDocument/2006/relationships/image" Target="../media/image27.png"/><Relationship Id="rId5" Type="http://schemas.openxmlformats.org/officeDocument/2006/relationships/image" Target="../media/image28.pdf"/><Relationship Id="rId6" Type="http://schemas.openxmlformats.org/officeDocument/2006/relationships/image" Target="../media/image29.png"/><Relationship Id="rId7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4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df"/><Relationship Id="rId5" Type="http://schemas.openxmlformats.org/officeDocument/2006/relationships/image" Target="../media/image3.png"/><Relationship Id="rId6" Type="http://schemas.openxmlformats.org/officeDocument/2006/relationships/oleObject" Target="../embeddings/Microsoft___1.bin"/><Relationship Id="rId7" Type="http://schemas.openxmlformats.org/officeDocument/2006/relationships/oleObject" Target="../embeddings/Microsoft___2.bin"/><Relationship Id="rId8" Type="http://schemas.openxmlformats.org/officeDocument/2006/relationships/oleObject" Target="../embeddings/Microsoft___3.bin"/><Relationship Id="rId9" Type="http://schemas.openxmlformats.org/officeDocument/2006/relationships/image" Target="../media/image4.pd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df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d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df"/><Relationship Id="rId5" Type="http://schemas.openxmlformats.org/officeDocument/2006/relationships/image" Target="../media/image38.png"/><Relationship Id="rId6" Type="http://schemas.openxmlformats.org/officeDocument/2006/relationships/image" Target="../media/image39.pdf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d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df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1.xml"/><Relationship Id="rId3" Type="http://schemas.openxmlformats.org/officeDocument/2006/relationships/chart" Target="../charts/chart12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png"/><Relationship Id="rId12" Type="http://schemas.openxmlformats.org/officeDocument/2006/relationships/image" Target="../media/image54.pdf"/><Relationship Id="rId13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df"/><Relationship Id="rId3" Type="http://schemas.openxmlformats.org/officeDocument/2006/relationships/image" Target="../media/image45.png"/><Relationship Id="rId4" Type="http://schemas.openxmlformats.org/officeDocument/2006/relationships/image" Target="../media/image46.pdf"/><Relationship Id="rId5" Type="http://schemas.openxmlformats.org/officeDocument/2006/relationships/image" Target="../media/image47.png"/><Relationship Id="rId6" Type="http://schemas.openxmlformats.org/officeDocument/2006/relationships/image" Target="../media/image48.pdf"/><Relationship Id="rId7" Type="http://schemas.openxmlformats.org/officeDocument/2006/relationships/image" Target="../media/image49.png"/><Relationship Id="rId8" Type="http://schemas.openxmlformats.org/officeDocument/2006/relationships/image" Target="../media/image50.pdf"/><Relationship Id="rId9" Type="http://schemas.openxmlformats.org/officeDocument/2006/relationships/image" Target="../media/image51.png"/><Relationship Id="rId10" Type="http://schemas.openxmlformats.org/officeDocument/2006/relationships/image" Target="../media/image52.pd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__4.bin"/><Relationship Id="rId4" Type="http://schemas.openxmlformats.org/officeDocument/2006/relationships/oleObject" Target="../embeddings/Microsoft___5.bin"/><Relationship Id="rId5" Type="http://schemas.openxmlformats.org/officeDocument/2006/relationships/oleObject" Target="../embeddings/Microsoft___6.bin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oleObject" Target="../embeddings/Microsoft___7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__8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38961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ja-JP" sz="3600" dirty="0" smtClean="0"/>
              <a:t>J-PARC</a:t>
            </a:r>
            <a:r>
              <a:rPr lang="ja-JP" altLang="en-US" sz="3600" dirty="0" smtClean="0"/>
              <a:t>における</a:t>
            </a:r>
            <a:r>
              <a:rPr lang="en-US" altLang="ja-JP" sz="3600" dirty="0" err="1" smtClean="0"/>
              <a:t>d(K</a:t>
            </a:r>
            <a:r>
              <a:rPr lang="en-US" altLang="ja-JP" sz="3600" baseline="30000" dirty="0" err="1" smtClean="0"/>
              <a:t>-</a:t>
            </a:r>
            <a:r>
              <a:rPr lang="en-US" altLang="ja-JP" sz="3600" dirty="0" err="1" smtClean="0"/>
              <a:t>,n</a:t>
            </a:r>
            <a:r>
              <a:rPr lang="en-US" altLang="ja-JP" sz="3600" dirty="0" smtClean="0"/>
              <a:t>)</a:t>
            </a:r>
            <a:r>
              <a:rPr lang="ja-JP" altLang="en-US" sz="3600" dirty="0" smtClean="0"/>
              <a:t>反応を用いた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600" dirty="0" smtClean="0"/>
              <a:t>Λ(1405)</a:t>
            </a:r>
            <a:r>
              <a:rPr lang="ja-JP" altLang="en-US" sz="3600" dirty="0" smtClean="0"/>
              <a:t>分光実験</a:t>
            </a:r>
            <a:r>
              <a:rPr lang="en-US" altLang="ja-JP" sz="3600" dirty="0" smtClean="0"/>
              <a:t>(E31)</a:t>
            </a:r>
            <a:r>
              <a:rPr lang="ja-JP" altLang="en-US" sz="3600" dirty="0" smtClean="0"/>
              <a:t>の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ja-JP" altLang="en-US" sz="3600" dirty="0" smtClean="0"/>
              <a:t>ための陽子飛跡検出器の性能評価</a:t>
            </a:r>
            <a:endParaRPr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99111" y="3780739"/>
            <a:ext cx="95248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井上謙太郎、榎本瞬、</a:t>
            </a:r>
            <a:r>
              <a:rPr kumimoji="1" lang="ja-JP" altLang="en-US" dirty="0" smtClean="0"/>
              <a:t>川崎</a:t>
            </a:r>
            <a:r>
              <a:rPr lang="en-US" altLang="en-US" dirty="0" smtClean="0"/>
              <a:t>新吾</a:t>
            </a:r>
            <a:r>
              <a:rPr kumimoji="1" lang="ja-JP" altLang="en-US" dirty="0" smtClean="0"/>
              <a:t>、</a:t>
            </a:r>
            <a:r>
              <a:rPr kumimoji="1" lang="ja-JP" altLang="en-US" dirty="0" smtClean="0"/>
              <a:t>石橋直哉</a:t>
            </a:r>
            <a:r>
              <a:rPr kumimoji="1" lang="ja-JP" altLang="en-US" dirty="0" smtClean="0"/>
              <a:t>、</a:t>
            </a:r>
            <a:r>
              <a:rPr lang="en-US" altLang="en-US" dirty="0" smtClean="0"/>
              <a:t>阪口</a:t>
            </a:r>
            <a:r>
              <a:rPr kumimoji="1" lang="ja-JP" altLang="en-US" dirty="0" smtClean="0"/>
              <a:t>篤志</a:t>
            </a:r>
            <a:r>
              <a:rPr kumimoji="1" lang="ja-JP" altLang="en-US" dirty="0" smtClean="0"/>
              <a:t>、吉田幸太郎、野海博之</a:t>
            </a:r>
            <a:r>
              <a:rPr kumimoji="1" lang="en-US" altLang="ja-JP" baseline="30000" dirty="0" smtClean="0"/>
              <a:t>A</a:t>
            </a:r>
            <a:r>
              <a:rPr lang="ja-JP" altLang="en-US" dirty="0" smtClean="0"/>
              <a:t>、</a:t>
            </a:r>
            <a:endParaRPr lang="en-US" altLang="ja-JP" dirty="0" smtClean="0"/>
          </a:p>
          <a:p>
            <a:pPr algn="ctr"/>
            <a:r>
              <a:rPr kumimoji="1" lang="ja-JP" altLang="en-US" dirty="0" smtClean="0"/>
              <a:t>味村周平</a:t>
            </a:r>
            <a:r>
              <a:rPr kumimoji="1" lang="en-US" altLang="ja-JP" baseline="30000" dirty="0" smtClean="0"/>
              <a:t>A</a:t>
            </a:r>
            <a:r>
              <a:rPr kumimoji="1" lang="ja-JP" altLang="en-US" dirty="0" smtClean="0"/>
              <a:t>、早野龍五</a:t>
            </a:r>
            <a:r>
              <a:rPr kumimoji="1" lang="en-US" altLang="ja-JP" baseline="30000" dirty="0" smtClean="0"/>
              <a:t>B</a:t>
            </a:r>
            <a:r>
              <a:rPr kumimoji="1" lang="ja-JP" altLang="en-US" dirty="0" smtClean="0"/>
              <a:t>、</a:t>
            </a:r>
            <a:r>
              <a:rPr kumimoji="1" lang="ja-JP" altLang="en-US" dirty="0" smtClean="0"/>
              <a:t>鈴木</a:t>
            </a:r>
            <a:r>
              <a:rPr lang="ja-JP" altLang="en-US" dirty="0" smtClean="0"/>
              <a:t>隆敏</a:t>
            </a:r>
            <a:r>
              <a:rPr kumimoji="1" lang="en-US" altLang="ja-JP" baseline="30000" dirty="0" smtClean="0"/>
              <a:t>B</a:t>
            </a:r>
            <a:r>
              <a:rPr kumimoji="1" lang="ja-JP" altLang="en-US" dirty="0" smtClean="0"/>
              <a:t>、石川隆</a:t>
            </a:r>
            <a:r>
              <a:rPr kumimoji="1" lang="en-US" altLang="ja-JP" baseline="30000" dirty="0" smtClean="0"/>
              <a:t>B</a:t>
            </a:r>
            <a:r>
              <a:rPr kumimoji="1" lang="ja-JP" altLang="en-US" dirty="0" smtClean="0"/>
              <a:t>、佐藤将春</a:t>
            </a:r>
            <a:r>
              <a:rPr kumimoji="1" lang="en-US" altLang="ja-JP" baseline="30000" dirty="0" smtClean="0"/>
              <a:t>B</a:t>
            </a:r>
            <a:r>
              <a:rPr kumimoji="1" lang="ja-JP" altLang="en-US" dirty="0" smtClean="0"/>
              <a:t>、竜野秀行</a:t>
            </a:r>
            <a:r>
              <a:rPr kumimoji="1" lang="en-US" altLang="ja-JP" baseline="30000" dirty="0" smtClean="0"/>
              <a:t>B</a:t>
            </a:r>
            <a:r>
              <a:rPr kumimoji="1" lang="ja-JP" altLang="en-US" dirty="0" smtClean="0"/>
              <a:t>、橋本直</a:t>
            </a:r>
            <a:r>
              <a:rPr kumimoji="1" lang="en-US" altLang="ja-JP" baseline="30000" dirty="0" smtClean="0"/>
              <a:t>B</a:t>
            </a:r>
            <a:r>
              <a:rPr kumimoji="1" lang="ja-JP" altLang="en-US" dirty="0" smtClean="0"/>
              <a:t>、松田恭幸</a:t>
            </a:r>
            <a:r>
              <a:rPr lang="en-US" altLang="ja-JP" baseline="30000" dirty="0" err="1"/>
              <a:t>c</a:t>
            </a:r>
            <a:r>
              <a:rPr kumimoji="1" lang="ja-JP" altLang="en-US" dirty="0" smtClean="0"/>
              <a:t>、</a:t>
            </a:r>
            <a:endParaRPr kumimoji="1" lang="en-US" altLang="ja-JP" dirty="0" smtClean="0"/>
          </a:p>
          <a:p>
            <a:pPr algn="ctr"/>
            <a:r>
              <a:rPr lang="ja-JP" altLang="en-US" dirty="0" smtClean="0"/>
              <a:t>施赫將</a:t>
            </a:r>
            <a:r>
              <a:rPr lang="en-US" altLang="ja-JP" baseline="30000" dirty="0" err="1" smtClean="0"/>
              <a:t>c</a:t>
            </a:r>
            <a:r>
              <a:rPr lang="ja-JP" altLang="en-US" dirty="0" smtClean="0"/>
              <a:t>、岩崎雅彦</a:t>
            </a:r>
            <a:r>
              <a:rPr lang="en-US" altLang="ja-JP" baseline="30000" dirty="0" smtClean="0"/>
              <a:t>E</a:t>
            </a:r>
            <a:r>
              <a:rPr lang="ja-JP" altLang="en-US" dirty="0" smtClean="0"/>
              <a:t>、應田治彦</a:t>
            </a:r>
            <a:r>
              <a:rPr lang="en-US" altLang="ja-JP" baseline="30000" dirty="0" smtClean="0"/>
              <a:t>E</a:t>
            </a:r>
            <a:r>
              <a:rPr lang="ja-JP" altLang="en-US" dirty="0" smtClean="0"/>
              <a:t>、</a:t>
            </a:r>
            <a:r>
              <a:rPr lang="ja-JP" altLang="en-US" dirty="0" smtClean="0"/>
              <a:t>大西</a:t>
            </a:r>
            <a:r>
              <a:rPr lang="ja-JP" altLang="en-US" dirty="0" smtClean="0"/>
              <a:t>宏明</a:t>
            </a:r>
            <a:r>
              <a:rPr lang="en-US" altLang="ja-JP" baseline="30000" dirty="0" smtClean="0"/>
              <a:t>E</a:t>
            </a:r>
            <a:r>
              <a:rPr lang="ja-JP" altLang="en-US" dirty="0" smtClean="0"/>
              <a:t>、板橋健太</a:t>
            </a:r>
            <a:r>
              <a:rPr lang="en-US" altLang="ja-JP" baseline="30000" dirty="0" smtClean="0"/>
              <a:t>E</a:t>
            </a:r>
            <a:r>
              <a:rPr lang="ja-JP" altLang="en-US" dirty="0" smtClean="0"/>
              <a:t>、</a:t>
            </a:r>
            <a:r>
              <a:rPr lang="ja-JP" altLang="en-US" dirty="0" smtClean="0"/>
              <a:t>佐久間</a:t>
            </a:r>
            <a:r>
              <a:rPr lang="ja-JP" altLang="en-US" dirty="0" smtClean="0"/>
              <a:t>史典</a:t>
            </a:r>
            <a:r>
              <a:rPr lang="en-US" altLang="ja-JP" baseline="30000" dirty="0" smtClean="0"/>
              <a:t>E</a:t>
            </a:r>
            <a:r>
              <a:rPr lang="ja-JP" altLang="en-US" dirty="0" smtClean="0"/>
              <a:t>、友野大</a:t>
            </a:r>
            <a:r>
              <a:rPr lang="en-US" altLang="ja-JP" baseline="30000" dirty="0" smtClean="0"/>
              <a:t>E</a:t>
            </a:r>
            <a:r>
              <a:rPr lang="ja-JP" altLang="en-US" dirty="0" smtClean="0"/>
              <a:t>、山崎敏光</a:t>
            </a:r>
            <a:r>
              <a:rPr lang="en-US" altLang="ja-JP" baseline="30000" dirty="0" smtClean="0"/>
              <a:t>E</a:t>
            </a:r>
            <a:r>
              <a:rPr lang="ja-JP" altLang="en-US" dirty="0" smtClean="0"/>
              <a:t>、</a:t>
            </a:r>
            <a:endParaRPr lang="en-US" altLang="ja-JP" dirty="0" smtClean="0"/>
          </a:p>
          <a:p>
            <a:pPr algn="ctr"/>
            <a:r>
              <a:rPr kumimoji="1" lang="ja-JP" altLang="en-US" dirty="0" smtClean="0"/>
              <a:t>徳田真</a:t>
            </a:r>
            <a:r>
              <a:rPr kumimoji="1" lang="en-US" altLang="ja-JP" baseline="30000" dirty="0" smtClean="0"/>
              <a:t>F</a:t>
            </a:r>
            <a:r>
              <a:rPr kumimoji="1" lang="ja-JP" altLang="en-US" dirty="0" smtClean="0"/>
              <a:t>、康寛史</a:t>
            </a:r>
            <a:r>
              <a:rPr kumimoji="1" lang="en-US" altLang="ja-JP" baseline="30000" dirty="0" smtClean="0"/>
              <a:t>F</a:t>
            </a:r>
            <a:r>
              <a:rPr kumimoji="1" lang="ja-JP" altLang="en-US" dirty="0" smtClean="0"/>
              <a:t>、永江知文</a:t>
            </a:r>
            <a:r>
              <a:rPr kumimoji="1" lang="en-US" altLang="ja-JP" baseline="30000" dirty="0" smtClean="0"/>
              <a:t>G</a:t>
            </a:r>
            <a:r>
              <a:rPr kumimoji="1" lang="ja-JP" altLang="en-US" dirty="0" smtClean="0"/>
              <a:t>、佐田優太</a:t>
            </a:r>
            <a:r>
              <a:rPr lang="en-US" altLang="ja-JP" baseline="30000" dirty="0"/>
              <a:t>G</a:t>
            </a:r>
            <a:r>
              <a:rPr kumimoji="1" lang="ja-JP" altLang="en-US" dirty="0" smtClean="0"/>
              <a:t>、石黒洋輔</a:t>
            </a:r>
            <a:r>
              <a:rPr kumimoji="1" lang="en-US" altLang="ja-JP" baseline="30000" dirty="0" smtClean="0"/>
              <a:t>G</a:t>
            </a:r>
            <a:r>
              <a:rPr kumimoji="1" lang="ja-JP" altLang="en-US" dirty="0" smtClean="0"/>
              <a:t>、平岩聡彦</a:t>
            </a:r>
            <a:r>
              <a:rPr kumimoji="1" lang="en-US" altLang="ja-JP" baseline="30000" dirty="0" smtClean="0"/>
              <a:t>G</a:t>
            </a:r>
            <a:r>
              <a:rPr kumimoji="1" lang="ja-JP" altLang="en-US" dirty="0" smtClean="0"/>
              <a:t>、藤岡宏之</a:t>
            </a:r>
            <a:r>
              <a:rPr kumimoji="1" lang="en-US" altLang="ja-JP" baseline="30000" dirty="0" smtClean="0"/>
              <a:t>G</a:t>
            </a:r>
            <a:r>
              <a:rPr kumimoji="1" lang="ja-JP" altLang="en-US" dirty="0" smtClean="0"/>
              <a:t>、塚田暁</a:t>
            </a:r>
            <a:r>
              <a:rPr kumimoji="1" lang="en-US" altLang="ja-JP" baseline="30000" dirty="0" smtClean="0"/>
              <a:t>P</a:t>
            </a:r>
            <a:r>
              <a:rPr kumimoji="1" lang="ja-JP" altLang="en-US" dirty="0" smtClean="0"/>
              <a:t>、</a:t>
            </a:r>
            <a:endParaRPr kumimoji="1" lang="en-US" altLang="ja-JP" dirty="0" smtClean="0"/>
          </a:p>
          <a:p>
            <a:pPr algn="ctr"/>
            <a:r>
              <a:rPr lang="ja-JP" altLang="en-US" dirty="0" smtClean="0"/>
              <a:t>岩井正明</a:t>
            </a:r>
            <a:r>
              <a:rPr lang="en-US" altLang="ja-JP" baseline="30000" dirty="0" smtClean="0"/>
              <a:t>D</a:t>
            </a:r>
            <a:r>
              <a:rPr lang="ja-JP" altLang="en-US" dirty="0" smtClean="0"/>
              <a:t>、鈴木</a:t>
            </a:r>
            <a:r>
              <a:rPr lang="ja-JP" altLang="en-US" dirty="0"/>
              <a:t>祥</a:t>
            </a:r>
            <a:r>
              <a:rPr lang="ja-JP" altLang="en-US" dirty="0" smtClean="0"/>
              <a:t>仁</a:t>
            </a:r>
            <a:r>
              <a:rPr lang="en-US" altLang="ja-JP" baseline="30000" dirty="0" smtClean="0"/>
              <a:t>D</a:t>
            </a:r>
            <a:r>
              <a:rPr lang="ja-JP" altLang="en-US" dirty="0" smtClean="0"/>
              <a:t>、石元茂</a:t>
            </a:r>
            <a:r>
              <a:rPr lang="en-US" altLang="ja-JP" baseline="30000" dirty="0" smtClean="0"/>
              <a:t>D</a:t>
            </a:r>
            <a:r>
              <a:rPr lang="ja-JP" altLang="en-US" dirty="0" smtClean="0"/>
              <a:t>、関本美智子</a:t>
            </a:r>
            <a:r>
              <a:rPr lang="en-US" altLang="ja-JP" baseline="30000" dirty="0" smtClean="0"/>
              <a:t>D</a:t>
            </a:r>
            <a:r>
              <a:rPr lang="ja-JP" altLang="en-US" dirty="0" smtClean="0"/>
              <a:t>、豊田</a:t>
            </a:r>
            <a:r>
              <a:rPr lang="ja-JP" altLang="en-US" dirty="0"/>
              <a:t>晃</a:t>
            </a:r>
            <a:r>
              <a:rPr lang="ja-JP" altLang="en-US" dirty="0" smtClean="0"/>
              <a:t>久</a:t>
            </a:r>
            <a:r>
              <a:rPr lang="en-US" altLang="ja-JP" baseline="30000" dirty="0" smtClean="0"/>
              <a:t>D</a:t>
            </a:r>
            <a:r>
              <a:rPr lang="ja-JP" altLang="en-US" dirty="0" smtClean="0"/>
              <a:t>、飯尾雅実</a:t>
            </a:r>
            <a:r>
              <a:rPr lang="en-US" altLang="ja-JP" baseline="30000" dirty="0" smtClean="0"/>
              <a:t>D</a:t>
            </a:r>
            <a:r>
              <a:rPr lang="ja-JP" altLang="en-US" dirty="0" smtClean="0"/>
              <a:t>、福田共和</a:t>
            </a:r>
            <a:r>
              <a:rPr lang="en-US" altLang="ja-JP" baseline="30000" dirty="0" smtClean="0"/>
              <a:t>H</a:t>
            </a:r>
            <a:r>
              <a:rPr lang="ja-JP" altLang="en-US" dirty="0" smtClean="0"/>
              <a:t>、溝井浩</a:t>
            </a:r>
            <a:r>
              <a:rPr lang="en-US" altLang="ja-JP" baseline="30000" dirty="0" smtClean="0"/>
              <a:t>H</a:t>
            </a:r>
            <a:r>
              <a:rPr lang="ja-JP" altLang="en-US" dirty="0" smtClean="0"/>
              <a:t>、</a:t>
            </a:r>
            <a:endParaRPr lang="en-US" altLang="ja-JP" dirty="0" smtClean="0"/>
          </a:p>
          <a:p>
            <a:pPr algn="ctr"/>
            <a:r>
              <a:rPr kumimoji="1" lang="en-US" altLang="ja-JP" dirty="0" err="1" smtClean="0"/>
              <a:t>H.Yim</a:t>
            </a:r>
            <a:r>
              <a:rPr lang="en-US" altLang="ja-JP" baseline="30000" dirty="0" err="1"/>
              <a:t>I</a:t>
            </a:r>
            <a:r>
              <a:rPr kumimoji="1" lang="ja-JP" altLang="en-US" dirty="0" smtClean="0"/>
              <a:t>、</a:t>
            </a:r>
            <a:r>
              <a:rPr kumimoji="1" lang="en-US" altLang="ja-JP" dirty="0" err="1" smtClean="0"/>
              <a:t>H.Bhang</a:t>
            </a:r>
            <a:r>
              <a:rPr kumimoji="1" lang="en-US" altLang="ja-JP" baseline="30000" dirty="0" err="1" smtClean="0"/>
              <a:t>I</a:t>
            </a:r>
            <a:r>
              <a:rPr kumimoji="1" lang="ja-JP" altLang="en-US" dirty="0" smtClean="0"/>
              <a:t>、</a:t>
            </a:r>
            <a:r>
              <a:rPr kumimoji="1" lang="en-US" altLang="ja-JP" dirty="0" err="1" smtClean="0"/>
              <a:t>S.Choi</a:t>
            </a:r>
            <a:r>
              <a:rPr kumimoji="1" lang="en-US" altLang="ja-JP" baseline="30000" dirty="0" err="1" smtClean="0"/>
              <a:t>I</a:t>
            </a:r>
            <a:r>
              <a:rPr kumimoji="1" lang="ja-JP" altLang="en-US" dirty="0" smtClean="0"/>
              <a:t>、</a:t>
            </a:r>
            <a:r>
              <a:rPr kumimoji="1" lang="en-US" altLang="ja-JP" dirty="0" err="1" smtClean="0"/>
              <a:t>D.Faso</a:t>
            </a:r>
            <a:r>
              <a:rPr kumimoji="1" lang="en-US" altLang="ja-JP" baseline="30000" dirty="0" err="1" smtClean="0"/>
              <a:t>J</a:t>
            </a:r>
            <a:r>
              <a:rPr kumimoji="1" lang="ja-JP" altLang="en-US" dirty="0" smtClean="0"/>
              <a:t>、</a:t>
            </a:r>
            <a:r>
              <a:rPr kumimoji="1" lang="en-US" altLang="ja-JP" dirty="0" err="1" smtClean="0"/>
              <a:t>O.Morra</a:t>
            </a:r>
            <a:r>
              <a:rPr kumimoji="1" lang="en-US" altLang="ja-JP" baseline="30000" dirty="0" err="1" smtClean="0"/>
              <a:t>J</a:t>
            </a:r>
            <a:r>
              <a:rPr kumimoji="1" lang="ja-JP" altLang="en-US" dirty="0" smtClean="0"/>
              <a:t>、</a:t>
            </a:r>
            <a:r>
              <a:rPr kumimoji="1" lang="en-US" altLang="ja-JP" dirty="0" err="1" smtClean="0"/>
              <a:t>M.Bragadireanu</a:t>
            </a:r>
            <a:r>
              <a:rPr kumimoji="1" lang="en-US" altLang="ja-JP" baseline="30000" dirty="0" err="1" smtClean="0"/>
              <a:t>K</a:t>
            </a:r>
            <a:r>
              <a:rPr kumimoji="1" lang="ja-JP" altLang="en-US" dirty="0" smtClean="0"/>
              <a:t>、</a:t>
            </a:r>
            <a:r>
              <a:rPr lang="en-US" altLang="ja-JP" dirty="0" err="1" smtClean="0"/>
              <a:t>C.Curceanu</a:t>
            </a:r>
            <a:r>
              <a:rPr lang="en-US" altLang="ja-JP" baseline="30000" dirty="0" err="1" smtClean="0"/>
              <a:t>K</a:t>
            </a:r>
            <a:r>
              <a:rPr lang="ja-JP" altLang="en-US" dirty="0" smtClean="0"/>
              <a:t>、</a:t>
            </a:r>
            <a:r>
              <a:rPr lang="en-US" altLang="ja-JP" dirty="0" err="1" smtClean="0"/>
              <a:t>C.Guaraldo</a:t>
            </a:r>
            <a:r>
              <a:rPr lang="en-US" altLang="ja-JP" baseline="30000" dirty="0" err="1" smtClean="0"/>
              <a:t>K</a:t>
            </a:r>
            <a:r>
              <a:rPr lang="ja-JP" altLang="en-US" dirty="0" smtClean="0"/>
              <a:t>、</a:t>
            </a:r>
            <a:endParaRPr lang="en-US" altLang="ja-JP" dirty="0" smtClean="0"/>
          </a:p>
          <a:p>
            <a:pPr algn="ctr"/>
            <a:r>
              <a:rPr lang="en-US" altLang="ja-JP" dirty="0" err="1" smtClean="0"/>
              <a:t>M.Iliescu</a:t>
            </a:r>
            <a:r>
              <a:rPr lang="en-US" altLang="ja-JP" baseline="30000" dirty="0" err="1" smtClean="0"/>
              <a:t>K</a:t>
            </a:r>
            <a:r>
              <a:rPr lang="ja-JP" altLang="en-US" dirty="0" smtClean="0"/>
              <a:t>、岡田信二</a:t>
            </a:r>
            <a:r>
              <a:rPr lang="en-US" altLang="ja-JP" baseline="30000" dirty="0" smtClean="0"/>
              <a:t>K</a:t>
            </a:r>
            <a:r>
              <a:rPr lang="ja-JP" altLang="en-US" dirty="0" smtClean="0"/>
              <a:t>、</a:t>
            </a:r>
            <a:r>
              <a:rPr lang="en-US" altLang="ja-JP" dirty="0" err="1" smtClean="0"/>
              <a:t>D.Pietreanu</a:t>
            </a:r>
            <a:r>
              <a:rPr lang="en-US" altLang="ja-JP" baseline="30000" dirty="0" err="1" smtClean="0"/>
              <a:t>K</a:t>
            </a:r>
            <a:r>
              <a:rPr lang="ja-JP" altLang="en-US" dirty="0" smtClean="0"/>
              <a:t>、</a:t>
            </a:r>
            <a:r>
              <a:rPr lang="en-US" altLang="ja-JP" dirty="0" err="1" smtClean="0"/>
              <a:t>D.Sirghi</a:t>
            </a:r>
            <a:r>
              <a:rPr lang="en-US" altLang="ja-JP" baseline="30000" dirty="0" err="1" smtClean="0"/>
              <a:t>K</a:t>
            </a:r>
            <a:r>
              <a:rPr lang="ja-JP" altLang="en-US" dirty="0" smtClean="0"/>
              <a:t>、</a:t>
            </a:r>
            <a:r>
              <a:rPr lang="en-US" altLang="ja-JP" dirty="0" err="1" smtClean="0"/>
              <a:t>F.Sirghi</a:t>
            </a:r>
            <a:r>
              <a:rPr lang="en-US" altLang="ja-JP" baseline="30000" dirty="0" err="1" smtClean="0"/>
              <a:t>K</a:t>
            </a:r>
            <a:r>
              <a:rPr lang="ja-JP" altLang="en-US" dirty="0" smtClean="0"/>
              <a:t>、</a:t>
            </a:r>
            <a:r>
              <a:rPr lang="en-US" altLang="ja-JP" dirty="0"/>
              <a:t>P.B </a:t>
            </a:r>
            <a:r>
              <a:rPr lang="en-US" altLang="ja-JP" dirty="0" err="1" smtClean="0"/>
              <a:t>hler</a:t>
            </a:r>
            <a:r>
              <a:rPr lang="en-US" altLang="ja-JP" baseline="30000" dirty="0" err="1" smtClean="0"/>
              <a:t>L</a:t>
            </a:r>
            <a:r>
              <a:rPr lang="ja-JP" altLang="en-US" dirty="0" smtClean="0"/>
              <a:t>、</a:t>
            </a:r>
            <a:r>
              <a:rPr lang="en-US" altLang="ja-JP" dirty="0" err="1" smtClean="0"/>
              <a:t>M.Cargnelli</a:t>
            </a:r>
            <a:r>
              <a:rPr lang="en-US" altLang="ja-JP" baseline="30000" dirty="0" err="1" smtClean="0"/>
              <a:t>L</a:t>
            </a:r>
            <a:r>
              <a:rPr lang="ja-JP" altLang="en-US" dirty="0" smtClean="0"/>
              <a:t>、石渡智一</a:t>
            </a:r>
            <a:r>
              <a:rPr lang="en-US" altLang="ja-JP" baseline="30000" dirty="0" smtClean="0"/>
              <a:t>L</a:t>
            </a:r>
            <a:r>
              <a:rPr lang="ja-JP" altLang="en-US" dirty="0" smtClean="0"/>
              <a:t>、</a:t>
            </a:r>
            <a:endParaRPr lang="en-US" altLang="ja-JP" dirty="0" smtClean="0"/>
          </a:p>
          <a:p>
            <a:pPr algn="ctr"/>
            <a:r>
              <a:rPr lang="en-US" altLang="ja-JP" dirty="0" err="1" smtClean="0"/>
              <a:t>J.Marton</a:t>
            </a:r>
            <a:r>
              <a:rPr lang="en-US" altLang="ja-JP" baseline="30000" dirty="0" err="1" smtClean="0"/>
              <a:t>L</a:t>
            </a:r>
            <a:r>
              <a:rPr lang="ja-JP" altLang="en-US" dirty="0" smtClean="0"/>
              <a:t>、鈴木謙</a:t>
            </a:r>
            <a:r>
              <a:rPr lang="en-US" altLang="ja-JP" baseline="30000" dirty="0" smtClean="0"/>
              <a:t>L</a:t>
            </a:r>
            <a:r>
              <a:rPr lang="ja-JP" altLang="en-US" dirty="0" smtClean="0"/>
              <a:t>、</a:t>
            </a:r>
            <a:r>
              <a:rPr lang="en-US" altLang="ja-JP" dirty="0" err="1" smtClean="0"/>
              <a:t>E.widmann</a:t>
            </a:r>
            <a:r>
              <a:rPr lang="en-US" altLang="ja-JP" baseline="30000" dirty="0" err="1" smtClean="0"/>
              <a:t>L</a:t>
            </a:r>
            <a:r>
              <a:rPr lang="ja-JP" altLang="en-US" dirty="0" smtClean="0"/>
              <a:t>、</a:t>
            </a:r>
            <a:r>
              <a:rPr lang="en-US" altLang="ja-JP" dirty="0" err="1" smtClean="0"/>
              <a:t>J.Zmeskal</a:t>
            </a:r>
            <a:r>
              <a:rPr lang="en-US" altLang="ja-JP" baseline="30000" dirty="0" err="1" smtClean="0"/>
              <a:t>L</a:t>
            </a:r>
            <a:r>
              <a:rPr lang="ja-JP" altLang="en-US" dirty="0" smtClean="0"/>
              <a:t>、</a:t>
            </a:r>
            <a:r>
              <a:rPr lang="en-US" altLang="ja-JP" dirty="0" err="1" smtClean="0"/>
              <a:t>P.Kienle</a:t>
            </a:r>
            <a:r>
              <a:rPr lang="en-US" altLang="ja-JP" baseline="30000" dirty="0" err="1" smtClean="0"/>
              <a:t>M</a:t>
            </a:r>
            <a:r>
              <a:rPr lang="ja-JP" altLang="en-US" dirty="0" smtClean="0"/>
              <a:t>、</a:t>
            </a:r>
            <a:r>
              <a:rPr lang="en-US" altLang="ja-JP" dirty="0" err="1" smtClean="0"/>
              <a:t>L.Busso</a:t>
            </a:r>
            <a:r>
              <a:rPr lang="en-US" altLang="ja-JP" baseline="30000" dirty="0" err="1" smtClean="0"/>
              <a:t>N</a:t>
            </a:r>
            <a:r>
              <a:rPr lang="ja-JP" altLang="en-US" dirty="0" smtClean="0"/>
              <a:t>、</a:t>
            </a:r>
            <a:r>
              <a:rPr lang="en-US" altLang="ja-JP" dirty="0" err="1" smtClean="0"/>
              <a:t>G.Beer</a:t>
            </a:r>
            <a:r>
              <a:rPr lang="en-US" altLang="ja-JP" baseline="30000" dirty="0" err="1" smtClean="0"/>
              <a:t>O</a:t>
            </a:r>
            <a:endParaRPr lang="en-US" altLang="ja-JP" dirty="0" smtClean="0"/>
          </a:p>
        </p:txBody>
      </p:sp>
      <p:sp>
        <p:nvSpPr>
          <p:cNvPr id="5" name="正方形/長方形 4"/>
          <p:cNvSpPr/>
          <p:nvPr/>
        </p:nvSpPr>
        <p:spPr>
          <a:xfrm>
            <a:off x="1082345" y="2366569"/>
            <a:ext cx="7013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dirty="0"/>
              <a:t>阪大理、阪大</a:t>
            </a:r>
            <a:r>
              <a:rPr lang="en-US" altLang="ja-JP" dirty="0" smtClean="0"/>
              <a:t>RCNP</a:t>
            </a:r>
            <a:r>
              <a:rPr lang="en-US" altLang="ja-JP" baseline="30000" dirty="0"/>
              <a:t>A</a:t>
            </a:r>
            <a:r>
              <a:rPr lang="ja-JP" altLang="en-US" dirty="0" smtClean="0"/>
              <a:t>、</a:t>
            </a:r>
            <a:r>
              <a:rPr lang="ja-JP" altLang="en-US" dirty="0"/>
              <a:t>東</a:t>
            </a:r>
            <a:r>
              <a:rPr lang="ja-JP" altLang="en-US" dirty="0" smtClean="0"/>
              <a:t>大理</a:t>
            </a:r>
            <a:r>
              <a:rPr lang="en-US" altLang="ja-JP" baseline="30000" dirty="0"/>
              <a:t>B</a:t>
            </a:r>
            <a:r>
              <a:rPr lang="ja-JP" altLang="en-US" dirty="0" smtClean="0"/>
              <a:t>、</a:t>
            </a:r>
            <a:r>
              <a:rPr lang="ja-JP" altLang="en-US" dirty="0"/>
              <a:t>東</a:t>
            </a:r>
            <a:r>
              <a:rPr lang="ja-JP" altLang="en-US" dirty="0" smtClean="0"/>
              <a:t>大教養</a:t>
            </a:r>
            <a:r>
              <a:rPr lang="en-US" altLang="ja-JP" baseline="30000" dirty="0"/>
              <a:t>C</a:t>
            </a:r>
            <a:r>
              <a:rPr lang="ja-JP" altLang="en-US" dirty="0" smtClean="0"/>
              <a:t>、</a:t>
            </a:r>
            <a:r>
              <a:rPr lang="en-US" altLang="ja-JP" dirty="0"/>
              <a:t>KEK/</a:t>
            </a:r>
            <a:r>
              <a:rPr lang="en-US" altLang="ja-JP" dirty="0" smtClean="0"/>
              <a:t>J‐PARC</a:t>
            </a:r>
            <a:r>
              <a:rPr lang="en-US" altLang="ja-JP" baseline="30000" dirty="0"/>
              <a:t>D</a:t>
            </a:r>
            <a:r>
              <a:rPr lang="ja-JP" altLang="en-US" dirty="0" smtClean="0"/>
              <a:t>、理研</a:t>
            </a:r>
            <a:r>
              <a:rPr lang="en-US" altLang="ja-JP" baseline="30000" dirty="0"/>
              <a:t>E</a:t>
            </a:r>
            <a:r>
              <a:rPr lang="ja-JP" altLang="en-US" dirty="0" smtClean="0"/>
              <a:t>、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東工大理工</a:t>
            </a:r>
            <a:r>
              <a:rPr lang="en-US" altLang="ja-JP" baseline="30000" dirty="0"/>
              <a:t>F</a:t>
            </a:r>
            <a:r>
              <a:rPr lang="ja-JP" altLang="en-US" dirty="0" smtClean="0"/>
              <a:t>、</a:t>
            </a:r>
            <a:r>
              <a:rPr lang="ja-JP" altLang="en-US" dirty="0"/>
              <a:t>京</a:t>
            </a:r>
            <a:r>
              <a:rPr lang="ja-JP" altLang="en-US" dirty="0" smtClean="0"/>
              <a:t>大理</a:t>
            </a:r>
            <a:r>
              <a:rPr lang="en-US" altLang="ja-JP" baseline="30000" dirty="0"/>
              <a:t>G</a:t>
            </a:r>
            <a:r>
              <a:rPr lang="ja-JP" altLang="en-US" dirty="0" smtClean="0"/>
              <a:t>、</a:t>
            </a:r>
            <a:r>
              <a:rPr lang="ja-JP" altLang="en-US" dirty="0"/>
              <a:t>大阪電通</a:t>
            </a:r>
            <a:r>
              <a:rPr lang="ja-JP" altLang="en-US" dirty="0" smtClean="0"/>
              <a:t>大</a:t>
            </a:r>
            <a:r>
              <a:rPr lang="en-US" altLang="ja-JP" baseline="30000" dirty="0"/>
              <a:t>H</a:t>
            </a:r>
            <a:r>
              <a:rPr lang="ja-JP" altLang="en-US" dirty="0" smtClean="0"/>
              <a:t>、</a:t>
            </a:r>
            <a:r>
              <a:rPr lang="ja-JP" altLang="en-US" dirty="0"/>
              <a:t>ソウル国立</a:t>
            </a:r>
            <a:r>
              <a:rPr lang="ja-JP" altLang="en-US" dirty="0" smtClean="0"/>
              <a:t>大</a:t>
            </a:r>
            <a:r>
              <a:rPr lang="en-US" altLang="ja-JP" baseline="30000" dirty="0"/>
              <a:t>I</a:t>
            </a:r>
            <a:r>
              <a:rPr lang="ja-JP" altLang="en-US" dirty="0" smtClean="0"/>
              <a:t>、</a:t>
            </a:r>
            <a:r>
              <a:rPr lang="en-US" altLang="ja-JP" dirty="0"/>
              <a:t>INFN‐</a:t>
            </a:r>
            <a:r>
              <a:rPr lang="en-US" altLang="ja-JP" dirty="0" err="1" smtClean="0"/>
              <a:t>Torino</a:t>
            </a:r>
            <a:r>
              <a:rPr lang="en-US" altLang="ja-JP" baseline="30000" dirty="0" err="1"/>
              <a:t>J</a:t>
            </a:r>
            <a:r>
              <a:rPr lang="ja-JP" altLang="en-US" dirty="0" smtClean="0"/>
              <a:t>、</a:t>
            </a:r>
            <a:r>
              <a:rPr lang="en-US" altLang="ja-JP" dirty="0"/>
              <a:t>INF‐</a:t>
            </a:r>
            <a:r>
              <a:rPr lang="en-US" altLang="ja-JP" dirty="0" smtClean="0"/>
              <a:t>LNF</a:t>
            </a:r>
            <a:r>
              <a:rPr lang="en-US" altLang="ja-JP" baseline="30000" dirty="0"/>
              <a:t>K</a:t>
            </a:r>
            <a:r>
              <a:rPr lang="ja-JP" altLang="en-US" dirty="0" smtClean="0"/>
              <a:t>、</a:t>
            </a:r>
            <a:r>
              <a:rPr lang="en-US" altLang="ja-JP" dirty="0" smtClean="0"/>
              <a:t>SMI</a:t>
            </a:r>
            <a:r>
              <a:rPr lang="en-US" altLang="ja-JP" baseline="30000" dirty="0"/>
              <a:t>L</a:t>
            </a:r>
            <a:r>
              <a:rPr lang="ja-JP" altLang="en-US" dirty="0" smtClean="0"/>
              <a:t>、</a:t>
            </a:r>
            <a:r>
              <a:rPr lang="ja-JP" altLang="en-US" dirty="0"/>
              <a:t>ミュンヘン</a:t>
            </a:r>
            <a:r>
              <a:rPr lang="ja-JP" altLang="en-US" dirty="0" smtClean="0"/>
              <a:t>大</a:t>
            </a:r>
            <a:r>
              <a:rPr lang="en-US" altLang="ja-JP" baseline="30000" dirty="0"/>
              <a:t>M</a:t>
            </a:r>
            <a:r>
              <a:rPr lang="ja-JP" altLang="en-US" dirty="0" smtClean="0"/>
              <a:t>、</a:t>
            </a:r>
            <a:r>
              <a:rPr lang="en-US" altLang="ja-JP" dirty="0"/>
              <a:t>Torino</a:t>
            </a:r>
            <a:r>
              <a:rPr lang="ja-JP" altLang="en-US" dirty="0" smtClean="0"/>
              <a:t>大</a:t>
            </a:r>
            <a:r>
              <a:rPr lang="en-US" altLang="ja-JP" baseline="30000" dirty="0" smtClean="0"/>
              <a:t>N</a:t>
            </a:r>
            <a:r>
              <a:rPr lang="ja-JP" altLang="en-US" dirty="0" smtClean="0"/>
              <a:t>、</a:t>
            </a:r>
            <a:r>
              <a:rPr lang="en-US" altLang="ja-JP" dirty="0"/>
              <a:t>Victoria</a:t>
            </a:r>
            <a:r>
              <a:rPr lang="ja-JP" altLang="en-US" dirty="0" smtClean="0"/>
              <a:t>大</a:t>
            </a:r>
            <a:r>
              <a:rPr lang="en-US" altLang="ja-JP" baseline="30000" dirty="0"/>
              <a:t>O</a:t>
            </a:r>
            <a:r>
              <a:rPr lang="ja-JP" altLang="en-US" dirty="0" smtClean="0"/>
              <a:t>、</a:t>
            </a:r>
            <a:r>
              <a:rPr lang="ja-JP" altLang="en-US" dirty="0"/>
              <a:t>東北</a:t>
            </a:r>
            <a:r>
              <a:rPr lang="ja-JP" altLang="en-US" dirty="0" smtClean="0"/>
              <a:t>大理</a:t>
            </a:r>
            <a:r>
              <a:rPr lang="en-US" altLang="ja-JP" baseline="30000" dirty="0"/>
              <a:t>P</a:t>
            </a:r>
            <a:endParaRPr lang="ja-JP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dirty="0" smtClean="0"/>
              <a:t>後方散乱陽子飛跡検出器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6400800" y="3733800"/>
            <a:ext cx="2625725" cy="1470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7205662" y="4065587"/>
            <a:ext cx="1360488" cy="736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400" dirty="0"/>
          </a:p>
        </p:txBody>
      </p:sp>
      <p:sp>
        <p:nvSpPr>
          <p:cNvPr id="7" name="正方形/長方形 6"/>
          <p:cNvSpPr/>
          <p:nvPr/>
        </p:nvSpPr>
        <p:spPr>
          <a:xfrm>
            <a:off x="5384800" y="2854325"/>
            <a:ext cx="3717925" cy="542925"/>
          </a:xfrm>
          <a:prstGeom prst="rect">
            <a:avLst/>
          </a:prstGeom>
          <a:solidFill>
            <a:srgbClr val="FAC09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5346700" y="5521325"/>
            <a:ext cx="3717925" cy="542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0487" name="テキスト ボックス 8"/>
          <p:cNvSpPr txBox="1">
            <a:spLocks noChangeArrowheads="1"/>
          </p:cNvSpPr>
          <p:nvPr/>
        </p:nvSpPr>
        <p:spPr bwMode="auto">
          <a:xfrm>
            <a:off x="7677150" y="2854325"/>
            <a:ext cx="10064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>
                <a:latin typeface="Calibri" charset="0"/>
              </a:rPr>
              <a:t>Z-TPC</a:t>
            </a:r>
            <a:endParaRPr lang="ja-JP" altLang="en-US" sz="2800">
              <a:latin typeface="Calibri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165725" y="3397250"/>
            <a:ext cx="1235075" cy="21240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5384800" y="3733800"/>
            <a:ext cx="779462" cy="14700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0490" name="テキスト ボックス 11"/>
          <p:cNvSpPr txBox="1">
            <a:spLocks noChangeArrowheads="1"/>
          </p:cNvSpPr>
          <p:nvPr/>
        </p:nvSpPr>
        <p:spPr bwMode="auto">
          <a:xfrm>
            <a:off x="5346700" y="3271837"/>
            <a:ext cx="755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>
                <a:latin typeface="Calibri" charset="0"/>
              </a:rPr>
              <a:t>BPC</a:t>
            </a:r>
            <a:endParaRPr lang="ja-JP" altLang="en-US" sz="2800">
              <a:latin typeface="Calibri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306513" y="1417638"/>
            <a:ext cx="7837487" cy="12493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1306513" y="6440488"/>
            <a:ext cx="7837487" cy="4175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457200" y="1941513"/>
            <a:ext cx="449263" cy="49164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0" y="4495800"/>
            <a:ext cx="8201025" cy="1588"/>
          </a:xfrm>
          <a:prstGeom prst="straightConnector1">
            <a:avLst/>
          </a:prstGeom>
          <a:ln w="444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95" name="テキスト ボックス 20"/>
          <p:cNvSpPr txBox="1">
            <a:spLocks noChangeArrowheads="1"/>
          </p:cNvSpPr>
          <p:nvPr/>
        </p:nvSpPr>
        <p:spPr bwMode="auto">
          <a:xfrm>
            <a:off x="6710098" y="2744787"/>
            <a:ext cx="78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>
                <a:latin typeface="Calibri" charset="0"/>
              </a:rPr>
              <a:t>CDC</a:t>
            </a:r>
            <a:endParaRPr lang="ja-JP" altLang="en-US" sz="2800">
              <a:latin typeface="Calibri" charset="0"/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rot="16200000" flipV="1">
            <a:off x="5800725" y="2330451"/>
            <a:ext cx="2822575" cy="99695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rot="10800000">
            <a:off x="906463" y="2903538"/>
            <a:ext cx="6804025" cy="133667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98" name="テキスト ボックス 27"/>
          <p:cNvSpPr txBox="1">
            <a:spLocks noChangeArrowheads="1"/>
          </p:cNvSpPr>
          <p:nvPr/>
        </p:nvSpPr>
        <p:spPr bwMode="auto">
          <a:xfrm>
            <a:off x="120650" y="1417638"/>
            <a:ext cx="785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>
                <a:latin typeface="Calibri" charset="0"/>
              </a:rPr>
              <a:t>BPD</a:t>
            </a:r>
            <a:endParaRPr lang="ja-JP" altLang="en-US" sz="2800">
              <a:latin typeface="Calibri" charset="0"/>
            </a:endParaRPr>
          </a:p>
        </p:txBody>
      </p:sp>
      <p:sp>
        <p:nvSpPr>
          <p:cNvPr id="29" name="乗算記号 28"/>
          <p:cNvSpPr/>
          <p:nvPr/>
        </p:nvSpPr>
        <p:spPr>
          <a:xfrm>
            <a:off x="5384800" y="4241800"/>
            <a:ext cx="325437" cy="409575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0" name="乗算記号 29"/>
          <p:cNvSpPr/>
          <p:nvPr/>
        </p:nvSpPr>
        <p:spPr>
          <a:xfrm>
            <a:off x="5776912" y="4241800"/>
            <a:ext cx="325438" cy="409575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1" name="乗算記号 30"/>
          <p:cNvSpPr/>
          <p:nvPr/>
        </p:nvSpPr>
        <p:spPr>
          <a:xfrm>
            <a:off x="5346700" y="3590925"/>
            <a:ext cx="325437" cy="40798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2" name="乗算記号 31"/>
          <p:cNvSpPr/>
          <p:nvPr/>
        </p:nvSpPr>
        <p:spPr>
          <a:xfrm>
            <a:off x="5710237" y="3657600"/>
            <a:ext cx="327025" cy="40798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3" name="乗算記号 32"/>
          <p:cNvSpPr/>
          <p:nvPr/>
        </p:nvSpPr>
        <p:spPr>
          <a:xfrm>
            <a:off x="293688" y="4291013"/>
            <a:ext cx="327025" cy="409575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4" name="乗算記号 33"/>
          <p:cNvSpPr/>
          <p:nvPr/>
        </p:nvSpPr>
        <p:spPr>
          <a:xfrm>
            <a:off x="744538" y="2698750"/>
            <a:ext cx="325437" cy="407988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0505" name="テキスト ボックス 34"/>
          <p:cNvSpPr txBox="1">
            <a:spLocks noChangeArrowheads="1"/>
          </p:cNvSpPr>
          <p:nvPr/>
        </p:nvSpPr>
        <p:spPr bwMode="auto">
          <a:xfrm>
            <a:off x="6788150" y="4572000"/>
            <a:ext cx="12176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latin typeface="Calibri" charset="0"/>
              </a:rPr>
              <a:t>D Target</a:t>
            </a:r>
            <a:endParaRPr lang="ja-JP" altLang="en-US" sz="2400">
              <a:latin typeface="Calibri" charset="0"/>
            </a:endParaRPr>
          </a:p>
        </p:txBody>
      </p:sp>
      <p:cxnSp>
        <p:nvCxnSpPr>
          <p:cNvPr id="37" name="直線矢印コネクタ 36"/>
          <p:cNvCxnSpPr/>
          <p:nvPr/>
        </p:nvCxnSpPr>
        <p:spPr>
          <a:xfrm rot="10800000">
            <a:off x="7651750" y="4191000"/>
            <a:ext cx="490537" cy="255587"/>
          </a:xfrm>
          <a:prstGeom prst="straightConnector1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>
            <a:endCxn id="5" idx="3"/>
          </p:cNvCxnSpPr>
          <p:nvPr/>
        </p:nvCxnSpPr>
        <p:spPr>
          <a:xfrm>
            <a:off x="8142287" y="4468812"/>
            <a:ext cx="884238" cy="1588"/>
          </a:xfrm>
          <a:prstGeom prst="straightConnector1">
            <a:avLst/>
          </a:prstGeom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08" name="テキスト ボックス 44"/>
          <p:cNvSpPr txBox="1">
            <a:spLocks noChangeArrowheads="1"/>
          </p:cNvSpPr>
          <p:nvPr/>
        </p:nvSpPr>
        <p:spPr bwMode="auto">
          <a:xfrm>
            <a:off x="1306513" y="4048125"/>
            <a:ext cx="12684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latin typeface="Calibri" charset="0"/>
              </a:rPr>
              <a:t>K</a:t>
            </a:r>
            <a:r>
              <a:rPr lang="en-US" altLang="ja-JP" sz="2400" baseline="30000">
                <a:latin typeface="Calibri" charset="0"/>
              </a:rPr>
              <a:t>-</a:t>
            </a:r>
            <a:r>
              <a:rPr lang="ja-JP" altLang="en-US" sz="2400">
                <a:latin typeface="Calibri" charset="0"/>
              </a:rPr>
              <a:t>ビーム</a:t>
            </a:r>
          </a:p>
        </p:txBody>
      </p:sp>
      <p:sp>
        <p:nvSpPr>
          <p:cNvPr id="20509" name="テキスト ボックス 45"/>
          <p:cNvSpPr txBox="1">
            <a:spLocks noChangeArrowheads="1"/>
          </p:cNvSpPr>
          <p:nvPr/>
        </p:nvSpPr>
        <p:spPr bwMode="auto">
          <a:xfrm>
            <a:off x="5194035" y="3941762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>
                <a:latin typeface="Calibri" charset="0"/>
              </a:rPr>
              <a:t>陽子</a:t>
            </a:r>
          </a:p>
        </p:txBody>
      </p:sp>
      <p:sp>
        <p:nvSpPr>
          <p:cNvPr id="20510" name="テキスト ボックス 46"/>
          <p:cNvSpPr txBox="1">
            <a:spLocks noChangeArrowheads="1"/>
          </p:cNvSpPr>
          <p:nvPr/>
        </p:nvSpPr>
        <p:spPr bwMode="auto">
          <a:xfrm>
            <a:off x="6846888" y="1709738"/>
            <a:ext cx="4175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latin typeface="Calibri" charset="0"/>
              </a:rPr>
              <a:t>π</a:t>
            </a:r>
            <a:r>
              <a:rPr lang="en-US" altLang="ja-JP" sz="2400" baseline="30000">
                <a:latin typeface="Calibri" charset="0"/>
              </a:rPr>
              <a:t>-</a:t>
            </a:r>
            <a:endParaRPr lang="ja-JP" altLang="en-US" sz="2400">
              <a:latin typeface="Calibri" charset="0"/>
            </a:endParaRPr>
          </a:p>
        </p:txBody>
      </p:sp>
      <p:sp>
        <p:nvSpPr>
          <p:cNvPr id="20511" name="テキスト ボックス 47"/>
          <p:cNvSpPr txBox="1">
            <a:spLocks noChangeArrowheads="1"/>
          </p:cNvSpPr>
          <p:nvPr/>
        </p:nvSpPr>
        <p:spPr bwMode="auto">
          <a:xfrm>
            <a:off x="7780337" y="3835400"/>
            <a:ext cx="3619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latin typeface="Calibri" charset="0"/>
              </a:rPr>
              <a:t>Λ</a:t>
            </a:r>
            <a:endParaRPr lang="ja-JP" altLang="en-US" sz="2400">
              <a:latin typeface="Calibri" charset="0"/>
            </a:endParaRPr>
          </a:p>
        </p:txBody>
      </p:sp>
      <p:sp>
        <p:nvSpPr>
          <p:cNvPr id="20512" name="テキスト ボックス 48"/>
          <p:cNvSpPr txBox="1">
            <a:spLocks noChangeArrowheads="1"/>
          </p:cNvSpPr>
          <p:nvPr/>
        </p:nvSpPr>
        <p:spPr bwMode="auto">
          <a:xfrm>
            <a:off x="7956550" y="4448175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>
                <a:latin typeface="Calibri" charset="0"/>
              </a:rPr>
              <a:t>中性子</a:t>
            </a:r>
          </a:p>
        </p:txBody>
      </p:sp>
      <p:grpSp>
        <p:nvGrpSpPr>
          <p:cNvPr id="2" name="図形グループ 50"/>
          <p:cNvGrpSpPr/>
          <p:nvPr/>
        </p:nvGrpSpPr>
        <p:grpSpPr>
          <a:xfrm>
            <a:off x="1438718" y="1333499"/>
            <a:ext cx="6821900" cy="5524501"/>
            <a:chOff x="1521677" y="1333499"/>
            <a:chExt cx="6821900" cy="5524501"/>
          </a:xfrm>
        </p:grpSpPr>
        <p:sp>
          <p:nvSpPr>
            <p:cNvPr id="36" name="正方形/長方形 35"/>
            <p:cNvSpPr/>
            <p:nvPr/>
          </p:nvSpPr>
          <p:spPr>
            <a:xfrm>
              <a:off x="1547319" y="1333499"/>
              <a:ext cx="6796258" cy="5524501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3" name="グループ化 39"/>
            <p:cNvGrpSpPr>
              <a:grpSpLocks/>
            </p:cNvGrpSpPr>
            <p:nvPr/>
          </p:nvGrpSpPr>
          <p:grpSpPr bwMode="auto">
            <a:xfrm>
              <a:off x="2648121" y="2926556"/>
              <a:ext cx="4614863" cy="3059113"/>
              <a:chOff x="70693" y="621324"/>
              <a:chExt cx="5067449" cy="3358716"/>
            </a:xfrm>
          </p:grpSpPr>
          <p:pic>
            <p:nvPicPr>
              <p:cNvPr id="39" name="図 5" descr="z-vtx.png"/>
              <p:cNvPicPr>
                <a:picLocks noChangeAspect="1"/>
              </p:cNvPicPr>
              <p:nvPr/>
            </p:nvPicPr>
            <p:blipFill>
              <a:blip r:embed="rId2"/>
              <a:srcRect b="18935"/>
              <a:stretch>
                <a:fillRect/>
              </a:stretch>
            </p:blipFill>
            <p:spPr bwMode="auto">
              <a:xfrm rot="10800000">
                <a:off x="414892" y="1009363"/>
                <a:ext cx="4723250" cy="2706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40" name="直線矢印コネクタ 39"/>
              <p:cNvCxnSpPr/>
              <p:nvPr/>
            </p:nvCxnSpPr>
            <p:spPr>
              <a:xfrm>
                <a:off x="1008528" y="832225"/>
                <a:ext cx="3634548" cy="29282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矢印コネクタ 40"/>
              <p:cNvCxnSpPr/>
              <p:nvPr/>
            </p:nvCxnSpPr>
            <p:spPr>
              <a:xfrm>
                <a:off x="2251422" y="3516408"/>
                <a:ext cx="2168526" cy="163840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矢印コネクタ 42"/>
              <p:cNvCxnSpPr/>
              <p:nvPr/>
            </p:nvCxnSpPr>
            <p:spPr>
              <a:xfrm rot="5400000">
                <a:off x="-697047" y="2068855"/>
                <a:ext cx="2203122" cy="176061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テキスト ボックス 15"/>
              <p:cNvSpPr txBox="1">
                <a:spLocks noChangeArrowheads="1"/>
              </p:cNvSpPr>
              <p:nvPr/>
            </p:nvSpPr>
            <p:spPr bwMode="auto">
              <a:xfrm rot="332452">
                <a:off x="2344615" y="621324"/>
                <a:ext cx="10198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b="1">
                    <a:solidFill>
                      <a:srgbClr val="7030A0"/>
                    </a:solidFill>
                    <a:latin typeface="Calibri" charset="0"/>
                  </a:rPr>
                  <a:t>~500mm</a:t>
                </a:r>
                <a:endParaRPr lang="ja-JP" altLang="en-US" b="1">
                  <a:solidFill>
                    <a:srgbClr val="7030A0"/>
                  </a:solidFill>
                  <a:latin typeface="Calibri" charset="0"/>
                </a:endParaRPr>
              </a:p>
            </p:txBody>
          </p:sp>
          <p:cxnSp>
            <p:nvCxnSpPr>
              <p:cNvPr id="45" name="直線矢印コネクタ 44"/>
              <p:cNvCxnSpPr/>
              <p:nvPr/>
            </p:nvCxnSpPr>
            <p:spPr>
              <a:xfrm rot="5400000">
                <a:off x="357525" y="2115919"/>
                <a:ext cx="1277601" cy="139455"/>
              </a:xfrm>
              <a:prstGeom prst="straightConnector1">
                <a:avLst/>
              </a:prstGeom>
              <a:ln w="254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テキスト ボックス 18"/>
              <p:cNvSpPr txBox="1">
                <a:spLocks noChangeArrowheads="1"/>
              </p:cNvSpPr>
              <p:nvPr/>
            </p:nvSpPr>
            <p:spPr bwMode="auto">
              <a:xfrm rot="347167">
                <a:off x="2836985" y="3610708"/>
                <a:ext cx="10198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b="1">
                    <a:solidFill>
                      <a:srgbClr val="7030A0"/>
                    </a:solidFill>
                    <a:latin typeface="Calibri" charset="0"/>
                  </a:rPr>
                  <a:t>~300mm</a:t>
                </a:r>
                <a:endParaRPr lang="ja-JP" altLang="en-US" b="1">
                  <a:solidFill>
                    <a:srgbClr val="7030A0"/>
                  </a:solidFill>
                  <a:latin typeface="Calibri" charset="0"/>
                </a:endParaRPr>
              </a:p>
            </p:txBody>
          </p:sp>
          <p:sp>
            <p:nvSpPr>
              <p:cNvPr id="47" name="テキスト ボックス 19"/>
              <p:cNvSpPr txBox="1">
                <a:spLocks noChangeArrowheads="1"/>
              </p:cNvSpPr>
              <p:nvPr/>
            </p:nvSpPr>
            <p:spPr bwMode="auto">
              <a:xfrm rot="-5142512">
                <a:off x="-256961" y="1770184"/>
                <a:ext cx="102463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b="1">
                    <a:solidFill>
                      <a:srgbClr val="7030A0"/>
                    </a:solidFill>
                    <a:latin typeface="Symbol" charset="2"/>
                  </a:rPr>
                  <a:t>f</a:t>
                </a:r>
                <a:r>
                  <a:rPr lang="en-US" altLang="ja-JP" b="1">
                    <a:solidFill>
                      <a:srgbClr val="7030A0"/>
                    </a:solidFill>
                    <a:latin typeface="Calibri" charset="0"/>
                  </a:rPr>
                  <a:t>280mm</a:t>
                </a:r>
                <a:endParaRPr lang="ja-JP" altLang="en-US" b="1">
                  <a:solidFill>
                    <a:srgbClr val="7030A0"/>
                  </a:solidFill>
                  <a:latin typeface="Calibri" charset="0"/>
                </a:endParaRPr>
              </a:p>
            </p:txBody>
          </p:sp>
          <p:sp>
            <p:nvSpPr>
              <p:cNvPr id="48" name="テキスト ボックス 20"/>
              <p:cNvSpPr txBox="1">
                <a:spLocks noChangeArrowheads="1"/>
              </p:cNvSpPr>
              <p:nvPr/>
            </p:nvSpPr>
            <p:spPr bwMode="auto">
              <a:xfrm rot="-5024685">
                <a:off x="633046" y="2074985"/>
                <a:ext cx="102463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b="1">
                    <a:solidFill>
                      <a:srgbClr val="7030A0"/>
                    </a:solidFill>
                    <a:latin typeface="Symbol" charset="2"/>
                  </a:rPr>
                  <a:t>f</a:t>
                </a:r>
                <a:r>
                  <a:rPr lang="en-US" altLang="ja-JP" b="1">
                    <a:solidFill>
                      <a:srgbClr val="7030A0"/>
                    </a:solidFill>
                    <a:latin typeface="Calibri" charset="0"/>
                  </a:rPr>
                  <a:t>170mm</a:t>
                </a:r>
                <a:endParaRPr lang="ja-JP" altLang="en-US" b="1">
                  <a:solidFill>
                    <a:srgbClr val="7030A0"/>
                  </a:solidFill>
                  <a:latin typeface="Calibri" charset="0"/>
                </a:endParaRPr>
              </a:p>
            </p:txBody>
          </p:sp>
        </p:grpSp>
        <p:sp>
          <p:nvSpPr>
            <p:cNvPr id="35" name="テキスト ボックス 34"/>
            <p:cNvSpPr txBox="1"/>
            <p:nvPr/>
          </p:nvSpPr>
          <p:spPr>
            <a:xfrm>
              <a:off x="1521677" y="1438959"/>
              <a:ext cx="6821900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800" dirty="0" smtClean="0"/>
                <a:t>反応点の特定</a:t>
              </a:r>
              <a:r>
                <a:rPr lang="en-US" altLang="ja-JP" sz="2800" dirty="0" smtClean="0"/>
                <a:t>→Target</a:t>
              </a:r>
              <a:r>
                <a:rPr lang="ja-JP" altLang="en-US" sz="2800" dirty="0" smtClean="0"/>
                <a:t>になるべく近づけたい</a:t>
              </a:r>
              <a:endParaRPr lang="en-US" altLang="ja-JP" sz="2800" dirty="0" smtClean="0"/>
            </a:p>
            <a:p>
              <a:pPr algn="ctr"/>
              <a:r>
                <a:rPr kumimoji="1" lang="en-US" altLang="ja-JP" sz="2800" dirty="0" smtClean="0"/>
                <a:t>Z-TPC</a:t>
              </a:r>
              <a:r>
                <a:rPr kumimoji="1" lang="ja-JP" altLang="en-US" sz="2800" dirty="0" smtClean="0"/>
                <a:t>の内部に入れる</a:t>
              </a:r>
              <a:endParaRPr kumimoji="1" lang="en-US" altLang="ja-JP" sz="2800" dirty="0" smtClean="0"/>
            </a:p>
            <a:p>
              <a:pPr algn="ctr"/>
              <a:r>
                <a:rPr lang="en-US" altLang="ja-JP" sz="2800" dirty="0" smtClean="0"/>
                <a:t>〜φ170mm</a:t>
              </a:r>
              <a:r>
                <a:rPr lang="ja-JP" altLang="en-US" sz="2800" dirty="0" smtClean="0"/>
                <a:t>以下</a:t>
              </a:r>
              <a:endParaRPr kumimoji="1" lang="en-US" altLang="ja-JP" sz="2800" dirty="0" smtClean="0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2382890" y="6178878"/>
              <a:ext cx="5216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 smtClean="0"/>
                <a:t>もちろん、大きな有感面積も重要</a:t>
              </a:r>
              <a:r>
                <a:rPr kumimoji="1" lang="en-US" altLang="ja-JP" sz="2800" dirty="0" smtClean="0"/>
                <a:t>!</a:t>
              </a:r>
              <a:endParaRPr kumimoji="1" lang="ja-JP" altLang="en-US" sz="2800" dirty="0"/>
            </a:p>
          </p:txBody>
        </p:sp>
      </p:grpSp>
      <p:sp>
        <p:nvSpPr>
          <p:cNvPr id="50" name="テキスト ボックス 49"/>
          <p:cNvSpPr txBox="1"/>
          <p:nvPr/>
        </p:nvSpPr>
        <p:spPr>
          <a:xfrm>
            <a:off x="8792362" y="6488668"/>
            <a:ext cx="3016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6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9577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後方散乱陽子飛跡検出器</a:t>
            </a: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(BPD)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図 5" descr="cov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95774" y="1643250"/>
            <a:ext cx="4020458" cy="284084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482386" y="112003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円筒形</a:t>
            </a:r>
            <a:endParaRPr kumimoji="1" lang="ja-JP" altLang="en-US" sz="2800" dirty="0"/>
          </a:p>
        </p:txBody>
      </p:sp>
      <p:pic>
        <p:nvPicPr>
          <p:cNvPr id="8" name="図 7" descr="Cathode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116232" y="1643250"/>
            <a:ext cx="1980001" cy="147881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116232" y="812253"/>
            <a:ext cx="3036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Cathode</a:t>
            </a:r>
            <a:r>
              <a:rPr lang="ja-JP" altLang="en-US" sz="2400" dirty="0" smtClean="0"/>
              <a:t>面</a:t>
            </a:r>
            <a:endParaRPr lang="en-US" altLang="ja-JP" sz="2400" dirty="0" smtClean="0"/>
          </a:p>
          <a:p>
            <a:pPr algn="ctr"/>
            <a:r>
              <a:rPr lang="en-US" altLang="ja-JP" sz="2400" dirty="0" smtClean="0"/>
              <a:t>Carbon</a:t>
            </a:r>
            <a:r>
              <a:rPr lang="en-US" altLang="ja-JP" sz="2400" dirty="0" smtClean="0"/>
              <a:t> Armed</a:t>
            </a:r>
            <a:r>
              <a:rPr lang="ja-JP" altLang="en-US" sz="2400" dirty="0" smtClean="0"/>
              <a:t>膜</a:t>
            </a:r>
            <a:r>
              <a:rPr lang="en-US" altLang="ja-JP" sz="2400" dirty="0" smtClean="0"/>
              <a:t> </a:t>
            </a:r>
            <a:r>
              <a:rPr lang="en-US" altLang="ja-JP" sz="2400" dirty="0" smtClean="0"/>
              <a:t>9μm</a:t>
            </a:r>
            <a:endParaRPr kumimoji="1" lang="ja-JP" altLang="en-US" sz="2400" dirty="0"/>
          </a:p>
        </p:txBody>
      </p:sp>
      <p:pic>
        <p:nvPicPr>
          <p:cNvPr id="10" name="図 9" descr="Anod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659032" y="4700653"/>
            <a:ext cx="2789239" cy="1970868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116232" y="3122063"/>
            <a:ext cx="23320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Sense wire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 smtClean="0"/>
              <a:t>15</a:t>
            </a:r>
            <a:r>
              <a:rPr kumimoji="1" lang="ja-JP" altLang="en-US" sz="2400" dirty="0" smtClean="0"/>
              <a:t>本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   Au</a:t>
            </a:r>
            <a:r>
              <a:rPr lang="en-US" altLang="ja-JP" sz="2400" dirty="0" smtClean="0"/>
              <a:t>-W φ12.5μm</a:t>
            </a:r>
          </a:p>
          <a:p>
            <a:r>
              <a:rPr lang="en-US" altLang="ja-JP" sz="2400" dirty="0" smtClean="0"/>
              <a:t>Potential wire</a:t>
            </a:r>
            <a:r>
              <a:rPr lang="ja-JP" altLang="en-US" sz="2400" dirty="0" smtClean="0"/>
              <a:t>　</a:t>
            </a:r>
            <a:endParaRPr lang="en-US" altLang="ja-JP" sz="2400" dirty="0" smtClean="0"/>
          </a:p>
          <a:p>
            <a:r>
              <a:rPr lang="en-US" altLang="ja-JP" sz="2400" dirty="0" smtClean="0"/>
              <a:t>   </a:t>
            </a:r>
            <a:r>
              <a:rPr lang="en-US" altLang="ja-JP" sz="2400" dirty="0" smtClean="0"/>
              <a:t>Cu</a:t>
            </a:r>
            <a:r>
              <a:rPr lang="en-US" altLang="ja-JP" sz="2400" dirty="0" smtClean="0"/>
              <a:t>-Be</a:t>
            </a:r>
            <a:r>
              <a:rPr lang="en-US" altLang="ja-JP" sz="2400" dirty="0" smtClean="0"/>
              <a:t> 50μm</a:t>
            </a:r>
            <a:endParaRPr kumimoji="1" lang="en-US" altLang="ja-JP" sz="2400" dirty="0" smtClean="0"/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3659032" y="2315882"/>
            <a:ext cx="457200" cy="1588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rot="16200000" flipH="1">
            <a:off x="2994226" y="3644229"/>
            <a:ext cx="1303434" cy="940578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315448" y="4484094"/>
            <a:ext cx="3319388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Wire </a:t>
            </a:r>
            <a:r>
              <a:rPr kumimoji="1" lang="ja-JP" altLang="en-US" sz="2400" dirty="0" smtClean="0"/>
              <a:t>面</a:t>
            </a:r>
            <a:r>
              <a:rPr kumimoji="1" lang="en-US" altLang="ja-JP" sz="2400" dirty="0" smtClean="0"/>
              <a:t> XX’YY’XX’YY’ 8</a:t>
            </a:r>
            <a:r>
              <a:rPr kumimoji="1" lang="ja-JP" altLang="en-US" sz="2400" dirty="0" smtClean="0"/>
              <a:t>面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面間距離</a:t>
            </a:r>
            <a:r>
              <a:rPr lang="en-US" altLang="ja-JP" sz="2400" dirty="0" smtClean="0"/>
              <a:t> 3.6mm</a:t>
            </a:r>
          </a:p>
          <a:p>
            <a:r>
              <a:rPr lang="en-US" altLang="ja-JP" sz="2400" dirty="0" smtClean="0"/>
              <a:t>Wire pitch </a:t>
            </a:r>
            <a:r>
              <a:rPr kumimoji="1" lang="en-US" altLang="ja-JP" sz="2400" dirty="0" smtClean="0"/>
              <a:t>3.6mm</a:t>
            </a:r>
          </a:p>
          <a:p>
            <a:r>
              <a:rPr lang="en-US" altLang="ja-JP" sz="2400" dirty="0" smtClean="0"/>
              <a:t>Chamber</a:t>
            </a:r>
            <a:r>
              <a:rPr lang="ja-JP" altLang="en-US" sz="2400" dirty="0" smtClean="0"/>
              <a:t>外径</a:t>
            </a:r>
            <a:r>
              <a:rPr lang="en-US" altLang="ja-JP" sz="2400" dirty="0" smtClean="0"/>
              <a:t> 168mm</a:t>
            </a:r>
          </a:p>
          <a:p>
            <a:r>
              <a:rPr lang="ja-JP" altLang="en-US" sz="2400" dirty="0" smtClean="0"/>
              <a:t>有感領域</a:t>
            </a:r>
            <a:r>
              <a:rPr lang="en-US" altLang="ja-JP" sz="2400" dirty="0" smtClean="0"/>
              <a:t> 111.6mm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792362" y="64886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7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685800" y="2057400"/>
            <a:ext cx="2895600" cy="304800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1599906" y="1643250"/>
            <a:ext cx="114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168mm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4419600" y="5562600"/>
            <a:ext cx="1152807" cy="53693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4256739" y="5100935"/>
            <a:ext cx="1378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111.6mm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46" name="図 4" descr="dlwom.pdf"/>
          <p:cNvPicPr>
            <a:picLocks noChangeAspect="1"/>
          </p:cNvPicPr>
          <p:nvPr/>
        </p:nvPicPr>
        <p:blipFill>
          <a:blip r:embed="rId9">
            <a:lum bright="-100000" contrast="100000"/>
            <a:alphaModFix/>
          </a:blip>
          <a:srcRect/>
          <a:stretch>
            <a:fillRect/>
          </a:stretch>
        </p:blipFill>
        <p:spPr bwMode="auto">
          <a:xfrm>
            <a:off x="6324600" y="2286000"/>
            <a:ext cx="2891964" cy="273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テキスト ボックス 46"/>
          <p:cNvSpPr txBox="1"/>
          <p:nvPr/>
        </p:nvSpPr>
        <p:spPr>
          <a:xfrm>
            <a:off x="7152339" y="4700653"/>
            <a:ext cx="1525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Cathode Layer</a:t>
            </a:r>
            <a:endParaRPr kumimoji="1" lang="ja-JP" altLang="en-US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7152339" y="2177534"/>
            <a:ext cx="1525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Cathode Layer</a:t>
            </a:r>
            <a:endParaRPr kumimoji="1" lang="ja-JP" altLang="en-US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239000" y="3048000"/>
            <a:ext cx="1194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Sense wire</a:t>
            </a:r>
            <a:endParaRPr kumimoji="1" lang="ja-JP" altLang="en-US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152339" y="4299428"/>
            <a:ext cx="1508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Potential wire</a:t>
            </a:r>
            <a:endParaRPr kumimoji="1" lang="ja-JP" altLang="en-US" dirty="0"/>
          </a:p>
        </p:txBody>
      </p:sp>
      <p:cxnSp>
        <p:nvCxnSpPr>
          <p:cNvPr id="52" name="直線矢印コネクタ 51"/>
          <p:cNvCxnSpPr/>
          <p:nvPr/>
        </p:nvCxnSpPr>
        <p:spPr>
          <a:xfrm rot="5400000" flipH="1" flipV="1">
            <a:off x="8305803" y="3810003"/>
            <a:ext cx="761997" cy="457198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/>
          <p:nvPr/>
        </p:nvCxnSpPr>
        <p:spPr>
          <a:xfrm rot="16200000" flipV="1">
            <a:off x="6603496" y="3740122"/>
            <a:ext cx="718026" cy="552984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 flipV="1">
            <a:off x="6781801" y="3657600"/>
            <a:ext cx="990599" cy="3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/>
          <p:cNvSpPr txBox="1"/>
          <p:nvPr/>
        </p:nvSpPr>
        <p:spPr>
          <a:xfrm>
            <a:off x="6686017" y="3232666"/>
            <a:ext cx="8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3.6mm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64" name="直線矢印コネクタ 63"/>
          <p:cNvCxnSpPr/>
          <p:nvPr/>
        </p:nvCxnSpPr>
        <p:spPr>
          <a:xfrm rot="5400000">
            <a:off x="8418514" y="3124996"/>
            <a:ext cx="1066800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>
          <a:xfrm>
            <a:off x="8035343" y="2752731"/>
            <a:ext cx="8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3.6mm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ja-JP" dirty="0" smtClean="0"/>
              <a:t>BPD &amp; BPC</a:t>
            </a:r>
            <a:r>
              <a:rPr lang="ja-JP" altLang="en-US" dirty="0" smtClean="0"/>
              <a:t>による検出効率の向上</a:t>
            </a:r>
            <a:endParaRPr lang="ja-JP" altLang="en-US" dirty="0" smtClean="0"/>
          </a:p>
        </p:txBody>
      </p:sp>
      <p:pic>
        <p:nvPicPr>
          <p:cNvPr id="5" name="図 4" descr="hm_mm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2483" y="1435174"/>
            <a:ext cx="3250764" cy="2607121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 rot="5400000" flipH="1" flipV="1">
            <a:off x="2147929" y="2148547"/>
            <a:ext cx="827494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rot="5400000">
            <a:off x="2104476" y="3106400"/>
            <a:ext cx="9144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1860927" y="3102729"/>
            <a:ext cx="458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π</a:t>
            </a:r>
            <a:r>
              <a:rPr kumimoji="1" lang="en-US" altLang="ja-JP" sz="2400" baseline="30000" dirty="0" smtClean="0">
                <a:solidFill>
                  <a:srgbClr val="FF0000"/>
                </a:solidFill>
              </a:rPr>
              <a:t>0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54349" y="2088668"/>
            <a:ext cx="749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π</a:t>
            </a:r>
            <a:r>
              <a:rPr kumimoji="1" lang="en-US" altLang="ja-JP" sz="2400" baseline="30000" dirty="0" smtClean="0">
                <a:solidFill>
                  <a:srgbClr val="FF0000"/>
                </a:solidFill>
              </a:rPr>
              <a:t>0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+γ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24" name="図 23" descr="eff_CD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24757" y="3922489"/>
            <a:ext cx="3248490" cy="2935511"/>
          </a:xfrm>
          <a:prstGeom prst="rect">
            <a:avLst/>
          </a:prstGeom>
        </p:spPr>
      </p:pic>
      <p:sp>
        <p:nvSpPr>
          <p:cNvPr id="25" name="正方形/長方形 24"/>
          <p:cNvSpPr/>
          <p:nvPr/>
        </p:nvSpPr>
        <p:spPr>
          <a:xfrm>
            <a:off x="459475" y="1143000"/>
            <a:ext cx="2101407" cy="4572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rgbClr val="000000"/>
                </a:solidFill>
              </a:rPr>
              <a:t>CDS only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pic>
        <p:nvPicPr>
          <p:cNvPr id="26" name="図 25" descr="hm_mm1_p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149278" y="1428393"/>
            <a:ext cx="2949102" cy="2546736"/>
          </a:xfrm>
          <a:prstGeom prst="rect">
            <a:avLst/>
          </a:prstGeom>
        </p:spPr>
      </p:pic>
      <p:cxnSp>
        <p:nvCxnSpPr>
          <p:cNvPr id="27" name="直線矢印コネクタ 26"/>
          <p:cNvCxnSpPr/>
          <p:nvPr/>
        </p:nvCxnSpPr>
        <p:spPr>
          <a:xfrm rot="5400000" flipH="1" flipV="1">
            <a:off x="7818235" y="2135792"/>
            <a:ext cx="827494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rot="5400000">
            <a:off x="7773194" y="3106400"/>
            <a:ext cx="9144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7410279" y="1943070"/>
            <a:ext cx="749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π</a:t>
            </a:r>
            <a:r>
              <a:rPr kumimoji="1" lang="en-US" altLang="ja-JP" sz="2400" baseline="30000" dirty="0" smtClean="0">
                <a:solidFill>
                  <a:srgbClr val="FF0000"/>
                </a:solidFill>
              </a:rPr>
              <a:t>0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+γ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700924" y="2871896"/>
            <a:ext cx="458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π</a:t>
            </a:r>
            <a:r>
              <a:rPr kumimoji="1" lang="en-US" altLang="ja-JP" sz="2400" baseline="30000" dirty="0" smtClean="0">
                <a:solidFill>
                  <a:srgbClr val="FF0000"/>
                </a:solidFill>
              </a:rPr>
              <a:t>0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31" name="図 30" descr="eff_B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928464" y="3922488"/>
            <a:ext cx="3215536" cy="2935511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3156952" y="4716883"/>
            <a:ext cx="2992326" cy="1200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Hyperons Mass</a:t>
            </a:r>
          </a:p>
          <a:p>
            <a:pPr algn="ctr"/>
            <a:r>
              <a:rPr kumimoji="1" lang="en-US" altLang="ja-JP" sz="2400" dirty="0" smtClean="0"/>
              <a:t>!400 MeV/c</a:t>
            </a:r>
            <a:r>
              <a:rPr kumimoji="1" lang="en-US" altLang="ja-JP" sz="2400" baseline="30000" dirty="0" smtClean="0"/>
              <a:t>2 </a:t>
            </a:r>
            <a:r>
              <a:rPr kumimoji="1" lang="ja-JP" altLang="en-US" sz="2400" dirty="0" smtClean="0"/>
              <a:t>付近での</a:t>
            </a:r>
            <a:endParaRPr kumimoji="1" lang="en-US" altLang="ja-JP" sz="2400" dirty="0" smtClean="0"/>
          </a:p>
          <a:p>
            <a:pPr algn="ctr"/>
            <a:r>
              <a:rPr lang="en-US" altLang="ja-JP" sz="2400" dirty="0" smtClean="0"/>
              <a:t>Efficiency</a:t>
            </a:r>
            <a:r>
              <a:rPr lang="ja-JP" altLang="en-US" sz="2400" dirty="0" smtClean="0"/>
              <a:t>が向上</a:t>
            </a:r>
            <a:endParaRPr kumimoji="1" lang="ja-JP" altLang="en-US" sz="2400" dirty="0"/>
          </a:p>
        </p:txBody>
      </p:sp>
      <p:sp>
        <p:nvSpPr>
          <p:cNvPr id="33" name="正方形/長方形 32"/>
          <p:cNvSpPr/>
          <p:nvPr/>
        </p:nvSpPr>
        <p:spPr>
          <a:xfrm>
            <a:off x="6359575" y="1206574"/>
            <a:ext cx="2101407" cy="4572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</a:rPr>
              <a:t>Add BPD &amp; BPC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9577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baseline="30000" dirty="0" smtClean="0">
                <a:latin typeface="+mj-lt"/>
                <a:ea typeface="+mj-ea"/>
                <a:cs typeface="+mj-cs"/>
              </a:rPr>
              <a:t>90</a:t>
            </a:r>
            <a:r>
              <a:rPr lang="en-US" altLang="ja-JP" sz="4400" dirty="0" smtClean="0">
                <a:latin typeface="+mj-lt"/>
                <a:ea typeface="+mj-ea"/>
                <a:cs typeface="+mj-cs"/>
              </a:rPr>
              <a:t>Sr</a:t>
            </a:r>
            <a:r>
              <a:rPr lang="ja-JP" altLang="en-US" sz="4400" dirty="0" smtClean="0">
                <a:latin typeface="+mj-lt"/>
                <a:ea typeface="+mj-ea"/>
                <a:cs typeface="+mj-cs"/>
              </a:rPr>
              <a:t>線源テスト</a:t>
            </a:r>
            <a:endParaRPr lang="en-US" altLang="ja-JP" sz="4400" baseline="3000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6886" y="1404610"/>
            <a:ext cx="1105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Set up</a:t>
            </a:r>
            <a:endParaRPr kumimoji="1" lang="ja-JP" altLang="en-US" sz="28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0" y="881390"/>
            <a:ext cx="5934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/>
              <a:t>Ar</a:t>
            </a:r>
            <a:r>
              <a:rPr kumimoji="1" lang="en-US" altLang="ja-JP" sz="2800" dirty="0" smtClean="0"/>
              <a:t> 80% </a:t>
            </a:r>
            <a:r>
              <a:rPr kumimoji="1" lang="en-US" altLang="ja-JP" sz="2800" dirty="0" err="1" smtClean="0"/>
              <a:t>Isobutane</a:t>
            </a:r>
            <a:r>
              <a:rPr kumimoji="1" lang="en-US" altLang="ja-JP" sz="2800" dirty="0" smtClean="0"/>
              <a:t> 20% </a:t>
            </a:r>
            <a:r>
              <a:rPr kumimoji="1" lang="ja-JP" altLang="en-US" sz="2800" dirty="0" smtClean="0"/>
              <a:t>混合ガスを使用</a:t>
            </a:r>
            <a:endParaRPr kumimoji="1" lang="ja-JP" altLang="en-US" sz="2800" dirty="0"/>
          </a:p>
        </p:txBody>
      </p:sp>
      <p:sp>
        <p:nvSpPr>
          <p:cNvPr id="26" name="直方体 25"/>
          <p:cNvSpPr/>
          <p:nvPr/>
        </p:nvSpPr>
        <p:spPr>
          <a:xfrm>
            <a:off x="296886" y="4491335"/>
            <a:ext cx="1216152" cy="423378"/>
          </a:xfrm>
          <a:prstGeom prst="cube">
            <a:avLst>
              <a:gd name="adj" fmla="val 6293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柱 19"/>
          <p:cNvSpPr/>
          <p:nvPr/>
        </p:nvSpPr>
        <p:spPr>
          <a:xfrm>
            <a:off x="13417" y="2638470"/>
            <a:ext cx="1844627" cy="1980405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>
                <a:solidFill>
                  <a:srgbClr val="000000"/>
                </a:solidFill>
              </a:rPr>
              <a:t>BPC</a:t>
            </a:r>
            <a:endParaRPr kumimoji="1" lang="ja-JP" altLang="en-US" sz="2800" dirty="0">
              <a:solidFill>
                <a:srgbClr val="000000"/>
              </a:solidFill>
            </a:endParaRPr>
          </a:p>
        </p:txBody>
      </p:sp>
      <p:sp>
        <p:nvSpPr>
          <p:cNvPr id="27" name="直方体 26"/>
          <p:cNvSpPr/>
          <p:nvPr/>
        </p:nvSpPr>
        <p:spPr>
          <a:xfrm>
            <a:off x="296886" y="2426781"/>
            <a:ext cx="1216152" cy="423378"/>
          </a:xfrm>
          <a:prstGeom prst="cube">
            <a:avLst>
              <a:gd name="adj" fmla="val 6293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95774" y="1965116"/>
            <a:ext cx="1788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Trigger </a:t>
            </a:r>
            <a:r>
              <a:rPr kumimoji="1" lang="en-US" altLang="ja-JP" sz="2400" dirty="0" err="1" smtClean="0"/>
              <a:t>Scinti</a:t>
            </a:r>
            <a:r>
              <a:rPr kumimoji="1" lang="en-US" altLang="ja-JP" sz="2400" dirty="0" smtClean="0"/>
              <a:t> </a:t>
            </a:r>
            <a:endParaRPr kumimoji="1" lang="ja-JP" altLang="en-US" sz="2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3417" y="4914713"/>
            <a:ext cx="1788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Trigger </a:t>
            </a:r>
            <a:r>
              <a:rPr kumimoji="1" lang="en-US" altLang="ja-JP" sz="2400" dirty="0" err="1" smtClean="0"/>
              <a:t>Scinti</a:t>
            </a:r>
            <a:r>
              <a:rPr kumimoji="1" lang="en-US" altLang="ja-JP" sz="2400" dirty="0" smtClean="0"/>
              <a:t> </a:t>
            </a:r>
            <a:endParaRPr kumimoji="1" lang="ja-JP" altLang="en-US" sz="2400" dirty="0"/>
          </a:p>
        </p:txBody>
      </p:sp>
      <p:pic>
        <p:nvPicPr>
          <p:cNvPr id="30" name="図 29" descr="l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013" y="1909465"/>
            <a:ext cx="2390160" cy="1792620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2085807" y="1447800"/>
            <a:ext cx="158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Analog Out </a:t>
            </a:r>
            <a:endParaRPr kumimoji="1" lang="ja-JP" altLang="en-US" sz="2400" dirty="0"/>
          </a:p>
        </p:txBody>
      </p:sp>
      <p:pic>
        <p:nvPicPr>
          <p:cNvPr id="32" name="図 31" descr="1400_hitpatter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815366" y="1996159"/>
            <a:ext cx="4180053" cy="1968385"/>
          </a:xfrm>
          <a:prstGeom prst="rect">
            <a:avLst/>
          </a:prstGeom>
        </p:spPr>
      </p:pic>
      <p:sp>
        <p:nvSpPr>
          <p:cNvPr id="33" name="円/楕円 32"/>
          <p:cNvSpPr/>
          <p:nvPr/>
        </p:nvSpPr>
        <p:spPr>
          <a:xfrm>
            <a:off x="8029401" y="1996159"/>
            <a:ext cx="966018" cy="198452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 descr="multiplicit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815366" y="4491335"/>
            <a:ext cx="4296029" cy="2022998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4406172" y="3964544"/>
            <a:ext cx="2136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Multiplicity </a:t>
            </a:r>
            <a:endParaRPr kumimoji="1" lang="ja-JP" altLang="en-US" sz="24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172642" y="1404610"/>
            <a:ext cx="1762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Hit Pattern</a:t>
            </a:r>
            <a:endParaRPr kumimoji="1" lang="ja-JP" altLang="en-US" sz="28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867400" y="1447800"/>
            <a:ext cx="3370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</a:rPr>
              <a:t>一部信号が返ってこない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38" name="図 37" descr="IMG_088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5923" y="4618874"/>
            <a:ext cx="2385841" cy="1781925"/>
          </a:xfrm>
          <a:prstGeom prst="rect">
            <a:avLst/>
          </a:prstGeom>
        </p:spPr>
      </p:pic>
      <p:sp>
        <p:nvSpPr>
          <p:cNvPr id="39" name="テキスト ボックス 38"/>
          <p:cNvSpPr txBox="1"/>
          <p:nvPr/>
        </p:nvSpPr>
        <p:spPr>
          <a:xfrm>
            <a:off x="2590800" y="411480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 smtClean="0">
                <a:solidFill>
                  <a:srgbClr val="FF0000"/>
                </a:solidFill>
              </a:rPr>
              <a:t>絶縁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不良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40" name="直線矢印コネクタ 39"/>
          <p:cNvCxnSpPr/>
          <p:nvPr/>
        </p:nvCxnSpPr>
        <p:spPr>
          <a:xfrm rot="5400000">
            <a:off x="2565414" y="5018298"/>
            <a:ext cx="1058847" cy="204377"/>
          </a:xfrm>
          <a:prstGeom prst="straightConnector1">
            <a:avLst/>
          </a:prstGeom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円柱 41"/>
          <p:cNvSpPr/>
          <p:nvPr/>
        </p:nvSpPr>
        <p:spPr>
          <a:xfrm>
            <a:off x="628215" y="2440629"/>
            <a:ext cx="568846" cy="197841"/>
          </a:xfrm>
          <a:prstGeom prst="can">
            <a:avLst>
              <a:gd name="adj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262520" y="2426781"/>
            <a:ext cx="82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Source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0" y="3673727"/>
            <a:ext cx="774532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Layer Efficiency = (Num Of Hit 4 Layer)/( Another 3 Layer Hit)</a:t>
            </a:r>
            <a:endParaRPr kumimoji="1" lang="ja-JP" altLang="en-US" sz="2400" dirty="0"/>
          </a:p>
        </p:txBody>
      </p:sp>
      <p:graphicFrame>
        <p:nvGraphicFramePr>
          <p:cNvPr id="6" name="グラフ 5"/>
          <p:cNvGraphicFramePr/>
          <p:nvPr/>
        </p:nvGraphicFramePr>
        <p:xfrm>
          <a:off x="4824928" y="686165"/>
          <a:ext cx="3959966" cy="2987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26103" y="1143000"/>
            <a:ext cx="5064006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Effective </a:t>
            </a:r>
            <a:r>
              <a:rPr kumimoji="1" lang="en-US" altLang="ja-JP" sz="2400" dirty="0" smtClean="0"/>
              <a:t>Layer:</a:t>
            </a:r>
            <a:r>
              <a:rPr lang="en-US" altLang="ja-JP" sz="2400" dirty="0" smtClean="0"/>
              <a:t> 1 or 2 wire </a:t>
            </a:r>
            <a:r>
              <a:rPr lang="ja-JP" altLang="en-US" sz="2400" dirty="0" smtClean="0"/>
              <a:t>の</a:t>
            </a:r>
            <a:r>
              <a:rPr lang="en-US" altLang="ja-JP" sz="2400" dirty="0" smtClean="0"/>
              <a:t>hit</a:t>
            </a:r>
          </a:p>
          <a:p>
            <a:r>
              <a:rPr lang="en-US" altLang="ja-JP" sz="2400" dirty="0" smtClean="0"/>
              <a:t>Effective Event: 3 Layer </a:t>
            </a:r>
            <a:r>
              <a:rPr lang="ja-JP" altLang="en-US" sz="2400" dirty="0" smtClean="0"/>
              <a:t>以上の</a:t>
            </a:r>
            <a:r>
              <a:rPr lang="en-US" altLang="ja-JP" sz="2400" dirty="0" smtClean="0"/>
              <a:t>Hit</a:t>
            </a:r>
          </a:p>
          <a:p>
            <a:r>
              <a:rPr lang="en-US" altLang="ja-JP" sz="2400" dirty="0" smtClean="0"/>
              <a:t>                             1</a:t>
            </a:r>
            <a:r>
              <a:rPr lang="ja-JP" altLang="en-US" sz="2400" dirty="0" smtClean="0"/>
              <a:t>以上の</a:t>
            </a:r>
            <a:r>
              <a:rPr lang="en-US" altLang="ja-JP" sz="2400" dirty="0" smtClean="0"/>
              <a:t>Clustering</a:t>
            </a:r>
          </a:p>
          <a:p>
            <a:r>
              <a:rPr lang="en-US" altLang="ja-JP" sz="2400" dirty="0" smtClean="0"/>
              <a:t>Efficiency = (Effective event)/(All event)</a:t>
            </a:r>
            <a:endParaRPr lang="en-US" altLang="ja-JP" sz="2400" dirty="0" smtClean="0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9577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aseline="30000" dirty="0" smtClean="0">
                <a:latin typeface="+mj-lt"/>
                <a:ea typeface="+mj-ea"/>
                <a:cs typeface="+mj-cs"/>
              </a:rPr>
              <a:t>90</a:t>
            </a:r>
            <a:r>
              <a:rPr lang="en-US" altLang="en-US" sz="4400" dirty="0" smtClean="0">
                <a:latin typeface="+mj-lt"/>
                <a:ea typeface="+mj-ea"/>
                <a:cs typeface="+mj-cs"/>
              </a:rPr>
              <a:t>Sr</a:t>
            </a:r>
            <a:r>
              <a:rPr lang="ja-JP" altLang="en-US" sz="4400" dirty="0" smtClean="0">
                <a:latin typeface="+mj-lt"/>
                <a:ea typeface="+mj-ea"/>
                <a:cs typeface="+mj-cs"/>
              </a:rPr>
              <a:t>線源での</a:t>
            </a:r>
            <a:r>
              <a:rPr lang="en-US" altLang="en-US" sz="4400" dirty="0" smtClean="0">
                <a:latin typeface="+mj-lt"/>
                <a:ea typeface="+mj-ea"/>
                <a:cs typeface="+mj-cs"/>
              </a:rPr>
              <a:t>動作確認</a:t>
            </a:r>
            <a:endParaRPr lang="en-US" altLang="ja-JP" sz="4400" dirty="0" smtClean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グラフ 8"/>
          <p:cNvGraphicFramePr/>
          <p:nvPr/>
        </p:nvGraphicFramePr>
        <p:xfrm>
          <a:off x="692179" y="4135392"/>
          <a:ext cx="3322349" cy="2332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グラフ 9"/>
          <p:cNvGraphicFramePr/>
          <p:nvPr/>
        </p:nvGraphicFramePr>
        <p:xfrm>
          <a:off x="4313787" y="4135392"/>
          <a:ext cx="3431542" cy="2332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0" y="3673727"/>
            <a:ext cx="774532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Layer Efficiency = (Num Of Hit 4 Layer)/( Another 3 Layer Hit)</a:t>
            </a:r>
            <a:endParaRPr kumimoji="1" lang="ja-JP" altLang="en-US" sz="2400" dirty="0"/>
          </a:p>
        </p:txBody>
      </p:sp>
      <p:graphicFrame>
        <p:nvGraphicFramePr>
          <p:cNvPr id="6" name="グラフ 5"/>
          <p:cNvGraphicFramePr/>
          <p:nvPr/>
        </p:nvGraphicFramePr>
        <p:xfrm>
          <a:off x="4824928" y="686165"/>
          <a:ext cx="3959966" cy="2987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26103" y="1143000"/>
            <a:ext cx="5064006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Effective </a:t>
            </a:r>
            <a:r>
              <a:rPr kumimoji="1" lang="en-US" altLang="ja-JP" sz="2400" dirty="0" smtClean="0"/>
              <a:t>Layer:</a:t>
            </a:r>
            <a:r>
              <a:rPr lang="en-US" altLang="ja-JP" sz="2400" dirty="0" smtClean="0"/>
              <a:t> 1 or 2 wire </a:t>
            </a:r>
            <a:r>
              <a:rPr lang="ja-JP" altLang="en-US" sz="2400" dirty="0" smtClean="0"/>
              <a:t>の</a:t>
            </a:r>
            <a:r>
              <a:rPr lang="en-US" altLang="ja-JP" sz="2400" dirty="0" smtClean="0"/>
              <a:t>hit</a:t>
            </a:r>
          </a:p>
          <a:p>
            <a:r>
              <a:rPr lang="en-US" altLang="ja-JP" sz="2400" dirty="0" smtClean="0"/>
              <a:t>Effective Event: 3 Layer </a:t>
            </a:r>
            <a:r>
              <a:rPr lang="ja-JP" altLang="en-US" sz="2400" dirty="0" smtClean="0"/>
              <a:t>以上の</a:t>
            </a:r>
            <a:r>
              <a:rPr lang="en-US" altLang="ja-JP" sz="2400" dirty="0" smtClean="0"/>
              <a:t>Hit</a:t>
            </a:r>
          </a:p>
          <a:p>
            <a:r>
              <a:rPr lang="en-US" altLang="ja-JP" sz="2400" dirty="0" smtClean="0"/>
              <a:t>                             1</a:t>
            </a:r>
            <a:r>
              <a:rPr lang="ja-JP" altLang="en-US" sz="2400" dirty="0" smtClean="0"/>
              <a:t>以上の</a:t>
            </a:r>
            <a:r>
              <a:rPr lang="en-US" altLang="ja-JP" sz="2400" dirty="0" smtClean="0"/>
              <a:t>Clustering</a:t>
            </a:r>
          </a:p>
          <a:p>
            <a:r>
              <a:rPr lang="en-US" altLang="ja-JP" sz="2400" dirty="0" smtClean="0"/>
              <a:t>Efficiency = (Effective event)/(All event)</a:t>
            </a:r>
            <a:endParaRPr lang="en-US" altLang="ja-JP" sz="2400" dirty="0" smtClean="0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9577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aseline="30000" dirty="0" smtClean="0">
                <a:latin typeface="+mj-lt"/>
                <a:ea typeface="+mj-ea"/>
                <a:cs typeface="+mj-cs"/>
              </a:rPr>
              <a:t>90</a:t>
            </a:r>
            <a:r>
              <a:rPr lang="en-US" altLang="en-US" sz="4400" dirty="0" smtClean="0">
                <a:latin typeface="+mj-lt"/>
                <a:ea typeface="+mj-ea"/>
                <a:cs typeface="+mj-cs"/>
              </a:rPr>
              <a:t>Sr</a:t>
            </a:r>
            <a:r>
              <a:rPr lang="ja-JP" altLang="en-US" sz="4400" dirty="0" smtClean="0">
                <a:latin typeface="+mj-lt"/>
                <a:ea typeface="+mj-ea"/>
                <a:cs typeface="+mj-cs"/>
              </a:rPr>
              <a:t>線源での</a:t>
            </a:r>
            <a:r>
              <a:rPr lang="en-US" altLang="en-US" sz="4400" dirty="0" smtClean="0">
                <a:latin typeface="+mj-lt"/>
                <a:ea typeface="+mj-ea"/>
                <a:cs typeface="+mj-cs"/>
              </a:rPr>
              <a:t>動作確認</a:t>
            </a:r>
            <a:endParaRPr lang="en-US" altLang="ja-JP" sz="4400" dirty="0" smtClean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グラフ 8"/>
          <p:cNvGraphicFramePr/>
          <p:nvPr/>
        </p:nvGraphicFramePr>
        <p:xfrm>
          <a:off x="692179" y="4135392"/>
          <a:ext cx="3322349" cy="2332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グラフ 9"/>
          <p:cNvGraphicFramePr/>
          <p:nvPr/>
        </p:nvGraphicFramePr>
        <p:xfrm>
          <a:off x="4313787" y="4135392"/>
          <a:ext cx="3431542" cy="2332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2528803" y="4932099"/>
            <a:ext cx="390363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1400V</a:t>
            </a:r>
            <a:r>
              <a:rPr kumimoji="1" lang="ja-JP" altLang="en-US" sz="2400" dirty="0" smtClean="0"/>
              <a:t>で</a:t>
            </a:r>
            <a:r>
              <a:rPr kumimoji="1" lang="en-US" altLang="ja-JP" sz="2400" dirty="0" smtClean="0"/>
              <a:t>98%</a:t>
            </a:r>
            <a:r>
              <a:rPr kumimoji="1" lang="ja-JP" altLang="en-US" sz="2400" dirty="0" smtClean="0"/>
              <a:t>以上の</a:t>
            </a:r>
            <a:r>
              <a:rPr kumimoji="1" lang="en-US" altLang="ja-JP" sz="2400" dirty="0" smtClean="0"/>
              <a:t>efficiency</a:t>
            </a:r>
            <a:endParaRPr kumimoji="1" lang="ja-JP" altLang="en-US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9577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dirty="0" smtClean="0">
                <a:latin typeface="+mj-lt"/>
                <a:ea typeface="+mj-ea"/>
                <a:cs typeface="+mj-cs"/>
              </a:rPr>
              <a:t>まとめと今後</a:t>
            </a:r>
            <a:endParaRPr lang="en-US" altLang="ja-JP" sz="440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8600" y="1524000"/>
            <a:ext cx="8708634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3200" dirty="0" smtClean="0"/>
              <a:t>まとめ</a:t>
            </a:r>
            <a:endParaRPr kumimoji="1" lang="en-US" altLang="ja-JP" sz="3200" dirty="0" smtClean="0"/>
          </a:p>
          <a:p>
            <a:r>
              <a:rPr lang="en-US" altLang="ja-JP" sz="3200" dirty="0" smtClean="0"/>
              <a:t>•BPC</a:t>
            </a:r>
            <a:r>
              <a:rPr lang="ja-JP" altLang="en-US" sz="3200" baseline="30000" dirty="0" smtClean="0"/>
              <a:t>を</a:t>
            </a:r>
            <a:r>
              <a:rPr lang="en-US" altLang="ja-JP" sz="3200" baseline="30000" dirty="0" smtClean="0"/>
              <a:t>90</a:t>
            </a:r>
            <a:r>
              <a:rPr lang="en-US" altLang="ja-JP" sz="3200" dirty="0" smtClean="0"/>
              <a:t>Sr</a:t>
            </a:r>
            <a:r>
              <a:rPr lang="ja-JP" altLang="en-US" sz="3200" smtClean="0"/>
              <a:t>線源で</a:t>
            </a:r>
            <a:r>
              <a:rPr lang="ja-JP" altLang="en-US" sz="3200" smtClean="0"/>
              <a:t>動作</a:t>
            </a:r>
            <a:r>
              <a:rPr lang="ja-JP" altLang="en-US" sz="3200" dirty="0" smtClean="0"/>
              <a:t>を確認した</a:t>
            </a:r>
            <a:endParaRPr lang="en-US" altLang="ja-JP" sz="3200" dirty="0" smtClean="0"/>
          </a:p>
          <a:p>
            <a:r>
              <a:rPr kumimoji="1" lang="en-US" altLang="ja-JP" sz="3200" dirty="0" smtClean="0"/>
              <a:t>•HV1400V</a:t>
            </a:r>
            <a:r>
              <a:rPr lang="ja-JP" altLang="en-US" sz="3200" dirty="0" smtClean="0"/>
              <a:t>で</a:t>
            </a:r>
            <a:r>
              <a:rPr lang="en-US" altLang="ja-JP" sz="3200" dirty="0" smtClean="0"/>
              <a:t>threshold  220mv</a:t>
            </a:r>
            <a:r>
              <a:rPr lang="ja-JP" altLang="en-US" sz="3200" dirty="0" smtClean="0"/>
              <a:t>で</a:t>
            </a:r>
            <a:r>
              <a:rPr lang="en-US" altLang="ja-JP" sz="3200" dirty="0" smtClean="0"/>
              <a:t>Plateau</a:t>
            </a:r>
            <a:r>
              <a:rPr lang="ja-JP" altLang="en-US" sz="3200" dirty="0" smtClean="0"/>
              <a:t>を確認した</a:t>
            </a:r>
            <a:r>
              <a:rPr lang="en-US" altLang="ja-JP" sz="3200" dirty="0" smtClean="0"/>
              <a:t>  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28600" y="3738503"/>
            <a:ext cx="8083463" cy="25545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3200" dirty="0" smtClean="0"/>
              <a:t>今後の課題</a:t>
            </a:r>
            <a:endParaRPr lang="en-US" altLang="ja-JP" sz="3200" dirty="0" smtClean="0"/>
          </a:p>
          <a:p>
            <a:r>
              <a:rPr lang="en-US" altLang="ja-JP" sz="3200" dirty="0" smtClean="0"/>
              <a:t>•Chamber </a:t>
            </a:r>
            <a:r>
              <a:rPr lang="ja-JP" altLang="en-US" sz="3200" dirty="0" smtClean="0"/>
              <a:t>と</a:t>
            </a:r>
            <a:r>
              <a:rPr lang="en-US" altLang="ja-JP" sz="3200" dirty="0" smtClean="0"/>
              <a:t>ASD</a:t>
            </a:r>
            <a:r>
              <a:rPr lang="ja-JP" altLang="en-US" sz="3200" dirty="0" smtClean="0"/>
              <a:t>の間</a:t>
            </a:r>
            <a:r>
              <a:rPr lang="ja-JP" altLang="en-US" sz="3200" dirty="0" smtClean="0"/>
              <a:t>に</a:t>
            </a:r>
            <a:r>
              <a:rPr lang="ja-JP" altLang="en-US" sz="3200" dirty="0" smtClean="0"/>
              <a:t>絶縁</a:t>
            </a:r>
            <a:r>
              <a:rPr lang="ja-JP" altLang="en-US" sz="3200" dirty="0" smtClean="0"/>
              <a:t>不良</a:t>
            </a:r>
            <a:r>
              <a:rPr lang="ja-JP" altLang="en-US" sz="3200" dirty="0" smtClean="0"/>
              <a:t>が見られた</a:t>
            </a:r>
            <a:endParaRPr lang="en-US" altLang="ja-JP" sz="3200" dirty="0" smtClean="0"/>
          </a:p>
          <a:p>
            <a:r>
              <a:rPr lang="en-US" altLang="ja-JP" sz="3200" dirty="0" smtClean="0"/>
              <a:t>  →</a:t>
            </a:r>
            <a:r>
              <a:rPr lang="ja-JP" altLang="en-US" sz="3200" dirty="0" smtClean="0"/>
              <a:t>改善中である</a:t>
            </a:r>
            <a:endParaRPr lang="en-US" altLang="ja-JP" sz="3200" dirty="0" smtClean="0"/>
          </a:p>
          <a:p>
            <a:r>
              <a:rPr lang="en-US" altLang="ja-JP" sz="3200" dirty="0" smtClean="0"/>
              <a:t>•11</a:t>
            </a:r>
            <a:r>
              <a:rPr lang="ja-JP" altLang="en-US" sz="3200" dirty="0" smtClean="0"/>
              <a:t>月に</a:t>
            </a:r>
            <a:r>
              <a:rPr lang="en-US" altLang="ja-JP" sz="3200" dirty="0" smtClean="0"/>
              <a:t>LEPS</a:t>
            </a:r>
            <a:r>
              <a:rPr lang="ja-JP" altLang="en-US" sz="3200" dirty="0" smtClean="0"/>
              <a:t>の</a:t>
            </a:r>
            <a:r>
              <a:rPr lang="en-US" altLang="ja-JP" sz="3200" dirty="0" smtClean="0"/>
              <a:t>electron beam</a:t>
            </a:r>
            <a:r>
              <a:rPr lang="ja-JP" altLang="en-US" sz="3200" dirty="0" smtClean="0"/>
              <a:t>を用いたテストを</a:t>
            </a:r>
            <a:endParaRPr lang="en-US" altLang="ja-JP" sz="3200" dirty="0" smtClean="0"/>
          </a:p>
          <a:p>
            <a:r>
              <a:rPr lang="ja-JP" altLang="ja-JP" sz="3200" dirty="0" smtClean="0"/>
              <a:t>　</a:t>
            </a:r>
            <a:r>
              <a:rPr lang="ja-JP" altLang="en-US" sz="3200" dirty="0" smtClean="0"/>
              <a:t>計画中である</a:t>
            </a:r>
            <a:r>
              <a:rPr lang="en-US" altLang="ja-JP" sz="3200" dirty="0" smtClean="0"/>
              <a:t>  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792362" y="6488668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11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2973294"/>
            <a:ext cx="9144000" cy="83670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dirty="0" smtClean="0">
                <a:solidFill>
                  <a:srgbClr val="000000"/>
                </a:solidFill>
              </a:rPr>
              <a:t>Back up</a:t>
            </a:r>
            <a:endParaRPr kumimoji="1" lang="ja-JP" altLang="en-US" sz="4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9577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dirty="0" smtClean="0">
                <a:latin typeface="+mj-lt"/>
                <a:ea typeface="+mj-ea"/>
                <a:cs typeface="+mj-cs"/>
              </a:rPr>
              <a:t>検出効率の見積もり</a:t>
            </a:r>
            <a:endParaRPr lang="en-US" altLang="ja-JP" sz="440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7711" y="1143000"/>
            <a:ext cx="4532611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Trigger Event: 1 Layer</a:t>
            </a:r>
            <a:r>
              <a:rPr lang="ja-JP" altLang="en-US" sz="2400" dirty="0" smtClean="0"/>
              <a:t>以上の</a:t>
            </a:r>
            <a:r>
              <a:rPr lang="en-US" altLang="ja-JP" sz="2400" dirty="0" smtClean="0"/>
              <a:t>hit</a:t>
            </a:r>
          </a:p>
          <a:p>
            <a:r>
              <a:rPr kumimoji="1" lang="en-US" altLang="ja-JP" sz="2400" dirty="0" smtClean="0"/>
              <a:t>Effective Layer:</a:t>
            </a:r>
            <a:r>
              <a:rPr lang="en-US" altLang="ja-JP" sz="2400" dirty="0" smtClean="0"/>
              <a:t> 1 or 2 wire </a:t>
            </a:r>
            <a:r>
              <a:rPr lang="ja-JP" altLang="en-US" sz="2400" dirty="0" smtClean="0"/>
              <a:t>の</a:t>
            </a:r>
            <a:r>
              <a:rPr lang="en-US" altLang="ja-JP" sz="2400" dirty="0" smtClean="0"/>
              <a:t>hit</a:t>
            </a:r>
          </a:p>
          <a:p>
            <a:r>
              <a:rPr lang="en-US" altLang="ja-JP" sz="2400" dirty="0" smtClean="0"/>
              <a:t>Effective Event: 3 Layer </a:t>
            </a:r>
            <a:r>
              <a:rPr lang="ja-JP" altLang="en-US" sz="2400" dirty="0" smtClean="0"/>
              <a:t>以上の</a:t>
            </a:r>
            <a:r>
              <a:rPr lang="en-US" altLang="ja-JP" sz="2400" dirty="0" smtClean="0"/>
              <a:t>Hit</a:t>
            </a:r>
          </a:p>
          <a:p>
            <a:r>
              <a:rPr lang="en-US" altLang="ja-JP" sz="2400" dirty="0" smtClean="0"/>
              <a:t>                             1</a:t>
            </a:r>
            <a:r>
              <a:rPr lang="ja-JP" altLang="en-US" sz="2400" dirty="0" smtClean="0"/>
              <a:t>以上の</a:t>
            </a:r>
            <a:r>
              <a:rPr lang="en-US" altLang="ja-JP" sz="2400" dirty="0" smtClean="0"/>
              <a:t>Clustering</a:t>
            </a:r>
          </a:p>
        </p:txBody>
      </p:sp>
      <p:graphicFrame>
        <p:nvGraphicFramePr>
          <p:cNvPr id="4" name="グラフ 3"/>
          <p:cNvGraphicFramePr/>
          <p:nvPr/>
        </p:nvGraphicFramePr>
        <p:xfrm>
          <a:off x="643880" y="3112597"/>
          <a:ext cx="3688900" cy="2883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グラフ 7"/>
          <p:cNvGraphicFramePr/>
          <p:nvPr/>
        </p:nvGraphicFramePr>
        <p:xfrm>
          <a:off x="5061855" y="3112597"/>
          <a:ext cx="3864429" cy="3008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グラフ 8"/>
          <p:cNvGraphicFramePr/>
          <p:nvPr/>
        </p:nvGraphicFramePr>
        <p:xfrm>
          <a:off x="4971143" y="428171"/>
          <a:ext cx="4064000" cy="284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8792362" y="64886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9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dirty="0" smtClean="0"/>
              <a:t>崩壊モード</a:t>
            </a:r>
            <a:endParaRPr lang="ja-JP" altLang="en-US" dirty="0"/>
          </a:p>
        </p:txBody>
      </p:sp>
      <p:sp>
        <p:nvSpPr>
          <p:cNvPr id="4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32490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dirty="0" smtClean="0"/>
              <a:t>Λ(1405)[Σ(1385)]→π</a:t>
            </a:r>
            <a:r>
              <a:rPr lang="en-US" altLang="ja-JP" baseline="30000" dirty="0" smtClean="0"/>
              <a:t>+  </a:t>
            </a:r>
            <a:r>
              <a:rPr lang="en-US" altLang="ja-JP" dirty="0" err="1" smtClean="0"/>
              <a:t>Σ</a:t>
            </a:r>
            <a:r>
              <a:rPr lang="en-US" altLang="ja-JP" baseline="30000" dirty="0" smtClean="0"/>
              <a:t>-</a:t>
            </a:r>
            <a:r>
              <a:rPr lang="ja-JP" altLang="en-US" baseline="30000" dirty="0" smtClean="0"/>
              <a:t>　</a:t>
            </a:r>
            <a:r>
              <a:rPr lang="en-US" altLang="ja-JP" dirty="0" smtClean="0"/>
              <a:t>→</a:t>
            </a:r>
            <a:r>
              <a:rPr lang="en-US" altLang="ja-JP" dirty="0" err="1" smtClean="0">
                <a:solidFill>
                  <a:srgbClr val="FF0000"/>
                </a:solidFill>
              </a:rPr>
              <a:t>π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+ 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n</a:t>
            </a:r>
            <a:r>
              <a:rPr lang="en-US" altLang="ja-JP" dirty="0" err="1" smtClean="0">
                <a:solidFill>
                  <a:srgbClr val="FF0000"/>
                </a:solidFill>
              </a:rPr>
              <a:t>π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-</a:t>
            </a:r>
            <a:r>
              <a:rPr lang="en-US" altLang="ja-JP" dirty="0" smtClean="0"/>
              <a:t>)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dirty="0" smtClean="0"/>
              <a:t>Λ(1405)[Σ(1385)]→π</a:t>
            </a:r>
            <a:r>
              <a:rPr lang="en-US" altLang="ja-JP" baseline="30000" dirty="0" smtClean="0"/>
              <a:t>-   </a:t>
            </a:r>
            <a:r>
              <a:rPr lang="en-US" altLang="ja-JP" dirty="0" err="1" smtClean="0"/>
              <a:t>Σ</a:t>
            </a:r>
            <a:r>
              <a:rPr lang="en-US" altLang="ja-JP" baseline="30000" dirty="0" smtClean="0"/>
              <a:t>+</a:t>
            </a:r>
            <a:r>
              <a:rPr lang="ja-JP" altLang="en-US" baseline="30000" dirty="0" smtClean="0"/>
              <a:t>　</a:t>
            </a:r>
            <a:r>
              <a:rPr lang="en-US" altLang="ja-JP" dirty="0" smtClean="0"/>
              <a:t>→</a:t>
            </a:r>
            <a:r>
              <a:rPr lang="en-US" altLang="ja-JP" dirty="0" err="1" smtClean="0">
                <a:solidFill>
                  <a:srgbClr val="FF0000"/>
                </a:solidFill>
              </a:rPr>
              <a:t>π</a:t>
            </a:r>
            <a:r>
              <a:rPr lang="en-US" altLang="ja-JP" baseline="30000" dirty="0">
                <a:solidFill>
                  <a:srgbClr val="FF0000"/>
                </a:solidFill>
              </a:rPr>
              <a:t>-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n</a:t>
            </a:r>
            <a:r>
              <a:rPr lang="en-US" altLang="ja-JP" dirty="0" err="1" smtClean="0">
                <a:solidFill>
                  <a:srgbClr val="FF0000"/>
                </a:solidFill>
              </a:rPr>
              <a:t>π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+</a:t>
            </a:r>
            <a:r>
              <a:rPr lang="en-US" altLang="ja-JP" dirty="0" smtClean="0"/>
              <a:t>)</a:t>
            </a:r>
          </a:p>
          <a:p>
            <a:pPr>
              <a:buNone/>
              <a:defRPr/>
            </a:pPr>
            <a:r>
              <a:rPr lang="en-US" altLang="ja-JP" dirty="0" smtClean="0"/>
              <a:t>    Λ(1405)[Σ(1385)]→π</a:t>
            </a:r>
            <a:r>
              <a:rPr lang="en-US" altLang="ja-JP" baseline="30000" dirty="0" smtClean="0"/>
              <a:t>-   </a:t>
            </a:r>
            <a:r>
              <a:rPr lang="en-US" altLang="ja-JP" dirty="0" err="1" smtClean="0"/>
              <a:t>Σ</a:t>
            </a:r>
            <a:r>
              <a:rPr lang="en-US" altLang="ja-JP" baseline="30000" dirty="0" smtClean="0"/>
              <a:t>+</a:t>
            </a:r>
            <a:r>
              <a:rPr lang="en-US" altLang="ja-JP" dirty="0" smtClean="0"/>
              <a:t> →</a:t>
            </a:r>
            <a:r>
              <a:rPr lang="en-US" altLang="ja-JP" dirty="0" err="1" smtClean="0">
                <a:solidFill>
                  <a:srgbClr val="0000FF"/>
                </a:solidFill>
              </a:rPr>
              <a:t>π</a:t>
            </a:r>
            <a:r>
              <a:rPr lang="en-US" altLang="ja-JP" baseline="30000" dirty="0" smtClean="0">
                <a:solidFill>
                  <a:srgbClr val="0000FF"/>
                </a:solidFill>
              </a:rPr>
              <a:t>-   </a:t>
            </a:r>
            <a:r>
              <a:rPr lang="en-US" altLang="ja-JP" dirty="0" smtClean="0"/>
              <a:t>(</a:t>
            </a:r>
            <a:r>
              <a:rPr lang="en-US" altLang="ja-JP" dirty="0" err="1" smtClean="0">
                <a:solidFill>
                  <a:srgbClr val="0000FF"/>
                </a:solidFill>
              </a:rPr>
              <a:t>p</a:t>
            </a:r>
            <a:r>
              <a:rPr lang="en-US" altLang="ja-JP" dirty="0" smtClean="0">
                <a:solidFill>
                  <a:srgbClr val="0000FF"/>
                </a:solidFill>
              </a:rPr>
              <a:t>  </a:t>
            </a:r>
            <a:r>
              <a:rPr lang="en-US" altLang="ja-JP" dirty="0" smtClean="0"/>
              <a:t>π</a:t>
            </a:r>
            <a:r>
              <a:rPr lang="en-US" altLang="ja-JP" baseline="30000" dirty="0" smtClean="0"/>
              <a:t>0</a:t>
            </a:r>
            <a:r>
              <a:rPr lang="en-US" altLang="ja-JP" dirty="0" smtClean="0"/>
              <a:t>)</a:t>
            </a:r>
            <a:r>
              <a:rPr lang="en-US" altLang="ja-JP" baseline="30000" dirty="0" smtClean="0"/>
              <a:t> </a:t>
            </a:r>
            <a:endParaRPr lang="en-US" altLang="ja-JP" dirty="0" smtClean="0"/>
          </a:p>
          <a:p>
            <a:pPr>
              <a:defRPr/>
            </a:pPr>
            <a:r>
              <a:rPr lang="en-US" altLang="ja-JP" dirty="0" smtClean="0"/>
              <a:t>Λ(1405)→ π</a:t>
            </a:r>
            <a:r>
              <a:rPr lang="en-US" altLang="ja-JP" baseline="30000" dirty="0" smtClean="0"/>
              <a:t>0</a:t>
            </a:r>
            <a:r>
              <a:rPr lang="ja-JP" altLang="en-US" baseline="30000" dirty="0" smtClean="0"/>
              <a:t>　</a:t>
            </a:r>
            <a:r>
              <a:rPr lang="en-US" altLang="ja-JP" dirty="0" smtClean="0"/>
              <a:t>Σ</a:t>
            </a:r>
            <a:r>
              <a:rPr lang="en-US" altLang="ja-JP" baseline="30000" dirty="0" smtClean="0"/>
              <a:t>0</a:t>
            </a:r>
            <a:r>
              <a:rPr lang="ja-JP" altLang="en-US" baseline="30000" dirty="0" smtClean="0"/>
              <a:t>　</a:t>
            </a:r>
            <a:r>
              <a:rPr lang="en-US" altLang="ja-JP" dirty="0" smtClean="0"/>
              <a:t>→π</a:t>
            </a:r>
            <a:r>
              <a:rPr lang="en-US" altLang="ja-JP" baseline="30000" dirty="0" smtClean="0"/>
              <a:t>0</a:t>
            </a:r>
            <a:r>
              <a:rPr lang="en-US" altLang="ja-JP" dirty="0" smtClean="0"/>
              <a:t>(γΛ) → π</a:t>
            </a:r>
            <a:r>
              <a:rPr lang="en-US" altLang="ja-JP" baseline="30000" dirty="0" smtClean="0"/>
              <a:t>0 </a:t>
            </a:r>
            <a:r>
              <a:rPr lang="en-US" altLang="ja-JP" dirty="0" err="1" smtClean="0"/>
              <a:t>γ</a:t>
            </a:r>
            <a:r>
              <a:rPr lang="en-US" altLang="ja-JP" dirty="0" smtClean="0"/>
              <a:t> ( </a:t>
            </a:r>
            <a:r>
              <a:rPr lang="en-US" altLang="ja-JP" dirty="0" err="1" smtClean="0">
                <a:solidFill>
                  <a:srgbClr val="0000FF"/>
                </a:solidFill>
              </a:rPr>
              <a:t>pπ</a:t>
            </a:r>
            <a:r>
              <a:rPr lang="en-US" altLang="ja-JP" baseline="30000" dirty="0" smtClean="0">
                <a:solidFill>
                  <a:srgbClr val="0000FF"/>
                </a:solidFill>
              </a:rPr>
              <a:t>- </a:t>
            </a:r>
            <a:r>
              <a:rPr lang="en-US" altLang="ja-JP" dirty="0" smtClean="0"/>
              <a:t>)</a:t>
            </a:r>
          </a:p>
          <a:p>
            <a:pPr>
              <a:defRPr/>
            </a:pPr>
            <a:r>
              <a:rPr lang="en-US" altLang="ja-JP" dirty="0" smtClean="0"/>
              <a:t>Σ(1385)→π</a:t>
            </a:r>
            <a:r>
              <a:rPr lang="en-US" altLang="ja-JP" baseline="30000" dirty="0" smtClean="0"/>
              <a:t>0</a:t>
            </a:r>
            <a:r>
              <a:rPr lang="ja-JP" altLang="en-US" baseline="30000" dirty="0" smtClean="0"/>
              <a:t>　</a:t>
            </a:r>
            <a:r>
              <a:rPr lang="en-US" altLang="ja-JP" dirty="0" err="1" smtClean="0"/>
              <a:t>Λ</a:t>
            </a:r>
            <a:r>
              <a:rPr lang="ja-JP" altLang="en-US" dirty="0" smtClean="0"/>
              <a:t>　</a:t>
            </a:r>
            <a:r>
              <a:rPr lang="en-US" altLang="ja-JP" dirty="0" smtClean="0"/>
              <a:t>→π</a:t>
            </a:r>
            <a:r>
              <a:rPr lang="en-US" altLang="ja-JP" baseline="30000" dirty="0" smtClean="0"/>
              <a:t>0</a:t>
            </a:r>
            <a:r>
              <a:rPr lang="en-US" altLang="ja-JP" dirty="0" smtClean="0"/>
              <a:t>( </a:t>
            </a:r>
            <a:r>
              <a:rPr lang="en-US" altLang="ja-JP" dirty="0" err="1" smtClean="0">
                <a:solidFill>
                  <a:srgbClr val="0000FF"/>
                </a:solidFill>
              </a:rPr>
              <a:t>pπ</a:t>
            </a:r>
            <a:r>
              <a:rPr lang="en-US" altLang="ja-JP" baseline="30000" dirty="0" smtClean="0">
                <a:solidFill>
                  <a:srgbClr val="0000FF"/>
                </a:solidFill>
              </a:rPr>
              <a:t>- </a:t>
            </a:r>
            <a:r>
              <a:rPr lang="en-US" altLang="ja-JP" dirty="0" smtClean="0"/>
              <a:t>)</a:t>
            </a:r>
            <a:endParaRPr lang="ja-JP" altLang="en-US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altLang="ja-JP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altLang="ja-JP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7200" y="4666650"/>
            <a:ext cx="8254683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en-US" sz="2800" dirty="0" smtClean="0"/>
              <a:t>検出できるのは荷電粒子だけ</a:t>
            </a:r>
          </a:p>
          <a:p>
            <a:r>
              <a:rPr lang="ja-JP" altLang="en-US" sz="2800" dirty="0" smtClean="0"/>
              <a:t>終状態として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π</a:t>
            </a:r>
            <a:r>
              <a:rPr lang="en-US" altLang="ja-JP" sz="2800" baseline="30000" dirty="0" smtClean="0">
                <a:solidFill>
                  <a:srgbClr val="FF0000"/>
                </a:solidFill>
              </a:rPr>
              <a:t>+</a:t>
            </a:r>
            <a:r>
              <a:rPr lang="ja-JP" altLang="en-US" sz="2800" dirty="0" smtClean="0">
                <a:solidFill>
                  <a:srgbClr val="FF0000"/>
                </a:solidFill>
              </a:rPr>
              <a:t>、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π</a:t>
            </a:r>
            <a:r>
              <a:rPr lang="en-US" altLang="ja-JP" sz="2800" baseline="30000" dirty="0" smtClean="0">
                <a:solidFill>
                  <a:srgbClr val="FF0000"/>
                </a:solidFill>
              </a:rPr>
              <a:t>-</a:t>
            </a:r>
            <a:r>
              <a:rPr lang="ja-JP" altLang="en-US" sz="2800" dirty="0" smtClean="0">
                <a:solidFill>
                  <a:srgbClr val="000000"/>
                </a:solidFill>
              </a:rPr>
              <a:t>と</a:t>
            </a:r>
            <a:r>
              <a:rPr lang="en-US" altLang="ja-JP" sz="2800" dirty="0" err="1" smtClean="0">
                <a:solidFill>
                  <a:srgbClr val="0000FF"/>
                </a:solidFill>
              </a:rPr>
              <a:t>p</a:t>
            </a:r>
            <a:r>
              <a:rPr lang="ja-JP" altLang="en-US" sz="2800" dirty="0" smtClean="0">
                <a:solidFill>
                  <a:srgbClr val="0000FF"/>
                </a:solidFill>
              </a:rPr>
              <a:t>、</a:t>
            </a:r>
            <a:r>
              <a:rPr lang="en-US" altLang="ja-JP" sz="2800" dirty="0" err="1" smtClean="0">
                <a:solidFill>
                  <a:srgbClr val="0000FF"/>
                </a:solidFill>
              </a:rPr>
              <a:t>π</a:t>
            </a:r>
            <a:r>
              <a:rPr lang="en-US" altLang="ja-JP" sz="2800" baseline="30000" dirty="0" smtClean="0">
                <a:solidFill>
                  <a:srgbClr val="0000FF"/>
                </a:solidFill>
              </a:rPr>
              <a:t>-</a:t>
            </a:r>
            <a:r>
              <a:rPr lang="ja-JP" altLang="en-US" sz="2800" dirty="0" smtClean="0">
                <a:solidFill>
                  <a:srgbClr val="000000"/>
                </a:solidFill>
              </a:rPr>
              <a:t>が検出されるパターンがある</a:t>
            </a:r>
            <a:endParaRPr lang="en-US" altLang="ja-JP" sz="2800" dirty="0" smtClean="0">
              <a:solidFill>
                <a:srgbClr val="000000"/>
              </a:solidFill>
            </a:endParaRPr>
          </a:p>
          <a:p>
            <a:r>
              <a:rPr kumimoji="1" lang="ja-JP" altLang="en-US" sz="2800" dirty="0" smtClean="0">
                <a:solidFill>
                  <a:srgbClr val="000000"/>
                </a:solidFill>
              </a:rPr>
              <a:t>崩壊モードの特定はこれらの</a:t>
            </a:r>
            <a:endParaRPr kumimoji="1" lang="en-US" altLang="ja-JP" sz="2800" dirty="0" smtClean="0">
              <a:solidFill>
                <a:srgbClr val="000000"/>
              </a:solidFill>
            </a:endParaRPr>
          </a:p>
          <a:p>
            <a:r>
              <a:rPr kumimoji="1" lang="ja-JP" altLang="en-US" sz="2800" dirty="0" smtClean="0">
                <a:solidFill>
                  <a:srgbClr val="000000"/>
                </a:solidFill>
              </a:rPr>
              <a:t>不変質量、欠損質量などから決定する</a:t>
            </a:r>
            <a:endParaRPr kumimoji="1" lang="ja-JP" alt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Hyod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698043" y="3942555"/>
            <a:ext cx="2786589" cy="260256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02937" y="2799300"/>
            <a:ext cx="4532912" cy="1200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 smtClean="0"/>
              <a:t>Meson-Baryon </a:t>
            </a:r>
            <a:r>
              <a:rPr lang="ja-JP" altLang="en-US" sz="2400" dirty="0" smtClean="0"/>
              <a:t>の共鳴状態</a:t>
            </a:r>
            <a:endParaRPr lang="en-US" altLang="ja-JP" sz="24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 smtClean="0"/>
              <a:t>      </a:t>
            </a:r>
            <a:r>
              <a:rPr lang="ja-JP" altLang="en-US" sz="2400" dirty="0" smtClean="0"/>
              <a:t>の</a:t>
            </a:r>
            <a:r>
              <a:rPr lang="ja-JP" altLang="en-US" sz="2400" dirty="0"/>
              <a:t>強い束縛</a:t>
            </a:r>
            <a:r>
              <a:rPr lang="ja-JP" altLang="en-US" sz="2400" dirty="0" smtClean="0"/>
              <a:t>状態</a:t>
            </a:r>
            <a:r>
              <a:rPr lang="en-US" altLang="ja-JP" sz="2400" dirty="0" smtClean="0"/>
              <a:t>(?)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/>
              <a:t>　　と</a:t>
            </a:r>
            <a:r>
              <a:rPr lang="en-US" altLang="ja-JP" sz="2400" dirty="0" err="1"/>
              <a:t>πΣ</a:t>
            </a:r>
            <a:r>
              <a:rPr lang="ja-JP" altLang="en-US" sz="2400" dirty="0"/>
              <a:t>二つの極の</a:t>
            </a:r>
            <a:r>
              <a:rPr lang="ja-JP" altLang="en-US" sz="2400" dirty="0" smtClean="0"/>
              <a:t>重ね合わせ</a:t>
            </a:r>
            <a:r>
              <a:rPr lang="en-US" altLang="ja-JP" sz="2400" dirty="0" smtClean="0"/>
              <a:t>(?)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altLang="ja-JP" dirty="0" smtClean="0">
                <a:latin typeface="+mj-ea"/>
                <a:cs typeface="+mj-cs"/>
              </a:rPr>
              <a:t>Λ(1405)</a:t>
            </a:r>
            <a:endParaRPr lang="ja-JP" altLang="en-US" dirty="0" smtClean="0">
              <a:latin typeface="+mj-ea"/>
              <a:cs typeface="+mj-cs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1419490" y="3241078"/>
          <a:ext cx="533400" cy="346075"/>
        </p:xfrm>
        <a:graphic>
          <a:graphicData uri="http://schemas.openxmlformats.org/presentationml/2006/ole">
            <p:oleObj spid="_x0000_s15362" name="数式" r:id="rId6" imgW="254000" imgH="165100" progId="Equation.3">
              <p:embed/>
            </p:oleObj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156657" y="930399"/>
            <a:ext cx="7008349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 smtClean="0"/>
              <a:t>S</a:t>
            </a:r>
            <a:r>
              <a:rPr lang="en-US" altLang="ja-JP" sz="2400" dirty="0"/>
              <a:t>=-1</a:t>
            </a:r>
            <a:r>
              <a:rPr lang="ja-JP" altLang="en-US" sz="2400" dirty="0"/>
              <a:t>、</a:t>
            </a:r>
            <a:r>
              <a:rPr lang="en-US" altLang="ja-JP" sz="2400" dirty="0" err="1"/>
              <a:t>I(J</a:t>
            </a:r>
            <a:r>
              <a:rPr lang="en-US" altLang="ja-JP" sz="2400" baseline="30000" dirty="0" err="1"/>
              <a:t>p</a:t>
            </a:r>
            <a:r>
              <a:rPr lang="en-US" altLang="ja-JP" sz="2400" baseline="30000" dirty="0"/>
              <a:t> </a:t>
            </a:r>
            <a:r>
              <a:rPr lang="en-US" altLang="ja-JP" sz="2400" dirty="0"/>
              <a:t>)=0(1/2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)</a:t>
            </a:r>
            <a:r>
              <a:rPr lang="ja-JP" altLang="en-US" sz="2400" dirty="0" smtClean="0"/>
              <a:t>の</a:t>
            </a:r>
            <a:r>
              <a:rPr lang="en-US" altLang="ja-JP" sz="2400" dirty="0" smtClean="0"/>
              <a:t>Baryon </a:t>
            </a:r>
            <a:endParaRPr lang="en-US" altLang="ja-JP" sz="24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 smtClean="0"/>
              <a:t>Negative Parity</a:t>
            </a:r>
            <a:r>
              <a:rPr lang="ja-JP" altLang="en-US" sz="2400" dirty="0" smtClean="0"/>
              <a:t>で</a:t>
            </a:r>
            <a:r>
              <a:rPr lang="en-US" altLang="ja-JP" sz="2400" dirty="0" smtClean="0"/>
              <a:t>Strangeness</a:t>
            </a:r>
            <a:r>
              <a:rPr lang="ja-JP" altLang="en-US" sz="2400" dirty="0" smtClean="0"/>
              <a:t>の</a:t>
            </a:r>
            <a:r>
              <a:rPr lang="ja-JP" altLang="en-US" sz="2400" dirty="0"/>
              <a:t>ない</a:t>
            </a:r>
            <a:r>
              <a:rPr lang="en-US" altLang="ja-JP" sz="2400" dirty="0"/>
              <a:t>N</a:t>
            </a:r>
            <a:r>
              <a:rPr lang="en-US" altLang="ja-JP" sz="2400" baseline="30000" dirty="0"/>
              <a:t>*</a:t>
            </a:r>
            <a:r>
              <a:rPr lang="en-US" altLang="ja-JP" sz="2400" dirty="0"/>
              <a:t>(</a:t>
            </a:r>
            <a:r>
              <a:rPr lang="en-US" altLang="ja-JP" sz="2400" dirty="0" smtClean="0"/>
              <a:t>1535)</a:t>
            </a:r>
            <a:r>
              <a:rPr lang="ja-JP" altLang="en-US" sz="2400" dirty="0"/>
              <a:t>より</a:t>
            </a:r>
            <a:r>
              <a:rPr lang="ja-JP" altLang="en-US" sz="2400" dirty="0" smtClean="0"/>
              <a:t>軽い</a:t>
            </a:r>
            <a:endParaRPr lang="en-US" altLang="ja-JP" sz="2400" dirty="0" smtClean="0"/>
          </a:p>
        </p:txBody>
      </p:sp>
      <p:sp>
        <p:nvSpPr>
          <p:cNvPr id="12" name="下矢印 11"/>
          <p:cNvSpPr/>
          <p:nvPr/>
        </p:nvSpPr>
        <p:spPr>
          <a:xfrm>
            <a:off x="2758141" y="1761396"/>
            <a:ext cx="484187" cy="223144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graphicFrame>
        <p:nvGraphicFramePr>
          <p:cNvPr id="6153" name="Object 9"/>
          <p:cNvGraphicFramePr>
            <a:graphicFrameLocks noChangeAspect="1"/>
          </p:cNvGraphicFramePr>
          <p:nvPr/>
        </p:nvGraphicFramePr>
        <p:xfrm>
          <a:off x="691998" y="3564945"/>
          <a:ext cx="533400" cy="346075"/>
        </p:xfrm>
        <a:graphic>
          <a:graphicData uri="http://schemas.openxmlformats.org/presentationml/2006/ole">
            <p:oleObj spid="_x0000_s15363" name="数式" r:id="rId7" imgW="254000" imgH="165100" progId="Equation.3">
              <p:embed/>
            </p:oleObj>
          </a:graphicData>
        </a:graphic>
      </p:graphicFrame>
      <p:graphicFrame>
        <p:nvGraphicFramePr>
          <p:cNvPr id="16" name="Object 2"/>
          <p:cNvGraphicFramePr>
            <a:graphicFrameLocks noChangeAspect="1"/>
          </p:cNvGraphicFramePr>
          <p:nvPr/>
        </p:nvGraphicFramePr>
        <p:xfrm>
          <a:off x="914400" y="4343400"/>
          <a:ext cx="419138" cy="277827"/>
        </p:xfrm>
        <a:graphic>
          <a:graphicData uri="http://schemas.openxmlformats.org/presentationml/2006/ole">
            <p:oleObj spid="_x0000_s15364" name="数式" r:id="rId8" imgW="254000" imgH="165100" progId="Equation.3">
              <p:embed/>
            </p:oleObj>
          </a:graphicData>
        </a:graphic>
      </p:graphicFrame>
      <p:sp>
        <p:nvSpPr>
          <p:cNvPr id="17" name="テキスト ボックス 16"/>
          <p:cNvSpPr txBox="1"/>
          <p:nvPr/>
        </p:nvSpPr>
        <p:spPr>
          <a:xfrm>
            <a:off x="1274080" y="4278116"/>
            <a:ext cx="22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(1426-16i)</a:t>
            </a:r>
            <a:endParaRPr kumimoji="1" lang="ja-JP" altLang="en-US" sz="2000" dirty="0"/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2449488" y="5050739"/>
            <a:ext cx="1642774" cy="2067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>
            <a:off x="2449488" y="4448959"/>
            <a:ext cx="792840" cy="2292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2082528" y="6211669"/>
            <a:ext cx="340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兵藤らによる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カイラルユニタリー模型での計算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14400" y="5050737"/>
            <a:ext cx="167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πΣ(1390-66i)</a:t>
            </a:r>
            <a:endParaRPr kumimoji="1" lang="ja-JP" altLang="en-US" sz="2000" dirty="0"/>
          </a:p>
        </p:txBody>
      </p:sp>
      <p:pic>
        <p:nvPicPr>
          <p:cNvPr id="24" name="図 23" descr="bau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6919298" y="2834408"/>
            <a:ext cx="2023894" cy="2864752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6170410" y="5842337"/>
            <a:ext cx="2973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赤石、山崎らによる深い束縛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723661" y="2999894"/>
            <a:ext cx="1742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rgbClr val="FF0000"/>
                </a:solidFill>
              </a:rPr>
              <a:t>束縛エネルギー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27 </a:t>
            </a:r>
            <a:r>
              <a:rPr lang="en-US" altLang="ja-JP" dirty="0" err="1" smtClean="0">
                <a:solidFill>
                  <a:srgbClr val="FF0000"/>
                </a:solidFill>
              </a:rPr>
              <a:t>MeV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81152" y="4681407"/>
            <a:ext cx="251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束縛エネルギー</a:t>
            </a:r>
            <a:r>
              <a:rPr kumimoji="1" lang="en-US" altLang="ja-JP" dirty="0" smtClean="0">
                <a:solidFill>
                  <a:srgbClr val="FF0000"/>
                </a:solidFill>
              </a:rPr>
              <a:t>11MeV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788326" y="1984540"/>
            <a:ext cx="212119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3 </a:t>
            </a:r>
            <a:r>
              <a:rPr lang="en-US" altLang="ja-JP" sz="2400" dirty="0" smtClean="0"/>
              <a:t>quark </a:t>
            </a:r>
            <a:r>
              <a:rPr kumimoji="1" lang="ja-JP" altLang="en-US" sz="2400" dirty="0" smtClean="0"/>
              <a:t>の状態</a:t>
            </a:r>
            <a:endParaRPr kumimoji="1" lang="ja-JP" altLang="en-US" sz="24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855458" y="2414371"/>
            <a:ext cx="38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or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792362" y="64886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1"/>
          <p:cNvSpPr>
            <a:spLocks noGrp="1"/>
          </p:cNvSpPr>
          <p:nvPr>
            <p:ph type="title"/>
          </p:nvPr>
        </p:nvSpPr>
        <p:spPr>
          <a:xfrm>
            <a:off x="0" y="25550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ja-JP" altLang="en-US" dirty="0" smtClean="0"/>
              <a:t>崩壊モードの特定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π</a:t>
            </a:r>
            <a:r>
              <a:rPr lang="en-US" altLang="ja-JP" baseline="30000" dirty="0" err="1" smtClean="0"/>
              <a:t>+</a:t>
            </a:r>
            <a:r>
              <a:rPr lang="en-US" altLang="ja-JP" dirty="0" err="1" smtClean="0"/>
              <a:t>π</a:t>
            </a:r>
            <a:r>
              <a:rPr lang="en-US" altLang="ja-JP" baseline="30000" dirty="0" smtClean="0"/>
              <a:t>-</a:t>
            </a:r>
            <a:r>
              <a:rPr lang="ja-JP" altLang="en-US" dirty="0" smtClean="0"/>
              <a:t>終状態</a:t>
            </a:r>
            <a:r>
              <a:rPr lang="en-US" altLang="ja-JP" dirty="0" smtClean="0"/>
              <a:t>)</a:t>
            </a:r>
            <a:endParaRPr lang="ja-JP" altLang="en-US" dirty="0" smtClean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796143"/>
            <a:ext cx="8229600" cy="124948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dirty="0" smtClean="0"/>
              <a:t>Λ(1405)[Σ(1385)]→π</a:t>
            </a:r>
            <a:r>
              <a:rPr lang="en-US" altLang="ja-JP" baseline="30000" dirty="0" smtClean="0"/>
              <a:t>+  </a:t>
            </a:r>
            <a:r>
              <a:rPr lang="en-US" altLang="ja-JP" dirty="0" err="1" smtClean="0"/>
              <a:t>Σ</a:t>
            </a:r>
            <a:r>
              <a:rPr lang="en-US" altLang="ja-JP" baseline="30000" dirty="0" smtClean="0"/>
              <a:t>-</a:t>
            </a:r>
            <a:r>
              <a:rPr lang="ja-JP" altLang="en-US" baseline="30000" dirty="0" smtClean="0"/>
              <a:t>　</a:t>
            </a:r>
            <a:r>
              <a:rPr lang="en-US" altLang="ja-JP" dirty="0" smtClean="0"/>
              <a:t>→</a:t>
            </a:r>
            <a:r>
              <a:rPr lang="en-US" altLang="ja-JP" dirty="0" err="1" smtClean="0">
                <a:solidFill>
                  <a:srgbClr val="FF0000"/>
                </a:solidFill>
              </a:rPr>
              <a:t>π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+ 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n</a:t>
            </a:r>
            <a:r>
              <a:rPr lang="en-US" altLang="ja-JP" dirty="0" err="1" smtClean="0">
                <a:solidFill>
                  <a:srgbClr val="FF0000"/>
                </a:solidFill>
              </a:rPr>
              <a:t>π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-</a:t>
            </a:r>
            <a:r>
              <a:rPr lang="en-US" altLang="ja-JP" dirty="0" smtClean="0"/>
              <a:t>)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dirty="0" smtClean="0"/>
              <a:t>Λ(1405)[Σ(1385)]→π</a:t>
            </a:r>
            <a:r>
              <a:rPr lang="en-US" altLang="ja-JP" baseline="30000" dirty="0" smtClean="0"/>
              <a:t>-   </a:t>
            </a:r>
            <a:r>
              <a:rPr lang="en-US" altLang="ja-JP" dirty="0" err="1" smtClean="0"/>
              <a:t>Σ</a:t>
            </a:r>
            <a:r>
              <a:rPr lang="en-US" altLang="ja-JP" baseline="30000" dirty="0" smtClean="0"/>
              <a:t>+</a:t>
            </a:r>
            <a:r>
              <a:rPr lang="ja-JP" altLang="en-US" baseline="30000" dirty="0" smtClean="0"/>
              <a:t>　</a:t>
            </a:r>
            <a:r>
              <a:rPr lang="en-US" altLang="ja-JP" dirty="0" smtClean="0"/>
              <a:t>→</a:t>
            </a:r>
            <a:r>
              <a:rPr lang="en-US" altLang="ja-JP" dirty="0" err="1" smtClean="0">
                <a:solidFill>
                  <a:srgbClr val="FF0000"/>
                </a:solidFill>
              </a:rPr>
              <a:t>π</a:t>
            </a:r>
            <a:r>
              <a:rPr lang="en-US" altLang="ja-JP" baseline="30000" dirty="0">
                <a:solidFill>
                  <a:srgbClr val="FF0000"/>
                </a:solidFill>
              </a:rPr>
              <a:t>-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n</a:t>
            </a:r>
            <a:r>
              <a:rPr lang="en-US" altLang="ja-JP" dirty="0" err="1" smtClean="0">
                <a:solidFill>
                  <a:srgbClr val="FF0000"/>
                </a:solidFill>
              </a:rPr>
              <a:t>π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+</a:t>
            </a:r>
            <a:r>
              <a:rPr lang="en-US" altLang="ja-JP" dirty="0" smtClean="0"/>
              <a:t>)</a:t>
            </a:r>
          </a:p>
        </p:txBody>
      </p:sp>
      <p:graphicFrame>
        <p:nvGraphicFramePr>
          <p:cNvPr id="42" name="表 41"/>
          <p:cNvGraphicFramePr>
            <a:graphicFrameLocks noGrp="1"/>
          </p:cNvGraphicFramePr>
          <p:nvPr/>
        </p:nvGraphicFramePr>
        <p:xfrm>
          <a:off x="21771" y="3719285"/>
          <a:ext cx="9122229" cy="2237161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627087"/>
                <a:gridCol w="3454399"/>
                <a:gridCol w="3040743"/>
              </a:tblGrid>
              <a:tr h="7177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err="1" smtClean="0"/>
                        <a:t>π</a:t>
                      </a:r>
                      <a:r>
                        <a:rPr kumimoji="1" lang="en-US" altLang="ja-JP" sz="2400" baseline="30000" dirty="0" err="1" smtClean="0"/>
                        <a:t>+</a:t>
                      </a:r>
                      <a:r>
                        <a:rPr kumimoji="1" lang="en-US" altLang="ja-JP" sz="2400" baseline="0" dirty="0" err="1" smtClean="0"/>
                        <a:t>π</a:t>
                      </a:r>
                      <a:r>
                        <a:rPr kumimoji="1" lang="en-US" altLang="ja-JP" sz="2400" baseline="30000" dirty="0" smtClean="0"/>
                        <a:t>-</a:t>
                      </a:r>
                      <a:r>
                        <a:rPr kumimoji="1" lang="ja-JP" altLang="en-US" sz="2400" baseline="0" dirty="0" smtClean="0"/>
                        <a:t>終状態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 smtClean="0"/>
                        <a:t>Y → </a:t>
                      </a:r>
                      <a:r>
                        <a:rPr kumimoji="1" lang="en-US" altLang="ja-JP" sz="2400" dirty="0" err="1" smtClean="0"/>
                        <a:t>π</a:t>
                      </a:r>
                      <a:r>
                        <a:rPr kumimoji="1" lang="en-US" altLang="ja-JP" sz="2400" baseline="30000" dirty="0" smtClean="0"/>
                        <a:t>+ </a:t>
                      </a:r>
                      <a:r>
                        <a:rPr kumimoji="1" lang="en-US" altLang="ja-JP" sz="2400" dirty="0" smtClean="0"/>
                        <a:t>Missing Mass</a:t>
                      </a:r>
                      <a:endParaRPr kumimoji="1" lang="ja-JP" altLang="en-US" sz="2400" dirty="0" smtClean="0"/>
                    </a:p>
                    <a:p>
                      <a:pPr algn="ctr"/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 smtClean="0"/>
                        <a:t>Y → </a:t>
                      </a:r>
                      <a:r>
                        <a:rPr kumimoji="1" lang="en-US" altLang="ja-JP" sz="2400" dirty="0" err="1" smtClean="0"/>
                        <a:t>π</a:t>
                      </a:r>
                      <a:r>
                        <a:rPr lang="en-US" altLang="ja-JP" sz="2400" baseline="30000" dirty="0" smtClean="0"/>
                        <a:t>-</a:t>
                      </a:r>
                      <a:r>
                        <a:rPr kumimoji="1" lang="en-US" altLang="ja-JP" sz="2400" baseline="30000" dirty="0" smtClean="0"/>
                        <a:t> </a:t>
                      </a:r>
                      <a:r>
                        <a:rPr kumimoji="1" lang="en-US" altLang="ja-JP" sz="2400" dirty="0" smtClean="0"/>
                        <a:t>Missing Mass</a:t>
                      </a:r>
                      <a:endParaRPr kumimoji="1" lang="ja-JP" altLang="en-US" sz="2400" dirty="0" smtClean="0"/>
                    </a:p>
                    <a:p>
                      <a:pPr algn="ctr"/>
                      <a:endParaRPr kumimoji="1" lang="ja-JP" altLang="en-US" sz="2400" dirty="0"/>
                    </a:p>
                  </a:txBody>
                  <a:tcPr/>
                </a:tc>
              </a:tr>
              <a:tr h="61032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 err="1" smtClean="0"/>
                        <a:t>π</a:t>
                      </a:r>
                      <a:r>
                        <a:rPr kumimoji="1" lang="en-US" altLang="ja-JP" sz="2400" baseline="30000" dirty="0" err="1" smtClean="0"/>
                        <a:t>+</a:t>
                      </a:r>
                      <a:r>
                        <a:rPr kumimoji="1" lang="en-US" altLang="ja-JP" sz="2400" baseline="0" dirty="0" err="1" smtClean="0"/>
                        <a:t>Σ</a:t>
                      </a:r>
                      <a:r>
                        <a:rPr kumimoji="1" lang="en-US" altLang="ja-JP" sz="2400" baseline="30000" dirty="0" smtClean="0"/>
                        <a:t>-</a:t>
                      </a:r>
                      <a:r>
                        <a:rPr kumimoji="1" lang="ja-JP" altLang="en-US" sz="2400" baseline="0" dirty="0" smtClean="0"/>
                        <a:t>崩壊モード</a:t>
                      </a:r>
                      <a:endParaRPr kumimoji="1" lang="ja-JP" altLang="en-US" sz="2400" dirty="0" smtClean="0"/>
                    </a:p>
                    <a:p>
                      <a:pPr algn="ctr"/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err="1" smtClean="0"/>
                        <a:t>Σ</a:t>
                      </a:r>
                      <a:r>
                        <a:rPr kumimoji="1" lang="en-US" altLang="ja-JP" sz="2400" baseline="30000" dirty="0" smtClean="0"/>
                        <a:t>-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Not </a:t>
                      </a:r>
                      <a:r>
                        <a:rPr kumimoji="1" lang="en-US" altLang="ja-JP" sz="2400" dirty="0" err="1" smtClean="0"/>
                        <a:t>Σ</a:t>
                      </a:r>
                      <a:r>
                        <a:rPr kumimoji="1" lang="en-US" altLang="ja-JP" sz="2400" baseline="30000" dirty="0" smtClean="0"/>
                        <a:t>+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59124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err="1" smtClean="0"/>
                        <a:t>π</a:t>
                      </a:r>
                      <a:r>
                        <a:rPr kumimoji="1" lang="en-US" altLang="ja-JP" sz="2400" baseline="30000" dirty="0" err="1" smtClean="0"/>
                        <a:t>-</a:t>
                      </a:r>
                      <a:r>
                        <a:rPr kumimoji="1" lang="en-US" altLang="ja-JP" sz="2400" baseline="0" dirty="0" err="1" smtClean="0"/>
                        <a:t>Σ</a:t>
                      </a:r>
                      <a:r>
                        <a:rPr kumimoji="1" lang="en-US" altLang="ja-JP" sz="2400" baseline="30000" dirty="0" smtClean="0"/>
                        <a:t>+</a:t>
                      </a:r>
                      <a:r>
                        <a:rPr kumimoji="1" lang="ja-JP" altLang="en-US" sz="2400" baseline="0" dirty="0" smtClean="0"/>
                        <a:t>崩壊モード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Not </a:t>
                      </a:r>
                      <a:r>
                        <a:rPr kumimoji="1" lang="en-US" altLang="ja-JP" sz="2400" dirty="0" err="1" smtClean="0"/>
                        <a:t>Σ</a:t>
                      </a:r>
                      <a:r>
                        <a:rPr kumimoji="1" lang="en-US" altLang="ja-JP" sz="2400" baseline="30000" dirty="0" smtClean="0"/>
                        <a:t>-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err="1" smtClean="0"/>
                        <a:t>Σ</a:t>
                      </a:r>
                      <a:r>
                        <a:rPr kumimoji="1" lang="en-US" altLang="ja-JP" sz="2400" baseline="30000" dirty="0" smtClean="0"/>
                        <a:t>+</a:t>
                      </a:r>
                      <a:endParaRPr kumimoji="1" lang="ja-JP" alt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mm2_mm3_2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9583" y="1295400"/>
            <a:ext cx="4525233" cy="4342293"/>
          </a:xfrm>
          <a:prstGeom prst="rect">
            <a:avLst/>
          </a:prstGeom>
        </p:spPr>
      </p:pic>
      <p:sp>
        <p:nvSpPr>
          <p:cNvPr id="4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dirty="0" smtClean="0"/>
              <a:t>崩壊モードの特定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π</a:t>
            </a:r>
            <a:r>
              <a:rPr lang="en-US" altLang="ja-JP" baseline="30000" dirty="0" err="1" smtClean="0"/>
              <a:t>+</a:t>
            </a:r>
            <a:r>
              <a:rPr lang="en-US" altLang="ja-JP" dirty="0" err="1" smtClean="0"/>
              <a:t>π</a:t>
            </a:r>
            <a:r>
              <a:rPr lang="en-US" altLang="ja-JP" baseline="30000" dirty="0" smtClean="0"/>
              <a:t>-</a:t>
            </a:r>
            <a:r>
              <a:rPr lang="ja-JP" altLang="en-US" dirty="0" smtClean="0"/>
              <a:t>終状態</a:t>
            </a:r>
            <a:r>
              <a:rPr lang="en-US" altLang="ja-JP" dirty="0" smtClean="0"/>
              <a:t>)</a:t>
            </a:r>
            <a:endParaRPr lang="ja-JP" altLang="en-US" dirty="0" smtClean="0"/>
          </a:p>
        </p:txBody>
      </p:sp>
      <p:sp>
        <p:nvSpPr>
          <p:cNvPr id="5" name="二等辺三角形 4"/>
          <p:cNvSpPr/>
          <p:nvPr/>
        </p:nvSpPr>
        <p:spPr>
          <a:xfrm flipV="1">
            <a:off x="2004583" y="3657599"/>
            <a:ext cx="491766" cy="1383966"/>
          </a:xfrm>
          <a:prstGeom prst="triangle">
            <a:avLst>
              <a:gd name="adj" fmla="val 67811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台形 6"/>
          <p:cNvSpPr/>
          <p:nvPr/>
        </p:nvSpPr>
        <p:spPr>
          <a:xfrm flipV="1">
            <a:off x="1623583" y="1752600"/>
            <a:ext cx="1143000" cy="1524003"/>
          </a:xfrm>
          <a:prstGeom prst="trapezoid">
            <a:avLst>
              <a:gd name="adj" fmla="val 25000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二等辺三角形 7"/>
          <p:cNvSpPr/>
          <p:nvPr/>
        </p:nvSpPr>
        <p:spPr>
          <a:xfrm rot="16200000">
            <a:off x="1078492" y="2754890"/>
            <a:ext cx="381001" cy="1424418"/>
          </a:xfrm>
          <a:prstGeom prst="triangle">
            <a:avLst>
              <a:gd name="adj" fmla="val 57664"/>
            </a:avLst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57000"/>
                </a:schemeClr>
              </a:gs>
              <a:gs pos="35000">
                <a:schemeClr val="accent2">
                  <a:tint val="37000"/>
                  <a:satMod val="300000"/>
                  <a:alpha val="57000"/>
                </a:schemeClr>
              </a:gs>
              <a:gs pos="100000">
                <a:schemeClr val="accent2">
                  <a:tint val="15000"/>
                  <a:satMod val="350000"/>
                  <a:alpha val="57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台形 8"/>
          <p:cNvSpPr/>
          <p:nvPr/>
        </p:nvSpPr>
        <p:spPr>
          <a:xfrm rot="5400000" flipH="1" flipV="1">
            <a:off x="2783866" y="2684283"/>
            <a:ext cx="1066800" cy="1641834"/>
          </a:xfrm>
          <a:prstGeom prst="trapezoid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51000"/>
                </a:schemeClr>
              </a:gs>
              <a:gs pos="35000">
                <a:schemeClr val="accent2">
                  <a:tint val="37000"/>
                  <a:satMod val="300000"/>
                  <a:alpha val="51000"/>
                </a:schemeClr>
              </a:gs>
              <a:gs pos="100000">
                <a:schemeClr val="accent2">
                  <a:tint val="15000"/>
                  <a:satMod val="350000"/>
                  <a:alpha val="51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0291" y="2146090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0000FF"/>
                </a:solidFill>
              </a:rPr>
              <a:t>π</a:t>
            </a:r>
            <a:r>
              <a:rPr kumimoji="1" lang="en-US" altLang="ja-JP" sz="2400" baseline="30000" dirty="0" err="1" smtClean="0">
                <a:solidFill>
                  <a:srgbClr val="0000FF"/>
                </a:solidFill>
              </a:rPr>
              <a:t>-</a:t>
            </a:r>
            <a:r>
              <a:rPr kumimoji="1" lang="en-US" altLang="ja-JP" sz="2400" dirty="0" err="1" smtClean="0">
                <a:solidFill>
                  <a:srgbClr val="0000FF"/>
                </a:solidFill>
              </a:rPr>
              <a:t>Σ</a:t>
            </a:r>
            <a:r>
              <a:rPr kumimoji="1" lang="en-US" altLang="ja-JP" sz="2400" baseline="30000" dirty="0" smtClean="0">
                <a:solidFill>
                  <a:srgbClr val="0000FF"/>
                </a:solidFill>
              </a:rPr>
              <a:t>+</a:t>
            </a:r>
            <a:r>
              <a:rPr kumimoji="1" lang="ja-JP" altLang="en-US" sz="2400" dirty="0" smtClean="0">
                <a:solidFill>
                  <a:srgbClr val="0000FF"/>
                </a:solidFill>
              </a:rPr>
              <a:t>モード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455341" y="3655367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FF0000"/>
                </a:solidFill>
              </a:rPr>
              <a:t>π</a:t>
            </a:r>
            <a:r>
              <a:rPr lang="en-US" altLang="ja-JP" sz="2400" baseline="30000" dirty="0" err="1" smtClean="0">
                <a:solidFill>
                  <a:srgbClr val="FF0000"/>
                </a:solidFill>
              </a:rPr>
              <a:t>+</a:t>
            </a:r>
            <a:r>
              <a:rPr kumimoji="1" lang="en-US" altLang="ja-JP" sz="2400" dirty="0" err="1" smtClean="0">
                <a:solidFill>
                  <a:srgbClr val="FF0000"/>
                </a:solidFill>
              </a:rPr>
              <a:t>Σ</a:t>
            </a:r>
            <a:r>
              <a:rPr lang="en-US" altLang="ja-JP" sz="2400" baseline="30000" dirty="0" smtClean="0">
                <a:solidFill>
                  <a:srgbClr val="FF0000"/>
                </a:solidFill>
              </a:rPr>
              <a:t>-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モード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13" name="図 12" descr="mm2_mm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401049" y="1263815"/>
            <a:ext cx="4558148" cy="437387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432756" y="5909096"/>
            <a:ext cx="5410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検出効率に対して十分低い混入率</a:t>
            </a:r>
            <a:endParaRPr kumimoji="1"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1"/>
          <p:cNvSpPr>
            <a:spLocks noGrp="1"/>
          </p:cNvSpPr>
          <p:nvPr>
            <p:ph type="title"/>
          </p:nvPr>
        </p:nvSpPr>
        <p:spPr>
          <a:xfrm>
            <a:off x="0" y="14183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ja-JP" altLang="en-US" dirty="0" smtClean="0"/>
              <a:t>崩壊モードの</a:t>
            </a:r>
            <a:r>
              <a:rPr lang="en-US" altLang="en-US" dirty="0" smtClean="0"/>
              <a:t>特定(π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,P</a:t>
            </a:r>
            <a:r>
              <a:rPr lang="ja-JP" altLang="en-US" dirty="0" smtClean="0"/>
              <a:t>終状態</a:t>
            </a:r>
            <a:r>
              <a:rPr lang="en-US" altLang="ja-JP" dirty="0" smtClean="0"/>
              <a:t>)</a:t>
            </a:r>
            <a:endParaRPr lang="ja-JP" altLang="en-US" dirty="0" smtClean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284837"/>
            <a:ext cx="8229600" cy="185498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dirty="0" smtClean="0"/>
              <a:t>Λ(1405)[Σ(1385)]→π</a:t>
            </a:r>
            <a:r>
              <a:rPr lang="en-US" altLang="ja-JP" baseline="30000" dirty="0" smtClean="0"/>
              <a:t>-   </a:t>
            </a:r>
            <a:r>
              <a:rPr lang="en-US" altLang="ja-JP" dirty="0" err="1" smtClean="0"/>
              <a:t>Σ</a:t>
            </a:r>
            <a:r>
              <a:rPr lang="en-US" altLang="ja-JP" baseline="30000" dirty="0" smtClean="0"/>
              <a:t>+</a:t>
            </a:r>
            <a:r>
              <a:rPr lang="en-US" altLang="ja-JP" dirty="0" smtClean="0"/>
              <a:t> →</a:t>
            </a:r>
            <a:r>
              <a:rPr lang="en-US" altLang="ja-JP" dirty="0" err="1" smtClean="0">
                <a:solidFill>
                  <a:srgbClr val="0000FF"/>
                </a:solidFill>
              </a:rPr>
              <a:t>π</a:t>
            </a:r>
            <a:r>
              <a:rPr lang="en-US" altLang="ja-JP" baseline="30000" dirty="0" smtClean="0">
                <a:solidFill>
                  <a:srgbClr val="0000FF"/>
                </a:solidFill>
              </a:rPr>
              <a:t>-   </a:t>
            </a:r>
            <a:r>
              <a:rPr lang="en-US" altLang="ja-JP" dirty="0" smtClean="0"/>
              <a:t>(</a:t>
            </a:r>
            <a:r>
              <a:rPr lang="en-US" altLang="ja-JP" dirty="0" err="1" smtClean="0">
                <a:solidFill>
                  <a:srgbClr val="0000FF"/>
                </a:solidFill>
              </a:rPr>
              <a:t>p</a:t>
            </a:r>
            <a:r>
              <a:rPr lang="en-US" altLang="ja-JP" dirty="0" smtClean="0">
                <a:solidFill>
                  <a:srgbClr val="0000FF"/>
                </a:solidFill>
              </a:rPr>
              <a:t>  </a:t>
            </a:r>
            <a:r>
              <a:rPr lang="en-US" altLang="ja-JP" dirty="0" smtClean="0"/>
              <a:t>π</a:t>
            </a:r>
            <a:r>
              <a:rPr lang="en-US" altLang="ja-JP" baseline="30000" dirty="0" smtClean="0"/>
              <a:t>0</a:t>
            </a:r>
            <a:r>
              <a:rPr lang="en-US" altLang="ja-JP" dirty="0" smtClean="0"/>
              <a:t>)</a:t>
            </a:r>
            <a:r>
              <a:rPr lang="en-US" altLang="ja-JP" baseline="30000" dirty="0" smtClean="0"/>
              <a:t> </a:t>
            </a:r>
            <a:endParaRPr lang="en-US" altLang="ja-JP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dirty="0" smtClean="0"/>
              <a:t>Λ(1405)→ π</a:t>
            </a:r>
            <a:r>
              <a:rPr lang="en-US" altLang="ja-JP" baseline="30000" dirty="0" smtClean="0"/>
              <a:t>0</a:t>
            </a:r>
            <a:r>
              <a:rPr lang="ja-JP" altLang="en-US" baseline="30000" dirty="0" smtClean="0"/>
              <a:t>　</a:t>
            </a:r>
            <a:r>
              <a:rPr lang="en-US" altLang="ja-JP" dirty="0" smtClean="0"/>
              <a:t>Σ</a:t>
            </a:r>
            <a:r>
              <a:rPr lang="en-US" altLang="ja-JP" baseline="30000" dirty="0" smtClean="0"/>
              <a:t>0</a:t>
            </a:r>
            <a:r>
              <a:rPr lang="ja-JP" altLang="en-US" baseline="30000" dirty="0" smtClean="0"/>
              <a:t>　</a:t>
            </a:r>
            <a:r>
              <a:rPr lang="en-US" altLang="ja-JP" dirty="0" smtClean="0"/>
              <a:t>→π</a:t>
            </a:r>
            <a:r>
              <a:rPr lang="en-US" altLang="ja-JP" baseline="30000" dirty="0" smtClean="0"/>
              <a:t>0</a:t>
            </a:r>
            <a:r>
              <a:rPr lang="en-US" altLang="ja-JP" dirty="0" smtClean="0"/>
              <a:t>(γΛ) → π</a:t>
            </a:r>
            <a:r>
              <a:rPr lang="en-US" altLang="ja-JP" baseline="30000" dirty="0" smtClean="0"/>
              <a:t>0 </a:t>
            </a:r>
            <a:r>
              <a:rPr lang="en-US" altLang="ja-JP" dirty="0" err="1" smtClean="0"/>
              <a:t>γ</a:t>
            </a:r>
            <a:r>
              <a:rPr lang="en-US" altLang="ja-JP" dirty="0" smtClean="0"/>
              <a:t> ( </a:t>
            </a:r>
            <a:r>
              <a:rPr lang="en-US" altLang="ja-JP" dirty="0" err="1" smtClean="0">
                <a:solidFill>
                  <a:srgbClr val="0000FF"/>
                </a:solidFill>
              </a:rPr>
              <a:t>pπ</a:t>
            </a:r>
            <a:r>
              <a:rPr lang="en-US" altLang="ja-JP" baseline="30000" dirty="0" smtClean="0">
                <a:solidFill>
                  <a:srgbClr val="0000FF"/>
                </a:solidFill>
              </a:rPr>
              <a:t>- </a:t>
            </a:r>
            <a:r>
              <a:rPr lang="en-US" altLang="ja-JP" dirty="0" smtClean="0"/>
              <a:t>)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ja-JP" dirty="0" smtClean="0"/>
              <a:t>Σ(1385)→π</a:t>
            </a:r>
            <a:r>
              <a:rPr lang="en-US" altLang="ja-JP" baseline="30000" dirty="0" smtClean="0"/>
              <a:t>0</a:t>
            </a:r>
            <a:r>
              <a:rPr lang="ja-JP" altLang="en-US" baseline="30000" dirty="0" smtClean="0"/>
              <a:t>　</a:t>
            </a:r>
            <a:r>
              <a:rPr lang="en-US" altLang="ja-JP" dirty="0" err="1" smtClean="0"/>
              <a:t>Λ</a:t>
            </a:r>
            <a:r>
              <a:rPr lang="ja-JP" altLang="en-US" dirty="0" smtClean="0"/>
              <a:t>　</a:t>
            </a:r>
            <a:r>
              <a:rPr lang="en-US" altLang="ja-JP" dirty="0" smtClean="0"/>
              <a:t>→π</a:t>
            </a:r>
            <a:r>
              <a:rPr lang="en-US" altLang="ja-JP" baseline="30000" dirty="0" smtClean="0"/>
              <a:t>0</a:t>
            </a:r>
            <a:r>
              <a:rPr lang="en-US" altLang="ja-JP" dirty="0" smtClean="0"/>
              <a:t>( </a:t>
            </a:r>
            <a:r>
              <a:rPr lang="en-US" altLang="ja-JP" dirty="0" err="1" smtClean="0">
                <a:solidFill>
                  <a:srgbClr val="0000FF"/>
                </a:solidFill>
              </a:rPr>
              <a:t>pπ</a:t>
            </a:r>
            <a:r>
              <a:rPr lang="en-US" altLang="ja-JP" baseline="30000" dirty="0" smtClean="0">
                <a:solidFill>
                  <a:srgbClr val="0000FF"/>
                </a:solidFill>
              </a:rPr>
              <a:t>- </a:t>
            </a:r>
            <a:r>
              <a:rPr lang="en-US" altLang="ja-JP" dirty="0" smtClean="0"/>
              <a:t>)</a:t>
            </a:r>
            <a:endParaRPr lang="ja-JP" altLang="en-US" dirty="0" smtClean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8792362" y="6488668"/>
            <a:ext cx="3016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7</a:t>
            </a:r>
            <a:endParaRPr kumimoji="1" lang="ja-JP" altLang="en-US" dirty="0"/>
          </a:p>
        </p:txBody>
      </p:sp>
      <p:graphicFrame>
        <p:nvGraphicFramePr>
          <p:cNvPr id="24" name="表 23"/>
          <p:cNvGraphicFramePr>
            <a:graphicFrameLocks noGrp="1"/>
          </p:cNvGraphicFramePr>
          <p:nvPr/>
        </p:nvGraphicFramePr>
        <p:xfrm>
          <a:off x="457200" y="4019063"/>
          <a:ext cx="8335161" cy="18288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96669"/>
                <a:gridCol w="2805518"/>
                <a:gridCol w="333297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err="1" smtClean="0"/>
                        <a:t>pπ</a:t>
                      </a:r>
                      <a:r>
                        <a:rPr kumimoji="1" lang="en-US" altLang="ja-JP" sz="2400" baseline="30000" dirty="0" smtClean="0"/>
                        <a:t>-</a:t>
                      </a:r>
                      <a:r>
                        <a:rPr kumimoji="1" lang="ja-JP" altLang="en-US" sz="2400" baseline="0" dirty="0" smtClean="0"/>
                        <a:t>終状態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Pπ</a:t>
                      </a:r>
                      <a:r>
                        <a:rPr kumimoji="1" lang="en-US" altLang="ja-JP" sz="2400" baseline="30000" dirty="0" smtClean="0"/>
                        <a:t>- </a:t>
                      </a:r>
                      <a:r>
                        <a:rPr kumimoji="1" lang="en-US" altLang="ja-JP" sz="2400" baseline="0" dirty="0" smtClean="0"/>
                        <a:t>Invariant mass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err="1" smtClean="0"/>
                        <a:t>Y→p</a:t>
                      </a:r>
                      <a:r>
                        <a:rPr kumimoji="1" lang="en-US" altLang="ja-JP" sz="2400" dirty="0" smtClean="0"/>
                        <a:t> </a:t>
                      </a:r>
                      <a:r>
                        <a:rPr kumimoji="1" lang="en-US" altLang="ja-JP" sz="2400" dirty="0" err="1" smtClean="0"/>
                        <a:t>π</a:t>
                      </a:r>
                      <a:r>
                        <a:rPr kumimoji="1" lang="en-US" altLang="ja-JP" sz="2400" baseline="30000" dirty="0" smtClean="0"/>
                        <a:t>-</a:t>
                      </a:r>
                      <a:r>
                        <a:rPr kumimoji="1" lang="en-US" altLang="ja-JP" sz="2400" baseline="0" dirty="0" smtClean="0"/>
                        <a:t> missing mass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err="1" smtClean="0"/>
                        <a:t>π</a:t>
                      </a:r>
                      <a:r>
                        <a:rPr kumimoji="1" lang="en-US" altLang="ja-JP" sz="2400" baseline="30000" dirty="0" err="1" smtClean="0"/>
                        <a:t>-</a:t>
                      </a:r>
                      <a:r>
                        <a:rPr kumimoji="1" lang="en-US" altLang="ja-JP" sz="2400" baseline="0" dirty="0" err="1" smtClean="0"/>
                        <a:t>Σ</a:t>
                      </a:r>
                      <a:r>
                        <a:rPr kumimoji="1" lang="en-US" altLang="ja-JP" sz="2400" baseline="30000" dirty="0" smtClean="0"/>
                        <a:t>+</a:t>
                      </a:r>
                      <a:r>
                        <a:rPr kumimoji="1" lang="ja-JP" altLang="en-US" sz="2400" baseline="0" dirty="0" smtClean="0"/>
                        <a:t>モード</a:t>
                      </a:r>
                      <a:endParaRPr kumimoji="1" lang="en-US" altLang="ja-JP" sz="24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Not </a:t>
                      </a:r>
                      <a:r>
                        <a:rPr kumimoji="1" lang="en-US" altLang="ja-JP" sz="2400" dirty="0" err="1" smtClean="0"/>
                        <a:t>Λ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π</a:t>
                      </a:r>
                      <a:r>
                        <a:rPr kumimoji="1" lang="en-US" altLang="ja-JP" sz="2400" baseline="30000" dirty="0" smtClean="0"/>
                        <a:t>0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π</a:t>
                      </a:r>
                      <a:r>
                        <a:rPr kumimoji="1" lang="en-US" altLang="ja-JP" sz="2400" baseline="30000" dirty="0" smtClean="0"/>
                        <a:t>0</a:t>
                      </a:r>
                      <a:r>
                        <a:rPr kumimoji="1" lang="en-US" altLang="ja-JP" sz="2400" baseline="0" dirty="0" smtClean="0"/>
                        <a:t>Σ</a:t>
                      </a:r>
                      <a:r>
                        <a:rPr kumimoji="1" lang="en-US" altLang="ja-JP" sz="2400" baseline="30000" dirty="0" smtClean="0"/>
                        <a:t>0</a:t>
                      </a:r>
                      <a:r>
                        <a:rPr kumimoji="1" lang="ja-JP" altLang="en-US" sz="2400" baseline="0" dirty="0" smtClean="0"/>
                        <a:t>モード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err="1" smtClean="0"/>
                        <a:t>Λ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aseline="0" dirty="0" smtClean="0"/>
                        <a:t>π</a:t>
                      </a:r>
                      <a:r>
                        <a:rPr kumimoji="1" lang="en-US" altLang="ja-JP" sz="2400" baseline="30000" dirty="0" smtClean="0"/>
                        <a:t>0</a:t>
                      </a:r>
                      <a:r>
                        <a:rPr kumimoji="1" lang="en-US" altLang="ja-JP" sz="2400" baseline="0" dirty="0" smtClean="0"/>
                        <a:t>+γ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aseline="0" dirty="0" smtClean="0"/>
                        <a:t>π</a:t>
                      </a:r>
                      <a:r>
                        <a:rPr kumimoji="1" lang="en-US" altLang="ja-JP" sz="2400" baseline="30000" dirty="0" smtClean="0"/>
                        <a:t>0</a:t>
                      </a:r>
                      <a:r>
                        <a:rPr kumimoji="1" lang="en-US" altLang="ja-JP" sz="2400" baseline="0" dirty="0" smtClean="0"/>
                        <a:t>Λ</a:t>
                      </a:r>
                      <a:r>
                        <a:rPr kumimoji="1" lang="ja-JP" altLang="en-US" sz="2400" baseline="0" dirty="0" smtClean="0"/>
                        <a:t>モード</a:t>
                      </a:r>
                      <a:endParaRPr kumimoji="1" lang="ja-JP" altLang="en-US" sz="2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err="1" smtClean="0"/>
                        <a:t>Λ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π</a:t>
                      </a:r>
                      <a:r>
                        <a:rPr kumimoji="1" lang="en-US" altLang="ja-JP" sz="2400" baseline="30000" dirty="0" smtClean="0"/>
                        <a:t>0</a:t>
                      </a:r>
                      <a:endParaRPr kumimoji="1" lang="ja-JP" alt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16" y="0"/>
            <a:ext cx="8229600" cy="1143000"/>
          </a:xfrm>
        </p:spPr>
        <p:txBody>
          <a:bodyPr/>
          <a:lstStyle/>
          <a:p>
            <a:pPr algn="l"/>
            <a:r>
              <a:rPr lang="ja-JP" altLang="en-US" dirty="0" smtClean="0"/>
              <a:t>信号の測定</a:t>
            </a:r>
            <a:r>
              <a:rPr lang="en-US" altLang="ja-JP" dirty="0" smtClean="0"/>
              <a:t>(P-10 gas)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37417" y="1417638"/>
            <a:ext cx="4006225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baseline="30000" dirty="0" smtClean="0"/>
              <a:t>55</a:t>
            </a:r>
            <a:r>
              <a:rPr kumimoji="1" lang="en-US" altLang="ja-JP" sz="2800" dirty="0" smtClean="0"/>
              <a:t>Fe</a:t>
            </a:r>
            <a:r>
              <a:rPr kumimoji="1" lang="ja-JP" altLang="en-US" sz="2800" dirty="0" smtClean="0"/>
              <a:t>線源</a:t>
            </a:r>
            <a:endParaRPr kumimoji="1" lang="en-US" altLang="ja-JP" sz="2800" dirty="0" smtClean="0"/>
          </a:p>
          <a:p>
            <a:r>
              <a:rPr lang="en-US" altLang="ja-JP" sz="2800" dirty="0" smtClean="0"/>
              <a:t>  X</a:t>
            </a:r>
            <a:r>
              <a:rPr lang="ja-JP" altLang="en-US" sz="2800" dirty="0" smtClean="0"/>
              <a:t>線　</a:t>
            </a:r>
            <a:r>
              <a:rPr lang="en-US" altLang="ja-JP" sz="2800" dirty="0" smtClean="0"/>
              <a:t>5.9keV</a:t>
            </a:r>
          </a:p>
          <a:p>
            <a:r>
              <a:rPr kumimoji="1" lang="en-US" altLang="ja-JP" sz="2800" dirty="0" smtClean="0"/>
              <a:t>  </a:t>
            </a:r>
            <a:r>
              <a:rPr kumimoji="1" lang="ja-JP" altLang="en-US" sz="2800" dirty="0" smtClean="0"/>
              <a:t>エスケープピーク</a:t>
            </a:r>
            <a:r>
              <a:rPr kumimoji="1" lang="en-US" altLang="ja-JP" sz="2800" dirty="0" smtClean="0"/>
              <a:t> 2.9keV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22235" y="2807778"/>
            <a:ext cx="3034981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dirty="0" smtClean="0"/>
              <a:t>HV 1300V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dirty="0" smtClean="0"/>
              <a:t>ASD </a:t>
            </a:r>
            <a:r>
              <a:rPr lang="ja-JP" altLang="en-US" sz="2800" dirty="0" smtClean="0"/>
              <a:t>アナログアウト</a:t>
            </a:r>
            <a:endParaRPr lang="en-US" altLang="ja-JP" sz="2800" dirty="0" smtClean="0"/>
          </a:p>
        </p:txBody>
      </p:sp>
      <p:pic>
        <p:nvPicPr>
          <p:cNvPr id="6" name="図 5" descr="sig_setu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423317" y="290214"/>
            <a:ext cx="2452671" cy="3471671"/>
          </a:xfrm>
          <a:prstGeom prst="rect">
            <a:avLst/>
          </a:prstGeom>
        </p:spPr>
      </p:pic>
      <p:pic>
        <p:nvPicPr>
          <p:cNvPr id="7" name="図 6" descr="signa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327651" y="3761886"/>
            <a:ext cx="3652970" cy="2581178"/>
          </a:xfrm>
          <a:prstGeom prst="rect">
            <a:avLst/>
          </a:prstGeom>
        </p:spPr>
      </p:pic>
      <p:pic>
        <p:nvPicPr>
          <p:cNvPr id="8" name="図 7" descr="nois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57200" y="3761885"/>
            <a:ext cx="3726742" cy="2633306"/>
          </a:xfrm>
          <a:prstGeom prst="rect">
            <a:avLst/>
          </a:prstGeom>
        </p:spPr>
      </p:pic>
      <p:sp>
        <p:nvSpPr>
          <p:cNvPr id="9" name="テキスト ボックス 12"/>
          <p:cNvSpPr txBox="1">
            <a:spLocks noChangeArrowheads="1"/>
          </p:cNvSpPr>
          <p:nvPr/>
        </p:nvSpPr>
        <p:spPr bwMode="auto">
          <a:xfrm>
            <a:off x="1338555" y="4011611"/>
            <a:ext cx="2017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Calibri" charset="0"/>
              </a:rPr>
              <a:t>ノイズ</a:t>
            </a:r>
            <a:r>
              <a:rPr lang="en-US" altLang="ja-JP" sz="2800" dirty="0">
                <a:solidFill>
                  <a:srgbClr val="FF0000"/>
                </a:solidFill>
                <a:latin typeface="Calibri" charset="0"/>
              </a:rPr>
              <a:t> 15mV</a:t>
            </a:r>
            <a:endParaRPr lang="ja-JP" altLang="en-US" sz="28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0" name="テキスト ボックス 15"/>
          <p:cNvSpPr txBox="1">
            <a:spLocks noChangeArrowheads="1"/>
          </p:cNvSpPr>
          <p:nvPr/>
        </p:nvSpPr>
        <p:spPr bwMode="auto">
          <a:xfrm>
            <a:off x="5867205" y="4011611"/>
            <a:ext cx="1825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Calibri" charset="0"/>
              </a:rPr>
              <a:t>5.9keV</a:t>
            </a:r>
            <a:endParaRPr lang="ja-JP" altLang="en-US" sz="28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1" name="テキスト ボックス 16"/>
          <p:cNvSpPr txBox="1">
            <a:spLocks noChangeArrowheads="1"/>
          </p:cNvSpPr>
          <p:nvPr/>
        </p:nvSpPr>
        <p:spPr bwMode="auto">
          <a:xfrm>
            <a:off x="5970522" y="4796164"/>
            <a:ext cx="34446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  <a:latin typeface="Calibri" charset="0"/>
              </a:rPr>
              <a:t>2.9keV〜</a:t>
            </a:r>
            <a:r>
              <a:rPr lang="ja-JP" altLang="en-US" sz="2800" dirty="0" smtClean="0">
                <a:solidFill>
                  <a:srgbClr val="FF0000"/>
                </a:solidFill>
                <a:latin typeface="Calibri" charset="0"/>
              </a:rPr>
              <a:t>エスケープ</a:t>
            </a:r>
            <a:endParaRPr lang="ja-JP" altLang="en-US" sz="2800" dirty="0">
              <a:solidFill>
                <a:srgbClr val="FF0000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Gain</a:t>
            </a:r>
            <a:r>
              <a:rPr lang="ja-JP" altLang="en-US" dirty="0" smtClean="0"/>
              <a:t>の測定</a:t>
            </a:r>
            <a:endParaRPr lang="ja-JP" altLang="en-US" dirty="0"/>
          </a:p>
        </p:txBody>
      </p:sp>
      <p:graphicFrame>
        <p:nvGraphicFramePr>
          <p:cNvPr id="4" name="グラフ 3"/>
          <p:cNvGraphicFramePr>
            <a:graphicFrameLocks/>
          </p:cNvGraphicFramePr>
          <p:nvPr/>
        </p:nvGraphicFramePr>
        <p:xfrm>
          <a:off x="4607070" y="2617966"/>
          <a:ext cx="4079730" cy="2975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457200" y="1417638"/>
            <a:ext cx="6646922" cy="1200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 smtClean="0"/>
              <a:t>Fe</a:t>
            </a:r>
            <a:r>
              <a:rPr lang="en-US" altLang="ja-JP" sz="2400" baseline="30000" dirty="0" smtClean="0"/>
              <a:t>55</a:t>
            </a:r>
            <a:r>
              <a:rPr lang="ja-JP" altLang="en-US" sz="2400" dirty="0" smtClean="0"/>
              <a:t>線源の</a:t>
            </a:r>
            <a:r>
              <a:rPr lang="en-US" altLang="ja-JP" sz="2400" dirty="0" smtClean="0"/>
              <a:t>5.9keV</a:t>
            </a:r>
            <a:r>
              <a:rPr lang="ja-JP" altLang="en-US" sz="2400" dirty="0" smtClean="0"/>
              <a:t>のピークをオシロスコープで測定</a:t>
            </a:r>
            <a:endParaRPr lang="en-US" altLang="ja-JP" sz="24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/>
              <a:t>HV</a:t>
            </a:r>
            <a:r>
              <a:rPr lang="ja-JP" altLang="en-US" sz="2400" dirty="0"/>
              <a:t>を</a:t>
            </a:r>
            <a:r>
              <a:rPr lang="en-US" altLang="ja-JP" sz="2400" dirty="0"/>
              <a:t>1200〜1400V</a:t>
            </a:r>
            <a:r>
              <a:rPr lang="ja-JP" altLang="en-US" sz="2400" dirty="0"/>
              <a:t>まで</a:t>
            </a:r>
            <a:r>
              <a:rPr lang="en-US" altLang="ja-JP" sz="2400" dirty="0"/>
              <a:t>25V</a:t>
            </a:r>
            <a:r>
              <a:rPr lang="ja-JP" altLang="en-US" sz="2400" dirty="0"/>
              <a:t>刻みに</a:t>
            </a:r>
            <a:r>
              <a:rPr lang="ja-JP" altLang="en-US" sz="2400" dirty="0" smtClean="0"/>
              <a:t>測定</a:t>
            </a:r>
            <a:endParaRPr lang="en-US" altLang="ja-JP" sz="24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 smtClean="0"/>
              <a:t>第</a:t>
            </a:r>
            <a:r>
              <a:rPr lang="en-US" altLang="ja-JP" sz="2400" dirty="0" smtClean="0"/>
              <a:t>1</a:t>
            </a:r>
            <a:r>
              <a:rPr lang="ja-JP" altLang="en-US" sz="2400" dirty="0" smtClean="0"/>
              <a:t>面、第</a:t>
            </a:r>
            <a:r>
              <a:rPr lang="en-US" altLang="ja-JP" sz="2400" dirty="0" smtClean="0"/>
              <a:t>3</a:t>
            </a:r>
            <a:r>
              <a:rPr lang="ja-JP" altLang="en-US" sz="2400" dirty="0" smtClean="0"/>
              <a:t>面の一本の</a:t>
            </a:r>
            <a:r>
              <a:rPr lang="en-US" altLang="ja-JP" sz="2400" dirty="0" smtClean="0"/>
              <a:t>wire</a:t>
            </a:r>
            <a:r>
              <a:rPr lang="ja-JP" altLang="en-US" sz="2400" dirty="0" smtClean="0"/>
              <a:t>を測定</a:t>
            </a:r>
            <a:endParaRPr lang="en-US" altLang="ja-JP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54152" y="2617966"/>
            <a:ext cx="2877561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 err="1" smtClean="0"/>
              <a:t>GarField</a:t>
            </a:r>
            <a:r>
              <a:rPr lang="ja-JP" altLang="en-US" sz="2400" dirty="0" smtClean="0"/>
              <a:t>で</a:t>
            </a:r>
            <a:r>
              <a:rPr lang="en-US" altLang="ja-JP" sz="2400" dirty="0" smtClean="0"/>
              <a:t>Gas Gain</a:t>
            </a:r>
            <a:r>
              <a:rPr lang="ja-JP" altLang="en-US" sz="2400" dirty="0" smtClean="0"/>
              <a:t>を</a:t>
            </a:r>
            <a:endParaRPr lang="en-US" altLang="ja-JP" sz="24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 smtClean="0"/>
              <a:t>Simulation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06052" y="3467367"/>
            <a:ext cx="317376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 smtClean="0"/>
              <a:t>生成される</a:t>
            </a:r>
            <a:r>
              <a:rPr lang="en-US" altLang="ja-JP" sz="2400" dirty="0" smtClean="0"/>
              <a:t>Ion Pair</a:t>
            </a:r>
            <a:r>
              <a:rPr lang="ja-JP" altLang="en-US" sz="2400" dirty="0" smtClean="0"/>
              <a:t>の数</a:t>
            </a:r>
            <a:endParaRPr lang="en-US" altLang="ja-JP" sz="24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 smtClean="0"/>
              <a:t>5600/26 = 227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48691" y="4298364"/>
            <a:ext cx="294563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ASD</a:t>
            </a:r>
            <a:r>
              <a:rPr kumimoji="1" lang="ja-JP" altLang="en-US" sz="2400" dirty="0" smtClean="0"/>
              <a:t>の</a:t>
            </a:r>
            <a:r>
              <a:rPr kumimoji="1" lang="en-US" altLang="ja-JP" sz="2400" dirty="0" smtClean="0"/>
              <a:t>Gain 〜</a:t>
            </a:r>
            <a:r>
              <a:rPr lang="en-US" altLang="ja-JP" sz="2400" dirty="0" smtClean="0"/>
              <a:t>0.3V/pC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70446" y="5593720"/>
            <a:ext cx="5673248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 smtClean="0"/>
              <a:t> Simulation</a:t>
            </a:r>
            <a:r>
              <a:rPr lang="ja-JP" altLang="en-US" sz="2400" dirty="0" smtClean="0"/>
              <a:t>とほぼ同じ</a:t>
            </a:r>
            <a:r>
              <a:rPr lang="en-US" altLang="ja-JP" sz="2400" dirty="0" smtClean="0"/>
              <a:t>Gain</a:t>
            </a:r>
            <a:r>
              <a:rPr lang="ja-JP" altLang="en-US" sz="2400" dirty="0" smtClean="0"/>
              <a:t>がえられた</a:t>
            </a:r>
            <a:endParaRPr lang="en-US" altLang="ja-JP" sz="24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 smtClean="0"/>
              <a:t>Layer </a:t>
            </a:r>
            <a:r>
              <a:rPr lang="ja-JP" altLang="en-US" sz="2400" dirty="0" smtClean="0"/>
              <a:t>による</a:t>
            </a:r>
            <a:r>
              <a:rPr lang="en-US" altLang="ja-JP" sz="2400" dirty="0" smtClean="0"/>
              <a:t>Gain</a:t>
            </a:r>
            <a:r>
              <a:rPr lang="ja-JP" altLang="en-US" sz="2400" dirty="0" smtClean="0"/>
              <a:t>の違いは見られなかった</a:t>
            </a:r>
            <a:endParaRPr lang="en-US" altLang="ja-JP" sz="2400" dirty="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P10 Gas</a:t>
            </a:r>
            <a:r>
              <a:rPr lang="ja-JP" altLang="en-US" dirty="0" smtClean="0"/>
              <a:t>との比較</a:t>
            </a:r>
            <a:endParaRPr lang="ja-JP" altLang="en-US" dirty="0"/>
          </a:p>
        </p:txBody>
      </p:sp>
      <p:pic>
        <p:nvPicPr>
          <p:cNvPr id="5" name="図 4" descr="l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29" y="1327666"/>
            <a:ext cx="3064116" cy="229808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0" y="958334"/>
            <a:ext cx="5373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Ar</a:t>
            </a:r>
            <a:r>
              <a:rPr kumimoji="1" lang="en-US" altLang="ja-JP" dirty="0" smtClean="0"/>
              <a:t> 80% Isobutene 20% Cathode 1400V  Potential 1400V  </a:t>
            </a:r>
            <a:endParaRPr kumimoji="1" lang="ja-JP" altLang="en-US" dirty="0"/>
          </a:p>
        </p:txBody>
      </p:sp>
      <p:pic>
        <p:nvPicPr>
          <p:cNvPr id="9" name="図 8" descr="hv138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29" y="3995085"/>
            <a:ext cx="3064116" cy="229808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146780" y="3625753"/>
            <a:ext cx="2448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P10 </a:t>
            </a:r>
            <a:r>
              <a:rPr lang="en-US" altLang="ja-JP" dirty="0" smtClean="0"/>
              <a:t>Gas </a:t>
            </a:r>
            <a:r>
              <a:rPr kumimoji="1" lang="en-US" altLang="ja-JP" dirty="0" smtClean="0"/>
              <a:t>HV 1380V 180V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0765" y="6396335"/>
            <a:ext cx="369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P10Gas</a:t>
            </a:r>
            <a:r>
              <a:rPr kumimoji="1" lang="ja-JP" altLang="en-US" sz="2400" dirty="0" smtClean="0"/>
              <a:t>だと</a:t>
            </a:r>
            <a:r>
              <a:rPr kumimoji="1" lang="en-US" altLang="ja-JP" sz="2400" dirty="0" smtClean="0"/>
              <a:t>signal</a:t>
            </a:r>
            <a:r>
              <a:rPr kumimoji="1" lang="ja-JP" altLang="en-US" sz="2400" dirty="0" smtClean="0"/>
              <a:t>が汚くなる</a:t>
            </a:r>
            <a:endParaRPr kumimoji="1" lang="ja-JP" altLang="en-US" sz="2400" dirty="0"/>
          </a:p>
        </p:txBody>
      </p:sp>
      <p:pic>
        <p:nvPicPr>
          <p:cNvPr id="12" name="図 11" descr="multiplicity6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613057" y="4115017"/>
            <a:ext cx="4344054" cy="2045613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4817434" y="3625753"/>
            <a:ext cx="2496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Multiplicity </a:t>
            </a:r>
            <a:r>
              <a:rPr kumimoji="1" lang="ja-JP" altLang="en-US" dirty="0" smtClean="0"/>
              <a:t>が大きくなる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9577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dirty="0" smtClean="0">
                <a:latin typeface="+mj-lt"/>
                <a:ea typeface="+mj-ea"/>
                <a:cs typeface="+mj-cs"/>
              </a:rPr>
              <a:t>宇宙線による</a:t>
            </a:r>
            <a:r>
              <a:rPr lang="en-US" altLang="en-US" sz="4400" dirty="0" smtClean="0">
                <a:latin typeface="+mj-lt"/>
                <a:ea typeface="+mj-ea"/>
                <a:cs typeface="+mj-cs"/>
              </a:rPr>
              <a:t>動作確認</a:t>
            </a:r>
            <a:endParaRPr lang="en-US" altLang="ja-JP" sz="440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7711" y="1143000"/>
            <a:ext cx="4532611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Trigger Event: 1 Layer</a:t>
            </a:r>
            <a:r>
              <a:rPr lang="ja-JP" altLang="en-US" sz="2400" dirty="0" smtClean="0"/>
              <a:t>以上の</a:t>
            </a:r>
            <a:r>
              <a:rPr lang="en-US" altLang="ja-JP" sz="2400" dirty="0" smtClean="0"/>
              <a:t>hit</a:t>
            </a:r>
          </a:p>
          <a:p>
            <a:r>
              <a:rPr kumimoji="1" lang="en-US" altLang="ja-JP" sz="2400" dirty="0" smtClean="0"/>
              <a:t>Effective Layer:</a:t>
            </a:r>
            <a:r>
              <a:rPr lang="en-US" altLang="ja-JP" sz="2400" dirty="0" smtClean="0"/>
              <a:t> 1 or 2 wire </a:t>
            </a:r>
            <a:r>
              <a:rPr lang="ja-JP" altLang="en-US" sz="2400" dirty="0" smtClean="0"/>
              <a:t>の</a:t>
            </a:r>
            <a:r>
              <a:rPr lang="en-US" altLang="ja-JP" sz="2400" dirty="0" smtClean="0"/>
              <a:t>hit</a:t>
            </a:r>
          </a:p>
          <a:p>
            <a:r>
              <a:rPr lang="en-US" altLang="ja-JP" sz="2400" dirty="0" smtClean="0"/>
              <a:t>Effective Event: 3 Layer </a:t>
            </a:r>
            <a:r>
              <a:rPr lang="ja-JP" altLang="en-US" sz="2400" dirty="0" smtClean="0"/>
              <a:t>以上の</a:t>
            </a:r>
            <a:r>
              <a:rPr lang="en-US" altLang="ja-JP" sz="2400" dirty="0" smtClean="0"/>
              <a:t>Hit</a:t>
            </a:r>
          </a:p>
          <a:p>
            <a:r>
              <a:rPr lang="en-US" altLang="ja-JP" sz="2400" dirty="0" smtClean="0"/>
              <a:t>                             1</a:t>
            </a:r>
            <a:r>
              <a:rPr lang="ja-JP" altLang="en-US" sz="2400" dirty="0" smtClean="0"/>
              <a:t>以上の</a:t>
            </a:r>
            <a:r>
              <a:rPr lang="en-US" altLang="ja-JP" sz="2400" dirty="0" smtClean="0"/>
              <a:t>Clustering</a:t>
            </a:r>
          </a:p>
        </p:txBody>
      </p:sp>
      <p:graphicFrame>
        <p:nvGraphicFramePr>
          <p:cNvPr id="4" name="グラフ 3"/>
          <p:cNvGraphicFramePr/>
          <p:nvPr/>
        </p:nvGraphicFramePr>
        <p:xfrm>
          <a:off x="95774" y="2890652"/>
          <a:ext cx="4237006" cy="3598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グラフ 8"/>
          <p:cNvGraphicFramePr/>
          <p:nvPr/>
        </p:nvGraphicFramePr>
        <p:xfrm>
          <a:off x="4728362" y="3275883"/>
          <a:ext cx="4365660" cy="3212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8792362" y="64886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9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9577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dirty="0" smtClean="0">
                <a:latin typeface="+mj-lt"/>
                <a:ea typeface="+mj-ea"/>
                <a:cs typeface="+mj-cs"/>
              </a:rPr>
              <a:t>Residual (</a:t>
            </a:r>
            <a:r>
              <a:rPr lang="en-US" altLang="ja-JP" sz="4400" baseline="30000" dirty="0" smtClean="0">
                <a:latin typeface="+mj-lt"/>
                <a:ea typeface="+mj-ea"/>
                <a:cs typeface="+mj-cs"/>
              </a:rPr>
              <a:t>90</a:t>
            </a:r>
            <a:r>
              <a:rPr lang="en-US" altLang="ja-JP" sz="4400" dirty="0" smtClean="0">
                <a:latin typeface="+mj-lt"/>
                <a:ea typeface="+mj-ea"/>
                <a:cs typeface="+mj-cs"/>
              </a:rPr>
              <a:t>Sr Source)</a:t>
            </a:r>
          </a:p>
        </p:txBody>
      </p:sp>
      <p:pic>
        <p:nvPicPr>
          <p:cNvPr id="3" name="図 2" descr="1400res_h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646052" y="1748168"/>
            <a:ext cx="3378490" cy="1543260"/>
          </a:xfrm>
          <a:prstGeom prst="rect">
            <a:avLst/>
          </a:prstGeom>
        </p:spPr>
      </p:pic>
      <p:pic>
        <p:nvPicPr>
          <p:cNvPr id="4" name="図 3" descr="1400res_h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821314" y="1773658"/>
            <a:ext cx="3322685" cy="1517770"/>
          </a:xfrm>
          <a:prstGeom prst="rect">
            <a:avLst/>
          </a:prstGeom>
        </p:spPr>
      </p:pic>
      <p:pic>
        <p:nvPicPr>
          <p:cNvPr id="5" name="図 4" descr="1400dt_dl_h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821314" y="3291428"/>
            <a:ext cx="3322685" cy="1517770"/>
          </a:xfrm>
          <a:prstGeom prst="rect">
            <a:avLst/>
          </a:prstGeom>
        </p:spPr>
      </p:pic>
      <p:pic>
        <p:nvPicPr>
          <p:cNvPr id="6" name="図 5" descr="1400dt_dl_h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659874" y="3365084"/>
            <a:ext cx="3161440" cy="1444114"/>
          </a:xfrm>
          <a:prstGeom prst="rect">
            <a:avLst/>
          </a:prstGeom>
        </p:spPr>
      </p:pic>
      <p:pic>
        <p:nvPicPr>
          <p:cNvPr id="7" name="図 6" descr="1400ddl_res_h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646052" y="4809198"/>
            <a:ext cx="3175262" cy="1450429"/>
          </a:xfrm>
          <a:prstGeom prst="rect">
            <a:avLst/>
          </a:prstGeom>
        </p:spPr>
      </p:pic>
      <p:pic>
        <p:nvPicPr>
          <p:cNvPr id="8" name="図 7" descr="1400ddl_res_h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821314" y="4741856"/>
            <a:ext cx="3322686" cy="151777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910983" y="912167"/>
            <a:ext cx="745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3 hit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057604" y="912167"/>
            <a:ext cx="745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4</a:t>
            </a:r>
            <a:r>
              <a:rPr kumimoji="1" lang="en-US" altLang="ja-JP" sz="2400" dirty="0" smtClean="0"/>
              <a:t> hit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024059" y="1286503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X Layer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738966" y="1286503"/>
            <a:ext cx="1071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Y</a:t>
            </a:r>
            <a:r>
              <a:rPr kumimoji="1" lang="en-US" altLang="ja-JP" sz="2400" dirty="0" smtClean="0"/>
              <a:t> Layer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72200" y="1295400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X</a:t>
            </a:r>
            <a:r>
              <a:rPr kumimoji="1" lang="en-US" altLang="ja-JP" sz="2400" dirty="0" smtClean="0"/>
              <a:t> Layer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784200" y="1295400"/>
            <a:ext cx="1071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Y</a:t>
            </a:r>
            <a:r>
              <a:rPr kumimoji="1" lang="en-US" altLang="ja-JP" sz="2400" dirty="0" smtClean="0"/>
              <a:t> Layer</a:t>
            </a:r>
            <a:endParaRPr kumimoji="1" lang="ja-JP" altLang="en-US" sz="2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16497" y="2324145"/>
            <a:ext cx="1231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Residual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8957" y="3967972"/>
            <a:ext cx="2560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TDC </a:t>
            </a:r>
            <a:r>
              <a:rPr kumimoji="1" lang="en-US" altLang="ja-JP" sz="2400" dirty="0" err="1" smtClean="0"/>
              <a:t>vs</a:t>
            </a:r>
            <a:r>
              <a:rPr kumimoji="1" lang="en-US" altLang="ja-JP" sz="2400" dirty="0" smtClean="0"/>
              <a:t> Drift Length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16497" y="4809198"/>
            <a:ext cx="166028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Drift Length</a:t>
            </a:r>
          </a:p>
          <a:p>
            <a:r>
              <a:rPr lang="en-US" altLang="ja-JP" sz="2400" dirty="0" smtClean="0"/>
              <a:t>        </a:t>
            </a:r>
            <a:r>
              <a:rPr lang="en-US" altLang="ja-JP" sz="2400" dirty="0" err="1" smtClean="0"/>
              <a:t>vs</a:t>
            </a:r>
            <a:r>
              <a:rPr lang="en-US" altLang="ja-JP" sz="2400" dirty="0" smtClean="0"/>
              <a:t> </a:t>
            </a:r>
          </a:p>
          <a:p>
            <a:r>
              <a:rPr kumimoji="1" lang="en-US" altLang="ja-JP" sz="2400" dirty="0" smtClean="0"/>
              <a:t>   Residual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775394" y="789056"/>
            <a:ext cx="2091839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</a:rPr>
              <a:t>Preliminary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ja-JP" smtClean="0"/>
              <a:t>d(K</a:t>
            </a:r>
            <a:r>
              <a:rPr lang="en-US" altLang="ja-JP" baseline="30000" smtClean="0"/>
              <a:t>-</a:t>
            </a:r>
            <a:r>
              <a:rPr lang="ja-JP" altLang="en-US" smtClean="0"/>
              <a:t>、</a:t>
            </a:r>
            <a:r>
              <a:rPr lang="en-US" altLang="ja-JP" smtClean="0"/>
              <a:t>n)</a:t>
            </a:r>
            <a:r>
              <a:rPr lang="ja-JP" altLang="en-US" smtClean="0"/>
              <a:t>反応</a:t>
            </a:r>
          </a:p>
        </p:txBody>
      </p:sp>
      <p:sp>
        <p:nvSpPr>
          <p:cNvPr id="10" name="下矢印 9"/>
          <p:cNvSpPr/>
          <p:nvPr/>
        </p:nvSpPr>
        <p:spPr>
          <a:xfrm>
            <a:off x="2257425" y="2149475"/>
            <a:ext cx="485775" cy="260385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400" name="テキスト ボックス 55"/>
          <p:cNvSpPr txBox="1">
            <a:spLocks noChangeArrowheads="1"/>
          </p:cNvSpPr>
          <p:nvPr/>
        </p:nvSpPr>
        <p:spPr bwMode="auto">
          <a:xfrm>
            <a:off x="3352800" y="5726113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 dirty="0">
              <a:latin typeface="Calibri" charset="0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223107" y="1306513"/>
            <a:ext cx="4575291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Λ(1405)</a:t>
            </a:r>
            <a:r>
              <a:rPr kumimoji="1" lang="ja-JP" altLang="en-US" sz="2400" dirty="0" smtClean="0"/>
              <a:t>は</a:t>
            </a:r>
            <a:r>
              <a:rPr lang="en-US" altLang="ja-JP" sz="2400" dirty="0" smtClean="0"/>
              <a:t>meson-baryon</a:t>
            </a:r>
            <a:r>
              <a:rPr kumimoji="1" lang="en-US" altLang="ja-JP" sz="2400" dirty="0" smtClean="0"/>
              <a:t>      </a:t>
            </a:r>
            <a:r>
              <a:rPr kumimoji="1" lang="ja-JP" altLang="en-US" sz="2400" dirty="0" smtClean="0"/>
              <a:t>からの</a:t>
            </a:r>
            <a:endParaRPr kumimoji="1" lang="en-US" altLang="ja-JP" sz="2400" dirty="0" smtClean="0"/>
          </a:p>
          <a:p>
            <a:pPr algn="ctr"/>
            <a:r>
              <a:rPr lang="en-US" altLang="ja-JP" sz="2400" dirty="0" smtClean="0"/>
              <a:t>  </a:t>
            </a:r>
            <a:r>
              <a:rPr kumimoji="1" lang="ja-JP" altLang="en-US" sz="2400" dirty="0" smtClean="0"/>
              <a:t>説明が</a:t>
            </a:r>
            <a:r>
              <a:rPr lang="ja-JP" altLang="en-US" sz="2400" dirty="0" smtClean="0"/>
              <a:t>試みられている</a:t>
            </a:r>
            <a:endParaRPr kumimoji="1" lang="ja-JP" altLang="en-US" sz="2400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-40636" y="2455372"/>
            <a:ext cx="5661976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 smtClean="0"/>
              <a:t>       </a:t>
            </a:r>
            <a:r>
              <a:rPr lang="ja-JP" altLang="en-US" sz="2400" dirty="0" smtClean="0"/>
              <a:t>から直接</a:t>
            </a:r>
            <a:r>
              <a:rPr lang="en-US" altLang="ja-JP" sz="2400" dirty="0" smtClean="0"/>
              <a:t>Λ(1405)</a:t>
            </a:r>
            <a:r>
              <a:rPr lang="ja-JP" altLang="en-US" sz="2400" dirty="0" smtClean="0"/>
              <a:t>を生成する</a:t>
            </a:r>
            <a:endParaRPr lang="en-US" altLang="ja-JP" sz="24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 smtClean="0"/>
              <a:t>Λ(1405)</a:t>
            </a:r>
            <a:r>
              <a:rPr lang="ja-JP" altLang="en-US" sz="2400" dirty="0" smtClean="0"/>
              <a:t>は</a:t>
            </a:r>
            <a:r>
              <a:rPr lang="en-US" altLang="ja-JP" sz="2400" dirty="0" smtClean="0"/>
              <a:t>       </a:t>
            </a:r>
            <a:r>
              <a:rPr lang="ja-JP" altLang="en-US" sz="2400" dirty="0" smtClean="0"/>
              <a:t>閾値以下</a:t>
            </a:r>
            <a:endParaRPr lang="en-US" altLang="ja-JP" sz="24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 smtClean="0"/>
              <a:t>自由空間</a:t>
            </a:r>
            <a:r>
              <a:rPr lang="ja-JP" altLang="en-US" sz="2400" dirty="0" smtClean="0"/>
              <a:t>で</a:t>
            </a:r>
            <a:r>
              <a:rPr lang="en-US" altLang="ja-JP" sz="2400" dirty="0" smtClean="0"/>
              <a:t>       </a:t>
            </a:r>
            <a:r>
              <a:rPr lang="ja-JP" altLang="en-US" sz="2400" dirty="0" smtClean="0"/>
              <a:t>直接</a:t>
            </a:r>
            <a:r>
              <a:rPr lang="en-US" altLang="en-US" sz="2400" dirty="0" smtClean="0"/>
              <a:t>Λ(1405)</a:t>
            </a:r>
            <a:r>
              <a:rPr lang="ja-JP" altLang="en-US" sz="2400" dirty="0" smtClean="0"/>
              <a:t>に束縛しない</a:t>
            </a:r>
            <a:endParaRPr lang="en-US" altLang="ja-JP" sz="24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 err="1"/>
              <a:t>d</a:t>
            </a:r>
            <a:r>
              <a:rPr lang="en-US" altLang="ja-JP" sz="2400" dirty="0" err="1" smtClean="0"/>
              <a:t>(K</a:t>
            </a:r>
            <a:r>
              <a:rPr lang="en-US" altLang="ja-JP" sz="2400" baseline="30000" dirty="0" err="1" smtClean="0"/>
              <a:t>-</a:t>
            </a:r>
            <a:r>
              <a:rPr lang="en-US" altLang="ja-JP" sz="2400" dirty="0" err="1" smtClean="0"/>
              <a:t>,n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反応を用いた散乱実験</a:t>
            </a:r>
            <a:endParaRPr lang="en-US" altLang="ja-JP" sz="2400" dirty="0"/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/>
        </p:nvGraphicFramePr>
        <p:xfrm>
          <a:off x="2557464" y="2860675"/>
          <a:ext cx="533400" cy="346075"/>
        </p:xfrm>
        <a:graphic>
          <a:graphicData uri="http://schemas.openxmlformats.org/presentationml/2006/ole">
            <p:oleObj spid="_x0000_s18435" name="数式" r:id="rId3" imgW="254000" imgH="165100" progId="Equation.3">
              <p:embed/>
            </p:oleObj>
          </a:graphicData>
        </a:graphic>
      </p:graphicFrame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685800" y="2514600"/>
          <a:ext cx="533400" cy="346075"/>
        </p:xfrm>
        <a:graphic>
          <a:graphicData uri="http://schemas.openxmlformats.org/presentationml/2006/ole">
            <p:oleObj spid="_x0000_s18434" name="数式" r:id="rId4" imgW="254000" imgH="165100" progId="Equation.3">
              <p:embed/>
            </p:oleObj>
          </a:graphicData>
        </a:graphic>
      </p:graphicFrame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3358784" y="1347307"/>
          <a:ext cx="533400" cy="346075"/>
        </p:xfrm>
        <a:graphic>
          <a:graphicData uri="http://schemas.openxmlformats.org/presentationml/2006/ole">
            <p:oleObj spid="_x0000_s18436" name="数式" r:id="rId5" imgW="254000" imgH="165100" progId="Equation.3">
              <p:embed/>
            </p:oleObj>
          </a:graphicData>
        </a:graphic>
      </p:graphicFrame>
      <p:grpSp>
        <p:nvGrpSpPr>
          <p:cNvPr id="2" name="図形グループ 78"/>
          <p:cNvGrpSpPr/>
          <p:nvPr/>
        </p:nvGrpSpPr>
        <p:grpSpPr>
          <a:xfrm>
            <a:off x="690564" y="4924425"/>
            <a:ext cx="2554287" cy="1589086"/>
            <a:chOff x="5875338" y="315913"/>
            <a:chExt cx="2554287" cy="1589086"/>
          </a:xfrm>
        </p:grpSpPr>
        <p:sp>
          <p:nvSpPr>
            <p:cNvPr id="15" name="円/楕円 14"/>
            <p:cNvSpPr/>
            <p:nvPr/>
          </p:nvSpPr>
          <p:spPr>
            <a:xfrm>
              <a:off x="6180138" y="468313"/>
              <a:ext cx="381000" cy="762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5369" name="テキスト ボックス 10"/>
            <p:cNvSpPr txBox="1">
              <a:spLocks noChangeArrowheads="1"/>
            </p:cNvSpPr>
            <p:nvPr/>
          </p:nvSpPr>
          <p:spPr bwMode="auto">
            <a:xfrm>
              <a:off x="5875338" y="620713"/>
              <a:ext cx="312737" cy="369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latin typeface="Calibri" charset="0"/>
                </a:rPr>
                <a:t>d</a:t>
              </a:r>
              <a:endParaRPr lang="ja-JP" altLang="en-US">
                <a:latin typeface="Calibri" charset="0"/>
              </a:endParaRPr>
            </a:p>
          </p:txBody>
        </p:sp>
        <p:sp>
          <p:nvSpPr>
            <p:cNvPr id="15370" name="テキスト ボックス 11"/>
            <p:cNvSpPr txBox="1">
              <a:spLocks noChangeArrowheads="1"/>
            </p:cNvSpPr>
            <p:nvPr/>
          </p:nvSpPr>
          <p:spPr bwMode="auto">
            <a:xfrm>
              <a:off x="6219825" y="446088"/>
              <a:ext cx="312738" cy="369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latin typeface="Calibri" charset="0"/>
                </a:rPr>
                <a:t>n</a:t>
              </a:r>
              <a:endParaRPr lang="ja-JP" altLang="en-US">
                <a:latin typeface="Calibri" charset="0"/>
              </a:endParaRPr>
            </a:p>
          </p:txBody>
        </p:sp>
        <p:sp>
          <p:nvSpPr>
            <p:cNvPr id="15371" name="テキスト ボックス 12"/>
            <p:cNvSpPr txBox="1">
              <a:spLocks noChangeArrowheads="1"/>
            </p:cNvSpPr>
            <p:nvPr/>
          </p:nvSpPr>
          <p:spPr bwMode="auto">
            <a:xfrm>
              <a:off x="6216650" y="766763"/>
              <a:ext cx="312738" cy="369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latin typeface="Calibri" charset="0"/>
                </a:rPr>
                <a:t>p</a:t>
              </a:r>
              <a:endParaRPr lang="ja-JP" altLang="en-US">
                <a:latin typeface="Calibri" charset="0"/>
              </a:endParaRPr>
            </a:p>
          </p:txBody>
        </p:sp>
        <p:cxnSp>
          <p:nvCxnSpPr>
            <p:cNvPr id="19" name="直線コネクタ 18"/>
            <p:cNvCxnSpPr/>
            <p:nvPr/>
          </p:nvCxnSpPr>
          <p:spPr>
            <a:xfrm>
              <a:off x="6561138" y="1001713"/>
              <a:ext cx="1524000" cy="158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6484938" y="620713"/>
              <a:ext cx="1524000" cy="158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74" name="テキスト ボックス 19"/>
            <p:cNvSpPr txBox="1">
              <a:spLocks noChangeArrowheads="1"/>
            </p:cNvSpPr>
            <p:nvPr/>
          </p:nvSpPr>
          <p:spPr bwMode="auto">
            <a:xfrm>
              <a:off x="8085138" y="315913"/>
              <a:ext cx="312737" cy="369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latin typeface="Calibri" charset="0"/>
                </a:rPr>
                <a:t>n</a:t>
              </a:r>
              <a:endParaRPr lang="ja-JP" altLang="en-US">
                <a:latin typeface="Calibri" charset="0"/>
              </a:endParaRPr>
            </a:p>
          </p:txBody>
        </p:sp>
        <p:sp>
          <p:nvSpPr>
            <p:cNvPr id="15375" name="テキスト ボックス 20"/>
            <p:cNvSpPr txBox="1">
              <a:spLocks noChangeArrowheads="1"/>
            </p:cNvSpPr>
            <p:nvPr/>
          </p:nvSpPr>
          <p:spPr bwMode="auto">
            <a:xfrm>
              <a:off x="8085138" y="773114"/>
              <a:ext cx="327025" cy="369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latin typeface="Calibri" charset="0"/>
                </a:rPr>
                <a:t>Σ</a:t>
              </a:r>
              <a:endParaRPr lang="ja-JP" altLang="en-US">
                <a:latin typeface="Calibri" charset="0"/>
              </a:endParaRPr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7170738" y="773113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dirty="0"/>
            </a:p>
          </p:txBody>
        </p:sp>
        <p:sp>
          <p:nvSpPr>
            <p:cNvPr id="15377" name="テキスト ボックス 21"/>
            <p:cNvSpPr txBox="1">
              <a:spLocks noChangeArrowheads="1"/>
            </p:cNvSpPr>
            <p:nvPr/>
          </p:nvSpPr>
          <p:spPr bwMode="auto">
            <a:xfrm>
              <a:off x="7188200" y="822325"/>
              <a:ext cx="4032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latin typeface="Calibri" charset="0"/>
                </a:rPr>
                <a:t>Y</a:t>
              </a:r>
              <a:r>
                <a:rPr lang="en-US" altLang="ja-JP" baseline="30000">
                  <a:latin typeface="Calibri" charset="0"/>
                </a:rPr>
                <a:t>*</a:t>
              </a:r>
              <a:endParaRPr lang="ja-JP" altLang="en-US">
                <a:latin typeface="Calibri" charset="0"/>
              </a:endParaRPr>
            </a:p>
          </p:txBody>
        </p:sp>
        <p:cxnSp>
          <p:nvCxnSpPr>
            <p:cNvPr id="25" name="直線コネクタ 24"/>
            <p:cNvCxnSpPr>
              <a:endCxn id="23" idx="2"/>
            </p:cNvCxnSpPr>
            <p:nvPr/>
          </p:nvCxnSpPr>
          <p:spPr>
            <a:xfrm flipV="1">
              <a:off x="6256338" y="1001713"/>
              <a:ext cx="914400" cy="533400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rot="10800000">
              <a:off x="7627938" y="1077913"/>
              <a:ext cx="457200" cy="304800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80" name="テキスト ボックス 29"/>
            <p:cNvSpPr txBox="1">
              <a:spLocks noChangeArrowheads="1"/>
            </p:cNvSpPr>
            <p:nvPr/>
          </p:nvSpPr>
          <p:spPr bwMode="auto">
            <a:xfrm>
              <a:off x="5875338" y="1306512"/>
              <a:ext cx="390526" cy="369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latin typeface="Calibri" charset="0"/>
                </a:rPr>
                <a:t>K</a:t>
              </a:r>
              <a:r>
                <a:rPr lang="en-US" altLang="ja-JP" baseline="30000">
                  <a:latin typeface="Calibri" charset="0"/>
                </a:rPr>
                <a:t>-</a:t>
              </a:r>
              <a:endParaRPr lang="ja-JP" altLang="en-US">
                <a:latin typeface="Calibri" charset="0"/>
              </a:endParaRPr>
            </a:p>
          </p:txBody>
        </p:sp>
        <p:sp>
          <p:nvSpPr>
            <p:cNvPr id="15381" name="テキスト ボックス 30"/>
            <p:cNvSpPr txBox="1">
              <a:spLocks noChangeArrowheads="1"/>
            </p:cNvSpPr>
            <p:nvPr/>
          </p:nvSpPr>
          <p:spPr bwMode="auto">
            <a:xfrm>
              <a:off x="8085138" y="1230313"/>
              <a:ext cx="344487" cy="369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latin typeface="Calibri" charset="0"/>
                </a:rPr>
                <a:t>π</a:t>
              </a:r>
              <a:endParaRPr lang="ja-JP" altLang="en-US">
                <a:latin typeface="Calibri" charset="0"/>
              </a:endParaRPr>
            </a:p>
          </p:txBody>
        </p:sp>
        <p:sp>
          <p:nvSpPr>
            <p:cNvPr id="15416" name="テキスト ボックス 79"/>
            <p:cNvSpPr txBox="1">
              <a:spLocks noChangeArrowheads="1"/>
            </p:cNvSpPr>
            <p:nvPr/>
          </p:nvSpPr>
          <p:spPr bwMode="auto">
            <a:xfrm>
              <a:off x="7018338" y="1535113"/>
              <a:ext cx="685800" cy="369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 err="1">
                  <a:latin typeface="Calibri" charset="0"/>
                </a:rPr>
                <a:t>dia</a:t>
              </a:r>
              <a:r>
                <a:rPr lang="en-US" altLang="ja-JP" dirty="0">
                  <a:latin typeface="Calibri" charset="0"/>
                </a:rPr>
                <a:t> 1</a:t>
              </a:r>
              <a:endParaRPr lang="ja-JP" altLang="en-US" dirty="0">
                <a:latin typeface="Calibri" charset="0"/>
              </a:endParaRPr>
            </a:p>
          </p:txBody>
        </p:sp>
      </p:grpSp>
      <p:grpSp>
        <p:nvGrpSpPr>
          <p:cNvPr id="3" name="図形グループ 77"/>
          <p:cNvGrpSpPr/>
          <p:nvPr/>
        </p:nvGrpSpPr>
        <p:grpSpPr>
          <a:xfrm>
            <a:off x="3394078" y="4882119"/>
            <a:ext cx="2630487" cy="1817686"/>
            <a:chOff x="5875338" y="1970088"/>
            <a:chExt cx="2630487" cy="1817686"/>
          </a:xfrm>
        </p:grpSpPr>
        <p:sp>
          <p:nvSpPr>
            <p:cNvPr id="29" name="円/楕円 28"/>
            <p:cNvSpPr/>
            <p:nvPr/>
          </p:nvSpPr>
          <p:spPr>
            <a:xfrm>
              <a:off x="6180138" y="2351088"/>
              <a:ext cx="381000" cy="762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5383" name="テキスト ボックス 32"/>
            <p:cNvSpPr txBox="1">
              <a:spLocks noChangeArrowheads="1"/>
            </p:cNvSpPr>
            <p:nvPr/>
          </p:nvSpPr>
          <p:spPr bwMode="auto">
            <a:xfrm>
              <a:off x="5875338" y="2503489"/>
              <a:ext cx="312737" cy="369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 err="1">
                  <a:latin typeface="Calibri" charset="0"/>
                </a:rPr>
                <a:t>d</a:t>
              </a:r>
              <a:endParaRPr lang="ja-JP" altLang="en-US" dirty="0">
                <a:latin typeface="Calibri" charset="0"/>
              </a:endParaRPr>
            </a:p>
          </p:txBody>
        </p:sp>
        <p:sp>
          <p:nvSpPr>
            <p:cNvPr id="15384" name="テキスト ボックス 33"/>
            <p:cNvSpPr txBox="1">
              <a:spLocks noChangeArrowheads="1"/>
            </p:cNvSpPr>
            <p:nvPr/>
          </p:nvSpPr>
          <p:spPr bwMode="auto">
            <a:xfrm>
              <a:off x="6219825" y="2328863"/>
              <a:ext cx="312738" cy="369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latin typeface="Calibri" charset="0"/>
                </a:rPr>
                <a:t>p</a:t>
              </a:r>
              <a:endParaRPr lang="ja-JP" altLang="en-US">
                <a:latin typeface="Calibri" charset="0"/>
              </a:endParaRPr>
            </a:p>
          </p:txBody>
        </p:sp>
        <p:sp>
          <p:nvSpPr>
            <p:cNvPr id="15385" name="テキスト ボックス 34"/>
            <p:cNvSpPr txBox="1">
              <a:spLocks noChangeArrowheads="1"/>
            </p:cNvSpPr>
            <p:nvPr/>
          </p:nvSpPr>
          <p:spPr bwMode="auto">
            <a:xfrm>
              <a:off x="6216650" y="2649538"/>
              <a:ext cx="312738" cy="369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latin typeface="Calibri" charset="0"/>
                </a:rPr>
                <a:t>n</a:t>
              </a:r>
              <a:endParaRPr lang="ja-JP" altLang="en-US">
                <a:latin typeface="Calibri" charset="0"/>
              </a:endParaRPr>
            </a:p>
          </p:txBody>
        </p:sp>
        <p:cxnSp>
          <p:nvCxnSpPr>
            <p:cNvPr id="33" name="直線コネクタ 32"/>
            <p:cNvCxnSpPr/>
            <p:nvPr/>
          </p:nvCxnSpPr>
          <p:spPr>
            <a:xfrm>
              <a:off x="6561138" y="2884488"/>
              <a:ext cx="1524000" cy="158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6561138" y="2503488"/>
              <a:ext cx="1524000" cy="158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88" name="テキスト ボックス 37"/>
            <p:cNvSpPr txBox="1">
              <a:spLocks noChangeArrowheads="1"/>
            </p:cNvSpPr>
            <p:nvPr/>
          </p:nvSpPr>
          <p:spPr bwMode="auto">
            <a:xfrm>
              <a:off x="8099426" y="2743202"/>
              <a:ext cx="312737" cy="369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 err="1">
                  <a:latin typeface="Calibri" charset="0"/>
                </a:rPr>
                <a:t>n</a:t>
              </a:r>
              <a:endParaRPr lang="ja-JP" altLang="en-US" dirty="0">
                <a:latin typeface="Calibri" charset="0"/>
              </a:endParaRPr>
            </a:p>
          </p:txBody>
        </p:sp>
        <p:sp>
          <p:nvSpPr>
            <p:cNvPr id="15389" name="テキスト ボックス 38"/>
            <p:cNvSpPr txBox="1">
              <a:spLocks noChangeArrowheads="1"/>
            </p:cNvSpPr>
            <p:nvPr/>
          </p:nvSpPr>
          <p:spPr bwMode="auto">
            <a:xfrm>
              <a:off x="8102600" y="2373314"/>
              <a:ext cx="327025" cy="369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 err="1">
                  <a:latin typeface="Calibri" charset="0"/>
                </a:rPr>
                <a:t>Σ</a:t>
              </a:r>
              <a:endParaRPr lang="ja-JP" altLang="en-US" dirty="0">
                <a:latin typeface="Calibri" charset="0"/>
              </a:endParaRPr>
            </a:p>
          </p:txBody>
        </p:sp>
        <p:sp>
          <p:nvSpPr>
            <p:cNvPr id="37" name="円/楕円 36"/>
            <p:cNvSpPr/>
            <p:nvPr/>
          </p:nvSpPr>
          <p:spPr>
            <a:xfrm>
              <a:off x="7153275" y="2149475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dirty="0"/>
            </a:p>
          </p:txBody>
        </p:sp>
        <p:sp>
          <p:nvSpPr>
            <p:cNvPr id="15391" name="テキスト ボックス 40"/>
            <p:cNvSpPr txBox="1">
              <a:spLocks noChangeArrowheads="1"/>
            </p:cNvSpPr>
            <p:nvPr/>
          </p:nvSpPr>
          <p:spPr bwMode="auto">
            <a:xfrm>
              <a:off x="7170738" y="2198688"/>
              <a:ext cx="403225" cy="369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>
                  <a:latin typeface="Calibri" charset="0"/>
                </a:rPr>
                <a:t>Y</a:t>
              </a:r>
              <a:r>
                <a:rPr lang="en-US" altLang="ja-JP" baseline="30000" dirty="0">
                  <a:latin typeface="Calibri" charset="0"/>
                </a:rPr>
                <a:t>*</a:t>
              </a:r>
              <a:endParaRPr lang="ja-JP" altLang="en-US" dirty="0">
                <a:latin typeface="Calibri" charset="0"/>
              </a:endParaRPr>
            </a:p>
          </p:txBody>
        </p:sp>
        <p:cxnSp>
          <p:nvCxnSpPr>
            <p:cNvPr id="39" name="直線コネクタ 38"/>
            <p:cNvCxnSpPr/>
            <p:nvPr/>
          </p:nvCxnSpPr>
          <p:spPr>
            <a:xfrm flipV="1">
              <a:off x="6408738" y="2884488"/>
              <a:ext cx="914400" cy="533400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rot="10800000" flipV="1">
              <a:off x="7627938" y="2198688"/>
              <a:ext cx="533400" cy="228600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94" name="テキスト ボックス 43"/>
            <p:cNvSpPr txBox="1">
              <a:spLocks noChangeArrowheads="1"/>
            </p:cNvSpPr>
            <p:nvPr/>
          </p:nvSpPr>
          <p:spPr bwMode="auto">
            <a:xfrm>
              <a:off x="6027738" y="3189287"/>
              <a:ext cx="390526" cy="369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latin typeface="Calibri" charset="0"/>
                </a:rPr>
                <a:t>K</a:t>
              </a:r>
              <a:r>
                <a:rPr lang="en-US" altLang="ja-JP" baseline="30000">
                  <a:latin typeface="Calibri" charset="0"/>
                </a:rPr>
                <a:t>-</a:t>
              </a:r>
              <a:endParaRPr lang="ja-JP" altLang="en-US">
                <a:latin typeface="Calibri" charset="0"/>
              </a:endParaRPr>
            </a:p>
          </p:txBody>
        </p:sp>
        <p:sp>
          <p:nvSpPr>
            <p:cNvPr id="15395" name="テキスト ボックス 44"/>
            <p:cNvSpPr txBox="1">
              <a:spLocks noChangeArrowheads="1"/>
            </p:cNvSpPr>
            <p:nvPr/>
          </p:nvSpPr>
          <p:spPr bwMode="auto">
            <a:xfrm>
              <a:off x="8161338" y="1970088"/>
              <a:ext cx="344487" cy="369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latin typeface="Calibri" charset="0"/>
                </a:rPr>
                <a:t>π</a:t>
              </a:r>
              <a:endParaRPr lang="ja-JP" altLang="en-US">
                <a:latin typeface="Calibri" charset="0"/>
              </a:endParaRPr>
            </a:p>
          </p:txBody>
        </p:sp>
        <p:sp>
          <p:nvSpPr>
            <p:cNvPr id="43" name="円/楕円 42"/>
            <p:cNvSpPr/>
            <p:nvPr/>
          </p:nvSpPr>
          <p:spPr>
            <a:xfrm>
              <a:off x="7246938" y="2808288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44" name="直線コネクタ 43"/>
            <p:cNvCxnSpPr>
              <a:stCxn id="43" idx="0"/>
              <a:endCxn id="37" idx="4"/>
            </p:cNvCxnSpPr>
            <p:nvPr/>
          </p:nvCxnSpPr>
          <p:spPr>
            <a:xfrm rot="5400000" flipH="1" flipV="1">
              <a:off x="7270750" y="2697163"/>
              <a:ext cx="201613" cy="20637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98" name="テキスト ボックス 53"/>
            <p:cNvSpPr txBox="1">
              <a:spLocks noChangeArrowheads="1"/>
            </p:cNvSpPr>
            <p:nvPr/>
          </p:nvSpPr>
          <p:spPr bwMode="auto">
            <a:xfrm>
              <a:off x="6942138" y="2503489"/>
              <a:ext cx="423862" cy="369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latin typeface="Calibri" charset="0"/>
                </a:rPr>
                <a:t>K</a:t>
              </a:r>
              <a:r>
                <a:rPr lang="en-US" altLang="ja-JP" baseline="30000">
                  <a:latin typeface="Calibri" charset="0"/>
                </a:rPr>
                <a:t>0</a:t>
              </a:r>
              <a:endParaRPr lang="ja-JP" altLang="en-US">
                <a:latin typeface="Calibri" charset="0"/>
              </a:endParaRPr>
            </a:p>
          </p:txBody>
        </p:sp>
        <p:sp>
          <p:nvSpPr>
            <p:cNvPr id="15417" name="テキスト ボックス 80"/>
            <p:cNvSpPr txBox="1">
              <a:spLocks noChangeArrowheads="1"/>
            </p:cNvSpPr>
            <p:nvPr/>
          </p:nvSpPr>
          <p:spPr bwMode="auto">
            <a:xfrm>
              <a:off x="7018338" y="3417888"/>
              <a:ext cx="685800" cy="369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latin typeface="Calibri" charset="0"/>
                </a:rPr>
                <a:t>dia 2</a:t>
              </a:r>
              <a:endParaRPr lang="ja-JP" altLang="en-US">
                <a:latin typeface="Calibri" charset="0"/>
              </a:endParaRPr>
            </a:p>
          </p:txBody>
        </p:sp>
      </p:grpSp>
      <p:grpSp>
        <p:nvGrpSpPr>
          <p:cNvPr id="4" name="図形グループ 76"/>
          <p:cNvGrpSpPr/>
          <p:nvPr/>
        </p:nvGrpSpPr>
        <p:grpSpPr>
          <a:xfrm>
            <a:off x="5927726" y="4887674"/>
            <a:ext cx="2638424" cy="1665288"/>
            <a:chOff x="5867401" y="3879850"/>
            <a:chExt cx="2638424" cy="1665288"/>
          </a:xfrm>
        </p:grpSpPr>
        <p:sp>
          <p:nvSpPr>
            <p:cNvPr id="46" name="円/楕円 45"/>
            <p:cNvSpPr/>
            <p:nvPr/>
          </p:nvSpPr>
          <p:spPr>
            <a:xfrm>
              <a:off x="6180138" y="4260850"/>
              <a:ext cx="381000" cy="762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5401" name="テキスト ボックス 56"/>
            <p:cNvSpPr txBox="1">
              <a:spLocks noChangeArrowheads="1"/>
            </p:cNvSpPr>
            <p:nvPr/>
          </p:nvSpPr>
          <p:spPr bwMode="auto">
            <a:xfrm>
              <a:off x="6188075" y="4576762"/>
              <a:ext cx="3127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 err="1">
                  <a:latin typeface="Calibri" charset="0"/>
                </a:rPr>
                <a:t>p</a:t>
              </a:r>
              <a:endParaRPr lang="ja-JP" altLang="en-US" dirty="0">
                <a:latin typeface="Calibri" charset="0"/>
              </a:endParaRPr>
            </a:p>
          </p:txBody>
        </p:sp>
        <p:sp>
          <p:nvSpPr>
            <p:cNvPr id="15402" name="テキスト ボックス 57"/>
            <p:cNvSpPr txBox="1">
              <a:spLocks noChangeArrowheads="1"/>
            </p:cNvSpPr>
            <p:nvPr/>
          </p:nvSpPr>
          <p:spPr bwMode="auto">
            <a:xfrm>
              <a:off x="6216650" y="4251325"/>
              <a:ext cx="312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 err="1">
                  <a:latin typeface="Calibri" charset="0"/>
                </a:rPr>
                <a:t>n</a:t>
              </a:r>
              <a:endParaRPr lang="ja-JP" altLang="en-US" dirty="0">
                <a:latin typeface="Calibri" charset="0"/>
              </a:endParaRPr>
            </a:p>
          </p:txBody>
        </p:sp>
        <p:cxnSp>
          <p:nvCxnSpPr>
            <p:cNvPr id="50" name="直線コネクタ 49"/>
            <p:cNvCxnSpPr/>
            <p:nvPr/>
          </p:nvCxnSpPr>
          <p:spPr>
            <a:xfrm>
              <a:off x="6561138" y="4794250"/>
              <a:ext cx="1524000" cy="158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>
              <a:off x="6561138" y="4413250"/>
              <a:ext cx="1524000" cy="158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405" name="テキスト ボックス 60"/>
            <p:cNvSpPr txBox="1">
              <a:spLocks noChangeArrowheads="1"/>
            </p:cNvSpPr>
            <p:nvPr/>
          </p:nvSpPr>
          <p:spPr bwMode="auto">
            <a:xfrm>
              <a:off x="8085138" y="4630738"/>
              <a:ext cx="312737" cy="369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latin typeface="Calibri" charset="0"/>
                </a:rPr>
                <a:t>n</a:t>
              </a:r>
              <a:endParaRPr lang="ja-JP" altLang="en-US">
                <a:latin typeface="Calibri" charset="0"/>
              </a:endParaRPr>
            </a:p>
          </p:txBody>
        </p:sp>
        <p:sp>
          <p:nvSpPr>
            <p:cNvPr id="15406" name="テキスト ボックス 61"/>
            <p:cNvSpPr txBox="1">
              <a:spLocks noChangeArrowheads="1"/>
            </p:cNvSpPr>
            <p:nvPr/>
          </p:nvSpPr>
          <p:spPr bwMode="auto">
            <a:xfrm>
              <a:off x="8085138" y="4249738"/>
              <a:ext cx="327025" cy="369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latin typeface="Calibri" charset="0"/>
                </a:rPr>
                <a:t>Σ</a:t>
              </a:r>
              <a:endParaRPr lang="ja-JP" altLang="en-US">
                <a:latin typeface="Calibri" charset="0"/>
              </a:endParaRPr>
            </a:p>
          </p:txBody>
        </p:sp>
        <p:sp>
          <p:nvSpPr>
            <p:cNvPr id="54" name="円/楕円 53"/>
            <p:cNvSpPr/>
            <p:nvPr/>
          </p:nvSpPr>
          <p:spPr>
            <a:xfrm>
              <a:off x="7153275" y="4059238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dirty="0"/>
            </a:p>
          </p:txBody>
        </p:sp>
        <p:sp>
          <p:nvSpPr>
            <p:cNvPr id="15408" name="テキスト ボックス 63"/>
            <p:cNvSpPr txBox="1">
              <a:spLocks noChangeArrowheads="1"/>
            </p:cNvSpPr>
            <p:nvPr/>
          </p:nvSpPr>
          <p:spPr bwMode="auto">
            <a:xfrm>
              <a:off x="7170738" y="4108450"/>
              <a:ext cx="4032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latin typeface="Calibri" charset="0"/>
                </a:rPr>
                <a:t>Y</a:t>
              </a:r>
              <a:r>
                <a:rPr lang="en-US" altLang="ja-JP" baseline="30000">
                  <a:latin typeface="Calibri" charset="0"/>
                </a:rPr>
                <a:t>*</a:t>
              </a:r>
              <a:endParaRPr lang="ja-JP" altLang="en-US">
                <a:latin typeface="Calibri" charset="0"/>
              </a:endParaRPr>
            </a:p>
          </p:txBody>
        </p:sp>
        <p:cxnSp>
          <p:nvCxnSpPr>
            <p:cNvPr id="56" name="直線コネクタ 55"/>
            <p:cNvCxnSpPr/>
            <p:nvPr/>
          </p:nvCxnSpPr>
          <p:spPr>
            <a:xfrm flipV="1">
              <a:off x="6408738" y="4794250"/>
              <a:ext cx="914400" cy="533400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rot="10800000" flipV="1">
              <a:off x="7627938" y="4108450"/>
              <a:ext cx="533400" cy="228600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411" name="テキスト ボックス 66"/>
            <p:cNvSpPr txBox="1">
              <a:spLocks noChangeArrowheads="1"/>
            </p:cNvSpPr>
            <p:nvPr/>
          </p:nvSpPr>
          <p:spPr bwMode="auto">
            <a:xfrm>
              <a:off x="6027738" y="5175250"/>
              <a:ext cx="390526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latin typeface="Calibri" charset="0"/>
                </a:rPr>
                <a:t>K</a:t>
              </a:r>
              <a:r>
                <a:rPr lang="en-US" altLang="ja-JP" baseline="30000">
                  <a:latin typeface="Calibri" charset="0"/>
                </a:rPr>
                <a:t>-</a:t>
              </a:r>
              <a:endParaRPr lang="ja-JP" altLang="en-US">
                <a:latin typeface="Calibri" charset="0"/>
              </a:endParaRPr>
            </a:p>
          </p:txBody>
        </p:sp>
        <p:sp>
          <p:nvSpPr>
            <p:cNvPr id="15412" name="テキスト ボックス 67"/>
            <p:cNvSpPr txBox="1">
              <a:spLocks noChangeArrowheads="1"/>
            </p:cNvSpPr>
            <p:nvPr/>
          </p:nvSpPr>
          <p:spPr bwMode="auto">
            <a:xfrm>
              <a:off x="8161338" y="3879850"/>
              <a:ext cx="3444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latin typeface="Calibri" charset="0"/>
                </a:rPr>
                <a:t>π</a:t>
              </a:r>
              <a:endParaRPr lang="ja-JP" altLang="en-US">
                <a:latin typeface="Calibri" charset="0"/>
              </a:endParaRPr>
            </a:p>
          </p:txBody>
        </p:sp>
        <p:sp>
          <p:nvSpPr>
            <p:cNvPr id="60" name="円/楕円 59"/>
            <p:cNvSpPr/>
            <p:nvPr/>
          </p:nvSpPr>
          <p:spPr>
            <a:xfrm>
              <a:off x="7246938" y="471805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61" name="直線コネクタ 60"/>
            <p:cNvCxnSpPr>
              <a:stCxn id="60" idx="0"/>
              <a:endCxn id="54" idx="4"/>
            </p:cNvCxnSpPr>
            <p:nvPr/>
          </p:nvCxnSpPr>
          <p:spPr>
            <a:xfrm rot="5400000" flipH="1" flipV="1">
              <a:off x="7270751" y="4606925"/>
              <a:ext cx="201612" cy="20637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415" name="テキスト ボックス 70"/>
            <p:cNvSpPr txBox="1">
              <a:spLocks noChangeArrowheads="1"/>
            </p:cNvSpPr>
            <p:nvPr/>
          </p:nvSpPr>
          <p:spPr bwMode="auto">
            <a:xfrm>
              <a:off x="6942138" y="4413250"/>
              <a:ext cx="390526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>
                  <a:latin typeface="Calibri" charset="0"/>
                </a:rPr>
                <a:t>K</a:t>
              </a:r>
              <a:r>
                <a:rPr lang="en-US" altLang="ja-JP" baseline="30000" dirty="0">
                  <a:latin typeface="Calibri" charset="0"/>
                </a:rPr>
                <a:t>-</a:t>
              </a:r>
              <a:endParaRPr lang="ja-JP" altLang="en-US" dirty="0">
                <a:latin typeface="Calibri" charset="0"/>
              </a:endParaRPr>
            </a:p>
          </p:txBody>
        </p:sp>
        <p:sp>
          <p:nvSpPr>
            <p:cNvPr id="15418" name="テキスト ボックス 81"/>
            <p:cNvSpPr txBox="1">
              <a:spLocks noChangeArrowheads="1"/>
            </p:cNvSpPr>
            <p:nvPr/>
          </p:nvSpPr>
          <p:spPr bwMode="auto">
            <a:xfrm>
              <a:off x="7094538" y="5175250"/>
              <a:ext cx="6858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>
                  <a:latin typeface="Calibri" charset="0"/>
                </a:rPr>
                <a:t>dia 3</a:t>
              </a:r>
              <a:endParaRPr lang="ja-JP" altLang="en-US">
                <a:latin typeface="Calibri" charset="0"/>
              </a:endParaRPr>
            </a:p>
          </p:txBody>
        </p:sp>
        <p:sp>
          <p:nvSpPr>
            <p:cNvPr id="63" name="テキスト ボックス 32"/>
            <p:cNvSpPr txBox="1">
              <a:spLocks noChangeArrowheads="1"/>
            </p:cNvSpPr>
            <p:nvPr/>
          </p:nvSpPr>
          <p:spPr bwMode="auto">
            <a:xfrm>
              <a:off x="5867401" y="4434680"/>
              <a:ext cx="312737" cy="369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 err="1">
                  <a:latin typeface="Calibri" charset="0"/>
                </a:rPr>
                <a:t>d</a:t>
              </a:r>
              <a:endParaRPr lang="ja-JP" altLang="en-US" dirty="0">
                <a:latin typeface="Calibri" charset="0"/>
              </a:endParaRPr>
            </a:p>
          </p:txBody>
        </p:sp>
      </p:grpSp>
      <p:sp>
        <p:nvSpPr>
          <p:cNvPr id="64" name="テキスト ボックス 63"/>
          <p:cNvSpPr txBox="1"/>
          <p:nvPr/>
        </p:nvSpPr>
        <p:spPr>
          <a:xfrm>
            <a:off x="8792362" y="64886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</a:t>
            </a:r>
            <a:endParaRPr kumimoji="1" lang="ja-JP" altLang="en-US" dirty="0"/>
          </a:p>
        </p:txBody>
      </p:sp>
      <p:pic>
        <p:nvPicPr>
          <p:cNvPr id="80" name="Picture 4" descr="C:\Users\enomoto\Desktop\tef素材\kd2Sig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02326" y="274638"/>
            <a:ext cx="2770639" cy="197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5" descr="C:\Users\enomoto\Desktop\tef素材\kd2Lam.bm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80078" y="2597823"/>
            <a:ext cx="2811282" cy="206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テキスト ボックス 81"/>
          <p:cNvSpPr txBox="1"/>
          <p:nvPr/>
        </p:nvSpPr>
        <p:spPr>
          <a:xfrm>
            <a:off x="6276975" y="2977777"/>
            <a:ext cx="12501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ヒラギノ明朝 Pro W3"/>
                <a:ea typeface="ヒラギノ明朝 Pro W3"/>
                <a:cs typeface="ヒラギノ明朝 Pro W3"/>
              </a:rPr>
              <a:t>π</a:t>
            </a:r>
            <a:r>
              <a:rPr kumimoji="1" lang="en-US" altLang="ja-JP" sz="2000" baseline="30000" dirty="0" smtClean="0">
                <a:latin typeface="ヒラギノ明朝 Pro W3"/>
                <a:ea typeface="ヒラギノ明朝 Pro W3"/>
                <a:cs typeface="ヒラギノ明朝 Pro W3"/>
              </a:rPr>
              <a:t>0</a:t>
            </a:r>
            <a:r>
              <a:rPr kumimoji="1" lang="en-US" altLang="ja-JP" sz="2000" dirty="0" smtClean="0">
                <a:latin typeface="ヒラギノ明朝 Pro W3"/>
                <a:ea typeface="ヒラギノ明朝 Pro W3"/>
                <a:cs typeface="ヒラギノ明朝 Pro W3"/>
              </a:rPr>
              <a:t>Σ</a:t>
            </a:r>
            <a:r>
              <a:rPr kumimoji="1" lang="en-US" altLang="ja-JP" sz="2000" baseline="30000" dirty="0" smtClean="0">
                <a:latin typeface="ヒラギノ明朝 Pro W3"/>
                <a:ea typeface="ヒラギノ明朝 Pro W3"/>
                <a:cs typeface="ヒラギノ明朝 Pro W3"/>
              </a:rPr>
              <a:t>0</a:t>
            </a:r>
            <a:endParaRPr kumimoji="1" lang="ja-JP" altLang="en-US" sz="20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384522" y="4080301"/>
            <a:ext cx="4173589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400" dirty="0" smtClean="0"/>
              <a:t>角運動量の持ち込みが小さい</a:t>
            </a:r>
            <a:endParaRPr lang="en-US" altLang="ja-JP" sz="2400" dirty="0" smtClean="0"/>
          </a:p>
          <a:p>
            <a:r>
              <a:rPr kumimoji="1" lang="ja-JP" altLang="ja-JP" sz="2400" dirty="0" smtClean="0"/>
              <a:t>　</a:t>
            </a:r>
            <a:r>
              <a:rPr kumimoji="1" lang="en-US" altLang="ja-JP" sz="2400" dirty="0" smtClean="0"/>
              <a:t>Λ(1405)</a:t>
            </a:r>
            <a:r>
              <a:rPr lang="ja-JP" altLang="en-US" sz="2400" dirty="0" smtClean="0"/>
              <a:t>の生成が大きくなる</a:t>
            </a:r>
            <a:r>
              <a:rPr kumimoji="1" lang="ja-JP" altLang="en-US" sz="2400" dirty="0" smtClean="0"/>
              <a:t>　</a:t>
            </a:r>
            <a:r>
              <a:rPr kumimoji="1" lang="ja-JP" altLang="en-US" sz="2400" dirty="0" smtClean="0"/>
              <a:t>　</a:t>
            </a:r>
            <a:r>
              <a:rPr kumimoji="1" lang="en-US" altLang="ja-JP" sz="2400" dirty="0" smtClean="0"/>
              <a:t> </a:t>
            </a:r>
            <a:endParaRPr kumimoji="1" lang="ja-JP" altLang="en-US" sz="2400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088063" y="4659100"/>
            <a:ext cx="252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関原、慈道らによる計算</a:t>
            </a:r>
            <a:endParaRPr kumimoji="1" lang="ja-JP" altLang="en-US" dirty="0"/>
          </a:p>
        </p:txBody>
      </p:sp>
      <p:graphicFrame>
        <p:nvGraphicFramePr>
          <p:cNvPr id="18440" name="Object 8"/>
          <p:cNvGraphicFramePr>
            <a:graphicFrameLocks noChangeAspect="1"/>
          </p:cNvGraphicFramePr>
          <p:nvPr/>
        </p:nvGraphicFramePr>
        <p:xfrm>
          <a:off x="1600200" y="3276600"/>
          <a:ext cx="533400" cy="346075"/>
        </p:xfrm>
        <a:graphic>
          <a:graphicData uri="http://schemas.openxmlformats.org/presentationml/2006/ole">
            <p:oleObj spid="_x0000_s18440" name="数式" r:id="rId8" imgW="254000" imgH="165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8682037" y="2160589"/>
            <a:ext cx="276225" cy="1765300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1849437" y="2511425"/>
            <a:ext cx="1722438" cy="12557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6389" name="タイトル 1"/>
          <p:cNvSpPr>
            <a:spLocks noGrp="1"/>
          </p:cNvSpPr>
          <p:nvPr>
            <p:ph type="title"/>
          </p:nvPr>
        </p:nvSpPr>
        <p:spPr>
          <a:xfrm>
            <a:off x="0" y="50800"/>
            <a:ext cx="8229600" cy="1143000"/>
          </a:xfrm>
        </p:spPr>
        <p:txBody>
          <a:bodyPr/>
          <a:lstStyle/>
          <a:p>
            <a:pPr algn="l"/>
            <a:r>
              <a:rPr lang="en-US" altLang="ja-JP" smtClean="0"/>
              <a:t>J-PARC E31</a:t>
            </a:r>
            <a:r>
              <a:rPr lang="ja-JP" altLang="en-US" smtClean="0"/>
              <a:t>実験</a:t>
            </a:r>
          </a:p>
        </p:txBody>
      </p:sp>
      <p:sp>
        <p:nvSpPr>
          <p:cNvPr id="7" name="角丸四角形 6"/>
          <p:cNvSpPr/>
          <p:nvPr/>
        </p:nvSpPr>
        <p:spPr>
          <a:xfrm>
            <a:off x="2346325" y="2890838"/>
            <a:ext cx="671512" cy="3952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452437" y="3081338"/>
            <a:ext cx="2200275" cy="158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2657475" y="3082925"/>
            <a:ext cx="6024562" cy="158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円/楕円 12"/>
          <p:cNvSpPr/>
          <p:nvPr/>
        </p:nvSpPr>
        <p:spPr>
          <a:xfrm>
            <a:off x="2652712" y="2982913"/>
            <a:ext cx="203200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rot="16200000" flipV="1">
            <a:off x="2338387" y="2724151"/>
            <a:ext cx="327025" cy="31115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rot="10800000" flipV="1">
            <a:off x="2115639" y="3146425"/>
            <a:ext cx="537077" cy="139700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7" name="テキスト ボックス 20"/>
          <p:cNvSpPr txBox="1">
            <a:spLocks noChangeArrowheads="1"/>
          </p:cNvSpPr>
          <p:nvPr/>
        </p:nvSpPr>
        <p:spPr bwMode="auto">
          <a:xfrm>
            <a:off x="7388225" y="3464720"/>
            <a:ext cx="1570037" cy="922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dirty="0">
                <a:latin typeface="Calibri" charset="0"/>
              </a:rPr>
              <a:t>中性子検出器</a:t>
            </a:r>
            <a:endParaRPr lang="en-US" altLang="ja-JP" dirty="0">
              <a:latin typeface="Calibri" charset="0"/>
            </a:endParaRPr>
          </a:p>
          <a:p>
            <a:pPr algn="ctr"/>
            <a:r>
              <a:rPr lang="en-US" altLang="ja-JP" dirty="0">
                <a:latin typeface="Calibri" charset="0"/>
              </a:rPr>
              <a:t>(NC)</a:t>
            </a:r>
          </a:p>
          <a:p>
            <a:pPr algn="ctr"/>
            <a:r>
              <a:rPr lang="en-US" altLang="ja-JP" dirty="0">
                <a:latin typeface="Calibri" charset="0"/>
              </a:rPr>
              <a:t>△t〜120ps</a:t>
            </a:r>
            <a:endParaRPr lang="ja-JP" altLang="en-US" dirty="0">
              <a:latin typeface="Calibri" charset="0"/>
            </a:endParaRPr>
          </a:p>
        </p:txBody>
      </p:sp>
      <p:sp>
        <p:nvSpPr>
          <p:cNvPr id="16399" name="テキスト ボックス 22"/>
          <p:cNvSpPr txBox="1">
            <a:spLocks noChangeArrowheads="1"/>
          </p:cNvSpPr>
          <p:nvPr/>
        </p:nvSpPr>
        <p:spPr bwMode="auto">
          <a:xfrm>
            <a:off x="2855912" y="2613025"/>
            <a:ext cx="925513" cy="369888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latin typeface="Calibri" charset="0"/>
              </a:rPr>
              <a:t>Λ(1405)</a:t>
            </a:r>
            <a:endParaRPr lang="ja-JP" altLang="en-US" dirty="0">
              <a:latin typeface="Calibri" charset="0"/>
            </a:endParaRPr>
          </a:p>
        </p:txBody>
      </p:sp>
      <p:sp>
        <p:nvSpPr>
          <p:cNvPr id="16400" name="テキスト ボックス 23"/>
          <p:cNvSpPr txBox="1">
            <a:spLocks noChangeArrowheads="1"/>
          </p:cNvSpPr>
          <p:nvPr/>
        </p:nvSpPr>
        <p:spPr bwMode="auto">
          <a:xfrm>
            <a:off x="2823737" y="3395664"/>
            <a:ext cx="1266825" cy="368300"/>
          </a:xfrm>
          <a:prstGeom prst="rect">
            <a:avLst/>
          </a:prstGeom>
          <a:solidFill>
            <a:srgbClr val="FFFFFF"/>
          </a:soli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latin typeface="Calibri" charset="0"/>
              </a:rPr>
              <a:t>D</a:t>
            </a:r>
            <a:r>
              <a:rPr lang="ja-JP" altLang="en-US" dirty="0">
                <a:latin typeface="Calibri" charset="0"/>
              </a:rPr>
              <a:t>ターゲット</a:t>
            </a:r>
            <a:endParaRPr lang="ja-JP" altLang="en-US" baseline="-25000" dirty="0">
              <a:latin typeface="Calibri" charset="0"/>
            </a:endParaRPr>
          </a:p>
        </p:txBody>
      </p:sp>
      <p:sp>
        <p:nvSpPr>
          <p:cNvPr id="16401" name="テキスト ボックス 24"/>
          <p:cNvSpPr txBox="1">
            <a:spLocks noChangeArrowheads="1"/>
          </p:cNvSpPr>
          <p:nvPr/>
        </p:nvSpPr>
        <p:spPr bwMode="auto">
          <a:xfrm>
            <a:off x="754062" y="2654300"/>
            <a:ext cx="1022350" cy="368300"/>
          </a:xfrm>
          <a:prstGeom prst="rect">
            <a:avLst/>
          </a:prstGeom>
          <a:solidFill>
            <a:srgbClr val="FFFFFF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latin typeface="Calibri" charset="0"/>
              </a:rPr>
              <a:t>K</a:t>
            </a:r>
            <a:r>
              <a:rPr lang="en-US" altLang="ja-JP" baseline="30000">
                <a:latin typeface="Calibri" charset="0"/>
              </a:rPr>
              <a:t>-</a:t>
            </a:r>
            <a:r>
              <a:rPr lang="ja-JP" altLang="en-US">
                <a:latin typeface="Calibri" charset="0"/>
              </a:rPr>
              <a:t>ビーム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895600" y="1066800"/>
            <a:ext cx="5569403" cy="1200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/>
              <a:t>欠損質量法</a:t>
            </a:r>
            <a:r>
              <a:rPr lang="ja-JP" altLang="en-US" sz="2400" dirty="0" smtClean="0"/>
              <a:t>より</a:t>
            </a:r>
            <a:r>
              <a:rPr lang="en-US" altLang="ja-JP" sz="2400" dirty="0" smtClean="0"/>
              <a:t>Λ(1405)</a:t>
            </a:r>
            <a:r>
              <a:rPr lang="ja-JP" altLang="en-US" sz="2400" dirty="0" smtClean="0"/>
              <a:t>の</a:t>
            </a:r>
            <a:r>
              <a:rPr lang="ja-JP" altLang="en-US" sz="2400" dirty="0"/>
              <a:t>質量を測定する</a:t>
            </a:r>
            <a:endParaRPr lang="en-US" altLang="ja-JP" sz="2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400" dirty="0"/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3859213" y="1589088"/>
          <a:ext cx="3476625" cy="530225"/>
        </p:xfrm>
        <a:graphic>
          <a:graphicData uri="http://schemas.openxmlformats.org/presentationml/2006/ole">
            <p:oleObj spid="_x0000_s37890" name="数式" r:id="rId3" imgW="1828800" imgH="279400" progId="Equation.3">
              <p:embed/>
            </p:oleObj>
          </a:graphicData>
        </a:graphic>
      </p:graphicFrame>
      <p:sp>
        <p:nvSpPr>
          <p:cNvPr id="22" name="テキスト ボックス 21"/>
          <p:cNvSpPr txBox="1"/>
          <p:nvPr/>
        </p:nvSpPr>
        <p:spPr>
          <a:xfrm>
            <a:off x="6148388" y="2119314"/>
            <a:ext cx="1011237" cy="923925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latin typeface="+mn-lt"/>
                <a:ea typeface="+mn-ea"/>
                <a:cs typeface="+mn-cs"/>
              </a:rPr>
              <a:t>中性子</a:t>
            </a:r>
            <a:endParaRPr lang="en-US" altLang="ja-JP" dirty="0"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+mn-lt"/>
                <a:ea typeface="+mn-ea"/>
                <a:cs typeface="+mn-cs"/>
              </a:rPr>
              <a:t>TOF</a:t>
            </a:r>
            <a:r>
              <a:rPr lang="ja-JP" altLang="en-US" dirty="0">
                <a:latin typeface="+mn-lt"/>
                <a:ea typeface="+mn-ea"/>
                <a:cs typeface="+mn-cs"/>
              </a:rPr>
              <a:t>測定</a:t>
            </a:r>
            <a:endParaRPr lang="en-US" altLang="ja-JP" dirty="0"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+mn-lt"/>
                <a:ea typeface="+mn-ea"/>
                <a:cs typeface="+mn-cs"/>
              </a:rPr>
              <a:t> 〜15m</a:t>
            </a:r>
            <a:endParaRPr lang="ja-JP" alt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6396" name="テキスト ボックス 19"/>
          <p:cNvSpPr txBox="1">
            <a:spLocks noChangeArrowheads="1"/>
          </p:cNvSpPr>
          <p:nvPr/>
        </p:nvSpPr>
        <p:spPr bwMode="auto">
          <a:xfrm>
            <a:off x="539250" y="3395664"/>
            <a:ext cx="1576388" cy="9239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 charset="0"/>
              </a:rPr>
              <a:t>円筒型</a:t>
            </a:r>
            <a:endParaRPr lang="en-US" altLang="ja-JP" dirty="0">
              <a:latin typeface="Calibri" charset="0"/>
            </a:endParaRPr>
          </a:p>
          <a:p>
            <a:r>
              <a:rPr lang="ja-JP" altLang="en-US" dirty="0">
                <a:latin typeface="Calibri" charset="0"/>
              </a:rPr>
              <a:t>粒子検出器系</a:t>
            </a:r>
            <a:endParaRPr lang="en-US" altLang="ja-JP" dirty="0">
              <a:latin typeface="Calibri" charset="0"/>
            </a:endParaRPr>
          </a:p>
          <a:p>
            <a:pPr algn="ctr"/>
            <a:r>
              <a:rPr lang="en-US" altLang="ja-JP" dirty="0">
                <a:latin typeface="Calibri" charset="0"/>
              </a:rPr>
              <a:t>(CDS)</a:t>
            </a:r>
            <a:endParaRPr lang="ja-JP" altLang="en-US" dirty="0">
              <a:latin typeface="Calibri" charset="0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2115638" y="3925392"/>
            <a:ext cx="4902003" cy="461665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崩壊粒子を測定</a:t>
            </a:r>
            <a:r>
              <a:rPr kumimoji="1" lang="en-US" altLang="ja-JP" sz="2400" dirty="0" smtClean="0"/>
              <a:t>→</a:t>
            </a:r>
            <a:r>
              <a:rPr kumimoji="1" lang="ja-JP" altLang="en-US" sz="2400" dirty="0" smtClean="0"/>
              <a:t>崩壊モードの決定</a:t>
            </a:r>
            <a:endParaRPr kumimoji="1" lang="ja-JP" altLang="en-US" sz="2400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8792362" y="64886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306404" y="4965173"/>
            <a:ext cx="292319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π</a:t>
            </a:r>
            <a:r>
              <a:rPr kumimoji="1" lang="en-US" altLang="ja-JP" sz="2400" baseline="30000" dirty="0" smtClean="0"/>
              <a:t>0</a:t>
            </a:r>
            <a:r>
              <a:rPr kumimoji="1" lang="en-US" altLang="ja-JP" sz="2400" dirty="0" smtClean="0"/>
              <a:t>Σ</a:t>
            </a:r>
            <a:r>
              <a:rPr kumimoji="1" lang="en-US" altLang="ja-JP" sz="2400" baseline="30000" dirty="0" smtClean="0"/>
              <a:t>0</a:t>
            </a:r>
            <a:r>
              <a:rPr kumimoji="1" lang="en-US" altLang="ja-JP" sz="2400" dirty="0" smtClean="0"/>
              <a:t> →</a:t>
            </a:r>
            <a:r>
              <a:rPr lang="en-US" altLang="ja-JP" sz="2400" dirty="0" smtClean="0"/>
              <a:t> π</a:t>
            </a:r>
            <a:r>
              <a:rPr lang="en-US" altLang="ja-JP" sz="2400" baseline="30000" dirty="0" smtClean="0"/>
              <a:t>0 </a:t>
            </a:r>
            <a:r>
              <a:rPr lang="en-US" altLang="ja-JP" sz="2400" dirty="0" err="1" smtClean="0"/>
              <a:t>γΛ→π</a:t>
            </a:r>
            <a:r>
              <a:rPr lang="ja-JP" altLang="en-US" sz="2400" baseline="30000" dirty="0" smtClean="0"/>
              <a:t>０</a:t>
            </a:r>
            <a:r>
              <a:rPr lang="en-US" altLang="ja-JP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γ</a:t>
            </a:r>
            <a:r>
              <a:rPr lang="en-US" altLang="ja-JP" sz="2400" baseline="30000" dirty="0" smtClean="0">
                <a:solidFill>
                  <a:srgbClr val="FF0000"/>
                </a:solidFill>
              </a:rPr>
              <a:t> 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π</a:t>
            </a:r>
            <a:r>
              <a:rPr lang="en-US" altLang="ja-JP" sz="2400" baseline="30000" dirty="0" err="1" smtClean="0">
                <a:solidFill>
                  <a:srgbClr val="FF0000"/>
                </a:solidFill>
              </a:rPr>
              <a:t>-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p</a:t>
            </a:r>
            <a:r>
              <a:rPr lang="ja-JP" altLang="en-US" sz="2400" dirty="0" smtClean="0"/>
              <a:t>　</a:t>
            </a:r>
            <a:endParaRPr kumimoji="1" lang="ja-JP" altLang="en-US" sz="24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294308" y="5426838"/>
            <a:ext cx="2559214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err="1" smtClean="0"/>
              <a:t>π</a:t>
            </a:r>
            <a:r>
              <a:rPr lang="en-US" altLang="ja-JP" sz="2400" baseline="30000" dirty="0" err="1" smtClean="0"/>
              <a:t>+</a:t>
            </a:r>
            <a:r>
              <a:rPr lang="en-US" altLang="ja-JP" sz="2400" dirty="0" err="1" smtClean="0"/>
              <a:t>Σ</a:t>
            </a:r>
            <a:r>
              <a:rPr lang="en-US" altLang="ja-JP" sz="2400" baseline="30000" dirty="0" smtClean="0"/>
              <a:t>-</a:t>
            </a:r>
            <a:r>
              <a:rPr lang="ja-JP" altLang="en-US" sz="2400" dirty="0" smtClean="0"/>
              <a:t>、</a:t>
            </a:r>
            <a:r>
              <a:rPr lang="en-US" altLang="ja-JP" sz="2400" dirty="0" err="1" smtClean="0"/>
              <a:t>π</a:t>
            </a:r>
            <a:r>
              <a:rPr lang="en-US" altLang="ja-JP" sz="2400" baseline="30000" dirty="0" err="1" smtClean="0"/>
              <a:t>-</a:t>
            </a:r>
            <a:r>
              <a:rPr lang="en-US" altLang="ja-JP" sz="2400" dirty="0" err="1" smtClean="0"/>
              <a:t>Σ</a:t>
            </a:r>
            <a:r>
              <a:rPr lang="en-US" altLang="ja-JP" sz="2400" baseline="30000" dirty="0" smtClean="0"/>
              <a:t>+ </a:t>
            </a:r>
            <a:r>
              <a:rPr lang="en-US" altLang="ja-JP" sz="2400" dirty="0" smtClean="0"/>
              <a:t>→ </a:t>
            </a:r>
            <a:r>
              <a:rPr lang="en-US" altLang="ja-JP" sz="2400" dirty="0" err="1" smtClean="0">
                <a:solidFill>
                  <a:srgbClr val="008000"/>
                </a:solidFill>
              </a:rPr>
              <a:t>π</a:t>
            </a:r>
            <a:r>
              <a:rPr lang="en-US" altLang="ja-JP" sz="2400" baseline="30000" dirty="0" smtClean="0">
                <a:solidFill>
                  <a:srgbClr val="008000"/>
                </a:solidFill>
              </a:rPr>
              <a:t>+</a:t>
            </a:r>
            <a:r>
              <a:rPr lang="en-US" altLang="ja-JP" sz="2400" baseline="30000" dirty="0" smtClean="0">
                <a:solidFill>
                  <a:srgbClr val="008000"/>
                </a:solidFill>
              </a:rPr>
              <a:t> </a:t>
            </a:r>
            <a:r>
              <a:rPr lang="en-US" altLang="ja-JP" sz="2400" dirty="0" err="1" smtClean="0"/>
              <a:t>n</a:t>
            </a:r>
            <a:r>
              <a:rPr lang="en-US" altLang="ja-JP" sz="2400" baseline="30000" dirty="0" smtClean="0"/>
              <a:t> </a:t>
            </a:r>
            <a:r>
              <a:rPr lang="en-US" altLang="ja-JP" sz="2400" dirty="0" err="1" smtClean="0">
                <a:solidFill>
                  <a:srgbClr val="008000"/>
                </a:solidFill>
              </a:rPr>
              <a:t>π</a:t>
            </a:r>
            <a:r>
              <a:rPr lang="en-US" altLang="ja-JP" sz="2400" baseline="30000" dirty="0" smtClean="0">
                <a:solidFill>
                  <a:srgbClr val="008000"/>
                </a:solidFill>
              </a:rPr>
              <a:t>-</a:t>
            </a:r>
            <a:endParaRPr lang="en-US" altLang="ja-JP" sz="2400" dirty="0" smtClean="0">
              <a:solidFill>
                <a:srgbClr val="008000"/>
              </a:solidFill>
            </a:endParaRPr>
          </a:p>
          <a:p>
            <a:r>
              <a:rPr lang="en-US" altLang="ja-JP" sz="2400" dirty="0" err="1" smtClean="0"/>
              <a:t>π</a:t>
            </a:r>
            <a:r>
              <a:rPr lang="en-US" altLang="ja-JP" sz="2400" baseline="30000" dirty="0" err="1" smtClean="0"/>
              <a:t>-</a:t>
            </a:r>
            <a:r>
              <a:rPr lang="en-US" altLang="ja-JP" sz="2400" dirty="0" err="1" smtClean="0"/>
              <a:t>Σ</a:t>
            </a:r>
            <a:r>
              <a:rPr lang="en-US" altLang="ja-JP" sz="2400" baseline="30000" dirty="0" smtClean="0"/>
              <a:t>+                </a:t>
            </a:r>
            <a:r>
              <a:rPr lang="en-US" altLang="ja-JP" sz="2400" dirty="0" smtClean="0"/>
              <a:t>→ 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π</a:t>
            </a:r>
            <a:r>
              <a:rPr lang="en-US" altLang="ja-JP" sz="2400" baseline="30000" dirty="0" smtClean="0">
                <a:solidFill>
                  <a:srgbClr val="FF0000"/>
                </a:solidFill>
              </a:rPr>
              <a:t>-</a:t>
            </a:r>
            <a:r>
              <a:rPr lang="en-US" altLang="ja-JP" sz="2400" dirty="0" smtClean="0">
                <a:solidFill>
                  <a:srgbClr val="FF0000"/>
                </a:solidFill>
              </a:rPr>
              <a:t> 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p</a:t>
            </a:r>
            <a:r>
              <a:rPr lang="en-US" altLang="ja-JP" sz="2400" dirty="0" smtClean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/>
              <a:t>π</a:t>
            </a:r>
            <a:r>
              <a:rPr lang="en-US" altLang="ja-JP" sz="2400" baseline="30000" dirty="0" smtClean="0"/>
              <a:t>0</a:t>
            </a:r>
            <a:endParaRPr lang="en-US" altLang="ja-JP" sz="2400" dirty="0" smtClean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294308" y="6257835"/>
            <a:ext cx="192597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π</a:t>
            </a:r>
            <a:r>
              <a:rPr kumimoji="1" lang="en-US" altLang="ja-JP" sz="2400" baseline="30000" dirty="0" smtClean="0"/>
              <a:t>0</a:t>
            </a:r>
            <a:r>
              <a:rPr kumimoji="1" lang="en-US" altLang="ja-JP" sz="2400" dirty="0" smtClean="0"/>
              <a:t>Λ</a:t>
            </a:r>
            <a:r>
              <a:rPr kumimoji="1" lang="ja-JP" altLang="en-US" sz="2400" dirty="0" smtClean="0"/>
              <a:t>　</a:t>
            </a:r>
            <a:r>
              <a:rPr kumimoji="1" lang="en-US" altLang="ja-JP" sz="2400" dirty="0" smtClean="0"/>
              <a:t>→ π</a:t>
            </a:r>
            <a:r>
              <a:rPr kumimoji="1" lang="en-US" altLang="ja-JP" sz="2400" baseline="30000" dirty="0" smtClean="0"/>
              <a:t>0</a:t>
            </a:r>
            <a:r>
              <a:rPr kumimoji="1" lang="en-US" altLang="ja-JP" sz="2400" dirty="0" smtClean="0"/>
              <a:t> 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π</a:t>
            </a:r>
            <a:r>
              <a:rPr lang="en-US" altLang="ja-JP" sz="2400" baseline="30000" dirty="0" err="1" smtClean="0">
                <a:solidFill>
                  <a:srgbClr val="FF0000"/>
                </a:solidFill>
              </a:rPr>
              <a:t>-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p</a:t>
            </a:r>
            <a:r>
              <a:rPr kumimoji="1" lang="en-US" altLang="ja-JP" sz="2400" baseline="30000" dirty="0" smtClean="0">
                <a:solidFill>
                  <a:srgbClr val="FF0000"/>
                </a:solidFill>
              </a:rPr>
              <a:t> 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0" y="4991664"/>
            <a:ext cx="484098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S-wave </a:t>
            </a:r>
            <a:r>
              <a:rPr kumimoji="1" lang="en-US" altLang="ja-JP" sz="2400" dirty="0" err="1" smtClean="0"/>
              <a:t>l</a:t>
            </a:r>
            <a:r>
              <a:rPr kumimoji="1" lang="en-US" altLang="ja-JP" sz="2400" dirty="0" smtClean="0"/>
              <a:t>=0 </a:t>
            </a:r>
            <a:r>
              <a:rPr kumimoji="1" lang="en-US" altLang="ja-JP" sz="2400" dirty="0" smtClean="0"/>
              <a:t>Λ(1405)→ π</a:t>
            </a:r>
            <a:r>
              <a:rPr kumimoji="1" lang="en-US" altLang="ja-JP" sz="2400" baseline="30000" dirty="0" smtClean="0"/>
              <a:t>0</a:t>
            </a:r>
            <a:r>
              <a:rPr kumimoji="1" lang="en-US" altLang="ja-JP" sz="2400" dirty="0" smtClean="0"/>
              <a:t>Σ</a:t>
            </a:r>
            <a:r>
              <a:rPr kumimoji="1" lang="en-US" altLang="ja-JP" sz="2400" baseline="30000" dirty="0" smtClean="0"/>
              <a:t>0</a:t>
            </a:r>
            <a:r>
              <a:rPr lang="ja-JP" altLang="en-US" sz="2400" dirty="0" smtClean="0"/>
              <a:t>、</a:t>
            </a:r>
            <a:r>
              <a:rPr lang="en-US" altLang="ja-JP" sz="2400" dirty="0" err="1" smtClean="0"/>
              <a:t>π</a:t>
            </a:r>
            <a:r>
              <a:rPr lang="en-US" altLang="ja-JP" sz="2400" baseline="30000" dirty="0" err="1" smtClean="0"/>
              <a:t>+</a:t>
            </a:r>
            <a:r>
              <a:rPr lang="en-US" altLang="ja-JP" sz="2400" dirty="0" err="1" smtClean="0"/>
              <a:t>Σ</a:t>
            </a:r>
            <a:r>
              <a:rPr lang="en-US" altLang="ja-JP" sz="2400" baseline="30000" dirty="0" smtClean="0"/>
              <a:t>−</a:t>
            </a:r>
            <a:r>
              <a:rPr lang="ja-JP" altLang="en-US" sz="2400" dirty="0" smtClean="0"/>
              <a:t>、</a:t>
            </a:r>
            <a:r>
              <a:rPr lang="en-US" altLang="ja-JP" sz="2400" dirty="0" err="1" smtClean="0"/>
              <a:t>π</a:t>
            </a:r>
            <a:r>
              <a:rPr lang="en-US" altLang="ja-JP" sz="2400" baseline="30000" dirty="0" err="1" smtClean="0"/>
              <a:t>-</a:t>
            </a:r>
            <a:r>
              <a:rPr lang="en-US" altLang="ja-JP" sz="2400" dirty="0" err="1" smtClean="0"/>
              <a:t>Σ</a:t>
            </a:r>
            <a:r>
              <a:rPr lang="en-US" altLang="ja-JP" sz="2400" baseline="30000" dirty="0" smtClean="0"/>
              <a:t>+</a:t>
            </a:r>
            <a:endParaRPr kumimoji="1" lang="ja-JP" altLang="en-US" sz="24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733" y="5453329"/>
            <a:ext cx="4833255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altLang="ja-JP" sz="2400" dirty="0" smtClean="0"/>
              <a:t>S-wave </a:t>
            </a:r>
            <a:r>
              <a:rPr lang="en-US" altLang="ja-JP" sz="2400" dirty="0" err="1" smtClean="0"/>
              <a:t>l</a:t>
            </a:r>
            <a:r>
              <a:rPr lang="en-US" altLang="ja-JP" sz="2400" dirty="0" smtClean="0"/>
              <a:t>=1 NR</a:t>
            </a:r>
          </a:p>
          <a:p>
            <a:r>
              <a:rPr lang="en-US" altLang="ja-JP" sz="2400" dirty="0" smtClean="0"/>
              <a:t>P</a:t>
            </a:r>
            <a:r>
              <a:rPr lang="en-US" altLang="ja-JP" sz="2400" dirty="0" smtClean="0"/>
              <a:t>-wave </a:t>
            </a:r>
            <a:r>
              <a:rPr lang="en-US" altLang="ja-JP" sz="2400" dirty="0" err="1" smtClean="0"/>
              <a:t>l</a:t>
            </a:r>
            <a:r>
              <a:rPr lang="en-US" altLang="ja-JP" sz="2400" dirty="0" smtClean="0"/>
              <a:t>=1 Σ(1385)→π</a:t>
            </a:r>
            <a:r>
              <a:rPr lang="en-US" altLang="ja-JP" sz="2400" baseline="30000" dirty="0" smtClean="0"/>
              <a:t>0</a:t>
            </a:r>
            <a:r>
              <a:rPr lang="en-US" altLang="ja-JP" sz="2400" dirty="0" smtClean="0"/>
              <a:t>Λ</a:t>
            </a:r>
            <a:r>
              <a:rPr lang="ja-JP" altLang="en-US" sz="2400" dirty="0" smtClean="0"/>
              <a:t>、</a:t>
            </a:r>
            <a:r>
              <a:rPr lang="en-US" altLang="ja-JP" sz="2400" dirty="0" err="1" smtClean="0"/>
              <a:t>π</a:t>
            </a:r>
            <a:r>
              <a:rPr lang="en-US" altLang="ja-JP" sz="2400" baseline="30000" dirty="0" err="1" smtClean="0"/>
              <a:t>+</a:t>
            </a:r>
            <a:r>
              <a:rPr lang="en-US" altLang="ja-JP" sz="2400" dirty="0" err="1" smtClean="0"/>
              <a:t>Σ</a:t>
            </a:r>
            <a:r>
              <a:rPr lang="en-US" altLang="ja-JP" sz="2400" baseline="30000" dirty="0" smtClean="0"/>
              <a:t>−</a:t>
            </a:r>
            <a:r>
              <a:rPr lang="ja-JP" altLang="en-US" sz="2400" dirty="0" smtClean="0"/>
              <a:t>、</a:t>
            </a:r>
            <a:r>
              <a:rPr lang="en-US" altLang="ja-JP" sz="2400" dirty="0" err="1" smtClean="0"/>
              <a:t>π</a:t>
            </a:r>
            <a:r>
              <a:rPr lang="en-US" altLang="ja-JP" sz="2400" baseline="30000" dirty="0" err="1" smtClean="0"/>
              <a:t>-</a:t>
            </a:r>
            <a:r>
              <a:rPr lang="en-US" altLang="ja-JP" sz="2400" dirty="0" err="1" smtClean="0"/>
              <a:t>Σ</a:t>
            </a:r>
            <a:r>
              <a:rPr lang="en-US" altLang="ja-JP" sz="2400" baseline="30000" dirty="0" smtClean="0"/>
              <a:t>+</a:t>
            </a:r>
            <a:r>
              <a:rPr lang="en-US" altLang="ja-JP" sz="2400" dirty="0" smtClean="0"/>
              <a:t> </a:t>
            </a:r>
            <a:endParaRPr lang="ja-JP" altLang="en-US" sz="24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737126" y="5197335"/>
            <a:ext cx="247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ja-JP" dirty="0" smtClean="0"/>
          </a:p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5774" y="0"/>
            <a:ext cx="8229600" cy="1143000"/>
          </a:xfrm>
        </p:spPr>
        <p:txBody>
          <a:bodyPr/>
          <a:lstStyle/>
          <a:p>
            <a:pPr algn="l"/>
            <a:r>
              <a:rPr lang="en-US" altLang="ja-JP" dirty="0" smtClean="0"/>
              <a:t>CDS(</a:t>
            </a:r>
            <a:r>
              <a:rPr lang="ja-JP" altLang="en-US" dirty="0" smtClean="0"/>
              <a:t>円筒型崩壊粒子検出器系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37" name="正方形/長方形 36"/>
          <p:cNvSpPr/>
          <p:nvPr/>
        </p:nvSpPr>
        <p:spPr bwMode="auto">
          <a:xfrm>
            <a:off x="579961" y="1938338"/>
            <a:ext cx="3630613" cy="6413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/>
              <a:t>Solenoid Magnet</a:t>
            </a:r>
            <a:endParaRPr lang="ja-JP" altLang="en-US" sz="2400" dirty="0"/>
          </a:p>
        </p:txBody>
      </p:sp>
      <p:sp>
        <p:nvSpPr>
          <p:cNvPr id="38" name="正方形/長方形 37"/>
          <p:cNvSpPr/>
          <p:nvPr/>
        </p:nvSpPr>
        <p:spPr bwMode="auto">
          <a:xfrm>
            <a:off x="3872436" y="2579688"/>
            <a:ext cx="338138" cy="11874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9" name="正方形/長方形 38"/>
          <p:cNvSpPr/>
          <p:nvPr/>
        </p:nvSpPr>
        <p:spPr bwMode="auto">
          <a:xfrm>
            <a:off x="579961" y="2579688"/>
            <a:ext cx="338138" cy="11874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0" name="正方形/長方形 39"/>
          <p:cNvSpPr/>
          <p:nvPr/>
        </p:nvSpPr>
        <p:spPr bwMode="auto">
          <a:xfrm>
            <a:off x="1283224" y="2814638"/>
            <a:ext cx="2209800" cy="9525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/>
              <a:t>CDC</a:t>
            </a:r>
            <a:endParaRPr lang="ja-JP" altLang="en-US" sz="2400" dirty="0"/>
          </a:p>
        </p:txBody>
      </p:sp>
      <p:sp>
        <p:nvSpPr>
          <p:cNvPr id="41" name="正方形/長方形 40"/>
          <p:cNvSpPr/>
          <p:nvPr/>
        </p:nvSpPr>
        <p:spPr bwMode="auto">
          <a:xfrm>
            <a:off x="1264174" y="2646363"/>
            <a:ext cx="2208212" cy="1111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3" name="正方形/長方形 42"/>
          <p:cNvSpPr/>
          <p:nvPr/>
        </p:nvSpPr>
        <p:spPr bwMode="auto">
          <a:xfrm>
            <a:off x="3872436" y="4524375"/>
            <a:ext cx="338138" cy="11874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4" name="正方形/長方形 43"/>
          <p:cNvSpPr/>
          <p:nvPr/>
        </p:nvSpPr>
        <p:spPr bwMode="auto">
          <a:xfrm>
            <a:off x="579961" y="4524375"/>
            <a:ext cx="338138" cy="11874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5" name="正方形/長方形 44"/>
          <p:cNvSpPr/>
          <p:nvPr/>
        </p:nvSpPr>
        <p:spPr bwMode="auto">
          <a:xfrm>
            <a:off x="579961" y="5711825"/>
            <a:ext cx="3630613" cy="6413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/>
              <a:t>Solenoid Magnet</a:t>
            </a:r>
            <a:endParaRPr lang="ja-JP" altLang="en-US" sz="2400" dirty="0"/>
          </a:p>
        </p:txBody>
      </p:sp>
      <p:sp>
        <p:nvSpPr>
          <p:cNvPr id="46" name="正方形/長方形 45"/>
          <p:cNvSpPr/>
          <p:nvPr/>
        </p:nvSpPr>
        <p:spPr bwMode="auto">
          <a:xfrm>
            <a:off x="1300686" y="4524375"/>
            <a:ext cx="2209800" cy="9525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/>
              <a:t>CDC</a:t>
            </a:r>
            <a:endParaRPr lang="ja-JP" altLang="en-US" sz="2400" dirty="0"/>
          </a:p>
        </p:txBody>
      </p:sp>
      <p:sp>
        <p:nvSpPr>
          <p:cNvPr id="47" name="正方形/長方形 46"/>
          <p:cNvSpPr/>
          <p:nvPr/>
        </p:nvSpPr>
        <p:spPr bwMode="auto">
          <a:xfrm>
            <a:off x="1264174" y="5557838"/>
            <a:ext cx="2208212" cy="11271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8" name="正方形/長方形 47"/>
          <p:cNvSpPr/>
          <p:nvPr/>
        </p:nvSpPr>
        <p:spPr bwMode="auto">
          <a:xfrm>
            <a:off x="2091261" y="3990975"/>
            <a:ext cx="577850" cy="320675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49" name="正方形/長方形 48"/>
          <p:cNvSpPr/>
          <p:nvPr/>
        </p:nvSpPr>
        <p:spPr bwMode="auto">
          <a:xfrm>
            <a:off x="2269061" y="4048125"/>
            <a:ext cx="236538" cy="223838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0" name="テキスト ボックス 17"/>
          <p:cNvSpPr txBox="1">
            <a:spLocks noChangeArrowheads="1"/>
          </p:cNvSpPr>
          <p:nvPr/>
        </p:nvSpPr>
        <p:spPr bwMode="auto">
          <a:xfrm>
            <a:off x="2668761" y="3990975"/>
            <a:ext cx="1203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400" dirty="0">
                <a:latin typeface="Calibri" charset="0"/>
              </a:rPr>
              <a:t>Target</a:t>
            </a:r>
            <a:endParaRPr lang="ja-JP" altLang="en-US" sz="2400" dirty="0">
              <a:latin typeface="Calibri" charset="0"/>
            </a:endParaRPr>
          </a:p>
        </p:txBody>
      </p:sp>
      <p:sp>
        <p:nvSpPr>
          <p:cNvPr id="51" name="正方形/長方形 50"/>
          <p:cNvSpPr/>
          <p:nvPr/>
        </p:nvSpPr>
        <p:spPr bwMode="auto">
          <a:xfrm>
            <a:off x="1854724" y="3822700"/>
            <a:ext cx="1160462" cy="112713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2" name="正方形/長方形 51"/>
          <p:cNvSpPr/>
          <p:nvPr/>
        </p:nvSpPr>
        <p:spPr bwMode="auto">
          <a:xfrm>
            <a:off x="1854724" y="4384675"/>
            <a:ext cx="1160462" cy="111125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grpSp>
        <p:nvGrpSpPr>
          <p:cNvPr id="3" name="図形グループ 81"/>
          <p:cNvGrpSpPr/>
          <p:nvPr/>
        </p:nvGrpSpPr>
        <p:grpSpPr>
          <a:xfrm>
            <a:off x="647581" y="3048000"/>
            <a:ext cx="1243655" cy="461665"/>
            <a:chOff x="647581" y="3048000"/>
            <a:chExt cx="1243655" cy="461665"/>
          </a:xfrm>
        </p:grpSpPr>
        <p:sp>
          <p:nvSpPr>
            <p:cNvPr id="68" name="右矢印 67"/>
            <p:cNvSpPr/>
            <p:nvPr/>
          </p:nvSpPr>
          <p:spPr>
            <a:xfrm>
              <a:off x="1447800" y="3124200"/>
              <a:ext cx="443436" cy="353414"/>
            </a:xfrm>
            <a:prstGeom prst="rightArrow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647581" y="3048000"/>
              <a:ext cx="800219" cy="461665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0.5 T</a:t>
              </a:r>
              <a:endParaRPr kumimoji="1" lang="ja-JP" altLang="en-US" sz="2400" dirty="0"/>
            </a:p>
          </p:txBody>
        </p:sp>
      </p:grpSp>
      <p:sp>
        <p:nvSpPr>
          <p:cNvPr id="42" name="テキスト ボックス 8"/>
          <p:cNvSpPr txBox="1">
            <a:spLocks noChangeArrowheads="1"/>
          </p:cNvSpPr>
          <p:nvPr/>
        </p:nvSpPr>
        <p:spPr bwMode="auto">
          <a:xfrm>
            <a:off x="3412595" y="2184698"/>
            <a:ext cx="773112" cy="461665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400" dirty="0">
                <a:latin typeface="Calibri" charset="0"/>
              </a:rPr>
              <a:t>CDH</a:t>
            </a:r>
            <a:endParaRPr lang="ja-JP" altLang="en-US" sz="2400" dirty="0">
              <a:latin typeface="Calibri" charset="0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4210574" y="1432205"/>
            <a:ext cx="4908315" cy="830997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時間の測定と粒子識別をするための</a:t>
            </a:r>
            <a:endParaRPr kumimoji="1" lang="en-US" altLang="ja-JP" sz="2400" dirty="0" smtClean="0"/>
          </a:p>
          <a:p>
            <a:r>
              <a:rPr lang="ja-JP" altLang="ja-JP" sz="2400" dirty="0" smtClean="0"/>
              <a:t>　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             Plastic </a:t>
            </a:r>
            <a:r>
              <a:rPr lang="en-US" altLang="ja-JP" sz="2400" dirty="0" err="1" smtClean="0"/>
              <a:t>S</a:t>
            </a:r>
            <a:r>
              <a:rPr lang="en-US" altLang="ja-JP" sz="2400" dirty="0" err="1" smtClean="0"/>
              <a:t>c</a:t>
            </a:r>
            <a:r>
              <a:rPr lang="en-US" altLang="ja-JP" sz="2400" dirty="0" err="1" smtClean="0"/>
              <a:t>intillator</a:t>
            </a:r>
            <a:endParaRPr kumimoji="1" lang="ja-JP" altLang="en-US" sz="2400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365662" y="970540"/>
            <a:ext cx="4946336" cy="461665"/>
          </a:xfrm>
          <a:prstGeom prst="rect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磁場をかけるための</a:t>
            </a:r>
            <a:r>
              <a:rPr lang="en-US" altLang="ja-JP" sz="2400" dirty="0" smtClean="0"/>
              <a:t>Solenoid Magnet</a:t>
            </a:r>
            <a:endParaRPr kumimoji="1" lang="ja-JP" altLang="en-US" sz="2400" dirty="0"/>
          </a:p>
        </p:txBody>
      </p:sp>
      <p:cxnSp>
        <p:nvCxnSpPr>
          <p:cNvPr id="75" name="直線矢印コネクタ 74"/>
          <p:cNvCxnSpPr/>
          <p:nvPr/>
        </p:nvCxnSpPr>
        <p:spPr>
          <a:xfrm rot="5400000">
            <a:off x="2541796" y="1557411"/>
            <a:ext cx="548996" cy="298585"/>
          </a:xfrm>
          <a:prstGeom prst="straightConnector1">
            <a:avLst/>
          </a:prstGeom>
          <a:ln w="508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4185707" y="2341989"/>
            <a:ext cx="4820550" cy="830997"/>
          </a:xfrm>
          <a:prstGeom prst="rect">
            <a:avLst/>
          </a:prstGeom>
          <a:noFill/>
          <a:ln w="38100" cap="flat" cmpd="sng" algn="ctr">
            <a:solidFill>
              <a:srgbClr val="95373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磁場中での</a:t>
            </a:r>
            <a:r>
              <a:rPr lang="en-US" altLang="ja-JP" sz="2400" dirty="0" smtClean="0"/>
              <a:t>Tracking</a:t>
            </a:r>
            <a:r>
              <a:rPr kumimoji="1" lang="ja-JP" altLang="en-US" sz="2400" dirty="0" smtClean="0"/>
              <a:t>から</a:t>
            </a:r>
            <a:endParaRPr kumimoji="1" lang="en-US" altLang="ja-JP" sz="2400" dirty="0" smtClean="0"/>
          </a:p>
          <a:p>
            <a:pPr algn="ctr"/>
            <a:r>
              <a:rPr lang="ja-JP" altLang="en-US" sz="2400" dirty="0" smtClean="0"/>
              <a:t>運動量測定をする</a:t>
            </a:r>
            <a:r>
              <a:rPr lang="en-US" altLang="ja-JP" sz="2400" dirty="0" smtClean="0"/>
              <a:t>Drift Chamber</a:t>
            </a:r>
            <a:endParaRPr kumimoji="1" lang="ja-JP" altLang="en-US" sz="2400" dirty="0"/>
          </a:p>
        </p:txBody>
      </p:sp>
      <p:cxnSp>
        <p:nvCxnSpPr>
          <p:cNvPr id="77" name="直線矢印コネクタ 76"/>
          <p:cNvCxnSpPr>
            <a:stCxn id="72" idx="1"/>
            <a:endCxn id="40" idx="3"/>
          </p:cNvCxnSpPr>
          <p:nvPr/>
        </p:nvCxnSpPr>
        <p:spPr>
          <a:xfrm rot="10800000" flipV="1">
            <a:off x="3493025" y="2757488"/>
            <a:ext cx="692683" cy="533400"/>
          </a:xfrm>
          <a:prstGeom prst="straightConnector1">
            <a:avLst/>
          </a:prstGeom>
          <a:ln w="508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20"/>
          <p:cNvSpPr txBox="1">
            <a:spLocks noChangeArrowheads="1"/>
          </p:cNvSpPr>
          <p:nvPr/>
        </p:nvSpPr>
        <p:spPr bwMode="auto">
          <a:xfrm>
            <a:off x="2925221" y="3553678"/>
            <a:ext cx="947214" cy="461665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400" dirty="0">
                <a:latin typeface="Calibri" charset="0"/>
              </a:rPr>
              <a:t>Z-TPC</a:t>
            </a:r>
            <a:endParaRPr lang="ja-JP" altLang="en-US" sz="2400" dirty="0">
              <a:latin typeface="Calibri" charset="0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4126280" y="3217128"/>
            <a:ext cx="5017720" cy="830997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ビーム軸方向の崩壊点測定のための</a:t>
            </a:r>
            <a:endParaRPr kumimoji="1" lang="en-US" altLang="ja-JP" sz="2400" dirty="0" smtClean="0"/>
          </a:p>
          <a:p>
            <a:pPr algn="ctr"/>
            <a:r>
              <a:rPr lang="en-US" altLang="ja-JP" sz="2400" dirty="0" smtClean="0"/>
              <a:t>Time Projection Chamber </a:t>
            </a:r>
            <a:endParaRPr kumimoji="1" lang="ja-JP" altLang="en-US" sz="2400" dirty="0"/>
          </a:p>
        </p:txBody>
      </p:sp>
      <p:cxnSp>
        <p:nvCxnSpPr>
          <p:cNvPr id="79" name="直線矢印コネクタ 78"/>
          <p:cNvCxnSpPr>
            <a:stCxn id="73" idx="1"/>
          </p:cNvCxnSpPr>
          <p:nvPr/>
        </p:nvCxnSpPr>
        <p:spPr>
          <a:xfrm rot="10800000" flipV="1">
            <a:off x="3872436" y="3632626"/>
            <a:ext cx="253844" cy="134511"/>
          </a:xfrm>
          <a:prstGeom prst="straightConnector1">
            <a:avLst/>
          </a:prstGeom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8792362" y="64886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4</a:t>
            </a:r>
            <a:endParaRPr kumimoji="1" lang="ja-JP" altLang="en-US" dirty="0"/>
          </a:p>
        </p:txBody>
      </p:sp>
      <p:cxnSp>
        <p:nvCxnSpPr>
          <p:cNvPr id="54" name="直線矢印コネクタ 53"/>
          <p:cNvCxnSpPr/>
          <p:nvPr/>
        </p:nvCxnSpPr>
        <p:spPr>
          <a:xfrm rot="5400000">
            <a:off x="-1912092" y="4145757"/>
            <a:ext cx="4414835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/>
          <p:cNvSpPr txBox="1"/>
          <p:nvPr/>
        </p:nvSpPr>
        <p:spPr>
          <a:xfrm>
            <a:off x="95774" y="4015343"/>
            <a:ext cx="66622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~2m</a:t>
            </a:r>
            <a:endParaRPr kumimoji="1" lang="ja-JP" altLang="en-US" dirty="0"/>
          </a:p>
        </p:txBody>
      </p:sp>
      <p:cxnSp>
        <p:nvCxnSpPr>
          <p:cNvPr id="57" name="直線矢印コネクタ 56"/>
          <p:cNvCxnSpPr/>
          <p:nvPr/>
        </p:nvCxnSpPr>
        <p:spPr>
          <a:xfrm>
            <a:off x="581549" y="1615281"/>
            <a:ext cx="3629025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/>
          <p:cNvSpPr txBox="1"/>
          <p:nvPr/>
        </p:nvSpPr>
        <p:spPr>
          <a:xfrm>
            <a:off x="1425035" y="1432203"/>
            <a:ext cx="84402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~1.5m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5774" y="0"/>
            <a:ext cx="8229600" cy="1143000"/>
          </a:xfrm>
        </p:spPr>
        <p:txBody>
          <a:bodyPr/>
          <a:lstStyle/>
          <a:p>
            <a:pPr algn="l"/>
            <a:r>
              <a:rPr lang="en-US" altLang="ja-JP" dirty="0" smtClean="0"/>
              <a:t>CDS(</a:t>
            </a:r>
            <a:r>
              <a:rPr lang="ja-JP" altLang="en-US" dirty="0" smtClean="0"/>
              <a:t>円筒型崩壊粒子検出器系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37" name="正方形/長方形 36"/>
          <p:cNvSpPr/>
          <p:nvPr/>
        </p:nvSpPr>
        <p:spPr bwMode="auto">
          <a:xfrm>
            <a:off x="579961" y="1938338"/>
            <a:ext cx="3630613" cy="6413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/>
              <a:t>Solenoid Magnet</a:t>
            </a:r>
            <a:endParaRPr lang="ja-JP" altLang="en-US" sz="2400" dirty="0"/>
          </a:p>
        </p:txBody>
      </p:sp>
      <p:sp>
        <p:nvSpPr>
          <p:cNvPr id="38" name="正方形/長方形 37"/>
          <p:cNvSpPr/>
          <p:nvPr/>
        </p:nvSpPr>
        <p:spPr bwMode="auto">
          <a:xfrm>
            <a:off x="3872436" y="2579688"/>
            <a:ext cx="338138" cy="11874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9" name="正方形/長方形 38"/>
          <p:cNvSpPr/>
          <p:nvPr/>
        </p:nvSpPr>
        <p:spPr bwMode="auto">
          <a:xfrm>
            <a:off x="579961" y="2579688"/>
            <a:ext cx="338138" cy="11874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0" name="正方形/長方形 39"/>
          <p:cNvSpPr/>
          <p:nvPr/>
        </p:nvSpPr>
        <p:spPr bwMode="auto">
          <a:xfrm>
            <a:off x="1283224" y="2814638"/>
            <a:ext cx="2209800" cy="9525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/>
              <a:t>CDC</a:t>
            </a:r>
            <a:endParaRPr lang="ja-JP" altLang="en-US" sz="2400" dirty="0"/>
          </a:p>
        </p:txBody>
      </p:sp>
      <p:sp>
        <p:nvSpPr>
          <p:cNvPr id="41" name="正方形/長方形 40"/>
          <p:cNvSpPr/>
          <p:nvPr/>
        </p:nvSpPr>
        <p:spPr bwMode="auto">
          <a:xfrm>
            <a:off x="1264174" y="2646363"/>
            <a:ext cx="2208212" cy="1111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3" name="正方形/長方形 42"/>
          <p:cNvSpPr/>
          <p:nvPr/>
        </p:nvSpPr>
        <p:spPr bwMode="auto">
          <a:xfrm>
            <a:off x="3872436" y="4524375"/>
            <a:ext cx="338138" cy="11874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4" name="正方形/長方形 43"/>
          <p:cNvSpPr/>
          <p:nvPr/>
        </p:nvSpPr>
        <p:spPr bwMode="auto">
          <a:xfrm>
            <a:off x="579961" y="4524375"/>
            <a:ext cx="338138" cy="11874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5" name="正方形/長方形 44"/>
          <p:cNvSpPr/>
          <p:nvPr/>
        </p:nvSpPr>
        <p:spPr bwMode="auto">
          <a:xfrm>
            <a:off x="579961" y="5711825"/>
            <a:ext cx="3630613" cy="6413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/>
              <a:t>Solenoid Magnet</a:t>
            </a:r>
            <a:endParaRPr lang="ja-JP" altLang="en-US" sz="2400" dirty="0"/>
          </a:p>
        </p:txBody>
      </p:sp>
      <p:sp>
        <p:nvSpPr>
          <p:cNvPr id="46" name="正方形/長方形 45"/>
          <p:cNvSpPr/>
          <p:nvPr/>
        </p:nvSpPr>
        <p:spPr bwMode="auto">
          <a:xfrm>
            <a:off x="1300686" y="4524375"/>
            <a:ext cx="2209800" cy="9525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/>
              <a:t>CDC</a:t>
            </a:r>
            <a:endParaRPr lang="ja-JP" altLang="en-US" sz="2400" dirty="0"/>
          </a:p>
        </p:txBody>
      </p:sp>
      <p:sp>
        <p:nvSpPr>
          <p:cNvPr id="47" name="正方形/長方形 46"/>
          <p:cNvSpPr/>
          <p:nvPr/>
        </p:nvSpPr>
        <p:spPr bwMode="auto">
          <a:xfrm>
            <a:off x="1264174" y="5557838"/>
            <a:ext cx="2208212" cy="11271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8" name="正方形/長方形 47"/>
          <p:cNvSpPr/>
          <p:nvPr/>
        </p:nvSpPr>
        <p:spPr bwMode="auto">
          <a:xfrm>
            <a:off x="2091261" y="3990975"/>
            <a:ext cx="577850" cy="320675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49" name="正方形/長方形 48"/>
          <p:cNvSpPr/>
          <p:nvPr/>
        </p:nvSpPr>
        <p:spPr bwMode="auto">
          <a:xfrm>
            <a:off x="2269061" y="4048125"/>
            <a:ext cx="236538" cy="223838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0" name="テキスト ボックス 17"/>
          <p:cNvSpPr txBox="1">
            <a:spLocks noChangeArrowheads="1"/>
          </p:cNvSpPr>
          <p:nvPr/>
        </p:nvSpPr>
        <p:spPr bwMode="auto">
          <a:xfrm>
            <a:off x="2668761" y="3990975"/>
            <a:ext cx="1203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400" dirty="0">
                <a:latin typeface="Calibri" charset="0"/>
              </a:rPr>
              <a:t>Target</a:t>
            </a:r>
            <a:endParaRPr lang="ja-JP" altLang="en-US" sz="2400" dirty="0">
              <a:latin typeface="Calibri" charset="0"/>
            </a:endParaRPr>
          </a:p>
        </p:txBody>
      </p:sp>
      <p:sp>
        <p:nvSpPr>
          <p:cNvPr id="51" name="正方形/長方形 50"/>
          <p:cNvSpPr/>
          <p:nvPr/>
        </p:nvSpPr>
        <p:spPr bwMode="auto">
          <a:xfrm>
            <a:off x="1854724" y="3822700"/>
            <a:ext cx="1160462" cy="112713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2" name="正方形/長方形 51"/>
          <p:cNvSpPr/>
          <p:nvPr/>
        </p:nvSpPr>
        <p:spPr bwMode="auto">
          <a:xfrm>
            <a:off x="1854724" y="4384675"/>
            <a:ext cx="1160462" cy="111125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grpSp>
        <p:nvGrpSpPr>
          <p:cNvPr id="3" name="図形グループ 81"/>
          <p:cNvGrpSpPr/>
          <p:nvPr/>
        </p:nvGrpSpPr>
        <p:grpSpPr>
          <a:xfrm>
            <a:off x="647581" y="3048000"/>
            <a:ext cx="1243655" cy="461665"/>
            <a:chOff x="647581" y="3048000"/>
            <a:chExt cx="1243655" cy="461665"/>
          </a:xfrm>
        </p:grpSpPr>
        <p:sp>
          <p:nvSpPr>
            <p:cNvPr id="68" name="右矢印 67"/>
            <p:cNvSpPr/>
            <p:nvPr/>
          </p:nvSpPr>
          <p:spPr>
            <a:xfrm>
              <a:off x="1447800" y="3124200"/>
              <a:ext cx="443436" cy="353414"/>
            </a:xfrm>
            <a:prstGeom prst="rightArrow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647581" y="3048000"/>
              <a:ext cx="800219" cy="461665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0.5 T</a:t>
              </a:r>
              <a:endParaRPr kumimoji="1" lang="ja-JP" altLang="en-US" sz="2400" dirty="0"/>
            </a:p>
          </p:txBody>
        </p:sp>
      </p:grpSp>
      <p:sp>
        <p:nvSpPr>
          <p:cNvPr id="42" name="テキスト ボックス 8"/>
          <p:cNvSpPr txBox="1">
            <a:spLocks noChangeArrowheads="1"/>
          </p:cNvSpPr>
          <p:nvPr/>
        </p:nvSpPr>
        <p:spPr bwMode="auto">
          <a:xfrm>
            <a:off x="3412595" y="2184698"/>
            <a:ext cx="773112" cy="461665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400" dirty="0">
                <a:latin typeface="Calibri" charset="0"/>
              </a:rPr>
              <a:t>CDH</a:t>
            </a:r>
            <a:endParaRPr lang="ja-JP" altLang="en-US" sz="2400" dirty="0">
              <a:latin typeface="Calibri" charset="0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4210574" y="1432205"/>
            <a:ext cx="4908315" cy="830997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時間の測定と粒子識別をするための</a:t>
            </a:r>
            <a:endParaRPr kumimoji="1" lang="en-US" altLang="ja-JP" sz="2400" dirty="0" smtClean="0"/>
          </a:p>
          <a:p>
            <a:r>
              <a:rPr lang="ja-JP" altLang="ja-JP" sz="2400" dirty="0" smtClean="0"/>
              <a:t>　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             Plastic </a:t>
            </a:r>
            <a:r>
              <a:rPr lang="en-US" altLang="ja-JP" sz="2400" dirty="0" err="1" smtClean="0"/>
              <a:t>S</a:t>
            </a:r>
            <a:r>
              <a:rPr lang="en-US" altLang="ja-JP" sz="2400" dirty="0" err="1" smtClean="0"/>
              <a:t>c</a:t>
            </a:r>
            <a:r>
              <a:rPr lang="en-US" altLang="ja-JP" sz="2400" dirty="0" err="1" smtClean="0"/>
              <a:t>intillator</a:t>
            </a:r>
            <a:endParaRPr kumimoji="1" lang="ja-JP" altLang="en-US" sz="2400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365662" y="970540"/>
            <a:ext cx="4946336" cy="461665"/>
          </a:xfrm>
          <a:prstGeom prst="rect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磁場をかけるための</a:t>
            </a:r>
            <a:r>
              <a:rPr lang="en-US" altLang="ja-JP" sz="2400" dirty="0" smtClean="0"/>
              <a:t>Solenoid Magnet</a:t>
            </a:r>
            <a:endParaRPr kumimoji="1" lang="ja-JP" altLang="en-US" sz="2400" dirty="0"/>
          </a:p>
        </p:txBody>
      </p:sp>
      <p:cxnSp>
        <p:nvCxnSpPr>
          <p:cNvPr id="75" name="直線矢印コネクタ 74"/>
          <p:cNvCxnSpPr/>
          <p:nvPr/>
        </p:nvCxnSpPr>
        <p:spPr>
          <a:xfrm rot="5400000">
            <a:off x="2541796" y="1557411"/>
            <a:ext cx="548996" cy="298585"/>
          </a:xfrm>
          <a:prstGeom prst="straightConnector1">
            <a:avLst/>
          </a:prstGeom>
          <a:ln w="508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4185707" y="2341989"/>
            <a:ext cx="4820550" cy="830997"/>
          </a:xfrm>
          <a:prstGeom prst="rect">
            <a:avLst/>
          </a:prstGeom>
          <a:noFill/>
          <a:ln w="38100" cap="flat" cmpd="sng" algn="ctr">
            <a:solidFill>
              <a:srgbClr val="95373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磁場中での</a:t>
            </a:r>
            <a:r>
              <a:rPr lang="en-US" altLang="ja-JP" sz="2400" dirty="0" smtClean="0"/>
              <a:t>Tracking</a:t>
            </a:r>
            <a:r>
              <a:rPr kumimoji="1" lang="ja-JP" altLang="en-US" sz="2400" dirty="0" smtClean="0"/>
              <a:t>から</a:t>
            </a:r>
            <a:endParaRPr kumimoji="1" lang="en-US" altLang="ja-JP" sz="2400" dirty="0" smtClean="0"/>
          </a:p>
          <a:p>
            <a:pPr algn="ctr"/>
            <a:r>
              <a:rPr lang="ja-JP" altLang="en-US" sz="2400" dirty="0" smtClean="0"/>
              <a:t>運動量測定をする</a:t>
            </a:r>
            <a:r>
              <a:rPr lang="en-US" altLang="ja-JP" sz="2400" dirty="0" smtClean="0"/>
              <a:t>Drift Chamber</a:t>
            </a:r>
            <a:endParaRPr kumimoji="1" lang="ja-JP" altLang="en-US" sz="2400" dirty="0"/>
          </a:p>
        </p:txBody>
      </p:sp>
      <p:cxnSp>
        <p:nvCxnSpPr>
          <p:cNvPr id="77" name="直線矢印コネクタ 76"/>
          <p:cNvCxnSpPr>
            <a:stCxn id="72" idx="1"/>
            <a:endCxn id="40" idx="3"/>
          </p:cNvCxnSpPr>
          <p:nvPr/>
        </p:nvCxnSpPr>
        <p:spPr>
          <a:xfrm rot="10800000" flipV="1">
            <a:off x="3493025" y="2757488"/>
            <a:ext cx="692683" cy="533400"/>
          </a:xfrm>
          <a:prstGeom prst="straightConnector1">
            <a:avLst/>
          </a:prstGeom>
          <a:ln w="508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20"/>
          <p:cNvSpPr txBox="1">
            <a:spLocks noChangeArrowheads="1"/>
          </p:cNvSpPr>
          <p:nvPr/>
        </p:nvSpPr>
        <p:spPr bwMode="auto">
          <a:xfrm>
            <a:off x="2925221" y="3553678"/>
            <a:ext cx="947214" cy="461665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400" dirty="0">
                <a:latin typeface="Calibri" charset="0"/>
              </a:rPr>
              <a:t>Z-TPC</a:t>
            </a:r>
            <a:endParaRPr lang="ja-JP" altLang="en-US" sz="2400" dirty="0">
              <a:latin typeface="Calibri" charset="0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4126280" y="3217128"/>
            <a:ext cx="5017720" cy="830997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ビーム軸方向の崩壊点測定のための</a:t>
            </a:r>
            <a:endParaRPr kumimoji="1" lang="en-US" altLang="ja-JP" sz="2400" dirty="0" smtClean="0"/>
          </a:p>
          <a:p>
            <a:pPr algn="ctr"/>
            <a:r>
              <a:rPr lang="en-US" altLang="ja-JP" sz="2400" dirty="0" smtClean="0"/>
              <a:t>Time Projection Chamber </a:t>
            </a:r>
            <a:endParaRPr kumimoji="1" lang="ja-JP" altLang="en-US" sz="2400" dirty="0"/>
          </a:p>
        </p:txBody>
      </p:sp>
      <p:cxnSp>
        <p:nvCxnSpPr>
          <p:cNvPr id="79" name="直線矢印コネクタ 78"/>
          <p:cNvCxnSpPr>
            <a:stCxn id="73" idx="1"/>
          </p:cNvCxnSpPr>
          <p:nvPr/>
        </p:nvCxnSpPr>
        <p:spPr>
          <a:xfrm rot="10800000" flipV="1">
            <a:off x="3872436" y="3632626"/>
            <a:ext cx="253844" cy="134511"/>
          </a:xfrm>
          <a:prstGeom prst="straightConnector1">
            <a:avLst/>
          </a:prstGeom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8792362" y="64886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4</a:t>
            </a:r>
            <a:endParaRPr kumimoji="1" lang="ja-JP" altLang="en-US" dirty="0"/>
          </a:p>
        </p:txBody>
      </p:sp>
      <p:cxnSp>
        <p:nvCxnSpPr>
          <p:cNvPr id="54" name="直線矢印コネクタ 53"/>
          <p:cNvCxnSpPr/>
          <p:nvPr/>
        </p:nvCxnSpPr>
        <p:spPr>
          <a:xfrm rot="5400000">
            <a:off x="-1912092" y="4145757"/>
            <a:ext cx="4414835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/>
          <p:cNvSpPr txBox="1"/>
          <p:nvPr/>
        </p:nvSpPr>
        <p:spPr>
          <a:xfrm>
            <a:off x="95774" y="4015343"/>
            <a:ext cx="66622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~2m</a:t>
            </a:r>
            <a:endParaRPr kumimoji="1" lang="ja-JP" altLang="en-US" dirty="0"/>
          </a:p>
        </p:txBody>
      </p:sp>
      <p:cxnSp>
        <p:nvCxnSpPr>
          <p:cNvPr id="57" name="直線矢印コネクタ 56"/>
          <p:cNvCxnSpPr/>
          <p:nvPr/>
        </p:nvCxnSpPr>
        <p:spPr>
          <a:xfrm>
            <a:off x="581549" y="1615281"/>
            <a:ext cx="3629025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/>
          <p:cNvSpPr txBox="1"/>
          <p:nvPr/>
        </p:nvSpPr>
        <p:spPr>
          <a:xfrm>
            <a:off x="1425035" y="1432203"/>
            <a:ext cx="84402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~1.5m</a:t>
            </a:r>
            <a:endParaRPr kumimoji="1" lang="ja-JP" altLang="en-US" dirty="0"/>
          </a:p>
        </p:txBody>
      </p:sp>
      <p:cxnSp>
        <p:nvCxnSpPr>
          <p:cNvPr id="55" name="直線矢印コネクタ 54"/>
          <p:cNvCxnSpPr/>
          <p:nvPr/>
        </p:nvCxnSpPr>
        <p:spPr>
          <a:xfrm rot="16200000" flipV="1">
            <a:off x="1438537" y="3267337"/>
            <a:ext cx="1376362" cy="470964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 rot="5400000">
            <a:off x="1373982" y="4574381"/>
            <a:ext cx="1290637" cy="685800"/>
          </a:xfrm>
          <a:prstGeom prst="straightConnector1">
            <a:avLst/>
          </a:prstGeom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テキスト ボックス 63"/>
          <p:cNvSpPr txBox="1"/>
          <p:nvPr/>
        </p:nvSpPr>
        <p:spPr>
          <a:xfrm>
            <a:off x="1425035" y="2415530"/>
            <a:ext cx="417602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0000FF"/>
                </a:solidFill>
              </a:rPr>
              <a:t>π</a:t>
            </a:r>
            <a:r>
              <a:rPr kumimoji="1" lang="en-US" altLang="ja-JP" sz="2400" baseline="30000" dirty="0" smtClean="0">
                <a:solidFill>
                  <a:srgbClr val="0000FF"/>
                </a:solidFill>
              </a:rPr>
              <a:t>-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1258798" y="5480992"/>
            <a:ext cx="456976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008000"/>
                </a:solidFill>
              </a:rPr>
              <a:t>π</a:t>
            </a:r>
            <a:r>
              <a:rPr lang="en-US" altLang="ja-JP" sz="2400" baseline="30000" dirty="0" smtClean="0">
                <a:solidFill>
                  <a:srgbClr val="008000"/>
                </a:solidFill>
              </a:rPr>
              <a:t>+</a:t>
            </a:r>
            <a:endParaRPr kumimoji="1" lang="ja-JP" altLang="en-US" sz="2400" dirty="0">
              <a:solidFill>
                <a:srgbClr val="008000"/>
              </a:solidFill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4922880" y="4264967"/>
            <a:ext cx="340249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err="1" smtClean="0"/>
              <a:t>π</a:t>
            </a:r>
            <a:r>
              <a:rPr lang="en-US" altLang="ja-JP" sz="2400" baseline="30000" dirty="0" smtClean="0"/>
              <a:t>±</a:t>
            </a:r>
            <a:r>
              <a:rPr lang="ja-JP" altLang="en-US" sz="2400" dirty="0" smtClean="0"/>
              <a:t>は等方的に散乱される</a:t>
            </a:r>
            <a:endParaRPr kumimoji="1" lang="ja-JP" altLang="en-US" sz="2400" dirty="0"/>
          </a:p>
        </p:txBody>
      </p:sp>
      <p:sp>
        <p:nvSpPr>
          <p:cNvPr id="67" name="下矢印 66"/>
          <p:cNvSpPr/>
          <p:nvPr/>
        </p:nvSpPr>
        <p:spPr>
          <a:xfrm>
            <a:off x="6205536" y="4785985"/>
            <a:ext cx="485775" cy="613083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4922880" y="5399068"/>
            <a:ext cx="3240465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 smtClean="0"/>
              <a:t>CDS</a:t>
            </a:r>
            <a:r>
              <a:rPr lang="ja-JP" altLang="en-US" sz="2800" dirty="0" smtClean="0"/>
              <a:t>で十分検出可能</a:t>
            </a:r>
            <a:endParaRPr kumimoji="1" lang="en-US" altLang="ja-JP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5774" y="0"/>
            <a:ext cx="8229600" cy="1143000"/>
          </a:xfrm>
        </p:spPr>
        <p:txBody>
          <a:bodyPr/>
          <a:lstStyle/>
          <a:p>
            <a:pPr algn="l"/>
            <a:r>
              <a:rPr lang="en-US" altLang="ja-JP" dirty="0" smtClean="0"/>
              <a:t>CDS(</a:t>
            </a:r>
            <a:r>
              <a:rPr lang="ja-JP" altLang="en-US" dirty="0" smtClean="0"/>
              <a:t>円筒型崩壊粒子検出器系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37" name="正方形/長方形 36"/>
          <p:cNvSpPr/>
          <p:nvPr/>
        </p:nvSpPr>
        <p:spPr bwMode="auto">
          <a:xfrm>
            <a:off x="579961" y="1938338"/>
            <a:ext cx="3630613" cy="6413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/>
              <a:t>Solenoid Magnet</a:t>
            </a:r>
            <a:endParaRPr lang="ja-JP" altLang="en-US" sz="2400" dirty="0"/>
          </a:p>
        </p:txBody>
      </p:sp>
      <p:sp>
        <p:nvSpPr>
          <p:cNvPr id="38" name="正方形/長方形 37"/>
          <p:cNvSpPr/>
          <p:nvPr/>
        </p:nvSpPr>
        <p:spPr bwMode="auto">
          <a:xfrm>
            <a:off x="3872436" y="2579688"/>
            <a:ext cx="338138" cy="11874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9" name="正方形/長方形 38"/>
          <p:cNvSpPr/>
          <p:nvPr/>
        </p:nvSpPr>
        <p:spPr bwMode="auto">
          <a:xfrm>
            <a:off x="579961" y="2579688"/>
            <a:ext cx="338138" cy="11874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0" name="正方形/長方形 39"/>
          <p:cNvSpPr/>
          <p:nvPr/>
        </p:nvSpPr>
        <p:spPr bwMode="auto">
          <a:xfrm>
            <a:off x="1283224" y="2814638"/>
            <a:ext cx="2209800" cy="9525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/>
              <a:t>CDC</a:t>
            </a:r>
            <a:endParaRPr lang="ja-JP" altLang="en-US" sz="2400" dirty="0"/>
          </a:p>
        </p:txBody>
      </p:sp>
      <p:sp>
        <p:nvSpPr>
          <p:cNvPr id="41" name="正方形/長方形 40"/>
          <p:cNvSpPr/>
          <p:nvPr/>
        </p:nvSpPr>
        <p:spPr bwMode="auto">
          <a:xfrm>
            <a:off x="1264174" y="2646363"/>
            <a:ext cx="2208212" cy="1111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3" name="正方形/長方形 42"/>
          <p:cNvSpPr/>
          <p:nvPr/>
        </p:nvSpPr>
        <p:spPr bwMode="auto">
          <a:xfrm>
            <a:off x="3872436" y="4524375"/>
            <a:ext cx="338138" cy="11874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4" name="正方形/長方形 43"/>
          <p:cNvSpPr/>
          <p:nvPr/>
        </p:nvSpPr>
        <p:spPr bwMode="auto">
          <a:xfrm>
            <a:off x="579961" y="4524375"/>
            <a:ext cx="338138" cy="11874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5" name="正方形/長方形 44"/>
          <p:cNvSpPr/>
          <p:nvPr/>
        </p:nvSpPr>
        <p:spPr bwMode="auto">
          <a:xfrm>
            <a:off x="579961" y="5711825"/>
            <a:ext cx="3630613" cy="6413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/>
              <a:t>Solenoid Magnet</a:t>
            </a:r>
            <a:endParaRPr lang="ja-JP" altLang="en-US" sz="2400" dirty="0"/>
          </a:p>
        </p:txBody>
      </p:sp>
      <p:sp>
        <p:nvSpPr>
          <p:cNvPr id="46" name="正方形/長方形 45"/>
          <p:cNvSpPr/>
          <p:nvPr/>
        </p:nvSpPr>
        <p:spPr bwMode="auto">
          <a:xfrm>
            <a:off x="1300686" y="4524375"/>
            <a:ext cx="2209800" cy="9525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/>
              <a:t>CDC</a:t>
            </a:r>
            <a:endParaRPr lang="ja-JP" altLang="en-US" sz="2400" dirty="0"/>
          </a:p>
        </p:txBody>
      </p:sp>
      <p:sp>
        <p:nvSpPr>
          <p:cNvPr id="47" name="正方形/長方形 46"/>
          <p:cNvSpPr/>
          <p:nvPr/>
        </p:nvSpPr>
        <p:spPr bwMode="auto">
          <a:xfrm>
            <a:off x="1264174" y="5557838"/>
            <a:ext cx="2208212" cy="11271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8" name="正方形/長方形 47"/>
          <p:cNvSpPr/>
          <p:nvPr/>
        </p:nvSpPr>
        <p:spPr bwMode="auto">
          <a:xfrm>
            <a:off x="2091261" y="3990975"/>
            <a:ext cx="577850" cy="320675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49" name="正方形/長方形 48"/>
          <p:cNvSpPr/>
          <p:nvPr/>
        </p:nvSpPr>
        <p:spPr bwMode="auto">
          <a:xfrm>
            <a:off x="2269061" y="4048125"/>
            <a:ext cx="236538" cy="223838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0" name="テキスト ボックス 17"/>
          <p:cNvSpPr txBox="1">
            <a:spLocks noChangeArrowheads="1"/>
          </p:cNvSpPr>
          <p:nvPr/>
        </p:nvSpPr>
        <p:spPr bwMode="auto">
          <a:xfrm>
            <a:off x="2668761" y="3990975"/>
            <a:ext cx="1203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400" dirty="0">
                <a:latin typeface="Calibri" charset="0"/>
              </a:rPr>
              <a:t>Target</a:t>
            </a:r>
            <a:endParaRPr lang="ja-JP" altLang="en-US" sz="2400" dirty="0">
              <a:latin typeface="Calibri" charset="0"/>
            </a:endParaRPr>
          </a:p>
        </p:txBody>
      </p:sp>
      <p:sp>
        <p:nvSpPr>
          <p:cNvPr id="51" name="正方形/長方形 50"/>
          <p:cNvSpPr/>
          <p:nvPr/>
        </p:nvSpPr>
        <p:spPr bwMode="auto">
          <a:xfrm>
            <a:off x="1854724" y="3822700"/>
            <a:ext cx="1160462" cy="112713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2" name="正方形/長方形 51"/>
          <p:cNvSpPr/>
          <p:nvPr/>
        </p:nvSpPr>
        <p:spPr bwMode="auto">
          <a:xfrm>
            <a:off x="1854724" y="4384675"/>
            <a:ext cx="1160462" cy="111125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grpSp>
        <p:nvGrpSpPr>
          <p:cNvPr id="3" name="図形グループ 81"/>
          <p:cNvGrpSpPr/>
          <p:nvPr/>
        </p:nvGrpSpPr>
        <p:grpSpPr>
          <a:xfrm>
            <a:off x="647581" y="3048000"/>
            <a:ext cx="1243655" cy="461665"/>
            <a:chOff x="647581" y="3048000"/>
            <a:chExt cx="1243655" cy="461665"/>
          </a:xfrm>
        </p:grpSpPr>
        <p:sp>
          <p:nvSpPr>
            <p:cNvPr id="68" name="右矢印 67"/>
            <p:cNvSpPr/>
            <p:nvPr/>
          </p:nvSpPr>
          <p:spPr>
            <a:xfrm>
              <a:off x="1447800" y="3124200"/>
              <a:ext cx="443436" cy="353414"/>
            </a:xfrm>
            <a:prstGeom prst="rightArrow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647581" y="3048000"/>
              <a:ext cx="800219" cy="461665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0.5 T</a:t>
              </a:r>
              <a:endParaRPr kumimoji="1" lang="ja-JP" altLang="en-US" sz="2400" dirty="0"/>
            </a:p>
          </p:txBody>
        </p:sp>
      </p:grpSp>
      <p:sp>
        <p:nvSpPr>
          <p:cNvPr id="42" name="テキスト ボックス 8"/>
          <p:cNvSpPr txBox="1">
            <a:spLocks noChangeArrowheads="1"/>
          </p:cNvSpPr>
          <p:nvPr/>
        </p:nvSpPr>
        <p:spPr bwMode="auto">
          <a:xfrm>
            <a:off x="3412595" y="2184698"/>
            <a:ext cx="773112" cy="461665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400" dirty="0">
                <a:latin typeface="Calibri" charset="0"/>
              </a:rPr>
              <a:t>CDH</a:t>
            </a:r>
            <a:endParaRPr lang="ja-JP" altLang="en-US" sz="2400" dirty="0">
              <a:latin typeface="Calibri" charset="0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4210574" y="1432205"/>
            <a:ext cx="4908315" cy="830997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時間の測定と粒子識別をするための</a:t>
            </a:r>
            <a:endParaRPr kumimoji="1" lang="en-US" altLang="ja-JP" sz="2400" dirty="0" smtClean="0"/>
          </a:p>
          <a:p>
            <a:r>
              <a:rPr lang="ja-JP" altLang="ja-JP" sz="2400" dirty="0" smtClean="0"/>
              <a:t>　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             Plastic </a:t>
            </a:r>
            <a:r>
              <a:rPr lang="en-US" altLang="ja-JP" sz="2400" dirty="0" err="1" smtClean="0"/>
              <a:t>S</a:t>
            </a:r>
            <a:r>
              <a:rPr lang="en-US" altLang="ja-JP" sz="2400" dirty="0" err="1" smtClean="0"/>
              <a:t>c</a:t>
            </a:r>
            <a:r>
              <a:rPr lang="en-US" altLang="ja-JP" sz="2400" dirty="0" err="1" smtClean="0"/>
              <a:t>intillator</a:t>
            </a:r>
            <a:endParaRPr kumimoji="1" lang="ja-JP" altLang="en-US" sz="2400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365662" y="970540"/>
            <a:ext cx="4946336" cy="461665"/>
          </a:xfrm>
          <a:prstGeom prst="rect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磁場をかけるための</a:t>
            </a:r>
            <a:r>
              <a:rPr lang="en-US" altLang="ja-JP" sz="2400" dirty="0" smtClean="0"/>
              <a:t>Solenoid Magnet</a:t>
            </a:r>
            <a:endParaRPr kumimoji="1" lang="ja-JP" altLang="en-US" sz="2400" dirty="0"/>
          </a:p>
        </p:txBody>
      </p:sp>
      <p:cxnSp>
        <p:nvCxnSpPr>
          <p:cNvPr id="75" name="直線矢印コネクタ 74"/>
          <p:cNvCxnSpPr/>
          <p:nvPr/>
        </p:nvCxnSpPr>
        <p:spPr>
          <a:xfrm rot="5400000">
            <a:off x="2541796" y="1557411"/>
            <a:ext cx="548996" cy="298585"/>
          </a:xfrm>
          <a:prstGeom prst="straightConnector1">
            <a:avLst/>
          </a:prstGeom>
          <a:ln w="508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4185707" y="2341989"/>
            <a:ext cx="4820550" cy="830997"/>
          </a:xfrm>
          <a:prstGeom prst="rect">
            <a:avLst/>
          </a:prstGeom>
          <a:noFill/>
          <a:ln w="38100" cap="flat" cmpd="sng" algn="ctr">
            <a:solidFill>
              <a:srgbClr val="95373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磁場中での</a:t>
            </a:r>
            <a:r>
              <a:rPr lang="en-US" altLang="ja-JP" sz="2400" dirty="0" smtClean="0"/>
              <a:t>Tracking</a:t>
            </a:r>
            <a:r>
              <a:rPr kumimoji="1" lang="ja-JP" altLang="en-US" sz="2400" dirty="0" smtClean="0"/>
              <a:t>から</a:t>
            </a:r>
            <a:endParaRPr kumimoji="1" lang="en-US" altLang="ja-JP" sz="2400" dirty="0" smtClean="0"/>
          </a:p>
          <a:p>
            <a:pPr algn="ctr"/>
            <a:r>
              <a:rPr lang="ja-JP" altLang="en-US" sz="2400" dirty="0" smtClean="0"/>
              <a:t>運動量測定をする</a:t>
            </a:r>
            <a:r>
              <a:rPr lang="en-US" altLang="ja-JP" sz="2400" dirty="0" smtClean="0"/>
              <a:t>Drift Chamber</a:t>
            </a:r>
            <a:endParaRPr kumimoji="1" lang="ja-JP" altLang="en-US" sz="2400" dirty="0"/>
          </a:p>
        </p:txBody>
      </p:sp>
      <p:cxnSp>
        <p:nvCxnSpPr>
          <p:cNvPr id="77" name="直線矢印コネクタ 76"/>
          <p:cNvCxnSpPr>
            <a:stCxn id="72" idx="1"/>
            <a:endCxn id="40" idx="3"/>
          </p:cNvCxnSpPr>
          <p:nvPr/>
        </p:nvCxnSpPr>
        <p:spPr>
          <a:xfrm rot="10800000" flipV="1">
            <a:off x="3493025" y="2757488"/>
            <a:ext cx="692683" cy="533400"/>
          </a:xfrm>
          <a:prstGeom prst="straightConnector1">
            <a:avLst/>
          </a:prstGeom>
          <a:ln w="508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20"/>
          <p:cNvSpPr txBox="1">
            <a:spLocks noChangeArrowheads="1"/>
          </p:cNvSpPr>
          <p:nvPr/>
        </p:nvSpPr>
        <p:spPr bwMode="auto">
          <a:xfrm>
            <a:off x="2925221" y="3553678"/>
            <a:ext cx="947214" cy="461665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400" dirty="0">
                <a:latin typeface="Calibri" charset="0"/>
              </a:rPr>
              <a:t>Z-TPC</a:t>
            </a:r>
            <a:endParaRPr lang="ja-JP" altLang="en-US" sz="2400" dirty="0">
              <a:latin typeface="Calibri" charset="0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4126280" y="3217128"/>
            <a:ext cx="5017720" cy="830997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ビーム軸方向の崩壊点測定のための</a:t>
            </a:r>
            <a:endParaRPr kumimoji="1" lang="en-US" altLang="ja-JP" sz="2400" dirty="0" smtClean="0"/>
          </a:p>
          <a:p>
            <a:pPr algn="ctr"/>
            <a:r>
              <a:rPr lang="en-US" altLang="ja-JP" sz="2400" dirty="0" smtClean="0"/>
              <a:t>Time Projection Chamber </a:t>
            </a:r>
            <a:endParaRPr kumimoji="1" lang="ja-JP" altLang="en-US" sz="2400" dirty="0"/>
          </a:p>
        </p:txBody>
      </p:sp>
      <p:cxnSp>
        <p:nvCxnSpPr>
          <p:cNvPr id="79" name="直線矢印コネクタ 78"/>
          <p:cNvCxnSpPr>
            <a:stCxn id="73" idx="1"/>
          </p:cNvCxnSpPr>
          <p:nvPr/>
        </p:nvCxnSpPr>
        <p:spPr>
          <a:xfrm rot="10800000" flipV="1">
            <a:off x="3872436" y="3632626"/>
            <a:ext cx="253844" cy="134511"/>
          </a:xfrm>
          <a:prstGeom prst="straightConnector1">
            <a:avLst/>
          </a:prstGeom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8792362" y="64886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4</a:t>
            </a:r>
            <a:endParaRPr kumimoji="1" lang="ja-JP" altLang="en-US" dirty="0"/>
          </a:p>
        </p:txBody>
      </p:sp>
      <p:cxnSp>
        <p:nvCxnSpPr>
          <p:cNvPr id="54" name="直線矢印コネクタ 53"/>
          <p:cNvCxnSpPr/>
          <p:nvPr/>
        </p:nvCxnSpPr>
        <p:spPr>
          <a:xfrm rot="5400000">
            <a:off x="-1912092" y="4145757"/>
            <a:ext cx="4414835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/>
          <p:cNvSpPr txBox="1"/>
          <p:nvPr/>
        </p:nvSpPr>
        <p:spPr>
          <a:xfrm>
            <a:off x="95774" y="4015343"/>
            <a:ext cx="66622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~2m</a:t>
            </a:r>
            <a:endParaRPr kumimoji="1" lang="ja-JP" altLang="en-US" dirty="0"/>
          </a:p>
        </p:txBody>
      </p:sp>
      <p:cxnSp>
        <p:nvCxnSpPr>
          <p:cNvPr id="57" name="直線矢印コネクタ 56"/>
          <p:cNvCxnSpPr/>
          <p:nvPr/>
        </p:nvCxnSpPr>
        <p:spPr>
          <a:xfrm>
            <a:off x="581549" y="1615281"/>
            <a:ext cx="3629025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/>
          <p:cNvSpPr txBox="1"/>
          <p:nvPr/>
        </p:nvSpPr>
        <p:spPr>
          <a:xfrm>
            <a:off x="1425035" y="1432203"/>
            <a:ext cx="84402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~1.5m</a:t>
            </a:r>
            <a:endParaRPr kumimoji="1" lang="ja-JP" altLang="en-US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4742176" y="4262765"/>
            <a:ext cx="398017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陽子は後方に散乱される</a:t>
            </a:r>
            <a:endParaRPr kumimoji="1" lang="ja-JP" altLang="en-US" sz="2800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550542" y="5476875"/>
            <a:ext cx="4509844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 smtClean="0"/>
              <a:t>CDS</a:t>
            </a:r>
            <a:r>
              <a:rPr lang="ja-JP" altLang="en-US" sz="2800" dirty="0" smtClean="0"/>
              <a:t>では十分に検出できない</a:t>
            </a:r>
            <a:endParaRPr kumimoji="1" lang="en-US" altLang="ja-JP" sz="2800" dirty="0" smtClean="0"/>
          </a:p>
        </p:txBody>
      </p:sp>
      <p:sp>
        <p:nvSpPr>
          <p:cNvPr id="58" name="下矢印 57"/>
          <p:cNvSpPr/>
          <p:nvPr/>
        </p:nvSpPr>
        <p:spPr>
          <a:xfrm>
            <a:off x="6448424" y="4785985"/>
            <a:ext cx="485775" cy="613083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61" name="直線矢印コネクタ 60"/>
          <p:cNvCxnSpPr/>
          <p:nvPr/>
        </p:nvCxnSpPr>
        <p:spPr>
          <a:xfrm rot="10800000">
            <a:off x="918100" y="3935414"/>
            <a:ext cx="1444105" cy="257179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/>
          <p:cNvSpPr txBox="1"/>
          <p:nvPr/>
        </p:nvSpPr>
        <p:spPr>
          <a:xfrm>
            <a:off x="1253203" y="4153842"/>
            <a:ext cx="343664" cy="461665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P</a:t>
            </a:r>
            <a:endParaRPr kumimoji="1" lang="ja-JP" altLang="en-US" sz="2400" dirty="0"/>
          </a:p>
        </p:txBody>
      </p:sp>
      <p:cxnSp>
        <p:nvCxnSpPr>
          <p:cNvPr id="76" name="直線矢印コネクタ 75"/>
          <p:cNvCxnSpPr/>
          <p:nvPr/>
        </p:nvCxnSpPr>
        <p:spPr>
          <a:xfrm rot="16200000" flipV="1">
            <a:off x="1391272" y="3211312"/>
            <a:ext cx="1366836" cy="532604"/>
          </a:xfrm>
          <a:prstGeom prst="straightConnector1">
            <a:avLst/>
          </a:prstGeom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テキスト ボックス 77"/>
          <p:cNvSpPr txBox="1"/>
          <p:nvPr/>
        </p:nvSpPr>
        <p:spPr>
          <a:xfrm>
            <a:off x="2249399" y="3587301"/>
            <a:ext cx="417602" cy="461665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π</a:t>
            </a:r>
            <a:r>
              <a:rPr kumimoji="1" lang="en-US" altLang="ja-JP" sz="2400" baseline="30000" dirty="0" smtClean="0"/>
              <a:t>-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5774" y="0"/>
            <a:ext cx="8229600" cy="1143000"/>
          </a:xfrm>
        </p:spPr>
        <p:txBody>
          <a:bodyPr/>
          <a:lstStyle/>
          <a:p>
            <a:pPr algn="l"/>
            <a:r>
              <a:rPr lang="ja-JP" altLang="en-US" dirty="0" smtClean="0"/>
              <a:t>後方散乱陽子検出器</a:t>
            </a:r>
            <a:r>
              <a:rPr lang="en-US" altLang="en-US" dirty="0" smtClean="0"/>
              <a:t>系</a:t>
            </a:r>
            <a:endParaRPr lang="ja-JP" altLang="en-US" dirty="0"/>
          </a:p>
        </p:txBody>
      </p:sp>
      <p:sp>
        <p:nvSpPr>
          <p:cNvPr id="37" name="正方形/長方形 36"/>
          <p:cNvSpPr/>
          <p:nvPr/>
        </p:nvSpPr>
        <p:spPr bwMode="auto">
          <a:xfrm>
            <a:off x="4210574" y="1938338"/>
            <a:ext cx="3630613" cy="6413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/>
              <a:t>Solenoid Magnet</a:t>
            </a:r>
            <a:endParaRPr lang="ja-JP" altLang="en-US" sz="2400" dirty="0"/>
          </a:p>
        </p:txBody>
      </p:sp>
      <p:sp>
        <p:nvSpPr>
          <p:cNvPr id="38" name="正方形/長方形 37"/>
          <p:cNvSpPr/>
          <p:nvPr/>
        </p:nvSpPr>
        <p:spPr bwMode="auto">
          <a:xfrm>
            <a:off x="7503049" y="2579688"/>
            <a:ext cx="338138" cy="11874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9" name="正方形/長方形 38"/>
          <p:cNvSpPr/>
          <p:nvPr/>
        </p:nvSpPr>
        <p:spPr bwMode="auto">
          <a:xfrm>
            <a:off x="4210574" y="2579688"/>
            <a:ext cx="338138" cy="11874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0" name="正方形/長方形 39"/>
          <p:cNvSpPr/>
          <p:nvPr/>
        </p:nvSpPr>
        <p:spPr bwMode="auto">
          <a:xfrm>
            <a:off x="4913837" y="2814638"/>
            <a:ext cx="2209800" cy="9525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/>
              <a:t>CDC</a:t>
            </a:r>
            <a:endParaRPr lang="ja-JP" altLang="en-US" sz="2400" dirty="0"/>
          </a:p>
        </p:txBody>
      </p:sp>
      <p:sp>
        <p:nvSpPr>
          <p:cNvPr id="41" name="正方形/長方形 40"/>
          <p:cNvSpPr/>
          <p:nvPr/>
        </p:nvSpPr>
        <p:spPr bwMode="auto">
          <a:xfrm>
            <a:off x="4894787" y="2646363"/>
            <a:ext cx="2208212" cy="1111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3" name="正方形/長方形 42"/>
          <p:cNvSpPr/>
          <p:nvPr/>
        </p:nvSpPr>
        <p:spPr bwMode="auto">
          <a:xfrm>
            <a:off x="7503049" y="4524375"/>
            <a:ext cx="338138" cy="11874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4" name="正方形/長方形 43"/>
          <p:cNvSpPr/>
          <p:nvPr/>
        </p:nvSpPr>
        <p:spPr bwMode="auto">
          <a:xfrm>
            <a:off x="4210574" y="4524375"/>
            <a:ext cx="338138" cy="11874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5" name="正方形/長方形 44"/>
          <p:cNvSpPr/>
          <p:nvPr/>
        </p:nvSpPr>
        <p:spPr bwMode="auto">
          <a:xfrm>
            <a:off x="4210574" y="5711825"/>
            <a:ext cx="3630613" cy="64135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/>
              <a:t>Solenoid Magnet</a:t>
            </a:r>
            <a:endParaRPr lang="ja-JP" altLang="en-US" sz="2400" dirty="0"/>
          </a:p>
        </p:txBody>
      </p:sp>
      <p:sp>
        <p:nvSpPr>
          <p:cNvPr id="46" name="正方形/長方形 45"/>
          <p:cNvSpPr/>
          <p:nvPr/>
        </p:nvSpPr>
        <p:spPr bwMode="auto">
          <a:xfrm>
            <a:off x="4931299" y="4524375"/>
            <a:ext cx="2209800" cy="9525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/>
              <a:t>CDC</a:t>
            </a:r>
            <a:endParaRPr lang="ja-JP" altLang="en-US" sz="2400" dirty="0"/>
          </a:p>
        </p:txBody>
      </p:sp>
      <p:sp>
        <p:nvSpPr>
          <p:cNvPr id="47" name="正方形/長方形 46"/>
          <p:cNvSpPr/>
          <p:nvPr/>
        </p:nvSpPr>
        <p:spPr bwMode="auto">
          <a:xfrm>
            <a:off x="4894787" y="5557838"/>
            <a:ext cx="2208212" cy="11271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8" name="正方形/長方形 47"/>
          <p:cNvSpPr/>
          <p:nvPr/>
        </p:nvSpPr>
        <p:spPr bwMode="auto">
          <a:xfrm>
            <a:off x="5721874" y="3990975"/>
            <a:ext cx="577850" cy="320675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49" name="正方形/長方形 48"/>
          <p:cNvSpPr/>
          <p:nvPr/>
        </p:nvSpPr>
        <p:spPr bwMode="auto">
          <a:xfrm>
            <a:off x="5899674" y="4048125"/>
            <a:ext cx="236538" cy="223838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0" name="テキスト ボックス 17"/>
          <p:cNvSpPr txBox="1">
            <a:spLocks noChangeArrowheads="1"/>
          </p:cNvSpPr>
          <p:nvPr/>
        </p:nvSpPr>
        <p:spPr bwMode="auto">
          <a:xfrm>
            <a:off x="6299374" y="3990975"/>
            <a:ext cx="1203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400" dirty="0">
                <a:latin typeface="Calibri" charset="0"/>
              </a:rPr>
              <a:t>Target</a:t>
            </a:r>
            <a:endParaRPr lang="ja-JP" altLang="en-US" sz="2400" dirty="0">
              <a:latin typeface="Calibri" charset="0"/>
            </a:endParaRPr>
          </a:p>
        </p:txBody>
      </p:sp>
      <p:sp>
        <p:nvSpPr>
          <p:cNvPr id="51" name="正方形/長方形 50"/>
          <p:cNvSpPr/>
          <p:nvPr/>
        </p:nvSpPr>
        <p:spPr bwMode="auto">
          <a:xfrm>
            <a:off x="5485337" y="3822700"/>
            <a:ext cx="1160462" cy="112713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2" name="正方形/長方形 51"/>
          <p:cNvSpPr/>
          <p:nvPr/>
        </p:nvSpPr>
        <p:spPr bwMode="auto">
          <a:xfrm>
            <a:off x="5485337" y="4384675"/>
            <a:ext cx="1160462" cy="111125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grpSp>
        <p:nvGrpSpPr>
          <p:cNvPr id="3" name="図形グループ 41"/>
          <p:cNvGrpSpPr/>
          <p:nvPr/>
        </p:nvGrpSpPr>
        <p:grpSpPr>
          <a:xfrm>
            <a:off x="277472" y="1891821"/>
            <a:ext cx="5444402" cy="3323851"/>
            <a:chOff x="277472" y="1891821"/>
            <a:chExt cx="5444402" cy="3323851"/>
          </a:xfrm>
        </p:grpSpPr>
        <p:sp>
          <p:nvSpPr>
            <p:cNvPr id="34" name="正方形/長方形 33"/>
            <p:cNvSpPr/>
            <p:nvPr/>
          </p:nvSpPr>
          <p:spPr>
            <a:xfrm>
              <a:off x="5402144" y="3962400"/>
              <a:ext cx="319730" cy="422275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4648200" y="3200400"/>
              <a:ext cx="175688" cy="1937051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4810152" y="3591867"/>
              <a:ext cx="675185" cy="461665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BPC</a:t>
              </a:r>
              <a:endParaRPr kumimoji="1" lang="ja-JP" altLang="en-US" sz="2400" dirty="0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3973015" y="2861316"/>
              <a:ext cx="700432" cy="461665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BPD</a:t>
              </a:r>
              <a:endParaRPr kumimoji="1" lang="ja-JP" altLang="en-US" sz="2400" dirty="0"/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277472" y="1891821"/>
              <a:ext cx="3116959" cy="1200328"/>
            </a:xfrm>
            <a:prstGeom prst="rect">
              <a:avLst/>
            </a:prstGeom>
            <a:noFill/>
            <a:ln w="3810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/>
                <a:t>陽子検出器</a:t>
              </a:r>
              <a:r>
                <a:rPr kumimoji="1" lang="en-US" altLang="ja-JP" sz="2400" dirty="0" smtClean="0"/>
                <a:t>(BPD)</a:t>
              </a:r>
            </a:p>
            <a:p>
              <a:r>
                <a:rPr lang="en-US" altLang="ja-JP" sz="2400" dirty="0" smtClean="0"/>
                <a:t>Plastic </a:t>
              </a:r>
              <a:r>
                <a:rPr lang="en-US" altLang="ja-JP" sz="2400" dirty="0" err="1" smtClean="0"/>
                <a:t>Scintillator</a:t>
              </a:r>
              <a:r>
                <a:rPr lang="en-US" altLang="ja-JP" sz="2400" dirty="0" smtClean="0"/>
                <a:t>  </a:t>
              </a:r>
            </a:p>
            <a:p>
              <a:r>
                <a:rPr lang="ja-JP" altLang="en-US" sz="2400" dirty="0" smtClean="0"/>
                <a:t>時間と粒子識別を行う</a:t>
              </a:r>
              <a:endParaRPr kumimoji="1" lang="ja-JP" altLang="en-US" sz="2400" dirty="0"/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277472" y="3276680"/>
              <a:ext cx="3130184" cy="1938992"/>
            </a:xfrm>
            <a:prstGeom prst="rect">
              <a:avLst/>
            </a:prstGeom>
            <a:noFill/>
            <a:ln w="3810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/>
                <a:t>陽子飛跡検出器</a:t>
              </a:r>
              <a:r>
                <a:rPr kumimoji="1" lang="en-US" altLang="ja-JP" sz="2400" dirty="0" smtClean="0"/>
                <a:t>(BPC)</a:t>
              </a:r>
            </a:p>
            <a:p>
              <a:r>
                <a:rPr lang="en-US" altLang="ja-JP" sz="2400" dirty="0" smtClean="0"/>
                <a:t>MWDC</a:t>
              </a:r>
            </a:p>
            <a:p>
              <a:r>
                <a:rPr kumimoji="1" lang="ja-JP" altLang="en-US" sz="2400" dirty="0" smtClean="0"/>
                <a:t>飛跡から飛程の測定と</a:t>
              </a:r>
              <a:endParaRPr kumimoji="1" lang="en-US" altLang="ja-JP" sz="2400" dirty="0" smtClean="0"/>
            </a:p>
            <a:p>
              <a:r>
                <a:rPr lang="ja-JP" altLang="en-US" sz="2400" dirty="0" smtClean="0"/>
                <a:t>反応点の特定をする</a:t>
              </a:r>
              <a:endParaRPr lang="en-US" altLang="ja-JP" sz="2400" dirty="0" smtClean="0"/>
            </a:p>
            <a:p>
              <a:r>
                <a:rPr lang="en-US" altLang="ja-JP" sz="2400" dirty="0" smtClean="0"/>
                <a:t>φ111.6mm</a:t>
              </a:r>
            </a:p>
          </p:txBody>
        </p:sp>
        <p:cxnSp>
          <p:nvCxnSpPr>
            <p:cNvPr id="61" name="直線矢印コネクタ 60"/>
            <p:cNvCxnSpPr>
              <a:stCxn id="56" idx="3"/>
              <a:endCxn id="36" idx="1"/>
            </p:cNvCxnSpPr>
            <p:nvPr/>
          </p:nvCxnSpPr>
          <p:spPr>
            <a:xfrm flipV="1">
              <a:off x="3407656" y="3822700"/>
              <a:ext cx="1402496" cy="423476"/>
            </a:xfrm>
            <a:prstGeom prst="straightConnector1">
              <a:avLst/>
            </a:prstGeom>
            <a:ln w="5080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直線矢印コネクタ 63"/>
          <p:cNvCxnSpPr/>
          <p:nvPr/>
        </p:nvCxnSpPr>
        <p:spPr>
          <a:xfrm rot="10800000" flipV="1">
            <a:off x="4823888" y="4114800"/>
            <a:ext cx="1195912" cy="337840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/>
          <p:cNvCxnSpPr/>
          <p:nvPr/>
        </p:nvCxnSpPr>
        <p:spPr>
          <a:xfrm rot="16200000" flipV="1">
            <a:off x="5069284" y="3160316"/>
            <a:ext cx="1366836" cy="532604"/>
          </a:xfrm>
          <a:prstGeom prst="straightConnector1">
            <a:avLst/>
          </a:prstGeom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/>
          <p:cNvSpPr txBox="1"/>
          <p:nvPr/>
        </p:nvSpPr>
        <p:spPr>
          <a:xfrm>
            <a:off x="5927411" y="3536305"/>
            <a:ext cx="417602" cy="461665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π</a:t>
            </a:r>
            <a:r>
              <a:rPr kumimoji="1" lang="en-US" altLang="ja-JP" sz="2400" baseline="30000" dirty="0" smtClean="0"/>
              <a:t>-</a:t>
            </a:r>
            <a:endParaRPr kumimoji="1" lang="ja-JP" altLang="en-US" sz="2400" dirty="0"/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4501615" y="4384675"/>
            <a:ext cx="343664" cy="461665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P</a:t>
            </a:r>
            <a:endParaRPr kumimoji="1" lang="ja-JP" altLang="en-US" sz="2400" dirty="0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436421" y="1143000"/>
            <a:ext cx="5942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•</a:t>
            </a:r>
            <a:r>
              <a:rPr lang="ja-JP" altLang="en-US" sz="2800" dirty="0" smtClean="0"/>
              <a:t>後方に散乱される粒子をカバーする</a:t>
            </a:r>
            <a:endParaRPr kumimoji="1" lang="ja-JP" altLang="en-US" sz="2800" dirty="0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3786425" y="4839553"/>
            <a:ext cx="1723549" cy="830997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TOF</a:t>
            </a:r>
            <a:r>
              <a:rPr kumimoji="1" lang="ja-JP" altLang="en-US" sz="2400" dirty="0" smtClean="0"/>
              <a:t>測定</a:t>
            </a:r>
            <a:r>
              <a:rPr lang="ja-JP" altLang="en-US" sz="2400" dirty="0" smtClean="0"/>
              <a:t>で</a:t>
            </a:r>
            <a:endParaRPr lang="en-US" altLang="ja-JP" sz="2400" dirty="0" smtClean="0"/>
          </a:p>
          <a:p>
            <a:pPr algn="ctr"/>
            <a:r>
              <a:rPr lang="ja-JP" altLang="en-US" sz="2400" dirty="0" smtClean="0"/>
              <a:t>運動量測定</a:t>
            </a:r>
            <a:r>
              <a:rPr lang="en-US" altLang="ja-JP" sz="2400" dirty="0" smtClean="0"/>
              <a:t> </a:t>
            </a:r>
            <a:endParaRPr kumimoji="1" lang="ja-JP" altLang="en-US" sz="2400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8792362" y="6488668"/>
            <a:ext cx="3016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5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dirty="0" smtClean="0"/>
              <a:t>後方散乱陽子飛跡検出器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6400800" y="3733800"/>
            <a:ext cx="2625725" cy="1470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7205662" y="4065587"/>
            <a:ext cx="1360488" cy="736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400" dirty="0"/>
          </a:p>
        </p:txBody>
      </p:sp>
      <p:sp>
        <p:nvSpPr>
          <p:cNvPr id="7" name="正方形/長方形 6"/>
          <p:cNvSpPr/>
          <p:nvPr/>
        </p:nvSpPr>
        <p:spPr>
          <a:xfrm>
            <a:off x="5384800" y="2854325"/>
            <a:ext cx="3717925" cy="542925"/>
          </a:xfrm>
          <a:prstGeom prst="rect">
            <a:avLst/>
          </a:prstGeom>
          <a:solidFill>
            <a:srgbClr val="FAC09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5346700" y="5521325"/>
            <a:ext cx="3717925" cy="542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0487" name="テキスト ボックス 8"/>
          <p:cNvSpPr txBox="1">
            <a:spLocks noChangeArrowheads="1"/>
          </p:cNvSpPr>
          <p:nvPr/>
        </p:nvSpPr>
        <p:spPr bwMode="auto">
          <a:xfrm>
            <a:off x="7677150" y="2854325"/>
            <a:ext cx="10064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>
                <a:latin typeface="Calibri" charset="0"/>
              </a:rPr>
              <a:t>Z-TPC</a:t>
            </a:r>
            <a:endParaRPr lang="ja-JP" altLang="en-US" sz="2800">
              <a:latin typeface="Calibri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165725" y="3397250"/>
            <a:ext cx="1235075" cy="21240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5384800" y="3733800"/>
            <a:ext cx="779462" cy="14700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0490" name="テキスト ボックス 11"/>
          <p:cNvSpPr txBox="1">
            <a:spLocks noChangeArrowheads="1"/>
          </p:cNvSpPr>
          <p:nvPr/>
        </p:nvSpPr>
        <p:spPr bwMode="auto">
          <a:xfrm>
            <a:off x="5346700" y="3271837"/>
            <a:ext cx="755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>
                <a:latin typeface="Calibri" charset="0"/>
              </a:rPr>
              <a:t>BPC</a:t>
            </a:r>
            <a:endParaRPr lang="ja-JP" altLang="en-US" sz="2800">
              <a:latin typeface="Calibri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306513" y="1417638"/>
            <a:ext cx="7837487" cy="12493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1306513" y="6440488"/>
            <a:ext cx="7837487" cy="4175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457200" y="1941513"/>
            <a:ext cx="449263" cy="49164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0" y="4495800"/>
            <a:ext cx="8201025" cy="1588"/>
          </a:xfrm>
          <a:prstGeom prst="straightConnector1">
            <a:avLst/>
          </a:prstGeom>
          <a:ln w="444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95" name="テキスト ボックス 20"/>
          <p:cNvSpPr txBox="1">
            <a:spLocks noChangeArrowheads="1"/>
          </p:cNvSpPr>
          <p:nvPr/>
        </p:nvSpPr>
        <p:spPr bwMode="auto">
          <a:xfrm>
            <a:off x="5376862" y="1909762"/>
            <a:ext cx="78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dirty="0">
                <a:latin typeface="Calibri" charset="0"/>
              </a:rPr>
              <a:t>CDC</a:t>
            </a:r>
            <a:endParaRPr lang="ja-JP" altLang="en-US" sz="2800" dirty="0">
              <a:latin typeface="Calibri" charset="0"/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rot="16200000" flipV="1">
            <a:off x="5800725" y="2330451"/>
            <a:ext cx="2822575" cy="99695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rot="10800000">
            <a:off x="906463" y="2903538"/>
            <a:ext cx="6804025" cy="133667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98" name="テキスト ボックス 27"/>
          <p:cNvSpPr txBox="1">
            <a:spLocks noChangeArrowheads="1"/>
          </p:cNvSpPr>
          <p:nvPr/>
        </p:nvSpPr>
        <p:spPr bwMode="auto">
          <a:xfrm>
            <a:off x="120650" y="1417638"/>
            <a:ext cx="785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>
                <a:latin typeface="Calibri" charset="0"/>
              </a:rPr>
              <a:t>BPD</a:t>
            </a:r>
            <a:endParaRPr lang="ja-JP" altLang="en-US" sz="2800">
              <a:latin typeface="Calibri" charset="0"/>
            </a:endParaRPr>
          </a:p>
        </p:txBody>
      </p:sp>
      <p:sp>
        <p:nvSpPr>
          <p:cNvPr id="29" name="乗算記号 28"/>
          <p:cNvSpPr/>
          <p:nvPr/>
        </p:nvSpPr>
        <p:spPr>
          <a:xfrm>
            <a:off x="5384800" y="4241800"/>
            <a:ext cx="325437" cy="409575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0" name="乗算記号 29"/>
          <p:cNvSpPr/>
          <p:nvPr/>
        </p:nvSpPr>
        <p:spPr>
          <a:xfrm>
            <a:off x="5776912" y="4241800"/>
            <a:ext cx="325438" cy="409575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1" name="乗算記号 30"/>
          <p:cNvSpPr/>
          <p:nvPr/>
        </p:nvSpPr>
        <p:spPr>
          <a:xfrm>
            <a:off x="5346700" y="3590925"/>
            <a:ext cx="325437" cy="40798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2" name="乗算記号 31"/>
          <p:cNvSpPr/>
          <p:nvPr/>
        </p:nvSpPr>
        <p:spPr>
          <a:xfrm>
            <a:off x="5710237" y="3657600"/>
            <a:ext cx="327025" cy="407987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3" name="乗算記号 32"/>
          <p:cNvSpPr/>
          <p:nvPr/>
        </p:nvSpPr>
        <p:spPr>
          <a:xfrm>
            <a:off x="293688" y="4291013"/>
            <a:ext cx="327025" cy="409575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4" name="乗算記号 33"/>
          <p:cNvSpPr/>
          <p:nvPr/>
        </p:nvSpPr>
        <p:spPr>
          <a:xfrm>
            <a:off x="744538" y="2698750"/>
            <a:ext cx="325437" cy="407988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0505" name="テキスト ボックス 34"/>
          <p:cNvSpPr txBox="1">
            <a:spLocks noChangeArrowheads="1"/>
          </p:cNvSpPr>
          <p:nvPr/>
        </p:nvSpPr>
        <p:spPr bwMode="auto">
          <a:xfrm>
            <a:off x="6788150" y="4572000"/>
            <a:ext cx="12176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latin typeface="Calibri" charset="0"/>
              </a:rPr>
              <a:t>D Target</a:t>
            </a:r>
            <a:endParaRPr lang="ja-JP" altLang="en-US" sz="2400">
              <a:latin typeface="Calibri" charset="0"/>
            </a:endParaRPr>
          </a:p>
        </p:txBody>
      </p:sp>
      <p:cxnSp>
        <p:nvCxnSpPr>
          <p:cNvPr id="37" name="直線矢印コネクタ 36"/>
          <p:cNvCxnSpPr/>
          <p:nvPr/>
        </p:nvCxnSpPr>
        <p:spPr>
          <a:xfrm rot="10800000">
            <a:off x="7651750" y="4191000"/>
            <a:ext cx="490537" cy="255587"/>
          </a:xfrm>
          <a:prstGeom prst="straightConnector1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>
            <a:endCxn id="5" idx="3"/>
          </p:cNvCxnSpPr>
          <p:nvPr/>
        </p:nvCxnSpPr>
        <p:spPr>
          <a:xfrm>
            <a:off x="8142287" y="4468812"/>
            <a:ext cx="884238" cy="1588"/>
          </a:xfrm>
          <a:prstGeom prst="straightConnector1">
            <a:avLst/>
          </a:prstGeom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08" name="テキスト ボックス 44"/>
          <p:cNvSpPr txBox="1">
            <a:spLocks noChangeArrowheads="1"/>
          </p:cNvSpPr>
          <p:nvPr/>
        </p:nvSpPr>
        <p:spPr bwMode="auto">
          <a:xfrm>
            <a:off x="1306513" y="4048125"/>
            <a:ext cx="12684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latin typeface="Calibri" charset="0"/>
              </a:rPr>
              <a:t>K</a:t>
            </a:r>
            <a:r>
              <a:rPr lang="en-US" altLang="ja-JP" sz="2400" baseline="30000">
                <a:latin typeface="Calibri" charset="0"/>
              </a:rPr>
              <a:t>-</a:t>
            </a:r>
            <a:r>
              <a:rPr lang="ja-JP" altLang="en-US" sz="2400">
                <a:latin typeface="Calibri" charset="0"/>
              </a:rPr>
              <a:t>ビーム</a:t>
            </a:r>
          </a:p>
        </p:txBody>
      </p:sp>
      <p:sp>
        <p:nvSpPr>
          <p:cNvPr id="20509" name="テキスト ボックス 45"/>
          <p:cNvSpPr txBox="1">
            <a:spLocks noChangeArrowheads="1"/>
          </p:cNvSpPr>
          <p:nvPr/>
        </p:nvSpPr>
        <p:spPr bwMode="auto">
          <a:xfrm>
            <a:off x="5194035" y="3941762"/>
            <a:ext cx="800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>
                <a:latin typeface="Calibri" charset="0"/>
              </a:rPr>
              <a:t>陽子</a:t>
            </a:r>
          </a:p>
        </p:txBody>
      </p:sp>
      <p:sp>
        <p:nvSpPr>
          <p:cNvPr id="20510" name="テキスト ボックス 46"/>
          <p:cNvSpPr txBox="1">
            <a:spLocks noChangeArrowheads="1"/>
          </p:cNvSpPr>
          <p:nvPr/>
        </p:nvSpPr>
        <p:spPr bwMode="auto">
          <a:xfrm>
            <a:off x="6846888" y="1709738"/>
            <a:ext cx="4175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latin typeface="Calibri" charset="0"/>
              </a:rPr>
              <a:t>π</a:t>
            </a:r>
            <a:r>
              <a:rPr lang="en-US" altLang="ja-JP" sz="2400" baseline="30000">
                <a:latin typeface="Calibri" charset="0"/>
              </a:rPr>
              <a:t>-</a:t>
            </a:r>
            <a:endParaRPr lang="ja-JP" altLang="en-US" sz="2400">
              <a:latin typeface="Calibri" charset="0"/>
            </a:endParaRPr>
          </a:p>
        </p:txBody>
      </p:sp>
      <p:sp>
        <p:nvSpPr>
          <p:cNvPr id="20511" name="テキスト ボックス 47"/>
          <p:cNvSpPr txBox="1">
            <a:spLocks noChangeArrowheads="1"/>
          </p:cNvSpPr>
          <p:nvPr/>
        </p:nvSpPr>
        <p:spPr bwMode="auto">
          <a:xfrm>
            <a:off x="7780337" y="3835400"/>
            <a:ext cx="3619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latin typeface="Calibri" charset="0"/>
              </a:rPr>
              <a:t>Λ</a:t>
            </a:r>
            <a:endParaRPr lang="ja-JP" altLang="en-US" sz="2400">
              <a:latin typeface="Calibri" charset="0"/>
            </a:endParaRPr>
          </a:p>
        </p:txBody>
      </p:sp>
      <p:sp>
        <p:nvSpPr>
          <p:cNvPr id="20512" name="テキスト ボックス 48"/>
          <p:cNvSpPr txBox="1">
            <a:spLocks noChangeArrowheads="1"/>
          </p:cNvSpPr>
          <p:nvPr/>
        </p:nvSpPr>
        <p:spPr bwMode="auto">
          <a:xfrm>
            <a:off x="7956550" y="4448175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>
                <a:latin typeface="Calibri" charset="0"/>
              </a:rPr>
              <a:t>中性子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8792362" y="6488668"/>
            <a:ext cx="3016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6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2742</TotalTime>
  <Words>2162</Words>
  <Application>Microsoft Macintosh PowerPoint</Application>
  <PresentationFormat>画面に合わせる (4:3)</PresentationFormat>
  <Paragraphs>414</Paragraphs>
  <Slides>27</Slides>
  <Notes>3</Notes>
  <HiddenSlides>0</HiddenSlides>
  <MMClips>0</MMClips>
  <ScaleCrop>false</ScaleCrop>
  <HeadingPairs>
    <vt:vector size="6" baseType="variant">
      <vt:variant>
        <vt:lpstr>デザイン テンプレート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27</vt:i4>
      </vt:variant>
    </vt:vector>
  </HeadingPairs>
  <TitlesOfParts>
    <vt:vector size="30" baseType="lpstr">
      <vt:lpstr>Office テーマ</vt:lpstr>
      <vt:lpstr>数式</vt:lpstr>
      <vt:lpstr>Microsoft 数式</vt:lpstr>
      <vt:lpstr>J-PARCにおけるd(K-,n)反応を用いた Λ(1405)分光実験(E31)の ための陽子飛跡検出器の性能評価</vt:lpstr>
      <vt:lpstr>Λ(1405)</vt:lpstr>
      <vt:lpstr>d(K-、n)反応</vt:lpstr>
      <vt:lpstr>J-PARC E31実験</vt:lpstr>
      <vt:lpstr>CDS(円筒型崩壊粒子検出器系)</vt:lpstr>
      <vt:lpstr>CDS(円筒型崩壊粒子検出器系)</vt:lpstr>
      <vt:lpstr>CDS(円筒型崩壊粒子検出器系)</vt:lpstr>
      <vt:lpstr>後方散乱陽子検出器系</vt:lpstr>
      <vt:lpstr>後方散乱陽子飛跡検出器</vt:lpstr>
      <vt:lpstr>後方散乱陽子飛跡検出器</vt:lpstr>
      <vt:lpstr>スライド 11</vt:lpstr>
      <vt:lpstr>BPD &amp; BPCによる検出効率の向上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崩壊モード</vt:lpstr>
      <vt:lpstr>崩壊モードの特定(π+π-終状態)</vt:lpstr>
      <vt:lpstr>崩壊モードの特定(π+π-終状態)</vt:lpstr>
      <vt:lpstr>崩壊モードの特定(π-,P終状態)</vt:lpstr>
      <vt:lpstr>信号の測定(P-10 gas)</vt:lpstr>
      <vt:lpstr>Gainの測定</vt:lpstr>
      <vt:lpstr>P10 Gasとの比較</vt:lpstr>
      <vt:lpstr>スライド 26</vt:lpstr>
      <vt:lpstr>スライド 27</vt:lpstr>
    </vt:vector>
  </TitlesOfParts>
  <Company>大阪大学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J-PARCにおけるd(K-,n)反応を用いた Λ(1405)分光実験(E31)の ための陽子飛跡検出器の性能評価</dc:title>
  <dc:creator>井上 謙太郎</dc:creator>
  <cp:lastModifiedBy>井上 謙太郎</cp:lastModifiedBy>
  <cp:revision>10</cp:revision>
  <cp:lastPrinted>2011-09-15T15:12:07Z</cp:lastPrinted>
  <dcterms:created xsi:type="dcterms:W3CDTF">2011-09-15T10:25:01Z</dcterms:created>
  <dcterms:modified xsi:type="dcterms:W3CDTF">2011-09-15T23:59:17Z</dcterms:modified>
</cp:coreProperties>
</file>